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sldIdLst>
    <p:sldId id="496" r:id="rId2"/>
    <p:sldId id="494" r:id="rId3"/>
    <p:sldId id="511" r:id="rId4"/>
    <p:sldId id="507" r:id="rId5"/>
    <p:sldId id="506" r:id="rId6"/>
    <p:sldId id="489" r:id="rId7"/>
    <p:sldId id="513" r:id="rId8"/>
    <p:sldId id="498" r:id="rId9"/>
    <p:sldId id="508" r:id="rId10"/>
    <p:sldId id="512" r:id="rId11"/>
    <p:sldId id="509" r:id="rId12"/>
    <p:sldId id="504" r:id="rId13"/>
    <p:sldId id="499" r:id="rId14"/>
    <p:sldId id="505" r:id="rId15"/>
    <p:sldId id="503" r:id="rId16"/>
  </p:sldIdLst>
  <p:sldSz cx="9144000" cy="6858000" type="screen4x3"/>
  <p:notesSz cx="7010400" cy="92964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ＭＳ Ｐゴシック" pitchFamily="34" charset="-12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99"/>
    <a:srgbClr val="000099"/>
    <a:srgbClr val="9A0000"/>
    <a:srgbClr val="FF1D1D"/>
    <a:srgbClr val="660033"/>
    <a:srgbClr val="009999"/>
    <a:srgbClr val="99CC00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 snapToGrid="0">
      <p:cViewPr>
        <p:scale>
          <a:sx n="70" d="100"/>
          <a:sy n="70" d="100"/>
        </p:scale>
        <p:origin x="-514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961" tIns="46980" rIns="93961" bIns="469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961" tIns="46980" rIns="93961" bIns="46980" rtlCol="0"/>
          <a:lstStyle>
            <a:lvl1pPr algn="r">
              <a:defRPr sz="1300"/>
            </a:lvl1pPr>
          </a:lstStyle>
          <a:p>
            <a:fld id="{3B8AF7D9-995B-4639-9C98-1ACF804D91B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1" tIns="46980" rIns="93961" bIns="469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961" tIns="46980" rIns="93961" bIns="469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961" tIns="46980" rIns="93961" bIns="469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961" tIns="46980" rIns="93961" bIns="46980" rtlCol="0" anchor="b"/>
          <a:lstStyle>
            <a:lvl1pPr algn="r">
              <a:defRPr sz="13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2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October 2011 - R. Stanek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October 2011 - R. Stanek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October 2011 - R. Stanek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spcBef>
                <a:spcPts val="1200"/>
              </a:spcBef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spcBef>
                <a:spcPts val="200"/>
              </a:spcBef>
              <a:defRPr sz="1800"/>
            </a:lvl2pPr>
            <a:lvl3pPr>
              <a:spcBef>
                <a:spcPts val="0"/>
              </a:spcBef>
              <a:defRPr sz="1800">
                <a:solidFill>
                  <a:srgbClr val="006600"/>
                </a:solidFill>
              </a:defRPr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4215162" cy="365125"/>
          </a:xfrm>
        </p:spPr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October 2011 - R. Stanek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October 2011 - R. Stanek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October 2011 - R. Stanek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October 2011 - R. Stanek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October 2011 - R. Stanek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October 2011 - R. Stanek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October 2011 - R. Stanek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PX Collaboration Meeting, October 2011 - R. Stanek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CC0000"/>
                </a:solidFill>
                <a:ea typeface="ＭＳ Ｐゴシック" pitchFamily="34" charset="-128"/>
                <a:cs typeface="Arial" pitchFamily="34" charset="0"/>
              </a:rPr>
              <a:t> PXIE Facility and Layout</a:t>
            </a:r>
            <a:br>
              <a:rPr lang="en-US" sz="3200" b="1" dirty="0" smtClean="0">
                <a:solidFill>
                  <a:srgbClr val="CC0000"/>
                </a:solidFill>
                <a:ea typeface="ＭＳ Ｐゴシック" pitchFamily="34" charset="-128"/>
                <a:cs typeface="Arial" pitchFamily="34" charset="0"/>
              </a:rPr>
            </a:br>
            <a:endParaRPr lang="en-US" sz="3200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4125686"/>
            <a:ext cx="68580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700" b="1" dirty="0" smtClean="0">
                <a:solidFill>
                  <a:srgbClr val="000099"/>
                </a:solidFill>
                <a:cs typeface="Arial" pitchFamily="34" charset="0"/>
              </a:rPr>
              <a:t>Rich Stanek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000099"/>
              </a:solidFill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rgbClr val="000099"/>
                </a:solidFill>
              </a:rPr>
              <a:t>Session 5</a:t>
            </a:r>
            <a:r>
              <a:rPr lang="en-US" sz="1600" dirty="0" smtClean="0">
                <a:solidFill>
                  <a:srgbClr val="000099"/>
                </a:solidFill>
              </a:rPr>
              <a:t> </a:t>
            </a:r>
            <a:r>
              <a:rPr lang="en-US" sz="1600" dirty="0">
                <a:solidFill>
                  <a:srgbClr val="000099"/>
                </a:solidFill>
              </a:rPr>
              <a:t>/ </a:t>
            </a:r>
            <a:r>
              <a:rPr lang="en-US" sz="1600" dirty="0" smtClean="0">
                <a:solidFill>
                  <a:srgbClr val="000099"/>
                </a:solidFill>
              </a:rPr>
              <a:t>WG1</a:t>
            </a:r>
            <a:endParaRPr lang="en-US" sz="1800" dirty="0" smtClean="0">
              <a:solidFill>
                <a:srgbClr val="000099"/>
              </a:solidFill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000099"/>
                </a:solidFill>
                <a:ea typeface="+mn-ea"/>
                <a:cs typeface="Arial" pitchFamily="34" charset="0"/>
              </a:rPr>
              <a:t>October 26</a:t>
            </a:r>
            <a:r>
              <a:rPr lang="en-US" sz="1600" baseline="30000" dirty="0" smtClean="0">
                <a:solidFill>
                  <a:srgbClr val="000099"/>
                </a:solidFill>
                <a:ea typeface="+mn-ea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000099"/>
                </a:solidFill>
                <a:ea typeface="+mn-ea"/>
                <a:cs typeface="Arial" pitchFamily="34" charset="0"/>
              </a:rPr>
              <a:t>, 2011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1800" dirty="0">
              <a:ea typeface="+mn-ea"/>
              <a:cs typeface="Arial" pitchFamily="34" charset="0"/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304800"/>
            <a:ext cx="75057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7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5" y="1275212"/>
            <a:ext cx="8177606" cy="5339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98436"/>
            <a:ext cx="5562600" cy="1143000"/>
          </a:xfrm>
        </p:spPr>
        <p:txBody>
          <a:bodyPr/>
          <a:lstStyle/>
          <a:p>
            <a:r>
              <a:rPr lang="en-US" dirty="0" smtClean="0"/>
              <a:t>SRF Accelerator </a:t>
            </a:r>
            <a:r>
              <a:rPr lang="en-US" dirty="0"/>
              <a:t>Test </a:t>
            </a:r>
            <a:r>
              <a:rPr lang="en-US" dirty="0" smtClean="0"/>
              <a:t>Area Complex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72743" y="5943600"/>
            <a:ext cx="340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Jerry Leibfritz working with FESS on building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0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98436"/>
            <a:ext cx="5562600" cy="1143000"/>
          </a:xfrm>
        </p:spPr>
        <p:txBody>
          <a:bodyPr/>
          <a:lstStyle/>
          <a:p>
            <a:r>
              <a:rPr lang="en-US" dirty="0" smtClean="0"/>
              <a:t>SRF Accelerator </a:t>
            </a:r>
            <a:r>
              <a:rPr lang="en-US" dirty="0"/>
              <a:t>Test Area Complex </a:t>
            </a:r>
            <a:r>
              <a:rPr lang="en-US" dirty="0" smtClean="0"/>
              <a:t>Layout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" y="1317341"/>
            <a:ext cx="8157981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0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4" y="0"/>
            <a:ext cx="5562600" cy="1143000"/>
          </a:xfrm>
        </p:spPr>
        <p:txBody>
          <a:bodyPr/>
          <a:lstStyle/>
          <a:p>
            <a:r>
              <a:rPr lang="en-US" dirty="0" smtClean="0"/>
              <a:t>Component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42" y="2785609"/>
            <a:ext cx="8229600" cy="1851705"/>
          </a:xfrm>
        </p:spPr>
        <p:txBody>
          <a:bodyPr/>
          <a:lstStyle/>
          <a:p>
            <a:r>
              <a:rPr lang="en-US" dirty="0" smtClean="0"/>
              <a:t>Jim Kerby working on detailed component layout using latest optics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ill be an iterative process</a:t>
            </a:r>
          </a:p>
          <a:p>
            <a:pPr lvl="1"/>
            <a:r>
              <a:rPr lang="en-US" dirty="0" smtClean="0"/>
              <a:t>Gathering information on size of components and interface dimensions</a:t>
            </a:r>
          </a:p>
          <a:p>
            <a:pPr lvl="1"/>
            <a:r>
              <a:rPr lang="en-US" dirty="0" smtClean="0"/>
              <a:t>Question of how close PXIE design should be to Project X</a:t>
            </a:r>
          </a:p>
          <a:p>
            <a:pPr lvl="2"/>
            <a:r>
              <a:rPr lang="en-US" dirty="0" smtClean="0"/>
              <a:t>Should it be one for one to test critical components?</a:t>
            </a:r>
          </a:p>
          <a:p>
            <a:pPr lvl="2"/>
            <a:r>
              <a:rPr lang="en-US" dirty="0" smtClean="0"/>
              <a:t>Do we need to test installation procedures and alignment schemes?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8" y="926647"/>
            <a:ext cx="8486889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999377"/>
            <a:ext cx="8998527" cy="92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6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09322"/>
            <a:ext cx="5562600" cy="1143000"/>
          </a:xfrm>
        </p:spPr>
        <p:txBody>
          <a:bodyPr/>
          <a:lstStyle/>
          <a:p>
            <a:r>
              <a:rPr lang="en-US" dirty="0" smtClean="0"/>
              <a:t>Key Parameters/Issues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1284506"/>
            <a:ext cx="8545286" cy="50727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Physical Layout</a:t>
            </a:r>
          </a:p>
          <a:p>
            <a:pPr lvl="1"/>
            <a:r>
              <a:rPr lang="en-US" dirty="0" smtClean="0"/>
              <a:t>Concrete pad 178’ (L) x 50’ (W) </a:t>
            </a:r>
            <a:r>
              <a:rPr lang="en-US" dirty="0" smtClean="0">
                <a:sym typeface="Wingdings" pitchFamily="2" charset="2"/>
              </a:rPr>
              <a:t> close to maximum size for that area</a:t>
            </a:r>
            <a:endParaRPr lang="en-US" dirty="0" smtClean="0"/>
          </a:p>
          <a:p>
            <a:pPr lvl="1"/>
            <a:r>
              <a:rPr lang="en-US" dirty="0" smtClean="0"/>
              <a:t>Tunnel internal cross section 15’ (W) x 16’ (H)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compatible to </a:t>
            </a:r>
            <a:r>
              <a:rPr lang="en-US" dirty="0" smtClean="0">
                <a:sym typeface="Wingdings" pitchFamily="2" charset="2"/>
              </a:rPr>
              <a:t>Project X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Beam height = 4.265’ (1.3 m)</a:t>
            </a:r>
          </a:p>
          <a:p>
            <a:r>
              <a:rPr lang="en-US" dirty="0" smtClean="0">
                <a:sym typeface="Wingdings" pitchFamily="2" charset="2"/>
              </a:rPr>
              <a:t>Cryogenics (A. </a:t>
            </a:r>
            <a:r>
              <a:rPr lang="en-US" dirty="0">
                <a:sym typeface="Wingdings" pitchFamily="2" charset="2"/>
              </a:rPr>
              <a:t>K</a:t>
            </a:r>
            <a:r>
              <a:rPr lang="en-US" dirty="0" smtClean="0">
                <a:sym typeface="Wingdings" pitchFamily="2" charset="2"/>
              </a:rPr>
              <a:t>lebaner)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Capacity vs. load at operating temperature needs to be examined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Need to understand stability requirements vs. operation modes</a:t>
            </a:r>
          </a:p>
          <a:p>
            <a:pPr lvl="2"/>
            <a:r>
              <a:rPr lang="en-US" dirty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urn </a:t>
            </a:r>
            <a:r>
              <a:rPr lang="en-US" dirty="0">
                <a:sym typeface="Wingdings" pitchFamily="2" charset="2"/>
              </a:rPr>
              <a:t>on </a:t>
            </a:r>
            <a:r>
              <a:rPr lang="en-US" dirty="0" smtClean="0">
                <a:sym typeface="Wingdings" pitchFamily="2" charset="2"/>
              </a:rPr>
              <a:t>off </a:t>
            </a:r>
            <a:r>
              <a:rPr lang="en-US" dirty="0">
                <a:sym typeface="Wingdings" pitchFamily="2" charset="2"/>
              </a:rPr>
              <a:t>test stands and PXIE is staged so real data will be </a:t>
            </a:r>
            <a:r>
              <a:rPr lang="en-US" dirty="0" smtClean="0">
                <a:sym typeface="Wingdings" pitchFamily="2" charset="2"/>
              </a:rPr>
              <a:t>available</a:t>
            </a:r>
          </a:p>
          <a:p>
            <a:r>
              <a:rPr lang="en-US" dirty="0" smtClean="0">
                <a:sym typeface="Wingdings" pitchFamily="2" charset="2"/>
              </a:rPr>
              <a:t>AC Power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Should have enough wall plug power but if not, option to add transformer </a:t>
            </a:r>
          </a:p>
          <a:p>
            <a:r>
              <a:rPr lang="en-US" dirty="0" smtClean="0">
                <a:sym typeface="Wingdings" pitchFamily="2" charset="2"/>
              </a:rPr>
              <a:t>RF Power (R. Pasquinelli)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Substantial space required for power sources, racks, waveguides, coax…</a:t>
            </a:r>
          </a:p>
          <a:p>
            <a:r>
              <a:rPr lang="en-US" dirty="0" smtClean="0">
                <a:sym typeface="Wingdings" pitchFamily="2" charset="2"/>
              </a:rPr>
              <a:t>Controls</a:t>
            </a:r>
          </a:p>
          <a:p>
            <a:pPr lvl="1"/>
            <a:r>
              <a:rPr lang="en-US" dirty="0">
                <a:sym typeface="Wingdings" pitchFamily="2" charset="2"/>
              </a:rPr>
              <a:t>G</a:t>
            </a:r>
            <a:r>
              <a:rPr lang="en-US" dirty="0" smtClean="0">
                <a:sym typeface="Wingdings" pitchFamily="2" charset="2"/>
              </a:rPr>
              <a:t>lobal controls will utilize standard FNAL control system (ACNET)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LLRF control is an area that needs additional communication</a:t>
            </a:r>
          </a:p>
          <a:p>
            <a:r>
              <a:rPr lang="en-US" dirty="0" smtClean="0">
                <a:sym typeface="Wingdings" pitchFamily="2" charset="2"/>
              </a:rPr>
              <a:t>Instrumentation (V. Scarpine, M. Wendt)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One of the key R&amp;D features that will be explored is validating instrumentation</a:t>
            </a:r>
          </a:p>
          <a:p>
            <a:pPr lvl="2"/>
            <a:r>
              <a:rPr lang="en-US" dirty="0" smtClean="0"/>
              <a:t>Including chopper extinction measurements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450" y="329067"/>
            <a:ext cx="6215743" cy="1143000"/>
          </a:xfrm>
        </p:spPr>
        <p:txBody>
          <a:bodyPr/>
          <a:lstStyle/>
          <a:p>
            <a:r>
              <a:rPr lang="en-US" dirty="0" smtClean="0"/>
              <a:t>PXIE and SRF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PXIE’s SRF components (HWR and SSR1) are fully consistent with and integrated into FNAL’s overall SRF Program</a:t>
            </a:r>
          </a:p>
          <a:p>
            <a:pPr lvl="1"/>
            <a:r>
              <a:rPr lang="en-US" dirty="0" smtClean="0"/>
              <a:t>SSR1 has been ongoing (Roark/Niowave)</a:t>
            </a:r>
          </a:p>
          <a:p>
            <a:pPr lvl="1"/>
            <a:r>
              <a:rPr lang="en-US" dirty="0" smtClean="0"/>
              <a:t>Recent switch </a:t>
            </a:r>
            <a:r>
              <a:rPr lang="en-US" dirty="0"/>
              <a:t>from SSR0 to HWR means ANL has a larger role</a:t>
            </a:r>
          </a:p>
          <a:p>
            <a:pPr lvl="1"/>
            <a:r>
              <a:rPr lang="en-US" dirty="0" smtClean="0"/>
              <a:t>SRF organizations and responsibilities are already well established</a:t>
            </a:r>
          </a:p>
          <a:p>
            <a:pPr lvl="1"/>
            <a:r>
              <a:rPr lang="en-US" dirty="0" smtClean="0"/>
              <a:t>FRS drafts exist and TRS documents are being written</a:t>
            </a:r>
          </a:p>
          <a:p>
            <a:pPr lvl="1"/>
            <a:r>
              <a:rPr lang="en-US" dirty="0" smtClean="0"/>
              <a:t>Infrastructure will be modified to accommodate new frequency</a:t>
            </a:r>
          </a:p>
          <a:p>
            <a:pPr lvl="1"/>
            <a:r>
              <a:rPr lang="en-US" dirty="0" smtClean="0"/>
              <a:t>Priorities will be adjusted to reflect relative critical nature of work</a:t>
            </a:r>
          </a:p>
          <a:p>
            <a:r>
              <a:rPr lang="en-US" dirty="0" smtClean="0"/>
              <a:t>Non-SRF work for the rest of PXIE will be integrated with Project X RD&amp;D Program</a:t>
            </a:r>
          </a:p>
          <a:p>
            <a:pPr lvl="1"/>
            <a:r>
              <a:rPr lang="en-US" dirty="0" smtClean="0"/>
              <a:t>Clearly PXIE is a high priority in that it demonstrates several key beam components/parameters and reduces risk for Project X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Just beginning the process of facility planning</a:t>
            </a:r>
          </a:p>
          <a:p>
            <a:r>
              <a:rPr lang="en-US" dirty="0" smtClean="0"/>
              <a:t>Beamline layout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in progress</a:t>
            </a:r>
          </a:p>
          <a:p>
            <a:r>
              <a:rPr lang="en-US" dirty="0" smtClean="0"/>
              <a:t>Civil construction planning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in progress</a:t>
            </a:r>
          </a:p>
          <a:p>
            <a:r>
              <a:rPr lang="en-US" dirty="0" smtClean="0"/>
              <a:t>Component specifications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being developed</a:t>
            </a:r>
          </a:p>
          <a:p>
            <a:pPr lvl="1"/>
            <a:r>
              <a:rPr lang="en-US" dirty="0" smtClean="0"/>
              <a:t>Design work </a:t>
            </a:r>
            <a:r>
              <a:rPr lang="en-US" dirty="0" smtClean="0">
                <a:sym typeface="Wingdings" pitchFamily="2" charset="2"/>
              </a:rPr>
              <a:t> in progress</a:t>
            </a:r>
          </a:p>
          <a:p>
            <a:pPr lvl="2"/>
            <a:r>
              <a:rPr lang="en-US" dirty="0" smtClean="0"/>
              <a:t>Source &amp; RFQ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LBNL</a:t>
            </a:r>
          </a:p>
          <a:p>
            <a:pPr lvl="2"/>
            <a:r>
              <a:rPr lang="en-US" dirty="0" smtClean="0"/>
              <a:t>HWR </a:t>
            </a:r>
            <a:r>
              <a:rPr lang="en-US" dirty="0" smtClean="0">
                <a:sym typeface="Wingdings" pitchFamily="2" charset="2"/>
              </a:rPr>
              <a:t> ANL</a:t>
            </a:r>
          </a:p>
          <a:p>
            <a:pPr lvl="2"/>
            <a:r>
              <a:rPr lang="en-US" dirty="0" smtClean="0"/>
              <a:t>SSR1 </a:t>
            </a:r>
            <a:r>
              <a:rPr lang="en-US" dirty="0" smtClean="0">
                <a:sym typeface="Wingdings" pitchFamily="2" charset="2"/>
              </a:rPr>
              <a:t> FNAL/India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Magnets  FNAL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RF Sources  FNAL/SLAC/India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Cryogenics  FNAL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Instrumentation  FNAL/SLAC/SNS/India</a:t>
            </a:r>
            <a:endParaRPr lang="en-US" dirty="0" smtClean="0"/>
          </a:p>
          <a:p>
            <a:r>
              <a:rPr lang="en-US" dirty="0" smtClean="0"/>
              <a:t>Working on “bottoms up” schedule and cost estimate</a:t>
            </a:r>
          </a:p>
          <a:p>
            <a:r>
              <a:rPr lang="en-US" dirty="0" smtClean="0"/>
              <a:t>PXIE will serve as a valuable R&amp;D tool for Project 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632857"/>
            <a:ext cx="83602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Project X will form the backbone of Fermilab operation in the future</a:t>
            </a:r>
          </a:p>
          <a:p>
            <a:r>
              <a:rPr lang="en-US" dirty="0" smtClean="0"/>
              <a:t>Risks for Project X include generating beam parameters in the front end, chopping, and controlling halo, emittance growth, beam losses…  </a:t>
            </a:r>
          </a:p>
          <a:p>
            <a:pPr lvl="1"/>
            <a:r>
              <a:rPr lang="en-US" dirty="0" smtClean="0"/>
              <a:t>Mitigate these risks by building first 30 MeV of the Project X design </a:t>
            </a:r>
          </a:p>
          <a:p>
            <a:r>
              <a:rPr lang="en-US" dirty="0" smtClean="0"/>
              <a:t>Idea for PXIE is just a few months old</a:t>
            </a:r>
          </a:p>
          <a:p>
            <a:r>
              <a:rPr lang="en-US" dirty="0" smtClean="0"/>
              <a:t>Decided on a really good acronym</a:t>
            </a:r>
          </a:p>
          <a:p>
            <a:pPr marL="457200" lvl="1" indent="0">
              <a:buNone/>
            </a:pPr>
            <a:r>
              <a:rPr lang="en-US" sz="3200" dirty="0" smtClean="0"/>
              <a:t>P</a:t>
            </a:r>
            <a:r>
              <a:rPr lang="en-US" dirty="0" smtClean="0"/>
              <a:t>roject </a:t>
            </a:r>
            <a:r>
              <a:rPr lang="en-US" sz="3200" dirty="0" smtClean="0"/>
              <a:t>X</a:t>
            </a:r>
            <a:r>
              <a:rPr lang="en-US" dirty="0" smtClean="0"/>
              <a:t> </a:t>
            </a:r>
            <a:r>
              <a:rPr lang="en-US" sz="3200" dirty="0" smtClean="0"/>
              <a:t>I</a:t>
            </a:r>
            <a:r>
              <a:rPr lang="en-US" dirty="0" smtClean="0"/>
              <a:t>njector </a:t>
            </a:r>
            <a:r>
              <a:rPr lang="en-US" sz="3200" dirty="0" smtClean="0"/>
              <a:t>E</a:t>
            </a:r>
            <a:r>
              <a:rPr lang="en-US" dirty="0" smtClean="0"/>
              <a:t>xperiment</a:t>
            </a:r>
          </a:p>
          <a:p>
            <a:endParaRPr lang="en-US" sz="1000" dirty="0" smtClean="0"/>
          </a:p>
          <a:p>
            <a:r>
              <a:rPr lang="en-US" dirty="0" smtClean="0"/>
              <a:t>Designs </a:t>
            </a:r>
            <a:r>
              <a:rPr lang="en-US" dirty="0" smtClean="0"/>
              <a:t>are in progress but still have many details to work </a:t>
            </a:r>
            <a:r>
              <a:rPr lang="en-US" dirty="0" smtClean="0"/>
              <a:t>out</a:t>
            </a:r>
          </a:p>
          <a:p>
            <a:pPr lvl="1"/>
            <a:r>
              <a:rPr lang="en-US" dirty="0" smtClean="0"/>
              <a:t>Need to start looking at integration issues </a:t>
            </a:r>
          </a:p>
          <a:p>
            <a:pPr lvl="1"/>
            <a:r>
              <a:rPr lang="en-US" dirty="0" smtClean="0"/>
              <a:t>Want to form some level of consistency across the various components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0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to site PXIE at the CryoModule Test Facility (CMTF) building driven by </a:t>
            </a:r>
          </a:p>
          <a:p>
            <a:pPr lvl="1"/>
            <a:r>
              <a:rPr lang="en-US" dirty="0"/>
              <a:t>Availability of space and </a:t>
            </a:r>
            <a:r>
              <a:rPr lang="en-US" dirty="0" smtClean="0"/>
              <a:t>cryogenics (new superfluid cryogenic plant)</a:t>
            </a:r>
          </a:p>
          <a:p>
            <a:pPr lvl="1"/>
            <a:r>
              <a:rPr lang="en-US" dirty="0" smtClean="0"/>
              <a:t>Looked at several options, this was the best choice</a:t>
            </a:r>
            <a:endParaRPr lang="en-US" dirty="0"/>
          </a:p>
          <a:p>
            <a:r>
              <a:rPr lang="en-US" dirty="0"/>
              <a:t>NML, CMTF and PXIE form an integrated complex of facilities targeting future accelerator R&amp;D</a:t>
            </a:r>
          </a:p>
          <a:p>
            <a:pPr lvl="1"/>
            <a:r>
              <a:rPr lang="en-US" sz="1600" dirty="0"/>
              <a:t>NML </a:t>
            </a:r>
            <a:r>
              <a:rPr lang="en-US" sz="1600" dirty="0">
                <a:sym typeface="Wingdings" pitchFamily="2" charset="2"/>
              </a:rPr>
              <a:t> ~1 GeV pulsed e</a:t>
            </a:r>
            <a:r>
              <a:rPr lang="en-US" sz="1600" baseline="30000" dirty="0">
                <a:sym typeface="Wingdings" pitchFamily="2" charset="2"/>
              </a:rPr>
              <a:t>-</a:t>
            </a:r>
            <a:r>
              <a:rPr lang="en-US" sz="1600" dirty="0">
                <a:sym typeface="Wingdings" pitchFamily="2" charset="2"/>
              </a:rPr>
              <a:t> linac for ILC RF Unit tests and </a:t>
            </a:r>
            <a:r>
              <a:rPr lang="en-US" sz="1600" dirty="0" smtClean="0">
                <a:sym typeface="Wingdings" pitchFamily="2" charset="2"/>
              </a:rPr>
              <a:t>AARD activities</a:t>
            </a:r>
            <a:endParaRPr lang="en-US" sz="1600" dirty="0"/>
          </a:p>
          <a:p>
            <a:pPr lvl="1"/>
            <a:r>
              <a:rPr lang="en-US" sz="1600" dirty="0"/>
              <a:t>CMTF </a:t>
            </a:r>
            <a:r>
              <a:rPr lang="en-US" sz="1600" dirty="0">
                <a:sym typeface="Wingdings" pitchFamily="2" charset="2"/>
              </a:rPr>
              <a:t></a:t>
            </a:r>
            <a:r>
              <a:rPr lang="en-US" sz="1600" dirty="0"/>
              <a:t> two CM test stands (</a:t>
            </a:r>
            <a:r>
              <a:rPr lang="en-US" sz="1600" dirty="0" smtClean="0"/>
              <a:t>multi-frequency) </a:t>
            </a:r>
            <a:r>
              <a:rPr lang="en-US" sz="1600" dirty="0"/>
              <a:t>serviced by 200w @1.8K superfluid cryogenic system and ~220 L/hr. helium liquefier, RF power test area, clean </a:t>
            </a:r>
            <a:r>
              <a:rPr lang="en-US" sz="1600" dirty="0" smtClean="0"/>
              <a:t>room, tech area…</a:t>
            </a:r>
            <a:endParaRPr lang="en-US" sz="1600" dirty="0"/>
          </a:p>
          <a:p>
            <a:pPr lvl="1"/>
            <a:r>
              <a:rPr lang="en-US" sz="1600" dirty="0"/>
              <a:t>PXIE </a:t>
            </a:r>
            <a:r>
              <a:rPr lang="en-US" sz="1600" dirty="0">
                <a:sym typeface="Wingdings" pitchFamily="2" charset="2"/>
              </a:rPr>
              <a:t> ~30 MeV CW H</a:t>
            </a:r>
            <a:r>
              <a:rPr lang="en-US" sz="1600" baseline="30000" dirty="0">
                <a:sym typeface="Wingdings" pitchFamily="2" charset="2"/>
              </a:rPr>
              <a:t>-</a:t>
            </a:r>
            <a:r>
              <a:rPr lang="en-US" sz="1600" dirty="0">
                <a:sym typeface="Wingdings" pitchFamily="2" charset="2"/>
              </a:rPr>
              <a:t> linac for Project X R&amp;D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Schedule/Cost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some very high level goals (proposed by Project Scientists)</a:t>
            </a:r>
          </a:p>
          <a:p>
            <a:pPr lvl="1"/>
            <a:r>
              <a:rPr lang="en-US" dirty="0" smtClean="0"/>
              <a:t>First beam through PXIE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October 2015</a:t>
            </a:r>
          </a:p>
          <a:p>
            <a:pPr lvl="2"/>
            <a:r>
              <a:rPr lang="en-US" dirty="0" smtClean="0"/>
              <a:t>This has generated a series of additional intermediate milestones for component design and construction</a:t>
            </a:r>
          </a:p>
          <a:p>
            <a:pPr lvl="1"/>
            <a:r>
              <a:rPr lang="en-US" dirty="0" smtClean="0"/>
              <a:t>Need to validate all of these dates</a:t>
            </a:r>
          </a:p>
          <a:p>
            <a:r>
              <a:rPr lang="en-US" dirty="0" smtClean="0"/>
              <a:t>Working on a “bottoms up” </a:t>
            </a:r>
            <a:r>
              <a:rPr lang="en-US" i="1" u="sng" dirty="0" smtClean="0"/>
              <a:t>schedule</a:t>
            </a:r>
          </a:p>
          <a:p>
            <a:pPr lvl="1"/>
            <a:r>
              <a:rPr lang="en-US" dirty="0" smtClean="0"/>
              <a:t>Take into account: scope of work, personnel availability, commitments to other projects, other priorities, and funding</a:t>
            </a:r>
          </a:p>
          <a:p>
            <a:pPr lvl="1"/>
            <a:r>
              <a:rPr lang="en-US" dirty="0" smtClean="0"/>
              <a:t>Must have a credible schedule to set proper expectations</a:t>
            </a:r>
          </a:p>
          <a:p>
            <a:r>
              <a:rPr lang="en-US" i="1" u="sng" dirty="0" smtClean="0"/>
              <a:t>Cost estimate</a:t>
            </a:r>
            <a:r>
              <a:rPr lang="en-US" dirty="0" smtClean="0"/>
              <a:t> starting point is the current Project X estimate</a:t>
            </a:r>
          </a:p>
          <a:p>
            <a:pPr lvl="1"/>
            <a:r>
              <a:rPr lang="en-US" dirty="0" smtClean="0"/>
              <a:t>Modify by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hanges in the assumptions</a:t>
            </a:r>
          </a:p>
          <a:p>
            <a:pPr lvl="2"/>
            <a:r>
              <a:rPr lang="en-US" dirty="0" smtClean="0"/>
              <a:t>Current technical design, facilities  and resources</a:t>
            </a:r>
          </a:p>
          <a:p>
            <a:pPr lvl="1"/>
            <a:r>
              <a:rPr lang="en-US" dirty="0" smtClean="0"/>
              <a:t>Need to have this cost estimate in order to accurately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3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Fermilab has recently established a more defined engineering process guided by our Engineering Manual</a:t>
            </a:r>
          </a:p>
          <a:p>
            <a:pPr lvl="1"/>
            <a:r>
              <a:rPr lang="en-US" dirty="0" smtClean="0"/>
              <a:t>Graded approach based on engineering judgment and risk assessment</a:t>
            </a:r>
          </a:p>
          <a:p>
            <a:r>
              <a:rPr lang="en-US" dirty="0" smtClean="0"/>
              <a:t>Documentation of requirements, risks, analysis, approvals…</a:t>
            </a:r>
          </a:p>
          <a:p>
            <a:pPr lvl="1"/>
            <a:r>
              <a:rPr lang="en-US" dirty="0" smtClean="0"/>
              <a:t>Functional Requirements Specification (FRS)</a:t>
            </a:r>
          </a:p>
          <a:p>
            <a:pPr lvl="1"/>
            <a:r>
              <a:rPr lang="en-US" dirty="0" smtClean="0"/>
              <a:t>Technical Requirements Specification (TRS)</a:t>
            </a:r>
          </a:p>
          <a:p>
            <a:pPr lvl="1"/>
            <a:r>
              <a:rPr lang="en-US" dirty="0" smtClean="0"/>
              <a:t>Formal Design Reviews</a:t>
            </a:r>
          </a:p>
          <a:p>
            <a:pPr lvl="1"/>
            <a:r>
              <a:rPr lang="en-US" dirty="0" smtClean="0"/>
              <a:t>Quantification of Risk</a:t>
            </a:r>
          </a:p>
          <a:p>
            <a:pPr lvl="1"/>
            <a:r>
              <a:rPr lang="en-US" dirty="0" smtClean="0"/>
              <a:t>Procedures </a:t>
            </a:r>
            <a:endParaRPr lang="en-US" dirty="0" smtClean="0"/>
          </a:p>
          <a:p>
            <a:pPr lvl="1"/>
            <a:r>
              <a:rPr lang="en-US" dirty="0" smtClean="0"/>
              <a:t>More complete engineering and QC documentation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entral repository for engineering information (</a:t>
            </a:r>
            <a:r>
              <a:rPr lang="en-US" i="1" u="sng" dirty="0" smtClean="0"/>
              <a:t>including 3D CAD models</a:t>
            </a:r>
            <a:r>
              <a:rPr lang="en-US" dirty="0" smtClean="0"/>
              <a:t>)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EDMS (Teamcenter)</a:t>
            </a:r>
          </a:p>
          <a:p>
            <a:r>
              <a:rPr lang="en-US" dirty="0" smtClean="0"/>
              <a:t>Collaborators on PXIE will have access to Teamcenter data base</a:t>
            </a:r>
          </a:p>
          <a:p>
            <a:pPr lvl="1"/>
            <a:r>
              <a:rPr lang="en-US" dirty="0" smtClean="0"/>
              <a:t>Unfortunately not available until March/April 2012 timeframe</a:t>
            </a:r>
          </a:p>
          <a:p>
            <a:pPr lvl="2"/>
            <a:r>
              <a:rPr lang="en-US" dirty="0" smtClean="0"/>
              <a:t>Forces us to look at interim solutions</a:t>
            </a:r>
          </a:p>
          <a:p>
            <a:pPr lvl="2"/>
            <a:r>
              <a:rPr lang="en-US" dirty="0" smtClean="0"/>
              <a:t>Currently using Doc DB, website links, file servers…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Facility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are building is a general purpose Accelerator Test Area</a:t>
            </a:r>
          </a:p>
          <a:p>
            <a:pPr lvl="1"/>
            <a:r>
              <a:rPr lang="en-US" dirty="0" smtClean="0"/>
              <a:t>First tenant will be PXIE</a:t>
            </a:r>
          </a:p>
          <a:p>
            <a:r>
              <a:rPr lang="en-US" dirty="0" smtClean="0"/>
              <a:t>Working on the details of overall facility construction</a:t>
            </a:r>
          </a:p>
          <a:p>
            <a:pPr lvl="1"/>
            <a:r>
              <a:rPr lang="en-US" dirty="0" smtClean="0"/>
              <a:t>Size of concrete pad</a:t>
            </a:r>
          </a:p>
          <a:p>
            <a:pPr lvl="1"/>
            <a:r>
              <a:rPr lang="en-US" dirty="0" smtClean="0"/>
              <a:t>Layout of tunnel walls and support equipment area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uilding exterior </a:t>
            </a:r>
          </a:p>
          <a:p>
            <a:pPr lvl="1"/>
            <a:r>
              <a:rPr lang="en-US" dirty="0" smtClean="0"/>
              <a:t>Requirement for crane coverage</a:t>
            </a:r>
          </a:p>
          <a:p>
            <a:pPr lvl="1"/>
            <a:r>
              <a:rPr lang="en-US" dirty="0" smtClean="0"/>
              <a:t>Power requirements</a:t>
            </a:r>
          </a:p>
          <a:p>
            <a:pPr lvl="1"/>
            <a:r>
              <a:rPr lang="en-US" dirty="0" smtClean="0"/>
              <a:t>Cryogenic loads and performance specifications</a:t>
            </a:r>
          </a:p>
          <a:p>
            <a:pPr lvl="1"/>
            <a:r>
              <a:rPr lang="en-US" dirty="0" smtClean="0"/>
              <a:t>Required radiation shielding</a:t>
            </a:r>
          </a:p>
          <a:p>
            <a:pPr lvl="2"/>
            <a:r>
              <a:rPr lang="en-US" dirty="0" smtClean="0"/>
              <a:t>How to deal with penetrations, labyrinths…</a:t>
            </a:r>
          </a:p>
          <a:p>
            <a:pPr lvl="1"/>
            <a:r>
              <a:rPr lang="en-US" dirty="0" smtClean="0"/>
              <a:t>Dump requirements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399314" cy="1143000"/>
          </a:xfrm>
        </p:spPr>
        <p:txBody>
          <a:bodyPr/>
          <a:lstStyle/>
          <a:p>
            <a:r>
              <a:rPr lang="en-US" dirty="0"/>
              <a:t>Accelerator Test </a:t>
            </a:r>
            <a:r>
              <a:rPr lang="en-US" dirty="0" smtClean="0"/>
              <a:t>Area</a:t>
            </a:r>
            <a:br>
              <a:rPr lang="en-US" dirty="0" smtClean="0"/>
            </a:br>
            <a:r>
              <a:rPr lang="en-US" dirty="0" smtClean="0"/>
              <a:t>Initial Concepts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1102"/>
            <a:ext cx="85344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513112"/>
            <a:ext cx="8458200" cy="1698171"/>
          </a:xfrm>
        </p:spPr>
        <p:txBody>
          <a:bodyPr>
            <a:normAutofit/>
          </a:bodyPr>
          <a:lstStyle/>
          <a:p>
            <a:r>
              <a:rPr lang="en-US" dirty="0" smtClean="0"/>
              <a:t>Looked at variety of options for connecting Test Area to CMTF building</a:t>
            </a:r>
          </a:p>
          <a:p>
            <a:pPr lvl="1"/>
            <a:r>
              <a:rPr lang="en-US" dirty="0" smtClean="0"/>
              <a:t>Minimize cost (use existing shield blocks) but provide reasonable space in order to test components</a:t>
            </a:r>
          </a:p>
          <a:p>
            <a:pPr lvl="1"/>
            <a:r>
              <a:rPr lang="en-US" dirty="0" smtClean="0"/>
              <a:t>Factor in </a:t>
            </a:r>
            <a:r>
              <a:rPr lang="en-US" dirty="0" smtClean="0"/>
              <a:t>initial </a:t>
            </a:r>
            <a:r>
              <a:rPr lang="en-US" dirty="0" smtClean="0"/>
              <a:t>cost and ease of modification/maintenance</a:t>
            </a:r>
          </a:p>
        </p:txBody>
      </p:sp>
    </p:spTree>
    <p:extLst>
      <p:ext uri="{BB962C8B-B14F-4D97-AF65-F5344CB8AC3E}">
        <p14:creationId xmlns:p14="http://schemas.microsoft.com/office/powerpoint/2010/main" val="41507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31094"/>
            <a:ext cx="5562600" cy="1143000"/>
          </a:xfrm>
        </p:spPr>
        <p:txBody>
          <a:bodyPr/>
          <a:lstStyle/>
          <a:p>
            <a:r>
              <a:rPr lang="en-US" dirty="0" smtClean="0"/>
              <a:t>NML, CMTF and PXIE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197428"/>
            <a:ext cx="8175171" cy="546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65514"/>
            <a:ext cx="22084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 bay area:</a:t>
            </a:r>
          </a:p>
          <a:p>
            <a:r>
              <a:rPr lang="en-US" sz="1600" dirty="0" smtClean="0"/>
              <a:t>NML ~ 15,000 sq. ft.</a:t>
            </a:r>
          </a:p>
          <a:p>
            <a:r>
              <a:rPr lang="en-US" sz="1600" dirty="0" smtClean="0"/>
              <a:t>CMTF ~ 14,000 sq. ft.</a:t>
            </a:r>
          </a:p>
          <a:p>
            <a:r>
              <a:rPr lang="en-US" sz="1600" dirty="0" smtClean="0"/>
              <a:t>PXIE ~ 8,900 sq. ft.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96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5146"/>
            <a:ext cx="5981700" cy="1143000"/>
          </a:xfrm>
        </p:spPr>
        <p:txBody>
          <a:bodyPr/>
          <a:lstStyle/>
          <a:p>
            <a:r>
              <a:rPr lang="en-US" dirty="0" smtClean="0"/>
              <a:t>Accelerator Test Area (PXIE)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 Collaboration Meeting, October 2011 - R. Stanek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4" y="974981"/>
            <a:ext cx="8144239" cy="58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2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lmes Talk April 2011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Holmes Talk April 2011</Template>
  <TotalTime>1362</TotalTime>
  <Words>1212</Words>
  <Application>Microsoft Office PowerPoint</Application>
  <PresentationFormat>On-screen Show (4:3)</PresentationFormat>
  <Paragraphs>158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Wingdings</vt:lpstr>
      <vt:lpstr>Calibri</vt:lpstr>
      <vt:lpstr>ＭＳ Ｐゴシック</vt:lpstr>
      <vt:lpstr>Holmes Talk April 2011</vt:lpstr>
      <vt:lpstr> PXIE Facility and Layout </vt:lpstr>
      <vt:lpstr>Background</vt:lpstr>
      <vt:lpstr>PXIE Location</vt:lpstr>
      <vt:lpstr>Schedule/Cost Estimate</vt:lpstr>
      <vt:lpstr>Engineering Processes</vt:lpstr>
      <vt:lpstr>PXIE Facility Planning</vt:lpstr>
      <vt:lpstr>Accelerator Test Area Initial Concepts</vt:lpstr>
      <vt:lpstr>NML, CMTF and PXIE</vt:lpstr>
      <vt:lpstr>Accelerator Test Area (PXIE)</vt:lpstr>
      <vt:lpstr>SRF Accelerator Test Area Complex Layout</vt:lpstr>
      <vt:lpstr>SRF Accelerator Test Area Complex Layout (2)</vt:lpstr>
      <vt:lpstr>Component Layout</vt:lpstr>
      <vt:lpstr>Key Parameters/Issues</vt:lpstr>
      <vt:lpstr>PXIE and SRF Program</vt:lpstr>
      <vt:lpstr>Summary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P. Stanek</dc:creator>
  <cp:lastModifiedBy>Richard P. Stanek</cp:lastModifiedBy>
  <cp:revision>86</cp:revision>
  <cp:lastPrinted>2011-10-24T20:50:27Z</cp:lastPrinted>
  <dcterms:created xsi:type="dcterms:W3CDTF">2011-10-20T14:50:37Z</dcterms:created>
  <dcterms:modified xsi:type="dcterms:W3CDTF">2011-10-26T17:40:00Z</dcterms:modified>
</cp:coreProperties>
</file>