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  <p:sldMasterId id="2147483683" r:id="rId4"/>
    <p:sldMasterId id="2147483694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101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8721979-06EF-40B1-A169-C523FBB0D445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8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3FE5E8B-5EFA-4451-9964-7909A314829E}" type="datetime1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BD97E7-7E5C-4D4C-881C-A65D07D3A5BF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6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F30416-CD3A-4D06-B14A-EAB348569464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29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36CB-D4F1-4A8A-B7F5-54F3EDF276DF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0010A-6133-4724-9A4C-B6ADE1B6F03A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4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3666-E806-4F9D-8123-590023E2A2C7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27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0CC3A-9E10-4231-B0E2-60BFB1DCF595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143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8E0AAD1-D15B-48BE-B163-BF75D8238F5D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03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FCE5ADD-EC8B-4F3D-8DAF-57E2D340FE6B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432612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1" y="1238253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26AAE5DF-4381-4B65-BB12-0FDE2F36C5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3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1FEBD5B7-55F7-489A-896C-93F0ECEE71A1}" type="datetimeFigureOut">
              <a:rPr lang="en-US" smtClean="0"/>
              <a:t>4/21/2021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779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79190D-5267-4EC9-BB6B-5F1ABD222001}" type="datetime1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4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DBD701-226D-4613-9575-322EB30ED660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236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062A0-8F09-41FD-8DA9-58DA0B39766B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55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0CE4-FD61-4696-8416-8E4E5BFD786F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286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F3E19-1969-4A2F-B6C8-F2301C863866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06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5CDB-A5F1-422B-9C54-0AEA9DD8461D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0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502D22E-2E7C-4433-BA5D-E943C16DAA16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622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20405936-6D46-4B47-9EB4-879D0DDC860C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1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BBAE5-D679-4674-A7A5-BA47C1BD8F97}" type="datetime1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594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90CF5553-725E-4C8E-B742-597516828F0B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2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D5B7-55F7-489A-896C-93F0ECEE71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E5DF-4381-4B65-BB12-0FDE2F36C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12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03665"/>
            <a:ext cx="11563349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C4545437-09CC-4800-99E2-D2E3FC8182D5}" type="datetime1">
              <a:rPr lang="en-US" altLang="en-US" smtClean="0"/>
              <a:t>4/21/2021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76" y="6515100"/>
            <a:ext cx="5911160" cy="241300"/>
          </a:xfrm>
        </p:spPr>
        <p:txBody>
          <a:bodyPr/>
          <a:lstStyle>
            <a:lvl1pPr>
              <a:defRPr sz="12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smtClean="0"/>
              <a:t>Lambert | ArgonCube Engineering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5608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735ABD5-165C-43A9-9DE4-CAAD78ECA516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587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0A09F50-5586-4002-A5E4-66A77DAEF38E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449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181F79E-2A8B-4484-A86B-66C0E8D7C018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6627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610B1260-F20C-48F9-9336-A83AD969CBE9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514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8D0DB20-59C0-418D-87C8-2BC1AFE463DD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232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54EC5E29-0A98-48C9-BCF0-5401C0626F5E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87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A36636D1-B053-4F18-BEED-A66F16AE803F}" type="datetime1">
              <a:rPr lang="en-US" smtClean="0"/>
              <a:t>4/21/2021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666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DB43C0-702E-4349-A1BA-F326D96091EC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337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867665-2BD5-4840-80C1-D76AA00118E5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435984-7707-4424-80A5-B2245B647D83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628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E34F3A-D102-4957-B012-7B0C2DA4448B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111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BC7628-6B21-4548-BD6F-FB4988FD4EAA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728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EE4C6A-F281-4DA9-A75F-5374167C7D09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257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BE8D15-9027-4A11-B97A-3909BDC3D998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50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9B4274-CA7E-486A-A4E1-A002F3338B9F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24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7C9713-C94E-467A-93F7-000E9541D0AD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508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54B743C-AEE4-43E8-A7EA-2DF1FF2C5DF1}" type="datetime1">
              <a:rPr lang="en-US" smtClean="0">
                <a:latin typeface="Helvetica"/>
                <a:cs typeface="Helvetica"/>
              </a:rPr>
              <a:t>4/21/2021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19BB8-1E80-451E-B3A0-AF785D8CFEA2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5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9D0A7-45C2-4B67-99C4-6642B27778F8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0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338F-6F19-497C-82F8-75DE3AA43D83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7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9ED57-8EC3-40F7-9691-BDA4B1F468F7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0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F5EE1470-00C1-44CF-B794-85D163D30B8F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7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257908" y="475760"/>
            <a:ext cx="11723077" cy="14248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1" y="6009719"/>
            <a:ext cx="2125969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7908" y="5728951"/>
            <a:ext cx="11723077" cy="17586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9941" y="5896736"/>
            <a:ext cx="872067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6033" y="5746537"/>
            <a:ext cx="2476892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279" y="5974476"/>
            <a:ext cx="2909413" cy="486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C561-2D50-493E-B53E-15498501F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3334" y="115803"/>
            <a:ext cx="1810669" cy="3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7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B239D63-F711-47F8-A80C-16F864ADD9B8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1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2822E6B-B98B-4910-B384-8E9BCCCCFA66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986065-A285-4FD0-9C53-8BFF5F677D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9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FA84C05-6E6A-4C33-ACD3-AB12DF7293EA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59BE4-CA4F-4C5E-8251-30A3FCB25A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83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A974EB4-63D0-4176-B5A8-711CFB54C631}" type="datetime1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97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Subsystem: Plans </a:t>
            </a:r>
            <a:r>
              <a:rPr lang="en-US" dirty="0" smtClean="0"/>
              <a:t>for Production &amp; Component QAQC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1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Description of Component Production Plan</a:t>
            </a:r>
            <a:endParaRPr lang="en-US" dirty="0"/>
          </a:p>
          <a:p>
            <a:r>
              <a:rPr lang="en-US" dirty="0" smtClean="0"/>
              <a:t>Planned/Proposed Testing at Sub-system Level </a:t>
            </a:r>
            <a:r>
              <a:rPr lang="en-US" b="1" u="sng" dirty="0" smtClean="0"/>
              <a:t>prior to</a:t>
            </a:r>
            <a:r>
              <a:rPr lang="en-US" dirty="0" smtClean="0"/>
              <a:t> Component Production (Quality Assurance)</a:t>
            </a:r>
          </a:p>
          <a:p>
            <a:r>
              <a:rPr lang="en-US" dirty="0"/>
              <a:t>Planned/Proposed Testing at Sub-system Level </a:t>
            </a:r>
            <a:r>
              <a:rPr lang="en-US" b="1" u="sng" dirty="0" smtClean="0"/>
              <a:t>during</a:t>
            </a:r>
            <a:r>
              <a:rPr lang="en-US" dirty="0" smtClean="0"/>
              <a:t> Component Production </a:t>
            </a:r>
            <a:r>
              <a:rPr lang="en-US" dirty="0"/>
              <a:t>(</a:t>
            </a:r>
            <a:r>
              <a:rPr lang="en-US" dirty="0" smtClean="0"/>
              <a:t>Quality Control)</a:t>
            </a:r>
          </a:p>
          <a:p>
            <a:r>
              <a:rPr lang="en-US" dirty="0" smtClean="0"/>
              <a:t>Required Sub-system Acceptance Testing upon Receipt @ </a:t>
            </a:r>
            <a:r>
              <a:rPr lang="en-US" dirty="0" smtClean="0"/>
              <a:t>MATF</a:t>
            </a:r>
          </a:p>
          <a:p>
            <a:r>
              <a:rPr lang="en-US" dirty="0" smtClean="0"/>
              <a:t>Aspects of QAQC &amp; Example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28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</a:t>
            </a:r>
            <a:r>
              <a:rPr lang="en-US" dirty="0" smtClean="0"/>
              <a:t>Component </a:t>
            </a:r>
            <a:r>
              <a:rPr lang="en-US" dirty="0"/>
              <a:t>Production Plan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48056" indent="-457200">
              <a:buFont typeface="+mj-lt"/>
              <a:buAutoNum type="arabicPeriod"/>
            </a:pPr>
            <a:r>
              <a:rPr lang="en-US" dirty="0" smtClean="0"/>
              <a:t>What components does your system need to produce?</a:t>
            </a:r>
          </a:p>
          <a:p>
            <a:pPr marL="448056" indent="-457200">
              <a:buFont typeface="+mj-lt"/>
              <a:buAutoNum type="arabicPeriod"/>
            </a:pPr>
            <a:r>
              <a:rPr lang="en-US" dirty="0" smtClean="0"/>
              <a:t>Where will these components be produced?  Who is responsible?</a:t>
            </a:r>
          </a:p>
          <a:p>
            <a:pPr lvl="1"/>
            <a:r>
              <a:rPr lang="en-US" dirty="0" smtClean="0"/>
              <a:t>What documentation is needed for production?</a:t>
            </a:r>
          </a:p>
          <a:p>
            <a:pPr lvl="2"/>
            <a:r>
              <a:rPr lang="en-US" dirty="0" smtClean="0"/>
              <a:t>Procurement specification?</a:t>
            </a:r>
          </a:p>
          <a:p>
            <a:pPr lvl="2"/>
            <a:r>
              <a:rPr lang="en-US" dirty="0" smtClean="0"/>
              <a:t>Vendor reports?</a:t>
            </a:r>
          </a:p>
          <a:p>
            <a:pPr lvl="2"/>
            <a:r>
              <a:rPr lang="en-US" dirty="0" smtClean="0"/>
              <a:t>Material certifications?</a:t>
            </a:r>
          </a:p>
          <a:p>
            <a:pPr lvl="2"/>
            <a:r>
              <a:rPr lang="en-US" dirty="0" smtClean="0"/>
              <a:t>On-site visits and witness testing?</a:t>
            </a:r>
          </a:p>
          <a:p>
            <a:pPr lvl="2"/>
            <a:r>
              <a:rPr lang="en-US" dirty="0" smtClean="0"/>
              <a:t>Component travelers?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37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Planned/Proposed Testing at Sub-system Level </a:t>
            </a:r>
            <a:r>
              <a:rPr lang="en-US" u="sng" dirty="0"/>
              <a:t>prior to</a:t>
            </a:r>
            <a:r>
              <a:rPr lang="en-US" dirty="0"/>
              <a:t> Component Production (Quality Assurance)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48056" indent="-457200">
              <a:buFont typeface="+mj-lt"/>
              <a:buAutoNum type="arabicPeriod"/>
            </a:pPr>
            <a:r>
              <a:rPr lang="en-US" dirty="0"/>
              <a:t>Proposed warm-testing per prototype/pre-production component</a:t>
            </a:r>
          </a:p>
          <a:p>
            <a:pPr lvl="1"/>
            <a:r>
              <a:rPr lang="en-US" dirty="0"/>
              <a:t>Number of components to be tested</a:t>
            </a:r>
          </a:p>
          <a:p>
            <a:pPr lvl="2"/>
            <a:r>
              <a:rPr lang="en-US" dirty="0"/>
              <a:t>Does this provide sufficient statistics?</a:t>
            </a:r>
          </a:p>
          <a:p>
            <a:pPr lvl="1"/>
            <a:r>
              <a:rPr lang="en-US" dirty="0"/>
              <a:t>Where will the test occur? </a:t>
            </a:r>
          </a:p>
          <a:p>
            <a:pPr lvl="1"/>
            <a:r>
              <a:rPr lang="en-US" dirty="0"/>
              <a:t>Who will be involved?  </a:t>
            </a:r>
          </a:p>
          <a:p>
            <a:pPr lvl="1"/>
            <a:r>
              <a:rPr lang="en-US" dirty="0"/>
              <a:t>What is the schedule/timeline?</a:t>
            </a:r>
          </a:p>
          <a:p>
            <a:pPr marL="448056" indent="-457200">
              <a:buFont typeface="+mj-lt"/>
              <a:buAutoNum type="arabicPeriod"/>
            </a:pPr>
            <a:r>
              <a:rPr lang="en-US" dirty="0" smtClean="0"/>
              <a:t>Proposed </a:t>
            </a:r>
            <a:r>
              <a:rPr lang="en-US" dirty="0" smtClean="0"/>
              <a:t>cryo-testing per prototype/pre-production component</a:t>
            </a:r>
          </a:p>
          <a:p>
            <a:pPr lvl="1"/>
            <a:r>
              <a:rPr lang="en-US" dirty="0" smtClean="0"/>
              <a:t>Number of components to be tested</a:t>
            </a:r>
          </a:p>
          <a:p>
            <a:pPr lvl="2"/>
            <a:r>
              <a:rPr lang="en-US" dirty="0" smtClean="0"/>
              <a:t>Does this provide sufficient statistics?</a:t>
            </a:r>
          </a:p>
          <a:p>
            <a:pPr lvl="1"/>
            <a:r>
              <a:rPr lang="en-US" dirty="0" smtClean="0"/>
              <a:t>Where will the test occur? </a:t>
            </a:r>
          </a:p>
          <a:p>
            <a:pPr lvl="1"/>
            <a:r>
              <a:rPr lang="en-US" dirty="0" smtClean="0"/>
              <a:t>Who will be involved? </a:t>
            </a:r>
          </a:p>
          <a:p>
            <a:pPr lvl="1"/>
            <a:r>
              <a:rPr lang="en-US" dirty="0" smtClean="0"/>
              <a:t>What is the schedule/timeline?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1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Planned/Proposed Testing at Sub-system Level </a:t>
            </a:r>
            <a:r>
              <a:rPr lang="en-US" u="sng" dirty="0"/>
              <a:t>during</a:t>
            </a:r>
            <a:r>
              <a:rPr lang="en-US" dirty="0"/>
              <a:t> Component Production (Quality Control)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48056" indent="-457200">
              <a:buFont typeface="+mj-lt"/>
              <a:buAutoNum type="arabicPeriod"/>
            </a:pPr>
            <a:r>
              <a:rPr lang="en-US" dirty="0"/>
              <a:t>Proposed warm-testing per production </a:t>
            </a:r>
            <a:r>
              <a:rPr lang="en-US" dirty="0" smtClean="0"/>
              <a:t>component</a:t>
            </a:r>
            <a:endParaRPr lang="en-US" dirty="0"/>
          </a:p>
          <a:p>
            <a:pPr lvl="1"/>
            <a:r>
              <a:rPr lang="en-US" dirty="0" smtClean="0"/>
              <a:t>How many components are tested? All? Sample? By Lot?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will the test occur? </a:t>
            </a:r>
          </a:p>
          <a:p>
            <a:pPr lvl="1"/>
            <a:r>
              <a:rPr lang="en-US" dirty="0"/>
              <a:t>Who will be involved?  </a:t>
            </a:r>
          </a:p>
          <a:p>
            <a:pPr lvl="1"/>
            <a:r>
              <a:rPr lang="en-US" dirty="0"/>
              <a:t>What is the schedule/timeline?</a:t>
            </a:r>
          </a:p>
          <a:p>
            <a:pPr marL="448056" indent="-457200">
              <a:buFont typeface="+mj-lt"/>
              <a:buAutoNum type="arabicPeriod"/>
            </a:pPr>
            <a:r>
              <a:rPr lang="en-US" dirty="0" smtClean="0"/>
              <a:t>Proposed </a:t>
            </a:r>
            <a:r>
              <a:rPr lang="en-US" dirty="0" smtClean="0"/>
              <a:t>cryo-testing per production </a:t>
            </a:r>
            <a:r>
              <a:rPr lang="en-US" dirty="0"/>
              <a:t>component</a:t>
            </a:r>
          </a:p>
          <a:p>
            <a:pPr lvl="1"/>
            <a:r>
              <a:rPr lang="en-US" dirty="0"/>
              <a:t>How many components are tested? All? Sample? By Lot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Where </a:t>
            </a:r>
            <a:r>
              <a:rPr lang="en-US" dirty="0"/>
              <a:t>will the test occur?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will be involved?  </a:t>
            </a:r>
            <a:endParaRPr lang="en-US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dirty="0" smtClean="0"/>
              <a:t>schedule/timeline?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69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Sub-system Acceptance Testing upon Receipt @ MATF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48056" indent="-457200">
              <a:buFont typeface="+mj-lt"/>
              <a:buAutoNum type="arabicPeriod"/>
            </a:pPr>
            <a:r>
              <a:rPr lang="en-US" dirty="0" smtClean="0"/>
              <a:t>After your sub-system has produced &amp; QC tested components, they are shipped to the Module Assembly and Testing Facility (MATF) for TPC Assembly and Testing</a:t>
            </a:r>
          </a:p>
          <a:p>
            <a:pPr lvl="1"/>
            <a:r>
              <a:rPr lang="en-US" dirty="0" smtClean="0"/>
              <a:t>What tests need to be completed </a:t>
            </a:r>
            <a:r>
              <a:rPr lang="en-US" b="1" u="sng" dirty="0" smtClean="0"/>
              <a:t>pre-shipment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characterize the system?</a:t>
            </a:r>
          </a:p>
          <a:p>
            <a:pPr lvl="1"/>
            <a:r>
              <a:rPr lang="en-US" dirty="0" smtClean="0"/>
              <a:t>What tests need to be repeated </a:t>
            </a:r>
            <a:r>
              <a:rPr lang="en-US" b="1" u="sng" dirty="0" smtClean="0"/>
              <a:t>post-shipment</a:t>
            </a:r>
            <a:r>
              <a:rPr lang="en-US" dirty="0" smtClean="0"/>
              <a:t> </a:t>
            </a:r>
            <a:r>
              <a:rPr lang="en-US" dirty="0" smtClean="0"/>
              <a:t>at</a:t>
            </a:r>
            <a:r>
              <a:rPr lang="en-US" dirty="0" smtClean="0"/>
              <a:t> </a:t>
            </a:r>
            <a:r>
              <a:rPr lang="en-US" dirty="0" smtClean="0"/>
              <a:t>the MATF to verify no component </a:t>
            </a:r>
            <a:r>
              <a:rPr lang="en-US" dirty="0" smtClean="0"/>
              <a:t>change </a:t>
            </a:r>
            <a:r>
              <a:rPr lang="en-US" dirty="0" smtClean="0"/>
              <a:t>during shipment?</a:t>
            </a:r>
          </a:p>
          <a:p>
            <a:pPr marL="448056" indent="-457200">
              <a:buFont typeface="+mj-lt"/>
              <a:buAutoNum type="arabicPeriod"/>
            </a:pPr>
            <a:r>
              <a:rPr lang="en-US" dirty="0" smtClean="0"/>
              <a:t>What resources are needed to perform these tests?</a:t>
            </a:r>
          </a:p>
          <a:p>
            <a:pPr lvl="1"/>
            <a:r>
              <a:rPr lang="en-US" dirty="0" smtClean="0"/>
              <a:t>How many people?</a:t>
            </a:r>
          </a:p>
          <a:p>
            <a:pPr lvl="2"/>
            <a:r>
              <a:rPr lang="en-US" dirty="0" smtClean="0"/>
              <a:t>Assume these are subsystem experts; most likely graduate students or postdocs</a:t>
            </a:r>
          </a:p>
          <a:p>
            <a:pPr lvl="1"/>
            <a:r>
              <a:rPr lang="en-US" dirty="0" smtClean="0"/>
              <a:t>What equipment is needed?</a:t>
            </a:r>
          </a:p>
          <a:p>
            <a:pPr lvl="2"/>
            <a:r>
              <a:rPr lang="en-US" dirty="0" smtClean="0"/>
              <a:t>Assume that your sub-system will need to supply TPC A&amp;T with necessary </a:t>
            </a:r>
            <a:r>
              <a:rPr lang="en-US" dirty="0" smtClean="0"/>
              <a:t>equipment</a:t>
            </a:r>
          </a:p>
          <a:p>
            <a:pPr marL="448056" indent="-457200">
              <a:buFont typeface="+mj-lt"/>
              <a:buAutoNum type="arabicPeriod"/>
            </a:pPr>
            <a:r>
              <a:rPr lang="en-US" dirty="0" smtClean="0"/>
              <a:t>What are expectations for database /  parts tracking?</a:t>
            </a:r>
          </a:p>
          <a:p>
            <a:pPr marL="832104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Spreadsheets? PDM systems?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5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QAQC – What are the main considerations for your QAQC Plan?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>
          <a:xfrm>
            <a:off x="609599" y="903906"/>
            <a:ext cx="11057467" cy="4846638"/>
          </a:xfrm>
        </p:spPr>
        <p:txBody>
          <a:bodyPr/>
          <a:lstStyle/>
          <a:p>
            <a:r>
              <a:rPr lang="en-US" sz="1400" dirty="0" smtClean="0"/>
              <a:t>Main Considerations for Developing your Plan</a:t>
            </a:r>
          </a:p>
          <a:p>
            <a:pPr lvl="1"/>
            <a:r>
              <a:rPr lang="en-US" sz="1200" dirty="0" smtClean="0"/>
              <a:t>Requirements</a:t>
            </a:r>
          </a:p>
          <a:p>
            <a:pPr lvl="2"/>
            <a:r>
              <a:rPr lang="en-US" sz="1100" dirty="0" smtClean="0"/>
              <a:t>What QAQC steps are needed to validate your system requirements?  </a:t>
            </a:r>
          </a:p>
          <a:p>
            <a:pPr lvl="2"/>
            <a:r>
              <a:rPr lang="en-US" sz="1100" dirty="0" smtClean="0"/>
              <a:t>Most, if not all, sub-system requirements should be validated </a:t>
            </a:r>
            <a:r>
              <a:rPr lang="en-US" sz="1100" b="1" u="sng" dirty="0" smtClean="0"/>
              <a:t>prior to</a:t>
            </a:r>
            <a:r>
              <a:rPr lang="en-US" sz="1100" dirty="0" smtClean="0"/>
              <a:t> FSD and MATF</a:t>
            </a:r>
          </a:p>
          <a:p>
            <a:pPr lvl="1"/>
            <a:r>
              <a:rPr lang="en-US" sz="1200" dirty="0" smtClean="0"/>
              <a:t>Production yields</a:t>
            </a:r>
          </a:p>
          <a:p>
            <a:pPr lvl="2"/>
            <a:r>
              <a:rPr lang="en-US" sz="1100" dirty="0" smtClean="0"/>
              <a:t>What % of your components meet requirements?</a:t>
            </a:r>
          </a:p>
          <a:p>
            <a:pPr lvl="1"/>
            <a:r>
              <a:rPr lang="en-US" sz="1200" dirty="0" smtClean="0"/>
              <a:t>Spares</a:t>
            </a:r>
          </a:p>
          <a:p>
            <a:pPr lvl="2"/>
            <a:r>
              <a:rPr lang="en-US" sz="1100" dirty="0" smtClean="0"/>
              <a:t>How many spares will be needed based on yield?</a:t>
            </a:r>
          </a:p>
          <a:p>
            <a:pPr lvl="1"/>
            <a:r>
              <a:rPr lang="en-US" sz="1200" dirty="0" smtClean="0"/>
              <a:t>Risks</a:t>
            </a:r>
          </a:p>
          <a:p>
            <a:pPr lvl="2"/>
            <a:r>
              <a:rPr lang="en-US" sz="1100" dirty="0" smtClean="0"/>
              <a:t>Are your prototyping/QA efforts directly addressing subsystem risks? -&gt; burning them down</a:t>
            </a:r>
          </a:p>
          <a:p>
            <a:pPr lvl="1"/>
            <a:r>
              <a:rPr lang="en-US" sz="1200" dirty="0" smtClean="0"/>
              <a:t>Resources</a:t>
            </a:r>
          </a:p>
          <a:p>
            <a:pPr lvl="2"/>
            <a:r>
              <a:rPr lang="en-US" sz="1100" dirty="0" smtClean="0"/>
              <a:t>Do you have an individual identified that can assist with these items?</a:t>
            </a:r>
          </a:p>
          <a:p>
            <a:r>
              <a:rPr lang="en-US" sz="1400" dirty="0" smtClean="0"/>
              <a:t>Other Considerations</a:t>
            </a:r>
          </a:p>
          <a:p>
            <a:pPr lvl="1"/>
            <a:r>
              <a:rPr lang="en-US" sz="1200" dirty="0" smtClean="0"/>
              <a:t>Infant mortality</a:t>
            </a:r>
          </a:p>
          <a:p>
            <a:pPr lvl="1"/>
            <a:r>
              <a:rPr lang="en-US" sz="1200" dirty="0" smtClean="0"/>
              <a:t>Component handling (ESD, shipping, safety)</a:t>
            </a:r>
          </a:p>
          <a:p>
            <a:pPr lvl="1"/>
            <a:r>
              <a:rPr lang="en-US" sz="1200" dirty="0" smtClean="0"/>
              <a:t>Cryo-longevity</a:t>
            </a:r>
          </a:p>
          <a:p>
            <a:pPr lvl="1"/>
            <a:r>
              <a:rPr lang="en-US" sz="1200" dirty="0" smtClean="0"/>
              <a:t>Part tolerances</a:t>
            </a:r>
          </a:p>
          <a:p>
            <a:pPr lvl="1"/>
            <a:r>
              <a:rPr lang="en-US" sz="1200" dirty="0" smtClean="0"/>
              <a:t>Vendor qualification &amp; vendor visits</a:t>
            </a:r>
          </a:p>
          <a:p>
            <a:pPr lvl="1"/>
            <a:r>
              <a:rPr lang="en-US" sz="1200" dirty="0" smtClean="0"/>
              <a:t>Cleanliness &amp; LAr compatibility</a:t>
            </a:r>
          </a:p>
          <a:p>
            <a:pPr lvl="1"/>
            <a:r>
              <a:rPr lang="en-US" sz="1400" dirty="0" smtClean="0"/>
              <a:t>…..</a:t>
            </a:r>
            <a:endParaRPr lang="en-US" sz="14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971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QA: Cryogenic Longevity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448056" indent="-457200">
              <a:buFont typeface="+mj-lt"/>
              <a:buAutoNum type="arabicPeriod"/>
            </a:pPr>
            <a:r>
              <a:rPr lang="en-US" dirty="0" smtClean="0"/>
              <a:t>List of system components that are not evaluated yet at cryogenic temperatures over long </a:t>
            </a:r>
            <a:r>
              <a:rPr lang="en-US" dirty="0" smtClean="0"/>
              <a:t>timescales</a:t>
            </a:r>
            <a:endParaRPr lang="en-US" dirty="0" smtClean="0"/>
          </a:p>
          <a:p>
            <a:pPr lvl="1"/>
            <a:r>
              <a:rPr lang="en-US" dirty="0" smtClean="0"/>
              <a:t>What is the key concern for cryogenic longevity on a per component basis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Rank components by severity of failure:</a:t>
            </a:r>
          </a:p>
          <a:p>
            <a:pPr lvl="2"/>
            <a:r>
              <a:rPr lang="en-US" dirty="0" smtClean="0"/>
              <a:t>1 – Minimal: does not impact sub-system requirements</a:t>
            </a:r>
          </a:p>
          <a:p>
            <a:pPr lvl="2"/>
            <a:r>
              <a:rPr lang="en-US" dirty="0" smtClean="0"/>
              <a:t>2 – Moderate: may impact sub-system requirements, does not impact key requirements</a:t>
            </a:r>
          </a:p>
          <a:p>
            <a:pPr lvl="2"/>
            <a:r>
              <a:rPr lang="en-US" dirty="0" smtClean="0"/>
              <a:t>3 – Severe: impacts key requirements</a:t>
            </a:r>
          </a:p>
          <a:p>
            <a:pPr lvl="1"/>
            <a:r>
              <a:rPr lang="en-US" dirty="0" smtClean="0"/>
              <a:t>Does testing require liquid argon or can liquid nitrogen suffice?</a:t>
            </a:r>
          </a:p>
          <a:p>
            <a:pPr lvl="1"/>
            <a:r>
              <a:rPr lang="en-US" dirty="0" smtClean="0"/>
              <a:t>If liquid argon, does it need to have high purity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there a risk in the Risk Registry that captures these potential cryo-failures?</a:t>
            </a:r>
          </a:p>
          <a:p>
            <a:pPr lvl="1"/>
            <a:r>
              <a:rPr lang="en-US" dirty="0" smtClean="0"/>
              <a:t>Is there a Requirement on component cryo-failure rates?</a:t>
            </a:r>
            <a:endParaRPr lang="en-US" dirty="0" smtClean="0"/>
          </a:p>
          <a:p>
            <a:pPr marL="448056" indent="-457200">
              <a:buFont typeface="+mj-lt"/>
              <a:buAutoNum type="arabicPeriod"/>
            </a:pPr>
            <a:r>
              <a:rPr lang="en-US" dirty="0" smtClean="0"/>
              <a:t>What components can be tested together? What can be tested separately?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75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F-DUNE-D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F-DUNE-DOE" id="{A5ED00A0-D36D-4C1F-8E08-F30CCC96FCC7}" vid="{AC319CA5-2DE5-4751-8D9D-CD57D77D56FA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LBNF-DUNE-DOE</Template>
  <TotalTime>1290</TotalTime>
  <Words>639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ＭＳ Ｐゴシック</vt:lpstr>
      <vt:lpstr>Arial</vt:lpstr>
      <vt:lpstr>Calibri</vt:lpstr>
      <vt:lpstr>Geneva</vt:lpstr>
      <vt:lpstr>Helvetica</vt:lpstr>
      <vt:lpstr>Lucida Grande</vt:lpstr>
      <vt:lpstr>LBNF-DUNE-DOE</vt:lpstr>
      <vt:lpstr>LBNF Content-Footer Theme</vt:lpstr>
      <vt:lpstr>1_LBNF Content-Footer Theme</vt:lpstr>
      <vt:lpstr>2_LBNF Content-Footer Theme</vt:lpstr>
      <vt:lpstr>3_LBNF Content-Footer Theme</vt:lpstr>
      <vt:lpstr>Subsystem: Plans for Production &amp; Component QAQC</vt:lpstr>
      <vt:lpstr>Outline</vt:lpstr>
      <vt:lpstr>Description of Component Production Plan</vt:lpstr>
      <vt:lpstr>Planned/Proposed Testing at Sub-system Level prior to Component Production (Quality Assurance)</vt:lpstr>
      <vt:lpstr>Planned/Proposed Testing at Sub-system Level during Component Production (Quality Control)</vt:lpstr>
      <vt:lpstr>Required Sub-system Acceptance Testing upon Receipt @ MATF</vt:lpstr>
      <vt:lpstr>Aspects of QAQC – What are the main considerations for your QAQC Plan?</vt:lpstr>
      <vt:lpstr>Example QA: Cryogenic Longevity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R. Lambert</dc:creator>
  <cp:lastModifiedBy>Andrew R. Lambert</cp:lastModifiedBy>
  <cp:revision>19</cp:revision>
  <dcterms:created xsi:type="dcterms:W3CDTF">2021-04-21T18:11:40Z</dcterms:created>
  <dcterms:modified xsi:type="dcterms:W3CDTF">2021-04-22T18:56:44Z</dcterms:modified>
</cp:coreProperties>
</file>