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11"/>
  </p:notesMasterIdLst>
  <p:sldIdLst>
    <p:sldId id="258" r:id="rId2"/>
    <p:sldId id="386" r:id="rId3"/>
    <p:sldId id="784" r:id="rId4"/>
    <p:sldId id="785" r:id="rId5"/>
    <p:sldId id="298" r:id="rId6"/>
    <p:sldId id="390" r:id="rId7"/>
    <p:sldId id="447" r:id="rId8"/>
    <p:sldId id="461" r:id="rId9"/>
    <p:sldId id="78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2387">
          <p15:clr>
            <a:srgbClr val="A4A3A4"/>
          </p15:clr>
        </p15:guide>
        <p15:guide id="6" pos="5565">
          <p15:clr>
            <a:srgbClr val="A4A3A4"/>
          </p15:clr>
        </p15:guide>
        <p15:guide id="7" pos="317">
          <p15:clr>
            <a:srgbClr val="A4A3A4"/>
          </p15:clr>
        </p15:guide>
        <p15:guide id="8" pos="15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 id="1" name="Rossi, Paul" initials="R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9C"/>
    <a:srgbClr val="ECAC00"/>
    <a:srgbClr val="0B1F8F"/>
    <a:srgbClr val="A12B2F"/>
    <a:srgbClr val="007836"/>
    <a:srgbClr val="ECAA00"/>
    <a:srgbClr val="76777B"/>
    <a:srgbClr val="00A19C"/>
    <a:srgbClr val="0082CA"/>
    <a:srgbClr val="4D008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77" autoAdjust="0"/>
    <p:restoredTop sz="93548" autoAdjust="0"/>
  </p:normalViewPr>
  <p:slideViewPr>
    <p:cSldViewPr snapToGrid="0" showGuides="1">
      <p:cViewPr varScale="1">
        <p:scale>
          <a:sx n="147" d="100"/>
          <a:sy n="147" d="100"/>
        </p:scale>
        <p:origin x="312" y="138"/>
      </p:cViewPr>
      <p:guideLst>
        <p:guide orient="horz" pos="271"/>
        <p:guide orient="horz" pos="3092"/>
        <p:guide orient="horz" pos="517"/>
        <p:guide orient="horz" pos="895"/>
        <p:guide orient="horz" pos="2387"/>
        <p:guide pos="5565"/>
        <p:guide pos="317"/>
        <p:guide pos="151"/>
      </p:guideLst>
    </p:cSldViewPr>
  </p:slideViewPr>
  <p:outlineViewPr>
    <p:cViewPr>
      <p:scale>
        <a:sx n="33" d="100"/>
        <a:sy n="33" d="100"/>
      </p:scale>
      <p:origin x="0" y="-7800"/>
    </p:cViewPr>
  </p:outlin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91" d="100"/>
          <a:sy n="91" d="100"/>
        </p:scale>
        <p:origin x="152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3/24/2021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lnSpc>
                <a:spcPct val="100000"/>
              </a:lnSpc>
              <a:buFont typeface="StarSymbol"/>
              <a:buChar char=""/>
            </a:pPr>
            <a:fld id="{DE7D2470-F3EC-444C-9F45-CCDF48870848}" type="slidenum">
              <a:rPr lang="en-US" sz="1200" smtClean="0">
                <a:latin typeface="Arial"/>
              </a:rPr>
              <a:t>5</a:t>
            </a:fld>
            <a:endParaRPr lang="en-US"/>
          </a:p>
        </p:txBody>
      </p:sp>
    </p:spTree>
    <p:extLst>
      <p:ext uri="{BB962C8B-B14F-4D97-AF65-F5344CB8AC3E}">
        <p14:creationId xmlns:p14="http://schemas.microsoft.com/office/powerpoint/2010/main" val="31612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success of this experiment we started thinking what happens</a:t>
            </a:r>
            <a:r>
              <a:rPr lang="en-US" baseline="0" dirty="0"/>
              <a:t> if we do the experiment in reverse. Obviously the dynamics here is time-invariant so if we flip all </a:t>
            </a:r>
            <a:r>
              <a:rPr lang="en-US" baseline="0" dirty="0" err="1"/>
              <a:t>th</a:t>
            </a:r>
            <a:r>
              <a:rPr lang="en-US" baseline="0" dirty="0"/>
              <a:t> </a:t>
            </a:r>
            <a:r>
              <a:rPr lang="en-US" baseline="0" dirty="0" err="1"/>
              <a:t>eparticle</a:t>
            </a:r>
            <a:r>
              <a:rPr lang="en-US" baseline="0" dirty="0"/>
              <a:t> directions it will </a:t>
            </a:r>
            <a:r>
              <a:rPr lang="en-US" baseline="0" dirty="0" err="1"/>
              <a:t>bepossible</a:t>
            </a:r>
            <a:r>
              <a:rPr lang="en-US" baseline="0" dirty="0"/>
              <a:t> to reverse the interaction. That is inject a high energy beam and decelerate it down to half of its energy. Where did the energy go? Since there are no medium, no boundaries, the energy can only go back into the laser, so we would be able to extract half of the energy in the e-beam and give it to the radiation. This is what started us formulating the TESSA concept. The main ingredients are a high current </a:t>
            </a:r>
            <a:r>
              <a:rPr lang="en-US" baseline="0" dirty="0" err="1"/>
              <a:t>microbunched</a:t>
            </a:r>
            <a:r>
              <a:rPr lang="en-US" baseline="0" dirty="0"/>
              <a:t> beam, a high intensity seed and a properly tapered undulator. </a:t>
            </a:r>
          </a:p>
          <a:p>
            <a:r>
              <a:rPr lang="en-US" baseline="0" dirty="0"/>
              <a:t>Many times I have been asked what is the difference between a inverse </a:t>
            </a:r>
            <a:r>
              <a:rPr lang="en-US" baseline="0" dirty="0" err="1"/>
              <a:t>inverse</a:t>
            </a:r>
            <a:r>
              <a:rPr lang="en-US" baseline="0" dirty="0"/>
              <a:t> free electron laser and a free </a:t>
            </a:r>
            <a:r>
              <a:rPr lang="en-US" baseline="0" dirty="0" err="1"/>
              <a:t>electorn</a:t>
            </a:r>
            <a:r>
              <a:rPr lang="en-US" baseline="0" dirty="0"/>
              <a:t> laser. Of course the equations are the same. The best way to understand it is in the initial conditions. </a:t>
            </a:r>
            <a:endParaRPr lang="en-US" dirty="0"/>
          </a:p>
        </p:txBody>
      </p:sp>
      <p:sp>
        <p:nvSpPr>
          <p:cNvPr id="4" name="Slide Number Placeholder 3"/>
          <p:cNvSpPr>
            <a:spLocks noGrp="1"/>
          </p:cNvSpPr>
          <p:nvPr>
            <p:ph type="sldNum" sz="quarter" idx="10"/>
          </p:nvPr>
        </p:nvSpPr>
        <p:spPr/>
        <p:txBody>
          <a:bodyPr/>
          <a:lstStyle/>
          <a:p>
            <a:fld id="{9EAACAFB-51C9-47E0-89A9-B77DABAA2E86}" type="slidenum">
              <a:rPr lang="en-US" smtClean="0"/>
              <a:t>6</a:t>
            </a:fld>
            <a:endParaRPr lang="en-US"/>
          </a:p>
        </p:txBody>
      </p:sp>
    </p:spTree>
    <p:extLst>
      <p:ext uri="{BB962C8B-B14F-4D97-AF65-F5344CB8AC3E}">
        <p14:creationId xmlns:p14="http://schemas.microsoft.com/office/powerpoint/2010/main" val="3229065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9754" y="4562475"/>
            <a:ext cx="1540844" cy="555086"/>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4488688"/>
          </a:xfrm>
          <a:prstGeom prst="rect">
            <a:avLst/>
          </a:prstGeom>
        </p:spPr>
      </p:pic>
      <p:sp>
        <p:nvSpPr>
          <p:cNvPr id="3"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SECTION BREAK TITLE</a:t>
            </a:r>
          </a:p>
        </p:txBody>
      </p:sp>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4" name="Text Placeholder 3"/>
          <p:cNvSpPr>
            <a:spLocks noGrp="1"/>
          </p:cNvSpPr>
          <p:nvPr>
            <p:ph type="body" sz="quarter" idx="13"/>
          </p:nvPr>
        </p:nvSpPr>
        <p:spPr>
          <a:xfrm>
            <a:off x="488732" y="4106864"/>
            <a:ext cx="4114800"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Edit Master text styles</a:t>
            </a:r>
          </a:p>
          <a:p>
            <a:pPr lvl="1"/>
            <a:r>
              <a:rPr lang="en-US"/>
              <a:t>Second level</a:t>
            </a:r>
          </a:p>
        </p:txBody>
      </p:sp>
      <p:sp>
        <p:nvSpPr>
          <p:cNvPr id="15" name="Text Placeholder 3"/>
          <p:cNvSpPr>
            <a:spLocks noGrp="1"/>
          </p:cNvSpPr>
          <p:nvPr>
            <p:ph type="body" sz="quarter" idx="14"/>
          </p:nvPr>
        </p:nvSpPr>
        <p:spPr>
          <a:xfrm>
            <a:off x="4716216" y="4106864"/>
            <a:ext cx="4097585"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Edit Master text styles</a:t>
            </a:r>
          </a:p>
          <a:p>
            <a:pPr lvl="1"/>
            <a:r>
              <a:rPr lang="en-US"/>
              <a:t>Second level</a:t>
            </a:r>
          </a:p>
        </p:txBody>
      </p:sp>
      <p:sp>
        <p:nvSpPr>
          <p:cNvPr id="9" name="Picture Placeholder 4"/>
          <p:cNvSpPr>
            <a:spLocks noGrp="1"/>
          </p:cNvSpPr>
          <p:nvPr>
            <p:ph type="pic" sz="quarter" idx="15" hasCustomPrompt="1"/>
          </p:nvPr>
        </p:nvSpPr>
        <p:spPr>
          <a:xfrm>
            <a:off x="495679"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20813"/>
            <a:ext cx="4023360" cy="268605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Large IMAGES w/bullets </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1"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34604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417046"/>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0" name="Text Placeholder 5"/>
          <p:cNvSpPr>
            <a:spLocks noGrp="1"/>
          </p:cNvSpPr>
          <p:nvPr>
            <p:ph type="body" sz="quarter" idx="17" hasCustomPrompt="1"/>
          </p:nvPr>
        </p:nvSpPr>
        <p:spPr>
          <a:xfrm>
            <a:off x="676630" y="4256434"/>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2" name="Title 1"/>
          <p:cNvSpPr>
            <a:spLocks noGrp="1"/>
          </p:cNvSpPr>
          <p:nvPr>
            <p:ph type="title" hasCustomPrompt="1"/>
          </p:nvPr>
        </p:nvSpPr>
        <p:spPr/>
        <p:txBody>
          <a:bodyPr/>
          <a:lstStyle>
            <a:lvl1pPr>
              <a:defRPr/>
            </a:lvl1pPr>
          </a:lstStyle>
          <a:p>
            <a:r>
              <a:rPr lang="en-US" dirty="0"/>
              <a:t>TWO IMAGES with captions</a:t>
            </a:r>
            <a:br>
              <a:rPr lang="en-US" dirty="0"/>
            </a:br>
            <a:r>
              <a:rPr lang="en-US" dirty="0"/>
              <a:t>Headline in </a:t>
            </a:r>
            <a:r>
              <a:rPr lang="en-US" dirty="0" err="1"/>
              <a:t>arial</a:t>
            </a:r>
            <a:r>
              <a:rPr lang="en-US" dirty="0"/>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dirty="0"/>
          </a:p>
        </p:txBody>
      </p:sp>
      <p:sp>
        <p:nvSpPr>
          <p:cNvPr id="14"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6" name="Picture Placeholder 4"/>
          <p:cNvSpPr>
            <a:spLocks noGrp="1" noChangeAspect="1"/>
          </p:cNvSpPr>
          <p:nvPr>
            <p:ph type="pic" sz="quarter" idx="21" hasCustomPrompt="1"/>
          </p:nvPr>
        </p:nvSpPr>
        <p:spPr>
          <a:xfrm>
            <a:off x="4765130" y="1416462"/>
            <a:ext cx="3790374" cy="280811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5"/>
          <p:cNvSpPr>
            <a:spLocks noGrp="1"/>
          </p:cNvSpPr>
          <p:nvPr>
            <p:ph type="body" sz="quarter" idx="22" hasCustomPrompt="1"/>
          </p:nvPr>
        </p:nvSpPr>
        <p:spPr>
          <a:xfrm>
            <a:off x="4765130" y="4255850"/>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a:p>
            <a:r>
              <a:rPr lang="en-US" dirty="0"/>
              <a:t>Image Caption </a:t>
            </a:r>
          </a:p>
          <a:p>
            <a:r>
              <a:rPr lang="en-US" dirty="0"/>
              <a:t>Image Caption </a:t>
            </a:r>
          </a:p>
          <a:p>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64070"/>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95879"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6"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6" hasCustomPrompt="1"/>
          </p:nvPr>
        </p:nvSpPr>
        <p:spPr>
          <a:xfrm>
            <a:off x="3388286" y="1415695"/>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7" name="Text Placeholder 3"/>
          <p:cNvSpPr>
            <a:spLocks noGrp="1"/>
          </p:cNvSpPr>
          <p:nvPr>
            <p:ph type="body" sz="quarter" idx="19"/>
          </p:nvPr>
        </p:nvSpPr>
        <p:spPr>
          <a:xfrm>
            <a:off x="6261696" y="2856834"/>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417569"/>
            <a:ext cx="2361244" cy="1365433"/>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a:lvl1pPr>
          </a:lstStyle>
          <a:p>
            <a:r>
              <a:rPr lang="en-US" dirty="0"/>
              <a:t>THREE IMAGES – HORIZONTAL</a:t>
            </a:r>
            <a:br>
              <a:rPr lang="en-US" dirty="0"/>
            </a:br>
            <a:r>
              <a:rPr lang="en-US" dirty="0"/>
              <a:t>Headline in </a:t>
            </a:r>
            <a:r>
              <a:rPr lang="en-US" dirty="0" err="1"/>
              <a:t>arial</a:t>
            </a:r>
            <a:r>
              <a:rPr lang="en-US" dirty="0"/>
              <a:t> and all caps</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418980"/>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418980"/>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672521"/>
            <a:ext cx="8434552" cy="108633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Edit Master text styles</a:t>
            </a:r>
          </a:p>
          <a:p>
            <a:pPr lvl="1"/>
            <a:r>
              <a:rPr lang="en-US"/>
              <a:t>Second level</a:t>
            </a:r>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dirty="0"/>
              <a:t>four images, captions and bullets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3127171"/>
            <a:ext cx="2238469" cy="358378"/>
          </a:xfrm>
          <a:noFill/>
        </p:spPr>
        <p:txBody>
          <a:bodyPr lIns="91440" rIns="91440"/>
          <a:lstStyle>
            <a:lvl1pPr marL="0" indent="0">
              <a:lnSpc>
                <a:spcPct val="95000"/>
              </a:lnSpc>
              <a:buNone/>
              <a:defRPr sz="1200" b="0" baseline="0">
                <a:solidFill>
                  <a:srgbClr val="000000"/>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3127171"/>
            <a:ext cx="2238469" cy="358378"/>
          </a:xfrm>
          <a:noFill/>
        </p:spPr>
        <p:txBody>
          <a:bodyPr lIns="91440" rIns="91440"/>
          <a:lstStyle>
            <a:lvl1pPr marL="0" indent="0">
              <a:lnSpc>
                <a:spcPct val="95000"/>
              </a:lnSpc>
              <a:buNone/>
              <a:defRPr sz="1200" b="0">
                <a:solidFill>
                  <a:srgbClr val="000000"/>
                </a:solidFill>
              </a:defRPr>
            </a:lvl1pPr>
          </a:lstStyle>
          <a:p>
            <a:pPr lvl="0"/>
            <a:r>
              <a:rPr lang="en-US" dirty="0"/>
              <a:t>Image caption Image caption Image caption Image caption Image</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dirty="0"/>
          </a:p>
        </p:txBody>
      </p:sp>
      <p:sp>
        <p:nvSpPr>
          <p:cNvPr id="19" name="Text Placeholder 5"/>
          <p:cNvSpPr>
            <a:spLocks noGrp="1"/>
          </p:cNvSpPr>
          <p:nvPr>
            <p:ph type="body" sz="quarter" idx="12" hasCustomPrompt="1"/>
          </p:nvPr>
        </p:nvSpPr>
        <p:spPr>
          <a:xfrm>
            <a:off x="457201" y="1019437"/>
            <a:ext cx="8372901" cy="374786"/>
          </a:xfrm>
          <a:ln>
            <a:noFill/>
          </a:ln>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four IMAGES with captions</a:t>
            </a:r>
            <a:br>
              <a:rPr lang="en-US" dirty="0"/>
            </a:br>
            <a:r>
              <a:rPr lang="en-US" dirty="0"/>
              <a:t>Headline in </a:t>
            </a:r>
            <a:r>
              <a:rPr lang="en-US" dirty="0" err="1"/>
              <a:t>arial</a:t>
            </a:r>
            <a:r>
              <a:rPr lang="en-US" dirty="0"/>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dirty="0"/>
          </a:p>
        </p:txBody>
      </p:sp>
      <p:sp>
        <p:nvSpPr>
          <p:cNvPr id="17" name="Text Placeholder 5"/>
          <p:cNvSpPr>
            <a:spLocks noGrp="1"/>
          </p:cNvSpPr>
          <p:nvPr>
            <p:ph type="body" sz="quarter" idx="12" hasCustomPrompt="1"/>
          </p:nvPr>
        </p:nvSpPr>
        <p:spPr>
          <a:xfrm>
            <a:off x="457201" y="1019437"/>
            <a:ext cx="8372901" cy="20774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5" name="Picture Placeholder 4"/>
          <p:cNvSpPr>
            <a:spLocks noGrp="1" noChangeAspect="1"/>
          </p:cNvSpPr>
          <p:nvPr>
            <p:ph type="pic" sz="quarter" idx="15" hasCustomPrompt="1"/>
          </p:nvPr>
        </p:nvSpPr>
        <p:spPr>
          <a:xfrm>
            <a:off x="487437"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6" name="Text Placeholder 5"/>
          <p:cNvSpPr>
            <a:spLocks noGrp="1"/>
          </p:cNvSpPr>
          <p:nvPr>
            <p:ph type="body" sz="quarter" idx="17" hasCustomPrompt="1"/>
          </p:nvPr>
        </p:nvSpPr>
        <p:spPr>
          <a:xfrm>
            <a:off x="487437"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18" name="Picture Placeholder 4"/>
          <p:cNvSpPr>
            <a:spLocks noGrp="1" noChangeAspect="1"/>
          </p:cNvSpPr>
          <p:nvPr>
            <p:ph type="pic" sz="quarter" idx="25" hasCustomPrompt="1"/>
          </p:nvPr>
        </p:nvSpPr>
        <p:spPr>
          <a:xfrm>
            <a:off x="4912432" y="1420813"/>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19" name="Text Placeholder 5"/>
          <p:cNvSpPr>
            <a:spLocks noGrp="1"/>
          </p:cNvSpPr>
          <p:nvPr>
            <p:ph type="body" sz="quarter" idx="26" hasCustomPrompt="1"/>
          </p:nvPr>
        </p:nvSpPr>
        <p:spPr>
          <a:xfrm>
            <a:off x="4912432"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0" name="Picture Placeholder 4"/>
          <p:cNvSpPr>
            <a:spLocks noGrp="1" noChangeAspect="1"/>
          </p:cNvSpPr>
          <p:nvPr>
            <p:ph type="pic" sz="quarter" idx="27" hasCustomPrompt="1"/>
          </p:nvPr>
        </p:nvSpPr>
        <p:spPr>
          <a:xfrm>
            <a:off x="487437"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3" name="Text Placeholder 5"/>
          <p:cNvSpPr>
            <a:spLocks noGrp="1"/>
          </p:cNvSpPr>
          <p:nvPr>
            <p:ph type="body" sz="quarter" idx="28" hasCustomPrompt="1"/>
          </p:nvPr>
        </p:nvSpPr>
        <p:spPr>
          <a:xfrm>
            <a:off x="487437" y="4502674"/>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
        <p:nvSpPr>
          <p:cNvPr id="24" name="Picture Placeholder 4"/>
          <p:cNvSpPr>
            <a:spLocks noGrp="1" noChangeAspect="1"/>
          </p:cNvSpPr>
          <p:nvPr>
            <p:ph type="pic" sz="quarter" idx="29" hasCustomPrompt="1"/>
          </p:nvPr>
        </p:nvSpPr>
        <p:spPr>
          <a:xfrm>
            <a:off x="4912432" y="3097650"/>
            <a:ext cx="3790374" cy="1383425"/>
          </a:xfrm>
          <a:solidFill>
            <a:schemeClr val="bg1">
              <a:lumMod val="75000"/>
            </a:schemeClr>
          </a:solidFill>
        </p:spPr>
        <p:txBody>
          <a:bodyPr tIns="182880"/>
          <a:lstStyle>
            <a:lvl1pPr marL="0" indent="0" algn="ctr">
              <a:buNone/>
              <a:defRPr baseline="0"/>
            </a:lvl1pPr>
          </a:lstStyle>
          <a:p>
            <a:r>
              <a:rPr lang="en-US" dirty="0"/>
              <a:t>Click icon to insert an image</a:t>
            </a:r>
          </a:p>
        </p:txBody>
      </p:sp>
      <p:sp>
        <p:nvSpPr>
          <p:cNvPr id="27" name="Text Placeholder 5"/>
          <p:cNvSpPr>
            <a:spLocks noGrp="1"/>
          </p:cNvSpPr>
          <p:nvPr>
            <p:ph type="body" sz="quarter" idx="30" hasCustomPrompt="1"/>
          </p:nvPr>
        </p:nvSpPr>
        <p:spPr>
          <a:xfrm>
            <a:off x="4912432" y="4505517"/>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dirty="0"/>
              <a:t>Image Caption</a:t>
            </a:r>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graph, chart or table slide. </a:t>
            </a:r>
            <a:br>
              <a:rPr lang="en-US" dirty="0"/>
            </a:br>
            <a:r>
              <a:rPr lang="en-US" dirty="0"/>
              <a:t>Headline in all caps, Arial Font</a:t>
            </a:r>
          </a:p>
        </p:txBody>
      </p:sp>
      <p:sp>
        <p:nvSpPr>
          <p:cNvPr id="3" name="Content Placeholder 2"/>
          <p:cNvSpPr>
            <a:spLocks noGrp="1"/>
          </p:cNvSpPr>
          <p:nvPr>
            <p:ph idx="1" hasCustomPrompt="1"/>
          </p:nvPr>
        </p:nvSpPr>
        <p:spPr>
          <a:xfrm>
            <a:off x="457201" y="1417579"/>
            <a:ext cx="8372901" cy="3022394"/>
          </a:xfrm>
        </p:spPr>
        <p:txBody>
          <a:bodyPr/>
          <a:lstStyle>
            <a:lvl1pPr>
              <a:defRPr baseline="0"/>
            </a:lvl1pPr>
          </a:lstStyle>
          <a:p>
            <a:pPr lvl="0"/>
            <a:r>
              <a:rPr lang="en-US" dirty="0"/>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7" name="Text Placeholder 6"/>
          <p:cNvSpPr>
            <a:spLocks noGrp="1"/>
          </p:cNvSpPr>
          <p:nvPr>
            <p:ph type="body" sz="quarter" idx="13" hasCustomPrompt="1"/>
          </p:nvPr>
        </p:nvSpPr>
        <p:spPr>
          <a:xfrm>
            <a:off x="485776" y="4739217"/>
            <a:ext cx="3711039" cy="404284"/>
          </a:xfrm>
        </p:spPr>
        <p:txBody>
          <a:bodyPr bIns="0" anchor="t" anchorCtr="0"/>
          <a:lstStyle>
            <a:lvl1pPr marL="0" indent="0">
              <a:buNone/>
              <a:defRPr sz="1050" baseline="0"/>
            </a:lvl1pPr>
          </a:lstStyle>
          <a:p>
            <a:pPr lvl="0"/>
            <a:r>
              <a:rPr lang="en-US" dirty="0"/>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9754" y="4562475"/>
            <a:ext cx="1540844" cy="555086"/>
          </a:xfrm>
          <a:prstGeom prst="rect">
            <a:avLst/>
          </a:prstGeom>
          <a:noFill/>
          <a:extLst>
            <a:ext uri="{909E8E84-426E-40dd-AFC4-6F175D3DCCD1}">
              <a14:hiddenFill xmlns="" xmlns:a14="http://schemas.microsoft.com/office/drawing/2010/main">
                <a:solidFill>
                  <a:srgbClr val="FFFFFF"/>
                </a:solidFill>
              </a14:hiddenFill>
            </a:ext>
          </a:extLst>
        </p:spPr>
      </p:pic>
      <p:sp>
        <p:nvSpPr>
          <p:cNvPr id="38" name="TextBox 37"/>
          <p:cNvSpPr txBox="1"/>
          <p:nvPr userDrawn="1"/>
        </p:nvSpPr>
        <p:spPr>
          <a:xfrm>
            <a:off x="469900" y="4635018"/>
            <a:ext cx="1387624" cy="369332"/>
          </a:xfrm>
          <a:prstGeom prst="rect">
            <a:avLst/>
          </a:prstGeom>
          <a:noFill/>
        </p:spPr>
        <p:txBody>
          <a:bodyPr wrap="none" lIns="0" rtlCol="0">
            <a:spAutoFit/>
          </a:bodyPr>
          <a:lstStyle/>
          <a:p>
            <a:r>
              <a:rPr lang="en-US" dirty="0">
                <a:solidFill>
                  <a:schemeClr val="tx1">
                    <a:lumMod val="50000"/>
                  </a:schemeClr>
                </a:solidFill>
              </a:rPr>
              <a:t>www.anl.gov</a:t>
            </a:r>
          </a:p>
        </p:txBody>
      </p:sp>
      <p:pic>
        <p:nvPicPr>
          <p:cNvPr id="7" name="Picture 6" descr="aerial view of Argonne with APS in front 5730-00068.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4488688"/>
          </a:xfrm>
          <a:prstGeom prst="rect">
            <a:avLst/>
          </a:prstGeom>
        </p:spPr>
      </p:pic>
      <p:sp>
        <p:nvSpPr>
          <p:cNvPr id="8"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dirty="0"/>
              <a:t>Type in closing statement</a:t>
            </a:r>
          </a:p>
        </p:txBody>
      </p:sp>
      <p:sp>
        <p:nvSpPr>
          <p:cNvPr id="9" name="TextBox 8"/>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closing statement (optional): </a:t>
            </a:r>
          </a:p>
          <a:p>
            <a:endParaRPr lang="en-US" sz="1400" b="1" baseline="0" dirty="0">
              <a:solidFill>
                <a:schemeClr val="bg1"/>
              </a:solidFill>
            </a:endParaRPr>
          </a:p>
          <a:p>
            <a:pPr lvl="0"/>
            <a:r>
              <a:rPr lang="en-US" sz="1400" b="1" dirty="0">
                <a:solidFill>
                  <a:schemeClr val="bg1"/>
                </a:solidFill>
              </a:rPr>
              <a:t>WE START WITH YES.</a:t>
            </a:r>
          </a:p>
          <a:p>
            <a:pPr lvl="0">
              <a:spcAft>
                <a:spcPts val="1200"/>
              </a:spcAft>
            </a:pPr>
            <a:r>
              <a:rPr lang="en-US" sz="1400" b="1" dirty="0">
                <a:solidFill>
                  <a:schemeClr val="bg1"/>
                </a:solidFill>
              </a:rPr>
              <a:t>AND END WITH THANK YOU.</a:t>
            </a:r>
          </a:p>
          <a:p>
            <a:pPr lvl="0"/>
            <a:r>
              <a:rPr lang="en-US" sz="1400" b="1" dirty="0">
                <a:solidFill>
                  <a:schemeClr val="bg1"/>
                </a:solidFill>
              </a:rPr>
              <a:t>DO YOU HAVE ANY BIG QUESTIONS?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5043"/>
            <a:ext cx="9144000" cy="5148543"/>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1" y="386954"/>
            <a:ext cx="8372901" cy="604513"/>
          </a:xfrm>
        </p:spPr>
        <p:txBody>
          <a:bodyPr anchor="b"/>
          <a:lstStyle>
            <a:lvl1pPr>
              <a:defRPr b="1">
                <a:solidFill>
                  <a:schemeClr val="bg1"/>
                </a:solidFill>
              </a:defRPr>
            </a:lvl1pPr>
          </a:lstStyle>
          <a:p>
            <a:r>
              <a:rPr lang="en-US" dirty="0"/>
              <a:t>TITLE AND CONTENT SLIDE. </a:t>
            </a:r>
            <a:br>
              <a:rPr lang="en-US" dirty="0"/>
            </a:br>
            <a:r>
              <a:rPr lang="en-US" dirty="0"/>
              <a:t>Headline in all caps, Arial Font.</a:t>
            </a:r>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574696"/>
            <a:ext cx="5685350" cy="304654"/>
          </a:xfrm>
        </p:spPr>
        <p:txBody>
          <a:bodyPr lIns="0" bIns="0" anchor="b">
            <a:normAutofit/>
          </a:bodyPr>
          <a:lstStyle>
            <a:lvl1pPr marL="0" indent="0">
              <a:buNone/>
              <a:defRPr sz="1800" b="1" cap="all" baseline="0">
                <a:solidFill>
                  <a:srgbClr val="47484A"/>
                </a:solidFill>
              </a:defRPr>
            </a:lvl1pPr>
            <a:lvl2pPr marL="0" indent="0">
              <a:buNone/>
              <a:defRPr/>
            </a:lvl2pPr>
            <a:lvl3pPr marL="0" indent="0">
              <a:spcBef>
                <a:spcPts val="1800"/>
              </a:spcBef>
              <a:buNone/>
              <a:defRPr/>
            </a:lvl3pPr>
          </a:lstStyle>
          <a:p>
            <a:pPr lvl="0"/>
            <a:r>
              <a:rPr lang="en-US" dirty="0"/>
              <a:t>Optional one line subhead, </a:t>
            </a:r>
            <a:r>
              <a:rPr lang="en-US" dirty="0" err="1"/>
              <a:t>url</a:t>
            </a:r>
            <a:r>
              <a:rPr lang="en-US" dirty="0"/>
              <a:t> or date</a:t>
            </a:r>
          </a:p>
        </p:txBody>
      </p:sp>
      <p:pic>
        <p:nvPicPr>
          <p:cNvPr id="15" name="Picture 2" descr="C:\Users\amiesen\Desktop\anlrgbppt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77314" y="408441"/>
            <a:ext cx="1786846" cy="64370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A</a:t>
            </a:r>
            <a:br>
              <a:rPr lang="en-US" dirty="0"/>
            </a:br>
            <a:r>
              <a:rPr lang="en-US" dirty="0"/>
              <a:t>can be up to four </a:t>
            </a:r>
            <a:br>
              <a:rPr lang="en-US" dirty="0"/>
            </a:br>
            <a:r>
              <a:rPr lang="en-US" dirty="0"/>
              <a:t>or five lines of text</a:t>
            </a:r>
          </a:p>
        </p:txBody>
      </p:sp>
      <p:sp>
        <p:nvSpPr>
          <p:cNvPr id="45"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48"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49"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0"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3"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a:t>
            </a:r>
            <a:br>
              <a:rPr lang="en-US" dirty="0"/>
            </a:br>
            <a:r>
              <a:rPr lang="en-US" dirty="0"/>
              <a:t>info if not needed</a:t>
            </a:r>
          </a:p>
        </p:txBody>
      </p:sp>
      <p:sp>
        <p:nvSpPr>
          <p:cNvPr id="54"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r>
              <a:rPr lang="en-US" dirty="0"/>
              <a:t>PRESENTER NAME</a:t>
            </a:r>
          </a:p>
        </p:txBody>
      </p:sp>
      <p:sp>
        <p:nvSpPr>
          <p:cNvPr id="55"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a:t>
            </a:r>
            <a:br>
              <a:rPr lang="en-US" dirty="0"/>
            </a:br>
            <a:r>
              <a:rPr lang="en-US" dirty="0"/>
              <a:t>info if not needed</a:t>
            </a:r>
          </a:p>
        </p:txBody>
      </p:sp>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16" name="TextBox 15"/>
          <p:cNvSpPr txBox="1"/>
          <p:nvPr userDrawn="1"/>
        </p:nvSpPr>
        <p:spPr>
          <a:xfrm>
            <a:off x="-1018914" y="-1479541"/>
            <a:ext cx="3502900" cy="1015663"/>
          </a:xfrm>
          <a:prstGeom prst="rect">
            <a:avLst/>
          </a:prstGeom>
          <a:solidFill>
            <a:schemeClr val="bg1">
              <a:lumMod val="50000"/>
            </a:schemeClr>
          </a:solidFill>
        </p:spPr>
        <p:txBody>
          <a:bodyPr wrap="square" rtlCol="0">
            <a:spAutoFit/>
          </a:bodyPr>
          <a:lstStyle/>
          <a:p>
            <a:r>
              <a:rPr lang="en-US" sz="1400" b="1" dirty="0">
                <a:solidFill>
                  <a:schemeClr val="bg1"/>
                </a:solidFill>
              </a:rPr>
              <a:t>Suggested</a:t>
            </a:r>
            <a:r>
              <a:rPr lang="en-US" sz="1400" b="1" baseline="0" dirty="0">
                <a:solidFill>
                  <a:schemeClr val="bg1"/>
                </a:solidFill>
              </a:rPr>
              <a:t> line of text (optional): </a:t>
            </a:r>
          </a:p>
          <a:p>
            <a:endParaRPr lang="en-US" sz="1400" b="1" baseline="0" dirty="0">
              <a:solidFill>
                <a:schemeClr val="bg1"/>
              </a:solidFill>
            </a:endParaRPr>
          </a:p>
          <a:p>
            <a:r>
              <a:rPr lang="en-US" sz="1400" b="1" baseline="0" dirty="0">
                <a:solidFill>
                  <a:schemeClr val="bg1"/>
                </a:solidFill>
              </a:rPr>
              <a:t>WE START WITH YES.</a:t>
            </a:r>
            <a:endParaRPr lang="en-US" sz="1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1" y="1408346"/>
            <a:ext cx="8372901" cy="3317082"/>
          </a:xfrm>
        </p:spPr>
        <p:txBody>
          <a:bodyPr/>
          <a:lstStyle>
            <a:lvl1pPr>
              <a:defRPr baseline="0"/>
            </a:lvl1pPr>
          </a:lstStyle>
          <a:p>
            <a:pPr lvl="0"/>
            <a:r>
              <a:rPr lang="en-US" dirty="0"/>
              <a:t>Click to add 1st-level bullet. Click an icon below to add table, graph or other imagery.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baseline="0">
                <a:solidFill>
                  <a:schemeClr val="accent2"/>
                </a:solidFill>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976" y="4545002"/>
            <a:ext cx="1557337" cy="561027"/>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0265"/>
            <a:ext cx="9144000" cy="4508954"/>
          </a:xfrm>
          <a:prstGeom prst="rect">
            <a:avLst/>
          </a:prstGeom>
        </p:spPr>
      </p:pic>
      <p:sp>
        <p:nvSpPr>
          <p:cNvPr id="84" name="Text Placeholder 1"/>
          <p:cNvSpPr>
            <a:spLocks noGrp="1"/>
          </p:cNvSpPr>
          <p:nvPr>
            <p:ph type="body" sz="quarter" idx="10" hasCustomPrompt="1"/>
          </p:nvPr>
        </p:nvSpPr>
        <p:spPr>
          <a:xfrm>
            <a:off x="0" y="-20265"/>
            <a:ext cx="9144000" cy="4508954"/>
          </a:xfrm>
          <a:solidFill>
            <a:schemeClr val="accent2">
              <a:alpha val="85000"/>
            </a:schemeClr>
          </a:solidFill>
        </p:spPr>
        <p:txBody>
          <a:bodyPr bIns="0" anchor="b"/>
          <a:lstStyle>
            <a:lvl1pPr marL="0" indent="0">
              <a:buNone/>
              <a:defRPr sz="100"/>
            </a:lvl1pPr>
          </a:lstStyle>
          <a:p>
            <a:r>
              <a:rPr lang="en-US" dirty="0"/>
              <a:t> </a:t>
            </a:r>
          </a:p>
        </p:txBody>
      </p:sp>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dirty="0"/>
              <a:t>presentation title -Cover option B </a:t>
            </a:r>
            <a:br>
              <a:rPr lang="en-US" dirty="0"/>
            </a:br>
            <a:r>
              <a:rPr lang="en-US" dirty="0"/>
              <a:t>can be up to four </a:t>
            </a:r>
            <a:br>
              <a:rPr lang="en-US" dirty="0"/>
            </a:br>
            <a:r>
              <a:rPr lang="en-US" dirty="0"/>
              <a:t>or five lines of text</a:t>
            </a:r>
          </a:p>
        </p:txBody>
      </p:sp>
      <p:sp>
        <p:nvSpPr>
          <p:cNvPr id="4" name="Text Placeholder 3"/>
          <p:cNvSpPr>
            <a:spLocks noGrp="1"/>
          </p:cNvSpPr>
          <p:nvPr>
            <p:ph type="body" sz="quarter" idx="24" hasCustomPrompt="1"/>
          </p:nvPr>
        </p:nvSpPr>
        <p:spPr>
          <a:xfrm>
            <a:off x="1" y="153714"/>
            <a:ext cx="5851526" cy="969169"/>
          </a:xfrm>
        </p:spPr>
        <p:txBody>
          <a:bodyPr lIns="457200" rIns="274320" anchor="ctr"/>
          <a:lstStyle>
            <a:lvl1pPr marL="0" indent="0">
              <a:buNone/>
              <a:defRPr cap="all" baseline="0">
                <a:solidFill>
                  <a:schemeClr val="bg1"/>
                </a:solidFill>
              </a:defRPr>
            </a:lvl1pPr>
          </a:lstStyle>
          <a:p>
            <a:pPr lvl="0"/>
            <a:r>
              <a:rPr lang="en-US" dirty="0"/>
              <a:t>Insert presentation date</a:t>
            </a:r>
          </a:p>
        </p:txBody>
      </p:sp>
      <p:sp>
        <p:nvSpPr>
          <p:cNvPr id="85"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6"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87"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89"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dirty="0"/>
              <a:t>presenter name</a:t>
            </a:r>
          </a:p>
        </p:txBody>
      </p:sp>
      <p:sp>
        <p:nvSpPr>
          <p:cNvPr id="90"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47"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dirty="0"/>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976" y="82331"/>
            <a:ext cx="1557337" cy="561027"/>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1" y="3709174"/>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992251"/>
            <a:ext cx="2692871" cy="56004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endParaRPr lang="en-US" dirty="0"/>
          </a:p>
        </p:txBody>
      </p:sp>
      <p:sp>
        <p:nvSpPr>
          <p:cNvPr id="56" name="Text Placeholder 9"/>
          <p:cNvSpPr>
            <a:spLocks noGrp="1"/>
          </p:cNvSpPr>
          <p:nvPr>
            <p:ph type="body" sz="quarter" idx="21" hasCustomPrompt="1"/>
          </p:nvPr>
        </p:nvSpPr>
        <p:spPr>
          <a:xfrm>
            <a:off x="3417372"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674681"/>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2794775"/>
            <a:ext cx="8452904" cy="647160"/>
          </a:xfrm>
        </p:spPr>
        <p:txBody>
          <a:bodyPr lIns="0" rIns="91440" anchor="b">
            <a:normAutofit/>
          </a:bodyPr>
          <a:lstStyle>
            <a:lvl1pPr>
              <a:defRPr sz="2800" baseline="0">
                <a:solidFill>
                  <a:schemeClr val="tx1">
                    <a:lumMod val="50000"/>
                  </a:schemeClr>
                </a:solidFill>
              </a:defRPr>
            </a:lvl1pPr>
          </a:lstStyle>
          <a:p>
            <a:r>
              <a:rPr lang="en-US" dirty="0"/>
              <a:t>presentation title – cover option c </a:t>
            </a:r>
          </a:p>
        </p:txBody>
      </p:sp>
      <p:sp>
        <p:nvSpPr>
          <p:cNvPr id="87" name="Text Placeholder 9"/>
          <p:cNvSpPr>
            <a:spLocks noGrp="1"/>
          </p:cNvSpPr>
          <p:nvPr>
            <p:ph type="body" sz="quarter" idx="23" hasCustomPrompt="1"/>
          </p:nvPr>
        </p:nvSpPr>
        <p:spPr>
          <a:xfrm>
            <a:off x="6360197"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344193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674680"/>
            <a:ext cx="224589" cy="2071116"/>
          </a:xfrm>
          <a:solidFill>
            <a:schemeClr val="accent1"/>
          </a:solidFill>
        </p:spPr>
        <p:txBody>
          <a:bodyPr bIns="0" anchor="b"/>
          <a:lstStyle>
            <a:lvl1pPr marL="0" indent="0">
              <a:buNone/>
              <a:defRPr sz="100"/>
            </a:lvl1pPr>
          </a:lstStyle>
          <a:p>
            <a:pPr lvl="0"/>
            <a:r>
              <a:rPr lang="en-US" dirty="0"/>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16" name="Text Placeholder 4"/>
          <p:cNvSpPr>
            <a:spLocks noGrp="1"/>
          </p:cNvSpPr>
          <p:nvPr>
            <p:ph type="body" sz="quarter" idx="26" hasCustomPrompt="1"/>
          </p:nvPr>
        </p:nvSpPr>
        <p:spPr>
          <a:xfrm>
            <a:off x="503238" y="300961"/>
            <a:ext cx="5984648" cy="331077"/>
          </a:xfrm>
        </p:spPr>
        <p:txBody>
          <a:bodyPr/>
          <a:lstStyle>
            <a:lvl1pPr marL="0" indent="0">
              <a:buNone/>
              <a:defRPr sz="1000" b="1" cap="all" baseline="0">
                <a:solidFill>
                  <a:schemeClr val="tx1"/>
                </a:solidFill>
              </a:defRPr>
            </a:lvl1pPr>
          </a:lstStyle>
          <a:p>
            <a:r>
              <a:rPr lang="en-US" sz="1000" b="0" cap="all" dirty="0">
                <a:solidFill>
                  <a:srgbClr val="000000"/>
                </a:solidFill>
              </a:rPr>
              <a:t>Type in Name of </a:t>
            </a:r>
            <a:r>
              <a:rPr lang="en-US" sz="1000" b="0" cap="all" dirty="0" err="1">
                <a:solidFill>
                  <a:srgbClr val="000000"/>
                </a:solidFill>
              </a:rPr>
              <a:t>fACILITY</a:t>
            </a:r>
            <a:r>
              <a:rPr lang="en-US" sz="1000" b="0" cap="all" dirty="0">
                <a:solidFill>
                  <a:srgbClr val="000000"/>
                </a:solidFill>
              </a:rPr>
              <a:t>, division, group, program or </a:t>
            </a:r>
            <a:r>
              <a:rPr lang="en-US" sz="1000" dirty="0">
                <a:solidFill>
                  <a:srgbClr val="000000"/>
                </a:solidFill>
              </a:rPr>
              <a:t>www.anl.gov</a:t>
            </a:r>
          </a:p>
        </p:txBody>
      </p:sp>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97976" y="170633"/>
            <a:ext cx="1557337" cy="561027"/>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Text Placeholder 45"/>
          <p:cNvSpPr>
            <a:spLocks noGrp="1"/>
          </p:cNvSpPr>
          <p:nvPr>
            <p:ph type="body" sz="quarter" idx="19" hasCustomPrompt="1"/>
          </p:nvPr>
        </p:nvSpPr>
        <p:spPr>
          <a:xfrm>
            <a:off x="469900" y="4570711"/>
            <a:ext cx="589449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dirty="0"/>
              <a:t>Presentation Date</a:t>
            </a:r>
            <a:br>
              <a:rPr lang="en-US" dirty="0"/>
            </a:br>
            <a:r>
              <a:rPr lang="en-US" dirty="0"/>
              <a:t>City, State (presentation location)</a:t>
            </a:r>
          </a:p>
        </p:txBody>
      </p:sp>
      <p:sp>
        <p:nvSpPr>
          <p:cNvPr id="50" name="Text Placeholder 9"/>
          <p:cNvSpPr>
            <a:spLocks noGrp="1"/>
          </p:cNvSpPr>
          <p:nvPr>
            <p:ph type="body" sz="quarter" idx="17" hasCustomPrompt="1"/>
          </p:nvPr>
        </p:nvSpPr>
        <p:spPr>
          <a:xfrm>
            <a:off x="469901" y="3436223"/>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3" name="Text Placeholder 45"/>
          <p:cNvSpPr>
            <a:spLocks noGrp="1"/>
          </p:cNvSpPr>
          <p:nvPr>
            <p:ph type="body" sz="quarter" idx="18" hasCustomPrompt="1"/>
          </p:nvPr>
        </p:nvSpPr>
        <p:spPr>
          <a:xfrm>
            <a:off x="469901" y="3719301"/>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dirty="0"/>
              <a:t>Add Presenter Title</a:t>
            </a:r>
            <a:br>
              <a:rPr lang="en-US" dirty="0"/>
            </a:br>
            <a:r>
              <a:rPr lang="en-US" dirty="0"/>
              <a:t>Optional Line 2</a:t>
            </a:r>
            <a:br>
              <a:rPr lang="en-US" dirty="0"/>
            </a:br>
            <a:r>
              <a:rPr lang="en-US" dirty="0"/>
              <a:t>Optional Line 3</a:t>
            </a:r>
          </a:p>
        </p:txBody>
      </p:sp>
      <p:sp>
        <p:nvSpPr>
          <p:cNvPr id="56" name="Text Placeholder 9"/>
          <p:cNvSpPr>
            <a:spLocks noGrp="1"/>
          </p:cNvSpPr>
          <p:nvPr>
            <p:ph type="body" sz="quarter" idx="21" hasCustomPrompt="1"/>
          </p:nvPr>
        </p:nvSpPr>
        <p:spPr>
          <a:xfrm>
            <a:off x="3417372"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57" name="Text Placeholder 45"/>
          <p:cNvSpPr>
            <a:spLocks noGrp="1"/>
          </p:cNvSpPr>
          <p:nvPr>
            <p:ph type="body" sz="quarter" idx="22" hasCustomPrompt="1"/>
          </p:nvPr>
        </p:nvSpPr>
        <p:spPr>
          <a:xfrm>
            <a:off x="3417372"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second presenter info </a:t>
            </a:r>
            <a:br>
              <a:rPr lang="en-US" dirty="0"/>
            </a:br>
            <a:r>
              <a:rPr lang="en-US" dirty="0"/>
              <a:t>if not needed</a:t>
            </a:r>
          </a:p>
        </p:txBody>
      </p:sp>
      <p:sp>
        <p:nvSpPr>
          <p:cNvPr id="45" name="Picture Placeholder 4"/>
          <p:cNvSpPr>
            <a:spLocks noGrp="1" noChangeAspect="1"/>
          </p:cNvSpPr>
          <p:nvPr>
            <p:ph type="pic" sz="quarter" idx="16" hasCustomPrompt="1"/>
          </p:nvPr>
        </p:nvSpPr>
        <p:spPr>
          <a:xfrm>
            <a:off x="218127" y="1261205"/>
            <a:ext cx="8925874" cy="2071151"/>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1" y="82770"/>
            <a:ext cx="6776128" cy="839426"/>
          </a:xfrm>
        </p:spPr>
        <p:txBody>
          <a:bodyPr lIns="0" rIns="91440" anchor="b">
            <a:normAutofit/>
          </a:bodyPr>
          <a:lstStyle>
            <a:lvl1pPr>
              <a:defRPr sz="2800" baseline="0">
                <a:solidFill>
                  <a:schemeClr val="tx1">
                    <a:lumMod val="50000"/>
                  </a:schemeClr>
                </a:solidFill>
              </a:defRPr>
            </a:lvl1pPr>
          </a:lstStyle>
          <a:p>
            <a:r>
              <a:rPr lang="en-US" dirty="0"/>
              <a:t>presentation title –</a:t>
            </a:r>
            <a:br>
              <a:rPr lang="en-US" dirty="0"/>
            </a:br>
            <a:r>
              <a:rPr lang="en-US" dirty="0"/>
              <a:t>Cover option D</a:t>
            </a:r>
          </a:p>
        </p:txBody>
      </p:sp>
      <p:sp>
        <p:nvSpPr>
          <p:cNvPr id="87" name="Text Placeholder 9"/>
          <p:cNvSpPr>
            <a:spLocks noGrp="1"/>
          </p:cNvSpPr>
          <p:nvPr>
            <p:ph type="body" sz="quarter" idx="23" hasCustomPrompt="1"/>
          </p:nvPr>
        </p:nvSpPr>
        <p:spPr>
          <a:xfrm>
            <a:off x="6360197"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dirty="0"/>
              <a:t>presenter name</a:t>
            </a:r>
          </a:p>
        </p:txBody>
      </p:sp>
      <p:sp>
        <p:nvSpPr>
          <p:cNvPr id="88" name="Text Placeholder 45"/>
          <p:cNvSpPr>
            <a:spLocks noGrp="1"/>
          </p:cNvSpPr>
          <p:nvPr>
            <p:ph type="body" sz="quarter" idx="24" hasCustomPrompt="1"/>
          </p:nvPr>
        </p:nvSpPr>
        <p:spPr>
          <a:xfrm>
            <a:off x="6360197"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dirty="0"/>
              <a:t>Remove third presenter info </a:t>
            </a:r>
            <a:br>
              <a:rPr lang="en-US" dirty="0"/>
            </a:br>
            <a:r>
              <a:rPr lang="en-US" dirty="0"/>
              <a:t>if not needed</a:t>
            </a:r>
          </a:p>
        </p:txBody>
      </p:sp>
      <p:sp>
        <p:nvSpPr>
          <p:cNvPr id="5" name="Text Placeholder 4"/>
          <p:cNvSpPr>
            <a:spLocks noGrp="1"/>
          </p:cNvSpPr>
          <p:nvPr>
            <p:ph type="body" sz="quarter" idx="25" hasCustomPrompt="1"/>
          </p:nvPr>
        </p:nvSpPr>
        <p:spPr>
          <a:xfrm>
            <a:off x="469900" y="922195"/>
            <a:ext cx="8484914" cy="248308"/>
          </a:xfrm>
        </p:spPr>
        <p:txBody>
          <a:bodyPr/>
          <a:lstStyle>
            <a:lvl1pPr marL="0" indent="0">
              <a:buNone/>
              <a:defRPr b="1" baseline="0">
                <a:solidFill>
                  <a:schemeClr val="accent2"/>
                </a:solidFill>
              </a:defRPr>
            </a:lvl1pPr>
          </a:lstStyle>
          <a:p>
            <a:pPr lvl="0"/>
            <a:r>
              <a:rPr lang="en-US" dirty="0"/>
              <a:t>Subtitle – delete if not needed</a:t>
            </a:r>
          </a:p>
        </p:txBody>
      </p:sp>
      <p:sp>
        <p:nvSpPr>
          <p:cNvPr id="46" name="Text Placeholder 4"/>
          <p:cNvSpPr>
            <a:spLocks noGrp="1"/>
          </p:cNvSpPr>
          <p:nvPr>
            <p:ph type="body" sz="quarter" idx="12" hasCustomPrompt="1"/>
          </p:nvPr>
        </p:nvSpPr>
        <p:spPr>
          <a:xfrm>
            <a:off x="2" y="1261204"/>
            <a:ext cx="224589" cy="2071116"/>
          </a:xfrm>
          <a:solidFill>
            <a:schemeClr val="accent1"/>
          </a:solidFill>
        </p:spPr>
        <p:txBody>
          <a:bodyPr bIns="0" anchor="b"/>
          <a:lstStyle>
            <a:lvl1pPr marL="0" indent="0">
              <a:buNone/>
              <a:defRPr sz="100"/>
            </a:lvl1pPr>
          </a:lstStyle>
          <a:p>
            <a:pPr lvl="0"/>
            <a:r>
              <a:rPr lang="en-US" dirty="0"/>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6978"/>
            <a:ext cx="8925873" cy="5143500"/>
          </a:xfrm>
          <a:solidFill>
            <a:schemeClr val="bg1"/>
          </a:solidFill>
        </p:spPr>
        <p:txBody>
          <a:bodyPr lIns="0" tIns="1645920" anchor="t" anchorCtr="0"/>
          <a:lstStyle>
            <a:lvl1pPr marL="0" indent="0" algn="ctr">
              <a:buNone/>
              <a:defRPr baseline="0"/>
            </a:lvl1pPr>
          </a:lstStyle>
          <a:p>
            <a:r>
              <a:rPr lang="en-US" dirty="0"/>
              <a:t>Click icon to insert an image then right click image and “SEND IMAGE TO BACK”</a:t>
            </a:r>
          </a:p>
        </p:txBody>
      </p:sp>
      <p:sp>
        <p:nvSpPr>
          <p:cNvPr id="7" name="Text Placeholder 6"/>
          <p:cNvSpPr>
            <a:spLocks noGrp="1"/>
          </p:cNvSpPr>
          <p:nvPr>
            <p:ph type="body" sz="quarter" idx="17" hasCustomPrompt="1"/>
          </p:nvPr>
        </p:nvSpPr>
        <p:spPr>
          <a:xfrm>
            <a:off x="0" y="3581400"/>
            <a:ext cx="9144000" cy="1562100"/>
          </a:xfrm>
          <a:solidFill>
            <a:schemeClr val="tx2">
              <a:alpha val="91000"/>
            </a:schemeClr>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2" name="Title 1"/>
          <p:cNvSpPr>
            <a:spLocks noGrp="1"/>
          </p:cNvSpPr>
          <p:nvPr>
            <p:ph type="title" hasCustomPrompt="1"/>
          </p:nvPr>
        </p:nvSpPr>
        <p:spPr>
          <a:xfrm>
            <a:off x="469901" y="3782231"/>
            <a:ext cx="8321040" cy="1030194"/>
          </a:xfrm>
        </p:spPr>
        <p:txBody>
          <a:bodyPr lIns="0" anchor="t"/>
          <a:lstStyle>
            <a:lvl1pPr>
              <a:defRPr sz="2400" b="1" cap="all" baseline="0">
                <a:solidFill>
                  <a:schemeClr val="bg1"/>
                </a:solidFill>
              </a:defRPr>
            </a:lvl1pPr>
          </a:lstStyle>
          <a:p>
            <a:r>
              <a:rPr lang="en-US" dirty="0"/>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8"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0"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18127" y="-1"/>
            <a:ext cx="8925873" cy="2742010"/>
          </a:xfrm>
          <a:solidFill>
            <a:schemeClr val="bg1"/>
          </a:solidFill>
        </p:spPr>
        <p:txBody>
          <a:bodyPr lIns="0"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65038"/>
            <a:ext cx="8674100" cy="590324"/>
          </a:xfrm>
        </p:spPr>
        <p:txBody>
          <a:bodyPr lIns="0"/>
          <a:lstStyle>
            <a:lvl1pPr>
              <a:defRPr sz="2800" b="1" baseline="0">
                <a:solidFill>
                  <a:schemeClr val="bg1"/>
                </a:solidFill>
              </a:defRPr>
            </a:lvl1pPr>
          </a:lstStyle>
          <a:p>
            <a:r>
              <a:rPr lang="en-US" dirty="0"/>
              <a:t>Science/R&amp;D hero – one image</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9"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11" name="Picture Placeholder 4"/>
          <p:cNvSpPr>
            <a:spLocks noGrp="1" noChangeAspect="1"/>
          </p:cNvSpPr>
          <p:nvPr>
            <p:ph type="pic" sz="quarter" idx="16" hasCustomPrompt="1"/>
          </p:nvPr>
        </p:nvSpPr>
        <p:spPr>
          <a:xfrm>
            <a:off x="218127" y="0"/>
            <a:ext cx="4480560" cy="2747963"/>
          </a:xfrm>
          <a:solidFill>
            <a:schemeClr val="bg1">
              <a:lumMod val="75000"/>
            </a:schemeClr>
          </a:solidFill>
        </p:spPr>
        <p:txBody>
          <a:bodyPr tIns="1097280" anchor="t" anchorCtr="0"/>
          <a:lstStyle>
            <a:lvl1pPr marL="0" indent="0" algn="ctr">
              <a:buNone/>
              <a:defRPr baseline="0"/>
            </a:lvl1pPr>
          </a:lstStyle>
          <a:p>
            <a:r>
              <a:rPr lang="en-US" dirty="0"/>
              <a:t>Click icon to insert an image</a:t>
            </a:r>
          </a:p>
        </p:txBody>
      </p:sp>
      <p:sp>
        <p:nvSpPr>
          <p:cNvPr id="12" name="Picture Placeholder 4"/>
          <p:cNvSpPr>
            <a:spLocks noGrp="1" noChangeAspect="1"/>
          </p:cNvSpPr>
          <p:nvPr>
            <p:ph type="pic" sz="quarter" idx="17" hasCustomPrompt="1"/>
          </p:nvPr>
        </p:nvSpPr>
        <p:spPr>
          <a:xfrm>
            <a:off x="4682525" y="0"/>
            <a:ext cx="4480560" cy="2747963"/>
          </a:xfrm>
          <a:solidFill>
            <a:schemeClr val="bg1">
              <a:lumMod val="85000"/>
            </a:schemeClr>
          </a:solidFill>
        </p:spPr>
        <p:txBody>
          <a:bodyPr tIns="1097280" anchor="t" anchorCtr="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a:xfrm>
            <a:off x="469900" y="3255513"/>
            <a:ext cx="8674100" cy="590324"/>
          </a:xfrm>
        </p:spPr>
        <p:txBody>
          <a:bodyPr lIns="0"/>
          <a:lstStyle>
            <a:lvl1pPr>
              <a:defRPr sz="2800" b="1">
                <a:solidFill>
                  <a:schemeClr val="bg1"/>
                </a:solidFill>
              </a:defRPr>
            </a:lvl1pPr>
          </a:lstStyle>
          <a:p>
            <a:r>
              <a:rPr lang="en-US" dirty="0"/>
              <a:t>Science/R&amp;D hero – TWO images</a:t>
            </a:r>
            <a:br>
              <a:rPr lang="en-US" dirty="0"/>
            </a:br>
            <a:r>
              <a:rPr lang="en-US" dirty="0"/>
              <a:t>Headline is </a:t>
            </a:r>
            <a:r>
              <a:rPr lang="en-US" dirty="0" err="1"/>
              <a:t>arial</a:t>
            </a:r>
            <a:r>
              <a:rPr lang="en-US" dirty="0"/>
              <a:t> in all caps</a:t>
            </a:r>
          </a:p>
        </p:txBody>
      </p:sp>
      <p:sp>
        <p:nvSpPr>
          <p:cNvPr id="9" name="Text Placeholder 7"/>
          <p:cNvSpPr>
            <a:spLocks noGrp="1"/>
          </p:cNvSpPr>
          <p:nvPr>
            <p:ph type="body" sz="quarter" idx="14"/>
          </p:nvPr>
        </p:nvSpPr>
        <p:spPr>
          <a:xfrm>
            <a:off x="469900" y="388411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0"/>
            <a:ext cx="29900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3194237" y="0"/>
            <a:ext cx="2990088" cy="275523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6186112" y="0"/>
            <a:ext cx="2957888" cy="275523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a:p>
            <a:pPr lvl="1"/>
            <a:r>
              <a:rPr lang="en-US"/>
              <a:t>Second level</a:t>
            </a:r>
          </a:p>
        </p:txBody>
      </p:sp>
      <p:sp>
        <p:nvSpPr>
          <p:cNvPr id="2" name="Title 1"/>
          <p:cNvSpPr>
            <a:spLocks noGrp="1"/>
          </p:cNvSpPr>
          <p:nvPr>
            <p:ph type="title" hasCustomPrompt="1"/>
          </p:nvPr>
        </p:nvSpPr>
        <p:spPr>
          <a:xfrm>
            <a:off x="469900" y="3265038"/>
            <a:ext cx="8674100" cy="590324"/>
          </a:xfrm>
        </p:spPr>
        <p:txBody>
          <a:bodyPr lIns="0"/>
          <a:lstStyle>
            <a:lvl1pPr>
              <a:defRPr sz="2800" b="1">
                <a:solidFill>
                  <a:schemeClr val="bg1"/>
                </a:solidFill>
              </a:defRPr>
            </a:lvl1pPr>
          </a:lstStyle>
          <a:p>
            <a:r>
              <a:rPr lang="en-US" dirty="0"/>
              <a:t>Science/R&amp;D hero – Three images</a:t>
            </a:r>
            <a:br>
              <a:rPr lang="en-US" dirty="0"/>
            </a:br>
            <a:r>
              <a:rPr lang="en-US" dirty="0"/>
              <a:t>Headline is </a:t>
            </a:r>
            <a:r>
              <a:rPr lang="en-US" dirty="0" err="1"/>
              <a:t>arial</a:t>
            </a:r>
            <a:r>
              <a:rPr lang="en-US" dirty="0"/>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12"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5143500"/>
          </a:xfrm>
          <a:solidFill>
            <a:schemeClr val="accent2"/>
          </a:solidFill>
        </p:spPr>
        <p:txBody>
          <a:bodyPr bIns="0" anchor="b" anchorCtr="0"/>
          <a:lstStyle>
            <a:lvl1pPr marL="0" indent="0">
              <a:buNone/>
              <a:defRPr sz="100"/>
            </a:lvl1pPr>
          </a:lstStyle>
          <a:p>
            <a:pPr lvl="0"/>
            <a:r>
              <a:rPr lang="en-US" dirty="0"/>
              <a:t> </a:t>
            </a:r>
            <a:r>
              <a:rPr lang="en-US" dirty="0" err="1"/>
              <a:t>x1</a:t>
            </a:r>
            <a:endParaRPr lang="en-US" dirty="0"/>
          </a:p>
          <a:p>
            <a:pPr lvl="0"/>
            <a:endParaRPr lang="en-US" dirty="0"/>
          </a:p>
        </p:txBody>
      </p:sp>
      <p:sp>
        <p:nvSpPr>
          <p:cNvPr id="5" name="Picture Placeholder 4"/>
          <p:cNvSpPr>
            <a:spLocks noGrp="1" noChangeAspect="1"/>
          </p:cNvSpPr>
          <p:nvPr>
            <p:ph type="pic" sz="quarter" idx="13" hasCustomPrompt="1"/>
          </p:nvPr>
        </p:nvSpPr>
        <p:spPr>
          <a:xfrm>
            <a:off x="218127"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9" name="Picture Placeholder 4"/>
          <p:cNvSpPr>
            <a:spLocks noGrp="1" noChangeAspect="1"/>
          </p:cNvSpPr>
          <p:nvPr>
            <p:ph type="pic" sz="quarter" idx="15" hasCustomPrompt="1"/>
          </p:nvPr>
        </p:nvSpPr>
        <p:spPr>
          <a:xfrm>
            <a:off x="2453235"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10" name="Picture Placeholder 4"/>
          <p:cNvSpPr>
            <a:spLocks noGrp="1" noChangeAspect="1"/>
          </p:cNvSpPr>
          <p:nvPr>
            <p:ph type="pic" sz="quarter" idx="16" hasCustomPrompt="1"/>
          </p:nvPr>
        </p:nvSpPr>
        <p:spPr>
          <a:xfrm>
            <a:off x="4688341" y="1240631"/>
            <a:ext cx="2240280" cy="1678712"/>
          </a:xfrm>
          <a:solidFill>
            <a:schemeClr val="bg1">
              <a:lumMod val="85000"/>
            </a:schemeClr>
          </a:solidFill>
        </p:spPr>
        <p:txBody>
          <a:bodyPr lIns="0" tIns="731520" anchor="t" anchorCtr="0"/>
          <a:lstStyle>
            <a:lvl1pPr marL="0" indent="0" algn="ctr">
              <a:buNone/>
              <a:defRPr baseline="0"/>
            </a:lvl1pPr>
          </a:lstStyle>
          <a:p>
            <a:r>
              <a:rPr lang="en-US" dirty="0"/>
              <a:t>Click icon to insert an image</a:t>
            </a:r>
          </a:p>
        </p:txBody>
      </p:sp>
      <p:sp>
        <p:nvSpPr>
          <p:cNvPr id="11" name="Picture Placeholder 4"/>
          <p:cNvSpPr>
            <a:spLocks noGrp="1" noChangeAspect="1"/>
          </p:cNvSpPr>
          <p:nvPr>
            <p:ph type="pic" sz="quarter" idx="17" hasCustomPrompt="1"/>
          </p:nvPr>
        </p:nvSpPr>
        <p:spPr>
          <a:xfrm>
            <a:off x="6906022" y="1240631"/>
            <a:ext cx="2240280" cy="1678712"/>
          </a:xfrm>
          <a:solidFill>
            <a:schemeClr val="bg1">
              <a:lumMod val="75000"/>
            </a:schemeClr>
          </a:solidFill>
        </p:spPr>
        <p:txBody>
          <a:bodyPr lIns="0" tIns="731520" anchor="t" anchorCtr="0"/>
          <a:lstStyle>
            <a:lvl1pPr marL="0" indent="0" algn="ctr">
              <a:buNone/>
              <a:defRPr baseline="0"/>
            </a:lvl1pPr>
          </a:lstStyle>
          <a:p>
            <a:r>
              <a:rPr lang="en-US" dirty="0"/>
              <a:t>Click icon to insert an image</a:t>
            </a:r>
          </a:p>
        </p:txBody>
      </p:sp>
      <p:sp>
        <p:nvSpPr>
          <p:cNvPr id="8" name="Text Placeholder 7"/>
          <p:cNvSpPr>
            <a:spLocks noGrp="1"/>
          </p:cNvSpPr>
          <p:nvPr>
            <p:ph type="body" sz="quarter" idx="14"/>
          </p:nvPr>
        </p:nvSpPr>
        <p:spPr>
          <a:xfrm>
            <a:off x="469900" y="348406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dirty="0"/>
              <a:t>Science/R&amp;D hero – four images</a:t>
            </a:r>
            <a:br>
              <a:rPr lang="en-US" dirty="0"/>
            </a:br>
            <a:r>
              <a:rPr lang="en-US" dirty="0"/>
              <a:t>Headline is </a:t>
            </a:r>
            <a:r>
              <a:rPr lang="en-US" dirty="0" err="1"/>
              <a:t>arial</a:t>
            </a:r>
            <a:r>
              <a:rPr lang="en-US" dirty="0"/>
              <a:t> in all caps</a:t>
            </a:r>
          </a:p>
        </p:txBody>
      </p:sp>
      <p:sp>
        <p:nvSpPr>
          <p:cNvPr id="4" name="Text Placeholder 3"/>
          <p:cNvSpPr>
            <a:spLocks noGrp="1"/>
          </p:cNvSpPr>
          <p:nvPr>
            <p:ph type="body" sz="quarter" idx="18" hasCustomPrompt="1"/>
          </p:nvPr>
        </p:nvSpPr>
        <p:spPr>
          <a:xfrm>
            <a:off x="218128" y="2948823"/>
            <a:ext cx="2238469" cy="358378"/>
          </a:xfrm>
        </p:spPr>
        <p:txBody>
          <a:bodyPr lIns="91440" rIns="91440"/>
          <a:lstStyle>
            <a:lvl1pPr marL="0" indent="0">
              <a:lnSpc>
                <a:spcPct val="95000"/>
              </a:lnSpc>
              <a:buNone/>
              <a:defRPr sz="1200" b="0" baseline="0">
                <a:solidFill>
                  <a:schemeClr val="bg1"/>
                </a:solidFill>
              </a:defRPr>
            </a:lvl1pPr>
          </a:lstStyle>
          <a:p>
            <a:pPr lvl="0"/>
            <a:r>
              <a:rPr lang="en-US" dirty="0"/>
              <a:t>Image caption Image caption Image caption Image caption Image</a:t>
            </a:r>
          </a:p>
        </p:txBody>
      </p:sp>
      <p:sp>
        <p:nvSpPr>
          <p:cNvPr id="16" name="Text Placeholder 3"/>
          <p:cNvSpPr>
            <a:spLocks noGrp="1"/>
          </p:cNvSpPr>
          <p:nvPr>
            <p:ph type="body" sz="quarter" idx="19" hasCustomPrompt="1"/>
          </p:nvPr>
        </p:nvSpPr>
        <p:spPr>
          <a:xfrm>
            <a:off x="2442595"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7" name="Text Placeholder 3"/>
          <p:cNvSpPr>
            <a:spLocks noGrp="1"/>
          </p:cNvSpPr>
          <p:nvPr>
            <p:ph type="body" sz="quarter" idx="20" hasCustomPrompt="1"/>
          </p:nvPr>
        </p:nvSpPr>
        <p:spPr>
          <a:xfrm>
            <a:off x="4681064"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18" name="Text Placeholder 3"/>
          <p:cNvSpPr>
            <a:spLocks noGrp="1"/>
          </p:cNvSpPr>
          <p:nvPr>
            <p:ph type="body" sz="quarter" idx="21" hasCustomPrompt="1"/>
          </p:nvPr>
        </p:nvSpPr>
        <p:spPr>
          <a:xfrm>
            <a:off x="6905532" y="2948823"/>
            <a:ext cx="2238469" cy="358378"/>
          </a:xfrm>
        </p:spPr>
        <p:txBody>
          <a:bodyPr lIns="91440" rIns="91440"/>
          <a:lstStyle>
            <a:lvl1pPr marL="0" indent="0">
              <a:lnSpc>
                <a:spcPct val="95000"/>
              </a:lnSpc>
              <a:buNone/>
              <a:defRPr sz="1200" b="0">
                <a:solidFill>
                  <a:schemeClr val="bg1"/>
                </a:solidFill>
              </a:defRPr>
            </a:lvl1pPr>
          </a:lstStyle>
          <a:p>
            <a:pPr lvl="0"/>
            <a:r>
              <a:rPr lang="en-US" dirty="0"/>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dirty="0"/>
          </a:p>
        </p:txBody>
      </p:sp>
      <p:sp>
        <p:nvSpPr>
          <p:cNvPr id="6" name="Footer Placeholder 5"/>
          <p:cNvSpPr>
            <a:spLocks noGrp="1"/>
          </p:cNvSpPr>
          <p:nvPr>
            <p:ph type="ftr" sz="quarter" idx="23"/>
          </p:nvPr>
        </p:nvSpPr>
        <p:spPr>
          <a:xfrm>
            <a:off x="0" y="-1"/>
            <a:ext cx="228600" cy="5143500"/>
          </a:xfrm>
          <a:prstGeom prst="rect">
            <a:avLst/>
          </a:prstGeom>
        </p:spPr>
        <p:txBody>
          <a:bodyPr/>
          <a:lstStyle/>
          <a:p>
            <a:endParaRPr lang="en-US" dirty="0"/>
          </a:p>
        </p:txBody>
      </p:sp>
      <p:sp>
        <p:nvSpPr>
          <p:cNvPr id="2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dirty="0"/>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939546"/>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 y="701202"/>
            <a:ext cx="8685251" cy="15201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932688"/>
            <a:ext cx="3886200" cy="379914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5"/>
          <p:cNvSpPr>
            <a:spLocks noGrp="1"/>
          </p:cNvSpPr>
          <p:nvPr>
            <p:ph sz="quarter" idx="15"/>
          </p:nvPr>
        </p:nvSpPr>
        <p:spPr>
          <a:xfrm>
            <a:off x="4648200" y="939547"/>
            <a:ext cx="3886200" cy="3799142"/>
          </a:xfrm>
        </p:spPr>
        <p:txBody>
          <a:bodyPr/>
          <a:lstStyle>
            <a:lvl1pPr>
              <a:buClr>
                <a:srgbClr val="981E32"/>
              </a:buClr>
              <a:defRPr/>
            </a:lvl1pPr>
            <a:lvl2pPr>
              <a:buClr>
                <a:srgbClr val="981E32"/>
              </a:buClr>
              <a:buSzPct val="120000"/>
              <a:defRPr/>
            </a:lvl2pPr>
            <a:lvl3pPr>
              <a:buClr>
                <a:srgbClr val="981E32"/>
              </a:buClr>
              <a:buSzPct val="120000"/>
              <a:defRPr/>
            </a:lvl3pPr>
            <a:lvl4pPr>
              <a:buClr>
                <a:srgbClr val="981E32"/>
              </a:buClr>
              <a:buSzPct val="120000"/>
              <a:defRPr/>
            </a:lvl4pPr>
            <a:lvl5pPr>
              <a:buClr>
                <a:srgbClr val="981E32"/>
              </a:buClr>
              <a:buSzPct val="12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609710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05EF6-F972-482E-B4A3-30ED36B7FEF2}" type="datetimeFigureOut">
              <a:rPr lang="en-US" smtClean="0">
                <a:solidFill>
                  <a:prstClr val="black">
                    <a:tint val="75000"/>
                  </a:prstClr>
                </a:solidFill>
              </a:rPr>
              <a:pPr/>
              <a:t>3/24/2021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397618-3E37-4E2A-9977-C6F8F5ED44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96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7903"/>
            <a:ext cx="8372901" cy="621711"/>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userDrawn="1"/>
        </p:nvSpPr>
        <p:spPr>
          <a:xfrm>
            <a:off x="2148350" y="1084175"/>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30288"/>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28723"/>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00588" y="1418007"/>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Two-column CONTENT slide</a:t>
            </a:r>
            <a:br>
              <a:rPr lang="en-US" dirty="0"/>
            </a:br>
            <a:r>
              <a:rPr lang="en-US" dirty="0"/>
              <a:t>one or two lines for headline</a:t>
            </a:r>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487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quarter" idx="16" hasCustomPrompt="1"/>
          </p:nvPr>
        </p:nvSpPr>
        <p:spPr>
          <a:xfrm>
            <a:off x="4714875" y="1406047"/>
            <a:ext cx="4114800" cy="46574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a:noFill/>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9" name="Text Placeholder 3"/>
          <p:cNvSpPr>
            <a:spLocks noGrp="1"/>
          </p:cNvSpPr>
          <p:nvPr>
            <p:ph type="body" sz="quarter" idx="15" hasCustomPrompt="1"/>
          </p:nvPr>
        </p:nvSpPr>
        <p:spPr>
          <a:xfrm>
            <a:off x="460895" y="1406047"/>
            <a:ext cx="4114800" cy="46574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dirty="0"/>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503575" y="1417872"/>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80" y="1417871"/>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95680" y="3203316"/>
            <a:ext cx="3729481" cy="1565882"/>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4503575" y="3193094"/>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3045309" y="1451045"/>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489394" y="1442711"/>
            <a:ext cx="2023746"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87015" y="262020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THREE IMAGES – VERTICAL</a:t>
            </a:r>
            <a:br>
              <a:rPr lang="en-US" dirty="0"/>
            </a:br>
            <a:r>
              <a:rPr lang="en-US" dirty="0"/>
              <a:t>Headline in </a:t>
            </a:r>
            <a:r>
              <a:rPr lang="en-US" dirty="0" err="1"/>
              <a:t>arial</a:t>
            </a:r>
            <a:r>
              <a:rPr lang="en-US" dirty="0"/>
              <a:t> and all caps</a:t>
            </a:r>
          </a:p>
        </p:txBody>
      </p:sp>
      <p:sp>
        <p:nvSpPr>
          <p:cNvPr id="8" name="Text Placeholder 5"/>
          <p:cNvSpPr>
            <a:spLocks noGrp="1"/>
          </p:cNvSpPr>
          <p:nvPr>
            <p:ph type="body" sz="quarter" idx="12" hasCustomPrompt="1"/>
          </p:nvPr>
        </p:nvSpPr>
        <p:spPr>
          <a:xfrm>
            <a:off x="457201" y="102896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10" name="Text Placeholder 3"/>
          <p:cNvSpPr>
            <a:spLocks noGrp="1"/>
          </p:cNvSpPr>
          <p:nvPr>
            <p:ph type="body" sz="quarter" idx="18"/>
          </p:nvPr>
        </p:nvSpPr>
        <p:spPr>
          <a:xfrm>
            <a:off x="3045309" y="2630976"/>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487014" y="3807136"/>
            <a:ext cx="2028507" cy="890108"/>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5" name="Text Placeholder 3"/>
          <p:cNvSpPr>
            <a:spLocks noGrp="1"/>
          </p:cNvSpPr>
          <p:nvPr>
            <p:ph type="body" sz="quarter" idx="20"/>
          </p:nvPr>
        </p:nvSpPr>
        <p:spPr>
          <a:xfrm>
            <a:off x="3045309" y="3794491"/>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Edit Master text styles</a:t>
            </a:r>
          </a:p>
          <a:p>
            <a:pPr lvl="1"/>
            <a:r>
              <a:rPr lang="en-US"/>
              <a:t>Second level</a:t>
            </a:r>
          </a:p>
          <a:p>
            <a:pPr lvl="2"/>
            <a:r>
              <a:rPr lang="en-US"/>
              <a:t>Third level</a:t>
            </a:r>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88732" y="3141637"/>
            <a:ext cx="4114800"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4"/>
          </p:nvPr>
        </p:nvSpPr>
        <p:spPr>
          <a:xfrm>
            <a:off x="4716216" y="3141637"/>
            <a:ext cx="4097585"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4"/>
          <p:cNvSpPr>
            <a:spLocks noGrp="1"/>
          </p:cNvSpPr>
          <p:nvPr>
            <p:ph type="pic" sz="quarter" idx="15" hasCustomPrompt="1"/>
          </p:nvPr>
        </p:nvSpPr>
        <p:spPr>
          <a:xfrm>
            <a:off x="495679"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12" name="Picture Placeholder 4"/>
          <p:cNvSpPr>
            <a:spLocks noGrp="1"/>
          </p:cNvSpPr>
          <p:nvPr>
            <p:ph type="pic" sz="quarter" idx="16" hasCustomPrompt="1"/>
          </p:nvPr>
        </p:nvSpPr>
        <p:spPr>
          <a:xfrm>
            <a:off x="4709050" y="1417871"/>
            <a:ext cx="4023360" cy="1714500"/>
          </a:xfrm>
          <a:solidFill>
            <a:schemeClr val="bg1">
              <a:lumMod val="75000"/>
            </a:schemeClr>
          </a:solidFill>
        </p:spPr>
        <p:txBody>
          <a:bodyPr tIns="36576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top HORIZONTAL</a:t>
            </a:r>
            <a:br>
              <a:rPr lang="en-US" dirty="0"/>
            </a:br>
            <a:r>
              <a:rPr lang="en-US" dirty="0"/>
              <a:t>Headline in </a:t>
            </a:r>
            <a:r>
              <a:rPr lang="en-US" dirty="0" err="1"/>
              <a:t>arial</a:t>
            </a:r>
            <a:r>
              <a:rPr lang="en-US" dirty="0"/>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dirty="0"/>
          </a:p>
        </p:txBody>
      </p:sp>
      <p:sp>
        <p:nvSpPr>
          <p:cNvPr id="7" name="Text Placeholder 5"/>
          <p:cNvSpPr>
            <a:spLocks noGrp="1"/>
          </p:cNvSpPr>
          <p:nvPr>
            <p:ph type="body" sz="quarter" idx="12" hasCustomPrompt="1"/>
          </p:nvPr>
        </p:nvSpPr>
        <p:spPr>
          <a:xfrm>
            <a:off x="457201" y="1016890"/>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 Placeholder 3"/>
          <p:cNvSpPr>
            <a:spLocks noGrp="1"/>
          </p:cNvSpPr>
          <p:nvPr>
            <p:ph type="body" sz="quarter" idx="13"/>
          </p:nvPr>
        </p:nvSpPr>
        <p:spPr>
          <a:xfrm>
            <a:off x="457200"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716215"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464146"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11" name="Picture Placeholder 4"/>
          <p:cNvSpPr>
            <a:spLocks noGrp="1"/>
          </p:cNvSpPr>
          <p:nvPr>
            <p:ph type="pic" sz="quarter" idx="16" hasCustomPrompt="1"/>
          </p:nvPr>
        </p:nvSpPr>
        <p:spPr>
          <a:xfrm>
            <a:off x="4730864" y="2711336"/>
            <a:ext cx="4023360" cy="1714500"/>
          </a:xfrm>
          <a:solidFill>
            <a:schemeClr val="bg1">
              <a:lumMod val="75000"/>
            </a:schemeClr>
          </a:solidFill>
        </p:spPr>
        <p:txBody>
          <a:bodyPr tIns="274320"/>
          <a:lstStyle>
            <a:lvl1pPr marL="0" indent="0" algn="ctr">
              <a:buNone/>
              <a:defRPr baseline="0"/>
            </a:lvl1pPr>
          </a:lstStyle>
          <a:p>
            <a:r>
              <a:rPr lang="en-US" dirty="0"/>
              <a:t>Click icon to insert an image</a:t>
            </a:r>
          </a:p>
        </p:txBody>
      </p:sp>
      <p:sp>
        <p:nvSpPr>
          <p:cNvPr id="2" name="Title 1"/>
          <p:cNvSpPr>
            <a:spLocks noGrp="1"/>
          </p:cNvSpPr>
          <p:nvPr>
            <p:ph type="title" hasCustomPrompt="1"/>
          </p:nvPr>
        </p:nvSpPr>
        <p:spPr/>
        <p:txBody>
          <a:bodyPr/>
          <a:lstStyle>
            <a:lvl1pPr>
              <a:defRPr baseline="0"/>
            </a:lvl1pPr>
          </a:lstStyle>
          <a:p>
            <a:r>
              <a:rPr lang="en-US" dirty="0"/>
              <a:t>TWO IMAGES – bottom HORIZONTAL</a:t>
            </a:r>
            <a:br>
              <a:rPr lang="en-US" dirty="0"/>
            </a:br>
            <a:r>
              <a:rPr lang="en-US" dirty="0"/>
              <a:t>WITH CAPTIONS</a:t>
            </a:r>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dirty="0">
                <a:solidFill>
                  <a:schemeClr val="bg1"/>
                </a:solidFill>
              </a:rPr>
              <a:t>Instructions on replacing a current image:</a:t>
            </a:r>
          </a:p>
          <a:p>
            <a:pPr marL="228600" indent="-228600">
              <a:buFont typeface="+mj-lt"/>
              <a:buAutoNum type="arabicPeriod"/>
            </a:pPr>
            <a:r>
              <a:rPr lang="en-US" sz="1400" dirty="0">
                <a:solidFill>
                  <a:schemeClr val="bg1"/>
                </a:solidFill>
              </a:rPr>
              <a:t>Select and delete image and click the icon to insert a different image</a:t>
            </a:r>
          </a:p>
          <a:p>
            <a:pPr marL="228600" indent="-228600">
              <a:buFont typeface="+mj-lt"/>
              <a:buAutoNum type="arabicPeriod"/>
            </a:pPr>
            <a:r>
              <a:rPr lang="en-US" sz="1400" dirty="0">
                <a:solidFill>
                  <a:schemeClr val="bg1"/>
                </a:solidFill>
              </a:rPr>
              <a:t>Use the crop tool to position the image within the shape.  </a:t>
            </a:r>
          </a:p>
          <a:p>
            <a:endParaRPr lang="en-US" dirty="0">
              <a:solidFill>
                <a:schemeClr val="bg1"/>
              </a:solidFill>
            </a:endParaRPr>
          </a:p>
        </p:txBody>
      </p:sp>
      <p:sp>
        <p:nvSpPr>
          <p:cNvPr id="8" name="Text Placeholder 7"/>
          <p:cNvSpPr>
            <a:spLocks noGrp="1"/>
          </p:cNvSpPr>
          <p:nvPr>
            <p:ph type="body" sz="quarter" idx="17"/>
          </p:nvPr>
        </p:nvSpPr>
        <p:spPr>
          <a:xfrm>
            <a:off x="476266" y="4434669"/>
            <a:ext cx="3995723" cy="359070"/>
          </a:xfrm>
        </p:spPr>
        <p:txBody>
          <a:bodyPr/>
          <a:lstStyle>
            <a:lvl1pPr marL="0" indent="0">
              <a:buNone/>
              <a:defRPr sz="1200"/>
            </a:lvl1pPr>
          </a:lstStyle>
          <a:p>
            <a:pPr lvl="0"/>
            <a:r>
              <a:rPr lang="en-US"/>
              <a:t>Edit Master text styles</a:t>
            </a:r>
          </a:p>
        </p:txBody>
      </p:sp>
      <p:sp>
        <p:nvSpPr>
          <p:cNvPr id="13" name="Text Placeholder 7"/>
          <p:cNvSpPr>
            <a:spLocks noGrp="1"/>
          </p:cNvSpPr>
          <p:nvPr>
            <p:ph type="body" sz="quarter" idx="18"/>
          </p:nvPr>
        </p:nvSpPr>
        <p:spPr>
          <a:xfrm>
            <a:off x="4750290" y="4444194"/>
            <a:ext cx="3995723" cy="359070"/>
          </a:xfrm>
        </p:spPr>
        <p:txBody>
          <a:bodyPr/>
          <a:lstStyle>
            <a:lvl1pPr marL="0" indent="0">
              <a:buNone/>
              <a:defRPr sz="1200"/>
            </a:lvl1pPr>
          </a:lstStyle>
          <a:p>
            <a:pPr lvl="0"/>
            <a:r>
              <a:rPr lang="en-US"/>
              <a:t>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amiesen\Desktop\anlrgbpptlogo.png"/>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8111490" y="4799992"/>
            <a:ext cx="775768" cy="27946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1" y="358378"/>
            <a:ext cx="8372901" cy="621711"/>
          </a:xfrm>
          <a:prstGeom prst="rect">
            <a:avLst/>
          </a:prstGeom>
        </p:spPr>
        <p:txBody>
          <a:bodyPr vert="horz" lIns="0" tIns="0" rIns="0" bIns="0" rtlCol="0" anchor="b">
            <a:noAutofit/>
          </a:bodyPr>
          <a:lstStyle/>
          <a:p>
            <a:r>
              <a:rPr lang="en-US" dirty="0"/>
              <a:t>Headline in all caps </a:t>
            </a:r>
            <a:r>
              <a:rPr lang="en-US" dirty="0" err="1"/>
              <a:t>28pt</a:t>
            </a:r>
            <a:r>
              <a:rPr lang="en-US" dirty="0"/>
              <a:t> </a:t>
            </a:r>
            <a:br>
              <a:rPr lang="en-US" dirty="0"/>
            </a:br>
            <a:r>
              <a:rPr lang="en-US" dirty="0"/>
              <a:t>preferred as one or two lines</a:t>
            </a:r>
          </a:p>
        </p:txBody>
      </p:sp>
      <p:sp>
        <p:nvSpPr>
          <p:cNvPr id="3" name="Text Placeholder 2"/>
          <p:cNvSpPr>
            <a:spLocks noGrp="1"/>
          </p:cNvSpPr>
          <p:nvPr>
            <p:ph type="body" idx="1"/>
          </p:nvPr>
        </p:nvSpPr>
        <p:spPr>
          <a:xfrm>
            <a:off x="457201" y="1393826"/>
            <a:ext cx="8372901" cy="3317081"/>
          </a:xfrm>
          <a:prstGeom prst="rect">
            <a:avLst/>
          </a:prstGeom>
        </p:spPr>
        <p:txBody>
          <a:bodyPr vert="horz" lIns="0" tIns="0" rIns="0" bIns="45720" rtlCol="0">
            <a:noAutofit/>
          </a:bodyPr>
          <a:lstStyle/>
          <a:p>
            <a:pPr lvl="0"/>
            <a:r>
              <a:rPr lang="en-US" dirty="0"/>
              <a:t>Click to add 1st-level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4855282"/>
            <a:ext cx="457200" cy="13716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dirty="0"/>
          </a:p>
        </p:txBody>
      </p:sp>
      <p:sp>
        <p:nvSpPr>
          <p:cNvPr id="49" name="Rectangle 48"/>
          <p:cNvSpPr/>
          <p:nvPr/>
        </p:nvSpPr>
        <p:spPr>
          <a:xfrm>
            <a:off x="0" y="-2"/>
            <a:ext cx="228600" cy="51435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76" r:id="rId10"/>
    <p:sldLayoutId id="2147483709" r:id="rId11"/>
    <p:sldLayoutId id="2147483695" r:id="rId12"/>
    <p:sldLayoutId id="2147483739" r:id="rId13"/>
    <p:sldLayoutId id="2147483696" r:id="rId14"/>
    <p:sldLayoutId id="2147483689" r:id="rId15"/>
    <p:sldLayoutId id="2147483710" r:id="rId16"/>
    <p:sldLayoutId id="2147483706" r:id="rId17"/>
    <p:sldLayoutId id="2147483704" r:id="rId18"/>
    <p:sldLayoutId id="2147483769" r:id="rId19"/>
    <p:sldLayoutId id="2147483770" r:id="rId20"/>
    <p:sldLayoutId id="2147483771" r:id="rId21"/>
    <p:sldLayoutId id="2147483772" r:id="rId22"/>
    <p:sldLayoutId id="2147483761" r:id="rId23"/>
    <p:sldLayoutId id="2147483762" r:id="rId24"/>
    <p:sldLayoutId id="2147483763" r:id="rId25"/>
    <p:sldLayoutId id="2147483765" r:id="rId26"/>
    <p:sldLayoutId id="2147483766" r:id="rId27"/>
    <p:sldLayoutId id="2147483777" r:id="rId28"/>
    <p:sldLayoutId id="2147483778"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mj-lt"/>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a:xfrm>
            <a:off x="4863726" y="1266823"/>
            <a:ext cx="4280275" cy="2029968"/>
          </a:xfrm>
        </p:spPr>
      </p:pic>
      <p:sp>
        <p:nvSpPr>
          <p:cNvPr id="2" name="Title 1"/>
          <p:cNvSpPr>
            <a:spLocks noGrp="1"/>
          </p:cNvSpPr>
          <p:nvPr>
            <p:ph type="title"/>
          </p:nvPr>
        </p:nvSpPr>
        <p:spPr/>
        <p:txBody>
          <a:bodyPr/>
          <a:lstStyle/>
          <a:p>
            <a:r>
              <a:rPr lang="en-US" dirty="0">
                <a:cs typeface="Arial" pitchFamily="34" charset="0"/>
              </a:rPr>
              <a:t>Welcome and introduction to the AWA upgrades workshop</a:t>
            </a:r>
            <a:endParaRPr lang="en-US" dirty="0"/>
          </a:p>
        </p:txBody>
      </p:sp>
      <p:sp>
        <p:nvSpPr>
          <p:cNvPr id="13" name="Text Placeholder 12"/>
          <p:cNvSpPr>
            <a:spLocks noGrp="1"/>
          </p:cNvSpPr>
          <p:nvPr>
            <p:ph type="body" sz="quarter" idx="12"/>
          </p:nvPr>
        </p:nvSpPr>
        <p:spPr/>
        <p:txBody>
          <a:bodyPr/>
          <a:lstStyle/>
          <a:p>
            <a:r>
              <a:rPr lang="en-US" dirty="0" err="1"/>
              <a:t>erhtjhtyhy</a:t>
            </a:r>
            <a:endParaRPr lang="en-US" dirty="0"/>
          </a:p>
        </p:txBody>
      </p:sp>
      <p:sp>
        <p:nvSpPr>
          <p:cNvPr id="4" name="Text Placeholder 3"/>
          <p:cNvSpPr>
            <a:spLocks noGrp="1"/>
          </p:cNvSpPr>
          <p:nvPr>
            <p:ph type="body" sz="quarter" idx="17"/>
          </p:nvPr>
        </p:nvSpPr>
        <p:spPr>
          <a:xfrm>
            <a:off x="469901" y="3403090"/>
            <a:ext cx="2692871" cy="295275"/>
          </a:xfrm>
        </p:spPr>
        <p:txBody>
          <a:bodyPr/>
          <a:lstStyle/>
          <a:p>
            <a:r>
              <a:rPr lang="en-US" dirty="0"/>
              <a:t>John </a:t>
            </a:r>
            <a:r>
              <a:rPr lang="en-US" dirty="0" err="1"/>
              <a:t>byrd</a:t>
            </a:r>
            <a:endParaRPr lang="en-US" dirty="0"/>
          </a:p>
        </p:txBody>
      </p:sp>
      <p:sp>
        <p:nvSpPr>
          <p:cNvPr id="5" name="Text Placeholder 4"/>
          <p:cNvSpPr>
            <a:spLocks noGrp="1"/>
          </p:cNvSpPr>
          <p:nvPr>
            <p:ph type="body" sz="quarter" idx="18"/>
          </p:nvPr>
        </p:nvSpPr>
        <p:spPr>
          <a:xfrm>
            <a:off x="469901" y="3720287"/>
            <a:ext cx="3686463" cy="743803"/>
          </a:xfrm>
        </p:spPr>
        <p:txBody>
          <a:bodyPr>
            <a:normAutofit fontScale="92500" lnSpcReduction="10000"/>
          </a:bodyPr>
          <a:lstStyle/>
          <a:p>
            <a:r>
              <a:rPr lang="en-US" dirty="0"/>
              <a:t>Director, Accelerator Systems Division</a:t>
            </a:r>
          </a:p>
          <a:p>
            <a:r>
              <a:rPr lang="en-US" dirty="0"/>
              <a:t>Director, Argonne Accelerator Institute</a:t>
            </a:r>
          </a:p>
          <a:p>
            <a:r>
              <a:rPr lang="en-US" b="1" dirty="0"/>
              <a:t>Advanced Photon Source</a:t>
            </a:r>
          </a:p>
          <a:p>
            <a:r>
              <a:rPr lang="en-US" b="1" dirty="0" err="1"/>
              <a:t>jbyrd@anl.gov</a:t>
            </a:r>
            <a:endParaRPr lang="en-US" b="1" dirty="0"/>
          </a:p>
        </p:txBody>
      </p:sp>
      <p:sp>
        <p:nvSpPr>
          <p:cNvPr id="6" name="Text Placeholder 5"/>
          <p:cNvSpPr>
            <a:spLocks noGrp="1"/>
          </p:cNvSpPr>
          <p:nvPr>
            <p:ph type="body" sz="quarter" idx="19"/>
          </p:nvPr>
        </p:nvSpPr>
        <p:spPr>
          <a:xfrm>
            <a:off x="469900" y="4162564"/>
            <a:ext cx="5894492" cy="743803"/>
          </a:xfrm>
        </p:spPr>
        <p:txBody>
          <a:bodyPr/>
          <a:lstStyle/>
          <a:p>
            <a:pPr>
              <a:lnSpc>
                <a:spcPct val="100000"/>
              </a:lnSpc>
            </a:pPr>
            <a:r>
              <a:rPr lang="en-US" spc="-1" dirty="0">
                <a:solidFill>
                  <a:srgbClr val="000000"/>
                </a:solidFill>
                <a:uFill>
                  <a:solidFill>
                    <a:srgbClr val="FFFFFF"/>
                  </a:solidFill>
                </a:uFill>
                <a:ea typeface="ＭＳ Ｐゴシック"/>
              </a:rPr>
              <a:t>AWA Upgrades Workshop</a:t>
            </a:r>
            <a:endParaRPr lang="en-US" spc="-1" dirty="0">
              <a:solidFill>
                <a:srgbClr val="000000"/>
              </a:solidFill>
              <a:uFill>
                <a:solidFill>
                  <a:srgbClr val="FFFFFF"/>
                </a:solidFill>
              </a:uFill>
            </a:endParaRPr>
          </a:p>
          <a:p>
            <a:pPr>
              <a:lnSpc>
                <a:spcPct val="100000"/>
              </a:lnSpc>
            </a:pPr>
            <a:r>
              <a:rPr lang="en-US" spc="-1" dirty="0">
                <a:solidFill>
                  <a:srgbClr val="000000"/>
                </a:solidFill>
                <a:uFill>
                  <a:solidFill>
                    <a:srgbClr val="FFFFFF"/>
                  </a:solidFill>
                </a:uFill>
                <a:ea typeface="ＭＳ Ｐゴシック"/>
              </a:rPr>
              <a:t>25 March, 2021</a:t>
            </a:r>
            <a:endParaRPr lang="en-US" spc="-1" dirty="0">
              <a:solidFill>
                <a:srgbClr val="000000"/>
              </a:solidFill>
              <a:uFill>
                <a:solidFill>
                  <a:srgbClr val="FFFFFF"/>
                </a:solidFill>
              </a:uFill>
            </a:endParaRPr>
          </a:p>
        </p:txBody>
      </p:sp>
    </p:spTree>
    <p:extLst>
      <p:ext uri="{BB962C8B-B14F-4D97-AF65-F5344CB8AC3E}">
        <p14:creationId xmlns:p14="http://schemas.microsoft.com/office/powerpoint/2010/main" val="122816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3081463-0BF4-BA47-AA40-575FA255F160}"/>
              </a:ext>
            </a:extLst>
          </p:cNvPr>
          <p:cNvSpPr>
            <a:spLocks noGrp="1"/>
          </p:cNvSpPr>
          <p:nvPr>
            <p:ph type="title"/>
          </p:nvPr>
        </p:nvSpPr>
        <p:spPr>
          <a:xfrm>
            <a:off x="457200" y="0"/>
            <a:ext cx="8372901" cy="621711"/>
          </a:xfrm>
        </p:spPr>
        <p:txBody>
          <a:bodyPr/>
          <a:lstStyle/>
          <a:p>
            <a:r>
              <a:rPr lang="en-US" dirty="0"/>
              <a:t>Welcome to Argonne!</a:t>
            </a:r>
          </a:p>
        </p:txBody>
      </p:sp>
      <p:sp>
        <p:nvSpPr>
          <p:cNvPr id="15" name="Text Placeholder 14">
            <a:extLst>
              <a:ext uri="{FF2B5EF4-FFF2-40B4-BE49-F238E27FC236}">
                <a16:creationId xmlns:a16="http://schemas.microsoft.com/office/drawing/2014/main" id="{7AE7796D-1567-E748-9FBF-66A8BAD2DE2D}"/>
              </a:ext>
            </a:extLst>
          </p:cNvPr>
          <p:cNvSpPr>
            <a:spLocks noGrp="1"/>
          </p:cNvSpPr>
          <p:nvPr>
            <p:ph type="body" sz="quarter" idx="12"/>
          </p:nvPr>
        </p:nvSpPr>
        <p:spPr>
          <a:xfrm>
            <a:off x="445265" y="616699"/>
            <a:ext cx="8372901" cy="374786"/>
          </a:xfrm>
        </p:spPr>
        <p:txBody>
          <a:bodyPr/>
          <a:lstStyle/>
          <a:p>
            <a:r>
              <a:rPr lang="en-US" dirty="0"/>
              <a:t>The definition of a “green field site.”</a:t>
            </a:r>
          </a:p>
          <a:p>
            <a:endParaRPr lang="en-US" dirty="0"/>
          </a:p>
        </p:txBody>
      </p:sp>
      <p:pic>
        <p:nvPicPr>
          <p:cNvPr id="17" name="Picture 16">
            <a:extLst>
              <a:ext uri="{FF2B5EF4-FFF2-40B4-BE49-F238E27FC236}">
                <a16:creationId xmlns:a16="http://schemas.microsoft.com/office/drawing/2014/main" id="{494801FC-16DF-514A-9C05-14A057CE21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6570" y="947546"/>
            <a:ext cx="5601740" cy="4172794"/>
          </a:xfrm>
          <a:prstGeom prst="rect">
            <a:avLst/>
          </a:prstGeom>
        </p:spPr>
      </p:pic>
    </p:spTree>
    <p:extLst>
      <p:ext uri="{BB962C8B-B14F-4D97-AF65-F5344CB8AC3E}">
        <p14:creationId xmlns:p14="http://schemas.microsoft.com/office/powerpoint/2010/main" val="434559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A94144-804F-A74C-A57B-65133DF81C9A}"/>
              </a:ext>
            </a:extLst>
          </p:cNvPr>
          <p:cNvSpPr>
            <a:spLocks noGrp="1"/>
          </p:cNvSpPr>
          <p:nvPr>
            <p:ph type="sldNum" sz="quarter" idx="13"/>
          </p:nvPr>
        </p:nvSpPr>
        <p:spPr/>
        <p:txBody>
          <a:bodyPr/>
          <a:lstStyle/>
          <a:p>
            <a:fld id="{AEFAAC5A-9C4F-4278-920D-DF2BAB595749}" type="slidenum">
              <a:rPr lang="en-US" smtClean="0"/>
              <a:pPr/>
              <a:t>3</a:t>
            </a:fld>
            <a:endParaRPr lang="en-US" dirty="0"/>
          </a:p>
        </p:txBody>
      </p:sp>
      <p:grpSp>
        <p:nvGrpSpPr>
          <p:cNvPr id="11" name="Group 10">
            <a:extLst>
              <a:ext uri="{FF2B5EF4-FFF2-40B4-BE49-F238E27FC236}">
                <a16:creationId xmlns:a16="http://schemas.microsoft.com/office/drawing/2014/main" id="{70EDFCE0-1892-0243-8EDA-CA3D78598CA6}"/>
              </a:ext>
            </a:extLst>
          </p:cNvPr>
          <p:cNvGrpSpPr/>
          <p:nvPr/>
        </p:nvGrpSpPr>
        <p:grpSpPr>
          <a:xfrm>
            <a:off x="315880" y="20423"/>
            <a:ext cx="6592389" cy="3314650"/>
            <a:chOff x="315880" y="151058"/>
            <a:chExt cx="6592389" cy="3314650"/>
          </a:xfrm>
        </p:grpSpPr>
        <p:pic>
          <p:nvPicPr>
            <p:cNvPr id="6" name="Picture 5">
              <a:extLst>
                <a:ext uri="{FF2B5EF4-FFF2-40B4-BE49-F238E27FC236}">
                  <a16:creationId xmlns:a16="http://schemas.microsoft.com/office/drawing/2014/main" id="{3B3E5FE5-71B7-D642-BCEE-FE0EB868E8D0}"/>
                </a:ext>
              </a:extLst>
            </p:cNvPr>
            <p:cNvPicPr>
              <a:picLocks noChangeAspect="1"/>
            </p:cNvPicPr>
            <p:nvPr/>
          </p:nvPicPr>
          <p:blipFill>
            <a:blip r:embed="rId2"/>
            <a:stretch>
              <a:fillRect/>
            </a:stretch>
          </p:blipFill>
          <p:spPr>
            <a:xfrm>
              <a:off x="315880" y="151058"/>
              <a:ext cx="6592389" cy="3314650"/>
            </a:xfrm>
            <a:prstGeom prst="rect">
              <a:avLst/>
            </a:prstGeom>
          </p:spPr>
        </p:pic>
        <p:sp>
          <p:nvSpPr>
            <p:cNvPr id="9" name="Rectangle 8">
              <a:extLst>
                <a:ext uri="{FF2B5EF4-FFF2-40B4-BE49-F238E27FC236}">
                  <a16:creationId xmlns:a16="http://schemas.microsoft.com/office/drawing/2014/main" id="{AA76A4C2-262C-F445-9F9D-BFA8A2A0DA5E}"/>
                </a:ext>
              </a:extLst>
            </p:cNvPr>
            <p:cNvSpPr/>
            <p:nvPr/>
          </p:nvSpPr>
          <p:spPr>
            <a:xfrm>
              <a:off x="505097" y="2682240"/>
              <a:ext cx="6244046" cy="73152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A3152626-7E87-D244-BA7F-7764AD85BCB8}"/>
              </a:ext>
            </a:extLst>
          </p:cNvPr>
          <p:cNvSpPr txBox="1"/>
          <p:nvPr/>
        </p:nvSpPr>
        <p:spPr>
          <a:xfrm>
            <a:off x="315880" y="3377954"/>
            <a:ext cx="8828120" cy="1754326"/>
          </a:xfrm>
          <a:prstGeom prst="rect">
            <a:avLst/>
          </a:prstGeom>
          <a:noFill/>
        </p:spPr>
        <p:txBody>
          <a:bodyPr wrap="square" rtlCol="0">
            <a:spAutoFit/>
          </a:bodyPr>
          <a:lstStyle/>
          <a:p>
            <a:r>
              <a:rPr lang="en-US" dirty="0"/>
              <a:t>Reality: The AAI is a largely virtual organization with little direct lab funding ($125k/</a:t>
            </a:r>
            <a:r>
              <a:rPr lang="en-US" dirty="0" err="1"/>
              <a:t>yr</a:t>
            </a:r>
            <a:r>
              <a:rPr lang="en-US" dirty="0"/>
              <a:t>)</a:t>
            </a:r>
          </a:p>
          <a:p>
            <a:endParaRPr lang="en-US" dirty="0"/>
          </a:p>
          <a:p>
            <a:r>
              <a:rPr lang="en-US" dirty="0"/>
              <a:t>We’re trying to change this because we see lots of opportunities, especially given the broad range of Argonne capabilities in accelerator science and technology, beam test facilities, and experience in accelerator modeling, building, commissioning and operation. </a:t>
            </a:r>
          </a:p>
        </p:txBody>
      </p:sp>
      <p:sp>
        <p:nvSpPr>
          <p:cNvPr id="12" name="TextBox 11">
            <a:extLst>
              <a:ext uri="{FF2B5EF4-FFF2-40B4-BE49-F238E27FC236}">
                <a16:creationId xmlns:a16="http://schemas.microsoft.com/office/drawing/2014/main" id="{A8B62701-FA5A-0846-B607-BFBF16B8A8DC}"/>
              </a:ext>
            </a:extLst>
          </p:cNvPr>
          <p:cNvSpPr txBox="1"/>
          <p:nvPr/>
        </p:nvSpPr>
        <p:spPr>
          <a:xfrm>
            <a:off x="7027816" y="391886"/>
            <a:ext cx="2042827" cy="923330"/>
          </a:xfrm>
          <a:prstGeom prst="rect">
            <a:avLst/>
          </a:prstGeom>
          <a:noFill/>
        </p:spPr>
        <p:txBody>
          <a:bodyPr wrap="square" rtlCol="0">
            <a:spAutoFit/>
          </a:bodyPr>
          <a:lstStyle/>
          <a:p>
            <a:r>
              <a:rPr lang="en-US" dirty="0"/>
              <a:t>Nice web site with lots of pictures and ideas….. </a:t>
            </a:r>
          </a:p>
        </p:txBody>
      </p:sp>
    </p:spTree>
    <p:extLst>
      <p:ext uri="{BB962C8B-B14F-4D97-AF65-F5344CB8AC3E}">
        <p14:creationId xmlns:p14="http://schemas.microsoft.com/office/powerpoint/2010/main" val="1170647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A464-3FFC-3C4E-A143-B389805B0F1A}"/>
              </a:ext>
            </a:extLst>
          </p:cNvPr>
          <p:cNvSpPr>
            <a:spLocks noGrp="1"/>
          </p:cNvSpPr>
          <p:nvPr>
            <p:ph type="title"/>
          </p:nvPr>
        </p:nvSpPr>
        <p:spPr>
          <a:xfrm>
            <a:off x="317863" y="-91286"/>
            <a:ext cx="8372901" cy="621711"/>
          </a:xfrm>
        </p:spPr>
        <p:txBody>
          <a:bodyPr/>
          <a:lstStyle/>
          <a:p>
            <a:r>
              <a:rPr lang="en-US" sz="2000" dirty="0"/>
              <a:t>DOE is helping motivate a substantial role for the AAI</a:t>
            </a:r>
          </a:p>
        </p:txBody>
      </p:sp>
      <p:sp>
        <p:nvSpPr>
          <p:cNvPr id="4" name="Text Placeholder 3">
            <a:extLst>
              <a:ext uri="{FF2B5EF4-FFF2-40B4-BE49-F238E27FC236}">
                <a16:creationId xmlns:a16="http://schemas.microsoft.com/office/drawing/2014/main" id="{72998D72-8CFA-6640-ACF9-0A728EDB768B}"/>
              </a:ext>
            </a:extLst>
          </p:cNvPr>
          <p:cNvSpPr>
            <a:spLocks noGrp="1"/>
          </p:cNvSpPr>
          <p:nvPr>
            <p:ph type="body" sz="quarter" idx="12"/>
          </p:nvPr>
        </p:nvSpPr>
        <p:spPr>
          <a:xfrm>
            <a:off x="317863" y="594599"/>
            <a:ext cx="8372901" cy="374786"/>
          </a:xfrm>
        </p:spPr>
        <p:txBody>
          <a:bodyPr/>
          <a:lstStyle/>
          <a:p>
            <a:r>
              <a:rPr lang="en-US" dirty="0"/>
              <a:t>However, some strings are attached…</a:t>
            </a:r>
          </a:p>
        </p:txBody>
      </p:sp>
      <p:sp>
        <p:nvSpPr>
          <p:cNvPr id="5" name="Slide Number Placeholder 4">
            <a:extLst>
              <a:ext uri="{FF2B5EF4-FFF2-40B4-BE49-F238E27FC236}">
                <a16:creationId xmlns:a16="http://schemas.microsoft.com/office/drawing/2014/main" id="{F4425DD2-DC91-0F41-9A57-2F5BD95F364F}"/>
              </a:ext>
            </a:extLst>
          </p:cNvPr>
          <p:cNvSpPr>
            <a:spLocks noGrp="1"/>
          </p:cNvSpPr>
          <p:nvPr>
            <p:ph type="sldNum" sz="quarter" idx="13"/>
          </p:nvPr>
        </p:nvSpPr>
        <p:spPr/>
        <p:txBody>
          <a:bodyPr/>
          <a:lstStyle/>
          <a:p>
            <a:fld id="{AEFAAC5A-9C4F-4278-920D-DF2BAB595749}" type="slidenum">
              <a:rPr lang="en-US" smtClean="0"/>
              <a:pPr/>
              <a:t>4</a:t>
            </a:fld>
            <a:endParaRPr lang="en-US" dirty="0"/>
          </a:p>
        </p:txBody>
      </p:sp>
      <p:sp>
        <p:nvSpPr>
          <p:cNvPr id="6" name="Content Placeholder 2">
            <a:extLst>
              <a:ext uri="{FF2B5EF4-FFF2-40B4-BE49-F238E27FC236}">
                <a16:creationId xmlns:a16="http://schemas.microsoft.com/office/drawing/2014/main" id="{7BCF4A11-175C-0A48-A02D-FAB89B07218C}"/>
              </a:ext>
            </a:extLst>
          </p:cNvPr>
          <p:cNvSpPr>
            <a:spLocks noGrp="1"/>
          </p:cNvSpPr>
          <p:nvPr>
            <p:ph idx="1"/>
          </p:nvPr>
        </p:nvSpPr>
        <p:spPr>
          <a:xfrm>
            <a:off x="317862" y="913209"/>
            <a:ext cx="8372901" cy="3317082"/>
          </a:xfrm>
        </p:spPr>
        <p:txBody>
          <a:bodyPr/>
          <a:lstStyle/>
          <a:p>
            <a:r>
              <a:rPr lang="en-US" b="1" i="1" dirty="0"/>
              <a:t>Comments from SC / HEP on 2020 Argonne Lab Plan…</a:t>
            </a:r>
            <a:endParaRPr lang="en-US" i="1" dirty="0"/>
          </a:p>
          <a:p>
            <a:pPr lvl="1"/>
            <a:r>
              <a:rPr lang="en-US" i="1" dirty="0"/>
              <a:t>The synergy between AWA and other Argonne accelerator efforts remains superficial and disappointing. The </a:t>
            </a:r>
            <a:r>
              <a:rPr lang="en-US" b="1" i="1" dirty="0"/>
              <a:t>Argonne Accelerator Institute </a:t>
            </a:r>
            <a:r>
              <a:rPr lang="en-US" i="1" dirty="0"/>
              <a:t>is held up as one potential guiding center for all ANL accelerator efforts, but has provided no visible value to HEP. The promise of strong linkage to BES described at the Accelerator R&amp;D Review has yet to materialize….</a:t>
            </a:r>
          </a:p>
          <a:p>
            <a:r>
              <a:rPr lang="en-US" b="1" dirty="0"/>
              <a:t>DOE provided a specific Program Execution Management Plan (PEMP) goal to push AAI forward</a:t>
            </a:r>
          </a:p>
          <a:p>
            <a:pPr lvl="1"/>
            <a:r>
              <a:rPr lang="en-US" b="1" dirty="0"/>
              <a:t>HEP:</a:t>
            </a:r>
            <a:r>
              <a:rPr lang="en-US" dirty="0"/>
              <a:t> Provide a short document by June 30, 2021 outlining the concrete efforts the lab has undertaken or will undertake to establish stronger synergy between the Argonne Wakefield Accelerator and other Argonne accelerator efforts.  The document should highlight relevant connections between various SC programmatic interests and how the integrated ANL accelerator R&amp;D approach will better serve these interests, including the relation of nearer-term, specific technology R&amp;D goals to the broader lab vision. </a:t>
            </a:r>
          </a:p>
          <a:p>
            <a:pPr lvl="0"/>
            <a:endParaRPr lang="en-US" dirty="0"/>
          </a:p>
        </p:txBody>
      </p:sp>
    </p:spTree>
    <p:extLst>
      <p:ext uri="{BB962C8B-B14F-4D97-AF65-F5344CB8AC3E}">
        <p14:creationId xmlns:p14="http://schemas.microsoft.com/office/powerpoint/2010/main" val="36726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8477" y="1688061"/>
            <a:ext cx="6858001" cy="3046261"/>
          </a:xfrm>
          <a:prstGeom prst="rect">
            <a:avLst/>
          </a:prstGeom>
        </p:spPr>
      </p:pic>
      <p:sp>
        <p:nvSpPr>
          <p:cNvPr id="2" name="Title 1"/>
          <p:cNvSpPr>
            <a:spLocks noGrp="1"/>
          </p:cNvSpPr>
          <p:nvPr>
            <p:ph type="title"/>
          </p:nvPr>
        </p:nvSpPr>
        <p:spPr>
          <a:xfrm>
            <a:off x="763476" y="30391"/>
            <a:ext cx="5681090" cy="460772"/>
          </a:xfrm>
        </p:spPr>
        <p:txBody>
          <a:bodyPr/>
          <a:lstStyle/>
          <a:p>
            <a:r>
              <a:rPr lang="en-US" dirty="0">
                <a:solidFill>
                  <a:srgbClr val="0000CC"/>
                </a:solidFill>
              </a:rPr>
              <a:t>LEA</a:t>
            </a:r>
            <a:r>
              <a:rPr lang="en-US" dirty="0"/>
              <a:t>:</a:t>
            </a:r>
            <a:r>
              <a:rPr lang="en-US" dirty="0">
                <a:solidFill>
                  <a:srgbClr val="0000CC"/>
                </a:solidFill>
              </a:rPr>
              <a:t> L</a:t>
            </a:r>
            <a:r>
              <a:rPr lang="en-US" dirty="0">
                <a:solidFill>
                  <a:schemeClr val="tx1"/>
                </a:solidFill>
              </a:rPr>
              <a:t>inac</a:t>
            </a:r>
            <a:r>
              <a:rPr lang="en-US" dirty="0"/>
              <a:t> </a:t>
            </a:r>
            <a:r>
              <a:rPr lang="en-US" dirty="0">
                <a:solidFill>
                  <a:srgbClr val="0000CC"/>
                </a:solidFill>
              </a:rPr>
              <a:t>E</a:t>
            </a:r>
            <a:r>
              <a:rPr lang="en-US" dirty="0">
                <a:solidFill>
                  <a:schemeClr val="tx1"/>
                </a:solidFill>
              </a:rPr>
              <a:t>xtension</a:t>
            </a:r>
            <a:r>
              <a:rPr lang="en-US" dirty="0"/>
              <a:t> </a:t>
            </a:r>
            <a:r>
              <a:rPr lang="en-US" dirty="0">
                <a:solidFill>
                  <a:srgbClr val="0000CC"/>
                </a:solidFill>
              </a:rPr>
              <a:t>A</a:t>
            </a:r>
            <a:r>
              <a:rPr lang="en-US" dirty="0">
                <a:solidFill>
                  <a:schemeClr val="tx1"/>
                </a:solidFill>
              </a:rPr>
              <a:t>rea</a:t>
            </a:r>
            <a:r>
              <a:rPr lang="en-US" dirty="0"/>
              <a:t> </a:t>
            </a:r>
          </a:p>
        </p:txBody>
      </p:sp>
      <p:sp>
        <p:nvSpPr>
          <p:cNvPr id="10" name="Content Placeholder 2"/>
          <p:cNvSpPr>
            <a:spLocks noGrp="1"/>
          </p:cNvSpPr>
          <p:nvPr>
            <p:ph idx="1"/>
          </p:nvPr>
        </p:nvSpPr>
        <p:spPr>
          <a:xfrm>
            <a:off x="3741460" y="3716827"/>
            <a:ext cx="5436976" cy="1302479"/>
          </a:xfrm>
        </p:spPr>
        <p:txBody>
          <a:bodyPr>
            <a:normAutofit fontScale="92500" lnSpcReduction="20000"/>
          </a:bodyPr>
          <a:lstStyle/>
          <a:p>
            <a:r>
              <a:rPr lang="en-US" sz="1950" dirty="0"/>
              <a:t>An existing radiation enclosure of ~ 53 m long;</a:t>
            </a:r>
          </a:p>
          <a:p>
            <a:r>
              <a:rPr lang="en-US" sz="1950" dirty="0"/>
              <a:t>The LEA beamline will utilize the first ~ 17 meter of the tunnel;</a:t>
            </a:r>
          </a:p>
          <a:p>
            <a:r>
              <a:rPr lang="en-US" sz="1950" dirty="0"/>
              <a:t>The end of the tunnel will serve as a S-band RF test stand.</a:t>
            </a:r>
          </a:p>
          <a:p>
            <a:endParaRPr lang="en-US" dirty="0"/>
          </a:p>
          <a:p>
            <a:pPr lvl="1"/>
            <a:endParaRPr lang="en-US" dirty="0"/>
          </a:p>
          <a:p>
            <a:endParaRPr lang="en-US" dirty="0"/>
          </a:p>
        </p:txBody>
      </p:sp>
      <p:grpSp>
        <p:nvGrpSpPr>
          <p:cNvPr id="9" name="Group 8"/>
          <p:cNvGrpSpPr/>
          <p:nvPr/>
        </p:nvGrpSpPr>
        <p:grpSpPr>
          <a:xfrm>
            <a:off x="448338" y="335909"/>
            <a:ext cx="8460888" cy="2395182"/>
            <a:chOff x="-449" y="1209675"/>
            <a:chExt cx="8888561" cy="2640573"/>
          </a:xfrm>
        </p:grpSpPr>
        <p:sp>
          <p:nvSpPr>
            <p:cNvPr id="11" name="Straight Connector 10"/>
            <p:cNvSpPr/>
            <p:nvPr/>
          </p:nvSpPr>
          <p:spPr>
            <a:xfrm flipV="1">
              <a:off x="126902" y="2141857"/>
              <a:ext cx="5399360" cy="53374"/>
            </a:xfrm>
            <a:prstGeom prst="line">
              <a:avLst/>
            </a:prstGeom>
            <a:noFill/>
            <a:ln w="36720">
              <a:solidFill>
                <a:srgbClr val="000000"/>
              </a:solidFill>
              <a:prstDash val="solid"/>
              <a:headEnd type="arrow"/>
            </a:ln>
          </p:spPr>
          <p:txBody>
            <a:bodyPr vert="horz" wrap="none" lIns="60953" tIns="35640" rIns="60953" bIns="35640" anchor="ctr" compatLnSpc="1"/>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grpSp>
          <p:nvGrpSpPr>
            <p:cNvPr id="14" name="Group 13"/>
            <p:cNvGrpSpPr/>
            <p:nvPr/>
          </p:nvGrpSpPr>
          <p:grpSpPr>
            <a:xfrm>
              <a:off x="3267059" y="2030918"/>
              <a:ext cx="932849" cy="207190"/>
              <a:chOff x="1742040" y="4074480"/>
              <a:chExt cx="2820240" cy="248760"/>
            </a:xfrm>
          </p:grpSpPr>
          <p:sp>
            <p:nvSpPr>
              <p:cNvPr id="72" name="Freeform 71"/>
              <p:cNvSpPr/>
              <p:nvPr/>
            </p:nvSpPr>
            <p:spPr>
              <a:xfrm>
                <a:off x="1742040" y="4074480"/>
                <a:ext cx="580680"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headEnd type="arrow"/>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73" name="Freeform 72"/>
              <p:cNvSpPr/>
              <p:nvPr/>
            </p:nvSpPr>
            <p:spPr>
              <a:xfrm>
                <a:off x="3981960" y="4074480"/>
                <a:ext cx="580320"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headEnd type="arrow"/>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74" name="Freeform 73"/>
              <p:cNvSpPr/>
              <p:nvPr/>
            </p:nvSpPr>
            <p:spPr>
              <a:xfrm>
                <a:off x="3235320" y="4074480"/>
                <a:ext cx="580680"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headEnd type="arrow"/>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75" name="Freeform 74"/>
              <p:cNvSpPr/>
              <p:nvPr/>
            </p:nvSpPr>
            <p:spPr>
              <a:xfrm>
                <a:off x="2488680" y="4074480"/>
                <a:ext cx="580680"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headEnd type="arrow"/>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grpSp>
        <p:grpSp>
          <p:nvGrpSpPr>
            <p:cNvPr id="15" name="Group 14"/>
            <p:cNvGrpSpPr/>
            <p:nvPr/>
          </p:nvGrpSpPr>
          <p:grpSpPr>
            <a:xfrm>
              <a:off x="4364592" y="2030918"/>
              <a:ext cx="932849" cy="207190"/>
              <a:chOff x="5060160" y="4074480"/>
              <a:chExt cx="2820240" cy="248760"/>
            </a:xfrm>
          </p:grpSpPr>
          <p:sp>
            <p:nvSpPr>
              <p:cNvPr id="68" name="Freeform 67"/>
              <p:cNvSpPr/>
              <p:nvPr/>
            </p:nvSpPr>
            <p:spPr>
              <a:xfrm>
                <a:off x="5060160" y="4074480"/>
                <a:ext cx="580680"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headEnd type="arrow"/>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69" name="Freeform 68"/>
              <p:cNvSpPr/>
              <p:nvPr/>
            </p:nvSpPr>
            <p:spPr>
              <a:xfrm>
                <a:off x="7299720" y="4074480"/>
                <a:ext cx="580680"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headEnd type="arrow"/>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70" name="Freeform 69"/>
              <p:cNvSpPr/>
              <p:nvPr/>
            </p:nvSpPr>
            <p:spPr>
              <a:xfrm>
                <a:off x="6553080" y="4074480"/>
                <a:ext cx="580680"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headEnd type="arrow"/>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71" name="Freeform 70"/>
              <p:cNvSpPr/>
              <p:nvPr/>
            </p:nvSpPr>
            <p:spPr>
              <a:xfrm>
                <a:off x="5806800" y="4074480"/>
                <a:ext cx="580680"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headEnd type="arrow"/>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grpSp>
        <p:sp>
          <p:nvSpPr>
            <p:cNvPr id="16" name="TextBox 15"/>
            <p:cNvSpPr txBox="1"/>
            <p:nvPr/>
          </p:nvSpPr>
          <p:spPr>
            <a:xfrm>
              <a:off x="-449" y="2307930"/>
              <a:ext cx="429057" cy="247219"/>
            </a:xfrm>
            <a:prstGeom prst="rect">
              <a:avLst/>
            </a:prstGeom>
            <a:noFill/>
            <a:ln>
              <a:noFill/>
            </a:ln>
          </p:spPr>
          <p:txBody>
            <a:bodyPr vert="horz" wrap="none" lIns="50625" tIns="25313" rIns="50625" bIns="25313" anchorCtr="0" compatLnSpc="1">
              <a:sp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923" dirty="0">
                  <a:solidFill>
                    <a:srgbClr val="0000CC"/>
                  </a:solidFill>
                  <a:ea typeface="WenQuanYi Zen Hei" pitchFamily="2"/>
                  <a:cs typeface="Lohit Devanagari" pitchFamily="2"/>
                </a:rPr>
                <a:t> </a:t>
              </a:r>
              <a:r>
                <a:rPr lang="en-US" sz="1125" dirty="0">
                  <a:solidFill>
                    <a:srgbClr val="0000CC"/>
                  </a:solidFill>
                  <a:ea typeface="WenQuanYi Zen Hei" pitchFamily="2"/>
                  <a:cs typeface="Lohit Devanagari" pitchFamily="2"/>
                </a:rPr>
                <a:t>LEA</a:t>
              </a:r>
            </a:p>
          </p:txBody>
        </p:sp>
        <p:sp>
          <p:nvSpPr>
            <p:cNvPr id="17" name="TextBox 16"/>
            <p:cNvSpPr txBox="1"/>
            <p:nvPr/>
          </p:nvSpPr>
          <p:spPr>
            <a:xfrm>
              <a:off x="2833195" y="2405149"/>
              <a:ext cx="1038676" cy="228204"/>
            </a:xfrm>
            <a:prstGeom prst="rect">
              <a:avLst/>
            </a:prstGeom>
            <a:noFill/>
            <a:ln>
              <a:noFill/>
            </a:ln>
          </p:spPr>
          <p:txBody>
            <a:bodyPr vert="horz" wrap="none" lIns="50625" tIns="25313" rIns="50625" bIns="25313" anchorCtr="0" compatLnSpc="1">
              <a:sp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1013" dirty="0">
                  <a:solidFill>
                    <a:srgbClr val="FF0000"/>
                  </a:solidFill>
                  <a:ea typeface="WenQuanYi Zen Hei" pitchFamily="2"/>
                  <a:cs typeface="Lohit Devanagari" pitchFamily="2"/>
                </a:rPr>
                <a:t>375 ~ 500 MeV</a:t>
              </a:r>
            </a:p>
          </p:txBody>
        </p:sp>
        <p:sp>
          <p:nvSpPr>
            <p:cNvPr id="18" name="Freeform 17"/>
            <p:cNvSpPr/>
            <p:nvPr/>
          </p:nvSpPr>
          <p:spPr>
            <a:xfrm>
              <a:off x="3177155" y="2195231"/>
              <a:ext cx="27864" cy="234175"/>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C5000B"/>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grpSp>
          <p:nvGrpSpPr>
            <p:cNvPr id="19" name="Group 18"/>
            <p:cNvGrpSpPr/>
            <p:nvPr/>
          </p:nvGrpSpPr>
          <p:grpSpPr>
            <a:xfrm>
              <a:off x="5499861" y="1311715"/>
              <a:ext cx="3388251" cy="1318922"/>
              <a:chOff x="2492882" y="1027775"/>
              <a:chExt cx="9261026" cy="1598629"/>
            </a:xfrm>
          </p:grpSpPr>
          <p:sp>
            <p:nvSpPr>
              <p:cNvPr id="37" name="Straight Connector 36"/>
              <p:cNvSpPr/>
              <p:nvPr/>
            </p:nvSpPr>
            <p:spPr>
              <a:xfrm flipV="1">
                <a:off x="5395923" y="1965321"/>
                <a:ext cx="5599881" cy="28801"/>
              </a:xfrm>
              <a:prstGeom prst="line">
                <a:avLst/>
              </a:prstGeom>
              <a:noFill/>
              <a:ln w="36720">
                <a:solidFill>
                  <a:srgbClr val="000000"/>
                </a:solidFill>
                <a:prstDash val="solid"/>
                <a:headEnd type="none"/>
              </a:ln>
            </p:spPr>
            <p:txBody>
              <a:bodyPr vert="horz" wrap="none" lIns="60953" tIns="35640" rIns="60953" bIns="35640" anchor="ctr" compatLnSpc="1"/>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38" name="Freeform 37"/>
              <p:cNvSpPr/>
              <p:nvPr/>
            </p:nvSpPr>
            <p:spPr>
              <a:xfrm>
                <a:off x="9824281" y="1838242"/>
                <a:ext cx="580680"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grpSp>
            <p:nvGrpSpPr>
              <p:cNvPr id="39" name="Group 38"/>
              <p:cNvGrpSpPr/>
              <p:nvPr/>
            </p:nvGrpSpPr>
            <p:grpSpPr>
              <a:xfrm>
                <a:off x="5869682" y="1860561"/>
                <a:ext cx="2820240" cy="248760"/>
                <a:chOff x="4028040" y="2039759"/>
                <a:chExt cx="2820240" cy="248760"/>
              </a:xfrm>
            </p:grpSpPr>
            <p:sp>
              <p:nvSpPr>
                <p:cNvPr id="64" name="Freeform 63"/>
                <p:cNvSpPr/>
                <p:nvPr/>
              </p:nvSpPr>
              <p:spPr>
                <a:xfrm>
                  <a:off x="4028040" y="2039759"/>
                  <a:ext cx="580680"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65" name="Freeform 64"/>
                <p:cNvSpPr/>
                <p:nvPr/>
              </p:nvSpPr>
              <p:spPr>
                <a:xfrm>
                  <a:off x="6267600" y="2039759"/>
                  <a:ext cx="580680"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66" name="Freeform 65"/>
                <p:cNvSpPr/>
                <p:nvPr/>
              </p:nvSpPr>
              <p:spPr>
                <a:xfrm>
                  <a:off x="5521320" y="2039759"/>
                  <a:ext cx="580319"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67" name="Freeform 66"/>
                <p:cNvSpPr/>
                <p:nvPr/>
              </p:nvSpPr>
              <p:spPr>
                <a:xfrm>
                  <a:off x="4774680" y="2039759"/>
                  <a:ext cx="580680" cy="248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grpSp>
          <p:grpSp>
            <p:nvGrpSpPr>
              <p:cNvPr id="40" name="Group 39"/>
              <p:cNvGrpSpPr/>
              <p:nvPr/>
            </p:nvGrpSpPr>
            <p:grpSpPr>
              <a:xfrm>
                <a:off x="2492882" y="1433962"/>
                <a:ext cx="3152160" cy="726120"/>
                <a:chOff x="651240" y="1613160"/>
                <a:chExt cx="3152160" cy="726120"/>
              </a:xfrm>
            </p:grpSpPr>
            <p:sp>
              <p:nvSpPr>
                <p:cNvPr id="57" name="Straight Connector 56"/>
                <p:cNvSpPr/>
                <p:nvPr/>
              </p:nvSpPr>
              <p:spPr>
                <a:xfrm>
                  <a:off x="3056760" y="1725839"/>
                  <a:ext cx="497520" cy="447481"/>
                </a:xfrm>
                <a:prstGeom prst="line">
                  <a:avLst/>
                </a:prstGeom>
                <a:noFill/>
                <a:ln w="36720">
                  <a:solidFill>
                    <a:srgbClr val="000000"/>
                  </a:solidFill>
                  <a:prstDash val="solid"/>
                </a:ln>
              </p:spPr>
              <p:txBody>
                <a:bodyPr vert="horz" wrap="none" lIns="60953" tIns="35640" rIns="60953" bIns="35640" anchor="ctr" compatLnSpc="1"/>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58" name="Straight Connector 57"/>
                <p:cNvSpPr/>
                <p:nvPr/>
              </p:nvSpPr>
              <p:spPr>
                <a:xfrm>
                  <a:off x="2028239" y="1725839"/>
                  <a:ext cx="1028881" cy="0"/>
                </a:xfrm>
                <a:prstGeom prst="line">
                  <a:avLst/>
                </a:prstGeom>
                <a:noFill/>
                <a:ln w="36720">
                  <a:solidFill>
                    <a:srgbClr val="000000"/>
                  </a:solidFill>
                  <a:prstDash val="solid"/>
                </a:ln>
              </p:spPr>
              <p:txBody>
                <a:bodyPr vert="horz" wrap="none" lIns="60953" tIns="35640" rIns="60953" bIns="35640" anchor="ctr" compatLnSpc="1"/>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59" name="Straight Connector 58"/>
                <p:cNvSpPr/>
                <p:nvPr/>
              </p:nvSpPr>
              <p:spPr>
                <a:xfrm flipV="1">
                  <a:off x="953694" y="1725839"/>
                  <a:ext cx="1058346" cy="438570"/>
                </a:xfrm>
                <a:prstGeom prst="line">
                  <a:avLst/>
                </a:prstGeom>
                <a:noFill/>
                <a:ln w="36720">
                  <a:solidFill>
                    <a:srgbClr val="000000"/>
                  </a:solidFill>
                  <a:prstDash val="solid"/>
                </a:ln>
              </p:spPr>
              <p:txBody>
                <a:bodyPr vert="horz" wrap="none" lIns="60953" tIns="35640" rIns="60953" bIns="35640" anchor="ctr" compatLnSpc="1"/>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60" name="Freeform 59"/>
                <p:cNvSpPr/>
                <p:nvPr/>
              </p:nvSpPr>
              <p:spPr>
                <a:xfrm flipV="1">
                  <a:off x="3388680" y="2005560"/>
                  <a:ext cx="414720" cy="248760"/>
                </a:xfrm>
                <a:custGeom>
                  <a:avLst>
                    <a:gd name="f0" fmla="val 5400"/>
                  </a:avLst>
                  <a:gdLst>
                    <a:gd name="f1" fmla="val 10800000"/>
                    <a:gd name="f2" fmla="val 5400000"/>
                    <a:gd name="f3" fmla="val 180"/>
                    <a:gd name="f4" fmla="val w"/>
                    <a:gd name="f5" fmla="val h"/>
                    <a:gd name="f6" fmla="val 0"/>
                    <a:gd name="f7" fmla="val 21600"/>
                    <a:gd name="f8" fmla="val 10800"/>
                    <a:gd name="f9" fmla="val -2147483647"/>
                    <a:gd name="f10" fmla="val 2147483647"/>
                    <a:gd name="f11" fmla="+- 0 0 0"/>
                    <a:gd name="f12" fmla="*/ f4 1 21600"/>
                    <a:gd name="f13" fmla="*/ f5 1 21600"/>
                    <a:gd name="f14" fmla="pin 0 f0 10800"/>
                    <a:gd name="f15" fmla="*/ f11 f1 1"/>
                    <a:gd name="f16" fmla="+- 21600 0 f14"/>
                    <a:gd name="f17" fmla="val f14"/>
                    <a:gd name="f18" fmla="*/ f14 10 1"/>
                    <a:gd name="f19" fmla="*/ f14 1 2"/>
                    <a:gd name="f20" fmla="*/ f14 f12 1"/>
                    <a:gd name="f21" fmla="*/ f7 f13 1"/>
                    <a:gd name="f22" fmla="*/ 10800 f13 1"/>
                    <a:gd name="f23" fmla="*/ f15 1 f3"/>
                    <a:gd name="f24" fmla="*/ 10800 f12 1"/>
                    <a:gd name="f25" fmla="*/ 21600 f13 1"/>
                    <a:gd name="f26" fmla="*/ 0 f13 1"/>
                    <a:gd name="f27" fmla="*/ f18 1 18"/>
                    <a:gd name="f28" fmla="+- 21600 0 f19"/>
                    <a:gd name="f29" fmla="+- f23 0 f2"/>
                    <a:gd name="f30" fmla="*/ f19 f12 1"/>
                    <a:gd name="f31" fmla="+- f27 1750 0"/>
                    <a:gd name="f32" fmla="*/ f28 f12 1"/>
                    <a:gd name="f33" fmla="+- 21600 0 f31"/>
                    <a:gd name="f34" fmla="*/ f31 f12 1"/>
                    <a:gd name="f35" fmla="*/ f31 f13 1"/>
                    <a:gd name="f36" fmla="*/ f33 f12 1"/>
                    <a:gd name="f37" fmla="*/ f33 f13 1"/>
                  </a:gdLst>
                  <a:ahLst>
                    <a:ahXY gdRefX="f0" minX="f6" maxX="f8">
                      <a:pos x="f20" y="f21"/>
                    </a:ahXY>
                  </a:ahLst>
                  <a:cxnLst>
                    <a:cxn ang="3cd4">
                      <a:pos x="hc" y="t"/>
                    </a:cxn>
                    <a:cxn ang="0">
                      <a:pos x="r" y="vc"/>
                    </a:cxn>
                    <a:cxn ang="cd4">
                      <a:pos x="hc" y="b"/>
                    </a:cxn>
                    <a:cxn ang="cd2">
                      <a:pos x="l" y="vc"/>
                    </a:cxn>
                    <a:cxn ang="f29">
                      <a:pos x="f32" y="f22"/>
                    </a:cxn>
                    <a:cxn ang="f29">
                      <a:pos x="f24" y="f25"/>
                    </a:cxn>
                    <a:cxn ang="f29">
                      <a:pos x="f30" y="f22"/>
                    </a:cxn>
                    <a:cxn ang="f29">
                      <a:pos x="f24" y="f26"/>
                    </a:cxn>
                  </a:cxnLst>
                  <a:rect l="f34" t="f35" r="f36" b="f37"/>
                  <a:pathLst>
                    <a:path w="21600" h="21600">
                      <a:moveTo>
                        <a:pt x="f6" y="f6"/>
                      </a:moveTo>
                      <a:lnTo>
                        <a:pt x="f7" y="f6"/>
                      </a:lnTo>
                      <a:lnTo>
                        <a:pt x="f16" y="f7"/>
                      </a:lnTo>
                      <a:lnTo>
                        <a:pt x="f17" y="f7"/>
                      </a:lnTo>
                      <a:close/>
                    </a:path>
                  </a:pathLst>
                </a:custGeom>
                <a:solidFill>
                  <a:srgbClr val="99CCFF"/>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61" name="Freeform 60"/>
                <p:cNvSpPr/>
                <p:nvPr/>
              </p:nvSpPr>
              <p:spPr>
                <a:xfrm flipV="1">
                  <a:off x="651240" y="2090160"/>
                  <a:ext cx="414720" cy="249120"/>
                </a:xfrm>
                <a:custGeom>
                  <a:avLst>
                    <a:gd name="f0" fmla="val 5400"/>
                  </a:avLst>
                  <a:gdLst>
                    <a:gd name="f1" fmla="val 10800000"/>
                    <a:gd name="f2" fmla="val 5400000"/>
                    <a:gd name="f3" fmla="val 180"/>
                    <a:gd name="f4" fmla="val w"/>
                    <a:gd name="f5" fmla="val h"/>
                    <a:gd name="f6" fmla="val 0"/>
                    <a:gd name="f7" fmla="val 21600"/>
                    <a:gd name="f8" fmla="val 10800"/>
                    <a:gd name="f9" fmla="val -2147483647"/>
                    <a:gd name="f10" fmla="val 2147483647"/>
                    <a:gd name="f11" fmla="+- 0 0 0"/>
                    <a:gd name="f12" fmla="*/ f4 1 21600"/>
                    <a:gd name="f13" fmla="*/ f5 1 21600"/>
                    <a:gd name="f14" fmla="pin 0 f0 10800"/>
                    <a:gd name="f15" fmla="*/ f11 f1 1"/>
                    <a:gd name="f16" fmla="+- 21600 0 f14"/>
                    <a:gd name="f17" fmla="val f14"/>
                    <a:gd name="f18" fmla="*/ f14 10 1"/>
                    <a:gd name="f19" fmla="*/ f14 1 2"/>
                    <a:gd name="f20" fmla="*/ f14 f12 1"/>
                    <a:gd name="f21" fmla="*/ f7 f13 1"/>
                    <a:gd name="f22" fmla="*/ 10800 f13 1"/>
                    <a:gd name="f23" fmla="*/ f15 1 f3"/>
                    <a:gd name="f24" fmla="*/ 10800 f12 1"/>
                    <a:gd name="f25" fmla="*/ 21600 f13 1"/>
                    <a:gd name="f26" fmla="*/ 0 f13 1"/>
                    <a:gd name="f27" fmla="*/ f18 1 18"/>
                    <a:gd name="f28" fmla="+- 21600 0 f19"/>
                    <a:gd name="f29" fmla="+- f23 0 f2"/>
                    <a:gd name="f30" fmla="*/ f19 f12 1"/>
                    <a:gd name="f31" fmla="+- f27 1750 0"/>
                    <a:gd name="f32" fmla="*/ f28 f12 1"/>
                    <a:gd name="f33" fmla="+- 21600 0 f31"/>
                    <a:gd name="f34" fmla="*/ f31 f12 1"/>
                    <a:gd name="f35" fmla="*/ f31 f13 1"/>
                    <a:gd name="f36" fmla="*/ f33 f12 1"/>
                    <a:gd name="f37" fmla="*/ f33 f13 1"/>
                  </a:gdLst>
                  <a:ahLst>
                    <a:ahXY gdRefX="f0" minX="f6" maxX="f8">
                      <a:pos x="f20" y="f21"/>
                    </a:ahXY>
                  </a:ahLst>
                  <a:cxnLst>
                    <a:cxn ang="3cd4">
                      <a:pos x="hc" y="t"/>
                    </a:cxn>
                    <a:cxn ang="0">
                      <a:pos x="r" y="vc"/>
                    </a:cxn>
                    <a:cxn ang="cd4">
                      <a:pos x="hc" y="b"/>
                    </a:cxn>
                    <a:cxn ang="cd2">
                      <a:pos x="l" y="vc"/>
                    </a:cxn>
                    <a:cxn ang="f29">
                      <a:pos x="f32" y="f22"/>
                    </a:cxn>
                    <a:cxn ang="f29">
                      <a:pos x="f24" y="f25"/>
                    </a:cxn>
                    <a:cxn ang="f29">
                      <a:pos x="f30" y="f22"/>
                    </a:cxn>
                    <a:cxn ang="f29">
                      <a:pos x="f24" y="f26"/>
                    </a:cxn>
                  </a:cxnLst>
                  <a:rect l="f34" t="f35" r="f36" b="f37"/>
                  <a:pathLst>
                    <a:path w="21600" h="21600">
                      <a:moveTo>
                        <a:pt x="f6" y="f6"/>
                      </a:moveTo>
                      <a:lnTo>
                        <a:pt x="f7" y="f6"/>
                      </a:lnTo>
                      <a:lnTo>
                        <a:pt x="f16" y="f7"/>
                      </a:lnTo>
                      <a:lnTo>
                        <a:pt x="f17" y="f7"/>
                      </a:lnTo>
                      <a:close/>
                    </a:path>
                  </a:pathLst>
                </a:custGeom>
                <a:solidFill>
                  <a:srgbClr val="99CCFF"/>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62" name="Freeform 61"/>
                <p:cNvSpPr/>
                <p:nvPr/>
              </p:nvSpPr>
              <p:spPr>
                <a:xfrm>
                  <a:off x="2751480" y="1613160"/>
                  <a:ext cx="414720" cy="248760"/>
                </a:xfrm>
                <a:custGeom>
                  <a:avLst>
                    <a:gd name="f0" fmla="val 5400"/>
                  </a:avLst>
                  <a:gdLst>
                    <a:gd name="f1" fmla="val 10800000"/>
                    <a:gd name="f2" fmla="val 5400000"/>
                    <a:gd name="f3" fmla="val 180"/>
                    <a:gd name="f4" fmla="val w"/>
                    <a:gd name="f5" fmla="val h"/>
                    <a:gd name="f6" fmla="val 0"/>
                    <a:gd name="f7" fmla="val 21600"/>
                    <a:gd name="f8" fmla="val 10800"/>
                    <a:gd name="f9" fmla="val -2147483647"/>
                    <a:gd name="f10" fmla="val 2147483647"/>
                    <a:gd name="f11" fmla="+- 0 0 0"/>
                    <a:gd name="f12" fmla="*/ f4 1 21600"/>
                    <a:gd name="f13" fmla="*/ f5 1 21600"/>
                    <a:gd name="f14" fmla="pin 0 f0 10800"/>
                    <a:gd name="f15" fmla="*/ f11 f1 1"/>
                    <a:gd name="f16" fmla="+- 21600 0 f14"/>
                    <a:gd name="f17" fmla="val f14"/>
                    <a:gd name="f18" fmla="*/ f14 10 1"/>
                    <a:gd name="f19" fmla="*/ f14 1 2"/>
                    <a:gd name="f20" fmla="*/ f14 f12 1"/>
                    <a:gd name="f21" fmla="*/ f7 f13 1"/>
                    <a:gd name="f22" fmla="*/ 10800 f13 1"/>
                    <a:gd name="f23" fmla="*/ f15 1 f3"/>
                    <a:gd name="f24" fmla="*/ 10800 f12 1"/>
                    <a:gd name="f25" fmla="*/ 21600 f13 1"/>
                    <a:gd name="f26" fmla="*/ 0 f13 1"/>
                    <a:gd name="f27" fmla="*/ f18 1 18"/>
                    <a:gd name="f28" fmla="+- 21600 0 f19"/>
                    <a:gd name="f29" fmla="+- f23 0 f2"/>
                    <a:gd name="f30" fmla="*/ f19 f12 1"/>
                    <a:gd name="f31" fmla="+- f27 1750 0"/>
                    <a:gd name="f32" fmla="*/ f28 f12 1"/>
                    <a:gd name="f33" fmla="+- 21600 0 f31"/>
                    <a:gd name="f34" fmla="*/ f31 f12 1"/>
                    <a:gd name="f35" fmla="*/ f31 f13 1"/>
                    <a:gd name="f36" fmla="*/ f33 f12 1"/>
                    <a:gd name="f37" fmla="*/ f33 f13 1"/>
                  </a:gdLst>
                  <a:ahLst>
                    <a:ahXY gdRefX="f0" minX="f6" maxX="f8">
                      <a:pos x="f20" y="f21"/>
                    </a:ahXY>
                  </a:ahLst>
                  <a:cxnLst>
                    <a:cxn ang="3cd4">
                      <a:pos x="hc" y="t"/>
                    </a:cxn>
                    <a:cxn ang="0">
                      <a:pos x="r" y="vc"/>
                    </a:cxn>
                    <a:cxn ang="cd4">
                      <a:pos x="hc" y="b"/>
                    </a:cxn>
                    <a:cxn ang="cd2">
                      <a:pos x="l" y="vc"/>
                    </a:cxn>
                    <a:cxn ang="f29">
                      <a:pos x="f32" y="f22"/>
                    </a:cxn>
                    <a:cxn ang="f29">
                      <a:pos x="f24" y="f25"/>
                    </a:cxn>
                    <a:cxn ang="f29">
                      <a:pos x="f30" y="f22"/>
                    </a:cxn>
                    <a:cxn ang="f29">
                      <a:pos x="f24" y="f26"/>
                    </a:cxn>
                  </a:cxnLst>
                  <a:rect l="f34" t="f35" r="f36" b="f37"/>
                  <a:pathLst>
                    <a:path w="21600" h="21600">
                      <a:moveTo>
                        <a:pt x="f6" y="f6"/>
                      </a:moveTo>
                      <a:lnTo>
                        <a:pt x="f7" y="f6"/>
                      </a:lnTo>
                      <a:lnTo>
                        <a:pt x="f16" y="f7"/>
                      </a:lnTo>
                      <a:lnTo>
                        <a:pt x="f17" y="f7"/>
                      </a:lnTo>
                      <a:close/>
                    </a:path>
                  </a:pathLst>
                </a:custGeom>
                <a:solidFill>
                  <a:srgbClr val="99CCFF"/>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63" name="Freeform 62"/>
                <p:cNvSpPr/>
                <p:nvPr/>
              </p:nvSpPr>
              <p:spPr>
                <a:xfrm>
                  <a:off x="1779840" y="1625400"/>
                  <a:ext cx="414720" cy="248760"/>
                </a:xfrm>
                <a:custGeom>
                  <a:avLst>
                    <a:gd name="f0" fmla="val 5400"/>
                  </a:avLst>
                  <a:gdLst>
                    <a:gd name="f1" fmla="val 10800000"/>
                    <a:gd name="f2" fmla="val 5400000"/>
                    <a:gd name="f3" fmla="val 180"/>
                    <a:gd name="f4" fmla="val w"/>
                    <a:gd name="f5" fmla="val h"/>
                    <a:gd name="f6" fmla="val 0"/>
                    <a:gd name="f7" fmla="val 21600"/>
                    <a:gd name="f8" fmla="val 10800"/>
                    <a:gd name="f9" fmla="val -2147483647"/>
                    <a:gd name="f10" fmla="val 2147483647"/>
                    <a:gd name="f11" fmla="+- 0 0 0"/>
                    <a:gd name="f12" fmla="*/ f4 1 21600"/>
                    <a:gd name="f13" fmla="*/ f5 1 21600"/>
                    <a:gd name="f14" fmla="pin 0 f0 10800"/>
                    <a:gd name="f15" fmla="*/ f11 f1 1"/>
                    <a:gd name="f16" fmla="+- 21600 0 f14"/>
                    <a:gd name="f17" fmla="val f14"/>
                    <a:gd name="f18" fmla="*/ f14 10 1"/>
                    <a:gd name="f19" fmla="*/ f14 1 2"/>
                    <a:gd name="f20" fmla="*/ f14 f12 1"/>
                    <a:gd name="f21" fmla="*/ f7 f13 1"/>
                    <a:gd name="f22" fmla="*/ 10800 f13 1"/>
                    <a:gd name="f23" fmla="*/ f15 1 f3"/>
                    <a:gd name="f24" fmla="*/ 10800 f12 1"/>
                    <a:gd name="f25" fmla="*/ 21600 f13 1"/>
                    <a:gd name="f26" fmla="*/ 0 f13 1"/>
                    <a:gd name="f27" fmla="*/ f18 1 18"/>
                    <a:gd name="f28" fmla="+- 21600 0 f19"/>
                    <a:gd name="f29" fmla="+- f23 0 f2"/>
                    <a:gd name="f30" fmla="*/ f19 f12 1"/>
                    <a:gd name="f31" fmla="+- f27 1750 0"/>
                    <a:gd name="f32" fmla="*/ f28 f12 1"/>
                    <a:gd name="f33" fmla="+- 21600 0 f31"/>
                    <a:gd name="f34" fmla="*/ f31 f12 1"/>
                    <a:gd name="f35" fmla="*/ f31 f13 1"/>
                    <a:gd name="f36" fmla="*/ f33 f12 1"/>
                    <a:gd name="f37" fmla="*/ f33 f13 1"/>
                  </a:gdLst>
                  <a:ahLst>
                    <a:ahXY gdRefX="f0" minX="f6" maxX="f8">
                      <a:pos x="f20" y="f21"/>
                    </a:ahXY>
                  </a:ahLst>
                  <a:cxnLst>
                    <a:cxn ang="3cd4">
                      <a:pos x="hc" y="t"/>
                    </a:cxn>
                    <a:cxn ang="0">
                      <a:pos x="r" y="vc"/>
                    </a:cxn>
                    <a:cxn ang="cd4">
                      <a:pos x="hc" y="b"/>
                    </a:cxn>
                    <a:cxn ang="cd2">
                      <a:pos x="l" y="vc"/>
                    </a:cxn>
                    <a:cxn ang="f29">
                      <a:pos x="f32" y="f22"/>
                    </a:cxn>
                    <a:cxn ang="f29">
                      <a:pos x="f24" y="f25"/>
                    </a:cxn>
                    <a:cxn ang="f29">
                      <a:pos x="f30" y="f22"/>
                    </a:cxn>
                    <a:cxn ang="f29">
                      <a:pos x="f24" y="f26"/>
                    </a:cxn>
                  </a:cxnLst>
                  <a:rect l="f34" t="f35" r="f36" b="f37"/>
                  <a:pathLst>
                    <a:path w="21600" h="21600">
                      <a:moveTo>
                        <a:pt x="f6" y="f6"/>
                      </a:moveTo>
                      <a:lnTo>
                        <a:pt x="f7" y="f6"/>
                      </a:lnTo>
                      <a:lnTo>
                        <a:pt x="f16" y="f7"/>
                      </a:lnTo>
                      <a:lnTo>
                        <a:pt x="f17" y="f7"/>
                      </a:lnTo>
                      <a:close/>
                    </a:path>
                  </a:pathLst>
                </a:custGeom>
                <a:solidFill>
                  <a:srgbClr val="99CCFF"/>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grpSp>
          <p:sp>
            <p:nvSpPr>
              <p:cNvPr id="41" name="Freeform 40"/>
              <p:cNvSpPr/>
              <p:nvPr/>
            </p:nvSpPr>
            <p:spPr>
              <a:xfrm>
                <a:off x="10995802" y="1591282"/>
                <a:ext cx="165960" cy="746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42" name="Freeform 41"/>
              <p:cNvSpPr/>
              <p:nvPr/>
            </p:nvSpPr>
            <p:spPr>
              <a:xfrm>
                <a:off x="11161762" y="1757242"/>
                <a:ext cx="249120" cy="331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43" name="Freeform 42"/>
              <p:cNvSpPr/>
              <p:nvPr/>
            </p:nvSpPr>
            <p:spPr>
              <a:xfrm>
                <a:off x="11410882" y="1757242"/>
                <a:ext cx="82800" cy="331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44" name="TextBox 43"/>
              <p:cNvSpPr txBox="1"/>
              <p:nvPr/>
            </p:nvSpPr>
            <p:spPr>
              <a:xfrm>
                <a:off x="10650220" y="1165653"/>
                <a:ext cx="1103688" cy="276600"/>
              </a:xfrm>
              <a:prstGeom prst="rect">
                <a:avLst/>
              </a:prstGeom>
              <a:noFill/>
              <a:ln>
                <a:noFill/>
              </a:ln>
            </p:spPr>
            <p:txBody>
              <a:bodyPr vert="horz" wrap="none" lIns="50625" tIns="25313" rIns="50625" bIns="25313" anchorCtr="0" compatLnSpc="1">
                <a:spAutoFit/>
              </a:bodyPr>
              <a:lstStyle/>
              <a:p>
                <a:pPr algn="ct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1013" dirty="0">
                    <a:solidFill>
                      <a:srgbClr val="404040"/>
                    </a:solidFill>
                    <a:ea typeface="WenQuanYi Zen Hei" pitchFamily="2"/>
                    <a:cs typeface="Lohit Devanagari" pitchFamily="2"/>
                  </a:rPr>
                  <a:t>PCG</a:t>
                </a:r>
              </a:p>
            </p:txBody>
          </p:sp>
          <p:sp>
            <p:nvSpPr>
              <p:cNvPr id="45" name="TextBox 44"/>
              <p:cNvSpPr txBox="1"/>
              <p:nvPr/>
            </p:nvSpPr>
            <p:spPr>
              <a:xfrm>
                <a:off x="3289542" y="1027775"/>
                <a:ext cx="1665243" cy="276600"/>
              </a:xfrm>
              <a:prstGeom prst="rect">
                <a:avLst/>
              </a:prstGeom>
              <a:noFill/>
              <a:ln>
                <a:noFill/>
              </a:ln>
            </p:spPr>
            <p:txBody>
              <a:bodyPr vert="horz" wrap="none" lIns="50625" tIns="25313" rIns="50625" bIns="25313" anchorCtr="0" compatLnSpc="1">
                <a:sp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1013" dirty="0">
                    <a:solidFill>
                      <a:srgbClr val="404040"/>
                    </a:solidFill>
                    <a:ea typeface="WenQuanYi Zen Hei" pitchFamily="2"/>
                    <a:cs typeface="Lohit Devanagari" pitchFamily="2"/>
                  </a:rPr>
                  <a:t>Chicane</a:t>
                </a:r>
              </a:p>
            </p:txBody>
          </p:sp>
          <p:sp>
            <p:nvSpPr>
              <p:cNvPr id="46" name="TextBox 45"/>
              <p:cNvSpPr txBox="1"/>
              <p:nvPr/>
            </p:nvSpPr>
            <p:spPr>
              <a:xfrm>
                <a:off x="4835336" y="2315405"/>
                <a:ext cx="1789522" cy="276600"/>
              </a:xfrm>
              <a:prstGeom prst="rect">
                <a:avLst/>
              </a:prstGeom>
              <a:noFill/>
              <a:ln>
                <a:noFill/>
              </a:ln>
            </p:spPr>
            <p:txBody>
              <a:bodyPr vert="horz" wrap="none" lIns="50625" tIns="25313" rIns="50625" bIns="25313" anchorCtr="0" compatLnSpc="1">
                <a:sp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1013" dirty="0">
                    <a:solidFill>
                      <a:srgbClr val="FF0000"/>
                    </a:solidFill>
                    <a:ea typeface="WenQuanYi Zen Hei" pitchFamily="2"/>
                    <a:cs typeface="Lohit Devanagari" pitchFamily="2"/>
                  </a:rPr>
                  <a:t>150 MeV</a:t>
                </a:r>
              </a:p>
            </p:txBody>
          </p:sp>
          <p:sp>
            <p:nvSpPr>
              <p:cNvPr id="47" name="Freeform 46"/>
              <p:cNvSpPr/>
              <p:nvPr/>
            </p:nvSpPr>
            <p:spPr>
              <a:xfrm>
                <a:off x="5699761" y="2087002"/>
                <a:ext cx="84240" cy="281160"/>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C5000B"/>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48" name="Freeform 47"/>
              <p:cNvSpPr/>
              <p:nvPr/>
            </p:nvSpPr>
            <p:spPr>
              <a:xfrm>
                <a:off x="10714282" y="2068642"/>
                <a:ext cx="84240" cy="281160"/>
              </a:xfrm>
              <a:custGeom>
                <a:avLst>
                  <a:gd name="f0" fmla="val 54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21600 f8 1"/>
                  <a:gd name="f17" fmla="*/ f12 f11 1"/>
                  <a:gd name="f18" fmla="*/ f11 f7 1"/>
                  <a:gd name="f19" fmla="*/ f13 f7 1"/>
                  <a:gd name="f20" fmla="*/ f17 1 10800"/>
                  <a:gd name="f21" fmla="+- f12 0 f20"/>
                  <a:gd name="f22" fmla="*/ f21 f8 1"/>
                </a:gdLst>
                <a:ahLst>
                  <a:ahXY gdRefX="f1" minX="f4" maxX="f6" gdRefY="f0" minY="f4" maxY="f5">
                    <a:pos x="f14" y="f15"/>
                  </a:ahXY>
                </a:ahLst>
                <a:cxnLst>
                  <a:cxn ang="3cd4">
                    <a:pos x="hc" y="t"/>
                  </a:cxn>
                  <a:cxn ang="0">
                    <a:pos x="r" y="vc"/>
                  </a:cxn>
                  <a:cxn ang="cd4">
                    <a:pos x="hc" y="b"/>
                  </a:cxn>
                  <a:cxn ang="cd2">
                    <a:pos x="l" y="vc"/>
                  </a:cxn>
                </a:cxnLst>
                <a:rect l="f18" t="f22" r="f19" b="f16"/>
                <a:pathLst>
                  <a:path w="21600" h="21600">
                    <a:moveTo>
                      <a:pt x="f11" y="f5"/>
                    </a:moveTo>
                    <a:lnTo>
                      <a:pt x="f11" y="f12"/>
                    </a:lnTo>
                    <a:lnTo>
                      <a:pt x="f4" y="f12"/>
                    </a:lnTo>
                    <a:lnTo>
                      <a:pt x="f6" y="f4"/>
                    </a:lnTo>
                    <a:lnTo>
                      <a:pt x="f5" y="f12"/>
                    </a:lnTo>
                    <a:lnTo>
                      <a:pt x="f13" y="f12"/>
                    </a:lnTo>
                    <a:lnTo>
                      <a:pt x="f13" y="f5"/>
                    </a:lnTo>
                    <a:close/>
                  </a:path>
                </a:pathLst>
              </a:custGeom>
              <a:solidFill>
                <a:srgbClr val="C5000B"/>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49" name="TextBox 48"/>
              <p:cNvSpPr txBox="1"/>
              <p:nvPr/>
            </p:nvSpPr>
            <p:spPr>
              <a:xfrm>
                <a:off x="10114620" y="2349804"/>
                <a:ext cx="1375260" cy="276600"/>
              </a:xfrm>
              <a:prstGeom prst="rect">
                <a:avLst/>
              </a:prstGeom>
              <a:noFill/>
              <a:ln>
                <a:noFill/>
              </a:ln>
            </p:spPr>
            <p:txBody>
              <a:bodyPr vert="horz" wrap="none" lIns="50625" tIns="25313" rIns="50625" bIns="25313" anchorCtr="0" compatLnSpc="1">
                <a:sp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1013" dirty="0">
                    <a:solidFill>
                      <a:srgbClr val="FF0000"/>
                    </a:solidFill>
                    <a:ea typeface="WenQuanYi Zen Hei" pitchFamily="2"/>
                    <a:cs typeface="Lohit Devanagari" pitchFamily="2"/>
                  </a:rPr>
                  <a:t>6 MeV</a:t>
                </a:r>
              </a:p>
            </p:txBody>
          </p:sp>
          <p:sp>
            <p:nvSpPr>
              <p:cNvPr id="50" name="Freeform 49"/>
              <p:cNvSpPr/>
              <p:nvPr/>
            </p:nvSpPr>
            <p:spPr>
              <a:xfrm>
                <a:off x="8794066" y="1451409"/>
                <a:ext cx="262219" cy="2313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51" name="Freeform 50"/>
              <p:cNvSpPr/>
              <p:nvPr/>
            </p:nvSpPr>
            <p:spPr>
              <a:xfrm>
                <a:off x="9276811" y="1449001"/>
                <a:ext cx="262219" cy="2313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950E"/>
              </a:solidFill>
              <a:ln w="0">
                <a:solidFill>
                  <a:srgbClr val="000000"/>
                </a:solidFill>
                <a:prstDash val="solid"/>
              </a:ln>
            </p:spPr>
            <p:txBody>
              <a:bodyPr vert="horz" wrap="none" lIns="50625" tIns="25313" rIns="50625" bIns="25313" anchor="ctr" anchorCtr="0" compatLnSpc="1">
                <a:no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endParaRPr lang="en-US" sz="1013">
                  <a:solidFill>
                    <a:srgbClr val="404040"/>
                  </a:solidFill>
                  <a:ea typeface="WenQuanYi Zen Hei" pitchFamily="2"/>
                  <a:cs typeface="Lohit Devanagari" pitchFamily="2"/>
                </a:endParaRPr>
              </a:p>
            </p:txBody>
          </p:sp>
          <p:sp>
            <p:nvSpPr>
              <p:cNvPr id="52" name="Teardrop 51"/>
              <p:cNvSpPr/>
              <p:nvPr/>
            </p:nvSpPr>
            <p:spPr>
              <a:xfrm rot="16040479">
                <a:off x="8950478" y="2001713"/>
                <a:ext cx="266473" cy="263215"/>
              </a:xfrm>
              <a:prstGeom prst="teardrop">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3" name="Straight Connector 52"/>
              <p:cNvCxnSpPr>
                <a:stCxn id="50" idx="2"/>
                <a:endCxn id="52" idx="7"/>
              </p:cNvCxnSpPr>
              <p:nvPr/>
            </p:nvCxnSpPr>
            <p:spPr>
              <a:xfrm>
                <a:off x="8925176" y="1682722"/>
                <a:ext cx="20894" cy="3236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9395074" y="1681889"/>
                <a:ext cx="6535" cy="3390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689925" y="1032321"/>
                <a:ext cx="2018697" cy="276600"/>
              </a:xfrm>
              <a:prstGeom prst="rect">
                <a:avLst/>
              </a:prstGeom>
              <a:noFill/>
              <a:ln>
                <a:noFill/>
              </a:ln>
            </p:spPr>
            <p:txBody>
              <a:bodyPr vert="horz" wrap="square" lIns="50625" tIns="25313" rIns="50625" bIns="25313" anchorCtr="0" compatLnSpc="1">
                <a:spAutoFit/>
              </a:bodyPr>
              <a:lstStyle/>
              <a:p>
                <a:pPr algn="ct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1013" dirty="0">
                    <a:solidFill>
                      <a:srgbClr val="404040"/>
                    </a:solidFill>
                    <a:ea typeface="WenQuanYi Zen Hei" pitchFamily="2"/>
                    <a:cs typeface="Lohit Devanagari" pitchFamily="2"/>
                  </a:rPr>
                  <a:t>RG1</a:t>
                </a:r>
              </a:p>
            </p:txBody>
          </p:sp>
          <p:sp>
            <p:nvSpPr>
              <p:cNvPr id="56" name="TextBox 55"/>
              <p:cNvSpPr txBox="1"/>
              <p:nvPr/>
            </p:nvSpPr>
            <p:spPr>
              <a:xfrm>
                <a:off x="7527069" y="1038925"/>
                <a:ext cx="2011963" cy="276600"/>
              </a:xfrm>
              <a:prstGeom prst="rect">
                <a:avLst/>
              </a:prstGeom>
              <a:noFill/>
              <a:ln>
                <a:noFill/>
              </a:ln>
            </p:spPr>
            <p:txBody>
              <a:bodyPr vert="horz" wrap="square" lIns="50625" tIns="25313" rIns="50625" bIns="25313" anchorCtr="0" compatLnSpc="1">
                <a:spAutoFit/>
              </a:bodyPr>
              <a:lstStyle/>
              <a:p>
                <a:pPr algn="ct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1013" dirty="0">
                    <a:solidFill>
                      <a:srgbClr val="404040"/>
                    </a:solidFill>
                    <a:ea typeface="WenQuanYi Zen Hei" pitchFamily="2"/>
                    <a:cs typeface="Lohit Devanagari" pitchFamily="2"/>
                  </a:rPr>
                  <a:t>RG2</a:t>
                </a:r>
              </a:p>
            </p:txBody>
          </p:sp>
        </p:grpSp>
        <p:sp>
          <p:nvSpPr>
            <p:cNvPr id="20" name="Rectangle 19"/>
            <p:cNvSpPr/>
            <p:nvPr/>
          </p:nvSpPr>
          <p:spPr>
            <a:xfrm>
              <a:off x="801073" y="1920476"/>
              <a:ext cx="112736" cy="416986"/>
            </a:xfrm>
            <a:prstGeom prst="rect">
              <a:avLst/>
            </a:prstGeom>
            <a:pattFill prst="lgConfetti">
              <a:fgClr>
                <a:schemeClr val="tx1">
                  <a:lumMod val="85000"/>
                  <a:lumOff val="1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1" name="TextBox 20"/>
            <p:cNvSpPr txBox="1"/>
            <p:nvPr/>
          </p:nvSpPr>
          <p:spPr>
            <a:xfrm>
              <a:off x="558016" y="2323016"/>
              <a:ext cx="684429" cy="247219"/>
            </a:xfrm>
            <a:prstGeom prst="rect">
              <a:avLst/>
            </a:prstGeom>
            <a:noFill/>
            <a:ln>
              <a:noFill/>
            </a:ln>
          </p:spPr>
          <p:txBody>
            <a:bodyPr vert="horz" wrap="square" lIns="50625" tIns="25313" rIns="50625" bIns="25313" anchorCtr="0" compatLnSpc="1">
              <a:sp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923" dirty="0">
                  <a:solidFill>
                    <a:srgbClr val="404040"/>
                  </a:solidFill>
                  <a:ea typeface="WenQuanYi Zen Hei" pitchFamily="2"/>
                  <a:cs typeface="Lohit Devanagari" pitchFamily="2"/>
                </a:rPr>
                <a:t> </a:t>
              </a:r>
              <a:r>
                <a:rPr lang="en-US" sz="1125" dirty="0">
                  <a:solidFill>
                    <a:srgbClr val="404040"/>
                  </a:solidFill>
                  <a:ea typeface="WenQuanYi Zen Hei" pitchFamily="2"/>
                  <a:cs typeface="Lohit Devanagari" pitchFamily="2"/>
                </a:rPr>
                <a:t>wall</a:t>
              </a:r>
            </a:p>
          </p:txBody>
        </p:sp>
        <p:sp>
          <p:nvSpPr>
            <p:cNvPr id="22" name="TextBox 21"/>
            <p:cNvSpPr txBox="1"/>
            <p:nvPr/>
          </p:nvSpPr>
          <p:spPr>
            <a:xfrm>
              <a:off x="3132178" y="1667442"/>
              <a:ext cx="2222921" cy="228204"/>
            </a:xfrm>
            <a:prstGeom prst="rect">
              <a:avLst/>
            </a:prstGeom>
            <a:noFill/>
            <a:ln>
              <a:noFill/>
            </a:ln>
          </p:spPr>
          <p:txBody>
            <a:bodyPr vert="horz" wrap="square" lIns="50625" tIns="25313" rIns="50625" bIns="25313" anchorCtr="0" compatLnSpc="1">
              <a:spAutoFit/>
            </a:bodyPr>
            <a:lstStyle/>
            <a:p>
              <a:pPr algn="ct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1013" dirty="0">
                  <a:solidFill>
                    <a:srgbClr val="404040"/>
                  </a:solidFill>
                  <a:ea typeface="WenQuanYi Zen Hei" pitchFamily="2"/>
                  <a:cs typeface="Lohit Devanagari" pitchFamily="2"/>
                </a:rPr>
                <a:t>L5            	L4</a:t>
              </a:r>
            </a:p>
          </p:txBody>
        </p:sp>
        <p:sp>
          <p:nvSpPr>
            <p:cNvPr id="23" name="TextBox 22"/>
            <p:cNvSpPr txBox="1"/>
            <p:nvPr/>
          </p:nvSpPr>
          <p:spPr>
            <a:xfrm>
              <a:off x="6253142" y="1636626"/>
              <a:ext cx="1854022" cy="228204"/>
            </a:xfrm>
            <a:prstGeom prst="rect">
              <a:avLst/>
            </a:prstGeom>
            <a:noFill/>
            <a:ln>
              <a:noFill/>
            </a:ln>
          </p:spPr>
          <p:txBody>
            <a:bodyPr vert="horz" wrap="square" lIns="50625" tIns="25313" rIns="50625" bIns="25313" anchorCtr="0" compatLnSpc="1">
              <a:spAutoFit/>
            </a:bodyPr>
            <a:lstStyle/>
            <a:p>
              <a:pPr algn="ct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1013" dirty="0">
                  <a:solidFill>
                    <a:srgbClr val="404040"/>
                  </a:solidFill>
                  <a:ea typeface="WenQuanYi Zen Hei" pitchFamily="2"/>
                  <a:cs typeface="Lohit Devanagari" pitchFamily="2"/>
                </a:rPr>
                <a:t>L2</a:t>
              </a:r>
            </a:p>
          </p:txBody>
        </p:sp>
        <p:grpSp>
          <p:nvGrpSpPr>
            <p:cNvPr id="24" name="Group 23"/>
            <p:cNvGrpSpPr/>
            <p:nvPr/>
          </p:nvGrpSpPr>
          <p:grpSpPr>
            <a:xfrm>
              <a:off x="56435" y="1209675"/>
              <a:ext cx="2953057" cy="2640573"/>
              <a:chOff x="56435" y="1209675"/>
              <a:chExt cx="2953057" cy="2640573"/>
            </a:xfrm>
          </p:grpSpPr>
          <p:cxnSp>
            <p:nvCxnSpPr>
              <p:cNvPr id="28" name="Straight Arrow Connector 27"/>
              <p:cNvCxnSpPr>
                <a:stCxn id="29" idx="3"/>
                <a:endCxn id="31" idx="0"/>
              </p:cNvCxnSpPr>
              <p:nvPr/>
            </p:nvCxnSpPr>
            <p:spPr>
              <a:xfrm flipH="1">
                <a:off x="2353529" y="2156217"/>
                <a:ext cx="632813" cy="384754"/>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30" idx="1"/>
              </p:cNvCxnSpPr>
              <p:nvPr/>
            </p:nvCxnSpPr>
            <p:spPr>
              <a:xfrm flipH="1" flipV="1">
                <a:off x="1687465" y="2187606"/>
                <a:ext cx="649496" cy="353366"/>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850635" y="1791337"/>
                <a:ext cx="582122" cy="378079"/>
              </a:xfrm>
              <a:prstGeom prst="straightConnector1">
                <a:avLst/>
              </a:prstGeom>
              <a:ln w="3492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188201" y="2449754"/>
                <a:ext cx="312004" cy="167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29" name="Rectangle 28"/>
              <p:cNvSpPr/>
              <p:nvPr/>
            </p:nvSpPr>
            <p:spPr>
              <a:xfrm>
                <a:off x="2840547" y="2004504"/>
                <a:ext cx="145795" cy="3034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30" name="Rectangle 29"/>
              <p:cNvSpPr/>
              <p:nvPr/>
            </p:nvSpPr>
            <p:spPr>
              <a:xfrm>
                <a:off x="1687465" y="2039336"/>
                <a:ext cx="147969" cy="29653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31" name="Oval 30"/>
              <p:cNvSpPr/>
              <p:nvPr/>
            </p:nvSpPr>
            <p:spPr>
              <a:xfrm>
                <a:off x="1697566" y="2540971"/>
                <a:ext cx="1311926" cy="13092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33" name="Rectangle 32"/>
              <p:cNvSpPr/>
              <p:nvPr/>
            </p:nvSpPr>
            <p:spPr>
              <a:xfrm>
                <a:off x="1314622" y="2029156"/>
                <a:ext cx="149091" cy="306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34" name="Arc 33"/>
              <p:cNvSpPr/>
              <p:nvPr/>
            </p:nvSpPr>
            <p:spPr>
              <a:xfrm rot="5400000">
                <a:off x="527111" y="738999"/>
                <a:ext cx="587400" cy="1528752"/>
              </a:xfrm>
              <a:prstGeom prst="arc">
                <a:avLst>
                  <a:gd name="adj1" fmla="val 17017020"/>
                  <a:gd name="adj2" fmla="val 4439760"/>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35" name="TextBox 34"/>
              <p:cNvSpPr txBox="1"/>
              <p:nvPr/>
            </p:nvSpPr>
            <p:spPr>
              <a:xfrm>
                <a:off x="357294" y="1397978"/>
                <a:ext cx="1434631" cy="247219"/>
              </a:xfrm>
              <a:prstGeom prst="rect">
                <a:avLst/>
              </a:prstGeom>
              <a:noFill/>
              <a:ln>
                <a:noFill/>
              </a:ln>
            </p:spPr>
            <p:txBody>
              <a:bodyPr vert="horz" wrap="square" lIns="50625" tIns="25313" rIns="50625" bIns="25313" anchorCtr="0" compatLnSpc="1">
                <a:sp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923" dirty="0">
                    <a:solidFill>
                      <a:srgbClr val="0000CC"/>
                    </a:solidFill>
                    <a:ea typeface="WenQuanYi Zen Hei" pitchFamily="2"/>
                    <a:cs typeface="Lohit Devanagari" pitchFamily="2"/>
                  </a:rPr>
                  <a:t> </a:t>
                </a:r>
                <a:r>
                  <a:rPr lang="en-US" sz="1125" dirty="0">
                    <a:solidFill>
                      <a:srgbClr val="0000CC"/>
                    </a:solidFill>
                    <a:ea typeface="WenQuanYi Zen Hei" pitchFamily="2"/>
                    <a:cs typeface="Lohit Devanagari" pitchFamily="2"/>
                  </a:rPr>
                  <a:t>booster</a:t>
                </a:r>
              </a:p>
            </p:txBody>
          </p:sp>
          <p:sp>
            <p:nvSpPr>
              <p:cNvPr id="36" name="TextBox 35"/>
              <p:cNvSpPr txBox="1"/>
              <p:nvPr/>
            </p:nvSpPr>
            <p:spPr>
              <a:xfrm>
                <a:off x="2124444" y="2985972"/>
                <a:ext cx="561607" cy="247219"/>
              </a:xfrm>
              <a:prstGeom prst="rect">
                <a:avLst/>
              </a:prstGeom>
              <a:noFill/>
              <a:ln>
                <a:noFill/>
              </a:ln>
            </p:spPr>
            <p:txBody>
              <a:bodyPr vert="horz" wrap="square" lIns="50625" tIns="25313" rIns="50625" bIns="25313" anchorCtr="0" compatLnSpc="1">
                <a:sp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1125" dirty="0">
                    <a:solidFill>
                      <a:srgbClr val="0000CC"/>
                    </a:solidFill>
                    <a:ea typeface="WenQuanYi Zen Hei" pitchFamily="2"/>
                    <a:cs typeface="Lohit Devanagari" pitchFamily="2"/>
                  </a:rPr>
                  <a:t>PAR</a:t>
                </a:r>
              </a:p>
            </p:txBody>
          </p:sp>
        </p:grpSp>
        <p:sp>
          <p:nvSpPr>
            <p:cNvPr id="25" name="Teardrop 24"/>
            <p:cNvSpPr/>
            <p:nvPr/>
          </p:nvSpPr>
          <p:spPr>
            <a:xfrm rot="16040479">
              <a:off x="7970769" y="2175677"/>
              <a:ext cx="219849" cy="96300"/>
            </a:xfrm>
            <a:prstGeom prst="teardrop">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76" name="TextBox 75"/>
          <p:cNvSpPr txBox="1"/>
          <p:nvPr/>
        </p:nvSpPr>
        <p:spPr>
          <a:xfrm>
            <a:off x="4744878" y="1337011"/>
            <a:ext cx="997997" cy="224245"/>
          </a:xfrm>
          <a:prstGeom prst="rect">
            <a:avLst/>
          </a:prstGeom>
          <a:noFill/>
          <a:ln>
            <a:noFill/>
          </a:ln>
        </p:spPr>
        <p:txBody>
          <a:bodyPr vert="horz" wrap="square" lIns="50625" tIns="25313" rIns="50625" bIns="25313" anchorCtr="0" compatLnSpc="1">
            <a:spAutoFit/>
          </a:bodyPr>
          <a:lstStyle/>
          <a:p>
            <a:pPr>
              <a:tabLst>
                <a:tab pos="0" algn="l"/>
                <a:tab pos="514337" algn="l"/>
                <a:tab pos="1028675" algn="l"/>
                <a:tab pos="1543011" algn="l"/>
                <a:tab pos="2057349" algn="l"/>
                <a:tab pos="2571686" algn="l"/>
                <a:tab pos="3086023" algn="l"/>
                <a:tab pos="3600359" algn="l"/>
                <a:tab pos="4114697" algn="l"/>
                <a:tab pos="4629035" algn="l"/>
                <a:tab pos="5143371" algn="l"/>
                <a:tab pos="5657709" algn="l"/>
              </a:tabLst>
            </a:pPr>
            <a:r>
              <a:rPr lang="en-US" sz="923" dirty="0">
                <a:solidFill>
                  <a:srgbClr val="0000CC"/>
                </a:solidFill>
                <a:ea typeface="WenQuanYi Zen Hei" pitchFamily="2"/>
                <a:cs typeface="Lohit Devanagari" pitchFamily="2"/>
              </a:rPr>
              <a:t> </a:t>
            </a:r>
            <a:r>
              <a:rPr lang="en-US" sz="1125" dirty="0">
                <a:solidFill>
                  <a:srgbClr val="0000CC"/>
                </a:solidFill>
                <a:ea typeface="WenQuanYi Zen Hei" pitchFamily="2"/>
                <a:cs typeface="Lohit Devanagari" pitchFamily="2"/>
              </a:rPr>
              <a:t>LINAC</a:t>
            </a:r>
          </a:p>
        </p:txBody>
      </p:sp>
      <p:cxnSp>
        <p:nvCxnSpPr>
          <p:cNvPr id="12" name="Straight Arrow Connector 11"/>
          <p:cNvCxnSpPr/>
          <p:nvPr/>
        </p:nvCxnSpPr>
        <p:spPr>
          <a:xfrm flipV="1">
            <a:off x="2348905" y="1863015"/>
            <a:ext cx="3834290" cy="1299920"/>
          </a:xfrm>
          <a:prstGeom prst="straightConnector1">
            <a:avLst/>
          </a:prstGeom>
          <a:ln w="28575">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rot="20449108">
            <a:off x="3891765" y="2272860"/>
            <a:ext cx="521297" cy="300082"/>
          </a:xfrm>
          <a:prstGeom prst="rect">
            <a:avLst/>
          </a:prstGeom>
          <a:noFill/>
        </p:spPr>
        <p:txBody>
          <a:bodyPr wrap="none" rtlCol="0">
            <a:spAutoFit/>
          </a:bodyPr>
          <a:lstStyle/>
          <a:p>
            <a:r>
              <a:rPr lang="en-US" sz="1350" dirty="0"/>
              <a:t>53m</a:t>
            </a:r>
          </a:p>
        </p:txBody>
      </p:sp>
      <p:cxnSp>
        <p:nvCxnSpPr>
          <p:cNvPr id="80" name="Straight Arrow Connector 79"/>
          <p:cNvCxnSpPr/>
          <p:nvPr/>
        </p:nvCxnSpPr>
        <p:spPr>
          <a:xfrm flipV="1">
            <a:off x="5064299" y="2070537"/>
            <a:ext cx="1233758" cy="430480"/>
          </a:xfrm>
          <a:prstGeom prst="straightConnector1">
            <a:avLst/>
          </a:prstGeom>
          <a:ln w="28575">
            <a:solidFill>
              <a:srgbClr val="0000CC"/>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rot="20449108">
            <a:off x="5299093" y="2070773"/>
            <a:ext cx="521297" cy="300082"/>
          </a:xfrm>
          <a:prstGeom prst="rect">
            <a:avLst/>
          </a:prstGeom>
          <a:noFill/>
        </p:spPr>
        <p:txBody>
          <a:bodyPr wrap="none" rtlCol="0">
            <a:spAutoFit/>
          </a:bodyPr>
          <a:lstStyle/>
          <a:p>
            <a:r>
              <a:rPr lang="en-US" sz="1350" dirty="0">
                <a:solidFill>
                  <a:srgbClr val="0000CC"/>
                </a:solidFill>
              </a:rPr>
              <a:t>17m</a:t>
            </a:r>
          </a:p>
        </p:txBody>
      </p:sp>
      <p:sp>
        <p:nvSpPr>
          <p:cNvPr id="5" name="Right Arrow 4"/>
          <p:cNvSpPr/>
          <p:nvPr/>
        </p:nvSpPr>
        <p:spPr>
          <a:xfrm rot="2263344">
            <a:off x="543564" y="2250757"/>
            <a:ext cx="2218723" cy="121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422203" y="1304151"/>
            <a:ext cx="511775" cy="308539"/>
          </a:xfrm>
          <a:prstGeom prst="ellipse">
            <a:avLst/>
          </a:prstGeom>
          <a:noFill/>
          <a:ln w="508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7" name="Slide Number Placeholder 76"/>
          <p:cNvSpPr>
            <a:spLocks noGrp="1"/>
          </p:cNvSpPr>
          <p:nvPr>
            <p:ph type="sldNum" sz="quarter" idx="12"/>
          </p:nvPr>
        </p:nvSpPr>
        <p:spPr/>
        <p:txBody>
          <a:bodyPr/>
          <a:lstStyle/>
          <a:p>
            <a:fld id="{EE4C3386-A294-411D-963A-31E8610FC653}"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370039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17" y="154965"/>
            <a:ext cx="8455631" cy="514351"/>
          </a:xfrm>
        </p:spPr>
        <p:txBody>
          <a:bodyPr>
            <a:noAutofit/>
          </a:bodyPr>
          <a:lstStyle/>
          <a:p>
            <a:r>
              <a:rPr lang="en-US" sz="2025" dirty="0"/>
              <a:t>Proposed LEA Experiment: Tapering Enhanced Stimulated </a:t>
            </a:r>
            <a:r>
              <a:rPr lang="en-US" sz="2025" dirty="0" err="1"/>
              <a:t>Superradiant</a:t>
            </a:r>
            <a:r>
              <a:rPr lang="en-US" sz="2025" dirty="0"/>
              <a:t> Amplification (P. </a:t>
            </a:r>
            <a:r>
              <a:rPr lang="en-US" sz="2025" dirty="0" err="1"/>
              <a:t>Musumeci</a:t>
            </a:r>
            <a:r>
              <a:rPr lang="en-US" sz="2025" dirty="0"/>
              <a:t>, UCLA)</a:t>
            </a:r>
          </a:p>
        </p:txBody>
      </p:sp>
      <p:sp>
        <p:nvSpPr>
          <p:cNvPr id="3" name="Content Placeholder 2"/>
          <p:cNvSpPr>
            <a:spLocks noGrp="1"/>
          </p:cNvSpPr>
          <p:nvPr>
            <p:ph idx="1"/>
          </p:nvPr>
        </p:nvSpPr>
        <p:spPr>
          <a:xfrm>
            <a:off x="595900" y="746762"/>
            <a:ext cx="8650841" cy="1828799"/>
          </a:xfrm>
        </p:spPr>
        <p:txBody>
          <a:bodyPr>
            <a:normAutofit/>
          </a:bodyPr>
          <a:lstStyle/>
          <a:p>
            <a:r>
              <a:rPr lang="en-US" sz="1500" dirty="0"/>
              <a:t>Modern SASE FELs only extract a small fraction (0.1%) of the electron beam energy. </a:t>
            </a:r>
          </a:p>
          <a:p>
            <a:r>
              <a:rPr lang="en-US" sz="1500" dirty="0"/>
              <a:t>How can we get higher x-ray pulse energy from FELs?</a:t>
            </a:r>
          </a:p>
          <a:p>
            <a:r>
              <a:rPr lang="en-US" sz="1500" dirty="0"/>
              <a:t>We can extract a large fraction of the energy from an electron beam provided:</a:t>
            </a:r>
          </a:p>
          <a:p>
            <a:pPr lvl="1"/>
            <a:r>
              <a:rPr lang="en-US" sz="1350" dirty="0"/>
              <a:t>A high current, </a:t>
            </a:r>
            <a:r>
              <a:rPr lang="en-US" sz="1350" dirty="0" err="1"/>
              <a:t>microbunched</a:t>
            </a:r>
            <a:r>
              <a:rPr lang="en-US" sz="1350" dirty="0"/>
              <a:t> input e-beam</a:t>
            </a:r>
          </a:p>
          <a:p>
            <a:pPr lvl="1"/>
            <a:r>
              <a:rPr lang="en-US" sz="1350" dirty="0"/>
              <a:t>An </a:t>
            </a:r>
            <a:r>
              <a:rPr lang="en-US" sz="1350" b="1" dirty="0"/>
              <a:t>intense input seed </a:t>
            </a:r>
          </a:p>
          <a:p>
            <a:pPr lvl="1"/>
            <a:r>
              <a:rPr lang="en-US" sz="1350" dirty="0"/>
              <a:t>Gradient matching to exploit the growing radiation field. </a:t>
            </a:r>
          </a:p>
        </p:txBody>
      </p:sp>
      <p:cxnSp>
        <p:nvCxnSpPr>
          <p:cNvPr id="95" name="Straight Arrow Connector 94"/>
          <p:cNvCxnSpPr/>
          <p:nvPr/>
        </p:nvCxnSpPr>
        <p:spPr>
          <a:xfrm>
            <a:off x="6014935" y="3657600"/>
            <a:ext cx="100115" cy="7378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7" name="TextBox 96"/>
          <p:cNvSpPr txBox="1"/>
          <p:nvPr/>
        </p:nvSpPr>
        <p:spPr>
          <a:xfrm>
            <a:off x="6100430" y="4024230"/>
            <a:ext cx="1427048" cy="507831"/>
          </a:xfrm>
          <a:prstGeom prst="rect">
            <a:avLst/>
          </a:prstGeom>
          <a:noFill/>
        </p:spPr>
        <p:txBody>
          <a:bodyPr wrap="square" rtlCol="0">
            <a:spAutoFit/>
          </a:bodyPr>
          <a:lstStyle/>
          <a:p>
            <a:r>
              <a:rPr lang="en-US" sz="1350" dirty="0"/>
              <a:t>IFEL deceleration</a:t>
            </a:r>
          </a:p>
        </p:txBody>
      </p:sp>
      <p:grpSp>
        <p:nvGrpSpPr>
          <p:cNvPr id="5" name="Group 4"/>
          <p:cNvGrpSpPr/>
          <p:nvPr/>
        </p:nvGrpSpPr>
        <p:grpSpPr>
          <a:xfrm>
            <a:off x="1771650" y="2311684"/>
            <a:ext cx="5656566" cy="2774665"/>
            <a:chOff x="838200" y="2971800"/>
            <a:chExt cx="7540910" cy="3810000"/>
          </a:xfrm>
        </p:grpSpPr>
        <p:pic>
          <p:nvPicPr>
            <p:cNvPr id="1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2971800"/>
              <a:ext cx="7086600" cy="320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4416974"/>
              <a:ext cx="3730910" cy="2364826"/>
            </a:xfrm>
            <a:prstGeom prst="rect">
              <a:avLst/>
            </a:prstGeom>
            <a:noFill/>
            <a:ln>
              <a:solidFill>
                <a:srgbClr val="660066"/>
              </a:solidFill>
            </a:ln>
          </p:spPr>
        </p:pic>
      </p:grpSp>
      <p:sp>
        <p:nvSpPr>
          <p:cNvPr id="4" name="TextBox 3"/>
          <p:cNvSpPr txBox="1"/>
          <p:nvPr/>
        </p:nvSpPr>
        <p:spPr>
          <a:xfrm>
            <a:off x="1403919" y="4809351"/>
            <a:ext cx="1932004" cy="300082"/>
          </a:xfrm>
          <a:prstGeom prst="rect">
            <a:avLst/>
          </a:prstGeom>
          <a:noFill/>
        </p:spPr>
        <p:txBody>
          <a:bodyPr wrap="none" rtlCol="0">
            <a:spAutoFit/>
          </a:bodyPr>
          <a:lstStyle/>
          <a:p>
            <a:r>
              <a:rPr lang="en-US" sz="1350" dirty="0" err="1"/>
              <a:t>Duris</a:t>
            </a:r>
            <a:r>
              <a:rPr lang="en-US" sz="1350" dirty="0"/>
              <a:t> et al. NJP (2015)</a:t>
            </a:r>
          </a:p>
        </p:txBody>
      </p:sp>
      <p:sp>
        <p:nvSpPr>
          <p:cNvPr id="6" name="Slide Number Placeholder 5">
            <a:extLst>
              <a:ext uri="{FF2B5EF4-FFF2-40B4-BE49-F238E27FC236}">
                <a16:creationId xmlns:a16="http://schemas.microsoft.com/office/drawing/2014/main" id="{1344526C-1A39-9E47-9B8E-E42B2F9F970D}"/>
              </a:ext>
            </a:extLst>
          </p:cNvPr>
          <p:cNvSpPr>
            <a:spLocks noGrp="1"/>
          </p:cNvSpPr>
          <p:nvPr>
            <p:ph type="sldNum" sz="quarter" idx="12"/>
          </p:nvPr>
        </p:nvSpPr>
        <p:spPr/>
        <p:txBody>
          <a:bodyPr/>
          <a:lstStyle/>
          <a:p>
            <a:fld id="{6A397618-3E37-4E2A-9977-C6F8F5ED449D}"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82679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42290-C2E9-4E40-87E0-16FECCE11CB0}"/>
              </a:ext>
            </a:extLst>
          </p:cNvPr>
          <p:cNvSpPr>
            <a:spLocks noGrp="1"/>
          </p:cNvSpPr>
          <p:nvPr>
            <p:ph type="title"/>
          </p:nvPr>
        </p:nvSpPr>
        <p:spPr>
          <a:xfrm>
            <a:off x="319581" y="364051"/>
            <a:ext cx="8671015" cy="362194"/>
          </a:xfrm>
        </p:spPr>
        <p:txBody>
          <a:bodyPr>
            <a:noAutofit/>
          </a:bodyPr>
          <a:lstStyle/>
          <a:p>
            <a:br>
              <a:rPr lang="en-US" sz="2400" dirty="0"/>
            </a:br>
            <a:r>
              <a:rPr lang="en-US" sz="2400" dirty="0"/>
              <a:t>Sasha’s dream: A compact accelerator structure for next generation </a:t>
            </a:r>
            <a:r>
              <a:rPr lang="en-US" sz="2400" dirty="0" err="1"/>
              <a:t>linacs</a:t>
            </a:r>
            <a:endParaRPr lang="en-US" sz="2400" dirty="0"/>
          </a:p>
        </p:txBody>
      </p:sp>
      <p:sp>
        <p:nvSpPr>
          <p:cNvPr id="4" name="Title 1">
            <a:extLst>
              <a:ext uri="{FF2B5EF4-FFF2-40B4-BE49-F238E27FC236}">
                <a16:creationId xmlns:a16="http://schemas.microsoft.com/office/drawing/2014/main" id="{8A9927AD-AAED-46E8-A387-435C1A0A502E}"/>
              </a:ext>
            </a:extLst>
          </p:cNvPr>
          <p:cNvSpPr txBox="1">
            <a:spLocks/>
          </p:cNvSpPr>
          <p:nvPr/>
        </p:nvSpPr>
        <p:spPr>
          <a:xfrm>
            <a:off x="349432" y="152094"/>
            <a:ext cx="8372901" cy="313270"/>
          </a:xfrm>
          <a:prstGeom prst="rect">
            <a:avLst/>
          </a:prstGeom>
        </p:spPr>
        <p:txBody>
          <a:bodyPr vert="horz" lIns="68580" tIns="34290" rIns="68580" bIns="34290" rtlCol="0" anchor="ctr">
            <a:normAutofit fontScale="92500" lnSpcReduction="20000"/>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pPr defTabSz="342900">
              <a:defRPr/>
            </a:pPr>
            <a:endParaRPr lang="en-US" sz="2100" dirty="0">
              <a:solidFill>
                <a:prstClr val="black">
                  <a:lumMod val="50000"/>
                </a:prstClr>
              </a:solidFill>
              <a:latin typeface="Arial" panose="020B0604020202020204"/>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5903" y="905080"/>
            <a:ext cx="4894081" cy="2893625"/>
          </a:xfrm>
          <a:prstGeom prst="rect">
            <a:avLst/>
          </a:prstGeom>
        </p:spPr>
      </p:pic>
      <p:pic>
        <p:nvPicPr>
          <p:cNvPr id="50" name="Picture 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8985" y="3461866"/>
            <a:ext cx="4319450" cy="1338734"/>
          </a:xfrm>
          <a:prstGeom prst="rect">
            <a:avLst/>
          </a:prstGeom>
        </p:spPr>
      </p:pic>
      <p:sp>
        <p:nvSpPr>
          <p:cNvPr id="7" name="Text Placeholder 6"/>
          <p:cNvSpPr>
            <a:spLocks noGrp="1"/>
          </p:cNvSpPr>
          <p:nvPr>
            <p:ph type="body" sz="quarter" idx="12"/>
          </p:nvPr>
        </p:nvSpPr>
        <p:spPr>
          <a:xfrm>
            <a:off x="319581" y="717687"/>
            <a:ext cx="8372901" cy="374786"/>
          </a:xfrm>
        </p:spPr>
        <p:txBody>
          <a:bodyPr/>
          <a:lstStyle/>
          <a:p>
            <a:r>
              <a:rPr lang="en-US" dirty="0"/>
              <a:t>Two accelerator sections shown with and without quadrupoles</a:t>
            </a:r>
          </a:p>
        </p:txBody>
      </p:sp>
      <p:sp>
        <p:nvSpPr>
          <p:cNvPr id="3" name="TextBox 2">
            <a:extLst>
              <a:ext uri="{FF2B5EF4-FFF2-40B4-BE49-F238E27FC236}">
                <a16:creationId xmlns:a16="http://schemas.microsoft.com/office/drawing/2014/main" id="{A4DD2348-0C12-4345-A85C-4F8630A962B1}"/>
              </a:ext>
            </a:extLst>
          </p:cNvPr>
          <p:cNvSpPr txBox="1"/>
          <p:nvPr/>
        </p:nvSpPr>
        <p:spPr>
          <a:xfrm>
            <a:off x="6224648" y="1357429"/>
            <a:ext cx="2765948" cy="1477328"/>
          </a:xfrm>
          <a:prstGeom prst="rect">
            <a:avLst/>
          </a:prstGeom>
          <a:noFill/>
        </p:spPr>
        <p:txBody>
          <a:bodyPr wrap="square" rtlCol="0">
            <a:spAutoFit/>
          </a:bodyPr>
          <a:lstStyle/>
          <a:p>
            <a:r>
              <a:rPr lang="en-US" dirty="0"/>
              <a:t>180 GHz collinear </a:t>
            </a:r>
            <a:r>
              <a:rPr lang="en-US" dirty="0" err="1"/>
              <a:t>wakefield</a:t>
            </a:r>
            <a:r>
              <a:rPr lang="en-US" dirty="0"/>
              <a:t> accelerator. A quadrupole ”wiggler” provides focusing for drive beam.  </a:t>
            </a:r>
          </a:p>
        </p:txBody>
      </p:sp>
      <p:sp>
        <p:nvSpPr>
          <p:cNvPr id="8" name="TextBox 7">
            <a:extLst>
              <a:ext uri="{FF2B5EF4-FFF2-40B4-BE49-F238E27FC236}">
                <a16:creationId xmlns:a16="http://schemas.microsoft.com/office/drawing/2014/main" id="{00295C3E-EDBE-874D-A0E8-D8D774507BE2}"/>
              </a:ext>
            </a:extLst>
          </p:cNvPr>
          <p:cNvSpPr txBox="1"/>
          <p:nvPr/>
        </p:nvSpPr>
        <p:spPr>
          <a:xfrm>
            <a:off x="363037" y="3666172"/>
            <a:ext cx="2765948" cy="1477328"/>
          </a:xfrm>
          <a:prstGeom prst="rect">
            <a:avLst/>
          </a:prstGeom>
          <a:noFill/>
        </p:spPr>
        <p:txBody>
          <a:bodyPr wrap="square" rtlCol="0">
            <a:spAutoFit/>
          </a:bodyPr>
          <a:lstStyle/>
          <a:p>
            <a:r>
              <a:rPr lang="en-US" dirty="0"/>
              <a:t>Prototype tests have already started. A DOE proposal has been submitted by NIU to </a:t>
            </a:r>
            <a:r>
              <a:rPr lang="en-US"/>
              <a:t>further testing. </a:t>
            </a:r>
            <a:endParaRPr lang="en-US" dirty="0"/>
          </a:p>
        </p:txBody>
      </p:sp>
    </p:spTree>
    <p:extLst>
      <p:ext uri="{BB962C8B-B14F-4D97-AF65-F5344CB8AC3E}">
        <p14:creationId xmlns:p14="http://schemas.microsoft.com/office/powerpoint/2010/main" val="2596032089"/>
      </p:ext>
    </p:extLst>
  </p:cSld>
  <p:clrMapOvr>
    <a:masterClrMapping/>
  </p:clrMapOvr>
  <mc:AlternateContent xmlns:mc="http://schemas.openxmlformats.org/markup-compatibility/2006" xmlns:p14="http://schemas.microsoft.com/office/powerpoint/2010/main">
    <mc:Choice Requires="p14">
      <p:transition p14:dur="250" advTm="45255">
        <p:fade/>
      </p:transition>
    </mc:Choice>
    <mc:Fallback xmlns="">
      <p:transition advTm="45255">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3204" y="804208"/>
            <a:ext cx="2863104" cy="1728180"/>
          </a:xfrm>
          <a:prstGeom prst="rect">
            <a:avLst/>
          </a:prstGeom>
        </p:spPr>
      </p:pic>
      <p:sp>
        <p:nvSpPr>
          <p:cNvPr id="2" name="Title 1">
            <a:extLst>
              <a:ext uri="{FF2B5EF4-FFF2-40B4-BE49-F238E27FC236}">
                <a16:creationId xmlns:a16="http://schemas.microsoft.com/office/drawing/2014/main" id="{DCF42290-C2E9-4E40-87E0-16FECCE11CB0}"/>
              </a:ext>
            </a:extLst>
          </p:cNvPr>
          <p:cNvSpPr>
            <a:spLocks noGrp="1"/>
          </p:cNvSpPr>
          <p:nvPr>
            <p:ph type="title"/>
          </p:nvPr>
        </p:nvSpPr>
        <p:spPr>
          <a:xfrm>
            <a:off x="349432" y="59532"/>
            <a:ext cx="8671015" cy="362194"/>
          </a:xfrm>
        </p:spPr>
        <p:txBody>
          <a:bodyPr>
            <a:normAutofit fontScale="90000"/>
          </a:bodyPr>
          <a:lstStyle/>
          <a:p>
            <a:r>
              <a:rPr lang="en-US" dirty="0"/>
              <a:t>Components in Accelerator Module</a:t>
            </a:r>
          </a:p>
        </p:txBody>
      </p:sp>
      <p:sp>
        <p:nvSpPr>
          <p:cNvPr id="16" name="Slide Number Placeholder 15">
            <a:extLst>
              <a:ext uri="{FF2B5EF4-FFF2-40B4-BE49-F238E27FC236}">
                <a16:creationId xmlns:a16="http://schemas.microsoft.com/office/drawing/2014/main" id="{4B4EBB3C-AC3E-4366-9A2B-F63F9771C28D}"/>
              </a:ext>
            </a:extLst>
          </p:cNvPr>
          <p:cNvSpPr>
            <a:spLocks noGrp="1"/>
          </p:cNvSpPr>
          <p:nvPr>
            <p:ph type="sldNum" sz="quarter" idx="4294967295"/>
          </p:nvPr>
        </p:nvSpPr>
        <p:spPr>
          <a:xfrm>
            <a:off x="7068736" y="4832930"/>
            <a:ext cx="2057400" cy="273844"/>
          </a:xfrm>
        </p:spPr>
        <p:txBody>
          <a:bodyPr/>
          <a:lstStyle/>
          <a:p>
            <a:pPr algn="r" defTabSz="685800">
              <a:defRPr/>
            </a:pPr>
            <a:fld id="{9D5DE6D7-F04D-7741-82FC-941AB368F7CA}" type="slidenum">
              <a:rPr lang="en-US" sz="900">
                <a:solidFill>
                  <a:prstClr val="black">
                    <a:tint val="75000"/>
                  </a:prstClr>
                </a:solidFill>
                <a:latin typeface="Arial" panose="020B0604020202020204"/>
              </a:rPr>
              <a:pPr algn="r" defTabSz="685800">
                <a:defRPr/>
              </a:pPr>
              <a:t>8</a:t>
            </a:fld>
            <a:endParaRPr lang="en-US" sz="900" dirty="0">
              <a:solidFill>
                <a:prstClr val="black">
                  <a:tint val="75000"/>
                </a:prstClr>
              </a:solidFill>
              <a:latin typeface="Arial" panose="020B0604020202020204"/>
            </a:endParaRPr>
          </a:p>
        </p:txBody>
      </p:sp>
      <p:sp>
        <p:nvSpPr>
          <p:cNvPr id="4" name="Title 1">
            <a:extLst>
              <a:ext uri="{FF2B5EF4-FFF2-40B4-BE49-F238E27FC236}">
                <a16:creationId xmlns:a16="http://schemas.microsoft.com/office/drawing/2014/main" id="{8A9927AD-AAED-46E8-A387-435C1A0A502E}"/>
              </a:ext>
            </a:extLst>
          </p:cNvPr>
          <p:cNvSpPr txBox="1">
            <a:spLocks/>
          </p:cNvSpPr>
          <p:nvPr/>
        </p:nvSpPr>
        <p:spPr>
          <a:xfrm>
            <a:off x="349432" y="152094"/>
            <a:ext cx="8372901" cy="313270"/>
          </a:xfrm>
          <a:prstGeom prst="rect">
            <a:avLst/>
          </a:prstGeom>
        </p:spPr>
        <p:txBody>
          <a:bodyPr vert="horz" lIns="68580" tIns="34290" rIns="68580" bIns="34290" rtlCol="0" anchor="ctr">
            <a:normAutofit fontScale="92500" lnSpcReduction="20000"/>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pPr defTabSz="342900">
              <a:defRPr/>
            </a:pPr>
            <a:endParaRPr lang="en-US" sz="2100" dirty="0">
              <a:solidFill>
                <a:prstClr val="black">
                  <a:lumMod val="50000"/>
                </a:prstClr>
              </a:solidFill>
              <a:latin typeface="Arial" panose="020B0604020202020204"/>
            </a:endParaRPr>
          </a:p>
        </p:txBody>
      </p:sp>
      <p:sp>
        <p:nvSpPr>
          <p:cNvPr id="14" name="TextBox 13">
            <a:extLst>
              <a:ext uri="{FF2B5EF4-FFF2-40B4-BE49-F238E27FC236}">
                <a16:creationId xmlns:a16="http://schemas.microsoft.com/office/drawing/2014/main" id="{51217E44-024E-46BC-BDA7-AEEF685115C2}"/>
              </a:ext>
            </a:extLst>
          </p:cNvPr>
          <p:cNvSpPr txBox="1"/>
          <p:nvPr/>
        </p:nvSpPr>
        <p:spPr>
          <a:xfrm>
            <a:off x="2512682" y="2722598"/>
            <a:ext cx="2172257" cy="300082"/>
          </a:xfrm>
          <a:prstGeom prst="rect">
            <a:avLst/>
          </a:prstGeom>
          <a:noFill/>
        </p:spPr>
        <p:txBody>
          <a:bodyPr wrap="square" rtlCol="0">
            <a:spAutoFit/>
          </a:bodyPr>
          <a:lstStyle/>
          <a:p>
            <a:r>
              <a:rPr lang="en-US" sz="1350" b="1" dirty="0"/>
              <a:t>Corrugated Waveguide</a:t>
            </a:r>
          </a:p>
        </p:txBody>
      </p:sp>
      <p:sp>
        <p:nvSpPr>
          <p:cNvPr id="20" name="TextBox 19">
            <a:extLst>
              <a:ext uri="{FF2B5EF4-FFF2-40B4-BE49-F238E27FC236}">
                <a16:creationId xmlns:a16="http://schemas.microsoft.com/office/drawing/2014/main" id="{FFA9D7D4-96DF-45A8-A4AE-527178AE1DFF}"/>
              </a:ext>
            </a:extLst>
          </p:cNvPr>
          <p:cNvSpPr txBox="1"/>
          <p:nvPr/>
        </p:nvSpPr>
        <p:spPr>
          <a:xfrm>
            <a:off x="5377096" y="1905462"/>
            <a:ext cx="2720340" cy="300082"/>
          </a:xfrm>
          <a:prstGeom prst="rect">
            <a:avLst/>
          </a:prstGeom>
          <a:noFill/>
        </p:spPr>
        <p:txBody>
          <a:bodyPr wrap="square" rtlCol="0">
            <a:spAutoFit/>
          </a:bodyPr>
          <a:lstStyle/>
          <a:p>
            <a:r>
              <a:rPr lang="en-US" sz="1350" b="1" dirty="0"/>
              <a:t>Transition Section</a:t>
            </a:r>
          </a:p>
        </p:txBody>
      </p:sp>
      <p:sp>
        <p:nvSpPr>
          <p:cNvPr id="21" name="TextBox 20">
            <a:extLst>
              <a:ext uri="{FF2B5EF4-FFF2-40B4-BE49-F238E27FC236}">
                <a16:creationId xmlns:a16="http://schemas.microsoft.com/office/drawing/2014/main" id="{B0EF7AE9-2403-4B56-A1F8-34A9E6D874D3}"/>
              </a:ext>
            </a:extLst>
          </p:cNvPr>
          <p:cNvSpPr txBox="1"/>
          <p:nvPr/>
        </p:nvSpPr>
        <p:spPr>
          <a:xfrm>
            <a:off x="7502878" y="938521"/>
            <a:ext cx="1152984" cy="300082"/>
          </a:xfrm>
          <a:prstGeom prst="rect">
            <a:avLst/>
          </a:prstGeom>
          <a:noFill/>
        </p:spPr>
        <p:txBody>
          <a:bodyPr wrap="square" rtlCol="0">
            <a:spAutoFit/>
          </a:bodyPr>
          <a:lstStyle/>
          <a:p>
            <a:r>
              <a:rPr lang="en-US" sz="1350" b="1" dirty="0"/>
              <a:t>Bellows</a:t>
            </a:r>
          </a:p>
        </p:txBody>
      </p:sp>
      <p:sp>
        <p:nvSpPr>
          <p:cNvPr id="22" name="TextBox 21">
            <a:extLst>
              <a:ext uri="{FF2B5EF4-FFF2-40B4-BE49-F238E27FC236}">
                <a16:creationId xmlns:a16="http://schemas.microsoft.com/office/drawing/2014/main" id="{8618E733-E110-4FE4-AAC6-9B86AE5407E4}"/>
              </a:ext>
            </a:extLst>
          </p:cNvPr>
          <p:cNvSpPr txBox="1"/>
          <p:nvPr/>
        </p:nvSpPr>
        <p:spPr>
          <a:xfrm>
            <a:off x="2436430" y="661522"/>
            <a:ext cx="1855055" cy="300082"/>
          </a:xfrm>
          <a:prstGeom prst="rect">
            <a:avLst/>
          </a:prstGeom>
          <a:noFill/>
        </p:spPr>
        <p:txBody>
          <a:bodyPr wrap="square" rtlCol="0">
            <a:spAutoFit/>
          </a:bodyPr>
          <a:lstStyle/>
          <a:p>
            <a:r>
              <a:rPr lang="en-US" sz="1350" b="1" dirty="0"/>
              <a:t>Accelerator Module</a:t>
            </a:r>
          </a:p>
        </p:txBody>
      </p:sp>
      <p:sp>
        <p:nvSpPr>
          <p:cNvPr id="23" name="TextBox 22">
            <a:extLst>
              <a:ext uri="{FF2B5EF4-FFF2-40B4-BE49-F238E27FC236}">
                <a16:creationId xmlns:a16="http://schemas.microsoft.com/office/drawing/2014/main" id="{BEE5063A-EFF9-4E27-B713-FC8B38BFB2DF}"/>
              </a:ext>
            </a:extLst>
          </p:cNvPr>
          <p:cNvSpPr txBox="1"/>
          <p:nvPr/>
        </p:nvSpPr>
        <p:spPr>
          <a:xfrm>
            <a:off x="7210650" y="3991259"/>
            <a:ext cx="1737440" cy="715581"/>
          </a:xfrm>
          <a:prstGeom prst="rect">
            <a:avLst/>
          </a:prstGeom>
          <a:noFill/>
        </p:spPr>
        <p:txBody>
          <a:bodyPr wrap="square" rtlCol="0">
            <a:spAutoFit/>
          </a:bodyPr>
          <a:lstStyle/>
          <a:p>
            <a:r>
              <a:rPr lang="en-US" sz="1350" dirty="0"/>
              <a:t>Bellows attaches to next accelerator module.</a:t>
            </a:r>
          </a:p>
        </p:txBody>
      </p:sp>
      <p:sp>
        <p:nvSpPr>
          <p:cNvPr id="24" name="TextBox 23">
            <a:extLst>
              <a:ext uri="{FF2B5EF4-FFF2-40B4-BE49-F238E27FC236}">
                <a16:creationId xmlns:a16="http://schemas.microsoft.com/office/drawing/2014/main" id="{CBBF5ED4-493C-40E5-81EF-1BB4D6B51EA7}"/>
              </a:ext>
            </a:extLst>
          </p:cNvPr>
          <p:cNvSpPr txBox="1"/>
          <p:nvPr/>
        </p:nvSpPr>
        <p:spPr>
          <a:xfrm>
            <a:off x="5079594" y="3802804"/>
            <a:ext cx="2249192" cy="715581"/>
          </a:xfrm>
          <a:prstGeom prst="rect">
            <a:avLst/>
          </a:prstGeom>
          <a:noFill/>
        </p:spPr>
        <p:txBody>
          <a:bodyPr wrap="square" rtlCol="0">
            <a:spAutoFit/>
          </a:bodyPr>
          <a:lstStyle/>
          <a:p>
            <a:r>
              <a:rPr lang="en-US" sz="1350" dirty="0"/>
              <a:t>Extracts excess beam radiation and measures beam position</a:t>
            </a:r>
            <a:r>
              <a:rPr lang="en-US" sz="1350" i="1" dirty="0"/>
              <a:t>.</a:t>
            </a:r>
          </a:p>
        </p:txBody>
      </p:sp>
      <p:sp>
        <p:nvSpPr>
          <p:cNvPr id="25" name="TextBox 24">
            <a:extLst>
              <a:ext uri="{FF2B5EF4-FFF2-40B4-BE49-F238E27FC236}">
                <a16:creationId xmlns:a16="http://schemas.microsoft.com/office/drawing/2014/main" id="{0BA3036A-5060-40E7-B044-747B6B8B7BF7}"/>
              </a:ext>
            </a:extLst>
          </p:cNvPr>
          <p:cNvSpPr txBox="1"/>
          <p:nvPr/>
        </p:nvSpPr>
        <p:spPr>
          <a:xfrm>
            <a:off x="2402371" y="4170778"/>
            <a:ext cx="2369353" cy="507831"/>
          </a:xfrm>
          <a:prstGeom prst="rect">
            <a:avLst/>
          </a:prstGeom>
          <a:noFill/>
        </p:spPr>
        <p:txBody>
          <a:bodyPr wrap="square" rtlCol="0">
            <a:spAutoFit/>
          </a:bodyPr>
          <a:lstStyle/>
          <a:p>
            <a:r>
              <a:rPr lang="en-US" sz="1350" dirty="0"/>
              <a:t>Assists with the increases of beam energy by ~ 50 MeV.</a:t>
            </a:r>
          </a:p>
        </p:txBody>
      </p:sp>
      <p:sp>
        <p:nvSpPr>
          <p:cNvPr id="26" name="TextBox 25">
            <a:extLst>
              <a:ext uri="{FF2B5EF4-FFF2-40B4-BE49-F238E27FC236}">
                <a16:creationId xmlns:a16="http://schemas.microsoft.com/office/drawing/2014/main" id="{4AC1D648-A6AA-4A4B-B203-1D74B2090293}"/>
              </a:ext>
            </a:extLst>
          </p:cNvPr>
          <p:cNvSpPr txBox="1"/>
          <p:nvPr/>
        </p:nvSpPr>
        <p:spPr>
          <a:xfrm>
            <a:off x="4992617" y="825576"/>
            <a:ext cx="1744649" cy="923330"/>
          </a:xfrm>
          <a:prstGeom prst="rect">
            <a:avLst/>
          </a:prstGeom>
          <a:noFill/>
        </p:spPr>
        <p:txBody>
          <a:bodyPr wrap="square" rtlCol="0">
            <a:spAutoFit/>
          </a:bodyPr>
          <a:lstStyle/>
          <a:p>
            <a:r>
              <a:rPr lang="en-US" sz="1350" dirty="0">
                <a:solidFill>
                  <a:schemeClr val="tx1">
                    <a:lumMod val="50000"/>
                  </a:schemeClr>
                </a:solidFill>
              </a:rPr>
              <a:t>Vacuum chamber surrounded by focusing quadrupole magnets.</a:t>
            </a:r>
            <a:endParaRPr lang="en-US" sz="1350" i="1" dirty="0">
              <a:solidFill>
                <a:schemeClr val="tx1">
                  <a:lumMod val="50000"/>
                </a:schemeClr>
              </a:solidFill>
            </a:endParaRPr>
          </a:p>
        </p:txBody>
      </p:sp>
      <p:cxnSp>
        <p:nvCxnSpPr>
          <p:cNvPr id="28" name="Straight Arrow Connector 27">
            <a:extLst>
              <a:ext uri="{FF2B5EF4-FFF2-40B4-BE49-F238E27FC236}">
                <a16:creationId xmlns:a16="http://schemas.microsoft.com/office/drawing/2014/main" id="{99FB7475-7846-4C57-B95A-40BA87AC53E4}"/>
              </a:ext>
            </a:extLst>
          </p:cNvPr>
          <p:cNvCxnSpPr/>
          <p:nvPr/>
        </p:nvCxnSpPr>
        <p:spPr>
          <a:xfrm flipH="1">
            <a:off x="4276148" y="1382628"/>
            <a:ext cx="759909" cy="1545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FE3F222A-21C9-4C08-AFAC-C7C1DFAFBF8D}"/>
              </a:ext>
            </a:extLst>
          </p:cNvPr>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511515" y="1702299"/>
            <a:ext cx="388058" cy="1823141"/>
          </a:xfrm>
          <a:prstGeom prst="rect">
            <a:avLst/>
          </a:prstGeom>
        </p:spPr>
      </p:pic>
      <p:sp>
        <p:nvSpPr>
          <p:cNvPr id="30" name="TextBox 29">
            <a:extLst>
              <a:ext uri="{FF2B5EF4-FFF2-40B4-BE49-F238E27FC236}">
                <a16:creationId xmlns:a16="http://schemas.microsoft.com/office/drawing/2014/main" id="{2A4DE4F5-EF72-4ADF-A30E-925B871ED977}"/>
              </a:ext>
            </a:extLst>
          </p:cNvPr>
          <p:cNvSpPr txBox="1"/>
          <p:nvPr/>
        </p:nvSpPr>
        <p:spPr>
          <a:xfrm>
            <a:off x="1025939" y="2121075"/>
            <a:ext cx="1335692" cy="1131079"/>
          </a:xfrm>
          <a:prstGeom prst="rect">
            <a:avLst/>
          </a:prstGeom>
          <a:noFill/>
        </p:spPr>
        <p:txBody>
          <a:bodyPr wrap="square" rtlCol="0">
            <a:spAutoFit/>
          </a:bodyPr>
          <a:lstStyle/>
          <a:p>
            <a:r>
              <a:rPr lang="en-US" sz="1350" dirty="0"/>
              <a:t>Corrugated waveguide embedded in water cooled copper block</a:t>
            </a:r>
            <a:r>
              <a:rPr lang="en-US" sz="1350" i="1" dirty="0"/>
              <a:t>.</a:t>
            </a:r>
          </a:p>
        </p:txBody>
      </p:sp>
      <p:sp>
        <p:nvSpPr>
          <p:cNvPr id="35" name="TextBox 34">
            <a:extLst>
              <a:ext uri="{FF2B5EF4-FFF2-40B4-BE49-F238E27FC236}">
                <a16:creationId xmlns:a16="http://schemas.microsoft.com/office/drawing/2014/main" id="{18148F49-C8BA-4CC0-817B-736B49163EB4}"/>
              </a:ext>
            </a:extLst>
          </p:cNvPr>
          <p:cNvSpPr txBox="1"/>
          <p:nvPr/>
        </p:nvSpPr>
        <p:spPr>
          <a:xfrm>
            <a:off x="326693" y="3852760"/>
            <a:ext cx="1279977" cy="507831"/>
          </a:xfrm>
          <a:prstGeom prst="rect">
            <a:avLst/>
          </a:prstGeom>
          <a:noFill/>
        </p:spPr>
        <p:txBody>
          <a:bodyPr wrap="square" rtlCol="0">
            <a:spAutoFit/>
          </a:bodyPr>
          <a:lstStyle/>
          <a:p>
            <a:r>
              <a:rPr lang="en-US" sz="1350" dirty="0"/>
              <a:t>Water in and out channels.</a:t>
            </a:r>
          </a:p>
        </p:txBody>
      </p:sp>
      <p:cxnSp>
        <p:nvCxnSpPr>
          <p:cNvPr id="36" name="Straight Arrow Connector 35">
            <a:extLst>
              <a:ext uri="{FF2B5EF4-FFF2-40B4-BE49-F238E27FC236}">
                <a16:creationId xmlns:a16="http://schemas.microsoft.com/office/drawing/2014/main" id="{43453F35-1802-4CC0-89AC-9E6BDA252B69}"/>
              </a:ext>
            </a:extLst>
          </p:cNvPr>
          <p:cNvCxnSpPr>
            <a:cxnSpLocks/>
          </p:cNvCxnSpPr>
          <p:nvPr/>
        </p:nvCxnSpPr>
        <p:spPr>
          <a:xfrm flipV="1">
            <a:off x="705543" y="3191533"/>
            <a:ext cx="2511" cy="6112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79527" y="332812"/>
            <a:ext cx="8798657" cy="270011"/>
            <a:chOff x="387721" y="602673"/>
            <a:chExt cx="11731542" cy="360014"/>
          </a:xfrm>
        </p:grpSpPr>
        <p:cxnSp>
          <p:nvCxnSpPr>
            <p:cNvPr id="32" name="Straight Connector 31"/>
            <p:cNvCxnSpPr/>
            <p:nvPr/>
          </p:nvCxnSpPr>
          <p:spPr bwMode="auto">
            <a:xfrm flipV="1">
              <a:off x="387721" y="796931"/>
              <a:ext cx="10546772" cy="9587"/>
            </a:xfrm>
            <a:prstGeom prst="line">
              <a:avLst/>
            </a:prstGeom>
            <a:noFill/>
            <a:ln w="38100" cap="flat" cmpd="sng" algn="ctr">
              <a:solidFill>
                <a:schemeClr val="tx1">
                  <a:lumMod val="50000"/>
                </a:schemeClr>
              </a:solidFill>
              <a:prstDash val="solid"/>
              <a:round/>
              <a:headEnd type="none" w="med" len="med"/>
              <a:tailEnd type="triangle" w="med" len="med"/>
            </a:ln>
            <a:effectLst/>
          </p:spPr>
        </p:cxnSp>
        <p:pic>
          <p:nvPicPr>
            <p:cNvPr id="33" name="Picture 2" descr="C:\Users\amiesen\Desktop\anlrgbppt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20845" y="602673"/>
              <a:ext cx="1198418" cy="360014"/>
            </a:xfrm>
            <a:prstGeom prst="rect">
              <a:avLst/>
            </a:prstGeom>
            <a:noFill/>
            <a:extLst>
              <a:ext uri="{909E8E84-426E-40dd-AFC4-6F175D3DCCD1}">
                <a14:hiddenFill xmlns="" xmlns:a14="http://schemas.microsoft.com/office/drawing/2010/main">
                  <a:solidFill>
                    <a:srgbClr val="FFFFFF"/>
                  </a:solidFill>
                </a14:hiddenFill>
              </a:ext>
            </a:extLst>
          </p:spPr>
        </p:pic>
      </p:grpSp>
      <p:cxnSp>
        <p:nvCxnSpPr>
          <p:cNvPr id="9" name="Straight Arrow Connector 8"/>
          <p:cNvCxnSpPr/>
          <p:nvPr/>
        </p:nvCxnSpPr>
        <p:spPr>
          <a:xfrm flipV="1">
            <a:off x="2958070" y="2015465"/>
            <a:ext cx="1896893" cy="412490"/>
          </a:xfrm>
          <a:prstGeom prst="straightConnector1">
            <a:avLst/>
          </a:prstGeom>
          <a:ln w="38100">
            <a:solidFill>
              <a:srgbClr val="92D05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660000">
            <a:off x="3597435" y="2043962"/>
            <a:ext cx="569387" cy="276999"/>
          </a:xfrm>
          <a:prstGeom prst="rect">
            <a:avLst/>
          </a:prstGeom>
          <a:solidFill>
            <a:schemeClr val="bg1"/>
          </a:solidFill>
        </p:spPr>
        <p:txBody>
          <a:bodyPr wrap="none" rtlCol="0">
            <a:spAutoFit/>
          </a:bodyPr>
          <a:lstStyle/>
          <a:p>
            <a:r>
              <a:rPr lang="en-US" sz="1200" dirty="0">
                <a:solidFill>
                  <a:schemeClr val="tx2">
                    <a:lumMod val="50000"/>
                  </a:schemeClr>
                </a:solidFill>
              </a:rPr>
              <a:t>0.5 m</a:t>
            </a:r>
          </a:p>
        </p:txBody>
      </p:sp>
      <p:pic>
        <p:nvPicPr>
          <p:cNvPr id="37" name="Picture 36">
            <a:extLst>
              <a:ext uri="{FF2B5EF4-FFF2-40B4-BE49-F238E27FC236}">
                <a16:creationId xmlns:a16="http://schemas.microsoft.com/office/drawing/2014/main" id="{CEED1FF5-F09F-4D9C-BFBA-489B5D739D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02571" y="3031077"/>
            <a:ext cx="2065196" cy="1117976"/>
          </a:xfrm>
          <a:prstGeom prst="rect">
            <a:avLst/>
          </a:prstGeom>
        </p:spPr>
      </p:pic>
      <p:sp>
        <p:nvSpPr>
          <p:cNvPr id="41" name="TextBox 40">
            <a:extLst>
              <a:ext uri="{FF2B5EF4-FFF2-40B4-BE49-F238E27FC236}">
                <a16:creationId xmlns:a16="http://schemas.microsoft.com/office/drawing/2014/main" id="{51217E44-024E-46BC-BDA7-AEEF685115C2}"/>
              </a:ext>
            </a:extLst>
          </p:cNvPr>
          <p:cNvSpPr txBox="1"/>
          <p:nvPr/>
        </p:nvSpPr>
        <p:spPr>
          <a:xfrm>
            <a:off x="310790" y="1319056"/>
            <a:ext cx="1699951" cy="300082"/>
          </a:xfrm>
          <a:prstGeom prst="rect">
            <a:avLst/>
          </a:prstGeom>
          <a:noFill/>
        </p:spPr>
        <p:txBody>
          <a:bodyPr wrap="square" rtlCol="0">
            <a:spAutoFit/>
          </a:bodyPr>
          <a:lstStyle/>
          <a:p>
            <a:r>
              <a:rPr lang="en-US" sz="1350" b="1" dirty="0"/>
              <a:t>Vacuum chamber</a:t>
            </a:r>
          </a:p>
        </p:txBody>
      </p:sp>
      <p:cxnSp>
        <p:nvCxnSpPr>
          <p:cNvPr id="42" name="Straight Arrow Connector 41">
            <a:extLst>
              <a:ext uri="{FF2B5EF4-FFF2-40B4-BE49-F238E27FC236}">
                <a16:creationId xmlns:a16="http://schemas.microsoft.com/office/drawing/2014/main" id="{99FB7475-7846-4C57-B95A-40BA87AC53E4}"/>
              </a:ext>
            </a:extLst>
          </p:cNvPr>
          <p:cNvCxnSpPr/>
          <p:nvPr/>
        </p:nvCxnSpPr>
        <p:spPr>
          <a:xfrm flipH="1" flipV="1">
            <a:off x="4629235" y="1568669"/>
            <a:ext cx="762236" cy="4808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30887" y="1196008"/>
            <a:ext cx="936980" cy="2722407"/>
          </a:xfrm>
          <a:prstGeom prst="rect">
            <a:avLst/>
          </a:prstGeom>
        </p:spPr>
      </p:pic>
      <p:cxnSp>
        <p:nvCxnSpPr>
          <p:cNvPr id="38" name="Straight Arrow Connector 37"/>
          <p:cNvCxnSpPr/>
          <p:nvPr/>
        </p:nvCxnSpPr>
        <p:spPr>
          <a:xfrm flipV="1">
            <a:off x="2388829" y="1275699"/>
            <a:ext cx="13542" cy="640712"/>
          </a:xfrm>
          <a:prstGeom prst="straightConnector1">
            <a:avLst/>
          </a:prstGeom>
          <a:ln w="38100">
            <a:solidFill>
              <a:srgbClr val="92D05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16200000">
            <a:off x="1910605" y="1468811"/>
            <a:ext cx="654346" cy="276999"/>
          </a:xfrm>
          <a:prstGeom prst="rect">
            <a:avLst/>
          </a:prstGeom>
          <a:noFill/>
        </p:spPr>
        <p:txBody>
          <a:bodyPr wrap="none" rtlCol="0">
            <a:spAutoFit/>
          </a:bodyPr>
          <a:lstStyle/>
          <a:p>
            <a:r>
              <a:rPr lang="en-US" sz="1200" dirty="0">
                <a:solidFill>
                  <a:schemeClr val="tx2">
                    <a:lumMod val="50000"/>
                  </a:schemeClr>
                </a:solidFill>
              </a:rPr>
              <a:t>0.22 m</a:t>
            </a:r>
          </a:p>
        </p:txBody>
      </p:sp>
      <p:pic>
        <p:nvPicPr>
          <p:cNvPr id="39" name="Picture 3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0290" y="2257638"/>
            <a:ext cx="1518074" cy="1585600"/>
          </a:xfrm>
          <a:prstGeom prst="rect">
            <a:avLst/>
          </a:prstGeom>
        </p:spPr>
      </p:pic>
    </p:spTree>
    <p:extLst>
      <p:ext uri="{BB962C8B-B14F-4D97-AF65-F5344CB8AC3E}">
        <p14:creationId xmlns:p14="http://schemas.microsoft.com/office/powerpoint/2010/main" val="1576808346"/>
      </p:ext>
    </p:extLst>
  </p:cSld>
  <p:clrMapOvr>
    <a:masterClrMapping/>
  </p:clrMapOvr>
  <mc:AlternateContent xmlns:mc="http://schemas.openxmlformats.org/markup-compatibility/2006" xmlns:p14="http://schemas.microsoft.com/office/powerpoint/2010/main">
    <mc:Choice Requires="p14">
      <p:transition p14:dur="250" advTm="45255">
        <p:fade/>
      </p:transition>
    </mc:Choice>
    <mc:Fallback xmlns="">
      <p:transition advTm="45255">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0257-EB1A-BF4E-9FBE-C41682004291}"/>
              </a:ext>
            </a:extLst>
          </p:cNvPr>
          <p:cNvSpPr>
            <a:spLocks noGrp="1"/>
          </p:cNvSpPr>
          <p:nvPr>
            <p:ph type="title"/>
          </p:nvPr>
        </p:nvSpPr>
        <p:spPr>
          <a:xfrm>
            <a:off x="385549" y="65522"/>
            <a:ext cx="8372901" cy="621711"/>
          </a:xfrm>
        </p:spPr>
        <p:txBody>
          <a:bodyPr/>
          <a:lstStyle/>
          <a:p>
            <a:r>
              <a:rPr lang="en-US" dirty="0"/>
              <a:t>Summary</a:t>
            </a:r>
          </a:p>
        </p:txBody>
      </p:sp>
      <p:sp>
        <p:nvSpPr>
          <p:cNvPr id="3" name="Content Placeholder 2">
            <a:extLst>
              <a:ext uri="{FF2B5EF4-FFF2-40B4-BE49-F238E27FC236}">
                <a16:creationId xmlns:a16="http://schemas.microsoft.com/office/drawing/2014/main" id="{438EE297-963B-724A-9003-43D7E4E994B1}"/>
              </a:ext>
            </a:extLst>
          </p:cNvPr>
          <p:cNvSpPr>
            <a:spLocks noGrp="1"/>
          </p:cNvSpPr>
          <p:nvPr>
            <p:ph idx="1"/>
          </p:nvPr>
        </p:nvSpPr>
        <p:spPr>
          <a:xfrm>
            <a:off x="385548" y="873956"/>
            <a:ext cx="8372901" cy="3317082"/>
          </a:xfrm>
        </p:spPr>
        <p:txBody>
          <a:bodyPr/>
          <a:lstStyle/>
          <a:p>
            <a:r>
              <a:rPr lang="en-US" dirty="0"/>
              <a:t>Welcome to everyone, especially my dear friends from Berkeley Lab. I hope we can bring you in as partners for several other activities here. </a:t>
            </a:r>
          </a:p>
          <a:p>
            <a:r>
              <a:rPr lang="en-US" dirty="0"/>
              <a:t>Thanks to my APS colleagues for making time for this workshop given the many other demands. </a:t>
            </a:r>
          </a:p>
          <a:p>
            <a:r>
              <a:rPr lang="en-US" dirty="0"/>
              <a:t>Argonne has a bright accelerator future. Please come and help us!</a:t>
            </a:r>
          </a:p>
        </p:txBody>
      </p:sp>
      <p:sp>
        <p:nvSpPr>
          <p:cNvPr id="5" name="Slide Number Placeholder 4">
            <a:extLst>
              <a:ext uri="{FF2B5EF4-FFF2-40B4-BE49-F238E27FC236}">
                <a16:creationId xmlns:a16="http://schemas.microsoft.com/office/drawing/2014/main" id="{26FD81D4-C872-D54A-946C-4BFB6A92C7D1}"/>
              </a:ext>
            </a:extLst>
          </p:cNvPr>
          <p:cNvSpPr>
            <a:spLocks noGrp="1"/>
          </p:cNvSpPr>
          <p:nvPr>
            <p:ph type="sldNum" sz="quarter" idx="13"/>
          </p:nvPr>
        </p:nvSpPr>
        <p:spPr/>
        <p:txBody>
          <a:bodyPr/>
          <a:lstStyle/>
          <a:p>
            <a:fld id="{AEFAAC5A-9C4F-4278-920D-DF2BAB595749}" type="slidenum">
              <a:rPr lang="en-US" smtClean="0"/>
              <a:pPr/>
              <a:t>9</a:t>
            </a:fld>
            <a:endParaRPr lang="en-US" dirty="0"/>
          </a:p>
        </p:txBody>
      </p:sp>
    </p:spTree>
    <p:extLst>
      <p:ext uri="{BB962C8B-B14F-4D97-AF65-F5344CB8AC3E}">
        <p14:creationId xmlns:p14="http://schemas.microsoft.com/office/powerpoint/2010/main" val="2547296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Argonne presentation_16x9</Template>
  <TotalTime>57124</TotalTime>
  <Words>832</Words>
  <Application>Microsoft Office PowerPoint</Application>
  <PresentationFormat>On-screen Show (16:9)</PresentationFormat>
  <Paragraphs>83</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StarSymbol</vt:lpstr>
      <vt:lpstr>Wingdings</vt:lpstr>
      <vt:lpstr>presentation_16x9</vt:lpstr>
      <vt:lpstr>Welcome and introduction to the AWA upgrades workshop</vt:lpstr>
      <vt:lpstr>Welcome to Argonne!</vt:lpstr>
      <vt:lpstr>PowerPoint Presentation</vt:lpstr>
      <vt:lpstr>DOE is helping motivate a substantial role for the AAI</vt:lpstr>
      <vt:lpstr>LEA: Linac Extension Area </vt:lpstr>
      <vt:lpstr>Proposed LEA Experiment: Tapering Enhanced Stimulated Superradiant Amplification (P. Musumeci, UCLA)</vt:lpstr>
      <vt:lpstr> Sasha’s dream: A compact accelerator structure for next generation linacs</vt:lpstr>
      <vt:lpstr>Components in Accelerator Module</vt:lpstr>
      <vt:lpstr>Summary</vt:lpstr>
    </vt:vector>
  </TitlesOfParts>
  <Company>Argonne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Fenner, Richard B.</dc:creator>
  <cp:lastModifiedBy>Rezek, Nancy M.</cp:lastModifiedBy>
  <cp:revision>347</cp:revision>
  <cp:lastPrinted>2020-10-05T13:48:02Z</cp:lastPrinted>
  <dcterms:created xsi:type="dcterms:W3CDTF">2017-06-30T19:40:30Z</dcterms:created>
  <dcterms:modified xsi:type="dcterms:W3CDTF">2021-03-24T19:29:26Z</dcterms:modified>
</cp:coreProperties>
</file>