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  <p:sldMasterId id="2147483777" r:id="rId2"/>
  </p:sldMasterIdLst>
  <p:notesMasterIdLst>
    <p:notesMasterId r:id="rId15"/>
  </p:notesMasterIdLst>
  <p:sldIdLst>
    <p:sldId id="258" r:id="rId3"/>
    <p:sldId id="342" r:id="rId4"/>
    <p:sldId id="344" r:id="rId5"/>
    <p:sldId id="341" r:id="rId6"/>
    <p:sldId id="348" r:id="rId7"/>
    <p:sldId id="332" r:id="rId8"/>
    <p:sldId id="345" r:id="rId9"/>
    <p:sldId id="338" r:id="rId10"/>
    <p:sldId id="343" r:id="rId11"/>
    <p:sldId id="329" r:id="rId12"/>
    <p:sldId id="350" r:id="rId13"/>
    <p:sldId id="349" r:id="rId14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" userDrawn="1">
          <p15:clr>
            <a:srgbClr val="A4A3A4"/>
          </p15:clr>
        </p15:guide>
        <p15:guide id="2" orient="horz" pos="4123" userDrawn="1">
          <p15:clr>
            <a:srgbClr val="A4A3A4"/>
          </p15:clr>
        </p15:guide>
        <p15:guide id="3" orient="horz" pos="689" userDrawn="1">
          <p15:clr>
            <a:srgbClr val="A4A3A4"/>
          </p15:clr>
        </p15:guide>
        <p15:guide id="4" orient="horz" pos="1193" userDrawn="1">
          <p15:clr>
            <a:srgbClr val="A4A3A4"/>
          </p15:clr>
        </p15:guide>
        <p15:guide id="5" orient="horz" pos="3183" userDrawn="1">
          <p15:clr>
            <a:srgbClr val="A4A3A4"/>
          </p15:clr>
        </p15:guide>
        <p15:guide id="6" pos="7420" userDrawn="1">
          <p15:clr>
            <a:srgbClr val="A4A3A4"/>
          </p15:clr>
        </p15:guide>
        <p15:guide id="7" pos="423" userDrawn="1">
          <p15:clr>
            <a:srgbClr val="A4A3A4"/>
          </p15:clr>
        </p15:guide>
        <p15:guide id="8" pos="2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008C"/>
    <a:srgbClr val="7AB800"/>
    <a:srgbClr val="8FDEA0"/>
    <a:srgbClr val="3D5C00"/>
    <a:srgbClr val="978574"/>
    <a:srgbClr val="988675"/>
    <a:srgbClr val="A69280"/>
    <a:srgbClr val="CD202C"/>
    <a:srgbClr val="0B1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F3F84-BE3A-48F6-9DCD-985842FC934D}" v="33" dt="2020-12-11T12:56:59.738"/>
    <p1510:client id="{12E1BB2E-EB80-48E5-9C60-7FDD7EA866AD}" v="284" dt="2020-12-13T20:03:28.828"/>
    <p1510:client id="{5F85EA76-77F0-41E4-94B8-6CC46B52FCB6}" v="17" dt="2020-12-14T02:12:47.077"/>
    <p1510:client id="{7389F71B-E873-4C08-8474-6CC61DE199EF}" v="10" dt="2020-12-15T16:03:43.449"/>
    <p1510:client id="{7BA4EF98-0826-47B0-BE73-B0FD7C75F84B}" v="112" dt="2020-12-13T22:37:52.911"/>
    <p1510:client id="{87122DDC-47F0-4340-9E4A-66E64ABA2308}" v="411" dt="2020-12-15T03:04:53.137"/>
    <p1510:client id="{99D286CE-108B-4231-8E8F-584008502E5C}" v="94" dt="2020-12-11T13:27:26.193"/>
    <p1510:client id="{B20286E7-DC9F-480C-921E-6D5037205ED7}" v="16" dt="2020-12-13T17:36:36.015"/>
    <p1510:client id="{E32BD22E-34FA-4D16-B997-862308CCCE48}" v="73" dt="2020-12-11T01:30:52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1773" autoAdjust="0"/>
  </p:normalViewPr>
  <p:slideViewPr>
    <p:cSldViewPr snapToGrid="0" showGuides="1">
      <p:cViewPr varScale="1">
        <p:scale>
          <a:sx n="93" d="100"/>
          <a:sy n="93" d="100"/>
        </p:scale>
        <p:origin x="1344" y="84"/>
      </p:cViewPr>
      <p:guideLst>
        <p:guide orient="horz" pos="361"/>
        <p:guide orient="horz" pos="4123"/>
        <p:guide orient="horz" pos="689"/>
        <p:guide orient="horz" pos="1193"/>
        <p:guide orient="horz" pos="3183"/>
        <p:guide pos="7420"/>
        <p:guide pos="423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FC4E1-4041-4372-ADF9-D885C5B2D13A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D0E5242B-7F81-450F-A94D-7472D3F9C384}">
      <dgm:prSet phldrT="[Text]" custT="1"/>
      <dgm:spPr/>
      <dgm:t>
        <a:bodyPr/>
        <a:lstStyle/>
        <a:p>
          <a:r>
            <a:rPr lang="en-US" sz="2600" b="1" u="sng" dirty="0">
              <a:solidFill>
                <a:srgbClr val="000000"/>
              </a:solidFill>
            </a:rPr>
            <a:t>EPICS</a:t>
          </a:r>
        </a:p>
        <a:p>
          <a:r>
            <a:rPr lang="en-US" sz="2000" dirty="0" err="1">
              <a:solidFill>
                <a:srgbClr val="000000"/>
              </a:solidFill>
            </a:rPr>
            <a:t>Guobao</a:t>
          </a:r>
          <a:r>
            <a:rPr lang="en-US" sz="2000" dirty="0">
              <a:solidFill>
                <a:srgbClr val="000000"/>
              </a:solidFill>
            </a:rPr>
            <a:t> Shen (APS)</a:t>
          </a:r>
        </a:p>
        <a:p>
          <a:r>
            <a:rPr lang="en-US" sz="2000" dirty="0">
              <a:solidFill>
                <a:srgbClr val="000000"/>
              </a:solidFill>
            </a:rPr>
            <a:t>Andrew Johnson (APS)</a:t>
          </a:r>
        </a:p>
        <a:p>
          <a:r>
            <a:rPr lang="en-US" sz="2000" i="1" dirty="0" err="1">
              <a:solidFill>
                <a:srgbClr val="000000"/>
              </a:solidFill>
            </a:rPr>
            <a:t>Wanming</a:t>
          </a:r>
          <a:r>
            <a:rPr lang="en-US" sz="2000" i="1" dirty="0">
              <a:solidFill>
                <a:srgbClr val="000000"/>
              </a:solidFill>
            </a:rPr>
            <a:t> Liu (AWA)</a:t>
          </a:r>
        </a:p>
      </dgm:t>
    </dgm:pt>
    <dgm:pt modelId="{4D3D7067-5FED-42B9-99B0-3A9CD3BC2D1B}" type="parTrans" cxnId="{B1C628AF-D9D1-4FF7-9C75-9487A79D0A9F}">
      <dgm:prSet/>
      <dgm:spPr/>
      <dgm:t>
        <a:bodyPr/>
        <a:lstStyle/>
        <a:p>
          <a:endParaRPr lang="en-US"/>
        </a:p>
      </dgm:t>
    </dgm:pt>
    <dgm:pt modelId="{DF8FDCA3-65CA-4C93-8B12-A6DAB3726158}" type="sibTrans" cxnId="{B1C628AF-D9D1-4FF7-9C75-9487A79D0A9F}">
      <dgm:prSet/>
      <dgm:spPr/>
      <dgm:t>
        <a:bodyPr/>
        <a:lstStyle/>
        <a:p>
          <a:endParaRPr lang="en-US"/>
        </a:p>
      </dgm:t>
    </dgm:pt>
    <dgm:pt modelId="{D4C57A6B-D9F7-42B5-8664-6C20978D0DF2}">
      <dgm:prSet phldrT="[Text]" custT="1"/>
      <dgm:spPr/>
      <dgm:t>
        <a:bodyPr/>
        <a:lstStyle/>
        <a:p>
          <a:r>
            <a:rPr lang="en-US" sz="2000" b="1" u="sng" dirty="0">
              <a:solidFill>
                <a:srgbClr val="000000"/>
              </a:solidFill>
            </a:rPr>
            <a:t>LLRF</a:t>
          </a:r>
          <a:endParaRPr lang="en-US" sz="1700" b="1" u="sng" dirty="0">
            <a:solidFill>
              <a:srgbClr val="000000"/>
            </a:solidFill>
          </a:endParaRPr>
        </a:p>
        <a:p>
          <a:r>
            <a:rPr lang="en-US" sz="1700" dirty="0">
              <a:solidFill>
                <a:srgbClr val="000000"/>
              </a:solidFill>
            </a:rPr>
            <a:t>Daniele </a:t>
          </a:r>
          <a:r>
            <a:rPr lang="en-US" sz="1700" dirty="0" err="1">
              <a:solidFill>
                <a:srgbClr val="000000"/>
              </a:solidFill>
            </a:rPr>
            <a:t>Filippetto</a:t>
          </a:r>
          <a:r>
            <a:rPr lang="en-US" sz="1700" dirty="0">
              <a:solidFill>
                <a:srgbClr val="000000"/>
              </a:solidFill>
            </a:rPr>
            <a:t> (LBL)</a:t>
          </a:r>
        </a:p>
        <a:p>
          <a:r>
            <a:rPr lang="en-US" sz="1700" dirty="0">
              <a:solidFill>
                <a:srgbClr val="000000"/>
              </a:solidFill>
            </a:rPr>
            <a:t>Carlos Serrano (LBL)</a:t>
          </a:r>
        </a:p>
        <a:p>
          <a:r>
            <a:rPr lang="en-US" sz="1700" dirty="0" err="1">
              <a:solidFill>
                <a:srgbClr val="000000"/>
              </a:solidFill>
            </a:rPr>
            <a:t>Derun</a:t>
          </a:r>
          <a:r>
            <a:rPr lang="en-US" sz="1700" dirty="0">
              <a:solidFill>
                <a:srgbClr val="000000"/>
              </a:solidFill>
            </a:rPr>
            <a:t> Li (LBL)</a:t>
          </a:r>
        </a:p>
        <a:p>
          <a:r>
            <a:rPr lang="en-US" sz="1700" dirty="0">
              <a:solidFill>
                <a:srgbClr val="000000"/>
              </a:solidFill>
            </a:rPr>
            <a:t>Larry Doolittle (LBL)</a:t>
          </a:r>
        </a:p>
        <a:p>
          <a:r>
            <a:rPr lang="en-US" sz="1700" dirty="0" err="1">
              <a:solidFill>
                <a:srgbClr val="000000"/>
              </a:solidFill>
            </a:rPr>
            <a:t>Vamsi</a:t>
          </a:r>
          <a:r>
            <a:rPr lang="en-US" sz="1700" dirty="0">
              <a:solidFill>
                <a:srgbClr val="000000"/>
              </a:solidFill>
            </a:rPr>
            <a:t> </a:t>
          </a:r>
          <a:r>
            <a:rPr lang="en-US" sz="1700" dirty="0" err="1">
              <a:solidFill>
                <a:srgbClr val="000000"/>
              </a:solidFill>
            </a:rPr>
            <a:t>Vytla</a:t>
          </a:r>
          <a:r>
            <a:rPr lang="en-US" sz="1700" dirty="0">
              <a:solidFill>
                <a:srgbClr val="000000"/>
              </a:solidFill>
            </a:rPr>
            <a:t> (LBL)</a:t>
          </a:r>
        </a:p>
        <a:p>
          <a:r>
            <a:rPr lang="en-US" sz="1700" dirty="0" err="1">
              <a:solidFill>
                <a:srgbClr val="000000"/>
              </a:solidFill>
            </a:rPr>
            <a:t>Yawei</a:t>
          </a:r>
          <a:r>
            <a:rPr lang="en-US" sz="1700" dirty="0">
              <a:solidFill>
                <a:srgbClr val="000000"/>
              </a:solidFill>
            </a:rPr>
            <a:t> Yang (APS)</a:t>
          </a:r>
        </a:p>
        <a:p>
          <a:r>
            <a:rPr lang="en-US" sz="1700" i="1" dirty="0" err="1">
              <a:solidFill>
                <a:srgbClr val="000000"/>
              </a:solidFill>
            </a:rPr>
            <a:t>Wanming</a:t>
          </a:r>
          <a:r>
            <a:rPr lang="en-US" sz="1700" i="1" dirty="0">
              <a:solidFill>
                <a:srgbClr val="000000"/>
              </a:solidFill>
            </a:rPr>
            <a:t> Liu (AWA)</a:t>
          </a:r>
        </a:p>
      </dgm:t>
    </dgm:pt>
    <dgm:pt modelId="{50EFD6F6-9F0E-4020-9291-00369F186EFE}" type="parTrans" cxnId="{307D5081-C4D2-4BA4-A2F4-FB8EB16BFBB3}">
      <dgm:prSet/>
      <dgm:spPr/>
      <dgm:t>
        <a:bodyPr/>
        <a:lstStyle/>
        <a:p>
          <a:endParaRPr lang="en-US"/>
        </a:p>
      </dgm:t>
    </dgm:pt>
    <dgm:pt modelId="{BD0578D2-F62B-4F51-A221-D83BC9F073CC}" type="sibTrans" cxnId="{307D5081-C4D2-4BA4-A2F4-FB8EB16BFBB3}">
      <dgm:prSet/>
      <dgm:spPr/>
      <dgm:t>
        <a:bodyPr/>
        <a:lstStyle/>
        <a:p>
          <a:endParaRPr lang="en-US"/>
        </a:p>
      </dgm:t>
    </dgm:pt>
    <dgm:pt modelId="{5869B85D-B724-4A6A-B1DF-00EDC07BDFBC}">
      <dgm:prSet phldrT="[Text]" custT="1"/>
      <dgm:spPr/>
      <dgm:t>
        <a:bodyPr/>
        <a:lstStyle/>
        <a:p>
          <a:r>
            <a:rPr lang="en-US" sz="2400" b="1" u="sng" dirty="0">
              <a:solidFill>
                <a:srgbClr val="000000"/>
              </a:solidFill>
            </a:rPr>
            <a:t>KLYSTRON</a:t>
          </a:r>
        </a:p>
        <a:p>
          <a:r>
            <a:rPr lang="en-US" sz="2000" dirty="0">
              <a:solidFill>
                <a:srgbClr val="000000"/>
              </a:solidFill>
            </a:rPr>
            <a:t>Ali </a:t>
          </a:r>
          <a:r>
            <a:rPr lang="en-US" sz="2000" dirty="0" err="1">
              <a:solidFill>
                <a:srgbClr val="000000"/>
              </a:solidFill>
            </a:rPr>
            <a:t>Nassari</a:t>
          </a:r>
          <a:r>
            <a:rPr lang="en-US" sz="2000" dirty="0">
              <a:solidFill>
                <a:srgbClr val="000000"/>
              </a:solidFill>
            </a:rPr>
            <a:t> (APS)</a:t>
          </a:r>
        </a:p>
        <a:p>
          <a:r>
            <a:rPr lang="en-US" sz="2000" dirty="0">
              <a:solidFill>
                <a:srgbClr val="000000"/>
              </a:solidFill>
            </a:rPr>
            <a:t>Alex </a:t>
          </a:r>
          <a:r>
            <a:rPr lang="en-US" sz="2000" dirty="0" err="1">
              <a:solidFill>
                <a:srgbClr val="000000"/>
              </a:solidFill>
            </a:rPr>
            <a:t>Cours</a:t>
          </a:r>
          <a:r>
            <a:rPr lang="en-US" sz="2000" dirty="0">
              <a:solidFill>
                <a:srgbClr val="000000"/>
              </a:solidFill>
            </a:rPr>
            <a:t> (APS)</a:t>
          </a:r>
        </a:p>
        <a:p>
          <a:r>
            <a:rPr lang="en-US" sz="2000" dirty="0">
              <a:solidFill>
                <a:srgbClr val="000000"/>
              </a:solidFill>
            </a:rPr>
            <a:t>David Meyer (APS)</a:t>
          </a:r>
        </a:p>
        <a:p>
          <a:r>
            <a:rPr lang="en-US" sz="2000" i="1" dirty="0" err="1">
              <a:solidFill>
                <a:srgbClr val="000000"/>
              </a:solidFill>
            </a:rPr>
            <a:t>Wanming</a:t>
          </a:r>
          <a:r>
            <a:rPr lang="en-US" sz="2000" i="1" dirty="0">
              <a:solidFill>
                <a:srgbClr val="000000"/>
              </a:solidFill>
            </a:rPr>
            <a:t> Liu (AWA)</a:t>
          </a:r>
        </a:p>
      </dgm:t>
    </dgm:pt>
    <dgm:pt modelId="{96AB07EB-C6ED-4340-9748-D288E141105B}" type="parTrans" cxnId="{029D1AFB-F6E2-41DD-98F9-F3B63F24C9CF}">
      <dgm:prSet/>
      <dgm:spPr/>
      <dgm:t>
        <a:bodyPr/>
        <a:lstStyle/>
        <a:p>
          <a:endParaRPr lang="en-US"/>
        </a:p>
      </dgm:t>
    </dgm:pt>
    <dgm:pt modelId="{3F11FBF6-F698-4838-84AF-FC6AA8749DBE}" type="sibTrans" cxnId="{029D1AFB-F6E2-41DD-98F9-F3B63F24C9CF}">
      <dgm:prSet/>
      <dgm:spPr/>
      <dgm:t>
        <a:bodyPr/>
        <a:lstStyle/>
        <a:p>
          <a:endParaRPr lang="en-US"/>
        </a:p>
      </dgm:t>
    </dgm:pt>
    <dgm:pt modelId="{B759EFA5-0ACF-4E30-ADDD-FEC333B20D5A}" type="pres">
      <dgm:prSet presAssocID="{E84FC4E1-4041-4372-ADF9-D885C5B2D13A}" presName="Name0" presStyleCnt="0">
        <dgm:presLayoutVars>
          <dgm:chMax val="7"/>
          <dgm:dir/>
          <dgm:resizeHandles val="exact"/>
        </dgm:presLayoutVars>
      </dgm:prSet>
      <dgm:spPr/>
    </dgm:pt>
    <dgm:pt modelId="{77CFD645-B5E5-4F40-99A3-A6819E651941}" type="pres">
      <dgm:prSet presAssocID="{E84FC4E1-4041-4372-ADF9-D885C5B2D13A}" presName="ellipse1" presStyleLbl="vennNode1" presStyleIdx="0" presStyleCnt="3" custScaleX="113061" custLinFactNeighborX="1957" custLinFactNeighborY="2798">
        <dgm:presLayoutVars>
          <dgm:bulletEnabled val="1"/>
        </dgm:presLayoutVars>
      </dgm:prSet>
      <dgm:spPr/>
    </dgm:pt>
    <dgm:pt modelId="{FCC39BFF-8FD6-4A9D-B57A-71A4BD5A18C5}" type="pres">
      <dgm:prSet presAssocID="{E84FC4E1-4041-4372-ADF9-D885C5B2D13A}" presName="ellipse2" presStyleLbl="vennNode1" presStyleIdx="1" presStyleCnt="3" custScaleX="111775">
        <dgm:presLayoutVars>
          <dgm:bulletEnabled val="1"/>
        </dgm:presLayoutVars>
      </dgm:prSet>
      <dgm:spPr/>
    </dgm:pt>
    <dgm:pt modelId="{AB9B56FF-DC36-41D9-B1C8-2780BD1B72D2}" type="pres">
      <dgm:prSet presAssocID="{E84FC4E1-4041-4372-ADF9-D885C5B2D13A}" presName="ellipse3" presStyleLbl="vennNode1" presStyleIdx="2" presStyleCnt="3" custScaleX="108327" custLinFactNeighborX="-12705" custLinFactNeighborY="-346">
        <dgm:presLayoutVars>
          <dgm:bulletEnabled val="1"/>
        </dgm:presLayoutVars>
      </dgm:prSet>
      <dgm:spPr/>
    </dgm:pt>
  </dgm:ptLst>
  <dgm:cxnLst>
    <dgm:cxn modelId="{50F77728-7CE8-4FF0-BD54-3EBA5F55E701}" type="presOf" srcId="{D0E5242B-7F81-450F-A94D-7472D3F9C384}" destId="{77CFD645-B5E5-4F40-99A3-A6819E651941}" srcOrd="0" destOrd="0" presId="urn:microsoft.com/office/officeart/2005/8/layout/rings+Icon"/>
    <dgm:cxn modelId="{9F6A9848-8B23-4787-9EBF-9126D2AED3CC}" type="presOf" srcId="{5869B85D-B724-4A6A-B1DF-00EDC07BDFBC}" destId="{AB9B56FF-DC36-41D9-B1C8-2780BD1B72D2}" srcOrd="0" destOrd="0" presId="urn:microsoft.com/office/officeart/2005/8/layout/rings+Icon"/>
    <dgm:cxn modelId="{307D5081-C4D2-4BA4-A2F4-FB8EB16BFBB3}" srcId="{E84FC4E1-4041-4372-ADF9-D885C5B2D13A}" destId="{D4C57A6B-D9F7-42B5-8664-6C20978D0DF2}" srcOrd="1" destOrd="0" parTransId="{50EFD6F6-9F0E-4020-9291-00369F186EFE}" sibTransId="{BD0578D2-F62B-4F51-A221-D83BC9F073CC}"/>
    <dgm:cxn modelId="{D1F86A82-4182-4AA2-BDC6-F243A3BC1B85}" type="presOf" srcId="{E84FC4E1-4041-4372-ADF9-D885C5B2D13A}" destId="{B759EFA5-0ACF-4E30-ADDD-FEC333B20D5A}" srcOrd="0" destOrd="0" presId="urn:microsoft.com/office/officeart/2005/8/layout/rings+Icon"/>
    <dgm:cxn modelId="{32306A8C-E8B6-4053-8ADC-7EF72275385C}" type="presOf" srcId="{D4C57A6B-D9F7-42B5-8664-6C20978D0DF2}" destId="{FCC39BFF-8FD6-4A9D-B57A-71A4BD5A18C5}" srcOrd="0" destOrd="0" presId="urn:microsoft.com/office/officeart/2005/8/layout/rings+Icon"/>
    <dgm:cxn modelId="{B1C628AF-D9D1-4FF7-9C75-9487A79D0A9F}" srcId="{E84FC4E1-4041-4372-ADF9-D885C5B2D13A}" destId="{D0E5242B-7F81-450F-A94D-7472D3F9C384}" srcOrd="0" destOrd="0" parTransId="{4D3D7067-5FED-42B9-99B0-3A9CD3BC2D1B}" sibTransId="{DF8FDCA3-65CA-4C93-8B12-A6DAB3726158}"/>
    <dgm:cxn modelId="{029D1AFB-F6E2-41DD-98F9-F3B63F24C9CF}" srcId="{E84FC4E1-4041-4372-ADF9-D885C5B2D13A}" destId="{5869B85D-B724-4A6A-B1DF-00EDC07BDFBC}" srcOrd="2" destOrd="0" parTransId="{96AB07EB-C6ED-4340-9748-D288E141105B}" sibTransId="{3F11FBF6-F698-4838-84AF-FC6AA8749DBE}"/>
    <dgm:cxn modelId="{3D67697A-A329-4598-913A-80AA26B6F4D4}" type="presParOf" srcId="{B759EFA5-0ACF-4E30-ADDD-FEC333B20D5A}" destId="{77CFD645-B5E5-4F40-99A3-A6819E651941}" srcOrd="0" destOrd="0" presId="urn:microsoft.com/office/officeart/2005/8/layout/rings+Icon"/>
    <dgm:cxn modelId="{3DE090E1-A707-4403-94C1-CF19680064DF}" type="presParOf" srcId="{B759EFA5-0ACF-4E30-ADDD-FEC333B20D5A}" destId="{FCC39BFF-8FD6-4A9D-B57A-71A4BD5A18C5}" srcOrd="1" destOrd="0" presId="urn:microsoft.com/office/officeart/2005/8/layout/rings+Icon"/>
    <dgm:cxn modelId="{BC146369-3C08-4C09-88F0-261284180002}" type="presParOf" srcId="{B759EFA5-0ACF-4E30-ADDD-FEC333B20D5A}" destId="{AB9B56FF-DC36-41D9-B1C8-2780BD1B72D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FD645-B5E5-4F40-99A3-A6819E651941}">
      <dsp:nvSpPr>
        <dsp:cNvPr id="0" name=""/>
        <dsp:cNvSpPr/>
      </dsp:nvSpPr>
      <dsp:spPr>
        <a:xfrm>
          <a:off x="741894" y="102819"/>
          <a:ext cx="4154788" cy="36747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>
              <a:solidFill>
                <a:srgbClr val="000000"/>
              </a:solidFill>
            </a:rPr>
            <a:t>EPICS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0000"/>
              </a:solidFill>
            </a:rPr>
            <a:t>Guobao</a:t>
          </a:r>
          <a:r>
            <a:rPr lang="en-US" sz="2000" kern="1200" dirty="0">
              <a:solidFill>
                <a:srgbClr val="000000"/>
              </a:solidFill>
            </a:rPr>
            <a:t> Shen (APS)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Andrew Johnson (APS)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 err="1">
              <a:solidFill>
                <a:srgbClr val="000000"/>
              </a:solidFill>
            </a:rPr>
            <a:t>Wanming</a:t>
          </a:r>
          <a:r>
            <a:rPr lang="en-US" sz="2000" i="1" kern="1200" dirty="0">
              <a:solidFill>
                <a:srgbClr val="000000"/>
              </a:solidFill>
            </a:rPr>
            <a:t> Liu (AWA)</a:t>
          </a:r>
        </a:p>
      </dsp:txBody>
      <dsp:txXfrm>
        <a:off x="1350349" y="640976"/>
        <a:ext cx="2937878" cy="2598453"/>
      </dsp:txXfrm>
    </dsp:sp>
    <dsp:sp modelId="{FCC39BFF-8FD6-4A9D-B57A-71A4BD5A18C5}">
      <dsp:nvSpPr>
        <dsp:cNvPr id="0" name=""/>
        <dsp:cNvSpPr/>
      </dsp:nvSpPr>
      <dsp:spPr>
        <a:xfrm>
          <a:off x="2585069" y="2450865"/>
          <a:ext cx="4107529" cy="36747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000000"/>
              </a:solidFill>
            </a:rPr>
            <a:t>LLRF</a:t>
          </a:r>
          <a:endParaRPr lang="en-US" sz="1700" b="1" u="sng" kern="1200" dirty="0">
            <a:solidFill>
              <a:srgbClr val="0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Daniele </a:t>
          </a:r>
          <a:r>
            <a:rPr lang="en-US" sz="1700" kern="1200" dirty="0" err="1">
              <a:solidFill>
                <a:srgbClr val="000000"/>
              </a:solidFill>
            </a:rPr>
            <a:t>Filippetto</a:t>
          </a:r>
          <a:r>
            <a:rPr lang="en-US" sz="1700" kern="1200" dirty="0">
              <a:solidFill>
                <a:srgbClr val="000000"/>
              </a:solidFill>
            </a:rPr>
            <a:t> (LBL)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Carlos Serrano (LBL)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Derun</a:t>
          </a:r>
          <a:r>
            <a:rPr lang="en-US" sz="1700" kern="1200" dirty="0">
              <a:solidFill>
                <a:srgbClr val="000000"/>
              </a:solidFill>
            </a:rPr>
            <a:t> Li (LBL)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Larry Doolittle (LBL)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Vamsi</a:t>
          </a:r>
          <a:r>
            <a:rPr lang="en-US" sz="1700" kern="1200" dirty="0">
              <a:solidFill>
                <a:srgbClr val="000000"/>
              </a:solidFill>
            </a:rPr>
            <a:t> </a:t>
          </a:r>
          <a:r>
            <a:rPr lang="en-US" sz="1700" kern="1200" dirty="0" err="1">
              <a:solidFill>
                <a:srgbClr val="000000"/>
              </a:solidFill>
            </a:rPr>
            <a:t>Vytla</a:t>
          </a:r>
          <a:r>
            <a:rPr lang="en-US" sz="1700" kern="1200" dirty="0">
              <a:solidFill>
                <a:srgbClr val="000000"/>
              </a:solidFill>
            </a:rPr>
            <a:t> (LBL)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Yawei</a:t>
          </a:r>
          <a:r>
            <a:rPr lang="en-US" sz="1700" kern="1200" dirty="0">
              <a:solidFill>
                <a:srgbClr val="000000"/>
              </a:solidFill>
            </a:rPr>
            <a:t> Yang (APS)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 err="1">
              <a:solidFill>
                <a:srgbClr val="000000"/>
              </a:solidFill>
            </a:rPr>
            <a:t>Wanming</a:t>
          </a:r>
          <a:r>
            <a:rPr lang="en-US" sz="1700" i="1" kern="1200" dirty="0">
              <a:solidFill>
                <a:srgbClr val="000000"/>
              </a:solidFill>
            </a:rPr>
            <a:t> Liu (AWA)</a:t>
          </a:r>
        </a:p>
      </dsp:txBody>
      <dsp:txXfrm>
        <a:off x="3186603" y="2989022"/>
        <a:ext cx="2904461" cy="2598453"/>
      </dsp:txXfrm>
    </dsp:sp>
    <dsp:sp modelId="{AB9B56FF-DC36-41D9-B1C8-2780BD1B72D2}">
      <dsp:nvSpPr>
        <dsp:cNvPr id="0" name=""/>
        <dsp:cNvSpPr/>
      </dsp:nvSpPr>
      <dsp:spPr>
        <a:xfrm>
          <a:off x="4070763" y="0"/>
          <a:ext cx="3980822" cy="36747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rgbClr val="000000"/>
              </a:solidFill>
            </a:rPr>
            <a:t>KLYSTRON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Ali </a:t>
          </a:r>
          <a:r>
            <a:rPr lang="en-US" sz="2000" kern="1200" dirty="0" err="1">
              <a:solidFill>
                <a:srgbClr val="000000"/>
              </a:solidFill>
            </a:rPr>
            <a:t>Nassari</a:t>
          </a:r>
          <a:r>
            <a:rPr lang="en-US" sz="2000" kern="1200" dirty="0">
              <a:solidFill>
                <a:srgbClr val="000000"/>
              </a:solidFill>
            </a:rPr>
            <a:t> (APS)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Alex </a:t>
          </a:r>
          <a:r>
            <a:rPr lang="en-US" sz="2000" kern="1200" dirty="0" err="1">
              <a:solidFill>
                <a:srgbClr val="000000"/>
              </a:solidFill>
            </a:rPr>
            <a:t>Cours</a:t>
          </a:r>
          <a:r>
            <a:rPr lang="en-US" sz="2000" kern="1200" dirty="0">
              <a:solidFill>
                <a:srgbClr val="000000"/>
              </a:solidFill>
            </a:rPr>
            <a:t> (APS)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David Meyer (APS)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 err="1">
              <a:solidFill>
                <a:srgbClr val="000000"/>
              </a:solidFill>
            </a:rPr>
            <a:t>Wanming</a:t>
          </a:r>
          <a:r>
            <a:rPr lang="en-US" sz="2000" i="1" kern="1200" dirty="0">
              <a:solidFill>
                <a:srgbClr val="000000"/>
              </a:solidFill>
            </a:rPr>
            <a:t> Liu (AWA)</a:t>
          </a:r>
        </a:p>
      </dsp:txBody>
      <dsp:txXfrm>
        <a:off x="4653741" y="538157"/>
        <a:ext cx="2814866" cy="2598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Accelerators at Argonne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8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Independent Drive and Witness Beamlines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1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7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6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569" b="16690"/>
          <a:stretch/>
        </p:blipFill>
        <p:spPr>
          <a:xfrm>
            <a:off x="-1057" y="2"/>
            <a:ext cx="12193057" cy="5979885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-1057" y="0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5475819"/>
            <a:ext cx="5486400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5475819"/>
            <a:ext cx="5463447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200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88939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675246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888617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6744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809112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8900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896695"/>
            <a:ext cx="11246069" cy="1448440"/>
          </a:xfrm>
          <a:noFill/>
        </p:spPr>
        <p:txBody>
          <a:bodyPr lIns="0" tIns="91440"/>
          <a:lstStyle>
            <a:lvl1pPr>
              <a:defRPr sz="2667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667">
                <a:solidFill>
                  <a:srgbClr val="000000"/>
                </a:solidFill>
              </a:defRPr>
            </a:lvl3pPr>
            <a:lvl4pPr>
              <a:defRPr sz="2667">
                <a:solidFill>
                  <a:srgbClr val="000000"/>
                </a:solidFill>
              </a:defRPr>
            </a:lvl4pPr>
            <a:lvl5pPr>
              <a:defRPr sz="26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609585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733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6003566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600735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651684"/>
            <a:ext cx="11163868" cy="42682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1431" y="5943817"/>
            <a:ext cx="4948052" cy="320995"/>
          </a:xfrm>
        </p:spPr>
        <p:txBody>
          <a:bodyPr bIns="0" anchor="t" anchorCtr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0269" y="6395063"/>
            <a:ext cx="1341120" cy="322908"/>
          </a:xfrm>
          <a:prstGeom prst="rect">
            <a:avLst/>
          </a:prstGeom>
        </p:spPr>
        <p:txBody>
          <a:bodyPr/>
          <a:lstStyle>
            <a:lvl1pPr algn="ctr">
              <a:defRPr sz="14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8569" b="16690"/>
          <a:stretch/>
        </p:blipFill>
        <p:spPr>
          <a:xfrm>
            <a:off x="-1057" y="2"/>
            <a:ext cx="12193057" cy="5979884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3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515940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0269" y="6395063"/>
            <a:ext cx="1341120" cy="322908"/>
          </a:xfrm>
          <a:prstGeom prst="rect">
            <a:avLst/>
          </a:prstGeom>
        </p:spPr>
        <p:txBody>
          <a:bodyPr/>
          <a:lstStyle>
            <a:lvl1pPr algn="ctr">
              <a:defRPr sz="14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9711" y="2764"/>
            <a:ext cx="12194373" cy="602211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9709" y="2763"/>
            <a:ext cx="12194375" cy="602211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5061" y="766261"/>
            <a:ext cx="7580467" cy="40620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2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52" y="544589"/>
            <a:ext cx="2382461" cy="858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/>
          <a:srcRect t="14982" b="13843"/>
          <a:stretch/>
        </p:blipFill>
        <p:spPr>
          <a:xfrm>
            <a:off x="6484965" y="1694687"/>
            <a:ext cx="5707035" cy="27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651685"/>
            <a:ext cx="11163868" cy="46488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086747" y="6389330"/>
            <a:ext cx="1311853" cy="2891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John Power</a:t>
            </a:r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t="8569" b="16932"/>
          <a:stretch/>
        </p:blipFill>
        <p:spPr>
          <a:xfrm>
            <a:off x="-1057" y="2"/>
            <a:ext cx="12193057" cy="5960533"/>
          </a:xfrm>
          <a:prstGeom prst="rect">
            <a:avLst/>
          </a:prstGeom>
        </p:spPr>
      </p:pic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6060003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-1059" y="-44546"/>
            <a:ext cx="12192000" cy="6011939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109775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7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401282"/>
            <a:ext cx="7979531" cy="441436"/>
          </a:xfrm>
        </p:spPr>
        <p:txBody>
          <a:bodyPr/>
          <a:lstStyle>
            <a:lvl1pPr marL="0" indent="0">
              <a:buNone/>
              <a:defRPr sz="1333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333" b="0" cap="all" dirty="0">
                <a:solidFill>
                  <a:srgbClr val="000000"/>
                </a:solidFill>
              </a:rPr>
              <a:t>Type in Name of </a:t>
            </a:r>
            <a:r>
              <a:rPr lang="en-US" sz="1333" b="0" cap="all" dirty="0" err="1">
                <a:solidFill>
                  <a:srgbClr val="000000"/>
                </a:solidFill>
              </a:rPr>
              <a:t>fACILITY</a:t>
            </a:r>
            <a:r>
              <a:rPr lang="en-US" sz="1333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333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227511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0360"/>
            <a:ext cx="9034837" cy="1119235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9304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5"/>
            <a:ext cx="11094720" cy="1373592"/>
          </a:xfrm>
        </p:spPr>
        <p:txBody>
          <a:bodyPr lIns="0" anchor="t"/>
          <a:lstStyle>
            <a:lvl1pPr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-1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"/>
            <a:ext cx="5974080" cy="3663951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1"/>
            <a:ext cx="5974080" cy="3663951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406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78819"/>
            <a:ext cx="11246069" cy="1679181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666479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1" y="-36027"/>
            <a:ext cx="12191999" cy="60209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36027"/>
            <a:ext cx="12191999" cy="6020945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77795"/>
            <a:ext cx="11163868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2700"/>
            <a:ext cx="11163868" cy="113321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5673570" y="6523891"/>
            <a:ext cx="1052546" cy="194081"/>
          </a:xfrm>
        </p:spPr>
        <p:txBody>
          <a:bodyPr/>
          <a:lstStyle/>
          <a:p>
            <a:r>
              <a:rPr lang="en-US" dirty="0"/>
              <a:t>Slide </a:t>
            </a:r>
            <a:fld id="{AEFAAC5A-9C4F-4278-920D-DF2BAB595749}" type="slidenum">
              <a:rPr lang="en-US" smtClean="0"/>
              <a:pPr/>
              <a:t>‹#›</a:t>
            </a:fld>
            <a:r>
              <a:rPr lang="en-US" dirty="0"/>
              <a:t> of 11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086747" y="6389330"/>
            <a:ext cx="1311853" cy="2891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John Power</a:t>
            </a:r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90538"/>
            <a:ext cx="11163868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4748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6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73717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904965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890677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5362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8384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890496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8" y="1890495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8" y="4271088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257459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934727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923615"/>
            <a:ext cx="2698328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4" y="3493608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719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507968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3" y="5076181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5059321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4188849"/>
            <a:ext cx="5486400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4188849"/>
            <a:ext cx="5463447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5853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2" y="59128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21" y="59255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5475819"/>
            <a:ext cx="5486400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5475819"/>
            <a:ext cx="5463447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610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88939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675246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888617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6744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809112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8900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597768" y="6473709"/>
            <a:ext cx="1066800" cy="182068"/>
          </a:xfrm>
        </p:spPr>
        <p:txBody>
          <a:bodyPr/>
          <a:lstStyle/>
          <a:p>
            <a:r>
              <a:rPr lang="en-US" dirty="0"/>
              <a:t>Slide </a:t>
            </a:r>
            <a:fld id="{AEFAAC5A-9C4F-4278-920D-DF2BAB595749}" type="slidenum">
              <a:rPr lang="en-US" smtClean="0"/>
              <a:pPr/>
              <a:t>‹#›</a:t>
            </a:fld>
            <a:r>
              <a:rPr lang="en-US" dirty="0"/>
              <a:t> of 11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51685"/>
            <a:ext cx="5364480" cy="467605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51685"/>
            <a:ext cx="5364480" cy="4661767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0269" y="6395063"/>
            <a:ext cx="1341120" cy="322908"/>
          </a:xfrm>
          <a:prstGeom prst="rect">
            <a:avLst/>
          </a:prstGeom>
        </p:spPr>
        <p:txBody>
          <a:bodyPr/>
          <a:lstStyle>
            <a:lvl1pPr algn="ctr">
              <a:defRPr sz="14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896695"/>
            <a:ext cx="11246069" cy="1448440"/>
          </a:xfrm>
          <a:noFill/>
        </p:spPr>
        <p:txBody>
          <a:bodyPr lIns="0" tIns="91440"/>
          <a:lstStyle>
            <a:lvl1pPr>
              <a:defRPr sz="2667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667">
                <a:solidFill>
                  <a:srgbClr val="000000"/>
                </a:solidFill>
              </a:defRPr>
            </a:lvl3pPr>
            <a:lvl4pPr>
              <a:defRPr sz="2667">
                <a:solidFill>
                  <a:srgbClr val="000000"/>
                </a:solidFill>
              </a:defRPr>
            </a:lvl4pPr>
            <a:lvl5pPr>
              <a:defRPr sz="26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609585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733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7669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50"/>
            <a:ext cx="11163868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6003566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600735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39666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90105"/>
            <a:ext cx="11163868" cy="402985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2" y="6318956"/>
            <a:ext cx="4948052" cy="539045"/>
          </a:xfrm>
        </p:spPr>
        <p:txBody>
          <a:bodyPr bIns="0" anchor="t" anchorCtr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8326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1" y="-36027"/>
            <a:ext cx="12191999" cy="602094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36027"/>
            <a:ext cx="12191999" cy="6020945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3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515940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8998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3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1" y="-36027"/>
            <a:ext cx="12191999" cy="6020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2708" y="-36027"/>
            <a:ext cx="12192000" cy="60209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5061" y="766261"/>
            <a:ext cx="7580467" cy="40620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2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52" y="544589"/>
            <a:ext cx="2382461" cy="8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18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1" y="-36027"/>
            <a:ext cx="12191999" cy="6020945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12192000" cy="6011939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6060003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109775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7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401282"/>
            <a:ext cx="7979531" cy="441436"/>
          </a:xfrm>
        </p:spPr>
        <p:txBody>
          <a:bodyPr/>
          <a:lstStyle>
            <a:lvl1pPr marL="0" indent="0">
              <a:buNone/>
              <a:defRPr sz="1333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333" b="0" cap="all" dirty="0">
                <a:solidFill>
                  <a:srgbClr val="000000"/>
                </a:solidFill>
              </a:rPr>
              <a:t>Type in Name of </a:t>
            </a:r>
            <a:r>
              <a:rPr lang="en-US" sz="1333" b="0" cap="all" dirty="0" err="1">
                <a:solidFill>
                  <a:srgbClr val="000000"/>
                </a:solidFill>
              </a:rPr>
              <a:t>fACILITY</a:t>
            </a:r>
            <a:r>
              <a:rPr lang="en-US" sz="1333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333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227511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0360"/>
            <a:ext cx="9034837" cy="1119235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272683"/>
            <a:ext cx="5486400" cy="40174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272683"/>
            <a:ext cx="5486400" cy="40174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651685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651685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9304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5"/>
            <a:ext cx="11094720" cy="1373592"/>
          </a:xfrm>
        </p:spPr>
        <p:txBody>
          <a:bodyPr lIns="0" anchor="t"/>
          <a:lstStyle>
            <a:lvl1pPr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-1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"/>
            <a:ext cx="5974080" cy="3663951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1"/>
            <a:ext cx="5974080" cy="3663951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406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788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890496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8" y="1890495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8" y="4271088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257459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934727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923615"/>
            <a:ext cx="2698328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4" y="3493608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50087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507968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3" y="5076181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5059321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4188849"/>
            <a:ext cx="5486400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4188849"/>
            <a:ext cx="5463447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2" y="59128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21" y="59255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20" y="6399990"/>
            <a:ext cx="1034357" cy="37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1"/>
            <a:ext cx="11163868" cy="115196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8435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3"/>
            <a:ext cx="304800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33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" y="6449547"/>
            <a:ext cx="2984619" cy="213719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29120" y="6395065"/>
            <a:ext cx="3667760" cy="3229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dirty="0"/>
              <a:t>AWA Upgrades Mini-workshop</a:t>
            </a: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sz="3733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800"/>
        </a:spcBef>
        <a:spcAft>
          <a:spcPts val="0"/>
        </a:spcAft>
        <a:buFont typeface="Wingdings" pitchFamily="2" charset="2"/>
        <a:buChar char="§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94249" indent="-315376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71007" indent="-249760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449881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754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20" y="6399990"/>
            <a:ext cx="1034357" cy="3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4778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8435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-3"/>
            <a:ext cx="304800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0" numCol="1" anchor="b" anchorCtr="0" compatLnSpc="1">
            <a:prstTxWarp prst="textNoShape">
              <a:avLst/>
            </a:prstTxWarp>
          </a:bodyPr>
          <a:lstStyle/>
          <a:p>
            <a:endParaRPr lang="en-US" sz="133">
              <a:solidFill>
                <a:srgbClr val="7AB8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6436112"/>
            <a:ext cx="1891671" cy="2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1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804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sz="3733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800"/>
        </a:spcBef>
        <a:spcAft>
          <a:spcPts val="0"/>
        </a:spcAft>
        <a:buFont typeface="Wingdings" pitchFamily="2" charset="2"/>
        <a:buChar char="§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94249" indent="-315376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71007" indent="-249760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449881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754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b="293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0" tIns="0" rIns="91440" bIns="0" rtlCol="0" anchor="ctr">
            <a:noAutofit/>
          </a:bodyPr>
          <a:lstStyle/>
          <a:p>
            <a:pPr algn="ctr"/>
            <a:r>
              <a:rPr lang="en-US" sz="4400" dirty="0"/>
              <a:t>Argonne Wakefield Accelerator</a:t>
            </a:r>
            <a:endParaRPr lang="en-US" sz="4400" dirty="0">
              <a:cs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6535" y="4582947"/>
            <a:ext cx="4516965" cy="3937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John power </a:t>
            </a:r>
            <a:r>
              <a:rPr lang="en-US" sz="2400" cap="none" dirty="0"/>
              <a:t>for the AWA group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26536" y="4960384"/>
            <a:ext cx="4321385" cy="914400"/>
          </a:xfrm>
        </p:spPr>
        <p:txBody>
          <a:bodyPr/>
          <a:lstStyle/>
          <a:p>
            <a:r>
              <a:rPr lang="en-US" sz="2400" dirty="0"/>
              <a:t>Argonne National Laboratory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480263" y="6145081"/>
            <a:ext cx="3590496" cy="566270"/>
          </a:xfrm>
        </p:spPr>
        <p:txBody>
          <a:bodyPr/>
          <a:lstStyle/>
          <a:p>
            <a:r>
              <a:rPr lang="en-US" dirty="0"/>
              <a:t>March 25, 2021</a:t>
            </a:r>
          </a:p>
          <a:p>
            <a:r>
              <a:rPr lang="en-US" dirty="0"/>
              <a:t>AWA Upgrades Mini-Workshop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5584372" y="4566684"/>
            <a:ext cx="6486388" cy="93604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Argonne Wakefield Accelerator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An HEP-GARD Test Facility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468795" y="278861"/>
            <a:ext cx="7965470" cy="886705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>
                <a:ea typeface="+mn-lt"/>
                <a:cs typeface="+mn-lt"/>
              </a:rPr>
              <a:t>AWA: upgrades fy21-23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AWA-II: &gt;fy25</a:t>
            </a:r>
            <a:endParaRPr lang="en-US" sz="40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6194" y="1394943"/>
            <a:ext cx="5107121" cy="1829635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615707" y="698599"/>
            <a:ext cx="5076967" cy="2525979"/>
            <a:chOff x="304800" y="1122918"/>
            <a:chExt cx="11182350" cy="5563632"/>
          </a:xfrm>
        </p:grpSpPr>
        <p:grpSp>
          <p:nvGrpSpPr>
            <p:cNvPr id="87" name="Group 86"/>
            <p:cNvGrpSpPr/>
            <p:nvPr/>
          </p:nvGrpSpPr>
          <p:grpSpPr>
            <a:xfrm>
              <a:off x="304800" y="1122918"/>
              <a:ext cx="11182350" cy="5563632"/>
              <a:chOff x="0" y="1938485"/>
              <a:chExt cx="8451915" cy="4205140"/>
            </a:xfrm>
          </p:grpSpPr>
          <p:pic>
            <p:nvPicPr>
              <p:cNvPr id="99" name="Picture 9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381" t="14476" r="29286" b="8571"/>
              <a:stretch>
                <a:fillRect/>
              </a:stretch>
            </p:blipFill>
            <p:spPr bwMode="auto">
              <a:xfrm>
                <a:off x="0" y="1938485"/>
                <a:ext cx="8451915" cy="4205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Rectangle 99"/>
              <p:cNvSpPr/>
              <p:nvPr/>
            </p:nvSpPr>
            <p:spPr>
              <a:xfrm flipV="1">
                <a:off x="454184" y="1985961"/>
                <a:ext cx="45719" cy="2081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4"/>
              <a:srcRect l="13548" t="14660" r="5888" b="10502"/>
              <a:stretch/>
            </p:blipFill>
            <p:spPr>
              <a:xfrm>
                <a:off x="544207" y="2380487"/>
                <a:ext cx="5222854" cy="1364530"/>
              </a:xfrm>
              <a:prstGeom prst="rect">
                <a:avLst/>
              </a:prstGeom>
            </p:spPr>
          </p:pic>
          <p:sp>
            <p:nvSpPr>
              <p:cNvPr id="102" name="Rectangle 101"/>
              <p:cNvSpPr/>
              <p:nvPr/>
            </p:nvSpPr>
            <p:spPr>
              <a:xfrm>
                <a:off x="0" y="3579020"/>
                <a:ext cx="442912" cy="4958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2667" t="25020" r="64623" b="73019"/>
              <a:stretch>
                <a:fillRect/>
              </a:stretch>
            </p:blipFill>
            <p:spPr bwMode="auto">
              <a:xfrm>
                <a:off x="3012287" y="3722688"/>
                <a:ext cx="473869" cy="107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8" name="Rectangle 87"/>
            <p:cNvSpPr/>
            <p:nvPr/>
          </p:nvSpPr>
          <p:spPr>
            <a:xfrm>
              <a:off x="6886138" y="1677231"/>
              <a:ext cx="676870" cy="5820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15937" y="1677229"/>
              <a:ext cx="1211583" cy="5820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9473" y="4971157"/>
              <a:ext cx="1988500" cy="81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current</a:t>
              </a:r>
              <a:endParaRPr lang="en-US" sz="12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3F2159-54FC-4386-BA9E-5E6AA665DF59}"/>
                </a:ext>
              </a:extLst>
            </p:cNvPr>
            <p:cNvSpPr/>
            <p:nvPr/>
          </p:nvSpPr>
          <p:spPr>
            <a:xfrm>
              <a:off x="3095885" y="1668085"/>
              <a:ext cx="622389" cy="291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1925AEA-6A9D-42EF-94AE-774C0761F4C2}"/>
                </a:ext>
              </a:extLst>
            </p:cNvPr>
            <p:cNvSpPr/>
            <p:nvPr/>
          </p:nvSpPr>
          <p:spPr>
            <a:xfrm>
              <a:off x="3738419" y="1668085"/>
              <a:ext cx="622389" cy="291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73FCCFC-D6D0-4B92-A086-D9CDB2348EA1}"/>
                </a:ext>
              </a:extLst>
            </p:cNvPr>
            <p:cNvSpPr/>
            <p:nvPr/>
          </p:nvSpPr>
          <p:spPr>
            <a:xfrm>
              <a:off x="4386446" y="1668084"/>
              <a:ext cx="622389" cy="291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116EA7A-DDA2-4635-83F8-FDA541D3FE63}"/>
                </a:ext>
              </a:extLst>
            </p:cNvPr>
            <p:cNvSpPr/>
            <p:nvPr/>
          </p:nvSpPr>
          <p:spPr>
            <a:xfrm>
              <a:off x="4386445" y="1230163"/>
              <a:ext cx="622389" cy="291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615937" y="1668084"/>
              <a:ext cx="1211583" cy="59124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871067" y="1672656"/>
              <a:ext cx="691942" cy="58667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002009" y="2703788"/>
              <a:ext cx="1016511" cy="66120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0002009" y="3392424"/>
              <a:ext cx="1016511" cy="66120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6640330" y="1394943"/>
            <a:ext cx="0" cy="2537247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DD0C-F0AB-449E-822F-8AD8F21A0A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9262" y="1000081"/>
            <a:ext cx="5114053" cy="5321226"/>
          </a:xfrm>
        </p:spPr>
        <p:txBody>
          <a:bodyPr vert="horz" lIns="182880" tIns="9144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/>
              <a:t>AWA-I: upgrade of beam quality and capabilities</a:t>
            </a:r>
          </a:p>
          <a:p>
            <a:pPr marL="365760" lvl="1" indent="-23050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u="sng" dirty="0">
                <a:solidFill>
                  <a:srgbClr val="000000"/>
                </a:solidFill>
              </a:rPr>
              <a:t>Beam stability.</a:t>
            </a:r>
            <a:endParaRPr lang="en-US" sz="1400" dirty="0">
              <a:solidFill>
                <a:srgbClr val="000000"/>
              </a:solidFill>
            </a:endParaRPr>
          </a:p>
          <a:p>
            <a:pPr marL="592238" lvl="2" indent="-23050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LLRF synchronization system (w/ LBL &amp; APS)</a:t>
            </a:r>
          </a:p>
          <a:p>
            <a:pPr marL="592238" lvl="2" indent="-23050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Klystron A &amp; P system (w/ APS RF Group)</a:t>
            </a:r>
            <a:endParaRPr lang="en-US" sz="1400" dirty="0">
              <a:solidFill>
                <a:srgbClr val="000000"/>
              </a:solidFill>
              <a:cs typeface="Arial"/>
            </a:endParaRPr>
          </a:p>
          <a:p>
            <a:pPr marL="365760" lvl="1" indent="-23050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u="sng" dirty="0">
                <a:solidFill>
                  <a:srgbClr val="000000"/>
                </a:solidFill>
              </a:rPr>
              <a:t>EPICS control system.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 marL="592238" lvl="2" indent="-23050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Enable Machine Learning for improved machine control, virtual diagnostics and physics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 (w/</a:t>
            </a:r>
            <a:r>
              <a:rPr lang="en-US" sz="1400" dirty="0">
                <a:solidFill>
                  <a:srgbClr val="000000"/>
                </a:solidFill>
              </a:rPr>
              <a:t> APS Controls group)</a:t>
            </a:r>
            <a:endParaRPr lang="en-US" sz="1400" u="sng" dirty="0">
              <a:solidFill>
                <a:srgbClr val="000000"/>
              </a:solidFill>
            </a:endParaRPr>
          </a:p>
          <a:p>
            <a:pPr marL="365760" lvl="1" indent="-23050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u="sng" dirty="0">
                <a:solidFill>
                  <a:srgbClr val="000000"/>
                </a:solidFill>
              </a:rPr>
              <a:t>Beam Brightness.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Em</a:t>
            </a:r>
            <a:r>
              <a:rPr lang="en-US" sz="1400" dirty="0"/>
              <a:t>ittance improvement by RF symmetrized gun </a:t>
            </a:r>
            <a:r>
              <a:rPr lang="en-US" sz="1400" dirty="0">
                <a:ea typeface="+mn-lt"/>
                <a:cs typeface="+mn-lt"/>
              </a:rPr>
              <a:t>(in-house</a:t>
            </a:r>
            <a:r>
              <a:rPr lang="en-US" sz="1400" dirty="0"/>
              <a:t>) &amp; RF </a:t>
            </a:r>
            <a:r>
              <a:rPr lang="en-US" sz="1400" dirty="0">
                <a:ea typeface="+mn-lt"/>
                <a:cs typeface="+mn-lt"/>
              </a:rPr>
              <a:t>symmetrized </a:t>
            </a:r>
            <a:r>
              <a:rPr lang="en-US" sz="1400" dirty="0"/>
              <a:t>cavities (LBL)</a:t>
            </a:r>
            <a:endParaRPr lang="en-US" sz="1400" dirty="0">
              <a:cs typeface="Arial"/>
            </a:endParaRPr>
          </a:p>
          <a:p>
            <a:pPr marL="36576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u="sng" spc="-1" dirty="0">
                <a:solidFill>
                  <a:srgbClr val="232425"/>
                </a:solidFill>
                <a:ea typeface="Arial"/>
              </a:rPr>
              <a:t>Extended Bunch shaping.</a:t>
            </a:r>
            <a:r>
              <a:rPr lang="en-US" sz="1400" spc="-1" dirty="0">
                <a:solidFill>
                  <a:srgbClr val="232425"/>
                </a:solidFill>
                <a:ea typeface="Arial"/>
              </a:rPr>
              <a:t> (SLM based Laser shaping, TDC shaping, EEX </a:t>
            </a:r>
            <a:r>
              <a:rPr lang="en-US" sz="1400" spc="-1" dirty="0" err="1">
                <a:solidFill>
                  <a:srgbClr val="232425"/>
                </a:solidFill>
                <a:ea typeface="Arial"/>
              </a:rPr>
              <a:t>Multileaf</a:t>
            </a:r>
            <a:r>
              <a:rPr lang="en-US" sz="1400" spc="-1" dirty="0">
                <a:solidFill>
                  <a:srgbClr val="232425"/>
                </a:solidFill>
                <a:ea typeface="Arial"/>
              </a:rPr>
              <a:t> Collimator, etc.)</a:t>
            </a:r>
            <a:endParaRPr lang="en-US" sz="1400" dirty="0"/>
          </a:p>
          <a:p>
            <a:pPr marL="0" lvl="1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AWA-II: High energy version of AWA</a:t>
            </a:r>
          </a:p>
          <a:p>
            <a:pPr marL="36576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65 MeV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150 MeV</a:t>
            </a:r>
          </a:p>
          <a:p>
            <a:pPr marL="592238"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Tighter focus for acceleration research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1010277" lvl="3" indent="-285750">
              <a:spcBef>
                <a:spcPts val="600"/>
              </a:spcBef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Allows SWFA to enter GeV &amp; GV/m regime</a:t>
            </a:r>
          </a:p>
          <a:p>
            <a:pPr marL="1010277" lvl="3" indent="-285750">
              <a:spcBef>
                <a:spcPts val="600"/>
              </a:spcBef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High beam density for improved PWFA</a:t>
            </a:r>
          </a:p>
          <a:p>
            <a:pPr marL="466307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rial"/>
              </a:rPr>
              <a:t>Increase the size the experimental switchyard</a:t>
            </a:r>
            <a:endParaRPr lang="en-US" sz="14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692785" lvl="2" indent="-285750">
              <a:spcBef>
                <a:spcPts val="600"/>
              </a:spcBef>
              <a:buFontTx/>
              <a:buChar char="-"/>
            </a:pPr>
            <a:endParaRPr lang="en-US" sz="14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290D1-07C1-4FEC-9BC9-8381EC75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3" y="95251"/>
            <a:ext cx="9941082" cy="413234"/>
          </a:xfrm>
        </p:spPr>
        <p:txBody>
          <a:bodyPr/>
          <a:lstStyle/>
          <a:p>
            <a:r>
              <a:rPr lang="en-US" sz="3200" dirty="0">
                <a:ea typeface="+mj-lt"/>
                <a:cs typeface="+mj-lt"/>
              </a:rPr>
              <a:t>AWA UPGRADE PLANS</a:t>
            </a:r>
            <a:endParaRPr lang="en-US" sz="3200" b="0" dirty="0">
              <a:ea typeface="+mj-lt"/>
              <a:cs typeface="+mj-lt"/>
            </a:endParaRPr>
          </a:p>
        </p:txBody>
      </p:sp>
      <p:pic>
        <p:nvPicPr>
          <p:cNvPr id="11" name="그래픽 10" descr="시계 방향으로 굽은 화살표">
            <a:extLst>
              <a:ext uri="{FF2B5EF4-FFF2-40B4-BE49-F238E27FC236}">
                <a16:creationId xmlns:a16="http://schemas.microsoft.com/office/drawing/2014/main" id="{70E490F1-6825-46C5-A802-2386F36A4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21015">
            <a:off x="6907570" y="4915200"/>
            <a:ext cx="665030" cy="516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5957290" y="2434157"/>
            <a:ext cx="136608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FY21-23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37415" y="4239487"/>
            <a:ext cx="2915" cy="196935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6200000">
            <a:off x="6087424" y="4968900"/>
            <a:ext cx="10999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&gt;FY25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9A475-B98D-484B-9F02-E7983851E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703" y="9574"/>
            <a:ext cx="1780279" cy="6230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0B8CBE-2A4B-4CAC-98D9-B38901149B91}"/>
              </a:ext>
            </a:extLst>
          </p:cNvPr>
          <p:cNvSpPr/>
          <p:nvPr/>
        </p:nvSpPr>
        <p:spPr>
          <a:xfrm>
            <a:off x="2864253" y="1704123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AWA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15219" y="506150"/>
            <a:ext cx="5473244" cy="6241521"/>
            <a:chOff x="615219" y="506150"/>
            <a:chExt cx="5473244" cy="6241521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037562" y="3516028"/>
              <a:ext cx="870955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18918" y="3191644"/>
              <a:ext cx="5325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45 </a:t>
              </a:r>
              <a:r>
                <a:rPr lang="en-US" sz="1400" dirty="0" err="1"/>
                <a:t>ft</a:t>
              </a:r>
              <a:endParaRPr lang="en-US" sz="14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15219" y="3614221"/>
              <a:ext cx="5473244" cy="2801118"/>
              <a:chOff x="249936" y="720123"/>
              <a:chExt cx="11993102" cy="6137877"/>
            </a:xfrm>
          </p:grpSpPr>
          <p:pic>
            <p:nvPicPr>
              <p:cNvPr id="56" name="Picture 5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381" t="14476" r="29286" b="8571"/>
              <a:stretch>
                <a:fillRect/>
              </a:stretch>
            </p:blipFill>
            <p:spPr bwMode="auto">
              <a:xfrm>
                <a:off x="249936" y="1294368"/>
                <a:ext cx="11182350" cy="5563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Rectangle 56"/>
              <p:cNvSpPr/>
              <p:nvPr/>
            </p:nvSpPr>
            <p:spPr>
              <a:xfrm flipV="1">
                <a:off x="850846" y="1357181"/>
                <a:ext cx="60489" cy="2753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"/>
              <a:srcRect l="17295" t="14660" r="40696" b="10502"/>
              <a:stretch/>
            </p:blipFill>
            <p:spPr>
              <a:xfrm>
                <a:off x="1291336" y="1879161"/>
                <a:ext cx="3603171" cy="1805348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249936" y="3464886"/>
                <a:ext cx="585997" cy="6560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6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2667" t="25020" r="64623" b="73019"/>
              <a:stretch>
                <a:fillRect/>
              </a:stretch>
            </p:blipFill>
            <p:spPr bwMode="auto">
              <a:xfrm>
                <a:off x="4235358" y="3654967"/>
                <a:ext cx="626955" cy="141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6831274" y="1848681"/>
                <a:ext cx="676870" cy="58209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561073" y="1848679"/>
                <a:ext cx="1211583" cy="58209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4"/>
              <a:srcRect l="17639" t="14660" r="41071" b="10502"/>
              <a:stretch/>
            </p:blipFill>
            <p:spPr>
              <a:xfrm rot="10800000">
                <a:off x="6200792" y="2096929"/>
                <a:ext cx="3541482" cy="1805348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/>
              <a:srcRect l="58594" t="14660" r="31253" b="34273"/>
              <a:stretch/>
            </p:blipFill>
            <p:spPr>
              <a:xfrm>
                <a:off x="5329935" y="1572596"/>
                <a:ext cx="870857" cy="1231912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4"/>
              <a:srcRect l="38199" t="14661" r="41071" b="38602"/>
              <a:stretch/>
            </p:blipFill>
            <p:spPr>
              <a:xfrm rot="10800000">
                <a:off x="4876361" y="2772229"/>
                <a:ext cx="1778001" cy="1127472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4"/>
              <a:srcRect l="38199" t="14661" r="54815" b="38602"/>
              <a:stretch/>
            </p:blipFill>
            <p:spPr>
              <a:xfrm>
                <a:off x="4802431" y="1872556"/>
                <a:ext cx="599169" cy="1127472"/>
              </a:xfrm>
              <a:prstGeom prst="rect">
                <a:avLst/>
              </a:prstGeom>
            </p:spPr>
          </p:pic>
          <p:sp>
            <p:nvSpPr>
              <p:cNvPr id="67" name="Rectangle 66"/>
              <p:cNvSpPr/>
              <p:nvPr/>
            </p:nvSpPr>
            <p:spPr>
              <a:xfrm>
                <a:off x="6039801" y="3063281"/>
                <a:ext cx="1493246" cy="51145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605454" y="3063281"/>
                <a:ext cx="1493246" cy="51950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978136" y="2886874"/>
                <a:ext cx="965200" cy="5780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35933" y="753758"/>
                <a:ext cx="622389" cy="291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055808" y="720123"/>
                <a:ext cx="1493246" cy="39142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401444" y="720123"/>
                <a:ext cx="1563782" cy="60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klystron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533386" y="732273"/>
                <a:ext cx="6709652" cy="60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Control, laser, vacuum, </a:t>
                </a:r>
                <a:r>
                  <a:rPr lang="en-US" sz="1200" dirty="0" err="1"/>
                  <a:t>rf</a:t>
                </a:r>
                <a:r>
                  <a:rPr lang="en-US" sz="1200" dirty="0"/>
                  <a:t>,   office, cathode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9991510" y="3551165"/>
                <a:ext cx="965200" cy="5780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978137" y="2077885"/>
                <a:ext cx="965200" cy="7227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83088" y="5328153"/>
                <a:ext cx="1665646" cy="60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</a:rPr>
                  <a:t>+45 feet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63F2159-54FC-4386-BA9E-5E6AA665DF59}"/>
                  </a:ext>
                </a:extLst>
              </p:cNvPr>
              <p:cNvSpPr/>
              <p:nvPr/>
            </p:nvSpPr>
            <p:spPr>
              <a:xfrm>
                <a:off x="3144230" y="1848678"/>
                <a:ext cx="622389" cy="291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1925AEA-6A9D-42EF-94AE-774C0761F4C2}"/>
                  </a:ext>
                </a:extLst>
              </p:cNvPr>
              <p:cNvSpPr/>
              <p:nvPr/>
            </p:nvSpPr>
            <p:spPr>
              <a:xfrm>
                <a:off x="3786764" y="1848678"/>
                <a:ext cx="622389" cy="291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3FCCFC-D6D0-4B92-A086-D9CDB2348EA1}"/>
                  </a:ext>
                </a:extLst>
              </p:cNvPr>
              <p:cNvSpPr/>
              <p:nvPr/>
            </p:nvSpPr>
            <p:spPr>
              <a:xfrm>
                <a:off x="4434791" y="1848677"/>
                <a:ext cx="622389" cy="291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5DBBF53-97EB-4E6E-BF29-482F373800A0}"/>
                  </a:ext>
                </a:extLst>
              </p:cNvPr>
              <p:cNvSpPr/>
              <p:nvPr/>
            </p:nvSpPr>
            <p:spPr>
              <a:xfrm>
                <a:off x="8092026" y="1811846"/>
                <a:ext cx="622389" cy="291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76AB842-C8A6-471A-84C8-19215C7F50A8}"/>
                  </a:ext>
                </a:extLst>
              </p:cNvPr>
              <p:cNvSpPr/>
              <p:nvPr/>
            </p:nvSpPr>
            <p:spPr>
              <a:xfrm>
                <a:off x="8751031" y="1813880"/>
                <a:ext cx="622389" cy="291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6D11628-F0AD-439A-84B3-89B960B44702}"/>
                  </a:ext>
                </a:extLst>
              </p:cNvPr>
              <p:cNvSpPr/>
              <p:nvPr/>
            </p:nvSpPr>
            <p:spPr>
              <a:xfrm>
                <a:off x="7442676" y="1813450"/>
                <a:ext cx="622389" cy="291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252D18F-E3C7-4229-A757-3BD10C061859}"/>
                  </a:ext>
                </a:extLst>
              </p:cNvPr>
              <p:cNvSpPr/>
              <p:nvPr/>
            </p:nvSpPr>
            <p:spPr>
              <a:xfrm>
                <a:off x="6793099" y="1813450"/>
                <a:ext cx="622389" cy="291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116EA7A-DDA2-4635-83F8-FDA541D3FE63}"/>
                  </a:ext>
                </a:extLst>
              </p:cNvPr>
              <p:cNvSpPr/>
              <p:nvPr/>
            </p:nvSpPr>
            <p:spPr>
              <a:xfrm>
                <a:off x="6132157" y="1813450"/>
                <a:ext cx="622389" cy="291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4040440" y="506150"/>
              <a:ext cx="0" cy="623459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930599" y="513076"/>
              <a:ext cx="0" cy="623459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A0B8CBE-2A4B-4CAC-98D9-B38901149B91}"/>
              </a:ext>
            </a:extLst>
          </p:cNvPr>
          <p:cNvSpPr/>
          <p:nvPr/>
        </p:nvSpPr>
        <p:spPr>
          <a:xfrm>
            <a:off x="2751415" y="4899991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AWA-II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FF1A9-BD0D-4462-814C-57BE4F2C5C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9262" y="576111"/>
            <a:ext cx="5114053" cy="423969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Upgrade path</a:t>
            </a:r>
          </a:p>
        </p:txBody>
      </p:sp>
    </p:spTree>
    <p:extLst>
      <p:ext uri="{BB962C8B-B14F-4D97-AF65-F5344CB8AC3E}">
        <p14:creationId xmlns:p14="http://schemas.microsoft.com/office/powerpoint/2010/main" val="30926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5077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90D1-07C1-4FEC-9BC9-8381EC75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14" y="164088"/>
            <a:ext cx="10159885" cy="339956"/>
          </a:xfrm>
        </p:spPr>
        <p:txBody>
          <a:bodyPr/>
          <a:lstStyle/>
          <a:p>
            <a:r>
              <a:rPr lang="en-US" sz="2800" dirty="0"/>
              <a:t>the Argonne Wakefield Accelerator Facility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C9806-8F7B-45B7-86A3-D39A7E5DC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703" y="9574"/>
            <a:ext cx="1780279" cy="623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5546" y="3661475"/>
            <a:ext cx="228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Collinear Wakefield Acceleration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5488" y="1604452"/>
            <a:ext cx="2108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Two Beam Acceleration</a:t>
            </a: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959135" y="3735580"/>
            <a:ext cx="1991898" cy="1052118"/>
            <a:chOff x="3804" y="1883"/>
            <a:chExt cx="4815" cy="2532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159" y="2712"/>
              <a:ext cx="1698" cy="1703"/>
            </a:xfrm>
            <a:custGeom>
              <a:avLst/>
              <a:gdLst>
                <a:gd name="T0" fmla="*/ 1638 w 1698"/>
                <a:gd name="T1" fmla="*/ 537 h 1703"/>
                <a:gd name="T2" fmla="*/ 1591 w 1698"/>
                <a:gd name="T3" fmla="*/ 433 h 1703"/>
                <a:gd name="T4" fmla="*/ 1527 w 1698"/>
                <a:gd name="T5" fmla="*/ 333 h 1703"/>
                <a:gd name="T6" fmla="*/ 1451 w 1698"/>
                <a:gd name="T7" fmla="*/ 249 h 1703"/>
                <a:gd name="T8" fmla="*/ 1363 w 1698"/>
                <a:gd name="T9" fmla="*/ 169 h 1703"/>
                <a:gd name="T10" fmla="*/ 1267 w 1698"/>
                <a:gd name="T11" fmla="*/ 109 h 1703"/>
                <a:gd name="T12" fmla="*/ 1159 w 1698"/>
                <a:gd name="T13" fmla="*/ 57 h 1703"/>
                <a:gd name="T14" fmla="*/ 1051 w 1698"/>
                <a:gd name="T15" fmla="*/ 20 h 1703"/>
                <a:gd name="T16" fmla="*/ 935 w 1698"/>
                <a:gd name="T17" fmla="*/ 4 h 1703"/>
                <a:gd name="T18" fmla="*/ 819 w 1698"/>
                <a:gd name="T19" fmla="*/ 0 h 1703"/>
                <a:gd name="T20" fmla="*/ 703 w 1698"/>
                <a:gd name="T21" fmla="*/ 12 h 1703"/>
                <a:gd name="T22" fmla="*/ 592 w 1698"/>
                <a:gd name="T23" fmla="*/ 36 h 1703"/>
                <a:gd name="T24" fmla="*/ 484 w 1698"/>
                <a:gd name="T25" fmla="*/ 81 h 1703"/>
                <a:gd name="T26" fmla="*/ 384 w 1698"/>
                <a:gd name="T27" fmla="*/ 137 h 1703"/>
                <a:gd name="T28" fmla="*/ 292 w 1698"/>
                <a:gd name="T29" fmla="*/ 209 h 1703"/>
                <a:gd name="T30" fmla="*/ 208 w 1698"/>
                <a:gd name="T31" fmla="*/ 293 h 1703"/>
                <a:gd name="T32" fmla="*/ 140 w 1698"/>
                <a:gd name="T33" fmla="*/ 385 h 1703"/>
                <a:gd name="T34" fmla="*/ 80 w 1698"/>
                <a:gd name="T35" fmla="*/ 485 h 1703"/>
                <a:gd name="T36" fmla="*/ 40 w 1698"/>
                <a:gd name="T37" fmla="*/ 593 h 1703"/>
                <a:gd name="T38" fmla="*/ 12 w 1698"/>
                <a:gd name="T39" fmla="*/ 706 h 1703"/>
                <a:gd name="T40" fmla="*/ 0 w 1698"/>
                <a:gd name="T41" fmla="*/ 822 h 1703"/>
                <a:gd name="T42" fmla="*/ 4 w 1698"/>
                <a:gd name="T43" fmla="*/ 938 h 1703"/>
                <a:gd name="T44" fmla="*/ 24 w 1698"/>
                <a:gd name="T45" fmla="*/ 1054 h 1703"/>
                <a:gd name="T46" fmla="*/ 60 w 1698"/>
                <a:gd name="T47" fmla="*/ 1162 h 1703"/>
                <a:gd name="T48" fmla="*/ 108 w 1698"/>
                <a:gd name="T49" fmla="*/ 1270 h 1703"/>
                <a:gd name="T50" fmla="*/ 172 w 1698"/>
                <a:gd name="T51" fmla="*/ 1367 h 1703"/>
                <a:gd name="T52" fmla="*/ 248 w 1698"/>
                <a:gd name="T53" fmla="*/ 1455 h 1703"/>
                <a:gd name="T54" fmla="*/ 336 w 1698"/>
                <a:gd name="T55" fmla="*/ 1531 h 1703"/>
                <a:gd name="T56" fmla="*/ 436 w 1698"/>
                <a:gd name="T57" fmla="*/ 1595 h 1703"/>
                <a:gd name="T58" fmla="*/ 540 w 1698"/>
                <a:gd name="T59" fmla="*/ 1643 h 1703"/>
                <a:gd name="T60" fmla="*/ 652 w 1698"/>
                <a:gd name="T61" fmla="*/ 1679 h 1703"/>
                <a:gd name="T62" fmla="*/ 763 w 1698"/>
                <a:gd name="T63" fmla="*/ 1699 h 1703"/>
                <a:gd name="T64" fmla="*/ 879 w 1698"/>
                <a:gd name="T65" fmla="*/ 1703 h 1703"/>
                <a:gd name="T66" fmla="*/ 995 w 1698"/>
                <a:gd name="T67" fmla="*/ 1691 h 1703"/>
                <a:gd name="T68" fmla="*/ 1107 w 1698"/>
                <a:gd name="T69" fmla="*/ 1663 h 1703"/>
                <a:gd name="T70" fmla="*/ 1215 w 1698"/>
                <a:gd name="T71" fmla="*/ 1619 h 1703"/>
                <a:gd name="T72" fmla="*/ 1319 w 1698"/>
                <a:gd name="T73" fmla="*/ 1563 h 1703"/>
                <a:gd name="T74" fmla="*/ 1411 w 1698"/>
                <a:gd name="T75" fmla="*/ 1491 h 1703"/>
                <a:gd name="T76" fmla="*/ 1491 w 1698"/>
                <a:gd name="T77" fmla="*/ 1411 h 1703"/>
                <a:gd name="T78" fmla="*/ 1563 w 1698"/>
                <a:gd name="T79" fmla="*/ 1318 h 1703"/>
                <a:gd name="T80" fmla="*/ 1619 w 1698"/>
                <a:gd name="T81" fmla="*/ 1214 h 1703"/>
                <a:gd name="T82" fmla="*/ 1662 w 1698"/>
                <a:gd name="T83" fmla="*/ 1106 h 1703"/>
                <a:gd name="T84" fmla="*/ 1686 w 1698"/>
                <a:gd name="T85" fmla="*/ 994 h 1703"/>
                <a:gd name="T86" fmla="*/ 1698 w 1698"/>
                <a:gd name="T87" fmla="*/ 878 h 1703"/>
                <a:gd name="T88" fmla="*/ 1694 w 1698"/>
                <a:gd name="T89" fmla="*/ 762 h 1703"/>
                <a:gd name="T90" fmla="*/ 1674 w 1698"/>
                <a:gd name="T91" fmla="*/ 645 h 1703"/>
                <a:gd name="T92" fmla="*/ 1638 w 1698"/>
                <a:gd name="T93" fmla="*/ 537 h 17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98"/>
                <a:gd name="T142" fmla="*/ 0 h 1703"/>
                <a:gd name="T143" fmla="*/ 1698 w 1698"/>
                <a:gd name="T144" fmla="*/ 1703 h 17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98" h="1703">
                  <a:moveTo>
                    <a:pt x="1638" y="537"/>
                  </a:moveTo>
                  <a:lnTo>
                    <a:pt x="1591" y="433"/>
                  </a:lnTo>
                  <a:lnTo>
                    <a:pt x="1527" y="333"/>
                  </a:lnTo>
                  <a:lnTo>
                    <a:pt x="1451" y="249"/>
                  </a:lnTo>
                  <a:lnTo>
                    <a:pt x="1363" y="169"/>
                  </a:lnTo>
                  <a:lnTo>
                    <a:pt x="1267" y="109"/>
                  </a:lnTo>
                  <a:lnTo>
                    <a:pt x="1159" y="57"/>
                  </a:lnTo>
                  <a:lnTo>
                    <a:pt x="1051" y="20"/>
                  </a:lnTo>
                  <a:lnTo>
                    <a:pt x="935" y="4"/>
                  </a:lnTo>
                  <a:lnTo>
                    <a:pt x="819" y="0"/>
                  </a:lnTo>
                  <a:lnTo>
                    <a:pt x="703" y="12"/>
                  </a:lnTo>
                  <a:lnTo>
                    <a:pt x="592" y="36"/>
                  </a:lnTo>
                  <a:lnTo>
                    <a:pt x="484" y="81"/>
                  </a:lnTo>
                  <a:lnTo>
                    <a:pt x="384" y="137"/>
                  </a:lnTo>
                  <a:lnTo>
                    <a:pt x="292" y="209"/>
                  </a:lnTo>
                  <a:lnTo>
                    <a:pt x="208" y="293"/>
                  </a:lnTo>
                  <a:lnTo>
                    <a:pt x="140" y="385"/>
                  </a:lnTo>
                  <a:lnTo>
                    <a:pt x="80" y="485"/>
                  </a:lnTo>
                  <a:lnTo>
                    <a:pt x="40" y="593"/>
                  </a:lnTo>
                  <a:lnTo>
                    <a:pt x="12" y="706"/>
                  </a:lnTo>
                  <a:lnTo>
                    <a:pt x="0" y="822"/>
                  </a:lnTo>
                  <a:lnTo>
                    <a:pt x="4" y="938"/>
                  </a:lnTo>
                  <a:lnTo>
                    <a:pt x="24" y="1054"/>
                  </a:lnTo>
                  <a:lnTo>
                    <a:pt x="60" y="1162"/>
                  </a:lnTo>
                  <a:lnTo>
                    <a:pt x="108" y="1270"/>
                  </a:lnTo>
                  <a:lnTo>
                    <a:pt x="172" y="1367"/>
                  </a:lnTo>
                  <a:lnTo>
                    <a:pt x="248" y="1455"/>
                  </a:lnTo>
                  <a:lnTo>
                    <a:pt x="336" y="1531"/>
                  </a:lnTo>
                  <a:lnTo>
                    <a:pt x="436" y="1595"/>
                  </a:lnTo>
                  <a:lnTo>
                    <a:pt x="540" y="1643"/>
                  </a:lnTo>
                  <a:lnTo>
                    <a:pt x="652" y="1679"/>
                  </a:lnTo>
                  <a:lnTo>
                    <a:pt x="763" y="1699"/>
                  </a:lnTo>
                  <a:lnTo>
                    <a:pt x="879" y="1703"/>
                  </a:lnTo>
                  <a:lnTo>
                    <a:pt x="995" y="1691"/>
                  </a:lnTo>
                  <a:lnTo>
                    <a:pt x="1107" y="1663"/>
                  </a:lnTo>
                  <a:lnTo>
                    <a:pt x="1215" y="1619"/>
                  </a:lnTo>
                  <a:lnTo>
                    <a:pt x="1319" y="1563"/>
                  </a:lnTo>
                  <a:lnTo>
                    <a:pt x="1411" y="1491"/>
                  </a:lnTo>
                  <a:lnTo>
                    <a:pt x="1491" y="1411"/>
                  </a:lnTo>
                  <a:lnTo>
                    <a:pt x="1563" y="1318"/>
                  </a:lnTo>
                  <a:lnTo>
                    <a:pt x="1619" y="1214"/>
                  </a:lnTo>
                  <a:lnTo>
                    <a:pt x="1662" y="1106"/>
                  </a:lnTo>
                  <a:lnTo>
                    <a:pt x="1686" y="994"/>
                  </a:lnTo>
                  <a:lnTo>
                    <a:pt x="1698" y="878"/>
                  </a:lnTo>
                  <a:lnTo>
                    <a:pt x="1694" y="762"/>
                  </a:lnTo>
                  <a:lnTo>
                    <a:pt x="1674" y="645"/>
                  </a:lnTo>
                  <a:lnTo>
                    <a:pt x="1638" y="537"/>
                  </a:lnTo>
                  <a:close/>
                </a:path>
              </a:pathLst>
            </a:custGeom>
            <a:solidFill>
              <a:srgbClr val="C0C0C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159" y="2769"/>
              <a:ext cx="1163" cy="1646"/>
            </a:xfrm>
            <a:custGeom>
              <a:avLst/>
              <a:gdLst>
                <a:gd name="T0" fmla="*/ 536 w 1163"/>
                <a:gd name="T1" fmla="*/ 0 h 1646"/>
                <a:gd name="T2" fmla="*/ 432 w 1163"/>
                <a:gd name="T3" fmla="*/ 52 h 1646"/>
                <a:gd name="T4" fmla="*/ 336 w 1163"/>
                <a:gd name="T5" fmla="*/ 116 h 1646"/>
                <a:gd name="T6" fmla="*/ 248 w 1163"/>
                <a:gd name="T7" fmla="*/ 192 h 1646"/>
                <a:gd name="T8" fmla="*/ 172 w 1163"/>
                <a:gd name="T9" fmla="*/ 280 h 1646"/>
                <a:gd name="T10" fmla="*/ 108 w 1163"/>
                <a:gd name="T11" fmla="*/ 376 h 1646"/>
                <a:gd name="T12" fmla="*/ 60 w 1163"/>
                <a:gd name="T13" fmla="*/ 480 h 1646"/>
                <a:gd name="T14" fmla="*/ 24 w 1163"/>
                <a:gd name="T15" fmla="*/ 592 h 1646"/>
                <a:gd name="T16" fmla="*/ 4 w 1163"/>
                <a:gd name="T17" fmla="*/ 709 h 1646"/>
                <a:gd name="T18" fmla="*/ 0 w 1163"/>
                <a:gd name="T19" fmla="*/ 825 h 1646"/>
                <a:gd name="T20" fmla="*/ 12 w 1163"/>
                <a:gd name="T21" fmla="*/ 941 h 1646"/>
                <a:gd name="T22" fmla="*/ 40 w 1163"/>
                <a:gd name="T23" fmla="*/ 1053 h 1646"/>
                <a:gd name="T24" fmla="*/ 84 w 1163"/>
                <a:gd name="T25" fmla="*/ 1161 h 1646"/>
                <a:gd name="T26" fmla="*/ 140 w 1163"/>
                <a:gd name="T27" fmla="*/ 1261 h 1646"/>
                <a:gd name="T28" fmla="*/ 212 w 1163"/>
                <a:gd name="T29" fmla="*/ 1354 h 1646"/>
                <a:gd name="T30" fmla="*/ 292 w 1163"/>
                <a:gd name="T31" fmla="*/ 1438 h 1646"/>
                <a:gd name="T32" fmla="*/ 384 w 1163"/>
                <a:gd name="T33" fmla="*/ 1506 h 1646"/>
                <a:gd name="T34" fmla="*/ 488 w 1163"/>
                <a:gd name="T35" fmla="*/ 1562 h 1646"/>
                <a:gd name="T36" fmla="*/ 596 w 1163"/>
                <a:gd name="T37" fmla="*/ 1606 h 1646"/>
                <a:gd name="T38" fmla="*/ 707 w 1163"/>
                <a:gd name="T39" fmla="*/ 1634 h 1646"/>
                <a:gd name="T40" fmla="*/ 823 w 1163"/>
                <a:gd name="T41" fmla="*/ 1646 h 1646"/>
                <a:gd name="T42" fmla="*/ 939 w 1163"/>
                <a:gd name="T43" fmla="*/ 1642 h 1646"/>
                <a:gd name="T44" fmla="*/ 1051 w 1163"/>
                <a:gd name="T45" fmla="*/ 1622 h 1646"/>
                <a:gd name="T46" fmla="*/ 1163 w 1163"/>
                <a:gd name="T47" fmla="*/ 1586 h 16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63"/>
                <a:gd name="T73" fmla="*/ 0 h 1646"/>
                <a:gd name="T74" fmla="*/ 1163 w 1163"/>
                <a:gd name="T75" fmla="*/ 1646 h 16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63" h="1646">
                  <a:moveTo>
                    <a:pt x="536" y="0"/>
                  </a:moveTo>
                  <a:lnTo>
                    <a:pt x="432" y="52"/>
                  </a:lnTo>
                  <a:lnTo>
                    <a:pt x="336" y="116"/>
                  </a:lnTo>
                  <a:lnTo>
                    <a:pt x="248" y="192"/>
                  </a:lnTo>
                  <a:lnTo>
                    <a:pt x="172" y="280"/>
                  </a:lnTo>
                  <a:lnTo>
                    <a:pt x="108" y="376"/>
                  </a:lnTo>
                  <a:lnTo>
                    <a:pt x="60" y="480"/>
                  </a:lnTo>
                  <a:lnTo>
                    <a:pt x="24" y="592"/>
                  </a:lnTo>
                  <a:lnTo>
                    <a:pt x="4" y="709"/>
                  </a:lnTo>
                  <a:lnTo>
                    <a:pt x="0" y="825"/>
                  </a:lnTo>
                  <a:lnTo>
                    <a:pt x="12" y="941"/>
                  </a:lnTo>
                  <a:lnTo>
                    <a:pt x="40" y="1053"/>
                  </a:lnTo>
                  <a:lnTo>
                    <a:pt x="84" y="1161"/>
                  </a:lnTo>
                  <a:lnTo>
                    <a:pt x="140" y="1261"/>
                  </a:lnTo>
                  <a:lnTo>
                    <a:pt x="212" y="1354"/>
                  </a:lnTo>
                  <a:lnTo>
                    <a:pt x="292" y="1438"/>
                  </a:lnTo>
                  <a:lnTo>
                    <a:pt x="384" y="1506"/>
                  </a:lnTo>
                  <a:lnTo>
                    <a:pt x="488" y="1562"/>
                  </a:lnTo>
                  <a:lnTo>
                    <a:pt x="596" y="1606"/>
                  </a:lnTo>
                  <a:lnTo>
                    <a:pt x="707" y="1634"/>
                  </a:lnTo>
                  <a:lnTo>
                    <a:pt x="823" y="1646"/>
                  </a:lnTo>
                  <a:lnTo>
                    <a:pt x="939" y="1642"/>
                  </a:lnTo>
                  <a:lnTo>
                    <a:pt x="1051" y="1622"/>
                  </a:lnTo>
                  <a:lnTo>
                    <a:pt x="1163" y="1586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271" y="2825"/>
              <a:ext cx="1475" cy="1474"/>
            </a:xfrm>
            <a:custGeom>
              <a:avLst/>
              <a:gdLst>
                <a:gd name="T0" fmla="*/ 1423 w 1475"/>
                <a:gd name="T1" fmla="*/ 464 h 1474"/>
                <a:gd name="T2" fmla="*/ 1375 w 1475"/>
                <a:gd name="T3" fmla="*/ 368 h 1474"/>
                <a:gd name="T4" fmla="*/ 1315 w 1475"/>
                <a:gd name="T5" fmla="*/ 280 h 1474"/>
                <a:gd name="T6" fmla="*/ 1243 w 1475"/>
                <a:gd name="T7" fmla="*/ 200 h 1474"/>
                <a:gd name="T8" fmla="*/ 1159 w 1475"/>
                <a:gd name="T9" fmla="*/ 132 h 1474"/>
                <a:gd name="T10" fmla="*/ 1067 w 1475"/>
                <a:gd name="T11" fmla="*/ 76 h 1474"/>
                <a:gd name="T12" fmla="*/ 967 w 1475"/>
                <a:gd name="T13" fmla="*/ 36 h 1474"/>
                <a:gd name="T14" fmla="*/ 863 w 1475"/>
                <a:gd name="T15" fmla="*/ 8 h 1474"/>
                <a:gd name="T16" fmla="*/ 755 w 1475"/>
                <a:gd name="T17" fmla="*/ 0 h 1474"/>
                <a:gd name="T18" fmla="*/ 647 w 1475"/>
                <a:gd name="T19" fmla="*/ 4 h 1474"/>
                <a:gd name="T20" fmla="*/ 544 w 1475"/>
                <a:gd name="T21" fmla="*/ 24 h 1474"/>
                <a:gd name="T22" fmla="*/ 444 w 1475"/>
                <a:gd name="T23" fmla="*/ 60 h 1474"/>
                <a:gd name="T24" fmla="*/ 348 w 1475"/>
                <a:gd name="T25" fmla="*/ 112 h 1474"/>
                <a:gd name="T26" fmla="*/ 260 w 1475"/>
                <a:gd name="T27" fmla="*/ 176 h 1474"/>
                <a:gd name="T28" fmla="*/ 184 w 1475"/>
                <a:gd name="T29" fmla="*/ 252 h 1474"/>
                <a:gd name="T30" fmla="*/ 120 w 1475"/>
                <a:gd name="T31" fmla="*/ 336 h 1474"/>
                <a:gd name="T32" fmla="*/ 68 w 1475"/>
                <a:gd name="T33" fmla="*/ 432 h 1474"/>
                <a:gd name="T34" fmla="*/ 32 w 1475"/>
                <a:gd name="T35" fmla="*/ 532 h 1474"/>
                <a:gd name="T36" fmla="*/ 8 w 1475"/>
                <a:gd name="T37" fmla="*/ 637 h 1474"/>
                <a:gd name="T38" fmla="*/ 0 w 1475"/>
                <a:gd name="T39" fmla="*/ 745 h 1474"/>
                <a:gd name="T40" fmla="*/ 12 w 1475"/>
                <a:gd name="T41" fmla="*/ 853 h 1474"/>
                <a:gd name="T42" fmla="*/ 36 w 1475"/>
                <a:gd name="T43" fmla="*/ 957 h 1474"/>
                <a:gd name="T44" fmla="*/ 76 w 1475"/>
                <a:gd name="T45" fmla="*/ 1057 h 1474"/>
                <a:gd name="T46" fmla="*/ 128 w 1475"/>
                <a:gd name="T47" fmla="*/ 1153 h 1474"/>
                <a:gd name="T48" fmla="*/ 196 w 1475"/>
                <a:gd name="T49" fmla="*/ 1238 h 1474"/>
                <a:gd name="T50" fmla="*/ 272 w 1475"/>
                <a:gd name="T51" fmla="*/ 1310 h 1474"/>
                <a:gd name="T52" fmla="*/ 364 w 1475"/>
                <a:gd name="T53" fmla="*/ 1374 h 1474"/>
                <a:gd name="T54" fmla="*/ 460 w 1475"/>
                <a:gd name="T55" fmla="*/ 1422 h 1474"/>
                <a:gd name="T56" fmla="*/ 560 w 1475"/>
                <a:gd name="T57" fmla="*/ 1454 h 1474"/>
                <a:gd name="T58" fmla="*/ 667 w 1475"/>
                <a:gd name="T59" fmla="*/ 1474 h 1474"/>
                <a:gd name="T60" fmla="*/ 775 w 1475"/>
                <a:gd name="T61" fmla="*/ 1474 h 1474"/>
                <a:gd name="T62" fmla="*/ 879 w 1475"/>
                <a:gd name="T63" fmla="*/ 1462 h 1474"/>
                <a:gd name="T64" fmla="*/ 983 w 1475"/>
                <a:gd name="T65" fmla="*/ 1434 h 1474"/>
                <a:gd name="T66" fmla="*/ 1083 w 1475"/>
                <a:gd name="T67" fmla="*/ 1390 h 1474"/>
                <a:gd name="T68" fmla="*/ 1175 w 1475"/>
                <a:gd name="T69" fmla="*/ 1334 h 1474"/>
                <a:gd name="T70" fmla="*/ 1255 w 1475"/>
                <a:gd name="T71" fmla="*/ 1262 h 1474"/>
                <a:gd name="T72" fmla="*/ 1327 w 1475"/>
                <a:gd name="T73" fmla="*/ 1181 h 1474"/>
                <a:gd name="T74" fmla="*/ 1383 w 1475"/>
                <a:gd name="T75" fmla="*/ 1089 h 1474"/>
                <a:gd name="T76" fmla="*/ 1431 w 1475"/>
                <a:gd name="T77" fmla="*/ 993 h 1474"/>
                <a:gd name="T78" fmla="*/ 1459 w 1475"/>
                <a:gd name="T79" fmla="*/ 889 h 1474"/>
                <a:gd name="T80" fmla="*/ 1475 w 1475"/>
                <a:gd name="T81" fmla="*/ 781 h 1474"/>
                <a:gd name="T82" fmla="*/ 1471 w 1475"/>
                <a:gd name="T83" fmla="*/ 677 h 1474"/>
                <a:gd name="T84" fmla="*/ 1455 w 1475"/>
                <a:gd name="T85" fmla="*/ 568 h 1474"/>
                <a:gd name="T86" fmla="*/ 1423 w 1475"/>
                <a:gd name="T87" fmla="*/ 464 h 14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75"/>
                <a:gd name="T133" fmla="*/ 0 h 1474"/>
                <a:gd name="T134" fmla="*/ 1475 w 1475"/>
                <a:gd name="T135" fmla="*/ 1474 h 14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75" h="1474">
                  <a:moveTo>
                    <a:pt x="1423" y="464"/>
                  </a:moveTo>
                  <a:lnTo>
                    <a:pt x="1375" y="368"/>
                  </a:lnTo>
                  <a:lnTo>
                    <a:pt x="1315" y="280"/>
                  </a:lnTo>
                  <a:lnTo>
                    <a:pt x="1243" y="200"/>
                  </a:lnTo>
                  <a:lnTo>
                    <a:pt x="1159" y="132"/>
                  </a:lnTo>
                  <a:lnTo>
                    <a:pt x="1067" y="76"/>
                  </a:lnTo>
                  <a:lnTo>
                    <a:pt x="967" y="36"/>
                  </a:lnTo>
                  <a:lnTo>
                    <a:pt x="863" y="8"/>
                  </a:lnTo>
                  <a:lnTo>
                    <a:pt x="755" y="0"/>
                  </a:lnTo>
                  <a:lnTo>
                    <a:pt x="647" y="4"/>
                  </a:lnTo>
                  <a:lnTo>
                    <a:pt x="544" y="24"/>
                  </a:lnTo>
                  <a:lnTo>
                    <a:pt x="444" y="60"/>
                  </a:lnTo>
                  <a:lnTo>
                    <a:pt x="348" y="112"/>
                  </a:lnTo>
                  <a:lnTo>
                    <a:pt x="260" y="176"/>
                  </a:lnTo>
                  <a:lnTo>
                    <a:pt x="184" y="252"/>
                  </a:lnTo>
                  <a:lnTo>
                    <a:pt x="120" y="336"/>
                  </a:lnTo>
                  <a:lnTo>
                    <a:pt x="68" y="432"/>
                  </a:lnTo>
                  <a:lnTo>
                    <a:pt x="32" y="532"/>
                  </a:lnTo>
                  <a:lnTo>
                    <a:pt x="8" y="637"/>
                  </a:lnTo>
                  <a:lnTo>
                    <a:pt x="0" y="745"/>
                  </a:lnTo>
                  <a:lnTo>
                    <a:pt x="12" y="853"/>
                  </a:lnTo>
                  <a:lnTo>
                    <a:pt x="36" y="957"/>
                  </a:lnTo>
                  <a:lnTo>
                    <a:pt x="76" y="1057"/>
                  </a:lnTo>
                  <a:lnTo>
                    <a:pt x="128" y="1153"/>
                  </a:lnTo>
                  <a:lnTo>
                    <a:pt x="196" y="1238"/>
                  </a:lnTo>
                  <a:lnTo>
                    <a:pt x="272" y="1310"/>
                  </a:lnTo>
                  <a:lnTo>
                    <a:pt x="364" y="1374"/>
                  </a:lnTo>
                  <a:lnTo>
                    <a:pt x="460" y="1422"/>
                  </a:lnTo>
                  <a:lnTo>
                    <a:pt x="560" y="1454"/>
                  </a:lnTo>
                  <a:lnTo>
                    <a:pt x="667" y="1474"/>
                  </a:lnTo>
                  <a:lnTo>
                    <a:pt x="775" y="1474"/>
                  </a:lnTo>
                  <a:lnTo>
                    <a:pt x="879" y="1462"/>
                  </a:lnTo>
                  <a:lnTo>
                    <a:pt x="983" y="1434"/>
                  </a:lnTo>
                  <a:lnTo>
                    <a:pt x="1083" y="1390"/>
                  </a:lnTo>
                  <a:lnTo>
                    <a:pt x="1175" y="1334"/>
                  </a:lnTo>
                  <a:lnTo>
                    <a:pt x="1255" y="1262"/>
                  </a:lnTo>
                  <a:lnTo>
                    <a:pt x="1327" y="1181"/>
                  </a:lnTo>
                  <a:lnTo>
                    <a:pt x="1383" y="1089"/>
                  </a:lnTo>
                  <a:lnTo>
                    <a:pt x="1431" y="993"/>
                  </a:lnTo>
                  <a:lnTo>
                    <a:pt x="1459" y="889"/>
                  </a:lnTo>
                  <a:lnTo>
                    <a:pt x="1475" y="781"/>
                  </a:lnTo>
                  <a:lnTo>
                    <a:pt x="1471" y="677"/>
                  </a:lnTo>
                  <a:lnTo>
                    <a:pt x="1455" y="568"/>
                  </a:lnTo>
                  <a:lnTo>
                    <a:pt x="1423" y="464"/>
                  </a:lnTo>
                  <a:close/>
                </a:path>
              </a:pathLst>
            </a:custGeom>
            <a:solidFill>
              <a:srgbClr val="FFFF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4727" y="3277"/>
              <a:ext cx="563" cy="569"/>
            </a:xfrm>
            <a:custGeom>
              <a:avLst/>
              <a:gdLst>
                <a:gd name="T0" fmla="*/ 547 w 563"/>
                <a:gd name="T1" fmla="*/ 181 h 569"/>
                <a:gd name="T2" fmla="*/ 515 w 563"/>
                <a:gd name="T3" fmla="*/ 125 h 569"/>
                <a:gd name="T4" fmla="*/ 471 w 563"/>
                <a:gd name="T5" fmla="*/ 72 h 569"/>
                <a:gd name="T6" fmla="*/ 415 w 563"/>
                <a:gd name="T7" fmla="*/ 36 h 569"/>
                <a:gd name="T8" fmla="*/ 355 w 563"/>
                <a:gd name="T9" fmla="*/ 12 h 569"/>
                <a:gd name="T10" fmla="*/ 291 w 563"/>
                <a:gd name="T11" fmla="*/ 0 h 569"/>
                <a:gd name="T12" fmla="*/ 223 w 563"/>
                <a:gd name="T13" fmla="*/ 8 h 569"/>
                <a:gd name="T14" fmla="*/ 163 w 563"/>
                <a:gd name="T15" fmla="*/ 28 h 569"/>
                <a:gd name="T16" fmla="*/ 107 w 563"/>
                <a:gd name="T17" fmla="*/ 60 h 569"/>
                <a:gd name="T18" fmla="*/ 60 w 563"/>
                <a:gd name="T19" fmla="*/ 108 h 569"/>
                <a:gd name="T20" fmla="*/ 24 w 563"/>
                <a:gd name="T21" fmla="*/ 165 h 569"/>
                <a:gd name="T22" fmla="*/ 4 w 563"/>
                <a:gd name="T23" fmla="*/ 229 h 569"/>
                <a:gd name="T24" fmla="*/ 0 w 563"/>
                <a:gd name="T25" fmla="*/ 293 h 569"/>
                <a:gd name="T26" fmla="*/ 8 w 563"/>
                <a:gd name="T27" fmla="*/ 357 h 569"/>
                <a:gd name="T28" fmla="*/ 32 w 563"/>
                <a:gd name="T29" fmla="*/ 421 h 569"/>
                <a:gd name="T30" fmla="*/ 72 w 563"/>
                <a:gd name="T31" fmla="*/ 473 h 569"/>
                <a:gd name="T32" fmla="*/ 119 w 563"/>
                <a:gd name="T33" fmla="*/ 517 h 569"/>
                <a:gd name="T34" fmla="*/ 175 w 563"/>
                <a:gd name="T35" fmla="*/ 549 h 569"/>
                <a:gd name="T36" fmla="*/ 239 w 563"/>
                <a:gd name="T37" fmla="*/ 565 h 569"/>
                <a:gd name="T38" fmla="*/ 307 w 563"/>
                <a:gd name="T39" fmla="*/ 569 h 569"/>
                <a:gd name="T40" fmla="*/ 371 w 563"/>
                <a:gd name="T41" fmla="*/ 553 h 569"/>
                <a:gd name="T42" fmla="*/ 431 w 563"/>
                <a:gd name="T43" fmla="*/ 529 h 569"/>
                <a:gd name="T44" fmla="*/ 483 w 563"/>
                <a:gd name="T45" fmla="*/ 485 h 569"/>
                <a:gd name="T46" fmla="*/ 523 w 563"/>
                <a:gd name="T47" fmla="*/ 433 h 569"/>
                <a:gd name="T48" fmla="*/ 551 w 563"/>
                <a:gd name="T49" fmla="*/ 377 h 569"/>
                <a:gd name="T50" fmla="*/ 563 w 563"/>
                <a:gd name="T51" fmla="*/ 309 h 569"/>
                <a:gd name="T52" fmla="*/ 563 w 563"/>
                <a:gd name="T53" fmla="*/ 245 h 569"/>
                <a:gd name="T54" fmla="*/ 547 w 563"/>
                <a:gd name="T55" fmla="*/ 181 h 5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3"/>
                <a:gd name="T85" fmla="*/ 0 h 569"/>
                <a:gd name="T86" fmla="*/ 563 w 563"/>
                <a:gd name="T87" fmla="*/ 569 h 5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3" h="569">
                  <a:moveTo>
                    <a:pt x="547" y="181"/>
                  </a:moveTo>
                  <a:lnTo>
                    <a:pt x="515" y="125"/>
                  </a:lnTo>
                  <a:lnTo>
                    <a:pt x="471" y="72"/>
                  </a:lnTo>
                  <a:lnTo>
                    <a:pt x="415" y="36"/>
                  </a:lnTo>
                  <a:lnTo>
                    <a:pt x="355" y="12"/>
                  </a:lnTo>
                  <a:lnTo>
                    <a:pt x="291" y="0"/>
                  </a:lnTo>
                  <a:lnTo>
                    <a:pt x="223" y="8"/>
                  </a:lnTo>
                  <a:lnTo>
                    <a:pt x="163" y="28"/>
                  </a:lnTo>
                  <a:lnTo>
                    <a:pt x="107" y="60"/>
                  </a:lnTo>
                  <a:lnTo>
                    <a:pt x="60" y="108"/>
                  </a:lnTo>
                  <a:lnTo>
                    <a:pt x="24" y="165"/>
                  </a:lnTo>
                  <a:lnTo>
                    <a:pt x="4" y="229"/>
                  </a:lnTo>
                  <a:lnTo>
                    <a:pt x="0" y="293"/>
                  </a:lnTo>
                  <a:lnTo>
                    <a:pt x="8" y="357"/>
                  </a:lnTo>
                  <a:lnTo>
                    <a:pt x="32" y="421"/>
                  </a:lnTo>
                  <a:lnTo>
                    <a:pt x="72" y="473"/>
                  </a:lnTo>
                  <a:lnTo>
                    <a:pt x="119" y="517"/>
                  </a:lnTo>
                  <a:lnTo>
                    <a:pt x="175" y="549"/>
                  </a:lnTo>
                  <a:lnTo>
                    <a:pt x="239" y="565"/>
                  </a:lnTo>
                  <a:lnTo>
                    <a:pt x="307" y="569"/>
                  </a:lnTo>
                  <a:lnTo>
                    <a:pt x="371" y="553"/>
                  </a:lnTo>
                  <a:lnTo>
                    <a:pt x="431" y="529"/>
                  </a:lnTo>
                  <a:lnTo>
                    <a:pt x="483" y="485"/>
                  </a:lnTo>
                  <a:lnTo>
                    <a:pt x="523" y="433"/>
                  </a:lnTo>
                  <a:lnTo>
                    <a:pt x="551" y="377"/>
                  </a:lnTo>
                  <a:lnTo>
                    <a:pt x="563" y="309"/>
                  </a:lnTo>
                  <a:lnTo>
                    <a:pt x="563" y="245"/>
                  </a:lnTo>
                  <a:lnTo>
                    <a:pt x="547" y="181"/>
                  </a:lnTo>
                  <a:close/>
                </a:path>
              </a:pathLst>
            </a:custGeom>
            <a:solidFill>
              <a:srgbClr val="FFFFFF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4699" y="1883"/>
              <a:ext cx="3524" cy="2476"/>
            </a:xfrm>
            <a:custGeom>
              <a:avLst/>
              <a:gdLst>
                <a:gd name="T0" fmla="*/ 3096 w 3524"/>
                <a:gd name="T1" fmla="*/ 1286 h 2476"/>
                <a:gd name="T2" fmla="*/ 3188 w 3524"/>
                <a:gd name="T3" fmla="*/ 1242 h 2476"/>
                <a:gd name="T4" fmla="*/ 3272 w 3524"/>
                <a:gd name="T5" fmla="*/ 1186 h 2476"/>
                <a:gd name="T6" fmla="*/ 3344 w 3524"/>
                <a:gd name="T7" fmla="*/ 1118 h 2476"/>
                <a:gd name="T8" fmla="*/ 3408 w 3524"/>
                <a:gd name="T9" fmla="*/ 1038 h 2476"/>
                <a:gd name="T10" fmla="*/ 3460 w 3524"/>
                <a:gd name="T11" fmla="*/ 950 h 2476"/>
                <a:gd name="T12" fmla="*/ 3496 w 3524"/>
                <a:gd name="T13" fmla="*/ 857 h 2476"/>
                <a:gd name="T14" fmla="*/ 3520 w 3524"/>
                <a:gd name="T15" fmla="*/ 757 h 2476"/>
                <a:gd name="T16" fmla="*/ 3524 w 3524"/>
                <a:gd name="T17" fmla="*/ 657 h 2476"/>
                <a:gd name="T18" fmla="*/ 3516 w 3524"/>
                <a:gd name="T19" fmla="*/ 557 h 2476"/>
                <a:gd name="T20" fmla="*/ 3496 w 3524"/>
                <a:gd name="T21" fmla="*/ 461 h 2476"/>
                <a:gd name="T22" fmla="*/ 3456 w 3524"/>
                <a:gd name="T23" fmla="*/ 365 h 2476"/>
                <a:gd name="T24" fmla="*/ 3404 w 3524"/>
                <a:gd name="T25" fmla="*/ 281 h 2476"/>
                <a:gd name="T26" fmla="*/ 3340 w 3524"/>
                <a:gd name="T27" fmla="*/ 200 h 2476"/>
                <a:gd name="T28" fmla="*/ 3264 w 3524"/>
                <a:gd name="T29" fmla="*/ 136 h 2476"/>
                <a:gd name="T30" fmla="*/ 3180 w 3524"/>
                <a:gd name="T31" fmla="*/ 80 h 2476"/>
                <a:gd name="T32" fmla="*/ 3088 w 3524"/>
                <a:gd name="T33" fmla="*/ 36 h 2476"/>
                <a:gd name="T34" fmla="*/ 2993 w 3524"/>
                <a:gd name="T35" fmla="*/ 12 h 2476"/>
                <a:gd name="T36" fmla="*/ 2893 w 3524"/>
                <a:gd name="T37" fmla="*/ 0 h 2476"/>
                <a:gd name="T38" fmla="*/ 2793 w 3524"/>
                <a:gd name="T39" fmla="*/ 0 h 2476"/>
                <a:gd name="T40" fmla="*/ 2693 w 3524"/>
                <a:gd name="T41" fmla="*/ 20 h 2476"/>
                <a:gd name="T42" fmla="*/ 2597 w 3524"/>
                <a:gd name="T43" fmla="*/ 52 h 2476"/>
                <a:gd name="T44" fmla="*/ 0 w 3524"/>
                <a:gd name="T45" fmla="*/ 890 h 2476"/>
                <a:gd name="T46" fmla="*/ 108 w 3524"/>
                <a:gd name="T47" fmla="*/ 853 h 2476"/>
                <a:gd name="T48" fmla="*/ 223 w 3524"/>
                <a:gd name="T49" fmla="*/ 833 h 2476"/>
                <a:gd name="T50" fmla="*/ 339 w 3524"/>
                <a:gd name="T51" fmla="*/ 833 h 2476"/>
                <a:gd name="T52" fmla="*/ 455 w 3524"/>
                <a:gd name="T53" fmla="*/ 845 h 2476"/>
                <a:gd name="T54" fmla="*/ 567 w 3524"/>
                <a:gd name="T55" fmla="*/ 874 h 2476"/>
                <a:gd name="T56" fmla="*/ 675 w 3524"/>
                <a:gd name="T57" fmla="*/ 918 h 2476"/>
                <a:gd name="T58" fmla="*/ 775 w 3524"/>
                <a:gd name="T59" fmla="*/ 974 h 2476"/>
                <a:gd name="T60" fmla="*/ 867 w 3524"/>
                <a:gd name="T61" fmla="*/ 1042 h 2476"/>
                <a:gd name="T62" fmla="*/ 951 w 3524"/>
                <a:gd name="T63" fmla="*/ 1126 h 2476"/>
                <a:gd name="T64" fmla="*/ 1019 w 3524"/>
                <a:gd name="T65" fmla="*/ 1218 h 2476"/>
                <a:gd name="T66" fmla="*/ 1075 w 3524"/>
                <a:gd name="T67" fmla="*/ 1318 h 2476"/>
                <a:gd name="T68" fmla="*/ 1118 w 3524"/>
                <a:gd name="T69" fmla="*/ 1426 h 2476"/>
                <a:gd name="T70" fmla="*/ 1142 w 3524"/>
                <a:gd name="T71" fmla="*/ 1539 h 2476"/>
                <a:gd name="T72" fmla="*/ 1154 w 3524"/>
                <a:gd name="T73" fmla="*/ 1655 h 2476"/>
                <a:gd name="T74" fmla="*/ 1150 w 3524"/>
                <a:gd name="T75" fmla="*/ 1771 h 2476"/>
                <a:gd name="T76" fmla="*/ 1130 w 3524"/>
                <a:gd name="T77" fmla="*/ 1883 h 2476"/>
                <a:gd name="T78" fmla="*/ 1095 w 3524"/>
                <a:gd name="T79" fmla="*/ 1995 h 2476"/>
                <a:gd name="T80" fmla="*/ 1047 w 3524"/>
                <a:gd name="T81" fmla="*/ 2099 h 2476"/>
                <a:gd name="T82" fmla="*/ 983 w 3524"/>
                <a:gd name="T83" fmla="*/ 2196 h 2476"/>
                <a:gd name="T84" fmla="*/ 907 w 3524"/>
                <a:gd name="T85" fmla="*/ 2284 h 2476"/>
                <a:gd name="T86" fmla="*/ 819 w 3524"/>
                <a:gd name="T87" fmla="*/ 2360 h 2476"/>
                <a:gd name="T88" fmla="*/ 723 w 3524"/>
                <a:gd name="T89" fmla="*/ 2424 h 2476"/>
                <a:gd name="T90" fmla="*/ 619 w 3524"/>
                <a:gd name="T91" fmla="*/ 2476 h 2476"/>
                <a:gd name="T92" fmla="*/ 3096 w 3524"/>
                <a:gd name="T93" fmla="*/ 1286 h 24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24"/>
                <a:gd name="T142" fmla="*/ 0 h 2476"/>
                <a:gd name="T143" fmla="*/ 3524 w 3524"/>
                <a:gd name="T144" fmla="*/ 2476 h 24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24" h="2476">
                  <a:moveTo>
                    <a:pt x="3096" y="1286"/>
                  </a:moveTo>
                  <a:lnTo>
                    <a:pt x="3188" y="1242"/>
                  </a:lnTo>
                  <a:lnTo>
                    <a:pt x="3272" y="1186"/>
                  </a:lnTo>
                  <a:lnTo>
                    <a:pt x="3344" y="1118"/>
                  </a:lnTo>
                  <a:lnTo>
                    <a:pt x="3408" y="1038"/>
                  </a:lnTo>
                  <a:lnTo>
                    <a:pt x="3460" y="950"/>
                  </a:lnTo>
                  <a:lnTo>
                    <a:pt x="3496" y="857"/>
                  </a:lnTo>
                  <a:lnTo>
                    <a:pt x="3520" y="757"/>
                  </a:lnTo>
                  <a:lnTo>
                    <a:pt x="3524" y="657"/>
                  </a:lnTo>
                  <a:lnTo>
                    <a:pt x="3516" y="557"/>
                  </a:lnTo>
                  <a:lnTo>
                    <a:pt x="3496" y="461"/>
                  </a:lnTo>
                  <a:lnTo>
                    <a:pt x="3456" y="365"/>
                  </a:lnTo>
                  <a:lnTo>
                    <a:pt x="3404" y="281"/>
                  </a:lnTo>
                  <a:lnTo>
                    <a:pt x="3340" y="200"/>
                  </a:lnTo>
                  <a:lnTo>
                    <a:pt x="3264" y="136"/>
                  </a:lnTo>
                  <a:lnTo>
                    <a:pt x="3180" y="80"/>
                  </a:lnTo>
                  <a:lnTo>
                    <a:pt x="3088" y="36"/>
                  </a:lnTo>
                  <a:lnTo>
                    <a:pt x="2993" y="12"/>
                  </a:lnTo>
                  <a:lnTo>
                    <a:pt x="2893" y="0"/>
                  </a:lnTo>
                  <a:lnTo>
                    <a:pt x="2793" y="0"/>
                  </a:lnTo>
                  <a:lnTo>
                    <a:pt x="2693" y="20"/>
                  </a:lnTo>
                  <a:lnTo>
                    <a:pt x="2597" y="52"/>
                  </a:lnTo>
                  <a:lnTo>
                    <a:pt x="0" y="890"/>
                  </a:lnTo>
                  <a:lnTo>
                    <a:pt x="108" y="853"/>
                  </a:lnTo>
                  <a:lnTo>
                    <a:pt x="223" y="833"/>
                  </a:lnTo>
                  <a:lnTo>
                    <a:pt x="339" y="833"/>
                  </a:lnTo>
                  <a:lnTo>
                    <a:pt x="455" y="845"/>
                  </a:lnTo>
                  <a:lnTo>
                    <a:pt x="567" y="874"/>
                  </a:lnTo>
                  <a:lnTo>
                    <a:pt x="675" y="918"/>
                  </a:lnTo>
                  <a:lnTo>
                    <a:pt x="775" y="974"/>
                  </a:lnTo>
                  <a:lnTo>
                    <a:pt x="867" y="1042"/>
                  </a:lnTo>
                  <a:lnTo>
                    <a:pt x="951" y="1126"/>
                  </a:lnTo>
                  <a:lnTo>
                    <a:pt x="1019" y="1218"/>
                  </a:lnTo>
                  <a:lnTo>
                    <a:pt x="1075" y="1318"/>
                  </a:lnTo>
                  <a:lnTo>
                    <a:pt x="1118" y="1426"/>
                  </a:lnTo>
                  <a:lnTo>
                    <a:pt x="1142" y="1539"/>
                  </a:lnTo>
                  <a:lnTo>
                    <a:pt x="1154" y="1655"/>
                  </a:lnTo>
                  <a:lnTo>
                    <a:pt x="1150" y="1771"/>
                  </a:lnTo>
                  <a:lnTo>
                    <a:pt x="1130" y="1883"/>
                  </a:lnTo>
                  <a:lnTo>
                    <a:pt x="1095" y="1995"/>
                  </a:lnTo>
                  <a:lnTo>
                    <a:pt x="1047" y="2099"/>
                  </a:lnTo>
                  <a:lnTo>
                    <a:pt x="983" y="2196"/>
                  </a:lnTo>
                  <a:lnTo>
                    <a:pt x="907" y="2284"/>
                  </a:lnTo>
                  <a:lnTo>
                    <a:pt x="819" y="2360"/>
                  </a:lnTo>
                  <a:lnTo>
                    <a:pt x="723" y="2424"/>
                  </a:lnTo>
                  <a:lnTo>
                    <a:pt x="619" y="2476"/>
                  </a:lnTo>
                  <a:lnTo>
                    <a:pt x="3096" y="1286"/>
                  </a:lnTo>
                  <a:close/>
                </a:path>
              </a:pathLst>
            </a:custGeom>
            <a:solidFill>
              <a:srgbClr val="C0C0C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5006" y="2288"/>
              <a:ext cx="2042" cy="1462"/>
            </a:xfrm>
            <a:custGeom>
              <a:avLst/>
              <a:gdLst>
                <a:gd name="T0" fmla="*/ 1243 w 2042"/>
                <a:gd name="T1" fmla="*/ 16 h 1462"/>
                <a:gd name="T2" fmla="*/ 1339 w 2042"/>
                <a:gd name="T3" fmla="*/ 4 h 1462"/>
                <a:gd name="T4" fmla="*/ 1435 w 2042"/>
                <a:gd name="T5" fmla="*/ 0 h 1462"/>
                <a:gd name="T6" fmla="*/ 1531 w 2042"/>
                <a:gd name="T7" fmla="*/ 16 h 1462"/>
                <a:gd name="T8" fmla="*/ 1623 w 2042"/>
                <a:gd name="T9" fmla="*/ 44 h 1462"/>
                <a:gd name="T10" fmla="*/ 1711 w 2042"/>
                <a:gd name="T11" fmla="*/ 84 h 1462"/>
                <a:gd name="T12" fmla="*/ 1790 w 2042"/>
                <a:gd name="T13" fmla="*/ 136 h 1462"/>
                <a:gd name="T14" fmla="*/ 1862 w 2042"/>
                <a:gd name="T15" fmla="*/ 204 h 1462"/>
                <a:gd name="T16" fmla="*/ 1922 w 2042"/>
                <a:gd name="T17" fmla="*/ 276 h 1462"/>
                <a:gd name="T18" fmla="*/ 1974 w 2042"/>
                <a:gd name="T19" fmla="*/ 360 h 1462"/>
                <a:gd name="T20" fmla="*/ 2010 w 2042"/>
                <a:gd name="T21" fmla="*/ 452 h 1462"/>
                <a:gd name="T22" fmla="*/ 2030 w 2042"/>
                <a:gd name="T23" fmla="*/ 545 h 1462"/>
                <a:gd name="T24" fmla="*/ 2042 w 2042"/>
                <a:gd name="T25" fmla="*/ 641 h 1462"/>
                <a:gd name="T26" fmla="*/ 2034 w 2042"/>
                <a:gd name="T27" fmla="*/ 737 h 1462"/>
                <a:gd name="T28" fmla="*/ 2014 w 2042"/>
                <a:gd name="T29" fmla="*/ 833 h 1462"/>
                <a:gd name="T30" fmla="*/ 1978 w 2042"/>
                <a:gd name="T31" fmla="*/ 925 h 1462"/>
                <a:gd name="T32" fmla="*/ 835 w 2042"/>
                <a:gd name="T33" fmla="*/ 1462 h 1462"/>
                <a:gd name="T34" fmla="*/ 4 w 2042"/>
                <a:gd name="T35" fmla="*/ 1274 h 1462"/>
                <a:gd name="T36" fmla="*/ 0 w 2042"/>
                <a:gd name="T37" fmla="*/ 424 h 1462"/>
                <a:gd name="T38" fmla="*/ 1243 w 2042"/>
                <a:gd name="T39" fmla="*/ 16 h 14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42"/>
                <a:gd name="T61" fmla="*/ 0 h 1462"/>
                <a:gd name="T62" fmla="*/ 2042 w 2042"/>
                <a:gd name="T63" fmla="*/ 1462 h 14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42" h="1462">
                  <a:moveTo>
                    <a:pt x="1243" y="16"/>
                  </a:moveTo>
                  <a:lnTo>
                    <a:pt x="1339" y="4"/>
                  </a:lnTo>
                  <a:lnTo>
                    <a:pt x="1435" y="0"/>
                  </a:lnTo>
                  <a:lnTo>
                    <a:pt x="1531" y="16"/>
                  </a:lnTo>
                  <a:lnTo>
                    <a:pt x="1623" y="44"/>
                  </a:lnTo>
                  <a:lnTo>
                    <a:pt x="1711" y="84"/>
                  </a:lnTo>
                  <a:lnTo>
                    <a:pt x="1790" y="136"/>
                  </a:lnTo>
                  <a:lnTo>
                    <a:pt x="1862" y="204"/>
                  </a:lnTo>
                  <a:lnTo>
                    <a:pt x="1922" y="276"/>
                  </a:lnTo>
                  <a:lnTo>
                    <a:pt x="1974" y="360"/>
                  </a:lnTo>
                  <a:lnTo>
                    <a:pt x="2010" y="452"/>
                  </a:lnTo>
                  <a:lnTo>
                    <a:pt x="2030" y="545"/>
                  </a:lnTo>
                  <a:lnTo>
                    <a:pt x="2042" y="641"/>
                  </a:lnTo>
                  <a:lnTo>
                    <a:pt x="2034" y="737"/>
                  </a:lnTo>
                  <a:lnTo>
                    <a:pt x="2014" y="833"/>
                  </a:lnTo>
                  <a:lnTo>
                    <a:pt x="1978" y="925"/>
                  </a:lnTo>
                  <a:lnTo>
                    <a:pt x="835" y="1462"/>
                  </a:lnTo>
                  <a:lnTo>
                    <a:pt x="4" y="1274"/>
                  </a:lnTo>
                  <a:lnTo>
                    <a:pt x="0" y="424"/>
                  </a:lnTo>
                  <a:lnTo>
                    <a:pt x="1243" y="16"/>
                  </a:lnTo>
                  <a:close/>
                </a:path>
              </a:pathLst>
            </a:custGeom>
            <a:solidFill>
              <a:srgbClr val="FFFFFF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V="1">
              <a:off x="5010" y="2949"/>
              <a:ext cx="1479" cy="613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5010" y="3562"/>
              <a:ext cx="831" cy="18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5006" y="2304"/>
              <a:ext cx="1251" cy="521"/>
            </a:xfrm>
            <a:custGeom>
              <a:avLst/>
              <a:gdLst>
                <a:gd name="T0" fmla="*/ 4 w 1251"/>
                <a:gd name="T1" fmla="*/ 521 h 521"/>
                <a:gd name="T2" fmla="*/ 0 w 1251"/>
                <a:gd name="T3" fmla="*/ 408 h 521"/>
                <a:gd name="T4" fmla="*/ 1247 w 1251"/>
                <a:gd name="T5" fmla="*/ 0 h 521"/>
                <a:gd name="T6" fmla="*/ 1251 w 1251"/>
                <a:gd name="T7" fmla="*/ 92 h 521"/>
                <a:gd name="T8" fmla="*/ 4 w 1251"/>
                <a:gd name="T9" fmla="*/ 521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1"/>
                <a:gd name="T16" fmla="*/ 0 h 521"/>
                <a:gd name="T17" fmla="*/ 1251 w 125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1" h="521">
                  <a:moveTo>
                    <a:pt x="4" y="521"/>
                  </a:moveTo>
                  <a:lnTo>
                    <a:pt x="0" y="408"/>
                  </a:lnTo>
                  <a:lnTo>
                    <a:pt x="1247" y="0"/>
                  </a:lnTo>
                  <a:lnTo>
                    <a:pt x="1251" y="92"/>
                  </a:lnTo>
                  <a:lnTo>
                    <a:pt x="4" y="5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5730" y="3189"/>
              <a:ext cx="1254" cy="561"/>
            </a:xfrm>
            <a:custGeom>
              <a:avLst/>
              <a:gdLst>
                <a:gd name="T0" fmla="*/ 0 w 1254"/>
                <a:gd name="T1" fmla="*/ 537 h 561"/>
                <a:gd name="T2" fmla="*/ 111 w 1254"/>
                <a:gd name="T3" fmla="*/ 561 h 561"/>
                <a:gd name="T4" fmla="*/ 1254 w 1254"/>
                <a:gd name="T5" fmla="*/ 24 h 561"/>
                <a:gd name="T6" fmla="*/ 1158 w 1254"/>
                <a:gd name="T7" fmla="*/ 0 h 561"/>
                <a:gd name="T8" fmla="*/ 0 w 1254"/>
                <a:gd name="T9" fmla="*/ 537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4"/>
                <a:gd name="T16" fmla="*/ 0 h 561"/>
                <a:gd name="T17" fmla="*/ 1254 w 1254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4" h="561">
                  <a:moveTo>
                    <a:pt x="0" y="537"/>
                  </a:moveTo>
                  <a:lnTo>
                    <a:pt x="111" y="561"/>
                  </a:lnTo>
                  <a:lnTo>
                    <a:pt x="1254" y="24"/>
                  </a:lnTo>
                  <a:lnTo>
                    <a:pt x="1158" y="0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C0C0C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5262" y="3345"/>
              <a:ext cx="236" cy="133"/>
            </a:xfrm>
            <a:custGeom>
              <a:avLst/>
              <a:gdLst>
                <a:gd name="T0" fmla="*/ 236 w 236"/>
                <a:gd name="T1" fmla="*/ 16 h 133"/>
                <a:gd name="T2" fmla="*/ 220 w 236"/>
                <a:gd name="T3" fmla="*/ 4 h 133"/>
                <a:gd name="T4" fmla="*/ 196 w 236"/>
                <a:gd name="T5" fmla="*/ 0 h 133"/>
                <a:gd name="T6" fmla="*/ 160 w 236"/>
                <a:gd name="T7" fmla="*/ 4 h 133"/>
                <a:gd name="T8" fmla="*/ 120 w 236"/>
                <a:gd name="T9" fmla="*/ 16 h 133"/>
                <a:gd name="T10" fmla="*/ 80 w 236"/>
                <a:gd name="T11" fmla="*/ 32 h 133"/>
                <a:gd name="T12" fmla="*/ 44 w 236"/>
                <a:gd name="T13" fmla="*/ 57 h 133"/>
                <a:gd name="T14" fmla="*/ 16 w 236"/>
                <a:gd name="T15" fmla="*/ 77 h 133"/>
                <a:gd name="T16" fmla="*/ 0 w 236"/>
                <a:gd name="T17" fmla="*/ 97 h 133"/>
                <a:gd name="T18" fmla="*/ 0 w 236"/>
                <a:gd name="T19" fmla="*/ 117 h 133"/>
                <a:gd name="T20" fmla="*/ 12 w 236"/>
                <a:gd name="T21" fmla="*/ 129 h 133"/>
                <a:gd name="T22" fmla="*/ 36 w 236"/>
                <a:gd name="T23" fmla="*/ 133 h 133"/>
                <a:gd name="T24" fmla="*/ 72 w 236"/>
                <a:gd name="T25" fmla="*/ 129 h 133"/>
                <a:gd name="T26" fmla="*/ 112 w 236"/>
                <a:gd name="T27" fmla="*/ 117 h 133"/>
                <a:gd name="T28" fmla="*/ 156 w 236"/>
                <a:gd name="T29" fmla="*/ 97 h 133"/>
                <a:gd name="T30" fmla="*/ 192 w 236"/>
                <a:gd name="T31" fmla="*/ 77 h 133"/>
                <a:gd name="T32" fmla="*/ 220 w 236"/>
                <a:gd name="T33" fmla="*/ 57 h 133"/>
                <a:gd name="T34" fmla="*/ 232 w 236"/>
                <a:gd name="T35" fmla="*/ 32 h 133"/>
                <a:gd name="T36" fmla="*/ 236 w 236"/>
                <a:gd name="T37" fmla="*/ 16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133"/>
                <a:gd name="T59" fmla="*/ 236 w 236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133">
                  <a:moveTo>
                    <a:pt x="236" y="16"/>
                  </a:moveTo>
                  <a:lnTo>
                    <a:pt x="220" y="4"/>
                  </a:lnTo>
                  <a:lnTo>
                    <a:pt x="196" y="0"/>
                  </a:lnTo>
                  <a:lnTo>
                    <a:pt x="160" y="4"/>
                  </a:lnTo>
                  <a:lnTo>
                    <a:pt x="120" y="16"/>
                  </a:lnTo>
                  <a:lnTo>
                    <a:pt x="80" y="32"/>
                  </a:lnTo>
                  <a:lnTo>
                    <a:pt x="44" y="57"/>
                  </a:lnTo>
                  <a:lnTo>
                    <a:pt x="16" y="77"/>
                  </a:lnTo>
                  <a:lnTo>
                    <a:pt x="0" y="97"/>
                  </a:lnTo>
                  <a:lnTo>
                    <a:pt x="0" y="117"/>
                  </a:lnTo>
                  <a:lnTo>
                    <a:pt x="12" y="129"/>
                  </a:lnTo>
                  <a:lnTo>
                    <a:pt x="36" y="133"/>
                  </a:lnTo>
                  <a:lnTo>
                    <a:pt x="72" y="129"/>
                  </a:lnTo>
                  <a:lnTo>
                    <a:pt x="112" y="117"/>
                  </a:lnTo>
                  <a:lnTo>
                    <a:pt x="156" y="97"/>
                  </a:lnTo>
                  <a:lnTo>
                    <a:pt x="192" y="77"/>
                  </a:lnTo>
                  <a:lnTo>
                    <a:pt x="220" y="57"/>
                  </a:lnTo>
                  <a:lnTo>
                    <a:pt x="232" y="32"/>
                  </a:lnTo>
                  <a:lnTo>
                    <a:pt x="236" y="16"/>
                  </a:lnTo>
                  <a:close/>
                </a:path>
              </a:pathLst>
            </a:custGeom>
            <a:solidFill>
              <a:srgbClr val="0000FF"/>
            </a:solidFill>
            <a:ln w="1016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V="1">
              <a:off x="5498" y="3305"/>
              <a:ext cx="132" cy="56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5602" y="3281"/>
              <a:ext cx="72" cy="60"/>
            </a:xfrm>
            <a:custGeom>
              <a:avLst/>
              <a:gdLst>
                <a:gd name="T0" fmla="*/ 72 w 72"/>
                <a:gd name="T1" fmla="*/ 4 h 60"/>
                <a:gd name="T2" fmla="*/ 24 w 72"/>
                <a:gd name="T3" fmla="*/ 60 h 60"/>
                <a:gd name="T4" fmla="*/ 24 w 72"/>
                <a:gd name="T5" fmla="*/ 56 h 60"/>
                <a:gd name="T6" fmla="*/ 24 w 72"/>
                <a:gd name="T7" fmla="*/ 52 h 60"/>
                <a:gd name="T8" fmla="*/ 24 w 72"/>
                <a:gd name="T9" fmla="*/ 48 h 60"/>
                <a:gd name="T10" fmla="*/ 24 w 72"/>
                <a:gd name="T11" fmla="*/ 40 h 60"/>
                <a:gd name="T12" fmla="*/ 24 w 72"/>
                <a:gd name="T13" fmla="*/ 36 h 60"/>
                <a:gd name="T14" fmla="*/ 20 w 72"/>
                <a:gd name="T15" fmla="*/ 32 h 60"/>
                <a:gd name="T16" fmla="*/ 20 w 72"/>
                <a:gd name="T17" fmla="*/ 28 h 60"/>
                <a:gd name="T18" fmla="*/ 16 w 72"/>
                <a:gd name="T19" fmla="*/ 24 h 60"/>
                <a:gd name="T20" fmla="*/ 16 w 72"/>
                <a:gd name="T21" fmla="*/ 20 h 60"/>
                <a:gd name="T22" fmla="*/ 12 w 72"/>
                <a:gd name="T23" fmla="*/ 16 h 60"/>
                <a:gd name="T24" fmla="*/ 8 w 72"/>
                <a:gd name="T25" fmla="*/ 12 h 60"/>
                <a:gd name="T26" fmla="*/ 8 w 72"/>
                <a:gd name="T27" fmla="*/ 8 h 60"/>
                <a:gd name="T28" fmla="*/ 4 w 72"/>
                <a:gd name="T29" fmla="*/ 4 h 60"/>
                <a:gd name="T30" fmla="*/ 0 w 72"/>
                <a:gd name="T31" fmla="*/ 0 h 60"/>
                <a:gd name="T32" fmla="*/ 72 w 72"/>
                <a:gd name="T33" fmla="*/ 4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0"/>
                <a:gd name="T53" fmla="*/ 72 w 7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0">
                  <a:moveTo>
                    <a:pt x="72" y="4"/>
                  </a:moveTo>
                  <a:lnTo>
                    <a:pt x="24" y="60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5861" y="3121"/>
              <a:ext cx="188" cy="100"/>
            </a:xfrm>
            <a:custGeom>
              <a:avLst/>
              <a:gdLst>
                <a:gd name="T0" fmla="*/ 188 w 188"/>
                <a:gd name="T1" fmla="*/ 12 h 100"/>
                <a:gd name="T2" fmla="*/ 176 w 188"/>
                <a:gd name="T3" fmla="*/ 0 h 100"/>
                <a:gd name="T4" fmla="*/ 152 w 188"/>
                <a:gd name="T5" fmla="*/ 0 h 100"/>
                <a:gd name="T6" fmla="*/ 116 w 188"/>
                <a:gd name="T7" fmla="*/ 4 h 100"/>
                <a:gd name="T8" fmla="*/ 80 w 188"/>
                <a:gd name="T9" fmla="*/ 16 h 100"/>
                <a:gd name="T10" fmla="*/ 44 w 188"/>
                <a:gd name="T11" fmla="*/ 36 h 100"/>
                <a:gd name="T12" fmla="*/ 16 w 188"/>
                <a:gd name="T13" fmla="*/ 56 h 100"/>
                <a:gd name="T14" fmla="*/ 0 w 188"/>
                <a:gd name="T15" fmla="*/ 72 h 100"/>
                <a:gd name="T16" fmla="*/ 0 w 188"/>
                <a:gd name="T17" fmla="*/ 88 h 100"/>
                <a:gd name="T18" fmla="*/ 12 w 188"/>
                <a:gd name="T19" fmla="*/ 100 h 100"/>
                <a:gd name="T20" fmla="*/ 36 w 188"/>
                <a:gd name="T21" fmla="*/ 100 h 100"/>
                <a:gd name="T22" fmla="*/ 72 w 188"/>
                <a:gd name="T23" fmla="*/ 96 h 100"/>
                <a:gd name="T24" fmla="*/ 108 w 188"/>
                <a:gd name="T25" fmla="*/ 84 h 100"/>
                <a:gd name="T26" fmla="*/ 144 w 188"/>
                <a:gd name="T27" fmla="*/ 64 h 100"/>
                <a:gd name="T28" fmla="*/ 168 w 188"/>
                <a:gd name="T29" fmla="*/ 44 h 100"/>
                <a:gd name="T30" fmla="*/ 184 w 188"/>
                <a:gd name="T31" fmla="*/ 28 h 100"/>
                <a:gd name="T32" fmla="*/ 188 w 188"/>
                <a:gd name="T33" fmla="*/ 12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"/>
                <a:gd name="T52" fmla="*/ 0 h 100"/>
                <a:gd name="T53" fmla="*/ 188 w 188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" h="100">
                  <a:moveTo>
                    <a:pt x="188" y="12"/>
                  </a:moveTo>
                  <a:lnTo>
                    <a:pt x="176" y="0"/>
                  </a:lnTo>
                  <a:lnTo>
                    <a:pt x="152" y="0"/>
                  </a:lnTo>
                  <a:lnTo>
                    <a:pt x="116" y="4"/>
                  </a:lnTo>
                  <a:lnTo>
                    <a:pt x="80" y="16"/>
                  </a:lnTo>
                  <a:lnTo>
                    <a:pt x="44" y="36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2" y="100"/>
                  </a:lnTo>
                  <a:lnTo>
                    <a:pt x="36" y="100"/>
                  </a:lnTo>
                  <a:lnTo>
                    <a:pt x="72" y="96"/>
                  </a:lnTo>
                  <a:lnTo>
                    <a:pt x="108" y="84"/>
                  </a:lnTo>
                  <a:lnTo>
                    <a:pt x="144" y="64"/>
                  </a:lnTo>
                  <a:lnTo>
                    <a:pt x="168" y="44"/>
                  </a:lnTo>
                  <a:lnTo>
                    <a:pt x="184" y="28"/>
                  </a:lnTo>
                  <a:lnTo>
                    <a:pt x="188" y="12"/>
                  </a:lnTo>
                  <a:close/>
                </a:path>
              </a:pathLst>
            </a:custGeom>
            <a:solidFill>
              <a:srgbClr val="FF9900"/>
            </a:solidFill>
            <a:ln w="1016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5290" y="3101"/>
              <a:ext cx="1594" cy="625"/>
            </a:xfrm>
            <a:custGeom>
              <a:avLst/>
              <a:gdLst>
                <a:gd name="T0" fmla="*/ 1203 w 1594"/>
                <a:gd name="T1" fmla="*/ 0 h 625"/>
                <a:gd name="T2" fmla="*/ 1594 w 1594"/>
                <a:gd name="T3" fmla="*/ 88 h 625"/>
                <a:gd name="T4" fmla="*/ 440 w 1594"/>
                <a:gd name="T5" fmla="*/ 625 h 625"/>
                <a:gd name="T6" fmla="*/ 0 w 1594"/>
                <a:gd name="T7" fmla="*/ 525 h 625"/>
                <a:gd name="T8" fmla="*/ 1203 w 1594"/>
                <a:gd name="T9" fmla="*/ 0 h 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4"/>
                <a:gd name="T16" fmla="*/ 0 h 625"/>
                <a:gd name="T17" fmla="*/ 1594 w 1594"/>
                <a:gd name="T18" fmla="*/ 625 h 6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4" h="625">
                  <a:moveTo>
                    <a:pt x="1203" y="0"/>
                  </a:moveTo>
                  <a:lnTo>
                    <a:pt x="1594" y="88"/>
                  </a:lnTo>
                  <a:lnTo>
                    <a:pt x="440" y="625"/>
                  </a:lnTo>
                  <a:lnTo>
                    <a:pt x="0" y="52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FFFF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5010" y="2396"/>
              <a:ext cx="1247" cy="885"/>
            </a:xfrm>
            <a:custGeom>
              <a:avLst/>
              <a:gdLst>
                <a:gd name="T0" fmla="*/ 0 w 1247"/>
                <a:gd name="T1" fmla="*/ 429 h 885"/>
                <a:gd name="T2" fmla="*/ 1247 w 1247"/>
                <a:gd name="T3" fmla="*/ 0 h 885"/>
                <a:gd name="T4" fmla="*/ 1247 w 1247"/>
                <a:gd name="T5" fmla="*/ 413 h 885"/>
                <a:gd name="T6" fmla="*/ 0 w 1247"/>
                <a:gd name="T7" fmla="*/ 885 h 885"/>
                <a:gd name="T8" fmla="*/ 0 w 1247"/>
                <a:gd name="T9" fmla="*/ 429 h 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7"/>
                <a:gd name="T16" fmla="*/ 0 h 885"/>
                <a:gd name="T17" fmla="*/ 1247 w 1247"/>
                <a:gd name="T18" fmla="*/ 885 h 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7" h="885">
                  <a:moveTo>
                    <a:pt x="0" y="429"/>
                  </a:moveTo>
                  <a:lnTo>
                    <a:pt x="1247" y="0"/>
                  </a:lnTo>
                  <a:lnTo>
                    <a:pt x="1247" y="413"/>
                  </a:lnTo>
                  <a:lnTo>
                    <a:pt x="0" y="885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5010" y="3562"/>
              <a:ext cx="831" cy="18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6253" y="2288"/>
              <a:ext cx="795" cy="925"/>
            </a:xfrm>
            <a:custGeom>
              <a:avLst/>
              <a:gdLst>
                <a:gd name="T0" fmla="*/ 4 w 795"/>
                <a:gd name="T1" fmla="*/ 108 h 925"/>
                <a:gd name="T2" fmla="*/ 0 w 795"/>
                <a:gd name="T3" fmla="*/ 16 h 925"/>
                <a:gd name="T4" fmla="*/ 96 w 795"/>
                <a:gd name="T5" fmla="*/ 0 h 925"/>
                <a:gd name="T6" fmla="*/ 192 w 795"/>
                <a:gd name="T7" fmla="*/ 0 h 925"/>
                <a:gd name="T8" fmla="*/ 288 w 795"/>
                <a:gd name="T9" fmla="*/ 16 h 925"/>
                <a:gd name="T10" fmla="*/ 380 w 795"/>
                <a:gd name="T11" fmla="*/ 44 h 925"/>
                <a:gd name="T12" fmla="*/ 468 w 795"/>
                <a:gd name="T13" fmla="*/ 84 h 925"/>
                <a:gd name="T14" fmla="*/ 547 w 795"/>
                <a:gd name="T15" fmla="*/ 140 h 925"/>
                <a:gd name="T16" fmla="*/ 619 w 795"/>
                <a:gd name="T17" fmla="*/ 204 h 925"/>
                <a:gd name="T18" fmla="*/ 679 w 795"/>
                <a:gd name="T19" fmla="*/ 280 h 925"/>
                <a:gd name="T20" fmla="*/ 731 w 795"/>
                <a:gd name="T21" fmla="*/ 364 h 925"/>
                <a:gd name="T22" fmla="*/ 767 w 795"/>
                <a:gd name="T23" fmla="*/ 452 h 925"/>
                <a:gd name="T24" fmla="*/ 787 w 795"/>
                <a:gd name="T25" fmla="*/ 549 h 925"/>
                <a:gd name="T26" fmla="*/ 795 w 795"/>
                <a:gd name="T27" fmla="*/ 645 h 925"/>
                <a:gd name="T28" fmla="*/ 791 w 795"/>
                <a:gd name="T29" fmla="*/ 741 h 925"/>
                <a:gd name="T30" fmla="*/ 767 w 795"/>
                <a:gd name="T31" fmla="*/ 837 h 925"/>
                <a:gd name="T32" fmla="*/ 735 w 795"/>
                <a:gd name="T33" fmla="*/ 925 h 925"/>
                <a:gd name="T34" fmla="*/ 631 w 795"/>
                <a:gd name="T35" fmla="*/ 897 h 925"/>
                <a:gd name="T36" fmla="*/ 667 w 795"/>
                <a:gd name="T37" fmla="*/ 813 h 925"/>
                <a:gd name="T38" fmla="*/ 691 w 795"/>
                <a:gd name="T39" fmla="*/ 725 h 925"/>
                <a:gd name="T40" fmla="*/ 699 w 795"/>
                <a:gd name="T41" fmla="*/ 633 h 925"/>
                <a:gd name="T42" fmla="*/ 691 w 795"/>
                <a:gd name="T43" fmla="*/ 541 h 925"/>
                <a:gd name="T44" fmla="*/ 667 w 795"/>
                <a:gd name="T45" fmla="*/ 452 h 925"/>
                <a:gd name="T46" fmla="*/ 631 w 795"/>
                <a:gd name="T47" fmla="*/ 368 h 925"/>
                <a:gd name="T48" fmla="*/ 579 w 795"/>
                <a:gd name="T49" fmla="*/ 292 h 925"/>
                <a:gd name="T50" fmla="*/ 515 w 795"/>
                <a:gd name="T51" fmla="*/ 228 h 925"/>
                <a:gd name="T52" fmla="*/ 444 w 795"/>
                <a:gd name="T53" fmla="*/ 172 h 925"/>
                <a:gd name="T54" fmla="*/ 364 w 795"/>
                <a:gd name="T55" fmla="*/ 128 h 925"/>
                <a:gd name="T56" fmla="*/ 276 w 795"/>
                <a:gd name="T57" fmla="*/ 100 h 925"/>
                <a:gd name="T58" fmla="*/ 184 w 795"/>
                <a:gd name="T59" fmla="*/ 88 h 925"/>
                <a:gd name="T60" fmla="*/ 92 w 795"/>
                <a:gd name="T61" fmla="*/ 88 h 925"/>
                <a:gd name="T62" fmla="*/ 4 w 795"/>
                <a:gd name="T63" fmla="*/ 108 h 9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5"/>
                <a:gd name="T97" fmla="*/ 0 h 925"/>
                <a:gd name="T98" fmla="*/ 795 w 795"/>
                <a:gd name="T99" fmla="*/ 925 h 9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5" h="925">
                  <a:moveTo>
                    <a:pt x="4" y="108"/>
                  </a:moveTo>
                  <a:lnTo>
                    <a:pt x="0" y="16"/>
                  </a:lnTo>
                  <a:lnTo>
                    <a:pt x="96" y="0"/>
                  </a:lnTo>
                  <a:lnTo>
                    <a:pt x="192" y="0"/>
                  </a:lnTo>
                  <a:lnTo>
                    <a:pt x="288" y="16"/>
                  </a:lnTo>
                  <a:lnTo>
                    <a:pt x="380" y="44"/>
                  </a:lnTo>
                  <a:lnTo>
                    <a:pt x="468" y="84"/>
                  </a:lnTo>
                  <a:lnTo>
                    <a:pt x="547" y="140"/>
                  </a:lnTo>
                  <a:lnTo>
                    <a:pt x="619" y="204"/>
                  </a:lnTo>
                  <a:lnTo>
                    <a:pt x="679" y="280"/>
                  </a:lnTo>
                  <a:lnTo>
                    <a:pt x="731" y="364"/>
                  </a:lnTo>
                  <a:lnTo>
                    <a:pt x="767" y="452"/>
                  </a:lnTo>
                  <a:lnTo>
                    <a:pt x="787" y="549"/>
                  </a:lnTo>
                  <a:lnTo>
                    <a:pt x="795" y="645"/>
                  </a:lnTo>
                  <a:lnTo>
                    <a:pt x="791" y="741"/>
                  </a:lnTo>
                  <a:lnTo>
                    <a:pt x="767" y="837"/>
                  </a:lnTo>
                  <a:lnTo>
                    <a:pt x="735" y="925"/>
                  </a:lnTo>
                  <a:lnTo>
                    <a:pt x="631" y="897"/>
                  </a:lnTo>
                  <a:lnTo>
                    <a:pt x="667" y="813"/>
                  </a:lnTo>
                  <a:lnTo>
                    <a:pt x="691" y="725"/>
                  </a:lnTo>
                  <a:lnTo>
                    <a:pt x="699" y="633"/>
                  </a:lnTo>
                  <a:lnTo>
                    <a:pt x="691" y="541"/>
                  </a:lnTo>
                  <a:lnTo>
                    <a:pt x="667" y="452"/>
                  </a:lnTo>
                  <a:lnTo>
                    <a:pt x="631" y="368"/>
                  </a:lnTo>
                  <a:lnTo>
                    <a:pt x="579" y="292"/>
                  </a:lnTo>
                  <a:lnTo>
                    <a:pt x="515" y="228"/>
                  </a:lnTo>
                  <a:lnTo>
                    <a:pt x="444" y="172"/>
                  </a:lnTo>
                  <a:lnTo>
                    <a:pt x="364" y="128"/>
                  </a:lnTo>
                  <a:lnTo>
                    <a:pt x="276" y="100"/>
                  </a:lnTo>
                  <a:lnTo>
                    <a:pt x="184" y="88"/>
                  </a:lnTo>
                  <a:lnTo>
                    <a:pt x="92" y="8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C0C0C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V="1">
              <a:off x="6049" y="3081"/>
              <a:ext cx="124" cy="52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6145" y="3053"/>
              <a:ext cx="76" cy="64"/>
            </a:xfrm>
            <a:custGeom>
              <a:avLst/>
              <a:gdLst>
                <a:gd name="T0" fmla="*/ 76 w 76"/>
                <a:gd name="T1" fmla="*/ 8 h 64"/>
                <a:gd name="T2" fmla="*/ 28 w 76"/>
                <a:gd name="T3" fmla="*/ 64 h 64"/>
                <a:gd name="T4" fmla="*/ 28 w 76"/>
                <a:gd name="T5" fmla="*/ 60 h 64"/>
                <a:gd name="T6" fmla="*/ 28 w 76"/>
                <a:gd name="T7" fmla="*/ 52 h 64"/>
                <a:gd name="T8" fmla="*/ 24 w 76"/>
                <a:gd name="T9" fmla="*/ 48 h 64"/>
                <a:gd name="T10" fmla="*/ 24 w 76"/>
                <a:gd name="T11" fmla="*/ 44 h 64"/>
                <a:gd name="T12" fmla="*/ 24 w 76"/>
                <a:gd name="T13" fmla="*/ 40 h 64"/>
                <a:gd name="T14" fmla="*/ 24 w 76"/>
                <a:gd name="T15" fmla="*/ 36 h 64"/>
                <a:gd name="T16" fmla="*/ 20 w 76"/>
                <a:gd name="T17" fmla="*/ 28 h 64"/>
                <a:gd name="T18" fmla="*/ 20 w 76"/>
                <a:gd name="T19" fmla="*/ 24 h 64"/>
                <a:gd name="T20" fmla="*/ 16 w 76"/>
                <a:gd name="T21" fmla="*/ 20 h 64"/>
                <a:gd name="T22" fmla="*/ 12 w 76"/>
                <a:gd name="T23" fmla="*/ 16 h 64"/>
                <a:gd name="T24" fmla="*/ 12 w 76"/>
                <a:gd name="T25" fmla="*/ 12 h 64"/>
                <a:gd name="T26" fmla="*/ 8 w 76"/>
                <a:gd name="T27" fmla="*/ 8 h 64"/>
                <a:gd name="T28" fmla="*/ 4 w 76"/>
                <a:gd name="T29" fmla="*/ 4 h 64"/>
                <a:gd name="T30" fmla="*/ 0 w 76"/>
                <a:gd name="T31" fmla="*/ 0 h 64"/>
                <a:gd name="T32" fmla="*/ 76 w 76"/>
                <a:gd name="T33" fmla="*/ 8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64"/>
                <a:gd name="T53" fmla="*/ 76 w 7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64">
                  <a:moveTo>
                    <a:pt x="76" y="8"/>
                  </a:moveTo>
                  <a:lnTo>
                    <a:pt x="28" y="64"/>
                  </a:lnTo>
                  <a:lnTo>
                    <a:pt x="28" y="60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16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6257" y="2376"/>
              <a:ext cx="695" cy="813"/>
            </a:xfrm>
            <a:custGeom>
              <a:avLst/>
              <a:gdLst>
                <a:gd name="T0" fmla="*/ 236 w 695"/>
                <a:gd name="T1" fmla="*/ 725 h 813"/>
                <a:gd name="T2" fmla="*/ 627 w 695"/>
                <a:gd name="T3" fmla="*/ 813 h 813"/>
                <a:gd name="T4" fmla="*/ 667 w 695"/>
                <a:gd name="T5" fmla="*/ 729 h 813"/>
                <a:gd name="T6" fmla="*/ 691 w 695"/>
                <a:gd name="T7" fmla="*/ 637 h 813"/>
                <a:gd name="T8" fmla="*/ 695 w 695"/>
                <a:gd name="T9" fmla="*/ 545 h 813"/>
                <a:gd name="T10" fmla="*/ 691 w 695"/>
                <a:gd name="T11" fmla="*/ 457 h 813"/>
                <a:gd name="T12" fmla="*/ 667 w 695"/>
                <a:gd name="T13" fmla="*/ 364 h 813"/>
                <a:gd name="T14" fmla="*/ 631 w 695"/>
                <a:gd name="T15" fmla="*/ 280 h 813"/>
                <a:gd name="T16" fmla="*/ 579 w 695"/>
                <a:gd name="T17" fmla="*/ 204 h 813"/>
                <a:gd name="T18" fmla="*/ 515 w 695"/>
                <a:gd name="T19" fmla="*/ 136 h 813"/>
                <a:gd name="T20" fmla="*/ 444 w 695"/>
                <a:gd name="T21" fmla="*/ 84 h 813"/>
                <a:gd name="T22" fmla="*/ 360 w 695"/>
                <a:gd name="T23" fmla="*/ 40 h 813"/>
                <a:gd name="T24" fmla="*/ 272 w 695"/>
                <a:gd name="T25" fmla="*/ 12 h 813"/>
                <a:gd name="T26" fmla="*/ 184 w 695"/>
                <a:gd name="T27" fmla="*/ 0 h 813"/>
                <a:gd name="T28" fmla="*/ 92 w 695"/>
                <a:gd name="T29" fmla="*/ 0 h 813"/>
                <a:gd name="T30" fmla="*/ 0 w 695"/>
                <a:gd name="T31" fmla="*/ 20 h 813"/>
                <a:gd name="T32" fmla="*/ 0 w 695"/>
                <a:gd name="T33" fmla="*/ 24 h 813"/>
                <a:gd name="T34" fmla="*/ 0 w 695"/>
                <a:gd name="T35" fmla="*/ 433 h 813"/>
                <a:gd name="T36" fmla="*/ 56 w 695"/>
                <a:gd name="T37" fmla="*/ 433 h 813"/>
                <a:gd name="T38" fmla="*/ 112 w 695"/>
                <a:gd name="T39" fmla="*/ 449 h 813"/>
                <a:gd name="T40" fmla="*/ 160 w 695"/>
                <a:gd name="T41" fmla="*/ 477 h 813"/>
                <a:gd name="T42" fmla="*/ 200 w 695"/>
                <a:gd name="T43" fmla="*/ 513 h 813"/>
                <a:gd name="T44" fmla="*/ 228 w 695"/>
                <a:gd name="T45" fmla="*/ 557 h 813"/>
                <a:gd name="T46" fmla="*/ 244 w 695"/>
                <a:gd name="T47" fmla="*/ 609 h 813"/>
                <a:gd name="T48" fmla="*/ 248 w 695"/>
                <a:gd name="T49" fmla="*/ 669 h 813"/>
                <a:gd name="T50" fmla="*/ 236 w 695"/>
                <a:gd name="T51" fmla="*/ 725 h 8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5"/>
                <a:gd name="T79" fmla="*/ 0 h 813"/>
                <a:gd name="T80" fmla="*/ 695 w 695"/>
                <a:gd name="T81" fmla="*/ 813 h 8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5" h="813">
                  <a:moveTo>
                    <a:pt x="236" y="725"/>
                  </a:moveTo>
                  <a:lnTo>
                    <a:pt x="627" y="813"/>
                  </a:lnTo>
                  <a:lnTo>
                    <a:pt x="667" y="729"/>
                  </a:lnTo>
                  <a:lnTo>
                    <a:pt x="691" y="637"/>
                  </a:lnTo>
                  <a:lnTo>
                    <a:pt x="695" y="545"/>
                  </a:lnTo>
                  <a:lnTo>
                    <a:pt x="691" y="457"/>
                  </a:lnTo>
                  <a:lnTo>
                    <a:pt x="667" y="364"/>
                  </a:lnTo>
                  <a:lnTo>
                    <a:pt x="631" y="280"/>
                  </a:lnTo>
                  <a:lnTo>
                    <a:pt x="579" y="204"/>
                  </a:lnTo>
                  <a:lnTo>
                    <a:pt x="515" y="136"/>
                  </a:lnTo>
                  <a:lnTo>
                    <a:pt x="444" y="84"/>
                  </a:lnTo>
                  <a:lnTo>
                    <a:pt x="360" y="40"/>
                  </a:lnTo>
                  <a:lnTo>
                    <a:pt x="272" y="12"/>
                  </a:lnTo>
                  <a:lnTo>
                    <a:pt x="184" y="0"/>
                  </a:lnTo>
                  <a:lnTo>
                    <a:pt x="92" y="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433"/>
                  </a:lnTo>
                  <a:lnTo>
                    <a:pt x="56" y="433"/>
                  </a:lnTo>
                  <a:lnTo>
                    <a:pt x="112" y="449"/>
                  </a:lnTo>
                  <a:lnTo>
                    <a:pt x="160" y="477"/>
                  </a:lnTo>
                  <a:lnTo>
                    <a:pt x="200" y="513"/>
                  </a:lnTo>
                  <a:lnTo>
                    <a:pt x="228" y="557"/>
                  </a:lnTo>
                  <a:lnTo>
                    <a:pt x="244" y="609"/>
                  </a:lnTo>
                  <a:lnTo>
                    <a:pt x="248" y="669"/>
                  </a:lnTo>
                  <a:lnTo>
                    <a:pt x="236" y="725"/>
                  </a:lnTo>
                  <a:close/>
                </a:path>
              </a:pathLst>
            </a:custGeom>
            <a:solidFill>
              <a:srgbClr val="FFFF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6257" y="2809"/>
              <a:ext cx="252" cy="296"/>
            </a:xfrm>
            <a:custGeom>
              <a:avLst/>
              <a:gdLst>
                <a:gd name="T0" fmla="*/ 0 w 252"/>
                <a:gd name="T1" fmla="*/ 0 h 296"/>
                <a:gd name="T2" fmla="*/ 0 w 252"/>
                <a:gd name="T3" fmla="*/ 236 h 296"/>
                <a:gd name="T4" fmla="*/ 252 w 252"/>
                <a:gd name="T5" fmla="*/ 296 h 296"/>
                <a:gd name="T6" fmla="*/ 0 60000 65536"/>
                <a:gd name="T7" fmla="*/ 0 60000 65536"/>
                <a:gd name="T8" fmla="*/ 0 60000 65536"/>
                <a:gd name="T9" fmla="*/ 0 w 252"/>
                <a:gd name="T10" fmla="*/ 0 h 296"/>
                <a:gd name="T11" fmla="*/ 252 w 252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296">
                  <a:moveTo>
                    <a:pt x="0" y="0"/>
                  </a:moveTo>
                  <a:lnTo>
                    <a:pt x="0" y="236"/>
                  </a:lnTo>
                  <a:lnTo>
                    <a:pt x="252" y="296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H="1">
              <a:off x="3804" y="3562"/>
              <a:ext cx="1206" cy="476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H="1">
              <a:off x="8147" y="2055"/>
              <a:ext cx="396" cy="181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8495" y="2019"/>
              <a:ext cx="124" cy="101"/>
            </a:xfrm>
            <a:custGeom>
              <a:avLst/>
              <a:gdLst>
                <a:gd name="T0" fmla="*/ 124 w 124"/>
                <a:gd name="T1" fmla="*/ 4 h 101"/>
                <a:gd name="T2" fmla="*/ 48 w 124"/>
                <a:gd name="T3" fmla="*/ 101 h 101"/>
                <a:gd name="T4" fmla="*/ 48 w 124"/>
                <a:gd name="T5" fmla="*/ 93 h 101"/>
                <a:gd name="T6" fmla="*/ 48 w 124"/>
                <a:gd name="T7" fmla="*/ 84 h 101"/>
                <a:gd name="T8" fmla="*/ 44 w 124"/>
                <a:gd name="T9" fmla="*/ 76 h 101"/>
                <a:gd name="T10" fmla="*/ 44 w 124"/>
                <a:gd name="T11" fmla="*/ 68 h 101"/>
                <a:gd name="T12" fmla="*/ 40 w 124"/>
                <a:gd name="T13" fmla="*/ 60 h 101"/>
                <a:gd name="T14" fmla="*/ 40 w 124"/>
                <a:gd name="T15" fmla="*/ 52 h 101"/>
                <a:gd name="T16" fmla="*/ 36 w 124"/>
                <a:gd name="T17" fmla="*/ 44 h 101"/>
                <a:gd name="T18" fmla="*/ 32 w 124"/>
                <a:gd name="T19" fmla="*/ 36 h 101"/>
                <a:gd name="T20" fmla="*/ 28 w 124"/>
                <a:gd name="T21" fmla="*/ 28 h 101"/>
                <a:gd name="T22" fmla="*/ 24 w 124"/>
                <a:gd name="T23" fmla="*/ 20 h 101"/>
                <a:gd name="T24" fmla="*/ 20 w 124"/>
                <a:gd name="T25" fmla="*/ 16 h 101"/>
                <a:gd name="T26" fmla="*/ 12 w 124"/>
                <a:gd name="T27" fmla="*/ 8 h 101"/>
                <a:gd name="T28" fmla="*/ 8 w 124"/>
                <a:gd name="T29" fmla="*/ 4 h 101"/>
                <a:gd name="T30" fmla="*/ 0 w 124"/>
                <a:gd name="T31" fmla="*/ 0 h 101"/>
                <a:gd name="T32" fmla="*/ 124 w 124"/>
                <a:gd name="T33" fmla="*/ 4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01"/>
                <a:gd name="T53" fmla="*/ 124 w 124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01">
                  <a:moveTo>
                    <a:pt x="124" y="4"/>
                  </a:moveTo>
                  <a:lnTo>
                    <a:pt x="48" y="101"/>
                  </a:lnTo>
                  <a:lnTo>
                    <a:pt x="48" y="93"/>
                  </a:lnTo>
                  <a:lnTo>
                    <a:pt x="48" y="84"/>
                  </a:lnTo>
                  <a:lnTo>
                    <a:pt x="44" y="76"/>
                  </a:lnTo>
                  <a:lnTo>
                    <a:pt x="44" y="68"/>
                  </a:lnTo>
                  <a:lnTo>
                    <a:pt x="40" y="60"/>
                  </a:lnTo>
                  <a:lnTo>
                    <a:pt x="40" y="52"/>
                  </a:lnTo>
                  <a:lnTo>
                    <a:pt x="36" y="44"/>
                  </a:lnTo>
                  <a:lnTo>
                    <a:pt x="32" y="36"/>
                  </a:lnTo>
                  <a:lnTo>
                    <a:pt x="28" y="28"/>
                  </a:lnTo>
                  <a:lnTo>
                    <a:pt x="24" y="20"/>
                  </a:lnTo>
                  <a:lnTo>
                    <a:pt x="20" y="16"/>
                  </a:lnTo>
                  <a:lnTo>
                    <a:pt x="12" y="8"/>
                  </a:lnTo>
                  <a:lnTo>
                    <a:pt x="8" y="4"/>
                  </a:lnTo>
                  <a:lnTo>
                    <a:pt x="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6257" y="2809"/>
              <a:ext cx="248" cy="292"/>
            </a:xfrm>
            <a:custGeom>
              <a:avLst/>
              <a:gdLst>
                <a:gd name="T0" fmla="*/ 0 w 248"/>
                <a:gd name="T1" fmla="*/ 0 h 292"/>
                <a:gd name="T2" fmla="*/ 56 w 248"/>
                <a:gd name="T3" fmla="*/ 0 h 292"/>
                <a:gd name="T4" fmla="*/ 108 w 248"/>
                <a:gd name="T5" fmla="*/ 16 h 292"/>
                <a:gd name="T6" fmla="*/ 156 w 248"/>
                <a:gd name="T7" fmla="*/ 44 h 292"/>
                <a:gd name="T8" fmla="*/ 200 w 248"/>
                <a:gd name="T9" fmla="*/ 80 h 292"/>
                <a:gd name="T10" fmla="*/ 228 w 248"/>
                <a:gd name="T11" fmla="*/ 128 h 292"/>
                <a:gd name="T12" fmla="*/ 244 w 248"/>
                <a:gd name="T13" fmla="*/ 180 h 292"/>
                <a:gd name="T14" fmla="*/ 248 w 248"/>
                <a:gd name="T15" fmla="*/ 236 h 292"/>
                <a:gd name="T16" fmla="*/ 236 w 248"/>
                <a:gd name="T17" fmla="*/ 292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8"/>
                <a:gd name="T28" fmla="*/ 0 h 292"/>
                <a:gd name="T29" fmla="*/ 248 w 24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8" h="292">
                  <a:moveTo>
                    <a:pt x="0" y="0"/>
                  </a:moveTo>
                  <a:lnTo>
                    <a:pt x="56" y="0"/>
                  </a:lnTo>
                  <a:lnTo>
                    <a:pt x="108" y="16"/>
                  </a:lnTo>
                  <a:lnTo>
                    <a:pt x="156" y="44"/>
                  </a:lnTo>
                  <a:lnTo>
                    <a:pt x="200" y="80"/>
                  </a:lnTo>
                  <a:lnTo>
                    <a:pt x="228" y="128"/>
                  </a:lnTo>
                  <a:lnTo>
                    <a:pt x="244" y="180"/>
                  </a:lnTo>
                  <a:lnTo>
                    <a:pt x="248" y="236"/>
                  </a:lnTo>
                  <a:lnTo>
                    <a:pt x="236" y="292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V="1">
              <a:off x="5010" y="2809"/>
              <a:ext cx="1247" cy="472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 flipV="1">
              <a:off x="5290" y="3101"/>
              <a:ext cx="1203" cy="5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 flipV="1">
              <a:off x="5006" y="2400"/>
              <a:ext cx="1251" cy="4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5730" y="2372"/>
              <a:ext cx="1222" cy="1354"/>
            </a:xfrm>
            <a:custGeom>
              <a:avLst/>
              <a:gdLst>
                <a:gd name="T0" fmla="*/ 0 w 1222"/>
                <a:gd name="T1" fmla="*/ 1354 h 1354"/>
                <a:gd name="T2" fmla="*/ 1146 w 1222"/>
                <a:gd name="T3" fmla="*/ 813 h 1354"/>
                <a:gd name="T4" fmla="*/ 1186 w 1222"/>
                <a:gd name="T5" fmla="*/ 729 h 1354"/>
                <a:gd name="T6" fmla="*/ 1210 w 1222"/>
                <a:gd name="T7" fmla="*/ 641 h 1354"/>
                <a:gd name="T8" fmla="*/ 1222 w 1222"/>
                <a:gd name="T9" fmla="*/ 549 h 1354"/>
                <a:gd name="T10" fmla="*/ 1214 w 1222"/>
                <a:gd name="T11" fmla="*/ 457 h 1354"/>
                <a:gd name="T12" fmla="*/ 1194 w 1222"/>
                <a:gd name="T13" fmla="*/ 368 h 1354"/>
                <a:gd name="T14" fmla="*/ 1154 w 1222"/>
                <a:gd name="T15" fmla="*/ 284 h 1354"/>
                <a:gd name="T16" fmla="*/ 1106 w 1222"/>
                <a:gd name="T17" fmla="*/ 204 h 1354"/>
                <a:gd name="T18" fmla="*/ 1042 w 1222"/>
                <a:gd name="T19" fmla="*/ 140 h 1354"/>
                <a:gd name="T20" fmla="*/ 967 w 1222"/>
                <a:gd name="T21" fmla="*/ 84 h 1354"/>
                <a:gd name="T22" fmla="*/ 887 w 1222"/>
                <a:gd name="T23" fmla="*/ 40 h 1354"/>
                <a:gd name="T24" fmla="*/ 799 w 1222"/>
                <a:gd name="T25" fmla="*/ 12 h 1354"/>
                <a:gd name="T26" fmla="*/ 707 w 1222"/>
                <a:gd name="T27" fmla="*/ 0 h 1354"/>
                <a:gd name="T28" fmla="*/ 615 w 1222"/>
                <a:gd name="T29" fmla="*/ 4 h 1354"/>
                <a:gd name="T30" fmla="*/ 527 w 1222"/>
                <a:gd name="T31" fmla="*/ 24 h 1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2"/>
                <a:gd name="T49" fmla="*/ 0 h 1354"/>
                <a:gd name="T50" fmla="*/ 1222 w 1222"/>
                <a:gd name="T51" fmla="*/ 1354 h 1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2" h="1354">
                  <a:moveTo>
                    <a:pt x="0" y="1354"/>
                  </a:moveTo>
                  <a:lnTo>
                    <a:pt x="1146" y="813"/>
                  </a:lnTo>
                  <a:lnTo>
                    <a:pt x="1186" y="729"/>
                  </a:lnTo>
                  <a:lnTo>
                    <a:pt x="1210" y="641"/>
                  </a:lnTo>
                  <a:lnTo>
                    <a:pt x="1222" y="549"/>
                  </a:lnTo>
                  <a:lnTo>
                    <a:pt x="1214" y="457"/>
                  </a:lnTo>
                  <a:lnTo>
                    <a:pt x="1194" y="368"/>
                  </a:lnTo>
                  <a:lnTo>
                    <a:pt x="1154" y="284"/>
                  </a:lnTo>
                  <a:lnTo>
                    <a:pt x="1106" y="204"/>
                  </a:lnTo>
                  <a:lnTo>
                    <a:pt x="1042" y="140"/>
                  </a:lnTo>
                  <a:lnTo>
                    <a:pt x="967" y="84"/>
                  </a:lnTo>
                  <a:lnTo>
                    <a:pt x="887" y="40"/>
                  </a:lnTo>
                  <a:lnTo>
                    <a:pt x="799" y="12"/>
                  </a:lnTo>
                  <a:lnTo>
                    <a:pt x="707" y="0"/>
                  </a:lnTo>
                  <a:lnTo>
                    <a:pt x="615" y="4"/>
                  </a:lnTo>
                  <a:lnTo>
                    <a:pt x="527" y="24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 flipH="1" flipV="1">
              <a:off x="5006" y="2837"/>
              <a:ext cx="4" cy="725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611" y="1032495"/>
            <a:ext cx="2656631" cy="226107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313904" y="476442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52D54"/>
                </a:solidFill>
              </a:rPr>
              <a:t>drive beam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48385" y="53264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52D54"/>
                </a:solidFill>
              </a:rPr>
              <a:t>main beam</a:t>
            </a:r>
          </a:p>
        </p:txBody>
      </p:sp>
      <p:cxnSp>
        <p:nvCxnSpPr>
          <p:cNvPr id="56" name="Straight Connector 55"/>
          <p:cNvCxnSpPr>
            <a:endCxn id="54" idx="1"/>
          </p:cNvCxnSpPr>
          <p:nvPr/>
        </p:nvCxnSpPr>
        <p:spPr>
          <a:xfrm>
            <a:off x="3915879" y="4356380"/>
            <a:ext cx="398025" cy="592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0"/>
            <a:endCxn id="55" idx="1"/>
          </p:cNvCxnSpPr>
          <p:nvPr/>
        </p:nvCxnSpPr>
        <p:spPr>
          <a:xfrm>
            <a:off x="3573872" y="4459846"/>
            <a:ext cx="174513" cy="10512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660771" y="550162"/>
            <a:ext cx="6256396" cy="499715"/>
          </a:xfrm>
        </p:spPr>
        <p:txBody>
          <a:bodyPr/>
          <a:lstStyle/>
          <a:p>
            <a:r>
              <a:rPr lang="en-US" dirty="0"/>
              <a:t>Structure Wakefield Acceleration</a:t>
            </a:r>
          </a:p>
        </p:txBody>
      </p:sp>
      <p:graphicFrame>
        <p:nvGraphicFramePr>
          <p:cNvPr id="60" name="Table 3">
            <a:extLst>
              <a:ext uri="{FF2B5EF4-FFF2-40B4-BE49-F238E27FC236}">
                <a16:creationId xmlns:a16="http://schemas.microsoft.com/office/drawing/2014/main" id="{D3F96FF3-0FD3-45CE-8D16-80AB5CBFA5A7}"/>
              </a:ext>
            </a:extLst>
          </p:cNvPr>
          <p:cNvGraphicFramePr>
            <a:graphicFrameLocks noGrp="1"/>
          </p:cNvGraphicFramePr>
          <p:nvPr/>
        </p:nvGraphicFramePr>
        <p:xfrm>
          <a:off x="6415054" y="1108598"/>
          <a:ext cx="5641870" cy="4419600"/>
        </p:xfrm>
        <a:graphic>
          <a:graphicData uri="http://schemas.openxmlformats.org/drawingml/2006/table">
            <a:tbl>
              <a:tblPr firstRow="1" bandRow="1"/>
              <a:tblGrid>
                <a:gridCol w="376125">
                  <a:extLst>
                    <a:ext uri="{9D8B030D-6E8A-4147-A177-3AD203B41FA5}">
                      <a16:colId xmlns:a16="http://schemas.microsoft.com/office/drawing/2014/main" val="21681220"/>
                    </a:ext>
                  </a:extLst>
                </a:gridCol>
                <a:gridCol w="376124">
                  <a:extLst>
                    <a:ext uri="{9D8B030D-6E8A-4147-A177-3AD203B41FA5}">
                      <a16:colId xmlns:a16="http://schemas.microsoft.com/office/drawing/2014/main" val="4102878952"/>
                    </a:ext>
                  </a:extLst>
                </a:gridCol>
                <a:gridCol w="376125">
                  <a:extLst>
                    <a:ext uri="{9D8B030D-6E8A-4147-A177-3AD203B41FA5}">
                      <a16:colId xmlns:a16="http://schemas.microsoft.com/office/drawing/2014/main" val="2488154184"/>
                    </a:ext>
                  </a:extLst>
                </a:gridCol>
                <a:gridCol w="376125">
                  <a:extLst>
                    <a:ext uri="{9D8B030D-6E8A-4147-A177-3AD203B41FA5}">
                      <a16:colId xmlns:a16="http://schemas.microsoft.com/office/drawing/2014/main" val="1846852881"/>
                    </a:ext>
                  </a:extLst>
                </a:gridCol>
                <a:gridCol w="376124">
                  <a:extLst>
                    <a:ext uri="{9D8B030D-6E8A-4147-A177-3AD203B41FA5}">
                      <a16:colId xmlns:a16="http://schemas.microsoft.com/office/drawing/2014/main" val="4154988327"/>
                    </a:ext>
                  </a:extLst>
                </a:gridCol>
                <a:gridCol w="376125">
                  <a:extLst>
                    <a:ext uri="{9D8B030D-6E8A-4147-A177-3AD203B41FA5}">
                      <a16:colId xmlns:a16="http://schemas.microsoft.com/office/drawing/2014/main" val="1400919556"/>
                    </a:ext>
                  </a:extLst>
                </a:gridCol>
                <a:gridCol w="376125">
                  <a:extLst>
                    <a:ext uri="{9D8B030D-6E8A-4147-A177-3AD203B41FA5}">
                      <a16:colId xmlns:a16="http://schemas.microsoft.com/office/drawing/2014/main" val="1668210009"/>
                    </a:ext>
                  </a:extLst>
                </a:gridCol>
                <a:gridCol w="376124">
                  <a:extLst>
                    <a:ext uri="{9D8B030D-6E8A-4147-A177-3AD203B41FA5}">
                      <a16:colId xmlns:a16="http://schemas.microsoft.com/office/drawing/2014/main" val="2869599148"/>
                    </a:ext>
                  </a:extLst>
                </a:gridCol>
                <a:gridCol w="376125">
                  <a:extLst>
                    <a:ext uri="{9D8B030D-6E8A-4147-A177-3AD203B41FA5}">
                      <a16:colId xmlns:a16="http://schemas.microsoft.com/office/drawing/2014/main" val="2052213890"/>
                    </a:ext>
                  </a:extLst>
                </a:gridCol>
                <a:gridCol w="376125">
                  <a:extLst>
                    <a:ext uri="{9D8B030D-6E8A-4147-A177-3AD203B41FA5}">
                      <a16:colId xmlns:a16="http://schemas.microsoft.com/office/drawing/2014/main" val="2141466152"/>
                    </a:ext>
                  </a:extLst>
                </a:gridCol>
                <a:gridCol w="376124">
                  <a:extLst>
                    <a:ext uri="{9D8B030D-6E8A-4147-A177-3AD203B41FA5}">
                      <a16:colId xmlns:a16="http://schemas.microsoft.com/office/drawing/2014/main" val="3520427391"/>
                    </a:ext>
                  </a:extLst>
                </a:gridCol>
                <a:gridCol w="376125">
                  <a:extLst>
                    <a:ext uri="{9D8B030D-6E8A-4147-A177-3AD203B41FA5}">
                      <a16:colId xmlns:a16="http://schemas.microsoft.com/office/drawing/2014/main" val="1260728343"/>
                    </a:ext>
                  </a:extLst>
                </a:gridCol>
                <a:gridCol w="376125">
                  <a:extLst>
                    <a:ext uri="{9D8B030D-6E8A-4147-A177-3AD203B41FA5}">
                      <a16:colId xmlns:a16="http://schemas.microsoft.com/office/drawing/2014/main" val="2155748382"/>
                    </a:ext>
                  </a:extLst>
                </a:gridCol>
                <a:gridCol w="376124">
                  <a:extLst>
                    <a:ext uri="{9D8B030D-6E8A-4147-A177-3AD203B41FA5}">
                      <a16:colId xmlns:a16="http://schemas.microsoft.com/office/drawing/2014/main" val="4213096615"/>
                    </a:ext>
                  </a:extLst>
                </a:gridCol>
                <a:gridCol w="376125">
                  <a:extLst>
                    <a:ext uri="{9D8B030D-6E8A-4147-A177-3AD203B41FA5}">
                      <a16:colId xmlns:a16="http://schemas.microsoft.com/office/drawing/2014/main" val="3145254662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2020-2025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2025-2030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2030-2035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553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Main beam shaping R&amp;D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62157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Advanced structure R&amp;D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9019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High charge drive beam R&amp;D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51826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100’s MeV demonstrator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86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877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1 GeV w/ main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bunch train demonstrator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79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 gridSpan="10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High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efficiency klystron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(Synergy efforts from CLIC/SLAC)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0125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1 GeV high-efficiency module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81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3422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AFLC CDR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1493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CWA energy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doubler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73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30881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High charge drive beam shaping R&amp;D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84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609585" rtl="0" eaLnBrk="1" latinLnBrk="0" hangingPunct="1"/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XFEL CDR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20589"/>
                  </a:ext>
                </a:extLst>
              </a:tr>
              <a:tr h="182880">
                <a:tc gridSpan="15"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solidFill>
                            <a:srgbClr val="FFFFFF"/>
                          </a:solidFill>
                        </a:rPr>
                        <a:t>Roadmap of beyond 3 TeV collider and other near-term applications</a:t>
                      </a:r>
                      <a:endParaRPr lang="en-US" sz="11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806563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41614" y="5686606"/>
            <a:ext cx="587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AWA’s mission is to support the DOEHEP GARD program for future accelerators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27015" y="575488"/>
            <a:ext cx="6692248" cy="5361578"/>
            <a:chOff x="5427015" y="575488"/>
            <a:chExt cx="6692248" cy="5361578"/>
          </a:xfrm>
        </p:grpSpPr>
        <p:sp>
          <p:nvSpPr>
            <p:cNvPr id="6" name="Rectangle 5"/>
            <p:cNvSpPr/>
            <p:nvPr/>
          </p:nvSpPr>
          <p:spPr>
            <a:xfrm>
              <a:off x="7633885" y="575488"/>
              <a:ext cx="34705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SWFA 15-year roadmap</a:t>
              </a: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5143284" y="2747923"/>
              <a:ext cx="152157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anchor="t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</a:rPr>
                <a:t>Linear</a:t>
              </a:r>
            </a:p>
            <a:p>
              <a:r>
                <a:rPr lang="en-US" sz="2800" b="1" dirty="0">
                  <a:solidFill>
                    <a:schemeClr val="accent3"/>
                  </a:solidFill>
                  <a:cs typeface="Arial"/>
                </a:rPr>
                <a:t>Collider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BA55400-FBAA-434D-A220-5ABA73B8DA12}"/>
                </a:ext>
              </a:extLst>
            </p:cNvPr>
            <p:cNvSpPr/>
            <p:nvPr/>
          </p:nvSpPr>
          <p:spPr>
            <a:xfrm rot="16200000">
              <a:off x="5518108" y="4438509"/>
              <a:ext cx="11015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anchor="t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</a:rPr>
                <a:t>XFEL</a:t>
              </a:r>
              <a:endParaRPr lang="en-US" sz="2800" b="1" dirty="0">
                <a:solidFill>
                  <a:schemeClr val="accent3"/>
                </a:solidFill>
                <a:cs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6659" y="2165351"/>
              <a:ext cx="5792604" cy="1967812"/>
            </a:xfrm>
            <a:prstGeom prst="roundRect">
              <a:avLst/>
            </a:prstGeom>
            <a:noFill/>
            <a:ln w="28575">
              <a:solidFill>
                <a:srgbClr val="4D008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322827" y="4143553"/>
              <a:ext cx="5792604" cy="1150869"/>
            </a:xfrm>
            <a:prstGeom prst="roundRect">
              <a:avLst/>
            </a:prstGeom>
            <a:noFill/>
            <a:ln w="28575">
              <a:solidFill>
                <a:srgbClr val="4D008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896100" y="1397000"/>
              <a:ext cx="723900" cy="4540066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415054" y="5695766"/>
              <a:ext cx="5021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7646954" y="5695766"/>
              <a:ext cx="5021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217756" y="5493458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FY21-23 (Upgrades)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51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awa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AWA’s mission:</a:t>
            </a:r>
          </a:p>
          <a:p>
            <a:r>
              <a:rPr lang="en-US" dirty="0"/>
              <a:t>R&amp;D for future accelerators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3081463-0BF4-BA47-AA40-575FA255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0779"/>
            <a:ext cx="11163868" cy="592122"/>
          </a:xfrm>
        </p:spPr>
        <p:txBody>
          <a:bodyPr/>
          <a:lstStyle/>
          <a:p>
            <a:r>
              <a:rPr lang="en-US" sz="3600" dirty="0"/>
              <a:t>Argonne </a:t>
            </a:r>
            <a:r>
              <a:rPr lang="en-US" sz="3600" dirty="0" err="1"/>
              <a:t>wakefield</a:t>
            </a:r>
            <a:r>
              <a:rPr lang="en-US" sz="3600" dirty="0"/>
              <a:t> accelerator (AWA)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2" y="612901"/>
            <a:ext cx="11163868" cy="499715"/>
          </a:xfrm>
        </p:spPr>
        <p:txBody>
          <a:bodyPr/>
          <a:lstStyle/>
          <a:p>
            <a:r>
              <a:rPr lang="en-US" dirty="0"/>
              <a:t>Campus: 15 minutes west of Chicago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8149" b="17777"/>
          <a:stretch/>
        </p:blipFill>
        <p:spPr>
          <a:xfrm>
            <a:off x="1660834" y="1163661"/>
            <a:ext cx="9167715" cy="50800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02635" y="2991241"/>
            <a:ext cx="3716874" cy="3055449"/>
            <a:chOff x="6902635" y="2991241"/>
            <a:chExt cx="3716874" cy="3055449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8011255" y="3951556"/>
              <a:ext cx="973246" cy="564905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02635" y="3474504"/>
              <a:ext cx="1290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AWA</a:t>
              </a:r>
              <a:r>
                <a:rPr lang="en-US" dirty="0">
                  <a:solidFill>
                    <a:srgbClr val="FFFF00"/>
                  </a:solidFill>
                </a:rPr>
                <a:t> Group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04576" y="5585025"/>
              <a:ext cx="2217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FFFF00"/>
                  </a:solidFill>
                </a:rPr>
                <a:t>AWA</a:t>
              </a:r>
              <a:r>
                <a:rPr lang="en-US" dirty="0">
                  <a:solidFill>
                    <a:srgbClr val="FFFF00"/>
                  </a:solidFill>
                </a:rPr>
                <a:t> Facility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9492500" y="5081450"/>
              <a:ext cx="694267" cy="53567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243563" y="3231364"/>
              <a:ext cx="2126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300 AREA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902635" y="2991241"/>
              <a:ext cx="3716874" cy="3055449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16700" y="3282499"/>
            <a:ext cx="4436284" cy="2764192"/>
            <a:chOff x="1716700" y="3282499"/>
            <a:chExt cx="4436284" cy="2764192"/>
          </a:xfrm>
        </p:grpSpPr>
        <p:sp>
          <p:nvSpPr>
            <p:cNvPr id="53" name="TextBox 52"/>
            <p:cNvSpPr txBox="1"/>
            <p:nvPr/>
          </p:nvSpPr>
          <p:spPr>
            <a:xfrm>
              <a:off x="1721118" y="4003175"/>
              <a:ext cx="4431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APS: </a:t>
              </a:r>
              <a:r>
                <a:rPr lang="en-US" dirty="0">
                  <a:solidFill>
                    <a:srgbClr val="FFFF00"/>
                  </a:solidFill>
                </a:rPr>
                <a:t>BES national user facility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2174390" y="4457976"/>
              <a:ext cx="897330" cy="27458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492317" y="3510113"/>
              <a:ext cx="2126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400 AREA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716700" y="3282499"/>
              <a:ext cx="4394719" cy="2764192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31339" y="1112616"/>
            <a:ext cx="4667862" cy="1912549"/>
            <a:chOff x="1631339" y="1112616"/>
            <a:chExt cx="4667862" cy="1912549"/>
          </a:xfrm>
        </p:grpSpPr>
        <p:sp>
          <p:nvSpPr>
            <p:cNvPr id="26" name="TextBox 25"/>
            <p:cNvSpPr txBox="1"/>
            <p:nvPr/>
          </p:nvSpPr>
          <p:spPr>
            <a:xfrm>
              <a:off x="1631339" y="1112616"/>
              <a:ext cx="466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ATLAS: </a:t>
              </a:r>
              <a:r>
                <a:rPr lang="en-US" dirty="0">
                  <a:solidFill>
                    <a:srgbClr val="FFFF00"/>
                  </a:solidFill>
                </a:rPr>
                <a:t>NP national user facility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623053" y="1643514"/>
              <a:ext cx="1121665" cy="725021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660831" y="2072931"/>
              <a:ext cx="2126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200 AREA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658582" y="1146241"/>
              <a:ext cx="4494402" cy="1878924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1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2" y="12701"/>
            <a:ext cx="11163868" cy="579582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awa</a:t>
            </a:r>
            <a:r>
              <a:rPr lang="en-US" sz="2800" dirty="0"/>
              <a:t>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521654" y="6036713"/>
            <a:ext cx="1674328" cy="307777"/>
            <a:chOff x="5554799" y="6080564"/>
            <a:chExt cx="1607876" cy="307777"/>
          </a:xfrm>
        </p:grpSpPr>
        <p:sp>
          <p:nvSpPr>
            <p:cNvPr id="61" name="Rectangle 60"/>
            <p:cNvSpPr/>
            <p:nvPr/>
          </p:nvSpPr>
          <p:spPr>
            <a:xfrm>
              <a:off x="5581603" y="6124676"/>
              <a:ext cx="1462823" cy="257637"/>
            </a:xfrm>
            <a:prstGeom prst="rect">
              <a:avLst/>
            </a:prstGeom>
            <a:noFill/>
            <a:ln w="57150">
              <a:solidFill>
                <a:srgbClr val="0B1F8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54799" y="6080564"/>
              <a:ext cx="1607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Joint Appointment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1BAD786-686C-40AE-94D2-38710208A0DF}"/>
              </a:ext>
            </a:extLst>
          </p:cNvPr>
          <p:cNvSpPr/>
          <p:nvPr/>
        </p:nvSpPr>
        <p:spPr>
          <a:xfrm>
            <a:off x="9731225" y="4117527"/>
            <a:ext cx="1360583" cy="1318635"/>
          </a:xfrm>
          <a:prstGeom prst="rect">
            <a:avLst/>
          </a:prstGeom>
          <a:solidFill>
            <a:srgbClr val="D4BFAC"/>
          </a:solidFill>
          <a:ln>
            <a:solidFill>
              <a:srgbClr val="D9C2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A person wearing glasses&#10;&#10;Description automatically generated">
            <a:extLst>
              <a:ext uri="{FF2B5EF4-FFF2-40B4-BE49-F238E27FC236}">
                <a16:creationId xmlns:a16="http://schemas.microsoft.com/office/drawing/2014/main" id="{DB4AD9FF-574F-4969-A629-FC5ECD8F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191" y="3836709"/>
            <a:ext cx="1059329" cy="16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anl.gov/sites/www/files/styles/profile_teaser_square_350px/public/Power%20John%2032299D045_web.jpg?itok=LiJDSwt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60" y="1415282"/>
            <a:ext cx="1237976" cy="12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709" y="1460374"/>
            <a:ext cx="1230009" cy="11152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40600" y="2538805"/>
            <a:ext cx="1256194" cy="48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Chunguang Jing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Euclid/AWA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8775" y="2680562"/>
            <a:ext cx="962742" cy="297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Power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6200000">
            <a:off x="10044717" y="3644493"/>
            <a:ext cx="715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99907" y="2017934"/>
            <a:ext cx="5718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483150" y="2017933"/>
            <a:ext cx="715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25499" y="5437767"/>
            <a:ext cx="8587318" cy="433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7" name="Straight Connector 26"/>
          <p:cNvCxnSpPr/>
          <p:nvPr/>
        </p:nvCxnSpPr>
        <p:spPr>
          <a:xfrm rot="16200000">
            <a:off x="1349916" y="3636433"/>
            <a:ext cx="715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07475" y="3277368"/>
            <a:ext cx="86948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>
            <a:off x="2863018" y="3630290"/>
            <a:ext cx="715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>
            <a:off x="5720012" y="3633360"/>
            <a:ext cx="715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4279953" y="3652561"/>
            <a:ext cx="715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>
            <a:off x="8624641" y="3646418"/>
            <a:ext cx="715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https://www.anl.gov/sites/www/files/styles/profile_teaser_square_350px/public/Liu%20Wanming%2032299D093_web.jpg?itok=Y5z10nw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99" y="4150892"/>
            <a:ext cx="1237976" cy="12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www.anl.gov/sites/www/files/styles/profile_teaser_square_350px/public/Doran%20Scott%2032299D008_web.jpg?itok=jQxDwla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76" y="4150892"/>
            <a:ext cx="1237976" cy="12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Gwanghui H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00" y="4150892"/>
            <a:ext cx="1237976" cy="12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Eric Wisniewsk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32" y="4150894"/>
            <a:ext cx="1237975" cy="12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Jiahang Sh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87" y="4150894"/>
            <a:ext cx="1237975" cy="12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139686" y="3646418"/>
            <a:ext cx="1223789" cy="48993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Controls &amp; RF Systems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43242" y="3646418"/>
            <a:ext cx="1237304" cy="48993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Beam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Physics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76607" y="3646418"/>
            <a:ext cx="1218934" cy="48993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Mech. &amp; Civil Engineering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51345" y="3646418"/>
            <a:ext cx="1237975" cy="48993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Electron Sources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52887" y="3464188"/>
            <a:ext cx="1237975" cy="68241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Advanced Accelerator Concepts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17552" y="1151844"/>
            <a:ext cx="1252353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Group Leader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76779" y="5444284"/>
            <a:ext cx="1106733" cy="29746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Gwanghui Ha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35204" y="5437767"/>
            <a:ext cx="1103087" cy="29746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Wanming Liu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05074" y="5437767"/>
            <a:ext cx="1270775" cy="29746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Wisniewski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56504" y="5444284"/>
            <a:ext cx="979145" cy="29746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 Doran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77384" y="5444284"/>
            <a:ext cx="1059343" cy="29746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Jiahang Shao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5894727" y="2982246"/>
            <a:ext cx="111" cy="2706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3902" y="1382996"/>
            <a:ext cx="1237976" cy="126757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211272" y="864801"/>
            <a:ext cx="1237975" cy="6001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Advanced Accelerator Concepts Lead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73902" y="964365"/>
            <a:ext cx="1237304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Beam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Physics Lead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08021" y="2584444"/>
            <a:ext cx="1263484" cy="48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Philippe Piot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NIU/APS/AWA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73902" y="941531"/>
            <a:ext cx="1237304" cy="2124483"/>
          </a:xfrm>
          <a:prstGeom prst="rect">
            <a:avLst/>
          </a:prstGeom>
          <a:noFill/>
          <a:ln w="57150">
            <a:solidFill>
              <a:srgbClr val="0B1F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55" name="Group 54"/>
          <p:cNvGrpSpPr/>
          <p:nvPr/>
        </p:nvGrpSpPr>
        <p:grpSpPr>
          <a:xfrm>
            <a:off x="9690062" y="3592594"/>
            <a:ext cx="1508234" cy="2235753"/>
            <a:chOff x="6580259" y="1234846"/>
            <a:chExt cx="1753939" cy="2599976"/>
          </a:xfrm>
        </p:grpSpPr>
        <p:sp>
          <p:nvSpPr>
            <p:cNvPr id="76" name="TextBox 75"/>
            <p:cNvSpPr txBox="1"/>
            <p:nvPr/>
          </p:nvSpPr>
          <p:spPr>
            <a:xfrm>
              <a:off x="6580259" y="3468553"/>
              <a:ext cx="1753939" cy="366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Charles Whiteford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07452" y="1234846"/>
              <a:ext cx="1630585" cy="61044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Making things work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613594" y="1742675"/>
              <a:ext cx="14534" cy="168217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628128" y="3422450"/>
              <a:ext cx="1606335" cy="240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233272" y="1755886"/>
              <a:ext cx="0" cy="167493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3744" y="4146599"/>
            <a:ext cx="1244424" cy="1220676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rot="16200000">
            <a:off x="7235086" y="3639503"/>
            <a:ext cx="715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92284" y="3488165"/>
            <a:ext cx="1237975" cy="68241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Advanced Accelerator Concepts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54296" y="5368388"/>
            <a:ext cx="1263484" cy="4899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Xueying Lu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NIU/APS/AWA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910305" y="3464187"/>
            <a:ext cx="1249101" cy="2395005"/>
          </a:xfrm>
          <a:prstGeom prst="rect">
            <a:avLst/>
          </a:prstGeom>
          <a:noFill/>
          <a:ln w="57150">
            <a:solidFill>
              <a:srgbClr val="0B1F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583DA84-162D-4C30-8C60-4351D2F70A30}"/>
              </a:ext>
            </a:extLst>
          </p:cNvPr>
          <p:cNvSpPr txBox="1"/>
          <p:nvPr/>
        </p:nvSpPr>
        <p:spPr>
          <a:xfrm>
            <a:off x="1040355" y="1078657"/>
            <a:ext cx="2117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STRONG UNIVERSITY</a:t>
            </a:r>
          </a:p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098976A-07D4-4E09-9275-FD44DAD90FE5}"/>
              </a:ext>
            </a:extLst>
          </p:cNvPr>
          <p:cNvSpPr txBox="1"/>
          <p:nvPr/>
        </p:nvSpPr>
        <p:spPr>
          <a:xfrm>
            <a:off x="8952559" y="1078657"/>
            <a:ext cx="192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STRONG INDUSTRY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</a:p>
        </p:txBody>
      </p:sp>
      <p:pic>
        <p:nvPicPr>
          <p:cNvPr id="83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71" y="1708766"/>
            <a:ext cx="1004201" cy="3975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2587" y="1638697"/>
            <a:ext cx="1184872" cy="53771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C2C9806-8F7B-45B7-86A3-D39A7E5DC0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5703" y="9574"/>
            <a:ext cx="1780279" cy="623099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7240080" y="845585"/>
            <a:ext cx="1237304" cy="212448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1" name="Group 70"/>
          <p:cNvGrpSpPr/>
          <p:nvPr/>
        </p:nvGrpSpPr>
        <p:grpSpPr>
          <a:xfrm>
            <a:off x="8861666" y="6043639"/>
            <a:ext cx="1462823" cy="307777"/>
            <a:chOff x="5581603" y="6080564"/>
            <a:chExt cx="1462823" cy="307777"/>
          </a:xfrm>
        </p:grpSpPr>
        <p:sp>
          <p:nvSpPr>
            <p:cNvPr id="72" name="Rectangle 71"/>
            <p:cNvSpPr/>
            <p:nvPr/>
          </p:nvSpPr>
          <p:spPr>
            <a:xfrm>
              <a:off x="5581603" y="6124676"/>
              <a:ext cx="1462823" cy="2576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96363" y="6080564"/>
              <a:ext cx="1390124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Guest Scientist</a:t>
              </a: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69643" y="4265604"/>
            <a:ext cx="810491" cy="820882"/>
          </a:xfrm>
          <a:prstGeom prst="star5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6627" y="261516"/>
            <a:ext cx="3682998" cy="2019300"/>
          </a:xfrm>
        </p:spPr>
        <p:txBody>
          <a:bodyPr/>
          <a:lstStyle/>
          <a:p>
            <a:pPr algn="ctr"/>
            <a:r>
              <a:rPr lang="en-US" dirty="0"/>
              <a:t>The AWA Upgrades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AEFAAC5A-9C4F-4278-920D-DF2BAB595749}" type="slidenum">
              <a:rPr lang="en-US" smtClean="0"/>
              <a:pPr/>
              <a:t>5</a:t>
            </a:fld>
            <a:r>
              <a:rPr lang="en-US"/>
              <a:t> of 11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0308780"/>
              </p:ext>
            </p:extLst>
          </p:nvPr>
        </p:nvGraphicFramePr>
        <p:xfrm>
          <a:off x="4000499" y="50800"/>
          <a:ext cx="9188449" cy="612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11147" y="2461451"/>
            <a:ext cx="1120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AWA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5738" y="5537424"/>
            <a:ext cx="110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AAI &amp; DOE</a:t>
            </a:r>
          </a:p>
        </p:txBody>
      </p:sp>
      <p:sp>
        <p:nvSpPr>
          <p:cNvPr id="12" name="Oval 11"/>
          <p:cNvSpPr/>
          <p:nvPr/>
        </p:nvSpPr>
        <p:spPr>
          <a:xfrm>
            <a:off x="3838066" y="5461000"/>
            <a:ext cx="1775415" cy="75199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876800" y="4406900"/>
            <a:ext cx="1384300" cy="10541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7167">
            <a:off x="4203087" y="3867983"/>
            <a:ext cx="1714500" cy="12501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8943" y="2940301"/>
            <a:ext cx="2252784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585" fontAlgn="base">
              <a:spcBef>
                <a:spcPts val="800"/>
              </a:spcBef>
            </a:pPr>
            <a:r>
              <a:rPr lang="en-US" sz="2000" b="1" dirty="0">
                <a:solidFill>
                  <a:srgbClr val="47484A">
                    <a:lumMod val="50000"/>
                  </a:srgbClr>
                </a:solidFill>
              </a:rPr>
              <a:t>DOE-HEP</a:t>
            </a:r>
          </a:p>
          <a:p>
            <a:pPr marL="342900" lvl="0" indent="-342900" defTabSz="609585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7484A">
                    <a:lumMod val="50000"/>
                  </a:srgbClr>
                </a:solidFill>
              </a:rPr>
              <a:t>LK Len</a:t>
            </a:r>
          </a:p>
          <a:p>
            <a:pPr lvl="0" defTabSz="609585" fontAlgn="base">
              <a:spcBef>
                <a:spcPts val="800"/>
              </a:spcBef>
            </a:pPr>
            <a:r>
              <a:rPr lang="en-US" sz="2000" b="1" dirty="0">
                <a:solidFill>
                  <a:srgbClr val="47484A">
                    <a:lumMod val="50000"/>
                  </a:srgbClr>
                </a:solidFill>
              </a:rPr>
              <a:t>AAI</a:t>
            </a:r>
            <a:r>
              <a:rPr lang="en-US" sz="2000" dirty="0">
                <a:solidFill>
                  <a:srgbClr val="47484A">
                    <a:lumMod val="50000"/>
                  </a:srgbClr>
                </a:solidFill>
              </a:rPr>
              <a:t> </a:t>
            </a:r>
          </a:p>
          <a:p>
            <a:pPr marL="230712" lvl="0" indent="-230712" defTabSz="609585" fontAlgn="base">
              <a:spcBef>
                <a:spcPts val="8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47484A">
                    <a:lumMod val="50000"/>
                  </a:srgbClr>
                </a:solidFill>
              </a:rPr>
              <a:t>John Byrd  </a:t>
            </a:r>
          </a:p>
          <a:p>
            <a:pPr lvl="0" defTabSz="609585" fontAlgn="base">
              <a:spcBef>
                <a:spcPts val="800"/>
              </a:spcBef>
            </a:pPr>
            <a:r>
              <a:rPr lang="en-US" sz="2000" b="1" dirty="0">
                <a:solidFill>
                  <a:srgbClr val="47484A">
                    <a:lumMod val="50000"/>
                  </a:srgbClr>
                </a:solidFill>
              </a:rPr>
              <a:t>AWA </a:t>
            </a:r>
            <a:r>
              <a:rPr lang="en-US" sz="2000" dirty="0">
                <a:solidFill>
                  <a:srgbClr val="47484A">
                    <a:lumMod val="50000"/>
                  </a:srgbClr>
                </a:solidFill>
              </a:rPr>
              <a:t> </a:t>
            </a:r>
          </a:p>
          <a:p>
            <a:pPr marL="230712" lvl="0" indent="-230712" defTabSz="609585" fontAlgn="base">
              <a:spcBef>
                <a:spcPts val="8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47484A">
                    <a:lumMod val="50000"/>
                  </a:srgbClr>
                </a:solidFill>
              </a:rPr>
              <a:t>John Power</a:t>
            </a:r>
          </a:p>
          <a:p>
            <a:pPr marL="230712" lvl="0" indent="-230712" defTabSz="609585" fontAlgn="base">
              <a:spcBef>
                <a:spcPts val="80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rgbClr val="47484A">
                    <a:lumMod val="50000"/>
                  </a:srgbClr>
                </a:solidFill>
              </a:rPr>
              <a:t>Wanming</a:t>
            </a:r>
            <a:r>
              <a:rPr lang="en-US" sz="2000" dirty="0">
                <a:solidFill>
                  <a:srgbClr val="47484A">
                    <a:lumMod val="50000"/>
                  </a:srgbClr>
                </a:solidFill>
              </a:rPr>
              <a:t> Liu</a:t>
            </a:r>
          </a:p>
          <a:p>
            <a:pPr marL="230712" lvl="0" indent="-230712" defTabSz="609585" fontAlgn="base">
              <a:spcBef>
                <a:spcPts val="8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47484A">
                    <a:lumMod val="50000"/>
                  </a:srgbClr>
                </a:solidFill>
              </a:rPr>
              <a:t>Philippe Piot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54300" y="2940302"/>
            <a:ext cx="2324100" cy="2419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54300" y="3046227"/>
            <a:ext cx="4305300" cy="2491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654300" y="4737100"/>
            <a:ext cx="3860800" cy="1035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1226" y="5359400"/>
            <a:ext cx="1957673" cy="469900"/>
          </a:xfrm>
          <a:prstGeom prst="round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90D1-07C1-4FEC-9BC9-8381EC75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12700"/>
            <a:ext cx="11163868" cy="499017"/>
          </a:xfrm>
        </p:spPr>
        <p:txBody>
          <a:bodyPr/>
          <a:lstStyle/>
          <a:p>
            <a:r>
              <a:rPr lang="en-US" sz="2800" dirty="0"/>
              <a:t>the Argonne Wakefield Accelerator Facility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660771" y="550162"/>
            <a:ext cx="11163868" cy="499715"/>
          </a:xfrm>
        </p:spPr>
        <p:txBody>
          <a:bodyPr/>
          <a:lstStyle/>
          <a:p>
            <a:r>
              <a:rPr lang="en-US" dirty="0"/>
              <a:t>3x 1300 MHz RF photocathode guns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69E72-7828-4735-8D40-EE4D4377B3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6" y="2321224"/>
            <a:ext cx="9807283" cy="2493195"/>
          </a:xfrm>
          <a:prstGeom prst="rect">
            <a:avLst/>
          </a:prstGeom>
        </p:spPr>
      </p:pic>
      <p:sp>
        <p:nvSpPr>
          <p:cNvPr id="12" name="Parallelogram 11"/>
          <p:cNvSpPr/>
          <p:nvPr/>
        </p:nvSpPr>
        <p:spPr>
          <a:xfrm flipV="1">
            <a:off x="1024270" y="2849175"/>
            <a:ext cx="2414186" cy="1020991"/>
          </a:xfrm>
          <a:prstGeom prst="parallelogram">
            <a:avLst>
              <a:gd name="adj" fmla="val 14655"/>
            </a:avLst>
          </a:prstGeom>
          <a:noFill/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550406" y="99134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DRIVE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58133" y="2883902"/>
            <a:ext cx="2518172" cy="0"/>
          </a:xfrm>
          <a:prstGeom prst="line">
            <a:avLst/>
          </a:prstGeom>
          <a:ln w="762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1534" y="1339562"/>
            <a:ext cx="6349530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latin typeface="LiberationSans"/>
              </a:rPr>
              <a:t>- 65-MeV Drive photoinjector (Cs</a:t>
            </a:r>
            <a:r>
              <a:rPr lang="en-US" sz="2000" baseline="-25000" dirty="0">
                <a:latin typeface="LiberationSans"/>
              </a:rPr>
              <a:t>2</a:t>
            </a:r>
            <a:r>
              <a:rPr lang="en-US" sz="2000" dirty="0">
                <a:latin typeface="LiberationSans"/>
              </a:rPr>
              <a:t>Te) </a:t>
            </a:r>
            <a:r>
              <a:rPr lang="en-US" sz="2000" dirty="0" err="1">
                <a:latin typeface="LiberationSans"/>
              </a:rPr>
              <a:t>linac</a:t>
            </a:r>
          </a:p>
          <a:p>
            <a:r>
              <a:rPr lang="en-US" sz="2000" dirty="0">
                <a:solidFill>
                  <a:srgbClr val="47484A"/>
                </a:solidFill>
                <a:latin typeface="LiberationSans"/>
              </a:rPr>
              <a:t> -</a:t>
            </a:r>
            <a:r>
              <a:rPr lang="en-US" sz="2000" dirty="0">
                <a:latin typeface="LiberationSans"/>
              </a:rPr>
              <a:t> World’s highest-charge (e.g. 100 </a:t>
            </a:r>
            <a:r>
              <a:rPr lang="en-US" sz="2000" dirty="0" err="1">
                <a:latin typeface="LiberationSans"/>
              </a:rPr>
              <a:t>nC</a:t>
            </a:r>
            <a:r>
              <a:rPr lang="en-US" sz="2000" dirty="0">
                <a:latin typeface="LiberationSans"/>
              </a:rPr>
              <a:t>) </a:t>
            </a:r>
            <a:r>
              <a:rPr lang="en-US" sz="2000" dirty="0" err="1">
                <a:latin typeface="LiberationSans"/>
              </a:rPr>
              <a:t>photoinjector</a:t>
            </a:r>
            <a:endParaRPr lang="en-US" sz="2000" dirty="0">
              <a:latin typeface="LiberationSans"/>
            </a:endParaRPr>
          </a:p>
          <a:p>
            <a:r>
              <a:rPr lang="en-US" sz="2000" dirty="0">
                <a:latin typeface="LiberationSans"/>
              </a:rPr>
              <a:t>  - High brightness low-Q beams</a:t>
            </a:r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7182" y="1392727"/>
            <a:ext cx="265189" cy="1469148"/>
          </a:xfrm>
          <a:prstGeom prst="line">
            <a:avLst/>
          </a:prstGeom>
          <a:ln w="762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178769" y="3900913"/>
            <a:ext cx="10594701" cy="2331727"/>
            <a:chOff x="1178769" y="3900913"/>
            <a:chExt cx="10594701" cy="2331727"/>
          </a:xfrm>
        </p:grpSpPr>
        <p:sp>
          <p:nvSpPr>
            <p:cNvPr id="19" name="TextBox 18"/>
            <p:cNvSpPr txBox="1"/>
            <p:nvPr/>
          </p:nvSpPr>
          <p:spPr>
            <a:xfrm>
              <a:off x="1596743" y="485967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ACT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84232" y="5216977"/>
              <a:ext cx="10189238" cy="101566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000" dirty="0">
                  <a:latin typeface="LiberationSans"/>
                </a:rPr>
                <a:t>-</a:t>
              </a:r>
              <a:r>
                <a:rPr lang="en-US" sz="2000" dirty="0">
                  <a:latin typeface="LiberationSans"/>
                  <a:ea typeface="+mn-lt"/>
                  <a:cs typeface="+mn-lt"/>
                </a:rPr>
                <a:t> 1-5</a:t>
              </a:r>
              <a:r>
                <a:rPr lang="en-US" sz="2000" dirty="0">
                  <a:ea typeface="+mn-lt"/>
                  <a:cs typeface="+mn-lt"/>
                </a:rPr>
                <a:t> MeV RF </a:t>
              </a:r>
              <a:r>
                <a:rPr lang="en-US" sz="2000" dirty="0">
                  <a:latin typeface="Arial"/>
                  <a:ea typeface="+mn-lt"/>
                  <a:cs typeface="+mn-lt"/>
                </a:rPr>
                <a:t>gun</a:t>
              </a:r>
              <a:endParaRPr lang="en-US" dirty="0"/>
            </a:p>
            <a:p>
              <a:r>
                <a:rPr lang="en-US" sz="2000" dirty="0">
                  <a:latin typeface="LiberationSans"/>
                  <a:ea typeface="+mn-lt"/>
                  <a:cs typeface="+mn-lt"/>
                </a:rPr>
                <a:t> - dedicated</a:t>
              </a:r>
              <a:r>
                <a:rPr lang="en-US" sz="2000" dirty="0">
                  <a:latin typeface="LiberationSans"/>
                </a:rPr>
                <a:t> </a:t>
              </a:r>
              <a:r>
                <a:rPr lang="en-US" sz="2000" u="sng" dirty="0">
                  <a:latin typeface="LiberationSans"/>
                </a:rPr>
                <a:t>Argonne Cathode Test</a:t>
              </a:r>
              <a:r>
                <a:rPr lang="en-US" sz="2000" dirty="0">
                  <a:latin typeface="LiberationSans"/>
                </a:rPr>
                <a:t> stand (photocathode and field emission research)</a:t>
              </a:r>
              <a:endParaRPr lang="en-US" dirty="0"/>
            </a:p>
            <a:p>
              <a:r>
                <a:rPr lang="en-US" sz="2000" dirty="0">
                  <a:latin typeface="LiberationSans"/>
                </a:rPr>
                <a:t>  - physics of breakdown &amp; diagnostics tests</a:t>
              </a:r>
              <a:endParaRPr lang="en-US" sz="2000" dirty="0">
                <a:cs typeface="Arial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178769" y="4731138"/>
              <a:ext cx="238783" cy="1426775"/>
            </a:xfrm>
            <a:prstGeom prst="line">
              <a:avLst/>
            </a:prstGeom>
            <a:ln w="762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178769" y="4758618"/>
              <a:ext cx="2364532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arallelogram 39"/>
            <p:cNvSpPr/>
            <p:nvPr/>
          </p:nvSpPr>
          <p:spPr>
            <a:xfrm flipV="1">
              <a:off x="1275556" y="3900913"/>
              <a:ext cx="2267743" cy="850965"/>
            </a:xfrm>
            <a:prstGeom prst="parallelogram">
              <a:avLst>
                <a:gd name="adj" fmla="val 16334"/>
              </a:avLst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46950" y="9574"/>
            <a:ext cx="4849032" cy="3273244"/>
            <a:chOff x="7346950" y="9574"/>
            <a:chExt cx="4849032" cy="3273244"/>
          </a:xfrm>
        </p:grpSpPr>
        <p:sp>
          <p:nvSpPr>
            <p:cNvPr id="30" name="Parallelogram 29"/>
            <p:cNvSpPr/>
            <p:nvPr/>
          </p:nvSpPr>
          <p:spPr>
            <a:xfrm flipV="1">
              <a:off x="8023384" y="2321224"/>
              <a:ext cx="1296044" cy="961594"/>
            </a:xfrm>
            <a:prstGeom prst="parallelogram">
              <a:avLst>
                <a:gd name="adj" fmla="val 14655"/>
              </a:avLst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71125" y="1133597"/>
              <a:ext cx="4466875" cy="101566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000" dirty="0">
                  <a:latin typeface="LiberationSans"/>
                </a:rPr>
                <a:t>- 15 MeV photoinjector </a:t>
              </a:r>
              <a:r>
                <a:rPr lang="en-US" sz="2000" dirty="0" err="1">
                  <a:latin typeface="LiberationSans"/>
                </a:rPr>
                <a:t>linac</a:t>
              </a:r>
            </a:p>
            <a:p>
              <a:r>
                <a:rPr lang="en-US" sz="2000" dirty="0">
                  <a:latin typeface="LiberationSans"/>
                </a:rPr>
                <a:t> - Produces bright beam acceleration</a:t>
              </a:r>
            </a:p>
            <a:p>
              <a:r>
                <a:rPr lang="en-US" sz="2000" dirty="0">
                  <a:latin typeface="LiberationSans"/>
                </a:rPr>
                <a:t>  - Supports low-energy experiments</a:t>
              </a:r>
              <a:endParaRPr lang="en-US" sz="20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346950" y="1001321"/>
              <a:ext cx="214178" cy="1279757"/>
            </a:xfrm>
            <a:prstGeom prst="line">
              <a:avLst/>
            </a:prstGeom>
            <a:ln w="762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469860" y="761872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WITNESS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7561128" y="2346624"/>
              <a:ext cx="1593791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F2ED33-8A11-4335-80BA-AAC7C9134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5703" y="9574"/>
              <a:ext cx="1780279" cy="62309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1880866-B0B3-45F2-ABBF-397B4DDE34BC}"/>
              </a:ext>
            </a:extLst>
          </p:cNvPr>
          <p:cNvSpPr txBox="1"/>
          <p:nvPr/>
        </p:nvSpPr>
        <p:spPr>
          <a:xfrm>
            <a:off x="1125927" y="2932174"/>
            <a:ext cx="39600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/>
              <a:t>65</a:t>
            </a:r>
            <a:endParaRPr lang="en-US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3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22970" y="1595439"/>
            <a:ext cx="1022050" cy="366712"/>
          </a:xfrm>
          <a:prstGeom prst="rect">
            <a:avLst/>
          </a:prstGeom>
          <a:solidFill>
            <a:srgbClr val="8FDEA0"/>
          </a:solidFill>
          <a:ln w="38100">
            <a:solidFill>
              <a:srgbClr val="4D00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7898" y="1244215"/>
            <a:ext cx="1022050" cy="622862"/>
          </a:xfrm>
          <a:prstGeom prst="rect">
            <a:avLst/>
          </a:prstGeom>
          <a:solidFill>
            <a:srgbClr val="8FDEA0"/>
          </a:solidFill>
          <a:ln w="38100">
            <a:solidFill>
              <a:srgbClr val="4D00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52925" y="1177564"/>
            <a:ext cx="1022050" cy="622862"/>
          </a:xfrm>
          <a:prstGeom prst="rect">
            <a:avLst/>
          </a:prstGeom>
          <a:solidFill>
            <a:srgbClr val="8FDEA0"/>
          </a:solidFill>
          <a:ln w="38100">
            <a:solidFill>
              <a:srgbClr val="4D00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75023" y="828949"/>
            <a:ext cx="8583377" cy="5613416"/>
            <a:chOff x="1703940" y="757628"/>
            <a:chExt cx="5879420" cy="37926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940" y="757628"/>
              <a:ext cx="5879420" cy="379266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2456629" y="3297862"/>
              <a:ext cx="2637515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98783" y="3028184"/>
              <a:ext cx="5741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4"/>
                  </a:solidFill>
                </a:rPr>
                <a:t>39 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62955" y="3297862"/>
              <a:ext cx="702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4"/>
                  </a:solidFill>
                </a:rPr>
                <a:t>127 </a:t>
              </a:r>
              <a:r>
                <a:rPr lang="en-US" sz="1800" dirty="0" err="1">
                  <a:solidFill>
                    <a:schemeClr val="accent4"/>
                  </a:solidFill>
                </a:rPr>
                <a:t>ft</a:t>
              </a:r>
              <a:endParaRPr lang="en-US" sz="1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Title 12">
            <a:extLst>
              <a:ext uri="{FF2B5EF4-FFF2-40B4-BE49-F238E27FC236}">
                <a16:creationId xmlns:a16="http://schemas.microsoft.com/office/drawing/2014/main" id="{B3081463-0BF4-BA47-AA40-575FA255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"/>
            <a:ext cx="11163868" cy="828948"/>
          </a:xfrm>
        </p:spPr>
        <p:txBody>
          <a:bodyPr/>
          <a:lstStyle/>
          <a:p>
            <a:pPr algn="ctr"/>
            <a:r>
              <a:rPr lang="en-US" sz="3600" dirty="0"/>
              <a:t>Argonne </a:t>
            </a:r>
            <a:r>
              <a:rPr lang="en-US" sz="3600" dirty="0" err="1"/>
              <a:t>wakefield</a:t>
            </a:r>
            <a:r>
              <a:rPr lang="en-US" sz="3600" dirty="0"/>
              <a:t> accelerator facility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7652" y="946731"/>
            <a:ext cx="165622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BLDG 366</a:t>
            </a:r>
          </a:p>
        </p:txBody>
      </p:sp>
    </p:spTree>
    <p:extLst>
      <p:ext uri="{BB962C8B-B14F-4D97-AF65-F5344CB8AC3E}">
        <p14:creationId xmlns:p14="http://schemas.microsoft.com/office/powerpoint/2010/main" val="33281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DD0C-F0AB-449E-822F-8AD8F21A0A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1355" y="1091458"/>
            <a:ext cx="5556389" cy="5156942"/>
          </a:xfrm>
          <a:solidFill>
            <a:schemeClr val="bg1"/>
          </a:solidFill>
        </p:spPr>
        <p:txBody>
          <a:bodyPr vert="horz" lIns="182880" tIns="91440" rIns="91440" bIns="45720" rtlCol="0" anchor="t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800" b="1" dirty="0"/>
              <a:t>Beam-driven </a:t>
            </a:r>
            <a:r>
              <a:rPr lang="en-US" sz="1800" b="1" dirty="0" err="1"/>
              <a:t>wakefield</a:t>
            </a:r>
            <a:r>
              <a:rPr lang="en-US" sz="1800" b="1" dirty="0"/>
              <a:t> acceleration</a:t>
            </a:r>
          </a:p>
          <a:p>
            <a:pPr marL="365760">
              <a:spcBef>
                <a:spcPts val="400"/>
              </a:spcBef>
            </a:pPr>
            <a:r>
              <a:rPr lang="en-US" sz="1600" dirty="0"/>
              <a:t>Structure Wakefield Acceleration (SWFA) </a:t>
            </a:r>
          </a:p>
          <a:p>
            <a:pPr marL="548640" lvl="1"/>
            <a:r>
              <a:rPr lang="en-US" sz="1600" dirty="0"/>
              <a:t>Collinear Wakefield Acceleration (CWA)</a:t>
            </a:r>
          </a:p>
          <a:p>
            <a:pPr marL="548640" lvl="1"/>
            <a:r>
              <a:rPr lang="en-US" sz="1600" dirty="0"/>
              <a:t>Two-Beam Acceleration (TBA)</a:t>
            </a:r>
            <a:endParaRPr lang="en-US" sz="1600" b="1" dirty="0"/>
          </a:p>
          <a:p>
            <a:pPr marL="365760">
              <a:spcBef>
                <a:spcPts val="400"/>
              </a:spcBef>
            </a:pPr>
            <a:r>
              <a:rPr lang="en-US" sz="1600" dirty="0"/>
              <a:t>Plasma Wakefield Acceleration (PWFA)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/>
              <a:t>Accelerator and Beam Physics</a:t>
            </a:r>
            <a:endParaRPr lang="en-US" sz="1800" b="1" dirty="0">
              <a:cs typeface="Arial"/>
            </a:endParaRPr>
          </a:p>
          <a:p>
            <a:pPr marL="365760">
              <a:spcBef>
                <a:spcPts val="400"/>
              </a:spcBef>
            </a:pPr>
            <a:r>
              <a:rPr lang="en-US" sz="1600" dirty="0"/>
              <a:t>6D phase space manipulation</a:t>
            </a:r>
          </a:p>
          <a:p>
            <a:pPr marL="365760">
              <a:spcBef>
                <a:spcPts val="400"/>
              </a:spcBef>
            </a:pPr>
            <a:r>
              <a:rPr lang="en-US" sz="1600" dirty="0"/>
              <a:t>Electron cooling</a:t>
            </a:r>
          </a:p>
          <a:p>
            <a:pPr marL="365760">
              <a:spcBef>
                <a:spcPts val="400"/>
              </a:spcBef>
            </a:pPr>
            <a:r>
              <a:rPr lang="en-US" sz="1600" dirty="0"/>
              <a:t>Novel diagnostics (Single-shot, AI/ML Virtual, etc.)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/>
              <a:t>RF Acceleration Technology</a:t>
            </a:r>
          </a:p>
          <a:p>
            <a:pPr marL="365760">
              <a:spcBef>
                <a:spcPts val="400"/>
              </a:spcBef>
            </a:pPr>
            <a:r>
              <a:rPr lang="en-US" sz="1600" dirty="0"/>
              <a:t>100’s MV/m NCRF </a:t>
            </a:r>
            <a:r>
              <a:rPr lang="en-US" sz="1600" spc="-1" dirty="0">
                <a:solidFill>
                  <a:srgbClr val="232425"/>
                </a:solidFill>
                <a:ea typeface="Arial"/>
              </a:rPr>
              <a:t>short-pulse </a:t>
            </a:r>
            <a:r>
              <a:rPr lang="en-US" sz="1600" dirty="0"/>
              <a:t>structures</a:t>
            </a:r>
          </a:p>
          <a:p>
            <a:pPr marL="365760">
              <a:spcBef>
                <a:spcPts val="400"/>
              </a:spcBef>
            </a:pPr>
            <a:r>
              <a:rPr lang="en-US" sz="1600" spc="-1" dirty="0">
                <a:solidFill>
                  <a:srgbClr val="232425"/>
                </a:solidFill>
                <a:ea typeface="Arial"/>
              </a:rPr>
              <a:t>100’s MW </a:t>
            </a:r>
            <a:r>
              <a:rPr lang="en-US" sz="1600" dirty="0"/>
              <a:t>NCRF</a:t>
            </a:r>
            <a:r>
              <a:rPr lang="en-US" sz="1600" spc="-1" dirty="0">
                <a:solidFill>
                  <a:srgbClr val="232425"/>
                </a:solidFill>
                <a:ea typeface="Arial"/>
              </a:rPr>
              <a:t> short-pulse power source</a:t>
            </a:r>
            <a:endParaRPr lang="en-US" sz="1600" b="1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/>
              <a:t>Electron sources</a:t>
            </a:r>
          </a:p>
          <a:p>
            <a:pPr marL="365760" indent="-172720">
              <a:spcBef>
                <a:spcPts val="400"/>
              </a:spcBef>
            </a:pPr>
            <a:r>
              <a:rPr lang="en-US" sz="1600" dirty="0"/>
              <a:t>Photo and field emission. High brightness beams.</a:t>
            </a:r>
            <a:endParaRPr lang="en-US" sz="1600" dirty="0">
              <a:cs typeface="Arial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/>
              <a:t>Machine Learning</a:t>
            </a:r>
          </a:p>
          <a:p>
            <a:pPr marL="365760" indent="-172720">
              <a:spcBef>
                <a:spcPts val="400"/>
              </a:spcBef>
            </a:pPr>
            <a:r>
              <a:rPr lang="en-US" sz="1600" dirty="0"/>
              <a:t>ML for machine control, virtual diagnostics and physics</a:t>
            </a:r>
            <a:endParaRPr lang="en-US" sz="1800" dirty="0"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FF1A9-BD0D-4462-814C-57BE4F2C5C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1355" y="756906"/>
            <a:ext cx="5556389" cy="339104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Research areas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290D1-07C1-4FEC-9BC9-8381EC75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64088"/>
            <a:ext cx="10426699" cy="339956"/>
          </a:xfrm>
        </p:spPr>
        <p:txBody>
          <a:bodyPr/>
          <a:lstStyle/>
          <a:p>
            <a:r>
              <a:rPr lang="en-US" sz="2800" dirty="0"/>
              <a:t>the Argonne Wakefield Accelerator test Facility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87" y="3804863"/>
            <a:ext cx="4956666" cy="2973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0B8CBE-2A4B-4CAC-98D9-B38901149B91}"/>
              </a:ext>
            </a:extLst>
          </p:cNvPr>
          <p:cNvSpPr/>
          <p:nvPr/>
        </p:nvSpPr>
        <p:spPr>
          <a:xfrm>
            <a:off x="996200" y="3097924"/>
            <a:ext cx="4153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AWA &amp; COLLABORATORS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54" y="3653507"/>
            <a:ext cx="1044070" cy="47381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5" y="4478534"/>
            <a:ext cx="1010018" cy="3998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</p:pic>
      <p:sp>
        <p:nvSpPr>
          <p:cNvPr id="16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441675" y="562459"/>
            <a:ext cx="11163868" cy="499715"/>
          </a:xfrm>
        </p:spPr>
        <p:txBody>
          <a:bodyPr/>
          <a:lstStyle/>
          <a:p>
            <a:r>
              <a:rPr lang="en-US" dirty="0"/>
              <a:t>WHY upgrade????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4687" y="1120589"/>
            <a:ext cx="5126513" cy="1688251"/>
          </a:xfrm>
          <a:prstGeom prst="roundRect">
            <a:avLst/>
          </a:prstGeom>
          <a:noFill/>
          <a:ln w="76200">
            <a:solidFill>
              <a:srgbClr val="4D00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Help AWA become the premier Structure Wakefield Accelerator (SWFA) Test Facility in the world -- a key to future accelerators</a:t>
            </a:r>
          </a:p>
        </p:txBody>
      </p:sp>
    </p:spTree>
    <p:extLst>
      <p:ext uri="{BB962C8B-B14F-4D97-AF65-F5344CB8AC3E}">
        <p14:creationId xmlns:p14="http://schemas.microsoft.com/office/powerpoint/2010/main" val="13177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 upgrade plans</a:t>
            </a:r>
          </a:p>
        </p:txBody>
      </p:sp>
    </p:spTree>
    <p:extLst>
      <p:ext uri="{BB962C8B-B14F-4D97-AF65-F5344CB8AC3E}">
        <p14:creationId xmlns:p14="http://schemas.microsoft.com/office/powerpoint/2010/main" val="39322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1C84307-80E4-4639-BB95-F6CA6CC6A31A}" vid="{6BC5B20C-2458-4975-B2BE-E0D9E52B3D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presentation_16x9-1</Template>
  <TotalTime>5668</TotalTime>
  <Words>775</Words>
  <Application>Microsoft Office PowerPoint</Application>
  <PresentationFormat>Widescreen</PresentationFormat>
  <Paragraphs>193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LiberationSans</vt:lpstr>
      <vt:lpstr>Times New Roman</vt:lpstr>
      <vt:lpstr>Wingdings</vt:lpstr>
      <vt:lpstr>presentation_16x9</vt:lpstr>
      <vt:lpstr>1_presentation_16x9</vt:lpstr>
      <vt:lpstr>Argonne Wakefield Accelerator</vt:lpstr>
      <vt:lpstr>PowerPoint Presentation</vt:lpstr>
      <vt:lpstr>Argonne wakefield accelerator (AWA)</vt:lpstr>
      <vt:lpstr>The awa group</vt:lpstr>
      <vt:lpstr>The AWA Upgrades groups</vt:lpstr>
      <vt:lpstr>the Argonne Wakefield Accelerator Facility</vt:lpstr>
      <vt:lpstr>Argonne wakefield accelerator facility</vt:lpstr>
      <vt:lpstr>the Argonne Wakefield Accelerator test Facility</vt:lpstr>
      <vt:lpstr>PowerPoint Presentation</vt:lpstr>
      <vt:lpstr>AWA UPGRADE PLANS</vt:lpstr>
      <vt:lpstr>PowerPoint Presentation</vt:lpstr>
      <vt:lpstr>the Argonne Wakefield Accelerator Facility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Doran, Scott</dc:creator>
  <cp:lastModifiedBy>Rezek, Nancy M.</cp:lastModifiedBy>
  <cp:revision>1586</cp:revision>
  <cp:lastPrinted>2015-09-08T15:35:42Z</cp:lastPrinted>
  <dcterms:created xsi:type="dcterms:W3CDTF">2018-06-01T14:15:02Z</dcterms:created>
  <dcterms:modified xsi:type="dcterms:W3CDTF">2021-03-25T15:23:40Z</dcterms:modified>
</cp:coreProperties>
</file>