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  <p:sldMasterId id="2147483777" r:id="rId2"/>
  </p:sldMasterIdLst>
  <p:notesMasterIdLst>
    <p:notesMasterId r:id="rId6"/>
  </p:notesMasterIdLst>
  <p:sldIdLst>
    <p:sldId id="350" r:id="rId3"/>
    <p:sldId id="351" r:id="rId4"/>
    <p:sldId id="352" r:id="rId5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" userDrawn="1">
          <p15:clr>
            <a:srgbClr val="A4A3A4"/>
          </p15:clr>
        </p15:guide>
        <p15:guide id="2" orient="horz" pos="4123" userDrawn="1">
          <p15:clr>
            <a:srgbClr val="A4A3A4"/>
          </p15:clr>
        </p15:guide>
        <p15:guide id="3" orient="horz" pos="689" userDrawn="1">
          <p15:clr>
            <a:srgbClr val="A4A3A4"/>
          </p15:clr>
        </p15:guide>
        <p15:guide id="4" orient="horz" pos="1193" userDrawn="1">
          <p15:clr>
            <a:srgbClr val="A4A3A4"/>
          </p15:clr>
        </p15:guide>
        <p15:guide id="5" orient="horz" pos="3183" userDrawn="1">
          <p15:clr>
            <a:srgbClr val="A4A3A4"/>
          </p15:clr>
        </p15:guide>
        <p15:guide id="6" pos="7420" userDrawn="1">
          <p15:clr>
            <a:srgbClr val="A4A3A4"/>
          </p15:clr>
        </p15:guide>
        <p15:guide id="7" pos="423" userDrawn="1">
          <p15:clr>
            <a:srgbClr val="A4A3A4"/>
          </p15:clr>
        </p15:guide>
        <p15:guide id="8" pos="2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008C"/>
    <a:srgbClr val="7AB800"/>
    <a:srgbClr val="8FDEA0"/>
    <a:srgbClr val="3D5C00"/>
    <a:srgbClr val="978574"/>
    <a:srgbClr val="988675"/>
    <a:srgbClr val="A69280"/>
    <a:srgbClr val="CD202C"/>
    <a:srgbClr val="0B1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F3F84-BE3A-48F6-9DCD-985842FC934D}" v="33" dt="2020-12-11T12:56:59.738"/>
    <p1510:client id="{12E1BB2E-EB80-48E5-9C60-7FDD7EA866AD}" v="284" dt="2020-12-13T20:03:28.828"/>
    <p1510:client id="{5F85EA76-77F0-41E4-94B8-6CC46B52FCB6}" v="17" dt="2020-12-14T02:12:47.077"/>
    <p1510:client id="{7389F71B-E873-4C08-8474-6CC61DE199EF}" v="10" dt="2020-12-15T16:03:43.449"/>
    <p1510:client id="{7BA4EF98-0826-47B0-BE73-B0FD7C75F84B}" v="112" dt="2020-12-13T22:37:52.911"/>
    <p1510:client id="{87122DDC-47F0-4340-9E4A-66E64ABA2308}" v="411" dt="2020-12-15T03:04:53.137"/>
    <p1510:client id="{99D286CE-108B-4231-8E8F-584008502E5C}" v="94" dt="2020-12-11T13:27:26.193"/>
    <p1510:client id="{B20286E7-DC9F-480C-921E-6D5037205ED7}" v="16" dt="2020-12-13T17:36:36.015"/>
    <p1510:client id="{E32BD22E-34FA-4D16-B997-862308CCCE48}" v="73" dt="2020-12-11T01:30:52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81773" autoAdjust="0"/>
  </p:normalViewPr>
  <p:slideViewPr>
    <p:cSldViewPr snapToGrid="0" showGuides="1">
      <p:cViewPr varScale="1">
        <p:scale>
          <a:sx n="93" d="100"/>
          <a:sy n="93" d="100"/>
        </p:scale>
        <p:origin x="1344" y="84"/>
      </p:cViewPr>
      <p:guideLst>
        <p:guide orient="horz" pos="361"/>
        <p:guide orient="horz" pos="4123"/>
        <p:guide orient="horz" pos="689"/>
        <p:guide orient="horz" pos="1193"/>
        <p:guide orient="horz" pos="3183"/>
        <p:guide pos="7420"/>
        <p:guide pos="423"/>
        <p:guide pos="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569" b="16690"/>
          <a:stretch/>
        </p:blipFill>
        <p:spPr>
          <a:xfrm>
            <a:off x="-1057" y="2"/>
            <a:ext cx="12193057" cy="5979885"/>
          </a:xfrm>
          <a:prstGeom prst="rect">
            <a:avLst/>
          </a:prstGeom>
        </p:spPr>
      </p:pic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39" y="6083300"/>
            <a:ext cx="2054459" cy="7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-1057" y="0"/>
            <a:ext cx="12191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9" y="6289695"/>
            <a:ext cx="4064932" cy="2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5475819"/>
            <a:ext cx="5486400" cy="915835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9" y="5475819"/>
            <a:ext cx="5463447" cy="915835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894417"/>
            <a:ext cx="5364480" cy="35814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894417"/>
            <a:ext cx="5364480" cy="35814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200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2173" y="1889396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2173" y="5675246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53507" y="1888617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53507" y="5674467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1172" y="3806613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8115" y="3806613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0772" y="18875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17715" y="18875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348928" y="3809112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358528" y="1890093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891973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891973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891973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891973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896695"/>
            <a:ext cx="11246069" cy="1448440"/>
          </a:xfrm>
          <a:noFill/>
        </p:spPr>
        <p:txBody>
          <a:bodyPr lIns="0" tIns="91440"/>
          <a:lstStyle>
            <a:lvl1pPr>
              <a:defRPr sz="2667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667">
                <a:solidFill>
                  <a:srgbClr val="000000"/>
                </a:solidFill>
              </a:defRPr>
            </a:lvl3pPr>
            <a:lvl4pPr>
              <a:defRPr sz="2667">
                <a:solidFill>
                  <a:srgbClr val="000000"/>
                </a:solidFill>
              </a:defRPr>
            </a:lvl4pPr>
            <a:lvl5pPr>
              <a:defRPr sz="26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609585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733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4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20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7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9916" y="1894418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9916" y="376317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549909" y="1894418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49909" y="376317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49916" y="4130201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49916" y="6003566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49909" y="4130201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49909" y="600735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651684"/>
            <a:ext cx="11163868" cy="42682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1431" y="5943817"/>
            <a:ext cx="4948052" cy="320995"/>
          </a:xfrm>
        </p:spPr>
        <p:txBody>
          <a:bodyPr bIns="0" anchor="t" anchorCtr="0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0269" y="6395063"/>
            <a:ext cx="1341120" cy="322908"/>
          </a:xfrm>
          <a:prstGeom prst="rect">
            <a:avLst/>
          </a:prstGeom>
        </p:spPr>
        <p:txBody>
          <a:bodyPr/>
          <a:lstStyle>
            <a:lvl1pPr algn="ctr">
              <a:defRPr sz="1467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8569" b="16690"/>
          <a:stretch/>
        </p:blipFill>
        <p:spPr>
          <a:xfrm>
            <a:off x="-1057" y="2"/>
            <a:ext cx="12193057" cy="5979884"/>
          </a:xfrm>
          <a:prstGeom prst="rect">
            <a:avLst/>
          </a:prstGeom>
        </p:spPr>
      </p:pic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39" y="6083300"/>
            <a:ext cx="2054459" cy="7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"/>
            <a:ext cx="12191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9" y="6289695"/>
            <a:ext cx="4064932" cy="2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3"/>
            <a:ext cx="12192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515940"/>
            <a:ext cx="11163868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0269" y="6395063"/>
            <a:ext cx="1341120" cy="322908"/>
          </a:xfrm>
          <a:prstGeom prst="rect">
            <a:avLst/>
          </a:prstGeom>
        </p:spPr>
        <p:txBody>
          <a:bodyPr/>
          <a:lstStyle>
            <a:lvl1pPr algn="ctr">
              <a:defRPr sz="1467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93" b="24888"/>
          <a:stretch/>
        </p:blipFill>
        <p:spPr>
          <a:xfrm>
            <a:off x="9711" y="2764"/>
            <a:ext cx="12194373" cy="6022117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9709" y="2763"/>
            <a:ext cx="12194375" cy="602211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625061" y="766261"/>
            <a:ext cx="7580467" cy="40620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2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52" y="544589"/>
            <a:ext cx="2382461" cy="85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9" y="6289695"/>
            <a:ext cx="4064932" cy="2910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/>
          <a:srcRect t="14982" b="13843"/>
          <a:stretch/>
        </p:blipFill>
        <p:spPr>
          <a:xfrm>
            <a:off x="6484965" y="1694687"/>
            <a:ext cx="5707035" cy="270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651685"/>
            <a:ext cx="11163868" cy="46488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086747" y="6389330"/>
            <a:ext cx="1311853" cy="2891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John Power</a:t>
            </a:r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t="8569" b="16932"/>
          <a:stretch/>
        </p:blipFill>
        <p:spPr>
          <a:xfrm>
            <a:off x="-1057" y="2"/>
            <a:ext cx="12193057" cy="5960533"/>
          </a:xfrm>
          <a:prstGeom prst="rect">
            <a:avLst/>
          </a:prstGeom>
        </p:spPr>
      </p:pic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6060003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-1059" y="-44546"/>
            <a:ext cx="12192000" cy="6011939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3"/>
            <a:ext cx="7802035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9" y="6289695"/>
            <a:ext cx="4064932" cy="2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109775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899575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726367"/>
            <a:ext cx="11270539" cy="862880"/>
          </a:xfrm>
        </p:spPr>
        <p:txBody>
          <a:bodyPr lIns="0" rIns="91440" anchor="b">
            <a:normAutofit/>
          </a:bodyPr>
          <a:lstStyle>
            <a:lvl1pPr>
              <a:defRPr sz="3733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3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3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4589247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899573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70984" y="401282"/>
            <a:ext cx="7979531" cy="441436"/>
          </a:xfrm>
        </p:spPr>
        <p:txBody>
          <a:bodyPr/>
          <a:lstStyle>
            <a:lvl1pPr marL="0" indent="0">
              <a:buNone/>
              <a:defRPr sz="1333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333" b="0" cap="all" dirty="0">
                <a:solidFill>
                  <a:srgbClr val="000000"/>
                </a:solidFill>
              </a:rPr>
              <a:t>Type in Name of </a:t>
            </a:r>
            <a:r>
              <a:rPr lang="en-US" sz="1333" b="0" cap="all" dirty="0" err="1">
                <a:solidFill>
                  <a:srgbClr val="000000"/>
                </a:solidFill>
              </a:rPr>
              <a:t>fACILITY</a:t>
            </a:r>
            <a:r>
              <a:rPr lang="en-US" sz="1333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333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9" y="6289695"/>
            <a:ext cx="4064932" cy="2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227511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59068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59068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681607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10360"/>
            <a:ext cx="9034837" cy="1119235"/>
          </a:xfrm>
        </p:spPr>
        <p:txBody>
          <a:bodyPr lIns="0" rIns="91440" anchor="b">
            <a:normAutofit/>
          </a:bodyPr>
          <a:lstStyle>
            <a:lvl1pPr>
              <a:defRPr sz="3733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3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3" y="4959068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1229594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681605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9" y="6289695"/>
            <a:ext cx="4064932" cy="2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7" y="9304"/>
            <a:ext cx="11901164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12192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5042975"/>
            <a:ext cx="11094720" cy="1373592"/>
          </a:xfrm>
        </p:spPr>
        <p:txBody>
          <a:bodyPr lIns="0" anchor="t"/>
          <a:lstStyle>
            <a:lvl1pPr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915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7" y="-1"/>
            <a:ext cx="11901164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53384"/>
            <a:ext cx="11565467" cy="787099"/>
          </a:xfrm>
        </p:spPr>
        <p:txBody>
          <a:bodyPr lIns="0"/>
          <a:lstStyle>
            <a:lvl1pPr>
              <a:defRPr sz="37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"/>
            <a:ext cx="5974080" cy="3663951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3367" y="1"/>
            <a:ext cx="5974080" cy="3663951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40684"/>
            <a:ext cx="11565467" cy="787099"/>
          </a:xfrm>
        </p:spPr>
        <p:txBody>
          <a:bodyPr l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78819"/>
            <a:ext cx="11246069" cy="1679181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0"/>
            <a:ext cx="3986784" cy="367364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58983" y="0"/>
            <a:ext cx="3986784" cy="367364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8149" y="0"/>
            <a:ext cx="3943851" cy="367364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91519"/>
            <a:ext cx="11246069" cy="1666479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53384"/>
            <a:ext cx="11565467" cy="787099"/>
          </a:xfrm>
        </p:spPr>
        <p:txBody>
          <a:bodyPr l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654175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654175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654175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654175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4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20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7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3048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93" b="24888"/>
          <a:stretch/>
        </p:blipFill>
        <p:spPr>
          <a:xfrm>
            <a:off x="1" y="-36027"/>
            <a:ext cx="12191999" cy="60209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36027"/>
            <a:ext cx="12191999" cy="6020945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39" y="6083300"/>
            <a:ext cx="2054459" cy="7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877795"/>
            <a:ext cx="11163868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465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2700"/>
            <a:ext cx="11163868" cy="113321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864467" y="144556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5673570" y="6523891"/>
            <a:ext cx="1052546" cy="194081"/>
          </a:xfrm>
        </p:spPr>
        <p:txBody>
          <a:bodyPr/>
          <a:lstStyle/>
          <a:p>
            <a:r>
              <a:rPr lang="en-US" dirty="0"/>
              <a:t>Slide </a:t>
            </a:r>
            <a:fld id="{AEFAAC5A-9C4F-4278-920D-DF2BAB595749}" type="slidenum">
              <a:rPr lang="en-US" smtClean="0"/>
              <a:pPr/>
              <a:t>‹#›</a:t>
            </a:fld>
            <a:r>
              <a:rPr lang="en-US" dirty="0"/>
              <a:t> of 11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086747" y="6389330"/>
            <a:ext cx="1311853" cy="2891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John Power</a:t>
            </a:r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490538"/>
            <a:ext cx="11163868" cy="82894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864467" y="144556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4748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6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73717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904965"/>
            <a:ext cx="5364480" cy="4422775"/>
          </a:xfrm>
        </p:spPr>
        <p:txBody>
          <a:bodyPr/>
          <a:lstStyle>
            <a:lvl1pPr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890677"/>
            <a:ext cx="5364480" cy="4422775"/>
          </a:xfrm>
        </p:spPr>
        <p:txBody>
          <a:bodyPr/>
          <a:lstStyle>
            <a:lvl1pPr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5362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4527" y="2454269"/>
            <a:ext cx="5486400" cy="3835883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2400"/>
            </a:lvl1pPr>
            <a:lvl2pPr marL="609585" indent="-230712"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0" y="2454269"/>
            <a:ext cx="5486400" cy="3835883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2400"/>
            </a:lvl1pPr>
            <a:lvl2pPr marL="609585" indent="-230712"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0" y="1874730"/>
            <a:ext cx="5486400" cy="62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609585" indent="-230712">
              <a:defRPr sz="2133"/>
            </a:lvl2pPr>
            <a:lvl3pPr marL="836063" indent="-171446">
              <a:defRPr sz="1867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4527" y="1874730"/>
            <a:ext cx="5486400" cy="62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609585" indent="-230712">
              <a:defRPr sz="2133"/>
            </a:lvl2pPr>
            <a:lvl3pPr marL="836063" indent="-171446">
              <a:defRPr sz="1867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8384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4767" y="1890496"/>
            <a:ext cx="5759667" cy="2054443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8" y="1890495"/>
            <a:ext cx="4972641" cy="2087843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60908" y="4271088"/>
            <a:ext cx="4972641" cy="2087843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04767" y="4257459"/>
            <a:ext cx="5759667" cy="2054443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3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60412" y="1934727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52525" y="1923615"/>
            <a:ext cx="2698328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49354" y="3493608"/>
            <a:ext cx="2704676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719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060412" y="3507968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9353" y="5076181"/>
            <a:ext cx="2704676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60412" y="5059321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4188849"/>
            <a:ext cx="5486400" cy="2129163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9" y="4188849"/>
            <a:ext cx="5463447" cy="2129163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8904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8904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5853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877797"/>
            <a:ext cx="5486400" cy="1717079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1877797"/>
            <a:ext cx="5486400" cy="1717079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8861" y="36151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307819" y="36151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35022" y="59128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33721" y="59255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9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5475819"/>
            <a:ext cx="5486400" cy="915835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9" y="5475819"/>
            <a:ext cx="5463447" cy="915835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894417"/>
            <a:ext cx="5364480" cy="35814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894417"/>
            <a:ext cx="5364480" cy="35814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465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610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2173" y="1889396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2173" y="5675246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465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53507" y="1888617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53507" y="5674467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1172" y="3806613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8115" y="3806613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0772" y="18875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17715" y="18875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348928" y="3809112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358528" y="1890093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597768" y="6473709"/>
            <a:ext cx="1066800" cy="182068"/>
          </a:xfrm>
        </p:spPr>
        <p:txBody>
          <a:bodyPr/>
          <a:lstStyle/>
          <a:p>
            <a:r>
              <a:rPr lang="en-US" dirty="0"/>
              <a:t>Slide </a:t>
            </a:r>
            <a:fld id="{AEFAAC5A-9C4F-4278-920D-DF2BAB595749}" type="slidenum">
              <a:rPr lang="en-US" smtClean="0"/>
              <a:pPr/>
              <a:t>‹#›</a:t>
            </a:fld>
            <a:r>
              <a:rPr lang="en-US" dirty="0"/>
              <a:t> of 11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51685"/>
            <a:ext cx="5364480" cy="4676055"/>
          </a:xfrm>
        </p:spPr>
        <p:txBody>
          <a:bodyPr/>
          <a:lstStyle>
            <a:lvl1pPr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651685"/>
            <a:ext cx="5364480" cy="4661767"/>
          </a:xfrm>
        </p:spPr>
        <p:txBody>
          <a:bodyPr/>
          <a:lstStyle>
            <a:lvl1pPr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0269" y="6395063"/>
            <a:ext cx="1341120" cy="322908"/>
          </a:xfrm>
          <a:prstGeom prst="rect">
            <a:avLst/>
          </a:prstGeom>
        </p:spPr>
        <p:txBody>
          <a:bodyPr/>
          <a:lstStyle>
            <a:lvl1pPr algn="ctr">
              <a:defRPr sz="1467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891973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891973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891973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891973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896695"/>
            <a:ext cx="11246069" cy="1448440"/>
          </a:xfrm>
          <a:noFill/>
        </p:spPr>
        <p:txBody>
          <a:bodyPr lIns="0" tIns="91440"/>
          <a:lstStyle>
            <a:lvl1pPr>
              <a:defRPr sz="2667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667">
                <a:solidFill>
                  <a:srgbClr val="000000"/>
                </a:solidFill>
              </a:defRPr>
            </a:lvl3pPr>
            <a:lvl4pPr>
              <a:defRPr sz="2667">
                <a:solidFill>
                  <a:srgbClr val="000000"/>
                </a:solidFill>
              </a:defRPr>
            </a:lvl4pPr>
            <a:lvl5pPr>
              <a:defRPr sz="26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609585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733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4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20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7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7669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50"/>
            <a:ext cx="11163868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9916" y="1894418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9916" y="376317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549909" y="1894418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49909" y="376317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49916" y="4130201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49916" y="6003566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49909" y="4130201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49909" y="600735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39666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890105"/>
            <a:ext cx="11163868" cy="402985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2" y="6318956"/>
            <a:ext cx="4948052" cy="539045"/>
          </a:xfrm>
        </p:spPr>
        <p:txBody>
          <a:bodyPr bIns="0" anchor="t" anchorCtr="0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8326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93" b="24888"/>
          <a:stretch/>
        </p:blipFill>
        <p:spPr>
          <a:xfrm>
            <a:off x="1" y="-36027"/>
            <a:ext cx="12191999" cy="602094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36027"/>
            <a:ext cx="12191999" cy="6020945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39" y="6083300"/>
            <a:ext cx="2054459" cy="7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3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3"/>
            <a:ext cx="12192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515940"/>
            <a:ext cx="11163868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8998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3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93" b="24888"/>
          <a:stretch/>
        </p:blipFill>
        <p:spPr>
          <a:xfrm>
            <a:off x="1" y="-36027"/>
            <a:ext cx="12191999" cy="60209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2708" y="-36027"/>
            <a:ext cx="12192000" cy="60209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625061" y="766261"/>
            <a:ext cx="7580467" cy="40620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2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52" y="544589"/>
            <a:ext cx="2382461" cy="85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18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93" b="24888"/>
          <a:stretch/>
        </p:blipFill>
        <p:spPr>
          <a:xfrm>
            <a:off x="1" y="-36027"/>
            <a:ext cx="12191999" cy="6020945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12192000" cy="6011939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6060003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3"/>
            <a:ext cx="7802035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109775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899575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726367"/>
            <a:ext cx="11270539" cy="862880"/>
          </a:xfrm>
        </p:spPr>
        <p:txBody>
          <a:bodyPr lIns="0" rIns="91440" anchor="b">
            <a:normAutofit/>
          </a:bodyPr>
          <a:lstStyle>
            <a:lvl1pPr>
              <a:defRPr sz="3733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3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3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4589247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899573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70984" y="401282"/>
            <a:ext cx="7979531" cy="441436"/>
          </a:xfrm>
        </p:spPr>
        <p:txBody>
          <a:bodyPr/>
          <a:lstStyle>
            <a:lvl1pPr marL="0" indent="0">
              <a:buNone/>
              <a:defRPr sz="1333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333" b="0" cap="all" dirty="0">
                <a:solidFill>
                  <a:srgbClr val="000000"/>
                </a:solidFill>
              </a:rPr>
              <a:t>Type in Name of </a:t>
            </a:r>
            <a:r>
              <a:rPr lang="en-US" sz="1333" b="0" cap="all" dirty="0" err="1">
                <a:solidFill>
                  <a:srgbClr val="000000"/>
                </a:solidFill>
              </a:rPr>
              <a:t>fACILITY</a:t>
            </a:r>
            <a:r>
              <a:rPr lang="en-US" sz="1333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333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69" y="227511"/>
            <a:ext cx="2076449" cy="7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59068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59068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681607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10360"/>
            <a:ext cx="9034837" cy="1119235"/>
          </a:xfrm>
        </p:spPr>
        <p:txBody>
          <a:bodyPr lIns="0" rIns="91440" anchor="b">
            <a:normAutofit/>
          </a:bodyPr>
          <a:lstStyle>
            <a:lvl1pPr>
              <a:defRPr sz="3733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3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3" y="4959068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1229594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681605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4527" y="2272683"/>
            <a:ext cx="5486400" cy="4017469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2400"/>
            </a:lvl1pPr>
            <a:lvl2pPr marL="609585" indent="-230712"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0" y="2272683"/>
            <a:ext cx="5486400" cy="4017469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2400"/>
            </a:lvl1pPr>
            <a:lvl2pPr marL="609585" indent="-230712"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0" y="1651685"/>
            <a:ext cx="5486400" cy="62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609585" indent="-230712">
              <a:defRPr sz="2133"/>
            </a:lvl2pPr>
            <a:lvl3pPr marL="836063" indent="-171446">
              <a:defRPr sz="1867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4527" y="1651685"/>
            <a:ext cx="5486400" cy="62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609585" indent="-230712">
              <a:defRPr sz="2133"/>
            </a:lvl2pPr>
            <a:lvl3pPr marL="836063" indent="-171446">
              <a:defRPr sz="1867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7" y="9304"/>
            <a:ext cx="11901164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12192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5042975"/>
            <a:ext cx="11094720" cy="1373592"/>
          </a:xfrm>
        </p:spPr>
        <p:txBody>
          <a:bodyPr lIns="0" anchor="t"/>
          <a:lstStyle>
            <a:lvl1pPr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915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7" y="-1"/>
            <a:ext cx="11901164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53384"/>
            <a:ext cx="11565467" cy="787099"/>
          </a:xfrm>
        </p:spPr>
        <p:txBody>
          <a:bodyPr lIns="0"/>
          <a:lstStyle>
            <a:lvl1pPr>
              <a:defRPr sz="37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"/>
            <a:ext cx="5974080" cy="3663951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3367" y="1"/>
            <a:ext cx="5974080" cy="3663951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40684"/>
            <a:ext cx="11565467" cy="787099"/>
          </a:xfrm>
        </p:spPr>
        <p:txBody>
          <a:bodyPr l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788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0"/>
            <a:ext cx="3986784" cy="367364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58983" y="0"/>
            <a:ext cx="3986784" cy="367364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8149" y="0"/>
            <a:ext cx="3943851" cy="367364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915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53384"/>
            <a:ext cx="11565467" cy="787099"/>
          </a:xfrm>
        </p:spPr>
        <p:txBody>
          <a:bodyPr l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654175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654175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654175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654175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4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20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7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304800" cy="68580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7484A"/>
              </a:solidFill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2501970" y="1"/>
            <a:ext cx="2065241" cy="43199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4767" y="1890496"/>
            <a:ext cx="5759667" cy="2054443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8" y="1890495"/>
            <a:ext cx="4972641" cy="2087843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60908" y="4271088"/>
            <a:ext cx="4972641" cy="2087843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04767" y="4257459"/>
            <a:ext cx="5759667" cy="2054443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60412" y="1934727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52525" y="1923615"/>
            <a:ext cx="2698328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49354" y="3493608"/>
            <a:ext cx="2704676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50087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060412" y="3507968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9353" y="5076181"/>
            <a:ext cx="2704676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60412" y="5059321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4188849"/>
            <a:ext cx="5486400" cy="2129163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9" y="4188849"/>
            <a:ext cx="5463447" cy="2129163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8904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8904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877797"/>
            <a:ext cx="5486400" cy="1717079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1877797"/>
            <a:ext cx="5486400" cy="1717079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8861" y="36151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307819" y="36151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35022" y="59128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33721" y="59255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15196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20" y="6399990"/>
            <a:ext cx="1034357" cy="3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1"/>
            <a:ext cx="11163868" cy="115196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858435"/>
            <a:ext cx="11163868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3"/>
            <a:ext cx="304800" cy="6858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33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" y="6449547"/>
            <a:ext cx="2984619" cy="213719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929120" y="6395065"/>
            <a:ext cx="3667760" cy="3229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 dirty="0"/>
              <a:t>AWA Upgrades Mini-workshop</a:t>
            </a: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609585" rtl="0" eaLnBrk="1" latinLnBrk="0" hangingPunct="1">
        <a:lnSpc>
          <a:spcPct val="95000"/>
        </a:lnSpc>
        <a:spcBef>
          <a:spcPct val="0"/>
        </a:spcBef>
        <a:buNone/>
        <a:defRPr sz="3733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30712" indent="-230712" algn="l" defTabSz="609585" rtl="0" eaLnBrk="1" latinLnBrk="0" hangingPunct="1">
        <a:spcBef>
          <a:spcPts val="800"/>
        </a:spcBef>
        <a:spcAft>
          <a:spcPts val="0"/>
        </a:spcAft>
        <a:buFont typeface="Wingdings" pitchFamily="2" charset="2"/>
        <a:buChar char="§"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94249" indent="-315376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071007" indent="-249760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449881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828754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20" y="6399990"/>
            <a:ext cx="1034357" cy="3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477838"/>
            <a:ext cx="11163868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858435"/>
            <a:ext cx="11163868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-3"/>
            <a:ext cx="304800" cy="6858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0" numCol="1" anchor="b" anchorCtr="0" compatLnSpc="1">
            <a:prstTxWarp prst="textNoShape">
              <a:avLst/>
            </a:prstTxWarp>
          </a:bodyPr>
          <a:lstStyle/>
          <a:p>
            <a:endParaRPr lang="en-US" sz="133">
              <a:solidFill>
                <a:srgbClr val="7AB8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6436112"/>
            <a:ext cx="1891671" cy="2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1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0" r:id="rId23"/>
    <p:sldLayoutId id="2147483801" r:id="rId24"/>
    <p:sldLayoutId id="2147483802" r:id="rId25"/>
    <p:sldLayoutId id="2147483803" r:id="rId26"/>
    <p:sldLayoutId id="2147483804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09585" rtl="0" eaLnBrk="1" latinLnBrk="0" hangingPunct="1">
        <a:lnSpc>
          <a:spcPct val="95000"/>
        </a:lnSpc>
        <a:spcBef>
          <a:spcPct val="0"/>
        </a:spcBef>
        <a:buNone/>
        <a:defRPr sz="3733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30712" indent="-230712" algn="l" defTabSz="609585" rtl="0" eaLnBrk="1" latinLnBrk="0" hangingPunct="1">
        <a:spcBef>
          <a:spcPts val="800"/>
        </a:spcBef>
        <a:spcAft>
          <a:spcPts val="0"/>
        </a:spcAft>
        <a:buFont typeface="Wingdings" pitchFamily="2" charset="2"/>
        <a:buChar char="§"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94249" indent="-315376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071007" indent="-249760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449881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828754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closeout</a:t>
            </a:r>
          </a:p>
        </p:txBody>
      </p:sp>
    </p:spTree>
    <p:extLst>
      <p:ext uri="{BB962C8B-B14F-4D97-AF65-F5344CB8AC3E}">
        <p14:creationId xmlns:p14="http://schemas.microsoft.com/office/powerpoint/2010/main" val="5077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"/>
            <a:ext cx="11163868" cy="820881"/>
          </a:xfrm>
        </p:spPr>
        <p:txBody>
          <a:bodyPr/>
          <a:lstStyle/>
          <a:p>
            <a:r>
              <a:rPr lang="en-US" dirty="0"/>
              <a:t>Awa Upgrades – closeout discussion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066" y="2007702"/>
            <a:ext cx="11163868" cy="464888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NEXT STEPS</a:t>
            </a:r>
          </a:p>
          <a:p>
            <a:r>
              <a:rPr lang="en-US" sz="2000" dirty="0"/>
              <a:t>Physics Requirements</a:t>
            </a:r>
            <a:endParaRPr lang="en-US" sz="2000" b="1" dirty="0"/>
          </a:p>
          <a:p>
            <a:pPr lvl="1"/>
            <a:r>
              <a:rPr lang="en-US" sz="2000" dirty="0"/>
              <a:t>Physics </a:t>
            </a:r>
            <a:r>
              <a:rPr lang="en-US" sz="2000" dirty="0" err="1"/>
              <a:t>Req</a:t>
            </a:r>
            <a:r>
              <a:rPr lang="en-US" sz="2000" dirty="0"/>
              <a:t> Doc. on beam stability.  Estimate stability requirements for </a:t>
            </a:r>
            <a:r>
              <a:rPr lang="en-US" sz="2000" i="1" dirty="0"/>
              <a:t>arrival time, position and energy</a:t>
            </a:r>
            <a:r>
              <a:rPr lang="en-US" sz="2000" dirty="0"/>
              <a:t> at various locations in the beamline. Which requirement is most demanding?</a:t>
            </a:r>
          </a:p>
          <a:p>
            <a:pPr lvl="1"/>
            <a:r>
              <a:rPr lang="en-US" sz="2000" dirty="0"/>
              <a:t>Translate Phys </a:t>
            </a:r>
            <a:r>
              <a:rPr lang="en-US" sz="2000" dirty="0" err="1"/>
              <a:t>Req</a:t>
            </a:r>
            <a:r>
              <a:rPr lang="en-US" sz="2000" dirty="0"/>
              <a:t> to Hardware System Req.</a:t>
            </a:r>
          </a:p>
          <a:p>
            <a:pPr lvl="2"/>
            <a:r>
              <a:rPr lang="en-US" sz="2000" dirty="0"/>
              <a:t>First, run simulations to understand correlations. 1D model is good to get started. May need 3D simulations due to AWA cavity dipole kicks.</a:t>
            </a:r>
          </a:p>
          <a:p>
            <a:pPr lvl="2"/>
            <a:r>
              <a:rPr lang="en-US" sz="2000" dirty="0"/>
              <a:t>Second, perform measurement characterization.  This requires a very good RF measurement system.  This means good LLRF chassis but don’t forget this system is spread out.  (</a:t>
            </a:r>
            <a:r>
              <a:rPr lang="en-US" sz="2000" dirty="0" err="1"/>
              <a:t>inc.</a:t>
            </a:r>
            <a:r>
              <a:rPr lang="en-US" sz="2000" dirty="0"/>
              <a:t> cables, temp of room, </a:t>
            </a:r>
            <a:r>
              <a:rPr lang="en-US" sz="2000" dirty="0" err="1"/>
              <a:t>etc</a:t>
            </a:r>
            <a:r>
              <a:rPr lang="en-US" sz="2000" dirty="0"/>
              <a:t>). Note: this system is capable of adding time stamp which will help with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609602" y="923369"/>
            <a:ext cx="11163868" cy="499715"/>
          </a:xfrm>
        </p:spPr>
        <p:txBody>
          <a:bodyPr/>
          <a:lstStyle/>
          <a:p>
            <a:r>
              <a:rPr lang="en-US" sz="2400" dirty="0"/>
              <a:t>The AWA can leverage previous investments by DOE BES and HEP-GARD to convert AWA into a premier test facility for the development of future accelerator technologies for relatively small incremental investment.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"/>
            <a:ext cx="11163868" cy="623454"/>
          </a:xfrm>
        </p:spPr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882758"/>
            <a:ext cx="11163868" cy="4648887"/>
          </a:xfrm>
        </p:spPr>
        <p:txBody>
          <a:bodyPr/>
          <a:lstStyle/>
          <a:p>
            <a:r>
              <a:rPr lang="en-US" b="1" dirty="0"/>
              <a:t>March 26: </a:t>
            </a:r>
            <a:r>
              <a:rPr lang="en-US" dirty="0"/>
              <a:t>Upgrade teams work together.</a:t>
            </a:r>
          </a:p>
          <a:p>
            <a:pPr lvl="1"/>
            <a:r>
              <a:rPr lang="en-US" dirty="0"/>
              <a:t>Primary contact: Setup email and BOX folders.  </a:t>
            </a:r>
          </a:p>
          <a:p>
            <a:pPr lvl="1"/>
            <a:r>
              <a:rPr lang="en-US" dirty="0"/>
              <a:t>Secondary contact: quarterly meetings.</a:t>
            </a:r>
          </a:p>
          <a:p>
            <a:r>
              <a:rPr lang="en-US" b="1" dirty="0"/>
              <a:t>March 31: </a:t>
            </a:r>
            <a:r>
              <a:rPr lang="en-US" dirty="0"/>
              <a:t>Finalize PRD and SOWs for LLRF, Klystron, EPICS (best effort). </a:t>
            </a:r>
          </a:p>
          <a:p>
            <a:pPr lvl="1"/>
            <a:r>
              <a:rPr lang="en-US" dirty="0"/>
              <a:t>Full cost estimate (M&amp;S, equipment (e.g. klystron) and effort)</a:t>
            </a:r>
          </a:p>
          <a:p>
            <a:pPr lvl="1"/>
            <a:r>
              <a:rPr lang="en-US" dirty="0"/>
              <a:t>Phased approach </a:t>
            </a:r>
          </a:p>
          <a:p>
            <a:pPr lvl="1"/>
            <a:r>
              <a:rPr lang="en-US" dirty="0"/>
              <a:t>These 3 upgrades depend on each others so teams should communicate.</a:t>
            </a:r>
          </a:p>
          <a:p>
            <a:r>
              <a:rPr lang="en-US" b="1" dirty="0"/>
              <a:t>Apr 5: </a:t>
            </a:r>
            <a:r>
              <a:rPr lang="en-US" dirty="0"/>
              <a:t>AAI &amp; AWA will contact ANL(AWA/APS) and DOE (ANL/LBL) for funding.</a:t>
            </a:r>
          </a:p>
          <a:p>
            <a:r>
              <a:rPr lang="en-US" dirty="0"/>
              <a:t>Upgrade teams begin working independently &amp; together</a:t>
            </a:r>
          </a:p>
          <a:p>
            <a:pPr lvl="1"/>
            <a:r>
              <a:rPr lang="en-US" dirty="0"/>
              <a:t>slowly no matter what</a:t>
            </a:r>
          </a:p>
          <a:p>
            <a:pPr lvl="1"/>
            <a:r>
              <a:rPr lang="en-US" dirty="0"/>
              <a:t>if fully funded then full steam ahead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7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1C84307-80E4-4639-BB95-F6CA6CC6A31A}" vid="{6BC5B20C-2458-4975-B2BE-E0D9E52B3DD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presentation_16x9-1</Template>
  <TotalTime>6040</TotalTime>
  <Words>282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presentation_16x9</vt:lpstr>
      <vt:lpstr>1_presentation_16x9</vt:lpstr>
      <vt:lpstr>PowerPoint Presentation</vt:lpstr>
      <vt:lpstr>Awa Upgrades – closeout discussion</vt:lpstr>
      <vt:lpstr>Action items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Doran, Scott</dc:creator>
  <cp:lastModifiedBy>Rezek, Nancy M.</cp:lastModifiedBy>
  <cp:revision>1598</cp:revision>
  <cp:lastPrinted>2015-09-08T15:35:42Z</cp:lastPrinted>
  <dcterms:created xsi:type="dcterms:W3CDTF">2018-06-01T14:15:02Z</dcterms:created>
  <dcterms:modified xsi:type="dcterms:W3CDTF">2021-03-25T22:08:02Z</dcterms:modified>
</cp:coreProperties>
</file>