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295" r:id="rId3"/>
    <p:sldId id="296" r:id="rId4"/>
    <p:sldId id="297" r:id="rId5"/>
    <p:sldId id="298" r:id="rId6"/>
    <p:sldId id="299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EE4CFD-1A79-BA47-AACB-6A1850843B04}" v="1" dt="2021-03-19T17:10:24.47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7" autoAdjust="0"/>
    <p:restoredTop sz="94663"/>
  </p:normalViewPr>
  <p:slideViewPr>
    <p:cSldViewPr snapToGrid="0" snapToObjects="1" showGuides="1">
      <p:cViewPr varScale="1">
        <p:scale>
          <a:sx n="150" d="100"/>
          <a:sy n="150" d="100"/>
        </p:scale>
        <p:origin x="224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3/19/21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3/19/21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3/19/21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3/19/21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3/19/21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3/19/21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3/19/21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err="1"/>
              <a:t>A.Valishev</a:t>
            </a:r>
            <a:r>
              <a:rPr lang="en-US" dirty="0"/>
              <a:t>, </a:t>
            </a:r>
            <a:r>
              <a:rPr lang="en-US" dirty="0" err="1"/>
              <a:t>A.Romanov</a:t>
            </a:r>
            <a:r>
              <a:rPr lang="en-US" dirty="0"/>
              <a:t>, </a:t>
            </a:r>
            <a:r>
              <a:rPr lang="en-US" dirty="0" err="1"/>
              <a:t>J.Jarvis</a:t>
            </a:r>
            <a:r>
              <a:rPr lang="en-US" dirty="0"/>
              <a:t>, </a:t>
            </a:r>
            <a:r>
              <a:rPr lang="en-US" dirty="0" err="1"/>
              <a:t>B.Cathey</a:t>
            </a:r>
            <a:r>
              <a:rPr lang="en-US" dirty="0"/>
              <a:t>, </a:t>
            </a:r>
            <a:r>
              <a:rPr lang="en-US" dirty="0" err="1"/>
              <a:t>J.Santucci</a:t>
            </a:r>
            <a:r>
              <a:rPr lang="en-US" dirty="0"/>
              <a:t>, </a:t>
            </a:r>
            <a:r>
              <a:rPr lang="en-US" dirty="0" err="1"/>
              <a:t>V.Lebedev</a:t>
            </a:r>
            <a:r>
              <a:rPr lang="en-US" dirty="0"/>
              <a:t>, </a:t>
            </a:r>
            <a:r>
              <a:rPr lang="en-US" dirty="0" err="1"/>
              <a:t>N.Eddy</a:t>
            </a:r>
            <a:r>
              <a:rPr lang="en-US" dirty="0"/>
              <a:t>, </a:t>
            </a:r>
            <a:r>
              <a:rPr lang="en-US" dirty="0" err="1"/>
              <a:t>K.Carlson</a:t>
            </a:r>
            <a:endParaRPr lang="en-US" dirty="0"/>
          </a:p>
          <a:p>
            <a:r>
              <a:rPr lang="en-US" dirty="0"/>
              <a:t>IOTA/FAST Meeting</a:t>
            </a:r>
          </a:p>
          <a:p>
            <a:r>
              <a:rPr lang="en-US" dirty="0"/>
              <a:t>19 March 2021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IOTA OSC Beam Commissioning -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4603EF-6BF6-A543-B81F-00D2C6BFA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781664"/>
            <a:ext cx="8672513" cy="58245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Beam lifetime up to 10 min</a:t>
            </a:r>
          </a:p>
          <a:p>
            <a:r>
              <a:rPr lang="en-US" dirty="0"/>
              <a:t>Orbit correction / centering</a:t>
            </a:r>
          </a:p>
          <a:p>
            <a:pPr lvl="1"/>
            <a:r>
              <a:rPr lang="en-US" dirty="0"/>
              <a:t>Presently corrected to within 1 mm of quadrupole centers</a:t>
            </a:r>
          </a:p>
          <a:p>
            <a:pPr lvl="1"/>
            <a:r>
              <a:rPr lang="en-US" dirty="0"/>
              <a:t>L/R asymmetry of main dipole correctors not well understood</a:t>
            </a:r>
          </a:p>
          <a:p>
            <a:r>
              <a:rPr lang="en-US" dirty="0"/>
              <a:t>Aperture study</a:t>
            </a:r>
          </a:p>
          <a:p>
            <a:pPr lvl="1"/>
            <a:r>
              <a:rPr lang="en-US" dirty="0"/>
              <a:t>In progress, vertical is 70-80% of design, </a:t>
            </a:r>
            <a:r>
              <a:rPr lang="en-US" dirty="0">
                <a:solidFill>
                  <a:schemeClr val="tx1"/>
                </a:solidFill>
              </a:rPr>
              <a:t>possibly restricted in horizontal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RF frequency scans show low range +300 Hz</a:t>
            </a:r>
          </a:p>
          <a:p>
            <a:r>
              <a:rPr lang="en-US" dirty="0"/>
              <a:t>Optics correction (LOCO)</a:t>
            </a:r>
          </a:p>
          <a:p>
            <a:pPr lvl="1"/>
            <a:r>
              <a:rPr lang="en-US" dirty="0"/>
              <a:t>Few iterations, some focusing errors identified</a:t>
            </a:r>
          </a:p>
          <a:p>
            <a:r>
              <a:rPr lang="en-US" dirty="0"/>
              <a:t>Coupling correction</a:t>
            </a:r>
          </a:p>
          <a:p>
            <a:pPr lvl="1"/>
            <a:r>
              <a:rPr lang="en-US" dirty="0"/>
              <a:t>Down to 0.02 tune split, </a:t>
            </a:r>
            <a:r>
              <a:rPr lang="en-US" dirty="0">
                <a:solidFill>
                  <a:schemeClr val="tx1"/>
                </a:solidFill>
              </a:rPr>
              <a:t>limited by tune measurement</a:t>
            </a:r>
          </a:p>
          <a:p>
            <a:pPr lvl="1"/>
            <a:r>
              <a:rPr lang="en-US" dirty="0"/>
              <a:t>Some skew correctors run at 1A already</a:t>
            </a:r>
          </a:p>
          <a:p>
            <a:r>
              <a:rPr lang="en-US" dirty="0"/>
              <a:t>Chromaticity correction</a:t>
            </a:r>
          </a:p>
          <a:p>
            <a:pPr lvl="1"/>
            <a:r>
              <a:rPr lang="en-US" dirty="0"/>
              <a:t>Not started, </a:t>
            </a:r>
            <a:r>
              <a:rPr lang="en-US" dirty="0">
                <a:solidFill>
                  <a:schemeClr val="tx1"/>
                </a:solidFill>
              </a:rPr>
              <a:t>limited by tune measurement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370B09-533E-5442-B1D9-8E6E6868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/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89102-E241-734A-8CD8-FA6ED449D9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3/19/21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20BF3-323B-5B44-BDCC-A428D4747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0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D7E90B7-0A16-0943-A0F5-DEA8951007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Fast decoherence of kicked-beam dipole oscillations</a:t>
                </a:r>
              </a:p>
              <a:p>
                <a:pPr lvl="1"/>
                <a:r>
                  <a:rPr lang="en-US" dirty="0"/>
                  <a:t>Limits tune measurement capabilities</a:t>
                </a:r>
              </a:p>
              <a:p>
                <a:pPr lvl="1"/>
                <a:r>
                  <a:rPr lang="en-US" dirty="0"/>
                  <a:t>Origin not understood</a:t>
                </a:r>
              </a:p>
              <a:p>
                <a:r>
                  <a:rPr lang="en-US" dirty="0"/>
                  <a:t>Longitudinal beam instability</a:t>
                </a:r>
              </a:p>
              <a:p>
                <a:pPr lvl="1"/>
                <a:r>
                  <a:rPr lang="en-US" dirty="0"/>
                  <a:t>High-harmonic RF helped, new amplifier will extend range</a:t>
                </a:r>
              </a:p>
              <a:p>
                <a:r>
                  <a:rPr lang="en-US" dirty="0"/>
                  <a:t>Tune measurement</a:t>
                </a:r>
              </a:p>
              <a:p>
                <a:pPr lvl="1"/>
                <a:r>
                  <a:rPr lang="en-US" dirty="0"/>
                  <a:t>Sweeping SA + amp</a:t>
                </a:r>
              </a:p>
              <a:p>
                <a:r>
                  <a:rPr lang="en-US" dirty="0"/>
                  <a:t>Chromatic correction</a:t>
                </a:r>
              </a:p>
              <a:p>
                <a:pPr lvl="1"/>
                <a:r>
                  <a:rPr lang="en-US" dirty="0"/>
                  <a:t>Difficult in the OSC lattice</a:t>
                </a:r>
              </a:p>
              <a:p>
                <a:pPr lvl="1"/>
                <a:r>
                  <a:rPr lang="en-US" dirty="0"/>
                  <a:t>+300 Hz RF corresponds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p/p=2.4E-3</a:t>
                </a:r>
              </a:p>
              <a:p>
                <a:pPr lvl="1"/>
                <a:r>
                  <a:rPr lang="en-US" dirty="0"/>
                  <a:t>At U=50V, the bucket is 4.3E-3</a:t>
                </a:r>
                <a:endParaRPr lang="ru-RU" dirty="0"/>
              </a:p>
              <a:p>
                <a:pPr lvl="1"/>
                <a:r>
                  <a:rPr lang="en-US" dirty="0"/>
                  <a:t>If energy acceptance is limited, will impact lifetime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D7E90B7-0A16-0943-A0F5-DEA8951007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50" t="-1754" b="-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2B6C458-A69C-0F44-B9A1-32B5B56C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FC08F-46F3-B64B-8A0E-6970023BAC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3/19/21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774AD-184E-7844-AEE6-24829B498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7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13E3FEC2-BF15-E940-A876-61641E226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48" y="947406"/>
            <a:ext cx="7737131" cy="591059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B3CD66-F7C5-8A4E-AD0B-0A2C5EDF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 Lattice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21A5E-A78C-2A47-8F26-995F200AE2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3/19/21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63F3C-BC8D-BA40-B443-13CD69A54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8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A451EA6C-ABBA-0D4D-AEC3-C70D00BF5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749" y="1227028"/>
            <a:ext cx="7036904" cy="56353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71F197-987F-5F42-9DAE-9C98D322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 Lattice Chromaticity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49423-5B9D-664E-8901-EA0EA06E6B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3/19/21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33DF-A27B-5949-A19D-D4424765E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8BBA43A2-7F2A-4F4F-B66A-8F9EB84B1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687" y="64068"/>
            <a:ext cx="4562313" cy="7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5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D084D6-EDDA-124A-B47A-5AF9F6C8C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733" y="971550"/>
            <a:ext cx="7097557" cy="533975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19F633-72CC-5149-B2B9-7F27D54F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Chromaticity – </a:t>
            </a:r>
            <a:r>
              <a:rPr lang="en-US" dirty="0" err="1"/>
              <a:t>OptiM</a:t>
            </a:r>
            <a:r>
              <a:rPr lang="en-US" dirty="0"/>
              <a:t> Computation </a:t>
            </a:r>
            <a:r>
              <a:rPr lang="en-US" sz="1200" dirty="0"/>
              <a:t>(for </a:t>
            </a:r>
            <a:r>
              <a:rPr lang="en-US" sz="1200" dirty="0" err="1"/>
              <a:t>nomnal</a:t>
            </a:r>
            <a:r>
              <a:rPr lang="en-US" sz="1200" dirty="0"/>
              <a:t> OSC lattice)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6406F-A7B6-BE40-8670-82F5CFEF1A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3/19/21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AB371-C17C-FB4F-8BEA-DD64FEEC4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6465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5FA54F4-2CF0-974F-A38E-88491AF7C047}" vid="{69AC46E0-F3B6-F748-8007-5765C615A8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85</TotalTime>
  <Words>237</Words>
  <Application>Microsoft Macintosh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Helvetica</vt:lpstr>
      <vt:lpstr>Fermilab_PPT_090815</vt:lpstr>
      <vt:lpstr>PowerPoint Presentation</vt:lpstr>
      <vt:lpstr>Tasks / Notes</vt:lpstr>
      <vt:lpstr>Problems</vt:lpstr>
      <vt:lpstr>OSC Lattice</vt:lpstr>
      <vt:lpstr>OSC Lattice Chromaticity</vt:lpstr>
      <vt:lpstr>Tune Chromaticity – OptiM Computation (for nomnal OSC lattice)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 Valishev</dc:creator>
  <cp:lastModifiedBy>Alexander A Valishev</cp:lastModifiedBy>
  <cp:revision>3</cp:revision>
  <cp:lastPrinted>2014-01-20T19:40:21Z</cp:lastPrinted>
  <dcterms:created xsi:type="dcterms:W3CDTF">2021-03-19T15:45:22Z</dcterms:created>
  <dcterms:modified xsi:type="dcterms:W3CDTF">2021-03-19T17:10:56Z</dcterms:modified>
</cp:coreProperties>
</file>