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5" r:id="rId3"/>
    <p:sldId id="312" r:id="rId4"/>
    <p:sldId id="311" r:id="rId5"/>
    <p:sldId id="297" r:id="rId6"/>
    <p:sldId id="307" r:id="rId7"/>
    <p:sldId id="313" r:id="rId8"/>
    <p:sldId id="314" r:id="rId9"/>
    <p:sldId id="31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 snapToObjects="1" showGuides="1">
      <p:cViewPr>
        <p:scale>
          <a:sx n="125" d="100"/>
          <a:sy n="125" d="100"/>
        </p:scale>
        <p:origin x="168" y="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dcvs.fnal.gov/redmine/projects/iota-proton-injector/wiki/MEB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03/26/2021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Activities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2B05A8-7D25-4010-8ED5-5B586D5F3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HLRF Build-out</a:t>
            </a:r>
          </a:p>
          <a:p>
            <a:pPr lvl="1"/>
            <a:r>
              <a:rPr lang="en-US" dirty="0"/>
              <a:t>Placement of HLRF Components (DONE!)</a:t>
            </a:r>
          </a:p>
          <a:p>
            <a:pPr lvl="2"/>
            <a:r>
              <a:rPr lang="en-US" dirty="0"/>
              <a:t>325 MHz Klystron / Modulator / Charging Supply / Transformer</a:t>
            </a:r>
          </a:p>
          <a:p>
            <a:pPr lvl="1"/>
            <a:r>
              <a:rPr lang="en-US" dirty="0"/>
              <a:t>Meeting with Fluids / RF / Drafting</a:t>
            </a:r>
          </a:p>
          <a:p>
            <a:pPr lvl="2"/>
            <a:r>
              <a:rPr lang="en-US" dirty="0"/>
              <a:t>Electrical Fixed-Price-Contract</a:t>
            </a:r>
          </a:p>
          <a:p>
            <a:pPr lvl="2"/>
            <a:r>
              <a:rPr lang="en-US" dirty="0"/>
              <a:t>Water Fixed-Price-Contract</a:t>
            </a:r>
          </a:p>
          <a:p>
            <a:pPr lvl="2"/>
            <a:r>
              <a:rPr lang="en-US" dirty="0"/>
              <a:t>HLRF Distribution</a:t>
            </a:r>
          </a:p>
          <a:p>
            <a:pPr lvl="1"/>
            <a:r>
              <a:rPr lang="en-US" dirty="0"/>
              <a:t>Low-Energy Beam Transport</a:t>
            </a:r>
          </a:p>
          <a:p>
            <a:pPr lvl="2"/>
            <a:r>
              <a:rPr lang="en-US" dirty="0"/>
              <a:t>Looking for the stub… Leak check before assembly.</a:t>
            </a:r>
          </a:p>
          <a:p>
            <a:pPr lvl="2"/>
            <a:r>
              <a:rPr lang="en-US" dirty="0"/>
              <a:t>EID design progress</a:t>
            </a:r>
          </a:p>
          <a:p>
            <a:pPr lvl="1"/>
            <a:r>
              <a:rPr lang="en-US" dirty="0"/>
              <a:t>Medium Energy Beam Transport</a:t>
            </a:r>
          </a:p>
          <a:p>
            <a:pPr lvl="2"/>
            <a:r>
              <a:rPr lang="en-US" dirty="0"/>
              <a:t>Updated Wiki</a:t>
            </a:r>
          </a:p>
          <a:p>
            <a:pPr lvl="2"/>
            <a:r>
              <a:rPr lang="en-US" dirty="0" err="1"/>
              <a:t>Beamsheet</a:t>
            </a:r>
            <a:r>
              <a:rPr lang="en-US" dirty="0"/>
              <a:t> Complete</a:t>
            </a:r>
          </a:p>
          <a:p>
            <a:pPr lvl="1"/>
            <a:r>
              <a:rPr lang="en-US" dirty="0"/>
              <a:t>Cable List Updated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10C8AD-5A98-4517-83AD-860B8C2A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C144-2D94-4EFD-BD96-41D652998C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C40E-C5FE-48E3-AFB5-237D83A2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Activities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91569-3F09-465A-97B9-65BEDEE8F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2B05A8-7D25-4010-8ED5-5B586D5F3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Placement of HLRF Components (DONE!)</a:t>
            </a:r>
          </a:p>
          <a:p>
            <a:pPr lvl="1"/>
            <a:r>
              <a:rPr lang="en-US" dirty="0"/>
              <a:t>325 MHz Klystron / Modulator / Charging Supply / Transformer</a:t>
            </a:r>
          </a:p>
          <a:p>
            <a:endParaRPr lang="en-US" dirty="0"/>
          </a:p>
          <a:p>
            <a:r>
              <a:rPr lang="en-US" dirty="0"/>
              <a:t>Meeting with Fluids / RF / Drafting</a:t>
            </a:r>
          </a:p>
          <a:p>
            <a:pPr lvl="1"/>
            <a:r>
              <a:rPr lang="en-US" dirty="0"/>
              <a:t>Electrical Fixed-Price-Contract </a:t>
            </a:r>
          </a:p>
          <a:p>
            <a:pPr lvl="2"/>
            <a:r>
              <a:rPr lang="en-US" dirty="0"/>
              <a:t>Kermit &amp; Dave Featherston</a:t>
            </a:r>
          </a:p>
          <a:p>
            <a:pPr lvl="2"/>
            <a:r>
              <a:rPr lang="en-US" dirty="0"/>
              <a:t>Contract in purchasing.</a:t>
            </a:r>
          </a:p>
          <a:p>
            <a:pPr lvl="1"/>
            <a:r>
              <a:rPr lang="en-US" dirty="0"/>
              <a:t>Water Fixed-Price-Contract </a:t>
            </a:r>
          </a:p>
          <a:p>
            <a:pPr lvl="2"/>
            <a:r>
              <a:rPr lang="en-US" dirty="0" err="1"/>
              <a:t>Yurick</a:t>
            </a:r>
            <a:r>
              <a:rPr lang="en-US" dirty="0"/>
              <a:t> </a:t>
            </a:r>
            <a:r>
              <a:rPr lang="en-US" dirty="0" err="1"/>
              <a:t>Czajkowski</a:t>
            </a:r>
            <a:endParaRPr lang="en-US" dirty="0"/>
          </a:p>
          <a:p>
            <a:pPr lvl="2"/>
            <a:r>
              <a:rPr lang="en-US" dirty="0"/>
              <a:t>Price estimate from last year’s budget exercise… No FPC yet.</a:t>
            </a:r>
          </a:p>
          <a:p>
            <a:pPr lvl="1"/>
            <a:r>
              <a:rPr lang="en-US" dirty="0"/>
              <a:t>HLRF Distribution </a:t>
            </a:r>
          </a:p>
          <a:p>
            <a:pPr lvl="2"/>
            <a:r>
              <a:rPr lang="en-US" dirty="0"/>
              <a:t>Ding Sun &amp; John Reid</a:t>
            </a:r>
          </a:p>
          <a:p>
            <a:pPr lvl="2"/>
            <a:r>
              <a:rPr lang="en-US" dirty="0"/>
              <a:t>Off-the-shelf parts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10C8AD-5A98-4517-83AD-860B8C2A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HLRF Build-out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C144-2D94-4EFD-BD96-41D652998C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C40E-C5FE-48E3-AFB5-237D83A2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Activities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91569-3F09-465A-97B9-65BEDEE8F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6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B5D7D16A-2DC5-4C40-801A-876354F5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A2E8BD-5105-45FF-9E47-90F2F563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effectLst>
            <a:outerShdw blurRad="50800" dist="38100" dir="2700000" algn="tl" rotWithShape="0">
              <a:schemeClr val="accent6">
                <a:lumMod val="50000"/>
                <a:alpha val="40000"/>
              </a:scheme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325 MHz HLRF Area Now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6F76E-E6BC-473E-BA72-E1C4A000C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>
                <a:solidFill>
                  <a:schemeClr val="bg1"/>
                </a:solidFill>
              </a:rPr>
              <a:t>3/25/2021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8586-2FDB-431B-A44D-972CB996D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Dean (Chip) Edstrom | IPI Activities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8D9D-33AF-438B-9574-C458F6A94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FEEF10-D2EE-43F8-BCCE-83468991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2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A6C420B3-9906-4ABF-A9DD-3BD86EFA0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" y="251752"/>
            <a:ext cx="9144969" cy="57791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E558FD-0E2B-479C-8363-99CB1B7F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HLRF Distribution </a:t>
            </a:r>
            <a:r>
              <a:rPr lang="en-US" sz="1400" i="1" dirty="0"/>
              <a:t>(Courtesy: Ding Sun)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892D-39A0-49D3-B1B4-7F076C0294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6FAD-9635-449E-B823-AE5A3EEAE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Activities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44BEC-FB1A-41E2-817B-866769840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7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3EE781-B1EA-43C1-B8A2-B560E5EE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72"/>
            <a:ext cx="9147791" cy="614425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/ Water FPC </a:t>
            </a:r>
            <a:r>
              <a:rPr lang="en-US" sz="1400" i="1" dirty="0"/>
              <a:t>(Courtesy Steve </a:t>
            </a:r>
            <a:r>
              <a:rPr lang="en-US" sz="1400" i="1" dirty="0" err="1"/>
              <a:t>Wesseln</a:t>
            </a:r>
            <a:r>
              <a:rPr lang="en-US" sz="1400" i="1" dirty="0"/>
              <a:t>)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Activities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EDDA96-5F1C-4063-B55E-60FD7FCF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2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24020F-420C-4227-87F3-2692D50C1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LEBT Upstream Stub at NWA</a:t>
            </a:r>
          </a:p>
          <a:p>
            <a:pPr lvl="1"/>
            <a:r>
              <a:rPr lang="en-US" dirty="0"/>
              <a:t>Odd ‘split-flange’ design</a:t>
            </a:r>
          </a:p>
          <a:p>
            <a:pPr lvl="1"/>
            <a:r>
              <a:rPr lang="en-US" dirty="0"/>
              <a:t>Needs a leak check</a:t>
            </a:r>
          </a:p>
          <a:p>
            <a:pPr lvl="1"/>
            <a:r>
              <a:rPr lang="en-US" dirty="0"/>
              <a:t>Adapter to be fabricated</a:t>
            </a:r>
          </a:p>
          <a:p>
            <a:pPr lvl="1"/>
            <a:endParaRPr lang="en-US" dirty="0"/>
          </a:p>
          <a:p>
            <a:r>
              <a:rPr lang="en-US" dirty="0"/>
              <a:t>Electrically Isolated </a:t>
            </a:r>
            <a:r>
              <a:rPr lang="en-US" dirty="0" err="1"/>
              <a:t>Diapragm</a:t>
            </a:r>
            <a:endParaRPr lang="en-US" dirty="0"/>
          </a:p>
          <a:p>
            <a:pPr lvl="1"/>
            <a:r>
              <a:rPr lang="en-US" dirty="0"/>
              <a:t>Based on PIP-II design</a:t>
            </a:r>
          </a:p>
          <a:p>
            <a:pPr lvl="1"/>
            <a:r>
              <a:rPr lang="en-US" dirty="0"/>
              <a:t>13 mm initial aperture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00BD8-8C44-4664-9F68-53CAC24E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F87CD-E68C-444C-9ACA-197BE31A75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B6A31-0D3B-4936-A345-8CC6483C6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Activities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9A2C-B1C7-42C5-A1C4-286B4123F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401CCFF-0B4C-4873-AC0F-4A0F1FF8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80" y="971550"/>
            <a:ext cx="3915756" cy="2637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FF3AEE-2F5E-4C68-AEB6-28535BA7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160" y="147320"/>
            <a:ext cx="1741792" cy="1294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ABC09A-DF94-41F4-8044-C5B0717DF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662" y="2813310"/>
            <a:ext cx="3829527" cy="39246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3F906B-30F2-41D0-915E-CF6D86D5D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4139595"/>
            <a:ext cx="3415030" cy="236461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1789D6-B575-4986-B08D-1681EEDC0957}"/>
              </a:ext>
            </a:extLst>
          </p:cNvPr>
          <p:cNvCxnSpPr>
            <a:cxnSpLocks/>
          </p:cNvCxnSpPr>
          <p:nvPr/>
        </p:nvCxnSpPr>
        <p:spPr>
          <a:xfrm flipH="1">
            <a:off x="3878264" y="4480560"/>
            <a:ext cx="2299016" cy="615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6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004C4-E472-492D-B6C4-8958F56C3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Wiki</a:t>
            </a:r>
          </a:p>
          <a:p>
            <a:pPr lvl="1"/>
            <a:r>
              <a:rPr lang="en-US" sz="1600" dirty="0">
                <a:hlinkClick r:id="rId2"/>
              </a:rPr>
              <a:t>https://cdcvs.fnal.gov/redmine/projects/iota-proton-injector/wiki/MEBT</a:t>
            </a:r>
            <a:endParaRPr lang="en-US" sz="1600" dirty="0"/>
          </a:p>
          <a:p>
            <a:pPr lvl="1"/>
            <a:r>
              <a:rPr lang="en-US" sz="1600" dirty="0"/>
              <a:t>Includes updated </a:t>
            </a:r>
            <a:r>
              <a:rPr lang="en-US" sz="1600" dirty="0" err="1"/>
              <a:t>beamsheet</a:t>
            </a:r>
            <a:r>
              <a:rPr lang="en-US" sz="1600" dirty="0"/>
              <a:t> from Sasha R.</a:t>
            </a:r>
          </a:p>
          <a:p>
            <a:pPr lvl="1"/>
            <a:endParaRPr lang="en-US" dirty="0"/>
          </a:p>
          <a:p>
            <a:r>
              <a:rPr lang="en-US" dirty="0"/>
              <a:t>Priority #3 after HLRF area &amp; LEBT</a:t>
            </a:r>
          </a:p>
          <a:p>
            <a:pPr lvl="1"/>
            <a:r>
              <a:rPr lang="en-US" sz="1600" dirty="0"/>
              <a:t>HLRF Area needed for FPCs</a:t>
            </a:r>
          </a:p>
          <a:p>
            <a:pPr lvl="1"/>
            <a:r>
              <a:rPr lang="en-US" sz="1600" dirty="0"/>
              <a:t>LEBT needed for Test Cage &amp; Source Commissioning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610E6E-D491-4802-A0C8-565DF15D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22897-83B7-40F4-853F-02CD712E15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2E5BC-0159-4B55-87F2-67FD80855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Activities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B28AC-E3CC-4E95-9D23-01C22ECAA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8A466-5C05-45BD-8DBF-CB889D70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2054"/>
            <a:ext cx="9144000" cy="20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73419-B046-4B9C-A02C-48622C356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Intended to include all beamline elements &amp; timing</a:t>
            </a:r>
          </a:p>
          <a:p>
            <a:pPr lvl="1"/>
            <a:r>
              <a:rPr lang="en-US" dirty="0"/>
              <a:t>Broken into 5 primary areas:</a:t>
            </a:r>
          </a:p>
          <a:p>
            <a:pPr lvl="2"/>
            <a:r>
              <a:rPr lang="en-US" dirty="0"/>
              <a:t>Source (HV Enclosure / Ground Racks)</a:t>
            </a:r>
          </a:p>
          <a:p>
            <a:pPr lvl="2"/>
            <a:r>
              <a:rPr lang="en-US" dirty="0"/>
              <a:t>Low-Energy Beam Transport</a:t>
            </a:r>
          </a:p>
          <a:p>
            <a:pPr lvl="2"/>
            <a:r>
              <a:rPr lang="en-US" dirty="0"/>
              <a:t>RFQ</a:t>
            </a:r>
          </a:p>
          <a:p>
            <a:pPr lvl="2"/>
            <a:r>
              <a:rPr lang="en-US" dirty="0"/>
              <a:t>Medium-Energy Beam Transport</a:t>
            </a:r>
          </a:p>
          <a:p>
            <a:pPr lvl="2"/>
            <a:r>
              <a:rPr lang="en-US" dirty="0"/>
              <a:t>Timing (ESB to NML)</a:t>
            </a:r>
          </a:p>
          <a:p>
            <a:pPr lvl="1"/>
            <a:r>
              <a:rPr lang="en-US" dirty="0"/>
              <a:t>Also updated on the Wiki</a:t>
            </a:r>
          </a:p>
          <a:p>
            <a:pPr lvl="1"/>
            <a:r>
              <a:rPr lang="en-US" dirty="0"/>
              <a:t>Need to update est. lengths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1CF14E-B145-4559-AD76-53467A7C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E992-3A1A-4443-BEB2-A41F9410BB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AC7E-6115-4700-8983-4CF28EA55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Activities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A478-F02A-4785-BE96-5EB72317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9E724-8D79-4B8A-A4C5-E222CB3F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65283"/>
            <a:ext cx="4419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266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2506</TotalTime>
  <Words>362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PowerPoint Presentation</vt:lpstr>
      <vt:lpstr>Summary of Activities</vt:lpstr>
      <vt:lpstr>HLRF Build-out</vt:lpstr>
      <vt:lpstr>The 325 MHz HLRF Area Now</vt:lpstr>
      <vt:lpstr>HLRF Distribution (Courtesy: Ding Sun)</vt:lpstr>
      <vt:lpstr>Electrical / Water FPC (Courtesy Steve Wesseln)</vt:lpstr>
      <vt:lpstr>LEBT</vt:lpstr>
      <vt:lpstr>MEBT</vt:lpstr>
      <vt:lpstr>Cable List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73</cp:revision>
  <cp:lastPrinted>2014-01-20T19:40:21Z</cp:lastPrinted>
  <dcterms:created xsi:type="dcterms:W3CDTF">2020-08-18T18:58:22Z</dcterms:created>
  <dcterms:modified xsi:type="dcterms:W3CDTF">2021-03-25T23:47:34Z</dcterms:modified>
</cp:coreProperties>
</file>