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9"/>
  </p:notesMasterIdLst>
  <p:handoutMasterIdLst>
    <p:handoutMasterId r:id="rId20"/>
  </p:handoutMasterIdLst>
  <p:sldIdLst>
    <p:sldId id="265" r:id="rId3"/>
    <p:sldId id="266" r:id="rId4"/>
    <p:sldId id="273" r:id="rId5"/>
    <p:sldId id="326" r:id="rId6"/>
    <p:sldId id="327" r:id="rId7"/>
    <p:sldId id="328" r:id="rId8"/>
    <p:sldId id="320" r:id="rId9"/>
    <p:sldId id="329" r:id="rId10"/>
    <p:sldId id="295" r:id="rId11"/>
    <p:sldId id="296" r:id="rId12"/>
    <p:sldId id="323" r:id="rId13"/>
    <p:sldId id="321" r:id="rId14"/>
    <p:sldId id="322" r:id="rId15"/>
    <p:sldId id="272" r:id="rId16"/>
    <p:sldId id="271" r:id="rId17"/>
    <p:sldId id="324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08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MY_Work\Mu2e\Target\Target%20Calcs%20and%20702%20Wpower_density%20from%20docdb%2015099%20by%20K%20Lynch%20March%2019%202018%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Allowable Stress to meet</a:t>
            </a:r>
            <a:r>
              <a:rPr lang="en-US" baseline="0" dirty="0"/>
              <a:t> 0.0005 m Strain </a:t>
            </a:r>
            <a:br>
              <a:rPr lang="en-US" baseline="0" dirty="0"/>
            </a:br>
            <a:r>
              <a:rPr lang="en-US" baseline="0" dirty="0"/>
              <a:t>for 1% LaOx Doped Tungsten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longitudinal_density!$AP$74:$AP$93</c:f>
              <c:numCache>
                <c:formatCode>General</c:formatCode>
                <c:ptCount val="20"/>
                <c:pt idx="0">
                  <c:v>900</c:v>
                </c:pt>
                <c:pt idx="1">
                  <c:v>920</c:v>
                </c:pt>
                <c:pt idx="2">
                  <c:v>940</c:v>
                </c:pt>
                <c:pt idx="3">
                  <c:v>960</c:v>
                </c:pt>
                <c:pt idx="4">
                  <c:v>980</c:v>
                </c:pt>
                <c:pt idx="5">
                  <c:v>1000</c:v>
                </c:pt>
                <c:pt idx="6">
                  <c:v>1020</c:v>
                </c:pt>
                <c:pt idx="7">
                  <c:v>1040</c:v>
                </c:pt>
                <c:pt idx="8">
                  <c:v>1060</c:v>
                </c:pt>
                <c:pt idx="9">
                  <c:v>1080</c:v>
                </c:pt>
                <c:pt idx="10">
                  <c:v>1100</c:v>
                </c:pt>
                <c:pt idx="11">
                  <c:v>1120</c:v>
                </c:pt>
                <c:pt idx="12">
                  <c:v>1140</c:v>
                </c:pt>
                <c:pt idx="13">
                  <c:v>1160</c:v>
                </c:pt>
                <c:pt idx="14">
                  <c:v>1180</c:v>
                </c:pt>
                <c:pt idx="15">
                  <c:v>1200</c:v>
                </c:pt>
                <c:pt idx="16">
                  <c:v>1220</c:v>
                </c:pt>
                <c:pt idx="17">
                  <c:v>1240</c:v>
                </c:pt>
                <c:pt idx="18">
                  <c:v>1260</c:v>
                </c:pt>
                <c:pt idx="19">
                  <c:v>1280</c:v>
                </c:pt>
              </c:numCache>
            </c:numRef>
          </c:cat>
          <c:val>
            <c:numRef>
              <c:f>longitudinal_density!$AT$74:$AT$93</c:f>
              <c:numCache>
                <c:formatCode>General</c:formatCode>
                <c:ptCount val="20"/>
                <c:pt idx="0">
                  <c:v>25.494455731547074</c:v>
                </c:pt>
                <c:pt idx="1">
                  <c:v>20.671176312378854</c:v>
                </c:pt>
                <c:pt idx="2">
                  <c:v>16.876722847804988</c:v>
                </c:pt>
                <c:pt idx="3">
                  <c:v>13.86974164692818</c:v>
                </c:pt>
                <c:pt idx="4">
                  <c:v>11.470150789915417</c:v>
                </c:pt>
                <c:pt idx="5">
                  <c:v>9.5424998325107548</c:v>
                </c:pt>
                <c:pt idx="6">
                  <c:v>7.9841223086426814</c:v>
                </c:pt>
                <c:pt idx="7">
                  <c:v>6.7166269249019734</c:v>
                </c:pt>
                <c:pt idx="8">
                  <c:v>5.6797355163511751</c:v>
                </c:pt>
                <c:pt idx="9">
                  <c:v>4.8267848060928475</c:v>
                </c:pt>
                <c:pt idx="10">
                  <c:v>4.1214175449904706</c:v>
                </c:pt>
                <c:pt idx="11">
                  <c:v>3.5351306465902943</c:v>
                </c:pt>
                <c:pt idx="12">
                  <c:v>3.0454455323001102</c:v>
                </c:pt>
                <c:pt idx="13">
                  <c:v>2.6345335344415122</c:v>
                </c:pt>
                <c:pt idx="14">
                  <c:v>2.2881764526257333</c:v>
                </c:pt>
                <c:pt idx="15">
                  <c:v>1.9949756243409573</c:v>
                </c:pt>
                <c:pt idx="16">
                  <c:v>1.7457464679339922</c:v>
                </c:pt>
                <c:pt idx="17">
                  <c:v>1.5330523165716823</c:v>
                </c:pt>
                <c:pt idx="18">
                  <c:v>1.3508434927428634</c:v>
                </c:pt>
                <c:pt idx="19">
                  <c:v>1.1941763597846606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F1-414C-8448-85FFFDA9D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0480056"/>
        <c:axId val="460484320"/>
      </c:lineChart>
      <c:catAx>
        <c:axId val="460480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Temperature,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484320"/>
        <c:crosses val="autoZero"/>
        <c:auto val="1"/>
        <c:lblAlgn val="ctr"/>
        <c:lblOffset val="100"/>
        <c:noMultiLvlLbl val="0"/>
      </c:catAx>
      <c:valAx>
        <c:axId val="46048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Allowable Stress, MPa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cross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480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0.59903</cdr:x>
      <cdr:y>0.85059</cdr:y>
    </cdr:from>
    <cdr:to>
      <cdr:x>0.6537</cdr:x>
      <cdr:y>0.88966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66E4719-3D0D-4CFE-81AF-79DE2E02AB63}"/>
            </a:ext>
          </a:extLst>
        </cdr:cNvPr>
        <cdr:cNvSpPr/>
      </cdr:nvSpPr>
      <cdr:spPr>
        <a:xfrm xmlns:a="http://schemas.openxmlformats.org/drawingml/2006/main" flipV="1">
          <a:off x="3756616" y="4686257"/>
          <a:ext cx="342900" cy="215263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3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5/26/2021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5/26/2021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dirty="0"/>
              <a:t>1/15/2020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Pushka | Mu2e Target CRR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5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5/26/2021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Planned Mu2e Target Test at AP0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Dave Pushka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Potential Fermilab Muon Campus &amp; Storage Ring Experiments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26 May 2021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04C927-2413-4175-9B2C-45E869DB8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814868"/>
            <a:ext cx="3027894" cy="5494492"/>
          </a:xfrm>
        </p:spPr>
        <p:txBody>
          <a:bodyPr/>
          <a:lstStyle/>
          <a:p>
            <a:r>
              <a:rPr lang="en-US" dirty="0"/>
              <a:t>The two photographs show before and after oxidation tests performed by RAL with an air leak to a vacuum.</a:t>
            </a:r>
          </a:p>
          <a:p>
            <a:endParaRPr lang="en-US" dirty="0"/>
          </a:p>
          <a:p>
            <a:r>
              <a:rPr lang="en-US" dirty="0"/>
              <a:t>Better Vacuum lowers residual Oxygen and water vapor, reducing the material loss.</a:t>
            </a:r>
          </a:p>
          <a:p>
            <a:endParaRPr lang="en-US" dirty="0"/>
          </a:p>
          <a:p>
            <a:r>
              <a:rPr lang="en-US" dirty="0"/>
              <a:t>Vacuum Calculations indicate 1x10</a:t>
            </a:r>
            <a:r>
              <a:rPr lang="en-US" baseline="30000" dirty="0"/>
              <a:t>-5</a:t>
            </a:r>
            <a:r>
              <a:rPr lang="en-US" dirty="0"/>
              <a:t> torr around target.</a:t>
            </a:r>
          </a:p>
          <a:p>
            <a:r>
              <a:rPr lang="en-US" dirty="0"/>
              <a:t>Better vacuum limited by conductance of high vacuum line.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70AEC-7684-4E3A-AE61-D68C23E8CA7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912CA-80E4-4FEA-B932-9FCB1476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Target Failure Modes Continued, Oxidation: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C81DB-98BC-46D6-B79D-C5DCD3ED21E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dirty="0"/>
              <a:t>1/15/2020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3DAC0-028D-4DDE-81B3-3CD025E3398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833854-F414-40DA-868C-CC6B58F0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941" y="1043694"/>
            <a:ext cx="5564459" cy="2449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AA5AB0-A64D-434E-9976-04F1B76B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41" y="3791713"/>
            <a:ext cx="5539377" cy="204204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86F8CAE-0F68-46C0-9F2D-9323281728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Dave Pushka | Planned Mu2e Target Test at AP0</a:t>
            </a:r>
          </a:p>
          <a:p>
            <a:pPr eaLnBrk="1" hangingPunct="1"/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08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BE281A-FD23-4BB2-A7C6-AF189C87607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29364" y="4498290"/>
            <a:ext cx="5149459" cy="1759075"/>
          </a:xfrm>
        </p:spPr>
        <p:txBody>
          <a:bodyPr/>
          <a:lstStyle/>
          <a:p>
            <a:r>
              <a:rPr lang="en-US" dirty="0"/>
              <a:t>Spokes are 2 mm diameter</a:t>
            </a:r>
          </a:p>
          <a:p>
            <a:r>
              <a:rPr lang="en-US" dirty="0"/>
              <a:t>Fins are 1 mm thick</a:t>
            </a:r>
          </a:p>
          <a:p>
            <a:r>
              <a:rPr lang="en-US" dirty="0"/>
              <a:t>Core is 6.3 mm diameter</a:t>
            </a:r>
          </a:p>
          <a:p>
            <a:r>
              <a:rPr lang="en-US" dirty="0"/>
              <a:t>Tungsten loss due to Oxidation can severely affect target.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814A1B4-A2EA-4E5E-94E3-7E064356552A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2"/>
          <a:stretch>
            <a:fillRect/>
          </a:stretch>
        </p:blipFill>
        <p:spPr>
          <a:xfrm>
            <a:off x="228600" y="1233091"/>
            <a:ext cx="4251325" cy="3188493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E4C7873-795B-4BA5-B2E7-593AC12068DD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3"/>
          <a:stretch>
            <a:fillRect/>
          </a:stretch>
        </p:blipFill>
        <p:spPr>
          <a:xfrm rot="5400000">
            <a:off x="4882854" y="1610675"/>
            <a:ext cx="4541496" cy="3406122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5151316-95F1-4BA6-B8E4-23FA59CF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Un-mounted target images showing thin sections: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07D99-009F-4344-987A-FC5A9824C18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dirty="0"/>
              <a:t>5/26/2021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718B7-7D26-49AA-8BDC-CA22DA65169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32DC1-CDAE-47E7-ADF3-5035D829F6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59DB40-5D40-43BD-BE48-188206AA2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63" t="34488" r="72680" b="13475"/>
          <a:stretch/>
        </p:blipFill>
        <p:spPr>
          <a:xfrm rot="5400000">
            <a:off x="4031171" y="1500655"/>
            <a:ext cx="1265811" cy="26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0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986B-6719-44C8-900C-C8F786E4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Plan: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AB9F3-31A5-46F7-ADDF-1398BE7AB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Expose to beam, Measure Target Temperature &amp; Stress:</a:t>
            </a:r>
          </a:p>
          <a:p>
            <a:pPr lvl="1"/>
            <a:r>
              <a:rPr lang="en-US" dirty="0"/>
              <a:t>Operate at a full, steady state temperature (min ~ 30 minutes)</a:t>
            </a:r>
          </a:p>
          <a:p>
            <a:pPr lvl="1"/>
            <a:r>
              <a:rPr lang="en-US" dirty="0"/>
              <a:t>Compare measured temperature to FEA temperature predictions:</a:t>
            </a:r>
          </a:p>
          <a:p>
            <a:pPr lvl="2"/>
            <a:r>
              <a:rPr lang="en-US" dirty="0"/>
              <a:t>Informs us on our emissivity validity</a:t>
            </a:r>
          </a:p>
          <a:p>
            <a:pPr lvl="2"/>
            <a:r>
              <a:rPr lang="en-US" dirty="0"/>
              <a:t>Heats target from the inside out (puts extremities in tension) </a:t>
            </a:r>
          </a:p>
          <a:p>
            <a:pPr lvl="3"/>
            <a:r>
              <a:rPr lang="en-US" dirty="0"/>
              <a:t>An oven test is the opposite</a:t>
            </a:r>
          </a:p>
          <a:p>
            <a:pPr lvl="2"/>
            <a:r>
              <a:rPr lang="en-US" dirty="0"/>
              <a:t>Accounts for actual beam center spot variation.</a:t>
            </a:r>
          </a:p>
          <a:p>
            <a:pPr lvl="1"/>
            <a:r>
              <a:rPr lang="en-US" dirty="0"/>
              <a:t>Measure stress in surfaces on target fin, spokes, ring, &amp; core</a:t>
            </a:r>
          </a:p>
          <a:p>
            <a:pPr lvl="2"/>
            <a:r>
              <a:rPr lang="en-US" dirty="0"/>
              <a:t>Compare measured stress to FEA Stress prediction</a:t>
            </a:r>
          </a:p>
          <a:p>
            <a:pPr lvl="2"/>
            <a:endParaRPr lang="en-US" dirty="0"/>
          </a:p>
          <a:p>
            <a:r>
              <a:rPr lang="en-US" dirty="0"/>
              <a:t>Rinse and repeat as necessary.   (Take target thru multiple thermal cycles).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A0877-1E8C-446A-A36F-849E7981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5/26/2021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CC4C0-DD7A-4BD9-86C0-222C0587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F6784-A67E-43E2-AE53-B7DA1519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0754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986B-6719-44C8-900C-C8F786E4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Plan: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AB9F3-31A5-46F7-ADDF-1398BE7AB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beam tests</a:t>
            </a:r>
          </a:p>
          <a:p>
            <a:pPr lvl="1"/>
            <a:r>
              <a:rPr lang="en-US" dirty="0"/>
              <a:t>Record vacuum levels in the target chamber</a:t>
            </a:r>
          </a:p>
          <a:p>
            <a:pPr lvl="1"/>
            <a:r>
              <a:rPr lang="en-US" dirty="0"/>
              <a:t>Ideally measure residual gas composition</a:t>
            </a:r>
          </a:p>
          <a:p>
            <a:r>
              <a:rPr lang="en-US" dirty="0"/>
              <a:t>Post beam exposure, inspect for tungsten surfaces deterioration due to oxidation &amp; examine for evidence of Creep distortion.</a:t>
            </a:r>
          </a:p>
          <a:p>
            <a:pPr lvl="1"/>
            <a:r>
              <a:rPr lang="en-US" dirty="0"/>
              <a:t>Perform in a hot cell at C0</a:t>
            </a:r>
          </a:p>
          <a:p>
            <a:pPr lvl="1"/>
            <a:r>
              <a:rPr lang="en-US" dirty="0"/>
              <a:t>Requires the development of tooling to expose target</a:t>
            </a:r>
          </a:p>
          <a:p>
            <a:pPr lvl="1"/>
            <a:r>
              <a:rPr lang="en-US" dirty="0"/>
              <a:t>Mostly visual examination, with </a:t>
            </a:r>
            <a:r>
              <a:rPr lang="en-US"/>
              <a:t>some measurements.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Extrapolate damage to target in Mu2e from test target data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A0877-1E8C-446A-A36F-849E7981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5/26/2021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CC4C0-DD7A-4BD9-86C0-222C0587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F6784-A67E-43E2-AE53-B7DA1519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272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Target Testing Challenges &amp; Status: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00C4F-DD62-41C6-A680-D5B875DF1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8542"/>
            <a:ext cx="8672513" cy="5351930"/>
          </a:xfrm>
        </p:spPr>
        <p:txBody>
          <a:bodyPr/>
          <a:lstStyle/>
          <a:p>
            <a:r>
              <a:rPr lang="en-US" dirty="0"/>
              <a:t>Build a target to test:  </a:t>
            </a:r>
            <a:r>
              <a:rPr lang="en-US" dirty="0">
                <a:solidFill>
                  <a:srgbClr val="00B050"/>
                </a:solidFill>
              </a:rPr>
              <a:t>DONE</a:t>
            </a:r>
          </a:p>
          <a:p>
            <a:r>
              <a:rPr lang="en-US" dirty="0"/>
              <a:t>Build a bicycle ring to mount the target in:  </a:t>
            </a:r>
            <a:r>
              <a:rPr lang="en-US" dirty="0">
                <a:solidFill>
                  <a:srgbClr val="00B050"/>
                </a:solidFill>
              </a:rPr>
              <a:t>DONE</a:t>
            </a:r>
          </a:p>
          <a:p>
            <a:r>
              <a:rPr lang="en-US" dirty="0"/>
              <a:t>Find a place to test a target with a Mu2e like beam:  </a:t>
            </a:r>
            <a:r>
              <a:rPr lang="en-US" dirty="0">
                <a:solidFill>
                  <a:srgbClr val="00B050"/>
                </a:solidFill>
              </a:rPr>
              <a:t>AP0</a:t>
            </a:r>
          </a:p>
          <a:p>
            <a:r>
              <a:rPr lang="en-US" dirty="0"/>
              <a:t>Build a vacuum vessel to house the test target:  </a:t>
            </a:r>
            <a:r>
              <a:rPr lang="en-US" dirty="0">
                <a:solidFill>
                  <a:srgbClr val="004C97"/>
                </a:solidFill>
              </a:rPr>
              <a:t>In Progress</a:t>
            </a:r>
          </a:p>
          <a:p>
            <a:r>
              <a:rPr lang="en-US" dirty="0"/>
              <a:t>Find a AP0 module to support the test vessel: </a:t>
            </a:r>
            <a:r>
              <a:rPr lang="en-US" dirty="0">
                <a:solidFill>
                  <a:srgbClr val="00B050"/>
                </a:solidFill>
              </a:rPr>
              <a:t>DONE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Thank-you Jim Morgan and the AD / Muon Department folks!</a:t>
            </a:r>
          </a:p>
          <a:p>
            <a:r>
              <a:rPr lang="en-US" dirty="0"/>
              <a:t>Identify appropriate instrumentation to measure target temperature, stress:  </a:t>
            </a:r>
            <a:r>
              <a:rPr lang="en-US" dirty="0">
                <a:solidFill>
                  <a:srgbClr val="FF0000"/>
                </a:solidFill>
              </a:rPr>
              <a:t>Not currently filled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James Popp (CUNY, York College) providing some input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FNAL / AD / TSD asked for help, help TBD</a:t>
            </a:r>
          </a:p>
          <a:p>
            <a:r>
              <a:rPr lang="en-US" dirty="0">
                <a:solidFill>
                  <a:srgbClr val="004C97"/>
                </a:solidFill>
              </a:rPr>
              <a:t>Post exposure examination plans not developed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Some preliminary discussion in FNAL / AD / TSD held.</a:t>
            </a:r>
          </a:p>
          <a:p>
            <a:pPr lvl="1"/>
            <a:r>
              <a:rPr lang="en-US" dirty="0">
                <a:solidFill>
                  <a:srgbClr val="004C97"/>
                </a:solidFill>
              </a:rPr>
              <a:t>No Firm Plan(s) developed.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5/26/2021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Dave Pushka | Planned Mu2e Target Test at AP0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1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Team of Participants: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86C5B3-AD42-4819-AED0-08DE0E364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CUNY, York College:</a:t>
            </a:r>
          </a:p>
          <a:p>
            <a:pPr lvl="1"/>
            <a:r>
              <a:rPr lang="en-US" dirty="0"/>
              <a:t>James Popp:  Instrumentation</a:t>
            </a:r>
          </a:p>
          <a:p>
            <a:pPr lvl="1"/>
            <a:r>
              <a:rPr lang="en-US" dirty="0"/>
              <a:t>Kevin Lynch: G4 beamline Modeling</a:t>
            </a:r>
          </a:p>
          <a:p>
            <a:r>
              <a:rPr lang="en-US" dirty="0"/>
              <a:t>Fermilab:</a:t>
            </a:r>
          </a:p>
          <a:p>
            <a:pPr lvl="1"/>
            <a:r>
              <a:rPr lang="en-US" dirty="0"/>
              <a:t>Jerry Annala (Muon): </a:t>
            </a:r>
            <a:r>
              <a:rPr lang="en-US" dirty="0" err="1"/>
              <a:t>Mgmt</a:t>
            </a:r>
            <a:endParaRPr lang="en-US" dirty="0"/>
          </a:p>
          <a:p>
            <a:pPr lvl="1"/>
            <a:r>
              <a:rPr lang="en-US" dirty="0"/>
              <a:t>Peggy Crayton (MSD, Drafting): Vessel &amp; Window drawings.</a:t>
            </a:r>
          </a:p>
          <a:p>
            <a:pPr lvl="1"/>
            <a:r>
              <a:rPr lang="en-US" dirty="0"/>
              <a:t>Yun He (TSD):  </a:t>
            </a:r>
            <a:r>
              <a:rPr lang="en-US" dirty="0" err="1"/>
              <a:t>Mgmt</a:t>
            </a:r>
            <a:endParaRPr lang="en-US" dirty="0"/>
          </a:p>
          <a:p>
            <a:pPr lvl="1"/>
            <a:r>
              <a:rPr lang="en-US" dirty="0"/>
              <a:t>Tom Kobilarcik (External Beams): </a:t>
            </a:r>
            <a:r>
              <a:rPr lang="en-US" dirty="0" err="1"/>
              <a:t>Mgmt</a:t>
            </a:r>
            <a:endParaRPr lang="en-US" dirty="0"/>
          </a:p>
          <a:p>
            <a:pPr lvl="1"/>
            <a:r>
              <a:rPr lang="en-US" dirty="0"/>
              <a:t>Alyssa Miller (External Beams): Minutes, coordination</a:t>
            </a:r>
          </a:p>
          <a:p>
            <a:pPr lvl="1"/>
            <a:r>
              <a:rPr lang="en-US" dirty="0"/>
              <a:t>James Morgan (Muon): AP0 Expert &amp; Beam Expert</a:t>
            </a:r>
          </a:p>
          <a:p>
            <a:pPr lvl="1"/>
            <a:r>
              <a:rPr lang="en-US" dirty="0"/>
              <a:t>Dave Pushka (TSD):  Design, vessel, windows, target</a:t>
            </a:r>
          </a:p>
          <a:p>
            <a:pPr lvl="1"/>
            <a:r>
              <a:rPr lang="en-US" dirty="0"/>
              <a:t>Steve Werkema (Muon):  Mu2e Project </a:t>
            </a:r>
            <a:r>
              <a:rPr lang="en-US" dirty="0" err="1"/>
              <a:t>Mgmt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5/26/2021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Dave Pushka | Planned Mu2e Target Test at AP0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5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Potential Schedule: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May take several more months to procure vessel, perhaps complete Fall 2021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Several months to procure window. Fall 2021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Post 2021 shut down (assuming technician availability), mount vessel to module, add shielding.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Mount target and ring to vessel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Install instrumentation &amp; instrumentation feed thru (s)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Install windows on vessel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Helium Leak check target and vessel assembly in AP0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Await for next g-2 hiatus for opportunity to put target module in AP0 target chase.</a:t>
            </a: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5/26/2021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Dave Pushka | Planned Mu2e Target Test at AP0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16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CE05CC-1159-4AFB-A448-7E3289394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931862"/>
            <a:ext cx="4020671" cy="4994276"/>
          </a:xfrm>
        </p:spPr>
        <p:txBody>
          <a:bodyPr/>
          <a:lstStyle/>
          <a:p>
            <a:r>
              <a:rPr lang="en-US" dirty="0"/>
              <a:t>Mu2e has a Radiative Cooled target: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8 GeV Protons from Delivery 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Eight  43 msec long spills during 380 ms.  Then, 1020 msec of no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Operate for 1 year (2 x 10</a:t>
            </a:r>
            <a:r>
              <a:rPr lang="en-US" sz="1800" baseline="30000" dirty="0"/>
              <a:t>7</a:t>
            </a:r>
            <a:r>
              <a:rPr lang="en-US" sz="1800" dirty="0"/>
              <a:t> seconds ~ 5555 </a:t>
            </a:r>
            <a:r>
              <a:rPr lang="en-US" sz="1800" dirty="0" err="1"/>
              <a:t>hrs</a:t>
            </a:r>
            <a:r>
              <a:rPr lang="en-US" sz="1800" dirty="0"/>
              <a:t> ~ 33 weeks)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Goal is to make pions which decay to muons, and the muons transported to and absorbed in a stopping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Beam Power is 7.3 kW for the design intensity running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About 700 Watts absorbed in the target.</a:t>
            </a:r>
          </a:p>
        </p:txBody>
      </p:sp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Background: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5/26/2021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Dave Pushka | Planned Mu2e Target Test at AP0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DDE50-4969-48DC-9494-714A712B1C1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249271" y="1398494"/>
            <a:ext cx="4827928" cy="43927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CE05CC-1159-4AFB-A448-7E3289394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599" y="1043693"/>
            <a:ext cx="4791635" cy="4994276"/>
          </a:xfrm>
        </p:spPr>
        <p:txBody>
          <a:bodyPr/>
          <a:lstStyle/>
          <a:p>
            <a:r>
              <a:rPr lang="en-US" dirty="0"/>
              <a:t>Target is Unique and Multiple Failure Modes Exist: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Differential Thermal Stress could cause cracks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Low stresses at elevated temperature could lead to Creep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Residue Oxygen or Water vapor in the vacuum can lead to tungsten oxidation at elevated temperature.</a:t>
            </a:r>
          </a:p>
          <a:p>
            <a:r>
              <a:rPr lang="en-US" dirty="0"/>
              <a:t>Mu2e is a $200M+ experiment which depends on this target successfully lasting 1 year.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Does it really make sense to put a unique, un-tested target in the experiment?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3904F-CB0F-4F0F-B83E-E97C627C601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545409" y="1667272"/>
            <a:ext cx="4994275" cy="3745706"/>
          </a:xfrm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Scope and Motivation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</a:rPr>
              <a:t>5/26/2021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Dave Pushka | Planned Mu2e Target Test at AP0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7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986B-6719-44C8-900C-C8F786E4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AP0?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AB9F3-31A5-46F7-ADDF-1398BE7AB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Protons at 8 GeV, same as in Mu2e</a:t>
            </a:r>
          </a:p>
          <a:p>
            <a:r>
              <a:rPr lang="en-US" dirty="0"/>
              <a:t>Spot size and delivery different than Mu2e</a:t>
            </a:r>
          </a:p>
          <a:p>
            <a:pPr lvl="1"/>
            <a:r>
              <a:rPr lang="en-US" dirty="0"/>
              <a:t>Mu2e Resonant Extraction</a:t>
            </a:r>
          </a:p>
          <a:p>
            <a:pPr lvl="1"/>
            <a:r>
              <a:rPr lang="en-US" dirty="0"/>
              <a:t>AP0 Not resonant (Actually, a more severe thermal shock)</a:t>
            </a:r>
          </a:p>
          <a:p>
            <a:pPr lvl="1"/>
            <a:r>
              <a:rPr lang="en-US" dirty="0"/>
              <a:t>Spot sizes (beam sigma) differ slightly</a:t>
            </a:r>
          </a:p>
          <a:p>
            <a:pPr lvl="1"/>
            <a:endParaRPr lang="en-US" dirty="0"/>
          </a:p>
          <a:p>
            <a:r>
              <a:rPr lang="en-US" dirty="0"/>
              <a:t>The complication:</a:t>
            </a:r>
          </a:p>
          <a:p>
            <a:pPr lvl="1"/>
            <a:r>
              <a:rPr lang="en-US" dirty="0"/>
              <a:t>Testing the Mu2e target means removing the g-2 target and ceasing beam delivery to g-2.</a:t>
            </a:r>
          </a:p>
          <a:p>
            <a:pPr lvl="1"/>
            <a:r>
              <a:rPr lang="en-US" dirty="0"/>
              <a:t>Ideally performed when g-2 is otherwise unable to take beam.</a:t>
            </a:r>
          </a:p>
          <a:p>
            <a:pPr lvl="1"/>
            <a:r>
              <a:rPr lang="en-US" dirty="0"/>
              <a:t>Involves significant effort in the AP0 target hall, best to occur at the end of an operating period.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A0877-1E8C-446A-A36F-849E7981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5/26/2021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CC4C0-DD7A-4BD9-86C0-222C0587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F6784-A67E-43E2-AE53-B7DA1519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4593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986B-6719-44C8-900C-C8F786E4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Target Taking Position of g-2 target in AP0: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AB9F3-31A5-46F7-ADDF-1398BE7AB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2460811" cy="4987867"/>
          </a:xfrm>
        </p:spPr>
        <p:txBody>
          <a:bodyPr/>
          <a:lstStyle/>
          <a:p>
            <a:pPr marL="57150" indent="0">
              <a:buNone/>
            </a:pPr>
            <a:r>
              <a:rPr lang="en-US" sz="2000" dirty="0"/>
              <a:t>Existing Target and Shielding Module Removed.</a:t>
            </a:r>
          </a:p>
          <a:p>
            <a:pPr marL="57150" indent="0">
              <a:buNone/>
            </a:pPr>
            <a:r>
              <a:rPr lang="en-US" sz="2000" dirty="0"/>
              <a:t>Test target and Module inserted in place of target used for g-2</a:t>
            </a:r>
          </a:p>
          <a:p>
            <a:pPr marL="57150" indent="0">
              <a:buNone/>
            </a:pPr>
            <a:r>
              <a:rPr lang="en-US" sz="2000" dirty="0"/>
              <a:t>Instrumentation and vacuum utilities connected to top of module.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A0877-1E8C-446A-A36F-849E7981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5/26/2021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CC4C0-DD7A-4BD9-86C0-222C0587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Dave Pushka | Planned Mu2e Target Test at AP0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F6784-A67E-43E2-AE53-B7DA1519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E4A17A-A5E7-40A8-8F17-0CA172735DE1}"/>
              </a:ext>
            </a:extLst>
          </p:cNvPr>
          <p:cNvGrpSpPr/>
          <p:nvPr/>
        </p:nvGrpSpPr>
        <p:grpSpPr>
          <a:xfrm>
            <a:off x="2587437" y="1167456"/>
            <a:ext cx="6246159" cy="4523087"/>
            <a:chOff x="1753720" y="1229590"/>
            <a:chExt cx="6246159" cy="45230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4C2F24-50B3-4F54-AFCC-243437C8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3720" y="1321280"/>
              <a:ext cx="6246159" cy="443139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683130-6F99-4D1D-B8FF-191D29065365}"/>
                </a:ext>
              </a:extLst>
            </p:cNvPr>
            <p:cNvSpPr/>
            <p:nvPr/>
          </p:nvSpPr>
          <p:spPr>
            <a:xfrm>
              <a:off x="5154707" y="1229590"/>
              <a:ext cx="457200" cy="28224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8227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6BDA-A8B7-4B2B-904A-D8276969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Target Test Vessel and Target Assembly: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9044F-05C8-4E02-B499-3E66D853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321424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Identical target and bicycle ring and spoke supports to the one planned for use in Mu2e.</a:t>
            </a:r>
          </a:p>
          <a:p>
            <a:pPr marL="0" indent="0">
              <a:buNone/>
            </a:pPr>
            <a:r>
              <a:rPr lang="en-US" dirty="0"/>
              <a:t>Bicycle ring mounted 14 degrees to square to align target with the beam: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9F481-7FAB-4549-B5A6-8C4CCB16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5/26/2021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4C620-CBE2-4D93-8B82-15F1CA32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Dave Pushka | Planned Mu2e Target Test at AP0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2EB9F-BD4D-4B2E-8FB6-B4874C9B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09778-D016-4526-95EA-46DB4183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812" y="1127486"/>
            <a:ext cx="4126311" cy="3322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ACA42-D691-4213-B49B-0C0A60B1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75" y="1529989"/>
            <a:ext cx="1952625" cy="4200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03479-E33D-4471-BA4B-7B09C8EB9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943" y="4485423"/>
            <a:ext cx="5257445" cy="170918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1679A8-F29B-42BF-821A-91DC949C22D8}"/>
              </a:ext>
            </a:extLst>
          </p:cNvPr>
          <p:cNvCxnSpPr>
            <a:cxnSpLocks/>
          </p:cNvCxnSpPr>
          <p:nvPr/>
        </p:nvCxnSpPr>
        <p:spPr>
          <a:xfrm>
            <a:off x="1210235" y="4258235"/>
            <a:ext cx="1963271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F30086-BF61-4B81-A6F6-EFED7E0C9B5E}"/>
              </a:ext>
            </a:extLst>
          </p:cNvPr>
          <p:cNvCxnSpPr>
            <a:cxnSpLocks/>
          </p:cNvCxnSpPr>
          <p:nvPr/>
        </p:nvCxnSpPr>
        <p:spPr>
          <a:xfrm>
            <a:off x="1210235" y="2689412"/>
            <a:ext cx="3702424" cy="385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20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66AC-2942-4C0A-9D7D-10D8AD2A7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Resulting Hand Calculated Stresses for Acceptable Creep: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77B04-063F-4B05-9614-B3779C282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4" y="935066"/>
            <a:ext cx="2385452" cy="52637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Creep depends on:</a:t>
            </a:r>
          </a:p>
          <a:p>
            <a:pPr marL="0" indent="0">
              <a:buNone/>
            </a:pPr>
            <a:r>
              <a:rPr lang="en-US" sz="2000" dirty="0"/>
              <a:t>Stress, </a:t>
            </a:r>
            <a:br>
              <a:rPr lang="en-US" sz="2000" dirty="0"/>
            </a:br>
            <a:r>
              <a:rPr lang="en-US" sz="2000" dirty="0"/>
              <a:t>Temperature</a:t>
            </a:r>
            <a:br>
              <a:rPr lang="en-US" sz="2000" dirty="0"/>
            </a:br>
            <a:r>
              <a:rPr lang="en-US" sz="2000" dirty="0"/>
              <a:t>and Time.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Test Duration likely</a:t>
            </a:r>
          </a:p>
          <a:p>
            <a:pPr marL="0" indent="0">
              <a:buNone/>
            </a:pPr>
            <a:r>
              <a:rPr lang="en-US" sz="2000" dirty="0"/>
              <a:t>Unable to match 1 year operation to fully compare creep.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An oven test would be a more economical method to probe creep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06634-7B54-4924-BDBA-32F2FB61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5/26/2021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104A3-50BF-4BDB-98A5-E9AF9DC5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Pushka | </a:t>
            </a:r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 Planned Mu2e Target Test at AP0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08792-B279-424C-8C1E-24659986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C10786-9F0E-42F3-94BB-F7CE8A361DBB}"/>
              </a:ext>
            </a:extLst>
          </p:cNvPr>
          <p:cNvGrpSpPr/>
          <p:nvPr/>
        </p:nvGrpSpPr>
        <p:grpSpPr>
          <a:xfrm>
            <a:off x="2472174" y="935066"/>
            <a:ext cx="6958312" cy="5509406"/>
            <a:chOff x="1701209" y="819151"/>
            <a:chExt cx="6958312" cy="5509406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81BE03DC-8078-484C-8F27-B5CE7296D2D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35013451"/>
                </p:ext>
              </p:extLst>
            </p:nvPr>
          </p:nvGraphicFramePr>
          <p:xfrm>
            <a:off x="1701209" y="819151"/>
            <a:ext cx="6271216" cy="55094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66E4719-3D0D-4CFE-81AF-79DE2E02AB63}"/>
                </a:ext>
              </a:extLst>
            </p:cNvPr>
            <p:cNvSpPr/>
            <p:nvPr/>
          </p:nvSpPr>
          <p:spPr>
            <a:xfrm flipV="1">
              <a:off x="2714626" y="5181599"/>
              <a:ext cx="342900" cy="491487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42DF5A-6F97-4A97-AA8C-58D0F31F88F2}"/>
                </a:ext>
              </a:extLst>
            </p:cNvPr>
            <p:cNvSpPr txBox="1"/>
            <p:nvPr/>
          </p:nvSpPr>
          <p:spPr>
            <a:xfrm>
              <a:off x="5800725" y="3429000"/>
              <a:ext cx="28587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Target Bending Stress</a:t>
              </a:r>
              <a:br>
                <a:rPr lang="en-US" dirty="0"/>
              </a:br>
              <a:r>
                <a:rPr lang="en-US" dirty="0"/>
                <a:t>~1 MPa at 1130 C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5C7A7E7-506B-4EDD-8664-688C52F2A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8325" y="3648075"/>
              <a:ext cx="152400" cy="1809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64F3F2-D36F-4E63-988B-46BBF8129E6F}"/>
                </a:ext>
              </a:extLst>
            </p:cNvPr>
            <p:cNvSpPr txBox="1"/>
            <p:nvPr/>
          </p:nvSpPr>
          <p:spPr>
            <a:xfrm>
              <a:off x="3678245" y="1912981"/>
              <a:ext cx="257968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z-Cyrl-AZ" dirty="0"/>
                <a:t>ф</a:t>
              </a:r>
              <a:r>
                <a:rPr lang="en-US" dirty="0"/>
                <a:t>2 mm Spoke </a:t>
              </a:r>
              <a:br>
                <a:rPr lang="en-US" dirty="0"/>
              </a:br>
              <a:r>
                <a:rPr lang="en-US" dirty="0"/>
                <a:t>Tensile Stress </a:t>
              </a:r>
              <a:br>
                <a:rPr lang="en-US" dirty="0"/>
              </a:br>
              <a:r>
                <a:rPr lang="en-US" dirty="0"/>
                <a:t>~ 1.2 MPa at 945 C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EABA75D-1059-4666-B0CC-959950DB84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6076" y="2152650"/>
              <a:ext cx="792170" cy="30289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037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C973E-9FC0-45DD-AB7E-9FFC9C67E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3958344"/>
            <a:ext cx="8700851" cy="2075920"/>
          </a:xfrm>
        </p:spPr>
        <p:txBody>
          <a:bodyPr/>
          <a:lstStyle/>
          <a:p>
            <a:r>
              <a:rPr lang="en-US" dirty="0"/>
              <a:t>Above are excerpts for an analysis report by Ingrid Fang (PPD) using Edep date from Kevin Lynch (CUNY, York College)</a:t>
            </a:r>
          </a:p>
          <a:p>
            <a:r>
              <a:rPr lang="en-US" dirty="0"/>
              <a:t>Comparing centered beam and 2 mm off-set beam</a:t>
            </a:r>
          </a:p>
          <a:p>
            <a:r>
              <a:rPr lang="en-US" dirty="0"/>
              <a:t>(1504.58 seconds is where the transient analysis has reached a steady state condition)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4AD276-548D-4A2A-9352-8EA1FE83C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FEA Predicted Target Fin Temperatures for centered and off axis beam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A7460-6CBF-4C39-94FD-E55F40EE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5/26/2021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34D7A-2FF5-4926-B94C-CFE51083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Dave Pushka | Planned Mu2e Target Test at AP0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5A181-6BD4-4242-8674-1CCFCB76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6C72D1-A6EF-405C-A685-81FFFFB8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31" y="1043694"/>
            <a:ext cx="3448050" cy="2838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687F0-1836-474B-A526-913678EE1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138" y="1043694"/>
            <a:ext cx="36385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8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EB5ADA-AC9B-478C-BA2B-6958A284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973" y="820030"/>
            <a:ext cx="4207027" cy="535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A766D7-E71D-469B-99CF-C1F962AF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30" y="3712756"/>
            <a:ext cx="2928516" cy="875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7EE8BA-FC7C-4D10-886B-2C02BA0E7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931" y="4588516"/>
            <a:ext cx="2824077" cy="158925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6BE88E-F669-403B-A69E-FB83D2018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820031"/>
            <a:ext cx="3796990" cy="3094047"/>
          </a:xfrm>
        </p:spPr>
        <p:txBody>
          <a:bodyPr/>
          <a:lstStyle/>
          <a:p>
            <a:r>
              <a:rPr lang="en-US" dirty="0"/>
              <a:t>Oxidation driven by residual Oxygen and Water Vapor in the vacuum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Depends on the concentrations of O2 and H2O and on the temperature.  Negligible if the temperature is sufficiently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Oxygen Cycle: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Catalyst: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70AEC-7684-4E3A-AE61-D68C23E8CA7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912CA-80E4-4FEA-B932-9FCB1476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Target Failure Modes Continued, Oxidation: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C81DB-98BC-46D6-B79D-C5DCD3ED21E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dirty="0"/>
              <a:t>5/26/2021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DEECF-E3EE-4CB8-A76E-8D5261D91E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Dave Pushka | Planned Mu2e Target Test at AP0</a:t>
            </a:r>
          </a:p>
          <a:p>
            <a:pPr eaLnBrk="1" hangingPunct="1"/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3DAC0-028D-4DDE-81B3-3CD025E3398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3339410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8477</TotalTime>
  <Words>1231</Words>
  <Application>Microsoft Office PowerPoint</Application>
  <PresentationFormat>On-screen Show (4:3)</PresentationFormat>
  <Paragraphs>186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Planned Mu2e Target Test at AP0</vt:lpstr>
      <vt:lpstr>Background:</vt:lpstr>
      <vt:lpstr>Scope and Motivation</vt:lpstr>
      <vt:lpstr>Why AP0?</vt:lpstr>
      <vt:lpstr>Test Target Taking Position of g-2 target in AP0:</vt:lpstr>
      <vt:lpstr>Mu2e Target Test Vessel and Target Assembly:</vt:lpstr>
      <vt:lpstr>Resulting Hand Calculated Stresses for Acceptable Creep:</vt:lpstr>
      <vt:lpstr>FEA Predicted Target Fin Temperatures for centered and off axis beam</vt:lpstr>
      <vt:lpstr>Target Failure Modes Continued, Oxidation:</vt:lpstr>
      <vt:lpstr>Target Failure Modes Continued, Oxidation:</vt:lpstr>
      <vt:lpstr>Un-mounted target images showing thin sections:</vt:lpstr>
      <vt:lpstr>Testing Plan:</vt:lpstr>
      <vt:lpstr>Testing Plan:</vt:lpstr>
      <vt:lpstr>Target Testing Challenges &amp; Status:</vt:lpstr>
      <vt:lpstr>Team of Participants:</vt:lpstr>
      <vt:lpstr>Potential Schedule: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Planned Mu2e Target Test at AP0</dc:title>
  <dc:creator>David R. Pushka x8767 10239N</dc:creator>
  <cp:lastModifiedBy>David R. Pushka x8767 10239N</cp:lastModifiedBy>
  <cp:revision>29</cp:revision>
  <cp:lastPrinted>2014-01-20T19:40:21Z</cp:lastPrinted>
  <dcterms:created xsi:type="dcterms:W3CDTF">2021-05-19T20:55:13Z</dcterms:created>
  <dcterms:modified xsi:type="dcterms:W3CDTF">2021-05-26T13:26:13Z</dcterms:modified>
</cp:coreProperties>
</file>