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54" r:id="rId5"/>
    <p:sldMasterId id="2147484166" r:id="rId6"/>
    <p:sldMasterId id="2147484187" r:id="rId7"/>
  </p:sldMasterIdLst>
  <p:notesMasterIdLst>
    <p:notesMasterId r:id="rId33"/>
  </p:notesMasterIdLst>
  <p:handoutMasterIdLst>
    <p:handoutMasterId r:id="rId34"/>
  </p:handoutMasterIdLst>
  <p:sldIdLst>
    <p:sldId id="2306" r:id="rId8"/>
    <p:sldId id="2727" r:id="rId9"/>
    <p:sldId id="2730" r:id="rId10"/>
    <p:sldId id="2731" r:id="rId11"/>
    <p:sldId id="2587" r:id="rId12"/>
    <p:sldId id="2611" r:id="rId13"/>
    <p:sldId id="2749" r:id="rId14"/>
    <p:sldId id="2644" r:id="rId15"/>
    <p:sldId id="2734" r:id="rId16"/>
    <p:sldId id="2744" r:id="rId17"/>
    <p:sldId id="2735" r:id="rId18"/>
    <p:sldId id="2750" r:id="rId19"/>
    <p:sldId id="2755" r:id="rId20"/>
    <p:sldId id="2737" r:id="rId21"/>
    <p:sldId id="2752" r:id="rId22"/>
    <p:sldId id="2747" r:id="rId23"/>
    <p:sldId id="2740" r:id="rId24"/>
    <p:sldId id="2754" r:id="rId25"/>
    <p:sldId id="2741" r:id="rId26"/>
    <p:sldId id="2588" r:id="rId27"/>
    <p:sldId id="2732" r:id="rId28"/>
    <p:sldId id="2726" r:id="rId29"/>
    <p:sldId id="2739" r:id="rId30"/>
    <p:sldId id="2738" r:id="rId31"/>
    <p:sldId id="2592" r:id="rId32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306"/>
            <p14:sldId id="2727"/>
            <p14:sldId id="2730"/>
            <p14:sldId id="2731"/>
            <p14:sldId id="2587"/>
            <p14:sldId id="2611"/>
            <p14:sldId id="2749"/>
            <p14:sldId id="2644"/>
            <p14:sldId id="2734"/>
            <p14:sldId id="2744"/>
            <p14:sldId id="2735"/>
            <p14:sldId id="2750"/>
            <p14:sldId id="2755"/>
            <p14:sldId id="2737"/>
            <p14:sldId id="2752"/>
            <p14:sldId id="2747"/>
            <p14:sldId id="2740"/>
            <p14:sldId id="2754"/>
            <p14:sldId id="2741"/>
          </p14:sldIdLst>
        </p14:section>
        <p14:section name="Backup" id="{2238BF55-59EB-46BD-B5E7-C526BFE7B7DC}">
          <p14:sldIdLst>
            <p14:sldId id="2588"/>
            <p14:sldId id="2732"/>
            <p14:sldId id="2726"/>
            <p14:sldId id="2739"/>
            <p14:sldId id="2738"/>
            <p14:sldId id="25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  <p:cmAuthor id="2" name="Lia Merminga" initials="LM" lastIdx="1" clrIdx="1">
    <p:extLst>
      <p:ext uri="{19B8F6BF-5375-455C-9EA6-DF929625EA0E}">
        <p15:presenceInfo xmlns:p15="http://schemas.microsoft.com/office/powerpoint/2012/main" userId="S::merminga@services.fnal.gov::37f97f97-644d-4887-82c0-21f926b4c2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505050"/>
    <a:srgbClr val="0F2D62"/>
    <a:srgbClr val="404040"/>
    <a:srgbClr val="4E4E4E"/>
    <a:srgbClr val="63666A"/>
    <a:srgbClr val="50504E"/>
    <a:srgbClr val="A7A8AA"/>
    <a:srgbClr val="99D6E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5" autoAdjust="0"/>
    <p:restoredTop sz="93878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776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commentAuthors" Target="comment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5617CB-8FDF-BC40-820C-267A4ADCE369}" type="doc">
      <dgm:prSet loTypeId="urn:microsoft.com/office/officeart/2005/8/layout/hChevron3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D86D8D1-456A-6A4D-BA07-E58DB19EE251}">
      <dgm:prSet phldrT="[Text]" custT="1"/>
      <dgm:spPr/>
      <dgm:t>
        <a:bodyPr/>
        <a:lstStyle/>
        <a:p>
          <a:r>
            <a:rPr lang="en-US" sz="1800" dirty="0"/>
            <a:t>2018</a:t>
          </a:r>
          <a:endParaRPr lang="en-US" sz="2000" dirty="0"/>
        </a:p>
      </dgm:t>
    </dgm:pt>
    <dgm:pt modelId="{90C51F78-EAE9-0A43-A171-BACA13DFE15A}" type="parTrans" cxnId="{DE84298C-A1E5-884D-A230-788957C5B4DD}">
      <dgm:prSet/>
      <dgm:spPr/>
      <dgm:t>
        <a:bodyPr/>
        <a:lstStyle/>
        <a:p>
          <a:endParaRPr lang="en-US"/>
        </a:p>
      </dgm:t>
    </dgm:pt>
    <dgm:pt modelId="{7F4AB79A-57A8-554C-962F-3287DDE0C873}" type="sibTrans" cxnId="{DE84298C-A1E5-884D-A230-788957C5B4DD}">
      <dgm:prSet/>
      <dgm:spPr/>
      <dgm:t>
        <a:bodyPr/>
        <a:lstStyle/>
        <a:p>
          <a:endParaRPr lang="en-US"/>
        </a:p>
      </dgm:t>
    </dgm:pt>
    <dgm:pt modelId="{59D2B116-01E1-1240-8ECF-A963B6A115D5}">
      <dgm:prSet phldrT="[Text]" custT="1"/>
      <dgm:spPr/>
      <dgm:t>
        <a:bodyPr/>
        <a:lstStyle/>
        <a:p>
          <a:r>
            <a:rPr lang="en-US" sz="1800" dirty="0"/>
            <a:t>2019</a:t>
          </a:r>
          <a:endParaRPr lang="en-US" sz="2800" dirty="0"/>
        </a:p>
      </dgm:t>
    </dgm:pt>
    <dgm:pt modelId="{1F4C477A-CC4B-3A41-BDB9-033F18FDC71D}" type="parTrans" cxnId="{11F64685-9288-4040-8EEF-6E6FE6EB10F9}">
      <dgm:prSet/>
      <dgm:spPr/>
      <dgm:t>
        <a:bodyPr/>
        <a:lstStyle/>
        <a:p>
          <a:endParaRPr lang="en-US"/>
        </a:p>
      </dgm:t>
    </dgm:pt>
    <dgm:pt modelId="{195B886E-E585-D647-884E-DA091CB347FF}" type="sibTrans" cxnId="{11F64685-9288-4040-8EEF-6E6FE6EB10F9}">
      <dgm:prSet/>
      <dgm:spPr/>
      <dgm:t>
        <a:bodyPr/>
        <a:lstStyle/>
        <a:p>
          <a:endParaRPr lang="en-US"/>
        </a:p>
      </dgm:t>
    </dgm:pt>
    <dgm:pt modelId="{D911EBC8-7002-6945-AEDC-69BE66BB7B75}">
      <dgm:prSet phldrT="[Text]" custT="1"/>
      <dgm:spPr/>
      <dgm:t>
        <a:bodyPr/>
        <a:lstStyle/>
        <a:p>
          <a:r>
            <a:rPr lang="en-US" sz="1800" dirty="0"/>
            <a:t>2020</a:t>
          </a:r>
          <a:endParaRPr lang="en-US" sz="2400" dirty="0"/>
        </a:p>
      </dgm:t>
    </dgm:pt>
    <dgm:pt modelId="{C7FED860-B266-DD41-A539-A2C2C9327254}" type="parTrans" cxnId="{22333D10-9C34-AF4E-9540-7323B57568A4}">
      <dgm:prSet/>
      <dgm:spPr/>
      <dgm:t>
        <a:bodyPr/>
        <a:lstStyle/>
        <a:p>
          <a:endParaRPr lang="en-US"/>
        </a:p>
      </dgm:t>
    </dgm:pt>
    <dgm:pt modelId="{7699D142-617B-1440-9B18-3FBFD9809175}" type="sibTrans" cxnId="{22333D10-9C34-AF4E-9540-7323B57568A4}">
      <dgm:prSet/>
      <dgm:spPr/>
      <dgm:t>
        <a:bodyPr/>
        <a:lstStyle/>
        <a:p>
          <a:endParaRPr lang="en-US"/>
        </a:p>
      </dgm:t>
    </dgm:pt>
    <dgm:pt modelId="{8E9B2C69-E065-C743-964F-2E7215A83183}">
      <dgm:prSet custT="1"/>
      <dgm:spPr>
        <a:solidFill>
          <a:schemeClr val="tx1">
            <a:lumMod val="60000"/>
            <a:lumOff val="40000"/>
          </a:schemeClr>
        </a:solidFill>
      </dgm:spPr>
      <dgm:t>
        <a:bodyPr/>
        <a:lstStyle/>
        <a:p>
          <a:r>
            <a:rPr lang="en-US" sz="1800" dirty="0"/>
            <a:t>2021</a:t>
          </a:r>
          <a:endParaRPr lang="en-US" sz="2100" dirty="0"/>
        </a:p>
      </dgm:t>
    </dgm:pt>
    <dgm:pt modelId="{158A9884-C5E3-7D47-9696-8DD078D37213}" type="parTrans" cxnId="{33DA0AF5-583C-0A4A-B029-08A827DD5F34}">
      <dgm:prSet/>
      <dgm:spPr/>
      <dgm:t>
        <a:bodyPr/>
        <a:lstStyle/>
        <a:p>
          <a:endParaRPr lang="en-US"/>
        </a:p>
      </dgm:t>
    </dgm:pt>
    <dgm:pt modelId="{1F50BBB4-678B-F049-866F-3EBA7EF8CBCD}" type="sibTrans" cxnId="{33DA0AF5-583C-0A4A-B029-08A827DD5F34}">
      <dgm:prSet/>
      <dgm:spPr/>
      <dgm:t>
        <a:bodyPr/>
        <a:lstStyle/>
        <a:p>
          <a:endParaRPr lang="en-US"/>
        </a:p>
      </dgm:t>
    </dgm:pt>
    <dgm:pt modelId="{8860BC5F-BB06-1B47-AFD5-1FD5155088A8}">
      <dgm:prSet custT="1"/>
      <dgm:spPr/>
      <dgm:t>
        <a:bodyPr/>
        <a:lstStyle/>
        <a:p>
          <a:r>
            <a:rPr lang="en-US" sz="1800" dirty="0"/>
            <a:t>2022</a:t>
          </a:r>
          <a:endParaRPr lang="en-US" sz="2100" dirty="0"/>
        </a:p>
      </dgm:t>
    </dgm:pt>
    <dgm:pt modelId="{10C3416A-19E5-FC48-9C6E-DD1AEF369A51}" type="parTrans" cxnId="{BA30AD5C-2048-304B-984E-389C21C64A62}">
      <dgm:prSet/>
      <dgm:spPr/>
      <dgm:t>
        <a:bodyPr/>
        <a:lstStyle/>
        <a:p>
          <a:endParaRPr lang="en-US"/>
        </a:p>
      </dgm:t>
    </dgm:pt>
    <dgm:pt modelId="{92D98F01-6DD5-3E47-A296-2FDFB1FEA6EE}" type="sibTrans" cxnId="{BA30AD5C-2048-304B-984E-389C21C64A62}">
      <dgm:prSet/>
      <dgm:spPr/>
      <dgm:t>
        <a:bodyPr/>
        <a:lstStyle/>
        <a:p>
          <a:endParaRPr lang="en-US"/>
        </a:p>
      </dgm:t>
    </dgm:pt>
    <dgm:pt modelId="{D63CA406-6DE0-8F4E-909F-C336C72105FE}">
      <dgm:prSet custT="1"/>
      <dgm:spPr/>
      <dgm:t>
        <a:bodyPr/>
        <a:lstStyle/>
        <a:p>
          <a:r>
            <a:rPr lang="en-US" sz="1800" dirty="0"/>
            <a:t>2023</a:t>
          </a:r>
          <a:endParaRPr lang="en-US" sz="2100" dirty="0"/>
        </a:p>
      </dgm:t>
    </dgm:pt>
    <dgm:pt modelId="{02A385BC-025D-FE47-A9C2-878AC81F7ED6}" type="parTrans" cxnId="{AED59FFA-7849-D04C-BEB8-2D3D4B801248}">
      <dgm:prSet/>
      <dgm:spPr/>
      <dgm:t>
        <a:bodyPr/>
        <a:lstStyle/>
        <a:p>
          <a:endParaRPr lang="en-US"/>
        </a:p>
      </dgm:t>
    </dgm:pt>
    <dgm:pt modelId="{80FE1425-32EA-6C4C-9684-5555367008CA}" type="sibTrans" cxnId="{AED59FFA-7849-D04C-BEB8-2D3D4B801248}">
      <dgm:prSet/>
      <dgm:spPr/>
      <dgm:t>
        <a:bodyPr/>
        <a:lstStyle/>
        <a:p>
          <a:endParaRPr lang="en-US"/>
        </a:p>
      </dgm:t>
    </dgm:pt>
    <dgm:pt modelId="{DBD38C59-CBF7-2041-AD60-71CB579E92C6}">
      <dgm:prSet custT="1"/>
      <dgm:spPr/>
      <dgm:t>
        <a:bodyPr/>
        <a:lstStyle/>
        <a:p>
          <a:r>
            <a:rPr lang="en-US" sz="1800" dirty="0"/>
            <a:t>2024</a:t>
          </a:r>
          <a:endParaRPr lang="en-US" sz="2100" dirty="0"/>
        </a:p>
      </dgm:t>
    </dgm:pt>
    <dgm:pt modelId="{F15676F0-DB61-054B-9E99-9C37EDB5F334}" type="parTrans" cxnId="{05ECAC2D-96EE-3C4E-9467-D25122697315}">
      <dgm:prSet/>
      <dgm:spPr/>
      <dgm:t>
        <a:bodyPr/>
        <a:lstStyle/>
        <a:p>
          <a:endParaRPr lang="en-US"/>
        </a:p>
      </dgm:t>
    </dgm:pt>
    <dgm:pt modelId="{31E43735-28A3-B14F-A673-2754A930E468}" type="sibTrans" cxnId="{05ECAC2D-96EE-3C4E-9467-D25122697315}">
      <dgm:prSet/>
      <dgm:spPr/>
      <dgm:t>
        <a:bodyPr/>
        <a:lstStyle/>
        <a:p>
          <a:endParaRPr lang="en-US"/>
        </a:p>
      </dgm:t>
    </dgm:pt>
    <dgm:pt modelId="{05202E0D-1EEC-D549-AFEB-1C09A8DDCFD9}">
      <dgm:prSet custT="1"/>
      <dgm:spPr/>
      <dgm:t>
        <a:bodyPr/>
        <a:lstStyle/>
        <a:p>
          <a:r>
            <a:rPr lang="en-US" sz="1800" dirty="0"/>
            <a:t>2025</a:t>
          </a:r>
          <a:endParaRPr lang="en-US" sz="2000" dirty="0"/>
        </a:p>
      </dgm:t>
    </dgm:pt>
    <dgm:pt modelId="{AB5F3389-7F0D-B641-B1CE-A72A8B12CE65}" type="parTrans" cxnId="{19DBE9F8-FA8D-3143-BF78-8F2121867970}">
      <dgm:prSet/>
      <dgm:spPr/>
      <dgm:t>
        <a:bodyPr/>
        <a:lstStyle/>
        <a:p>
          <a:endParaRPr lang="en-US"/>
        </a:p>
      </dgm:t>
    </dgm:pt>
    <dgm:pt modelId="{EA3FD5A5-79C6-F24A-B1AB-003AC32BF703}" type="sibTrans" cxnId="{19DBE9F8-FA8D-3143-BF78-8F2121867970}">
      <dgm:prSet/>
      <dgm:spPr/>
      <dgm:t>
        <a:bodyPr/>
        <a:lstStyle/>
        <a:p>
          <a:endParaRPr lang="en-US"/>
        </a:p>
      </dgm:t>
    </dgm:pt>
    <dgm:pt modelId="{2EDB156A-5C2F-A641-8534-1BD760EBB38D}">
      <dgm:prSet custT="1"/>
      <dgm:spPr/>
      <dgm:t>
        <a:bodyPr/>
        <a:lstStyle/>
        <a:p>
          <a:r>
            <a:rPr lang="en-US" sz="1800" dirty="0"/>
            <a:t>2026</a:t>
          </a:r>
          <a:endParaRPr lang="en-US" sz="2100" dirty="0"/>
        </a:p>
      </dgm:t>
    </dgm:pt>
    <dgm:pt modelId="{776F7E23-4632-7E48-BA2C-F393070266BA}" type="parTrans" cxnId="{6A6E241C-0B8E-2C4B-AC07-0B1DEDBB001F}">
      <dgm:prSet/>
      <dgm:spPr/>
      <dgm:t>
        <a:bodyPr/>
        <a:lstStyle/>
        <a:p>
          <a:endParaRPr lang="en-US"/>
        </a:p>
      </dgm:t>
    </dgm:pt>
    <dgm:pt modelId="{3337C5BF-5587-424E-8392-BDC3D2EA3CA2}" type="sibTrans" cxnId="{6A6E241C-0B8E-2C4B-AC07-0B1DEDBB001F}">
      <dgm:prSet/>
      <dgm:spPr/>
      <dgm:t>
        <a:bodyPr/>
        <a:lstStyle/>
        <a:p>
          <a:endParaRPr lang="en-US"/>
        </a:p>
      </dgm:t>
    </dgm:pt>
    <dgm:pt modelId="{C9EDBDA3-1C38-A944-8DAE-5FF77CA2F39E}">
      <dgm:prSet custT="1"/>
      <dgm:spPr/>
      <dgm:t>
        <a:bodyPr/>
        <a:lstStyle/>
        <a:p>
          <a:r>
            <a:rPr lang="en-US" sz="1800" dirty="0"/>
            <a:t>2027</a:t>
          </a:r>
          <a:endParaRPr lang="en-US" sz="2100" dirty="0"/>
        </a:p>
      </dgm:t>
    </dgm:pt>
    <dgm:pt modelId="{AAA57AAC-33F1-414D-BA6E-E24176DEED68}" type="parTrans" cxnId="{399ADF2D-F11F-4B48-ADDD-5BF0CF065584}">
      <dgm:prSet/>
      <dgm:spPr/>
      <dgm:t>
        <a:bodyPr/>
        <a:lstStyle/>
        <a:p>
          <a:endParaRPr lang="en-US"/>
        </a:p>
      </dgm:t>
    </dgm:pt>
    <dgm:pt modelId="{705F401C-296E-FE46-AEC9-9262BD199E40}" type="sibTrans" cxnId="{399ADF2D-F11F-4B48-ADDD-5BF0CF065584}">
      <dgm:prSet/>
      <dgm:spPr/>
      <dgm:t>
        <a:bodyPr/>
        <a:lstStyle/>
        <a:p>
          <a:endParaRPr lang="en-US"/>
        </a:p>
      </dgm:t>
    </dgm:pt>
    <dgm:pt modelId="{F56C0A3A-F37D-FC4D-BEB8-D69A2EF87D7C}">
      <dgm:prSet custT="1"/>
      <dgm:spPr/>
      <dgm:t>
        <a:bodyPr/>
        <a:lstStyle/>
        <a:p>
          <a:r>
            <a:rPr lang="en-US" sz="1800" dirty="0"/>
            <a:t>2028</a:t>
          </a:r>
          <a:endParaRPr lang="en-US" sz="2200" dirty="0"/>
        </a:p>
      </dgm:t>
    </dgm:pt>
    <dgm:pt modelId="{DF57520E-D511-4F49-9433-4F8423A91F09}" type="parTrans" cxnId="{F546174E-3BE1-D742-BFB0-026A36170BB7}">
      <dgm:prSet/>
      <dgm:spPr/>
      <dgm:t>
        <a:bodyPr/>
        <a:lstStyle/>
        <a:p>
          <a:endParaRPr lang="en-US"/>
        </a:p>
      </dgm:t>
    </dgm:pt>
    <dgm:pt modelId="{806F25BE-9DD8-CB4F-9656-59BAE4C35CF2}" type="sibTrans" cxnId="{F546174E-3BE1-D742-BFB0-026A36170BB7}">
      <dgm:prSet/>
      <dgm:spPr/>
      <dgm:t>
        <a:bodyPr/>
        <a:lstStyle/>
        <a:p>
          <a:endParaRPr lang="en-US"/>
        </a:p>
      </dgm:t>
    </dgm:pt>
    <dgm:pt modelId="{05CC8A78-7240-1647-903B-253715316E8F}" type="pres">
      <dgm:prSet presAssocID="{455617CB-8FDF-BC40-820C-267A4ADCE369}" presName="Name0" presStyleCnt="0">
        <dgm:presLayoutVars>
          <dgm:dir/>
          <dgm:resizeHandles val="exact"/>
        </dgm:presLayoutVars>
      </dgm:prSet>
      <dgm:spPr/>
    </dgm:pt>
    <dgm:pt modelId="{ED3D769A-DFAE-4E4E-BBBB-8C8FF8756815}" type="pres">
      <dgm:prSet presAssocID="{4D86D8D1-456A-6A4D-BA07-E58DB19EE251}" presName="parTxOnly" presStyleLbl="node1" presStyleIdx="0" presStyleCnt="11">
        <dgm:presLayoutVars>
          <dgm:bulletEnabled val="1"/>
        </dgm:presLayoutVars>
      </dgm:prSet>
      <dgm:spPr/>
    </dgm:pt>
    <dgm:pt modelId="{BA182E32-17B0-2745-8779-76CE4DA6BDB4}" type="pres">
      <dgm:prSet presAssocID="{7F4AB79A-57A8-554C-962F-3287DDE0C873}" presName="parSpace" presStyleCnt="0"/>
      <dgm:spPr/>
    </dgm:pt>
    <dgm:pt modelId="{825F12B9-D505-F247-B99D-216B6B1DE3A8}" type="pres">
      <dgm:prSet presAssocID="{59D2B116-01E1-1240-8ECF-A963B6A115D5}" presName="parTxOnly" presStyleLbl="node1" presStyleIdx="1" presStyleCnt="11">
        <dgm:presLayoutVars>
          <dgm:bulletEnabled val="1"/>
        </dgm:presLayoutVars>
      </dgm:prSet>
      <dgm:spPr/>
    </dgm:pt>
    <dgm:pt modelId="{91A056E9-9705-9E48-86FB-212D6D65C491}" type="pres">
      <dgm:prSet presAssocID="{195B886E-E585-D647-884E-DA091CB347FF}" presName="parSpace" presStyleCnt="0"/>
      <dgm:spPr/>
    </dgm:pt>
    <dgm:pt modelId="{A122ED05-4410-644C-8C37-1BB0B0981175}" type="pres">
      <dgm:prSet presAssocID="{D911EBC8-7002-6945-AEDC-69BE66BB7B75}" presName="parTxOnly" presStyleLbl="node1" presStyleIdx="2" presStyleCnt="11">
        <dgm:presLayoutVars>
          <dgm:bulletEnabled val="1"/>
        </dgm:presLayoutVars>
      </dgm:prSet>
      <dgm:spPr/>
    </dgm:pt>
    <dgm:pt modelId="{2E3A036E-33EB-5E49-B3A6-592111AE163A}" type="pres">
      <dgm:prSet presAssocID="{7699D142-617B-1440-9B18-3FBFD9809175}" presName="parSpace" presStyleCnt="0"/>
      <dgm:spPr/>
    </dgm:pt>
    <dgm:pt modelId="{34B0D5D4-6CA7-1A4A-9487-DD539BFA0782}" type="pres">
      <dgm:prSet presAssocID="{8E9B2C69-E065-C743-964F-2E7215A83183}" presName="parTxOnly" presStyleLbl="node1" presStyleIdx="3" presStyleCnt="11">
        <dgm:presLayoutVars>
          <dgm:bulletEnabled val="1"/>
        </dgm:presLayoutVars>
      </dgm:prSet>
      <dgm:spPr/>
    </dgm:pt>
    <dgm:pt modelId="{45F45AB7-CDDE-0E40-B8FF-A6D8856C713D}" type="pres">
      <dgm:prSet presAssocID="{1F50BBB4-678B-F049-866F-3EBA7EF8CBCD}" presName="parSpace" presStyleCnt="0"/>
      <dgm:spPr/>
    </dgm:pt>
    <dgm:pt modelId="{84009C35-1199-1744-91B9-D2B803BDBCA1}" type="pres">
      <dgm:prSet presAssocID="{8860BC5F-BB06-1B47-AFD5-1FD5155088A8}" presName="parTxOnly" presStyleLbl="node1" presStyleIdx="4" presStyleCnt="11">
        <dgm:presLayoutVars>
          <dgm:bulletEnabled val="1"/>
        </dgm:presLayoutVars>
      </dgm:prSet>
      <dgm:spPr/>
    </dgm:pt>
    <dgm:pt modelId="{986B0531-FC12-C04E-B493-EBDB8DEA39F9}" type="pres">
      <dgm:prSet presAssocID="{92D98F01-6DD5-3E47-A296-2FDFB1FEA6EE}" presName="parSpace" presStyleCnt="0"/>
      <dgm:spPr/>
    </dgm:pt>
    <dgm:pt modelId="{04D719FB-92D7-434F-8611-E8F669F814CC}" type="pres">
      <dgm:prSet presAssocID="{D63CA406-6DE0-8F4E-909F-C336C72105FE}" presName="parTxOnly" presStyleLbl="node1" presStyleIdx="5" presStyleCnt="11">
        <dgm:presLayoutVars>
          <dgm:bulletEnabled val="1"/>
        </dgm:presLayoutVars>
      </dgm:prSet>
      <dgm:spPr/>
    </dgm:pt>
    <dgm:pt modelId="{0CD36892-390E-6D4C-A355-6FF313A4407A}" type="pres">
      <dgm:prSet presAssocID="{80FE1425-32EA-6C4C-9684-5555367008CA}" presName="parSpace" presStyleCnt="0"/>
      <dgm:spPr/>
    </dgm:pt>
    <dgm:pt modelId="{BBAF9F8F-75D5-A047-9718-07A320254EC5}" type="pres">
      <dgm:prSet presAssocID="{DBD38C59-CBF7-2041-AD60-71CB579E92C6}" presName="parTxOnly" presStyleLbl="node1" presStyleIdx="6" presStyleCnt="11">
        <dgm:presLayoutVars>
          <dgm:bulletEnabled val="1"/>
        </dgm:presLayoutVars>
      </dgm:prSet>
      <dgm:spPr/>
    </dgm:pt>
    <dgm:pt modelId="{106BC2D9-8679-5D48-9D40-FD27CEC26F33}" type="pres">
      <dgm:prSet presAssocID="{31E43735-28A3-B14F-A673-2754A930E468}" presName="parSpace" presStyleCnt="0"/>
      <dgm:spPr/>
    </dgm:pt>
    <dgm:pt modelId="{BE4CBD41-FCC2-B447-A60A-FBA6EFC67370}" type="pres">
      <dgm:prSet presAssocID="{05202E0D-1EEC-D549-AFEB-1C09A8DDCFD9}" presName="parTxOnly" presStyleLbl="node1" presStyleIdx="7" presStyleCnt="11">
        <dgm:presLayoutVars>
          <dgm:bulletEnabled val="1"/>
        </dgm:presLayoutVars>
      </dgm:prSet>
      <dgm:spPr/>
    </dgm:pt>
    <dgm:pt modelId="{06F04614-2AEF-2641-852A-F3761DAF8397}" type="pres">
      <dgm:prSet presAssocID="{EA3FD5A5-79C6-F24A-B1AB-003AC32BF703}" presName="parSpace" presStyleCnt="0"/>
      <dgm:spPr/>
    </dgm:pt>
    <dgm:pt modelId="{023A759B-E8B7-3D43-9A7F-47036AC856E6}" type="pres">
      <dgm:prSet presAssocID="{2EDB156A-5C2F-A641-8534-1BD760EBB38D}" presName="parTxOnly" presStyleLbl="node1" presStyleIdx="8" presStyleCnt="11">
        <dgm:presLayoutVars>
          <dgm:bulletEnabled val="1"/>
        </dgm:presLayoutVars>
      </dgm:prSet>
      <dgm:spPr/>
    </dgm:pt>
    <dgm:pt modelId="{FEBB7F83-65EF-3345-AE48-FF7E7F3EBD63}" type="pres">
      <dgm:prSet presAssocID="{3337C5BF-5587-424E-8392-BDC3D2EA3CA2}" presName="parSpace" presStyleCnt="0"/>
      <dgm:spPr/>
    </dgm:pt>
    <dgm:pt modelId="{6F0BB7E4-F6A7-694F-AFDA-B43D8405C8DC}" type="pres">
      <dgm:prSet presAssocID="{C9EDBDA3-1C38-A944-8DAE-5FF77CA2F39E}" presName="parTxOnly" presStyleLbl="node1" presStyleIdx="9" presStyleCnt="11">
        <dgm:presLayoutVars>
          <dgm:bulletEnabled val="1"/>
        </dgm:presLayoutVars>
      </dgm:prSet>
      <dgm:spPr/>
    </dgm:pt>
    <dgm:pt modelId="{57383141-3427-B641-8AFC-E42AAF91D7B6}" type="pres">
      <dgm:prSet presAssocID="{705F401C-296E-FE46-AEC9-9262BD199E40}" presName="parSpace" presStyleCnt="0"/>
      <dgm:spPr/>
    </dgm:pt>
    <dgm:pt modelId="{70A455B5-ECA0-B44F-888E-3EA75BD15BFF}" type="pres">
      <dgm:prSet presAssocID="{F56C0A3A-F37D-FC4D-BEB8-D69A2EF87D7C}" presName="parTxOnly" presStyleLbl="node1" presStyleIdx="10" presStyleCnt="11">
        <dgm:presLayoutVars>
          <dgm:bulletEnabled val="1"/>
        </dgm:presLayoutVars>
      </dgm:prSet>
      <dgm:spPr/>
    </dgm:pt>
  </dgm:ptLst>
  <dgm:cxnLst>
    <dgm:cxn modelId="{22333D10-9C34-AF4E-9540-7323B57568A4}" srcId="{455617CB-8FDF-BC40-820C-267A4ADCE369}" destId="{D911EBC8-7002-6945-AEDC-69BE66BB7B75}" srcOrd="2" destOrd="0" parTransId="{C7FED860-B266-DD41-A539-A2C2C9327254}" sibTransId="{7699D142-617B-1440-9B18-3FBFD9809175}"/>
    <dgm:cxn modelId="{6A6E241C-0B8E-2C4B-AC07-0B1DEDBB001F}" srcId="{455617CB-8FDF-BC40-820C-267A4ADCE369}" destId="{2EDB156A-5C2F-A641-8534-1BD760EBB38D}" srcOrd="8" destOrd="0" parTransId="{776F7E23-4632-7E48-BA2C-F393070266BA}" sibTransId="{3337C5BF-5587-424E-8392-BDC3D2EA3CA2}"/>
    <dgm:cxn modelId="{FC801821-6716-7443-92F4-2CC73745E0BD}" type="presOf" srcId="{59D2B116-01E1-1240-8ECF-A963B6A115D5}" destId="{825F12B9-D505-F247-B99D-216B6B1DE3A8}" srcOrd="0" destOrd="0" presId="urn:microsoft.com/office/officeart/2005/8/layout/hChevron3"/>
    <dgm:cxn modelId="{05ECAC2D-96EE-3C4E-9467-D25122697315}" srcId="{455617CB-8FDF-BC40-820C-267A4ADCE369}" destId="{DBD38C59-CBF7-2041-AD60-71CB579E92C6}" srcOrd="6" destOrd="0" parTransId="{F15676F0-DB61-054B-9E99-9C37EDB5F334}" sibTransId="{31E43735-28A3-B14F-A673-2754A930E468}"/>
    <dgm:cxn modelId="{399ADF2D-F11F-4B48-ADDD-5BF0CF065584}" srcId="{455617CB-8FDF-BC40-820C-267A4ADCE369}" destId="{C9EDBDA3-1C38-A944-8DAE-5FF77CA2F39E}" srcOrd="9" destOrd="0" parTransId="{AAA57AAC-33F1-414D-BA6E-E24176DEED68}" sibTransId="{705F401C-296E-FE46-AEC9-9262BD199E40}"/>
    <dgm:cxn modelId="{EC094B39-217E-C846-8F18-C199A356B681}" type="presOf" srcId="{DBD38C59-CBF7-2041-AD60-71CB579E92C6}" destId="{BBAF9F8F-75D5-A047-9718-07A320254EC5}" srcOrd="0" destOrd="0" presId="urn:microsoft.com/office/officeart/2005/8/layout/hChevron3"/>
    <dgm:cxn modelId="{F924893D-5D71-0D49-8BFD-905B25B93F03}" type="presOf" srcId="{05202E0D-1EEC-D549-AFEB-1C09A8DDCFD9}" destId="{BE4CBD41-FCC2-B447-A60A-FBA6EFC67370}" srcOrd="0" destOrd="0" presId="urn:microsoft.com/office/officeart/2005/8/layout/hChevron3"/>
    <dgm:cxn modelId="{F546174E-3BE1-D742-BFB0-026A36170BB7}" srcId="{455617CB-8FDF-BC40-820C-267A4ADCE369}" destId="{F56C0A3A-F37D-FC4D-BEB8-D69A2EF87D7C}" srcOrd="10" destOrd="0" parTransId="{DF57520E-D511-4F49-9433-4F8423A91F09}" sibTransId="{806F25BE-9DD8-CB4F-9656-59BAE4C35CF2}"/>
    <dgm:cxn modelId="{BA30AD5C-2048-304B-984E-389C21C64A62}" srcId="{455617CB-8FDF-BC40-820C-267A4ADCE369}" destId="{8860BC5F-BB06-1B47-AFD5-1FD5155088A8}" srcOrd="4" destOrd="0" parTransId="{10C3416A-19E5-FC48-9C6E-DD1AEF369A51}" sibTransId="{92D98F01-6DD5-3E47-A296-2FDFB1FEA6EE}"/>
    <dgm:cxn modelId="{16D0D16F-4DA2-7240-9EBD-C3EE8EB81D21}" type="presOf" srcId="{2EDB156A-5C2F-A641-8534-1BD760EBB38D}" destId="{023A759B-E8B7-3D43-9A7F-47036AC856E6}" srcOrd="0" destOrd="0" presId="urn:microsoft.com/office/officeart/2005/8/layout/hChevron3"/>
    <dgm:cxn modelId="{45031D77-1E3B-EF4C-B27A-87070D99FA0A}" type="presOf" srcId="{D911EBC8-7002-6945-AEDC-69BE66BB7B75}" destId="{A122ED05-4410-644C-8C37-1BB0B0981175}" srcOrd="0" destOrd="0" presId="urn:microsoft.com/office/officeart/2005/8/layout/hChevron3"/>
    <dgm:cxn modelId="{11F64685-9288-4040-8EEF-6E6FE6EB10F9}" srcId="{455617CB-8FDF-BC40-820C-267A4ADCE369}" destId="{59D2B116-01E1-1240-8ECF-A963B6A115D5}" srcOrd="1" destOrd="0" parTransId="{1F4C477A-CC4B-3A41-BDB9-033F18FDC71D}" sibTransId="{195B886E-E585-D647-884E-DA091CB347FF}"/>
    <dgm:cxn modelId="{DE84298C-A1E5-884D-A230-788957C5B4DD}" srcId="{455617CB-8FDF-BC40-820C-267A4ADCE369}" destId="{4D86D8D1-456A-6A4D-BA07-E58DB19EE251}" srcOrd="0" destOrd="0" parTransId="{90C51F78-EAE9-0A43-A171-BACA13DFE15A}" sibTransId="{7F4AB79A-57A8-554C-962F-3287DDE0C873}"/>
    <dgm:cxn modelId="{03F3B697-DDB8-4044-9E1D-87CF1E49D852}" type="presOf" srcId="{4D86D8D1-456A-6A4D-BA07-E58DB19EE251}" destId="{ED3D769A-DFAE-4E4E-BBBB-8C8FF8756815}" srcOrd="0" destOrd="0" presId="urn:microsoft.com/office/officeart/2005/8/layout/hChevron3"/>
    <dgm:cxn modelId="{861EA0B1-4FC1-B146-AED1-67828071C835}" type="presOf" srcId="{C9EDBDA3-1C38-A944-8DAE-5FF77CA2F39E}" destId="{6F0BB7E4-F6A7-694F-AFDA-B43D8405C8DC}" srcOrd="0" destOrd="0" presId="urn:microsoft.com/office/officeart/2005/8/layout/hChevron3"/>
    <dgm:cxn modelId="{CFCE8AB7-F08E-D849-B08A-81DD8BE22C06}" type="presOf" srcId="{8860BC5F-BB06-1B47-AFD5-1FD5155088A8}" destId="{84009C35-1199-1744-91B9-D2B803BDBCA1}" srcOrd="0" destOrd="0" presId="urn:microsoft.com/office/officeart/2005/8/layout/hChevron3"/>
    <dgm:cxn modelId="{970AFFC4-B534-C641-B3EB-70104620BD42}" type="presOf" srcId="{8E9B2C69-E065-C743-964F-2E7215A83183}" destId="{34B0D5D4-6CA7-1A4A-9487-DD539BFA0782}" srcOrd="0" destOrd="0" presId="urn:microsoft.com/office/officeart/2005/8/layout/hChevron3"/>
    <dgm:cxn modelId="{543BA0F2-3181-684F-BD4F-8EFA64F5AC9F}" type="presOf" srcId="{F56C0A3A-F37D-FC4D-BEB8-D69A2EF87D7C}" destId="{70A455B5-ECA0-B44F-888E-3EA75BD15BFF}" srcOrd="0" destOrd="0" presId="urn:microsoft.com/office/officeart/2005/8/layout/hChevron3"/>
    <dgm:cxn modelId="{74279FF4-6500-744B-AB2E-88FFB96ED65D}" type="presOf" srcId="{455617CB-8FDF-BC40-820C-267A4ADCE369}" destId="{05CC8A78-7240-1647-903B-253715316E8F}" srcOrd="0" destOrd="0" presId="urn:microsoft.com/office/officeart/2005/8/layout/hChevron3"/>
    <dgm:cxn modelId="{33DA0AF5-583C-0A4A-B029-08A827DD5F34}" srcId="{455617CB-8FDF-BC40-820C-267A4ADCE369}" destId="{8E9B2C69-E065-C743-964F-2E7215A83183}" srcOrd="3" destOrd="0" parTransId="{158A9884-C5E3-7D47-9696-8DD078D37213}" sibTransId="{1F50BBB4-678B-F049-866F-3EBA7EF8CBCD}"/>
    <dgm:cxn modelId="{12524CF8-DACF-F441-8CAE-8F81CFFD4F86}" type="presOf" srcId="{D63CA406-6DE0-8F4E-909F-C336C72105FE}" destId="{04D719FB-92D7-434F-8611-E8F669F814CC}" srcOrd="0" destOrd="0" presId="urn:microsoft.com/office/officeart/2005/8/layout/hChevron3"/>
    <dgm:cxn modelId="{19DBE9F8-FA8D-3143-BF78-8F2121867970}" srcId="{455617CB-8FDF-BC40-820C-267A4ADCE369}" destId="{05202E0D-1EEC-D549-AFEB-1C09A8DDCFD9}" srcOrd="7" destOrd="0" parTransId="{AB5F3389-7F0D-B641-B1CE-A72A8B12CE65}" sibTransId="{EA3FD5A5-79C6-F24A-B1AB-003AC32BF703}"/>
    <dgm:cxn modelId="{AED59FFA-7849-D04C-BEB8-2D3D4B801248}" srcId="{455617CB-8FDF-BC40-820C-267A4ADCE369}" destId="{D63CA406-6DE0-8F4E-909F-C336C72105FE}" srcOrd="5" destOrd="0" parTransId="{02A385BC-025D-FE47-A9C2-878AC81F7ED6}" sibTransId="{80FE1425-32EA-6C4C-9684-5555367008CA}"/>
    <dgm:cxn modelId="{0F44E3BA-80B1-CE4A-A653-B786F0889AC7}" type="presParOf" srcId="{05CC8A78-7240-1647-903B-253715316E8F}" destId="{ED3D769A-DFAE-4E4E-BBBB-8C8FF8756815}" srcOrd="0" destOrd="0" presId="urn:microsoft.com/office/officeart/2005/8/layout/hChevron3"/>
    <dgm:cxn modelId="{AA61BAED-4488-F84A-9232-280E33204B65}" type="presParOf" srcId="{05CC8A78-7240-1647-903B-253715316E8F}" destId="{BA182E32-17B0-2745-8779-76CE4DA6BDB4}" srcOrd="1" destOrd="0" presId="urn:microsoft.com/office/officeart/2005/8/layout/hChevron3"/>
    <dgm:cxn modelId="{3747615D-E0DC-AD41-98D2-FB7072A84C91}" type="presParOf" srcId="{05CC8A78-7240-1647-903B-253715316E8F}" destId="{825F12B9-D505-F247-B99D-216B6B1DE3A8}" srcOrd="2" destOrd="0" presId="urn:microsoft.com/office/officeart/2005/8/layout/hChevron3"/>
    <dgm:cxn modelId="{5289248E-6F63-A74E-AE0E-B81F61BEAB6D}" type="presParOf" srcId="{05CC8A78-7240-1647-903B-253715316E8F}" destId="{91A056E9-9705-9E48-86FB-212D6D65C491}" srcOrd="3" destOrd="0" presId="urn:microsoft.com/office/officeart/2005/8/layout/hChevron3"/>
    <dgm:cxn modelId="{737F5A47-A6C0-5441-A7A2-ABD879CCE318}" type="presParOf" srcId="{05CC8A78-7240-1647-903B-253715316E8F}" destId="{A122ED05-4410-644C-8C37-1BB0B0981175}" srcOrd="4" destOrd="0" presId="urn:microsoft.com/office/officeart/2005/8/layout/hChevron3"/>
    <dgm:cxn modelId="{A79CCEC7-C021-0742-9C07-881CA7336C93}" type="presParOf" srcId="{05CC8A78-7240-1647-903B-253715316E8F}" destId="{2E3A036E-33EB-5E49-B3A6-592111AE163A}" srcOrd="5" destOrd="0" presId="urn:microsoft.com/office/officeart/2005/8/layout/hChevron3"/>
    <dgm:cxn modelId="{347D4390-6CB1-7542-8347-F839B5DEB20C}" type="presParOf" srcId="{05CC8A78-7240-1647-903B-253715316E8F}" destId="{34B0D5D4-6CA7-1A4A-9487-DD539BFA0782}" srcOrd="6" destOrd="0" presId="urn:microsoft.com/office/officeart/2005/8/layout/hChevron3"/>
    <dgm:cxn modelId="{F9C77C9E-8C60-A341-A8C1-3AF6A587E64A}" type="presParOf" srcId="{05CC8A78-7240-1647-903B-253715316E8F}" destId="{45F45AB7-CDDE-0E40-B8FF-A6D8856C713D}" srcOrd="7" destOrd="0" presId="urn:microsoft.com/office/officeart/2005/8/layout/hChevron3"/>
    <dgm:cxn modelId="{39D6B172-6CBA-014B-B351-E9C4450F6E63}" type="presParOf" srcId="{05CC8A78-7240-1647-903B-253715316E8F}" destId="{84009C35-1199-1744-91B9-D2B803BDBCA1}" srcOrd="8" destOrd="0" presId="urn:microsoft.com/office/officeart/2005/8/layout/hChevron3"/>
    <dgm:cxn modelId="{7652F3BF-398F-944F-8941-AA7BBA2139BA}" type="presParOf" srcId="{05CC8A78-7240-1647-903B-253715316E8F}" destId="{986B0531-FC12-C04E-B493-EBDB8DEA39F9}" srcOrd="9" destOrd="0" presId="urn:microsoft.com/office/officeart/2005/8/layout/hChevron3"/>
    <dgm:cxn modelId="{0F15617D-B252-9F4C-AF1D-966ED55F938A}" type="presParOf" srcId="{05CC8A78-7240-1647-903B-253715316E8F}" destId="{04D719FB-92D7-434F-8611-E8F669F814CC}" srcOrd="10" destOrd="0" presId="urn:microsoft.com/office/officeart/2005/8/layout/hChevron3"/>
    <dgm:cxn modelId="{76EB9412-FFCA-E548-9EDD-EC0D819043AF}" type="presParOf" srcId="{05CC8A78-7240-1647-903B-253715316E8F}" destId="{0CD36892-390E-6D4C-A355-6FF313A4407A}" srcOrd="11" destOrd="0" presId="urn:microsoft.com/office/officeart/2005/8/layout/hChevron3"/>
    <dgm:cxn modelId="{90413836-7B0E-EF44-B1DC-A2E996B208F1}" type="presParOf" srcId="{05CC8A78-7240-1647-903B-253715316E8F}" destId="{BBAF9F8F-75D5-A047-9718-07A320254EC5}" srcOrd="12" destOrd="0" presId="urn:microsoft.com/office/officeart/2005/8/layout/hChevron3"/>
    <dgm:cxn modelId="{7CE973EC-4FE8-8645-8CD1-F4F915EA117A}" type="presParOf" srcId="{05CC8A78-7240-1647-903B-253715316E8F}" destId="{106BC2D9-8679-5D48-9D40-FD27CEC26F33}" srcOrd="13" destOrd="0" presId="urn:microsoft.com/office/officeart/2005/8/layout/hChevron3"/>
    <dgm:cxn modelId="{E9A35B36-4FE1-AD4B-A347-43EC132EBB8F}" type="presParOf" srcId="{05CC8A78-7240-1647-903B-253715316E8F}" destId="{BE4CBD41-FCC2-B447-A60A-FBA6EFC67370}" srcOrd="14" destOrd="0" presId="urn:microsoft.com/office/officeart/2005/8/layout/hChevron3"/>
    <dgm:cxn modelId="{9695FC84-F12E-DA42-B2A6-1B40BFFCE8E8}" type="presParOf" srcId="{05CC8A78-7240-1647-903B-253715316E8F}" destId="{06F04614-2AEF-2641-852A-F3761DAF8397}" srcOrd="15" destOrd="0" presId="urn:microsoft.com/office/officeart/2005/8/layout/hChevron3"/>
    <dgm:cxn modelId="{C86B0F0D-4C9B-DB40-AAB8-2992F055571B}" type="presParOf" srcId="{05CC8A78-7240-1647-903B-253715316E8F}" destId="{023A759B-E8B7-3D43-9A7F-47036AC856E6}" srcOrd="16" destOrd="0" presId="urn:microsoft.com/office/officeart/2005/8/layout/hChevron3"/>
    <dgm:cxn modelId="{BD8EC3B6-68AC-A941-9F87-74B3FDE6388F}" type="presParOf" srcId="{05CC8A78-7240-1647-903B-253715316E8F}" destId="{FEBB7F83-65EF-3345-AE48-FF7E7F3EBD63}" srcOrd="17" destOrd="0" presId="urn:microsoft.com/office/officeart/2005/8/layout/hChevron3"/>
    <dgm:cxn modelId="{88DEAADF-9E16-DF4C-801C-B78998458FD7}" type="presParOf" srcId="{05CC8A78-7240-1647-903B-253715316E8F}" destId="{6F0BB7E4-F6A7-694F-AFDA-B43D8405C8DC}" srcOrd="18" destOrd="0" presId="urn:microsoft.com/office/officeart/2005/8/layout/hChevron3"/>
    <dgm:cxn modelId="{8E967419-067B-C047-8AC1-EBD60EED011F}" type="presParOf" srcId="{05CC8A78-7240-1647-903B-253715316E8F}" destId="{57383141-3427-B641-8AFC-E42AAF91D7B6}" srcOrd="19" destOrd="0" presId="urn:microsoft.com/office/officeart/2005/8/layout/hChevron3"/>
    <dgm:cxn modelId="{1BB81956-C48A-B84F-BA14-85E488FCD273}" type="presParOf" srcId="{05CC8A78-7240-1647-903B-253715316E8F}" destId="{70A455B5-ECA0-B44F-888E-3EA75BD15BFF}" srcOrd="2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D769A-DFAE-4E4E-BBBB-8C8FF8756815}">
      <dsp:nvSpPr>
        <dsp:cNvPr id="0" name=""/>
        <dsp:cNvSpPr/>
      </dsp:nvSpPr>
      <dsp:spPr>
        <a:xfrm>
          <a:off x="1413" y="1140391"/>
          <a:ext cx="1286619" cy="514647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2018</a:t>
          </a:r>
          <a:endParaRPr lang="en-US" sz="2000" kern="1200" dirty="0"/>
        </a:p>
      </dsp:txBody>
      <dsp:txXfrm>
        <a:off x="1413" y="1140391"/>
        <a:ext cx="1157957" cy="514647"/>
      </dsp:txXfrm>
    </dsp:sp>
    <dsp:sp modelId="{825F12B9-D505-F247-B99D-216B6B1DE3A8}">
      <dsp:nvSpPr>
        <dsp:cNvPr id="0" name=""/>
        <dsp:cNvSpPr/>
      </dsp:nvSpPr>
      <dsp:spPr>
        <a:xfrm>
          <a:off x="1030709" y="1140391"/>
          <a:ext cx="1286619" cy="51464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2019</a:t>
          </a:r>
          <a:endParaRPr lang="en-US" sz="2800" kern="1200" dirty="0"/>
        </a:p>
      </dsp:txBody>
      <dsp:txXfrm>
        <a:off x="1288033" y="1140391"/>
        <a:ext cx="771972" cy="514647"/>
      </dsp:txXfrm>
    </dsp:sp>
    <dsp:sp modelId="{A122ED05-4410-644C-8C37-1BB0B0981175}">
      <dsp:nvSpPr>
        <dsp:cNvPr id="0" name=""/>
        <dsp:cNvSpPr/>
      </dsp:nvSpPr>
      <dsp:spPr>
        <a:xfrm>
          <a:off x="2060004" y="1140391"/>
          <a:ext cx="1286619" cy="51464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2020</a:t>
          </a:r>
          <a:endParaRPr lang="en-US" sz="2400" kern="1200" dirty="0"/>
        </a:p>
      </dsp:txBody>
      <dsp:txXfrm>
        <a:off x="2317328" y="1140391"/>
        <a:ext cx="771972" cy="514647"/>
      </dsp:txXfrm>
    </dsp:sp>
    <dsp:sp modelId="{34B0D5D4-6CA7-1A4A-9487-DD539BFA0782}">
      <dsp:nvSpPr>
        <dsp:cNvPr id="0" name=""/>
        <dsp:cNvSpPr/>
      </dsp:nvSpPr>
      <dsp:spPr>
        <a:xfrm>
          <a:off x="3089299" y="1140391"/>
          <a:ext cx="1286619" cy="514647"/>
        </a:xfrm>
        <a:prstGeom prst="chevron">
          <a:avLst/>
        </a:prstGeom>
        <a:solidFill>
          <a:schemeClr val="tx1">
            <a:lumMod val="60000"/>
            <a:lumOff val="4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2021</a:t>
          </a:r>
          <a:endParaRPr lang="en-US" sz="2100" kern="1200" dirty="0"/>
        </a:p>
      </dsp:txBody>
      <dsp:txXfrm>
        <a:off x="3346623" y="1140391"/>
        <a:ext cx="771972" cy="514647"/>
      </dsp:txXfrm>
    </dsp:sp>
    <dsp:sp modelId="{84009C35-1199-1744-91B9-D2B803BDBCA1}">
      <dsp:nvSpPr>
        <dsp:cNvPr id="0" name=""/>
        <dsp:cNvSpPr/>
      </dsp:nvSpPr>
      <dsp:spPr>
        <a:xfrm>
          <a:off x="4118595" y="1140391"/>
          <a:ext cx="1286619" cy="51464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2022</a:t>
          </a:r>
          <a:endParaRPr lang="en-US" sz="2100" kern="1200" dirty="0"/>
        </a:p>
      </dsp:txBody>
      <dsp:txXfrm>
        <a:off x="4375919" y="1140391"/>
        <a:ext cx="771972" cy="514647"/>
      </dsp:txXfrm>
    </dsp:sp>
    <dsp:sp modelId="{04D719FB-92D7-434F-8611-E8F669F814CC}">
      <dsp:nvSpPr>
        <dsp:cNvPr id="0" name=""/>
        <dsp:cNvSpPr/>
      </dsp:nvSpPr>
      <dsp:spPr>
        <a:xfrm>
          <a:off x="5147890" y="1140391"/>
          <a:ext cx="1286619" cy="51464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2023</a:t>
          </a:r>
          <a:endParaRPr lang="en-US" sz="2100" kern="1200" dirty="0"/>
        </a:p>
      </dsp:txBody>
      <dsp:txXfrm>
        <a:off x="5405214" y="1140391"/>
        <a:ext cx="771972" cy="514647"/>
      </dsp:txXfrm>
    </dsp:sp>
    <dsp:sp modelId="{BBAF9F8F-75D5-A047-9718-07A320254EC5}">
      <dsp:nvSpPr>
        <dsp:cNvPr id="0" name=""/>
        <dsp:cNvSpPr/>
      </dsp:nvSpPr>
      <dsp:spPr>
        <a:xfrm>
          <a:off x="6177185" y="1140391"/>
          <a:ext cx="1286619" cy="51464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2024</a:t>
          </a:r>
          <a:endParaRPr lang="en-US" sz="2100" kern="1200" dirty="0"/>
        </a:p>
      </dsp:txBody>
      <dsp:txXfrm>
        <a:off x="6434509" y="1140391"/>
        <a:ext cx="771972" cy="514647"/>
      </dsp:txXfrm>
    </dsp:sp>
    <dsp:sp modelId="{BE4CBD41-FCC2-B447-A60A-FBA6EFC67370}">
      <dsp:nvSpPr>
        <dsp:cNvPr id="0" name=""/>
        <dsp:cNvSpPr/>
      </dsp:nvSpPr>
      <dsp:spPr>
        <a:xfrm>
          <a:off x="7206481" y="1140391"/>
          <a:ext cx="1286619" cy="51464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2025</a:t>
          </a:r>
          <a:endParaRPr lang="en-US" sz="2000" kern="1200" dirty="0"/>
        </a:p>
      </dsp:txBody>
      <dsp:txXfrm>
        <a:off x="7463805" y="1140391"/>
        <a:ext cx="771972" cy="514647"/>
      </dsp:txXfrm>
    </dsp:sp>
    <dsp:sp modelId="{023A759B-E8B7-3D43-9A7F-47036AC856E6}">
      <dsp:nvSpPr>
        <dsp:cNvPr id="0" name=""/>
        <dsp:cNvSpPr/>
      </dsp:nvSpPr>
      <dsp:spPr>
        <a:xfrm>
          <a:off x="8235776" y="1140391"/>
          <a:ext cx="1286619" cy="51464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2026</a:t>
          </a:r>
          <a:endParaRPr lang="en-US" sz="2100" kern="1200" dirty="0"/>
        </a:p>
      </dsp:txBody>
      <dsp:txXfrm>
        <a:off x="8493100" y="1140391"/>
        <a:ext cx="771972" cy="514647"/>
      </dsp:txXfrm>
    </dsp:sp>
    <dsp:sp modelId="{6F0BB7E4-F6A7-694F-AFDA-B43D8405C8DC}">
      <dsp:nvSpPr>
        <dsp:cNvPr id="0" name=""/>
        <dsp:cNvSpPr/>
      </dsp:nvSpPr>
      <dsp:spPr>
        <a:xfrm>
          <a:off x="9265071" y="1140391"/>
          <a:ext cx="1286619" cy="51464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2027</a:t>
          </a:r>
          <a:endParaRPr lang="en-US" sz="2100" kern="1200" dirty="0"/>
        </a:p>
      </dsp:txBody>
      <dsp:txXfrm>
        <a:off x="9522395" y="1140391"/>
        <a:ext cx="771972" cy="514647"/>
      </dsp:txXfrm>
    </dsp:sp>
    <dsp:sp modelId="{70A455B5-ECA0-B44F-888E-3EA75BD15BFF}">
      <dsp:nvSpPr>
        <dsp:cNvPr id="0" name=""/>
        <dsp:cNvSpPr/>
      </dsp:nvSpPr>
      <dsp:spPr>
        <a:xfrm>
          <a:off x="10294366" y="1140391"/>
          <a:ext cx="1286619" cy="51464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2028</a:t>
          </a:r>
          <a:endParaRPr lang="en-US" sz="2200" kern="1200" dirty="0"/>
        </a:p>
      </dsp:txBody>
      <dsp:txXfrm>
        <a:off x="10551690" y="1140391"/>
        <a:ext cx="771972" cy="514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01T23:12:34.073"/>
    </inkml:context>
    <inkml:brush xml:id="br0">
      <inkml:brushProperty name="width" value="0.3" units="cm"/>
      <inkml:brushProperty name="height" value="0.6" units="cm"/>
      <inkml:brushProperty name="color" value="#FDFFF5"/>
      <inkml:brushProperty name="tip" value="rectangle"/>
      <inkml:brushProperty name="rasterOp" value="maskPen"/>
    </inkml:brush>
  </inkml:definitions>
  <inkml:trace contextRef="#ctx0" brushRef="#br0">571 418,'-88'29,"-3"2,26-6,2-1,1 5,20-7,3 1,8 3,7-4,-1 6,8-6,1-3,9-7,54-37,-14 7,50-31,-29 17,1-3,9-10,-9 1,13-10,-8 5,-10 8,0 2,-17 11,0 3,-7 3,-9 7,-3 4,-45 43,4-5,-8 7,-4 4,-28 20,-3 5,30-30,1 0,-27 26,4-7,13-8,20-20,13-8,13-13,44-22,14-10,-10 8,4 0,9-5,2-1,-2 2,0 0,-1-1,-2-1,-5 3,-4 0,16-15,-18 10,-11 5,-19 11,-5 5,-53 56,-2-2,-1 1,-4 2,14-14,0-3,-4 2,2-3,-12 8,10-13,26-17,65-65,17-4,-3-2,4-2,-11 14,-1 1,4-4,-2 1,-14 12,-3 3,29-33,-25 22,-20 17,-13 15,-7 11,-41 29,-4 7,-36 19,34-19,-1 0,-1-2,-1 0,1 2,1 1,-36 28,29-18,13-5,21-18,6-9,54-37,-2 2,42-27,-41 27,0-1,1-5,0-1,0 3,0 0,-1-5,-3 2,18-16,-15 9,-17 12,-17 17,-59 45,0-3,6 0,-3 2,-31 20,19-9,2 1,28-21,11-8,60-45,-18 15,47-31,-33 24,1 0,3-2,-10 5,-3 1,-8 2,-7 6,-6 0,-2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02:49:59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2T02:50:07.6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43 501 24575,'7'-12'0,"2"-1"0,2-2 0,0-2 0,5-4 0,-1 0 0,4-1 0,-1-3 0,-2 6 0,-1-2 0,-3 6 0,-2 2 0,0 1 0,-1 1 0,2-3 0,3-3 0,1-1 0,6-6 0,0-2 0,3-1 0,0-2 0,-3 3 0,-3 5 0,-1-2 0,-8 10 0,1 1 0,-4 3 0,-4 5 0,-3 4 0,-7 4 0,-11 6 0,-2 3 0,-2 0 0,1 0 0,3 2 0,-2 0 0,-3 7 0,4-1 0,-5 2 0,5-1 0,2-6 0,2 0 0,7-7 0,0-1 0,4-3 0,0-2 0,2 2 0,-1-3 0,0 3 0,-4 0 0,-1 1 0,-2 2 0,-2-1 0,1 2 0,0-3 0,1 4 0,2-5 0,0 2 0,0 0 0,1-1 0,2 0 0,1-3 0,0 1 0,-1 0 0,1-3 0,5-7 0,6-8 0,4-8 0,1 0 0,2-2 0,0 2 0,-3 3 0,1-2 0,-3 4 0,-1 0 0,1 2 0,-5 5 0,2 1 0,-2 3 0,0 0 0,-2 2 0,1 1 0,-1 1 0,0-3 0,1 2 0,1-3 0,-1 2 0,-1-1 0,2 0 0,-2 1 0,1 0 0,0 1 0,0 1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23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01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79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03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62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0846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3476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8803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4523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0194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2601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43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49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41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52050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7201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9637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6113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3911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2340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40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7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0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4" r:id="rId8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5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39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jpe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8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0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svg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image" Target="../media/image13.tiff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customXml" Target="../ink/ink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2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72B43-D00D-6247-BC0B-9372C56FD1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137" y="4247518"/>
            <a:ext cx="10837730" cy="1003049"/>
          </a:xfrm>
        </p:spPr>
        <p:txBody>
          <a:bodyPr>
            <a:normAutofit/>
          </a:bodyPr>
          <a:lstStyle/>
          <a:p>
            <a:r>
              <a:rPr lang="en-US" dirty="0"/>
              <a:t>PIP-II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46D667C-6AA0-4104-8397-45E3E900A538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396875" y="5170488"/>
            <a:ext cx="11331575" cy="1247775"/>
          </a:xfrm>
          <a:prstGeom prst="rect">
            <a:avLst/>
          </a:prstGeom>
        </p:spPr>
        <p:txBody>
          <a:bodyPr lIns="0" tIns="45720" rIns="0" bIns="45720" anchor="t"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Helvetica"/>
              </a:rPr>
              <a:t>E. </a:t>
            </a:r>
            <a:r>
              <a:rPr lang="en-US" dirty="0" err="1">
                <a:cs typeface="Helvetica"/>
              </a:rPr>
              <a:t>Pozdeyev</a:t>
            </a:r>
            <a:r>
              <a:rPr lang="en-US" dirty="0">
                <a:cs typeface="Helvetica"/>
              </a:rPr>
              <a:t>, PIP-II Project Scientist</a:t>
            </a:r>
            <a:endParaRPr lang="en-US" dirty="0"/>
          </a:p>
          <a:p>
            <a:r>
              <a:rPr lang="en-US" dirty="0"/>
              <a:t>Potential Fermilab Muon Campus &amp; Storage Ring Experiments</a:t>
            </a:r>
          </a:p>
          <a:p>
            <a:r>
              <a:rPr lang="en-US" dirty="0"/>
              <a:t>26-May-2021</a:t>
            </a:r>
          </a:p>
        </p:txBody>
      </p:sp>
    </p:spTree>
    <p:extLst>
      <p:ext uri="{BB962C8B-B14F-4D97-AF65-F5344CB8AC3E}">
        <p14:creationId xmlns:p14="http://schemas.microsoft.com/office/powerpoint/2010/main" val="3473891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540BC2-C2DC-814B-B269-20EDAC4B8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Mu2e-II Beam Line Included in CF Design, Space Reserved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CAAC3-C914-A249-B8D6-4494532F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9AEFAD-9D2D-5A4B-A958-D8E8426A0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93" y="1394618"/>
            <a:ext cx="6054847" cy="44346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48324D-4A32-0949-9530-E9CC562C7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926" y="2030412"/>
            <a:ext cx="5431074" cy="379888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3D9FD3-4527-864B-BDFF-0D73D1145198}"/>
              </a:ext>
            </a:extLst>
          </p:cNvPr>
          <p:cNvCxnSpPr/>
          <p:nvPr/>
        </p:nvCxnSpPr>
        <p:spPr>
          <a:xfrm flipH="1">
            <a:off x="3843338" y="4772025"/>
            <a:ext cx="2917588" cy="1857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F5543A5-2523-144E-876A-58CB5CB5168B}"/>
              </a:ext>
            </a:extLst>
          </p:cNvPr>
          <p:cNvSpPr txBox="1"/>
          <p:nvPr/>
        </p:nvSpPr>
        <p:spPr>
          <a:xfrm>
            <a:off x="6600825" y="5829300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Mu2e-II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100CE7-AE92-FD4D-878A-2B41C7F594CF}"/>
              </a:ext>
            </a:extLst>
          </p:cNvPr>
          <p:cNvSpPr txBox="1"/>
          <p:nvPr/>
        </p:nvSpPr>
        <p:spPr>
          <a:xfrm>
            <a:off x="5896705" y="5024199"/>
            <a:ext cx="96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Booster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6FE3FA-E282-9D43-8257-A2DF58E20FCE}"/>
              </a:ext>
            </a:extLst>
          </p:cNvPr>
          <p:cNvSpPr txBox="1"/>
          <p:nvPr/>
        </p:nvSpPr>
        <p:spPr>
          <a:xfrm>
            <a:off x="3062156" y="814648"/>
            <a:ext cx="6067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 design separates BAL and Mu2e-II lines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172B2D-C9E1-D643-BD45-3CE597292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8ADB2-28E7-0E4F-936C-D36359913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54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15F1D3-F0E7-6741-9B0B-BC56DEB2C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6922260" cy="5059363"/>
          </a:xfrm>
        </p:spPr>
        <p:txBody>
          <a:bodyPr/>
          <a:lstStyle/>
          <a:p>
            <a:r>
              <a:rPr lang="en-US" dirty="0"/>
              <a:t>Conceptual design studies were performed</a:t>
            </a:r>
          </a:p>
          <a:p>
            <a:pPr lvl="1"/>
            <a:r>
              <a:rPr lang="en-US" dirty="0"/>
              <a:t>Design of beam line has been developed </a:t>
            </a:r>
          </a:p>
          <a:p>
            <a:pPr lvl="1"/>
            <a:r>
              <a:rPr lang="en-US" dirty="0"/>
              <a:t>Small changes of BTL needs to be included in the design</a:t>
            </a:r>
          </a:p>
          <a:p>
            <a:r>
              <a:rPr lang="en-US" dirty="0"/>
              <a:t>PIP-II Project does not include Mu2e-II beam line, the switching magnet, SRF separator. Additional effort will be required to develop those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70195F-E487-E345-8A91-E062BB24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Mu2e-II Beam 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B25A0-5B17-B343-9867-547A3D40B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pic>
        <p:nvPicPr>
          <p:cNvPr id="5" name="ClipArt Placeholder 6">
            <a:extLst>
              <a:ext uri="{FF2B5EF4-FFF2-40B4-BE49-F238E27FC236}">
                <a16:creationId xmlns:a16="http://schemas.microsoft.com/office/drawing/2014/main" id="{A65DFD90-6913-964B-959A-17CA5A303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28" y="582389"/>
            <a:ext cx="4082552" cy="5738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589461-F5FF-F442-9721-D9BD4520EEB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9" y="4208443"/>
            <a:ext cx="5547566" cy="2112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323547-DFF7-594A-A5EA-35BA7750D2DE}"/>
              </a:ext>
            </a:extLst>
          </p:cNvPr>
          <p:cNvSpPr txBox="1"/>
          <p:nvPr/>
        </p:nvSpPr>
        <p:spPr>
          <a:xfrm>
            <a:off x="1577955" y="3869889"/>
            <a:ext cx="4767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Optics functions of Mu2e-II beam line A. </a:t>
            </a:r>
            <a:r>
              <a:rPr lang="en-US" sz="1600" dirty="0" err="1"/>
              <a:t>Vivoli</a:t>
            </a:r>
            <a:r>
              <a:rPr lang="en-US" sz="1600" dirty="0"/>
              <a:t>, M. Xiao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3587A8-FB7D-7D4E-A673-EB43AAA63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4AD312-717E-4D45-BC67-B7C01387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783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1C43A71-5615-ED4F-990C-9D7AE2366C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000" dirty="0"/>
                  <a:t>Beam energy 800 MeV, upgradable to 1 GeV with addition of two cryomodules</a:t>
                </a:r>
              </a:p>
              <a:p>
                <a:r>
                  <a:rPr lang="en-US" sz="2000" dirty="0"/>
                  <a:t>Beam power up to ~1.6 MW concurrently with DUNE/LBNF</a:t>
                </a:r>
              </a:p>
              <a:p>
                <a:pPr lvl="1"/>
                <a:r>
                  <a:rPr lang="en-US" sz="1800" dirty="0"/>
                  <a:t>Average beam current (over ~1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dirty="0"/>
                  <a:t>s) is limited to 2 mA (1.25E16 H-/sec) by RF amplifiers</a:t>
                </a:r>
              </a:p>
              <a:p>
                <a:pPr lvl="1"/>
                <a:r>
                  <a:rPr lang="en-US" sz="1800" dirty="0"/>
                  <a:t>Beam current can exceed 2 mA for in short pulses (&lt;1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dirty="0"/>
                  <a:t>s), see next two slides</a:t>
                </a:r>
                <a:endParaRPr lang="en-US" sz="2000" dirty="0"/>
              </a:p>
              <a:p>
                <a:r>
                  <a:rPr lang="en-US" sz="2000" dirty="0"/>
                  <a:t>Flexible beam time-structure, arbitrary programmable beam patterns, up to CW</a:t>
                </a:r>
                <a:endParaRPr lang="en-US" sz="1800" dirty="0"/>
              </a:p>
              <a:p>
                <a:r>
                  <a:rPr lang="en-US" sz="2000" dirty="0"/>
                  <a:t>Beam current stability at ~1% level</a:t>
                </a:r>
              </a:p>
              <a:p>
                <a:r>
                  <a:rPr lang="en-US" sz="2000" dirty="0"/>
                  <a:t>Small emittance, low beam halo, high energy stability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Beam can be shared between several users (e.g. LBNF and Mu2e-II) using RF separators and fast switching magnets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1C43A71-5615-ED4F-990C-9D7AE2366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17" t="-1504" r="-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9B14F7AA-50F1-7949-B79D-FF0472A9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Capabilities at 800 MeV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7F031-D3A3-3D4D-89EE-F66B8DF8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FA363-9A55-7D4F-9E91-6809BD9EB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11" y="4890898"/>
            <a:ext cx="1972720" cy="1508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C44F97-DF7D-DF4B-860E-95A77E61E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631" y="4890899"/>
            <a:ext cx="1939836" cy="1508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C0A69C-C9EA-D042-BFB1-99DD10408596}"/>
              </a:ext>
            </a:extLst>
          </p:cNvPr>
          <p:cNvSpPr txBox="1"/>
          <p:nvPr/>
        </p:nvSpPr>
        <p:spPr>
          <a:xfrm>
            <a:off x="1431617" y="4343171"/>
            <a:ext cx="2440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RF Separator Concept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280DA8-F4A0-5948-82ED-DC5C45860CE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59" y="4881274"/>
            <a:ext cx="2195499" cy="154287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DBE5F9-CCBE-774B-8E2C-CF2330A849EB}"/>
                  </a:ext>
                </a:extLst>
              </p:cNvPr>
              <p:cNvSpPr txBox="1"/>
              <p:nvPr/>
            </p:nvSpPr>
            <p:spPr>
              <a:xfrm>
                <a:off x="7787488" y="5283380"/>
                <a:ext cx="2565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Switching time ~10-20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DBE5F9-CCBE-774B-8E2C-CF2330A84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488" y="5283380"/>
                <a:ext cx="2565126" cy="369332"/>
              </a:xfrm>
              <a:prstGeom prst="rect">
                <a:avLst/>
              </a:prstGeom>
              <a:blipFill>
                <a:blip r:embed="rId6"/>
                <a:stretch>
                  <a:fillRect l="-1471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7131D6DD-95AC-4940-8E2A-22F32EA94A96}"/>
              </a:ext>
            </a:extLst>
          </p:cNvPr>
          <p:cNvSpPr/>
          <p:nvPr/>
        </p:nvSpPr>
        <p:spPr>
          <a:xfrm>
            <a:off x="5693859" y="4335203"/>
            <a:ext cx="304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Fast Switching Magnet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94E4C04-7A87-8045-B771-1D645401A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EDBAC7B-09F1-344F-8DF6-2C27F0973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477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976BEE-D388-D945-854B-6F3B34280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145" t="36389" r="7059" b="33340"/>
          <a:stretch/>
        </p:blipFill>
        <p:spPr>
          <a:xfrm>
            <a:off x="124642" y="4264190"/>
            <a:ext cx="11942716" cy="228495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9DE97B4-8407-CF43-BF41-3B8076905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Chopping Is Critical for PIP-II/LBNF Operations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201BB-6758-F14F-A954-515E44DF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180288-96E6-454E-BF51-41D8A059D792}"/>
              </a:ext>
            </a:extLst>
          </p:cNvPr>
          <p:cNvSpPr txBox="1"/>
          <p:nvPr/>
        </p:nvSpPr>
        <p:spPr>
          <a:xfrm>
            <a:off x="3349771" y="3555065"/>
            <a:ext cx="17283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After RFQ and </a:t>
            </a:r>
          </a:p>
          <a:p>
            <a:r>
              <a:rPr lang="en-US" sz="2000" dirty="0"/>
              <a:t>Collimation </a:t>
            </a:r>
          </a:p>
          <a:p>
            <a:r>
              <a:rPr lang="en-US" sz="2000" dirty="0"/>
              <a:t>I=3.7 mA, </a:t>
            </a:r>
          </a:p>
          <a:p>
            <a:r>
              <a:rPr lang="en-US" sz="2000" dirty="0"/>
              <a:t>CW 162.5 MHz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F66F80-E1D2-5D48-A60B-68B4894F4E1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4213950" y="4878504"/>
            <a:ext cx="0" cy="527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0F979A8-D362-664B-BA4B-A45F24823A6E}"/>
              </a:ext>
            </a:extLst>
          </p:cNvPr>
          <p:cNvSpPr txBox="1"/>
          <p:nvPr/>
        </p:nvSpPr>
        <p:spPr>
          <a:xfrm>
            <a:off x="482432" y="3684586"/>
            <a:ext cx="11272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LEBT</a:t>
            </a:r>
          </a:p>
          <a:p>
            <a:r>
              <a:rPr lang="en-US" sz="2000" dirty="0"/>
              <a:t>I=4-5 mA</a:t>
            </a:r>
          </a:p>
          <a:p>
            <a:r>
              <a:rPr lang="en-US" sz="2000" dirty="0"/>
              <a:t>DC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B41620-534A-474A-A511-740EF37122F9}"/>
              </a:ext>
            </a:extLst>
          </p:cNvPr>
          <p:cNvSpPr txBox="1"/>
          <p:nvPr/>
        </p:nvSpPr>
        <p:spPr>
          <a:xfrm>
            <a:off x="4351507" y="6071066"/>
            <a:ext cx="12570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Chopper</a:t>
            </a:r>
          </a:p>
          <a:p>
            <a:pPr algn="ctr"/>
            <a:r>
              <a:rPr lang="en-US" dirty="0"/>
              <a:t>Kickers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FB9774-02E0-8148-AB6A-D1CA132256A2}"/>
              </a:ext>
            </a:extLst>
          </p:cNvPr>
          <p:cNvCxnSpPr/>
          <p:nvPr/>
        </p:nvCxnSpPr>
        <p:spPr>
          <a:xfrm flipV="1">
            <a:off x="5122843" y="5777969"/>
            <a:ext cx="341523" cy="46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B15954-CC4E-5D4D-8E0F-ECA0BAB94344}"/>
              </a:ext>
            </a:extLst>
          </p:cNvPr>
          <p:cNvCxnSpPr>
            <a:cxnSpLocks/>
          </p:cNvCxnSpPr>
          <p:nvPr/>
        </p:nvCxnSpPr>
        <p:spPr>
          <a:xfrm flipH="1" flipV="1">
            <a:off x="4472849" y="5771725"/>
            <a:ext cx="412524" cy="468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E985205-2DB9-CF40-B34F-5E6AEA9AC28A}"/>
              </a:ext>
            </a:extLst>
          </p:cNvPr>
          <p:cNvSpPr txBox="1"/>
          <p:nvPr/>
        </p:nvSpPr>
        <p:spPr>
          <a:xfrm>
            <a:off x="5414947" y="3519852"/>
            <a:ext cx="19688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Beam chopped </a:t>
            </a:r>
          </a:p>
          <a:p>
            <a:r>
              <a:rPr lang="en-US" sz="2000" dirty="0"/>
              <a:t>down to 2 mA </a:t>
            </a:r>
          </a:p>
          <a:p>
            <a:r>
              <a:rPr lang="en-US" sz="2000" dirty="0"/>
              <a:t>(45% of bunches </a:t>
            </a:r>
          </a:p>
          <a:p>
            <a:r>
              <a:rPr lang="en-US" sz="2000" dirty="0"/>
              <a:t>removed) </a:t>
            </a:r>
          </a:p>
          <a:p>
            <a:r>
              <a:rPr lang="en-US" sz="2000" dirty="0"/>
              <a:t>&lt;F&gt;~89 MHz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D33945-90BC-3D4D-9519-C5A88B41D345}"/>
              </a:ext>
            </a:extLst>
          </p:cNvPr>
          <p:cNvSpPr txBox="1"/>
          <p:nvPr/>
        </p:nvSpPr>
        <p:spPr>
          <a:xfrm>
            <a:off x="5726333" y="6144226"/>
            <a:ext cx="1361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Absorber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B36169D-4D37-AC41-A4EE-8ED11B6A3CA9}"/>
              </a:ext>
            </a:extLst>
          </p:cNvPr>
          <p:cNvCxnSpPr>
            <a:cxnSpLocks/>
          </p:cNvCxnSpPr>
          <p:nvPr/>
        </p:nvCxnSpPr>
        <p:spPr>
          <a:xfrm flipH="1" flipV="1">
            <a:off x="6016184" y="5667801"/>
            <a:ext cx="275570" cy="591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419377-7DAD-414B-880D-AB6369D532A7}"/>
              </a:ext>
            </a:extLst>
          </p:cNvPr>
          <p:cNvCxnSpPr>
            <a:cxnSpLocks/>
          </p:cNvCxnSpPr>
          <p:nvPr/>
        </p:nvCxnSpPr>
        <p:spPr>
          <a:xfrm>
            <a:off x="6291754" y="5151068"/>
            <a:ext cx="0" cy="255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64EC1F3-8CFF-8147-A336-E329B6E6B71C}"/>
              </a:ext>
            </a:extLst>
          </p:cNvPr>
          <p:cNvSpPr txBox="1"/>
          <p:nvPr/>
        </p:nvSpPr>
        <p:spPr>
          <a:xfrm>
            <a:off x="9591102" y="6180749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HWR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6E0B15-9BF2-CD47-B59B-0823952216B3}"/>
              </a:ext>
            </a:extLst>
          </p:cNvPr>
          <p:cNvSpPr txBox="1"/>
          <p:nvPr/>
        </p:nvSpPr>
        <p:spPr>
          <a:xfrm>
            <a:off x="1706810" y="6240677"/>
            <a:ext cx="1203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CW RFQ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D0BA7E-CF38-3045-B596-E60217BA1BB6}"/>
              </a:ext>
            </a:extLst>
          </p:cNvPr>
          <p:cNvSpPr txBox="1"/>
          <p:nvPr/>
        </p:nvSpPr>
        <p:spPr>
          <a:xfrm>
            <a:off x="124642" y="6243948"/>
            <a:ext cx="1485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Ion source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1CC5E5-CFE0-3740-9991-DE2DF381E686}"/>
              </a:ext>
            </a:extLst>
          </p:cNvPr>
          <p:cNvSpPr txBox="1"/>
          <p:nvPr/>
        </p:nvSpPr>
        <p:spPr>
          <a:xfrm>
            <a:off x="11280833" y="6240676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SSR1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9FEF85C-0B76-7A49-9EBE-A0FC62CEC857}"/>
              </a:ext>
            </a:extLst>
          </p:cNvPr>
          <p:cNvCxnSpPr>
            <a:cxnSpLocks/>
          </p:cNvCxnSpPr>
          <p:nvPr/>
        </p:nvCxnSpPr>
        <p:spPr>
          <a:xfrm>
            <a:off x="982436" y="4610578"/>
            <a:ext cx="0" cy="763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DD9CCFF4-C10B-FA4A-9D1C-6F72EBC9FD1E}"/>
              </a:ext>
            </a:extLst>
          </p:cNvPr>
          <p:cNvSpPr txBox="1">
            <a:spLocks/>
          </p:cNvSpPr>
          <p:nvPr/>
        </p:nvSpPr>
        <p:spPr>
          <a:xfrm>
            <a:off x="304806" y="971552"/>
            <a:ext cx="6500032" cy="2360119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MEBT chopper can remove any bunch at 162.5 MHz</a:t>
            </a:r>
          </a:p>
          <a:p>
            <a:r>
              <a:rPr lang="en-US" sz="2000" dirty="0"/>
              <a:t>Remove bunches that do not fit Booster RF buckets</a:t>
            </a:r>
          </a:p>
          <a:p>
            <a:pPr lvl="1"/>
            <a:r>
              <a:rPr lang="en-US" sz="1800" dirty="0"/>
              <a:t>Phase window 55% of Booster separatrix, 45% removed</a:t>
            </a:r>
          </a:p>
          <a:p>
            <a:pPr lvl="1"/>
            <a:r>
              <a:rPr lang="en-US" sz="1800" dirty="0"/>
              <a:t>Extinction rate ~1E-3</a:t>
            </a:r>
          </a:p>
          <a:p>
            <a:r>
              <a:rPr lang="en-US" sz="2000" dirty="0"/>
              <a:t>Optics and bunch charge cannot be adjusted quickly. It takes hours to retune optics</a:t>
            </a:r>
          </a:p>
          <a:p>
            <a:r>
              <a:rPr lang="en-US" sz="2000" dirty="0"/>
              <a:t>Bunch pattern can be adjusted instantaneously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FD0FF3-E01E-BF4A-886D-F6A789B08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289" y="787618"/>
            <a:ext cx="4979626" cy="10333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6211AF-52E3-F64E-B9A7-0187AB50D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732" y="1887440"/>
            <a:ext cx="4979626" cy="9821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F757FD2-02DD-DC4F-BF78-6E6136D9B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0781" y="3082198"/>
            <a:ext cx="2886413" cy="1703915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A856FB9-130E-B540-89A9-4ABE5561DB5C}"/>
              </a:ext>
            </a:extLst>
          </p:cNvPr>
          <p:cNvSpPr/>
          <p:nvPr/>
        </p:nvSpPr>
        <p:spPr>
          <a:xfrm>
            <a:off x="10113484" y="3451435"/>
            <a:ext cx="1211852" cy="37141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3BF72B-FCF2-E148-8F5B-709511ACF8A8}"/>
              </a:ext>
            </a:extLst>
          </p:cNvPr>
          <p:cNvSpPr txBox="1"/>
          <p:nvPr/>
        </p:nvSpPr>
        <p:spPr>
          <a:xfrm>
            <a:off x="10439592" y="3884633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55%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93C9F8-99BD-5348-9726-FBADC58D2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Eduard </a:t>
            </a:r>
            <a:r>
              <a:rPr lang="en-US" b="1" dirty="0" err="1"/>
              <a:t>Pozdeyev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0779E3-D631-2C44-86FB-CC010125F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168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A36D59-715F-9F41-BA1C-F947D7EF7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1178806"/>
            <a:ext cx="6073961" cy="4852110"/>
          </a:xfrm>
        </p:spPr>
        <p:txBody>
          <a:bodyPr/>
          <a:lstStyle/>
          <a:p>
            <a:r>
              <a:rPr lang="en-US" sz="2000" dirty="0"/>
              <a:t>45% of PIP-II RFQ beam will be discarded to control Booster injection losses</a:t>
            </a:r>
          </a:p>
          <a:p>
            <a:r>
              <a:rPr lang="en-US" sz="2000" dirty="0"/>
              <a:t>Average beam current in Booster pulse is 2 mA </a:t>
            </a:r>
          </a:p>
          <a:p>
            <a:r>
              <a:rPr lang="en-US" sz="2000" dirty="0"/>
              <a:t>Chopping can be turned off during Mu2e-II pulse</a:t>
            </a:r>
          </a:p>
          <a:p>
            <a:pPr lvl="1"/>
            <a:r>
              <a:rPr lang="en-US" sz="2000" dirty="0"/>
              <a:t>Bunch rep. rate 162.5 </a:t>
            </a:r>
            <a:r>
              <a:rPr lang="en-US" sz="2000" dirty="0" err="1"/>
              <a:t>MHz.</a:t>
            </a:r>
            <a:endParaRPr lang="en-US" sz="2000" dirty="0"/>
          </a:p>
          <a:p>
            <a:pPr lvl="1"/>
            <a:r>
              <a:rPr lang="en-US" sz="2000" dirty="0"/>
              <a:t>Beam current 3.7 mA (&gt; 2mA!)</a:t>
            </a:r>
          </a:p>
          <a:p>
            <a:r>
              <a:rPr lang="en-US" sz="2000" dirty="0"/>
              <a:t>Cavity voltage and stored energy will decrease because RF amplifiers cannot supply required amount of RF power</a:t>
            </a:r>
          </a:p>
          <a:p>
            <a:r>
              <a:rPr lang="en-US" sz="2000" dirty="0"/>
              <a:t>Because Mu2e-II pulses are short, the voltage droop caused by depletion of stored energy is small ~1e-5. This should work because the average current is less than 2 mA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620A8E-2B8E-1746-97A9-CBF2C8053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652015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Mu2e-II Operations Concurrent With LBNF</a:t>
            </a:r>
            <a:br>
              <a:rPr lang="en-US" dirty="0"/>
            </a:br>
            <a:r>
              <a:rPr lang="en-US" dirty="0"/>
              <a:t>Mu2e-II Pulse Current 3.7 mA @162.5 MHz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AFAB6-E849-9741-8AAA-D2E4EFAB3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71A6B-222F-AF46-81E7-38E4516D8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253" y="1318860"/>
            <a:ext cx="5548284" cy="44838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EA94FC-9116-BA46-82B4-DF85DC1BA527}"/>
              </a:ext>
            </a:extLst>
          </p:cNvPr>
          <p:cNvSpPr/>
          <p:nvPr/>
        </p:nvSpPr>
        <p:spPr>
          <a:xfrm>
            <a:off x="5771415" y="5188957"/>
            <a:ext cx="4616595" cy="11001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Pulse length = 107 ns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18 bunches @162.5 MHz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Pulse Beam Current = 3.7 mA (2.3E16 p/s)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Average beam power = 190 kW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7D016D-2E9D-164C-B58D-0E3A975E4582}"/>
              </a:ext>
            </a:extLst>
          </p:cNvPr>
          <p:cNvSpPr/>
          <p:nvPr/>
        </p:nvSpPr>
        <p:spPr>
          <a:xfrm>
            <a:off x="8915107" y="2311131"/>
            <a:ext cx="1600496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9E042-0771-7A4E-BD68-C5C65DF9C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4F608D-C0B8-C74C-9331-B35F8D657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629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1BD57B-66F5-AD4B-888F-3312EE8B7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2828289"/>
            <a:ext cx="11563351" cy="2913321"/>
          </a:xfrm>
        </p:spPr>
        <p:txBody>
          <a:bodyPr/>
          <a:lstStyle/>
          <a:p>
            <a:r>
              <a:rPr lang="en-US" sz="2000" dirty="0"/>
              <a:t>Otherwise, Booster beam parameters will be similar</a:t>
            </a:r>
          </a:p>
          <a:p>
            <a:r>
              <a:rPr lang="en-US" sz="2000" dirty="0"/>
              <a:t>The number of available Booster transfers/fills available to other users might depend on the beam energy on the LBNF Target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7B2C21-529C-1146-8718-65546D707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Performance in PIP-II Era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0AB26-D12B-B141-82B0-BAF8CCE04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B952BC7-537F-3043-9110-4F9802F22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475293"/>
              </p:ext>
            </p:extLst>
          </p:nvPr>
        </p:nvGraphicFramePr>
        <p:xfrm>
          <a:off x="2491842" y="948293"/>
          <a:ext cx="7208315" cy="1527212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755584">
                  <a:extLst>
                    <a:ext uri="{9D8B030D-6E8A-4147-A177-3AD203B41FA5}">
                      <a16:colId xmlns:a16="http://schemas.microsoft.com/office/drawing/2014/main" val="6858362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75360486"/>
                    </a:ext>
                  </a:extLst>
                </a:gridCol>
                <a:gridCol w="2166731">
                  <a:extLst>
                    <a:ext uri="{9D8B030D-6E8A-4147-A177-3AD203B41FA5}">
                      <a16:colId xmlns:a16="http://schemas.microsoft.com/office/drawing/2014/main" val="1837446960"/>
                    </a:ext>
                  </a:extLst>
                </a:gridCol>
              </a:tblGrid>
              <a:tr h="38180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Booster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Current Performance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PIP-II Era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814417"/>
                  </a:ext>
                </a:extLst>
              </a:tr>
              <a:tr h="38180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Beam Energy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8 GeV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8 GeV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1776766"/>
                  </a:ext>
                </a:extLst>
              </a:tr>
              <a:tr h="38180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Particles per Pulse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4.5 x 10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1600" baseline="300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6.3 × 10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2745591"/>
                  </a:ext>
                </a:extLst>
              </a:tr>
              <a:tr h="38180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Repetition Rate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15 Hz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20 Hz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969300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AF36604-E80E-054B-8792-98503A1BF772}"/>
              </a:ext>
            </a:extLst>
          </p:cNvPr>
          <p:cNvSpPr txBox="1"/>
          <p:nvPr/>
        </p:nvSpPr>
        <p:spPr>
          <a:xfrm>
            <a:off x="304800" y="4199862"/>
            <a:ext cx="40512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For 60 GeV DUNE/LBNF Operations, </a:t>
            </a:r>
          </a:p>
          <a:p>
            <a:r>
              <a:rPr lang="en-US" sz="1800" dirty="0"/>
              <a:t>the MI cycle will roughly half long, ~0.6s.</a:t>
            </a:r>
          </a:p>
          <a:p>
            <a:r>
              <a:rPr lang="en-US" sz="1800" dirty="0"/>
              <a:t>Twice as much current is required to </a:t>
            </a:r>
          </a:p>
          <a:p>
            <a:r>
              <a:rPr lang="en-US" sz="1800" dirty="0"/>
              <a:t>maintain same beam power on the LBNF </a:t>
            </a:r>
          </a:p>
          <a:p>
            <a:r>
              <a:rPr lang="en-US" sz="1800" dirty="0"/>
              <a:t>target.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65ACF89-5163-844A-8AFA-E1FEA58A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978126D-D17F-7245-B5C1-65499234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2A896B-7934-5A4C-991A-662C1E0C9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086" y="3632109"/>
            <a:ext cx="7816914" cy="32258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E0023C-1B8F-1748-B1B2-85C484DB1CFE}"/>
              </a:ext>
            </a:extLst>
          </p:cNvPr>
          <p:cNvSpPr txBox="1"/>
          <p:nvPr/>
        </p:nvSpPr>
        <p:spPr>
          <a:xfrm>
            <a:off x="2945219" y="5964865"/>
            <a:ext cx="884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</a:t>
            </a:r>
          </a:p>
          <a:p>
            <a:r>
              <a:rPr lang="en-US" sz="1400" dirty="0"/>
              <a:t>W. </a:t>
            </a:r>
            <a:r>
              <a:rPr lang="en-US" sz="1400" dirty="0" err="1"/>
              <a:t>Pellico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5788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183CFA-00F4-554E-B0BD-118FF34C5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238" y="1649113"/>
            <a:ext cx="10697524" cy="41016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9134C1-E5EF-1844-8826-EA41FEE58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Availability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C2B5E-45B4-DF46-B982-B1CECEA3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2E477-9F1C-584A-B54E-D2B5B89B8F54}"/>
              </a:ext>
            </a:extLst>
          </p:cNvPr>
          <p:cNvSpPr txBox="1"/>
          <p:nvPr/>
        </p:nvSpPr>
        <p:spPr>
          <a:xfrm>
            <a:off x="3657599" y="1107196"/>
            <a:ext cx="542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PIP-II Global Requirements Document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9D4D05-6800-F241-8EC6-6A1C66B60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0690C-D6BB-4241-BAAB-FBE4B97E0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74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C916E8-4EFF-3146-806A-243BBBA38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Fast MEBT chopper</a:t>
            </a:r>
          </a:p>
          <a:p>
            <a:pPr lvl="1"/>
            <a:r>
              <a:rPr lang="en-US" dirty="0"/>
              <a:t>200 Ohm kickers (present design) are not compatible with a high-switching rate and CW operations</a:t>
            </a:r>
          </a:p>
          <a:p>
            <a:pPr lvl="1"/>
            <a:r>
              <a:rPr lang="en-US" dirty="0"/>
              <a:t>Alternative CW-compatible options are possible</a:t>
            </a:r>
          </a:p>
          <a:p>
            <a:pPr lvl="2"/>
            <a:r>
              <a:rPr lang="en-US" dirty="0"/>
              <a:t>50 Ohm kicker with commercial amplifiers. Cost ~$1M-$2M.</a:t>
            </a:r>
          </a:p>
          <a:p>
            <a:r>
              <a:rPr lang="en-US" dirty="0"/>
              <a:t>MPS, LLRF, Instrumentation</a:t>
            </a:r>
          </a:p>
          <a:p>
            <a:pPr lvl="1"/>
            <a:r>
              <a:rPr lang="en-US" dirty="0"/>
              <a:t>Data collection and processing and calibration need to be re-evaluated</a:t>
            </a:r>
          </a:p>
          <a:p>
            <a:r>
              <a:rPr lang="en-US" dirty="0"/>
              <a:t>Timing and synchronization</a:t>
            </a:r>
          </a:p>
          <a:p>
            <a:pPr lvl="1"/>
            <a:r>
              <a:rPr lang="en-US" dirty="0"/>
              <a:t>Timing and synchronization is more complicated than for LBNF operations and need to be thought through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708DF3-4339-0643-B197-01F72DA0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Systems Requiring Attention to Ensure Compatibility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7C299-02AC-2C47-B76B-E603CC0B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9B06C-75F5-2F48-AA53-2F7CFCBE4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77A90-08BB-0649-BC1E-A889C6CA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124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17A4D5-8128-754E-85BE-C1B151155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15034" r="9986" b="7776"/>
          <a:stretch/>
        </p:blipFill>
        <p:spPr>
          <a:xfrm>
            <a:off x="5320081" y="2668771"/>
            <a:ext cx="5572188" cy="365414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BF09ED-49D7-564F-90B5-DFB5163C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Upgrade to 2GeV, Multi-User Operations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5AC17-1EAA-6643-B739-3995D768B6D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004C97"/>
                </a:solidFill>
                <a:latin typeface="Helvetica" charset="0"/>
                <a:ea typeface="+mn-ea"/>
                <a:cs typeface="ＭＳ Ｐゴシック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505A8B-EAEE-F444-BB4B-84FEEDBC38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004C97"/>
                </a:solidFill>
                <a:latin typeface="Helvetica" charset="0"/>
                <a:ea typeface="+mn-ea"/>
                <a:cs typeface="ＭＳ Ｐゴシック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304AFE-16DB-B040-8AFD-B3A2F0363D04}"/>
              </a:ext>
            </a:extLst>
          </p:cNvPr>
          <p:cNvSpPr txBox="1"/>
          <p:nvPr/>
        </p:nvSpPr>
        <p:spPr>
          <a:xfrm>
            <a:off x="2126431" y="4784897"/>
            <a:ext cx="38681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Future Upgrades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LBNF Upgrade to 2.4 MW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 GeV storage 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High power, low duty factor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B2A511-ADFA-4046-A6A6-4A367A2B5108}"/>
              </a:ext>
            </a:extLst>
          </p:cNvPr>
          <p:cNvCxnSpPr>
            <a:cxnSpLocks/>
          </p:cNvCxnSpPr>
          <p:nvPr/>
        </p:nvCxnSpPr>
        <p:spPr>
          <a:xfrm flipH="1" flipV="1">
            <a:off x="7292964" y="2417404"/>
            <a:ext cx="826520" cy="1203765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C33C832-4339-B946-BA3D-C7E34E5F656C}"/>
              </a:ext>
            </a:extLst>
          </p:cNvPr>
          <p:cNvCxnSpPr>
            <a:cxnSpLocks/>
          </p:cNvCxnSpPr>
          <p:nvPr/>
        </p:nvCxnSpPr>
        <p:spPr>
          <a:xfrm flipH="1" flipV="1">
            <a:off x="4520179" y="3601390"/>
            <a:ext cx="2021308" cy="425023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CF00EF2-34EA-EE47-BA9C-5233719D6CDE}"/>
              </a:ext>
            </a:extLst>
          </p:cNvPr>
          <p:cNvCxnSpPr>
            <a:cxnSpLocks/>
          </p:cNvCxnSpPr>
          <p:nvPr/>
        </p:nvCxnSpPr>
        <p:spPr>
          <a:xfrm flipH="1" flipV="1">
            <a:off x="4573314" y="4039849"/>
            <a:ext cx="1573288" cy="1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93426EA-0B44-E541-A715-09A831148991}"/>
              </a:ext>
            </a:extLst>
          </p:cNvPr>
          <p:cNvSpPr txBox="1"/>
          <p:nvPr/>
        </p:nvSpPr>
        <p:spPr>
          <a:xfrm>
            <a:off x="7881023" y="2232738"/>
            <a:ext cx="245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800 MeV – 1 GeV Beam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F8648E-2E99-E648-9CA1-A6AC4E63CDE7}"/>
              </a:ext>
            </a:extLst>
          </p:cNvPr>
          <p:cNvSpPr txBox="1"/>
          <p:nvPr/>
        </p:nvSpPr>
        <p:spPr>
          <a:xfrm>
            <a:off x="4520179" y="2955401"/>
            <a:ext cx="272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2 – 2.5 GeV Beam to Users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931D21-2609-AC4A-8F86-1283B18B7824}"/>
              </a:ext>
            </a:extLst>
          </p:cNvPr>
          <p:cNvSpPr txBox="1"/>
          <p:nvPr/>
        </p:nvSpPr>
        <p:spPr>
          <a:xfrm>
            <a:off x="2477119" y="3657081"/>
            <a:ext cx="204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2 GeV Beam to RCS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7AFBB69-245A-BE4A-A78A-86A8F3466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537"/>
          <a:stretch/>
        </p:blipFill>
        <p:spPr>
          <a:xfrm>
            <a:off x="1709878" y="3936569"/>
            <a:ext cx="4284728" cy="2804929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96DBCDA-A108-1E4A-AB0F-A6F7ACA21295}"/>
              </a:ext>
            </a:extLst>
          </p:cNvPr>
          <p:cNvSpPr txBox="1">
            <a:spLocks/>
          </p:cNvSpPr>
          <p:nvPr/>
        </p:nvSpPr>
        <p:spPr>
          <a:xfrm>
            <a:off x="304806" y="971553"/>
            <a:ext cx="11337846" cy="1940482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PIP-II </a:t>
            </a:r>
            <a:r>
              <a:rPr lang="en-US" sz="2000" dirty="0" err="1"/>
              <a:t>linac</a:t>
            </a:r>
            <a:r>
              <a:rPr lang="en-US" sz="2000" dirty="0"/>
              <a:t> extension to 2 GeV (CW or Pulsed)</a:t>
            </a:r>
          </a:p>
          <a:p>
            <a:r>
              <a:rPr lang="en-US" sz="2000" dirty="0"/>
              <a:t>Accumulator ring to provide high-power short pulses</a:t>
            </a:r>
          </a:p>
          <a:p>
            <a:r>
              <a:rPr lang="en-US" sz="2000" dirty="0"/>
              <a:t>RCS or 8 GeV </a:t>
            </a:r>
            <a:r>
              <a:rPr lang="en-US" sz="2000" dirty="0" err="1"/>
              <a:t>linac</a:t>
            </a:r>
            <a:r>
              <a:rPr lang="en-US" sz="2000" dirty="0"/>
              <a:t> as power upgrade</a:t>
            </a:r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90496-C22D-4E4F-BA33-47482284F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2449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C5CCE2-9F82-CD4D-9AF3-513CC14D7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PIP-II Linac can deliver high power (1.6 MW), high quality, high stability beam</a:t>
            </a:r>
          </a:p>
          <a:p>
            <a:r>
              <a:rPr lang="en-US" dirty="0"/>
              <a:t>PIP-II </a:t>
            </a:r>
            <a:r>
              <a:rPr lang="en-US" dirty="0" err="1"/>
              <a:t>linac</a:t>
            </a:r>
            <a:r>
              <a:rPr lang="en-US" dirty="0"/>
              <a:t> can provide high-duty factor, flexible beam patters to multiple users concurrently</a:t>
            </a:r>
          </a:p>
          <a:p>
            <a:r>
              <a:rPr lang="en-US" dirty="0"/>
              <a:t>PIP-II Will increase beam power delivered by the Fermilab Booster</a:t>
            </a:r>
          </a:p>
          <a:p>
            <a:r>
              <a:rPr lang="en-US" dirty="0"/>
              <a:t>Design of several PIP-II systems must be revised to ensure compatibility with high duty factor beam operations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83249D-07DB-F44A-A571-DCA49652E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141E0-83DB-2342-A256-2127E6280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0E485-26A8-0745-93A0-B1B759D7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6DCD2-85B0-1648-AC85-D08DC0E2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20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8A2E9E-511D-C449-8CD6-3A05C9E5E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PIP-II design overview</a:t>
            </a:r>
          </a:p>
          <a:p>
            <a:r>
              <a:rPr lang="en-US" dirty="0"/>
              <a:t>PIP-II design status and major milestones</a:t>
            </a:r>
          </a:p>
          <a:p>
            <a:r>
              <a:rPr lang="en-US" dirty="0"/>
              <a:t>Performance in PIP-II era</a:t>
            </a:r>
          </a:p>
          <a:p>
            <a:r>
              <a:rPr lang="en-US" dirty="0"/>
              <a:t>Future upgrades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B149BB-A7AF-D541-A9F9-D91826BEB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26E0F-874D-0A4E-834E-003ADDCFA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D5800-9A02-CC47-BBBB-4CB75EB98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29B95-0FC2-BE4F-AC5F-02C356E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50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ontent Placeholder 63">
            <a:extLst>
              <a:ext uri="{FF2B5EF4-FFF2-40B4-BE49-F238E27FC236}">
                <a16:creationId xmlns:a16="http://schemas.microsoft.com/office/drawing/2014/main" id="{CD47DDE0-BBAA-9247-9676-60F21D565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216" y="949821"/>
            <a:ext cx="9877648" cy="967021"/>
          </a:xfrm>
        </p:spPr>
        <p:txBody>
          <a:bodyPr/>
          <a:lstStyle/>
          <a:p>
            <a:r>
              <a:rPr lang="en-US" dirty="0"/>
              <a:t>800 MeV H- CW RF Linac</a:t>
            </a:r>
          </a:p>
          <a:p>
            <a:r>
              <a:rPr lang="en-US" dirty="0"/>
              <a:t>Space reserved for 1 GeV Upgrade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19992E-4295-B64A-9E91-CFF5D35BF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PIP-II Superconducting RF CW Linac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198AE-44F0-CC49-AD98-6703C1E4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1E013-61DC-0A41-B49D-FC04BD50F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Eduard Pozdeyev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4BED7-2C65-EA4F-A83B-2B8A9098B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B0EC23-13B6-624F-B7EF-F9C7EC30E449}"/>
              </a:ext>
            </a:extLst>
          </p:cNvPr>
          <p:cNvGrpSpPr/>
          <p:nvPr/>
        </p:nvGrpSpPr>
        <p:grpSpPr>
          <a:xfrm>
            <a:off x="1" y="1197305"/>
            <a:ext cx="11887200" cy="4909476"/>
            <a:chOff x="50740" y="2038537"/>
            <a:chExt cx="9107185" cy="28334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CABB68-F71F-9547-9D10-34852603F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6956"/>
            <a:stretch/>
          </p:blipFill>
          <p:spPr>
            <a:xfrm>
              <a:off x="380169" y="3004778"/>
              <a:ext cx="8777756" cy="1867192"/>
            </a:xfrm>
            <a:prstGeom prst="rect">
              <a:avLst/>
            </a:prstGeom>
          </p:spPr>
        </p:pic>
        <p:pic>
          <p:nvPicPr>
            <p:cNvPr id="9" name="Picture 8" descr="A close up of a device&#10;&#10;Description automatically generated">
              <a:extLst>
                <a:ext uri="{FF2B5EF4-FFF2-40B4-BE49-F238E27FC236}">
                  <a16:creationId xmlns:a16="http://schemas.microsoft.com/office/drawing/2014/main" id="{4B316C86-DF83-2342-AE47-FBAF9BF48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40" y="2038537"/>
              <a:ext cx="2030021" cy="2359214"/>
            </a:xfrm>
            <a:prstGeom prst="rect">
              <a:avLst/>
            </a:prstGeom>
          </p:spPr>
        </p:pic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72C2C9-3242-E24F-AF76-74FD26ADC9D5}"/>
              </a:ext>
            </a:extLst>
          </p:cNvPr>
          <p:cNvCxnSpPr>
            <a:cxnSpLocks/>
          </p:cNvCxnSpPr>
          <p:nvPr/>
        </p:nvCxnSpPr>
        <p:spPr>
          <a:xfrm flipH="1">
            <a:off x="5683781" y="3776653"/>
            <a:ext cx="481729" cy="598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1A5F26-4FCD-5448-8ABE-F8BA9BBF7AD4}"/>
              </a:ext>
            </a:extLst>
          </p:cNvPr>
          <p:cNvCxnSpPr>
            <a:cxnSpLocks/>
          </p:cNvCxnSpPr>
          <p:nvPr/>
        </p:nvCxnSpPr>
        <p:spPr>
          <a:xfrm flipH="1">
            <a:off x="3815999" y="4084957"/>
            <a:ext cx="813880" cy="827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7349AB-882F-0649-93B1-1C706E23B80E}"/>
              </a:ext>
            </a:extLst>
          </p:cNvPr>
          <p:cNvCxnSpPr>
            <a:cxnSpLocks/>
          </p:cNvCxnSpPr>
          <p:nvPr/>
        </p:nvCxnSpPr>
        <p:spPr>
          <a:xfrm flipH="1">
            <a:off x="10253064" y="3113868"/>
            <a:ext cx="233850" cy="393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AABD972-47A8-EC47-B750-895A77A4A554}"/>
              </a:ext>
            </a:extLst>
          </p:cNvPr>
          <p:cNvSpPr txBox="1"/>
          <p:nvPr/>
        </p:nvSpPr>
        <p:spPr>
          <a:xfrm>
            <a:off x="2130541" y="5779561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2.1 MeV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53CF80-2255-B345-AC0A-441C0D1A5876}"/>
              </a:ext>
            </a:extLst>
          </p:cNvPr>
          <p:cNvSpPr txBox="1"/>
          <p:nvPr/>
        </p:nvSpPr>
        <p:spPr>
          <a:xfrm>
            <a:off x="2933452" y="5573003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10 MeV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C54EE2-03C8-1F42-92DB-A6D67F693457}"/>
              </a:ext>
            </a:extLst>
          </p:cNvPr>
          <p:cNvSpPr txBox="1"/>
          <p:nvPr/>
        </p:nvSpPr>
        <p:spPr>
          <a:xfrm>
            <a:off x="3747380" y="5412015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32 MeV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861D30-C0D1-B045-BD76-9A5EFE898203}"/>
              </a:ext>
            </a:extLst>
          </p:cNvPr>
          <p:cNvSpPr txBox="1"/>
          <p:nvPr/>
        </p:nvSpPr>
        <p:spPr>
          <a:xfrm>
            <a:off x="6525866" y="470932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177 MeV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7F0E62-B24B-2943-A692-0872A05E272A}"/>
              </a:ext>
            </a:extLst>
          </p:cNvPr>
          <p:cNvSpPr txBox="1"/>
          <p:nvPr/>
        </p:nvSpPr>
        <p:spPr>
          <a:xfrm>
            <a:off x="9531307" y="397726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516 MeV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F33C53-CF81-9B4F-86B2-B3E2314FC40F}"/>
              </a:ext>
            </a:extLst>
          </p:cNvPr>
          <p:cNvSpPr txBox="1"/>
          <p:nvPr/>
        </p:nvSpPr>
        <p:spPr>
          <a:xfrm>
            <a:off x="11106741" y="3530997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833 MeV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3C5478-8DA9-1D4D-9145-F1623C8B63AA}"/>
              </a:ext>
            </a:extLst>
          </p:cNvPr>
          <p:cNvCxnSpPr>
            <a:cxnSpLocks/>
          </p:cNvCxnSpPr>
          <p:nvPr/>
        </p:nvCxnSpPr>
        <p:spPr>
          <a:xfrm flipV="1">
            <a:off x="1994429" y="6082124"/>
            <a:ext cx="935821" cy="19278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6F96426-0797-334C-9DDD-C18D4B5762F5}"/>
              </a:ext>
            </a:extLst>
          </p:cNvPr>
          <p:cNvCxnSpPr>
            <a:cxnSpLocks/>
          </p:cNvCxnSpPr>
          <p:nvPr/>
        </p:nvCxnSpPr>
        <p:spPr>
          <a:xfrm flipV="1">
            <a:off x="3130829" y="3833507"/>
            <a:ext cx="8918003" cy="2194312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D955F4D-7D6F-C840-BB22-F32F3846EF81}"/>
              </a:ext>
            </a:extLst>
          </p:cNvPr>
          <p:cNvSpPr txBox="1"/>
          <p:nvPr/>
        </p:nvSpPr>
        <p:spPr>
          <a:xfrm rot="20944129">
            <a:off x="2506043" y="6079234"/>
            <a:ext cx="1703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Room Temperature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526087-98A8-BA47-8BA6-DCCA6F9FF39B}"/>
              </a:ext>
            </a:extLst>
          </p:cNvPr>
          <p:cNvSpPr txBox="1"/>
          <p:nvPr/>
        </p:nvSpPr>
        <p:spPr>
          <a:xfrm rot="20944129">
            <a:off x="7417392" y="4879349"/>
            <a:ext cx="1703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Arial"/>
                <a:ea typeface="+mn-ea"/>
                <a:cs typeface="+mn-cs"/>
              </a:rPr>
              <a:t>Superconducting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929987-4B90-F243-BDFC-E853BC8C9618}"/>
              </a:ext>
            </a:extLst>
          </p:cNvPr>
          <p:cNvGrpSpPr/>
          <p:nvPr/>
        </p:nvGrpSpPr>
        <p:grpSpPr>
          <a:xfrm>
            <a:off x="221683" y="4036110"/>
            <a:ext cx="1163489" cy="1281219"/>
            <a:chOff x="1468198" y="3946519"/>
            <a:chExt cx="1163489" cy="1281219"/>
          </a:xfrm>
        </p:grpSpPr>
        <p:pic>
          <p:nvPicPr>
            <p:cNvPr id="25" name="Picture 2" descr="page14image3855822208">
              <a:extLst>
                <a:ext uri="{FF2B5EF4-FFF2-40B4-BE49-F238E27FC236}">
                  <a16:creationId xmlns:a16="http://schemas.microsoft.com/office/drawing/2014/main" id="{05F24CC2-2EAE-5D4B-B665-12E5E1CF43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644" y="4476345"/>
              <a:ext cx="820753" cy="751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CB64BB-E0AA-DA4C-9F84-D723D8B71FAF}"/>
                </a:ext>
              </a:extLst>
            </p:cNvPr>
            <p:cNvSpPr txBox="1"/>
            <p:nvPr/>
          </p:nvSpPr>
          <p:spPr>
            <a:xfrm>
              <a:off x="1468198" y="3946519"/>
              <a:ext cx="11634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H- Ion source</a:t>
              </a:r>
              <a:endParaRPr lang="en-US" sz="1400" b="1" dirty="0">
                <a:solidFill>
                  <a:srgbClr val="004C97"/>
                </a:solidFill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9D28EC4-C7F4-CF43-9A9C-EFA5CF66AB3F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087882" y="4941633"/>
            <a:ext cx="290070" cy="528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BA3E124-D51B-4640-9678-202F4A5ACF34}"/>
              </a:ext>
            </a:extLst>
          </p:cNvPr>
          <p:cNvSpPr txBox="1"/>
          <p:nvPr/>
        </p:nvSpPr>
        <p:spPr>
          <a:xfrm>
            <a:off x="1489116" y="5136727"/>
            <a:ext cx="682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RFQ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B3A42A3-222D-A24F-8A1A-8FED06166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394" y="3915765"/>
            <a:ext cx="1155783" cy="44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798335-FF69-DB49-BCEF-88150EAA4014}"/>
              </a:ext>
            </a:extLst>
          </p:cNvPr>
          <p:cNvCxnSpPr>
            <a:cxnSpLocks/>
          </p:cNvCxnSpPr>
          <p:nvPr/>
        </p:nvCxnSpPr>
        <p:spPr>
          <a:xfrm flipH="1">
            <a:off x="2924079" y="4421686"/>
            <a:ext cx="441944" cy="580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2" name="Content Placeholder 11" descr="15-0309-01.jpg">
            <a:extLst>
              <a:ext uri="{FF2B5EF4-FFF2-40B4-BE49-F238E27FC236}">
                <a16:creationId xmlns:a16="http://schemas.microsoft.com/office/drawing/2014/main" id="{BBAD50D1-0340-F54C-A659-B7A18B8E98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78" b="99211" l="1125" r="96000">
                        <a14:foregroundMark x1="92625" y1="34911" x2="92625" y2="34911"/>
                        <a14:foregroundMark x1="89750" y1="29980" x2="89750" y2="29980"/>
                        <a14:foregroundMark x1="90375" y1="30769" x2="90375" y2="30769"/>
                        <a14:foregroundMark x1="66000" y1="70217" x2="66000" y2="70217"/>
                        <a14:foregroundMark x1="67125" y1="75542" x2="67125" y2="75542"/>
                        <a14:foregroundMark x1="77875" y1="71203" x2="77875" y2="71203"/>
                        <a14:foregroundMark x1="81875" y1="64300" x2="81875" y2="64300"/>
                        <a14:backgroundMark x1="79125" y1="69625" x2="79125" y2="69625"/>
                        <a14:backgroundMark x1="78000" y1="68047" x2="78000" y2="68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9086">
            <a:off x="4081175" y="3246693"/>
            <a:ext cx="1232457" cy="792991"/>
          </a:xfrm>
          <a:prstGeom prst="rect">
            <a:avLst/>
          </a:prstGeom>
          <a:ln w="19050"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6972C2C-B5C9-6D42-8FA5-C12E7E573FF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2659" y="2694233"/>
            <a:ext cx="1439795" cy="64318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6C526E1-A519-F24D-A294-05545EBBD47C}"/>
              </a:ext>
            </a:extLst>
          </p:cNvPr>
          <p:cNvSpPr/>
          <p:nvPr/>
        </p:nvSpPr>
        <p:spPr>
          <a:xfrm>
            <a:off x="6817904" y="5565551"/>
            <a:ext cx="5099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505050"/>
                </a:solidFill>
                <a:latin typeface="Helvetica" pitchFamily="34" charset="0"/>
              </a:rPr>
              <a:t>PIP-II </a:t>
            </a:r>
            <a:r>
              <a:rPr lang="en-US" sz="2000" dirty="0" err="1">
                <a:solidFill>
                  <a:srgbClr val="505050"/>
                </a:solidFill>
                <a:latin typeface="Helvetica" pitchFamily="34" charset="0"/>
              </a:rPr>
              <a:t>linac</a:t>
            </a:r>
            <a:r>
              <a:rPr lang="en-US" sz="2000" dirty="0">
                <a:solidFill>
                  <a:srgbClr val="505050"/>
                </a:solidFill>
                <a:latin typeface="Helvetica" pitchFamily="34" charset="0"/>
              </a:rPr>
              <a:t> is technically complex, state of the art superconducting RF accelerator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78D5CEC-B62E-9C45-9392-96930A5EAE23}"/>
              </a:ext>
            </a:extLst>
          </p:cNvPr>
          <p:cNvSpPr txBox="1"/>
          <p:nvPr/>
        </p:nvSpPr>
        <p:spPr>
          <a:xfrm>
            <a:off x="2207518" y="2989438"/>
            <a:ext cx="1104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CDS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5CB13EC-9A5F-5B43-92A4-158884E8EE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60207">
            <a:off x="5788901" y="3048112"/>
            <a:ext cx="1260650" cy="75077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E8FB9AA-43A8-0C45-AB1C-E97DC952FAEC}"/>
              </a:ext>
            </a:extLst>
          </p:cNvPr>
          <p:cNvSpPr txBox="1"/>
          <p:nvPr/>
        </p:nvSpPr>
        <p:spPr>
          <a:xfrm>
            <a:off x="2736296" y="3061174"/>
            <a:ext cx="1259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HWR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Cavities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162.5 MHz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CA5B5C-160C-CC48-97B2-49857F3BD700}"/>
              </a:ext>
            </a:extLst>
          </p:cNvPr>
          <p:cNvSpPr txBox="1"/>
          <p:nvPr/>
        </p:nvSpPr>
        <p:spPr>
          <a:xfrm>
            <a:off x="3966755" y="2275486"/>
            <a:ext cx="1512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Spoke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SSR1 X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Cavities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325 MHz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1F8F916-EF39-4A4A-9975-9D24B096FD4F}"/>
              </a:ext>
            </a:extLst>
          </p:cNvPr>
          <p:cNvSpPr txBox="1"/>
          <p:nvPr/>
        </p:nvSpPr>
        <p:spPr>
          <a:xfrm>
            <a:off x="5734523" y="2098235"/>
            <a:ext cx="1512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Spoke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SSR2 X 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 Cavities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325 MHz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5F7580F-0C4B-604F-97E3-15EA07BD05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8117" y="2818856"/>
            <a:ext cx="1439796" cy="90448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9214084-3F54-6E43-B829-68EF081BE0A3}"/>
              </a:ext>
            </a:extLst>
          </p:cNvPr>
          <p:cNvSpPr txBox="1"/>
          <p:nvPr/>
        </p:nvSpPr>
        <p:spPr>
          <a:xfrm>
            <a:off x="7574782" y="2005755"/>
            <a:ext cx="1300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Elliptical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LB650 X 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 Cavities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650 MHz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B350E62-9836-CC4F-BEBB-748086C8530A}"/>
              </a:ext>
            </a:extLst>
          </p:cNvPr>
          <p:cNvSpPr txBox="1"/>
          <p:nvPr/>
        </p:nvSpPr>
        <p:spPr>
          <a:xfrm>
            <a:off x="9684637" y="1714406"/>
            <a:ext cx="1300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Elliptical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HB650 X 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 Cavities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650 MHz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F4A09F-37F6-FC4E-AC62-F8173DE74585}"/>
              </a:ext>
            </a:extLst>
          </p:cNvPr>
          <p:cNvCxnSpPr>
            <a:cxnSpLocks/>
          </p:cNvCxnSpPr>
          <p:nvPr/>
        </p:nvCxnSpPr>
        <p:spPr>
          <a:xfrm flipH="1">
            <a:off x="8026360" y="3539284"/>
            <a:ext cx="267059" cy="447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846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BE787-3C2E-6E4A-B5C9-D9A174928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971552"/>
            <a:ext cx="11582394" cy="5059363"/>
          </a:xfrm>
        </p:spPr>
        <p:txBody>
          <a:bodyPr/>
          <a:lstStyle/>
          <a:p>
            <a:r>
              <a:rPr lang="en-US" dirty="0"/>
              <a:t>Beam is deflected by two fast, traveling wave kickers to an absorber</a:t>
            </a:r>
          </a:p>
          <a:p>
            <a:r>
              <a:rPr lang="en-US" dirty="0"/>
              <a:t>MEBT chopper can remove any bunch at 162.5 MHz without impact on other bunches</a:t>
            </a:r>
          </a:p>
          <a:p>
            <a:r>
              <a:rPr lang="en-US" dirty="0"/>
              <a:t>Main goal is to remove bunches that do not fit Booster separatrix</a:t>
            </a:r>
          </a:p>
          <a:p>
            <a:pPr lvl="1"/>
            <a:r>
              <a:rPr lang="en-US" dirty="0"/>
              <a:t>Phase window 55% of Booster separatrix. Bunches that do not fit the window are chopped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FECCB3-5B8F-5940-A35E-B9C201A2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MEBT Beam Chopper 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0A272-CC96-454A-9F35-C8254774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AE5C2E-C291-A047-B010-8B7B32D99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1901"/>
            <a:ext cx="4979626" cy="1033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48FDF4-AC32-8144-8FD1-633514FD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" y="5305103"/>
            <a:ext cx="4979626" cy="982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40E90E-036A-614E-A9D4-71EAA4565A23}"/>
              </a:ext>
            </a:extLst>
          </p:cNvPr>
          <p:cNvSpPr txBox="1"/>
          <p:nvPr/>
        </p:nvSpPr>
        <p:spPr>
          <a:xfrm>
            <a:off x="1242275" y="3219997"/>
            <a:ext cx="2245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Bunch passes through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7CA40F-4C67-7E44-B542-5E41580313D6}"/>
              </a:ext>
            </a:extLst>
          </p:cNvPr>
          <p:cNvSpPr txBox="1"/>
          <p:nvPr/>
        </p:nvSpPr>
        <p:spPr>
          <a:xfrm>
            <a:off x="1665709" y="4935771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Bunch chopped</a:t>
            </a:r>
          </a:p>
        </p:txBody>
      </p:sp>
      <p:pic>
        <p:nvPicPr>
          <p:cNvPr id="1025" name="Picture 1" descr="page158image5834160">
            <a:extLst>
              <a:ext uri="{FF2B5EF4-FFF2-40B4-BE49-F238E27FC236}">
                <a16:creationId xmlns:a16="http://schemas.microsoft.com/office/drawing/2014/main" id="{301CF5B3-323C-704A-8E36-D6548C953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315" y="3141379"/>
            <a:ext cx="2245615" cy="123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DCAA40-FE05-144D-B2DD-EEE1BEDB7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781" y="3082198"/>
            <a:ext cx="2886413" cy="1703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BA7237-8B12-8142-AFB5-3AA78639C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5272" y="4786113"/>
            <a:ext cx="2811925" cy="1703915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9ABA7AC-CC11-3045-92BF-3C5F1FFDC7D5}"/>
              </a:ext>
            </a:extLst>
          </p:cNvPr>
          <p:cNvSpPr/>
          <p:nvPr/>
        </p:nvSpPr>
        <p:spPr>
          <a:xfrm>
            <a:off x="10113484" y="3451435"/>
            <a:ext cx="1211852" cy="37141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0EE2CB-079A-A740-926B-CFCA073E7EB3}"/>
              </a:ext>
            </a:extLst>
          </p:cNvPr>
          <p:cNvSpPr txBox="1"/>
          <p:nvPr/>
        </p:nvSpPr>
        <p:spPr>
          <a:xfrm>
            <a:off x="10439592" y="3884633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55%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5D9145-DFCB-E748-95A8-87F49384A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2646" y="4472847"/>
            <a:ext cx="3477562" cy="239597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E6800-58BB-3F47-BC18-59768E8D9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7789B-1E84-6A4D-B7E5-6820EED9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95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976BEE-D388-D945-854B-6F3B34280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145" t="31048" r="7059" b="33339"/>
          <a:stretch/>
        </p:blipFill>
        <p:spPr>
          <a:xfrm>
            <a:off x="124642" y="3393199"/>
            <a:ext cx="11942716" cy="268811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9DE97B4-8407-CF43-BF41-3B8076905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Current Evolution in MEBT in LBNF mode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201BB-6758-F14F-A954-515E44DF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43C2CF-FA86-2241-AF04-3CD10017F7F7}"/>
              </a:ext>
            </a:extLst>
          </p:cNvPr>
          <p:cNvSpPr txBox="1"/>
          <p:nvPr/>
        </p:nvSpPr>
        <p:spPr>
          <a:xfrm>
            <a:off x="8507807" y="2838919"/>
            <a:ext cx="34290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SC Linac</a:t>
            </a:r>
          </a:p>
          <a:p>
            <a:r>
              <a:rPr lang="en-US" sz="2000" dirty="0"/>
              <a:t>I=2mA, limited by RF amplifiers</a:t>
            </a:r>
          </a:p>
          <a:p>
            <a:r>
              <a:rPr lang="en-US" sz="2000" dirty="0"/>
              <a:t>Chopped to &lt;F&gt;~89 MHz</a:t>
            </a:r>
          </a:p>
          <a:p>
            <a:r>
              <a:rPr lang="en-US" sz="2000" dirty="0" err="1"/>
              <a:t>N</a:t>
            </a:r>
            <a:r>
              <a:rPr lang="en-US" sz="2000" baseline="-25000" dirty="0" err="1"/>
              <a:t>ppb</a:t>
            </a:r>
            <a:r>
              <a:rPr lang="en-US" sz="2000" dirty="0"/>
              <a:t>=1.4E8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180288-96E6-454E-BF51-41D8A059D792}"/>
              </a:ext>
            </a:extLst>
          </p:cNvPr>
          <p:cNvSpPr txBox="1"/>
          <p:nvPr/>
        </p:nvSpPr>
        <p:spPr>
          <a:xfrm>
            <a:off x="2334513" y="3281449"/>
            <a:ext cx="17283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RFQ Exit</a:t>
            </a:r>
          </a:p>
          <a:p>
            <a:r>
              <a:rPr lang="en-US" sz="2000" dirty="0"/>
              <a:t>I=4-5 mA, </a:t>
            </a:r>
          </a:p>
          <a:p>
            <a:r>
              <a:rPr lang="en-US" sz="2000" dirty="0"/>
              <a:t>CW 162.5 MHz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F66F80-E1D2-5D48-A60B-68B4894F4E1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198692" y="4297112"/>
            <a:ext cx="0" cy="603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0F979A8-D362-664B-BA4B-A45F24823A6E}"/>
              </a:ext>
            </a:extLst>
          </p:cNvPr>
          <p:cNvSpPr txBox="1"/>
          <p:nvPr/>
        </p:nvSpPr>
        <p:spPr>
          <a:xfrm>
            <a:off x="482432" y="3216752"/>
            <a:ext cx="11272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LEBT</a:t>
            </a:r>
          </a:p>
          <a:p>
            <a:r>
              <a:rPr lang="en-US" sz="2000" dirty="0"/>
              <a:t>I=4-5 mA</a:t>
            </a:r>
          </a:p>
          <a:p>
            <a:r>
              <a:rPr lang="en-US" sz="2000" dirty="0"/>
              <a:t>DC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8E8C1F-1E72-9D4F-B4A3-B85CD2E9B5FC}"/>
              </a:ext>
            </a:extLst>
          </p:cNvPr>
          <p:cNvSpPr txBox="1"/>
          <p:nvPr/>
        </p:nvSpPr>
        <p:spPr>
          <a:xfrm>
            <a:off x="3239339" y="1410163"/>
            <a:ext cx="19327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After collimation</a:t>
            </a:r>
          </a:p>
          <a:p>
            <a:r>
              <a:rPr lang="en-US" sz="2000" dirty="0"/>
              <a:t>I=3.7 mA, </a:t>
            </a:r>
          </a:p>
          <a:p>
            <a:r>
              <a:rPr lang="en-US" sz="2000" dirty="0"/>
              <a:t>CW 162.5MHz</a:t>
            </a:r>
          </a:p>
          <a:p>
            <a:r>
              <a:rPr lang="en-US" sz="2000" dirty="0" err="1"/>
              <a:t>N</a:t>
            </a:r>
            <a:r>
              <a:rPr lang="en-US" sz="2000" baseline="-25000" dirty="0" err="1"/>
              <a:t>ppb</a:t>
            </a:r>
            <a:r>
              <a:rPr lang="en-US" sz="2000" dirty="0"/>
              <a:t>=1.4E8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B41620-534A-474A-A511-740EF37122F9}"/>
              </a:ext>
            </a:extLst>
          </p:cNvPr>
          <p:cNvSpPr txBox="1"/>
          <p:nvPr/>
        </p:nvSpPr>
        <p:spPr>
          <a:xfrm>
            <a:off x="4353981" y="5665815"/>
            <a:ext cx="12570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Chopper</a:t>
            </a:r>
          </a:p>
          <a:p>
            <a:pPr algn="ctr"/>
            <a:r>
              <a:rPr lang="en-US" dirty="0"/>
              <a:t>Kickers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FB9774-02E0-8148-AB6A-D1CA132256A2}"/>
              </a:ext>
            </a:extLst>
          </p:cNvPr>
          <p:cNvCxnSpPr/>
          <p:nvPr/>
        </p:nvCxnSpPr>
        <p:spPr>
          <a:xfrm flipV="1">
            <a:off x="5122843" y="5310135"/>
            <a:ext cx="341523" cy="462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B15954-CC4E-5D4D-8E0F-ECA0BAB94344}"/>
              </a:ext>
            </a:extLst>
          </p:cNvPr>
          <p:cNvCxnSpPr>
            <a:cxnSpLocks/>
          </p:cNvCxnSpPr>
          <p:nvPr/>
        </p:nvCxnSpPr>
        <p:spPr>
          <a:xfrm flipH="1" flipV="1">
            <a:off x="4472849" y="5303891"/>
            <a:ext cx="412524" cy="468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6432C6E-E443-1849-A46B-2B16B7F0DDF9}"/>
              </a:ext>
            </a:extLst>
          </p:cNvPr>
          <p:cNvCxnSpPr>
            <a:cxnSpLocks/>
          </p:cNvCxnSpPr>
          <p:nvPr/>
        </p:nvCxnSpPr>
        <p:spPr>
          <a:xfrm>
            <a:off x="4205694" y="3080269"/>
            <a:ext cx="0" cy="1778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E985205-2DB9-CF40-B34F-5E6AEA9AC28A}"/>
              </a:ext>
            </a:extLst>
          </p:cNvPr>
          <p:cNvSpPr txBox="1"/>
          <p:nvPr/>
        </p:nvSpPr>
        <p:spPr>
          <a:xfrm>
            <a:off x="5464366" y="2556877"/>
            <a:ext cx="19688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Beam chopped </a:t>
            </a:r>
          </a:p>
          <a:p>
            <a:r>
              <a:rPr lang="en-US" sz="2000" dirty="0"/>
              <a:t>down to 2 mA </a:t>
            </a:r>
          </a:p>
          <a:p>
            <a:r>
              <a:rPr lang="en-US" sz="2000" dirty="0"/>
              <a:t>(45% of bunches </a:t>
            </a:r>
          </a:p>
          <a:p>
            <a:r>
              <a:rPr lang="en-US" sz="2000" dirty="0"/>
              <a:t>removed) </a:t>
            </a:r>
          </a:p>
          <a:p>
            <a:r>
              <a:rPr lang="en-US" sz="2000" dirty="0"/>
              <a:t>&lt;F&gt;~89 MHz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D33945-90BC-3D4D-9519-C5A88B41D345}"/>
              </a:ext>
            </a:extLst>
          </p:cNvPr>
          <p:cNvSpPr txBox="1"/>
          <p:nvPr/>
        </p:nvSpPr>
        <p:spPr>
          <a:xfrm>
            <a:off x="5611055" y="5932579"/>
            <a:ext cx="1361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Absorber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B36169D-4D37-AC41-A4EE-8ED11B6A3CA9}"/>
              </a:ext>
            </a:extLst>
          </p:cNvPr>
          <p:cNvCxnSpPr>
            <a:cxnSpLocks/>
          </p:cNvCxnSpPr>
          <p:nvPr/>
        </p:nvCxnSpPr>
        <p:spPr>
          <a:xfrm flipH="1" flipV="1">
            <a:off x="6016183" y="5199967"/>
            <a:ext cx="275571" cy="732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419377-7DAD-414B-880D-AB6369D532A7}"/>
              </a:ext>
            </a:extLst>
          </p:cNvPr>
          <p:cNvCxnSpPr>
            <a:cxnSpLocks/>
          </p:cNvCxnSpPr>
          <p:nvPr/>
        </p:nvCxnSpPr>
        <p:spPr>
          <a:xfrm>
            <a:off x="6291754" y="4114936"/>
            <a:ext cx="0" cy="743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230DE3D-D9FA-9C4F-ABCD-AB255814CD98}"/>
              </a:ext>
            </a:extLst>
          </p:cNvPr>
          <p:cNvSpPr txBox="1"/>
          <p:nvPr/>
        </p:nvSpPr>
        <p:spPr>
          <a:xfrm>
            <a:off x="6378767" y="820415"/>
            <a:ext cx="5688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2D62"/>
                </a:solidFill>
              </a:rPr>
              <a:t>Once FE is setup, optics and bunch charge cannot be adjusted quickly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2D62"/>
                </a:solidFill>
              </a:rPr>
              <a:t>It takes hours to retune optics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F2D62"/>
                </a:solidFill>
              </a:rPr>
              <a:t>Bunch pattern can be adjusted instantaneously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4EC1F3-8CFF-8147-A336-E329B6E6B71C}"/>
              </a:ext>
            </a:extLst>
          </p:cNvPr>
          <p:cNvSpPr txBox="1"/>
          <p:nvPr/>
        </p:nvSpPr>
        <p:spPr>
          <a:xfrm>
            <a:off x="9591102" y="5776114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HWR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6E0B15-9BF2-CD47-B59B-0823952216B3}"/>
              </a:ext>
            </a:extLst>
          </p:cNvPr>
          <p:cNvSpPr txBox="1"/>
          <p:nvPr/>
        </p:nvSpPr>
        <p:spPr>
          <a:xfrm>
            <a:off x="1960084" y="5772843"/>
            <a:ext cx="6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RFQ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D0BA7E-CF38-3045-B596-E60217BA1BB6}"/>
              </a:ext>
            </a:extLst>
          </p:cNvPr>
          <p:cNvSpPr txBox="1"/>
          <p:nvPr/>
        </p:nvSpPr>
        <p:spPr>
          <a:xfrm>
            <a:off x="124642" y="5776114"/>
            <a:ext cx="1485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Ion source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1CC5E5-CFE0-3740-9991-DE2DF381E686}"/>
              </a:ext>
            </a:extLst>
          </p:cNvPr>
          <p:cNvSpPr txBox="1"/>
          <p:nvPr/>
        </p:nvSpPr>
        <p:spPr>
          <a:xfrm>
            <a:off x="11280833" y="5772842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SSR1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9FEF85C-0B76-7A49-9EBE-A0FC62CEC857}"/>
              </a:ext>
            </a:extLst>
          </p:cNvPr>
          <p:cNvCxnSpPr>
            <a:cxnSpLocks/>
          </p:cNvCxnSpPr>
          <p:nvPr/>
        </p:nvCxnSpPr>
        <p:spPr>
          <a:xfrm>
            <a:off x="982436" y="4142744"/>
            <a:ext cx="0" cy="763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55A11F-6E3A-6D43-9954-C2CC9220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C4C87-2574-134F-813D-223BAFCE0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824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755D86-C5FD-564C-8E61-C830D28D1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5295895" cy="5302209"/>
          </a:xfrm>
        </p:spPr>
        <p:txBody>
          <a:bodyPr/>
          <a:lstStyle/>
          <a:p>
            <a:r>
              <a:rPr lang="en-US" dirty="0"/>
              <a:t>MEBT chopper design extinction rate is 1E-3</a:t>
            </a:r>
          </a:p>
          <a:p>
            <a:pPr lvl="1"/>
            <a:r>
              <a:rPr lang="en-US" dirty="0"/>
              <a:t>Determined by longitudinal and transverse beam halo in MEBT</a:t>
            </a:r>
          </a:p>
          <a:p>
            <a:r>
              <a:rPr lang="en-US" dirty="0"/>
              <a:t>Recent PIP2IT data is being processed (see the Figure)</a:t>
            </a:r>
          </a:p>
          <a:p>
            <a:r>
              <a:rPr lang="en-US" dirty="0"/>
              <a:t>Early indication is extinction rate is ~1E-3</a:t>
            </a:r>
          </a:p>
          <a:p>
            <a:pPr lvl="1"/>
            <a:r>
              <a:rPr lang="en-US" dirty="0"/>
              <a:t>Difficult to measure better than 1E-3</a:t>
            </a:r>
          </a:p>
          <a:p>
            <a:r>
              <a:rPr lang="en-US" dirty="0"/>
              <a:t>The extinction rate can be enhanced with LEBT (slow) chopper</a:t>
            </a:r>
          </a:p>
          <a:p>
            <a:pPr lvl="1"/>
            <a:r>
              <a:rPr lang="en-US" dirty="0"/>
              <a:t>Switching time ~100 ns</a:t>
            </a:r>
          </a:p>
          <a:p>
            <a:pPr lvl="1"/>
            <a:r>
              <a:rPr lang="en-US" dirty="0"/>
              <a:t>Need to ensure it can work with 600 kHz in CW regime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012BC6-29E5-5E4C-9890-E910A90DA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Extinction Rate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E63AB-4F67-B84D-9776-F50F1D56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BBFE3-41CC-404C-BBB1-E4939AE4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714" y="1425224"/>
            <a:ext cx="6141481" cy="4848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F6E297-423B-B345-A964-A302703C729B}"/>
              </a:ext>
            </a:extLst>
          </p:cNvPr>
          <p:cNvSpPr txBox="1"/>
          <p:nvPr/>
        </p:nvSpPr>
        <p:spPr>
          <a:xfrm>
            <a:off x="7335584" y="648386"/>
            <a:ext cx="339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Measured bunch pattern at PIP2IT</a:t>
            </a:r>
          </a:p>
          <a:p>
            <a:r>
              <a:rPr lang="en-US" sz="1800" dirty="0"/>
              <a:t>Pattern: 1 through, 9 out 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A61C43-E53F-024E-9B22-821D1704F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7C7D2E-AC49-BE43-8E00-7B95B9C8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934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F927E7-AED8-F841-9534-02628AC4A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927" y="836982"/>
            <a:ext cx="6729412" cy="555294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7EC1EB8-3804-DD47-9136-D4903660D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Excellent Current Stability Demonstrated at PIP2IT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0C6EA-774B-AD47-8431-CC13F7CFD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03F64-CDA3-6B44-8E35-7C918088D519}"/>
              </a:ext>
            </a:extLst>
          </p:cNvPr>
          <p:cNvSpPr txBox="1"/>
          <p:nvPr/>
        </p:nvSpPr>
        <p:spPr>
          <a:xfrm>
            <a:off x="8947963" y="1554113"/>
            <a:ext cx="19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Ion source current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EBC8BC-E9CF-EA4E-AE76-D70C8B473DA4}"/>
              </a:ext>
            </a:extLst>
          </p:cNvPr>
          <p:cNvSpPr txBox="1"/>
          <p:nvPr/>
        </p:nvSpPr>
        <p:spPr>
          <a:xfrm>
            <a:off x="9172576" y="1952625"/>
            <a:ext cx="145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RFQ entrance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B2575-AEC5-514C-A77A-48F7A5AD444A}"/>
              </a:ext>
            </a:extLst>
          </p:cNvPr>
          <p:cNvSpPr txBox="1"/>
          <p:nvPr/>
        </p:nvSpPr>
        <p:spPr>
          <a:xfrm>
            <a:off x="9172576" y="2263597"/>
            <a:ext cx="96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RFQ exit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6FC6BAD-295A-F74D-8ABD-EEC969C6231D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8115301" y="1738779"/>
            <a:ext cx="832662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06F013-237F-0E4B-AC16-7B50E7EC34F9}"/>
              </a:ext>
            </a:extLst>
          </p:cNvPr>
          <p:cNvCxnSpPr>
            <a:cxnSpLocks/>
          </p:cNvCxnSpPr>
          <p:nvPr/>
        </p:nvCxnSpPr>
        <p:spPr>
          <a:xfrm flipH="1">
            <a:off x="8196008" y="2162642"/>
            <a:ext cx="832662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CEE178-C9C7-1A47-B7A1-DAEA868731D9}"/>
              </a:ext>
            </a:extLst>
          </p:cNvPr>
          <p:cNvCxnSpPr>
            <a:cxnSpLocks/>
          </p:cNvCxnSpPr>
          <p:nvPr/>
        </p:nvCxnSpPr>
        <p:spPr>
          <a:xfrm flipH="1" flipV="1">
            <a:off x="8166530" y="2319996"/>
            <a:ext cx="891618" cy="12630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80D66D-04EF-BE41-B0A4-BBF4F2899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822C16-D40B-7C4B-9C5B-3B637C9F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742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1CC686-7933-2A41-B3D3-91BAC36B8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for Sharing Beam Between Multiple Users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C3CB4-207E-A64B-A912-E61EF669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9181B-9D9D-234D-B99E-1933BF6E1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Eduard Pozdeyev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065F9-4C72-604B-9771-2B9AABFF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E81593-289C-7E43-AE65-7FEE35666B06}"/>
              </a:ext>
            </a:extLst>
          </p:cNvPr>
          <p:cNvSpPr/>
          <p:nvPr/>
        </p:nvSpPr>
        <p:spPr>
          <a:xfrm>
            <a:off x="1273765" y="2341724"/>
            <a:ext cx="3492708" cy="4197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90EA60-AC3D-D04E-B3CA-C07BAC58A16B}"/>
              </a:ext>
            </a:extLst>
          </p:cNvPr>
          <p:cNvSpPr txBox="1"/>
          <p:nvPr/>
        </p:nvSpPr>
        <p:spPr>
          <a:xfrm>
            <a:off x="2122517" y="1709000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SRF Linac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1D278A-6D87-8F41-B41F-27929B05EA91}"/>
              </a:ext>
            </a:extLst>
          </p:cNvPr>
          <p:cNvSpPr txBox="1"/>
          <p:nvPr/>
        </p:nvSpPr>
        <p:spPr>
          <a:xfrm>
            <a:off x="4657289" y="1690370"/>
            <a:ext cx="1780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RF Separator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0AB5DE-28C2-6542-9BA0-118ED8408A95}"/>
              </a:ext>
            </a:extLst>
          </p:cNvPr>
          <p:cNvSpPr txBox="1"/>
          <p:nvPr/>
        </p:nvSpPr>
        <p:spPr>
          <a:xfrm>
            <a:off x="8332984" y="748390"/>
            <a:ext cx="25751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Fast Switching</a:t>
            </a:r>
          </a:p>
          <a:p>
            <a:r>
              <a:rPr lang="en-US" dirty="0">
                <a:solidFill>
                  <a:srgbClr val="00B050"/>
                </a:solidFill>
              </a:rPr>
              <a:t>Magnet with </a:t>
            </a:r>
          </a:p>
          <a:p>
            <a:r>
              <a:rPr lang="en-US" dirty="0">
                <a:solidFill>
                  <a:srgbClr val="00B050"/>
                </a:solidFill>
              </a:rPr>
              <a:t>Several Beam Lines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45C73B-3190-804B-A55A-A27CD1BC0664}"/>
              </a:ext>
            </a:extLst>
          </p:cNvPr>
          <p:cNvSpPr txBox="1"/>
          <p:nvPr/>
        </p:nvSpPr>
        <p:spPr>
          <a:xfrm>
            <a:off x="6280712" y="1120828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 kW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71B993-D267-BB45-9905-A4DCB80708D4}"/>
              </a:ext>
            </a:extLst>
          </p:cNvPr>
          <p:cNvSpPr txBox="1"/>
          <p:nvPr/>
        </p:nvSpPr>
        <p:spPr>
          <a:xfrm>
            <a:off x="6280712" y="3233437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 kW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0C8D4E-5D05-574B-B33C-4064B8CF463D}"/>
              </a:ext>
            </a:extLst>
          </p:cNvPr>
          <p:cNvSpPr txBox="1"/>
          <p:nvPr/>
        </p:nvSpPr>
        <p:spPr>
          <a:xfrm>
            <a:off x="6931986" y="1993930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800 kW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5F64ED-7159-214F-97DD-72B7A68CD054}"/>
              </a:ext>
            </a:extLst>
          </p:cNvPr>
          <p:cNvCxnSpPr>
            <a:cxnSpLocks/>
          </p:cNvCxnSpPr>
          <p:nvPr/>
        </p:nvCxnSpPr>
        <p:spPr>
          <a:xfrm>
            <a:off x="7628239" y="3275828"/>
            <a:ext cx="704745" cy="591127"/>
          </a:xfrm>
          <a:prstGeom prst="straightConnector1">
            <a:avLst/>
          </a:prstGeom>
          <a:ln w="825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82860D-E544-074C-BB93-BFDCBEA8FFF6}"/>
              </a:ext>
            </a:extLst>
          </p:cNvPr>
          <p:cNvCxnSpPr>
            <a:cxnSpLocks/>
          </p:cNvCxnSpPr>
          <p:nvPr/>
        </p:nvCxnSpPr>
        <p:spPr>
          <a:xfrm>
            <a:off x="7648462" y="3217979"/>
            <a:ext cx="839864" cy="30916"/>
          </a:xfrm>
          <a:prstGeom prst="straightConnector1">
            <a:avLst/>
          </a:prstGeom>
          <a:ln w="825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135B928-CD4E-3C4E-B5C0-1731E19F23E2}"/>
              </a:ext>
            </a:extLst>
          </p:cNvPr>
          <p:cNvSpPr txBox="1"/>
          <p:nvPr/>
        </p:nvSpPr>
        <p:spPr>
          <a:xfrm>
            <a:off x="8824152" y="3062719"/>
            <a:ext cx="1862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users </a:t>
            </a:r>
          </a:p>
          <a:p>
            <a:r>
              <a:rPr lang="en-US" dirty="0"/>
              <a:t>can be added</a:t>
            </a:r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236BF9BB-24FB-2E42-9644-219CFD5999FB}"/>
              </a:ext>
            </a:extLst>
          </p:cNvPr>
          <p:cNvSpPr/>
          <p:nvPr/>
        </p:nvSpPr>
        <p:spPr>
          <a:xfrm>
            <a:off x="8061603" y="2223016"/>
            <a:ext cx="670499" cy="549918"/>
          </a:xfrm>
          <a:prstGeom prst="trapezoi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D1A33AE-BD8E-C34C-9AD4-1229C6374A01}"/>
              </a:ext>
            </a:extLst>
          </p:cNvPr>
          <p:cNvCxnSpPr>
            <a:cxnSpLocks/>
            <a:stCxn id="7" idx="3"/>
            <a:endCxn id="19" idx="2"/>
          </p:cNvCxnSpPr>
          <p:nvPr/>
        </p:nvCxnSpPr>
        <p:spPr>
          <a:xfrm flipV="1">
            <a:off x="4766473" y="2544594"/>
            <a:ext cx="1150051" cy="6992"/>
          </a:xfrm>
          <a:prstGeom prst="straightConnector1">
            <a:avLst/>
          </a:prstGeom>
          <a:ln w="730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A6548F2-FAD5-634A-A024-B30172C2BD55}"/>
              </a:ext>
            </a:extLst>
          </p:cNvPr>
          <p:cNvSpPr/>
          <p:nvPr/>
        </p:nvSpPr>
        <p:spPr>
          <a:xfrm>
            <a:off x="5916524" y="2355812"/>
            <a:ext cx="374248" cy="377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B46BE9-46D0-F347-BAF9-C2A24D659C28}"/>
              </a:ext>
            </a:extLst>
          </p:cNvPr>
          <p:cNvCxnSpPr>
            <a:cxnSpLocks/>
          </p:cNvCxnSpPr>
          <p:nvPr/>
        </p:nvCxnSpPr>
        <p:spPr>
          <a:xfrm flipV="1">
            <a:off x="6290772" y="1792245"/>
            <a:ext cx="1314086" cy="635949"/>
          </a:xfrm>
          <a:prstGeom prst="straightConnector1">
            <a:avLst/>
          </a:prstGeom>
          <a:ln w="730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D2A0D89-9FAA-1940-867F-91D5F4578292}"/>
              </a:ext>
            </a:extLst>
          </p:cNvPr>
          <p:cNvCxnSpPr>
            <a:cxnSpLocks/>
            <a:stCxn id="19" idx="6"/>
          </p:cNvCxnSpPr>
          <p:nvPr/>
        </p:nvCxnSpPr>
        <p:spPr>
          <a:xfrm flipV="1">
            <a:off x="6290772" y="2530069"/>
            <a:ext cx="1706061" cy="14525"/>
          </a:xfrm>
          <a:prstGeom prst="straightConnector1">
            <a:avLst/>
          </a:prstGeom>
          <a:ln w="730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0A99A89-2F5E-834F-9F7C-37421B3E0C14}"/>
              </a:ext>
            </a:extLst>
          </p:cNvPr>
          <p:cNvCxnSpPr>
            <a:cxnSpLocks/>
          </p:cNvCxnSpPr>
          <p:nvPr/>
        </p:nvCxnSpPr>
        <p:spPr>
          <a:xfrm>
            <a:off x="6280712" y="2695926"/>
            <a:ext cx="1341366" cy="522053"/>
          </a:xfrm>
          <a:prstGeom prst="straightConnector1">
            <a:avLst/>
          </a:prstGeom>
          <a:ln w="730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B7A09E7-127A-0441-95B2-FB8E222FAAFB}"/>
              </a:ext>
            </a:extLst>
          </p:cNvPr>
          <p:cNvCxnSpPr>
            <a:cxnSpLocks/>
          </p:cNvCxnSpPr>
          <p:nvPr/>
        </p:nvCxnSpPr>
        <p:spPr>
          <a:xfrm>
            <a:off x="8796872" y="2568119"/>
            <a:ext cx="1463471" cy="388833"/>
          </a:xfrm>
          <a:prstGeom prst="straightConnector1">
            <a:avLst/>
          </a:prstGeom>
          <a:ln w="730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53C177-873F-7C4F-BCE7-EB5155543546}"/>
              </a:ext>
            </a:extLst>
          </p:cNvPr>
          <p:cNvCxnSpPr>
            <a:cxnSpLocks/>
          </p:cNvCxnSpPr>
          <p:nvPr/>
        </p:nvCxnSpPr>
        <p:spPr>
          <a:xfrm flipV="1">
            <a:off x="8824152" y="2146852"/>
            <a:ext cx="1436191" cy="314457"/>
          </a:xfrm>
          <a:prstGeom prst="straightConnector1">
            <a:avLst/>
          </a:prstGeom>
          <a:ln w="730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4FF08318-A070-0C4A-B1C3-105412690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35" y="4377349"/>
            <a:ext cx="2453292" cy="18763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F1E3CCB-A11F-2D46-BAA1-1FC025395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327" y="4342690"/>
            <a:ext cx="2453292" cy="190811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34AD0D9-9637-E143-9CAD-00B883D35316}"/>
              </a:ext>
            </a:extLst>
          </p:cNvPr>
          <p:cNvSpPr txBox="1"/>
          <p:nvPr/>
        </p:nvSpPr>
        <p:spPr>
          <a:xfrm>
            <a:off x="1420722" y="3756657"/>
            <a:ext cx="2440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RF Separator Concept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77D04D5-C427-8440-B35C-45877581B35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75" y="4469591"/>
            <a:ext cx="2686432" cy="196418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27CF829-1385-3A42-B13B-6C1203F382E0}"/>
                  </a:ext>
                </a:extLst>
              </p:cNvPr>
              <p:cNvSpPr txBox="1"/>
              <p:nvPr/>
            </p:nvSpPr>
            <p:spPr>
              <a:xfrm>
                <a:off x="9403637" y="5391716"/>
                <a:ext cx="2565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Switching time ~10-20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27CF829-1385-3A42-B13B-6C1203F38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3637" y="5391716"/>
                <a:ext cx="2565126" cy="369332"/>
              </a:xfrm>
              <a:prstGeom prst="rect">
                <a:avLst/>
              </a:prstGeom>
              <a:blipFill>
                <a:blip r:embed="rId5"/>
                <a:stretch>
                  <a:fillRect l="-197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98951712-3029-4049-BFD7-2A41E6005B93}"/>
              </a:ext>
            </a:extLst>
          </p:cNvPr>
          <p:cNvSpPr/>
          <p:nvPr/>
        </p:nvSpPr>
        <p:spPr>
          <a:xfrm>
            <a:off x="6872852" y="4079648"/>
            <a:ext cx="304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Fast Switching Magnet</a:t>
            </a:r>
          </a:p>
        </p:txBody>
      </p:sp>
    </p:spTree>
    <p:extLst>
      <p:ext uri="{BB962C8B-B14F-4D97-AF65-F5344CB8AC3E}">
        <p14:creationId xmlns:p14="http://schemas.microsoft.com/office/powerpoint/2010/main" val="3962740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999FF-BC1E-4AC1-8AE1-68CC83AAE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48438"/>
            <a:ext cx="552450" cy="23812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A4F8EB-5202-164B-B09F-03AE13EE98F2}"/>
              </a:ext>
            </a:extLst>
          </p:cNvPr>
          <p:cNvSpPr txBox="1"/>
          <p:nvPr/>
        </p:nvSpPr>
        <p:spPr>
          <a:xfrm>
            <a:off x="9139745" y="5526157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400 MeV Copper Linac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1F7215-F78C-D745-A342-3B889C26E6D0}"/>
              </a:ext>
            </a:extLst>
          </p:cNvPr>
          <p:cNvCxnSpPr>
            <a:cxnSpLocks/>
          </p:cNvCxnSpPr>
          <p:nvPr/>
        </p:nvCxnSpPr>
        <p:spPr>
          <a:xfrm flipH="1">
            <a:off x="10783957" y="4208717"/>
            <a:ext cx="1043608" cy="131744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1B3186C-0F83-FE41-BC29-FE9471E07EF4}"/>
              </a:ext>
            </a:extLst>
          </p:cNvPr>
          <p:cNvSpPr txBox="1"/>
          <p:nvPr/>
        </p:nvSpPr>
        <p:spPr>
          <a:xfrm>
            <a:off x="9928189" y="3747052"/>
            <a:ext cx="1176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Booster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B69683-143C-C042-A5DC-2BC5DD8CA727}"/>
              </a:ext>
            </a:extLst>
          </p:cNvPr>
          <p:cNvSpPr txBox="1"/>
          <p:nvPr/>
        </p:nvSpPr>
        <p:spPr>
          <a:xfrm>
            <a:off x="10107094" y="1760744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MI, RR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CE7BC5-DCD1-AB43-A85F-58AD7076A6ED}"/>
              </a:ext>
            </a:extLst>
          </p:cNvPr>
          <p:cNvSpPr/>
          <p:nvPr/>
        </p:nvSpPr>
        <p:spPr>
          <a:xfrm rot="154126">
            <a:off x="9045170" y="3488482"/>
            <a:ext cx="2872402" cy="83488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F9F4F1-2E56-3A4F-A82E-9DF7AFE655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365"/>
          <a:stretch/>
        </p:blipFill>
        <p:spPr>
          <a:xfrm>
            <a:off x="7632397" y="1520775"/>
            <a:ext cx="4559603" cy="850900"/>
          </a:xfrm>
          <a:prstGeom prst="rect">
            <a:avLst/>
          </a:prstGeom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CCD17455-3F63-D747-AB47-F67BFDC98E5E}"/>
              </a:ext>
            </a:extLst>
          </p:cNvPr>
          <p:cNvSpPr/>
          <p:nvPr/>
        </p:nvSpPr>
        <p:spPr>
          <a:xfrm>
            <a:off x="10038664" y="2395959"/>
            <a:ext cx="2161052" cy="1169044"/>
          </a:xfrm>
          <a:custGeom>
            <a:avLst/>
            <a:gdLst>
              <a:gd name="connsiteX0" fmla="*/ 1211928 w 2161052"/>
              <a:gd name="connsiteY0" fmla="*/ 1169044 h 1169044"/>
              <a:gd name="connsiteX1" fmla="*/ 644769 w 2161052"/>
              <a:gd name="connsiteY1" fmla="*/ 856527 h 1169044"/>
              <a:gd name="connsiteX2" fmla="*/ 170207 w 2161052"/>
              <a:gd name="connsiteY2" fmla="*/ 625033 h 1169044"/>
              <a:gd name="connsiteX3" fmla="*/ 8161 w 2161052"/>
              <a:gd name="connsiteY3" fmla="*/ 405114 h 1169044"/>
              <a:gd name="connsiteX4" fmla="*/ 390126 w 2161052"/>
              <a:gd name="connsiteY4" fmla="*/ 312517 h 1169044"/>
              <a:gd name="connsiteX5" fmla="*/ 1640192 w 2161052"/>
              <a:gd name="connsiteY5" fmla="*/ 115747 h 1169044"/>
              <a:gd name="connsiteX6" fmla="*/ 2161052 w 2161052"/>
              <a:gd name="connsiteY6" fmla="*/ 0 h 116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1052" h="1169044">
                <a:moveTo>
                  <a:pt x="1211928" y="1169044"/>
                </a:moveTo>
                <a:cubicBezTo>
                  <a:pt x="1015158" y="1058119"/>
                  <a:pt x="818389" y="947195"/>
                  <a:pt x="644769" y="856527"/>
                </a:cubicBezTo>
                <a:cubicBezTo>
                  <a:pt x="471149" y="765859"/>
                  <a:pt x="276308" y="700268"/>
                  <a:pt x="170207" y="625033"/>
                </a:cubicBezTo>
                <a:cubicBezTo>
                  <a:pt x="64106" y="549798"/>
                  <a:pt x="-28492" y="457200"/>
                  <a:pt x="8161" y="405114"/>
                </a:cubicBezTo>
                <a:cubicBezTo>
                  <a:pt x="44814" y="353028"/>
                  <a:pt x="118121" y="360745"/>
                  <a:pt x="390126" y="312517"/>
                </a:cubicBezTo>
                <a:cubicBezTo>
                  <a:pt x="662131" y="264289"/>
                  <a:pt x="1345038" y="167833"/>
                  <a:pt x="1640192" y="115747"/>
                </a:cubicBezTo>
                <a:cubicBezTo>
                  <a:pt x="1935346" y="63661"/>
                  <a:pt x="2048199" y="31830"/>
                  <a:pt x="2161052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33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999FF-BC1E-4AC1-8AE1-68CC83AAE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48438"/>
            <a:ext cx="552450" cy="23812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B3186C-0F83-FE41-BC29-FE9471E07EF4}"/>
              </a:ext>
            </a:extLst>
          </p:cNvPr>
          <p:cNvSpPr txBox="1"/>
          <p:nvPr/>
        </p:nvSpPr>
        <p:spPr>
          <a:xfrm>
            <a:off x="9928189" y="3747052"/>
            <a:ext cx="1176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Booster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B69683-143C-C042-A5DC-2BC5DD8CA727}"/>
              </a:ext>
            </a:extLst>
          </p:cNvPr>
          <p:cNvSpPr txBox="1"/>
          <p:nvPr/>
        </p:nvSpPr>
        <p:spPr>
          <a:xfrm>
            <a:off x="10107094" y="1760744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MI, RR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CE7BC5-DCD1-AB43-A85F-58AD7076A6ED}"/>
              </a:ext>
            </a:extLst>
          </p:cNvPr>
          <p:cNvSpPr/>
          <p:nvPr/>
        </p:nvSpPr>
        <p:spPr>
          <a:xfrm rot="154126">
            <a:off x="9045170" y="3488482"/>
            <a:ext cx="2872402" cy="83488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F9F4F1-2E56-3A4F-A82E-9DF7AFE655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365"/>
          <a:stretch/>
        </p:blipFill>
        <p:spPr>
          <a:xfrm>
            <a:off x="7632397" y="1523707"/>
            <a:ext cx="4559603" cy="850900"/>
          </a:xfrm>
          <a:prstGeom prst="rect">
            <a:avLst/>
          </a:prstGeom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CCD17455-3F63-D747-AB47-F67BFDC98E5E}"/>
              </a:ext>
            </a:extLst>
          </p:cNvPr>
          <p:cNvSpPr/>
          <p:nvPr/>
        </p:nvSpPr>
        <p:spPr>
          <a:xfrm>
            <a:off x="10038664" y="2395959"/>
            <a:ext cx="2161052" cy="1169044"/>
          </a:xfrm>
          <a:custGeom>
            <a:avLst/>
            <a:gdLst>
              <a:gd name="connsiteX0" fmla="*/ 1211928 w 2161052"/>
              <a:gd name="connsiteY0" fmla="*/ 1169044 h 1169044"/>
              <a:gd name="connsiteX1" fmla="*/ 644769 w 2161052"/>
              <a:gd name="connsiteY1" fmla="*/ 856527 h 1169044"/>
              <a:gd name="connsiteX2" fmla="*/ 170207 w 2161052"/>
              <a:gd name="connsiteY2" fmla="*/ 625033 h 1169044"/>
              <a:gd name="connsiteX3" fmla="*/ 8161 w 2161052"/>
              <a:gd name="connsiteY3" fmla="*/ 405114 h 1169044"/>
              <a:gd name="connsiteX4" fmla="*/ 390126 w 2161052"/>
              <a:gd name="connsiteY4" fmla="*/ 312517 h 1169044"/>
              <a:gd name="connsiteX5" fmla="*/ 1640192 w 2161052"/>
              <a:gd name="connsiteY5" fmla="*/ 115747 h 1169044"/>
              <a:gd name="connsiteX6" fmla="*/ 2161052 w 2161052"/>
              <a:gd name="connsiteY6" fmla="*/ 0 h 116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1052" h="1169044">
                <a:moveTo>
                  <a:pt x="1211928" y="1169044"/>
                </a:moveTo>
                <a:cubicBezTo>
                  <a:pt x="1015158" y="1058119"/>
                  <a:pt x="818389" y="947195"/>
                  <a:pt x="644769" y="856527"/>
                </a:cubicBezTo>
                <a:cubicBezTo>
                  <a:pt x="471149" y="765859"/>
                  <a:pt x="276308" y="700268"/>
                  <a:pt x="170207" y="625033"/>
                </a:cubicBezTo>
                <a:cubicBezTo>
                  <a:pt x="64106" y="549798"/>
                  <a:pt x="-28492" y="457200"/>
                  <a:pt x="8161" y="405114"/>
                </a:cubicBezTo>
                <a:cubicBezTo>
                  <a:pt x="44814" y="353028"/>
                  <a:pt x="118121" y="360745"/>
                  <a:pt x="390126" y="312517"/>
                </a:cubicBezTo>
                <a:cubicBezTo>
                  <a:pt x="662131" y="264289"/>
                  <a:pt x="1345038" y="167833"/>
                  <a:pt x="1640192" y="115747"/>
                </a:cubicBezTo>
                <a:cubicBezTo>
                  <a:pt x="1935346" y="63661"/>
                  <a:pt x="2048199" y="31830"/>
                  <a:pt x="2161052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EFAC3B-C409-9A42-AA6B-4E212D0FA0F1}"/>
              </a:ext>
            </a:extLst>
          </p:cNvPr>
          <p:cNvSpPr>
            <a:spLocks noChangeAspect="1"/>
          </p:cNvSpPr>
          <p:nvPr/>
        </p:nvSpPr>
        <p:spPr>
          <a:xfrm>
            <a:off x="7947501" y="213375"/>
            <a:ext cx="768096" cy="512064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339181-9373-AB40-B154-80E672D4BFC2}"/>
              </a:ext>
            </a:extLst>
          </p:cNvPr>
          <p:cNvSpPr>
            <a:spLocks noChangeAspect="1"/>
          </p:cNvSpPr>
          <p:nvPr/>
        </p:nvSpPr>
        <p:spPr>
          <a:xfrm>
            <a:off x="9338998" y="233947"/>
            <a:ext cx="768096" cy="51284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72377F-CF51-7A4C-B5D5-60A8E8C7F5F8}"/>
              </a:ext>
            </a:extLst>
          </p:cNvPr>
          <p:cNvSpPr>
            <a:spLocks noChangeAspect="1"/>
          </p:cNvSpPr>
          <p:nvPr/>
        </p:nvSpPr>
        <p:spPr>
          <a:xfrm>
            <a:off x="6479318" y="213375"/>
            <a:ext cx="844782" cy="512064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9EB5F-0759-1D47-838B-890A6080F9E2}"/>
              </a:ext>
            </a:extLst>
          </p:cNvPr>
          <p:cNvSpPr>
            <a:spLocks noChangeAspect="1"/>
          </p:cNvSpPr>
          <p:nvPr/>
        </p:nvSpPr>
        <p:spPr>
          <a:xfrm>
            <a:off x="3911370" y="185837"/>
            <a:ext cx="768096" cy="51206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672206-1213-5840-93A7-809CF75CC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0875" y="181228"/>
            <a:ext cx="822960" cy="51206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 descr="Image result">
            <a:extLst>
              <a:ext uri="{FF2B5EF4-FFF2-40B4-BE49-F238E27FC236}">
                <a16:creationId xmlns:a16="http://schemas.microsoft.com/office/drawing/2014/main" id="{82C48682-BE1C-764F-A35C-F6567AEC1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01" y="213375"/>
            <a:ext cx="844782" cy="51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BB3D45-6D0E-8943-B8FD-E686EB960204}"/>
              </a:ext>
            </a:extLst>
          </p:cNvPr>
          <p:cNvSpPr txBox="1"/>
          <p:nvPr/>
        </p:nvSpPr>
        <p:spPr>
          <a:xfrm>
            <a:off x="4611756" y="2613992"/>
            <a:ext cx="844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PIP-II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03EFC1-DE31-D845-8D3B-8F4E1BDE49DD}"/>
              </a:ext>
            </a:extLst>
          </p:cNvPr>
          <p:cNvSpPr txBox="1"/>
          <p:nvPr/>
        </p:nvSpPr>
        <p:spPr>
          <a:xfrm>
            <a:off x="4747754" y="3905925"/>
            <a:ext cx="257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800 MeV SRF Linac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654EA805-7407-C645-BDAB-691057F64076}"/>
              </a:ext>
            </a:extLst>
          </p:cNvPr>
          <p:cNvSpPr/>
          <p:nvPr/>
        </p:nvSpPr>
        <p:spPr>
          <a:xfrm>
            <a:off x="7192115" y="2946078"/>
            <a:ext cx="2278868" cy="478455"/>
          </a:xfrm>
          <a:custGeom>
            <a:avLst/>
            <a:gdLst>
              <a:gd name="connsiteX0" fmla="*/ 0 w 2278868"/>
              <a:gd name="connsiteY0" fmla="*/ 120647 h 478455"/>
              <a:gd name="connsiteX1" fmla="*/ 854766 w 2278868"/>
              <a:gd name="connsiteY1" fmla="*/ 11316 h 478455"/>
              <a:gd name="connsiteX2" fmla="*/ 1520687 w 2278868"/>
              <a:gd name="connsiteY2" fmla="*/ 11316 h 478455"/>
              <a:gd name="connsiteX3" fmla="*/ 2057400 w 2278868"/>
              <a:gd name="connsiteY3" fmla="*/ 80890 h 478455"/>
              <a:gd name="connsiteX4" fmla="*/ 2256183 w 2278868"/>
              <a:gd name="connsiteY4" fmla="*/ 259795 h 478455"/>
              <a:gd name="connsiteX5" fmla="*/ 2266122 w 2278868"/>
              <a:gd name="connsiteY5" fmla="*/ 478455 h 47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8868" h="478455">
                <a:moveTo>
                  <a:pt x="0" y="120647"/>
                </a:moveTo>
                <a:cubicBezTo>
                  <a:pt x="300659" y="75092"/>
                  <a:pt x="601318" y="29538"/>
                  <a:pt x="854766" y="11316"/>
                </a:cubicBezTo>
                <a:cubicBezTo>
                  <a:pt x="1108214" y="-6906"/>
                  <a:pt x="1320248" y="-280"/>
                  <a:pt x="1520687" y="11316"/>
                </a:cubicBezTo>
                <a:cubicBezTo>
                  <a:pt x="1721126" y="22912"/>
                  <a:pt x="1934817" y="39477"/>
                  <a:pt x="2057400" y="80890"/>
                </a:cubicBezTo>
                <a:cubicBezTo>
                  <a:pt x="2179983" y="122303"/>
                  <a:pt x="2221396" y="193534"/>
                  <a:pt x="2256183" y="259795"/>
                </a:cubicBezTo>
                <a:cubicBezTo>
                  <a:pt x="2290970" y="326056"/>
                  <a:pt x="2278546" y="402255"/>
                  <a:pt x="2266122" y="478455"/>
                </a:cubicBezTo>
              </a:path>
            </a:pathLst>
          </a:cu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0AE592-E1EF-BB4B-86D7-6495E191DB75}"/>
              </a:ext>
            </a:extLst>
          </p:cNvPr>
          <p:cNvSpPr txBox="1"/>
          <p:nvPr/>
        </p:nvSpPr>
        <p:spPr>
          <a:xfrm>
            <a:off x="7349192" y="2383159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Transfer Line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309C4E-E8AC-AC4E-A723-456CC40A3260}"/>
              </a:ext>
            </a:extLst>
          </p:cNvPr>
          <p:cNvCxnSpPr>
            <a:cxnSpLocks/>
          </p:cNvCxnSpPr>
          <p:nvPr/>
        </p:nvCxnSpPr>
        <p:spPr>
          <a:xfrm flipH="1">
            <a:off x="4611756" y="3093302"/>
            <a:ext cx="2504662" cy="830516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747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67D73B-FAE0-B741-A4B2-B1D18A7B9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895" y="580407"/>
            <a:ext cx="5037585" cy="5697186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</a:rPr>
              <a:t>800 MeV H−  CW-compatible </a:t>
            </a:r>
            <a:r>
              <a:rPr lang="en-US" dirty="0" err="1">
                <a:solidFill>
                  <a:schemeClr val="tx2"/>
                </a:solidFill>
              </a:rPr>
              <a:t>linac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CW warm Front End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SRF section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67" dirty="0"/>
              <a:t>CW SRF (Cryomodules of 5 types)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67" dirty="0" err="1"/>
              <a:t>Cryoplant</a:t>
            </a:r>
            <a:r>
              <a:rPr lang="en-US" sz="1867" dirty="0"/>
              <a:t> compatible with CW ops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Space for two cryomodules (1 GeV) and a beam separator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</a:rPr>
              <a:t>Linac-to-Booster transfer line</a:t>
            </a:r>
            <a:endParaRPr lang="en-US" sz="2000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Beam line compatible with 1 GeV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25 kW beam absorber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Switching magnet to Absorber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Space for switching magnet and beam line to Mu2e-II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</a:rPr>
              <a:t>Complex Accelerator Upgrades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</a:rPr>
              <a:t>Conventional Facilities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D5F8A5-3D69-6449-B2FC-558AA1C4B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Project 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3F668-AFAD-AD40-BF9C-D07109790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B98A7-81E1-9043-A13A-DFA80C4B9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Eduard Pozdeyev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837F6-6125-4943-82C4-CC63875D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 descr="A picture containing outdoor, colorful, line, kite&#10;&#10;Description automatically generated">
            <a:extLst>
              <a:ext uri="{FF2B5EF4-FFF2-40B4-BE49-F238E27FC236}">
                <a16:creationId xmlns:a16="http://schemas.microsoft.com/office/drawing/2014/main" id="{55820793-F4E6-5943-A036-C01DFE201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06" y="1998368"/>
            <a:ext cx="6624977" cy="3713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9E17FF-A89C-B442-B3CA-2750EE72875D}"/>
              </a:ext>
            </a:extLst>
          </p:cNvPr>
          <p:cNvSpPr txBox="1"/>
          <p:nvPr/>
        </p:nvSpPr>
        <p:spPr>
          <a:xfrm>
            <a:off x="4995639" y="2512939"/>
            <a:ext cx="131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FNAL Booster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4D85FB-6936-4C46-84BF-4C3937880C63}"/>
              </a:ext>
            </a:extLst>
          </p:cNvPr>
          <p:cNvSpPr txBox="1"/>
          <p:nvPr/>
        </p:nvSpPr>
        <p:spPr>
          <a:xfrm>
            <a:off x="1939659" y="4952144"/>
            <a:ext cx="3055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800 MeV SRF Linac</a:t>
            </a:r>
          </a:p>
          <a:p>
            <a:r>
              <a:rPr lang="en-US" sz="1800" dirty="0"/>
              <a:t>5 types of SRF cryomodules</a:t>
            </a:r>
          </a:p>
          <a:p>
            <a:r>
              <a:rPr lang="en-US" sz="1800" dirty="0"/>
              <a:t>CW RF Operations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F5B476-4DDF-C742-907B-6F334B880C9F}"/>
              </a:ext>
            </a:extLst>
          </p:cNvPr>
          <p:cNvSpPr txBox="1"/>
          <p:nvPr/>
        </p:nvSpPr>
        <p:spPr>
          <a:xfrm>
            <a:off x="914888" y="3003800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25 kW Dump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EDD660-5E05-7641-A63D-0C6F816BF3DB}"/>
              </a:ext>
            </a:extLst>
          </p:cNvPr>
          <p:cNvSpPr txBox="1"/>
          <p:nvPr/>
        </p:nvSpPr>
        <p:spPr>
          <a:xfrm>
            <a:off x="126754" y="4453306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Dump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2654F9-33DF-5F44-A7E0-720F707CF6ED}"/>
              </a:ext>
            </a:extLst>
          </p:cNvPr>
          <p:cNvCxnSpPr>
            <a:cxnSpLocks/>
          </p:cNvCxnSpPr>
          <p:nvPr/>
        </p:nvCxnSpPr>
        <p:spPr>
          <a:xfrm flipV="1">
            <a:off x="466845" y="3926376"/>
            <a:ext cx="0" cy="5269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C556F4-74A4-4D4B-A37B-86914B0AA306}"/>
              </a:ext>
            </a:extLst>
          </p:cNvPr>
          <p:cNvSpPr txBox="1"/>
          <p:nvPr/>
        </p:nvSpPr>
        <p:spPr>
          <a:xfrm>
            <a:off x="2519654" y="2445220"/>
            <a:ext cx="1152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Main Ring</a:t>
            </a:r>
          </a:p>
          <a:p>
            <a:r>
              <a:rPr lang="en-US" sz="1800" dirty="0"/>
              <a:t>Tunnel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DB5CA8-214A-F04E-A7B0-4A95E4AE5183}"/>
              </a:ext>
            </a:extLst>
          </p:cNvPr>
          <p:cNvSpPr txBox="1"/>
          <p:nvPr/>
        </p:nvSpPr>
        <p:spPr>
          <a:xfrm>
            <a:off x="2490932" y="1673017"/>
            <a:ext cx="196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Beam Transfer Line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CF84559-2DD1-704D-AB7F-2A432C3D5BCF}"/>
                  </a:ext>
                </a:extLst>
              </p14:cNvPr>
              <p14:cNvContentPartPr/>
              <p14:nvPr/>
            </p14:nvContentPartPr>
            <p14:xfrm>
              <a:off x="1617164" y="1520869"/>
              <a:ext cx="461880" cy="263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CF84559-2DD1-704D-AB7F-2A432C3D5B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3164" y="1412869"/>
                <a:ext cx="569520" cy="47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D888A35-6A27-5848-9975-954C7F4B58E8}"/>
                  </a:ext>
                </a:extLst>
              </p14:cNvPr>
              <p14:cNvContentPartPr/>
              <p14:nvPr/>
            </p14:nvContentPartPr>
            <p14:xfrm>
              <a:off x="2845873" y="-776443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D888A35-6A27-5848-9975-954C7F4B58E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7873" y="-79408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F7251F3-9CBF-744C-88D6-F7DB2DCBFE85}"/>
                  </a:ext>
                </a:extLst>
              </p14:cNvPr>
              <p14:cNvContentPartPr/>
              <p14:nvPr/>
            </p14:nvContentPartPr>
            <p14:xfrm>
              <a:off x="1185913" y="2258717"/>
              <a:ext cx="156600" cy="180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F7251F3-9CBF-744C-88D6-F7DB2DCBFE8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7913" y="2241077"/>
                <a:ext cx="19224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4131DF7-D6D3-3B4B-9277-6292D30B23CA}"/>
              </a:ext>
            </a:extLst>
          </p:cNvPr>
          <p:cNvSpPr txBox="1"/>
          <p:nvPr/>
        </p:nvSpPr>
        <p:spPr>
          <a:xfrm>
            <a:off x="5683964" y="5597966"/>
            <a:ext cx="1234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H- Ion </a:t>
            </a:r>
          </a:p>
          <a:p>
            <a:r>
              <a:rPr lang="en-US" sz="1800" dirty="0"/>
              <a:t>Source (x2)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6F3BFC-D90B-094B-8FBC-479210508963}"/>
              </a:ext>
            </a:extLst>
          </p:cNvPr>
          <p:cNvSpPr txBox="1"/>
          <p:nvPr/>
        </p:nvSpPr>
        <p:spPr>
          <a:xfrm>
            <a:off x="2305725" y="3557044"/>
            <a:ext cx="3632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Space reserved for two CMs (1 GeV)</a:t>
            </a:r>
          </a:p>
          <a:p>
            <a:r>
              <a:rPr lang="en-US" sz="1800" dirty="0"/>
              <a:t>and beam separator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9CD4583-7DE3-D741-823C-D215B8934501}"/>
              </a:ext>
            </a:extLst>
          </p:cNvPr>
          <p:cNvCxnSpPr>
            <a:cxnSpLocks/>
          </p:cNvCxnSpPr>
          <p:nvPr/>
        </p:nvCxnSpPr>
        <p:spPr>
          <a:xfrm flipH="1">
            <a:off x="1520328" y="3926376"/>
            <a:ext cx="785398" cy="94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98CAA41-7693-3E41-83B0-74F9471C07A1}"/>
              </a:ext>
            </a:extLst>
          </p:cNvPr>
          <p:cNvSpPr txBox="1"/>
          <p:nvPr/>
        </p:nvSpPr>
        <p:spPr>
          <a:xfrm>
            <a:off x="228701" y="1605017"/>
            <a:ext cx="2090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Space for Mu2e-II </a:t>
            </a:r>
          </a:p>
          <a:p>
            <a:r>
              <a:rPr lang="en-US" sz="1800" dirty="0"/>
              <a:t>Beam line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82C651-50A6-B147-AC8D-13852C5E53B3}"/>
              </a:ext>
            </a:extLst>
          </p:cNvPr>
          <p:cNvSpPr txBox="1"/>
          <p:nvPr/>
        </p:nvSpPr>
        <p:spPr>
          <a:xfrm>
            <a:off x="5754111" y="4942840"/>
            <a:ext cx="109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Front End</a:t>
            </a:r>
          </a:p>
        </p:txBody>
      </p:sp>
    </p:spTree>
    <p:extLst>
      <p:ext uri="{BB962C8B-B14F-4D97-AF65-F5344CB8AC3E}">
        <p14:creationId xmlns:p14="http://schemas.microsoft.com/office/powerpoint/2010/main" val="2627477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89803B-B4EF-9044-9E33-7CB1E7606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PIP-II Linac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1FDB3-2F28-EE45-83EA-EDB9F5685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9FDE7-7587-5244-97AF-C2B853E4F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Eduard Pozdeyev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054DD-12ED-FE40-A834-23A990DCE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7598676-F7F4-4D49-891E-6FDD37BA208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62278" y="1069443"/>
              <a:ext cx="11149140" cy="4508415"/>
            </p:xfrm>
            <a:graphic>
              <a:graphicData uri="http://schemas.openxmlformats.org/drawingml/2006/table">
                <a:tbl>
                  <a:tblPr firstRow="1" firstCol="1" bandRow="1" bandCol="1">
                    <a:tableStyleId>{7E9639D4-E3E2-4D34-9284-5A2195B3D0D7}</a:tableStyleId>
                  </a:tblPr>
                  <a:tblGrid>
                    <a:gridCol w="3409760">
                      <a:extLst>
                        <a:ext uri="{9D8B030D-6E8A-4147-A177-3AD203B41FA5}">
                          <a16:colId xmlns:a16="http://schemas.microsoft.com/office/drawing/2014/main" val="68583628"/>
                        </a:ext>
                      </a:extLst>
                    </a:gridCol>
                    <a:gridCol w="2270760">
                      <a:extLst>
                        <a:ext uri="{9D8B030D-6E8A-4147-A177-3AD203B41FA5}">
                          <a16:colId xmlns:a16="http://schemas.microsoft.com/office/drawing/2014/main" val="1837446960"/>
                        </a:ext>
                      </a:extLst>
                    </a:gridCol>
                    <a:gridCol w="2207260">
                      <a:extLst>
                        <a:ext uri="{9D8B030D-6E8A-4147-A177-3AD203B41FA5}">
                          <a16:colId xmlns:a16="http://schemas.microsoft.com/office/drawing/2014/main" val="78088462"/>
                        </a:ext>
                      </a:extLst>
                    </a:gridCol>
                    <a:gridCol w="3261360">
                      <a:extLst>
                        <a:ext uri="{9D8B030D-6E8A-4147-A177-3AD203B41FA5}">
                          <a16:colId xmlns:a16="http://schemas.microsoft.com/office/drawing/2014/main" val="1596816005"/>
                        </a:ext>
                      </a:extLst>
                    </a:gridCol>
                  </a:tblGrid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Linac Injection into Booster</a:t>
                          </a:r>
                          <a:endParaRPr lang="en-US" sz="18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LBNF mode</a:t>
                          </a:r>
                          <a:endParaRPr lang="en-US" sz="18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Capability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Comments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1814417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Beam Energy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800 MeV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800 MeV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Upgradable to 1 GeV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41776766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Pulse Length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550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25931268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pattern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Pre-programmed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Arb. Programmable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34022199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rep. frequency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~89 MHz (average)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Max. 162.5 MHz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Combination of </a:t>
                          </a:r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en-US" sz="1800" baseline="-25000" dirty="0" err="1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ppb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F</a:t>
                          </a:r>
                          <a:r>
                            <a:rPr lang="en-US" sz="1800" baseline="-250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must be below 2 mA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94026404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Pulse Repetition Rate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20 Hz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 to CW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8583121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H-/Bunch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1.4E8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 – 4.0E8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67210113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Particles per Linac Pulse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6.7 × 10 </a:t>
                          </a:r>
                          <a:r>
                            <a:rPr lang="en-US" sz="1800" baseline="300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12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 to CW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32745591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Average Beam Current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2 mA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mA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Limited by available RF power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52050869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Power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 kW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 to 1.6 MW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737001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7598676-F7F4-4D49-891E-6FDD37BA20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1155678"/>
                  </p:ext>
                </p:extLst>
              </p:nvPr>
            </p:nvGraphicFramePr>
            <p:xfrm>
              <a:off x="562278" y="1069443"/>
              <a:ext cx="11149140" cy="4508415"/>
            </p:xfrm>
            <a:graphic>
              <a:graphicData uri="http://schemas.openxmlformats.org/drawingml/2006/table">
                <a:tbl>
                  <a:tblPr firstRow="1" firstCol="1" bandRow="1" bandCol="1">
                    <a:tableStyleId>{7E9639D4-E3E2-4D34-9284-5A2195B3D0D7}</a:tableStyleId>
                  </a:tblPr>
                  <a:tblGrid>
                    <a:gridCol w="3409760">
                      <a:extLst>
                        <a:ext uri="{9D8B030D-6E8A-4147-A177-3AD203B41FA5}">
                          <a16:colId xmlns:a16="http://schemas.microsoft.com/office/drawing/2014/main" val="68583628"/>
                        </a:ext>
                      </a:extLst>
                    </a:gridCol>
                    <a:gridCol w="2270760">
                      <a:extLst>
                        <a:ext uri="{9D8B030D-6E8A-4147-A177-3AD203B41FA5}">
                          <a16:colId xmlns:a16="http://schemas.microsoft.com/office/drawing/2014/main" val="1837446960"/>
                        </a:ext>
                      </a:extLst>
                    </a:gridCol>
                    <a:gridCol w="2207260">
                      <a:extLst>
                        <a:ext uri="{9D8B030D-6E8A-4147-A177-3AD203B41FA5}">
                          <a16:colId xmlns:a16="http://schemas.microsoft.com/office/drawing/2014/main" val="78088462"/>
                        </a:ext>
                      </a:extLst>
                    </a:gridCol>
                    <a:gridCol w="3261360">
                      <a:extLst>
                        <a:ext uri="{9D8B030D-6E8A-4147-A177-3AD203B41FA5}">
                          <a16:colId xmlns:a16="http://schemas.microsoft.com/office/drawing/2014/main" val="1596816005"/>
                        </a:ext>
                      </a:extLst>
                    </a:gridCol>
                  </a:tblGrid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Linac Injection into Booster</a:t>
                          </a:r>
                          <a:endParaRPr lang="en-US" sz="18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LBNF mode</a:t>
                          </a:r>
                          <a:endParaRPr lang="en-US" sz="18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Capability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Comments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1814417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Beam Energy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800 MeV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800 MeV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Upgradable to 1 GeV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41776766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Pulse Length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50838" t="-200000" r="-241341" b="-73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25931268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pattern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Pre-programmed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Arb. Programmable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34022199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rep. frequency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~89 MHz (average)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Max. 162.5 MHz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Combination of </a:t>
                          </a:r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en-US" sz="1800" baseline="-25000" dirty="0" err="1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ppb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F</a:t>
                          </a:r>
                          <a:r>
                            <a:rPr lang="en-US" sz="1800" baseline="-250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must be below 2 mA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94026404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Pulse Repetition Rate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20 Hz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 to CW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8583121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H-/Bunch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1.4E8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 – 4.0E8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67210113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Particles per Linac Pulse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6.7 × 10 </a:t>
                          </a:r>
                          <a:r>
                            <a:rPr lang="en-US" sz="1800" baseline="300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12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 to CW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32745591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Average Beam Current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2 mA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mA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Limited by available RF power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52050869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Power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 kW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 to 1.6 MW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7370019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48104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89803B-B4EF-9044-9E33-7CB1E7606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PIP-II Linac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1FDB3-2F28-EE45-83EA-EDB9F5685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9FDE7-7587-5244-97AF-C2B853E4F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Eduard Pozdeyev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054DD-12ED-FE40-A834-23A990DCE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7598676-F7F4-4D49-891E-6FDD37BA208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62278" y="1069443"/>
              <a:ext cx="11149140" cy="4508415"/>
            </p:xfrm>
            <a:graphic>
              <a:graphicData uri="http://schemas.openxmlformats.org/drawingml/2006/table">
                <a:tbl>
                  <a:tblPr firstRow="1" firstCol="1" bandRow="1" bandCol="1">
                    <a:tableStyleId>{7E9639D4-E3E2-4D34-9284-5A2195B3D0D7}</a:tableStyleId>
                  </a:tblPr>
                  <a:tblGrid>
                    <a:gridCol w="3409760">
                      <a:extLst>
                        <a:ext uri="{9D8B030D-6E8A-4147-A177-3AD203B41FA5}">
                          <a16:colId xmlns:a16="http://schemas.microsoft.com/office/drawing/2014/main" val="68583628"/>
                        </a:ext>
                      </a:extLst>
                    </a:gridCol>
                    <a:gridCol w="2270760">
                      <a:extLst>
                        <a:ext uri="{9D8B030D-6E8A-4147-A177-3AD203B41FA5}">
                          <a16:colId xmlns:a16="http://schemas.microsoft.com/office/drawing/2014/main" val="1837446960"/>
                        </a:ext>
                      </a:extLst>
                    </a:gridCol>
                    <a:gridCol w="2207260">
                      <a:extLst>
                        <a:ext uri="{9D8B030D-6E8A-4147-A177-3AD203B41FA5}">
                          <a16:colId xmlns:a16="http://schemas.microsoft.com/office/drawing/2014/main" val="78088462"/>
                        </a:ext>
                      </a:extLst>
                    </a:gridCol>
                    <a:gridCol w="3261360">
                      <a:extLst>
                        <a:ext uri="{9D8B030D-6E8A-4147-A177-3AD203B41FA5}">
                          <a16:colId xmlns:a16="http://schemas.microsoft.com/office/drawing/2014/main" val="1596816005"/>
                        </a:ext>
                      </a:extLst>
                    </a:gridCol>
                  </a:tblGrid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Linac Injection into Booster</a:t>
                          </a:r>
                          <a:endParaRPr lang="en-US" sz="18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LBNF mode</a:t>
                          </a:r>
                          <a:endParaRPr lang="en-US" sz="18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Capability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Comments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1814417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Beam Energy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800 MeV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800 MeV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Upgradable to 1 GeV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41776766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Pulse Length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550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25931268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pattern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Pre-programmed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Arb. Programmable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34022199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rep. frequency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~89 MHz (average)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Max. 162.5 MHz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Combination of </a:t>
                          </a:r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en-US" sz="1800" baseline="-25000" dirty="0" err="1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ppb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F</a:t>
                          </a:r>
                          <a:r>
                            <a:rPr lang="en-US" sz="1800" baseline="-250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must be below 2 mA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94026404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Pulse Repetition Rate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20 Hz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 to CW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8583121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H-/Bunch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1.4E8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 – 4.0E8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67210113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Particles per Linac Pulse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6.7 × 10 </a:t>
                          </a:r>
                          <a:r>
                            <a:rPr lang="en-US" sz="1800" baseline="300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12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 to CW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32745591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Average Beam Current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2 mA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mA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Limited by available RF power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52050869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Power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 kW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 to 1.6 MW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737001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7598676-F7F4-4D49-891E-6FDD37BA208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62278" y="1069443"/>
              <a:ext cx="11149140" cy="4508415"/>
            </p:xfrm>
            <a:graphic>
              <a:graphicData uri="http://schemas.openxmlformats.org/drawingml/2006/table">
                <a:tbl>
                  <a:tblPr firstRow="1" firstCol="1" bandRow="1" bandCol="1">
                    <a:tableStyleId>{7E9639D4-E3E2-4D34-9284-5A2195B3D0D7}</a:tableStyleId>
                  </a:tblPr>
                  <a:tblGrid>
                    <a:gridCol w="3409760">
                      <a:extLst>
                        <a:ext uri="{9D8B030D-6E8A-4147-A177-3AD203B41FA5}">
                          <a16:colId xmlns:a16="http://schemas.microsoft.com/office/drawing/2014/main" val="68583628"/>
                        </a:ext>
                      </a:extLst>
                    </a:gridCol>
                    <a:gridCol w="2270760">
                      <a:extLst>
                        <a:ext uri="{9D8B030D-6E8A-4147-A177-3AD203B41FA5}">
                          <a16:colId xmlns:a16="http://schemas.microsoft.com/office/drawing/2014/main" val="1837446960"/>
                        </a:ext>
                      </a:extLst>
                    </a:gridCol>
                    <a:gridCol w="2207260">
                      <a:extLst>
                        <a:ext uri="{9D8B030D-6E8A-4147-A177-3AD203B41FA5}">
                          <a16:colId xmlns:a16="http://schemas.microsoft.com/office/drawing/2014/main" val="78088462"/>
                        </a:ext>
                      </a:extLst>
                    </a:gridCol>
                    <a:gridCol w="3261360">
                      <a:extLst>
                        <a:ext uri="{9D8B030D-6E8A-4147-A177-3AD203B41FA5}">
                          <a16:colId xmlns:a16="http://schemas.microsoft.com/office/drawing/2014/main" val="1596816005"/>
                        </a:ext>
                      </a:extLst>
                    </a:gridCol>
                  </a:tblGrid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Linac Injection into Booster</a:t>
                          </a:r>
                          <a:endParaRPr lang="en-US" sz="18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LBNF mode</a:t>
                          </a:r>
                          <a:endParaRPr lang="en-US" sz="18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Capability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Comments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1814417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Beam Energy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800 MeV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800 MeV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Upgradable to 1 GeV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41776766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Pulse Length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50838" t="-200000" r="-241341" b="-73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25931268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pattern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Pre-programmed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Arb. Programmable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34022199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Bunch rep. frequency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~89 MHz (average)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Max. 162.5 MHz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Combination of </a:t>
                          </a:r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en-US" sz="1800" baseline="-25000" dirty="0" err="1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ppb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F</a:t>
                          </a:r>
                          <a:r>
                            <a:rPr lang="en-US" sz="1800" baseline="-250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must be below 2 mA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94026404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Pulse Repetition Rate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20 Hz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 to CW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8583121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H-/Bunch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1.4E8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 – 4.0E8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67210113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Particles per Linac Pulse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6.7 × 10 </a:t>
                          </a:r>
                          <a:r>
                            <a:rPr lang="en-US" sz="1800" baseline="300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12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 to CW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32745591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Average Beam Current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</a:rPr>
                            <a:t>2 mA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mA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Limited by available RF power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52050869"/>
                      </a:ext>
                    </a:extLst>
                  </a:tr>
                  <a:tr h="439975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Power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 kW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Up to 1.6 MW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7370019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88242C56-2B3E-3840-9C60-2007A6059176}"/>
              </a:ext>
            </a:extLst>
          </p:cNvPr>
          <p:cNvSpPr/>
          <p:nvPr/>
        </p:nvSpPr>
        <p:spPr>
          <a:xfrm>
            <a:off x="5125973" y="5577858"/>
            <a:ext cx="4456254" cy="122009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1.1% of the total intensity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98% available to other users</a:t>
            </a:r>
            <a:endParaRPr lang="en-US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D6F9F0-F0B0-1846-BF32-0BAFEBFBBBDA}"/>
              </a:ext>
            </a:extLst>
          </p:cNvPr>
          <p:cNvCxnSpPr>
            <a:cxnSpLocks/>
          </p:cNvCxnSpPr>
          <p:nvPr/>
        </p:nvCxnSpPr>
        <p:spPr>
          <a:xfrm flipH="1" flipV="1">
            <a:off x="4514851" y="5577858"/>
            <a:ext cx="828674" cy="2106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353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2E4DDF-110B-1E46-AC7D-9629E1E90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Major Milestones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FE181-A898-A245-BA63-85A9F37B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5BD1F-73EF-F744-94DF-18FFAD884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Eduard Pozdeyev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93D7F-1A0D-3945-A8D4-6AC1D393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095C0DC-2B88-3A4D-A62C-6A9F000F8769}"/>
              </a:ext>
            </a:extLst>
          </p:cNvPr>
          <p:cNvGraphicFramePr/>
          <p:nvPr/>
        </p:nvGraphicFramePr>
        <p:xfrm>
          <a:off x="304800" y="2214951"/>
          <a:ext cx="11582400" cy="2795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6370163-3019-6147-A4BE-99F19E9B4335}"/>
              </a:ext>
            </a:extLst>
          </p:cNvPr>
          <p:cNvSpPr txBox="1"/>
          <p:nvPr/>
        </p:nvSpPr>
        <p:spPr>
          <a:xfrm>
            <a:off x="1691329" y="5275238"/>
            <a:ext cx="160210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Mar 2019</a:t>
            </a:r>
          </a:p>
          <a:p>
            <a:r>
              <a:rPr lang="en-US" sz="1600" dirty="0"/>
              <a:t>Linac Complex</a:t>
            </a:r>
          </a:p>
          <a:p>
            <a:r>
              <a:rPr lang="en-US" sz="1600" dirty="0"/>
              <a:t>Ground-Breaking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40C5417-CDD5-7F4B-9B71-6F6E635853CC}"/>
              </a:ext>
            </a:extLst>
          </p:cNvPr>
          <p:cNvCxnSpPr/>
          <p:nvPr/>
        </p:nvCxnSpPr>
        <p:spPr>
          <a:xfrm flipV="1">
            <a:off x="574686" y="1134532"/>
            <a:ext cx="0" cy="22944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74B5E05-3991-7B4F-AA99-7E11C6AC39B0}"/>
              </a:ext>
            </a:extLst>
          </p:cNvPr>
          <p:cNvSpPr txBox="1"/>
          <p:nvPr/>
        </p:nvSpPr>
        <p:spPr>
          <a:xfrm>
            <a:off x="574686" y="1064534"/>
            <a:ext cx="185390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Mar 2018</a:t>
            </a:r>
          </a:p>
          <a:p>
            <a:r>
              <a:rPr lang="en-US" sz="1600" dirty="0"/>
              <a:t>Approve Alternative</a:t>
            </a:r>
          </a:p>
          <a:p>
            <a:r>
              <a:rPr lang="en-US" sz="1600" dirty="0"/>
              <a:t>Selection (</a:t>
            </a:r>
            <a:r>
              <a:rPr lang="en-US" sz="1600" dirty="0">
                <a:solidFill>
                  <a:srgbClr val="FF0000"/>
                </a:solidFill>
              </a:rPr>
              <a:t>CD-1</a:t>
            </a:r>
            <a:r>
              <a:rPr lang="en-US" sz="1600" dirty="0"/>
              <a:t>)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0BF1E21-DE1F-9346-9B6A-672C88E82B24}"/>
              </a:ext>
            </a:extLst>
          </p:cNvPr>
          <p:cNvCxnSpPr/>
          <p:nvPr/>
        </p:nvCxnSpPr>
        <p:spPr>
          <a:xfrm flipV="1">
            <a:off x="1688849" y="3760270"/>
            <a:ext cx="0" cy="22944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489CB26-31CF-3D43-B620-84D688B8E9A2}"/>
              </a:ext>
            </a:extLst>
          </p:cNvPr>
          <p:cNvCxnSpPr>
            <a:cxnSpLocks/>
          </p:cNvCxnSpPr>
          <p:nvPr/>
        </p:nvCxnSpPr>
        <p:spPr>
          <a:xfrm flipV="1">
            <a:off x="2919639" y="3820572"/>
            <a:ext cx="0" cy="1301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47867CA-BCED-7E46-8D70-1AD8BBAAAC8F}"/>
              </a:ext>
            </a:extLst>
          </p:cNvPr>
          <p:cNvCxnSpPr>
            <a:cxnSpLocks/>
          </p:cNvCxnSpPr>
          <p:nvPr/>
        </p:nvCxnSpPr>
        <p:spPr>
          <a:xfrm flipV="1">
            <a:off x="3293434" y="1134533"/>
            <a:ext cx="0" cy="22944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AE1E39C-561D-1A4F-8C29-C40DBDECD70A}"/>
              </a:ext>
            </a:extLst>
          </p:cNvPr>
          <p:cNvSpPr txBox="1"/>
          <p:nvPr/>
        </p:nvSpPr>
        <p:spPr>
          <a:xfrm>
            <a:off x="2943992" y="4044827"/>
            <a:ext cx="1452514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Jul 2020</a:t>
            </a:r>
          </a:p>
          <a:p>
            <a:r>
              <a:rPr lang="en-US" sz="1600" dirty="0" err="1"/>
              <a:t>Cryoplant</a:t>
            </a:r>
            <a:r>
              <a:rPr lang="en-US" sz="1600" dirty="0"/>
              <a:t> Bldg.</a:t>
            </a:r>
          </a:p>
          <a:p>
            <a:r>
              <a:rPr lang="en-US" sz="1600" dirty="0"/>
              <a:t>Construction </a:t>
            </a:r>
          </a:p>
          <a:p>
            <a:r>
              <a:rPr lang="en-US" sz="1600" dirty="0"/>
              <a:t>Approved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E812A27-D019-7A46-8FF6-1153A97A2074}"/>
              </a:ext>
            </a:extLst>
          </p:cNvPr>
          <p:cNvCxnSpPr>
            <a:cxnSpLocks/>
          </p:cNvCxnSpPr>
          <p:nvPr/>
        </p:nvCxnSpPr>
        <p:spPr>
          <a:xfrm flipV="1">
            <a:off x="3645896" y="2306612"/>
            <a:ext cx="0" cy="10597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0A9EE76-34B9-C846-B584-F8B80BE1C0C3}"/>
              </a:ext>
            </a:extLst>
          </p:cNvPr>
          <p:cNvSpPr txBox="1"/>
          <p:nvPr/>
        </p:nvSpPr>
        <p:spPr>
          <a:xfrm>
            <a:off x="3293434" y="1065667"/>
            <a:ext cx="194732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Dec 2020</a:t>
            </a:r>
          </a:p>
          <a:p>
            <a:r>
              <a:rPr lang="en-US" sz="1600" dirty="0"/>
              <a:t>Approve Scope, Cost,</a:t>
            </a:r>
          </a:p>
          <a:p>
            <a:r>
              <a:rPr lang="en-US" sz="1600" dirty="0"/>
              <a:t>Schedule (</a:t>
            </a:r>
            <a:r>
              <a:rPr lang="en-US" sz="1600" dirty="0">
                <a:solidFill>
                  <a:srgbClr val="FF0000"/>
                </a:solidFill>
              </a:rPr>
              <a:t>CD-2</a:t>
            </a:r>
            <a:r>
              <a:rPr lang="en-US" sz="1600" dirty="0"/>
              <a:t>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8798BC8-0AD5-B74B-8AF2-11E237608AD6}"/>
              </a:ext>
            </a:extLst>
          </p:cNvPr>
          <p:cNvSpPr txBox="1"/>
          <p:nvPr/>
        </p:nvSpPr>
        <p:spPr>
          <a:xfrm>
            <a:off x="3645896" y="2287198"/>
            <a:ext cx="202658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Feb 2021</a:t>
            </a:r>
          </a:p>
          <a:p>
            <a:r>
              <a:rPr lang="en-US" sz="1600" dirty="0"/>
              <a:t>Approve Long-Lead</a:t>
            </a:r>
          </a:p>
          <a:p>
            <a:r>
              <a:rPr lang="en-US" sz="1600" dirty="0"/>
              <a:t>Procurements (</a:t>
            </a:r>
            <a:r>
              <a:rPr lang="en-US" sz="1600" dirty="0">
                <a:solidFill>
                  <a:srgbClr val="FF0000"/>
                </a:solidFill>
              </a:rPr>
              <a:t>CD-3a</a:t>
            </a:r>
            <a:r>
              <a:rPr lang="en-US" sz="1600" dirty="0"/>
              <a:t>)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4787675-7BA8-124B-BB42-07DA4C8BE925}"/>
              </a:ext>
            </a:extLst>
          </p:cNvPr>
          <p:cNvCxnSpPr>
            <a:cxnSpLocks/>
          </p:cNvCxnSpPr>
          <p:nvPr/>
        </p:nvCxnSpPr>
        <p:spPr>
          <a:xfrm flipV="1">
            <a:off x="4850039" y="3820572"/>
            <a:ext cx="0" cy="1301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DE388F8A-7CE6-CF45-8B77-76366F27E339}"/>
              </a:ext>
            </a:extLst>
          </p:cNvPr>
          <p:cNvSpPr txBox="1"/>
          <p:nvPr/>
        </p:nvSpPr>
        <p:spPr>
          <a:xfrm>
            <a:off x="4895187" y="4291048"/>
            <a:ext cx="1828642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Mar 2022</a:t>
            </a:r>
          </a:p>
          <a:p>
            <a:r>
              <a:rPr lang="en-US" sz="1600" dirty="0"/>
              <a:t>Approve Technical</a:t>
            </a:r>
          </a:p>
          <a:p>
            <a:r>
              <a:rPr lang="en-US" sz="1600" dirty="0"/>
              <a:t>Construction (</a:t>
            </a:r>
            <a:r>
              <a:rPr lang="en-US" sz="1600" dirty="0">
                <a:solidFill>
                  <a:srgbClr val="FF0000"/>
                </a:solidFill>
              </a:rPr>
              <a:t>CD-3</a:t>
            </a:r>
            <a:r>
              <a:rPr lang="en-US" sz="1600" dirty="0"/>
              <a:t>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B1A869E-9A26-0E41-A2C3-932BFABDAC9E}"/>
              </a:ext>
            </a:extLst>
          </p:cNvPr>
          <p:cNvSpPr txBox="1"/>
          <p:nvPr/>
        </p:nvSpPr>
        <p:spPr>
          <a:xfrm>
            <a:off x="9301630" y="1066866"/>
            <a:ext cx="1847172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Oct 2026</a:t>
            </a:r>
          </a:p>
          <a:p>
            <a:r>
              <a:rPr lang="en-US" sz="1600" dirty="0"/>
              <a:t>Shutdown Complex </a:t>
            </a:r>
          </a:p>
          <a:p>
            <a:r>
              <a:rPr lang="en-US" sz="1600" dirty="0"/>
              <a:t>Operations For</a:t>
            </a:r>
          </a:p>
          <a:p>
            <a:r>
              <a:rPr lang="en-US" sz="1600" dirty="0"/>
              <a:t>Booster Connection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6477115-9951-1041-8305-0DD3CB176327}"/>
              </a:ext>
            </a:extLst>
          </p:cNvPr>
          <p:cNvCxnSpPr>
            <a:cxnSpLocks/>
          </p:cNvCxnSpPr>
          <p:nvPr/>
        </p:nvCxnSpPr>
        <p:spPr>
          <a:xfrm flipV="1">
            <a:off x="9301630" y="1134533"/>
            <a:ext cx="0" cy="22069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669BA38-912E-3C45-A50E-D51E6EEC8EF5}"/>
              </a:ext>
            </a:extLst>
          </p:cNvPr>
          <p:cNvCxnSpPr>
            <a:cxnSpLocks/>
          </p:cNvCxnSpPr>
          <p:nvPr/>
        </p:nvCxnSpPr>
        <p:spPr>
          <a:xfrm flipV="1">
            <a:off x="9758830" y="2306818"/>
            <a:ext cx="0" cy="10597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01B5D09C-BAF1-4840-BB74-DD8E2ADFB5E7}"/>
              </a:ext>
            </a:extLst>
          </p:cNvPr>
          <p:cNvSpPr txBox="1"/>
          <p:nvPr/>
        </p:nvSpPr>
        <p:spPr>
          <a:xfrm>
            <a:off x="9724949" y="2278449"/>
            <a:ext cx="1372492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Jan 2027</a:t>
            </a:r>
          </a:p>
          <a:p>
            <a:r>
              <a:rPr lang="en-US" sz="1600" dirty="0"/>
              <a:t>SRF Linac</a:t>
            </a:r>
          </a:p>
          <a:p>
            <a:r>
              <a:rPr lang="en-US" sz="1600" dirty="0"/>
              <a:t>Comm. Begins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90F5624-7778-A140-A308-3EC70B402BD5}"/>
              </a:ext>
            </a:extLst>
          </p:cNvPr>
          <p:cNvCxnSpPr>
            <a:cxnSpLocks/>
          </p:cNvCxnSpPr>
          <p:nvPr/>
        </p:nvCxnSpPr>
        <p:spPr>
          <a:xfrm flipV="1">
            <a:off x="11741905" y="3820572"/>
            <a:ext cx="0" cy="1301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EA73B2C-2C17-724F-AA01-25107E033CB0}"/>
              </a:ext>
            </a:extLst>
          </p:cNvPr>
          <p:cNvSpPr txBox="1"/>
          <p:nvPr/>
        </p:nvSpPr>
        <p:spPr>
          <a:xfrm>
            <a:off x="9908622" y="4044827"/>
            <a:ext cx="1817484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Dec 2028</a:t>
            </a:r>
          </a:p>
          <a:p>
            <a:pPr algn="r"/>
            <a:r>
              <a:rPr lang="en-US" sz="1600" dirty="0"/>
              <a:t>Project Completion</a:t>
            </a:r>
          </a:p>
          <a:p>
            <a:pPr algn="r"/>
            <a:r>
              <a:rPr lang="en-US" sz="1600" dirty="0"/>
              <a:t>Start of Operations </a:t>
            </a:r>
          </a:p>
          <a:p>
            <a:pPr algn="r"/>
            <a:r>
              <a:rPr lang="en-US" sz="1600" dirty="0"/>
              <a:t>(</a:t>
            </a:r>
            <a:r>
              <a:rPr lang="en-US" sz="1600" dirty="0">
                <a:solidFill>
                  <a:srgbClr val="FF0000"/>
                </a:solidFill>
              </a:rPr>
              <a:t>Early CD-4</a:t>
            </a:r>
            <a:r>
              <a:rPr lang="en-US" sz="1600" dirty="0"/>
              <a:t>)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E0615E4-03EE-934F-8092-BF6546C06FC8}"/>
              </a:ext>
            </a:extLst>
          </p:cNvPr>
          <p:cNvCxnSpPr>
            <a:cxnSpLocks/>
          </p:cNvCxnSpPr>
          <p:nvPr/>
        </p:nvCxnSpPr>
        <p:spPr>
          <a:xfrm flipV="1">
            <a:off x="7337362" y="2306818"/>
            <a:ext cx="0" cy="10597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37350AFA-A3F7-194F-8A47-FA3A3DF432A8}"/>
              </a:ext>
            </a:extLst>
          </p:cNvPr>
          <p:cNvSpPr txBox="1"/>
          <p:nvPr/>
        </p:nvSpPr>
        <p:spPr>
          <a:xfrm>
            <a:off x="7325293" y="2278449"/>
            <a:ext cx="126041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Sep 2024</a:t>
            </a:r>
          </a:p>
          <a:p>
            <a:r>
              <a:rPr lang="en-US" sz="1600" dirty="0"/>
              <a:t>Linac Tunnel </a:t>
            </a:r>
          </a:p>
          <a:p>
            <a:r>
              <a:rPr lang="en-US" sz="1600" dirty="0"/>
              <a:t>Occupancy</a:t>
            </a:r>
          </a:p>
        </p:txBody>
      </p:sp>
    </p:spTree>
    <p:extLst>
      <p:ext uri="{BB962C8B-B14F-4D97-AF65-F5344CB8AC3E}">
        <p14:creationId xmlns:p14="http://schemas.microsoft.com/office/powerpoint/2010/main" val="3380364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8C392775-6F28-6448-8941-1BB00A077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827" y="1492853"/>
            <a:ext cx="3990105" cy="265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0574F6E-FECC-1748-85FB-5902E16C0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Major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1334-6391-B745-86C8-D5C8B51F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5/26/21</a:t>
            </a:r>
            <a:endParaRPr lang="en-US" dirty="0"/>
          </a:p>
        </p:txBody>
      </p:sp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143FA7E-CB66-2343-BEB4-489555C0E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567" y="4828616"/>
            <a:ext cx="2055043" cy="1541282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76C4BE9B-9D0F-9C44-9CDF-7B0A1977A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"/>
          <a:stretch/>
        </p:blipFill>
        <p:spPr bwMode="auto">
          <a:xfrm>
            <a:off x="304800" y="4326093"/>
            <a:ext cx="2757889" cy="193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989020D-F470-7941-A821-CAC055A37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86" y="4322694"/>
            <a:ext cx="2785214" cy="193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06C7DF-615A-B24B-819A-D558DD8FC74E}"/>
              </a:ext>
            </a:extLst>
          </p:cNvPr>
          <p:cNvSpPr txBox="1"/>
          <p:nvPr/>
        </p:nvSpPr>
        <p:spPr>
          <a:xfrm>
            <a:off x="716982" y="1033984"/>
            <a:ext cx="415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PIP-II </a:t>
            </a:r>
            <a:r>
              <a:rPr lang="en-US" sz="1800" dirty="0" err="1"/>
              <a:t>Cryoplant</a:t>
            </a:r>
            <a:r>
              <a:rPr lang="en-US" sz="1800" dirty="0"/>
              <a:t> Building Construction site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A29860-A5F9-F24A-BD07-823183A1944B}"/>
              </a:ext>
            </a:extLst>
          </p:cNvPr>
          <p:cNvSpPr txBox="1"/>
          <p:nvPr/>
        </p:nvSpPr>
        <p:spPr>
          <a:xfrm>
            <a:off x="7514767" y="453209"/>
            <a:ext cx="4159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PIP2IT was successfully commissioned</a:t>
            </a:r>
          </a:p>
          <a:p>
            <a:r>
              <a:rPr lang="en-US" sz="1800" dirty="0"/>
              <a:t>LBNF Booster Beam demonstrated</a:t>
            </a:r>
          </a:p>
          <a:p>
            <a:r>
              <a:rPr lang="en-US" sz="1800" dirty="0"/>
              <a:t>(16 MeV, 2 mA, 550 us, 20 Hz, chopped)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865856-F4D9-EC4C-B6EE-CD66C53B4366}"/>
              </a:ext>
            </a:extLst>
          </p:cNvPr>
          <p:cNvSpPr txBox="1"/>
          <p:nvPr/>
        </p:nvSpPr>
        <p:spPr>
          <a:xfrm>
            <a:off x="722082" y="3857846"/>
            <a:ext cx="191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HWR Cryomodule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FDEB7E-BF68-E342-8895-11A1FDB802F4}"/>
              </a:ext>
            </a:extLst>
          </p:cNvPr>
          <p:cNvSpPr txBox="1"/>
          <p:nvPr/>
        </p:nvSpPr>
        <p:spPr>
          <a:xfrm>
            <a:off x="3362092" y="3857846"/>
            <a:ext cx="2822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SSR1 Prototype Cryomodule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C92D37DE-011E-1B45-B334-7AD041C66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98092"/>
            <a:ext cx="5791200" cy="22649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3F96D1-3ADA-3E41-94D1-750B1B81B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7047" y="4829651"/>
            <a:ext cx="2785214" cy="1540247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3D04D638-21A6-9447-AD4F-14DE0F658F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6614" y="3714561"/>
            <a:ext cx="5525386" cy="92816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24" name="Picture 23" descr="A picture containing outdoor, colorful, line, kite&#10;&#10;Description automatically generated">
            <a:extLst>
              <a:ext uri="{FF2B5EF4-FFF2-40B4-BE49-F238E27FC236}">
                <a16:creationId xmlns:a16="http://schemas.microsoft.com/office/drawing/2014/main" id="{C0684E1D-AAD1-D64B-8BEA-6C8726C645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9522" y="1643799"/>
            <a:ext cx="2256419" cy="126470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BC1D561-962E-B843-83DB-0AB08B9B5648}"/>
              </a:ext>
            </a:extLst>
          </p:cNvPr>
          <p:cNvSpPr/>
          <p:nvPr/>
        </p:nvSpPr>
        <p:spPr>
          <a:xfrm>
            <a:off x="11599809" y="2707874"/>
            <a:ext cx="486944" cy="35157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C8F49F8-FAD5-8847-803E-DAFEDB1F2059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11239400" y="3059450"/>
            <a:ext cx="603881" cy="5641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7">
            <a:extLst>
              <a:ext uri="{FF2B5EF4-FFF2-40B4-BE49-F238E27FC236}">
                <a16:creationId xmlns:a16="http://schemas.microsoft.com/office/drawing/2014/main" id="{49BAB0D5-37F0-D140-B207-F39C4BE04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21955"/>
            <a:ext cx="776480" cy="25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2BBA0B-845A-3347-8694-A8926998D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Eduard Pozdeyev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72ECC-E49A-BC49-967B-97FA18E1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917104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3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D07441D8CFB44A45BD64A75D83D28" ma:contentTypeVersion="2" ma:contentTypeDescription="Create a new document." ma:contentTypeScope="" ma:versionID="ee84aec0ff96d470f89067353f873e18">
  <xsd:schema xmlns:xsd="http://www.w3.org/2001/XMLSchema" xmlns:xs="http://www.w3.org/2001/XMLSchema" xmlns:p="http://schemas.microsoft.com/office/2006/metadata/properties" xmlns:ns2="5c9f3ab6-242c-461d-a351-c910a751d111" xmlns:ns3="bd67544a-4fdc-43d0-a9af-82cf53222c38" targetNamespace="http://schemas.microsoft.com/office/2006/metadata/properties" ma:root="true" ma:fieldsID="0160160ec2dd3b9a8fcfc790e706d73b" ns2:_="" ns3:_="">
    <xsd:import namespace="5c9f3ab6-242c-461d-a351-c910a751d111"/>
    <xsd:import namespace="bd67544a-4fdc-43d0-a9af-82cf53222c3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544a-4fdc-43d0-a9af-82cf53222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B4077C-275D-4541-9D5D-B6170371A1D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6B576308-8A04-4036-836E-C9B40E7755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bd67544a-4fdc-43d0-a9af-82cf53222c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1F245F-DB62-428D-A566-B113377E911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55426</TotalTime>
  <Words>1796</Words>
  <Application>Microsoft Macintosh PowerPoint</Application>
  <PresentationFormat>Widescreen</PresentationFormat>
  <Paragraphs>460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Cambria Math</vt:lpstr>
      <vt:lpstr>Helvetica</vt:lpstr>
      <vt:lpstr>1_Fermilab_PPT_090915</vt:lpstr>
      <vt:lpstr>2_Fermilab_PPT_090915</vt:lpstr>
      <vt:lpstr>3_Fermilab_PPT_090915</vt:lpstr>
      <vt:lpstr>PowerPoint Presentation</vt:lpstr>
      <vt:lpstr>Outline</vt:lpstr>
      <vt:lpstr>PowerPoint Presentation</vt:lpstr>
      <vt:lpstr>PowerPoint Presentation</vt:lpstr>
      <vt:lpstr>Project Scope</vt:lpstr>
      <vt:lpstr>PIP-II Linac Performance</vt:lpstr>
      <vt:lpstr>PIP-II Linac Performance</vt:lpstr>
      <vt:lpstr>PIP-II Major Milestones</vt:lpstr>
      <vt:lpstr>Project Major Activities</vt:lpstr>
      <vt:lpstr>Mu2e-II Beam Line Included in CF Design, Space Reserved</vt:lpstr>
      <vt:lpstr>Mu2e-II Beam Line</vt:lpstr>
      <vt:lpstr>Enhanced Capabilities at 800 MeV</vt:lpstr>
      <vt:lpstr>Beam Chopping Is Critical for PIP-II/LBNF Operations</vt:lpstr>
      <vt:lpstr> Mu2e-II Operations Concurrent With LBNF Mu2e-II Pulse Current 3.7 mA @162.5 MHz</vt:lpstr>
      <vt:lpstr>Booster Performance in PIP-II Era</vt:lpstr>
      <vt:lpstr>PIP-II Availability</vt:lpstr>
      <vt:lpstr>Accelerator Systems Requiring Attention to Ensure Compatibility</vt:lpstr>
      <vt:lpstr>Upgrade to 2GeV, Multi-User Operations</vt:lpstr>
      <vt:lpstr>Summary</vt:lpstr>
      <vt:lpstr>PIP-II Superconducting RF CW Linac</vt:lpstr>
      <vt:lpstr>How MEBT Beam Chopper Works</vt:lpstr>
      <vt:lpstr>Beam Current Evolution in MEBT in LBNF mode</vt:lpstr>
      <vt:lpstr>Extinction Rate </vt:lpstr>
      <vt:lpstr>Excellent Current Stability Demonstrated at PIP2IT</vt:lpstr>
      <vt:lpstr>Options for Sharing Beam Between Multiple Users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Eduard Pozdeyev</cp:lastModifiedBy>
  <cp:revision>2864</cp:revision>
  <cp:lastPrinted>2020-01-24T20:57:46Z</cp:lastPrinted>
  <dcterms:created xsi:type="dcterms:W3CDTF">2019-12-16T19:54:36Z</dcterms:created>
  <dcterms:modified xsi:type="dcterms:W3CDTF">2021-05-26T15:12:50Z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0x010100935D07441D8CFB44A45BD64A75D83D28</vt:lpwstr>
  </property>
</Properties>
</file>