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1"/>
  </p:notesMasterIdLst>
  <p:handoutMasterIdLst>
    <p:handoutMasterId r:id="rId12"/>
  </p:handoutMasterIdLst>
  <p:sldIdLst>
    <p:sldId id="601" r:id="rId3"/>
    <p:sldId id="266" r:id="rId4"/>
    <p:sldId id="269" r:id="rId5"/>
    <p:sldId id="608" r:id="rId6"/>
    <p:sldId id="602" r:id="rId7"/>
    <p:sldId id="605" r:id="rId8"/>
    <p:sldId id="600" r:id="rId9"/>
    <p:sldId id="606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5/23/2021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5/23/2021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58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5/24/2021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11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5/24/2021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9A93-18BC-428A-8905-24DAF3F5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800 MeV Resonant Extraction from the Delivery 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9F28-CBCF-440B-A5E0-21B0A5191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John A Johnstone</a:t>
            </a:r>
          </a:p>
          <a:p>
            <a:r>
              <a:rPr lang="en-US" dirty="0"/>
              <a:t>Potential Muon Campus &amp; Storage Ring Experiments</a:t>
            </a:r>
          </a:p>
          <a:p>
            <a:r>
              <a:rPr lang="en-US" dirty="0"/>
              <a:t>May 26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2533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Transitionless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Deceleration in the Delivery Ring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300"/>
              </a:lnSpc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Large beam losses will occur if beam is decelerated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from injection @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8 GeV (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= 9.53) to 2 GeV (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= 3.13)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through the DR natural transition energy 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</a:t>
            </a:r>
            <a:r>
              <a:rPr lang="en-US" altLang="en-US" sz="3600" baseline="-25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= 7.64.</a:t>
            </a:r>
          </a:p>
          <a:p>
            <a:pPr>
              <a:lnSpc>
                <a:spcPts val="3300"/>
              </a:lnSpc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Transition is avoided by using select quad triplets to boost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γ</a:t>
            </a:r>
            <a:r>
              <a:rPr lang="en-US" altLang="en-US" sz="3600" baseline="-25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above beam</a:t>
            </a:r>
            <a:r>
              <a:rPr lang="en-US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by 0.5 units throughout deceleration until 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</a:t>
            </a:r>
            <a:r>
              <a:rPr lang="en-US" altLang="en-US" sz="3600" baseline="-25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= 7.64 and beam </a:t>
            </a:r>
            <a:r>
              <a:rPr lang="el-GR" altLang="en-US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γ</a:t>
            </a:r>
            <a:r>
              <a:rPr lang="en-US" altLang="en-US" sz="36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= 7.14 (5.76 GeV kinetic). </a:t>
            </a:r>
          </a:p>
          <a:p>
            <a:pPr>
              <a:lnSpc>
                <a:spcPts val="3300"/>
              </a:lnSpc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Below 5.76 GeV the DR lattice reverts to the nominal design configuration</a:t>
            </a:r>
          </a:p>
          <a:p>
            <a:pPr>
              <a:lnSpc>
                <a:spcPts val="3300"/>
              </a:lnSpc>
            </a:pPr>
            <a:r>
              <a:rPr lang="en-US" altLang="en-US" dirty="0">
                <a:solidFill>
                  <a:srgbClr val="0070C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Optical perturbations are localized within each triplet</a:t>
            </a:r>
          </a:p>
          <a:p>
            <a:pPr>
              <a:lnSpc>
                <a:spcPts val="3300"/>
              </a:lnSpc>
            </a:pPr>
            <a:r>
              <a:rPr lang="en-US" altLang="en-US" dirty="0">
                <a:solidFill>
                  <a:srgbClr val="0070C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Straight sections are unaffected thereby keeping the nominal M3 injection beamline tune valid.</a:t>
            </a:r>
          </a:p>
          <a:p>
            <a:pPr marL="0" indent="0">
              <a:lnSpc>
                <a:spcPts val="3300"/>
              </a:lnSpc>
              <a:buNone/>
            </a:pPr>
            <a:endParaRPr lang="en-US" altLang="en-US" dirty="0"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5/24/2021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J.A. Johnstone | 800 MeV Resonant Extraction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Optics through Deceleration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5/24/2021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642044" y="1038897"/>
            <a:ext cx="4057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 GeV injection energy (top) and &lt;5.8 GeV (bottom) </a:t>
            </a:r>
          </a:p>
          <a:p>
            <a:endParaRPr lang="en-US" sz="20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Blue &amp; red circles indicate sites of the </a:t>
            </a:r>
            <a:r>
              <a:rPr lang="el-GR" altLang="en-US" sz="18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en-US" sz="1800" baseline="-25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quad triplets.</a:t>
            </a:r>
            <a:endParaRPr lang="en-US" sz="18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008" y="3098045"/>
            <a:ext cx="4251722" cy="1920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05338" y="5134385"/>
                <a:ext cx="40147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/>
                  <a:t>Variation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1800" dirty="0"/>
                  <a:t>, </a:t>
                </a:r>
                <a:r>
                  <a:rPr lang="en-GB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GB" sz="1800" i="1" baseline="-25000" dirty="0"/>
                  <a:t>max</a:t>
                </a:r>
                <a:r>
                  <a:rPr lang="en-GB" sz="1800" dirty="0"/>
                  <a:t>, and the 15π 99% beam envelope through deceleration</a:t>
                </a:r>
                <a:endParaRPr lang="en-US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338" y="5134385"/>
                <a:ext cx="4014787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B4B414D-FE89-4DDE-9495-84FF08466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9630"/>
            <a:ext cx="4545008" cy="2556567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E95212BA-72CB-4C61-9AEE-4F38FFD0C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07" y="3455999"/>
            <a:ext cx="3957774" cy="25799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0804CB-55C2-4F71-B139-BC8F7206233F}"/>
              </a:ext>
            </a:extLst>
          </p:cNvPr>
          <p:cNvSpPr txBox="1"/>
          <p:nvPr/>
        </p:nvSpPr>
        <p:spPr>
          <a:xfrm>
            <a:off x="3136218" y="3979641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100" b="1" baseline="-25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7.43</a:t>
            </a:r>
            <a:endParaRPr lang="en-US" sz="11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3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BDBE7-CC4A-4079-AA8C-36B26799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REDTOP Extraction from the DR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1DB967-F70D-4E7A-88E4-5494F2B32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Mu2e will use the third-integer resonance at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extract at 8 GeV.</a:t>
                </a:r>
              </a:p>
              <a:p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REDTOP would highjack almost all the Mu2e extraction elements to extract at lower energy.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1DB967-F70D-4E7A-88E4-5494F2B32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8" t="-10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BBF6F-E6EE-4E25-AEE6-95BC7CC7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A3B50-7F2A-43AB-A047-C166233D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J.A. Johnstone | 800 MeV Resonant Extraction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69D46-89C0-4496-972D-65037D47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BB2E5-5A1E-4F85-935B-B3F41CB8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2046028"/>
            <a:ext cx="1833024" cy="16830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A6C4DF-10FF-491B-BE41-7DC3696DA241}"/>
                  </a:ext>
                </a:extLst>
              </p:cNvPr>
              <p:cNvSpPr txBox="1"/>
              <p:nvPr/>
            </p:nvSpPr>
            <p:spPr>
              <a:xfrm>
                <a:off x="3414778" y="2028854"/>
                <a:ext cx="514400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6"/>
                    </a:solidFill>
                  </a:rPr>
                  <a:t>Sextupoles driving the resonance split the phase space into stable &amp; unstable regions.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6"/>
                    </a:solidFill>
                  </a:rPr>
                  <a:t>Match of triangle area to beam emittance gives strength: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6"/>
                    </a:solidFill>
                  </a:rPr>
                  <a:t>Ramping a zeroth-harmonic quad circuit shrinks the stable are to zero.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6"/>
                  </a:solidFill>
                </a:endParaRPr>
              </a:p>
              <a:p>
                <a:endParaRPr lang="en-US" sz="1600" dirty="0">
                  <a:solidFill>
                    <a:schemeClr val="accent6"/>
                  </a:solidFill>
                </a:endParaRPr>
              </a:p>
              <a:p>
                <a:r>
                  <a:rPr lang="en-US" sz="1600" dirty="0"/>
                  <a:t>      Results given here are for an 800 MeV beam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95</m:t>
                        </m:r>
                      </m:sub>
                    </m:sSub>
                  </m:oMath>
                </a14:m>
                <a:r>
                  <a:rPr lang="en-US" sz="1600" dirty="0"/>
                  <a:t>=16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 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but can be scaled to any other values</a:t>
                </a:r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A6C4DF-10FF-491B-BE41-7DC3696DA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778" y="2028854"/>
                <a:ext cx="5144006" cy="3785652"/>
              </a:xfrm>
              <a:prstGeom prst="rect">
                <a:avLst/>
              </a:prstGeom>
              <a:blipFill>
                <a:blip r:embed="rId4"/>
                <a:stretch>
                  <a:fillRect l="-474" t="-483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14F0FD0-B15C-407D-B115-7C6C5D50A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42" y="2968020"/>
            <a:ext cx="2019300" cy="61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3CFBB-DF6F-40E9-8A27-4A1E8E796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93" y="3726488"/>
            <a:ext cx="2532888" cy="161462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83AED22-0A90-4A22-A419-2DA07D6A4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811" y="4472018"/>
            <a:ext cx="1390650" cy="447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E355A1-32C5-4E61-B428-AF3477BF3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93" y="5496533"/>
            <a:ext cx="1700784" cy="6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0A6D-EF5A-4C04-8BA5-AFDAEADD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Third-Integer Extraction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BF39D-FF42-4203-B45D-8175AE6F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319C3-0984-431D-890B-F0F073EC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J.A. Johnstone | 800 MeV Resonant Extraction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B36DA-D8FB-46C3-BB9D-0F08E88F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14826-6590-4A75-BB99-4F7CC76B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4" y="1390921"/>
            <a:ext cx="3881846" cy="3921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057D1-3ECA-45D5-9226-55C683F9E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67" y="2467927"/>
            <a:ext cx="4641533" cy="15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REDTOP Extraction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5/24/2021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J.A. Johnstone | 800 MeV Resonant Extraction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95" y="854290"/>
            <a:ext cx="3415520" cy="3174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1667" y="1001835"/>
            <a:ext cx="450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REDTOP space exists at AP50 E760 Pit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25" y="1610932"/>
            <a:ext cx="4170061" cy="2347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1667" y="4029053"/>
            <a:ext cx="47428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The 270</a:t>
            </a:r>
            <a:r>
              <a:rPr lang="en-US" sz="2000" b="1" baseline="30000" dirty="0">
                <a:solidFill>
                  <a:srgbClr val="404040"/>
                </a:solidFill>
              </a:rPr>
              <a:t>o</a:t>
            </a:r>
            <a:r>
              <a:rPr lang="en-US" sz="2000" b="1" dirty="0">
                <a:solidFill>
                  <a:srgbClr val="404040"/>
                </a:solidFill>
              </a:rPr>
              <a:t> of </a:t>
            </a:r>
            <a:r>
              <a:rPr lang="en-US" sz="2000" b="1" dirty="0" err="1">
                <a:solidFill>
                  <a:srgbClr val="404040"/>
                </a:solidFill>
              </a:rPr>
              <a:t>betatron</a:t>
            </a:r>
            <a:r>
              <a:rPr lang="en-US" sz="2000" b="1" dirty="0">
                <a:solidFill>
                  <a:srgbClr val="404040"/>
                </a:solidFill>
              </a:rPr>
              <a:t> phase advance between the Mu2e Electrostatic Septum and REDTOP </a:t>
            </a:r>
            <a:r>
              <a:rPr lang="en-US" sz="2000" b="1" dirty="0" err="1">
                <a:solidFill>
                  <a:srgbClr val="404040"/>
                </a:solidFill>
              </a:rPr>
              <a:t>Lambertson</a:t>
            </a:r>
            <a:r>
              <a:rPr lang="en-US" sz="2000" b="1" dirty="0">
                <a:solidFill>
                  <a:srgbClr val="404040"/>
                </a:solidFill>
              </a:rPr>
              <a:t> is ideal for AP50 extraction to the inside of the </a:t>
            </a:r>
            <a:r>
              <a:rPr lang="en-US" sz="2000" b="1">
                <a:solidFill>
                  <a:srgbClr val="404040"/>
                </a:solidFill>
              </a:rPr>
              <a:t>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b="1" dirty="0">
              <a:solidFill>
                <a:srgbClr val="40404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An additional REDTOP ES is not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43DC5-8EA2-452E-AF8C-8E6C3803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7" y="4093656"/>
            <a:ext cx="3534184" cy="20428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001-6500">
            <a:hlinkClick r:id="" action="ppaction://media"/>
            <a:extLst>
              <a:ext uri="{FF2B5EF4-FFF2-40B4-BE49-F238E27FC236}">
                <a16:creationId xmlns:a16="http://schemas.microsoft.com/office/drawing/2014/main" id="{1533822A-1CA3-4D36-A1AD-BFFA8F3BB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275" y="1174935"/>
            <a:ext cx="6096000" cy="4572000"/>
          </a:xfrm>
          <a:prstGeom prst="rect">
            <a:avLst/>
          </a:prstGeom>
        </p:spPr>
      </p:pic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Tracking Simulation (Axel Moreen – SULI Intern 2020)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DC8BEC7-E0E2-4248-9A99-71A6007066B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39E5FB-5934-4FBE-B1C2-5666ECDA87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5/24/2021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E7B207-0D10-426D-8E3F-81CEE5BACEE2}"/>
              </a:ext>
            </a:extLst>
          </p:cNvPr>
          <p:cNvSpPr txBox="1">
            <a:spLocks/>
          </p:cNvSpPr>
          <p:nvPr/>
        </p:nvSpPr>
        <p:spPr bwMode="auto">
          <a:xfrm>
            <a:off x="676275" y="6531975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Axel Moreen | Simulation of Third-Integer Resonant Extraction of 800 MeV Protons in the DR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7F51F-3110-4BB2-A687-9A0FD167A99F}"/>
              </a:ext>
            </a:extLst>
          </p:cNvPr>
          <p:cNvSpPr txBox="1"/>
          <p:nvPr/>
        </p:nvSpPr>
        <p:spPr>
          <a:xfrm>
            <a:off x="5710121" y="1905506"/>
            <a:ext cx="21224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 1-200: Sextupole Ramp</a:t>
            </a:r>
          </a:p>
          <a:p>
            <a:endParaRPr lang="en-US" dirty="0"/>
          </a:p>
          <a:p>
            <a:r>
              <a:rPr lang="en-US" dirty="0"/>
              <a:t>Turn 1000-5000: Quadrupole (Tune) Ramp</a:t>
            </a:r>
          </a:p>
        </p:txBody>
      </p:sp>
    </p:spTree>
    <p:extLst>
      <p:ext uri="{BB962C8B-B14F-4D97-AF65-F5344CB8AC3E}">
        <p14:creationId xmlns:p14="http://schemas.microsoft.com/office/powerpoint/2010/main" val="3555629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8CFF6-A227-4F2C-A993-EF4D5906B4D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5/24/2021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30DABA-7FEA-4F3F-9D0C-78690A6AF91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E44C4D-BEB7-4624-8D2A-34E58A073E9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7D8C9-402F-4F65-B511-622294FA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90" y="1883434"/>
            <a:ext cx="1847850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3ED72B-3EB3-4EAE-99E9-13DA7FE68CF8}"/>
              </a:ext>
            </a:extLst>
          </p:cNvPr>
          <p:cNvSpPr txBox="1"/>
          <p:nvPr/>
        </p:nvSpPr>
        <p:spPr>
          <a:xfrm>
            <a:off x="3821502" y="3763197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Freestyle Script" panose="030804020302050B0404" pitchFamily="66" charset="0"/>
              </a:rPr>
              <a:t>Back Off Slides</a:t>
            </a:r>
          </a:p>
        </p:txBody>
      </p:sp>
    </p:spTree>
    <p:extLst>
      <p:ext uri="{BB962C8B-B14F-4D97-AF65-F5344CB8AC3E}">
        <p14:creationId xmlns:p14="http://schemas.microsoft.com/office/powerpoint/2010/main" val="33692766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2858</TotalTime>
  <Words>435</Words>
  <Application>Microsoft Office PowerPoint</Application>
  <PresentationFormat>On-screen Show (4:3)</PresentationFormat>
  <Paragraphs>68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 Math</vt:lpstr>
      <vt:lpstr>Freestyle Script</vt:lpstr>
      <vt:lpstr>Helvetica</vt:lpstr>
      <vt:lpstr>Times New Roman</vt:lpstr>
      <vt:lpstr>FNAL_TemplateMac_060514</vt:lpstr>
      <vt:lpstr>Fermilab: Footer Only</vt:lpstr>
      <vt:lpstr>800 MeV Resonant Extraction from the Delivery Ring</vt:lpstr>
      <vt:lpstr>Transitionless Deceleration in the Delivery Ring</vt:lpstr>
      <vt:lpstr>Ring Optics through Deceleration</vt:lpstr>
      <vt:lpstr>REDTOP Extraction from the DR</vt:lpstr>
      <vt:lpstr>Third-Integer Extraction Circuits</vt:lpstr>
      <vt:lpstr>REDTOP Extraction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John A. Johnstone x2981 09567N</dc:creator>
  <cp:lastModifiedBy>John A. Johnstone x2981 09567N</cp:lastModifiedBy>
  <cp:revision>32</cp:revision>
  <cp:lastPrinted>2014-01-20T19:40:21Z</cp:lastPrinted>
  <dcterms:created xsi:type="dcterms:W3CDTF">2020-08-11T19:29:47Z</dcterms:created>
  <dcterms:modified xsi:type="dcterms:W3CDTF">2021-05-24T12:06:20Z</dcterms:modified>
</cp:coreProperties>
</file>