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0" r:id="rId1"/>
  </p:sldMasterIdLst>
  <p:notesMasterIdLst>
    <p:notesMasterId r:id="rId18"/>
  </p:notesMasterIdLst>
  <p:handoutMasterIdLst>
    <p:handoutMasterId r:id="rId19"/>
  </p:handoutMasterIdLst>
  <p:sldIdLst>
    <p:sldId id="269" r:id="rId2"/>
    <p:sldId id="637" r:id="rId3"/>
    <p:sldId id="687" r:id="rId4"/>
    <p:sldId id="696" r:id="rId5"/>
    <p:sldId id="697" r:id="rId6"/>
    <p:sldId id="684" r:id="rId7"/>
    <p:sldId id="690" r:id="rId8"/>
    <p:sldId id="691" r:id="rId9"/>
    <p:sldId id="692" r:id="rId10"/>
    <p:sldId id="680" r:id="rId11"/>
    <p:sldId id="661" r:id="rId12"/>
    <p:sldId id="670" r:id="rId13"/>
    <p:sldId id="681" r:id="rId14"/>
    <p:sldId id="693" r:id="rId15"/>
    <p:sldId id="694" r:id="rId16"/>
    <p:sldId id="695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66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FF"/>
    <a:srgbClr val="99CC00"/>
    <a:srgbClr val="339933"/>
    <a:srgbClr val="669900"/>
    <a:srgbClr val="CCFF33"/>
    <a:srgbClr val="CCFF66"/>
    <a:srgbClr val="FFCC00"/>
    <a:srgbClr val="FF9999"/>
    <a:srgbClr val="F3D8C3"/>
    <a:srgbClr val="501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1" autoAdjust="0"/>
    <p:restoredTop sz="95640" autoAdjust="0"/>
  </p:normalViewPr>
  <p:slideViewPr>
    <p:cSldViewPr>
      <p:cViewPr>
        <p:scale>
          <a:sx n="90" d="100"/>
          <a:sy n="90" d="100"/>
        </p:scale>
        <p:origin x="-73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34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3B09692-FF04-41FA-8B0D-9BCBA928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886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24" y="4560086"/>
            <a:ext cx="5365352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166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31C57F32-6D9D-4CA9-BF40-C397A2661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30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BF024E0-ECC9-4023-A01F-C149484B487C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32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3A63B-F8D8-41E3-8B74-7C9B7F302751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68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3A63B-F8D8-41E3-8B74-7C9B7F302751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04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5BA9991-B5C8-4D9B-974F-3576F3902E48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7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5BA9991-B5C8-4D9B-974F-3576F3902E48}" type="slidenum">
              <a:rPr kumimoji="0" lang="en-US" altLang="en-US" sz="1300" smtClean="0"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kumimoji="0" lang="en-US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7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>
            <a:extLst>
              <a:ext uri="{FF2B5EF4-FFF2-40B4-BE49-F238E27FC236}">
                <a16:creationId xmlns="" xmlns:a16="http://schemas.microsoft.com/office/drawing/2014/main" id="{0E398E25-D717-AA44-80FA-DA926961A1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4450" tIns="47225" rIns="94450" bIns="47225" anchor="b" anchorCtr="0" compatLnSpc="1">
            <a:noAutofit/>
          </a:bodyPr>
          <a:lstStyle/>
          <a:p>
            <a:pPr lvl="0"/>
            <a:fld id="{EC82D102-4FFD-6B4B-9368-BBDEC887DD7C}" type="slidenum">
              <a:rPr/>
              <a:pPr lvl="0"/>
              <a:t>6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6AC3150B-CBC4-244B-A4DE-FB7CD7B550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19138"/>
            <a:ext cx="4802188" cy="36004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7A0D443E-933D-9746-8F66-64D729108C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974924" y="4560086"/>
            <a:ext cx="5365352" cy="285376"/>
          </a:xfrm>
        </p:spPr>
        <p:txBody>
          <a:bodyPr>
            <a:spAutoFit/>
          </a:bodyPr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xmlns="" val="4019199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145143" y="9116564"/>
            <a:ext cx="3163886" cy="479065"/>
          </a:xfrm>
          <a:prstGeom prst="rect">
            <a:avLst/>
          </a:prstGeom>
          <a:noFill/>
          <a:ln w="0">
            <a:noFill/>
          </a:ln>
        </p:spPr>
        <p:txBody>
          <a:bodyPr lIns="94450" tIns="47225" rIns="94450" bIns="47225" anchor="b">
            <a:noAutofit/>
          </a:bodyPr>
          <a:lstStyle/>
          <a:p>
            <a:pPr algn="r">
              <a:tabLst>
                <a:tab pos="0" algn="l"/>
              </a:tabLst>
            </a:pPr>
            <a:fld id="{059202B3-F09C-49F3-86AA-AF247677C34A}" type="slidenum">
              <a:rPr lang="it-IT" sz="1200" spc="-1">
                <a:solidFill>
                  <a:srgbClr val="000000"/>
                </a:solidFill>
                <a:latin typeface="Times New Roman"/>
                <a:ea typeface="DejaVu LGC Sans"/>
              </a:rPr>
              <a:pPr algn="r">
                <a:tabLst>
                  <a:tab pos="0" algn="l"/>
                </a:tabLst>
              </a:pPr>
              <a:t>10</a:t>
            </a:fld>
            <a:endParaRPr lang="en-US" sz="1200" spc="-1" dirty="0">
              <a:latin typeface="Times New Roman"/>
            </a:endParaRPr>
          </a:p>
        </p:txBody>
      </p:sp>
      <p:sp>
        <p:nvSpPr>
          <p:cNvPr id="28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802188" cy="3600450"/>
          </a:xfrm>
          <a:prstGeom prst="rect">
            <a:avLst/>
          </a:prstGeom>
        </p:spPr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733166" y="4561863"/>
            <a:ext cx="5846811" cy="432034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2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57F32-6D9D-4CA9-BF40-C397A2661F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048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9AE87-12CA-4292-B540-83E6A7F8DA43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52369"/>
            <a:ext cx="8229600" cy="5549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AC3FC-ED43-4B40-AA8C-344B2A855FBD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2369"/>
            <a:ext cx="8229600" cy="7073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A82FA-93C8-4E0F-9734-D3CB1EE45F96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3A2984-99A0-4A1F-ABC1-D865843D904F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52369"/>
            <a:ext cx="8229600" cy="5549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AC3FC-ED43-4B40-AA8C-344B2A855FBD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15856"/>
            <a:ext cx="8229600" cy="6311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856"/>
            <a:ext cx="8229600" cy="609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AC3FC-ED43-4B40-AA8C-344B2A855FBD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A804-A2FE-4DC4-A52D-81BCDC4529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5139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10382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179343"/>
            <a:ext cx="8229600" cy="631135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613525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26EAC3FC-ED43-4B40-AA8C-344B2A855FBD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</p:sldLayoutIdLst>
  <p:hf hdr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ctr" eaLnBrk="1" hangingPunct="1">
        <a:buNone/>
        <a:defRPr sz="3200" b="1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spcBef>
          <a:spcPts val="1200"/>
        </a:spcBef>
        <a:buChar char="•"/>
        <a:defRPr sz="2800">
          <a:latin typeface="+mn-lt"/>
        </a:defRPr>
      </a:lvl1pPr>
      <a:lvl2pPr marL="742950" indent="-285750" eaLnBrk="1" hangingPunct="1">
        <a:spcBef>
          <a:spcPts val="1200"/>
        </a:spcBef>
        <a:buChar char="–"/>
        <a:defRPr sz="2400">
          <a:latin typeface="+mn-lt"/>
        </a:defRPr>
      </a:lvl2pPr>
      <a:lvl3pPr marL="1143000" indent="-228600" eaLnBrk="1" hangingPunct="1">
        <a:spcBef>
          <a:spcPts val="1200"/>
        </a:spcBef>
        <a:buChar char="•"/>
        <a:defRPr sz="2400">
          <a:latin typeface="+mn-lt"/>
        </a:defRPr>
      </a:lvl3pPr>
      <a:lvl4pPr marL="1600200" indent="-228600" eaLnBrk="1" hangingPunct="1">
        <a:spcBef>
          <a:spcPts val="1200"/>
        </a:spcBef>
        <a:buChar char="–"/>
        <a:defRPr sz="2000">
          <a:latin typeface="+mn-lt"/>
        </a:defRPr>
      </a:lvl4pPr>
      <a:lvl5pPr marL="2057400" indent="-228600" eaLnBrk="1" hangingPunct="1">
        <a:spcBef>
          <a:spcPts val="1200"/>
        </a:spcBef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f.unipi.it/" TargetMode="External"/><Relationship Id="rId13" Type="http://schemas.openxmlformats.org/officeDocument/2006/relationships/hyperlink" Target="https://physics.uchicago.edu/" TargetMode="External"/><Relationship Id="rId18" Type="http://schemas.openxmlformats.org/officeDocument/2006/relationships/hyperlink" Target="http://en.physics.ustc.edu.cn/" TargetMode="External"/><Relationship Id="rId26" Type="http://schemas.openxmlformats.org/officeDocument/2006/relationships/hyperlink" Target="https://phy.duke.edu/" TargetMode="External"/><Relationship Id="rId39" Type="http://schemas.openxmlformats.org/officeDocument/2006/relationships/image" Target="../media/image8.jpeg"/><Relationship Id="rId3" Type="http://schemas.openxmlformats.org/officeDocument/2006/relationships/hyperlink" Target="http://physics.sunysb.edu/Physics/" TargetMode="External"/><Relationship Id="rId21" Type="http://schemas.openxmlformats.org/officeDocument/2006/relationships/hyperlink" Target="https://www.physics.yorku.ca/" TargetMode="External"/><Relationship Id="rId34" Type="http://schemas.openxmlformats.org/officeDocument/2006/relationships/hyperlink" Target="http://www.lanl.gov/" TargetMode="External"/><Relationship Id="rId7" Type="http://schemas.openxmlformats.org/officeDocument/2006/relationships/hyperlink" Target="http://www.international.unimore.it/DIN.html" TargetMode="External"/><Relationship Id="rId12" Type="http://schemas.openxmlformats.org/officeDocument/2006/relationships/hyperlink" Target="https://www.physics.ucsc.edu/" TargetMode="External"/><Relationship Id="rId17" Type="http://schemas.openxmlformats.org/officeDocument/2006/relationships/hyperlink" Target="https://www.physics.umn.edu/" TargetMode="External"/><Relationship Id="rId25" Type="http://schemas.openxmlformats.org/officeDocument/2006/relationships/hyperlink" Target="http://www.inp.nsk.su/index.en.shtml" TargetMode="External"/><Relationship Id="rId33" Type="http://schemas.openxmlformats.org/officeDocument/2006/relationships/hyperlink" Target="http://www.fais.uj.edu.pl/en_GB/start-en" TargetMode="External"/><Relationship Id="rId38" Type="http://schemas.openxmlformats.org/officeDocument/2006/relationships/hyperlink" Target="https://phy.princeton.edu/research/high-energy-theory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a.as.uky.edu/" TargetMode="External"/><Relationship Id="rId20" Type="http://schemas.openxmlformats.org/officeDocument/2006/relationships/hyperlink" Target="http://www.physics.uu.se/research/high-energy-physics" TargetMode="External"/><Relationship Id="rId29" Type="http://schemas.openxmlformats.org/officeDocument/2006/relationships/hyperlink" Target="http://www-ucjf.troja.mff.cuni.cz/new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hysik.uni-heidelberg.de/welcome_e.html" TargetMode="External"/><Relationship Id="rId11" Type="http://schemas.openxmlformats.org/officeDocument/2006/relationships/hyperlink" Target="https://www2.physics.ox.ac.uk/" TargetMode="External"/><Relationship Id="rId24" Type="http://schemas.openxmlformats.org/officeDocument/2006/relationships/hyperlink" Target="https://www.brown.edu/academics/physics/" TargetMode="External"/><Relationship Id="rId32" Type="http://schemas.openxmlformats.org/officeDocument/2006/relationships/hyperlink" Target="http://www.pi.infn.it/" TargetMode="External"/><Relationship Id="rId37" Type="http://schemas.openxmlformats.org/officeDocument/2006/relationships/hyperlink" Target="https://www.perimeterinstitute.ca/" TargetMode="External"/><Relationship Id="rId5" Type="http://schemas.openxmlformats.org/officeDocument/2006/relationships/hyperlink" Target="ttp://www.vanderbilt.edu/physics/" TargetMode="External"/><Relationship Id="rId15" Type="http://schemas.openxmlformats.org/officeDocument/2006/relationships/hyperlink" Target="https://physics.ku.edu/" TargetMode="External"/><Relationship Id="rId23" Type="http://schemas.openxmlformats.org/officeDocument/2006/relationships/hyperlink" Target="http://www.buap.mx/" TargetMode="External"/><Relationship Id="rId28" Type="http://schemas.openxmlformats.org/officeDocument/2006/relationships/hyperlink" Target="http://www.fnal.gov/" TargetMode="External"/><Relationship Id="rId36" Type="http://schemas.openxmlformats.org/officeDocument/2006/relationships/hyperlink" Target="http://www.physics.niu.edu/physics/" TargetMode="External"/><Relationship Id="rId10" Type="http://schemas.openxmlformats.org/officeDocument/2006/relationships/hyperlink" Target="https://www.usherbrooke.ca/" TargetMode="External"/><Relationship Id="rId19" Type="http://schemas.openxmlformats.org/officeDocument/2006/relationships/hyperlink" Target="https://dornsife.usc.edu/physics/" TargetMode="External"/><Relationship Id="rId31" Type="http://schemas.openxmlformats.org/officeDocument/2006/relationships/hyperlink" Target="http://www.fe.infn.it/" TargetMode="External"/><Relationship Id="rId4" Type="http://schemas.openxmlformats.org/officeDocument/2006/relationships/hyperlink" Target="http://www.uaz.edu.mx/" TargetMode="External"/><Relationship Id="rId9" Type="http://schemas.openxmlformats.org/officeDocument/2006/relationships/hyperlink" Target="http://www.sa.infn.it/" TargetMode="External"/><Relationship Id="rId14" Type="http://schemas.openxmlformats.org/officeDocument/2006/relationships/hyperlink" Target="http://www.phys.ufl.edu/" TargetMode="External"/><Relationship Id="rId22" Type="http://schemas.openxmlformats.org/officeDocument/2006/relationships/hyperlink" Target="https://physics.asu.edu/" TargetMode="External"/><Relationship Id="rId27" Type="http://schemas.openxmlformats.org/officeDocument/2006/relationships/hyperlink" Target="https://www.dur.ac.uk/physics/" TargetMode="External"/><Relationship Id="rId30" Type="http://schemas.openxmlformats.org/officeDocument/2006/relationships/hyperlink" Target="http://www.na.infn.it/en/" TargetMode="External"/><Relationship Id="rId35" Type="http://schemas.openxmlformats.org/officeDocument/2006/relationships/hyperlink" Target="https://www.ncbj.gov.pl/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487536" y="3897052"/>
            <a:ext cx="6324600" cy="1905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are </a:t>
            </a:r>
            <a:r>
              <a:rPr lang="en-U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ta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ecays with 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err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pc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ptical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hotons</a:t>
            </a:r>
          </a:p>
        </p:txBody>
      </p:sp>
      <p:sp>
        <p:nvSpPr>
          <p:cNvPr id="3075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066752" y="182565"/>
            <a:ext cx="7549183" cy="11651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4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REDTOP </a:t>
            </a:r>
            <a:r>
              <a:rPr lang="en-US" altLang="en-US" sz="44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  <a:br>
              <a:rPr lang="en-US" altLang="en-US" sz="44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400" i="1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9212" y="5092700"/>
            <a:ext cx="6505575" cy="89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it-IT" i="1" dirty="0" smtClean="0"/>
              <a:t>Corrado Gatto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it-IT" sz="1600" i="1" dirty="0" smtClean="0"/>
              <a:t>INFN Napoli and Northern Illinois University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490759" y="1092168"/>
            <a:ext cx="4299000" cy="2335241"/>
            <a:chOff x="3924418" y="2641720"/>
            <a:chExt cx="1447800" cy="1041400"/>
          </a:xfrm>
        </p:grpSpPr>
        <p:pic>
          <p:nvPicPr>
            <p:cNvPr id="9" name="Picture 12" descr="A close up of a hous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4418" y="2641720"/>
              <a:ext cx="14478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368392" y="2680833"/>
              <a:ext cx="748806" cy="26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200" b="1" i="1" dirty="0">
                  <a:solidFill>
                    <a:srgbClr val="C00000"/>
                  </a:solidFill>
                  <a:latin typeface="Arial" pitchFamily="34" charset="0"/>
                </a:rPr>
                <a:t>REDTOP</a:t>
              </a:r>
              <a:endParaRPr lang="en-US" sz="32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</p:grpSp>
      <p:sp>
        <p:nvSpPr>
          <p:cNvPr id="1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527272" y="6459579"/>
            <a:ext cx="4405353" cy="255591"/>
          </a:xfrm>
        </p:spPr>
        <p:txBody>
          <a:bodyPr/>
          <a:lstStyle/>
          <a:p>
            <a:pPr>
              <a:defRPr/>
            </a:pPr>
            <a:r>
              <a:rPr lang="en-US" sz="1100" b="1" dirty="0" smtClean="0"/>
              <a:t>Potential </a:t>
            </a:r>
            <a:r>
              <a:rPr lang="en-US" sz="1100" b="1" dirty="0" err="1" smtClean="0"/>
              <a:t>Fermilab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Muon</a:t>
            </a:r>
            <a:r>
              <a:rPr lang="en-US" sz="1100" b="1" dirty="0" smtClean="0"/>
              <a:t> Campus &amp; Storage Ring Experiments</a:t>
            </a:r>
            <a:endParaRPr lang="it-IT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5"/>
          <p:cNvSpPr/>
          <p:nvPr/>
        </p:nvSpPr>
        <p:spPr>
          <a:xfrm>
            <a:off x="4923000" y="964800"/>
            <a:ext cx="4193280" cy="58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P. Meade, S. </a:t>
            </a:r>
            <a:r>
              <a:rPr lang="en-US" sz="1000" b="0" strike="noStrike" spc="-1" dirty="0" err="1">
                <a:latin typeface="Calibri"/>
              </a:rPr>
              <a:t>Homiller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3"/>
              </a:rPr>
              <a:t>Stony Brook University</a:t>
            </a:r>
            <a:r>
              <a:rPr lang="en-US" sz="1000" b="0" strike="noStrike" spc="-1" dirty="0">
                <a:latin typeface="Calibri"/>
              </a:rPr>
              <a:t> – New York,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A. </a:t>
            </a:r>
            <a:r>
              <a:rPr lang="en-US" sz="1000" b="0" strike="noStrike" spc="-1" dirty="0" err="1">
                <a:latin typeface="Calibri"/>
              </a:rPr>
              <a:t>Gutiérrez</a:t>
            </a:r>
            <a:r>
              <a:rPr lang="en-US" sz="1000" b="0" strike="noStrike" spc="-1" dirty="0">
                <a:latin typeface="Calibri"/>
              </a:rPr>
              <a:t>-Rodriguez, M. A. Hernandez-Ruiz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4"/>
              </a:rPr>
              <a:t>Universidad </a:t>
            </a:r>
            <a:r>
              <a:rPr lang="en-US" sz="1000" b="0" u="sng" strike="noStrike" spc="-1" dirty="0" err="1">
                <a:uFillTx/>
                <a:latin typeface="Calibri"/>
                <a:hlinkClick r:id="rId4"/>
              </a:rPr>
              <a:t>Autónoma</a:t>
            </a:r>
            <a:r>
              <a:rPr lang="en-US" sz="1000" b="0" u="sng" strike="noStrike" spc="-1" dirty="0">
                <a:uFillTx/>
                <a:latin typeface="Calibri"/>
                <a:hlinkClick r:id="rId4"/>
              </a:rPr>
              <a:t> de Zacatecas</a:t>
            </a:r>
            <a:r>
              <a:rPr lang="en-US" sz="1000" b="0" strike="noStrike" spc="-1" dirty="0">
                <a:latin typeface="Calibri"/>
              </a:rPr>
              <a:t>, (Mexico)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B. </a:t>
            </a:r>
            <a:r>
              <a:rPr lang="en-US" sz="1000" b="0" strike="noStrike" spc="-1" dirty="0" err="1">
                <a:latin typeface="Calibri"/>
              </a:rPr>
              <a:t>Fabela</a:t>
            </a:r>
            <a:r>
              <a:rPr lang="en-US" sz="1000" b="0" strike="noStrike" spc="-1" dirty="0">
                <a:latin typeface="Calibri"/>
              </a:rPr>
              <a:t>-Enriquez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5"/>
              </a:rPr>
              <a:t>Vanderbilt University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J. </a:t>
            </a:r>
            <a:r>
              <a:rPr lang="en-US" sz="1000" b="0" strike="noStrike" spc="-1" dirty="0" err="1">
                <a:latin typeface="Calibri"/>
              </a:rPr>
              <a:t>Jaeckel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6"/>
              </a:rPr>
              <a:t>Universität</a:t>
            </a:r>
            <a:r>
              <a:rPr lang="en-US" sz="1000" b="0" u="sng" strike="noStrike" spc="-1" dirty="0">
                <a:uFillTx/>
                <a:latin typeface="Calibri"/>
                <a:hlinkClick r:id="rId6"/>
              </a:rPr>
              <a:t> Heidelberg</a:t>
            </a:r>
            <a:r>
              <a:rPr lang="en-US" sz="1000" b="0" strike="noStrike" spc="-1" dirty="0">
                <a:latin typeface="Calibri"/>
              </a:rPr>
              <a:t>, (Germany)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C. </a:t>
            </a:r>
            <a:r>
              <a:rPr lang="en-US" sz="1000" b="0" strike="noStrike" spc="-1" dirty="0" err="1">
                <a:latin typeface="Calibri"/>
              </a:rPr>
              <a:t>Siligardi</a:t>
            </a:r>
            <a:r>
              <a:rPr lang="en-US" sz="1000" b="0" strike="noStrike" spc="-1" dirty="0">
                <a:latin typeface="Calibri"/>
              </a:rPr>
              <a:t>, S. </a:t>
            </a:r>
            <a:r>
              <a:rPr lang="en-US" sz="1000" b="0" strike="noStrike" spc="-1" dirty="0" err="1">
                <a:latin typeface="Calibri"/>
              </a:rPr>
              <a:t>Barbi</a:t>
            </a:r>
            <a:r>
              <a:rPr lang="en-US" sz="1000" b="0" strike="noStrike" spc="-1" dirty="0">
                <a:latin typeface="Calibri"/>
              </a:rPr>
              <a:t>, C. </a:t>
            </a:r>
            <a:r>
              <a:rPr lang="en-US" sz="1000" b="0" strike="noStrike" spc="-1" dirty="0" err="1">
                <a:latin typeface="Calibri"/>
              </a:rPr>
              <a:t>Mugoni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7"/>
              </a:rPr>
              <a:t>Università</a:t>
            </a:r>
            <a:r>
              <a:rPr lang="en-US" sz="1000" b="0" u="sng" strike="noStrike" spc="-1" dirty="0">
                <a:uFillTx/>
                <a:latin typeface="Calibri"/>
                <a:hlinkClick r:id="rId7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7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7"/>
              </a:rPr>
              <a:t> Modena e Reggio Emilia</a:t>
            </a:r>
            <a:r>
              <a:rPr lang="en-US" sz="1000" b="0" strike="noStrike" spc="-1" dirty="0">
                <a:latin typeface="Calibri"/>
              </a:rPr>
              <a:t>, (Italy)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L. E. Marcucci</a:t>
            </a:r>
            <a:r>
              <a:rPr lang="en-US" sz="1000" b="0" strike="noStrike" spc="-1" baseline="30000" dirty="0">
                <a:latin typeface="Calibri"/>
              </a:rPr>
              <a:t>4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8"/>
              </a:rPr>
              <a:t>Universita</a:t>
            </a:r>
            <a:r>
              <a:rPr lang="en-US" sz="1000" b="0" u="sng" strike="noStrike" spc="-1" dirty="0">
                <a:uFillTx/>
                <a:latin typeface="Calibri"/>
                <a:hlinkClick r:id="rId8"/>
              </a:rPr>
              <a:t>’ </a:t>
            </a:r>
            <a:r>
              <a:rPr lang="en-US" sz="1000" b="0" u="sng" strike="noStrike" spc="-1" dirty="0" err="1">
                <a:uFillTx/>
                <a:latin typeface="Calibri"/>
                <a:hlinkClick r:id="rId8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8"/>
              </a:rPr>
              <a:t> Pisa</a:t>
            </a:r>
            <a:r>
              <a:rPr lang="en-US" sz="1000" b="0" strike="noStrike" spc="-1" dirty="0">
                <a:latin typeface="Calibri"/>
              </a:rPr>
              <a:t>, (Italy)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M. Guida</a:t>
            </a:r>
            <a:r>
              <a:rPr lang="en-US" sz="1000" b="0" strike="noStrike" spc="-1" baseline="30000" dirty="0">
                <a:latin typeface="Calibri"/>
              </a:rPr>
              <a:t>3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9"/>
              </a:rPr>
              <a:t>Università</a:t>
            </a:r>
            <a:r>
              <a:rPr lang="en-US" sz="1000" b="0" u="sng" strike="noStrike" spc="-1" dirty="0">
                <a:uFillTx/>
                <a:latin typeface="Calibri"/>
                <a:hlinkClick r:id="rId9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9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9"/>
              </a:rPr>
              <a:t> Salerno</a:t>
            </a:r>
            <a:r>
              <a:rPr lang="en-US" sz="1000" b="0" strike="noStrike" spc="-1" dirty="0">
                <a:latin typeface="Calibri"/>
              </a:rPr>
              <a:t>, (Italy)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S. </a:t>
            </a:r>
            <a:r>
              <a:rPr lang="en-US" sz="1000" b="0" strike="noStrike" spc="-1" dirty="0" err="1">
                <a:latin typeface="Calibri"/>
              </a:rPr>
              <a:t>Charlebois</a:t>
            </a:r>
            <a:r>
              <a:rPr lang="en-US" sz="1000" b="0" strike="noStrike" spc="-1" dirty="0">
                <a:latin typeface="Calibri"/>
              </a:rPr>
              <a:t>, J. F. </a:t>
            </a:r>
            <a:r>
              <a:rPr lang="en-US" sz="1000" b="0" strike="noStrike" spc="-1" dirty="0" err="1">
                <a:latin typeface="Calibri"/>
              </a:rPr>
              <a:t>Pratte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10"/>
              </a:rPr>
              <a:t>Université</a:t>
            </a:r>
            <a:r>
              <a:rPr lang="en-US" sz="1000" b="0" u="sng" strike="noStrike" spc="-1" dirty="0">
                <a:uFillTx/>
                <a:latin typeface="Calibri"/>
                <a:hlinkClick r:id="rId10"/>
              </a:rPr>
              <a:t> de </a:t>
            </a:r>
            <a:r>
              <a:rPr lang="en-US" sz="1000" b="0" u="sng" strike="noStrike" spc="-1" dirty="0" err="1">
                <a:uFillTx/>
                <a:latin typeface="Calibri"/>
                <a:hlinkClick r:id="rId10"/>
              </a:rPr>
              <a:t>Sherbrooke</a:t>
            </a:r>
            <a:r>
              <a:rPr lang="en-US" sz="1000" b="0" strike="noStrike" spc="-1" dirty="0">
                <a:latin typeface="Calibri"/>
              </a:rPr>
              <a:t>, (Canada)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L. Harland-Lang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1"/>
              </a:rPr>
              <a:t>University of Oxford</a:t>
            </a:r>
            <a:r>
              <a:rPr lang="en-US" sz="1000" b="0" strike="noStrike" spc="-1" dirty="0">
                <a:latin typeface="Calibri"/>
              </a:rPr>
              <a:t>, (UK)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S. </a:t>
            </a:r>
            <a:r>
              <a:rPr lang="en-US" sz="1000" b="0" strike="noStrike" spc="-1" dirty="0" err="1">
                <a:latin typeface="Calibri"/>
              </a:rPr>
              <a:t>Gori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2"/>
              </a:rPr>
              <a:t>University of California Santa Cruz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R. Gardner, P. </a:t>
            </a:r>
            <a:r>
              <a:rPr lang="en-US" sz="1000" b="0" strike="noStrike" spc="-1" dirty="0" err="1">
                <a:latin typeface="Calibri"/>
              </a:rPr>
              <a:t>Paschos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3"/>
              </a:rPr>
              <a:t>University of Chicago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J. </a:t>
            </a:r>
            <a:r>
              <a:rPr lang="en-US" sz="1000" b="0" strike="noStrike" spc="-1" dirty="0" err="1">
                <a:latin typeface="Calibri"/>
              </a:rPr>
              <a:t>Konisberg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4"/>
              </a:rPr>
              <a:t>University of Florida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M. Murray, C. Rogan,  C. </a:t>
            </a:r>
            <a:r>
              <a:rPr lang="en-US" sz="1000" b="0" strike="noStrike" spc="-1" dirty="0" err="1">
                <a:latin typeface="Calibri"/>
              </a:rPr>
              <a:t>Royon</a:t>
            </a:r>
            <a:r>
              <a:rPr lang="en-US" sz="1000" b="0" strike="noStrike" spc="-1" dirty="0">
                <a:latin typeface="Calibri"/>
              </a:rPr>
              <a:t>, Nicola </a:t>
            </a:r>
            <a:r>
              <a:rPr lang="en-US" sz="1000" b="0" strike="noStrike" spc="-1" dirty="0" err="1">
                <a:latin typeface="Calibri"/>
              </a:rPr>
              <a:t>Minafra</a:t>
            </a:r>
            <a:r>
              <a:rPr lang="en-US" sz="1000" b="0" strike="noStrike" spc="-1" dirty="0">
                <a:latin typeface="Calibri"/>
              </a:rPr>
              <a:t>,  A. ​</a:t>
            </a:r>
            <a:r>
              <a:rPr lang="en-US" sz="1000" b="0" strike="noStrike" spc="-1" dirty="0" err="1">
                <a:latin typeface="Calibri"/>
              </a:rPr>
              <a:t>Novikov</a:t>
            </a:r>
            <a:r>
              <a:rPr lang="en-US" sz="1000" b="0" strike="noStrike" spc="-1" dirty="0">
                <a:latin typeface="Calibri"/>
              </a:rPr>
              <a:t>, F. Gautier, T. </a:t>
            </a:r>
            <a:r>
              <a:rPr lang="en-US" sz="1000" b="0" strike="noStrike" spc="-1" dirty="0" err="1">
                <a:latin typeface="Calibri"/>
              </a:rPr>
              <a:t>Isidori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5"/>
              </a:rPr>
              <a:t>University of Kansas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S. Gardner, J. Shi, X. Yan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6"/>
              </a:rPr>
              <a:t>University of Kentucky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M. </a:t>
            </a:r>
            <a:r>
              <a:rPr lang="en-US" sz="1000" b="0" strike="noStrike" spc="-1" dirty="0" err="1">
                <a:latin typeface="Calibri"/>
              </a:rPr>
              <a:t>Pospelov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7"/>
              </a:rPr>
              <a:t>University of Minnesota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D. </a:t>
            </a:r>
            <a:r>
              <a:rPr lang="en-US" sz="1000" b="0" strike="noStrike" spc="-1" dirty="0" err="1">
                <a:latin typeface="Calibri"/>
              </a:rPr>
              <a:t>Gao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8"/>
              </a:rPr>
              <a:t>University of Science and Technology of China</a:t>
            </a:r>
            <a:r>
              <a:rPr lang="en-US" sz="1000" b="0" strike="noStrike" spc="-1" dirty="0">
                <a:latin typeface="Calibri"/>
              </a:rPr>
              <a:t>, (China)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K. </a:t>
            </a:r>
            <a:r>
              <a:rPr lang="en-US" sz="1000" b="0" strike="noStrike" spc="-1" dirty="0" err="1">
                <a:latin typeface="Calibri"/>
              </a:rPr>
              <a:t>Maamari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19"/>
              </a:rPr>
              <a:t>University of Southern California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A. </a:t>
            </a:r>
            <a:r>
              <a:rPr lang="en-US" sz="1000" b="0" strike="noStrike" spc="-1" dirty="0" err="1">
                <a:latin typeface="Calibri"/>
              </a:rPr>
              <a:t>Kupsc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20"/>
              </a:rPr>
              <a:t>University of Uppsala</a:t>
            </a:r>
            <a:r>
              <a:rPr lang="en-US" sz="1000" b="0" strike="noStrike" spc="-1" dirty="0">
                <a:latin typeface="Calibri"/>
              </a:rPr>
              <a:t>, (Sweden</a:t>
            </a:r>
            <a:r>
              <a:rPr lang="en-US" sz="1000" b="0" strike="noStrike" spc="-1" dirty="0" smtClean="0">
                <a:latin typeface="Calibri"/>
              </a:rPr>
              <a:t>)</a:t>
            </a:r>
            <a:r>
              <a:rPr lang="en-US" sz="1000" b="0" strike="noStrike" spc="-1" dirty="0" smtClean="0">
                <a:latin typeface="Arial"/>
              </a:rPr>
              <a:t> </a:t>
            </a:r>
            <a:r>
              <a:rPr lang="en-US" sz="1000" b="0" strike="noStrike" spc="-1" dirty="0" smtClean="0">
                <a:latin typeface="Calibri"/>
              </a:rPr>
              <a:t>S</a:t>
            </a:r>
            <a:r>
              <a:rPr lang="en-US" sz="1000" b="0" strike="noStrike" spc="-1" dirty="0">
                <a:latin typeface="Calibri"/>
              </a:rPr>
              <a:t>. </a:t>
            </a:r>
            <a:r>
              <a:rPr lang="en-US" sz="1000" b="0" strike="noStrike" spc="-1" dirty="0" err="1">
                <a:latin typeface="Calibri"/>
              </a:rPr>
              <a:t>Tulin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21"/>
              </a:rPr>
              <a:t>York University</a:t>
            </a:r>
            <a:r>
              <a:rPr lang="en-US" sz="1000" b="0" strike="noStrike" spc="-1" dirty="0">
                <a:latin typeface="Calibri"/>
              </a:rPr>
              <a:t>, (Canada)</a:t>
            </a:r>
            <a:endParaRPr lang="en-US" sz="1000" b="0" strike="noStrike" spc="-1" dirty="0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24560" y="967680"/>
            <a:ext cx="4193280" cy="58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J. Comfort, P. </a:t>
            </a:r>
            <a:r>
              <a:rPr lang="en-US" sz="1000" b="0" strike="noStrike" spc="-1" dirty="0" err="1">
                <a:latin typeface="Calibri"/>
              </a:rPr>
              <a:t>Mauskopf</a:t>
            </a:r>
            <a:r>
              <a:rPr lang="en-US" sz="1000" b="0" strike="noStrike" spc="-1" dirty="0">
                <a:latin typeface="Calibri"/>
              </a:rPr>
              <a:t>, D. McFarland, L. Thomas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22"/>
              </a:rPr>
              <a:t>Arizona State University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I. </a:t>
            </a:r>
            <a:r>
              <a:rPr lang="en-US" sz="1000" b="0" strike="noStrike" spc="-1" dirty="0" err="1">
                <a:latin typeface="Calibri"/>
              </a:rPr>
              <a:t>Pedraza</a:t>
            </a:r>
            <a:r>
              <a:rPr lang="en-US" sz="1000" b="0" strike="noStrike" spc="-1" dirty="0">
                <a:latin typeface="Calibri"/>
              </a:rPr>
              <a:t>, D. Leon, S. Escobar, D. Herrera, D </a:t>
            </a:r>
            <a:r>
              <a:rPr lang="en-US" sz="1000" b="0" strike="noStrike" spc="-1" dirty="0" err="1">
                <a:latin typeface="Calibri"/>
              </a:rPr>
              <a:t>Silverio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23"/>
              </a:rPr>
              <a:t>Benemérita</a:t>
            </a:r>
            <a:r>
              <a:rPr lang="en-US" sz="1000" b="0" u="sng" strike="noStrike" spc="-1" dirty="0">
                <a:uFillTx/>
                <a:latin typeface="Calibri"/>
                <a:hlinkClick r:id="rId23"/>
              </a:rPr>
              <a:t> Universidad </a:t>
            </a:r>
            <a:r>
              <a:rPr lang="en-US" sz="1000" b="0" u="sng" strike="noStrike" spc="-1" dirty="0" err="1">
                <a:uFillTx/>
                <a:latin typeface="Calibri"/>
                <a:hlinkClick r:id="rId23"/>
              </a:rPr>
              <a:t>Autónoma</a:t>
            </a:r>
            <a:r>
              <a:rPr lang="en-US" sz="1000" b="0" u="sng" strike="noStrike" spc="-1" dirty="0">
                <a:uFillTx/>
                <a:latin typeface="Calibri"/>
                <a:hlinkClick r:id="rId23"/>
              </a:rPr>
              <a:t> de Puebla</a:t>
            </a:r>
            <a:r>
              <a:rPr lang="en-US" sz="1000" b="0" strike="noStrike" spc="-1" dirty="0">
                <a:latin typeface="Calibri"/>
              </a:rPr>
              <a:t>, (Mexico)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A. </a:t>
            </a:r>
            <a:r>
              <a:rPr lang="en-US" sz="1000" b="0" strike="noStrike" spc="-1" dirty="0" err="1">
                <a:latin typeface="Calibri"/>
              </a:rPr>
              <a:t>Alqahtani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24"/>
              </a:rPr>
              <a:t>Georgetown University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F. </a:t>
            </a:r>
            <a:r>
              <a:rPr lang="en-US" sz="1000" b="0" strike="noStrike" spc="-1" dirty="0" err="1">
                <a:latin typeface="Calibri"/>
              </a:rPr>
              <a:t>Ignatov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25"/>
              </a:rPr>
              <a:t>Budker</a:t>
            </a:r>
            <a:r>
              <a:rPr lang="en-US" sz="1000" b="0" u="sng" strike="noStrike" spc="-1" dirty="0">
                <a:uFillTx/>
                <a:latin typeface="Calibri"/>
                <a:hlinkClick r:id="rId25"/>
              </a:rPr>
              <a:t> Institute of Nuclear Physics – Novosibirsk</a:t>
            </a:r>
            <a:r>
              <a:rPr lang="en-US" sz="1000" b="0" strike="noStrike" spc="-1" dirty="0">
                <a:latin typeface="Calibri"/>
              </a:rPr>
              <a:t>, (Russia)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A. </a:t>
            </a:r>
            <a:r>
              <a:rPr lang="en-US" sz="1000" b="0" strike="noStrike" spc="-1" dirty="0" err="1">
                <a:latin typeface="Calibri"/>
              </a:rPr>
              <a:t>Kotwal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26"/>
              </a:rPr>
              <a:t>Duke University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M. </a:t>
            </a:r>
            <a:r>
              <a:rPr lang="en-US" sz="1000" b="0" strike="noStrike" spc="-1" dirty="0" err="1">
                <a:latin typeface="Calibri"/>
              </a:rPr>
              <a:t>Spannowsky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27"/>
              </a:rPr>
              <a:t>Durham University</a:t>
            </a:r>
            <a:r>
              <a:rPr lang="en-US" sz="1000" b="0" strike="noStrike" spc="-1" dirty="0">
                <a:latin typeface="Calibri"/>
              </a:rPr>
              <a:t>, (UK)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J. </a:t>
            </a:r>
            <a:r>
              <a:rPr lang="en-US" sz="1000" b="0" strike="noStrike" spc="-1" dirty="0" err="1">
                <a:latin typeface="Calibri"/>
              </a:rPr>
              <a:t>Dey</a:t>
            </a:r>
            <a:r>
              <a:rPr lang="en-US" sz="1000" b="0" strike="noStrike" spc="-1" dirty="0">
                <a:latin typeface="Calibri"/>
              </a:rPr>
              <a:t>, V. Di </a:t>
            </a:r>
            <a:r>
              <a:rPr lang="en-US" sz="1000" b="0" strike="noStrike" spc="-1" dirty="0" err="1">
                <a:latin typeface="Calibri"/>
              </a:rPr>
              <a:t>Benedetto</a:t>
            </a:r>
            <a:r>
              <a:rPr lang="en-US" sz="1000" b="0" strike="noStrike" spc="-1" dirty="0">
                <a:latin typeface="Calibri"/>
              </a:rPr>
              <a:t>, B. </a:t>
            </a:r>
            <a:r>
              <a:rPr lang="en-US" sz="1000" b="0" strike="noStrike" spc="-1" dirty="0" err="1">
                <a:latin typeface="Calibri"/>
              </a:rPr>
              <a:t>Dobrescu</a:t>
            </a:r>
            <a:r>
              <a:rPr lang="en-US" sz="1000" b="0" strike="noStrike" spc="-1" dirty="0">
                <a:latin typeface="Calibri"/>
              </a:rPr>
              <a:t>, E. </a:t>
            </a:r>
            <a:r>
              <a:rPr lang="en-US" sz="1000" b="0" strike="noStrike" spc="-1" dirty="0" err="1">
                <a:latin typeface="Calibri"/>
              </a:rPr>
              <a:t>Gianfelice</a:t>
            </a:r>
            <a:r>
              <a:rPr lang="en-US" sz="1000" b="0" strike="noStrike" spc="-1" dirty="0">
                <a:latin typeface="Calibri"/>
              </a:rPr>
              <a:t>-Wendt, E. Hahn, D. Jensen,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C. </a:t>
            </a:r>
            <a:r>
              <a:rPr lang="en-US" sz="1000" b="0" strike="noStrike" spc="-1" dirty="0" err="1">
                <a:latin typeface="Calibri"/>
              </a:rPr>
              <a:t>Johnstone</a:t>
            </a:r>
            <a:r>
              <a:rPr lang="en-US" sz="1000" b="0" strike="noStrike" spc="-1" dirty="0">
                <a:latin typeface="Calibri"/>
              </a:rPr>
              <a:t>, J. </a:t>
            </a:r>
            <a:r>
              <a:rPr lang="en-US" sz="1000" b="0" strike="noStrike" spc="-1" dirty="0" err="1">
                <a:latin typeface="Calibri"/>
              </a:rPr>
              <a:t>Johnstone</a:t>
            </a:r>
            <a:r>
              <a:rPr lang="en-US" sz="1000" b="0" strike="noStrike" spc="-1" dirty="0">
                <a:latin typeface="Calibri"/>
              </a:rPr>
              <a:t>, J. Kilmer, </a:t>
            </a:r>
            <a:r>
              <a:rPr lang="en-US" sz="1000" b="0" strike="noStrike" spc="-1" dirty="0" err="1">
                <a:latin typeface="Calibri"/>
              </a:rPr>
              <a:t>G.Krnjaic</a:t>
            </a:r>
            <a:r>
              <a:rPr lang="en-US" sz="1000" b="0" strike="noStrike" spc="-1" dirty="0">
                <a:latin typeface="Calibri"/>
              </a:rPr>
              <a:t>, T. </a:t>
            </a:r>
            <a:r>
              <a:rPr lang="en-US" sz="1000" b="0" strike="noStrike" spc="-1" dirty="0" err="1">
                <a:latin typeface="Calibri"/>
              </a:rPr>
              <a:t>Kobilarcik</a:t>
            </a:r>
            <a:r>
              <a:rPr lang="en-US" sz="1000" b="0" strike="noStrike" spc="-1" dirty="0">
                <a:latin typeface="Calibri"/>
              </a:rPr>
              <a:t>, A. </a:t>
            </a:r>
            <a:r>
              <a:rPr lang="en-US" sz="1000" b="0" strike="noStrike" spc="-1" dirty="0" err="1">
                <a:latin typeface="Calibri"/>
              </a:rPr>
              <a:t>Kronfeld</a:t>
            </a:r>
            <a:r>
              <a:rPr lang="en-US" sz="1000" b="0" strike="noStrike" spc="-1" dirty="0">
                <a:latin typeface="Calibri"/>
              </a:rPr>
              <a:t>, 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K. </a:t>
            </a:r>
            <a:r>
              <a:rPr lang="en-US" sz="1000" b="0" strike="noStrike" spc="-1" dirty="0" err="1">
                <a:latin typeface="Calibri"/>
              </a:rPr>
              <a:t>Krempetz</a:t>
            </a:r>
            <a:r>
              <a:rPr lang="en-US" sz="1000" b="0" strike="noStrike" spc="-1" dirty="0">
                <a:latin typeface="Calibri"/>
              </a:rPr>
              <a:t>, M. May, A. </a:t>
            </a:r>
            <a:r>
              <a:rPr lang="en-US" sz="1000" b="0" strike="noStrike" spc="-1" dirty="0" err="1">
                <a:latin typeface="Calibri"/>
              </a:rPr>
              <a:t>Mazzacane</a:t>
            </a:r>
            <a:r>
              <a:rPr lang="en-US" sz="1000" b="0" strike="noStrike" spc="-1" dirty="0">
                <a:latin typeface="Calibri"/>
              </a:rPr>
              <a:t>, N. </a:t>
            </a:r>
            <a:r>
              <a:rPr lang="en-US" sz="1000" b="0" strike="noStrike" spc="-1" dirty="0" err="1">
                <a:latin typeface="Calibri"/>
              </a:rPr>
              <a:t>Mokhov</a:t>
            </a:r>
            <a:r>
              <a:rPr lang="en-US" sz="1000" b="0" strike="noStrike" spc="-1" dirty="0">
                <a:latin typeface="Calibri"/>
              </a:rPr>
              <a:t>, W. </a:t>
            </a:r>
            <a:r>
              <a:rPr lang="en-US" sz="1000" b="0" strike="noStrike" spc="-1" dirty="0" err="1">
                <a:latin typeface="Calibri"/>
              </a:rPr>
              <a:t>Pellico</a:t>
            </a:r>
            <a:r>
              <a:rPr lang="en-US" sz="1000" b="0" strike="noStrike" spc="-1" dirty="0">
                <a:latin typeface="Calibri"/>
              </a:rPr>
              <a:t>,   A. </a:t>
            </a:r>
            <a:r>
              <a:rPr lang="en-US" sz="1000" b="0" strike="noStrike" spc="-1" dirty="0" err="1">
                <a:latin typeface="Calibri"/>
              </a:rPr>
              <a:t>Pla-Dalmau</a:t>
            </a:r>
            <a:r>
              <a:rPr lang="en-US" sz="1000" b="0" strike="noStrike" spc="-1" dirty="0">
                <a:latin typeface="Calibri"/>
              </a:rPr>
              <a:t>,  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V. </a:t>
            </a:r>
            <a:r>
              <a:rPr lang="en-US" sz="1000" b="0" strike="noStrike" spc="-1" dirty="0" err="1">
                <a:latin typeface="Calibri"/>
              </a:rPr>
              <a:t>Pronskikh</a:t>
            </a:r>
            <a:r>
              <a:rPr lang="en-US" sz="1000" b="0" strike="noStrike" spc="-1" dirty="0">
                <a:latin typeface="Calibri"/>
              </a:rPr>
              <a:t>, E. </a:t>
            </a:r>
            <a:r>
              <a:rPr lang="en-US" sz="1000" b="0" strike="noStrike" spc="-1" dirty="0" err="1">
                <a:latin typeface="Calibri"/>
              </a:rPr>
              <a:t>Ramberg</a:t>
            </a:r>
            <a:r>
              <a:rPr lang="en-US" sz="1000" b="0" strike="noStrike" spc="-1" dirty="0">
                <a:latin typeface="Calibri"/>
              </a:rPr>
              <a:t>, J. Rauch, L. </a:t>
            </a:r>
            <a:r>
              <a:rPr lang="en-US" sz="1000" b="0" strike="noStrike" spc="-1" dirty="0" err="1">
                <a:latin typeface="Calibri"/>
              </a:rPr>
              <a:t>Ristori</a:t>
            </a:r>
            <a:r>
              <a:rPr lang="en-US" sz="1000" b="0" strike="noStrike" spc="-1" dirty="0">
                <a:latin typeface="Calibri"/>
              </a:rPr>
              <a:t>, E. Schmidt, G. </a:t>
            </a:r>
            <a:r>
              <a:rPr lang="en-US" sz="1000" b="0" strike="noStrike" spc="-1" dirty="0" err="1">
                <a:latin typeface="Calibri"/>
              </a:rPr>
              <a:t>Sellberg</a:t>
            </a:r>
            <a:r>
              <a:rPr lang="en-US" sz="1000" b="0" strike="noStrike" spc="-1" dirty="0">
                <a:latin typeface="Calibri"/>
              </a:rPr>
              <a:t>, G. </a:t>
            </a:r>
            <a:r>
              <a:rPr lang="en-US" sz="1000" b="0" strike="noStrike" spc="-1" dirty="0" err="1">
                <a:latin typeface="Calibri"/>
              </a:rPr>
              <a:t>Tassotto</a:t>
            </a:r>
            <a:r>
              <a:rPr lang="en-US" sz="1000" b="0" strike="noStrike" spc="-1" dirty="0">
                <a:latin typeface="Calibri"/>
              </a:rPr>
              <a:t>, 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Y.D. Tsai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u="sng" strike="noStrike" spc="-1" dirty="0">
                <a:uFillTx/>
                <a:latin typeface="Calibri"/>
                <a:hlinkClick r:id="rId28"/>
              </a:rPr>
              <a:t>Fermi National Accelerator Laboratory</a:t>
            </a:r>
            <a:r>
              <a:rPr lang="en-US" sz="1000" b="0" u="sng" strike="noStrike" spc="-1" dirty="0">
                <a:uFillTx/>
                <a:latin typeface="Calibri"/>
                <a:hlinkClick r:id="rId22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P. Sanchez-</a:t>
            </a:r>
            <a:r>
              <a:rPr lang="en-US" sz="1000" b="0" strike="noStrike" spc="-1" dirty="0" err="1">
                <a:latin typeface="Calibri"/>
              </a:rPr>
              <a:t>Puertas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29"/>
              </a:rPr>
              <a:t>IFAE – Barcelona (Spain)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C. Gatto</a:t>
            </a:r>
            <a:r>
              <a:rPr lang="en-US" sz="1000" b="0" strike="noStrike" spc="-1" baseline="30000" dirty="0">
                <a:latin typeface="Calibri"/>
              </a:rPr>
              <a:t>1†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30"/>
              </a:rPr>
              <a:t>Istituto</a:t>
            </a:r>
            <a:r>
              <a:rPr lang="en-US" sz="1000" b="0" u="sng" strike="noStrike" spc="-1" dirty="0">
                <a:uFillTx/>
                <a:latin typeface="Calibri"/>
                <a:hlinkClick r:id="rId30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0"/>
              </a:rPr>
              <a:t>Nazionale</a:t>
            </a:r>
            <a:r>
              <a:rPr lang="en-US" sz="1000" b="0" u="sng" strike="noStrike" spc="-1" dirty="0">
                <a:uFillTx/>
                <a:latin typeface="Calibri"/>
                <a:hlinkClick r:id="rId30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0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30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0"/>
              </a:rPr>
              <a:t>Fisica</a:t>
            </a:r>
            <a:r>
              <a:rPr lang="en-US" sz="1000" b="0" u="sng" strike="noStrike" spc="-1" dirty="0">
                <a:uFillTx/>
                <a:latin typeface="Calibri"/>
                <a:hlinkClick r:id="rId30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0"/>
              </a:rPr>
              <a:t>Nucleare</a:t>
            </a:r>
            <a:r>
              <a:rPr lang="en-US" sz="1000" b="0" u="sng" strike="noStrike" spc="-1" dirty="0">
                <a:uFillTx/>
                <a:latin typeface="Calibri"/>
                <a:hlinkClick r:id="rId30"/>
              </a:rPr>
              <a:t> – </a:t>
            </a:r>
            <a:r>
              <a:rPr lang="en-US" sz="1000" b="0" u="sng" strike="noStrike" spc="-1" dirty="0" err="1">
                <a:uFillTx/>
                <a:latin typeface="Calibri"/>
                <a:hlinkClick r:id="rId30"/>
              </a:rPr>
              <a:t>Sezione</a:t>
            </a:r>
            <a:r>
              <a:rPr lang="en-US" sz="1000" b="0" u="sng" strike="noStrike" spc="-1" dirty="0">
                <a:uFillTx/>
                <a:latin typeface="Calibri"/>
                <a:hlinkClick r:id="rId30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0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30"/>
              </a:rPr>
              <a:t> Napoli</a:t>
            </a:r>
            <a:r>
              <a:rPr lang="en-US" sz="1000" b="0" strike="noStrike" spc="-1" dirty="0">
                <a:latin typeface="Calibri"/>
              </a:rPr>
              <a:t>, (Italy)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W. </a:t>
            </a:r>
            <a:r>
              <a:rPr lang="en-US" sz="1000" b="0" strike="noStrike" spc="-1" dirty="0" err="1">
                <a:latin typeface="Calibri"/>
              </a:rPr>
              <a:t>Baldini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31"/>
              </a:rPr>
              <a:t>Istituto</a:t>
            </a:r>
            <a:r>
              <a:rPr lang="en-US" sz="1000" b="0" u="sng" strike="noStrike" spc="-1" dirty="0">
                <a:uFillTx/>
                <a:latin typeface="Calibri"/>
                <a:hlinkClick r:id="rId31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1"/>
              </a:rPr>
              <a:t>Nazionale</a:t>
            </a:r>
            <a:r>
              <a:rPr lang="en-US" sz="1000" b="0" u="sng" strike="noStrike" spc="-1" dirty="0">
                <a:uFillTx/>
                <a:latin typeface="Calibri"/>
                <a:hlinkClick r:id="rId31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1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31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1"/>
              </a:rPr>
              <a:t>Fisica</a:t>
            </a:r>
            <a:r>
              <a:rPr lang="en-US" sz="1000" b="0" u="sng" strike="noStrike" spc="-1" dirty="0">
                <a:uFillTx/>
                <a:latin typeface="Calibri"/>
                <a:hlinkClick r:id="rId31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1"/>
              </a:rPr>
              <a:t>Nucleare</a:t>
            </a:r>
            <a:r>
              <a:rPr lang="en-US" sz="1000" b="0" u="sng" strike="noStrike" spc="-1" dirty="0">
                <a:uFillTx/>
                <a:latin typeface="Calibri"/>
                <a:hlinkClick r:id="rId31"/>
              </a:rPr>
              <a:t> – </a:t>
            </a:r>
            <a:r>
              <a:rPr lang="en-US" sz="1000" b="0" u="sng" strike="noStrike" spc="-1" dirty="0" err="1">
                <a:uFillTx/>
                <a:latin typeface="Calibri"/>
                <a:hlinkClick r:id="rId31"/>
              </a:rPr>
              <a:t>Sezione</a:t>
            </a:r>
            <a:r>
              <a:rPr lang="en-US" sz="1000" b="0" u="sng" strike="noStrike" spc="-1" dirty="0">
                <a:uFillTx/>
                <a:latin typeface="Calibri"/>
                <a:hlinkClick r:id="rId31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1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31"/>
              </a:rPr>
              <a:t> Ferrara</a:t>
            </a:r>
            <a:r>
              <a:rPr lang="en-US" sz="1000" b="0" strike="noStrike" spc="-1" dirty="0">
                <a:latin typeface="Calibri"/>
              </a:rPr>
              <a:t>, (Italy)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R. </a:t>
            </a:r>
            <a:r>
              <a:rPr lang="en-US" sz="1000" b="0" strike="noStrike" spc="-1" dirty="0" err="1">
                <a:latin typeface="Calibri"/>
              </a:rPr>
              <a:t>Carosi</a:t>
            </a:r>
            <a:r>
              <a:rPr lang="en-US" sz="1000" b="0" strike="noStrike" spc="-1" dirty="0">
                <a:latin typeface="Calibri"/>
              </a:rPr>
              <a:t>, A. </a:t>
            </a:r>
            <a:r>
              <a:rPr lang="en-US" sz="1000" b="0" strike="noStrike" spc="-1" dirty="0" err="1">
                <a:latin typeface="Calibri"/>
              </a:rPr>
              <a:t>Kievsky</a:t>
            </a:r>
            <a:r>
              <a:rPr lang="en-US" sz="1000" b="0" strike="noStrike" spc="-1" dirty="0">
                <a:latin typeface="Calibri"/>
              </a:rPr>
              <a:t>,  M. </a:t>
            </a:r>
            <a:r>
              <a:rPr lang="en-US" sz="1000" b="0" strike="noStrike" spc="-1" dirty="0" err="1">
                <a:latin typeface="Calibri"/>
              </a:rPr>
              <a:t>Viviani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32"/>
              </a:rPr>
              <a:t>Istituto</a:t>
            </a:r>
            <a:r>
              <a:rPr lang="en-US" sz="1000" b="0" u="sng" strike="noStrike" spc="-1" dirty="0">
                <a:uFillTx/>
                <a:latin typeface="Calibri"/>
                <a:hlinkClick r:id="rId32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2"/>
              </a:rPr>
              <a:t>Nazionale</a:t>
            </a:r>
            <a:r>
              <a:rPr lang="en-US" sz="1000" b="0" u="sng" strike="noStrike" spc="-1" dirty="0">
                <a:uFillTx/>
                <a:latin typeface="Calibri"/>
                <a:hlinkClick r:id="rId32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2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32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2"/>
              </a:rPr>
              <a:t>Fisica</a:t>
            </a:r>
            <a:r>
              <a:rPr lang="en-US" sz="1000" b="0" u="sng" strike="noStrike" spc="-1" dirty="0">
                <a:uFillTx/>
                <a:latin typeface="Calibri"/>
                <a:hlinkClick r:id="rId32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2"/>
              </a:rPr>
              <a:t>Nucleare</a:t>
            </a:r>
            <a:r>
              <a:rPr lang="en-US" sz="1000" b="0" u="sng" strike="noStrike" spc="-1" dirty="0">
                <a:uFillTx/>
                <a:latin typeface="Calibri"/>
                <a:hlinkClick r:id="rId32"/>
              </a:rPr>
              <a:t> – </a:t>
            </a:r>
            <a:r>
              <a:rPr lang="en-US" sz="1000" b="0" u="sng" strike="noStrike" spc="-1" dirty="0" err="1">
                <a:uFillTx/>
                <a:latin typeface="Calibri"/>
                <a:hlinkClick r:id="rId32"/>
              </a:rPr>
              <a:t>Sezione</a:t>
            </a:r>
            <a:r>
              <a:rPr lang="en-US" sz="1000" b="0" u="sng" strike="noStrike" spc="-1" dirty="0">
                <a:uFillTx/>
                <a:latin typeface="Calibri"/>
                <a:hlinkClick r:id="rId32"/>
              </a:rPr>
              <a:t> </a:t>
            </a:r>
            <a:r>
              <a:rPr lang="en-US" sz="1000" b="0" u="sng" strike="noStrike" spc="-1" dirty="0" err="1">
                <a:uFillTx/>
                <a:latin typeface="Calibri"/>
                <a:hlinkClick r:id="rId32"/>
              </a:rPr>
              <a:t>di</a:t>
            </a:r>
            <a:r>
              <a:rPr lang="en-US" sz="1000" b="0" u="sng" strike="noStrike" spc="-1" dirty="0">
                <a:uFillTx/>
                <a:latin typeface="Calibri"/>
                <a:hlinkClick r:id="rId32"/>
              </a:rPr>
              <a:t> Pisa</a:t>
            </a:r>
            <a:r>
              <a:rPr lang="en-US" sz="1000" b="0" strike="noStrike" spc="-1" dirty="0">
                <a:latin typeface="Calibri"/>
              </a:rPr>
              <a:t>, (Italy)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W. </a:t>
            </a:r>
            <a:r>
              <a:rPr lang="en-US" sz="1000" b="0" strike="noStrike" spc="-1" dirty="0" err="1">
                <a:latin typeface="Calibri"/>
              </a:rPr>
              <a:t>Krzemień</a:t>
            </a:r>
            <a:r>
              <a:rPr lang="en-US" sz="1000" b="0" strike="noStrike" spc="-1" dirty="0">
                <a:latin typeface="Calibri"/>
              </a:rPr>
              <a:t>, M. </a:t>
            </a:r>
            <a:r>
              <a:rPr lang="en-US" sz="1000" b="0" strike="noStrike" spc="-1" dirty="0" err="1">
                <a:latin typeface="Calibri"/>
              </a:rPr>
              <a:t>Silarski</a:t>
            </a:r>
            <a:r>
              <a:rPr lang="en-US" sz="1000" b="0" strike="noStrike" spc="-1" dirty="0">
                <a:latin typeface="Calibri"/>
              </a:rPr>
              <a:t>, M. Zielinski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 err="1">
                <a:uFillTx/>
                <a:latin typeface="Calibri"/>
                <a:hlinkClick r:id="rId33"/>
              </a:rPr>
              <a:t>Jagiellonian</a:t>
            </a:r>
            <a:r>
              <a:rPr lang="en-US" sz="1000" b="0" u="sng" strike="noStrike" spc="-1" dirty="0">
                <a:uFillTx/>
                <a:latin typeface="Calibri"/>
                <a:hlinkClick r:id="rId33"/>
              </a:rPr>
              <a:t> University, Krakow</a:t>
            </a:r>
            <a:r>
              <a:rPr lang="en-US" sz="1000" b="0" strike="noStrike" spc="-1" dirty="0">
                <a:latin typeface="Calibri"/>
              </a:rPr>
              <a:t>, (Poland)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D. S. M. </a:t>
            </a:r>
            <a:r>
              <a:rPr lang="en-US" sz="1000" b="0" strike="noStrike" spc="-1" dirty="0" err="1">
                <a:latin typeface="Calibri"/>
              </a:rPr>
              <a:t>Alves</a:t>
            </a:r>
            <a:r>
              <a:rPr lang="en-US" sz="1000" b="0" strike="noStrike" spc="-1" dirty="0">
                <a:latin typeface="Calibri"/>
              </a:rPr>
              <a:t>, S. </a:t>
            </a:r>
            <a:r>
              <a:rPr lang="en-US" sz="1000" b="0" strike="noStrike" spc="-1" dirty="0" err="1">
                <a:latin typeface="Calibri"/>
              </a:rPr>
              <a:t>Pastore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34"/>
              </a:rPr>
              <a:t>Los Alamos National Laboratory</a:t>
            </a:r>
            <a:r>
              <a:rPr lang="en-US" sz="1000" b="0" strike="noStrike" spc="-1" dirty="0">
                <a:latin typeface="Calibri"/>
              </a:rPr>
              <a:t>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M. </a:t>
            </a:r>
            <a:r>
              <a:rPr lang="en-US" sz="1000" b="0" strike="noStrike" spc="-1" dirty="0" err="1">
                <a:latin typeface="Calibri"/>
              </a:rPr>
              <a:t>Berlowski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35"/>
              </a:rPr>
              <a:t>National Centre for Nuclear Research – Warsaw</a:t>
            </a:r>
            <a:r>
              <a:rPr lang="en-US" sz="1000" b="0" strike="noStrike" spc="-1" dirty="0">
                <a:latin typeface="Calibri"/>
              </a:rPr>
              <a:t>, (Poland)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G. </a:t>
            </a:r>
            <a:r>
              <a:rPr lang="en-US" sz="1000" b="0" strike="noStrike" spc="-1" dirty="0" err="1">
                <a:latin typeface="Calibri"/>
              </a:rPr>
              <a:t>Blazey</a:t>
            </a:r>
            <a:r>
              <a:rPr lang="en-US" sz="1000" b="0" strike="noStrike" spc="-1" dirty="0">
                <a:latin typeface="Calibri"/>
              </a:rPr>
              <a:t>, A. </a:t>
            </a:r>
            <a:r>
              <a:rPr lang="en-US" sz="1000" b="0" strike="noStrike" spc="-1" dirty="0" err="1">
                <a:latin typeface="Calibri"/>
              </a:rPr>
              <a:t>Dychkant</a:t>
            </a:r>
            <a:r>
              <a:rPr lang="en-US" sz="1000" b="0" strike="noStrike" spc="-1" dirty="0">
                <a:latin typeface="Calibri"/>
              </a:rPr>
              <a:t>, K. Francis, M. </a:t>
            </a:r>
            <a:r>
              <a:rPr lang="en-US" sz="1000" b="0" strike="noStrike" spc="-1" dirty="0" err="1">
                <a:latin typeface="Calibri"/>
              </a:rPr>
              <a:t>Syphers</a:t>
            </a:r>
            <a:r>
              <a:rPr lang="en-US" sz="1000" b="0" strike="noStrike" spc="-1" dirty="0">
                <a:latin typeface="Calibri"/>
              </a:rPr>
              <a:t>, V. </a:t>
            </a:r>
            <a:r>
              <a:rPr lang="en-US" sz="1000" b="0" strike="noStrike" spc="-1" dirty="0" err="1">
                <a:latin typeface="Calibri"/>
              </a:rPr>
              <a:t>Zutshii</a:t>
            </a:r>
            <a:r>
              <a:rPr lang="en-US" sz="1000" b="0" strike="noStrike" spc="-1" dirty="0">
                <a:latin typeface="Calibri"/>
              </a:rPr>
              <a:t>, P. </a:t>
            </a:r>
            <a:r>
              <a:rPr lang="en-US" sz="1000" b="0" strike="noStrike" spc="-1" dirty="0" err="1">
                <a:latin typeface="Calibri"/>
              </a:rPr>
              <a:t>Chintalapati</a:t>
            </a:r>
            <a:r>
              <a:rPr lang="en-US" sz="1000" b="0" strike="noStrike" spc="-1" dirty="0">
                <a:latin typeface="Calibri"/>
              </a:rPr>
              <a:t>, T. </a:t>
            </a:r>
            <a:r>
              <a:rPr lang="en-US" sz="1000" b="0" strike="noStrike" spc="-1" dirty="0" err="1">
                <a:latin typeface="Calibri"/>
              </a:rPr>
              <a:t>Malla</a:t>
            </a:r>
            <a:r>
              <a:rPr lang="en-US" sz="1000" b="0" strike="noStrike" spc="-1" dirty="0">
                <a:latin typeface="Calibri"/>
              </a:rPr>
              <a:t>, M. </a:t>
            </a:r>
            <a:r>
              <a:rPr lang="en-US" sz="1000" b="0" strike="noStrike" spc="-1" dirty="0" err="1">
                <a:latin typeface="Calibri"/>
              </a:rPr>
              <a:t>Figora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36"/>
              </a:rPr>
              <a:t>Northern Illinois University, (USA)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D. </a:t>
            </a:r>
            <a:r>
              <a:rPr lang="en-US" sz="1000" b="0" strike="noStrike" spc="-1" dirty="0" err="1">
                <a:latin typeface="Calibri"/>
              </a:rPr>
              <a:t>Egaña-Ugrinovic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37"/>
              </a:rPr>
              <a:t>Perimeter Institute for Theoretical </a:t>
            </a:r>
            <a:r>
              <a:rPr lang="en-US" sz="1000" b="0" u="sng" strike="noStrike" spc="-1" dirty="0" err="1">
                <a:uFillTx/>
                <a:latin typeface="Calibri"/>
                <a:hlinkClick r:id="rId37"/>
              </a:rPr>
              <a:t>Physiscs</a:t>
            </a:r>
            <a:r>
              <a:rPr lang="en-US" sz="1000" b="0" u="sng" strike="noStrike" spc="-1" dirty="0">
                <a:uFillTx/>
                <a:latin typeface="Calibri"/>
                <a:hlinkClick r:id="rId37"/>
              </a:rPr>
              <a:t> – Waterloo</a:t>
            </a:r>
            <a:r>
              <a:rPr lang="en-US" sz="1000" b="0" strike="noStrike" spc="-1" dirty="0">
                <a:latin typeface="Calibri"/>
              </a:rPr>
              <a:t>, (Canada)</a:t>
            </a: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latin typeface="Calibri"/>
              </a:rPr>
              <a:t>Y. Kahn</a:t>
            </a:r>
            <a:r>
              <a:rPr dirty="0"/>
              <a:t/>
            </a:r>
            <a:br>
              <a:rPr dirty="0"/>
            </a:br>
            <a:r>
              <a:rPr lang="en-US" sz="1000" b="0" u="sng" strike="noStrike" spc="-1" dirty="0">
                <a:uFillTx/>
                <a:latin typeface="Calibri"/>
                <a:hlinkClick r:id="rId38"/>
              </a:rPr>
              <a:t>Princeton University</a:t>
            </a:r>
            <a:r>
              <a:rPr lang="en-US" sz="1000" b="0" strike="noStrike" spc="-1" dirty="0">
                <a:latin typeface="Calibri"/>
              </a:rPr>
              <a:t> – Princeton, (USA)</a:t>
            </a:r>
            <a:endParaRPr lang="en-US" sz="1000" b="0" strike="noStrike" spc="-1" dirty="0">
              <a:latin typeface="Arial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0" y="135000"/>
            <a:ext cx="8314920" cy="582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 anchorCtr="1">
            <a:no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0160" algn="l"/>
                <a:tab pos="1828800" algn="l"/>
                <a:tab pos="2286000" algn="l"/>
                <a:tab pos="274176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960" algn="l"/>
                <a:tab pos="5943600" algn="l"/>
                <a:tab pos="639936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REDTOP Collaboration</a:t>
            </a:r>
            <a:endParaRPr lang="en-US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2822760" y="685440"/>
            <a:ext cx="355824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</a:rPr>
              <a:t>11 Countries, 35 Institutions, 92 Collaborators</a:t>
            </a:r>
            <a:endParaRPr lang="en-US" sz="1400" b="0" strike="noStrike" spc="-1" dirty="0">
              <a:solidFill>
                <a:schemeClr val="tx2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811280" y="203400"/>
            <a:ext cx="838800" cy="603360"/>
            <a:chOff x="7811280" y="203400"/>
            <a:chExt cx="838800" cy="603360"/>
          </a:xfrm>
        </p:grpSpPr>
        <p:pic>
          <p:nvPicPr>
            <p:cNvPr id="241" name="Picture 11" descr="A close up of a house&#10;&#10;Description automatically generated"/>
            <p:cNvPicPr/>
            <p:nvPr/>
          </p:nvPicPr>
          <p:blipFill>
            <a:blip r:embed="rId39" cstate="print"/>
            <a:stretch/>
          </p:blipFill>
          <p:spPr>
            <a:xfrm>
              <a:off x="7811280" y="203400"/>
              <a:ext cx="838800" cy="603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2" name="CustomShape 8"/>
            <p:cNvSpPr/>
            <p:nvPr/>
          </p:nvSpPr>
          <p:spPr>
            <a:xfrm>
              <a:off x="7876080" y="226080"/>
              <a:ext cx="69012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1" i="1" strike="noStrike" spc="-1">
                  <a:solidFill>
                    <a:srgbClr val="C00000"/>
                  </a:solidFill>
                  <a:latin typeface="Calibri"/>
                </a:rPr>
                <a:t>REDTOP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3A2984-99A0-4A1F-ABC1-D865843D904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4" y="982629"/>
            <a:ext cx="8382000" cy="53626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600"/>
              </a:spcBef>
            </a:pP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All meson factories: </a:t>
            </a:r>
            <a:r>
              <a:rPr lang="en-US" altLang="en-US" sz="20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LHCb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B-factories, </a:t>
            </a:r>
            <a:r>
              <a:rPr lang="en-US" altLang="en-US" sz="20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Dafne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J/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ymbol" pitchFamily="18" charset="2"/>
              </a:rPr>
              <a:t>y 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factories  - have generated a broad spectrum of nice physics</a:t>
            </a:r>
          </a:p>
          <a:p>
            <a:pPr>
              <a:spcBef>
                <a:spcPts val="1600"/>
              </a:spcBef>
            </a:pPr>
            <a:r>
              <a:rPr 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Existing world sample not sufficient for breaching into decays violating conservation laws or searching for new particles</a:t>
            </a:r>
          </a:p>
          <a:p>
            <a:pPr>
              <a:spcBef>
                <a:spcPts val="1600"/>
              </a:spcBef>
            </a:pPr>
            <a:r>
              <a:rPr 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REDTOP goal is to produce &gt;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</a:t>
            </a:r>
            <a:r>
              <a:rPr lang="en-US" altLang="en-US" sz="2000" b="1" i="1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13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untagged 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ymbol" pitchFamily="18" charset="2"/>
              </a:rPr>
              <a:t>h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mesons/yr and ~10 </a:t>
            </a:r>
            <a:r>
              <a:rPr lang="en-US" altLang="en-US" sz="2000" b="1" i="1" baseline="30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11</a:t>
            </a:r>
            <a:r>
              <a:rPr lang="en-US" altLang="en-US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</a:t>
            </a:r>
            <a:r>
              <a:rPr lang="el-GR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η’ </a:t>
            </a:r>
            <a:r>
              <a:rPr lang="el-GR" altLang="en-US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/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yr in Phase-I  and </a:t>
            </a:r>
            <a:r>
              <a:rPr 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~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</a:t>
            </a:r>
            <a:r>
              <a:rPr lang="en-US" altLang="en-US" sz="2000" b="1" i="1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13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tagged 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ymbol" pitchFamily="18" charset="2"/>
              </a:rPr>
              <a:t>h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mesons in Phase-II</a:t>
            </a:r>
          </a:p>
          <a:p>
            <a:pPr>
              <a:spcBef>
                <a:spcPts val="1600"/>
              </a:spcBef>
            </a:pPr>
            <a:r>
              <a:rPr lang="en-US" altLang="en-US" sz="2000" b="1" i="1" u="sng" dirty="0" smtClean="0">
                <a:solidFill>
                  <a:srgbClr val="C00000"/>
                </a:solidFill>
              </a:rPr>
              <a:t>No similar experiment being proposed worldwide</a:t>
            </a:r>
          </a:p>
          <a:p>
            <a:pPr>
              <a:spcBef>
                <a:spcPts val="1600"/>
              </a:spcBef>
            </a:pP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Novel detector techniques are required to cope with high interaction rate and background. Sub-</a:t>
            </a:r>
            <a:r>
              <a:rPr lang="en-US" altLang="en-US" sz="20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nsec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timing is essential</a:t>
            </a:r>
          </a:p>
          <a:p>
            <a:pPr>
              <a:spcBef>
                <a:spcPts val="1600"/>
              </a:spcBef>
            </a:pP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Relatively low beam requirements could be met by several laboratories in US and Asia</a:t>
            </a:r>
          </a:p>
          <a:p>
            <a:pPr>
              <a:spcBef>
                <a:spcPts val="1600"/>
              </a:spcBef>
            </a:pPr>
            <a:r>
              <a:rPr lang="en-US" altLang="en-US" sz="2000" b="1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Fermilab</a:t>
            </a:r>
            <a:r>
              <a:rPr lang="en-US" altLang="en-US" sz="20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only laboratory with beam for Phase-I (Delivery Ring) and Phase-II (PIP-II).  </a:t>
            </a:r>
            <a:r>
              <a:rPr lang="en-US" altLang="en-US" sz="2000" b="1" i="1" u="sng" dirty="0" smtClean="0">
                <a:solidFill>
                  <a:srgbClr val="C00000"/>
                </a:solidFill>
              </a:rPr>
              <a:t>Compatible with a p-EDM experiment in MC4 (see Y. </a:t>
            </a:r>
            <a:r>
              <a:rPr lang="en-US" altLang="en-US" sz="2000" b="1" i="1" u="sng" dirty="0" err="1" smtClean="0">
                <a:solidFill>
                  <a:srgbClr val="C00000"/>
                </a:solidFill>
              </a:rPr>
              <a:t>Semertzidis</a:t>
            </a:r>
            <a:r>
              <a:rPr lang="en-US" altLang="en-US" sz="2000" b="1" i="1" u="sng" dirty="0" smtClean="0">
                <a:solidFill>
                  <a:srgbClr val="C00000"/>
                </a:solidFill>
              </a:rPr>
              <a:t> talk yesterday)</a:t>
            </a:r>
          </a:p>
          <a:p>
            <a:pPr>
              <a:spcBef>
                <a:spcPts val="1600"/>
              </a:spcBef>
            </a:pPr>
            <a:r>
              <a:rPr lang="en-US" altLang="en-US" sz="2000" b="1" i="1" dirty="0" smtClean="0">
                <a:solidFill>
                  <a:srgbClr val="C00000"/>
                </a:solidFill>
              </a:rPr>
              <a:t>More details: </a:t>
            </a:r>
            <a:r>
              <a:rPr lang="en-US" altLang="en-US" sz="2000" b="1" i="1" u="sng" dirty="0" smtClean="0">
                <a:solidFill>
                  <a:srgbClr val="C00000"/>
                </a:solidFill>
              </a:rPr>
              <a:t>http://redtop.fnal.gov</a:t>
            </a: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600"/>
              </a:spcBef>
            </a:pPr>
            <a:endParaRPr lang="en-US" altLang="en-US" sz="16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9445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8224899" y="69804"/>
            <a:ext cx="838200" cy="603250"/>
            <a:chOff x="3924418" y="2641720"/>
            <a:chExt cx="1447800" cy="1041400"/>
          </a:xfrm>
        </p:grpSpPr>
        <p:pic>
          <p:nvPicPr>
            <p:cNvPr id="8" name="Picture 7" descr="A close up of a hous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4418" y="2641720"/>
              <a:ext cx="14478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27810" y="2680833"/>
              <a:ext cx="1207071" cy="47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i="1">
                  <a:solidFill>
                    <a:srgbClr val="C00000"/>
                  </a:solidFill>
                </a:rPr>
                <a:t>REDTOP</a:t>
              </a:r>
              <a:endParaRPr lang="en-US" sz="120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572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A804-A2FE-4DC4-A52D-81BCDC45293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024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7082754"/>
              </p:ext>
            </p:extLst>
          </p:nvPr>
        </p:nvGraphicFramePr>
        <p:xfrm>
          <a:off x="381001" y="752128"/>
          <a:ext cx="8305800" cy="562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/>
                <a:gridCol w="153575"/>
                <a:gridCol w="1507585"/>
                <a:gridCol w="1661160"/>
                <a:gridCol w="1661160"/>
                <a:gridCol w="1661160"/>
              </a:tblGrid>
              <a:tr h="313837">
                <a:tc>
                  <a:txBody>
                    <a:bodyPr/>
                    <a:lstStyle/>
                    <a:p>
                      <a:endParaRPr lang="en-US" sz="12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i="1" dirty="0" smtClean="0"/>
                        <a:t>Technique</a:t>
                      </a:r>
                      <a:endParaRPr lang="en-US" sz="12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1" i="1" dirty="0" smtClean="0">
                          <a:solidFill>
                            <a:schemeClr val="tx1"/>
                          </a:solidFill>
                        </a:rPr>
                        <a:t>η</a:t>
                      </a:r>
                      <a:r>
                        <a:rPr lang="en-US" sz="1200" b="1" i="1" dirty="0" smtClean="0"/>
                        <a:t> → 3</a:t>
                      </a:r>
                      <a:r>
                        <a:rPr lang="en-US" sz="1200" b="1" i="1" dirty="0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sz="1200" b="1" i="1" baseline="30000" dirty="0" smtClean="0"/>
                        <a:t>o</a:t>
                      </a:r>
                      <a:endParaRPr lang="en-US" sz="1200" b="1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i="1" dirty="0" smtClean="0">
                          <a:solidFill>
                            <a:schemeClr val="tx1"/>
                          </a:solidFill>
                        </a:rPr>
                        <a:t>η</a:t>
                      </a:r>
                      <a:r>
                        <a:rPr lang="en-US" sz="1200" b="1" i="1" dirty="0" smtClean="0"/>
                        <a:t> → </a:t>
                      </a:r>
                      <a:r>
                        <a:rPr lang="en-US" sz="1200" b="1" i="1" dirty="0" err="1" smtClean="0"/>
                        <a:t>e</a:t>
                      </a:r>
                      <a:r>
                        <a:rPr lang="en-US" sz="1200" b="1" i="1" baseline="30000" dirty="0" err="1" smtClean="0"/>
                        <a:t>+</a:t>
                      </a:r>
                      <a:r>
                        <a:rPr lang="en-US" sz="1200" b="1" i="1" dirty="0" err="1" smtClean="0"/>
                        <a:t>e</a:t>
                      </a:r>
                      <a:r>
                        <a:rPr lang="en-US" sz="1200" b="1" i="1" baseline="30000" dirty="0" err="1" smtClean="0"/>
                        <a:t>-</a:t>
                      </a:r>
                      <a:r>
                        <a:rPr lang="en-US" sz="1200" b="1" i="1" dirty="0" err="1" smtClean="0">
                          <a:latin typeface="Symbol" panose="05050102010706020507" pitchFamily="18" charset="2"/>
                        </a:rPr>
                        <a:t>g</a:t>
                      </a:r>
                      <a:endParaRPr lang="en-US" sz="1200" b="1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Total </a:t>
                      </a:r>
                      <a:r>
                        <a:rPr lang="el-GR" sz="1200" b="1" i="1" dirty="0" smtClean="0">
                          <a:solidFill>
                            <a:schemeClr val="tx1"/>
                          </a:solidFill>
                        </a:rPr>
                        <a:t>η</a:t>
                      </a:r>
                      <a:r>
                        <a:rPr lang="en-US" sz="1200" b="1" i="1" dirty="0" smtClean="0"/>
                        <a:t> </a:t>
                      </a:r>
                      <a:endParaRPr lang="en-US" sz="1200" b="1" i="1" dirty="0"/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CB@AGS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sz="1400" b="1" i="1" baseline="30000" dirty="0" smtClean="0"/>
                        <a:t>--</a:t>
                      </a:r>
                      <a:r>
                        <a:rPr lang="en-US" sz="1400" b="1" i="1" dirty="0" err="1" smtClean="0"/>
                        <a:t>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n</a:t>
                      </a:r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9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US" sz="1400" b="1" i="1" baseline="3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CB@MAMI-B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="1" i="1" baseline="30000" dirty="0" err="1" smtClean="0"/>
                        <a:t>-</a:t>
                      </a:r>
                      <a:r>
                        <a:rPr lang="en-US" sz="1400" b="1" i="1" dirty="0" err="1" smtClean="0"/>
                        <a:t>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1.8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5000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2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CB@MAMI-C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="1" i="1" baseline="30000" dirty="0" err="1" smtClean="0"/>
                        <a:t>-</a:t>
                      </a:r>
                      <a:r>
                        <a:rPr lang="en-US" sz="1400" b="1" i="1" dirty="0" err="1" smtClean="0"/>
                        <a:t>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6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6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KLOE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dirty="0" err="1" smtClean="0"/>
                        <a:t>e+e</a:t>
                      </a:r>
                      <a:r>
                        <a:rPr lang="en-US" sz="1400" b="1" i="1" dirty="0" smtClean="0"/>
                        <a:t>-→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F</a:t>
                      </a:r>
                      <a:r>
                        <a:rPr lang="en-US" sz="1400" b="1" i="1" dirty="0" err="1" smtClean="0"/>
                        <a:t>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hg</a:t>
                      </a:r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6.5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</a:tr>
              <a:tr h="444636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WASA@COSY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/>
                        <a:t>pp→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/>
                        <a:t>pd→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baseline="30000" dirty="0" smtClean="0"/>
                        <a:t>3</a:t>
                      </a:r>
                      <a:r>
                        <a:rPr lang="en-US" sz="1400" b="1" i="1" dirty="0" smtClean="0"/>
                        <a:t>He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&gt;10</a:t>
                      </a:r>
                      <a:r>
                        <a:rPr lang="en-US" sz="1400" b="1" i="1" baseline="30000" dirty="0" smtClean="0"/>
                        <a:t>9</a:t>
                      </a:r>
                      <a:r>
                        <a:rPr lang="en-US" sz="1400" b="1" i="1" baseline="0" dirty="0" smtClean="0"/>
                        <a:t> (untagged)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3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r>
                        <a:rPr lang="en-US" sz="1400" b="1" i="1" baseline="0" dirty="0" smtClean="0"/>
                        <a:t> (tagged)</a:t>
                      </a:r>
                      <a:endParaRPr lang="en-US" sz="1400" b="1" i="1" baseline="3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44636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CB@MAMI 10</a:t>
                      </a:r>
                      <a:r>
                        <a:rPr lang="en-US" sz="1400" b="1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i="1" baseline="0" dirty="0" err="1" smtClean="0">
                          <a:solidFill>
                            <a:schemeClr val="bg1"/>
                          </a:solidFill>
                        </a:rPr>
                        <a:t>wk</a:t>
                      </a:r>
                      <a:endParaRPr lang="en-US" sz="1400" b="1" i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(proposed 2014)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="1" i="1" baseline="30000" dirty="0" err="1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1400" b="1" i="1" dirty="0" err="1" smtClean="0">
                          <a:solidFill>
                            <a:schemeClr val="bg1"/>
                          </a:solidFill>
                        </a:rPr>
                        <a:t>p→</a:t>
                      </a:r>
                      <a:r>
                        <a:rPr lang="en-US" sz="1400" b="1" i="1" dirty="0" err="1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kumimoji="0" lang="en-US" sz="1400" b="1" kern="120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1.5</a:t>
                      </a:r>
                      <a:r>
                        <a:rPr kumimoji="0" lang="en-US" sz="1400" b="1" kern="120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kumimoji="0" lang="en-US" sz="1400" b="1" kern="120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/>
                </a:tc>
              </a:tr>
              <a:tr h="313837">
                <a:tc>
                  <a:txBody>
                    <a:bodyPr/>
                    <a:lstStyle/>
                    <a:p>
                      <a:r>
                        <a:rPr lang="en-US" sz="1400" b="1" i="1" dirty="0" err="1" smtClean="0"/>
                        <a:t>Phenix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dirty="0" smtClean="0"/>
                        <a:t>d </a:t>
                      </a:r>
                      <a:r>
                        <a:rPr lang="en-US" sz="1400" b="1" i="1" dirty="0" err="1" smtClean="0"/>
                        <a:t>Au→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/>
                        <a:t>10</a:t>
                      </a:r>
                      <a:r>
                        <a:rPr lang="en-US" sz="1400" b="1" i="1" baseline="30000" dirty="0" smtClean="0"/>
                        <a:t>9</a:t>
                      </a:r>
                    </a:p>
                  </a:txBody>
                  <a:tcPr/>
                </a:tc>
              </a:tr>
              <a:tr h="444636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Hades</a:t>
                      </a:r>
                      <a:endParaRPr lang="en-US" sz="1400" b="1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err="1" smtClean="0"/>
                        <a:t>pp→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p </a:t>
                      </a:r>
                      <a:r>
                        <a:rPr lang="en-US" sz="1400" b="1" i="1" dirty="0" err="1" smtClean="0"/>
                        <a:t>Au→</a:t>
                      </a:r>
                      <a:r>
                        <a:rPr lang="en-US" sz="1400" b="1" i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i="1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b="1" i="1" dirty="0" smtClean="0"/>
                        <a:t>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4.5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/>
                    </a:p>
                  </a:txBody>
                  <a:tcPr/>
                </a:tc>
              </a:tr>
              <a:tr h="444636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 dirty="0" smtClean="0"/>
                        <a:t>Near future</a:t>
                      </a:r>
                      <a:r>
                        <a:rPr lang="en-US" sz="2000" b="1" i="1" baseline="0" dirty="0" smtClean="0"/>
                        <a:t> samples</a:t>
                      </a:r>
                      <a:endParaRPr lang="en-US" sz="2000" b="1" i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/>
                    </a:p>
                  </a:txBody>
                  <a:tcPr/>
                </a:tc>
              </a:tr>
              <a:tr h="444636">
                <a:tc gridSpan="2">
                  <a:txBody>
                    <a:bodyPr/>
                    <a:lstStyle/>
                    <a:p>
                      <a:r>
                        <a:rPr lang="en-US" sz="1400" b="1" i="1" dirty="0" err="1" smtClean="0"/>
                        <a:t>GlueX@JLAB</a:t>
                      </a:r>
                      <a:endParaRPr lang="en-US" sz="1400" b="1" i="1" dirty="0" smtClean="0"/>
                    </a:p>
                    <a:p>
                      <a:r>
                        <a:rPr lang="en-US" sz="1400" b="1" i="1" dirty="0" smtClean="0"/>
                        <a:t>(just started)</a:t>
                      </a:r>
                      <a:endParaRPr lang="en-US" sz="1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US" sz="1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kumimoji="0" lang="en-US" sz="14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→ </a:t>
                      </a: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η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 → neutrals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5.5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r>
                        <a:rPr lang="en-US" sz="1400" b="1" i="1" dirty="0" smtClean="0"/>
                        <a:t>/</a:t>
                      </a:r>
                      <a:r>
                        <a:rPr lang="en-US" sz="1400" b="1" i="1" dirty="0" err="1" smtClean="0"/>
                        <a:t>yr</a:t>
                      </a:r>
                      <a:endParaRPr lang="en-US" sz="1400" b="1" i="1" baseline="3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/>
                    </a:p>
                  </a:txBody>
                  <a:tcPr/>
                </a:tc>
              </a:tr>
              <a:tr h="444636">
                <a:tc gridSpan="2">
                  <a:txBody>
                    <a:bodyPr/>
                    <a:lstStyle/>
                    <a:p>
                      <a:r>
                        <a:rPr lang="en-US" sz="1400" b="1" i="1" dirty="0" smtClean="0"/>
                        <a:t>JEF@JLAB </a:t>
                      </a:r>
                    </a:p>
                    <a:p>
                      <a:r>
                        <a:rPr lang="en-US" sz="1400" b="1" i="1" dirty="0" smtClean="0"/>
                        <a:t>(recently approved)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400" baseline="-25000" dirty="0" smtClean="0"/>
                        <a:t>12 </a:t>
                      </a:r>
                      <a:r>
                        <a:rPr lang="en-US" sz="1400" baseline="-25000" dirty="0" err="1" smtClean="0"/>
                        <a:t>GeV</a:t>
                      </a:r>
                      <a:r>
                        <a:rPr lang="en-US" sz="1400" b="1" dirty="0" err="1" smtClean="0"/>
                        <a:t>p</a:t>
                      </a:r>
                      <a:r>
                        <a:rPr lang="en-US" sz="1400" b="1" dirty="0" smtClean="0"/>
                        <a:t> → </a:t>
                      </a:r>
                      <a:r>
                        <a:rPr lang="el-GR" sz="1400" b="1" dirty="0" smtClean="0"/>
                        <a:t>η </a:t>
                      </a:r>
                      <a:r>
                        <a:rPr lang="en-US" sz="1400" b="1" dirty="0" smtClean="0"/>
                        <a:t>X → neutrals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/>
                        <a:t>3.9</a:t>
                      </a: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r>
                        <a:rPr lang="en-US" sz="1400" b="1" i="1" dirty="0" smtClean="0"/>
                        <a:t>/day</a:t>
                      </a:r>
                      <a:endParaRPr lang="en-US" sz="1400" b="1" i="1" baseline="30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/>
                    </a:p>
                  </a:txBody>
                  <a:tcPr/>
                </a:tc>
              </a:tr>
              <a:tr h="444636">
                <a:tc gridSpan="2"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REDTOP@FNAL (proposing) </a:t>
                      </a:r>
                      <a:endParaRPr lang="en-US" sz="1400" b="1" i="1" dirty="0">
                        <a:solidFill>
                          <a:srgbClr val="DE2A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p</a:t>
                      </a:r>
                      <a:r>
                        <a:rPr lang="en-US" sz="1400" b="1" i="1" baseline="-25000" dirty="0" smtClean="0">
                          <a:solidFill>
                            <a:srgbClr val="DE2A00"/>
                          </a:solidFill>
                        </a:rPr>
                        <a:t>1.8 </a:t>
                      </a:r>
                      <a:r>
                        <a:rPr lang="en-US" sz="1400" b="1" i="1" baseline="-25000" dirty="0" err="1" smtClean="0">
                          <a:solidFill>
                            <a:srgbClr val="DE2A00"/>
                          </a:solidFill>
                        </a:rPr>
                        <a:t>GeV</a:t>
                      </a:r>
                      <a:r>
                        <a:rPr lang="en-US" sz="1400" b="1" i="1" dirty="0" err="1" smtClean="0">
                          <a:solidFill>
                            <a:srgbClr val="DE2A00"/>
                          </a:solidFill>
                        </a:rPr>
                        <a:t>Li</a:t>
                      </a: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 → </a:t>
                      </a:r>
                      <a:r>
                        <a:rPr lang="el-GR" sz="1400" b="1" i="1" dirty="0" smtClean="0">
                          <a:solidFill>
                            <a:srgbClr val="DE2A00"/>
                          </a:solidFill>
                        </a:rPr>
                        <a:t>η </a:t>
                      </a: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solidFill>
                          <a:srgbClr val="DE2A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i="1" dirty="0">
                        <a:solidFill>
                          <a:srgbClr val="DE2A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2.5</a:t>
                      </a:r>
                      <a:r>
                        <a:rPr kumimoji="0" lang="en-US" sz="1400" b="1" kern="1200" dirty="0" smtClean="0">
                          <a:solidFill>
                            <a:srgbClr val="DE2A00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´</a:t>
                      </a: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  <a:latin typeface="+mn-lt"/>
                        </a:rPr>
                        <a:t>10</a:t>
                      </a:r>
                      <a:r>
                        <a:rPr lang="en-US" sz="1400" b="1" i="1" baseline="30000" dirty="0" smtClean="0">
                          <a:solidFill>
                            <a:srgbClr val="DE2A00"/>
                          </a:solidFill>
                          <a:latin typeface="+mn-lt"/>
                        </a:rPr>
                        <a:t>13</a:t>
                      </a:r>
                      <a:r>
                        <a:rPr lang="en-US" sz="1400" b="1" i="1" dirty="0" smtClean="0">
                          <a:solidFill>
                            <a:srgbClr val="DE2A00"/>
                          </a:solidFill>
                        </a:rPr>
                        <a:t>/</a:t>
                      </a:r>
                      <a:r>
                        <a:rPr lang="en-US" sz="1400" b="1" i="1" dirty="0" err="1" smtClean="0">
                          <a:solidFill>
                            <a:srgbClr val="DE2A00"/>
                          </a:solidFill>
                        </a:rPr>
                        <a:t>yr</a:t>
                      </a:r>
                      <a:endParaRPr lang="en-US" sz="1400" b="1" i="1" baseline="30000" dirty="0" smtClean="0">
                        <a:solidFill>
                          <a:srgbClr val="DE2A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>
                        <a:solidFill>
                          <a:srgbClr val="DE2A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 baseline="30000" dirty="0" smtClean="0">
                        <a:solidFill>
                          <a:srgbClr val="DE2A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Present &amp; Future </a:t>
            </a:r>
            <a:r>
              <a:rPr lang="en-US" sz="3600" dirty="0" smtClean="0">
                <a:latin typeface="Symbol" panose="05050102010706020507" pitchFamily="18" charset="2"/>
              </a:rPr>
              <a:t>h</a:t>
            </a:r>
            <a:r>
              <a:rPr lang="en-US" sz="3600" dirty="0" smtClean="0"/>
              <a:t> Samples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A2AFE-58A6-4BBF-959F-5FCFF4A1561D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8224899" y="69804"/>
            <a:ext cx="838200" cy="603250"/>
            <a:chOff x="3924418" y="2641720"/>
            <a:chExt cx="1447800" cy="1041400"/>
          </a:xfrm>
        </p:grpSpPr>
        <p:pic>
          <p:nvPicPr>
            <p:cNvPr id="8" name="Picture 7" descr="A close up of a hous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4418" y="2641720"/>
              <a:ext cx="14478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27810" y="2680833"/>
              <a:ext cx="1207071" cy="47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i="1">
                  <a:solidFill>
                    <a:srgbClr val="C00000"/>
                  </a:solidFill>
                </a:rPr>
                <a:t>REDTOP</a:t>
              </a:r>
              <a:endParaRPr lang="en-US" sz="120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491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5">
            <a:extLst>
              <a:ext uri="{FF2B5EF4-FFF2-40B4-BE49-F238E27FC236}">
                <a16:creationId xmlns:a16="http://schemas.microsoft.com/office/drawing/2014/main" xmlns="" id="{3EDFC4F6-624C-9E45-BD9C-3DA9FAC551FA}"/>
              </a:ext>
            </a:extLst>
          </p:cNvPr>
          <p:cNvGrpSpPr>
            <a:grpSpLocks noChangeAspect="1"/>
          </p:cNvGrpSpPr>
          <p:nvPr/>
        </p:nvGrpSpPr>
        <p:grpSpPr>
          <a:xfrm>
            <a:off x="8150274" y="179343"/>
            <a:ext cx="839218" cy="603648"/>
            <a:chOff x="3924418" y="2641720"/>
            <a:chExt cx="1447800" cy="1041400"/>
          </a:xfrm>
        </p:grpSpPr>
        <p:pic>
          <p:nvPicPr>
            <p:cNvPr id="10" name="Picture 9" descr="A close up of a house&#10;&#10;Description automatically generated">
              <a:extLst>
                <a:ext uri="{FF2B5EF4-FFF2-40B4-BE49-F238E27FC236}">
                  <a16:creationId xmlns:a16="http://schemas.microsoft.com/office/drawing/2014/main" xmlns="" id="{D059FD70-52EC-E14A-96C1-DDB48735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418" y="2641720"/>
              <a:ext cx="1447800" cy="10414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7483111-6F9F-0140-A8F4-4D9C618CF9C8}"/>
                </a:ext>
              </a:extLst>
            </p:cNvPr>
            <p:cNvSpPr/>
            <p:nvPr/>
          </p:nvSpPr>
          <p:spPr>
            <a:xfrm>
              <a:off x="4027810" y="2680833"/>
              <a:ext cx="1207071" cy="477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C00000"/>
                  </a:solidFill>
                </a:rPr>
                <a:t>REDTOP</a:t>
              </a:r>
              <a:endParaRPr lang="en-US" sz="1200" dirty="0"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397"/>
            <a:ext cx="8382000" cy="1718882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alt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Computing resources for REDTOP are from three sources:</a:t>
            </a:r>
          </a:p>
          <a:p>
            <a:pPr lvl="1">
              <a:spcBef>
                <a:spcPts val="600"/>
              </a:spcBef>
            </a:pPr>
            <a:r>
              <a:rPr lang="en-US" altLang="en-US" sz="1800" i="1" dirty="0" smtClean="0"/>
              <a:t>OSG: CPU and stash storage</a:t>
            </a:r>
          </a:p>
          <a:p>
            <a:pPr lvl="1">
              <a:spcBef>
                <a:spcPts val="600"/>
              </a:spcBef>
            </a:pPr>
            <a:r>
              <a:rPr lang="en-US" altLang="en-US" sz="1800" i="1" dirty="0" smtClean="0"/>
              <a:t>NICADD/NIU: CPU and permanent storage</a:t>
            </a:r>
          </a:p>
          <a:p>
            <a:pPr lvl="1">
              <a:spcBef>
                <a:spcPts val="600"/>
              </a:spcBef>
            </a:pPr>
            <a:r>
              <a:rPr lang="en-US" altLang="en-US" sz="1800" i="1" dirty="0" err="1" smtClean="0"/>
              <a:t>Fermilab</a:t>
            </a:r>
            <a:r>
              <a:rPr lang="en-US" altLang="en-US" sz="1800" i="1" dirty="0" smtClean="0"/>
              <a:t> (private farm hosted by AD) : CPU and permanent storage</a:t>
            </a:r>
          </a:p>
          <a:p>
            <a:pPr>
              <a:spcBef>
                <a:spcPts val="1600"/>
              </a:spcBef>
            </a:pPr>
            <a:endParaRPr lang="en-US" altLang="en-US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22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6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835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Overall Computing  Usage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36492" y="2808279"/>
            <a:ext cx="8229600" cy="30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0"/>
              </a:spcBef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sz="2800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computing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>
              <a:solidFill>
                <a:srgbClr val="F5CD2D">
                  <a:lumMod val="40000"/>
                  <a:lumOff val="60000"/>
                </a:srgbClr>
              </a:solidFill>
              <a:latin typeface="Brush Script MT" panose="03060802040406070304" pitchFamily="66" charset="0"/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rush Script MT" panose="03060802040406070304" pitchFamily="66" charset="0"/>
            </a:endParaRPr>
          </a:p>
          <a:p>
            <a:endParaRPr lang="en-US" sz="3200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/>
          </p:nvPr>
        </p:nvGraphicFramePr>
        <p:xfrm>
          <a:off x="482544" y="3684591"/>
          <a:ext cx="8168168" cy="23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295"/>
                <a:gridCol w="1397076"/>
                <a:gridCol w="1810301"/>
                <a:gridCol w="1626417"/>
                <a:gridCol w="1140596"/>
                <a:gridCol w="1144483"/>
              </a:tblGrid>
              <a:tr h="4823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Source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Storage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#core</a:t>
                      </a:r>
                      <a:r>
                        <a:rPr lang="en-US" sz="1100" baseline="0" dirty="0" smtClean="0"/>
                        <a:t> available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Jobs/yr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Wall hr/yr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Fraction</a:t>
                      </a:r>
                      <a:endParaRPr lang="en-US" sz="1100" dirty="0"/>
                    </a:p>
                  </a:txBody>
                  <a:tcPr/>
                </a:tc>
              </a:tr>
              <a:tr h="53940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OSG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 TB </a:t>
                      </a:r>
                      <a:r>
                        <a:rPr lang="en-US" sz="1100" smtClean="0"/>
                        <a:t>(with peaks of 140 TB)</a:t>
                      </a:r>
                      <a:r>
                        <a:rPr lang="en-US" sz="1100" baseline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n-lt"/>
                        </a:rPr>
                        <a:t>opportunistic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7x10</a:t>
                      </a:r>
                      <a:r>
                        <a:rPr lang="en-US" sz="1100" baseline="30000" dirty="0" smtClean="0"/>
                        <a:t>6</a:t>
                      </a:r>
                      <a:endParaRPr lang="en-US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14x10</a:t>
                      </a:r>
                      <a:r>
                        <a:rPr lang="en-US" sz="1100" baseline="30000" dirty="0" smtClean="0"/>
                        <a:t>6</a:t>
                      </a:r>
                      <a:endParaRPr lang="en-US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72%</a:t>
                      </a:r>
                      <a:endParaRPr lang="en-US" sz="1100" dirty="0"/>
                    </a:p>
                  </a:txBody>
                  <a:tcPr/>
                </a:tc>
              </a:tr>
              <a:tr h="79452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NICADD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 TB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500-690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4x10</a:t>
                      </a:r>
                      <a:r>
                        <a:rPr lang="en-US" sz="1100" baseline="30000" dirty="0" smtClean="0"/>
                        <a:t>6</a:t>
                      </a:r>
                      <a:endParaRPr lang="en-US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5x10</a:t>
                      </a:r>
                      <a:r>
                        <a:rPr lang="en-US" sz="1100" baseline="30000" dirty="0" smtClean="0"/>
                        <a:t>6</a:t>
                      </a:r>
                      <a:endParaRPr lang="en-US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26%</a:t>
                      </a:r>
                      <a:endParaRPr lang="en-US" sz="1100" dirty="0"/>
                    </a:p>
                  </a:txBody>
                  <a:tcPr/>
                </a:tc>
              </a:tr>
              <a:tr h="493203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Fermilab</a:t>
                      </a:r>
                      <a:r>
                        <a:rPr lang="en-US" sz="1100" dirty="0" smtClean="0"/>
                        <a:t>-AD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200 TB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350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600K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2%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48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397"/>
            <a:ext cx="8382000" cy="4752528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alt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Model  architecture:</a:t>
            </a:r>
          </a:p>
          <a:p>
            <a:pPr lvl="1">
              <a:spcBef>
                <a:spcPts val="1600"/>
              </a:spcBef>
            </a:pP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Single-core computational workflow has proven  to  be  well  suited  for  the  distributed  High  Throughput  Computing  (DHTC)  environment of the OSG.</a:t>
            </a:r>
          </a:p>
          <a:p>
            <a:pPr lvl="1">
              <a:spcBef>
                <a:spcPts val="600"/>
              </a:spcBef>
            </a:pP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Model already adopted by other small Collaborations (</a:t>
            </a:r>
            <a:r>
              <a:rPr lang="en-US" altLang="en-US" sz="1600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IceCube</a:t>
            </a: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 XENON, et. al.)</a:t>
            </a:r>
          </a:p>
          <a:p>
            <a:pPr>
              <a:spcBef>
                <a:spcPts val="600"/>
              </a:spcBef>
            </a:pPr>
            <a:endParaRPr lang="en-US" altLang="en-US" sz="2000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Storage:</a:t>
            </a:r>
          </a:p>
          <a:p>
            <a:pPr lvl="1">
              <a:spcBef>
                <a:spcPts val="600"/>
              </a:spcBef>
            </a:pP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DataStream from the L-2  farm  will  be  staged  at (FNAL)  </a:t>
            </a:r>
            <a:r>
              <a:rPr lang="en-US" altLang="en-US" sz="1600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dCache</a:t>
            </a: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storage  and sent to tape (or wherever is cheaper when the experiment runs: FNAL at present)</a:t>
            </a:r>
          </a:p>
          <a:p>
            <a:pPr lvl="1">
              <a:spcBef>
                <a:spcPts val="600"/>
              </a:spcBef>
            </a:pP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Stratum-0  server  hosts  a  CVMFS  repository  of  the  REDTOP software</a:t>
            </a:r>
          </a:p>
          <a:p>
            <a:pPr>
              <a:spcBef>
                <a:spcPts val="600"/>
              </a:spcBef>
            </a:pPr>
            <a:endParaRPr lang="en-US" altLang="en-US" sz="2000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sz="20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CPU:</a:t>
            </a:r>
          </a:p>
          <a:p>
            <a:pPr lvl="1">
              <a:spcBef>
                <a:spcPts val="600"/>
              </a:spcBef>
            </a:pP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Any (dedicated or opportunistic) OSG working node</a:t>
            </a:r>
          </a:p>
          <a:p>
            <a:pPr lvl="1">
              <a:spcBef>
                <a:spcPts val="600"/>
              </a:spcBef>
            </a:pP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Member institutions can join the OSG federation and accept jobs from OSG’s </a:t>
            </a:r>
            <a:r>
              <a:rPr lang="en-US" altLang="en-US" sz="1600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GlideinWMS</a:t>
            </a: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job factory via a </a:t>
            </a:r>
            <a:r>
              <a:rPr lang="en-US" altLang="en-US" sz="1600" i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HostedCE</a:t>
            </a:r>
            <a:r>
              <a:rPr lang="en-US" altLang="en-US" sz="16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deployment.</a:t>
            </a:r>
          </a:p>
          <a:p>
            <a:pPr>
              <a:spcBef>
                <a:spcPts val="1600"/>
              </a:spcBef>
            </a:pPr>
            <a:endParaRPr lang="en-US" altLang="en-US" sz="18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2400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600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1600"/>
              </a:spcBef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835"/>
            <a:ext cx="8229600" cy="9445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REDTOP Computing Model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8224899" y="69804"/>
            <a:ext cx="838200" cy="603250"/>
            <a:chOff x="3924418" y="2641720"/>
            <a:chExt cx="1447800" cy="1041400"/>
          </a:xfrm>
        </p:grpSpPr>
        <p:pic>
          <p:nvPicPr>
            <p:cNvPr id="8" name="Picture 7" descr="A close up of a hous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4418" y="2641720"/>
              <a:ext cx="14478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27810" y="2680833"/>
              <a:ext cx="1207071" cy="47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i="1">
                  <a:solidFill>
                    <a:srgbClr val="C00000"/>
                  </a:solidFill>
                </a:rPr>
                <a:t>REDTOP</a:t>
              </a:r>
              <a:endParaRPr lang="en-US" sz="120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48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1300"/>
            <a:ext cx="8382000" cy="1645856"/>
          </a:xfrm>
        </p:spPr>
        <p:txBody>
          <a:bodyPr/>
          <a:lstStyle/>
          <a:p>
            <a:pPr>
              <a:spcBef>
                <a:spcPts val="1600"/>
              </a:spcBef>
            </a:pPr>
            <a:endParaRPr lang="en-US" altLang="en-US" sz="1600" i="1" dirty="0"/>
          </a:p>
          <a:p>
            <a:pPr>
              <a:spcBef>
                <a:spcPts val="1600"/>
              </a:spcBef>
            </a:pPr>
            <a:endParaRPr lang="en-US" altLang="en-US" sz="1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20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4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8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8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835"/>
            <a:ext cx="8229600" cy="14220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REDTOP Baseline </a:t>
            </a:r>
            <a:br>
              <a:rPr lang="en-US" sz="4000" dirty="0" smtClean="0"/>
            </a:br>
            <a:r>
              <a:rPr lang="da-DK" sz="4000" dirty="0" smtClean="0"/>
              <a:t>Computing Model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265" y="1493811"/>
            <a:ext cx="6965950" cy="45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3EDFC4F6-624C-9E45-BD9C-3DA9FAC551FA}"/>
              </a:ext>
            </a:extLst>
          </p:cNvPr>
          <p:cNvGrpSpPr>
            <a:grpSpLocks noChangeAspect="1"/>
          </p:cNvGrpSpPr>
          <p:nvPr/>
        </p:nvGrpSpPr>
        <p:grpSpPr>
          <a:xfrm>
            <a:off x="7931196" y="126276"/>
            <a:ext cx="1139778" cy="819840"/>
            <a:chOff x="3924418" y="2641720"/>
            <a:chExt cx="1447800" cy="1041400"/>
          </a:xfrm>
        </p:grpSpPr>
        <p:pic>
          <p:nvPicPr>
            <p:cNvPr id="9" name="Picture 8" descr="A close up of a house&#10;&#10;Description automatically generated">
              <a:extLst>
                <a:ext uri="{FF2B5EF4-FFF2-40B4-BE49-F238E27FC236}">
                  <a16:creationId xmlns:a16="http://schemas.microsoft.com/office/drawing/2014/main" xmlns="" id="{D059FD70-52EC-E14A-96C1-DDB48735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418" y="2641720"/>
              <a:ext cx="1447800" cy="10414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7483111-6F9F-0140-A8F4-4D9C618CF9C8}"/>
                </a:ext>
              </a:extLst>
            </p:cNvPr>
            <p:cNvSpPr/>
            <p:nvPr/>
          </p:nvSpPr>
          <p:spPr>
            <a:xfrm>
              <a:off x="4027810" y="2680833"/>
              <a:ext cx="1207071" cy="477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C00000"/>
                  </a:solidFill>
                </a:rPr>
                <a:t>REDTOP</a:t>
              </a:r>
              <a:endParaRPr lang="en-US" sz="1200" dirty="0"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65109" y="6167475"/>
            <a:ext cx="7939994" cy="307777"/>
          </a:xfrm>
          <a:prstGeom prst="rect">
            <a:avLst/>
          </a:prstGeom>
          <a:ln>
            <a:solidFill>
              <a:srgbClr val="FFCC00"/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For more details: </a:t>
            </a:r>
            <a:r>
              <a:rPr lang="en-US" altLang="en-US" sz="1400" b="1" i="1" u="sng" dirty="0" smtClean="0">
                <a:solidFill>
                  <a:schemeClr val="accent1">
                    <a:lumMod val="75000"/>
                  </a:schemeClr>
                </a:solidFill>
              </a:rPr>
              <a:t>http://redtop.fnal.gov/wp-content/uploads/2020/05/redtop-compute_v3.pdf</a:t>
            </a:r>
          </a:p>
        </p:txBody>
      </p:sp>
    </p:spTree>
    <p:extLst>
      <p:ext uri="{BB962C8B-B14F-4D97-AF65-F5344CB8AC3E}">
        <p14:creationId xmlns:p14="http://schemas.microsoft.com/office/powerpoint/2010/main" xmlns="" val="22648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990600" y="0"/>
            <a:ext cx="7620000" cy="763551"/>
          </a:xfrm>
        </p:spPr>
        <p:txBody>
          <a:bodyPr>
            <a:normAutofit/>
          </a:bodyPr>
          <a:lstStyle/>
          <a:p>
            <a:r>
              <a:rPr lang="en-US" dirty="0" smtClean="0"/>
              <a:t>The REDTOP Program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79CDE-DA4D-4F0C-B01B-FBF683B57C0C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C. Gatto - INFN  &amp; NIU</a:t>
            </a:r>
            <a:endParaRPr lang="it-IT" dirty="0"/>
          </a:p>
        </p:txBody>
      </p:sp>
      <p:sp>
        <p:nvSpPr>
          <p:cNvPr id="4100" name="Segnaposto contenuto 2"/>
          <p:cNvSpPr txBox="1">
            <a:spLocks/>
          </p:cNvSpPr>
          <p:nvPr/>
        </p:nvSpPr>
        <p:spPr bwMode="auto">
          <a:xfrm>
            <a:off x="303473" y="763551"/>
            <a:ext cx="8077200" cy="84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n-US" sz="1800" dirty="0" smtClean="0"/>
              <a:t>REDTOP is more than an experiment: it is a program of BSM physics exploration through multiple running phases</a:t>
            </a:r>
          </a:p>
          <a:p>
            <a:pPr lvl="1" algn="just" eaLnBrk="1" hangingPunct="1">
              <a:spcBef>
                <a:spcPts val="0"/>
              </a:spcBef>
              <a:spcAft>
                <a:spcPts val="1200"/>
              </a:spcAft>
              <a:buClr>
                <a:srgbClr val="CC9900"/>
              </a:buClr>
              <a:buSzPct val="70000"/>
              <a:buFont typeface="Wingdings" pitchFamily="2" charset="2"/>
              <a:buNone/>
              <a:defRPr/>
            </a:pPr>
            <a:endParaRPr lang="en-US" altLang="en-US" sz="1600" b="1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811280" y="203400"/>
            <a:ext cx="838800" cy="603360"/>
            <a:chOff x="7811280" y="203400"/>
            <a:chExt cx="838800" cy="603360"/>
          </a:xfrm>
        </p:grpSpPr>
        <p:pic>
          <p:nvPicPr>
            <p:cNvPr id="8" name="Picture 11" descr="A close up of a house&#10;&#10;Description automatically generated"/>
            <p:cNvPicPr/>
            <p:nvPr/>
          </p:nvPicPr>
          <p:blipFill>
            <a:blip r:embed="rId3" cstate="print"/>
            <a:stretch/>
          </p:blipFill>
          <p:spPr>
            <a:xfrm>
              <a:off x="7811280" y="203400"/>
              <a:ext cx="838800" cy="603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" name="CustomShape 8"/>
            <p:cNvSpPr/>
            <p:nvPr/>
          </p:nvSpPr>
          <p:spPr>
            <a:xfrm>
              <a:off x="7876080" y="226080"/>
              <a:ext cx="69012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b="1" i="1" strike="noStrike" spc="-1">
                  <a:solidFill>
                    <a:srgbClr val="C00000"/>
                  </a:solidFill>
                  <a:latin typeface="Calibri"/>
                </a:rPr>
                <a:t>REDTOP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887016" y="1493811"/>
            <a:ext cx="7799784" cy="102236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None/>
              <a:defRPr/>
            </a:pP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Phase – </a:t>
            </a:r>
            <a:r>
              <a:rPr lang="en-US" altLang="en-US" sz="1800" b="1" i="1" dirty="0" err="1" smtClean="0">
                <a:solidFill>
                  <a:schemeClr val="accent6">
                    <a:lumMod val="50000"/>
                  </a:schemeClr>
                </a:solidFill>
              </a:rPr>
              <a:t>Ia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: Untagged 10</a:t>
            </a:r>
            <a:r>
              <a:rPr lang="en-US" altLang="en-US" sz="1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13 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h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 mesons 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(Delivery Ring)</a:t>
            </a:r>
            <a:endParaRPr lang="en-US" altLang="en-US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Medium </a:t>
            </a:r>
            <a:r>
              <a:rPr lang="en-US" altLang="en-US" sz="16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energy </a:t>
            </a: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low intensity proton beam: </a:t>
            </a:r>
            <a:r>
              <a:rPr lang="en-US" sz="1600" i="1" dirty="0" smtClean="0"/>
              <a:t>~</a:t>
            </a:r>
            <a:r>
              <a:rPr lang="en-US" altLang="en-US" sz="1600" b="1" i="1" dirty="0" smtClean="0"/>
              <a:t>2 </a:t>
            </a:r>
            <a:r>
              <a:rPr lang="en-US" altLang="en-US" sz="1600" b="1" i="1" dirty="0" err="1" smtClean="0"/>
              <a:t>GeV</a:t>
            </a:r>
            <a:r>
              <a:rPr lang="en-US" altLang="en-US" sz="1600" b="1" i="1" dirty="0" smtClean="0"/>
              <a:t>  - 30 W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/>
              <a:t>Near-4</a:t>
            </a:r>
            <a:r>
              <a:rPr lang="en-US" altLang="en-US" sz="1600" b="1" i="1" dirty="0" smtClean="0">
                <a:latin typeface="Symbol" pitchFamily="18" charset="2"/>
              </a:rPr>
              <a:t>p</a:t>
            </a:r>
            <a:r>
              <a:rPr lang="en-US" altLang="en-US" sz="1600" b="1" i="1" dirty="0" smtClean="0"/>
              <a:t>  central detector</a:t>
            </a:r>
            <a:endParaRPr lang="en-US" altLang="en-US" sz="1600" b="1" i="1" dirty="0"/>
          </a:p>
          <a:p>
            <a:pPr lvl="1" eaLnBrk="1" hangingPunct="1">
              <a:spcBef>
                <a:spcPts val="600"/>
              </a:spcBef>
              <a:buClr>
                <a:srgbClr val="CC9900"/>
              </a:buClr>
              <a:buSzPct val="70000"/>
              <a:buNone/>
              <a:defRPr/>
            </a:pPr>
            <a:r>
              <a:rPr lang="en-US" altLang="en-US" sz="16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en-US" altLang="en-US" sz="16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884187" y="2552687"/>
            <a:ext cx="7799784" cy="102236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None/>
              <a:defRPr/>
            </a:pP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Phase – </a:t>
            </a:r>
            <a:r>
              <a:rPr lang="en-US" altLang="en-US" sz="1800" b="1" i="1" dirty="0" err="1" smtClean="0">
                <a:solidFill>
                  <a:schemeClr val="accent6">
                    <a:lumMod val="50000"/>
                  </a:schemeClr>
                </a:solidFill>
              </a:rPr>
              <a:t>Ib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: Untagged 10</a:t>
            </a:r>
            <a:r>
              <a:rPr lang="en-US" altLang="en-US" sz="1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11 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h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’ mesons 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(Delivery Ring)</a:t>
            </a:r>
            <a:endParaRPr lang="en-US" altLang="en-US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Medium </a:t>
            </a:r>
            <a:r>
              <a:rPr lang="en-US" altLang="en-US" sz="16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energy </a:t>
            </a: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low intensity proton beam</a:t>
            </a:r>
            <a:r>
              <a:rPr lang="en-US" altLang="en-US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600" i="1" dirty="0" smtClean="0"/>
              <a:t>~</a:t>
            </a:r>
            <a:r>
              <a:rPr lang="en-US" altLang="en-US" sz="1600" b="1" i="1" dirty="0" smtClean="0"/>
              <a:t>4 </a:t>
            </a:r>
            <a:r>
              <a:rPr lang="en-US" altLang="en-US" sz="1600" b="1" i="1" dirty="0" err="1" smtClean="0"/>
              <a:t>GeV</a:t>
            </a:r>
            <a:r>
              <a:rPr lang="en-US" altLang="en-US" sz="1600" b="1" i="1" dirty="0" smtClean="0"/>
              <a:t>  - 60 W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/>
              <a:t>Same detector as in Phase-</a:t>
            </a:r>
            <a:r>
              <a:rPr lang="en-US" altLang="en-US" sz="1600" b="1" i="1" dirty="0" err="1" smtClean="0"/>
              <a:t>Ia</a:t>
            </a:r>
            <a:endParaRPr lang="en-US" altLang="en-US" sz="1600" b="1" i="1" dirty="0"/>
          </a:p>
          <a:p>
            <a:pPr lvl="1" eaLnBrk="1" hangingPunct="1">
              <a:spcBef>
                <a:spcPts val="600"/>
              </a:spcBef>
              <a:buClr>
                <a:srgbClr val="CC9900"/>
              </a:buClr>
              <a:buSzPct val="70000"/>
              <a:buNone/>
              <a:defRPr/>
            </a:pPr>
            <a:r>
              <a:rPr lang="en-US" altLang="en-US" sz="16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en-US" altLang="en-US" sz="16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884187" y="3648078"/>
            <a:ext cx="7799784" cy="102236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None/>
              <a:defRPr/>
            </a:pP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Phase – II: Tagged 10</a:t>
            </a:r>
            <a:r>
              <a:rPr lang="en-US" altLang="en-US" sz="1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13 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h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 mesons  (PIP-II)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Low energy high intensity proton beam</a:t>
            </a:r>
            <a:r>
              <a:rPr lang="en-US" altLang="en-US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600" i="1" dirty="0" smtClean="0"/>
              <a:t>~</a:t>
            </a:r>
            <a:r>
              <a:rPr lang="en-US" altLang="en-US" sz="1600" b="1" i="1" dirty="0" smtClean="0"/>
              <a:t>0.9 </a:t>
            </a:r>
            <a:r>
              <a:rPr lang="en-US" altLang="en-US" sz="1600" b="1" i="1" dirty="0" err="1" smtClean="0"/>
              <a:t>GeV</a:t>
            </a:r>
            <a:r>
              <a:rPr lang="en-US" altLang="en-US" sz="1600" b="1" i="1" dirty="0" smtClean="0"/>
              <a:t>  - 1 MW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/>
              <a:t>Same detector as in Phase-</a:t>
            </a:r>
            <a:r>
              <a:rPr lang="en-US" altLang="en-US" sz="1600" b="1" i="1" dirty="0" err="1" smtClean="0"/>
              <a:t>Ia</a:t>
            </a:r>
            <a:r>
              <a:rPr lang="en-US" altLang="en-US" sz="1600" b="1" i="1" dirty="0" smtClean="0"/>
              <a:t> + fwd tagging detector</a:t>
            </a:r>
          </a:p>
          <a:p>
            <a:pPr lvl="1" eaLnBrk="1" hangingPunct="1">
              <a:spcBef>
                <a:spcPts val="600"/>
              </a:spcBef>
              <a:buClr>
                <a:srgbClr val="CC9900"/>
              </a:buClr>
              <a:buSzPct val="70000"/>
              <a:buNone/>
              <a:defRPr/>
            </a:pPr>
            <a:r>
              <a:rPr lang="en-US" altLang="en-US" sz="16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en-US" altLang="en-US" sz="16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884187" y="4706956"/>
            <a:ext cx="7799784" cy="102236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None/>
              <a:defRPr/>
            </a:pP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Phase – III: Tagged 10</a:t>
            </a:r>
            <a:r>
              <a:rPr lang="en-US" altLang="en-US" sz="18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13 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h</a:t>
            </a: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 ’ mesons  (Booster upgrade)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Low energy high intensity proton beam:</a:t>
            </a:r>
            <a:r>
              <a:rPr lang="en-US" altLang="en-US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i="1" dirty="0" smtClean="0"/>
              <a:t>~</a:t>
            </a:r>
            <a:r>
              <a:rPr lang="en-US" altLang="en-US" sz="1600" b="1" i="1" dirty="0" smtClean="0"/>
              <a:t>2 </a:t>
            </a:r>
            <a:r>
              <a:rPr lang="en-US" altLang="en-US" sz="1600" b="1" i="1" dirty="0" err="1" smtClean="0"/>
              <a:t>GeV</a:t>
            </a:r>
            <a:r>
              <a:rPr lang="en-US" altLang="en-US" sz="1600" b="1" i="1" dirty="0" smtClean="0"/>
              <a:t>  - 1 MW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/>
              <a:t>Same detector as in Phase-II</a:t>
            </a:r>
          </a:p>
          <a:p>
            <a:pPr lvl="1" eaLnBrk="1" hangingPunct="1">
              <a:spcBef>
                <a:spcPts val="600"/>
              </a:spcBef>
              <a:buClr>
                <a:srgbClr val="CC9900"/>
              </a:buClr>
              <a:buSzPct val="70000"/>
              <a:buNone/>
              <a:defRPr/>
            </a:pPr>
            <a:r>
              <a:rPr lang="en-US" altLang="en-US" sz="16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en-US" altLang="en-US" sz="16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 bwMode="auto">
          <a:xfrm>
            <a:off x="884187" y="5838859"/>
            <a:ext cx="7799784" cy="69374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None/>
              <a:defRPr/>
            </a:pPr>
            <a:r>
              <a:rPr lang="en-US" altLang="en-US" sz="1800" b="1" i="1" dirty="0" smtClean="0">
                <a:solidFill>
                  <a:schemeClr val="accent6">
                    <a:lumMod val="50000"/>
                  </a:schemeClr>
                </a:solidFill>
              </a:rPr>
              <a:t>Possible More Phases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Reuse REDTOP detector with different beam species (K</a:t>
            </a: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Symbol" pitchFamily="18" charset="2"/>
              </a:rPr>
              <a:t>, m, p</a:t>
            </a:r>
            <a:r>
              <a:rPr lang="en-US" alt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 eaLnBrk="1" hangingPunct="1">
              <a:spcBef>
                <a:spcPts val="600"/>
              </a:spcBef>
              <a:buClr>
                <a:srgbClr val="CC9900"/>
              </a:buClr>
              <a:buSzPct val="70000"/>
              <a:buNone/>
              <a:defRPr/>
            </a:pPr>
            <a:r>
              <a:rPr lang="en-US" altLang="en-US" sz="16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endParaRPr lang="en-US" altLang="en-US" sz="16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9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8224899" y="69804"/>
            <a:ext cx="838200" cy="603250"/>
            <a:chOff x="3924418" y="2641720"/>
            <a:chExt cx="1447800" cy="1041400"/>
          </a:xfrm>
        </p:grpSpPr>
        <p:pic>
          <p:nvPicPr>
            <p:cNvPr id="13" name="Picture 12" descr="A close up of a hous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4418" y="2641720"/>
              <a:ext cx="14478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027810" y="2680833"/>
              <a:ext cx="1207071" cy="47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i="1">
                  <a:solidFill>
                    <a:srgbClr val="C00000"/>
                  </a:solidFill>
                </a:rPr>
                <a:t>REDTOP</a:t>
              </a:r>
              <a:endParaRPr lang="en-US" sz="1200">
                <a:solidFill>
                  <a:srgbClr val="C00000"/>
                </a:solidFill>
              </a:endParaRPr>
            </a:p>
          </p:txBody>
        </p:sp>
      </p:grpSp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696416" y="296651"/>
            <a:ext cx="7965040" cy="539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en-US" sz="4000" b="1" dirty="0"/>
              <a:t>REDTOP </a:t>
            </a:r>
            <a:r>
              <a:rPr lang="it-IT" altLang="en-US" sz="4000" b="1" dirty="0" smtClean="0"/>
              <a:t>Beam Requirements</a:t>
            </a:r>
            <a:endParaRPr lang="it-IT" alt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879CDE-DA4D-4F0C-B01B-FBF683B57C0C}" type="slidenum">
              <a:rPr lang="it-IT" altLang="en-US" sz="10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altLang="en-US" sz="100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sp>
        <p:nvSpPr>
          <p:cNvPr id="4100" name="Segnaposto contenuto 2"/>
          <p:cNvSpPr txBox="1">
            <a:spLocks/>
          </p:cNvSpPr>
          <p:nvPr/>
        </p:nvSpPr>
        <p:spPr bwMode="auto">
          <a:xfrm>
            <a:off x="887016" y="946117"/>
            <a:ext cx="7799784" cy="2957552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None/>
              <a:defRPr/>
            </a:pP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Phase – I: Untagged 10</a:t>
            </a:r>
            <a:r>
              <a:rPr lang="en-US" altLang="en-US" sz="24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13 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h/h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’ mesons 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CW beam: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)–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4(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 </a:t>
            </a:r>
            <a:r>
              <a:rPr lang="en-US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  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Low intensity :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POT/sec </a:t>
            </a:r>
            <a:r>
              <a:rPr lang="en-US" alt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en-US" alt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POT/yr on solid target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Multiple (10) thin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 or Be </a:t>
            </a: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targets to disentangle event pileup</a:t>
            </a:r>
            <a:endParaRPr lang="en-US" alt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en-US" altLang="en-US" sz="20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spcBef>
                <a:spcPts val="600"/>
              </a:spcBef>
              <a:buClr>
                <a:srgbClr val="CC9900"/>
              </a:buClr>
              <a:buSzPct val="70000"/>
              <a:buNone/>
              <a:defRPr/>
            </a:pPr>
            <a:r>
              <a:rPr lang="en-US" alt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alt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884187" y="4086234"/>
            <a:ext cx="7799784" cy="2300319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None/>
              <a:defRPr/>
            </a:pP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Phase – II: Tagged 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altLang="en-US" sz="24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12 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-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altLang="en-US" sz="24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13 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h/h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mesons</a:t>
            </a:r>
            <a:r>
              <a:rPr lang="en-US" altLang="en-US" sz="2400" b="1" i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CW beam: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0.9 </a:t>
            </a:r>
            <a:r>
              <a:rPr lang="en-US" alt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and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~1.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7(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 </a:t>
            </a:r>
            <a:r>
              <a:rPr lang="en-US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  </a:t>
            </a:r>
          </a:p>
          <a:p>
            <a:pPr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High intensity </a:t>
            </a: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beam :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altLang="en-US" sz="2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POT/yr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De gaseous target</a:t>
            </a:r>
          </a:p>
          <a:p>
            <a:pPr lvl="1" eaLnBrk="1" hangingPunct="1">
              <a:spcBef>
                <a:spcPts val="600"/>
              </a:spcBef>
              <a:buClr>
                <a:srgbClr val="CC9900"/>
              </a:buClr>
              <a:buSzPct val="70000"/>
              <a:buNone/>
              <a:defRPr/>
            </a:pPr>
            <a:r>
              <a:rPr lang="en-US" altLang="en-US" sz="2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8856" y="3063870"/>
            <a:ext cx="817354" cy="381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54246" y="2589201"/>
            <a:ext cx="4564125" cy="1241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Inelastic </a:t>
            </a:r>
            <a:r>
              <a:rPr lang="en-US" dirty="0" smtClean="0">
                <a:solidFill>
                  <a:schemeClr val="bg1"/>
                </a:solidFill>
              </a:rPr>
              <a:t>interaction rate: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dirty="0" smtClean="0">
                <a:solidFill>
                  <a:schemeClr val="bg1"/>
                </a:solidFill>
              </a:rPr>
              <a:t>0.5 GHz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Average event multiplicity</a:t>
            </a:r>
            <a:r>
              <a:rPr lang="en-US" dirty="0" smtClean="0"/>
              <a:t> ≈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4 charged + 4 neutral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h/h</a:t>
            </a:r>
            <a:r>
              <a:rPr lang="en-US" dirty="0" smtClean="0">
                <a:solidFill>
                  <a:schemeClr val="bg1"/>
                </a:solidFill>
              </a:rPr>
              <a:t>’ production rate: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dirty="0" smtClean="0">
                <a:solidFill>
                  <a:schemeClr val="bg1"/>
                </a:solidFill>
              </a:rPr>
              <a:t>2.3 MHz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63785" y="5327676"/>
            <a:ext cx="4564125" cy="949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Inelastic interaction rate: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dirty="0" smtClean="0">
                <a:solidFill>
                  <a:schemeClr val="bg1"/>
                </a:solidFill>
              </a:rPr>
              <a:t>13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130 </a:t>
            </a:r>
            <a:r>
              <a:rPr lang="en-US" dirty="0" smtClean="0">
                <a:solidFill>
                  <a:schemeClr val="bg1"/>
                </a:solidFill>
              </a:rPr>
              <a:t>GHz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h/h</a:t>
            </a:r>
            <a:r>
              <a:rPr lang="en-US" dirty="0" smtClean="0">
                <a:solidFill>
                  <a:schemeClr val="bg1"/>
                </a:solidFill>
              </a:rPr>
              <a:t>’ production rate: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</a:t>
            </a:r>
            <a:r>
              <a:rPr lang="en-US" dirty="0" smtClean="0">
                <a:solidFill>
                  <a:schemeClr val="bg1"/>
                </a:solidFill>
              </a:rPr>
              <a:t>1 - </a:t>
            </a:r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MHz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7934" y="5583267"/>
            <a:ext cx="817354" cy="38100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6880194" y="2443149"/>
            <a:ext cx="2036853" cy="292104"/>
          </a:xfrm>
          <a:prstGeom prst="wedgeRoundRectCallout">
            <a:avLst>
              <a:gd name="adj1" fmla="val -61758"/>
              <a:gd name="adj2" fmla="val 8798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9933FF"/>
                </a:solidFill>
              </a:rPr>
              <a:t>vs</a:t>
            </a:r>
            <a:r>
              <a:rPr lang="en-US" sz="1600" dirty="0" smtClean="0">
                <a:solidFill>
                  <a:srgbClr val="9933FF"/>
                </a:solidFill>
              </a:rPr>
              <a:t> LHCb@40 MHz</a:t>
            </a:r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493040" y="873090"/>
            <a:ext cx="1424007" cy="51118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Delivery ring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7420014" y="3976695"/>
            <a:ext cx="1424007" cy="51118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PIP-II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9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8224899" y="69804"/>
            <a:ext cx="838200" cy="603250"/>
            <a:chOff x="3924418" y="2641720"/>
            <a:chExt cx="1447800" cy="1041400"/>
          </a:xfrm>
        </p:grpSpPr>
        <p:pic>
          <p:nvPicPr>
            <p:cNvPr id="12" name="Picture 11" descr="A close up of a hous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4418" y="2641720"/>
              <a:ext cx="14478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027810" y="2680833"/>
              <a:ext cx="1207071" cy="47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i="1">
                  <a:solidFill>
                    <a:srgbClr val="C00000"/>
                  </a:solidFill>
                </a:rPr>
                <a:t>REDTOP</a:t>
              </a:r>
              <a:endParaRPr lang="en-US" sz="1200">
                <a:solidFill>
                  <a:srgbClr val="C00000"/>
                </a:solidFill>
              </a:endParaRPr>
            </a:p>
          </p:txBody>
        </p:sp>
      </p:grp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251520" y="996516"/>
            <a:ext cx="8679693" cy="177524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Calorimetric 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  <a:latin typeface="Symbol" pitchFamily="18" charset="2"/>
              </a:rPr>
              <a:t>s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(E)/E </a:t>
            </a:r>
            <a:r>
              <a:rPr lang="en-US" sz="1600" i="1" dirty="0" smtClean="0">
                <a:solidFill>
                  <a:schemeClr val="tx1">
                    <a:lumMod val="95000"/>
                  </a:schemeClr>
                </a:solidFill>
              </a:rPr>
              <a:t>~ 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5%/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</a:rPr>
              <a:t> √ 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E</a:t>
            </a:r>
          </a:p>
          <a:p>
            <a:pPr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High PID efficiency: 98/99% (</a:t>
            </a:r>
            <a:r>
              <a:rPr lang="en-US" altLang="en-US" sz="1600" b="1" i="1" dirty="0" err="1" smtClean="0">
                <a:solidFill>
                  <a:schemeClr val="tx1">
                    <a:lumMod val="95000"/>
                  </a:schemeClr>
                </a:solidFill>
              </a:rPr>
              <a:t>e,</a:t>
            </a:r>
            <a:r>
              <a:rPr lang="en-US" altLang="en-US" sz="1600" b="1" i="1" dirty="0" err="1" smtClean="0">
                <a:solidFill>
                  <a:schemeClr val="tx1">
                    <a:lumMod val="95000"/>
                  </a:schemeClr>
                </a:solidFill>
                <a:latin typeface="Symbol" pitchFamily="18" charset="2"/>
              </a:rPr>
              <a:t>g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), 95% (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  <a:latin typeface="Symbol" pitchFamily="18" charset="2"/>
              </a:rPr>
              <a:t>m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), 95% (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  <a:latin typeface="Symbol" pitchFamily="18" charset="2"/>
              </a:rPr>
              <a:t>p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), 99.5%(</a:t>
            </a:r>
            <a:r>
              <a:rPr lang="en-US" altLang="en-US" sz="1600" b="1" i="1" dirty="0" err="1" smtClean="0">
                <a:solidFill>
                  <a:schemeClr val="tx1">
                    <a:lumMod val="95000"/>
                  </a:schemeClr>
                </a:solidFill>
              </a:rPr>
              <a:t>p,n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)  </a:t>
            </a:r>
          </a:p>
          <a:p>
            <a:pPr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err="1" smtClean="0">
                <a:latin typeface="Symbol" pitchFamily="18" charset="2"/>
              </a:rPr>
              <a:t>s</a:t>
            </a:r>
            <a:r>
              <a:rPr lang="en-US" altLang="en-US" sz="1600" b="1" i="1" baseline="-25000" dirty="0" err="1" smtClean="0"/>
              <a:t>tracker</a:t>
            </a:r>
            <a:r>
              <a:rPr lang="en-US" sz="1600" i="1" dirty="0" smtClean="0"/>
              <a:t>(</a:t>
            </a:r>
            <a:r>
              <a:rPr lang="en-US" altLang="en-US" sz="1600" b="1" i="1" dirty="0" smtClean="0"/>
              <a:t>t) </a:t>
            </a:r>
            <a:r>
              <a:rPr lang="en-US" sz="1600" i="1" dirty="0" smtClean="0"/>
              <a:t>~ 80psec, </a:t>
            </a:r>
            <a:r>
              <a:rPr lang="en-US" altLang="en-US" sz="1600" b="1" i="1" dirty="0" err="1" smtClean="0">
                <a:latin typeface="Symbol" pitchFamily="18" charset="2"/>
              </a:rPr>
              <a:t>s</a:t>
            </a:r>
            <a:r>
              <a:rPr lang="en-US" altLang="en-US" sz="1600" b="1" i="1" baseline="-25000" dirty="0" err="1" smtClean="0"/>
              <a:t>calorimeter</a:t>
            </a:r>
            <a:r>
              <a:rPr lang="en-US" sz="1600" i="1" dirty="0" smtClean="0"/>
              <a:t>(</a:t>
            </a:r>
            <a:r>
              <a:rPr lang="en-US" altLang="en-US" sz="1600" b="1" i="1" dirty="0" smtClean="0"/>
              <a:t>t) </a:t>
            </a:r>
            <a:r>
              <a:rPr lang="en-US" sz="1600" i="1" dirty="0" smtClean="0"/>
              <a:t>~ 80psec, </a:t>
            </a:r>
            <a:r>
              <a:rPr lang="en-US" altLang="en-US" sz="1600" b="1" i="1" dirty="0" err="1" smtClean="0">
                <a:latin typeface="Symbol" pitchFamily="18" charset="2"/>
              </a:rPr>
              <a:t>s</a:t>
            </a:r>
            <a:r>
              <a:rPr lang="en-US" altLang="en-US" sz="1600" b="1" i="1" baseline="-25000" dirty="0" err="1" smtClean="0"/>
              <a:t>Rich</a:t>
            </a:r>
            <a:r>
              <a:rPr lang="en-US" sz="1600" i="1" dirty="0" smtClean="0"/>
              <a:t>(</a:t>
            </a:r>
            <a:r>
              <a:rPr lang="en-US" altLang="en-US" sz="1600" b="1" i="1" dirty="0" smtClean="0"/>
              <a:t>t) </a:t>
            </a:r>
            <a:r>
              <a:rPr lang="en-US" sz="1600" i="1" dirty="0" smtClean="0"/>
              <a:t>~ 80psec</a:t>
            </a:r>
          </a:p>
          <a:p>
            <a:pPr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Low-mass vertex 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detector</a:t>
            </a:r>
            <a:endParaRPr lang="en-US" altLang="en-US" sz="16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Near 4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 detector acceptance (as the 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  <a:latin typeface="Symbol" pitchFamily="18" charset="2"/>
              </a:rPr>
              <a:t>h/h</a:t>
            </a:r>
            <a:r>
              <a:rPr lang="en-US" altLang="en-US" sz="1600" b="1" i="1" dirty="0" smtClean="0">
                <a:solidFill>
                  <a:schemeClr val="tx1">
                    <a:lumMod val="95000"/>
                  </a:schemeClr>
                </a:solidFill>
              </a:rPr>
              <a:t>’ decay is almost at rest).</a:t>
            </a:r>
            <a:endParaRPr lang="en-US" altLang="en-US" sz="1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46088" indent="-446088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1400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251519" y="-76248"/>
            <a:ext cx="8679693" cy="91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200" dirty="0" smtClean="0"/>
              <a:t>Detector Requirements and Technology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C6D185-A4AF-4FE2-AB70-534AC7009D86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251520" y="2880075"/>
            <a:ext cx="4183893" cy="266667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7413" lvl="1" indent="-446088" algn="ctr"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charged tracks detection</a:t>
            </a:r>
          </a:p>
          <a:p>
            <a:pPr marL="887413" lvl="1" indent="-446088" algn="ctr">
              <a:buClr>
                <a:srgbClr val="CC9900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400" b="1" i="1" dirty="0" smtClean="0">
                <a:solidFill>
                  <a:srgbClr val="339933"/>
                </a:solidFill>
              </a:rPr>
              <a:t>Option 1: Optical-TPC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400" i="1" dirty="0" err="1" smtClean="0"/>
              <a:t>Barions</a:t>
            </a:r>
            <a:r>
              <a:rPr lang="en-US" altLang="en-US" sz="1400" i="1" dirty="0" smtClean="0"/>
              <a:t> and most </a:t>
            </a:r>
            <a:r>
              <a:rPr lang="en-US" altLang="en-US" sz="1400" i="1" dirty="0" err="1" smtClean="0"/>
              <a:t>pions</a:t>
            </a:r>
            <a:r>
              <a:rPr lang="en-US" altLang="en-US" sz="1400" i="1" dirty="0" smtClean="0"/>
              <a:t> are below threshold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400" i="1" dirty="0" smtClean="0"/>
              <a:t>Electrons and most </a:t>
            </a:r>
            <a:r>
              <a:rPr lang="en-US" altLang="en-US" sz="1400" i="1" dirty="0" err="1" smtClean="0"/>
              <a:t>muons</a:t>
            </a:r>
            <a:r>
              <a:rPr lang="en-US" altLang="en-US" sz="1400" i="1" dirty="0" smtClean="0"/>
              <a:t> are detected and reconstructed</a:t>
            </a:r>
          </a:p>
          <a:p>
            <a:pPr marL="887413" lvl="1" indent="-446088" algn="ctr">
              <a:buClr>
                <a:srgbClr val="CC9900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400" b="1" i="1" dirty="0" smtClean="0">
                <a:solidFill>
                  <a:srgbClr val="339933"/>
                </a:solidFill>
              </a:rPr>
              <a:t>Option 2: LGAD Tracker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400" i="1" dirty="0" smtClean="0"/>
              <a:t>4D track reconstruction for </a:t>
            </a:r>
            <a:r>
              <a:rPr lang="en-US" altLang="en-US" sz="1400" i="1" dirty="0" err="1" smtClean="0"/>
              <a:t>multihadron</a:t>
            </a:r>
            <a:r>
              <a:rPr lang="en-US" altLang="en-US" sz="1400" i="1" dirty="0" smtClean="0"/>
              <a:t> rejection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400" i="1" dirty="0" smtClean="0"/>
              <a:t>Complemented with outer </a:t>
            </a:r>
            <a:r>
              <a:rPr lang="en-US" altLang="en-US" sz="1400" i="1" dirty="0" smtClean="0">
                <a:solidFill>
                  <a:srgbClr val="339933"/>
                </a:solidFill>
              </a:rPr>
              <a:t>quartz tiles </a:t>
            </a:r>
            <a:r>
              <a:rPr lang="en-US" altLang="en-US" sz="1400" i="1" dirty="0" smtClean="0"/>
              <a:t>for TOF measurements</a:t>
            </a:r>
          </a:p>
          <a:p>
            <a:pPr marL="446088" indent="-446088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1400" i="1" dirty="0" smtClean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463988" y="2880075"/>
            <a:ext cx="4467225" cy="266667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7413" lvl="1" indent="-446088" algn="ctr">
              <a:buClr>
                <a:srgbClr val="CC9900"/>
              </a:buClr>
              <a:buSzPct val="7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20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detection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Use </a:t>
            </a:r>
            <a:r>
              <a:rPr lang="en-US" altLang="en-US" sz="1600" b="1" i="1" dirty="0" smtClean="0">
                <a:solidFill>
                  <a:srgbClr val="339933"/>
                </a:solidFill>
              </a:rPr>
              <a:t>ADRIANO2</a:t>
            </a:r>
            <a:r>
              <a:rPr lang="en-US" altLang="en-US" sz="1600" i="1" dirty="0" smtClean="0">
                <a:solidFill>
                  <a:srgbClr val="339933"/>
                </a:solidFill>
              </a:rPr>
              <a:t> calorimeter (Calice+T1604) </a:t>
            </a:r>
          </a:p>
          <a:p>
            <a:pPr marL="887413" lvl="1" indent="-446088" algn="ctr">
              <a:buClr>
                <a:srgbClr val="CC9900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PFA + Dual-</a:t>
            </a:r>
            <a:r>
              <a:rPr lang="en-US" altLang="en-US" sz="1600" i="1" dirty="0" err="1" smtClean="0"/>
              <a:t>readout+HG</a:t>
            </a:r>
            <a:endParaRPr lang="en-US" altLang="en-US" sz="1600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2000" b="1" i="1" dirty="0" smtClean="0"/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Light sensors: </a:t>
            </a:r>
            <a:r>
              <a:rPr lang="en-US" altLang="en-US" sz="1600" i="1" dirty="0" err="1" smtClean="0"/>
              <a:t>SiPM</a:t>
            </a:r>
            <a:r>
              <a:rPr lang="en-US" altLang="en-US" sz="1600" i="1" dirty="0" smtClean="0"/>
              <a:t> or SPADs</a:t>
            </a:r>
          </a:p>
          <a:p>
            <a:pPr marL="887413" lvl="1" indent="-446088">
              <a:buClr>
                <a:srgbClr val="CC9900"/>
              </a:buClr>
              <a:buSzPct val="70000"/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600" i="1" dirty="0" smtClean="0"/>
              <a:t>96.5% coverage</a:t>
            </a:r>
          </a:p>
          <a:p>
            <a:pPr marL="446088" indent="-446088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en-US" sz="1600" i="1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251520" y="5661905"/>
            <a:ext cx="8679693" cy="7914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7413" lvl="1" indent="-446088">
              <a:buClr>
                <a:srgbClr val="CC9900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1800" b="1" i="1" u="sng" dirty="0" smtClean="0">
                <a:solidFill>
                  <a:srgbClr val="339933"/>
                </a:solidFill>
              </a:rPr>
              <a:t>Fiber tracker</a:t>
            </a:r>
            <a:r>
              <a:rPr lang="en-US" altLang="en-US" sz="1800" i="1" dirty="0" smtClean="0">
                <a:solidFill>
                  <a:srgbClr val="339933"/>
                </a:solidFill>
              </a:rPr>
              <a:t> </a:t>
            </a:r>
            <a:r>
              <a:rPr lang="en-US" altLang="en-US" sz="1800" i="1" dirty="0" smtClean="0"/>
              <a:t>(LHCB style) for rejection of background from </a:t>
            </a:r>
            <a:r>
              <a:rPr lang="en-US" altLang="en-US" sz="1800" i="1" dirty="0" smtClean="0">
                <a:latin typeface="Symbol" panose="05050102010706020507" pitchFamily="18" charset="2"/>
              </a:rPr>
              <a:t>g</a:t>
            </a:r>
            <a:r>
              <a:rPr lang="en-US" altLang="en-US" sz="1800" i="1" dirty="0" smtClean="0"/>
              <a:t>-conversion and reconstruction of secondary vertices (~70</a:t>
            </a:r>
            <a:r>
              <a:rPr lang="en-US" altLang="en-US" sz="1800" i="1" dirty="0" smtClean="0">
                <a:latin typeface="Symbol" panose="05050102010706020507" pitchFamily="18" charset="2"/>
              </a:rPr>
              <a:t>m</a:t>
            </a:r>
            <a:r>
              <a:rPr lang="en-US" altLang="en-US" sz="1800" i="1" dirty="0" smtClean="0"/>
              <a:t>m resolution)</a:t>
            </a:r>
            <a:endParaRPr lang="it-IT" alt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21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251519" y="-3222"/>
            <a:ext cx="8679693" cy="76538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sz="3200" dirty="0" smtClean="0"/>
              <a:t>ADRIANO2 R&amp;D: T1604 and CALICE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C6D185-A4AF-4FE2-AB70-534AC7009D86}" type="slidenum">
              <a:rPr lang="it-IT" altLang="en-US" sz="1000" smtClean="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it-IT" altLang="en-US" sz="1000" smtClean="0"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226954" y="5911884"/>
            <a:ext cx="8704260" cy="5414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7413" lvl="1" indent="-446088">
              <a:buClr>
                <a:srgbClr val="CC9900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First ADRIANO2 </a:t>
            </a:r>
            <a:r>
              <a:rPr lang="en-US" altLang="en-US" sz="20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protoype</a:t>
            </a:r>
            <a:r>
              <a:rPr lang="en-US" altLang="en-U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 being tested at FTBF in June 2021</a:t>
            </a:r>
            <a:endParaRPr lang="it-IT" altLang="en-US" sz="20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856" y="1311246"/>
            <a:ext cx="2008215" cy="267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844" y="1334620"/>
            <a:ext cx="3541761" cy="265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3383" y="4122746"/>
            <a:ext cx="3213144" cy="179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190440" y="836577"/>
            <a:ext cx="8704260" cy="5414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7413" lvl="1" indent="-446088">
              <a:buClr>
                <a:srgbClr val="CC9900"/>
              </a:buClr>
              <a:buSzPct val="7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altLang="en-U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Sandwich of </a:t>
            </a:r>
            <a:r>
              <a:rPr lang="en-US" altLang="en-US" sz="20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Pb</a:t>
            </a:r>
            <a:r>
              <a:rPr lang="en-US" altLang="en-U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-glass and scintillating tiles for dual-readout technique</a:t>
            </a:r>
            <a:endParaRPr lang="it-IT" altLang="en-US" sz="2000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work\Dropbox\DOE-propsoal-2017\figs\Tile-Arr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0239" y="4122747"/>
            <a:ext cx="2344707" cy="1758530"/>
          </a:xfrm>
          <a:prstGeom prst="rect">
            <a:avLst/>
          </a:prstGeom>
          <a:noFill/>
        </p:spPr>
      </p:pic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8224899" y="69804"/>
            <a:ext cx="838200" cy="603250"/>
            <a:chOff x="3924418" y="2641720"/>
            <a:chExt cx="1447800" cy="1041400"/>
          </a:xfrm>
        </p:grpSpPr>
        <p:pic>
          <p:nvPicPr>
            <p:cNvPr id="18" name="Picture 17" descr="A close up of a house&#10;&#10;Description automatically generat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4418" y="2641720"/>
              <a:ext cx="1447800" cy="104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027810" y="2680833"/>
              <a:ext cx="1207071" cy="477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i="1">
                  <a:solidFill>
                    <a:srgbClr val="C00000"/>
                  </a:solidFill>
                </a:rPr>
                <a:t>REDTOP</a:t>
              </a:r>
              <a:endParaRPr lang="en-US" sz="120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AB56B9-49EF-764E-A384-CDC7121803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81CFEE2-A1A2-C343-A980-8AD245BC8343}" type="slidenum">
              <a:rPr/>
              <a:pPr lvl="0"/>
              <a:t>6</a:t>
            </a:fld>
            <a:endParaRPr lang="it-I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115D1-BB37-A44E-8F2D-919C0A46DC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3291"/>
            <a:ext cx="8315325" cy="581025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REDTOP detector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2C9B2E-5125-FD47-8169-91B7E9C8B35E}"/>
              </a:ext>
            </a:extLst>
          </p:cNvPr>
          <p:cNvSpPr txBox="1"/>
          <p:nvPr/>
        </p:nvSpPr>
        <p:spPr>
          <a:xfrm>
            <a:off x="154979" y="496894"/>
            <a:ext cx="8834040" cy="60364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lvl="0">
              <a:lnSpc>
                <a:spcPct val="90000"/>
              </a:lnSpc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FF"/>
              </a:solidFill>
              <a:latin typeface="Arial" pitchFamily="34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FF"/>
              </a:solidFill>
              <a:latin typeface="Arial" pitchFamily="34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FF"/>
              </a:solidFill>
              <a:latin typeface="Arial" pitchFamily="34"/>
              <a:ea typeface="DejaVu LGC Sans" pitchFamily="2"/>
              <a:cs typeface="DejaVu LGC Sans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FF"/>
              </a:solidFill>
              <a:latin typeface="Arial" pitchFamily="34"/>
              <a:ea typeface="DejaVu LGC Sans" pitchFamily="2"/>
              <a:cs typeface="DejaVu LGC Sans" pitchFamily="2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380FA060-C311-0446-89C4-9B4D4AFE6E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0635" y="3366889"/>
            <a:ext cx="4279900" cy="1968500"/>
          </a:xfrm>
          <a:prstGeom prst="rect">
            <a:avLst/>
          </a:prstGeom>
        </p:spPr>
      </p:pic>
      <p:pic>
        <p:nvPicPr>
          <p:cNvPr id="15" name="Picture 14" descr="A picture containing bed&#10;&#10;Description automatically generated">
            <a:extLst>
              <a:ext uri="{FF2B5EF4-FFF2-40B4-BE49-F238E27FC236}">
                <a16:creationId xmlns="" xmlns:a16="http://schemas.microsoft.com/office/drawing/2014/main" id="{BC1E2866-BC06-7F40-9E39-4543EC01A3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69" y="2314575"/>
            <a:ext cx="3987800" cy="2228850"/>
          </a:xfrm>
          <a:prstGeom prst="rect">
            <a:avLst/>
          </a:prstGeom>
        </p:spPr>
      </p:pic>
      <p:grpSp>
        <p:nvGrpSpPr>
          <p:cNvPr id="5" name="Group 15">
            <a:extLst>
              <a:ext uri="{FF2B5EF4-FFF2-40B4-BE49-F238E27FC236}">
                <a16:creationId xmlns="" xmlns:a16="http://schemas.microsoft.com/office/drawing/2014/main" id="{3EDFC4F6-624C-9E45-BD9C-3DA9FAC551FA}"/>
              </a:ext>
            </a:extLst>
          </p:cNvPr>
          <p:cNvGrpSpPr>
            <a:grpSpLocks noChangeAspect="1"/>
          </p:cNvGrpSpPr>
          <p:nvPr/>
        </p:nvGrpSpPr>
        <p:grpSpPr>
          <a:xfrm>
            <a:off x="8187368" y="106317"/>
            <a:ext cx="839218" cy="603648"/>
            <a:chOff x="3924418" y="2641720"/>
            <a:chExt cx="1447800" cy="1041400"/>
          </a:xfrm>
        </p:grpSpPr>
        <p:pic>
          <p:nvPicPr>
            <p:cNvPr id="17" name="Picture 16" descr="A close up of a house&#10;&#10;Description automatically generated">
              <a:extLst>
                <a:ext uri="{FF2B5EF4-FFF2-40B4-BE49-F238E27FC236}">
                  <a16:creationId xmlns="" xmlns:a16="http://schemas.microsoft.com/office/drawing/2014/main" id="{D059FD70-52EC-E14A-96C1-DDB48735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4418" y="2641720"/>
              <a:ext cx="1447800" cy="10414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17483111-6F9F-0140-A8F4-4D9C618CF9C8}"/>
                </a:ext>
              </a:extLst>
            </p:cNvPr>
            <p:cNvSpPr/>
            <p:nvPr/>
          </p:nvSpPr>
          <p:spPr>
            <a:xfrm>
              <a:off x="4027810" y="2680833"/>
              <a:ext cx="1207071" cy="477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C00000"/>
                  </a:solidFill>
                </a:rPr>
                <a:t>REDTOP</a:t>
              </a:r>
              <a:endParaRPr lang="en-US" sz="1200" dirty="0"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13" name="Rounded Rectangular Callout 12">
            <a:extLst>
              <a:ext uri="{FF2B5EF4-FFF2-40B4-BE49-F238E27FC236}">
                <a16:creationId xmlns="" xmlns:a16="http://schemas.microsoft.com/office/drawing/2014/main" id="{BCAE441C-6143-C34F-9A73-71999269319A}"/>
              </a:ext>
            </a:extLst>
          </p:cNvPr>
          <p:cNvSpPr/>
          <p:nvPr/>
        </p:nvSpPr>
        <p:spPr>
          <a:xfrm>
            <a:off x="559442" y="617499"/>
            <a:ext cx="3624541" cy="1460520"/>
          </a:xfrm>
          <a:prstGeom prst="wedgeRoundRectCallout">
            <a:avLst>
              <a:gd name="adj1" fmla="val 9375"/>
              <a:gd name="adj2" fmla="val 133062"/>
              <a:gd name="adj3" fmla="val 16667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Optical-TPC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</a:rPr>
              <a:t>For slow background rejection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or</a:t>
            </a:r>
          </a:p>
          <a:p>
            <a:pPr>
              <a:defRPr/>
            </a:pPr>
            <a:r>
              <a:rPr lang="en-US" sz="1400" b="1" dirty="0">
                <a:solidFill>
                  <a:srgbClr val="002060"/>
                </a:solidFill>
              </a:rPr>
              <a:t>LGAD Tracker surrounded by Quartz cells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</a:rPr>
              <a:t>For 4D track  reconstruction and TOF measurements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="" xmlns:a16="http://schemas.microsoft.com/office/drawing/2014/main" id="{F40AE9CF-3706-B440-A41A-09FE0FC788E1}"/>
              </a:ext>
            </a:extLst>
          </p:cNvPr>
          <p:cNvSpPr/>
          <p:nvPr/>
        </p:nvSpPr>
        <p:spPr>
          <a:xfrm>
            <a:off x="4818615" y="763551"/>
            <a:ext cx="3468930" cy="1298062"/>
          </a:xfrm>
          <a:prstGeom prst="wedgeRoundRectCallout">
            <a:avLst>
              <a:gd name="adj1" fmla="val -101390"/>
              <a:gd name="adj2" fmla="val 136735"/>
              <a:gd name="adj3" fmla="val 16667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5D- Calorimeter:  ADRIANO2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(Dual-readout +PFA)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Sci and </a:t>
            </a:r>
            <a:r>
              <a:rPr lang="en-US" sz="1400" b="1" dirty="0" err="1">
                <a:solidFill>
                  <a:srgbClr val="002060"/>
                </a:solidFill>
              </a:rPr>
              <a:t>Cer</a:t>
            </a:r>
            <a:r>
              <a:rPr lang="en-US" sz="1400" b="1" dirty="0">
                <a:solidFill>
                  <a:srgbClr val="002060"/>
                </a:solidFill>
              </a:rPr>
              <a:t> light read by </a:t>
            </a:r>
            <a:r>
              <a:rPr lang="en-US" sz="1400" b="1" dirty="0" err="1">
                <a:solidFill>
                  <a:srgbClr val="002060"/>
                </a:solidFill>
              </a:rPr>
              <a:t>SiPM</a:t>
            </a:r>
            <a:r>
              <a:rPr lang="en-US" sz="1400" b="1" dirty="0">
                <a:solidFill>
                  <a:srgbClr val="002060"/>
                </a:solidFill>
              </a:rPr>
              <a:t> or SPAD</a:t>
            </a:r>
          </a:p>
          <a:p>
            <a:pPr algn="ctr">
              <a:defRPr/>
            </a:pPr>
            <a:r>
              <a:rPr lang="en-US" sz="1200" dirty="0">
                <a:solidFill>
                  <a:srgbClr val="002060"/>
                </a:solidFill>
              </a:rPr>
              <a:t>For excellent energy , position resolution and PID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xmlns="" id="{2F6E6D0D-5A2D-D843-8E6E-4DDB6175B266}"/>
                  </a:ext>
                </a:extLst>
              </p:cNvPr>
              <p:cNvSpPr/>
              <p:nvPr/>
            </p:nvSpPr>
            <p:spPr>
              <a:xfrm>
                <a:off x="154979" y="5049994"/>
                <a:ext cx="2341154" cy="937847"/>
              </a:xfrm>
              <a:prstGeom prst="wedgeRoundRectCallout">
                <a:avLst>
                  <a:gd name="adj1" fmla="val 63913"/>
                  <a:gd name="adj2" fmla="val -227471"/>
                  <a:gd name="adj3" fmla="val 16667"/>
                </a:avLst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02060"/>
                    </a:solidFill>
                  </a:rPr>
                  <a:t>Vertex Fiber tracker </a:t>
                </a:r>
              </a:p>
              <a:p>
                <a:pPr algn="ctr">
                  <a:defRPr/>
                </a:pPr>
                <a:r>
                  <a:rPr lang="en-US" sz="1200" dirty="0">
                    <a:solidFill>
                      <a:srgbClr val="002060"/>
                    </a:solidFill>
                  </a:rPr>
                  <a:t>for rejection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</a:rPr>
                  <a:t>-conversion and identifying displaced  vertices from long lived particles</a:t>
                </a:r>
              </a:p>
            </p:txBody>
          </p:sp>
        </mc:Choice>
        <mc:Fallback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6E6D0D-5A2D-D843-8E6E-4DDB6175B2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9" y="5049994"/>
                <a:ext cx="2341154" cy="937847"/>
              </a:xfrm>
              <a:prstGeom prst="wedgeRoundRectCallout">
                <a:avLst>
                  <a:gd name="adj1" fmla="val 63913"/>
                  <a:gd name="adj2" fmla="val -227471"/>
                  <a:gd name="adj3" fmla="val 16667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xmlns="" id="{DDCBAF50-1F5C-1344-B4A8-EF2DE818E229}"/>
                  </a:ext>
                </a:extLst>
              </p:cNvPr>
              <p:cNvSpPr/>
              <p:nvPr/>
            </p:nvSpPr>
            <p:spPr>
              <a:xfrm>
                <a:off x="5424321" y="2321560"/>
                <a:ext cx="3306039" cy="842490"/>
              </a:xfrm>
              <a:prstGeom prst="wedgeRoundRectCallout">
                <a:avLst>
                  <a:gd name="adj1" fmla="val -120849"/>
                  <a:gd name="adj2" fmla="val 114522"/>
                  <a:gd name="adj3" fmla="val 16667"/>
                </a:avLst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400" b="1" dirty="0">
                    <a:solidFill>
                      <a:srgbClr val="002060"/>
                    </a:solidFill>
                  </a:rPr>
                  <a:t>-polarimeter (optional)</a:t>
                </a:r>
              </a:p>
              <a:p>
                <a:r>
                  <a:rPr lang="en-US" sz="1400" b="1" dirty="0">
                    <a:solidFill>
                      <a:srgbClr val="002060"/>
                    </a:solidFill>
                  </a:rPr>
                  <a:t>sandwich of fused silica and Si-pixel</a:t>
                </a:r>
              </a:p>
              <a:p>
                <a:pPr algn="ctr"/>
                <a:r>
                  <a:rPr lang="en-US" sz="1200" dirty="0">
                    <a:solidFill>
                      <a:srgbClr val="002060"/>
                    </a:solidFill>
                  </a:rPr>
                  <a:t>for measurement of muon polarization </a:t>
                </a:r>
              </a:p>
            </p:txBody>
          </p:sp>
        </mc:Choice>
        <mc:Fallback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CBAF50-1F5C-1344-B4A8-EF2DE818E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321" y="2321560"/>
                <a:ext cx="3306039" cy="842490"/>
              </a:xfrm>
              <a:prstGeom prst="wedgeRoundRectCallout">
                <a:avLst>
                  <a:gd name="adj1" fmla="val -120849"/>
                  <a:gd name="adj2" fmla="val 114522"/>
                  <a:gd name="adj3" fmla="val 16667"/>
                </a:avLst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ular Callout 20">
            <a:extLst>
              <a:ext uri="{FF2B5EF4-FFF2-40B4-BE49-F238E27FC236}">
                <a16:creationId xmlns="" xmlns:a16="http://schemas.microsoft.com/office/drawing/2014/main" id="{2C97CCB4-F32D-5248-97E1-894F926E8825}"/>
              </a:ext>
            </a:extLst>
          </p:cNvPr>
          <p:cNvSpPr/>
          <p:nvPr/>
        </p:nvSpPr>
        <p:spPr>
          <a:xfrm>
            <a:off x="2600376" y="5900461"/>
            <a:ext cx="1871700" cy="504015"/>
          </a:xfrm>
          <a:prstGeom prst="wedgeRoundRectCallout">
            <a:avLst>
              <a:gd name="adj1" fmla="val -32308"/>
              <a:gd name="adj2" fmla="val -547529"/>
              <a:gd name="adj3" fmla="val 16667"/>
            </a:avLst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10x Be or Li targets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="" xmlns:a16="http://schemas.microsoft.com/office/drawing/2014/main" id="{889028D7-0894-FA47-B3E2-416A86D6FEEF}"/>
              </a:ext>
            </a:extLst>
          </p:cNvPr>
          <p:cNvSpPr/>
          <p:nvPr/>
        </p:nvSpPr>
        <p:spPr>
          <a:xfrm>
            <a:off x="4925029" y="5697520"/>
            <a:ext cx="2563166" cy="661853"/>
          </a:xfrm>
          <a:prstGeom prst="wedgeRoundRectCallout">
            <a:avLst>
              <a:gd name="adj1" fmla="val 63421"/>
              <a:gd name="adj2" fmla="val -199492"/>
              <a:gd name="adj3" fmla="val 16667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Forward Detector for </a:t>
            </a:r>
            <a:r>
              <a:rPr lang="en-US" sz="1400" b="1" dirty="0" smtClean="0">
                <a:solidFill>
                  <a:srgbClr val="002060"/>
                </a:solidFill>
              </a:rPr>
              <a:t>Phase-2 </a:t>
            </a:r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for tagging </a:t>
            </a:r>
            <a:r>
              <a:rPr lang="en-US" sz="1200" baseline="30000" dirty="0">
                <a:solidFill>
                  <a:srgbClr val="002060"/>
                </a:solidFill>
              </a:rPr>
              <a:t>3</a:t>
            </a:r>
            <a:r>
              <a:rPr lang="en-US" sz="1200" dirty="0">
                <a:solidFill>
                  <a:srgbClr val="002060"/>
                </a:solidFill>
              </a:rPr>
              <a:t>He</a:t>
            </a:r>
            <a:r>
              <a:rPr lang="en-US" sz="1200" baseline="30000" dirty="0">
                <a:solidFill>
                  <a:srgbClr val="002060"/>
                </a:solidFill>
              </a:rPr>
              <a:t>++</a:t>
            </a:r>
            <a:r>
              <a:rPr lang="en-US" sz="1200" dirty="0">
                <a:solidFill>
                  <a:srgbClr val="002060"/>
                </a:solidFill>
              </a:rPr>
              <a:t> ions</a:t>
            </a:r>
          </a:p>
        </p:txBody>
      </p:sp>
    </p:spTree>
    <p:extLst>
      <p:ext uri="{BB962C8B-B14F-4D97-AF65-F5344CB8AC3E}">
        <p14:creationId xmlns:p14="http://schemas.microsoft.com/office/powerpoint/2010/main" xmlns="" val="20767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09518" y="4524390"/>
            <a:ext cx="8229600" cy="165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0"/>
              </a:spcBef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b="1" i="1" dirty="0" smtClean="0">
                <a:solidFill>
                  <a:schemeClr val="accent6">
                    <a:lumMod val="50000"/>
                  </a:schemeClr>
                </a:solidFill>
              </a:rPr>
              <a:t>Trigger requirements (L. </a:t>
            </a:r>
            <a:r>
              <a:rPr lang="en-US" alt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Ristori</a:t>
            </a:r>
            <a:r>
              <a:rPr lang="en-US" altLang="en-US" b="1" i="1" dirty="0" smtClean="0">
                <a:solidFill>
                  <a:schemeClr val="accent6">
                    <a:lumMod val="50000"/>
                  </a:schemeClr>
                </a:solidFill>
              </a:rPr>
              <a:t>, A. </a:t>
            </a:r>
            <a:r>
              <a:rPr lang="en-US" alt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Kotwal</a:t>
            </a:r>
            <a:r>
              <a:rPr lang="en-US" altLang="en-US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b="1" i="1" dirty="0" smtClean="0">
              <a:solidFill>
                <a:schemeClr val="accent6">
                  <a:lumMod val="50000"/>
                </a:schemeClr>
              </a:solidFill>
              <a:latin typeface="Brush Script MT" panose="03060802040406070304" pitchFamily="66" charset="0"/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b="1" i="1" dirty="0" smtClean="0">
              <a:solidFill>
                <a:schemeClr val="accent6">
                  <a:lumMod val="50000"/>
                </a:schemeClr>
              </a:solidFill>
              <a:latin typeface="Brush Script MT" panose="03060802040406070304" pitchFamily="66" charset="0"/>
            </a:endParaRP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482544" y="5000111"/>
          <a:ext cx="8168169" cy="124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57"/>
                <a:gridCol w="2476175"/>
                <a:gridCol w="1866145"/>
                <a:gridCol w="1308716"/>
                <a:gridCol w="1313176"/>
              </a:tblGrid>
              <a:tr h="23199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Level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Algo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Detectors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Hardware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Rejection factor</a:t>
                      </a:r>
                      <a:endParaRPr lang="en-US" sz="1100" dirty="0"/>
                    </a:p>
                  </a:txBody>
                  <a:tcPr/>
                </a:tc>
              </a:tr>
              <a:tr h="28970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100" dirty="0" smtClean="0"/>
                        <a:t> LGAD, RICH &amp; ADRIANO-</a:t>
                      </a:r>
                      <a:r>
                        <a:rPr lang="en-US" sz="1100" dirty="0" err="1" smtClean="0"/>
                        <a:t>Cer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LGAD, RICH, ADRIANO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Fast sum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</a:t>
                      </a:r>
                      <a:endParaRPr lang="en-US" sz="1100" dirty="0"/>
                    </a:p>
                  </a:txBody>
                  <a:tcPr/>
                </a:tc>
              </a:tr>
              <a:tr h="41834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identification of a pair of leptons, </a:t>
                      </a:r>
                      <a:r>
                        <a:rPr lang="en-US" sz="1100" dirty="0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100" dirty="0" smtClean="0"/>
                        <a:t>-conversion rejection, TOF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LGAD, RICH, ADRIANO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Fiber Tracker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FPGA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</a:t>
                      </a:r>
                      <a:endParaRPr lang="en-US" sz="1100" dirty="0"/>
                    </a:p>
                  </a:txBody>
                  <a:tcPr/>
                </a:tc>
              </a:tr>
              <a:tr h="26488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Reco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2000 CPU-cores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&gt;100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634082"/>
          </a:xfrm>
        </p:spPr>
        <p:txBody>
          <a:bodyPr>
            <a:noAutofit/>
          </a:bodyPr>
          <a:lstStyle/>
          <a:p>
            <a:r>
              <a:rPr lang="it-IT" altLang="en-US" sz="3200" dirty="0" smtClean="0"/>
              <a:t>REDTOP Trigger Requirement</a:t>
            </a: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pic>
        <p:nvPicPr>
          <p:cNvPr id="23553" name="Picture 1" descr="C:\work\Dropbox\REDTOP\Simulations\Snowmass2021\v80x\TL1_digi_urq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421" y="1496036"/>
            <a:ext cx="5769054" cy="3038629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3005" y="1010115"/>
            <a:ext cx="8229600" cy="165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0"/>
              </a:spcBef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sz="1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Hits from </a:t>
            </a:r>
            <a:r>
              <a:rPr lang="en-US" altLang="en-US" sz="18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subdetectors</a:t>
            </a:r>
            <a:endParaRPr lang="en-US" altLang="en-US" sz="18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>
              <a:solidFill>
                <a:srgbClr val="F5CD2D">
                  <a:lumMod val="40000"/>
                  <a:lumOff val="60000"/>
                </a:srgbClr>
              </a:solidFill>
              <a:latin typeface="Brush Script MT" panose="03060802040406070304" pitchFamily="66" charset="0"/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endParaRPr lang="en-US" altLang="en-US" sz="18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Brush Script MT" panose="03060802040406070304" pitchFamily="66" charset="0"/>
            </a:endParaRPr>
          </a:p>
          <a:p>
            <a:endParaRPr lang="en-US" sz="32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908832" y="1712889"/>
            <a:ext cx="2235168" cy="985851"/>
          </a:xfrm>
          <a:prstGeom prst="wedgeRoundRectCallout">
            <a:avLst>
              <a:gd name="adj1" fmla="val -40720"/>
              <a:gd name="adj2" fmla="val 879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Total channel occupancy: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270 +/- 50 /</a:t>
            </a:r>
            <a:r>
              <a:rPr lang="en-US" sz="1600" b="1" dirty="0" err="1" smtClean="0">
                <a:solidFill>
                  <a:schemeClr val="bg1"/>
                </a:solidFill>
              </a:rPr>
              <a:t>evt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3EDFC4F6-624C-9E45-BD9C-3DA9FAC551FA}"/>
              </a:ext>
            </a:extLst>
          </p:cNvPr>
          <p:cNvGrpSpPr>
            <a:grpSpLocks noChangeAspect="1"/>
          </p:cNvGrpSpPr>
          <p:nvPr/>
        </p:nvGrpSpPr>
        <p:grpSpPr>
          <a:xfrm>
            <a:off x="8223300" y="106317"/>
            <a:ext cx="839218" cy="603648"/>
            <a:chOff x="3924418" y="2641720"/>
            <a:chExt cx="1447800" cy="1041400"/>
          </a:xfrm>
        </p:grpSpPr>
        <p:pic>
          <p:nvPicPr>
            <p:cNvPr id="14" name="Picture 13" descr="A close up of a house&#10;&#10;Description automatically generated">
              <a:extLst>
                <a:ext uri="{FF2B5EF4-FFF2-40B4-BE49-F238E27FC236}">
                  <a16:creationId xmlns:a16="http://schemas.microsoft.com/office/drawing/2014/main" xmlns="" id="{D059FD70-52EC-E14A-96C1-DDB48735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418" y="2641720"/>
              <a:ext cx="1447800" cy="10414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7483111-6F9F-0140-A8F4-4D9C618CF9C8}"/>
                </a:ext>
              </a:extLst>
            </p:cNvPr>
            <p:cNvSpPr/>
            <p:nvPr/>
          </p:nvSpPr>
          <p:spPr>
            <a:xfrm>
              <a:off x="4027810" y="2680833"/>
              <a:ext cx="1207071" cy="477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C00000"/>
                  </a:solidFill>
                </a:rPr>
                <a:t>REDTOP</a:t>
              </a:r>
              <a:endParaRPr lang="en-US" sz="1200" dirty="0"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299979" y="617499"/>
            <a:ext cx="8844021" cy="591510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indent="-446088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887413" indent="-4460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tx1">
                  <a:lumMod val="85000"/>
                </a:schemeClr>
              </a:buClr>
              <a:buSzPct val="70000"/>
              <a:buNone/>
              <a:defRPr/>
            </a:pP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Phase – I: Untagged 10</a:t>
            </a:r>
            <a:r>
              <a:rPr lang="en-US" altLang="en-US" sz="2400" b="1" i="1" baseline="30000" dirty="0" smtClean="0">
                <a:solidFill>
                  <a:schemeClr val="accent6">
                    <a:lumMod val="50000"/>
                  </a:schemeClr>
                </a:solidFill>
              </a:rPr>
              <a:t>13 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h/h</a:t>
            </a:r>
            <a:r>
              <a:rPr lang="en-US" alt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’ mesons </a:t>
            </a:r>
          </a:p>
        </p:txBody>
      </p:sp>
    </p:spTree>
    <p:extLst>
      <p:ext uri="{BB962C8B-B14F-4D97-AF65-F5344CB8AC3E}">
        <p14:creationId xmlns:p14="http://schemas.microsoft.com/office/powerpoint/2010/main" xmlns="" val="22971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smtClean="0"/>
              <a:t>Storage &amp; CPU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2448" y="2370123"/>
            <a:ext cx="8382000" cy="16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from DAQ and </a:t>
            </a:r>
            <a:r>
              <a:rPr lang="en-US" altLang="en-US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Montecarlo</a:t>
            </a:r>
            <a:endParaRPr lang="en-US" altLang="en-US" i="1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/>
              <a:t>Data from experiment: ~2.5 PB/year to tape 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/>
              <a:t>Processed data (</a:t>
            </a:r>
            <a:r>
              <a:rPr lang="en-US" sz="1600" dirty="0" err="1" smtClean="0"/>
              <a:t>reco</a:t>
            </a:r>
            <a:r>
              <a:rPr lang="en-US" sz="1600" dirty="0" smtClean="0"/>
              <a:t>, </a:t>
            </a:r>
            <a:r>
              <a:rPr lang="en-US" sz="1600" dirty="0" err="1" smtClean="0"/>
              <a:t>calib</a:t>
            </a:r>
            <a:r>
              <a:rPr lang="en-US" sz="1600" dirty="0" smtClean="0"/>
              <a:t>. Analysis, etc) : ~2.0 PB/year (tape and disk)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err="1" smtClean="0"/>
              <a:t>Montecarlo</a:t>
            </a:r>
            <a:r>
              <a:rPr lang="en-US" sz="1600" dirty="0" smtClean="0"/>
              <a:t> (~10</a:t>
            </a:r>
            <a:r>
              <a:rPr lang="en-US" sz="1600" baseline="30000" dirty="0" smtClean="0"/>
              <a:t>11</a:t>
            </a:r>
            <a:r>
              <a:rPr lang="en-US" sz="1600" dirty="0" smtClean="0"/>
              <a:t> events): ~0.5 PB/run (tape and disk)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5 PB/year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5516" y="763551"/>
            <a:ext cx="8382000" cy="131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data rates from the experiment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/>
              <a:t>About 100 Hz to be stored on tape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/>
              <a:t>~0.25 MB/sec from L2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/>
              <a:t>~2.5 PB/year to tape (assume 2.5 kb event size)</a:t>
            </a:r>
            <a:endParaRPr lang="en-US" sz="1600" i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6953" y="4159260"/>
            <a:ext cx="8382000" cy="160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rgbClr val="CC9900"/>
              </a:buClr>
              <a:buSzPct val="70000"/>
              <a:buFont typeface="Wingdings 2" pitchFamily="18" charset="2"/>
              <a:buNone/>
              <a:defRPr/>
            </a:pPr>
            <a:r>
              <a:rPr lang="en-US" altLang="en-US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 for Reconstruction Analysis and </a:t>
            </a:r>
            <a:r>
              <a:rPr lang="en-US" altLang="en-US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Montecarlo</a:t>
            </a:r>
            <a:endParaRPr lang="en-US" altLang="en-US" i="1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/>
              <a:t> 55 million core-hours for Monte Carlo jobs 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/>
              <a:t> 35 million core-hours  for data reconstruction jobs </a:t>
            </a:r>
          </a:p>
          <a:p>
            <a:pPr lvl="1">
              <a:buClr>
                <a:srgbClr val="CC9900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1600" dirty="0" smtClean="0"/>
              <a:t>Total: ~ 90 million core-hours /year</a:t>
            </a:r>
          </a:p>
          <a:p>
            <a:pPr lvl="1" algn="ctr">
              <a:buClr>
                <a:srgbClr val="CC9900"/>
              </a:buClr>
              <a:buSzPct val="70000"/>
              <a:buNone/>
              <a:defRPr/>
            </a:pPr>
            <a:r>
              <a:rPr lang="en-US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(estimate by projecting current OSG usage) 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3EDFC4F6-624C-9E45-BD9C-3DA9FAC551FA}"/>
              </a:ext>
            </a:extLst>
          </p:cNvPr>
          <p:cNvGrpSpPr>
            <a:grpSpLocks noChangeAspect="1"/>
          </p:cNvGrpSpPr>
          <p:nvPr/>
        </p:nvGrpSpPr>
        <p:grpSpPr>
          <a:xfrm>
            <a:off x="8187368" y="69804"/>
            <a:ext cx="839218" cy="603648"/>
            <a:chOff x="3924418" y="2641720"/>
            <a:chExt cx="1447800" cy="1041400"/>
          </a:xfrm>
        </p:grpSpPr>
        <p:pic>
          <p:nvPicPr>
            <p:cNvPr id="10" name="Picture 9" descr="A close up of a house&#10;&#10;Description automatically generated">
              <a:extLst>
                <a:ext uri="{FF2B5EF4-FFF2-40B4-BE49-F238E27FC236}">
                  <a16:creationId xmlns:a16="http://schemas.microsoft.com/office/drawing/2014/main" xmlns="" id="{D059FD70-52EC-E14A-96C1-DDB48735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418" y="2641720"/>
              <a:ext cx="1447800" cy="10414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7483111-6F9F-0140-A8F4-4D9C618CF9C8}"/>
                </a:ext>
              </a:extLst>
            </p:cNvPr>
            <p:cNvSpPr/>
            <p:nvPr/>
          </p:nvSpPr>
          <p:spPr>
            <a:xfrm>
              <a:off x="4027810" y="2680833"/>
              <a:ext cx="1207071" cy="477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C00000"/>
                  </a:solidFill>
                </a:rPr>
                <a:t>REDTOP</a:t>
              </a:r>
              <a:endParaRPr lang="en-US" sz="1200" dirty="0">
                <a:solidFill>
                  <a:srgbClr val="C0000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71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3EDFC4F6-624C-9E45-BD9C-3DA9FAC551FA}"/>
              </a:ext>
            </a:extLst>
          </p:cNvPr>
          <p:cNvGrpSpPr>
            <a:grpSpLocks noChangeAspect="1"/>
          </p:cNvGrpSpPr>
          <p:nvPr/>
        </p:nvGrpSpPr>
        <p:grpSpPr>
          <a:xfrm>
            <a:off x="8223881" y="215856"/>
            <a:ext cx="839218" cy="603648"/>
            <a:chOff x="3924418" y="2641720"/>
            <a:chExt cx="1447800" cy="1041400"/>
          </a:xfrm>
        </p:grpSpPr>
        <p:pic>
          <p:nvPicPr>
            <p:cNvPr id="13" name="Picture 12" descr="A close up of a house&#10;&#10;Description automatically generated">
              <a:extLst>
                <a:ext uri="{FF2B5EF4-FFF2-40B4-BE49-F238E27FC236}">
                  <a16:creationId xmlns:a16="http://schemas.microsoft.com/office/drawing/2014/main" xmlns="" id="{D059FD70-52EC-E14A-96C1-DDB48735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418" y="2641720"/>
              <a:ext cx="1447800" cy="1041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7483111-6F9F-0140-A8F4-4D9C618CF9C8}"/>
                </a:ext>
              </a:extLst>
            </p:cNvPr>
            <p:cNvSpPr/>
            <p:nvPr/>
          </p:nvSpPr>
          <p:spPr>
            <a:xfrm>
              <a:off x="4027810" y="2680833"/>
              <a:ext cx="1207071" cy="477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rgbClr val="C00000"/>
                  </a:solidFill>
                </a:rPr>
                <a:t>REDTOP</a:t>
              </a:r>
              <a:endParaRPr lang="en-US" sz="1200" dirty="0"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397"/>
            <a:ext cx="8382000" cy="4752528"/>
          </a:xfrm>
        </p:spPr>
        <p:txBody>
          <a:bodyPr/>
          <a:lstStyle/>
          <a:p>
            <a:pPr>
              <a:spcBef>
                <a:spcPts val="1600"/>
              </a:spcBef>
            </a:pPr>
            <a:endParaRPr lang="en-US" altLang="en-US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altLang="en-US" sz="22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16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altLang="en-US" sz="2000" i="1" dirty="0" smtClean="0">
              <a:solidFill>
                <a:prstClr val="white"/>
              </a:solidFill>
            </a:endParaRPr>
          </a:p>
          <a:p>
            <a:pPr>
              <a:spcBef>
                <a:spcPts val="1600"/>
              </a:spcBef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736"/>
            <a:ext cx="8229600" cy="120492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REDTOP OSG Yearly Usage Statistics</a:t>
            </a: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5/26/2021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6E7F7-C84E-45B0-9AB2-B2E37B592F1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C. Gatto - INFN  &amp; NIU</a:t>
            </a:r>
            <a:endParaRPr lang="it-IT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b="23592"/>
          <a:stretch/>
        </p:blipFill>
        <p:spPr>
          <a:xfrm>
            <a:off x="2563785" y="3214350"/>
            <a:ext cx="6500880" cy="277056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71695" t="7272" r="1739"/>
          <a:stretch/>
        </p:blipFill>
        <p:spPr>
          <a:xfrm>
            <a:off x="149040" y="1545030"/>
            <a:ext cx="2248114" cy="4415400"/>
          </a:xfrm>
          <a:prstGeom prst="rect">
            <a:avLst/>
          </a:prstGeom>
          <a:ln>
            <a:noFill/>
          </a:ln>
        </p:spPr>
      </p:pic>
      <p:sp>
        <p:nvSpPr>
          <p:cNvPr id="11" name="TextShape 1"/>
          <p:cNvSpPr txBox="1"/>
          <p:nvPr/>
        </p:nvSpPr>
        <p:spPr>
          <a:xfrm>
            <a:off x="3592079" y="1617030"/>
            <a:ext cx="4302603" cy="109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 dirty="0">
                <a:latin typeface="Arial"/>
              </a:rPr>
              <a:t>● Time range: Feb 2020 – Feb 2021</a:t>
            </a:r>
          </a:p>
          <a:p>
            <a:r>
              <a:rPr lang="en-US" sz="1800" b="0" strike="noStrike" spc="-1" dirty="0">
                <a:latin typeface="Arial"/>
              </a:rPr>
              <a:t>● Total Core Hours: 13.8 million</a:t>
            </a:r>
          </a:p>
          <a:p>
            <a:r>
              <a:rPr lang="en-US" sz="1800" b="0" strike="noStrike" spc="-1" dirty="0">
                <a:latin typeface="Arial"/>
              </a:rPr>
              <a:t>● Total jobs: 7.15 million</a:t>
            </a:r>
          </a:p>
        </p:txBody>
      </p:sp>
    </p:spTree>
    <p:extLst>
      <p:ext uri="{BB962C8B-B14F-4D97-AF65-F5344CB8AC3E}">
        <p14:creationId xmlns:p14="http://schemas.microsoft.com/office/powerpoint/2010/main" xmlns="" val="22648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46288</TotalTime>
  <Words>1464</Words>
  <Application>Microsoft Office PowerPoint</Application>
  <PresentationFormat>On-screen Show (4:3)</PresentationFormat>
  <Paragraphs>382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Theme1</vt:lpstr>
      <vt:lpstr>The REDTOP Detector </vt:lpstr>
      <vt:lpstr>The REDTOP Program</vt:lpstr>
      <vt:lpstr>REDTOP Beam Requirements</vt:lpstr>
      <vt:lpstr>Detector Requirements and Technology</vt:lpstr>
      <vt:lpstr>ADRIANO2 R&amp;D: T1604 and CALICE</vt:lpstr>
      <vt:lpstr>REDTOP detector</vt:lpstr>
      <vt:lpstr>REDTOP Trigger Requirement</vt:lpstr>
      <vt:lpstr>Storage &amp; CPU</vt:lpstr>
      <vt:lpstr>REDTOP OSG Yearly Usage Statistics</vt:lpstr>
      <vt:lpstr>Slide 10</vt:lpstr>
      <vt:lpstr>Summary</vt:lpstr>
      <vt:lpstr>Backup slides</vt:lpstr>
      <vt:lpstr>Present &amp; Future h Samples</vt:lpstr>
      <vt:lpstr>Overall Computing  Usage</vt:lpstr>
      <vt:lpstr>REDTOP Computing Model</vt:lpstr>
      <vt:lpstr>REDTOP Baseline  Computing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REDTOP Advanced Simulations</dc:title>
  <dc:creator>cvg</dc:creator>
  <cp:lastModifiedBy>user</cp:lastModifiedBy>
  <cp:revision>1653</cp:revision>
  <cp:lastPrinted>2017-03-10T00:25:14Z</cp:lastPrinted>
  <dcterms:created xsi:type="dcterms:W3CDTF">2015-06-24T23:44:23Z</dcterms:created>
  <dcterms:modified xsi:type="dcterms:W3CDTF">2021-05-25T23:22:13Z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