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5" r:id="rId3"/>
    <p:sldId id="296" r:id="rId4"/>
    <p:sldId id="298" r:id="rId5"/>
    <p:sldId id="299" r:id="rId6"/>
    <p:sldId id="621" r:id="rId7"/>
    <p:sldId id="300" r:id="rId8"/>
    <p:sldId id="301" r:id="rId9"/>
    <p:sldId id="263" r:id="rId10"/>
    <p:sldId id="625" r:id="rId11"/>
    <p:sldId id="623" r:id="rId12"/>
    <p:sldId id="631" r:id="rId13"/>
    <p:sldId id="306" r:id="rId14"/>
    <p:sldId id="307" r:id="rId15"/>
    <p:sldId id="308" r:id="rId16"/>
    <p:sldId id="63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9A9EB75-BD13-456A-9883-F738F18FB880}">
          <p14:sldIdLst>
            <p14:sldId id="256"/>
            <p14:sldId id="295"/>
            <p14:sldId id="296"/>
            <p14:sldId id="298"/>
            <p14:sldId id="299"/>
            <p14:sldId id="621"/>
            <p14:sldId id="300"/>
            <p14:sldId id="301"/>
            <p14:sldId id="263"/>
            <p14:sldId id="625"/>
            <p14:sldId id="623"/>
          </p14:sldIdLst>
        </p14:section>
        <p14:section name="Untitled Section" id="{B0F00E56-B949-4EF5-8AD8-772DFFA50631}">
          <p14:sldIdLst>
            <p14:sldId id="631"/>
            <p14:sldId id="306"/>
            <p14:sldId id="307"/>
            <p14:sldId id="308"/>
            <p14:sldId id="63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088E"/>
    <a:srgbClr val="967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56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702C6-E72E-4CFA-A6BC-C5AF14906435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31E57F-8790-4600-95FE-7D4DC3C00D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5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983ABE-AF37-4E35-B078-6A1D9999D98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0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 t="-48000" r="-2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6E581-B3BA-4A87-A034-50DDE1DEFA0B}" type="datetimeFigureOut">
              <a:rPr lang="en-US" smtClean="0"/>
              <a:pPr/>
              <a:t>4/28/2021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D297-F8D3-417E-AB8C-23A4F93F715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file:///F:\INO\presentation\DAE-DST-Detector.pptx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447800"/>
            <a:ext cx="8534400" cy="1676399"/>
          </a:xfrm>
        </p:spPr>
        <p:txBody>
          <a:bodyPr>
            <a:normAutofit fontScale="90000"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Underground Physics in India</a:t>
            </a:r>
            <a:b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1951-1992</a:t>
            </a:r>
            <a:br>
              <a:rPr lang="en-US" sz="3200" b="1" i="1" dirty="0">
                <a:solidFill>
                  <a:schemeClr val="tx2"/>
                </a:solidFill>
              </a:rPr>
            </a:br>
            <a:endParaRPr lang="en-US" sz="3200" b="1" i="1" dirty="0">
              <a:solidFill>
                <a:schemeClr val="tx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819400"/>
            <a:ext cx="7620000" cy="38862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b="1" i="1" dirty="0">
                <a:solidFill>
                  <a:srgbClr val="220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Naba K Mondal</a:t>
            </a:r>
          </a:p>
          <a:p>
            <a:r>
              <a:rPr lang="en-US" sz="2400" b="1" i="1" dirty="0" err="1">
                <a:solidFill>
                  <a:srgbClr val="220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Saha</a:t>
            </a:r>
            <a:r>
              <a:rPr lang="en-US" sz="2400" b="1" i="1" dirty="0">
                <a:solidFill>
                  <a:srgbClr val="2208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Institute of Nuclear Physics, Kolkata, India</a:t>
            </a:r>
          </a:p>
          <a:p>
            <a:endParaRPr lang="en-US" sz="2400" b="1" i="1" dirty="0">
              <a:solidFill>
                <a:srgbClr val="2208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Tangled Web of Quantum Sensors</a:t>
            </a:r>
          </a:p>
          <a:p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Symposium, Fermilab</a:t>
            </a:r>
          </a:p>
          <a:p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</a:t>
            </a:r>
            <a:r>
              <a:rPr lang="en-US" sz="2400" b="1" i="1" baseline="30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4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April, 2021</a:t>
            </a:r>
          </a:p>
          <a:p>
            <a:endParaRPr lang="en-US" b="1" i="1" dirty="0">
              <a:solidFill>
                <a:srgbClr val="2208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2F7F1-E1AB-40D2-B510-CE8E0837D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16601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Study of atmospheric neutrinos underground became an important area of research in the field of particle physics around the world later and several Nobel Prize-winning discoveries were made using neutrinos underground.</a:t>
            </a:r>
            <a:endParaRPr lang="en-IN" b="1" i="1" dirty="0"/>
          </a:p>
        </p:txBody>
      </p:sp>
    </p:spTree>
    <p:extLst>
      <p:ext uri="{BB962C8B-B14F-4D97-AF65-F5344CB8AC3E}">
        <p14:creationId xmlns:p14="http://schemas.microsoft.com/office/powerpoint/2010/main" val="234709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D02BD-0ED2-4CAF-A7D7-AB9B0AE1B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/>
          </a:bodyPr>
          <a:lstStyle/>
          <a:p>
            <a:r>
              <a:rPr lang="en-IN" sz="2800" b="1" i="1" dirty="0"/>
              <a:t>Beginning of Neutrino Astronomy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571A79-BF05-44F7-AECC-698879A79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57" t="35714" r="38393" b="13492"/>
          <a:stretch/>
        </p:blipFill>
        <p:spPr>
          <a:xfrm>
            <a:off x="381000" y="1385509"/>
            <a:ext cx="8046244" cy="4086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704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345A-1F72-442B-8D82-579A99755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9987"/>
            <a:ext cx="8229600" cy="457199"/>
          </a:xfrm>
        </p:spPr>
        <p:txBody>
          <a:bodyPr>
            <a:normAutofit fontScale="90000"/>
          </a:bodyPr>
          <a:lstStyle/>
          <a:p>
            <a:r>
              <a:rPr lang="en-IN" sz="2800" b="1" i="1" dirty="0">
                <a:solidFill>
                  <a:srgbClr val="C00000"/>
                </a:solidFill>
              </a:rPr>
              <a:t>KGF Phase –I Nucleon Decay Experiment 1980-1992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EC317-E88C-42AA-8395-EB27364D9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33400"/>
            <a:ext cx="5489478" cy="3804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21088D-92BD-46AD-B81E-5AF014C21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26724"/>
            <a:ext cx="5334000" cy="363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56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98" y="64388"/>
            <a:ext cx="8229600" cy="316612"/>
          </a:xfrm>
        </p:spPr>
        <p:txBody>
          <a:bodyPr>
            <a:no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KGF Phase-II Nucleon Decay Experiment 1984-1992</a:t>
            </a:r>
          </a:p>
        </p:txBody>
      </p:sp>
      <p:pic>
        <p:nvPicPr>
          <p:cNvPr id="5" name="Picture 4" descr="KGF1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0" y="3359726"/>
            <a:ext cx="5034897" cy="3498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3" y="609600"/>
            <a:ext cx="4538846" cy="305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54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IN" sz="2800" b="1" i="1" dirty="0">
                <a:solidFill>
                  <a:srgbClr val="C00000"/>
                </a:solidFill>
              </a:rPr>
              <a:t>Neutrino Events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" y="1676400"/>
            <a:ext cx="5102834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43000"/>
            <a:ext cx="3648334" cy="41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75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g-lab.jpg"/>
          <p:cNvPicPr>
            <a:picLocks noChangeAspect="1"/>
          </p:cNvPicPr>
          <p:nvPr/>
        </p:nvPicPr>
        <p:blipFill rotWithShape="1">
          <a:blip r:embed="rId2" cstate="print"/>
          <a:srcRect l="-864" r="863" b="4769"/>
          <a:stretch/>
        </p:blipFill>
        <p:spPr bwMode="auto">
          <a:xfrm>
            <a:off x="4724400" y="3649579"/>
            <a:ext cx="4343401" cy="29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641176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Waiting for India-based Neutrino Observatory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90" y="685800"/>
            <a:ext cx="5765610" cy="41348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Picture 2" descr="http://www.ino.tifr.res.in/ino/gallery/Schematic%20view%20of%20the%20INO%20detector.JP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167" y="3822792"/>
            <a:ext cx="2466833" cy="287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2743201" y="1447800"/>
            <a:ext cx="3809999" cy="15719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209800" y="5257800"/>
            <a:ext cx="3866223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6023" y="644933"/>
            <a:ext cx="2915577" cy="237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 bwMode="auto">
          <a:xfrm>
            <a:off x="3251295" y="3352800"/>
            <a:ext cx="3149505" cy="1371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 rot="20223050">
            <a:off x="3404398" y="1539968"/>
            <a:ext cx="2494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Atmospheric neutrinos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61515" y="4630372"/>
            <a:ext cx="3016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50 </a:t>
            </a:r>
            <a:r>
              <a:rPr lang="en-US" sz="1600" b="1" dirty="0" err="1">
                <a:solidFill>
                  <a:srgbClr val="FF0000"/>
                </a:solidFill>
              </a:rPr>
              <a:t>Kton</a:t>
            </a:r>
            <a:r>
              <a:rPr lang="en-US" sz="1600" b="1" dirty="0">
                <a:solidFill>
                  <a:srgbClr val="FF0000"/>
                </a:solidFill>
              </a:rPr>
              <a:t> ICAL neutrino Detector</a:t>
            </a:r>
          </a:p>
        </p:txBody>
      </p:sp>
      <p:sp>
        <p:nvSpPr>
          <p:cNvPr id="20" name="TextBox 19"/>
          <p:cNvSpPr txBox="1"/>
          <p:nvPr/>
        </p:nvSpPr>
        <p:spPr>
          <a:xfrm rot="1356711">
            <a:off x="3935621" y="3509037"/>
            <a:ext cx="2494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Underground complex</a:t>
            </a:r>
          </a:p>
        </p:txBody>
      </p:sp>
    </p:spTree>
    <p:extLst>
      <p:ext uri="{BB962C8B-B14F-4D97-AF65-F5344CB8AC3E}">
        <p14:creationId xmlns:p14="http://schemas.microsoft.com/office/powerpoint/2010/main" val="537213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2A22F0-1376-4326-91AC-349C8442E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64068"/>
            <a:ext cx="6858000" cy="5142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5E0809-DC18-44D8-B0F7-022CC9F9E45A}"/>
              </a:ext>
            </a:extLst>
          </p:cNvPr>
          <p:cNvSpPr txBox="1"/>
          <p:nvPr/>
        </p:nvSpPr>
        <p:spPr>
          <a:xfrm>
            <a:off x="152400" y="57150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i="1" dirty="0">
                <a:solidFill>
                  <a:srgbClr val="002060"/>
                </a:solidFill>
              </a:rPr>
              <a:t>Best  Wishes </a:t>
            </a:r>
            <a:r>
              <a:rPr lang="en-IN" sz="4000" b="1" i="1" dirty="0" err="1">
                <a:solidFill>
                  <a:srgbClr val="002060"/>
                </a:solidFill>
              </a:rPr>
              <a:t>Swapan</a:t>
            </a:r>
            <a:r>
              <a:rPr lang="en-IN" sz="4000" b="1" i="1" dirty="0">
                <a:solidFill>
                  <a:srgbClr val="002060"/>
                </a:solidFill>
              </a:rPr>
              <a:t> for the next innings</a:t>
            </a:r>
          </a:p>
        </p:txBody>
      </p:sp>
    </p:spTree>
    <p:extLst>
      <p:ext uri="{BB962C8B-B14F-4D97-AF65-F5344CB8AC3E}">
        <p14:creationId xmlns:p14="http://schemas.microsoft.com/office/powerpoint/2010/main" val="23032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872" y="88490"/>
            <a:ext cx="8229600" cy="715962"/>
          </a:xfrm>
        </p:spPr>
        <p:txBody>
          <a:bodyPr>
            <a:normAutofit/>
          </a:bodyPr>
          <a:lstStyle/>
          <a:p>
            <a:r>
              <a:rPr lang="en-IN" sz="2800" b="1" i="1" dirty="0">
                <a:solidFill>
                  <a:srgbClr val="FF0000"/>
                </a:solidFill>
              </a:rPr>
              <a:t>1951 Start of KGF activities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2" y="914400"/>
            <a:ext cx="7924800" cy="53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0272" y="6444734"/>
            <a:ext cx="6989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b="1" dirty="0">
                <a:solidFill>
                  <a:srgbClr val="22088E"/>
                </a:solidFill>
              </a:rPr>
              <a:t>First set of measurements were carried out at </a:t>
            </a:r>
            <a:r>
              <a:rPr lang="en-IN" sz="2000" b="1" dirty="0" err="1">
                <a:solidFill>
                  <a:srgbClr val="22088E"/>
                </a:solidFill>
              </a:rPr>
              <a:t>Nundydurg</a:t>
            </a:r>
            <a:r>
              <a:rPr lang="en-IN" sz="2000" b="1" dirty="0">
                <a:solidFill>
                  <a:srgbClr val="22088E"/>
                </a:solidFill>
              </a:rPr>
              <a:t> Mines</a:t>
            </a:r>
          </a:p>
        </p:txBody>
      </p:sp>
    </p:spTree>
    <p:extLst>
      <p:ext uri="{BB962C8B-B14F-4D97-AF65-F5344CB8AC3E}">
        <p14:creationId xmlns:p14="http://schemas.microsoft.com/office/powerpoint/2010/main" val="408455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Autofit/>
          </a:bodyPr>
          <a:lstStyle/>
          <a:p>
            <a:r>
              <a:rPr lang="en-IN" sz="2800" b="1" i="1" dirty="0">
                <a:solidFill>
                  <a:srgbClr val="FF0000"/>
                </a:solidFill>
              </a:rPr>
              <a:t>KGF 1951-1954 - GM Counter array</a:t>
            </a:r>
            <a:br>
              <a:rPr lang="en-IN" sz="2800" b="1" i="1" dirty="0">
                <a:solidFill>
                  <a:srgbClr val="FF0000"/>
                </a:solidFill>
              </a:rPr>
            </a:br>
            <a:r>
              <a:rPr lang="en-IN" sz="2800" b="1" i="1" dirty="0" err="1">
                <a:solidFill>
                  <a:srgbClr val="FF0000"/>
                </a:solidFill>
              </a:rPr>
              <a:t>upto</a:t>
            </a:r>
            <a:r>
              <a:rPr lang="en-IN" sz="2800" b="1" i="1" dirty="0">
                <a:solidFill>
                  <a:srgbClr val="FF0000"/>
                </a:solidFill>
              </a:rPr>
              <a:t> a depth of 900 </a:t>
            </a:r>
            <a:r>
              <a:rPr lang="en-IN" sz="2800" b="1" i="1" dirty="0" err="1">
                <a:solidFill>
                  <a:srgbClr val="FF0000"/>
                </a:solidFill>
              </a:rPr>
              <a:t>ft</a:t>
            </a:r>
            <a:r>
              <a:rPr lang="en-IN" sz="2800" b="1" i="1" dirty="0">
                <a:solidFill>
                  <a:srgbClr val="FF0000"/>
                </a:solidFill>
              </a:rPr>
              <a:t> (</a:t>
            </a:r>
            <a:r>
              <a:rPr lang="en-IN" sz="2800" b="1" i="1" dirty="0" err="1">
                <a:solidFill>
                  <a:srgbClr val="FF0000"/>
                </a:solidFill>
              </a:rPr>
              <a:t>E</a:t>
            </a:r>
            <a:r>
              <a:rPr lang="en-IN" sz="2800" b="1" i="1" baseline="-25000" dirty="0" err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IN" sz="2800" b="1" i="1" dirty="0">
                <a:solidFill>
                  <a:srgbClr val="FF0000"/>
                </a:solidFill>
              </a:rPr>
              <a:t>  ~ 200 GeV)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15" y="1143000"/>
            <a:ext cx="3709963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861" y="4572000"/>
            <a:ext cx="40837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IN" sz="2400" b="1" dirty="0">
                <a:solidFill>
                  <a:srgbClr val="22088E"/>
                </a:solidFill>
              </a:rPr>
              <a:t>Double coincidence circuits.</a:t>
            </a:r>
          </a:p>
          <a:p>
            <a:pPr marL="342900" indent="-342900">
              <a:buAutoNum type="arabicPeriod"/>
            </a:pPr>
            <a:r>
              <a:rPr lang="en-IN" sz="2400" b="1" dirty="0">
                <a:solidFill>
                  <a:srgbClr val="22088E"/>
                </a:solidFill>
              </a:rPr>
              <a:t>Cathode follower.</a:t>
            </a:r>
          </a:p>
          <a:p>
            <a:pPr marL="342900" indent="-342900">
              <a:buAutoNum type="arabicPeriod"/>
            </a:pPr>
            <a:r>
              <a:rPr lang="en-IN" sz="2400" b="1" dirty="0">
                <a:solidFill>
                  <a:srgbClr val="22088E"/>
                </a:solidFill>
              </a:rPr>
              <a:t>Film advancing circuits.</a:t>
            </a:r>
          </a:p>
          <a:p>
            <a:pPr marL="342900" indent="-342900">
              <a:buAutoNum type="arabicPeriod"/>
            </a:pPr>
            <a:r>
              <a:rPr lang="en-IN" sz="2400" b="1" dirty="0">
                <a:solidFill>
                  <a:srgbClr val="22088E"/>
                </a:solidFill>
              </a:rPr>
              <a:t>Inverter.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9" y="1154016"/>
            <a:ext cx="5394507" cy="33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4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26" y="172205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KGF  1960-1963</a:t>
            </a:r>
            <a:b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to a depth of 2.7 km.  ( 800 – 8400 </a:t>
            </a:r>
            <a:r>
              <a:rPr lang="en-US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mwe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4" name="Picture 3" descr="KGF-GM-coun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200" y="1749378"/>
            <a:ext cx="1981199" cy="3108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63007"/>
            <a:ext cx="2699766" cy="283692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2" t="11030" r="38128" b="16666"/>
          <a:stretch/>
        </p:blipFill>
        <p:spPr bwMode="auto">
          <a:xfrm>
            <a:off x="304800" y="1646207"/>
            <a:ext cx="2944678" cy="4343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5742696"/>
            <a:ext cx="3798137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27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n-IN" sz="2800" b="1" i="1" dirty="0">
                <a:solidFill>
                  <a:srgbClr val="FF0000"/>
                </a:solidFill>
              </a:rPr>
              <a:t>Most comprehensive Depth-intensity curve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4602163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30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BA8F-6B6C-4BF4-AFA3-2986A222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IN" sz="2800" b="1" i="1" dirty="0">
                <a:solidFill>
                  <a:srgbClr val="C00000"/>
                </a:solidFill>
              </a:rPr>
              <a:t>Tata-Durham-Osaka Neutrino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30853-55B8-4615-AB5F-AA61AE4D8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638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IN" sz="2800" i="1" dirty="0"/>
          </a:p>
          <a:p>
            <a:r>
              <a:rPr lang="en-US" sz="2800" i="1" dirty="0"/>
              <a:t>It was already known that high energy cosmic ray particles interact with the Earth’s atmosphere and produce </a:t>
            </a:r>
            <a:r>
              <a:rPr lang="en-US" sz="2800" i="1" dirty="0" err="1"/>
              <a:t>pions</a:t>
            </a:r>
            <a:r>
              <a:rPr lang="en-US" sz="2800" i="1" dirty="0"/>
              <a:t> and kaons. These in turn, decay into muons and neutrinos.</a:t>
            </a:r>
          </a:p>
          <a:p>
            <a:r>
              <a:rPr lang="en-US" sz="2800" i="1" dirty="0"/>
              <a:t>Georgy T. </a:t>
            </a:r>
            <a:r>
              <a:rPr lang="en-US" sz="2800" i="1" dirty="0" err="1"/>
              <a:t>Zatsepin</a:t>
            </a:r>
            <a:r>
              <a:rPr lang="en-US" sz="2800" i="1" dirty="0"/>
              <a:t> and Vadim A. </a:t>
            </a:r>
            <a:r>
              <a:rPr lang="en-US" sz="2800" i="1" dirty="0" err="1"/>
              <a:t>Kuzmin</a:t>
            </a:r>
            <a:r>
              <a:rPr lang="en-US" sz="2800" i="1" dirty="0"/>
              <a:t> from Soviet Union had already made careful calculations of the flux and angular distribution of these neutrinos. </a:t>
            </a:r>
          </a:p>
          <a:p>
            <a:r>
              <a:rPr lang="en-US" sz="2800" i="1" dirty="0"/>
              <a:t>In 1962, an accelerator based neutrino experiment at Brookhaven had established the existence of a muon neutrino </a:t>
            </a:r>
            <a:r>
              <a:rPr lang="en-US" sz="2800" i="1" dirty="0" err="1"/>
              <a:t>v</a:t>
            </a:r>
            <a:r>
              <a:rPr lang="en-US" sz="2800" i="1" baseline="-25000" dirty="0" err="1"/>
              <a:t>μ</a:t>
            </a:r>
            <a:r>
              <a:rPr lang="en-US" sz="2800" i="1" dirty="0"/>
              <a:t>, distinct from the electron neutrino </a:t>
            </a:r>
            <a:r>
              <a:rPr lang="en-US" sz="2800" i="1" dirty="0" err="1"/>
              <a:t>v</a:t>
            </a:r>
            <a:r>
              <a:rPr lang="en-US" sz="2800" i="1" baseline="-25000" dirty="0" err="1"/>
              <a:t>e</a:t>
            </a:r>
            <a:r>
              <a:rPr lang="en-US" sz="2800" i="1" dirty="0"/>
              <a:t>, and measured the neutrino-nucleon cross-section to be about 10</a:t>
            </a:r>
            <a:r>
              <a:rPr lang="en-US" sz="2800" i="1" baseline="30000" dirty="0"/>
              <a:t>-38</a:t>
            </a:r>
            <a:r>
              <a:rPr lang="en-US" sz="2800" i="1" dirty="0"/>
              <a:t> cm</a:t>
            </a:r>
            <a:r>
              <a:rPr lang="en-US" sz="2800" i="1" baseline="30000" dirty="0"/>
              <a:t>2</a:t>
            </a:r>
            <a:r>
              <a:rPr lang="en-US" sz="2800" i="1" dirty="0"/>
              <a:t>.</a:t>
            </a:r>
          </a:p>
          <a:p>
            <a:r>
              <a:rPr lang="en-US" sz="2800" i="1" dirty="0"/>
              <a:t> These inputs allowed KGF group to estimate the expected rates of neutrino interactions underground and to </a:t>
            </a:r>
            <a:r>
              <a:rPr lang="en-US" sz="2800" i="1" dirty="0" err="1"/>
              <a:t>optimise</a:t>
            </a:r>
            <a:r>
              <a:rPr lang="en-US" sz="2800" i="1" dirty="0"/>
              <a:t> the size and type of detectors required to detect them.</a:t>
            </a:r>
          </a:p>
          <a:p>
            <a:r>
              <a:rPr lang="en-US" sz="2800" i="1" dirty="0"/>
              <a:t>A long tunnel at 2300 m depth in Heathcote shaft in the Champion Reef mines was chosen  as the site for the experiment.</a:t>
            </a:r>
            <a:endParaRPr lang="en-IN" sz="2800" i="1" dirty="0"/>
          </a:p>
        </p:txBody>
      </p:sp>
    </p:spTree>
    <p:extLst>
      <p:ext uri="{BB962C8B-B14F-4D97-AF65-F5344CB8AC3E}">
        <p14:creationId xmlns:p14="http://schemas.microsoft.com/office/powerpoint/2010/main" val="746433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Experiment  at KGF 1965 onwards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7226" y="3393829"/>
            <a:ext cx="3175777" cy="2484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20" y="3048442"/>
            <a:ext cx="2199765" cy="3505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428" y="3031678"/>
            <a:ext cx="3262571" cy="3538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8858250" cy="170497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1470662" y="2286000"/>
            <a:ext cx="586738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286000" y="2286000"/>
            <a:ext cx="426723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3886200" y="2286000"/>
            <a:ext cx="1524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191000" y="2286000"/>
            <a:ext cx="7620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15000" y="2286000"/>
            <a:ext cx="6858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6629400" y="2286000"/>
            <a:ext cx="3048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6934200" y="2286000"/>
            <a:ext cx="381000" cy="9144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502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3827" y="214312"/>
            <a:ext cx="8230152" cy="321469"/>
          </a:xfrm>
        </p:spPr>
        <p:txBody>
          <a:bodyPr lIns="82058" tIns="41029" rIns="82058" bIns="41029">
            <a:noAutofit/>
          </a:bodyPr>
          <a:lstStyle/>
          <a:p>
            <a:pPr>
              <a:defRPr/>
            </a:pP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neutrino detection in 1965</a:t>
            </a:r>
          </a:p>
        </p:txBody>
      </p:sp>
      <p:pic>
        <p:nvPicPr>
          <p:cNvPr id="8195" name="Picture 3" descr="kgf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1071563"/>
            <a:ext cx="4638675" cy="2292350"/>
          </a:xfrm>
          <a:prstGeom prst="rect">
            <a:avLst/>
          </a:prstGeom>
          <a:solidFill>
            <a:srgbClr val="FF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5" name="Text Box 5"/>
          <p:cNvSpPr txBox="1">
            <a:spLocks noChangeArrowheads="1"/>
          </p:cNvSpPr>
          <p:nvPr/>
        </p:nvSpPr>
        <p:spPr bwMode="auto">
          <a:xfrm>
            <a:off x="198438" y="5929313"/>
            <a:ext cx="331311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05" tIns="45952" rIns="91905" bIns="45952">
            <a:spAutoFit/>
          </a:bodyPr>
          <a:lstStyle/>
          <a:p>
            <a:pPr defTabSz="918882">
              <a:defRPr/>
            </a:pPr>
            <a:r>
              <a:rPr 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Atmospheric neutrino detector</a:t>
            </a:r>
          </a:p>
          <a:p>
            <a:pPr defTabSz="918882">
              <a:defRPr/>
            </a:pPr>
            <a:r>
              <a:rPr 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at </a:t>
            </a:r>
            <a:r>
              <a:rPr lang="en-US" sz="16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Kolar</a:t>
            </a:r>
            <a:r>
              <a:rPr lang="en-US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Gold Field –1965</a:t>
            </a:r>
          </a:p>
        </p:txBody>
      </p:sp>
      <p:sp>
        <p:nvSpPr>
          <p:cNvPr id="8197" name="Line 6"/>
          <p:cNvSpPr>
            <a:spLocks noChangeShapeType="1"/>
          </p:cNvSpPr>
          <p:nvPr/>
        </p:nvSpPr>
        <p:spPr bwMode="auto">
          <a:xfrm flipV="1">
            <a:off x="795338" y="4572000"/>
            <a:ext cx="1060450" cy="78581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IN"/>
          </a:p>
        </p:txBody>
      </p:sp>
      <p:sp>
        <p:nvSpPr>
          <p:cNvPr id="240648" name="Rectangle 8"/>
          <p:cNvSpPr>
            <a:spLocks noChangeArrowheads="1"/>
          </p:cNvSpPr>
          <p:nvPr/>
        </p:nvSpPr>
        <p:spPr bwMode="auto">
          <a:xfrm>
            <a:off x="4215632" y="3565525"/>
            <a:ext cx="409416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 defTabSz="914608">
              <a:defRPr/>
            </a:pPr>
            <a:r>
              <a:rPr lang="en-US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Physics Letters 18, (1965) 196, dated 15th Aug 1965</a:t>
            </a:r>
          </a:p>
        </p:txBody>
      </p:sp>
      <p:pic>
        <p:nvPicPr>
          <p:cNvPr id="8199" name="Picture 9" descr="kgf-neutrino-196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55">
            <a:off x="596900" y="1000125"/>
            <a:ext cx="26574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076" y="4140200"/>
            <a:ext cx="278643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63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Events at KGF</a:t>
            </a:r>
          </a:p>
        </p:txBody>
      </p:sp>
      <p:pic>
        <p:nvPicPr>
          <p:cNvPr id="4" name="Picture 3" descr="kgf-neutrino-ev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2752" y="1219200"/>
            <a:ext cx="3429000" cy="2995044"/>
          </a:xfrm>
          <a:prstGeom prst="rect">
            <a:avLst/>
          </a:prstGeom>
        </p:spPr>
      </p:pic>
      <p:pic>
        <p:nvPicPr>
          <p:cNvPr id="5" name="Picture 4" descr="kgf-ev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124712"/>
            <a:ext cx="3127248" cy="57332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13297</TotalTime>
  <Words>365</Words>
  <Application>Microsoft Office PowerPoint</Application>
  <PresentationFormat>On-screen Show (4:3)</PresentationFormat>
  <Paragraphs>41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Symbol</vt:lpstr>
      <vt:lpstr>Times New Roman</vt:lpstr>
      <vt:lpstr>Office Theme</vt:lpstr>
      <vt:lpstr>Underground Physics in India 1951-1992 </vt:lpstr>
      <vt:lpstr>1951 Start of KGF activities</vt:lpstr>
      <vt:lpstr>KGF 1951-1954 - GM Counter array upto a depth of 900 ft (Em  ~ 200 GeV)</vt:lpstr>
      <vt:lpstr> KGF  1960-1963 Up to a depth of 2.7 km.  ( 800 – 8400 mwe)</vt:lpstr>
      <vt:lpstr>Most comprehensive Depth-intensity curve</vt:lpstr>
      <vt:lpstr>Tata-Durham-Osaka Neutrino Experiment</vt:lpstr>
      <vt:lpstr>Neutrino Experiment  at KGF 1965 onwards</vt:lpstr>
      <vt:lpstr>Atmospheric neutrino detection in 1965</vt:lpstr>
      <vt:lpstr>Neutrino Events at KGF</vt:lpstr>
      <vt:lpstr>PowerPoint Presentation</vt:lpstr>
      <vt:lpstr>Beginning of Neutrino Astronomy</vt:lpstr>
      <vt:lpstr>KGF Phase –I Nucleon Decay Experiment 1980-1992</vt:lpstr>
      <vt:lpstr>KGF Phase-II Nucleon Decay Experiment 1984-1992</vt:lpstr>
      <vt:lpstr>Neutrino Events</vt:lpstr>
      <vt:lpstr>Waiting for India-based Neutrino Observatory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Detectors &amp; Instrumentation  for High Energy Physics  at TIFR</dc:title>
  <dc:creator>INO</dc:creator>
  <cp:lastModifiedBy>Naba Mondal</cp:lastModifiedBy>
  <cp:revision>87</cp:revision>
  <dcterms:created xsi:type="dcterms:W3CDTF">2013-02-05T11:33:45Z</dcterms:created>
  <dcterms:modified xsi:type="dcterms:W3CDTF">2021-04-30T05:52:00Z</dcterms:modified>
</cp:coreProperties>
</file>