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8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6" r:id="rId5"/>
    <p:sldMasterId id="2147484192" r:id="rId6"/>
  </p:sldMasterIdLst>
  <p:notesMasterIdLst>
    <p:notesMasterId r:id="rId32"/>
  </p:notesMasterIdLst>
  <p:handoutMasterIdLst>
    <p:handoutMasterId r:id="rId33"/>
  </p:handoutMasterIdLst>
  <p:sldIdLst>
    <p:sldId id="2306" r:id="rId7"/>
    <p:sldId id="2787" r:id="rId8"/>
    <p:sldId id="2696" r:id="rId9"/>
    <p:sldId id="2697" r:id="rId10"/>
    <p:sldId id="532" r:id="rId11"/>
    <p:sldId id="2698" r:id="rId12"/>
    <p:sldId id="2594" r:id="rId13"/>
    <p:sldId id="2611" r:id="rId14"/>
    <p:sldId id="2701" r:id="rId15"/>
    <p:sldId id="2665" r:id="rId16"/>
    <p:sldId id="2745" r:id="rId17"/>
    <p:sldId id="2666" r:id="rId18"/>
    <p:sldId id="2705" r:id="rId19"/>
    <p:sldId id="2786" r:id="rId20"/>
    <p:sldId id="2770" r:id="rId21"/>
    <p:sldId id="2782" r:id="rId22"/>
    <p:sldId id="2748" r:id="rId23"/>
    <p:sldId id="2706" r:id="rId24"/>
    <p:sldId id="2752" r:id="rId25"/>
    <p:sldId id="2687" r:id="rId26"/>
    <p:sldId id="2753" r:id="rId27"/>
    <p:sldId id="2291" r:id="rId28"/>
    <p:sldId id="2692" r:id="rId29"/>
    <p:sldId id="2709" r:id="rId30"/>
    <p:sldId id="2477" r:id="rId31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306"/>
            <p14:sldId id="2787"/>
            <p14:sldId id="2696"/>
            <p14:sldId id="2697"/>
            <p14:sldId id="532"/>
            <p14:sldId id="2698"/>
            <p14:sldId id="2594"/>
            <p14:sldId id="2611"/>
            <p14:sldId id="2701"/>
            <p14:sldId id="2665"/>
            <p14:sldId id="2745"/>
            <p14:sldId id="2666"/>
            <p14:sldId id="2705"/>
            <p14:sldId id="2786"/>
            <p14:sldId id="2770"/>
            <p14:sldId id="2782"/>
            <p14:sldId id="2748"/>
            <p14:sldId id="2706"/>
            <p14:sldId id="2752"/>
            <p14:sldId id="2687"/>
            <p14:sldId id="2753"/>
            <p14:sldId id="2291"/>
            <p14:sldId id="2692"/>
            <p14:sldId id="2709"/>
            <p14:sldId id="2477"/>
          </p14:sldIdLst>
        </p14:section>
        <p14:section name="Backup" id="{368D3812-CCA2-48B1-B267-1D151855A157}">
          <p14:sldIdLst/>
        </p14:section>
        <p14:section name="Backup" id="{D4A5906E-1E95-4C5C-A72A-A05DC124B01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  <p:cmAuthor id="2" name="Lia Merminga" initials="LM" lastIdx="1" clrIdx="1">
    <p:extLst>
      <p:ext uri="{19B8F6BF-5375-455C-9EA6-DF929625EA0E}">
        <p15:presenceInfo xmlns:p15="http://schemas.microsoft.com/office/powerpoint/2012/main" userId="S::merminga@services.fnal.gov::37f97f97-644d-4887-82c0-21f926b4c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404040"/>
    <a:srgbClr val="63666A"/>
    <a:srgbClr val="505050"/>
    <a:srgbClr val="50504E"/>
    <a:srgbClr val="004C97"/>
    <a:srgbClr val="A7A8AA"/>
    <a:srgbClr val="99D6E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79" autoAdjust="0"/>
    <p:restoredTop sz="86782" autoAdjust="0"/>
  </p:normalViewPr>
  <p:slideViewPr>
    <p:cSldViewPr snapToGrid="0" snapToObjects="1" showGuides="1">
      <p:cViewPr>
        <p:scale>
          <a:sx n="46" d="100"/>
          <a:sy n="46" d="100"/>
        </p:scale>
        <p:origin x="1580" y="22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2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00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45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22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45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0702FE41-D838-4B16-B1D9-4AC763F939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33A829A1-9947-44F1-B7BA-FF49FC5C07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6C3B62F9-E602-455B-AE64-BD07F02ADA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75B91B-ED72-425D-9288-B33197F309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18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14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51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75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11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93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33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91FB0-047F-484E-9E8C-9233C9F80E2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D7C2B-4763-4588-B249-7F788D2526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5BD3AA3-E022-47E1-B2DF-E32F1B2500E3}" type="datetime1">
              <a:rPr lang="en-US" smtClean="0"/>
              <a:t>4/29/2021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6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2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9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0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6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</a:p>
        </p:txBody>
      </p:sp>
    </p:spTree>
    <p:extLst>
      <p:ext uri="{BB962C8B-B14F-4D97-AF65-F5344CB8AC3E}">
        <p14:creationId xmlns:p14="http://schemas.microsoft.com/office/powerpoint/2010/main" val="311669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598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07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62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0846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3476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8803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4523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0194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4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51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34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266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8814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984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62478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3236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6327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29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4-Feb-2021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Lia Merminga | Symposium on Swapan Chattopadhyay's Retirement | PIP-II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1F8-2C19-844E-872F-4EA4CAA1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7CD241-2D74-8E44-874E-E23941207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4-Feb-2021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1E7E60-6777-9744-AF3B-8E54451D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Lia Merminga | Symposium on Swapan Chattopadhyay's Retirement | PIP-II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6D7A4-8018-EC4D-ACB0-F62ABC84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F935-2E88-4F40-8538-6CF52ADDF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82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</a:p>
        </p:txBody>
      </p:sp>
    </p:spTree>
    <p:extLst>
      <p:ext uri="{BB962C8B-B14F-4D97-AF65-F5344CB8AC3E}">
        <p14:creationId xmlns:p14="http://schemas.microsoft.com/office/powerpoint/2010/main" val="103576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473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7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3" r:id="rId8"/>
    <p:sldLayoutId id="2147484164" r:id="rId9"/>
    <p:sldLayoutId id="2147484205" r:id="rId10"/>
    <p:sldLayoutId id="2147484208" r:id="rId11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5" r:id="rId8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18" Type="http://schemas.openxmlformats.org/officeDocument/2006/relationships/image" Target="../media/image6.sv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1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eg"/><Relationship Id="rId11" Type="http://schemas.openxmlformats.org/officeDocument/2006/relationships/image" Target="../media/image40.png"/><Relationship Id="rId5" Type="http://schemas.openxmlformats.org/officeDocument/2006/relationships/image" Target="../media/image37.jpeg"/><Relationship Id="rId15" Type="http://schemas.openxmlformats.org/officeDocument/2006/relationships/image" Target="../media/image42.jpeg"/><Relationship Id="rId10" Type="http://schemas.openxmlformats.org/officeDocument/2006/relationships/image" Target="../media/image8.png"/><Relationship Id="rId4" Type="http://schemas.openxmlformats.org/officeDocument/2006/relationships/image" Target="../media/image36.png"/><Relationship Id="rId9" Type="http://schemas.openxmlformats.org/officeDocument/2006/relationships/image" Target="../media/image24.png"/><Relationship Id="rId1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5.em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39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openxmlformats.org/officeDocument/2006/relationships/image" Target="../media/image47.png"/><Relationship Id="rId1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5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app.truelook.com/?m=16002500832205565503647" TargetMode="External"/><Relationship Id="rId4" Type="http://schemas.openxmlformats.org/officeDocument/2006/relationships/hyperlink" Target="https://app.truelook.com/?u=fc1599677013#tl_liv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28.tiff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3.jpeg"/><Relationship Id="rId5" Type="http://schemas.openxmlformats.org/officeDocument/2006/relationships/image" Target="../media/image24.png"/><Relationship Id="rId10" Type="http://schemas.openxmlformats.org/officeDocument/2006/relationships/image" Target="../media/image32.jpeg"/><Relationship Id="rId4" Type="http://schemas.openxmlformats.org/officeDocument/2006/relationships/image" Target="../media/image6.sv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65E52-1014-F741-A9D4-971A57292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497" y="5404210"/>
            <a:ext cx="8430403" cy="1247725"/>
          </a:xfrm>
        </p:spPr>
        <p:txBody>
          <a:bodyPr/>
          <a:lstStyle/>
          <a:p>
            <a:r>
              <a:rPr lang="en-US" sz="2400" dirty="0"/>
              <a:t>Lia Merminga</a:t>
            </a:r>
          </a:p>
          <a:p>
            <a:pPr>
              <a:spcBef>
                <a:spcPts val="100"/>
              </a:spcBef>
            </a:pPr>
            <a:r>
              <a:rPr lang="en-US" sz="2400" dirty="0"/>
              <a:t>Symposium Celebrating Swapan Chattopadhyay's Retirement</a:t>
            </a:r>
          </a:p>
          <a:p>
            <a:pPr>
              <a:spcBef>
                <a:spcPts val="100"/>
              </a:spcBef>
            </a:pPr>
            <a:r>
              <a:rPr lang="en-US" sz="2400" dirty="0"/>
              <a:t>30 April 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2B43-D00D-6247-BC0B-9372C56FD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697" y="4319615"/>
            <a:ext cx="11704605" cy="10030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Building for Discovery: Protons for Long Baseline Neutrino Oscillation Studies</a:t>
            </a:r>
          </a:p>
        </p:txBody>
      </p:sp>
    </p:spTree>
    <p:extLst>
      <p:ext uri="{BB962C8B-B14F-4D97-AF65-F5344CB8AC3E}">
        <p14:creationId xmlns:p14="http://schemas.microsoft.com/office/powerpoint/2010/main" val="3473891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A3029B5E-A48A-4F68-A2DD-01DF6B34A3C3}"/>
              </a:ext>
            </a:extLst>
          </p:cNvPr>
          <p:cNvGrpSpPr/>
          <p:nvPr/>
        </p:nvGrpSpPr>
        <p:grpSpPr>
          <a:xfrm>
            <a:off x="174948" y="1032010"/>
            <a:ext cx="11745527" cy="4621658"/>
            <a:chOff x="50740" y="2038537"/>
            <a:chExt cx="9107185" cy="28334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661507-1144-F348-ABB2-A42B400A1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6956"/>
            <a:stretch/>
          </p:blipFill>
          <p:spPr>
            <a:xfrm>
              <a:off x="380169" y="3004778"/>
              <a:ext cx="8777756" cy="1867192"/>
            </a:xfrm>
            <a:prstGeom prst="rect">
              <a:avLst/>
            </a:prstGeom>
          </p:spPr>
        </p:pic>
        <p:pic>
          <p:nvPicPr>
            <p:cNvPr id="57" name="Picture 56" descr="A close up of a device&#10;&#10;Description automatically generated">
              <a:extLst>
                <a:ext uri="{FF2B5EF4-FFF2-40B4-BE49-F238E27FC236}">
                  <a16:creationId xmlns:a16="http://schemas.microsoft.com/office/drawing/2014/main" id="{A5E96CDF-B9C1-47A0-BE42-9BAA95301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40" y="2038537"/>
              <a:ext cx="2030021" cy="235921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AE48C9-F521-B743-88AA-C07D6E0B9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16" y="198788"/>
            <a:ext cx="11057467" cy="569268"/>
          </a:xfrm>
        </p:spPr>
        <p:txBody>
          <a:bodyPr/>
          <a:lstStyle/>
          <a:p>
            <a:pPr defTabSz="457189">
              <a:defRPr/>
            </a:pPr>
            <a:r>
              <a:rPr lang="en-US" sz="2400" dirty="0"/>
              <a:t>PIP-II Superconducting RF CW </a:t>
            </a:r>
            <a:r>
              <a:rPr lang="en-US" sz="2400" dirty="0" err="1"/>
              <a:t>Linac</a:t>
            </a:r>
            <a:r>
              <a:rPr lang="en-US" sz="2400" dirty="0"/>
              <a:t>, 800 MeV Consists of </a:t>
            </a:r>
            <a:br>
              <a:rPr lang="en-US" sz="2400" dirty="0"/>
            </a:br>
            <a:r>
              <a:rPr lang="en-US" sz="2400" dirty="0"/>
              <a:t>Five Types of Cryomodules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68" name="Content Placeholder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A2081185-0B13-43AD-B80D-79DEC343B3E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7680625" y="2122064"/>
            <a:ext cx="1486939" cy="101389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FAC595-268B-0A48-8193-AD145487EAD1}"/>
              </a:ext>
            </a:extLst>
          </p:cNvPr>
          <p:cNvCxnSpPr>
            <a:cxnSpLocks/>
          </p:cNvCxnSpPr>
          <p:nvPr/>
        </p:nvCxnSpPr>
        <p:spPr>
          <a:xfrm flipH="1">
            <a:off x="5717057" y="3310024"/>
            <a:ext cx="602818" cy="611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A3C280-9964-184E-B626-2D279A66F434}"/>
              </a:ext>
            </a:extLst>
          </p:cNvPr>
          <p:cNvCxnSpPr>
            <a:cxnSpLocks/>
          </p:cNvCxnSpPr>
          <p:nvPr/>
        </p:nvCxnSpPr>
        <p:spPr>
          <a:xfrm flipH="1">
            <a:off x="3849274" y="3631844"/>
            <a:ext cx="813880" cy="827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4AD952-4CD6-F442-A32E-575AA6962292}"/>
              </a:ext>
            </a:extLst>
          </p:cNvPr>
          <p:cNvCxnSpPr>
            <a:cxnSpLocks/>
          </p:cNvCxnSpPr>
          <p:nvPr/>
        </p:nvCxnSpPr>
        <p:spPr>
          <a:xfrm flipH="1">
            <a:off x="10286340" y="2437699"/>
            <a:ext cx="409719" cy="562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6924F30-C39B-B745-B1DC-541FE560A903}"/>
              </a:ext>
            </a:extLst>
          </p:cNvPr>
          <p:cNvSpPr txBox="1"/>
          <p:nvPr/>
        </p:nvSpPr>
        <p:spPr>
          <a:xfrm>
            <a:off x="2163816" y="532644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2.1 MeV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45D5DC-C7F3-6040-B0A8-75C5A62D3D84}"/>
              </a:ext>
            </a:extLst>
          </p:cNvPr>
          <p:cNvSpPr txBox="1"/>
          <p:nvPr/>
        </p:nvSpPr>
        <p:spPr>
          <a:xfrm>
            <a:off x="2966727" y="5119890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MeV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C79416-184D-D24A-827E-CF276A3D8D61}"/>
              </a:ext>
            </a:extLst>
          </p:cNvPr>
          <p:cNvSpPr txBox="1"/>
          <p:nvPr/>
        </p:nvSpPr>
        <p:spPr>
          <a:xfrm>
            <a:off x="3780655" y="4958902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 MeV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F1988F-9012-2047-AAB2-4B810F6EA5EE}"/>
              </a:ext>
            </a:extLst>
          </p:cNvPr>
          <p:cNvSpPr txBox="1"/>
          <p:nvPr/>
        </p:nvSpPr>
        <p:spPr>
          <a:xfrm>
            <a:off x="6559141" y="425620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177 MeV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32706C-345A-4349-9635-DE592E395ECD}"/>
              </a:ext>
            </a:extLst>
          </p:cNvPr>
          <p:cNvSpPr txBox="1"/>
          <p:nvPr/>
        </p:nvSpPr>
        <p:spPr>
          <a:xfrm>
            <a:off x="9564582" y="352415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516 MeV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148DF7-FC99-C446-A10D-3FDC168C8152}"/>
              </a:ext>
            </a:extLst>
          </p:cNvPr>
          <p:cNvSpPr txBox="1"/>
          <p:nvPr/>
        </p:nvSpPr>
        <p:spPr>
          <a:xfrm>
            <a:off x="11140016" y="307788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833 MeV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57D41B-8DBC-D742-9F6E-7656A1EBA4B9}"/>
              </a:ext>
            </a:extLst>
          </p:cNvPr>
          <p:cNvCxnSpPr>
            <a:cxnSpLocks/>
          </p:cNvCxnSpPr>
          <p:nvPr/>
        </p:nvCxnSpPr>
        <p:spPr>
          <a:xfrm flipV="1">
            <a:off x="2027704" y="5629011"/>
            <a:ext cx="935821" cy="19278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017A84F-BE53-CA4B-8962-930317345876}"/>
              </a:ext>
            </a:extLst>
          </p:cNvPr>
          <p:cNvCxnSpPr>
            <a:cxnSpLocks/>
          </p:cNvCxnSpPr>
          <p:nvPr/>
        </p:nvCxnSpPr>
        <p:spPr>
          <a:xfrm flipV="1">
            <a:off x="3164104" y="3380394"/>
            <a:ext cx="8918003" cy="2194312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6305AE-800A-EF4F-ACE0-0896EEB24494}"/>
              </a:ext>
            </a:extLst>
          </p:cNvPr>
          <p:cNvSpPr txBox="1"/>
          <p:nvPr/>
        </p:nvSpPr>
        <p:spPr>
          <a:xfrm rot="20944129">
            <a:off x="2015037" y="5714268"/>
            <a:ext cx="1703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Room Temperature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CADE46-F557-AE45-83E0-F6B9EAE72EEE}"/>
              </a:ext>
            </a:extLst>
          </p:cNvPr>
          <p:cNvSpPr txBox="1"/>
          <p:nvPr/>
        </p:nvSpPr>
        <p:spPr>
          <a:xfrm rot="20944129">
            <a:off x="7450667" y="4426236"/>
            <a:ext cx="1703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Superconducting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CE439A-DAB1-4419-9FE5-318120876F94}"/>
              </a:ext>
            </a:extLst>
          </p:cNvPr>
          <p:cNvGrpSpPr/>
          <p:nvPr/>
        </p:nvGrpSpPr>
        <p:grpSpPr>
          <a:xfrm>
            <a:off x="254958" y="3582997"/>
            <a:ext cx="1163489" cy="1281219"/>
            <a:chOff x="1468198" y="3946519"/>
            <a:chExt cx="1163489" cy="1281219"/>
          </a:xfrm>
        </p:grpSpPr>
        <p:pic>
          <p:nvPicPr>
            <p:cNvPr id="1026" name="Picture 2" descr="page14image3855822208">
              <a:extLst>
                <a:ext uri="{FF2B5EF4-FFF2-40B4-BE49-F238E27FC236}">
                  <a16:creationId xmlns:a16="http://schemas.microsoft.com/office/drawing/2014/main" id="{901BCB6C-8ECE-8C4C-866A-0CE025BE8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644" y="4476345"/>
              <a:ext cx="820753" cy="751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79AA24F-19CB-8E40-ACEC-AFB238FE9DD0}"/>
                </a:ext>
              </a:extLst>
            </p:cNvPr>
            <p:cNvSpPr txBox="1"/>
            <p:nvPr/>
          </p:nvSpPr>
          <p:spPr>
            <a:xfrm>
              <a:off x="1468198" y="3946519"/>
              <a:ext cx="1163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H- Ion source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76B7F3B-F892-8948-826A-2BA767DFC871}"/>
              </a:ext>
            </a:extLst>
          </p:cNvPr>
          <p:cNvCxnSpPr>
            <a:cxnSpLocks/>
            <a:stCxn id="1026" idx="3"/>
          </p:cNvCxnSpPr>
          <p:nvPr/>
        </p:nvCxnSpPr>
        <p:spPr>
          <a:xfrm>
            <a:off x="1121157" y="4488520"/>
            <a:ext cx="290070" cy="528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A0AA0E4-21E9-F94A-A94C-FE4CDA105DD4}"/>
              </a:ext>
            </a:extLst>
          </p:cNvPr>
          <p:cNvSpPr txBox="1"/>
          <p:nvPr/>
        </p:nvSpPr>
        <p:spPr>
          <a:xfrm>
            <a:off x="1522391" y="4683614"/>
            <a:ext cx="68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RFQ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CD5F29-479B-414C-AE3F-A5C0869B7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39" y="3149981"/>
            <a:ext cx="1414581" cy="54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70EE91-0A51-6A47-B5F9-498E57DF3FA6}"/>
              </a:ext>
            </a:extLst>
          </p:cNvPr>
          <p:cNvCxnSpPr>
            <a:cxnSpLocks/>
          </p:cNvCxnSpPr>
          <p:nvPr/>
        </p:nvCxnSpPr>
        <p:spPr>
          <a:xfrm flipH="1">
            <a:off x="2957354" y="3836988"/>
            <a:ext cx="416248" cy="712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1419E2-C80E-41F9-BAFA-F09617C5C75C}"/>
              </a:ext>
            </a:extLst>
          </p:cNvPr>
          <p:cNvGrpSpPr/>
          <p:nvPr/>
        </p:nvGrpSpPr>
        <p:grpSpPr>
          <a:xfrm>
            <a:off x="4210932" y="1461493"/>
            <a:ext cx="1099796" cy="325012"/>
            <a:chOff x="1327642" y="1254729"/>
            <a:chExt cx="1099796" cy="325012"/>
          </a:xfrm>
        </p:grpSpPr>
        <p:pic>
          <p:nvPicPr>
            <p:cNvPr id="44" name="Picture 4" descr="Image result">
              <a:extLst>
                <a:ext uri="{FF2B5EF4-FFF2-40B4-BE49-F238E27FC236}">
                  <a16:creationId xmlns:a16="http://schemas.microsoft.com/office/drawing/2014/main" id="{0E574300-FDA0-44DA-AEE3-1491DB2D9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642" y="1254729"/>
              <a:ext cx="493776" cy="325012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Image result">
              <a:extLst>
                <a:ext uri="{FF2B5EF4-FFF2-40B4-BE49-F238E27FC236}">
                  <a16:creationId xmlns:a16="http://schemas.microsoft.com/office/drawing/2014/main" id="{82577DE0-8617-43A7-AA86-97322EE39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654" y="1270931"/>
              <a:ext cx="557784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79F82156-CB9A-423D-A7DF-18C8C9C20D1A}"/>
              </a:ext>
            </a:extLst>
          </p:cNvPr>
          <p:cNvSpPr/>
          <p:nvPr/>
        </p:nvSpPr>
        <p:spPr>
          <a:xfrm>
            <a:off x="6851179" y="5112438"/>
            <a:ext cx="5099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34" charset="0"/>
              </a:rPr>
              <a:t>PIP-II </a:t>
            </a:r>
            <a:r>
              <a:rPr lang="en-US" sz="2000">
                <a:solidFill>
                  <a:srgbClr val="505050"/>
                </a:solidFill>
                <a:latin typeface="Helvetica" pitchFamily="34" charset="0"/>
              </a:rPr>
              <a:t>L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34" charset="0"/>
              </a:rPr>
              <a:t>inac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34" charset="0"/>
              </a:rPr>
              <a:t> is technically complex, state of the art superconducting RF accelerator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98150F6F-AC7B-4763-B205-51B4488F6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5064" y="2574474"/>
            <a:ext cx="527234" cy="329522"/>
          </a:xfrm>
          <a:prstGeom prst="rect">
            <a:avLst/>
          </a:prstGeom>
          <a:ln>
            <a:solidFill>
              <a:schemeClr val="accent6">
                <a:alpha val="10000"/>
              </a:schemeClr>
            </a:solidFill>
          </a:ln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3C34767-D19B-4D44-B5D4-02A9A7714508}"/>
              </a:ext>
            </a:extLst>
          </p:cNvPr>
          <p:cNvSpPr txBox="1"/>
          <p:nvPr/>
        </p:nvSpPr>
        <p:spPr>
          <a:xfrm>
            <a:off x="2465077" y="1367308"/>
            <a:ext cx="1104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Cryoplant</a:t>
            </a:r>
          </a:p>
        </p:txBody>
      </p:sp>
      <p:pic>
        <p:nvPicPr>
          <p:cNvPr id="89" name="Picture 4" descr="Image result">
            <a:extLst>
              <a:ext uri="{FF2B5EF4-FFF2-40B4-BE49-F238E27FC236}">
                <a16:creationId xmlns:a16="http://schemas.microsoft.com/office/drawing/2014/main" id="{75FAE650-7BBA-43D7-9DCB-4313DFA1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98" y="1354312"/>
            <a:ext cx="512064" cy="334208"/>
          </a:xfrm>
          <a:prstGeom prst="rect">
            <a:avLst/>
          </a:prstGeom>
          <a:noFill/>
          <a:ln>
            <a:solidFill>
              <a:schemeClr val="accent6">
                <a:alpha val="1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F4BC880-A3C1-4095-A7FF-7A211B950B22}"/>
              </a:ext>
            </a:extLst>
          </p:cNvPr>
          <p:cNvSpPr txBox="1"/>
          <p:nvPr/>
        </p:nvSpPr>
        <p:spPr>
          <a:xfrm>
            <a:off x="2240793" y="2536325"/>
            <a:ext cx="1104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44DF46-1BE8-419C-BF7B-9F3CFD7642C8}"/>
              </a:ext>
            </a:extLst>
          </p:cNvPr>
          <p:cNvGrpSpPr/>
          <p:nvPr/>
        </p:nvGrpSpPr>
        <p:grpSpPr>
          <a:xfrm>
            <a:off x="5930241" y="970168"/>
            <a:ext cx="1025183" cy="646260"/>
            <a:chOff x="5774052" y="1457548"/>
            <a:chExt cx="1025183" cy="64626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494BED3-4F26-411F-AEF8-9C5395C5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74052" y="1770373"/>
              <a:ext cx="492481" cy="333435"/>
            </a:xfrm>
            <a:prstGeom prst="rect">
              <a:avLst/>
            </a:prstGeom>
            <a:ln>
              <a:solidFill>
                <a:schemeClr val="accent6">
                  <a:alpha val="10000"/>
                </a:schemeClr>
              </a:solidFill>
            </a:ln>
          </p:spPr>
        </p:pic>
        <p:pic>
          <p:nvPicPr>
            <p:cNvPr id="94" name="Picture 2" descr="Image result">
              <a:extLst>
                <a:ext uri="{FF2B5EF4-FFF2-40B4-BE49-F238E27FC236}">
                  <a16:creationId xmlns:a16="http://schemas.microsoft.com/office/drawing/2014/main" id="{141E1251-6783-44B6-8F61-7B639712C94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0293" y="1457548"/>
              <a:ext cx="557784" cy="288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4" descr="Image result">
              <a:extLst>
                <a:ext uri="{FF2B5EF4-FFF2-40B4-BE49-F238E27FC236}">
                  <a16:creationId xmlns:a16="http://schemas.microsoft.com/office/drawing/2014/main" id="{0A1FCF22-1C6B-418E-B5B5-45F6F42EF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046" y="1774584"/>
              <a:ext cx="480189" cy="325012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3B3231-3FB0-4747-83D8-B1CBD418D7F6}"/>
              </a:ext>
            </a:extLst>
          </p:cNvPr>
          <p:cNvGrpSpPr/>
          <p:nvPr/>
        </p:nvGrpSpPr>
        <p:grpSpPr>
          <a:xfrm>
            <a:off x="2782794" y="2092028"/>
            <a:ext cx="1259455" cy="1057953"/>
            <a:chOff x="2769571" y="2288772"/>
            <a:chExt cx="1259455" cy="1057953"/>
          </a:xfrm>
        </p:grpSpPr>
        <p:pic>
          <p:nvPicPr>
            <p:cNvPr id="43" name="Picture 2" descr="Image result">
              <a:extLst>
                <a:ext uri="{FF2B5EF4-FFF2-40B4-BE49-F238E27FC236}">
                  <a16:creationId xmlns:a16="http://schemas.microsoft.com/office/drawing/2014/main" id="{81497B92-08D2-4147-B49F-092DCD72D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628" y="2288772"/>
              <a:ext cx="557784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C0FBC4-D2B0-4013-AE1F-BB3F713484B3}"/>
                </a:ext>
              </a:extLst>
            </p:cNvPr>
            <p:cNvSpPr txBox="1"/>
            <p:nvPr/>
          </p:nvSpPr>
          <p:spPr>
            <a:xfrm>
              <a:off x="2769571" y="2608061"/>
              <a:ext cx="12594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HWR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Cavities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162.5 MHz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C3DEE36-0754-4970-B0A1-A16EDD7C7CFC}"/>
              </a:ext>
            </a:extLst>
          </p:cNvPr>
          <p:cNvSpPr txBox="1"/>
          <p:nvPr/>
        </p:nvSpPr>
        <p:spPr>
          <a:xfrm>
            <a:off x="4000030" y="1822373"/>
            <a:ext cx="1512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Spoke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SSR1 X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Cavities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325 MHz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A7F717-D416-48AB-8BD8-A73EAC2F9E62}"/>
              </a:ext>
            </a:extLst>
          </p:cNvPr>
          <p:cNvSpPr txBox="1"/>
          <p:nvPr/>
        </p:nvSpPr>
        <p:spPr>
          <a:xfrm>
            <a:off x="5767798" y="1645122"/>
            <a:ext cx="1512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Spoke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SSR2 X 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 Cavities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325 MHz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0E79E3-778D-43F4-8999-7A779300FADE}"/>
              </a:ext>
            </a:extLst>
          </p:cNvPr>
          <p:cNvGrpSpPr/>
          <p:nvPr/>
        </p:nvGrpSpPr>
        <p:grpSpPr>
          <a:xfrm>
            <a:off x="9938730" y="192688"/>
            <a:ext cx="1043296" cy="685463"/>
            <a:chOff x="9830205" y="192688"/>
            <a:chExt cx="1043296" cy="685463"/>
          </a:xfrm>
        </p:grpSpPr>
        <p:pic>
          <p:nvPicPr>
            <p:cNvPr id="56" name="Content Placeholder 7">
              <a:extLst>
                <a:ext uri="{FF2B5EF4-FFF2-40B4-BE49-F238E27FC236}">
                  <a16:creationId xmlns:a16="http://schemas.microsoft.com/office/drawing/2014/main" id="{45F91483-C64D-41E5-B8BA-060F412CDCCE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59245" y="192688"/>
              <a:ext cx="585216" cy="29260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50CD4A5-DB7E-41D9-93D2-5518D9611A59}"/>
                </a:ext>
              </a:extLst>
            </p:cNvPr>
            <p:cNvGrpSpPr/>
            <p:nvPr/>
          </p:nvGrpSpPr>
          <p:grpSpPr>
            <a:xfrm>
              <a:off x="9830205" y="585543"/>
              <a:ext cx="1043296" cy="292608"/>
              <a:chOff x="9830205" y="585543"/>
              <a:chExt cx="1043296" cy="292608"/>
            </a:xfrm>
          </p:grpSpPr>
          <p:pic>
            <p:nvPicPr>
              <p:cNvPr id="77" name="Picture 4" descr="Image result">
                <a:extLst>
                  <a:ext uri="{FF2B5EF4-FFF2-40B4-BE49-F238E27FC236}">
                    <a16:creationId xmlns:a16="http://schemas.microsoft.com/office/drawing/2014/main" id="{6CCEA820-EAB7-4930-82BF-73B43A44AA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303" y="585543"/>
                <a:ext cx="437198" cy="292608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Image result">
                <a:extLst>
                  <a:ext uri="{FF2B5EF4-FFF2-40B4-BE49-F238E27FC236}">
                    <a16:creationId xmlns:a16="http://schemas.microsoft.com/office/drawing/2014/main" id="{A1EFE992-F4D1-43D6-B2B1-6157786239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30205" y="585543"/>
                <a:ext cx="557784" cy="292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77718A93-193F-4831-B4B0-F365F97CB7BE}"/>
              </a:ext>
            </a:extLst>
          </p:cNvPr>
          <p:cNvSpPr txBox="1"/>
          <p:nvPr/>
        </p:nvSpPr>
        <p:spPr>
          <a:xfrm>
            <a:off x="9810039" y="940883"/>
            <a:ext cx="130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Elliptical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HB650 X 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 Cavities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650 MHz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C6EC7E-5D08-429C-AC9F-6E5A09892578}"/>
              </a:ext>
            </a:extLst>
          </p:cNvPr>
          <p:cNvCxnSpPr>
            <a:cxnSpLocks/>
          </p:cNvCxnSpPr>
          <p:nvPr/>
        </p:nvCxnSpPr>
        <p:spPr>
          <a:xfrm flipH="1">
            <a:off x="8059636" y="2903996"/>
            <a:ext cx="372337" cy="629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3" name="Picture 62" descr="A picture containing toy&#10;&#10;Description automatically generated">
            <a:extLst>
              <a:ext uri="{FF2B5EF4-FFF2-40B4-BE49-F238E27FC236}">
                <a16:creationId xmlns:a16="http://schemas.microsoft.com/office/drawing/2014/main" id="{0FB51233-8A1A-4A19-8A4D-1EA1ADA64E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5419" y="2776480"/>
            <a:ext cx="1454714" cy="795053"/>
          </a:xfrm>
          <a:prstGeom prst="rect">
            <a:avLst/>
          </a:prstGeom>
        </p:spPr>
      </p:pic>
      <p:pic>
        <p:nvPicPr>
          <p:cNvPr id="65" name="Picture 64" descr="A close up of a device&#10;&#10;Description automatically generated">
            <a:extLst>
              <a:ext uri="{FF2B5EF4-FFF2-40B4-BE49-F238E27FC236}">
                <a16:creationId xmlns:a16="http://schemas.microsoft.com/office/drawing/2014/main" id="{8FC2E676-B3E3-4F54-9885-41AA3AC32A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88763" y="2539820"/>
            <a:ext cx="1454714" cy="834529"/>
          </a:xfrm>
          <a:prstGeom prst="rect">
            <a:avLst/>
          </a:prstGeom>
        </p:spPr>
      </p:pic>
      <p:pic>
        <p:nvPicPr>
          <p:cNvPr id="66" name="Content Placeholder 7" descr="A picture containing toy, drawing, hydrant, engine&#10;&#10;Description automatically generated">
            <a:extLst>
              <a:ext uri="{FF2B5EF4-FFF2-40B4-BE49-F238E27FC236}">
                <a16:creationId xmlns:a16="http://schemas.microsoft.com/office/drawing/2014/main" id="{943FBCE1-9325-4278-88BD-681368CB4D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2367" y="1827239"/>
            <a:ext cx="1819007" cy="8523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56D04B-3293-4063-AA6E-31D10AE33C68}"/>
              </a:ext>
            </a:extLst>
          </p:cNvPr>
          <p:cNvGrpSpPr/>
          <p:nvPr/>
        </p:nvGrpSpPr>
        <p:grpSpPr>
          <a:xfrm>
            <a:off x="7731978" y="644159"/>
            <a:ext cx="1300679" cy="1634714"/>
            <a:chOff x="7608057" y="872035"/>
            <a:chExt cx="1300679" cy="163471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306A190-1AAE-4DCB-BF10-32CE2AEBA013}"/>
                </a:ext>
              </a:extLst>
            </p:cNvPr>
            <p:cNvGrpSpPr/>
            <p:nvPr/>
          </p:nvGrpSpPr>
          <p:grpSpPr>
            <a:xfrm>
              <a:off x="7773250" y="872035"/>
              <a:ext cx="1027283" cy="697083"/>
              <a:chOff x="4990042" y="911873"/>
              <a:chExt cx="1027283" cy="697083"/>
            </a:xfrm>
          </p:grpSpPr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ABF20745-D3C9-44B5-B078-D8AC21997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524844" y="911873"/>
                <a:ext cx="478534" cy="323893"/>
              </a:xfrm>
              <a:prstGeom prst="rect">
                <a:avLst/>
              </a:prstGeom>
              <a:effectLst/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DFAB45A1-4DC1-4D55-9661-48A93DA41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24844" y="1275521"/>
                <a:ext cx="492481" cy="333435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54" name="Picture 4" descr="Image result">
                <a:extLst>
                  <a:ext uri="{FF2B5EF4-FFF2-40B4-BE49-F238E27FC236}">
                    <a16:creationId xmlns:a16="http://schemas.microsoft.com/office/drawing/2014/main" id="{3C72F071-C661-4BBF-A742-248F32F6C9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7210" y="1275309"/>
                <a:ext cx="480189" cy="32501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Image result">
                <a:extLst>
                  <a:ext uri="{FF2B5EF4-FFF2-40B4-BE49-F238E27FC236}">
                    <a16:creationId xmlns:a16="http://schemas.microsoft.com/office/drawing/2014/main" id="{60274AF8-D0D0-48C3-B40B-88EE4B7BBD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0042" y="927923"/>
                <a:ext cx="498737" cy="285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A5189FE-2FC4-4EDD-BCF1-3CA9D6603CB1}"/>
                </a:ext>
              </a:extLst>
            </p:cNvPr>
            <p:cNvSpPr txBox="1"/>
            <p:nvPr/>
          </p:nvSpPr>
          <p:spPr>
            <a:xfrm>
              <a:off x="7608057" y="1552642"/>
              <a:ext cx="13006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Elliptical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LB650 X 9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 Cavities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650 MHz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dirty="0"/>
          </a:p>
        </p:txBody>
      </p:sp>
      <p:sp>
        <p:nvSpPr>
          <p:cNvPr id="67" name="Rectangle 63">
            <a:extLst>
              <a:ext uri="{FF2B5EF4-FFF2-40B4-BE49-F238E27FC236}">
                <a16:creationId xmlns:a16="http://schemas.microsoft.com/office/drawing/2014/main" id="{ABC0358E-062F-4FE0-88A6-071CDADA7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8144"/>
            <a:ext cx="12192000" cy="707886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PIP-II is the world’s highest energy and power CW proton linac, and the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</a:rPr>
              <a:t>U.S. first accelerator project to be built with major international contributions  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9402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Content Placeholder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826AD594-CA35-4074-8C04-E738C727F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6341">
            <a:off x="7424538" y="954388"/>
            <a:ext cx="2299781" cy="1568151"/>
          </a:xfrm>
          <a:prstGeom prst="rect">
            <a:avLst/>
          </a:prstGeom>
        </p:spPr>
      </p:pic>
      <p:pic>
        <p:nvPicPr>
          <p:cNvPr id="12" name="Content Placeholder 7" descr="A picture containing toy, drawing, hydrant, engine&#10;&#10;Description automatically generated">
            <a:extLst>
              <a:ext uri="{FF2B5EF4-FFF2-40B4-BE49-F238E27FC236}">
                <a16:creationId xmlns:a16="http://schemas.microsoft.com/office/drawing/2014/main" id="{3F0B6C1D-F8C1-436B-A9D8-6D58443B5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003" y="1302911"/>
            <a:ext cx="2458192" cy="115189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A3FF3B4-01FB-4478-84B7-A68F26AE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73" y="264703"/>
            <a:ext cx="11057467" cy="569268"/>
          </a:xfrm>
        </p:spPr>
        <p:txBody>
          <a:bodyPr/>
          <a:lstStyle/>
          <a:p>
            <a:r>
              <a:rPr lang="en-US" sz="2400" dirty="0"/>
              <a:t>The state-of-the-art PIP-II Superconducting RF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A3B67-D604-401B-8387-C2703E2E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9BBAE6-2AAE-430B-BC54-27AF7B95215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468" y="1392107"/>
            <a:ext cx="2045114" cy="7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E162B-FEBE-47A0-849E-469997D52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69250" y="6499634"/>
            <a:ext cx="1098169" cy="187325"/>
          </a:xfrm>
        </p:spPr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90C5BC-DC27-4F9D-9BED-8CDFA45E86E5}"/>
              </a:ext>
            </a:extLst>
          </p:cNvPr>
          <p:cNvGrpSpPr/>
          <p:nvPr/>
        </p:nvGrpSpPr>
        <p:grpSpPr>
          <a:xfrm>
            <a:off x="807669" y="2616444"/>
            <a:ext cx="10863012" cy="3293031"/>
            <a:chOff x="808609" y="2230841"/>
            <a:chExt cx="10863012" cy="32930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16C2DF-92C6-4C64-A52F-B4B31E9BE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937749">
              <a:off x="251385" y="3320528"/>
              <a:ext cx="2228103" cy="11136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059AF7-5974-4FBD-A580-7FF0FC334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123712" y="3076124"/>
              <a:ext cx="1022209" cy="160246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46994A-FDE5-4604-A7BE-89DF366E7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89221" y="3059376"/>
              <a:ext cx="1598298" cy="163596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172C80B-03A2-4EA6-94D8-C86C7EA19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7398977" y="3400688"/>
              <a:ext cx="2653652" cy="95333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079BB56-BCC7-488F-AAB0-E2E2ABE68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 flipV="1">
              <a:off x="9522727" y="3374978"/>
              <a:ext cx="3293031" cy="1004757"/>
            </a:xfrm>
            <a:prstGeom prst="rect">
              <a:avLst/>
            </a:prstGeom>
          </p:spPr>
        </p:pic>
      </p:grpSp>
      <p:pic>
        <p:nvPicPr>
          <p:cNvPr id="1028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id="{94F5FB08-7272-445E-9C17-991FB551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8" y="871490"/>
            <a:ext cx="621699" cy="62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id="{12AECA77-EF26-4C14-BFED-4523D9FA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75" y="874910"/>
            <a:ext cx="621699" cy="62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id="{5F42B2B5-C334-4430-B500-7C04A040F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27" y="2728635"/>
            <a:ext cx="621699" cy="60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id="{7BD2C86B-0603-4B1A-A11B-859B1CB0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37" y="2886222"/>
            <a:ext cx="621699" cy="62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id="{2CC884F0-8524-4F77-A150-E8C06680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043" y="2925231"/>
            <a:ext cx="621699" cy="69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033C9D-486E-41FC-888B-80D6ABBD8F6E}"/>
              </a:ext>
            </a:extLst>
          </p:cNvPr>
          <p:cNvSpPr txBox="1"/>
          <p:nvPr/>
        </p:nvSpPr>
        <p:spPr>
          <a:xfrm>
            <a:off x="10471807" y="777888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2021-22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EE96D1-D8E9-4ED4-B110-4B9EDC67C3C4}"/>
              </a:ext>
            </a:extLst>
          </p:cNvPr>
          <p:cNvSpPr txBox="1"/>
          <p:nvPr/>
        </p:nvSpPr>
        <p:spPr>
          <a:xfrm>
            <a:off x="7870526" y="789152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2023</a:t>
            </a:r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695E73-5D0E-4051-9D73-E7CBA3CFE877}"/>
              </a:ext>
            </a:extLst>
          </p:cNvPr>
          <p:cNvSpPr txBox="1"/>
          <p:nvPr/>
        </p:nvSpPr>
        <p:spPr>
          <a:xfrm>
            <a:off x="5483840" y="775569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2023</a:t>
            </a:r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D8C983-2622-41FC-91F0-3F5147F91242}"/>
              </a:ext>
            </a:extLst>
          </p:cNvPr>
          <p:cNvSpPr txBox="1"/>
          <p:nvPr/>
        </p:nvSpPr>
        <p:spPr>
          <a:xfrm>
            <a:off x="5864713" y="292523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0E1B8C-FE4A-41A1-9B31-A814CE3B3DE7}"/>
              </a:ext>
            </a:extLst>
          </p:cNvPr>
          <p:cNvSpPr/>
          <p:nvPr/>
        </p:nvSpPr>
        <p:spPr>
          <a:xfrm>
            <a:off x="868097" y="225914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5.9 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5E7DE4-C42C-4DE3-9DD3-E5B4AC58AF0A}"/>
              </a:ext>
            </a:extLst>
          </p:cNvPr>
          <p:cNvSpPr/>
          <p:nvPr/>
        </p:nvSpPr>
        <p:spPr>
          <a:xfrm>
            <a:off x="3363958" y="2297837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5.3 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2A3265-6892-4617-BE69-1174B5FDF533}"/>
              </a:ext>
            </a:extLst>
          </p:cNvPr>
          <p:cNvSpPr/>
          <p:nvPr/>
        </p:nvSpPr>
        <p:spPr>
          <a:xfrm>
            <a:off x="5666232" y="2328081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6.5 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8D4E55-D590-4EE8-85B8-5D830C67637E}"/>
              </a:ext>
            </a:extLst>
          </p:cNvPr>
          <p:cNvSpPr/>
          <p:nvPr/>
        </p:nvSpPr>
        <p:spPr>
          <a:xfrm>
            <a:off x="8337848" y="227673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5.5 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0D6C12-42E6-4D0A-836C-0D6D41D63411}"/>
              </a:ext>
            </a:extLst>
          </p:cNvPr>
          <p:cNvSpPr/>
          <p:nvPr/>
        </p:nvSpPr>
        <p:spPr>
          <a:xfrm>
            <a:off x="10943029" y="2166291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9.9 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461929-A3E7-41D9-A585-FFE3FA3F3477}"/>
              </a:ext>
            </a:extLst>
          </p:cNvPr>
          <p:cNvSpPr txBox="1"/>
          <p:nvPr/>
        </p:nvSpPr>
        <p:spPr>
          <a:xfrm>
            <a:off x="370630" y="5470037"/>
            <a:ext cx="2207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Half Wave Resonator</a:t>
            </a:r>
          </a:p>
          <a:p>
            <a:pPr algn="ctr"/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=0.11  </a:t>
            </a: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400" baseline="-25000">
                <a:latin typeface="Helvetica" panose="020B0604020202020204" pitchFamily="34" charset="0"/>
                <a:cs typeface="Helvetica" panose="020B0604020202020204" pitchFamily="34" charset="0"/>
              </a:rPr>
              <a:t>0 </a:t>
            </a: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=0.85x10</a:t>
            </a:r>
            <a:r>
              <a:rPr lang="en-US" sz="1400" baseline="3000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sz="1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1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46E369-B36B-41DF-94FB-D8B001269B4B}"/>
              </a:ext>
            </a:extLst>
          </p:cNvPr>
          <p:cNvSpPr txBox="1"/>
          <p:nvPr/>
        </p:nvSpPr>
        <p:spPr>
          <a:xfrm>
            <a:off x="2452473" y="5265345"/>
            <a:ext cx="24079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Spoke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SSR1 </a:t>
            </a:r>
            <a:endParaRPr lang="en-US" sz="1400">
              <a:solidFill>
                <a:srgbClr val="004C97"/>
              </a:solidFill>
              <a:latin typeface="Arial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=0.22  </a:t>
            </a: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400" baseline="-25000">
                <a:latin typeface="Helvetica" panose="020B0604020202020204" pitchFamily="34" charset="0"/>
                <a:cs typeface="Helvetica" panose="020B0604020202020204" pitchFamily="34" charset="0"/>
              </a:rPr>
              <a:t>0 </a:t>
            </a: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=0.82x10</a:t>
            </a:r>
            <a:r>
              <a:rPr lang="en-US" sz="1400" baseline="3000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sz="1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2D4F1B-543F-40A9-A415-33F9CAF95FA3}"/>
              </a:ext>
            </a:extLst>
          </p:cNvPr>
          <p:cNvSpPr txBox="1"/>
          <p:nvPr/>
        </p:nvSpPr>
        <p:spPr>
          <a:xfrm>
            <a:off x="5086634" y="5304372"/>
            <a:ext cx="2571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Spoke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SSR2</a:t>
            </a:r>
          </a:p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=0.47 </a:t>
            </a:r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4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=0.82x10</a:t>
            </a:r>
            <a:r>
              <a:rPr lang="en-US" sz="1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24BC6EA-3D05-43F7-99EC-FA4FF527A1E4}"/>
              </a:ext>
            </a:extLst>
          </p:cNvPr>
          <p:cNvSpPr txBox="1"/>
          <p:nvPr/>
        </p:nvSpPr>
        <p:spPr>
          <a:xfrm>
            <a:off x="7610802" y="5560388"/>
            <a:ext cx="20023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Elliptical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LB650 </a:t>
            </a:r>
            <a:endParaRPr lang="en-US" sz="1400" dirty="0">
              <a:solidFill>
                <a:srgbClr val="FF0000"/>
              </a:solidFill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=0.61 </a:t>
            </a:r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4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=2.4x10</a:t>
            </a:r>
            <a:r>
              <a:rPr lang="en-US" sz="1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8A824D-AD67-4176-AD97-1482F1126569}"/>
              </a:ext>
            </a:extLst>
          </p:cNvPr>
          <p:cNvSpPr txBox="1"/>
          <p:nvPr/>
        </p:nvSpPr>
        <p:spPr>
          <a:xfrm>
            <a:off x="9438191" y="5596588"/>
            <a:ext cx="2166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Elliptical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HB650</a:t>
            </a:r>
          </a:p>
          <a:p>
            <a:pPr algn="ctr"/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=0.92   </a:t>
            </a:r>
            <a:r>
              <a:rPr lang="en-US" sz="14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400" baseline="-25000">
                <a:latin typeface="Helvetica" panose="020B0604020202020204" pitchFamily="34" charset="0"/>
                <a:cs typeface="Helvetica" panose="020B0604020202020204" pitchFamily="34" charset="0"/>
              </a:rPr>
              <a:t>0 </a:t>
            </a: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=3.3x10</a:t>
            </a:r>
            <a:r>
              <a:rPr lang="en-US" sz="1400" baseline="3000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sz="1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382E61-9035-4D51-8EA0-C013F365816F}"/>
              </a:ext>
            </a:extLst>
          </p:cNvPr>
          <p:cNvSpPr txBox="1"/>
          <p:nvPr/>
        </p:nvSpPr>
        <p:spPr>
          <a:xfrm>
            <a:off x="7685948" y="6477437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*state-of-the-art performance requirement</a:t>
            </a:r>
          </a:p>
        </p:txBody>
      </p: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5DCC98DC-12F7-4F4D-82FE-83884AC800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3152" y="1338641"/>
            <a:ext cx="1879967" cy="1027469"/>
          </a:xfrm>
          <a:prstGeom prst="rect">
            <a:avLst/>
          </a:prstGeom>
        </p:spPr>
      </p:pic>
      <p:pic>
        <p:nvPicPr>
          <p:cNvPr id="25" name="Picture 24" descr="A close up of a device&#10;&#10;Description automatically generated">
            <a:extLst>
              <a:ext uri="{FF2B5EF4-FFF2-40B4-BE49-F238E27FC236}">
                <a16:creationId xmlns:a16="http://schemas.microsoft.com/office/drawing/2014/main" id="{56A06C4C-0358-405E-91E9-CD2F0CD11E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673" y="1238909"/>
            <a:ext cx="1948505" cy="1117803"/>
          </a:xfrm>
          <a:prstGeom prst="rect">
            <a:avLst/>
          </a:prstGeom>
        </p:spPr>
      </p:pic>
      <p:pic>
        <p:nvPicPr>
          <p:cNvPr id="50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id="{7BC9F19F-959D-42EB-ABC5-FBADC3A2B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27" y="2782963"/>
            <a:ext cx="718169" cy="718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id="{E4685C6D-2659-4EED-998C-2E572D08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5" y="6038044"/>
            <a:ext cx="289389" cy="28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97443D2-C73D-439B-BE5E-92EFD8C60C92}"/>
              </a:ext>
            </a:extLst>
          </p:cNvPr>
          <p:cNvSpPr txBox="1"/>
          <p:nvPr/>
        </p:nvSpPr>
        <p:spPr>
          <a:xfrm>
            <a:off x="434190" y="6111121"/>
            <a:ext cx="16337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Helvetica" panose="020B0604020202020204" pitchFamily="34" charset="0"/>
                <a:cs typeface="Helvetica" panose="020B0604020202020204" pitchFamily="34" charset="0"/>
              </a:rPr>
              <a:t>Performance validated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9243CF-3E46-42B9-8E53-A0744212202C}"/>
              </a:ext>
            </a:extLst>
          </p:cNvPr>
          <p:cNvSpPr txBox="1"/>
          <p:nvPr/>
        </p:nvSpPr>
        <p:spPr>
          <a:xfrm>
            <a:off x="3780236" y="6116059"/>
            <a:ext cx="16257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Helvetica" panose="020B0604020202020204" pitchFamily="34" charset="0"/>
                <a:cs typeface="Helvetica" panose="020B0604020202020204" pitchFamily="34" charset="0"/>
              </a:rPr>
              <a:t>Dates: component built</a:t>
            </a:r>
          </a:p>
        </p:txBody>
      </p:sp>
      <p:pic>
        <p:nvPicPr>
          <p:cNvPr id="45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id="{9C674771-B837-474B-8CEB-D8A5B1A5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51" y="6014599"/>
            <a:ext cx="336280" cy="33628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A7113F6-1A4C-481B-B759-AF72EE666877}"/>
              </a:ext>
            </a:extLst>
          </p:cNvPr>
          <p:cNvSpPr txBox="1"/>
          <p:nvPr/>
        </p:nvSpPr>
        <p:spPr>
          <a:xfrm>
            <a:off x="2475131" y="6099726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Helvetica" panose="020B0604020202020204" pitchFamily="34" charset="0"/>
                <a:cs typeface="Helvetica" panose="020B0604020202020204" pitchFamily="34" charset="0"/>
              </a:rPr>
              <a:t>Testing in progress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306D8-D93A-4963-B11A-E29927BF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2246" y="6555068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6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14EEC-96A8-4753-A2F9-2DFFDFB4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09C0B93-83F9-4048-A477-4B5AEB5F75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</a:p>
        </p:txBody>
      </p:sp>
      <p:sp>
        <p:nvSpPr>
          <p:cNvPr id="64515" name="TextBox 4">
            <a:extLst>
              <a:ext uri="{FF2B5EF4-FFF2-40B4-BE49-F238E27FC236}">
                <a16:creationId xmlns:a16="http://schemas.microsoft.com/office/drawing/2014/main" id="{6B444ADE-8A28-4D57-88BA-F2117D739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4" y="5522830"/>
            <a:ext cx="8896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>
                <a:solidFill>
                  <a:srgbClr val="FFFF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HWR cryomodule installed at PIP2IT; </a:t>
            </a:r>
          </a:p>
          <a:p>
            <a:pPr algn="ctr">
              <a:defRPr/>
            </a:pPr>
            <a:r>
              <a:rPr lang="en-US" altLang="en-US">
                <a:solidFill>
                  <a:srgbClr val="FFFF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2K RF tests complete, accelerated beam</a:t>
            </a:r>
          </a:p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4BEEA-DE5A-4551-A01A-CAF996A3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dirty="0"/>
          </a:p>
        </p:txBody>
      </p:sp>
      <p:pic>
        <p:nvPicPr>
          <p:cNvPr id="64514" name="Picture 3">
            <a:extLst>
              <a:ext uri="{FF2B5EF4-FFF2-40B4-BE49-F238E27FC236}">
                <a16:creationId xmlns:a16="http://schemas.microsoft.com/office/drawing/2014/main" id="{B97EA7A3-5A76-487C-9812-B0B0C88D9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"/>
          <a:stretch/>
        </p:blipFill>
        <p:spPr bwMode="auto">
          <a:xfrm>
            <a:off x="1603042" y="19878"/>
            <a:ext cx="8985914" cy="63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itle 2">
            <a:extLst>
              <a:ext uri="{FF2B5EF4-FFF2-40B4-BE49-F238E27FC236}">
                <a16:creationId xmlns:a16="http://schemas.microsoft.com/office/drawing/2014/main" id="{27FC742B-C59D-4EF3-9555-B208DFC43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906" y="367596"/>
            <a:ext cx="84010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rgbClr val="FFFFFF"/>
                </a:solidFill>
                <a:latin typeface="Helvetica" panose="020B0604020202020204" pitchFamily="34" charset="0"/>
                <a:ea typeface="Geneva"/>
                <a:cs typeface="MS PGothic" panose="020B0600070205080204" pitchFamily="34" charset="-128"/>
              </a:rPr>
              <a:t>Half-Wave Resonator (HWR) </a:t>
            </a:r>
            <a:r>
              <a:rPr lang="en-US" altLang="en-US" dirty="0">
                <a:solidFill>
                  <a:srgbClr val="FFFFFF"/>
                </a:solidFill>
                <a:latin typeface="Helvetica" panose="020B0604020202020204" pitchFamily="34" charset="0"/>
                <a:ea typeface="Geneva"/>
                <a:cs typeface="Helvetica" panose="020B0604020202020204" pitchFamily="34" charset="0"/>
              </a:rPr>
              <a:t>Fabrication by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6465F5-FA15-4EAE-9455-ABA3A36D8279}"/>
              </a:ext>
            </a:extLst>
          </p:cNvPr>
          <p:cNvGrpSpPr/>
          <p:nvPr/>
        </p:nvGrpSpPr>
        <p:grpSpPr>
          <a:xfrm>
            <a:off x="8610891" y="182244"/>
            <a:ext cx="1647565" cy="940035"/>
            <a:chOff x="8958263" y="438151"/>
            <a:chExt cx="1647565" cy="940035"/>
          </a:xfrm>
        </p:grpSpPr>
        <p:pic>
          <p:nvPicPr>
            <p:cNvPr id="64517" name="Picture 7">
              <a:extLst>
                <a:ext uri="{FF2B5EF4-FFF2-40B4-BE49-F238E27FC236}">
                  <a16:creationId xmlns:a16="http://schemas.microsoft.com/office/drawing/2014/main" id="{B565F81D-6BF5-4029-8F64-82DEC770D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8263" y="438151"/>
              <a:ext cx="1643062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103405-2D3A-4DDA-A13A-C64E1658C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58263" y="1007113"/>
              <a:ext cx="1647565" cy="371073"/>
            </a:xfrm>
            <a:prstGeom prst="rect">
              <a:avLst/>
            </a:prstGeom>
          </p:spPr>
        </p:pic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70771886-2A71-4072-9479-08A7138E2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4" y="5207885"/>
            <a:ext cx="8896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FFFF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HWR cryomodule at 2K, RF tests complete, </a:t>
            </a:r>
          </a:p>
          <a:p>
            <a:pPr algn="ctr">
              <a:defRPr/>
            </a:pPr>
            <a:r>
              <a:rPr lang="en-US" altLang="en-US" dirty="0">
                <a:solidFill>
                  <a:srgbClr val="FFFF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accelerated beam</a:t>
            </a:r>
          </a:p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>
            <a:extLst>
              <a:ext uri="{FF2B5EF4-FFF2-40B4-BE49-F238E27FC236}">
                <a16:creationId xmlns:a16="http://schemas.microsoft.com/office/drawing/2014/main" id="{D61B4406-199F-41D0-B6E9-5C4F2371F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81" y="-16476"/>
            <a:ext cx="9139237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TextBox 7">
            <a:extLst>
              <a:ext uri="{FF2B5EF4-FFF2-40B4-BE49-F238E27FC236}">
                <a16:creationId xmlns:a16="http://schemas.microsoft.com/office/drawing/2014/main" id="{DE69BA63-79E7-4AC8-9338-1900C62E1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470" y="5001984"/>
            <a:ext cx="87389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3087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Single </a:t>
            </a:r>
            <a:r>
              <a:rPr lang="en-US" altLang="en-US" dirty="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Spoke prototype cryomodule fabricated by Fermilab; successfully </a:t>
            </a:r>
            <a:r>
              <a:rPr lang="en-US" altLang="en-US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accelerated beam</a:t>
            </a:r>
            <a:endParaRPr lang="en-US" altLang="en-US" dirty="0">
              <a:solidFill>
                <a:schemeClr val="tx2"/>
              </a:solidFill>
              <a:latin typeface="Helvetica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F0283-B912-4C09-AD56-CF38ED2E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009B-CB69-E04A-B9B3-34B26D69E9CF}" type="slidenum">
              <a:rPr lang="en-US"/>
              <a:pPr/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63CEF-0817-4287-A3DB-5A3A6C3FB3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4-Feb-2021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C3955B95-176E-435D-A887-26C91B627581}"/>
              </a:ext>
            </a:extLst>
          </p:cNvPr>
          <p:cNvGrpSpPr>
            <a:grpSpLocks/>
          </p:cNvGrpSpPr>
          <p:nvPr/>
        </p:nvGrpSpPr>
        <p:grpSpPr bwMode="auto">
          <a:xfrm>
            <a:off x="8247143" y="870727"/>
            <a:ext cx="1773475" cy="503399"/>
            <a:chOff x="7161868" y="1187883"/>
            <a:chExt cx="1773220" cy="503158"/>
          </a:xfrm>
        </p:grpSpPr>
        <p:pic>
          <p:nvPicPr>
            <p:cNvPr id="13" name="Picture 5" descr="Image result">
              <a:extLst>
                <a:ext uri="{FF2B5EF4-FFF2-40B4-BE49-F238E27FC236}">
                  <a16:creationId xmlns:a16="http://schemas.microsoft.com/office/drawing/2014/main" id="{5CEEA34C-FBE3-4DD6-9C22-C253C50D8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6241" y="1188122"/>
              <a:ext cx="758847" cy="50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Image result">
              <a:extLst>
                <a:ext uri="{FF2B5EF4-FFF2-40B4-BE49-F238E27FC236}">
                  <a16:creationId xmlns:a16="http://schemas.microsoft.com/office/drawing/2014/main" id="{1833E2AD-67F9-4759-9D72-1C7984532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868" y="1187883"/>
              <a:ext cx="959982" cy="50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B6A865-4EAF-4903-9251-11272F6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B74AC48E-73BD-4DEF-A5FF-97B83A87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0" y="819696"/>
            <a:ext cx="7441247" cy="495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A617CA-11EE-46E3-8FFB-D3A90CD85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4238" y="6545704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D60E56-3FA3-41DD-836F-FBEF88041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9346" y="6548497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76EB-5B99-46D5-A3AD-1AA913602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84C452-022B-4730-A473-C068511CEFB9}"/>
              </a:ext>
            </a:extLst>
          </p:cNvPr>
          <p:cNvGrpSpPr/>
          <p:nvPr/>
        </p:nvGrpSpPr>
        <p:grpSpPr>
          <a:xfrm>
            <a:off x="8353750" y="813147"/>
            <a:ext cx="3338419" cy="483277"/>
            <a:chOff x="7960106" y="813147"/>
            <a:chExt cx="3338419" cy="483277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C19495B9-5860-482C-A97F-BF8739617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2806" y="850432"/>
              <a:ext cx="957352" cy="194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984A6C39-9314-4087-A5AB-9508E8F85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9447" y="813147"/>
              <a:ext cx="559078" cy="464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Image result">
              <a:extLst>
                <a:ext uri="{FF2B5EF4-FFF2-40B4-BE49-F238E27FC236}">
                  <a16:creationId xmlns:a16="http://schemas.microsoft.com/office/drawing/2014/main" id="{3EB3ECDE-6E19-4BA5-8A60-E2CB73EAA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106" y="887342"/>
              <a:ext cx="643654" cy="279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" descr="Image result">
              <a:extLst>
                <a:ext uri="{FF2B5EF4-FFF2-40B4-BE49-F238E27FC236}">
                  <a16:creationId xmlns:a16="http://schemas.microsoft.com/office/drawing/2014/main" id="{0A9259B3-2066-4A6E-BFDB-C43833FA2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188" y="850432"/>
              <a:ext cx="643654" cy="353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">
              <a:extLst>
                <a:ext uri="{FF2B5EF4-FFF2-40B4-BE49-F238E27FC236}">
                  <a16:creationId xmlns:a16="http://schemas.microsoft.com/office/drawing/2014/main" id="{6AA723B2-32FC-46CF-BC8C-8735A0A7A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4299" y="1048144"/>
              <a:ext cx="895859" cy="24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itle 3">
            <a:extLst>
              <a:ext uri="{FF2B5EF4-FFF2-40B4-BE49-F238E27FC236}">
                <a16:creationId xmlns:a16="http://schemas.microsoft.com/office/drawing/2014/main" id="{E7E76B8F-FE48-43B1-812E-9B1BFB74D84C}"/>
              </a:ext>
            </a:extLst>
          </p:cNvPr>
          <p:cNvSpPr txBox="1">
            <a:spLocks/>
          </p:cNvSpPr>
          <p:nvPr/>
        </p:nvSpPr>
        <p:spPr>
          <a:xfrm>
            <a:off x="388959" y="82082"/>
            <a:ext cx="9354205" cy="56378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PIP-II Cryomodules accelerate beam to 17 MeV! </a:t>
            </a:r>
          </a:p>
        </p:txBody>
      </p:sp>
      <p:sp>
        <p:nvSpPr>
          <p:cNvPr id="27" name="Rectangle 63">
            <a:extLst>
              <a:ext uri="{FF2B5EF4-FFF2-40B4-BE49-F238E27FC236}">
                <a16:creationId xmlns:a16="http://schemas.microsoft.com/office/drawing/2014/main" id="{459AF3B6-1315-4D39-943C-139C77F51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3" y="5865247"/>
            <a:ext cx="12192000" cy="92333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sz="18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Significant Milestone: SRF cryomodules and accelerator systems demonstrate solid performance. International partners’ deliverables seamlessly integrated.</a:t>
            </a:r>
            <a:br>
              <a:rPr lang="en-US" sz="18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era of SRF proton acceleration at Fermilab</a:t>
            </a:r>
            <a:endParaRPr kumimoji="0" lang="en-US" altLang="en-US" sz="18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063FD5AC-6768-41AA-B40D-FD6ACE979D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2011" y="1676108"/>
            <a:ext cx="4125708" cy="363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4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693167-3454-4374-8323-FECCCF0F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5" y="-22147"/>
            <a:ext cx="12026096" cy="705053"/>
          </a:xfrm>
        </p:spPr>
        <p:txBody>
          <a:bodyPr/>
          <a:lstStyle/>
          <a:p>
            <a:r>
              <a:rPr lang="en-US" dirty="0"/>
              <a:t>PIP-II Design Beam Parameters demonstrated at PIP2IT!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C79BC-091A-4701-BD4F-854F83A14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EADF1-E46E-409B-9DB0-5CCF4DAC8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90F63-12D9-414C-BF09-E9F04A156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A84755-2A9F-4D38-9045-7FCD8ED8E3DB}"/>
              </a:ext>
            </a:extLst>
          </p:cNvPr>
          <p:cNvGrpSpPr/>
          <p:nvPr/>
        </p:nvGrpSpPr>
        <p:grpSpPr>
          <a:xfrm>
            <a:off x="460290" y="3877520"/>
            <a:ext cx="7332980" cy="2473325"/>
            <a:chOff x="0" y="0"/>
            <a:chExt cx="7333453" cy="24733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F85820-02CB-4F5D-B340-BD957558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289863" cy="24733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B1C035-FA5E-45CC-AAB7-36D577C05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4354" y="0"/>
              <a:ext cx="1854274" cy="24733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A0821E-BF55-4154-A70C-89875971A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3119" y="0"/>
              <a:ext cx="1900334" cy="2473326"/>
            </a:xfrm>
            <a:prstGeom prst="rect">
              <a:avLst/>
            </a:prstGeom>
          </p:spPr>
        </p:pic>
      </p:grpSp>
      <p:pic>
        <p:nvPicPr>
          <p:cNvPr id="15" name="Content Placeholder 14" descr="Graphical user interface&#10;&#10;Description automatically generated">
            <a:extLst>
              <a:ext uri="{FF2B5EF4-FFF2-40B4-BE49-F238E27FC236}">
                <a16:creationId xmlns:a16="http://schemas.microsoft.com/office/drawing/2014/main" id="{A29DC8DA-80F5-424C-8C5F-4561C337F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02052" y="810792"/>
            <a:ext cx="4088970" cy="3066728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1F202-67B1-4CA8-8D16-1AEE386C4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221" y="4021954"/>
            <a:ext cx="4012155" cy="2763828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64EB148-4975-4A9D-BBDE-D1911BAE79FF}"/>
              </a:ext>
            </a:extLst>
          </p:cNvPr>
          <p:cNvSpPr txBox="1">
            <a:spLocks/>
          </p:cNvSpPr>
          <p:nvPr/>
        </p:nvSpPr>
        <p:spPr>
          <a:xfrm>
            <a:off x="460290" y="895804"/>
            <a:ext cx="6033107" cy="2688602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Project demonstrated LBNF Booster Beam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E = 16.5 MeV</a:t>
            </a:r>
          </a:p>
          <a:p>
            <a:pPr lvl="1"/>
            <a:r>
              <a:rPr lang="en-US" sz="2000" dirty="0" err="1">
                <a:solidFill>
                  <a:schemeClr val="accent6"/>
                </a:solidFill>
              </a:rPr>
              <a:t>I</a:t>
            </a:r>
            <a:r>
              <a:rPr lang="en-US" sz="2000" baseline="-25000" dirty="0" err="1">
                <a:solidFill>
                  <a:schemeClr val="accent6"/>
                </a:solidFill>
              </a:rPr>
              <a:t>b</a:t>
            </a:r>
            <a:r>
              <a:rPr lang="en-US" sz="2000" dirty="0">
                <a:solidFill>
                  <a:schemeClr val="accent6"/>
                </a:solidFill>
              </a:rPr>
              <a:t> = 2 mA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Pulse length = 550 us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Rep. rate = 20 Hz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Chopped, “Booster Injection” pattern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100% transmission through CMs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01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48E2327-7E4E-4ECB-B7CE-012E7A973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1369" y="3847707"/>
            <a:ext cx="4853375" cy="252375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D107B9-9EA5-4119-8524-C3776C03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Machine Learning Tests at PIP2IT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C921D-6D47-4204-812C-76C7FF48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09534-BDDD-4BD4-9CAE-9B820536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1FA5-BF28-4809-81D2-5FA0F324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D602E9-0EC3-4BD6-BF28-95F45DEF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6" y="3735003"/>
            <a:ext cx="5089007" cy="26291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8AE43E-56B6-4168-9E21-B44B11229298}"/>
              </a:ext>
            </a:extLst>
          </p:cNvPr>
          <p:cNvSpPr/>
          <p:nvPr/>
        </p:nvSpPr>
        <p:spPr>
          <a:xfrm>
            <a:off x="453856" y="920399"/>
            <a:ext cx="1098481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Orbit alignment using Bayesian Model-less optimization with Gaussian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Limited scope experiments to test the code: 10 BPMs + 10 correctors (5H + 5V) in coupled, solenoidal system. It takes the code ~20 iterations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ML algorithm was applied successfully for orbit alignment sequentially, in HWR and then SSR1 CMs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Implementation in PIP-II: use the method to tune and monitor optics transverse and longitudinal. Need transfer function measurements (difference orbit)</a:t>
            </a:r>
            <a:endParaRPr lang="en-US" sz="22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770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DD4C60-D7FB-4AE7-A182-AA6F1313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Partnerships: DAE Solid-State Amplifiers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67AA7-F7D7-419F-815E-6893980A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8421F-E4F9-4FC7-AEB7-A6D9766E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AD644-4D43-4D05-B272-309C1A08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2" name="Content Placeholder 11" descr="Text&#10;&#10;Description automatically generated">
            <a:extLst>
              <a:ext uri="{FF2B5EF4-FFF2-40B4-BE49-F238E27FC236}">
                <a16:creationId xmlns:a16="http://schemas.microsoft.com/office/drawing/2014/main" id="{858DECA1-2E7D-49B6-9069-2302C2D51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7037" y="1526452"/>
            <a:ext cx="5550163" cy="3372818"/>
          </a:xfrm>
        </p:spPr>
      </p:pic>
      <p:pic>
        <p:nvPicPr>
          <p:cNvPr id="13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D27D8F46-D86E-4AFC-A403-C3A6F0397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4451" y="1210700"/>
            <a:ext cx="5549734" cy="4162301"/>
          </a:xfrm>
          <a:prstGeom prst="rect">
            <a:avLst/>
          </a:prstGeom>
        </p:spPr>
      </p:pic>
      <p:pic>
        <p:nvPicPr>
          <p:cNvPr id="14" name="Picture 91">
            <a:extLst>
              <a:ext uri="{FF2B5EF4-FFF2-40B4-BE49-F238E27FC236}">
                <a16:creationId xmlns:a16="http://schemas.microsoft.com/office/drawing/2014/main" id="{F3E7055F-5E2B-4A4A-9C48-6AE7221B9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19541" y="169367"/>
            <a:ext cx="767659" cy="78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 result">
            <a:extLst>
              <a:ext uri="{FF2B5EF4-FFF2-40B4-BE49-F238E27FC236}">
                <a16:creationId xmlns:a16="http://schemas.microsoft.com/office/drawing/2014/main" id="{316B0AEF-1B33-494C-8D6F-BBF20A67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860" y="251752"/>
            <a:ext cx="950381" cy="62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C63313-37DC-4B47-9529-9239276F23A6}"/>
              </a:ext>
            </a:extLst>
          </p:cNvPr>
          <p:cNvSpPr txBox="1"/>
          <p:nvPr/>
        </p:nvSpPr>
        <p:spPr>
          <a:xfrm>
            <a:off x="6838248" y="5029989"/>
            <a:ext cx="504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RRCAT 40 kW 650 MHz prototype amplifier just arrived, being assembled, in preparation for testing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E1FDF-8334-480E-A83E-2ACC8EC78706}"/>
              </a:ext>
            </a:extLst>
          </p:cNvPr>
          <p:cNvSpPr txBox="1"/>
          <p:nvPr/>
        </p:nvSpPr>
        <p:spPr>
          <a:xfrm>
            <a:off x="304799" y="5565584"/>
            <a:ext cx="5549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ECIL/BARC 7 kW 325 MHz amplifiers powering</a:t>
            </a:r>
          </a:p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SSR1 cavities at PIP2IT</a:t>
            </a:r>
          </a:p>
        </p:txBody>
      </p:sp>
    </p:spTree>
    <p:extLst>
      <p:ext uri="{BB962C8B-B14F-4D97-AF65-F5344CB8AC3E}">
        <p14:creationId xmlns:p14="http://schemas.microsoft.com/office/powerpoint/2010/main" val="3253577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A1DC27-EEEB-644F-8C33-96575870E9E7}"/>
              </a:ext>
            </a:extLst>
          </p:cNvPr>
          <p:cNvSpPr txBox="1">
            <a:spLocks/>
          </p:cNvSpPr>
          <p:nvPr/>
        </p:nvSpPr>
        <p:spPr>
          <a:xfrm>
            <a:off x="317325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933" dirty="0"/>
              <a:t>Cryogenic Plant Building Groundbreaking – July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4D8F-D2FA-4997-B755-32CA89A1D1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31" y="1240462"/>
            <a:ext cx="11682537" cy="462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54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ass, mountain, ground&#10;&#10;Description automatically generated">
            <a:extLst>
              <a:ext uri="{FF2B5EF4-FFF2-40B4-BE49-F238E27FC236}">
                <a16:creationId xmlns:a16="http://schemas.microsoft.com/office/drawing/2014/main" id="{6E3BB538-4FDE-4891-95E3-BF346FF86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1321E-C820-47C1-A047-E1CC3AE9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4F538-4983-41BA-A015-FABEA0DD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52E8E9-36D4-4D47-955F-1593C0AE8E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2352" y="388449"/>
            <a:ext cx="11056938" cy="568325"/>
          </a:xfrm>
          <a:prstGeom prst="rect">
            <a:avLst/>
          </a:prstGeom>
        </p:spPr>
        <p:txBody>
          <a:bodyPr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000" dirty="0">
                <a:solidFill>
                  <a:schemeClr val="bg1"/>
                </a:solidFill>
              </a:rPr>
              <a:t>PIP-II Cryogenic Plant Building – 28 April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7BECB6-74BF-424B-B0BD-DC904E6C8AED}"/>
              </a:ext>
            </a:extLst>
          </p:cNvPr>
          <p:cNvSpPr/>
          <p:nvPr/>
        </p:nvSpPr>
        <p:spPr>
          <a:xfrm>
            <a:off x="5370902" y="5731926"/>
            <a:ext cx="68210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https://app.truelook.com/?u=fc1599677013#tl_live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https://app.truelook.com/?m=16002500832205565503647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19E3B40-BBEA-4FB4-A44D-59B1DED712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</a:p>
        </p:txBody>
      </p:sp>
    </p:spTree>
    <p:extLst>
      <p:ext uri="{BB962C8B-B14F-4D97-AF65-F5344CB8AC3E}">
        <p14:creationId xmlns:p14="http://schemas.microsoft.com/office/powerpoint/2010/main" val="204109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6FF72-C273-4FE8-95DC-75210EF92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3296"/>
            <a:ext cx="11582400" cy="427877"/>
          </a:xfrm>
        </p:spPr>
        <p:txBody>
          <a:bodyPr/>
          <a:lstStyle/>
          <a:p>
            <a:r>
              <a:rPr lang="en-US" sz="3733" dirty="0"/>
              <a:t>Mentors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0854B-4361-4820-B511-83E25D923C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B6186-6A43-414D-8179-076CE2F5D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C7881-0A71-49E3-AD19-3475471D8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626" y="6575276"/>
            <a:ext cx="6002841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/>
              <a:t>Lia Merminga | LAWISE </a:t>
            </a:r>
            <a:endParaRPr lang="en-US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223B9C-DA84-40ED-BB26-798B88C0F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4754" y="3100941"/>
            <a:ext cx="2079413" cy="2395484"/>
          </a:xfrm>
          <a:prstGeom prst="rect">
            <a:avLst/>
          </a:prstGeom>
        </p:spPr>
      </p:pic>
      <p:pic>
        <p:nvPicPr>
          <p:cNvPr id="9" name="Picture 2" descr="From Nigel Lockyer: Fermilab's top five | News">
            <a:extLst>
              <a:ext uri="{FF2B5EF4-FFF2-40B4-BE49-F238E27FC236}">
                <a16:creationId xmlns:a16="http://schemas.microsoft.com/office/drawing/2014/main" id="{43270DFC-01CE-47DB-8F55-C276DD345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958" y="3296531"/>
            <a:ext cx="3155873" cy="210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2C233E-DC82-433E-9A99-639BDD705DCA}"/>
              </a:ext>
            </a:extLst>
          </p:cNvPr>
          <p:cNvSpPr txBox="1"/>
          <p:nvPr/>
        </p:nvSpPr>
        <p:spPr>
          <a:xfrm>
            <a:off x="291544" y="1034057"/>
            <a:ext cx="10374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In the work environment, it takes enlightened colleagues who feel secure about themselves to mentor young women and influence their careers positively.</a:t>
            </a:r>
          </a:p>
          <a:p>
            <a:pPr algn="ctr" defTabSz="457189"/>
            <a:r>
              <a:rPr lang="en-US" b="1" dirty="0">
                <a:solidFill>
                  <a:srgbClr val="C00000"/>
                </a:solidFill>
                <a:latin typeface="Arial" pitchFamily="34" charset="0"/>
              </a:rPr>
              <a:t>Work with the best in the field!</a:t>
            </a:r>
            <a:endParaRPr lang="en-US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EF84B4-2E07-42AC-860B-221283F4D1FB}"/>
              </a:ext>
            </a:extLst>
          </p:cNvPr>
          <p:cNvSpPr txBox="1"/>
          <p:nvPr/>
        </p:nvSpPr>
        <p:spPr>
          <a:xfrm>
            <a:off x="1883255" y="5589490"/>
            <a:ext cx="154241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Steve Peggs</a:t>
            </a:r>
          </a:p>
          <a:p>
            <a:pPr algn="ct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BNL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38D840-51E3-4667-BCE1-CABC939F4AB9}"/>
              </a:ext>
            </a:extLst>
          </p:cNvPr>
          <p:cNvSpPr txBox="1"/>
          <p:nvPr/>
        </p:nvSpPr>
        <p:spPr>
          <a:xfrm>
            <a:off x="8673896" y="5603378"/>
            <a:ext cx="1635384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Nigel Lockyer</a:t>
            </a:r>
          </a:p>
          <a:p>
            <a:pPr algn="ct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Fermilab</a:t>
            </a:r>
            <a:endParaRPr lang="en-US" sz="1467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D24B30-841E-41FE-ADED-354D7F205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307" y="3100940"/>
            <a:ext cx="1779480" cy="24912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2885AB-4594-4464-B54A-3BE51DF0F35B}"/>
              </a:ext>
            </a:extLst>
          </p:cNvPr>
          <p:cNvSpPr txBox="1"/>
          <p:nvPr/>
        </p:nvSpPr>
        <p:spPr>
          <a:xfrm>
            <a:off x="4690902" y="5601605"/>
            <a:ext cx="279114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Swapan Chattopadhyay </a:t>
            </a:r>
          </a:p>
          <a:p>
            <a:pPr algn="ctr"/>
            <a:r>
              <a:rPr lang="en-US" sz="1867" dirty="0">
                <a:latin typeface="Helvetica" panose="020B0604020202020204" pitchFamily="34" charset="0"/>
                <a:cs typeface="Helvetica" panose="020B0604020202020204" pitchFamily="34" charset="0"/>
              </a:rPr>
              <a:t>NIU &amp; Fermilab</a:t>
            </a:r>
            <a:endParaRPr lang="en-US" sz="1467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6F2C80-5119-47F1-994B-8E09AFE88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9786" y="28587"/>
            <a:ext cx="1652213" cy="208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5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8FEB68-3621-4AC7-8A14-78FAA495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17" y="206322"/>
            <a:ext cx="11057467" cy="569268"/>
          </a:xfrm>
        </p:spPr>
        <p:txBody>
          <a:bodyPr/>
          <a:lstStyle/>
          <a:p>
            <a:r>
              <a:rPr lang="en-US" sz="3000" dirty="0"/>
              <a:t>Conventional Facilities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39372-CB16-4B80-8A0D-EAD848C3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14AE48C-6014-4D0A-904C-E5C6ED810EA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720080" y="109147"/>
            <a:ext cx="5329595" cy="304391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7F83C4-D13B-4B40-8554-1FF1A48457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591721-CE7B-492E-8AA7-34DD8888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02E5F-263B-47A8-A454-F85405D07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578" y="3212185"/>
            <a:ext cx="5324097" cy="298064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9FBF217-AF4A-41C0-874D-866B64547B74}"/>
              </a:ext>
            </a:extLst>
          </p:cNvPr>
          <p:cNvSpPr txBox="1">
            <a:spLocks/>
          </p:cNvSpPr>
          <p:nvPr/>
        </p:nvSpPr>
        <p:spPr>
          <a:xfrm>
            <a:off x="93087" y="1182681"/>
            <a:ext cx="6529388" cy="539941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Cryoplant</a:t>
            </a: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Building Construction underway</a:t>
            </a:r>
          </a:p>
          <a:p>
            <a:pPr marL="952485" lvl="1" indent="-342900">
              <a:buFontTx/>
              <a:buChar char="-"/>
            </a:pPr>
            <a:r>
              <a:rPr lang="en-US" sz="2000" dirty="0">
                <a:solidFill>
                  <a:schemeClr val="tx2"/>
                </a:solidFill>
                <a:cs typeface="Helvetica"/>
              </a:rPr>
              <a:t>Precast concrete wall panel installation completed in February 2021</a:t>
            </a:r>
          </a:p>
          <a:p>
            <a:pPr marL="952485" lvl="1" indent="-342900">
              <a:buFontTx/>
              <a:buChar char="-"/>
            </a:pPr>
            <a:r>
              <a:rPr lang="en-US" sz="2000" dirty="0">
                <a:solidFill>
                  <a:schemeClr val="tx2"/>
                </a:solidFill>
                <a:cs typeface="Helvetica"/>
              </a:rPr>
              <a:t>Structural steel mostly completed</a:t>
            </a:r>
          </a:p>
          <a:p>
            <a:pPr marL="952485" lvl="1" indent="-342900">
              <a:buFontTx/>
              <a:buChar char="-"/>
            </a:pPr>
            <a:r>
              <a:rPr lang="en-US" sz="2000" dirty="0">
                <a:solidFill>
                  <a:schemeClr val="tx2"/>
                </a:solidFill>
                <a:cs typeface="Helvetica"/>
              </a:rPr>
              <a:t>Completion ~ December 2021</a:t>
            </a:r>
            <a:endParaRPr lang="en-US" sz="2400" dirty="0">
              <a:solidFill>
                <a:schemeClr val="tx2"/>
              </a:solidFill>
              <a:cs typeface="Helvetic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  <a:cs typeface="Helvetica"/>
              </a:rPr>
              <a:t>Site Work</a:t>
            </a:r>
          </a:p>
          <a:p>
            <a:pPr marL="533386" lvl="1" indent="0">
              <a:buFont typeface="Arial" charset="0"/>
              <a:buNone/>
            </a:pPr>
            <a:r>
              <a:rPr lang="en-US" sz="2000" dirty="0">
                <a:solidFill>
                  <a:schemeClr val="tx2"/>
                </a:solidFill>
                <a:cs typeface="Helvetica"/>
              </a:rPr>
              <a:t>-     </a:t>
            </a:r>
            <a:r>
              <a:rPr lang="en-US" sz="2000" dirty="0">
                <a:solidFill>
                  <a:schemeClr val="tx2"/>
                </a:solidFill>
              </a:rPr>
              <a:t>DOE approved RFP in April 2021</a:t>
            </a:r>
            <a:endParaRPr lang="en-US" sz="20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Complex Design integrated with technical systems</a:t>
            </a:r>
          </a:p>
          <a:p>
            <a:pPr marL="952485" lvl="1" indent="-342900"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 design complete</a:t>
            </a:r>
            <a:r>
              <a:rPr lang="en-US" dirty="0">
                <a:solidFill>
                  <a:schemeClr val="tx2"/>
                </a:solidFill>
                <a:cs typeface="Helvetica"/>
              </a:rPr>
              <a:t> in April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Booster Connection</a:t>
            </a:r>
          </a:p>
          <a:p>
            <a:pPr marL="952485" lvl="1" indent="-342900"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Started final design in April 2021</a:t>
            </a:r>
          </a:p>
        </p:txBody>
      </p:sp>
    </p:spTree>
    <p:extLst>
      <p:ext uri="{BB962C8B-B14F-4D97-AF65-F5344CB8AC3E}">
        <p14:creationId xmlns:p14="http://schemas.microsoft.com/office/powerpoint/2010/main" val="3403279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4F4774-B28F-40D0-A12D-1DBB686F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282" y="245056"/>
            <a:ext cx="9801620" cy="876293"/>
          </a:xfrm>
        </p:spPr>
        <p:txBody>
          <a:bodyPr/>
          <a:lstStyle/>
          <a:p>
            <a:r>
              <a:rPr lang="en-US" sz="2800" dirty="0"/>
              <a:t>PIP-II baseline approved – 14 December 2020</a:t>
            </a:r>
            <a:br>
              <a:rPr lang="en-US" sz="2800" dirty="0"/>
            </a:br>
            <a:r>
              <a:rPr lang="en-US" sz="2800" dirty="0"/>
              <a:t>PIP-II long-lead procurement approved – 17 March 2021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6C4D1-A9CF-4335-8C49-A4FCAA11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A9C73-BC46-4C65-B8F1-6A0E1CF7E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4-Feb-2021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1EBE67C-02CA-4403-B19C-2F6AFFE03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</a:p>
        </p:txBody>
      </p:sp>
      <p:sp>
        <p:nvSpPr>
          <p:cNvPr id="11" name="Rectangle 63">
            <a:extLst>
              <a:ext uri="{FF2B5EF4-FFF2-40B4-BE49-F238E27FC236}">
                <a16:creationId xmlns:a16="http://schemas.microsoft.com/office/drawing/2014/main" id="{4D05F40D-B09F-466D-9442-6115FC661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41" y="6106613"/>
            <a:ext cx="9911255" cy="646331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8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“This approval marks a significant milestone for the project and the start of a new era </a:t>
            </a:r>
          </a:p>
          <a:p>
            <a:pPr algn="ctr"/>
            <a:r>
              <a:rPr lang="en-US" sz="18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Fermilab and the global HEP community. 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BF714A-867F-431F-A249-8B60A7405D21}"/>
              </a:ext>
            </a:extLst>
          </p:cNvPr>
          <p:cNvGrpSpPr/>
          <p:nvPr/>
        </p:nvGrpSpPr>
        <p:grpSpPr>
          <a:xfrm>
            <a:off x="399690" y="66122"/>
            <a:ext cx="574502" cy="1163506"/>
            <a:chOff x="381528" y="281866"/>
            <a:chExt cx="574502" cy="1163506"/>
          </a:xfrm>
        </p:grpSpPr>
        <p:pic>
          <p:nvPicPr>
            <p:cNvPr id="1026" name="Picture 2" descr="It's So Fun To Get a Gold Star! – Extraordinary Lutheran Ministries">
              <a:extLst>
                <a:ext uri="{FF2B5EF4-FFF2-40B4-BE49-F238E27FC236}">
                  <a16:creationId xmlns:a16="http://schemas.microsoft.com/office/drawing/2014/main" id="{7AD6E97F-BBAE-4ADE-B947-DB70D55B8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28" y="281866"/>
              <a:ext cx="574501" cy="57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t's So Fun To Get a Gold Star! – Extraordinary Lutheran Ministries">
              <a:extLst>
                <a:ext uri="{FF2B5EF4-FFF2-40B4-BE49-F238E27FC236}">
                  <a16:creationId xmlns:a16="http://schemas.microsoft.com/office/drawing/2014/main" id="{6CF53AD6-7A1B-4A9A-A0F6-8EF671D0C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29" y="870871"/>
              <a:ext cx="574501" cy="57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50955BB-63D7-4709-84B1-EA40FBF3825E}"/>
              </a:ext>
            </a:extLst>
          </p:cNvPr>
          <p:cNvGrpSpPr/>
          <p:nvPr/>
        </p:nvGrpSpPr>
        <p:grpSpPr>
          <a:xfrm>
            <a:off x="9978527" y="1625879"/>
            <a:ext cx="1239337" cy="3606242"/>
            <a:chOff x="10765812" y="1817373"/>
            <a:chExt cx="1239337" cy="36062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C848A4-36B3-4CC1-A976-6647A6929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5812" y="1817373"/>
              <a:ext cx="1174272" cy="1577532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8524E45-2796-47C4-877B-C6435738B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5812" y="3846083"/>
              <a:ext cx="1239337" cy="157753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E46A744-78DE-4019-B6F0-1545AF11A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739" y="1131585"/>
            <a:ext cx="6840663" cy="497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91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DD976-B615-5A49-88E5-7354B799D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26" y="1186208"/>
            <a:ext cx="10656104" cy="2998400"/>
          </a:xfrm>
        </p:spPr>
        <p:txBody>
          <a:bodyPr/>
          <a:lstStyle/>
          <a:p>
            <a:r>
              <a:rPr lang="en-US" sz="2000" dirty="0"/>
              <a:t>PIP-II is designed for &gt;1 MW over 60 – 120 GeV and 1.2 MW at 120 GeV</a:t>
            </a:r>
          </a:p>
          <a:p>
            <a:r>
              <a:rPr lang="en-US" sz="2000" dirty="0">
                <a:latin typeface="Helvetica" pitchFamily="2" charset="0"/>
              </a:rPr>
              <a:t>Provides platform for upgrade to &gt;2 MW </a:t>
            </a:r>
          </a:p>
          <a:p>
            <a:r>
              <a:rPr lang="en-US" sz="2000" dirty="0" err="1"/>
              <a:t>Linac</a:t>
            </a:r>
            <a:r>
              <a:rPr lang="en-US" sz="2000" dirty="0"/>
              <a:t> beam power of 1.6 MW (CW), programmable bunch patterns</a:t>
            </a:r>
            <a:endParaRPr lang="en-US" sz="2000" dirty="0">
              <a:latin typeface="Helvetica" pitchFamily="2" charset="0"/>
            </a:endParaRPr>
          </a:p>
          <a:p>
            <a:r>
              <a:rPr lang="en-US" sz="2000" dirty="0"/>
              <a:t>Facility enables multi-user, simultaneous, high beam power operations</a:t>
            </a:r>
          </a:p>
          <a:p>
            <a:pPr lvl="1"/>
            <a:r>
              <a:rPr lang="en-US" sz="1800" dirty="0"/>
              <a:t>Switch yard to provide beams to Muon Campus in multiuser mode with LBNF</a:t>
            </a:r>
          </a:p>
          <a:p>
            <a:r>
              <a:rPr lang="en-US" sz="2000" dirty="0" err="1"/>
              <a:t>Linac</a:t>
            </a:r>
            <a:r>
              <a:rPr lang="en-US" sz="2000" dirty="0"/>
              <a:t> tunnel includes space and infrastructure to reach 1 GeV and space to add RF separator for beam sharing </a:t>
            </a:r>
          </a:p>
          <a:p>
            <a:r>
              <a:rPr lang="en-US" sz="2000" dirty="0"/>
              <a:t>Tunnel extension (by 120 m) compatible with energy 2–2.5 GeV </a:t>
            </a:r>
          </a:p>
          <a:p>
            <a:r>
              <a:rPr lang="en-US" sz="2000" dirty="0"/>
              <a:t>Beam current can be increased by a factor of a few by upgrading amplifiers</a:t>
            </a:r>
          </a:p>
          <a:p>
            <a:pPr marL="0" indent="0">
              <a:buNone/>
            </a:pPr>
            <a:endParaRPr lang="en-US" sz="1800" dirty="0">
              <a:latin typeface="Helvetica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CC8B5-0CAA-8E42-BCC2-381AB562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491355"/>
            <a:ext cx="11555412" cy="461116"/>
          </a:xfrm>
        </p:spPr>
        <p:txBody>
          <a:bodyPr/>
          <a:lstStyle/>
          <a:p>
            <a:r>
              <a:rPr lang="en-US" dirty="0"/>
              <a:t>PIP-II Design Is Compatible With Future </a:t>
            </a:r>
            <a:br>
              <a:rPr lang="en-US" dirty="0"/>
            </a:br>
            <a:r>
              <a:rPr lang="en-US" dirty="0"/>
              <a:t>Science-Driven Upgrades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3391E-2E49-7C4E-83A1-86DF1D4D3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4-Feb-2021</a:t>
            </a:r>
            <a:endParaRPr lang="en-US" sz="1200">
              <a:solidFill>
                <a:srgbClr val="004C97"/>
              </a:solidFill>
              <a:latin typeface="Helvetica" charset="0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EA0DD-2913-446E-AAAF-15D80E9B7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46AB0B90-FC15-4630-8B1A-81143F461E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7" t="5673" r="13043" b="8876"/>
          <a:stretch/>
        </p:blipFill>
        <p:spPr>
          <a:xfrm>
            <a:off x="4823193" y="4418345"/>
            <a:ext cx="2976256" cy="181731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E4C663D6-014E-46EA-B4B0-CEE663CA90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15034" r="9986" b="7776"/>
          <a:stretch/>
        </p:blipFill>
        <p:spPr>
          <a:xfrm>
            <a:off x="7863953" y="4436539"/>
            <a:ext cx="2743479" cy="179912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93320-78E1-49D1-966C-3F2587BF5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065" y="4436539"/>
            <a:ext cx="3152626" cy="179912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48562D8-5427-41D5-9DF0-AE4B2F65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Lia Merminga | Symposium on Swapan Chattopadhyay's Retirement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9310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04" y="417742"/>
            <a:ext cx="8686800" cy="427877"/>
          </a:xfrm>
        </p:spPr>
        <p:txBody>
          <a:bodyPr/>
          <a:lstStyle/>
          <a:p>
            <a:r>
              <a:rPr lang="en-US" sz="3200" dirty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103375"/>
            <a:ext cx="11636340" cy="438609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is a </a:t>
            </a:r>
            <a:r>
              <a:rPr lang="en-US" dirty="0"/>
              <a:t>leading-edge SRF linear accelerator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critical to the success of the LBNF/DUNE international neutrino program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International partnerships are essential for the success of the PIP-II project</a:t>
            </a:r>
          </a:p>
          <a:p>
            <a:pPr>
              <a:lnSpc>
                <a:spcPct val="150000"/>
              </a:lnSpc>
            </a:pPr>
            <a:r>
              <a:rPr lang="en-US" dirty="0"/>
              <a:t>Excellent, experienced project team and strongly committed partners ensure continued technical progress despite pandemic challenges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baseline is approved</a:t>
            </a:r>
          </a:p>
          <a:p>
            <a:pPr lvl="1">
              <a:lnSpc>
                <a:spcPct val="150000"/>
              </a:lnSpc>
            </a:pPr>
            <a:r>
              <a:rPr lang="en-US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Cryoplant</a:t>
            </a:r>
            <a:r>
              <a:rPr lang="en-US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building construction is well underway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has been accelerated by first two PIP-II cryomodules </a:t>
            </a: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We are building a highly capable accelerator that will power the world’s best neutrino experiment! </a:t>
            </a:r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5E5E8-F78A-4E09-9CED-3E7E68B1D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0A99C40-DEE7-4547-A406-143309590F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C2755C-5A86-4AFD-A134-AD206435E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82CBBF-D1D4-4BC7-BFC6-7397739A22EE}"/>
              </a:ext>
            </a:extLst>
          </p:cNvPr>
          <p:cNvSpPr/>
          <p:nvPr/>
        </p:nvSpPr>
        <p:spPr>
          <a:xfrm>
            <a:off x="857252" y="5981417"/>
            <a:ext cx="9983345" cy="845126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i="1" dirty="0">
                <a:solidFill>
                  <a:schemeClr val="bg1"/>
                </a:solidFill>
                <a:latin typeface="Helvetica"/>
                <a:cs typeface="Helvetica"/>
              </a:rPr>
              <a:t>We greatly appreciate the commitment and strong support from our stakeholders, DOE, and our International Partners!</a:t>
            </a:r>
          </a:p>
        </p:txBody>
      </p:sp>
    </p:spTree>
    <p:extLst>
      <p:ext uri="{BB962C8B-B14F-4D97-AF65-F5344CB8AC3E}">
        <p14:creationId xmlns:p14="http://schemas.microsoft.com/office/powerpoint/2010/main" val="1381339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RL 2005 Workshop - Program">
            <a:extLst>
              <a:ext uri="{FF2B5EF4-FFF2-40B4-BE49-F238E27FC236}">
                <a16:creationId xmlns:a16="http://schemas.microsoft.com/office/drawing/2014/main" id="{226597ED-D967-48A9-898B-39386437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98" y="182369"/>
            <a:ext cx="4261202" cy="324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RL 2005 Workshop - Program">
            <a:extLst>
              <a:ext uri="{FF2B5EF4-FFF2-40B4-BE49-F238E27FC236}">
                <a16:creationId xmlns:a16="http://schemas.microsoft.com/office/drawing/2014/main" id="{D55EE914-519D-40B3-A205-5EAB14BA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18" y="376590"/>
            <a:ext cx="3848015" cy="61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AE5012-79FD-47FA-9CA1-E72A73D58B0C}"/>
              </a:ext>
            </a:extLst>
          </p:cNvPr>
          <p:cNvSpPr txBox="1">
            <a:spLocks/>
          </p:cNvSpPr>
          <p:nvPr/>
        </p:nvSpPr>
        <p:spPr>
          <a:xfrm>
            <a:off x="-1239611" y="3664669"/>
            <a:ext cx="9911255" cy="178723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57189">
              <a:defRPr/>
            </a:pPr>
            <a:r>
              <a:rPr lang="en-US" sz="4000" dirty="0">
                <a:solidFill>
                  <a:srgbClr val="FFC000"/>
                </a:solidFill>
                <a:latin typeface="Harlow Solid Italic" panose="04030604020F02020D02" pitchFamily="82" charset="0"/>
                <a:cs typeface="Helvetica" panose="020B0604020202020204" pitchFamily="34" charset="0"/>
              </a:rPr>
              <a:t>Thank you, Swapan, </a:t>
            </a:r>
          </a:p>
          <a:p>
            <a:pPr algn="ctr" defTabSz="457189">
              <a:defRPr/>
            </a:pPr>
            <a:r>
              <a:rPr lang="en-US" sz="4000" dirty="0">
                <a:solidFill>
                  <a:srgbClr val="FFC000"/>
                </a:solidFill>
                <a:latin typeface="Harlow Solid Italic" panose="04030604020F02020D02" pitchFamily="82" charset="0"/>
                <a:cs typeface="Helvetica" panose="020B0604020202020204" pitchFamily="34" charset="0"/>
              </a:rPr>
              <a:t>for your mentorship, leadership, </a:t>
            </a:r>
          </a:p>
          <a:p>
            <a:pPr algn="ctr" defTabSz="457189">
              <a:defRPr/>
            </a:pPr>
            <a:r>
              <a:rPr lang="en-US" sz="4000" dirty="0">
                <a:solidFill>
                  <a:srgbClr val="FFC000"/>
                </a:solidFill>
                <a:latin typeface="Harlow Solid Italic" panose="04030604020F02020D02" pitchFamily="82" charset="0"/>
                <a:cs typeface="Helvetica" panose="020B0604020202020204" pitchFamily="34" charset="0"/>
              </a:rPr>
              <a:t>and friendship!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4D26F2-48DE-4D4D-9116-1E6EEB12D81C}"/>
              </a:ext>
            </a:extLst>
          </p:cNvPr>
          <p:cNvSpPr txBox="1">
            <a:spLocks/>
          </p:cNvSpPr>
          <p:nvPr/>
        </p:nvSpPr>
        <p:spPr>
          <a:xfrm>
            <a:off x="-1239611" y="5265615"/>
            <a:ext cx="9911255" cy="136587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57189">
              <a:defRPr/>
            </a:pPr>
            <a:r>
              <a:rPr lang="en-US" sz="4000" dirty="0">
                <a:solidFill>
                  <a:srgbClr val="FFC000"/>
                </a:solidFill>
                <a:latin typeface="Harlow Solid Italic" panose="04030604020F02020D02" pitchFamily="82" charset="0"/>
                <a:cs typeface="Helvetica" panose="020B0604020202020204" pitchFamily="34" charset="0"/>
              </a:rPr>
              <a:t>I wish you to never stop </a:t>
            </a:r>
          </a:p>
          <a:p>
            <a:pPr algn="ctr" defTabSz="457189">
              <a:defRPr/>
            </a:pPr>
            <a:r>
              <a:rPr lang="en-US" sz="4000" dirty="0">
                <a:solidFill>
                  <a:srgbClr val="FFC000"/>
                </a:solidFill>
                <a:latin typeface="Harlow Solid Italic" panose="04030604020F02020D02" pitchFamily="82" charset="0"/>
                <a:cs typeface="Helvetica" panose="020B0604020202020204" pitchFamily="34" charset="0"/>
              </a:rPr>
              <a:t>Charting New Territories!</a:t>
            </a:r>
            <a:endParaRPr lang="en-US" sz="4000" dirty="0">
              <a:solidFill>
                <a:srgbClr val="FFC00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1034" name="Picture 10" descr="Bouquet Of Flowers Top View Isolated On White Background Stock Photo -  Download Image Now - iStock">
            <a:extLst>
              <a:ext uri="{FF2B5EF4-FFF2-40B4-BE49-F238E27FC236}">
                <a16:creationId xmlns:a16="http://schemas.microsoft.com/office/drawing/2014/main" id="{031AE7FE-627D-41D0-9D31-4D629A2BA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1835"/>
            <a:ext cx="1614197" cy="161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999FF-BC1E-4AC1-8AE1-68CC83AAE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48438"/>
            <a:ext cx="552450" cy="23812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F8C0D4-F9A1-4D31-9898-8FE6BE0ECEE9}"/>
              </a:ext>
            </a:extLst>
          </p:cNvPr>
          <p:cNvSpPr txBox="1"/>
          <p:nvPr/>
        </p:nvSpPr>
        <p:spPr>
          <a:xfrm>
            <a:off x="4530436" y="298389"/>
            <a:ext cx="3435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elvetica" panose="020B0604020202020204" pitchFamily="34" charset="0"/>
                <a:cs typeface="Helvetica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3166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60" y="69423"/>
            <a:ext cx="8595439" cy="157667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085AAA-4524-4E1B-9E67-F5DFB4B92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E50D8-44E8-4F03-8682-06A266543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F4CD2-6F6F-40DA-A2E2-6C14F02C3962}"/>
              </a:ext>
            </a:extLst>
          </p:cNvPr>
          <p:cNvSpPr txBox="1"/>
          <p:nvPr/>
        </p:nvSpPr>
        <p:spPr>
          <a:xfrm>
            <a:off x="696036" y="3516682"/>
            <a:ext cx="9971965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Recommendation 13: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Form a new international collaboration to design and execute a highly capable Long-Baseline Neutrino Facility (LBNF) hosted by the U.S. To proceed, a project plan and identified resources must exist to meet the minimum requirements in the text. LBNF is the highest priority large project in its timeframe.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1C3C8-047F-450F-A62A-6A8527D708A6}"/>
              </a:ext>
            </a:extLst>
          </p:cNvPr>
          <p:cNvSpPr txBox="1"/>
          <p:nvPr/>
        </p:nvSpPr>
        <p:spPr>
          <a:xfrm>
            <a:off x="647258" y="4920368"/>
            <a:ext cx="9971965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Recommendation 14: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Upgrade the Fermilab proton accelerator complex to produce higher intensity beams. R&amp;D for the Proton Improvement Plan II (PIP-II) should proceed immediately, followed by construction, to provide proton beams of   &gt;1 MW by the time of first operation of the new long-baseline neutrino facility.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E21505B-0E71-4D34-8468-7906F5E9301A}"/>
              </a:ext>
            </a:extLst>
          </p:cNvPr>
          <p:cNvSpPr txBox="1">
            <a:spLocks/>
          </p:cNvSpPr>
          <p:nvPr/>
        </p:nvSpPr>
        <p:spPr>
          <a:xfrm>
            <a:off x="218364" y="1938140"/>
            <a:ext cx="10476931" cy="123110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Build a world-class neutrino program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Host it as a global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Upgrade Fermilab accelerator complex to provide &gt;1 MW proton beam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612A38-425F-4727-9C8A-6E27409221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2F5693-E4F4-4D38-9570-7BA31CBF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2F7B5-5691-4591-9F58-2E783ED7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5303B-E98C-4FED-A536-8EFC1D8B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A3038-8FC5-4732-8EDE-62584A71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5F13F1-8A66-48C6-98BC-CC96410C4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1914"/>
            <a:ext cx="12188333" cy="4052305"/>
          </a:xfrm>
          <a:prstGeom prst="rect">
            <a:avLst/>
          </a:prstGeom>
        </p:spPr>
      </p:pic>
      <p:sp>
        <p:nvSpPr>
          <p:cNvPr id="9" name="bk object 17">
            <a:extLst>
              <a:ext uri="{FF2B5EF4-FFF2-40B4-BE49-F238E27FC236}">
                <a16:creationId xmlns:a16="http://schemas.microsoft.com/office/drawing/2014/main" id="{13281169-D6A1-4D80-9E47-0BE8FE93DA03}"/>
              </a:ext>
            </a:extLst>
          </p:cNvPr>
          <p:cNvSpPr/>
          <p:nvPr/>
        </p:nvSpPr>
        <p:spPr>
          <a:xfrm>
            <a:off x="438280" y="99972"/>
            <a:ext cx="731463" cy="673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609585">
              <a:defRPr/>
            </a:pPr>
            <a:endParaRPr sz="3200">
              <a:solidFill>
                <a:srgbClr val="003087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73958C-29A8-4C44-BEAD-BD6554467CA9}"/>
              </a:ext>
            </a:extLst>
          </p:cNvPr>
          <p:cNvSpPr txBox="1">
            <a:spLocks/>
          </p:cNvSpPr>
          <p:nvPr/>
        </p:nvSpPr>
        <p:spPr>
          <a:xfrm>
            <a:off x="153071" y="4152277"/>
            <a:ext cx="12065498" cy="1655785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200" b="1" dirty="0">
                <a:solidFill>
                  <a:schemeClr val="tx1"/>
                </a:solidFill>
              </a:rPr>
              <a:t>Proton Improvement Plan – II (PIP-II): </a:t>
            </a:r>
            <a:r>
              <a:rPr lang="en-US" sz="2200" dirty="0"/>
              <a:t>The upgrade of Fermilab accelerator complex to        &gt;1 MW proton beam</a:t>
            </a:r>
          </a:p>
          <a:p>
            <a:pPr marL="285750" indent="-285750"/>
            <a:r>
              <a:rPr lang="en-US" sz="2200" b="1" dirty="0">
                <a:solidFill>
                  <a:schemeClr val="tx1"/>
                </a:solidFill>
              </a:rPr>
              <a:t>Long Baseline Neutrino Facility (LBNF): </a:t>
            </a:r>
            <a:r>
              <a:rPr lang="en-US" sz="2200" dirty="0"/>
              <a:t>Dual-site detector facility and neutrino beam </a:t>
            </a:r>
          </a:p>
          <a:p>
            <a:pPr marL="285750" indent="-285750"/>
            <a:r>
              <a:rPr lang="en-US" sz="2200" b="1" dirty="0">
                <a:solidFill>
                  <a:schemeClr val="tx1"/>
                </a:solidFill>
              </a:rPr>
              <a:t>Deep-Underground Neutrino Experiment (DUNE)</a:t>
            </a:r>
            <a:r>
              <a:rPr lang="en-US" sz="2200" b="1" dirty="0"/>
              <a:t>: </a:t>
            </a:r>
            <a:r>
              <a:rPr lang="en-US" sz="2200" dirty="0"/>
              <a:t>The next generation neutrino experiment</a:t>
            </a:r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F0E642-AC66-408B-9EFE-F667B6EC34E1}"/>
              </a:ext>
            </a:extLst>
          </p:cNvPr>
          <p:cNvSpPr txBox="1">
            <a:spLocks/>
          </p:cNvSpPr>
          <p:nvPr/>
        </p:nvSpPr>
        <p:spPr>
          <a:xfrm>
            <a:off x="1322143" y="-30122"/>
            <a:ext cx="8686800" cy="68054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PIP-II / LBNF / DUNE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DA2A54A-6246-437F-8A71-66481B92E0E2}"/>
              </a:ext>
            </a:extLst>
          </p:cNvPr>
          <p:cNvSpPr txBox="1">
            <a:spLocks/>
          </p:cNvSpPr>
          <p:nvPr/>
        </p:nvSpPr>
        <p:spPr>
          <a:xfrm>
            <a:off x="6540621" y="337833"/>
            <a:ext cx="5355049" cy="491321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5430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67" dirty="0">
                <a:solidFill>
                  <a:srgbClr val="63666A"/>
                </a:solidFill>
                <a:ea typeface="ＭＳ Ｐゴシック"/>
                <a:cs typeface="Helvetica"/>
              </a:rPr>
              <a:t>~1,214 </a:t>
            </a:r>
            <a:r>
              <a:rPr lang="en-US" sz="1867" dirty="0">
                <a:solidFill>
                  <a:srgbClr val="63666A"/>
                </a:solidFill>
                <a:ea typeface="ＭＳ Ｐゴシック"/>
              </a:rPr>
              <a:t>collaborators from 202 institutions in 33 countries (including CERN)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2310F9-677D-4235-BC83-F4AFB0479CDE}"/>
              </a:ext>
            </a:extLst>
          </p:cNvPr>
          <p:cNvSpPr/>
          <p:nvPr/>
        </p:nvSpPr>
        <p:spPr>
          <a:xfrm>
            <a:off x="26569" y="5905139"/>
            <a:ext cx="12192000" cy="79145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PIP-II/LBNF/DUNE project will be the first internationally conceived, constructed and operated mega-science project hosted by the Department of Energy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3487512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53481" y="254994"/>
            <a:ext cx="8293100" cy="569268"/>
          </a:xfrm>
        </p:spPr>
        <p:txBody>
          <a:bodyPr>
            <a:normAutofit/>
          </a:bodyPr>
          <a:lstStyle/>
          <a:p>
            <a:r>
              <a:rPr lang="en-US" sz="2800" dirty="0"/>
              <a:t>DUNE </a:t>
            </a:r>
            <a:r>
              <a:rPr lang="en-US" sz="3200" dirty="0"/>
              <a:t>Science Objectives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3"/>
          </p:nvPr>
        </p:nvSpPr>
        <p:spPr>
          <a:xfrm>
            <a:off x="581027" y="886903"/>
            <a:ext cx="10557335" cy="48466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</a:rPr>
              <a:t>Neutrinos – most ubiquitous matter particle in the universe, yet the least understood.  Opportunities for game changing physics discoveries</a:t>
            </a:r>
            <a:r>
              <a:rPr lang="en-US" dirty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6127" y="1710244"/>
            <a:ext cx="101470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matter</a:t>
            </a:r>
            <a:br>
              <a:rPr lang="en-US" sz="2200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Investigate leptonic CP violation, mass hierarchy, precision oscillation physics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Discover what happened after the big bang: Are neutrinos the reason the universe is made of matter?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2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Neutron Star and Black hole formation</a:t>
            </a:r>
            <a:br>
              <a:rPr lang="en-US" sz="2200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Ability to observe supernovae events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neutrinos to look into the cosmos and watch the formation of neutron stars and black holes in real tim</a:t>
            </a:r>
            <a:r>
              <a:rPr lang="en-US" sz="22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00308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2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Unification of forces</a:t>
            </a:r>
            <a:br>
              <a:rPr lang="en-US" sz="22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Investigate nucleon decay targeting SUSY-favored modes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Move closer to realizing Einstein’s dream of a unified theory of matter and energy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49674D-8D7D-48D6-95F6-8A53F476FA3B}"/>
              </a:ext>
            </a:extLst>
          </p:cNvPr>
          <p:cNvGrpSpPr/>
          <p:nvPr/>
        </p:nvGrpSpPr>
        <p:grpSpPr>
          <a:xfrm>
            <a:off x="250068" y="1793978"/>
            <a:ext cx="1766059" cy="4343637"/>
            <a:chOff x="1699937" y="1808471"/>
            <a:chExt cx="1766059" cy="4343637"/>
          </a:xfrm>
        </p:grpSpPr>
        <p:pic>
          <p:nvPicPr>
            <p:cNvPr id="3" name="Picture 2" descr="DUNEicon-BigBang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937" y="1808471"/>
              <a:ext cx="1616423" cy="1473235"/>
            </a:xfrm>
            <a:prstGeom prst="rect">
              <a:avLst/>
            </a:prstGeom>
          </p:spPr>
        </p:pic>
        <p:pic>
          <p:nvPicPr>
            <p:cNvPr id="9" name="Picture 8" descr="DUNEicon-Blackhol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01" y="3307014"/>
              <a:ext cx="1565876" cy="1427165"/>
            </a:xfrm>
            <a:prstGeom prst="rect">
              <a:avLst/>
            </a:prstGeom>
          </p:spPr>
        </p:pic>
        <p:pic>
          <p:nvPicPr>
            <p:cNvPr id="10" name="Picture 9" descr="DUNEicons-FourForces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079" y="4705765"/>
              <a:ext cx="1586917" cy="1446343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3" y="272846"/>
            <a:ext cx="1299383" cy="4802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21AB6F-4044-48AF-9BF4-2309792BDD08}"/>
              </a:ext>
            </a:extLst>
          </p:cNvPr>
          <p:cNvSpPr/>
          <p:nvPr/>
        </p:nvSpPr>
        <p:spPr>
          <a:xfrm>
            <a:off x="9811473" y="6483063"/>
            <a:ext cx="581891" cy="198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82EB8-E0A0-48A2-AFE6-12F112F4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B1A3B71-E158-4C6F-9DAE-6B80D8C7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179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AB6B0B-CF38-40EE-BCC7-94F9B6D3C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948"/>
            <a:ext cx="12192000" cy="40221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E8D3B7-02DB-47F2-A0E2-18D67C03CCB8}"/>
              </a:ext>
            </a:extLst>
          </p:cNvPr>
          <p:cNvGrpSpPr/>
          <p:nvPr/>
        </p:nvGrpSpPr>
        <p:grpSpPr>
          <a:xfrm>
            <a:off x="2944987" y="5794473"/>
            <a:ext cx="6783579" cy="566428"/>
            <a:chOff x="1647626" y="184192"/>
            <a:chExt cx="6783579" cy="5664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506A95-3182-4911-A330-1F33475B2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2664" y="184192"/>
              <a:ext cx="768096" cy="51206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chemeClr val="accent6">
                  <a:alpha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Image result">
              <a:extLst>
                <a:ext uri="{FF2B5EF4-FFF2-40B4-BE49-F238E27FC236}">
                  <a16:creationId xmlns:a16="http://schemas.microsoft.com/office/drawing/2014/main" id="{478F24DD-4EF0-49B2-A869-ED2F01212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626" y="233947"/>
              <a:ext cx="844782" cy="516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43E4CF-DA97-4E92-AC73-64B33AD42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892" y="233947"/>
              <a:ext cx="768096" cy="512844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chemeClr val="accent6">
                  <a:alpha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8FB09B-23DC-439C-A5B9-F2B2870700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5472" y="217984"/>
              <a:ext cx="768096" cy="512064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solidFill>
                <a:schemeClr val="accent6">
                  <a:alpha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9915EA9-6758-4912-96A0-7F543F584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1052" y="213375"/>
              <a:ext cx="1024128" cy="512064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chemeClr val="accent6">
                  <a:alpha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0041E0-3CB8-49CF-9CC0-C84C44A3A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08245" y="184192"/>
              <a:ext cx="822960" cy="51206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8301201-BD3B-43A4-BF6D-0569C446E599}"/>
              </a:ext>
            </a:extLst>
          </p:cNvPr>
          <p:cNvSpPr txBox="1">
            <a:spLocks/>
          </p:cNvSpPr>
          <p:nvPr/>
        </p:nvSpPr>
        <p:spPr>
          <a:xfrm>
            <a:off x="1407887" y="343990"/>
            <a:ext cx="9496262" cy="642358"/>
          </a:xfrm>
          <a:prstGeom prst="rect">
            <a:avLst/>
          </a:prstGeom>
        </p:spPr>
        <p:txBody>
          <a:bodyPr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>
                <a:solidFill>
                  <a:schemeClr val="tx2"/>
                </a:solidFill>
              </a:rPr>
              <a:t>PIP-II….a new accelerator to generate neutrinos </a:t>
            </a:r>
          </a:p>
        </p:txBody>
      </p:sp>
    </p:spTree>
    <p:extLst>
      <p:ext uri="{BB962C8B-B14F-4D97-AF65-F5344CB8AC3E}">
        <p14:creationId xmlns:p14="http://schemas.microsoft.com/office/powerpoint/2010/main" val="157990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78C46-7476-4A59-B50F-D9045D3A19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89"/>
            <a:r>
              <a:rPr lang="en-US" altLang="en-US"/>
              <a:t>4-Feb-2021</a:t>
            </a:r>
            <a:endParaRPr lang="en-US" alt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7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5493105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srgbClr val="003087"/>
                </a:solidFill>
              </a:rPr>
              <a:t>PIP-II Mission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9A0D17-6F24-468F-B397-87CB0E70C4F3}"/>
              </a:ext>
            </a:extLst>
          </p:cNvPr>
          <p:cNvSpPr txBox="1">
            <a:spLocks/>
          </p:cNvSpPr>
          <p:nvPr/>
        </p:nvSpPr>
        <p:spPr>
          <a:xfrm>
            <a:off x="390082" y="961626"/>
            <a:ext cx="11597226" cy="11556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9" indent="0" defTabSz="457189">
              <a:spcBef>
                <a:spcPts val="300"/>
              </a:spcBef>
              <a:buNone/>
              <a:defRPr/>
            </a:pPr>
            <a:r>
              <a:rPr lang="en-US" sz="2133" b="1" dirty="0">
                <a:solidFill>
                  <a:srgbClr val="003087"/>
                </a:solidFill>
              </a:rPr>
              <a:t>PIP-II </a:t>
            </a:r>
            <a:r>
              <a:rPr lang="en-US" sz="2133" dirty="0">
                <a:solidFill>
                  <a:srgbClr val="003087"/>
                </a:solidFill>
              </a:rPr>
              <a:t>will enable the world’s most intense beam of neutrinos to the international LBNF/DUNE project, and a broad physics research program, powering new discoveries for decades to come.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EB274-7765-417E-9425-6ED1E01FA49A}"/>
              </a:ext>
            </a:extLst>
          </p:cNvPr>
          <p:cNvSpPr/>
          <p:nvPr/>
        </p:nvSpPr>
        <p:spPr>
          <a:xfrm>
            <a:off x="204692" y="1863713"/>
            <a:ext cx="3635559" cy="364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2133" b="1" dirty="0">
                <a:solidFill>
                  <a:srgbClr val="003087"/>
                </a:solidFill>
                <a:latin typeface="Helvetica" pitchFamily="34" charset="0"/>
              </a:rPr>
              <a:t>PIP-II </a:t>
            </a:r>
            <a:r>
              <a:rPr lang="en-US" sz="2133" b="1" dirty="0" err="1">
                <a:solidFill>
                  <a:srgbClr val="003087"/>
                </a:solidFill>
                <a:latin typeface="Helvetica" pitchFamily="34" charset="0"/>
              </a:rPr>
              <a:t>linac</a:t>
            </a:r>
            <a:r>
              <a:rPr lang="en-US" sz="2133" b="1" dirty="0">
                <a:solidFill>
                  <a:srgbClr val="003087"/>
                </a:solidFill>
                <a:latin typeface="Helvetica" pitchFamily="34" charset="0"/>
              </a:rPr>
              <a:t> capabilities</a:t>
            </a:r>
          </a:p>
          <a:p>
            <a:pPr defTabSz="457189">
              <a:defRPr/>
            </a:pPr>
            <a:endParaRPr lang="en-US" sz="2133" b="1" u="sng" dirty="0">
              <a:solidFill>
                <a:srgbClr val="003087"/>
              </a:solidFill>
              <a:latin typeface="Helvetica" pitchFamily="34" charset="0"/>
            </a:endParaRPr>
          </a:p>
          <a:p>
            <a:pPr defTabSz="457189">
              <a:defRPr/>
            </a:pPr>
            <a:r>
              <a:rPr lang="en-US" sz="2000" dirty="0">
                <a:solidFill>
                  <a:srgbClr val="003087"/>
                </a:solidFill>
                <a:latin typeface="Helvetica" pitchFamily="34" charset="0"/>
              </a:rPr>
              <a:t>Beam Power</a:t>
            </a:r>
          </a:p>
          <a:p>
            <a:pPr marL="609585" indent="-380990" defTabSz="457189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505050"/>
                </a:solidFill>
                <a:latin typeface="Helvetica" pitchFamily="34" charset="0"/>
              </a:rPr>
              <a:t>1.2 MW proton beam</a:t>
            </a:r>
          </a:p>
          <a:p>
            <a:pPr marL="609585" indent="-380990" defTabSz="457189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505050"/>
                </a:solidFill>
                <a:latin typeface="Helvetica" pitchFamily="34" charset="0"/>
              </a:rPr>
              <a:t>Upgradeable to multi-MW</a:t>
            </a:r>
            <a:endParaRPr lang="en-US" sz="1800" b="1" u="sng" dirty="0">
              <a:solidFill>
                <a:srgbClr val="505050"/>
              </a:solidFill>
              <a:latin typeface="Helvetica" pitchFamily="34" charset="0"/>
            </a:endParaRPr>
          </a:p>
          <a:p>
            <a:pPr defTabSz="457189">
              <a:defRPr/>
            </a:pPr>
            <a:r>
              <a:rPr lang="en-US" sz="2000" dirty="0">
                <a:solidFill>
                  <a:srgbClr val="003087"/>
                </a:solidFill>
                <a:latin typeface="Helvetica" pitchFamily="34" charset="0"/>
              </a:rPr>
              <a:t>Flexibility and multi-user capability</a:t>
            </a:r>
          </a:p>
          <a:p>
            <a:pPr marL="571495" indent="-342900" defTabSz="457189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505050"/>
                </a:solidFill>
                <a:latin typeface="Helvetica" pitchFamily="34" charset="0"/>
              </a:rPr>
              <a:t>Compatible w/ CW-operations</a:t>
            </a:r>
          </a:p>
          <a:p>
            <a:pPr marL="571495" indent="-342900" defTabSz="457189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505050"/>
                </a:solidFill>
                <a:latin typeface="Helvetica" pitchFamily="34" charset="0"/>
              </a:rPr>
              <a:t>Customized beams</a:t>
            </a:r>
          </a:p>
          <a:p>
            <a:pPr marL="571495" indent="-342900" defTabSz="457189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505050"/>
                </a:solidFill>
                <a:latin typeface="Helvetica" pitchFamily="34" charset="0"/>
              </a:rPr>
              <a:t>Multi-user delivery</a:t>
            </a:r>
            <a:endParaRPr lang="en-US" sz="1800" b="1" u="sng" dirty="0">
              <a:solidFill>
                <a:srgbClr val="505050"/>
              </a:solidFill>
              <a:latin typeface="Helvetica" pitchFamily="34" charset="0"/>
            </a:endParaRPr>
          </a:p>
          <a:p>
            <a:pPr defTabSz="457189">
              <a:defRPr/>
            </a:pPr>
            <a:r>
              <a:rPr lang="en-US" sz="2000" dirty="0">
                <a:solidFill>
                  <a:srgbClr val="003087"/>
                </a:solidFill>
                <a:latin typeface="Helvetica" pitchFamily="34" charset="0"/>
              </a:rPr>
              <a:t>Reliability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pic>
        <p:nvPicPr>
          <p:cNvPr id="13" name="Content Placeholder 24" descr="A close up of a map&#10;&#10;Description automatically generated">
            <a:extLst>
              <a:ext uri="{FF2B5EF4-FFF2-40B4-BE49-F238E27FC236}">
                <a16:creationId xmlns:a16="http://schemas.microsoft.com/office/drawing/2014/main" id="{24631E8C-F1B7-4656-A255-DE2D9161B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365" y="2240381"/>
            <a:ext cx="4563643" cy="284177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F5970DF-7124-40A1-848E-F023B4B6AEA2}"/>
              </a:ext>
            </a:extLst>
          </p:cNvPr>
          <p:cNvSpPr txBox="1">
            <a:spLocks/>
          </p:cNvSpPr>
          <p:nvPr/>
        </p:nvSpPr>
        <p:spPr>
          <a:xfrm>
            <a:off x="8241125" y="1810705"/>
            <a:ext cx="4199435" cy="420158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PIP-II Scope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800 MeV H−  </a:t>
            </a:r>
            <a:r>
              <a:rPr lang="en-US" sz="2000" dirty="0" err="1">
                <a:solidFill>
                  <a:schemeClr val="tx2"/>
                </a:solidFill>
              </a:rPr>
              <a:t>linac</a:t>
            </a:r>
            <a:endParaRPr lang="en-US" sz="20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Warm Front End &amp; SRF section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tx2"/>
                </a:solidFill>
              </a:rPr>
              <a:t>Linac</a:t>
            </a:r>
            <a:r>
              <a:rPr lang="en-US" sz="2000" dirty="0">
                <a:solidFill>
                  <a:schemeClr val="tx2"/>
                </a:solidFill>
              </a:rPr>
              <a:t>-to-Booster transfer line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3-way beam split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Upgraded Booster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20 Hz, 800 MeV injection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New injection area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Upgraded Recycler, Main Injector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RF in both rings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2"/>
                </a:solidFill>
              </a:rPr>
              <a:t>Conventional facilities, incl.  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Site preparation 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505050"/>
                </a:solidFill>
              </a:rPr>
              <a:t>Cryoplant</a:t>
            </a:r>
            <a:r>
              <a:rPr lang="en-US" sz="1800" dirty="0">
                <a:solidFill>
                  <a:srgbClr val="505050"/>
                </a:solidFill>
              </a:rPr>
              <a:t> Building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505050"/>
                </a:solidFill>
              </a:rPr>
              <a:t>Linac</a:t>
            </a:r>
            <a:r>
              <a:rPr lang="en-US" sz="1800" dirty="0">
                <a:solidFill>
                  <a:srgbClr val="505050"/>
                </a:solidFill>
              </a:rPr>
              <a:t> Complex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Booster Connection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EA3714-09E9-4B1E-81A0-5A087C738E0C}"/>
              </a:ext>
            </a:extLst>
          </p:cNvPr>
          <p:cNvSpPr txBox="1"/>
          <p:nvPr/>
        </p:nvSpPr>
        <p:spPr>
          <a:xfrm>
            <a:off x="256677" y="5740651"/>
            <a:ext cx="803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ea typeface="HGGothicE" panose="020B0400000000000000" pitchFamily="49" charset="-128"/>
                <a:cs typeface="Helvetica" panose="020B0604020202020204" pitchFamily="34" charset="0"/>
              </a:rPr>
              <a:t>The PIP-II scope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enables the accelerator complex to reach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ea typeface="HGGothicE" panose="020B0400000000000000" pitchFamily="49" charset="-128"/>
                <a:cs typeface="Helvetica" panose="020B0604020202020204" pitchFamily="34" charset="0"/>
              </a:rPr>
              <a:t>1.2 MW proton beam on LBNF target. </a:t>
            </a:r>
            <a:endParaRPr lang="en-US" sz="1800" strike="sngStrike" dirty="0">
              <a:solidFill>
                <a:srgbClr val="505050"/>
              </a:solidFill>
              <a:latin typeface="Helvetica" panose="020B0604020202020204" pitchFamily="34" charset="0"/>
              <a:ea typeface="HGGothicE" panose="020B0400000000000000" pitchFamily="49" charset="-128"/>
              <a:cs typeface="Helvetica" panose="020B0604020202020204" pitchFamily="34" charset="0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sz="1200"/>
              <a:t>Lia Merminga | Symposium on Swapan Chattopadhyay's Retirement | PIP-II</a:t>
            </a:r>
            <a:endParaRPr lang="en-US" sz="1200" b="1" dirty="0"/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81658948-05FE-4565-BF12-DF33E6E77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9449" y="58375"/>
            <a:ext cx="677859" cy="86485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861868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999FF-BC1E-4AC1-8AE1-68CC83AAE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48438"/>
            <a:ext cx="552450" cy="238125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3186C-0F83-FE41-BC29-FE9471E07EF4}"/>
              </a:ext>
            </a:extLst>
          </p:cNvPr>
          <p:cNvSpPr txBox="1"/>
          <p:nvPr/>
        </p:nvSpPr>
        <p:spPr>
          <a:xfrm>
            <a:off x="9928189" y="3747052"/>
            <a:ext cx="1176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highlight>
                  <a:srgbClr val="FFFF00"/>
                </a:highlight>
                <a:uLnTx/>
                <a:uFillTx/>
                <a:latin typeface="Calibri" charset="0"/>
              </a:rPr>
              <a:t>Booster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B69683-143C-C042-A5DC-2BC5DD8CA727}"/>
              </a:ext>
            </a:extLst>
          </p:cNvPr>
          <p:cNvSpPr txBox="1"/>
          <p:nvPr/>
        </p:nvSpPr>
        <p:spPr>
          <a:xfrm>
            <a:off x="10107094" y="1760744"/>
            <a:ext cx="1903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highlight>
                  <a:srgbClr val="FFFF00"/>
                </a:highlight>
                <a:uLnTx/>
                <a:uFillTx/>
                <a:latin typeface="Calibri" charset="0"/>
              </a:rPr>
              <a:t>Main Injector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CE7BC5-DCD1-AB43-A85F-58AD7076A6ED}"/>
              </a:ext>
            </a:extLst>
          </p:cNvPr>
          <p:cNvSpPr/>
          <p:nvPr/>
        </p:nvSpPr>
        <p:spPr>
          <a:xfrm rot="154126">
            <a:off x="9045170" y="3488482"/>
            <a:ext cx="2872402" cy="8348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F9F4F1-2E56-3A4F-A82E-9DF7AFE655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365"/>
          <a:stretch/>
        </p:blipFill>
        <p:spPr>
          <a:xfrm>
            <a:off x="7547516" y="1527427"/>
            <a:ext cx="4559603" cy="850900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CCD17455-3F63-D747-AB47-F67BFDC98E5E}"/>
              </a:ext>
            </a:extLst>
          </p:cNvPr>
          <p:cNvSpPr/>
          <p:nvPr/>
        </p:nvSpPr>
        <p:spPr>
          <a:xfrm>
            <a:off x="10038664" y="2395959"/>
            <a:ext cx="2161052" cy="1169044"/>
          </a:xfrm>
          <a:custGeom>
            <a:avLst/>
            <a:gdLst>
              <a:gd name="connsiteX0" fmla="*/ 1211928 w 2161052"/>
              <a:gd name="connsiteY0" fmla="*/ 1169044 h 1169044"/>
              <a:gd name="connsiteX1" fmla="*/ 644769 w 2161052"/>
              <a:gd name="connsiteY1" fmla="*/ 856527 h 1169044"/>
              <a:gd name="connsiteX2" fmla="*/ 170207 w 2161052"/>
              <a:gd name="connsiteY2" fmla="*/ 625033 h 1169044"/>
              <a:gd name="connsiteX3" fmla="*/ 8161 w 2161052"/>
              <a:gd name="connsiteY3" fmla="*/ 405114 h 1169044"/>
              <a:gd name="connsiteX4" fmla="*/ 390126 w 2161052"/>
              <a:gd name="connsiteY4" fmla="*/ 312517 h 1169044"/>
              <a:gd name="connsiteX5" fmla="*/ 1640192 w 2161052"/>
              <a:gd name="connsiteY5" fmla="*/ 115747 h 1169044"/>
              <a:gd name="connsiteX6" fmla="*/ 2161052 w 2161052"/>
              <a:gd name="connsiteY6" fmla="*/ 0 h 116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1052" h="1169044">
                <a:moveTo>
                  <a:pt x="1211928" y="1169044"/>
                </a:moveTo>
                <a:cubicBezTo>
                  <a:pt x="1015158" y="1058119"/>
                  <a:pt x="818389" y="947195"/>
                  <a:pt x="644769" y="856527"/>
                </a:cubicBezTo>
                <a:cubicBezTo>
                  <a:pt x="471149" y="765859"/>
                  <a:pt x="276308" y="700268"/>
                  <a:pt x="170207" y="625033"/>
                </a:cubicBezTo>
                <a:cubicBezTo>
                  <a:pt x="64106" y="549798"/>
                  <a:pt x="-28492" y="457200"/>
                  <a:pt x="8161" y="405114"/>
                </a:cubicBezTo>
                <a:cubicBezTo>
                  <a:pt x="44814" y="353028"/>
                  <a:pt x="118121" y="360745"/>
                  <a:pt x="390126" y="312517"/>
                </a:cubicBezTo>
                <a:cubicBezTo>
                  <a:pt x="662131" y="264289"/>
                  <a:pt x="1345038" y="167833"/>
                  <a:pt x="1640192" y="115747"/>
                </a:cubicBezTo>
                <a:cubicBezTo>
                  <a:pt x="1935346" y="63661"/>
                  <a:pt x="2048199" y="31830"/>
                  <a:pt x="2161052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BB3D45-6D0E-8943-B8FD-E686EB960204}"/>
              </a:ext>
            </a:extLst>
          </p:cNvPr>
          <p:cNvSpPr txBox="1"/>
          <p:nvPr/>
        </p:nvSpPr>
        <p:spPr>
          <a:xfrm>
            <a:off x="4536059" y="2715245"/>
            <a:ext cx="844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highlight>
                  <a:srgbClr val="FFFF00"/>
                </a:highlight>
                <a:uLnTx/>
                <a:uFillTx/>
                <a:latin typeface="Calibri" charset="0"/>
              </a:rPr>
              <a:t>PIP-II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03EFC1-DE31-D845-8D3B-8F4E1BDE49DD}"/>
              </a:ext>
            </a:extLst>
          </p:cNvPr>
          <p:cNvSpPr txBox="1"/>
          <p:nvPr/>
        </p:nvSpPr>
        <p:spPr>
          <a:xfrm>
            <a:off x="5579392" y="3692985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highlight>
                  <a:srgbClr val="FFFF00"/>
                </a:highlight>
                <a:uLnTx/>
                <a:uFillTx/>
                <a:latin typeface="Calibri" charset="0"/>
              </a:rPr>
              <a:t>SRF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highlight>
                  <a:srgbClr val="FFFF00"/>
                </a:highlight>
                <a:uLnTx/>
                <a:uFillTx/>
                <a:latin typeface="Calibri" charset="0"/>
              </a:rPr>
              <a:t>Linac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highlight>
                <a:srgbClr val="FFFF00"/>
              </a:highlight>
              <a:uLnTx/>
              <a:uFillTx/>
              <a:latin typeface="Calibri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654EA805-7407-C645-BDAB-691057F64076}"/>
              </a:ext>
            </a:extLst>
          </p:cNvPr>
          <p:cNvSpPr/>
          <p:nvPr/>
        </p:nvSpPr>
        <p:spPr>
          <a:xfrm>
            <a:off x="7192115" y="2946078"/>
            <a:ext cx="2278868" cy="478455"/>
          </a:xfrm>
          <a:custGeom>
            <a:avLst/>
            <a:gdLst>
              <a:gd name="connsiteX0" fmla="*/ 0 w 2278868"/>
              <a:gd name="connsiteY0" fmla="*/ 120647 h 478455"/>
              <a:gd name="connsiteX1" fmla="*/ 854766 w 2278868"/>
              <a:gd name="connsiteY1" fmla="*/ 11316 h 478455"/>
              <a:gd name="connsiteX2" fmla="*/ 1520687 w 2278868"/>
              <a:gd name="connsiteY2" fmla="*/ 11316 h 478455"/>
              <a:gd name="connsiteX3" fmla="*/ 2057400 w 2278868"/>
              <a:gd name="connsiteY3" fmla="*/ 80890 h 478455"/>
              <a:gd name="connsiteX4" fmla="*/ 2256183 w 2278868"/>
              <a:gd name="connsiteY4" fmla="*/ 259795 h 478455"/>
              <a:gd name="connsiteX5" fmla="*/ 2266122 w 2278868"/>
              <a:gd name="connsiteY5" fmla="*/ 478455 h 47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8868" h="478455">
                <a:moveTo>
                  <a:pt x="0" y="120647"/>
                </a:moveTo>
                <a:cubicBezTo>
                  <a:pt x="300659" y="75092"/>
                  <a:pt x="601318" y="29538"/>
                  <a:pt x="854766" y="11316"/>
                </a:cubicBezTo>
                <a:cubicBezTo>
                  <a:pt x="1108214" y="-6906"/>
                  <a:pt x="1320248" y="-280"/>
                  <a:pt x="1520687" y="11316"/>
                </a:cubicBezTo>
                <a:cubicBezTo>
                  <a:pt x="1721126" y="22912"/>
                  <a:pt x="1934817" y="39477"/>
                  <a:pt x="2057400" y="80890"/>
                </a:cubicBezTo>
                <a:cubicBezTo>
                  <a:pt x="2179983" y="122303"/>
                  <a:pt x="2221396" y="193534"/>
                  <a:pt x="2256183" y="259795"/>
                </a:cubicBezTo>
                <a:cubicBezTo>
                  <a:pt x="2290970" y="326056"/>
                  <a:pt x="2278546" y="402255"/>
                  <a:pt x="2266122" y="478455"/>
                </a:cubicBez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0AE592-E1EF-BB4B-86D7-6495E191DB75}"/>
              </a:ext>
            </a:extLst>
          </p:cNvPr>
          <p:cNvSpPr txBox="1"/>
          <p:nvPr/>
        </p:nvSpPr>
        <p:spPr>
          <a:xfrm>
            <a:off x="7349192" y="2383159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highlight>
                  <a:srgbClr val="FFFF00"/>
                </a:highlight>
                <a:uLnTx/>
                <a:uFillTx/>
                <a:latin typeface="Calibri" charset="0"/>
              </a:rPr>
              <a:t>Transfer Line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309C4E-E8AC-AC4E-A723-456CC40A3260}"/>
              </a:ext>
            </a:extLst>
          </p:cNvPr>
          <p:cNvCxnSpPr>
            <a:cxnSpLocks/>
          </p:cNvCxnSpPr>
          <p:nvPr/>
        </p:nvCxnSpPr>
        <p:spPr>
          <a:xfrm flipH="1">
            <a:off x="4611756" y="3093302"/>
            <a:ext cx="2504662" cy="830516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B0E2631-D1C3-40F8-A9A5-39B38643A9D7}"/>
              </a:ext>
            </a:extLst>
          </p:cNvPr>
          <p:cNvGrpSpPr/>
          <p:nvPr/>
        </p:nvGrpSpPr>
        <p:grpSpPr>
          <a:xfrm>
            <a:off x="2378930" y="366130"/>
            <a:ext cx="6783579" cy="566428"/>
            <a:chOff x="1647626" y="184192"/>
            <a:chExt cx="6783579" cy="56642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BD6D4C2-F3D5-4065-8A17-52935D433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2664" y="184192"/>
              <a:ext cx="768096" cy="51206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alpha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2" descr="Image result">
              <a:extLst>
                <a:ext uri="{FF2B5EF4-FFF2-40B4-BE49-F238E27FC236}">
                  <a16:creationId xmlns:a16="http://schemas.microsoft.com/office/drawing/2014/main" id="{636CD7B4-3C16-4549-AE9A-954A479DA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626" y="233947"/>
              <a:ext cx="844782" cy="516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80FF07B-29D3-40EB-AE07-D3726B4DEF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892" y="233947"/>
              <a:ext cx="768096" cy="512844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chemeClr val="accent6">
                  <a:alpha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3FD0F1D-A12D-46D5-8072-4006E1B7B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5472" y="217984"/>
              <a:ext cx="768096" cy="512064"/>
            </a:xfrm>
            <a:prstGeom prst="rect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solidFill>
                <a:schemeClr val="accent6">
                  <a:alpha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509D496-8286-435C-ADEF-6F9145BC3C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1052" y="213375"/>
              <a:ext cx="1024128" cy="512064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>
              <a:solidFill>
                <a:schemeClr val="accent6">
                  <a:alpha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6E5ABA6-689D-44A0-B958-2A69C116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08245" y="184192"/>
              <a:ext cx="822960" cy="51206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75362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35B8DA6-7C2B-47A5-AE7B-F28402F095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1352" y="161837"/>
            <a:ext cx="11209296" cy="44964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PIP-II International Partners, Expertise and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06EBD-214A-4177-A3A9-089DF7108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4183" y="652202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CBEF79-0522-4BCC-B5AE-814DEA0A3EF9}"/>
              </a:ext>
            </a:extLst>
          </p:cNvPr>
          <p:cNvSpPr txBox="1"/>
          <p:nvPr/>
        </p:nvSpPr>
        <p:spPr>
          <a:xfrm>
            <a:off x="1438830" y="1496600"/>
            <a:ext cx="866777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404040"/>
                </a:solidFill>
                <a:latin typeface="Helvetica" pitchFamily="34" charset="0"/>
              </a:rPr>
              <a:t>Substantial engineering / manufacturing experience; Superconducting magnets for LHC; 2 GeV synch light source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994E24-3B5F-494E-AA5B-6F5B823A7664}"/>
              </a:ext>
            </a:extLst>
          </p:cNvPr>
          <p:cNvSpPr txBox="1"/>
          <p:nvPr/>
        </p:nvSpPr>
        <p:spPr>
          <a:xfrm>
            <a:off x="1438830" y="2463284"/>
            <a:ext cx="87837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1"/>
            <a:r>
              <a:rPr lang="en-US" sz="1600" dirty="0">
                <a:solidFill>
                  <a:schemeClr val="accent6"/>
                </a:solidFill>
                <a:latin typeface="Helvetica" pitchFamily="34" charset="0"/>
              </a:rPr>
              <a:t>Internationally recognized leader in superconducting RF technologies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  <a:latin typeface="Helvetica" pitchFamily="34" charset="0"/>
              </a:rPr>
              <a:t>SRF cavity and cryomodule fabrication for XFEL; SRF cavities for 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773EA3-57B2-4C32-B4B0-AA1B5FD4F006}"/>
              </a:ext>
            </a:extLst>
          </p:cNvPr>
          <p:cNvSpPr txBox="1"/>
          <p:nvPr/>
        </p:nvSpPr>
        <p:spPr>
          <a:xfrm>
            <a:off x="1438830" y="3465648"/>
            <a:ext cx="83074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1"/>
            <a:r>
              <a:rPr lang="en-US" sz="1600" dirty="0">
                <a:solidFill>
                  <a:schemeClr val="accent6"/>
                </a:solidFill>
                <a:latin typeface="Helvetica" pitchFamily="34" charset="0"/>
              </a:rPr>
              <a:t>Substantial engineering and manufacturing experience; Construction, operation of synch light &amp; neutron sources SRF cavity processing and testing for ESS</a:t>
            </a:r>
            <a:endParaRPr lang="en-US" sz="18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7F97C-B823-4513-A94C-7788E89943CC}"/>
              </a:ext>
            </a:extLst>
          </p:cNvPr>
          <p:cNvSpPr txBox="1"/>
          <p:nvPr/>
        </p:nvSpPr>
        <p:spPr>
          <a:xfrm>
            <a:off x="1438830" y="4469534"/>
            <a:ext cx="8060277" cy="584775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/>
          <a:p>
            <a:pPr lvl="1"/>
            <a:r>
              <a:rPr lang="en-US" sz="1600" dirty="0">
                <a:solidFill>
                  <a:srgbClr val="404040"/>
                </a:solidFill>
                <a:latin typeface="Helvetica" pitchFamily="34" charset="0"/>
              </a:rPr>
              <a:t> Internationally recognized leader in large-scale CM assembly </a:t>
            </a:r>
          </a:p>
          <a:p>
            <a:pPr lvl="1"/>
            <a:r>
              <a:rPr lang="en-US" sz="1600" dirty="0">
                <a:solidFill>
                  <a:srgbClr val="404040"/>
                </a:solidFill>
                <a:latin typeface="Helvetica" pitchFamily="34" charset="0"/>
              </a:rPr>
              <a:t> CM assembly for European XFEL and ESS; SSR2 cavities and couplers for 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FF849-D464-450C-A1D4-0BED6870BA82}"/>
              </a:ext>
            </a:extLst>
          </p:cNvPr>
          <p:cNvSpPr txBox="1"/>
          <p:nvPr/>
        </p:nvSpPr>
        <p:spPr>
          <a:xfrm>
            <a:off x="1783502" y="2111683"/>
            <a:ext cx="5848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Italy, INFN (started 2016)</a:t>
            </a:r>
            <a:r>
              <a:rPr lang="en-US" sz="2200" dirty="0"/>
              <a:t>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37508-F49E-4CC5-9C49-93BAA415F4B0}"/>
              </a:ext>
            </a:extLst>
          </p:cNvPr>
          <p:cNvSpPr txBox="1"/>
          <p:nvPr/>
        </p:nvSpPr>
        <p:spPr>
          <a:xfrm>
            <a:off x="1783502" y="3115570"/>
            <a:ext cx="5662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UK, STFC UKRI (started 2017)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1F0D2-F404-4491-8687-32FF648CBE10}"/>
              </a:ext>
            </a:extLst>
          </p:cNvPr>
          <p:cNvSpPr txBox="1"/>
          <p:nvPr/>
        </p:nvSpPr>
        <p:spPr>
          <a:xfrm>
            <a:off x="1783502" y="4119457"/>
            <a:ext cx="5564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France, CEA, CNRS/IN2P3 (started 2017)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A663FC-AA0C-4786-99B5-4B72956101DD}"/>
              </a:ext>
            </a:extLst>
          </p:cNvPr>
          <p:cNvSpPr txBox="1"/>
          <p:nvPr/>
        </p:nvSpPr>
        <p:spPr>
          <a:xfrm>
            <a:off x="1783502" y="850546"/>
            <a:ext cx="7435514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India, Department of Atomic Energy (DAE) (started 2009)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BARC, RRCAT, VECC; also IUAC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A656236-64F9-4D2D-9720-F355783C4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Lia Merminga | Symposium on Swapan Chattopadhyay's Retirement | PIP-II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74341C-0FFF-4258-AB03-531EE841DA43}"/>
              </a:ext>
            </a:extLst>
          </p:cNvPr>
          <p:cNvSpPr>
            <a:spLocks noChangeAspect="1"/>
          </p:cNvSpPr>
          <p:nvPr/>
        </p:nvSpPr>
        <p:spPr>
          <a:xfrm>
            <a:off x="734677" y="2078799"/>
            <a:ext cx="768096" cy="51206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063718-2A03-4BCC-8B45-D03BD7AF64E0}"/>
              </a:ext>
            </a:extLst>
          </p:cNvPr>
          <p:cNvSpPr>
            <a:spLocks noChangeAspect="1"/>
          </p:cNvSpPr>
          <p:nvPr/>
        </p:nvSpPr>
        <p:spPr>
          <a:xfrm>
            <a:off x="734677" y="938192"/>
            <a:ext cx="768096" cy="51284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87F75E-4388-4DBC-8A77-739707115A05}"/>
              </a:ext>
            </a:extLst>
          </p:cNvPr>
          <p:cNvSpPr>
            <a:spLocks noChangeAspect="1"/>
          </p:cNvSpPr>
          <p:nvPr/>
        </p:nvSpPr>
        <p:spPr>
          <a:xfrm>
            <a:off x="606661" y="3077508"/>
            <a:ext cx="1024128" cy="51206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C6149A-0278-4AF8-A267-6BCFC83B1BCD}"/>
              </a:ext>
            </a:extLst>
          </p:cNvPr>
          <p:cNvSpPr>
            <a:spLocks noChangeAspect="1"/>
          </p:cNvSpPr>
          <p:nvPr/>
        </p:nvSpPr>
        <p:spPr>
          <a:xfrm>
            <a:off x="734677" y="4076217"/>
            <a:ext cx="768096" cy="51206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76BC1A-9C0E-438D-8A33-B069C5095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245" y="5084834"/>
            <a:ext cx="822960" cy="51206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73E76D-3817-422B-A9EB-AB155F28ECF6}"/>
              </a:ext>
            </a:extLst>
          </p:cNvPr>
          <p:cNvSpPr txBox="1"/>
          <p:nvPr/>
        </p:nvSpPr>
        <p:spPr>
          <a:xfrm>
            <a:off x="1783502" y="5123343"/>
            <a:ext cx="5564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Poland, WUST, WUT, TUL (started 2018)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66AD88-D562-4EE0-8C9B-0E40E15FBE79}"/>
              </a:ext>
            </a:extLst>
          </p:cNvPr>
          <p:cNvSpPr txBox="1"/>
          <p:nvPr/>
        </p:nvSpPr>
        <p:spPr>
          <a:xfrm>
            <a:off x="1404652" y="5546591"/>
            <a:ext cx="837577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1"/>
            <a:r>
              <a:rPr lang="en-US" sz="1600" dirty="0">
                <a:solidFill>
                  <a:schemeClr val="accent6"/>
                </a:solidFill>
                <a:latin typeface="Helvetica" pitchFamily="34" charset="0"/>
              </a:rPr>
              <a:t>Substantial engineering / manufacturing experience; CDS, LLRF, QC for XFEL, ESS</a:t>
            </a:r>
            <a:endParaRPr lang="en-US" sz="18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B34BC1-100E-44BF-AF03-57B7C6728F61}"/>
              </a:ext>
            </a:extLst>
          </p:cNvPr>
          <p:cNvGrpSpPr/>
          <p:nvPr/>
        </p:nvGrpSpPr>
        <p:grpSpPr>
          <a:xfrm>
            <a:off x="10307473" y="212630"/>
            <a:ext cx="1694688" cy="5646690"/>
            <a:chOff x="10307473" y="212630"/>
            <a:chExt cx="1694688" cy="5646690"/>
          </a:xfrm>
        </p:grpSpPr>
        <p:pic>
          <p:nvPicPr>
            <p:cNvPr id="15" name="Picture 4" descr="https://pbs.twimg.com/media/Dtly-1OXcAAgGNy.jpg:large">
              <a:extLst>
                <a:ext uri="{FF2B5EF4-FFF2-40B4-BE49-F238E27FC236}">
                  <a16:creationId xmlns:a16="http://schemas.microsoft.com/office/drawing/2014/main" id="{8AB696A0-9D78-493D-9101-51E6FECE9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655" y="1675081"/>
              <a:ext cx="1688324" cy="126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pbs.twimg.com/media/DuzPywMWoAA9SqQ.jpg:large">
              <a:extLst>
                <a:ext uri="{FF2B5EF4-FFF2-40B4-BE49-F238E27FC236}">
                  <a16:creationId xmlns:a16="http://schemas.microsoft.com/office/drawing/2014/main" id="{5DBD779C-04FC-4C85-A530-800A8ED47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655" y="3132760"/>
              <a:ext cx="1688324" cy="1267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4" name="Picture 2" descr="https://pbs.twimg.com/media/D_ECidZU4AEPuFe.jpg:large">
              <a:extLst>
                <a:ext uri="{FF2B5EF4-FFF2-40B4-BE49-F238E27FC236}">
                  <a16:creationId xmlns:a16="http://schemas.microsoft.com/office/drawing/2014/main" id="{51B49D91-65C8-4809-B7CC-0CE67E42E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7473" y="212630"/>
              <a:ext cx="1694688" cy="1271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Image">
              <a:extLst>
                <a:ext uri="{FF2B5EF4-FFF2-40B4-BE49-F238E27FC236}">
                  <a16:creationId xmlns:a16="http://schemas.microsoft.com/office/drawing/2014/main" id="{7EDB205E-6549-4D59-8913-2AE713F1E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9776" y="4591757"/>
              <a:ext cx="1690083" cy="1267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6CC3BB-0679-4545-8C88-FBA80E130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4-Feb-2021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11508-C2BE-44FB-8FCD-AFAF91A60C76}"/>
              </a:ext>
            </a:extLst>
          </p:cNvPr>
          <p:cNvSpPr/>
          <p:nvPr/>
        </p:nvSpPr>
        <p:spPr>
          <a:xfrm>
            <a:off x="1573576" y="6150270"/>
            <a:ext cx="9044848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Helvetica" pitchFamily="34" charset="0"/>
              </a:rPr>
              <a:t>PIP-II Project benefits from world-leading expertise, facilities.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Helvetica" pitchFamily="34" charset="0"/>
              </a:rPr>
              <a:t>“Timing is perfect”</a:t>
            </a:r>
          </a:p>
        </p:txBody>
      </p:sp>
    </p:spTree>
    <p:extLst>
      <p:ext uri="{BB962C8B-B14F-4D97-AF65-F5344CB8AC3E}">
        <p14:creationId xmlns:p14="http://schemas.microsoft.com/office/powerpoint/2010/main" val="1005591484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0A9347935DA74C8DB662DDB94DC24E" ma:contentTypeVersion="7" ma:contentTypeDescription="Create a new document." ma:contentTypeScope="" ma:versionID="08b07e7386eab8924f56c26e7a0ee4dd">
  <xsd:schema xmlns:xsd="http://www.w3.org/2001/XMLSchema" xmlns:xs="http://www.w3.org/2001/XMLSchema" xmlns:p="http://schemas.microsoft.com/office/2006/metadata/properties" xmlns:ns3="bb137302-f76b-4ed9-a081-76f546f328cd" xmlns:ns4="ee7e25fd-3d00-4a17-8d06-95b415c0ffa6" targetNamespace="http://schemas.microsoft.com/office/2006/metadata/properties" ma:root="true" ma:fieldsID="850b8fce59337341b9ee48848a2393a9" ns3:_="" ns4:_="">
    <xsd:import namespace="bb137302-f76b-4ed9-a081-76f546f328cd"/>
    <xsd:import namespace="ee7e25fd-3d00-4a17-8d06-95b415c0ff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7302-f76b-4ed9-a081-76f546f328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e25fd-3d00-4a17-8d06-95b415c0f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F245F-DB62-428D-A566-B113377E9116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e7e25fd-3d00-4a17-8d06-95b415c0ffa6"/>
    <ds:schemaRef ds:uri="http://purl.org/dc/terms/"/>
    <ds:schemaRef ds:uri="bb137302-f76b-4ed9-a081-76f546f328c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362ECA-4E93-49B2-9ADD-D88863E68E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137302-f76b-4ed9-a081-76f546f328cd"/>
    <ds:schemaRef ds:uri="ee7e25fd-3d00-4a17-8d06-95b415c0f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83439</TotalTime>
  <Words>1808</Words>
  <Application>Microsoft Office PowerPoint</Application>
  <PresentationFormat>Widescreen</PresentationFormat>
  <Paragraphs>298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Harlow Solid Italic</vt:lpstr>
      <vt:lpstr>Helvetica</vt:lpstr>
      <vt:lpstr>Lucida Grande</vt:lpstr>
      <vt:lpstr>Wingdings</vt:lpstr>
      <vt:lpstr>1_Fermilab_PPT_090915</vt:lpstr>
      <vt:lpstr>2_Fermilab_PPT_090915</vt:lpstr>
      <vt:lpstr>3_Fermilab_PPT_090915</vt:lpstr>
      <vt:lpstr>PowerPoint Presentation</vt:lpstr>
      <vt:lpstr>Mentors</vt:lpstr>
      <vt:lpstr>PowerPoint Presentation</vt:lpstr>
      <vt:lpstr>PowerPoint Presentation</vt:lpstr>
      <vt:lpstr>DUNE Science Objectives</vt:lpstr>
      <vt:lpstr>PowerPoint Presentation</vt:lpstr>
      <vt:lpstr>PowerPoint Presentation</vt:lpstr>
      <vt:lpstr>PowerPoint Presentation</vt:lpstr>
      <vt:lpstr>PIP-II International Partners, Expertise and Capabilities</vt:lpstr>
      <vt:lpstr>PIP-II Superconducting RF CW Linac, 800 MeV Consists of  Five Types of Cryomodules</vt:lpstr>
      <vt:lpstr>The state-of-the-art PIP-II Superconducting RF Systems</vt:lpstr>
      <vt:lpstr>PowerPoint Presentation</vt:lpstr>
      <vt:lpstr>PowerPoint Presentation</vt:lpstr>
      <vt:lpstr>PowerPoint Presentation</vt:lpstr>
      <vt:lpstr>PIP-II Design Beam Parameters demonstrated at PIP2IT!</vt:lpstr>
      <vt:lpstr>Successful Machine Learning Tests at PIP2IT </vt:lpstr>
      <vt:lpstr>International Partnerships: DAE Solid-State Amplifiers</vt:lpstr>
      <vt:lpstr>PowerPoint Presentation</vt:lpstr>
      <vt:lpstr>PIP-II Cryogenic Plant Building – 28 April 2021</vt:lpstr>
      <vt:lpstr>Conventional Facilities</vt:lpstr>
      <vt:lpstr>PIP-II baseline approved – 14 December 2020 PIP-II long-lead procurement approved – 17 March 2021  </vt:lpstr>
      <vt:lpstr>PIP-II Design Is Compatible With Future  Science-Driven Upgrades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Lia Merminga</cp:lastModifiedBy>
  <cp:revision>2612</cp:revision>
  <cp:lastPrinted>2020-01-24T20:57:46Z</cp:lastPrinted>
  <dcterms:created xsi:type="dcterms:W3CDTF">2019-12-16T19:54:36Z</dcterms:created>
  <dcterms:modified xsi:type="dcterms:W3CDTF">2021-04-30T03:20:46Z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0x010100550A9347935DA74C8DB662DDB94DC24E</vt:lpwstr>
  </property>
</Properties>
</file>