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81" r:id="rId4"/>
    <p:sldId id="282" r:id="rId5"/>
    <p:sldId id="280" r:id="rId6"/>
    <p:sldId id="275" r:id="rId7"/>
    <p:sldId id="284" r:id="rId8"/>
    <p:sldId id="277" r:id="rId9"/>
    <p:sldId id="279" r:id="rId10"/>
    <p:sldId id="278" r:id="rId11"/>
    <p:sldId id="283" r:id="rId12"/>
    <p:sldId id="259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Pdiode(uW)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Sheet1!$D$2:$D$13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  <c:pt idx="10">
                  <c:v>24</c:v>
                </c:pt>
                <c:pt idx="11">
                  <c:v>25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0.79432823472428093</c:v>
                </c:pt>
                <c:pt idx="1">
                  <c:v>1.2589254117941662</c:v>
                </c:pt>
                <c:pt idx="2">
                  <c:v>5.0118723362727211</c:v>
                </c:pt>
                <c:pt idx="3">
                  <c:v>100</c:v>
                </c:pt>
                <c:pt idx="4">
                  <c:v>208.92961308540399</c:v>
                </c:pt>
                <c:pt idx="5">
                  <c:v>354.81338923357544</c:v>
                </c:pt>
                <c:pt idx="6">
                  <c:v>489.77881936844614</c:v>
                </c:pt>
                <c:pt idx="7">
                  <c:v>660.69344800759598</c:v>
                </c:pt>
                <c:pt idx="8">
                  <c:v>794.32823472428151</c:v>
                </c:pt>
                <c:pt idx="9">
                  <c:v>944.06087628592343</c:v>
                </c:pt>
                <c:pt idx="10">
                  <c:v>1073.9894123412448</c:v>
                </c:pt>
                <c:pt idx="11">
                  <c:v>1183.0415557251647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F5-4191-AF52-4E63DC3FD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244656"/>
        <c:axId val="466245640"/>
      </c:scatterChart>
      <c:valAx>
        <c:axId val="46624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245640"/>
        <c:crosses val="autoZero"/>
        <c:crossBetween val="midCat"/>
      </c:valAx>
      <c:valAx>
        <c:axId val="46624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244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6145-2D94-4E0E-BC28-997506737A15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21087-A691-40CA-9B32-B1A4A9065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F1C5-5252-400A-82A8-D2E20645E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B0591-54BC-4E60-B639-90B7B26E7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545F-F86A-4CCE-9213-9083B28B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4D27-9B81-4F2A-A64E-BC2A8A823C57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213B3-E102-48C2-8830-FB4DF393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C1D1-89E5-475B-9B3F-EC67C9EE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5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600A-269F-40DD-BC45-7293A939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1CE39-E8CB-4A1E-A6D2-38FF36B22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55361-CAE3-405C-AA3B-75F91D27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B33D-0C5D-4C45-8D45-48DD0C8A8DFB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D2553-545C-43F8-B13E-16FF772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E149-31CE-4E7D-BA9D-C33976FD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F8CD0-3BA8-4EAD-8283-85E093C1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66470-A7C3-44AD-A098-74B08F724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A92B-461D-4BA8-ADE5-9EB3050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82C1-4720-4985-875F-EE1891BBDD0A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A02DF-89E3-4E13-A713-B67E0E31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81B7-F827-40CB-94CC-AC1DE9A4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6AC7-63DE-42CB-B34B-15E53D22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D86C-25EC-4B20-9679-00A8FBFEC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1C448-BA41-497C-9086-26642530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B42-6868-435D-A18A-2BE0B6C73B29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8511F-572E-49EA-BC8D-B69DF45F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668C0-0196-49C8-9787-B9996F99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3691-0979-4406-BC58-0E5CF67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61A96-1461-44B9-9DFD-C62ABAEC9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2730-F2F9-4DF0-88C4-F0F61862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67C3-0582-44AC-82C0-F7B07AEFEA0A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83EA-A5C6-4958-B67A-3780981B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65A93-16AC-4E9E-B619-4BF32DC4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0AA6-2164-4341-94C0-9CB14F0A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7B97-168E-4FD9-8671-FE2F1C787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19433-4634-47C5-BA3B-5BC29F567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03F14-6C14-41A9-8670-DC96C06B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6F5-6106-481B-A264-001774F035D8}" type="datetime1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458E3-0F58-40B3-90B3-64114F3D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D2AEE-6822-495F-A67B-D1553B3A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9C2D-FC4C-4513-A916-47FB1B47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85429-49E7-4C62-94EB-C85E90CE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69918-993C-4AC9-817A-2AE1DC38E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911DE-2E6F-4D86-A0D1-939123E47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33F77-F8E5-40C6-9538-9DEA73405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24F5D-5C69-46E9-8BCE-6D6148AB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3A19-91F3-485E-B5B6-E076EE41B087}" type="datetime1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44BF0-42DE-4D5A-B52B-810B831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7E840-AAE2-422D-8BFB-E82E3EF0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6CB4-11A1-4E35-96CC-004FEDEA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A6911-4A9C-4347-89AA-522EB47A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554-707A-4EDC-A311-BA01340D55EE}" type="datetime1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B1AF2-2470-4B08-BECB-5A372D01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9F40C-C4D5-4790-A0EB-C2236493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F97FD-F775-4D05-A2B0-CEF5F158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D885-2F28-42B8-AFE5-6CB3C70FB595}" type="datetime1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CA3E9-8300-470F-9ABA-828B6B94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FEF74-321C-429D-8B99-5033082A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8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CDBD-D260-41B4-BE93-A0EFEEA9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B3D3-174B-4468-AB7B-24A0A4A2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987AA-6739-4BD7-AEB2-14EC084C4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EFC80-6D21-4B21-8546-1C1DD1D7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2236-E218-4AC8-9C5D-27942778C5D3}" type="datetime1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03A45-D506-4BC3-8348-3F69D9B6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1C85F-9518-4605-A8D3-39B506F7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6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F2FA-EDB9-460A-A97B-149CCB5B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BB7AA-245C-4CB7-9946-4342BD921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1E947-2C34-4A0C-BEFD-9F2EF5F25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71557-58CD-4988-96D2-A60838EC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0603-FFE4-4737-9A44-C27EC0E3D199}" type="datetime1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A859B-ED59-4FAD-8F1E-276D2FC0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AEE60-0212-43D1-B40A-5C179783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96DFF-2D9D-4D63-A9B8-FF355028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6C850-DE48-4B16-967D-27B1EDC6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066-E182-4347-AAEE-DF03BCAD7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6815-60BD-4A59-82DF-448675CCFAB2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0C82C-2A1B-413E-9AD9-C93C56717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E2F18-D023-47A1-B900-C329AC34D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87FEC-4498-4C33-A94A-3DD8A66CF6D8}"/>
              </a:ext>
            </a:extLst>
          </p:cNvPr>
          <p:cNvSpPr txBox="1"/>
          <p:nvPr/>
        </p:nvSpPr>
        <p:spPr>
          <a:xfrm>
            <a:off x="3012461" y="950976"/>
            <a:ext cx="5697842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DUNE Cryogenic Optical Links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/>
              <a:t>Dave Christian (FNAL)</a:t>
            </a:r>
          </a:p>
          <a:p>
            <a:pPr algn="ctr"/>
            <a:r>
              <a:rPr lang="en-US" sz="2800" dirty="0"/>
              <a:t>Greg Deuerling (FNAL)</a:t>
            </a:r>
          </a:p>
          <a:p>
            <a:pPr algn="ctr"/>
            <a:r>
              <a:rPr lang="en-US" sz="2800" dirty="0"/>
              <a:t>Jason Greskoviak (FNAL)</a:t>
            </a:r>
          </a:p>
          <a:p>
            <a:pPr algn="ctr"/>
            <a:r>
              <a:rPr lang="en-US" sz="2800" dirty="0"/>
              <a:t>Jason Keyzer (SMU)</a:t>
            </a:r>
          </a:p>
          <a:p>
            <a:pPr algn="ctr"/>
            <a:r>
              <a:rPr lang="en-US" sz="2800" dirty="0"/>
              <a:t>Andy Liu (SMU)</a:t>
            </a:r>
          </a:p>
          <a:p>
            <a:pPr algn="ctr"/>
            <a:r>
              <a:rPr lang="en-US" sz="2800" dirty="0"/>
              <a:t>Alan Prosser (FNAL)</a:t>
            </a:r>
          </a:p>
          <a:p>
            <a:pPr algn="ctr"/>
            <a:r>
              <a:rPr lang="en-US" sz="2800" dirty="0"/>
              <a:t>Jingbo Ye (SMU)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March 31,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68C2B-7542-4DA5-BEDE-C744B224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8215F-526A-448E-B021-C6823B0F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10</a:t>
            </a:fld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7064A8C-C02D-4FBD-BAC7-BFEE032551A7}"/>
              </a:ext>
            </a:extLst>
          </p:cNvPr>
          <p:cNvSpPr txBox="1"/>
          <p:nvPr/>
        </p:nvSpPr>
        <p:spPr>
          <a:xfrm>
            <a:off x="1089641" y="0"/>
            <a:ext cx="907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Laser Driver Electrical Eval Board/LN2 Test Setup – optical configuration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485E80-3A9F-4B3F-A3A9-464023A3E010}"/>
              </a:ext>
            </a:extLst>
          </p:cNvPr>
          <p:cNvSpPr txBox="1"/>
          <p:nvPr/>
        </p:nvSpPr>
        <p:spPr>
          <a:xfrm>
            <a:off x="4455269" y="1527243"/>
            <a:ext cx="3029981" cy="428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 Ohm  differential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85F113-3F28-4340-9A81-920C974DF00F}"/>
              </a:ext>
            </a:extLst>
          </p:cNvPr>
          <p:cNvSpPr txBox="1"/>
          <p:nvPr/>
        </p:nvSpPr>
        <p:spPr>
          <a:xfrm>
            <a:off x="2990666" y="1835431"/>
            <a:ext cx="1191669" cy="71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Laser </a:t>
            </a:r>
          </a:p>
          <a:p>
            <a:r>
              <a:rPr lang="en-US" sz="1200" dirty="0"/>
              <a:t>Driver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7F0D34-94DE-42C5-8516-87E784BCF7AF}"/>
              </a:ext>
            </a:extLst>
          </p:cNvPr>
          <p:cNvSpPr/>
          <p:nvPr/>
        </p:nvSpPr>
        <p:spPr>
          <a:xfrm>
            <a:off x="2926534" y="2242285"/>
            <a:ext cx="1831620" cy="19233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093AD8-4BB0-422F-91A6-66AA1C3F6A26}"/>
              </a:ext>
            </a:extLst>
          </p:cNvPr>
          <p:cNvCxnSpPr>
            <a:cxnSpLocks/>
          </p:cNvCxnSpPr>
          <p:nvPr/>
        </p:nvCxnSpPr>
        <p:spPr>
          <a:xfrm flipH="1">
            <a:off x="4781112" y="2982318"/>
            <a:ext cx="8712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41726C-10D1-46F1-A38C-7EC9A6EB4734}"/>
              </a:ext>
            </a:extLst>
          </p:cNvPr>
          <p:cNvCxnSpPr>
            <a:cxnSpLocks/>
          </p:cNvCxnSpPr>
          <p:nvPr/>
        </p:nvCxnSpPr>
        <p:spPr>
          <a:xfrm flipH="1">
            <a:off x="4766702" y="3596737"/>
            <a:ext cx="88564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0EA0AD9-AC0D-4E05-938F-332F59CCFE3F}"/>
              </a:ext>
            </a:extLst>
          </p:cNvPr>
          <p:cNvCxnSpPr>
            <a:cxnSpLocks/>
          </p:cNvCxnSpPr>
          <p:nvPr/>
        </p:nvCxnSpPr>
        <p:spPr>
          <a:xfrm>
            <a:off x="5629388" y="3650163"/>
            <a:ext cx="401447" cy="4274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BB949D4-7338-4087-B9D3-1466C5487ACE}"/>
              </a:ext>
            </a:extLst>
          </p:cNvPr>
          <p:cNvCxnSpPr>
            <a:cxnSpLocks/>
          </p:cNvCxnSpPr>
          <p:nvPr/>
        </p:nvCxnSpPr>
        <p:spPr>
          <a:xfrm flipH="1">
            <a:off x="5654480" y="2528183"/>
            <a:ext cx="376354" cy="4274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9089F7F-DBD5-4115-8E84-3984774C256B}"/>
              </a:ext>
            </a:extLst>
          </p:cNvPr>
          <p:cNvCxnSpPr>
            <a:cxnSpLocks/>
          </p:cNvCxnSpPr>
          <p:nvPr/>
        </p:nvCxnSpPr>
        <p:spPr>
          <a:xfrm flipH="1">
            <a:off x="6031150" y="4093215"/>
            <a:ext cx="12743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95EDD11-FC76-4927-9143-A1DD1E8D68BE}"/>
              </a:ext>
            </a:extLst>
          </p:cNvPr>
          <p:cNvCxnSpPr>
            <a:cxnSpLocks/>
          </p:cNvCxnSpPr>
          <p:nvPr/>
        </p:nvCxnSpPr>
        <p:spPr>
          <a:xfrm flipV="1">
            <a:off x="6613541" y="2490391"/>
            <a:ext cx="0" cy="3598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387A1C0-331D-410F-9524-343ACDC3B8C8}"/>
              </a:ext>
            </a:extLst>
          </p:cNvPr>
          <p:cNvCxnSpPr>
            <a:cxnSpLocks/>
          </p:cNvCxnSpPr>
          <p:nvPr/>
        </p:nvCxnSpPr>
        <p:spPr>
          <a:xfrm flipV="1">
            <a:off x="6613541" y="3706238"/>
            <a:ext cx="0" cy="40033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8DF4935-2CEB-4EE6-9A5B-F884109A5553}"/>
              </a:ext>
            </a:extLst>
          </p:cNvPr>
          <p:cNvCxnSpPr>
            <a:cxnSpLocks/>
          </p:cNvCxnSpPr>
          <p:nvPr/>
        </p:nvCxnSpPr>
        <p:spPr>
          <a:xfrm flipH="1">
            <a:off x="5968915" y="2518233"/>
            <a:ext cx="1346285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14D6019-BF5F-4CD6-9F86-181A38F76695}"/>
              </a:ext>
            </a:extLst>
          </p:cNvPr>
          <p:cNvCxnSpPr>
            <a:cxnSpLocks/>
          </p:cNvCxnSpPr>
          <p:nvPr/>
        </p:nvCxnSpPr>
        <p:spPr>
          <a:xfrm flipH="1">
            <a:off x="8776406" y="2112695"/>
            <a:ext cx="376354" cy="4274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0286763-CF07-494E-8F81-C447EB485B35}"/>
              </a:ext>
            </a:extLst>
          </p:cNvPr>
          <p:cNvCxnSpPr>
            <a:cxnSpLocks/>
          </p:cNvCxnSpPr>
          <p:nvPr/>
        </p:nvCxnSpPr>
        <p:spPr>
          <a:xfrm>
            <a:off x="8696861" y="4104300"/>
            <a:ext cx="401447" cy="4274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4E8B7C-2879-494D-8E34-0996B2E553C3}"/>
              </a:ext>
            </a:extLst>
          </p:cNvPr>
          <p:cNvGrpSpPr/>
          <p:nvPr/>
        </p:nvGrpSpPr>
        <p:grpSpPr>
          <a:xfrm rot="780000">
            <a:off x="8245762" y="1154403"/>
            <a:ext cx="1530535" cy="1095269"/>
            <a:chOff x="3640623" y="5181217"/>
            <a:chExt cx="546848" cy="367553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5C220AF-A6A5-411A-A144-9C4751770488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67CBE1F-3AC4-47B8-A581-39942D9EC427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2E960C0-DD0C-4B70-A84E-5FE26B56635C}"/>
              </a:ext>
            </a:extLst>
          </p:cNvPr>
          <p:cNvGrpSpPr/>
          <p:nvPr/>
        </p:nvGrpSpPr>
        <p:grpSpPr>
          <a:xfrm rot="20820000">
            <a:off x="8236687" y="4420314"/>
            <a:ext cx="1530535" cy="1095269"/>
            <a:chOff x="3640623" y="5181217"/>
            <a:chExt cx="546848" cy="367553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8D9278-3499-4D00-8161-8FCF64ECFD49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2540FF2-C45E-40A1-8C7A-1C574794D83D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2B36F05-A035-4894-A881-DF63DD2007C3}"/>
              </a:ext>
            </a:extLst>
          </p:cNvPr>
          <p:cNvSpPr/>
          <p:nvPr/>
        </p:nvSpPr>
        <p:spPr>
          <a:xfrm>
            <a:off x="4979407" y="1822579"/>
            <a:ext cx="545903" cy="295671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C80DB99-8A9B-4EF0-B0B2-08E682EDE03F}"/>
              </a:ext>
            </a:extLst>
          </p:cNvPr>
          <p:cNvSpPr/>
          <p:nvPr/>
        </p:nvSpPr>
        <p:spPr>
          <a:xfrm>
            <a:off x="6517532" y="2791838"/>
            <a:ext cx="194553" cy="1945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B7FA91E5-CC9E-4834-97D7-6A46640D6843}"/>
              </a:ext>
            </a:extLst>
          </p:cNvPr>
          <p:cNvSpPr/>
          <p:nvPr/>
        </p:nvSpPr>
        <p:spPr>
          <a:xfrm>
            <a:off x="6524017" y="3576536"/>
            <a:ext cx="194553" cy="1945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D0E302-B9C1-40F4-80A6-F0B919F35C9C}"/>
              </a:ext>
            </a:extLst>
          </p:cNvPr>
          <p:cNvCxnSpPr>
            <a:endCxn id="97" idx="3"/>
          </p:cNvCxnSpPr>
          <p:nvPr/>
        </p:nvCxnSpPr>
        <p:spPr>
          <a:xfrm flipV="1">
            <a:off x="5359940" y="3742597"/>
            <a:ext cx="1192569" cy="233719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875B302-65E0-4521-80D6-D22395DEBEBE}"/>
              </a:ext>
            </a:extLst>
          </p:cNvPr>
          <p:cNvCxnSpPr>
            <a:cxnSpLocks/>
          </p:cNvCxnSpPr>
          <p:nvPr/>
        </p:nvCxnSpPr>
        <p:spPr>
          <a:xfrm flipV="1">
            <a:off x="5019472" y="2922231"/>
            <a:ext cx="1578433" cy="315755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9B079C4-5F2A-43E7-999D-673151A75424}"/>
              </a:ext>
            </a:extLst>
          </p:cNvPr>
          <p:cNvSpPr txBox="1"/>
          <p:nvPr/>
        </p:nvSpPr>
        <p:spPr>
          <a:xfrm>
            <a:off x="4043464" y="6115456"/>
            <a:ext cx="165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Through holes for laser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diode anode, cathode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9DF235-D45D-4F09-9B44-EEBFADC5943B}"/>
              </a:ext>
            </a:extLst>
          </p:cNvPr>
          <p:cNvCxnSpPr>
            <a:cxnSpLocks/>
          </p:cNvCxnSpPr>
          <p:nvPr/>
        </p:nvCxnSpPr>
        <p:spPr>
          <a:xfrm flipH="1">
            <a:off x="8287966" y="2521875"/>
            <a:ext cx="51289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A7B4B1-C5E6-4FE2-85C3-62EF287D0F58}"/>
              </a:ext>
            </a:extLst>
          </p:cNvPr>
          <p:cNvCxnSpPr>
            <a:cxnSpLocks/>
          </p:cNvCxnSpPr>
          <p:nvPr/>
        </p:nvCxnSpPr>
        <p:spPr>
          <a:xfrm flipH="1">
            <a:off x="8216629" y="4104241"/>
            <a:ext cx="51289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0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78258-DCAD-4829-81E6-6B2F4A3B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A9200-721D-4B6A-833B-9965377A6FC1}"/>
              </a:ext>
            </a:extLst>
          </p:cNvPr>
          <p:cNvSpPr txBox="1"/>
          <p:nvPr/>
        </p:nvSpPr>
        <p:spPr>
          <a:xfrm>
            <a:off x="4967416" y="2854411"/>
            <a:ext cx="2797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5929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B3850-09FC-405A-BBE5-34294BEA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95" y="1110488"/>
            <a:ext cx="7317371" cy="5267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AC5F5-D3D8-47B8-A5D8-15802C788D52}"/>
              </a:ext>
            </a:extLst>
          </p:cNvPr>
          <p:cNvSpPr/>
          <p:nvPr/>
        </p:nvSpPr>
        <p:spPr>
          <a:xfrm>
            <a:off x="1838906" y="1855695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C9C0D-5736-47BC-B921-208321FA2564}"/>
              </a:ext>
            </a:extLst>
          </p:cNvPr>
          <p:cNvSpPr/>
          <p:nvPr/>
        </p:nvSpPr>
        <p:spPr>
          <a:xfrm>
            <a:off x="1841677" y="4984051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12EC6-8801-45A9-9314-2475A1EF8C52}"/>
              </a:ext>
            </a:extLst>
          </p:cNvPr>
          <p:cNvSpPr txBox="1"/>
          <p:nvPr/>
        </p:nvSpPr>
        <p:spPr>
          <a:xfrm>
            <a:off x="581891" y="6317673"/>
            <a:ext cx="684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Route Cross Point Adjust and Automatic Laser Shutdown to header.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1A14-AA5C-4001-BF07-E369C00D9704}"/>
              </a:ext>
            </a:extLst>
          </p:cNvPr>
          <p:cNvSpPr txBox="1"/>
          <p:nvPr/>
        </p:nvSpPr>
        <p:spPr>
          <a:xfrm>
            <a:off x="2516366" y="235527"/>
            <a:ext cx="697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Evaluation Board for Analog Devices ADN2526 Laser Diode Driver</a:t>
            </a:r>
          </a:p>
          <a:p>
            <a:pPr algn="ctr"/>
            <a:r>
              <a:rPr lang="en-US" dirty="0"/>
              <a:t>Electrical Tests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96ECFB-B291-4DAE-8670-3CD2261614A9}"/>
              </a:ext>
            </a:extLst>
          </p:cNvPr>
          <p:cNvGrpSpPr/>
          <p:nvPr/>
        </p:nvGrpSpPr>
        <p:grpSpPr>
          <a:xfrm>
            <a:off x="1516827" y="3082231"/>
            <a:ext cx="276861" cy="270569"/>
            <a:chOff x="432262" y="1213658"/>
            <a:chExt cx="731520" cy="714895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E1F9582-4207-4E70-B463-75CECE26EB02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BB884A-2F03-4AD2-8918-261AAB167D9D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54FBBA-2ADA-4FA5-96C5-037BE6D72DBB}"/>
              </a:ext>
            </a:extLst>
          </p:cNvPr>
          <p:cNvCxnSpPr>
            <a:cxnSpLocks/>
          </p:cNvCxnSpPr>
          <p:nvPr/>
        </p:nvCxnSpPr>
        <p:spPr>
          <a:xfrm>
            <a:off x="1240389" y="1955448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D9F989-09E3-44B4-B449-F77F9D2742AF}"/>
              </a:ext>
            </a:extLst>
          </p:cNvPr>
          <p:cNvSpPr txBox="1"/>
          <p:nvPr/>
        </p:nvSpPr>
        <p:spPr>
          <a:xfrm>
            <a:off x="115401" y="17116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Vibias_adj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1CC31-1DDB-4FE5-AA9D-6185EDC23E2A}"/>
              </a:ext>
            </a:extLst>
          </p:cNvPr>
          <p:cNvSpPr txBox="1"/>
          <p:nvPr/>
        </p:nvSpPr>
        <p:spPr>
          <a:xfrm>
            <a:off x="600310" y="487321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Vimod_adj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FD613-FD8B-4634-A49B-5A0E94991EF4}"/>
              </a:ext>
            </a:extLst>
          </p:cNvPr>
          <p:cNvSpPr txBox="1"/>
          <p:nvPr/>
        </p:nvSpPr>
        <p:spPr>
          <a:xfrm>
            <a:off x="558421" y="330911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A8C376-50D4-4181-896B-B3F460E4ED43}"/>
              </a:ext>
            </a:extLst>
          </p:cNvPr>
          <p:cNvSpPr/>
          <p:nvPr/>
        </p:nvSpPr>
        <p:spPr>
          <a:xfrm>
            <a:off x="8023575" y="2736844"/>
            <a:ext cx="847898" cy="166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6A1697-9913-438C-9522-4748F7126659}"/>
              </a:ext>
            </a:extLst>
          </p:cNvPr>
          <p:cNvGrpSpPr/>
          <p:nvPr/>
        </p:nvGrpSpPr>
        <p:grpSpPr>
          <a:xfrm>
            <a:off x="8042971" y="3022249"/>
            <a:ext cx="391278" cy="382386"/>
            <a:chOff x="432262" y="1213658"/>
            <a:chExt cx="731520" cy="714895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9D7C4BB4-AB76-4753-9C6E-5999CCF22596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B1A9B8-D08D-4206-BCB2-45D974B21A29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A345C0-D031-49D0-9B26-866D82EB5512}"/>
              </a:ext>
            </a:extLst>
          </p:cNvPr>
          <p:cNvGrpSpPr/>
          <p:nvPr/>
        </p:nvGrpSpPr>
        <p:grpSpPr>
          <a:xfrm>
            <a:off x="8045742" y="3690038"/>
            <a:ext cx="391278" cy="382386"/>
            <a:chOff x="432262" y="1213658"/>
            <a:chExt cx="731520" cy="714895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E308AD0E-1A92-4AEF-A6E6-712E7DAB845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E8A536-3E72-4CF9-9911-2A6FF164D763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735D3FB-B642-4C4A-9856-C3CBA8A2D002}"/>
              </a:ext>
            </a:extLst>
          </p:cNvPr>
          <p:cNvSpPr txBox="1"/>
          <p:nvPr/>
        </p:nvSpPr>
        <p:spPr>
          <a:xfrm>
            <a:off x="8433671" y="3363069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A9F0778-ECE4-4800-AECF-E964113C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12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20EEB2-153A-4746-A087-13B9E958E63A}"/>
              </a:ext>
            </a:extLst>
          </p:cNvPr>
          <p:cNvSpPr txBox="1"/>
          <p:nvPr/>
        </p:nvSpPr>
        <p:spPr>
          <a:xfrm>
            <a:off x="9188009" y="773042"/>
            <a:ext cx="1836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All components will be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tested in LN2.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Power, configuration,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electrical excitation, and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electrical diagnostics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will be outside the </a:t>
            </a:r>
            <a:r>
              <a:rPr lang="en-US" sz="1200" dirty="0" err="1">
                <a:solidFill>
                  <a:srgbClr val="0000FF"/>
                </a:solidFill>
              </a:rPr>
              <a:t>dewar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93BB7-20B7-4097-B0D3-B8C4721B9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09" y="2157042"/>
            <a:ext cx="3036015" cy="276458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BC67E2E-763C-4435-9B89-E2759990D284}"/>
              </a:ext>
            </a:extLst>
          </p:cNvPr>
          <p:cNvGrpSpPr/>
          <p:nvPr/>
        </p:nvGrpSpPr>
        <p:grpSpPr>
          <a:xfrm>
            <a:off x="1516827" y="3736655"/>
            <a:ext cx="276861" cy="270569"/>
            <a:chOff x="432262" y="1213658"/>
            <a:chExt cx="731520" cy="714895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221F3F75-1A64-4954-AFFB-CCBE651A7644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8B32D5-45F6-4F9B-98FF-05CC51DC9EE6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4C0F9E-76C5-4477-B800-6C332EE58660}"/>
              </a:ext>
            </a:extLst>
          </p:cNvPr>
          <p:cNvSpPr/>
          <p:nvPr/>
        </p:nvSpPr>
        <p:spPr>
          <a:xfrm>
            <a:off x="8722659" y="2429434"/>
            <a:ext cx="2366682" cy="281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859BD8-788F-4198-8C34-6C6AC54B052E}"/>
              </a:ext>
            </a:extLst>
          </p:cNvPr>
          <p:cNvGrpSpPr/>
          <p:nvPr/>
        </p:nvGrpSpPr>
        <p:grpSpPr>
          <a:xfrm>
            <a:off x="8724451" y="3745620"/>
            <a:ext cx="276861" cy="270569"/>
            <a:chOff x="432262" y="1213658"/>
            <a:chExt cx="731520" cy="714895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06DC7873-5A86-48C3-AB5C-0DFA851CEF7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E6B0300-1401-48EC-890A-84E86E18819B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B809B4-4E54-4E84-B67F-F4B85DFBC199}"/>
              </a:ext>
            </a:extLst>
          </p:cNvPr>
          <p:cNvGrpSpPr/>
          <p:nvPr/>
        </p:nvGrpSpPr>
        <p:grpSpPr>
          <a:xfrm>
            <a:off x="8733416" y="3073266"/>
            <a:ext cx="276861" cy="270569"/>
            <a:chOff x="432262" y="1213658"/>
            <a:chExt cx="731520" cy="714895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516F8FBD-559F-4ED6-84E7-88F8214B9D0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2FC02D-1E2B-4EC7-8E80-0EE4019E780E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6CF357E-5C5C-4CEB-B2C1-33147572E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780" y="2442112"/>
            <a:ext cx="2544725" cy="269813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CBCC38F-CA83-4BFC-81EB-742241C202D3}"/>
              </a:ext>
            </a:extLst>
          </p:cNvPr>
          <p:cNvSpPr txBox="1"/>
          <p:nvPr/>
        </p:nvSpPr>
        <p:spPr>
          <a:xfrm>
            <a:off x="8563904" y="328222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SMA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pair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649F5C-C770-4EE4-80D9-EEA0F660DFF3}"/>
              </a:ext>
            </a:extLst>
          </p:cNvPr>
          <p:cNvSpPr/>
          <p:nvPr/>
        </p:nvSpPr>
        <p:spPr>
          <a:xfrm>
            <a:off x="9027458" y="2142565"/>
            <a:ext cx="2519083" cy="3012141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6A2BCD-020C-4871-A949-B505C7489A97}"/>
              </a:ext>
            </a:extLst>
          </p:cNvPr>
          <p:cNvSpPr txBox="1"/>
          <p:nvPr/>
        </p:nvSpPr>
        <p:spPr>
          <a:xfrm>
            <a:off x="9119715" y="3945612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Coax</a:t>
            </a:r>
          </a:p>
          <a:p>
            <a:r>
              <a:rPr lang="en-US" sz="1000" dirty="0">
                <a:solidFill>
                  <a:srgbClr val="FF0000"/>
                </a:solidFill>
              </a:rPr>
              <a:t>cable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E9D09E-65B2-40F7-AB60-9421F4A12CE1}"/>
              </a:ext>
            </a:extLst>
          </p:cNvPr>
          <p:cNvSpPr txBox="1"/>
          <p:nvPr/>
        </p:nvSpPr>
        <p:spPr>
          <a:xfrm>
            <a:off x="9639668" y="3972507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DC </a:t>
            </a:r>
          </a:p>
          <a:p>
            <a:r>
              <a:rPr lang="en-US" sz="1000" dirty="0">
                <a:solidFill>
                  <a:srgbClr val="FF0000"/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68763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B3850-09FC-405A-BBE5-34294BEA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95" y="1110488"/>
            <a:ext cx="7317371" cy="5267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AC5F5-D3D8-47B8-A5D8-15802C788D52}"/>
              </a:ext>
            </a:extLst>
          </p:cNvPr>
          <p:cNvSpPr/>
          <p:nvPr/>
        </p:nvSpPr>
        <p:spPr>
          <a:xfrm>
            <a:off x="1838906" y="1855695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C9C0D-5736-47BC-B921-208321FA2564}"/>
              </a:ext>
            </a:extLst>
          </p:cNvPr>
          <p:cNvSpPr/>
          <p:nvPr/>
        </p:nvSpPr>
        <p:spPr>
          <a:xfrm>
            <a:off x="1841677" y="4984051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12EC6-8801-45A9-9314-2475A1EF8C52}"/>
              </a:ext>
            </a:extLst>
          </p:cNvPr>
          <p:cNvSpPr txBox="1"/>
          <p:nvPr/>
        </p:nvSpPr>
        <p:spPr>
          <a:xfrm>
            <a:off x="581891" y="6317673"/>
            <a:ext cx="684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Route Cross Point Adjust and Automatic Laser Shutdown to header.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1A14-AA5C-4001-BF07-E369C00D9704}"/>
              </a:ext>
            </a:extLst>
          </p:cNvPr>
          <p:cNvSpPr txBox="1"/>
          <p:nvPr/>
        </p:nvSpPr>
        <p:spPr>
          <a:xfrm>
            <a:off x="2516366" y="235527"/>
            <a:ext cx="697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Evaluation Board for Analog Devices ADN2526 Laser Diode Driver</a:t>
            </a:r>
          </a:p>
          <a:p>
            <a:pPr algn="ctr"/>
            <a:r>
              <a:rPr lang="en-US" dirty="0"/>
              <a:t>Optical Tests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96ECFB-B291-4DAE-8670-3CD2261614A9}"/>
              </a:ext>
            </a:extLst>
          </p:cNvPr>
          <p:cNvGrpSpPr/>
          <p:nvPr/>
        </p:nvGrpSpPr>
        <p:grpSpPr>
          <a:xfrm>
            <a:off x="1516827" y="3082231"/>
            <a:ext cx="276861" cy="270569"/>
            <a:chOff x="432262" y="1213658"/>
            <a:chExt cx="731520" cy="714895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E1F9582-4207-4E70-B463-75CECE26EB02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BB884A-2F03-4AD2-8918-261AAB167D9D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54FBBA-2ADA-4FA5-96C5-037BE6D72DBB}"/>
              </a:ext>
            </a:extLst>
          </p:cNvPr>
          <p:cNvCxnSpPr>
            <a:cxnSpLocks/>
          </p:cNvCxnSpPr>
          <p:nvPr/>
        </p:nvCxnSpPr>
        <p:spPr>
          <a:xfrm>
            <a:off x="1240389" y="1955448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D9F989-09E3-44B4-B449-F77F9D2742AF}"/>
              </a:ext>
            </a:extLst>
          </p:cNvPr>
          <p:cNvSpPr txBox="1"/>
          <p:nvPr/>
        </p:nvSpPr>
        <p:spPr>
          <a:xfrm>
            <a:off x="115401" y="17116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Vibias_adj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1CC31-1DDB-4FE5-AA9D-6185EDC23E2A}"/>
              </a:ext>
            </a:extLst>
          </p:cNvPr>
          <p:cNvSpPr txBox="1"/>
          <p:nvPr/>
        </p:nvSpPr>
        <p:spPr>
          <a:xfrm>
            <a:off x="600310" y="487321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Vimod_adj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FD613-FD8B-4634-A49B-5A0E94991EF4}"/>
              </a:ext>
            </a:extLst>
          </p:cNvPr>
          <p:cNvSpPr txBox="1"/>
          <p:nvPr/>
        </p:nvSpPr>
        <p:spPr>
          <a:xfrm>
            <a:off x="558421" y="330911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A8C376-50D4-4181-896B-B3F460E4ED43}"/>
              </a:ext>
            </a:extLst>
          </p:cNvPr>
          <p:cNvSpPr/>
          <p:nvPr/>
        </p:nvSpPr>
        <p:spPr>
          <a:xfrm>
            <a:off x="8023575" y="2736844"/>
            <a:ext cx="847898" cy="166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6A1697-9913-438C-9522-4748F7126659}"/>
              </a:ext>
            </a:extLst>
          </p:cNvPr>
          <p:cNvGrpSpPr/>
          <p:nvPr/>
        </p:nvGrpSpPr>
        <p:grpSpPr>
          <a:xfrm>
            <a:off x="8042971" y="3022249"/>
            <a:ext cx="391278" cy="382386"/>
            <a:chOff x="432262" y="1213658"/>
            <a:chExt cx="731520" cy="714895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9D7C4BB4-AB76-4753-9C6E-5999CCF22596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B1A9B8-D08D-4206-BCB2-45D974B21A29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A345C0-D031-49D0-9B26-866D82EB5512}"/>
              </a:ext>
            </a:extLst>
          </p:cNvPr>
          <p:cNvGrpSpPr/>
          <p:nvPr/>
        </p:nvGrpSpPr>
        <p:grpSpPr>
          <a:xfrm>
            <a:off x="8045742" y="3690038"/>
            <a:ext cx="391278" cy="382386"/>
            <a:chOff x="432262" y="1213658"/>
            <a:chExt cx="731520" cy="714895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E308AD0E-1A92-4AEF-A6E6-712E7DAB845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E8A536-3E72-4CF9-9911-2A6FF164D763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735D3FB-B642-4C4A-9856-C3CBA8A2D002}"/>
              </a:ext>
            </a:extLst>
          </p:cNvPr>
          <p:cNvSpPr txBox="1"/>
          <p:nvPr/>
        </p:nvSpPr>
        <p:spPr>
          <a:xfrm>
            <a:off x="8433671" y="3363069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A9F0778-ECE4-4800-AECF-E964113C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93BB7-20B7-4097-B0D3-B8C4721B9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09" y="2157042"/>
            <a:ext cx="3036015" cy="276458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BC67E2E-763C-4435-9B89-E2759990D284}"/>
              </a:ext>
            </a:extLst>
          </p:cNvPr>
          <p:cNvGrpSpPr/>
          <p:nvPr/>
        </p:nvGrpSpPr>
        <p:grpSpPr>
          <a:xfrm>
            <a:off x="1516827" y="3736655"/>
            <a:ext cx="276861" cy="270569"/>
            <a:chOff x="432262" y="1213658"/>
            <a:chExt cx="731520" cy="714895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221F3F75-1A64-4954-AFFB-CCBE651A7644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8B32D5-45F6-4F9B-98FF-05CC51DC9EE6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4C0F9E-76C5-4477-B800-6C332EE58660}"/>
              </a:ext>
            </a:extLst>
          </p:cNvPr>
          <p:cNvSpPr/>
          <p:nvPr/>
        </p:nvSpPr>
        <p:spPr>
          <a:xfrm>
            <a:off x="8722659" y="2429434"/>
            <a:ext cx="2366682" cy="281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859BD8-788F-4198-8C34-6C6AC54B052E}"/>
              </a:ext>
            </a:extLst>
          </p:cNvPr>
          <p:cNvGrpSpPr/>
          <p:nvPr/>
        </p:nvGrpSpPr>
        <p:grpSpPr>
          <a:xfrm>
            <a:off x="8724451" y="3745620"/>
            <a:ext cx="276861" cy="270569"/>
            <a:chOff x="432262" y="1213658"/>
            <a:chExt cx="731520" cy="714895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06DC7873-5A86-48C3-AB5C-0DFA851CEF7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E6B0300-1401-48EC-890A-84E86E18819B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B809B4-4E54-4E84-B67F-F4B85DFBC199}"/>
              </a:ext>
            </a:extLst>
          </p:cNvPr>
          <p:cNvGrpSpPr/>
          <p:nvPr/>
        </p:nvGrpSpPr>
        <p:grpSpPr>
          <a:xfrm>
            <a:off x="8733416" y="3073266"/>
            <a:ext cx="276861" cy="270569"/>
            <a:chOff x="432262" y="1213658"/>
            <a:chExt cx="731520" cy="714895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516F8FBD-559F-4ED6-84E7-88F8214B9D0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2FC02D-1E2B-4EC7-8E80-0EE4019E780E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CBCC38F-CA83-4BFC-81EB-742241C202D3}"/>
              </a:ext>
            </a:extLst>
          </p:cNvPr>
          <p:cNvSpPr txBox="1"/>
          <p:nvPr/>
        </p:nvSpPr>
        <p:spPr>
          <a:xfrm>
            <a:off x="8886634" y="3255330"/>
            <a:ext cx="246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SMA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Pair (disconnected from circuit)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161A28-0483-4706-A407-AC56DACD0023}"/>
              </a:ext>
            </a:extLst>
          </p:cNvPr>
          <p:cNvSpPr/>
          <p:nvPr/>
        </p:nvSpPr>
        <p:spPr>
          <a:xfrm>
            <a:off x="8023412" y="2743200"/>
            <a:ext cx="672353" cy="140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915FCC-5778-4A57-ABAA-1AA587A42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72820" y="1524000"/>
            <a:ext cx="2025315" cy="12192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7C07C8-EE37-4DD3-9AFA-751148FF4678}"/>
              </a:ext>
            </a:extLst>
          </p:cNvPr>
          <p:cNvCxnSpPr>
            <a:cxnSpLocks/>
          </p:cNvCxnSpPr>
          <p:nvPr/>
        </p:nvCxnSpPr>
        <p:spPr>
          <a:xfrm flipV="1">
            <a:off x="8059270" y="2821021"/>
            <a:ext cx="394066" cy="39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6FF64E-3647-477E-A772-BE956202D437}"/>
              </a:ext>
            </a:extLst>
          </p:cNvPr>
          <p:cNvCxnSpPr>
            <a:cxnSpLocks/>
          </p:cNvCxnSpPr>
          <p:nvPr/>
        </p:nvCxnSpPr>
        <p:spPr>
          <a:xfrm flipV="1">
            <a:off x="8050306" y="2725271"/>
            <a:ext cx="582706" cy="1129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9E5F5A1-959D-4211-9AF5-3B36B5D4E743}"/>
              </a:ext>
            </a:extLst>
          </p:cNvPr>
          <p:cNvSpPr/>
          <p:nvPr/>
        </p:nvSpPr>
        <p:spPr>
          <a:xfrm rot="1740000">
            <a:off x="9589985" y="2034143"/>
            <a:ext cx="860612" cy="2477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848BCA-815B-4EE1-B85E-4DEBF683E881}"/>
              </a:ext>
            </a:extLst>
          </p:cNvPr>
          <p:cNvSpPr txBox="1"/>
          <p:nvPr/>
        </p:nvSpPr>
        <p:spPr>
          <a:xfrm>
            <a:off x="10440314" y="2143135"/>
            <a:ext cx="1459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Optical signal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(to eye, jitter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measurements)</a:t>
            </a:r>
            <a:r>
              <a:rPr lang="en-US" sz="1400" b="1" i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49C9CA-CE29-4EEA-8509-286C1BB8DF7E}"/>
              </a:ext>
            </a:extLst>
          </p:cNvPr>
          <p:cNvSpPr txBox="1"/>
          <p:nvPr/>
        </p:nvSpPr>
        <p:spPr>
          <a:xfrm>
            <a:off x="8267804" y="5398658"/>
            <a:ext cx="331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*After L-I tests of pigtailed laser diode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 have demonstrated suitability in the cold.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20EEB2-153A-4746-A087-13B9E958E63A}"/>
              </a:ext>
            </a:extLst>
          </p:cNvPr>
          <p:cNvSpPr txBox="1"/>
          <p:nvPr/>
        </p:nvSpPr>
        <p:spPr>
          <a:xfrm>
            <a:off x="10129304" y="3850035"/>
            <a:ext cx="1836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All components will be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tested in LN2.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Power, configuration,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electrical excitation, and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optical diagnostics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will be outside the </a:t>
            </a:r>
            <a:r>
              <a:rPr lang="en-US" sz="1200" dirty="0" err="1">
                <a:solidFill>
                  <a:srgbClr val="0000FF"/>
                </a:solidFill>
              </a:rPr>
              <a:t>dewar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2483D-8AAC-4337-9ED2-DBD7520B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BBA3E-87EA-4672-BCEE-F01F89452A38}"/>
              </a:ext>
            </a:extLst>
          </p:cNvPr>
          <p:cNvSpPr txBox="1"/>
          <p:nvPr/>
        </p:nvSpPr>
        <p:spPr>
          <a:xfrm>
            <a:off x="5134039" y="235527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D3789-4F94-4AA5-8403-111ECDAC7020}"/>
              </a:ext>
            </a:extLst>
          </p:cNvPr>
          <p:cNvSpPr txBox="1"/>
          <p:nvPr/>
        </p:nvSpPr>
        <p:spPr>
          <a:xfrm>
            <a:off x="1266511" y="616268"/>
            <a:ext cx="9694000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Channels:</a:t>
            </a:r>
          </a:p>
          <a:p>
            <a:endParaRPr lang="en-US" dirty="0"/>
          </a:p>
          <a:p>
            <a:r>
              <a:rPr lang="en-US" dirty="0"/>
              <a:t>	We have ordered some laser drivers for LN2 testing (AD, TI, MAXIM).</a:t>
            </a:r>
          </a:p>
          <a:p>
            <a:endParaRPr lang="en-US" dirty="0"/>
          </a:p>
          <a:p>
            <a:r>
              <a:rPr lang="en-US" dirty="0"/>
              <a:t>	TOSAs have been found and some received with fiber pigtails. </a:t>
            </a:r>
          </a:p>
          <a:p>
            <a:endParaRPr lang="en-US" dirty="0"/>
          </a:p>
          <a:p>
            <a:r>
              <a:rPr lang="en-US" dirty="0"/>
              <a:t>Rx Channels:</a:t>
            </a:r>
          </a:p>
          <a:p>
            <a:endParaRPr lang="en-US" dirty="0"/>
          </a:p>
          <a:p>
            <a:r>
              <a:rPr lang="en-US" dirty="0"/>
              <a:t>	Some limiting amplifiers are also part of vendor portfolios so we will see about ordering </a:t>
            </a:r>
          </a:p>
          <a:p>
            <a:r>
              <a:rPr lang="en-US" dirty="0"/>
              <a:t> 	some of these for Rx channels.</a:t>
            </a:r>
          </a:p>
          <a:p>
            <a:endParaRPr lang="en-US" dirty="0"/>
          </a:p>
          <a:p>
            <a:r>
              <a:rPr lang="en-US" dirty="0"/>
              <a:t>	Have yet to search and order ROSAs (one supplier, Vitex, has been queried). </a:t>
            </a:r>
          </a:p>
          <a:p>
            <a:endParaRPr lang="en-US" dirty="0"/>
          </a:p>
          <a:p>
            <a:r>
              <a:rPr lang="en-US" dirty="0"/>
              <a:t>Other:</a:t>
            </a:r>
          </a:p>
          <a:p>
            <a:endParaRPr lang="en-US" dirty="0"/>
          </a:p>
          <a:p>
            <a:r>
              <a:rPr lang="en-US" dirty="0"/>
              <a:t>	We have obtained guidance on discrete component part selection from BNL. No word</a:t>
            </a:r>
          </a:p>
          <a:p>
            <a:r>
              <a:rPr lang="en-US" dirty="0"/>
              <a:t>	similar information from JPL so we are going ahead with designs with our best information.</a:t>
            </a:r>
          </a:p>
          <a:p>
            <a:endParaRPr lang="en-US" dirty="0"/>
          </a:p>
          <a:p>
            <a:r>
              <a:rPr lang="en-US" dirty="0"/>
              <a:t>	Awaiting NDA from one supplier (</a:t>
            </a:r>
            <a:r>
              <a:rPr lang="en-US" dirty="0" err="1"/>
              <a:t>Semtech</a:t>
            </a:r>
            <a:r>
              <a:rPr lang="en-US" dirty="0"/>
              <a:t>) of multiple components. FNAL and </a:t>
            </a:r>
            <a:r>
              <a:rPr lang="en-US" dirty="0" err="1"/>
              <a:t>Semtech</a:t>
            </a:r>
            <a:endParaRPr lang="en-US" dirty="0"/>
          </a:p>
          <a:p>
            <a:r>
              <a:rPr lang="en-US" dirty="0"/>
              <a:t>	 legal teams are in communication.</a:t>
            </a:r>
          </a:p>
          <a:p>
            <a:endParaRPr lang="en-US" dirty="0"/>
          </a:p>
          <a:p>
            <a:r>
              <a:rPr lang="en-US" dirty="0"/>
              <a:t>	Greg Deuerling is developing the first test PCB for the ADN2526 laser driver.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2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8432A-80A7-4AE7-BE01-4CC15CE8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835FD-1C02-4732-9B58-736750C78D8B}"/>
              </a:ext>
            </a:extLst>
          </p:cNvPr>
          <p:cNvSpPr/>
          <p:nvPr/>
        </p:nvSpPr>
        <p:spPr>
          <a:xfrm>
            <a:off x="1791729" y="2965622"/>
            <a:ext cx="1655806" cy="116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EDFDE8A-863B-40C2-B988-8504611775E0}"/>
              </a:ext>
            </a:extLst>
          </p:cNvPr>
          <p:cNvSpPr/>
          <p:nvPr/>
        </p:nvSpPr>
        <p:spPr>
          <a:xfrm flipV="1">
            <a:off x="7278129" y="3509320"/>
            <a:ext cx="370703" cy="3583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27B1A1-0218-4ADA-AB24-B74E18AF237A}"/>
              </a:ext>
            </a:extLst>
          </p:cNvPr>
          <p:cNvCxnSpPr/>
          <p:nvPr/>
        </p:nvCxnSpPr>
        <p:spPr>
          <a:xfrm>
            <a:off x="7253415" y="3892378"/>
            <a:ext cx="4077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AC86C09-0B6B-4CF6-B00A-711BF3EDA4D4}"/>
              </a:ext>
            </a:extLst>
          </p:cNvPr>
          <p:cNvSpPr/>
          <p:nvPr/>
        </p:nvSpPr>
        <p:spPr>
          <a:xfrm>
            <a:off x="7352269" y="2471352"/>
            <a:ext cx="185351" cy="58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0A84A-2F07-4703-96C9-9F0332927602}"/>
              </a:ext>
            </a:extLst>
          </p:cNvPr>
          <p:cNvSpPr/>
          <p:nvPr/>
        </p:nvSpPr>
        <p:spPr>
          <a:xfrm>
            <a:off x="7381102" y="4291914"/>
            <a:ext cx="185351" cy="58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B2C877-BBCB-4BC2-ADA8-586F57D9C177}"/>
              </a:ext>
            </a:extLst>
          </p:cNvPr>
          <p:cNvCxnSpPr/>
          <p:nvPr/>
        </p:nvCxnSpPr>
        <p:spPr>
          <a:xfrm flipV="1">
            <a:off x="7463480" y="4868562"/>
            <a:ext cx="0" cy="75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F0EF31-F1CE-4541-A704-F21F86579DF1}"/>
              </a:ext>
            </a:extLst>
          </p:cNvPr>
          <p:cNvCxnSpPr/>
          <p:nvPr/>
        </p:nvCxnSpPr>
        <p:spPr>
          <a:xfrm flipV="1">
            <a:off x="7455241" y="1758778"/>
            <a:ext cx="0" cy="75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6D62FC-392C-4D03-947B-B2245052BBAF}"/>
              </a:ext>
            </a:extLst>
          </p:cNvPr>
          <p:cNvCxnSpPr/>
          <p:nvPr/>
        </p:nvCxnSpPr>
        <p:spPr>
          <a:xfrm>
            <a:off x="4436076" y="1742303"/>
            <a:ext cx="3002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29F58F5C-D1B6-4F49-B2C6-DBC5BD677794}"/>
              </a:ext>
            </a:extLst>
          </p:cNvPr>
          <p:cNvSpPr/>
          <p:nvPr/>
        </p:nvSpPr>
        <p:spPr>
          <a:xfrm>
            <a:off x="6969210" y="3200401"/>
            <a:ext cx="1013254" cy="98854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95607B-132D-441D-A670-405F3266F7D2}"/>
              </a:ext>
            </a:extLst>
          </p:cNvPr>
          <p:cNvCxnSpPr/>
          <p:nvPr/>
        </p:nvCxnSpPr>
        <p:spPr>
          <a:xfrm flipV="1">
            <a:off x="7447003" y="2825578"/>
            <a:ext cx="0" cy="75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D2A0A8-D637-4953-9972-16DEF31B7728}"/>
              </a:ext>
            </a:extLst>
          </p:cNvPr>
          <p:cNvCxnSpPr/>
          <p:nvPr/>
        </p:nvCxnSpPr>
        <p:spPr>
          <a:xfrm flipV="1">
            <a:off x="7463478" y="3892378"/>
            <a:ext cx="0" cy="75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BD59A9-144C-4E8E-AAA7-5DBFC40ECA7A}"/>
              </a:ext>
            </a:extLst>
          </p:cNvPr>
          <p:cNvCxnSpPr/>
          <p:nvPr/>
        </p:nvCxnSpPr>
        <p:spPr>
          <a:xfrm>
            <a:off x="4452552" y="5626444"/>
            <a:ext cx="3002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07726C-D29C-4661-A804-7F99B8B713DE}"/>
              </a:ext>
            </a:extLst>
          </p:cNvPr>
          <p:cNvCxnSpPr>
            <a:cxnSpLocks/>
          </p:cNvCxnSpPr>
          <p:nvPr/>
        </p:nvCxnSpPr>
        <p:spPr>
          <a:xfrm>
            <a:off x="4436075" y="1754660"/>
            <a:ext cx="0" cy="1507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E9BC6A-CD8D-4EF0-94BF-E13F575B2125}"/>
              </a:ext>
            </a:extLst>
          </p:cNvPr>
          <p:cNvCxnSpPr>
            <a:cxnSpLocks/>
          </p:cNvCxnSpPr>
          <p:nvPr/>
        </p:nvCxnSpPr>
        <p:spPr>
          <a:xfrm>
            <a:off x="4464907" y="3892379"/>
            <a:ext cx="0" cy="1746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81650E-9803-4C23-B33B-315A34FF8347}"/>
              </a:ext>
            </a:extLst>
          </p:cNvPr>
          <p:cNvCxnSpPr>
            <a:cxnSpLocks/>
          </p:cNvCxnSpPr>
          <p:nvPr/>
        </p:nvCxnSpPr>
        <p:spPr>
          <a:xfrm>
            <a:off x="1874109" y="3245709"/>
            <a:ext cx="2574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E3317-0EE7-4CDE-9A43-6AC71DF561E6}"/>
              </a:ext>
            </a:extLst>
          </p:cNvPr>
          <p:cNvCxnSpPr>
            <a:cxnSpLocks/>
          </p:cNvCxnSpPr>
          <p:nvPr/>
        </p:nvCxnSpPr>
        <p:spPr>
          <a:xfrm>
            <a:off x="1890585" y="3892379"/>
            <a:ext cx="2574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4737A0A-EEF0-489B-A33F-AD11E0107F98}"/>
              </a:ext>
            </a:extLst>
          </p:cNvPr>
          <p:cNvSpPr/>
          <p:nvPr/>
        </p:nvSpPr>
        <p:spPr>
          <a:xfrm>
            <a:off x="8204886" y="3447535"/>
            <a:ext cx="2483708" cy="5313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E422A63-ADDA-446B-BB31-F9DC0A1B57A5}"/>
              </a:ext>
            </a:extLst>
          </p:cNvPr>
          <p:cNvSpPr/>
          <p:nvPr/>
        </p:nvSpPr>
        <p:spPr>
          <a:xfrm>
            <a:off x="8143102" y="3447535"/>
            <a:ext cx="111211" cy="50662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C9331B-3956-408F-BA78-39F20007DE90}"/>
              </a:ext>
            </a:extLst>
          </p:cNvPr>
          <p:cNvSpPr/>
          <p:nvPr/>
        </p:nvSpPr>
        <p:spPr>
          <a:xfrm>
            <a:off x="9724768" y="2261287"/>
            <a:ext cx="1495168" cy="27308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FDBA658-4827-4162-9927-473C8FB59226}"/>
              </a:ext>
            </a:extLst>
          </p:cNvPr>
          <p:cNvCxnSpPr/>
          <p:nvPr/>
        </p:nvCxnSpPr>
        <p:spPr>
          <a:xfrm>
            <a:off x="7624118" y="3669957"/>
            <a:ext cx="4695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769E58-51B8-4551-A8E0-9E6204433E1E}"/>
              </a:ext>
            </a:extLst>
          </p:cNvPr>
          <p:cNvCxnSpPr/>
          <p:nvPr/>
        </p:nvCxnSpPr>
        <p:spPr>
          <a:xfrm>
            <a:off x="7665307" y="3760573"/>
            <a:ext cx="4695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73FF8CD-08D1-4B6F-8E6C-DB077E005456}"/>
              </a:ext>
            </a:extLst>
          </p:cNvPr>
          <p:cNvSpPr txBox="1"/>
          <p:nvPr/>
        </p:nvSpPr>
        <p:spPr>
          <a:xfrm>
            <a:off x="1853513" y="2545493"/>
            <a:ext cx="14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Supply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E2E831-84AD-4A3C-A0DA-63E1470A6491}"/>
              </a:ext>
            </a:extLst>
          </p:cNvPr>
          <p:cNvSpPr txBox="1"/>
          <p:nvPr/>
        </p:nvSpPr>
        <p:spPr>
          <a:xfrm>
            <a:off x="5502875" y="341458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Diode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B42911-EE3D-4333-A46A-775E1A4F3AED}"/>
              </a:ext>
            </a:extLst>
          </p:cNvPr>
          <p:cNvSpPr txBox="1"/>
          <p:nvPr/>
        </p:nvSpPr>
        <p:spPr>
          <a:xfrm>
            <a:off x="7607643" y="448138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62 Ohms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135F5F-B749-402D-84BF-AEE385744C1E}"/>
              </a:ext>
            </a:extLst>
          </p:cNvPr>
          <p:cNvSpPr txBox="1"/>
          <p:nvPr/>
        </p:nvSpPr>
        <p:spPr>
          <a:xfrm>
            <a:off x="7587048" y="258256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62 Ohms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DBA12C-D43E-4A57-8665-F52FA4643DBB}"/>
              </a:ext>
            </a:extLst>
          </p:cNvPr>
          <p:cNvSpPr txBox="1"/>
          <p:nvPr/>
        </p:nvSpPr>
        <p:spPr>
          <a:xfrm>
            <a:off x="8666204" y="3933570"/>
            <a:ext cx="75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SMF</a:t>
            </a:r>
          </a:p>
          <a:p>
            <a:r>
              <a:rPr lang="en-US" dirty="0"/>
              <a:t>Pigtail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12F31F-5D0B-4C03-9110-8FFD595C0BCB}"/>
              </a:ext>
            </a:extLst>
          </p:cNvPr>
          <p:cNvSpPr txBox="1"/>
          <p:nvPr/>
        </p:nvSpPr>
        <p:spPr>
          <a:xfrm>
            <a:off x="9275803" y="1664045"/>
            <a:ext cx="179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Handheld Power </a:t>
            </a:r>
          </a:p>
          <a:p>
            <a:r>
              <a:rPr lang="en-US" dirty="0"/>
              <a:t>Meter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6649A6-76BE-41B5-A80E-450C19ED738D}"/>
              </a:ext>
            </a:extLst>
          </p:cNvPr>
          <p:cNvSpPr txBox="1"/>
          <p:nvPr/>
        </p:nvSpPr>
        <p:spPr>
          <a:xfrm>
            <a:off x="2709367" y="197708"/>
            <a:ext cx="6847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Newport 1310 nm Fabry-Perot Laser Diode (pigtailed)</a:t>
            </a:r>
          </a:p>
          <a:p>
            <a:pPr algn="ctr"/>
            <a:r>
              <a:rPr lang="en-US" sz="2400" dirty="0"/>
              <a:t>CW Test Configuration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72136C1-1653-485C-8130-F339C88B0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3" y="4738138"/>
            <a:ext cx="3082633" cy="188511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14E3F3-26E6-49DD-A8D2-157D525DD2C0}"/>
              </a:ext>
            </a:extLst>
          </p:cNvPr>
          <p:cNvSpPr txBox="1"/>
          <p:nvPr/>
        </p:nvSpPr>
        <p:spPr>
          <a:xfrm>
            <a:off x="3678194" y="6013623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FC terminated SMF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622FD5-3D0D-4C0C-9B75-17F340C70517}"/>
              </a:ext>
            </a:extLst>
          </p:cNvPr>
          <p:cNvSpPr txBox="1"/>
          <p:nvPr/>
        </p:nvSpPr>
        <p:spPr>
          <a:xfrm>
            <a:off x="172994" y="542461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Diode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D6225B-EA36-45FF-A10C-B9AF2A9B767F}"/>
              </a:ext>
            </a:extLst>
          </p:cNvPr>
          <p:cNvSpPr txBox="1"/>
          <p:nvPr/>
        </p:nvSpPr>
        <p:spPr>
          <a:xfrm>
            <a:off x="3438057" y="29519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E44967-D112-4F75-A3B8-14C056504311}"/>
              </a:ext>
            </a:extLst>
          </p:cNvPr>
          <p:cNvSpPr txBox="1"/>
          <p:nvPr/>
        </p:nvSpPr>
        <p:spPr>
          <a:xfrm>
            <a:off x="3452893" y="3856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151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1372FA-C5DF-47F1-B5CF-2F0DF901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49C5D-6759-4022-8EC8-C0B75D54A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5" y="998578"/>
            <a:ext cx="9428206" cy="5303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96A3A-B96A-45C4-AE3A-86E475C86BBF}"/>
              </a:ext>
            </a:extLst>
          </p:cNvPr>
          <p:cNvSpPr txBox="1"/>
          <p:nvPr/>
        </p:nvSpPr>
        <p:spPr>
          <a:xfrm>
            <a:off x="2709367" y="197708"/>
            <a:ext cx="6847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Newport 1310 nm Fabry-Perot Laser Diode (pigtailed)</a:t>
            </a:r>
          </a:p>
          <a:p>
            <a:pPr algn="ctr"/>
            <a:r>
              <a:rPr lang="en-US" sz="2400" dirty="0"/>
              <a:t>CW Test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11631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7726A-4C13-4325-8E3F-4B881816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8A33A8-2E86-468A-9483-9B2B75AF9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916196"/>
              </p:ext>
            </p:extLst>
          </p:nvPr>
        </p:nvGraphicFramePr>
        <p:xfrm>
          <a:off x="2706129" y="1112108"/>
          <a:ext cx="6474941" cy="468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2ED6BB-1464-4BF3-AAB4-BA2AE0EA3AE7}"/>
              </a:ext>
            </a:extLst>
          </p:cNvPr>
          <p:cNvSpPr txBox="1"/>
          <p:nvPr/>
        </p:nvSpPr>
        <p:spPr>
          <a:xfrm>
            <a:off x="2360141" y="6091881"/>
            <a:ext cx="42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Ith</a:t>
            </a:r>
            <a:r>
              <a:rPr lang="en-US" dirty="0"/>
              <a:t> ~= 10 mA</a:t>
            </a:r>
          </a:p>
          <a:p>
            <a:r>
              <a:rPr lang="en-US" dirty="0"/>
              <a:t>Slope Efficiency ~= 72 microwatts/milliamp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2C4D5-D92E-4F3F-932C-B8E6CA2095B3}"/>
              </a:ext>
            </a:extLst>
          </p:cNvPr>
          <p:cNvSpPr txBox="1"/>
          <p:nvPr/>
        </p:nvSpPr>
        <p:spPr>
          <a:xfrm>
            <a:off x="2202740" y="0"/>
            <a:ext cx="6847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Newport 1310 nm Fabry-Perot Laser Diode (pigtailed)</a:t>
            </a:r>
          </a:p>
          <a:p>
            <a:pPr algn="ctr"/>
            <a:r>
              <a:rPr lang="en-US" sz="2400" dirty="0"/>
              <a:t>Room Temperature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52E02-1262-458F-950F-1200FF2CC8C5}"/>
              </a:ext>
            </a:extLst>
          </p:cNvPr>
          <p:cNvSpPr txBox="1"/>
          <p:nvPr/>
        </p:nvSpPr>
        <p:spPr>
          <a:xfrm>
            <a:off x="9205784" y="2471351"/>
            <a:ext cx="2647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Next…</a:t>
            </a:r>
          </a:p>
          <a:p>
            <a:endParaRPr lang="en-US" b="1" i="1" dirty="0">
              <a:solidFill>
                <a:srgbClr val="0000FF"/>
              </a:solidFill>
            </a:endParaRPr>
          </a:p>
          <a:p>
            <a:r>
              <a:rPr lang="en-US" b="1" i="1" dirty="0">
                <a:solidFill>
                  <a:srgbClr val="0000FF"/>
                </a:solidFill>
              </a:rPr>
              <a:t>Repeat this measurement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 at PAB in LN2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162F9-572B-4729-B32E-9588C24B28AD}"/>
              </a:ext>
            </a:extLst>
          </p:cNvPr>
          <p:cNvSpPr txBox="1"/>
          <p:nvPr/>
        </p:nvSpPr>
        <p:spPr>
          <a:xfrm>
            <a:off x="5008970" y="5729161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Diode Current (mA)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F683E-700B-4AE5-8F23-421885750E46}"/>
              </a:ext>
            </a:extLst>
          </p:cNvPr>
          <p:cNvSpPr txBox="1"/>
          <p:nvPr/>
        </p:nvSpPr>
        <p:spPr>
          <a:xfrm>
            <a:off x="346609" y="2782312"/>
            <a:ext cx="2153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Optical Diode Power </a:t>
            </a:r>
          </a:p>
          <a:p>
            <a:pPr algn="ctr"/>
            <a:r>
              <a:rPr lang="en-US" dirty="0"/>
              <a:t>(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964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8215F-526A-448E-B021-C6823B0F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EA0D8-0893-4687-86F7-A5B0506D9B66}"/>
              </a:ext>
            </a:extLst>
          </p:cNvPr>
          <p:cNvSpPr/>
          <p:nvPr/>
        </p:nvSpPr>
        <p:spPr>
          <a:xfrm>
            <a:off x="6638843" y="1385715"/>
            <a:ext cx="4411780" cy="30031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3E3B4-9532-4572-A76B-21115233FF70}"/>
              </a:ext>
            </a:extLst>
          </p:cNvPr>
          <p:cNvSpPr/>
          <p:nvPr/>
        </p:nvSpPr>
        <p:spPr>
          <a:xfrm>
            <a:off x="8990835" y="1845012"/>
            <a:ext cx="1004048" cy="1434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F27A0-768D-43CB-8FC1-0651DC655AB5}"/>
              </a:ext>
            </a:extLst>
          </p:cNvPr>
          <p:cNvSpPr/>
          <p:nvPr/>
        </p:nvSpPr>
        <p:spPr>
          <a:xfrm>
            <a:off x="6612710" y="3089199"/>
            <a:ext cx="358589" cy="3675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DC1C7-D4CB-439C-8F10-84B27A2EBD23}"/>
              </a:ext>
            </a:extLst>
          </p:cNvPr>
          <p:cNvSpPr/>
          <p:nvPr/>
        </p:nvSpPr>
        <p:spPr>
          <a:xfrm>
            <a:off x="6424451" y="3142988"/>
            <a:ext cx="188259" cy="2779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C2310C-D014-42C8-BA6E-F6275141383D}"/>
              </a:ext>
            </a:extLst>
          </p:cNvPr>
          <p:cNvSpPr/>
          <p:nvPr/>
        </p:nvSpPr>
        <p:spPr>
          <a:xfrm>
            <a:off x="6594780" y="2587175"/>
            <a:ext cx="358589" cy="3675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8A20A-EA89-4AC6-821B-C379CF6AFDC3}"/>
              </a:ext>
            </a:extLst>
          </p:cNvPr>
          <p:cNvSpPr/>
          <p:nvPr/>
        </p:nvSpPr>
        <p:spPr>
          <a:xfrm>
            <a:off x="6406521" y="2640964"/>
            <a:ext cx="188259" cy="2779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6DA2D9-B4F4-46D4-969F-D929E856E32A}"/>
              </a:ext>
            </a:extLst>
          </p:cNvPr>
          <p:cNvSpPr/>
          <p:nvPr/>
        </p:nvSpPr>
        <p:spPr>
          <a:xfrm>
            <a:off x="10191535" y="4140740"/>
            <a:ext cx="421341" cy="1613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F14150-B46C-465D-98BF-3A524A71A7F3}"/>
              </a:ext>
            </a:extLst>
          </p:cNvPr>
          <p:cNvSpPr txBox="1"/>
          <p:nvPr/>
        </p:nvSpPr>
        <p:spPr>
          <a:xfrm>
            <a:off x="6651048" y="3421847"/>
            <a:ext cx="684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Input </a:t>
            </a:r>
          </a:p>
          <a:p>
            <a:r>
              <a:rPr lang="en-US" sz="1000" dirty="0"/>
              <a:t>Electrical </a:t>
            </a:r>
          </a:p>
          <a:p>
            <a:r>
              <a:rPr lang="en-US" sz="1000" dirty="0"/>
              <a:t>Pair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A99852-DB22-452B-8BD5-4423517C9974}"/>
              </a:ext>
            </a:extLst>
          </p:cNvPr>
          <p:cNvSpPr txBox="1"/>
          <p:nvPr/>
        </p:nvSpPr>
        <p:spPr>
          <a:xfrm>
            <a:off x="9895317" y="3875615"/>
            <a:ext cx="107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Power Header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342974-41F3-4E94-9830-28EA5DD15994}"/>
              </a:ext>
            </a:extLst>
          </p:cNvPr>
          <p:cNvSpPr txBox="1"/>
          <p:nvPr/>
        </p:nvSpPr>
        <p:spPr>
          <a:xfrm>
            <a:off x="8830043" y="1418331"/>
            <a:ext cx="137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Configuration/</a:t>
            </a:r>
          </a:p>
          <a:p>
            <a:r>
              <a:rPr lang="en-US" sz="1200" dirty="0"/>
              <a:t>Monitoring Header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485E80-3A9F-4B3F-A3A9-464023A3E010}"/>
              </a:ext>
            </a:extLst>
          </p:cNvPr>
          <p:cNvSpPr txBox="1"/>
          <p:nvPr/>
        </p:nvSpPr>
        <p:spPr>
          <a:xfrm>
            <a:off x="7790330" y="2275893"/>
            <a:ext cx="1435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 Ohm  differential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829FE89-BA64-4844-B52E-BB3C35399785}"/>
              </a:ext>
            </a:extLst>
          </p:cNvPr>
          <p:cNvCxnSpPr>
            <a:cxnSpLocks/>
          </p:cNvCxnSpPr>
          <p:nvPr/>
        </p:nvCxnSpPr>
        <p:spPr>
          <a:xfrm>
            <a:off x="7222310" y="2918870"/>
            <a:ext cx="71546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69098C-7166-4AA1-9F2F-8C5DBB0CDD72}"/>
              </a:ext>
            </a:extLst>
          </p:cNvPr>
          <p:cNvCxnSpPr>
            <a:cxnSpLocks/>
          </p:cNvCxnSpPr>
          <p:nvPr/>
        </p:nvCxnSpPr>
        <p:spPr>
          <a:xfrm>
            <a:off x="6971298" y="3250565"/>
            <a:ext cx="13447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017653-0DA1-47D0-BC1A-9CD0A567C8B6}"/>
              </a:ext>
            </a:extLst>
          </p:cNvPr>
          <p:cNvCxnSpPr>
            <a:cxnSpLocks/>
          </p:cNvCxnSpPr>
          <p:nvPr/>
        </p:nvCxnSpPr>
        <p:spPr>
          <a:xfrm>
            <a:off x="6953369" y="2784400"/>
            <a:ext cx="13447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6C9280-26C2-4EFE-805A-10CFF8063B68}"/>
              </a:ext>
            </a:extLst>
          </p:cNvPr>
          <p:cNvCxnSpPr>
            <a:cxnSpLocks/>
          </p:cNvCxnSpPr>
          <p:nvPr/>
        </p:nvCxnSpPr>
        <p:spPr>
          <a:xfrm>
            <a:off x="7078875" y="2784400"/>
            <a:ext cx="146162" cy="1344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0F52245-289B-418E-9EF0-791AA91352F4}"/>
              </a:ext>
            </a:extLst>
          </p:cNvPr>
          <p:cNvCxnSpPr>
            <a:cxnSpLocks/>
          </p:cNvCxnSpPr>
          <p:nvPr/>
        </p:nvCxnSpPr>
        <p:spPr>
          <a:xfrm flipH="1">
            <a:off x="7105770" y="3118604"/>
            <a:ext cx="143434" cy="1319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37F0D34-94DE-42C5-8516-87E784BCF7AF}"/>
              </a:ext>
            </a:extLst>
          </p:cNvPr>
          <p:cNvSpPr/>
          <p:nvPr/>
        </p:nvSpPr>
        <p:spPr>
          <a:xfrm>
            <a:off x="7946354" y="2676632"/>
            <a:ext cx="654423" cy="6454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3F8A1A-77A6-4294-BB6E-05D70B235AA1}"/>
              </a:ext>
            </a:extLst>
          </p:cNvPr>
          <p:cNvSpPr txBox="1"/>
          <p:nvPr/>
        </p:nvSpPr>
        <p:spPr>
          <a:xfrm>
            <a:off x="7261602" y="3119146"/>
            <a:ext cx="902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 </a:t>
            </a:r>
          </a:p>
          <a:p>
            <a:r>
              <a:rPr lang="en-US" sz="1200" dirty="0"/>
              <a:t>Ohm </a:t>
            </a:r>
          </a:p>
          <a:p>
            <a:r>
              <a:rPr lang="en-US" sz="1200" dirty="0"/>
              <a:t> differential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C2E745-D79A-4E13-860D-696E62F93B77}"/>
              </a:ext>
            </a:extLst>
          </p:cNvPr>
          <p:cNvSpPr/>
          <p:nvPr/>
        </p:nvSpPr>
        <p:spPr>
          <a:xfrm>
            <a:off x="536832" y="1772342"/>
            <a:ext cx="1667435" cy="257287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87E6507-7D02-42E4-9704-0B2EDABBCE8D}"/>
              </a:ext>
            </a:extLst>
          </p:cNvPr>
          <p:cNvSpPr txBox="1"/>
          <p:nvPr/>
        </p:nvSpPr>
        <p:spPr>
          <a:xfrm>
            <a:off x="904385" y="1566155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DSA8200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00CCB48-8014-4D2A-9C12-67D7E407A917}"/>
              </a:ext>
            </a:extLst>
          </p:cNvPr>
          <p:cNvSpPr txBox="1"/>
          <p:nvPr/>
        </p:nvSpPr>
        <p:spPr>
          <a:xfrm>
            <a:off x="1298833" y="3152908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95C3F6A-797C-4BF5-9761-A018003E1258}"/>
              </a:ext>
            </a:extLst>
          </p:cNvPr>
          <p:cNvSpPr txBox="1"/>
          <p:nvPr/>
        </p:nvSpPr>
        <p:spPr>
          <a:xfrm>
            <a:off x="1307798" y="264192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44427B-0168-49D8-B899-09B1A6FA0830}"/>
              </a:ext>
            </a:extLst>
          </p:cNvPr>
          <p:cNvCxnSpPr/>
          <p:nvPr/>
        </p:nvCxnSpPr>
        <p:spPr>
          <a:xfrm>
            <a:off x="7168522" y="3017483"/>
            <a:ext cx="5468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5587D83-3AA4-4163-93C5-7E3030CC4156}"/>
              </a:ext>
            </a:extLst>
          </p:cNvPr>
          <p:cNvSpPr/>
          <p:nvPr/>
        </p:nvSpPr>
        <p:spPr>
          <a:xfrm>
            <a:off x="6310963" y="997517"/>
            <a:ext cx="5255224" cy="4190035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8DA4D8-351A-493F-9022-B702D0B76C69}"/>
              </a:ext>
            </a:extLst>
          </p:cNvPr>
          <p:cNvSpPr txBox="1"/>
          <p:nvPr/>
        </p:nvSpPr>
        <p:spPr>
          <a:xfrm rot="16200000">
            <a:off x="10805404" y="4283516"/>
            <a:ext cx="1185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Dewar (bottom)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9D6D514-58FB-4EEF-B70D-6A55A9001A77}"/>
              </a:ext>
            </a:extLst>
          </p:cNvPr>
          <p:cNvSpPr txBox="1"/>
          <p:nvPr/>
        </p:nvSpPr>
        <p:spPr>
          <a:xfrm rot="16200000">
            <a:off x="5925631" y="1975342"/>
            <a:ext cx="93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Dewar (top)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093AD8-4BB0-422F-91A6-66AA1C3F6A26}"/>
              </a:ext>
            </a:extLst>
          </p:cNvPr>
          <p:cNvCxnSpPr>
            <a:cxnSpLocks/>
          </p:cNvCxnSpPr>
          <p:nvPr/>
        </p:nvCxnSpPr>
        <p:spPr>
          <a:xfrm flipH="1">
            <a:off x="8608980" y="2924974"/>
            <a:ext cx="3112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41726C-10D1-46F1-A38C-7EC9A6EB4734}"/>
              </a:ext>
            </a:extLst>
          </p:cNvPr>
          <p:cNvCxnSpPr>
            <a:cxnSpLocks/>
          </p:cNvCxnSpPr>
          <p:nvPr/>
        </p:nvCxnSpPr>
        <p:spPr>
          <a:xfrm flipH="1">
            <a:off x="8603831" y="3131162"/>
            <a:ext cx="316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0EA0AD9-AC0D-4E05-938F-332F59CCFE3F}"/>
              </a:ext>
            </a:extLst>
          </p:cNvPr>
          <p:cNvCxnSpPr>
            <a:cxnSpLocks/>
          </p:cNvCxnSpPr>
          <p:nvPr/>
        </p:nvCxnSpPr>
        <p:spPr>
          <a:xfrm>
            <a:off x="8912062" y="3149091"/>
            <a:ext cx="143434" cy="1434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BB949D4-7338-4087-B9D3-1466C5487ACE}"/>
              </a:ext>
            </a:extLst>
          </p:cNvPr>
          <p:cNvCxnSpPr>
            <a:cxnSpLocks/>
          </p:cNvCxnSpPr>
          <p:nvPr/>
        </p:nvCxnSpPr>
        <p:spPr>
          <a:xfrm flipH="1">
            <a:off x="8921027" y="2772574"/>
            <a:ext cx="134468" cy="1434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0E84BEB-2ED6-48EA-9F75-198262657579}"/>
              </a:ext>
            </a:extLst>
          </p:cNvPr>
          <p:cNvGrpSpPr/>
          <p:nvPr/>
        </p:nvGrpSpPr>
        <p:grpSpPr>
          <a:xfrm flipH="1">
            <a:off x="1932945" y="2623987"/>
            <a:ext cx="555813" cy="869577"/>
            <a:chOff x="3307976" y="3272116"/>
            <a:chExt cx="555813" cy="869577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00E2428-CA54-41F5-BB08-3A17921D30A5}"/>
                </a:ext>
              </a:extLst>
            </p:cNvPr>
            <p:cNvSpPr/>
            <p:nvPr/>
          </p:nvSpPr>
          <p:spPr>
            <a:xfrm>
              <a:off x="3505200" y="3774140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1A5DDB30-CA86-4406-9AA9-B41BE2562301}"/>
                </a:ext>
              </a:extLst>
            </p:cNvPr>
            <p:cNvSpPr/>
            <p:nvPr/>
          </p:nvSpPr>
          <p:spPr>
            <a:xfrm>
              <a:off x="3316941" y="3827929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C82A12C-B676-4F4D-88F8-ED4D41D03B39}"/>
                </a:ext>
              </a:extLst>
            </p:cNvPr>
            <p:cNvSpPr/>
            <p:nvPr/>
          </p:nvSpPr>
          <p:spPr>
            <a:xfrm>
              <a:off x="3496235" y="3272116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94D0776-7885-46CB-8FC7-8D4633F48C20}"/>
                </a:ext>
              </a:extLst>
            </p:cNvPr>
            <p:cNvSpPr/>
            <p:nvPr/>
          </p:nvSpPr>
          <p:spPr>
            <a:xfrm>
              <a:off x="3307976" y="3325905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21DC8072-A0FD-4F02-9D13-8DA1F509B884}"/>
              </a:ext>
            </a:extLst>
          </p:cNvPr>
          <p:cNvSpPr txBox="1"/>
          <p:nvPr/>
        </p:nvSpPr>
        <p:spPr>
          <a:xfrm>
            <a:off x="4310498" y="1508553"/>
            <a:ext cx="100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 Ohm coax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C480EB-341E-4F59-A96E-EC4CB6D04EDC}"/>
              </a:ext>
            </a:extLst>
          </p:cNvPr>
          <p:cNvSpPr txBox="1"/>
          <p:nvPr/>
        </p:nvSpPr>
        <p:spPr>
          <a:xfrm>
            <a:off x="4300007" y="2333879"/>
            <a:ext cx="100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 Ohm coax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9089F7F-DBD5-4115-8E84-3984774C256B}"/>
              </a:ext>
            </a:extLst>
          </p:cNvPr>
          <p:cNvCxnSpPr>
            <a:cxnSpLocks/>
          </p:cNvCxnSpPr>
          <p:nvPr/>
        </p:nvCxnSpPr>
        <p:spPr>
          <a:xfrm flipH="1">
            <a:off x="9017159" y="3297771"/>
            <a:ext cx="100233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95EDD11-FC76-4927-9143-A1DD1E8D68BE}"/>
              </a:ext>
            </a:extLst>
          </p:cNvPr>
          <p:cNvCxnSpPr>
            <a:cxnSpLocks/>
          </p:cNvCxnSpPr>
          <p:nvPr/>
        </p:nvCxnSpPr>
        <p:spPr>
          <a:xfrm flipH="1" flipV="1">
            <a:off x="9263692" y="2759892"/>
            <a:ext cx="0" cy="21963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387A1C0-331D-410F-9524-343ACDC3B8C8}"/>
              </a:ext>
            </a:extLst>
          </p:cNvPr>
          <p:cNvCxnSpPr>
            <a:cxnSpLocks/>
          </p:cNvCxnSpPr>
          <p:nvPr/>
        </p:nvCxnSpPr>
        <p:spPr>
          <a:xfrm flipH="1" flipV="1">
            <a:off x="9263692" y="3082622"/>
            <a:ext cx="0" cy="21963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320C5AD-C4E7-4607-8042-A02700D9D57A}"/>
              </a:ext>
            </a:extLst>
          </p:cNvPr>
          <p:cNvSpPr/>
          <p:nvPr/>
        </p:nvSpPr>
        <p:spPr>
          <a:xfrm rot="16200000" flipH="1">
            <a:off x="9093359" y="2970564"/>
            <a:ext cx="372036" cy="1120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2E63E46-65B9-4DC9-B31B-B8D0C954856A}"/>
              </a:ext>
            </a:extLst>
          </p:cNvPr>
          <p:cNvSpPr/>
          <p:nvPr/>
        </p:nvSpPr>
        <p:spPr>
          <a:xfrm rot="10800000" flipH="1">
            <a:off x="9478841" y="3230539"/>
            <a:ext cx="372036" cy="1120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4E1A0AD-D8AC-4497-8120-C75A8C84AA09}"/>
              </a:ext>
            </a:extLst>
          </p:cNvPr>
          <p:cNvSpPr txBox="1"/>
          <p:nvPr/>
        </p:nvSpPr>
        <p:spPr>
          <a:xfrm flipH="1">
            <a:off x="9353446" y="2531290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35 ohms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BF70700-CA31-48A3-B997-7727E0D4748B}"/>
              </a:ext>
            </a:extLst>
          </p:cNvPr>
          <p:cNvSpPr txBox="1"/>
          <p:nvPr/>
        </p:nvSpPr>
        <p:spPr>
          <a:xfrm flipH="1">
            <a:off x="9269712" y="3340403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35 ohms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8DAD4C9-16D8-4C26-94DA-19672630E9A8}"/>
              </a:ext>
            </a:extLst>
          </p:cNvPr>
          <p:cNvSpPr txBox="1"/>
          <p:nvPr/>
        </p:nvSpPr>
        <p:spPr>
          <a:xfrm>
            <a:off x="9269696" y="285916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75 </a:t>
            </a:r>
          </a:p>
          <a:p>
            <a:r>
              <a:rPr lang="en-US" sz="1000" dirty="0"/>
              <a:t>ohms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E19021-8AA7-4CBD-A92E-18CD65E9BF41}"/>
              </a:ext>
            </a:extLst>
          </p:cNvPr>
          <p:cNvGrpSpPr/>
          <p:nvPr/>
        </p:nvGrpSpPr>
        <p:grpSpPr>
          <a:xfrm>
            <a:off x="2488759" y="2668811"/>
            <a:ext cx="726139" cy="295836"/>
            <a:chOff x="6427698" y="5405717"/>
            <a:chExt cx="726139" cy="295836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9AB7B8E-FCAE-46CD-846C-9A2CCBE095B1}"/>
                </a:ext>
              </a:extLst>
            </p:cNvPr>
            <p:cNvSpPr/>
            <p:nvPr/>
          </p:nvSpPr>
          <p:spPr>
            <a:xfrm>
              <a:off x="6589061" y="5405717"/>
              <a:ext cx="403410" cy="2958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B7058DE-464F-4877-ACBF-1D4688815F82}"/>
                </a:ext>
              </a:extLst>
            </p:cNvPr>
            <p:cNvSpPr/>
            <p:nvPr/>
          </p:nvSpPr>
          <p:spPr>
            <a:xfrm>
              <a:off x="6427698" y="5450542"/>
              <a:ext cx="161362" cy="1972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B60BD76-E54A-4010-9006-7E2AFA0A663D}"/>
                </a:ext>
              </a:extLst>
            </p:cNvPr>
            <p:cNvSpPr/>
            <p:nvPr/>
          </p:nvSpPr>
          <p:spPr>
            <a:xfrm>
              <a:off x="6992475" y="5450542"/>
              <a:ext cx="161362" cy="1972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A8AD1504-D1EA-47AC-8E8F-00DEA5DA75A7}"/>
              </a:ext>
            </a:extLst>
          </p:cNvPr>
          <p:cNvSpPr txBox="1"/>
          <p:nvPr/>
        </p:nvSpPr>
        <p:spPr>
          <a:xfrm>
            <a:off x="2739767" y="4127110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DC Block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66562B78-84E4-477C-B69E-7CD308B077FD}"/>
              </a:ext>
            </a:extLst>
          </p:cNvPr>
          <p:cNvCxnSpPr>
            <a:cxnSpLocks/>
            <a:stCxn id="179" idx="0"/>
          </p:cNvCxnSpPr>
          <p:nvPr/>
        </p:nvCxnSpPr>
        <p:spPr>
          <a:xfrm flipH="1" flipV="1">
            <a:off x="2815239" y="3468376"/>
            <a:ext cx="297387" cy="65873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7064A8C-C02D-4FBD-BAC7-BFEE032551A7}"/>
              </a:ext>
            </a:extLst>
          </p:cNvPr>
          <p:cNvSpPr txBox="1"/>
          <p:nvPr/>
        </p:nvSpPr>
        <p:spPr>
          <a:xfrm>
            <a:off x="2522016" y="0"/>
            <a:ext cx="620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Laser Driver Electrical Eval Board/LN2 Test Setup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4DCCB4-6AAB-4BA6-80F3-8E764D8B5226}"/>
              </a:ext>
            </a:extLst>
          </p:cNvPr>
          <p:cNvSpPr/>
          <p:nvPr/>
        </p:nvSpPr>
        <p:spPr>
          <a:xfrm>
            <a:off x="4050712" y="2412460"/>
            <a:ext cx="1667435" cy="1225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8A3119C-D26C-40F4-B145-9E75F3AB8775}"/>
              </a:ext>
            </a:extLst>
          </p:cNvPr>
          <p:cNvGrpSpPr/>
          <p:nvPr/>
        </p:nvGrpSpPr>
        <p:grpSpPr>
          <a:xfrm flipH="1">
            <a:off x="5225089" y="2589464"/>
            <a:ext cx="555813" cy="869577"/>
            <a:chOff x="3307976" y="3272116"/>
            <a:chExt cx="555813" cy="869577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9FB7397-2B40-4698-B5BE-FE90F0703D3D}"/>
                </a:ext>
              </a:extLst>
            </p:cNvPr>
            <p:cNvSpPr/>
            <p:nvPr/>
          </p:nvSpPr>
          <p:spPr>
            <a:xfrm>
              <a:off x="3505200" y="3774140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1B8EC0B-CB50-427D-9689-4A01D0CD794B}"/>
                </a:ext>
              </a:extLst>
            </p:cNvPr>
            <p:cNvSpPr/>
            <p:nvPr/>
          </p:nvSpPr>
          <p:spPr>
            <a:xfrm>
              <a:off x="3316941" y="3827929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22480C1-A15A-43A4-9CA6-4A38ACD97CD0}"/>
                </a:ext>
              </a:extLst>
            </p:cNvPr>
            <p:cNvSpPr/>
            <p:nvPr/>
          </p:nvSpPr>
          <p:spPr>
            <a:xfrm>
              <a:off x="3496235" y="3272116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4530EEC-C4F3-41E9-BF8A-18B0D962C592}"/>
                </a:ext>
              </a:extLst>
            </p:cNvPr>
            <p:cNvSpPr/>
            <p:nvPr/>
          </p:nvSpPr>
          <p:spPr>
            <a:xfrm>
              <a:off x="3307976" y="3325905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8DF4935-2CEB-4EE6-9A5B-F884109A5553}"/>
              </a:ext>
            </a:extLst>
          </p:cNvPr>
          <p:cNvCxnSpPr>
            <a:cxnSpLocks/>
          </p:cNvCxnSpPr>
          <p:nvPr/>
        </p:nvCxnSpPr>
        <p:spPr>
          <a:xfrm flipH="1">
            <a:off x="9033372" y="2769235"/>
            <a:ext cx="100233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CFA8EB4A-28E7-4CC7-8627-7965C05E09B0}"/>
              </a:ext>
            </a:extLst>
          </p:cNvPr>
          <p:cNvSpPr txBox="1"/>
          <p:nvPr/>
        </p:nvSpPr>
        <p:spPr>
          <a:xfrm>
            <a:off x="4743265" y="3098981"/>
            <a:ext cx="551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Data+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9FCFE6E-6AD1-4019-9EC9-63A288B55B6A}"/>
              </a:ext>
            </a:extLst>
          </p:cNvPr>
          <p:cNvSpPr txBox="1"/>
          <p:nvPr/>
        </p:nvSpPr>
        <p:spPr>
          <a:xfrm>
            <a:off x="4745194" y="2637923"/>
            <a:ext cx="521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Data-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7FD814C-3728-458B-B0C2-E9CBEF4E9B2E}"/>
              </a:ext>
            </a:extLst>
          </p:cNvPr>
          <p:cNvSpPr/>
          <p:nvPr/>
        </p:nvSpPr>
        <p:spPr>
          <a:xfrm rot="10800000" flipH="1">
            <a:off x="9487806" y="2719551"/>
            <a:ext cx="372036" cy="1120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14D6019-BF5F-4CD6-9F86-181A38F76695}"/>
              </a:ext>
            </a:extLst>
          </p:cNvPr>
          <p:cNvCxnSpPr>
            <a:cxnSpLocks/>
          </p:cNvCxnSpPr>
          <p:nvPr/>
        </p:nvCxnSpPr>
        <p:spPr>
          <a:xfrm flipH="1">
            <a:off x="10036466" y="2633144"/>
            <a:ext cx="134468" cy="1434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0286763-CF07-494E-8F81-C447EB485B35}"/>
              </a:ext>
            </a:extLst>
          </p:cNvPr>
          <p:cNvCxnSpPr>
            <a:cxnSpLocks/>
          </p:cNvCxnSpPr>
          <p:nvPr/>
        </p:nvCxnSpPr>
        <p:spPr>
          <a:xfrm>
            <a:off x="10008045" y="3301491"/>
            <a:ext cx="143434" cy="1434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4E8B7C-2879-494D-8E34-0996B2E553C3}"/>
              </a:ext>
            </a:extLst>
          </p:cNvPr>
          <p:cNvGrpSpPr/>
          <p:nvPr/>
        </p:nvGrpSpPr>
        <p:grpSpPr>
          <a:xfrm rot="780000">
            <a:off x="9846871" y="2311558"/>
            <a:ext cx="546848" cy="367553"/>
            <a:chOff x="3640623" y="5181217"/>
            <a:chExt cx="546848" cy="367553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5C220AF-A6A5-411A-A144-9C4751770488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67CBE1F-3AC4-47B8-A581-39942D9EC427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2E960C0-DD0C-4B70-A84E-5FE26B56635C}"/>
              </a:ext>
            </a:extLst>
          </p:cNvPr>
          <p:cNvGrpSpPr/>
          <p:nvPr/>
        </p:nvGrpSpPr>
        <p:grpSpPr>
          <a:xfrm rot="-780000">
            <a:off x="9843629" y="3407540"/>
            <a:ext cx="546848" cy="367553"/>
            <a:chOff x="3640623" y="5181217"/>
            <a:chExt cx="546848" cy="367553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8D9278-3499-4D00-8161-8FCF64ECFD49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2540FF2-C45E-40A1-8C7A-1C574794D83D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38DD46-4BAA-4004-A24E-BC69575A8907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4533090" y="3661560"/>
            <a:ext cx="5319564" cy="10855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D7A6077-808D-482B-A689-44DB51DE588B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4549303" y="1275043"/>
            <a:ext cx="5302560" cy="11675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CE30DF1-22A6-47EC-9192-6D4A73BFCB6D}"/>
              </a:ext>
            </a:extLst>
          </p:cNvPr>
          <p:cNvCxnSpPr>
            <a:cxnSpLocks/>
          </p:cNvCxnSpPr>
          <p:nvPr/>
        </p:nvCxnSpPr>
        <p:spPr>
          <a:xfrm>
            <a:off x="7228795" y="3119909"/>
            <a:ext cx="71546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E85F113-3F28-4340-9A81-920C974DF00F}"/>
              </a:ext>
            </a:extLst>
          </p:cNvPr>
          <p:cNvSpPr txBox="1"/>
          <p:nvPr/>
        </p:nvSpPr>
        <p:spPr>
          <a:xfrm>
            <a:off x="7967525" y="2896364"/>
            <a:ext cx="56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Laser </a:t>
            </a:r>
          </a:p>
          <a:p>
            <a:r>
              <a:rPr lang="en-US" sz="1200" dirty="0"/>
              <a:t>Driver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7C68C1C-5EF6-4BF2-9BC0-F387F6C99B0B}"/>
              </a:ext>
            </a:extLst>
          </p:cNvPr>
          <p:cNvSpPr txBox="1"/>
          <p:nvPr/>
        </p:nvSpPr>
        <p:spPr>
          <a:xfrm>
            <a:off x="4009705" y="2404832"/>
            <a:ext cx="808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BSA286CL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7C2CAF65-295D-4206-8112-6D4E7DC19902}"/>
              </a:ext>
            </a:extLst>
          </p:cNvPr>
          <p:cNvCxnSpPr>
            <a:cxnSpLocks/>
            <a:endCxn id="173" idx="3"/>
          </p:cNvCxnSpPr>
          <p:nvPr/>
        </p:nvCxnSpPr>
        <p:spPr>
          <a:xfrm flipH="1">
            <a:off x="3394192" y="1274324"/>
            <a:ext cx="1187538" cy="15334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7D247075-5DA1-4741-BEB3-290CD3F1589A}"/>
              </a:ext>
            </a:extLst>
          </p:cNvPr>
          <p:cNvCxnSpPr>
            <a:cxnSpLocks/>
            <a:endCxn id="178" idx="3"/>
          </p:cNvCxnSpPr>
          <p:nvPr/>
        </p:nvCxnSpPr>
        <p:spPr>
          <a:xfrm flipH="1" flipV="1">
            <a:off x="3394192" y="3318754"/>
            <a:ext cx="1158354" cy="14575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D9BBECA-5CDA-4EB1-8F2C-A1EE623D353A}"/>
              </a:ext>
            </a:extLst>
          </p:cNvPr>
          <p:cNvSpPr/>
          <p:nvPr/>
        </p:nvSpPr>
        <p:spPr>
          <a:xfrm>
            <a:off x="3205933" y="2668812"/>
            <a:ext cx="188259" cy="2779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45AA875-7017-4E62-B196-65E671E06E54}"/>
              </a:ext>
            </a:extLst>
          </p:cNvPr>
          <p:cNvGrpSpPr/>
          <p:nvPr/>
        </p:nvGrpSpPr>
        <p:grpSpPr>
          <a:xfrm>
            <a:off x="2488759" y="3179800"/>
            <a:ext cx="726139" cy="295836"/>
            <a:chOff x="6427698" y="5405717"/>
            <a:chExt cx="726139" cy="295836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1FD502B-98E5-475F-B90F-5A3A2C1EFF31}"/>
                </a:ext>
              </a:extLst>
            </p:cNvPr>
            <p:cNvSpPr/>
            <p:nvPr/>
          </p:nvSpPr>
          <p:spPr>
            <a:xfrm>
              <a:off x="6589061" y="5405717"/>
              <a:ext cx="403410" cy="2958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FA44ED0-79D6-48DD-985E-70005856EE31}"/>
                </a:ext>
              </a:extLst>
            </p:cNvPr>
            <p:cNvSpPr/>
            <p:nvPr/>
          </p:nvSpPr>
          <p:spPr>
            <a:xfrm>
              <a:off x="6427698" y="5450542"/>
              <a:ext cx="161362" cy="1972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6F3A6DB-5E3C-4E6F-BD39-029CA09A89DC}"/>
                </a:ext>
              </a:extLst>
            </p:cNvPr>
            <p:cNvSpPr/>
            <p:nvPr/>
          </p:nvSpPr>
          <p:spPr>
            <a:xfrm>
              <a:off x="6992475" y="5450542"/>
              <a:ext cx="161362" cy="1972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AEC35AD-74C0-4046-B063-5B82E9707322}"/>
              </a:ext>
            </a:extLst>
          </p:cNvPr>
          <p:cNvSpPr/>
          <p:nvPr/>
        </p:nvSpPr>
        <p:spPr>
          <a:xfrm>
            <a:off x="3205933" y="3179801"/>
            <a:ext cx="188259" cy="2779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21B363-0941-4B01-9E1F-CF49972D50A5}"/>
              </a:ext>
            </a:extLst>
          </p:cNvPr>
          <p:cNvSpPr txBox="1"/>
          <p:nvPr/>
        </p:nvSpPr>
        <p:spPr>
          <a:xfrm>
            <a:off x="5805316" y="2799089"/>
            <a:ext cx="4411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50 </a:t>
            </a:r>
          </a:p>
          <a:p>
            <a:r>
              <a:rPr lang="en-US" sz="900" dirty="0"/>
              <a:t>Ohm </a:t>
            </a:r>
          </a:p>
          <a:p>
            <a:r>
              <a:rPr lang="en-US" sz="900" dirty="0"/>
              <a:t>coax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B36F05-A035-4894-A881-DF63DD2007C3}"/>
              </a:ext>
            </a:extLst>
          </p:cNvPr>
          <p:cNvSpPr/>
          <p:nvPr/>
        </p:nvSpPr>
        <p:spPr>
          <a:xfrm>
            <a:off x="8735439" y="2519464"/>
            <a:ext cx="369651" cy="99222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A2F13C-2B2A-48F4-B681-8AB723E35DA8}"/>
              </a:ext>
            </a:extLst>
          </p:cNvPr>
          <p:cNvCxnSpPr>
            <a:cxnSpLocks/>
          </p:cNvCxnSpPr>
          <p:nvPr/>
        </p:nvCxnSpPr>
        <p:spPr>
          <a:xfrm flipH="1">
            <a:off x="5783954" y="2794795"/>
            <a:ext cx="6168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1B7EFD4-13B3-456C-88EF-7825FAD5CE63}"/>
              </a:ext>
            </a:extLst>
          </p:cNvPr>
          <p:cNvCxnSpPr>
            <a:cxnSpLocks/>
          </p:cNvCxnSpPr>
          <p:nvPr/>
        </p:nvCxnSpPr>
        <p:spPr>
          <a:xfrm flipH="1">
            <a:off x="5780712" y="3287949"/>
            <a:ext cx="629816" cy="94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23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C4B3D-B5DE-45C6-B5ED-BFC93CC6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18D341-AEF1-4A6A-9DB9-E6A3B20AB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2" y="1259029"/>
            <a:ext cx="5447769" cy="43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E127A0B-6D05-4424-9F4D-4B94E205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39" y="1242139"/>
            <a:ext cx="5251732" cy="43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427923-F7D6-4631-AA45-0BE08C966ABE}"/>
              </a:ext>
            </a:extLst>
          </p:cNvPr>
          <p:cNvSpPr txBox="1"/>
          <p:nvPr/>
        </p:nvSpPr>
        <p:spPr>
          <a:xfrm>
            <a:off x="2691948" y="0"/>
            <a:ext cx="6209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Laser Driver Electrical Eval Board/LN2 Test Setup</a:t>
            </a:r>
          </a:p>
          <a:p>
            <a:pPr algn="ctr"/>
            <a:r>
              <a:rPr lang="en-US" sz="2400" dirty="0"/>
              <a:t>Engineer: Greg Deuerling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9849A-5A0B-44C2-A8DF-6DBDFAAAF499}"/>
              </a:ext>
            </a:extLst>
          </p:cNvPr>
          <p:cNvSpPr txBox="1"/>
          <p:nvPr/>
        </p:nvSpPr>
        <p:spPr>
          <a:xfrm>
            <a:off x="2432316" y="5662964"/>
            <a:ext cx="9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BFC24-14DA-43A7-8582-2A49D02FA566}"/>
              </a:ext>
            </a:extLst>
          </p:cNvPr>
          <p:cNvSpPr txBox="1"/>
          <p:nvPr/>
        </p:nvSpPr>
        <p:spPr>
          <a:xfrm>
            <a:off x="9025977" y="5685891"/>
            <a:ext cx="8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319486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8215F-526A-448E-B021-C6823B0F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8</a:t>
            </a:fld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7064A8C-C02D-4FBD-BAC7-BFEE032551A7}"/>
              </a:ext>
            </a:extLst>
          </p:cNvPr>
          <p:cNvSpPr txBox="1"/>
          <p:nvPr/>
        </p:nvSpPr>
        <p:spPr>
          <a:xfrm>
            <a:off x="2009832" y="0"/>
            <a:ext cx="830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Laser Driver Electrical Eval Board/LN2 Test Setup – Dual Footprint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485E80-3A9F-4B3F-A3A9-464023A3E010}"/>
              </a:ext>
            </a:extLst>
          </p:cNvPr>
          <p:cNvSpPr txBox="1"/>
          <p:nvPr/>
        </p:nvSpPr>
        <p:spPr>
          <a:xfrm>
            <a:off x="4455269" y="1527243"/>
            <a:ext cx="3029981" cy="428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 Ohm  differential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4E1A0AD-D8AC-4497-8120-C75A8C84AA09}"/>
              </a:ext>
            </a:extLst>
          </p:cNvPr>
          <p:cNvSpPr txBox="1"/>
          <p:nvPr/>
        </p:nvSpPr>
        <p:spPr>
          <a:xfrm flipH="1">
            <a:off x="7432816" y="2729767"/>
            <a:ext cx="1333473" cy="380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35 ohms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BF70700-CA31-48A3-B997-7727E0D4748B}"/>
              </a:ext>
            </a:extLst>
          </p:cNvPr>
          <p:cNvSpPr txBox="1"/>
          <p:nvPr/>
        </p:nvSpPr>
        <p:spPr>
          <a:xfrm flipH="1">
            <a:off x="7431216" y="3641090"/>
            <a:ext cx="1333473" cy="380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35 ohms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8DAD4C9-16D8-4C26-94DA-19672630E9A8}"/>
              </a:ext>
            </a:extLst>
          </p:cNvPr>
          <p:cNvSpPr txBox="1"/>
          <p:nvPr/>
        </p:nvSpPr>
        <p:spPr>
          <a:xfrm>
            <a:off x="6818339" y="3081390"/>
            <a:ext cx="995201" cy="619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75 </a:t>
            </a:r>
          </a:p>
          <a:p>
            <a:r>
              <a:rPr lang="en-US" sz="1000" dirty="0"/>
              <a:t>ohms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85F113-3F28-4340-9A81-920C974DF00F}"/>
              </a:ext>
            </a:extLst>
          </p:cNvPr>
          <p:cNvSpPr txBox="1"/>
          <p:nvPr/>
        </p:nvSpPr>
        <p:spPr>
          <a:xfrm>
            <a:off x="2990666" y="1835431"/>
            <a:ext cx="1191669" cy="71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Laser </a:t>
            </a:r>
          </a:p>
          <a:p>
            <a:r>
              <a:rPr lang="en-US" sz="1200" dirty="0"/>
              <a:t>Driver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7F0D34-94DE-42C5-8516-87E784BCF7AF}"/>
              </a:ext>
            </a:extLst>
          </p:cNvPr>
          <p:cNvSpPr/>
          <p:nvPr/>
        </p:nvSpPr>
        <p:spPr>
          <a:xfrm>
            <a:off x="2926534" y="2242285"/>
            <a:ext cx="1831620" cy="19233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093AD8-4BB0-422F-91A6-66AA1C3F6A26}"/>
              </a:ext>
            </a:extLst>
          </p:cNvPr>
          <p:cNvCxnSpPr>
            <a:cxnSpLocks/>
          </p:cNvCxnSpPr>
          <p:nvPr/>
        </p:nvCxnSpPr>
        <p:spPr>
          <a:xfrm flipH="1">
            <a:off x="4781112" y="2982318"/>
            <a:ext cx="8712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41726C-10D1-46F1-A38C-7EC9A6EB4734}"/>
              </a:ext>
            </a:extLst>
          </p:cNvPr>
          <p:cNvCxnSpPr>
            <a:cxnSpLocks/>
          </p:cNvCxnSpPr>
          <p:nvPr/>
        </p:nvCxnSpPr>
        <p:spPr>
          <a:xfrm flipH="1">
            <a:off x="4766702" y="3596737"/>
            <a:ext cx="88564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0EA0AD9-AC0D-4E05-938F-332F59CCFE3F}"/>
              </a:ext>
            </a:extLst>
          </p:cNvPr>
          <p:cNvCxnSpPr>
            <a:cxnSpLocks/>
          </p:cNvCxnSpPr>
          <p:nvPr/>
        </p:nvCxnSpPr>
        <p:spPr>
          <a:xfrm>
            <a:off x="5629388" y="3650163"/>
            <a:ext cx="401447" cy="4274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BB949D4-7338-4087-B9D3-1466C5487ACE}"/>
              </a:ext>
            </a:extLst>
          </p:cNvPr>
          <p:cNvCxnSpPr>
            <a:cxnSpLocks/>
          </p:cNvCxnSpPr>
          <p:nvPr/>
        </p:nvCxnSpPr>
        <p:spPr>
          <a:xfrm flipH="1">
            <a:off x="5654480" y="2528183"/>
            <a:ext cx="376354" cy="4274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9089F7F-DBD5-4115-8E84-3984774C256B}"/>
              </a:ext>
            </a:extLst>
          </p:cNvPr>
          <p:cNvCxnSpPr>
            <a:cxnSpLocks/>
          </p:cNvCxnSpPr>
          <p:nvPr/>
        </p:nvCxnSpPr>
        <p:spPr>
          <a:xfrm flipH="1">
            <a:off x="6031149" y="4093215"/>
            <a:ext cx="26977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95EDD11-FC76-4927-9143-A1DD1E8D68BE}"/>
              </a:ext>
            </a:extLst>
          </p:cNvPr>
          <p:cNvCxnSpPr>
            <a:cxnSpLocks/>
          </p:cNvCxnSpPr>
          <p:nvPr/>
        </p:nvCxnSpPr>
        <p:spPr>
          <a:xfrm flipV="1">
            <a:off x="6613541" y="2490391"/>
            <a:ext cx="0" cy="3598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387A1C0-331D-410F-9524-343ACDC3B8C8}"/>
              </a:ext>
            </a:extLst>
          </p:cNvPr>
          <p:cNvCxnSpPr>
            <a:cxnSpLocks/>
          </p:cNvCxnSpPr>
          <p:nvPr/>
        </p:nvCxnSpPr>
        <p:spPr>
          <a:xfrm flipV="1">
            <a:off x="6613541" y="3706238"/>
            <a:ext cx="0" cy="40033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320C5AD-C4E7-4607-8042-A02700D9D57A}"/>
              </a:ext>
            </a:extLst>
          </p:cNvPr>
          <p:cNvSpPr/>
          <p:nvPr/>
        </p:nvSpPr>
        <p:spPr>
          <a:xfrm rot="16200000" flipH="1">
            <a:off x="6103127" y="3128317"/>
            <a:ext cx="1108628" cy="313631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2E63E46-65B9-4DC9-B31B-B8D0C954856A}"/>
              </a:ext>
            </a:extLst>
          </p:cNvPr>
          <p:cNvSpPr/>
          <p:nvPr/>
        </p:nvSpPr>
        <p:spPr>
          <a:xfrm rot="10800000" flipH="1">
            <a:off x="7215708" y="3892870"/>
            <a:ext cx="1041267" cy="3339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8DF4935-2CEB-4EE6-9A5B-F884109A5553}"/>
              </a:ext>
            </a:extLst>
          </p:cNvPr>
          <p:cNvCxnSpPr>
            <a:cxnSpLocks/>
          </p:cNvCxnSpPr>
          <p:nvPr/>
        </p:nvCxnSpPr>
        <p:spPr>
          <a:xfrm flipH="1">
            <a:off x="5968914" y="2518233"/>
            <a:ext cx="28053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7FD814C-3728-458B-B0C2-E9CBEF4E9B2E}"/>
              </a:ext>
            </a:extLst>
          </p:cNvPr>
          <p:cNvSpPr/>
          <p:nvPr/>
        </p:nvSpPr>
        <p:spPr>
          <a:xfrm rot="10800000" flipH="1">
            <a:off x="7240799" y="2370180"/>
            <a:ext cx="1041267" cy="3339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14D6019-BF5F-4CD6-9F86-181A38F76695}"/>
              </a:ext>
            </a:extLst>
          </p:cNvPr>
          <p:cNvCxnSpPr>
            <a:cxnSpLocks/>
          </p:cNvCxnSpPr>
          <p:nvPr/>
        </p:nvCxnSpPr>
        <p:spPr>
          <a:xfrm flipH="1">
            <a:off x="8776406" y="2112695"/>
            <a:ext cx="376354" cy="4274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0286763-CF07-494E-8F81-C447EB485B35}"/>
              </a:ext>
            </a:extLst>
          </p:cNvPr>
          <p:cNvCxnSpPr>
            <a:cxnSpLocks/>
          </p:cNvCxnSpPr>
          <p:nvPr/>
        </p:nvCxnSpPr>
        <p:spPr>
          <a:xfrm>
            <a:off x="8696861" y="4104300"/>
            <a:ext cx="401447" cy="4274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4E8B7C-2879-494D-8E34-0996B2E553C3}"/>
              </a:ext>
            </a:extLst>
          </p:cNvPr>
          <p:cNvGrpSpPr/>
          <p:nvPr/>
        </p:nvGrpSpPr>
        <p:grpSpPr>
          <a:xfrm rot="780000">
            <a:off x="8245762" y="1154403"/>
            <a:ext cx="1530535" cy="1095269"/>
            <a:chOff x="3640623" y="5181217"/>
            <a:chExt cx="546848" cy="367553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5C220AF-A6A5-411A-A144-9C4751770488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67CBE1F-3AC4-47B8-A581-39942D9EC427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2E960C0-DD0C-4B70-A84E-5FE26B56635C}"/>
              </a:ext>
            </a:extLst>
          </p:cNvPr>
          <p:cNvGrpSpPr/>
          <p:nvPr/>
        </p:nvGrpSpPr>
        <p:grpSpPr>
          <a:xfrm rot="20820000">
            <a:off x="8236687" y="4420314"/>
            <a:ext cx="1530535" cy="1095269"/>
            <a:chOff x="3640623" y="5181217"/>
            <a:chExt cx="546848" cy="367553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8D9278-3499-4D00-8161-8FCF64ECFD49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2540FF2-C45E-40A1-8C7A-1C574794D83D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2B36F05-A035-4894-A881-DF63DD2007C3}"/>
              </a:ext>
            </a:extLst>
          </p:cNvPr>
          <p:cNvSpPr/>
          <p:nvPr/>
        </p:nvSpPr>
        <p:spPr>
          <a:xfrm>
            <a:off x="4979407" y="1822579"/>
            <a:ext cx="545903" cy="295671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C80DB99-8A9B-4EF0-B0B2-08E682EDE03F}"/>
              </a:ext>
            </a:extLst>
          </p:cNvPr>
          <p:cNvSpPr/>
          <p:nvPr/>
        </p:nvSpPr>
        <p:spPr>
          <a:xfrm>
            <a:off x="6517532" y="2791838"/>
            <a:ext cx="194553" cy="1945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B7FA91E5-CC9E-4834-97D7-6A46640D6843}"/>
              </a:ext>
            </a:extLst>
          </p:cNvPr>
          <p:cNvSpPr/>
          <p:nvPr/>
        </p:nvSpPr>
        <p:spPr>
          <a:xfrm>
            <a:off x="6524017" y="3576536"/>
            <a:ext cx="194553" cy="1945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D0E302-B9C1-40F4-80A6-F0B919F35C9C}"/>
              </a:ext>
            </a:extLst>
          </p:cNvPr>
          <p:cNvCxnSpPr>
            <a:endCxn id="97" idx="3"/>
          </p:cNvCxnSpPr>
          <p:nvPr/>
        </p:nvCxnSpPr>
        <p:spPr>
          <a:xfrm flipV="1">
            <a:off x="5359940" y="3742597"/>
            <a:ext cx="1192569" cy="233719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875B302-65E0-4521-80D6-D22395DEBEBE}"/>
              </a:ext>
            </a:extLst>
          </p:cNvPr>
          <p:cNvCxnSpPr>
            <a:cxnSpLocks/>
          </p:cNvCxnSpPr>
          <p:nvPr/>
        </p:nvCxnSpPr>
        <p:spPr>
          <a:xfrm flipV="1">
            <a:off x="5019472" y="2922231"/>
            <a:ext cx="1578433" cy="315755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9B079C4-5F2A-43E7-999D-673151A75424}"/>
              </a:ext>
            </a:extLst>
          </p:cNvPr>
          <p:cNvSpPr txBox="1"/>
          <p:nvPr/>
        </p:nvSpPr>
        <p:spPr>
          <a:xfrm>
            <a:off x="4043464" y="6115456"/>
            <a:ext cx="165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Through holes for laser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diode anode, cathode</a:t>
            </a:r>
          </a:p>
        </p:txBody>
      </p:sp>
    </p:spTree>
    <p:extLst>
      <p:ext uri="{BB962C8B-B14F-4D97-AF65-F5344CB8AC3E}">
        <p14:creationId xmlns:p14="http://schemas.microsoft.com/office/powerpoint/2010/main" val="346651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8215F-526A-448E-B021-C6823B0F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9</a:t>
            </a:fld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7064A8C-C02D-4FBD-BAC7-BFEE032551A7}"/>
              </a:ext>
            </a:extLst>
          </p:cNvPr>
          <p:cNvSpPr txBox="1"/>
          <p:nvPr/>
        </p:nvSpPr>
        <p:spPr>
          <a:xfrm>
            <a:off x="943096" y="0"/>
            <a:ext cx="9367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Laser Driver Electrical Eval Board/LN2 Test Setup – electrical configuration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485E80-3A9F-4B3F-A3A9-464023A3E010}"/>
              </a:ext>
            </a:extLst>
          </p:cNvPr>
          <p:cNvSpPr txBox="1"/>
          <p:nvPr/>
        </p:nvSpPr>
        <p:spPr>
          <a:xfrm>
            <a:off x="4455269" y="1527243"/>
            <a:ext cx="3029981" cy="428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 Ohm  differential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4E1A0AD-D8AC-4497-8120-C75A8C84AA09}"/>
              </a:ext>
            </a:extLst>
          </p:cNvPr>
          <p:cNvSpPr txBox="1"/>
          <p:nvPr/>
        </p:nvSpPr>
        <p:spPr>
          <a:xfrm flipH="1">
            <a:off x="7432816" y="2729767"/>
            <a:ext cx="1333473" cy="380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35 ohms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BF70700-CA31-48A3-B997-7727E0D4748B}"/>
              </a:ext>
            </a:extLst>
          </p:cNvPr>
          <p:cNvSpPr txBox="1"/>
          <p:nvPr/>
        </p:nvSpPr>
        <p:spPr>
          <a:xfrm flipH="1">
            <a:off x="7431216" y="3641090"/>
            <a:ext cx="1333473" cy="380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35 ohms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8DAD4C9-16D8-4C26-94DA-19672630E9A8}"/>
              </a:ext>
            </a:extLst>
          </p:cNvPr>
          <p:cNvSpPr txBox="1"/>
          <p:nvPr/>
        </p:nvSpPr>
        <p:spPr>
          <a:xfrm>
            <a:off x="6818339" y="3081390"/>
            <a:ext cx="995201" cy="619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75 </a:t>
            </a:r>
          </a:p>
          <a:p>
            <a:r>
              <a:rPr lang="en-US" sz="1000" dirty="0"/>
              <a:t>ohms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85F113-3F28-4340-9A81-920C974DF00F}"/>
              </a:ext>
            </a:extLst>
          </p:cNvPr>
          <p:cNvSpPr txBox="1"/>
          <p:nvPr/>
        </p:nvSpPr>
        <p:spPr>
          <a:xfrm>
            <a:off x="2990666" y="1835431"/>
            <a:ext cx="1191669" cy="71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Laser </a:t>
            </a:r>
          </a:p>
          <a:p>
            <a:r>
              <a:rPr lang="en-US" sz="1200" dirty="0"/>
              <a:t>Driver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7F0D34-94DE-42C5-8516-87E784BCF7AF}"/>
              </a:ext>
            </a:extLst>
          </p:cNvPr>
          <p:cNvSpPr/>
          <p:nvPr/>
        </p:nvSpPr>
        <p:spPr>
          <a:xfrm>
            <a:off x="2926534" y="2242285"/>
            <a:ext cx="1831620" cy="19233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093AD8-4BB0-422F-91A6-66AA1C3F6A26}"/>
              </a:ext>
            </a:extLst>
          </p:cNvPr>
          <p:cNvCxnSpPr>
            <a:cxnSpLocks/>
          </p:cNvCxnSpPr>
          <p:nvPr/>
        </p:nvCxnSpPr>
        <p:spPr>
          <a:xfrm flipH="1">
            <a:off x="4781112" y="2982318"/>
            <a:ext cx="8712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41726C-10D1-46F1-A38C-7EC9A6EB4734}"/>
              </a:ext>
            </a:extLst>
          </p:cNvPr>
          <p:cNvCxnSpPr>
            <a:cxnSpLocks/>
          </p:cNvCxnSpPr>
          <p:nvPr/>
        </p:nvCxnSpPr>
        <p:spPr>
          <a:xfrm flipH="1">
            <a:off x="4766702" y="3596737"/>
            <a:ext cx="88564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0EA0AD9-AC0D-4E05-938F-332F59CCFE3F}"/>
              </a:ext>
            </a:extLst>
          </p:cNvPr>
          <p:cNvCxnSpPr>
            <a:cxnSpLocks/>
          </p:cNvCxnSpPr>
          <p:nvPr/>
        </p:nvCxnSpPr>
        <p:spPr>
          <a:xfrm>
            <a:off x="5629388" y="3650163"/>
            <a:ext cx="401447" cy="4274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BB949D4-7338-4087-B9D3-1466C5487ACE}"/>
              </a:ext>
            </a:extLst>
          </p:cNvPr>
          <p:cNvCxnSpPr>
            <a:cxnSpLocks/>
          </p:cNvCxnSpPr>
          <p:nvPr/>
        </p:nvCxnSpPr>
        <p:spPr>
          <a:xfrm flipH="1">
            <a:off x="5654480" y="2528183"/>
            <a:ext cx="376354" cy="4274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9089F7F-DBD5-4115-8E84-3984774C256B}"/>
              </a:ext>
            </a:extLst>
          </p:cNvPr>
          <p:cNvCxnSpPr>
            <a:cxnSpLocks/>
          </p:cNvCxnSpPr>
          <p:nvPr/>
        </p:nvCxnSpPr>
        <p:spPr>
          <a:xfrm flipH="1">
            <a:off x="6031149" y="4093215"/>
            <a:ext cx="26977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95EDD11-FC76-4927-9143-A1DD1E8D68BE}"/>
              </a:ext>
            </a:extLst>
          </p:cNvPr>
          <p:cNvCxnSpPr>
            <a:cxnSpLocks/>
          </p:cNvCxnSpPr>
          <p:nvPr/>
        </p:nvCxnSpPr>
        <p:spPr>
          <a:xfrm flipV="1">
            <a:off x="6613541" y="2490391"/>
            <a:ext cx="0" cy="3598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387A1C0-331D-410F-9524-343ACDC3B8C8}"/>
              </a:ext>
            </a:extLst>
          </p:cNvPr>
          <p:cNvCxnSpPr>
            <a:cxnSpLocks/>
          </p:cNvCxnSpPr>
          <p:nvPr/>
        </p:nvCxnSpPr>
        <p:spPr>
          <a:xfrm flipV="1">
            <a:off x="6613541" y="3706238"/>
            <a:ext cx="0" cy="40033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320C5AD-C4E7-4607-8042-A02700D9D57A}"/>
              </a:ext>
            </a:extLst>
          </p:cNvPr>
          <p:cNvSpPr/>
          <p:nvPr/>
        </p:nvSpPr>
        <p:spPr>
          <a:xfrm rot="16200000" flipH="1">
            <a:off x="6103127" y="3128317"/>
            <a:ext cx="1108628" cy="313631"/>
          </a:xfrm>
          <a:prstGeom prst="rect">
            <a:avLst/>
          </a:prstGeom>
          <a:solidFill>
            <a:srgbClr val="C00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2E63E46-65B9-4DC9-B31B-B8D0C954856A}"/>
              </a:ext>
            </a:extLst>
          </p:cNvPr>
          <p:cNvSpPr/>
          <p:nvPr/>
        </p:nvSpPr>
        <p:spPr>
          <a:xfrm rot="10800000" flipH="1">
            <a:off x="7215708" y="3892870"/>
            <a:ext cx="1041267" cy="3339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8DF4935-2CEB-4EE6-9A5B-F884109A5553}"/>
              </a:ext>
            </a:extLst>
          </p:cNvPr>
          <p:cNvCxnSpPr>
            <a:cxnSpLocks/>
          </p:cNvCxnSpPr>
          <p:nvPr/>
        </p:nvCxnSpPr>
        <p:spPr>
          <a:xfrm flipH="1">
            <a:off x="5968914" y="2518233"/>
            <a:ext cx="28053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7FD814C-3728-458B-B0C2-E9CBEF4E9B2E}"/>
              </a:ext>
            </a:extLst>
          </p:cNvPr>
          <p:cNvSpPr/>
          <p:nvPr/>
        </p:nvSpPr>
        <p:spPr>
          <a:xfrm rot="10800000" flipH="1">
            <a:off x="7240799" y="2370180"/>
            <a:ext cx="1041267" cy="3339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14D6019-BF5F-4CD6-9F86-181A38F76695}"/>
              </a:ext>
            </a:extLst>
          </p:cNvPr>
          <p:cNvCxnSpPr>
            <a:cxnSpLocks/>
          </p:cNvCxnSpPr>
          <p:nvPr/>
        </p:nvCxnSpPr>
        <p:spPr>
          <a:xfrm flipH="1">
            <a:off x="8776406" y="2112695"/>
            <a:ext cx="376354" cy="4274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0286763-CF07-494E-8F81-C447EB485B35}"/>
              </a:ext>
            </a:extLst>
          </p:cNvPr>
          <p:cNvCxnSpPr>
            <a:cxnSpLocks/>
          </p:cNvCxnSpPr>
          <p:nvPr/>
        </p:nvCxnSpPr>
        <p:spPr>
          <a:xfrm>
            <a:off x="8696861" y="4104300"/>
            <a:ext cx="401447" cy="4274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4E8B7C-2879-494D-8E34-0996B2E553C3}"/>
              </a:ext>
            </a:extLst>
          </p:cNvPr>
          <p:cNvGrpSpPr/>
          <p:nvPr/>
        </p:nvGrpSpPr>
        <p:grpSpPr>
          <a:xfrm rot="780000">
            <a:off x="8245762" y="1154403"/>
            <a:ext cx="1530535" cy="1095269"/>
            <a:chOff x="3640623" y="5181217"/>
            <a:chExt cx="546848" cy="367553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5C220AF-A6A5-411A-A144-9C4751770488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67CBE1F-3AC4-47B8-A581-39942D9EC427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2E960C0-DD0C-4B70-A84E-5FE26B56635C}"/>
              </a:ext>
            </a:extLst>
          </p:cNvPr>
          <p:cNvGrpSpPr/>
          <p:nvPr/>
        </p:nvGrpSpPr>
        <p:grpSpPr>
          <a:xfrm rot="20820000">
            <a:off x="8236687" y="4420314"/>
            <a:ext cx="1530535" cy="1095269"/>
            <a:chOff x="3640623" y="5181217"/>
            <a:chExt cx="546848" cy="367553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8D9278-3499-4D00-8161-8FCF64ECFD49}"/>
                </a:ext>
              </a:extLst>
            </p:cNvPr>
            <p:cNvSpPr/>
            <p:nvPr/>
          </p:nvSpPr>
          <p:spPr>
            <a:xfrm>
              <a:off x="3828882" y="5181217"/>
              <a:ext cx="358589" cy="367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2540FF2-C45E-40A1-8C7A-1C574794D83D}"/>
                </a:ext>
              </a:extLst>
            </p:cNvPr>
            <p:cNvSpPr/>
            <p:nvPr/>
          </p:nvSpPr>
          <p:spPr>
            <a:xfrm>
              <a:off x="3640623" y="5235006"/>
              <a:ext cx="188259" cy="2779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2B36F05-A035-4894-A881-DF63DD2007C3}"/>
              </a:ext>
            </a:extLst>
          </p:cNvPr>
          <p:cNvSpPr/>
          <p:nvPr/>
        </p:nvSpPr>
        <p:spPr>
          <a:xfrm>
            <a:off x="4979407" y="1822579"/>
            <a:ext cx="545903" cy="295671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0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21313</TotalTime>
  <Words>617</Words>
  <Application>Microsoft Office PowerPoint</Application>
  <PresentationFormat>Widescreen</PresentationFormat>
  <Paragraphs>176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 Prosser</dc:creator>
  <cp:lastModifiedBy>Alan G Prosser</cp:lastModifiedBy>
  <cp:revision>87</cp:revision>
  <dcterms:created xsi:type="dcterms:W3CDTF">2021-03-14T22:27:00Z</dcterms:created>
  <dcterms:modified xsi:type="dcterms:W3CDTF">2021-03-31T16:04:14Z</dcterms:modified>
</cp:coreProperties>
</file>