
<file path=[Content_Types].xml><?xml version="1.0" encoding="utf-8"?>
<Types xmlns="http://schemas.openxmlformats.org/package/2006/content-types">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saveSubsetFonts="1" bookmarkIdSeed="2">
  <p:sldMasterIdLst>
    <p:sldMasterId id="2147483648" r:id="rId1"/>
  </p:sldMasterIdLst>
  <p:notesMasterIdLst>
    <p:notesMasterId r:id="rId6"/>
  </p:notesMasterIdLst>
  <p:handoutMasterIdLst>
    <p:handoutMasterId r:id="rId7"/>
  </p:handoutMasterIdLst>
  <p:sldIdLst>
    <p:sldId id="281" r:id="rId2"/>
    <p:sldId id="277" r:id="rId3"/>
    <p:sldId id="282" r:id="rId4"/>
    <p:sldId id="283" r:id="rId5"/>
  </p:sldIdLst>
  <p:sldSz cx="9144000" cy="6858000" type="screen4x3"/>
  <p:notesSz cx="6858000" cy="9144000"/>
  <p:embeddedFontLst>
    <p:embeddedFont>
      <p:font typeface="Calibri" pitchFamily="34" charset="0"/>
      <p:regular r:id="rId8"/>
      <p:bold r:id="rId9"/>
      <p:italic r:id="rId10"/>
      <p:boldItalic r:id="rId11"/>
    </p:embeddedFont>
  </p:embeddedFont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ke Zisman"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4F81BD"/>
    <a:srgbClr val="EEECE1"/>
    <a:srgbClr val="663300"/>
    <a:srgbClr val="009999"/>
    <a:srgbClr val="00CC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2004" autoAdjust="0"/>
    <p:restoredTop sz="86420" autoAdjust="0"/>
  </p:normalViewPr>
  <p:slideViewPr>
    <p:cSldViewPr snapToGrid="0">
      <p:cViewPr varScale="1">
        <p:scale>
          <a:sx n="70" d="100"/>
          <a:sy n="70" d="100"/>
        </p:scale>
        <p:origin x="-774" y="-108"/>
      </p:cViewPr>
      <p:guideLst>
        <p:guide orient="horz" pos="2160"/>
        <p:guide pos="2880"/>
      </p:guideLst>
    </p:cSldViewPr>
  </p:slideViewPr>
  <p:outlineViewPr>
    <p:cViewPr>
      <p:scale>
        <a:sx n="33" d="100"/>
        <a:sy n="33" d="100"/>
      </p:scale>
      <p:origin x="0" y="1716"/>
    </p:cViewPr>
  </p:outlineViewPr>
  <p:notesTextViewPr>
    <p:cViewPr>
      <p:scale>
        <a:sx n="100" d="100"/>
        <a:sy n="100" d="100"/>
      </p:scale>
      <p:origin x="0" y="0"/>
    </p:cViewPr>
  </p:notesTextViewPr>
  <p:sorterViewPr>
    <p:cViewPr>
      <p:scale>
        <a:sx n="66" d="100"/>
        <a:sy n="66" d="100"/>
      </p:scale>
      <p:origin x="0" y="0"/>
    </p:cViewPr>
  </p:sorterViewPr>
  <p:gridSpacing cx="77716063" cy="77716063"/>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379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4DA3A806-4E31-45CC-8A2B-B5E1B76254D4}" type="datetimeFigureOut">
              <a:rPr lang="en-US"/>
              <a:pPr>
                <a:defRPr/>
              </a:pPr>
              <a:t>9/20/2011</a:t>
            </a:fld>
            <a:endParaRPr lang="en-US"/>
          </a:p>
        </p:txBody>
      </p:sp>
      <p:sp>
        <p:nvSpPr>
          <p:cNvPr id="3379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379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06518F7-A059-46D7-ABD7-E8E8289952EF}"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A767126B-C817-4C86-8C52-94CCAC0A170E}" type="datetimeFigureOut">
              <a:rPr lang="en-US"/>
              <a:pPr>
                <a:defRPr/>
              </a:pPr>
              <a:t>9/20/2011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45CCD57D-B659-492A-9A9A-D6DC2F6B064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Rectangle 10"/>
          <p:cNvSpPr/>
          <p:nvPr userDrawn="1"/>
        </p:nvSpPr>
        <p:spPr>
          <a:xfrm>
            <a:off x="0" y="6400799"/>
            <a:ext cx="9144000" cy="457201"/>
          </a:xfrm>
          <a:prstGeom prst="rect">
            <a:avLst/>
          </a:prstGeom>
          <a:solidFill>
            <a:schemeClr val="tx2">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8"/>
          <p:cNvSpPr/>
          <p:nvPr userDrawn="1"/>
        </p:nvSpPr>
        <p:spPr>
          <a:xfrm>
            <a:off x="0" y="0"/>
            <a:ext cx="9144000" cy="1143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6" name="Picture 2" descr="C:\Documents and Settings\sgeer\My Documents\MAP\MAP-LOGO.png"/>
          <p:cNvPicPr>
            <a:picLocks noChangeAspect="1" noChangeArrowheads="1"/>
          </p:cNvPicPr>
          <p:nvPr userDrawn="1"/>
        </p:nvPicPr>
        <p:blipFill>
          <a:blip r:embed="rId2"/>
          <a:srcRect/>
          <a:stretch>
            <a:fillRect/>
          </a:stretch>
        </p:blipFill>
        <p:spPr bwMode="auto">
          <a:xfrm>
            <a:off x="7848600" y="76200"/>
            <a:ext cx="857250" cy="974725"/>
          </a:xfrm>
          <a:prstGeom prst="rect">
            <a:avLst/>
          </a:prstGeom>
          <a:noFill/>
          <a:ln w="38100">
            <a:solidFill>
              <a:schemeClr val="bg1">
                <a:lumMod val="85000"/>
              </a:schemeClr>
            </a:solidFill>
          </a:ln>
        </p:spPr>
      </p:pic>
      <p:pic>
        <p:nvPicPr>
          <p:cNvPr id="7" name="Picture 12"/>
          <p:cNvPicPr>
            <a:picLocks noChangeAspect="1" noChangeArrowheads="1"/>
          </p:cNvPicPr>
          <p:nvPr userDrawn="1"/>
        </p:nvPicPr>
        <p:blipFill>
          <a:blip r:embed="rId3"/>
          <a:srcRect/>
          <a:stretch>
            <a:fillRect/>
          </a:stretch>
        </p:blipFill>
        <p:spPr bwMode="auto">
          <a:xfrm>
            <a:off x="647700" y="152400"/>
            <a:ext cx="876300" cy="850900"/>
          </a:xfrm>
          <a:prstGeom prst="rect">
            <a:avLst/>
          </a:prstGeom>
          <a:solidFill>
            <a:schemeClr val="bg1"/>
          </a:solidFill>
          <a:ln w="9525">
            <a:noFill/>
            <a:miter lim="800000"/>
            <a:headEnd/>
            <a:tailEnd/>
          </a:ln>
        </p:spPr>
      </p:pic>
      <p:sp>
        <p:nvSpPr>
          <p:cNvPr id="2" name="Title 1"/>
          <p:cNvSpPr>
            <a:spLocks noGrp="1"/>
          </p:cNvSpPr>
          <p:nvPr>
            <p:ph type="ctrTitle"/>
          </p:nvPr>
        </p:nvSpPr>
        <p:spPr>
          <a:xfrm>
            <a:off x="1524000" y="1"/>
            <a:ext cx="6324600" cy="1143000"/>
          </a:xfrm>
        </p:spPr>
        <p:txBody>
          <a:bodyPr/>
          <a:lstStyle>
            <a:lvl1pPr>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2209800"/>
            <a:ext cx="6400800" cy="2286000"/>
          </a:xfrm>
        </p:spPr>
        <p:txBody>
          <a:bodyPr/>
          <a:lstStyle>
            <a:lvl1pPr marL="0" marR="0" indent="0" algn="l" defTabSz="914400" rtl="0" eaLnBrk="1" fontAlgn="auto" latinLnBrk="0" hangingPunct="1">
              <a:lnSpc>
                <a:spcPct val="100000"/>
              </a:lnSpc>
              <a:spcBef>
                <a:spcPct val="20000"/>
              </a:spcBef>
              <a:spcAft>
                <a:spcPts val="0"/>
              </a:spcAft>
              <a:buClrTx/>
              <a:buSzTx/>
              <a:buFont typeface="Arial" pitchFamily="34" charset="0"/>
              <a:buChar char="•"/>
              <a:tabLst/>
              <a:defRPr sz="2400" baseline="0">
                <a:solidFill>
                  <a:schemeClr val="tx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smtClean="0"/>
          </a:p>
        </p:txBody>
      </p:sp>
      <p:sp>
        <p:nvSpPr>
          <p:cNvPr id="8" name="Date Placeholder 3"/>
          <p:cNvSpPr>
            <a:spLocks noGrp="1"/>
          </p:cNvSpPr>
          <p:nvPr>
            <p:ph type="dt" sz="half" idx="10"/>
          </p:nvPr>
        </p:nvSpPr>
        <p:spPr>
          <a:xfrm>
            <a:off x="457200" y="6416675"/>
            <a:ext cx="1506071" cy="365125"/>
          </a:xfrm>
        </p:spPr>
        <p:txBody>
          <a:bodyPr/>
          <a:lstStyle>
            <a:lvl1pPr>
              <a:defRPr>
                <a:solidFill>
                  <a:schemeClr val="tx1"/>
                </a:solidFill>
              </a:defRPr>
            </a:lvl1pPr>
          </a:lstStyle>
          <a:p>
            <a:pPr>
              <a:defRPr/>
            </a:pPr>
            <a:endParaRPr lang="en-US"/>
          </a:p>
        </p:txBody>
      </p:sp>
      <p:sp>
        <p:nvSpPr>
          <p:cNvPr id="9" name="Footer Placeholder 4"/>
          <p:cNvSpPr>
            <a:spLocks noGrp="1"/>
          </p:cNvSpPr>
          <p:nvPr>
            <p:ph type="ftr" sz="quarter" idx="11"/>
          </p:nvPr>
        </p:nvSpPr>
        <p:spPr>
          <a:xfrm>
            <a:off x="2030506" y="6416675"/>
            <a:ext cx="5567081" cy="365125"/>
          </a:xfrm>
        </p:spPr>
        <p:txBody>
          <a:bodyPr/>
          <a:lstStyle>
            <a:lvl1pPr>
              <a:defRPr/>
            </a:lvl1pPr>
          </a:lstStyle>
          <a:p>
            <a:pPr>
              <a:defRPr/>
            </a:pPr>
            <a:r>
              <a:rPr lang="en-US" smtClean="0"/>
              <a:t>STEVE GEER                                                      MAP PMG                  FNAL                   21 September, 2011</a:t>
            </a:r>
            <a:endParaRPr lang="en-US" dirty="0"/>
          </a:p>
        </p:txBody>
      </p:sp>
      <p:sp>
        <p:nvSpPr>
          <p:cNvPr id="10" name="Slide Number Placeholder 5"/>
          <p:cNvSpPr>
            <a:spLocks noGrp="1"/>
          </p:cNvSpPr>
          <p:nvPr>
            <p:ph type="sldNum" sz="quarter" idx="12"/>
          </p:nvPr>
        </p:nvSpPr>
        <p:spPr>
          <a:xfrm>
            <a:off x="7799294" y="6416675"/>
            <a:ext cx="887506" cy="365125"/>
          </a:xfrm>
        </p:spPr>
        <p:txBody>
          <a:bodyPr/>
          <a:lstStyle>
            <a:lvl1pPr>
              <a:defRPr>
                <a:solidFill>
                  <a:schemeClr val="tx1"/>
                </a:solidFill>
              </a:defRPr>
            </a:lvl1pPr>
          </a:lstStyle>
          <a:p>
            <a:pPr>
              <a:defRPr/>
            </a:pPr>
            <a:fld id="{F13DFC28-8DA6-4A52-A867-A36D86CD9F13}"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Rectangle 10"/>
          <p:cNvSpPr/>
          <p:nvPr userDrawn="1"/>
        </p:nvSpPr>
        <p:spPr>
          <a:xfrm>
            <a:off x="0" y="6400799"/>
            <a:ext cx="9144000" cy="457201"/>
          </a:xfrm>
          <a:prstGeom prst="rect">
            <a:avLst/>
          </a:prstGeom>
          <a:solidFill>
            <a:schemeClr val="tx2">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9"/>
          <p:cNvSpPr/>
          <p:nvPr userDrawn="1"/>
        </p:nvSpPr>
        <p:spPr>
          <a:xfrm>
            <a:off x="0" y="0"/>
            <a:ext cx="9144000" cy="1143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5" name="Picture 2" descr="C:\Documents and Settings\sgeer\My Documents\MAP\MAP-LOGO.png"/>
          <p:cNvPicPr>
            <a:picLocks noChangeAspect="1" noChangeArrowheads="1"/>
          </p:cNvPicPr>
          <p:nvPr userDrawn="1"/>
        </p:nvPicPr>
        <p:blipFill>
          <a:blip r:embed="rId2"/>
          <a:srcRect/>
          <a:stretch>
            <a:fillRect/>
          </a:stretch>
        </p:blipFill>
        <p:spPr bwMode="auto">
          <a:xfrm>
            <a:off x="7848600" y="76200"/>
            <a:ext cx="857250" cy="974725"/>
          </a:xfrm>
          <a:prstGeom prst="rect">
            <a:avLst/>
          </a:prstGeom>
          <a:noFill/>
          <a:ln w="38100">
            <a:solidFill>
              <a:schemeClr val="bg1">
                <a:lumMod val="85000"/>
              </a:schemeClr>
            </a:solidFill>
          </a:ln>
        </p:spPr>
      </p:pic>
      <p:pic>
        <p:nvPicPr>
          <p:cNvPr id="7" name="Picture 12"/>
          <p:cNvPicPr>
            <a:picLocks noChangeAspect="1" noChangeArrowheads="1"/>
          </p:cNvPicPr>
          <p:nvPr userDrawn="1"/>
        </p:nvPicPr>
        <p:blipFill>
          <a:blip r:embed="rId3"/>
          <a:srcRect/>
          <a:stretch>
            <a:fillRect/>
          </a:stretch>
        </p:blipFill>
        <p:spPr bwMode="auto">
          <a:xfrm>
            <a:off x="647700" y="152400"/>
            <a:ext cx="876300" cy="850900"/>
          </a:xfrm>
          <a:prstGeom prst="rect">
            <a:avLst/>
          </a:prstGeom>
          <a:solidFill>
            <a:schemeClr val="bg1"/>
          </a:solidFill>
          <a:ln w="9525">
            <a:noFill/>
            <a:miter lim="800000"/>
            <a:headEnd/>
            <a:tailEnd/>
          </a:ln>
        </p:spPr>
      </p:pic>
      <p:sp>
        <p:nvSpPr>
          <p:cNvPr id="2" name="Title 1"/>
          <p:cNvSpPr>
            <a:spLocks noGrp="1"/>
          </p:cNvSpPr>
          <p:nvPr>
            <p:ph type="title"/>
          </p:nvPr>
        </p:nvSpPr>
        <p:spPr>
          <a:xfrm>
            <a:off x="1524000" y="0"/>
            <a:ext cx="6324600" cy="1066800"/>
          </a:xfrm>
        </p:spPr>
        <p:txBody>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371600"/>
            <a:ext cx="8229600" cy="4876800"/>
          </a:xfrm>
        </p:spPr>
        <p:txBody>
          <a:bodyPr/>
          <a:lstStyle>
            <a:lvl2pPr>
              <a:defRPr>
                <a:solidFill>
                  <a:schemeClr val="tx2"/>
                </a:solidFill>
              </a:defRPr>
            </a:lvl2pPr>
            <a:lvl3pPr>
              <a:defRPr>
                <a:solidFill>
                  <a:schemeClr val="accent3"/>
                </a:solidFill>
              </a:defRPr>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9" name="Footer Placeholder 4"/>
          <p:cNvSpPr>
            <a:spLocks noGrp="1"/>
          </p:cNvSpPr>
          <p:nvPr>
            <p:ph type="ftr" sz="quarter" idx="11"/>
          </p:nvPr>
        </p:nvSpPr>
        <p:spPr>
          <a:xfrm>
            <a:off x="457200" y="6416675"/>
            <a:ext cx="7391400" cy="365125"/>
          </a:xfrm>
        </p:spPr>
        <p:txBody>
          <a:bodyPr/>
          <a:lstStyle>
            <a:lvl1pPr>
              <a:defRPr>
                <a:solidFill>
                  <a:schemeClr val="tx1"/>
                </a:solidFill>
              </a:defRPr>
            </a:lvl1pPr>
          </a:lstStyle>
          <a:p>
            <a:pPr>
              <a:defRPr/>
            </a:pPr>
            <a:r>
              <a:rPr lang="en-US" smtClean="0"/>
              <a:t>STEVE GEER                                                      MAP PMG                  FNAL                   21 September, 2011</a:t>
            </a:r>
            <a:endParaRPr lang="en-US" dirty="0"/>
          </a:p>
        </p:txBody>
      </p:sp>
      <p:sp>
        <p:nvSpPr>
          <p:cNvPr id="10" name="Slide Number Placeholder 5"/>
          <p:cNvSpPr>
            <a:spLocks noGrp="1"/>
          </p:cNvSpPr>
          <p:nvPr>
            <p:ph type="sldNum" sz="quarter" idx="12"/>
          </p:nvPr>
        </p:nvSpPr>
        <p:spPr>
          <a:xfrm>
            <a:off x="8077200" y="6416675"/>
            <a:ext cx="609600" cy="365125"/>
          </a:xfrm>
        </p:spPr>
        <p:txBody>
          <a:bodyPr/>
          <a:lstStyle>
            <a:lvl1pPr>
              <a:defRPr>
                <a:solidFill>
                  <a:schemeClr val="tx1"/>
                </a:solidFill>
              </a:defRPr>
            </a:lvl1pPr>
          </a:lstStyle>
          <a:p>
            <a:pPr>
              <a:defRPr/>
            </a:pPr>
            <a:fld id="{9AFA9E42-8D75-4234-963E-9D8417C849F1}" type="slidenum">
              <a:rPr lang="en-US"/>
              <a:pPr>
                <a:defRPr/>
              </a:pPr>
              <a:t>‹#›</a:t>
            </a:fld>
            <a:endParaRPr lang="en-US" dirty="0"/>
          </a:p>
        </p:txBody>
      </p:sp>
      <p:cxnSp>
        <p:nvCxnSpPr>
          <p:cNvPr id="13" name="Straight Connector 12"/>
          <p:cNvCxnSpPr/>
          <p:nvPr userDrawn="1"/>
        </p:nvCxnSpPr>
        <p:spPr>
          <a:xfrm>
            <a:off x="0" y="6400800"/>
            <a:ext cx="9144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0" y="1134038"/>
            <a:ext cx="9144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1371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pPr>
              <a:defRPr/>
            </a:pPr>
            <a:endParaRPr lang="en-US"/>
          </a:p>
        </p:txBody>
      </p:sp>
      <p:sp>
        <p:nvSpPr>
          <p:cNvPr id="5" name="Footer Placeholder 4"/>
          <p:cNvSpPr>
            <a:spLocks noGrp="1"/>
          </p:cNvSpPr>
          <p:nvPr>
            <p:ph type="ftr" sz="quarter" idx="3"/>
          </p:nvPr>
        </p:nvSpPr>
        <p:spPr>
          <a:xfrm>
            <a:off x="2097741" y="6356350"/>
            <a:ext cx="5446059"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r>
              <a:rPr lang="en-US" smtClean="0"/>
              <a:t>STEVE GEER                                                      MAP PMG                  FNAL                   21 September, 2011</a:t>
            </a:r>
            <a:endParaRPr lang="en-US" dirty="0"/>
          </a:p>
        </p:txBody>
      </p:sp>
      <p:sp>
        <p:nvSpPr>
          <p:cNvPr id="6" name="Slide Number Placeholder 5"/>
          <p:cNvSpPr>
            <a:spLocks noGrp="1"/>
          </p:cNvSpPr>
          <p:nvPr>
            <p:ph type="sldNum" sz="quarter" idx="4"/>
          </p:nvPr>
        </p:nvSpPr>
        <p:spPr>
          <a:xfrm>
            <a:off x="7879976" y="6356350"/>
            <a:ext cx="806824"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D7F3C182-348B-4517-BD6A-B5EA8686C64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ctrTitle" idx="4294967295"/>
          </p:nvPr>
        </p:nvSpPr>
        <p:spPr>
          <a:xfrm>
            <a:off x="1524000" y="0"/>
            <a:ext cx="6324600" cy="1143000"/>
          </a:xfrm>
        </p:spPr>
        <p:txBody>
          <a:bodyPr/>
          <a:lstStyle/>
          <a:p>
            <a:pPr eaLnBrk="1" hangingPunct="1"/>
            <a:r>
              <a:rPr lang="en-US" sz="3600" smtClean="0"/>
              <a:t>  </a:t>
            </a:r>
          </a:p>
        </p:txBody>
      </p:sp>
      <p:sp>
        <p:nvSpPr>
          <p:cNvPr id="6" name="TextBox 5"/>
          <p:cNvSpPr txBox="1"/>
          <p:nvPr/>
        </p:nvSpPr>
        <p:spPr>
          <a:xfrm>
            <a:off x="2224585" y="1583125"/>
            <a:ext cx="4373163" cy="1815882"/>
          </a:xfrm>
          <a:prstGeom prst="rect">
            <a:avLst/>
          </a:prstGeom>
          <a:noFill/>
        </p:spPr>
        <p:txBody>
          <a:bodyPr wrap="square" rtlCol="0">
            <a:spAutoFit/>
          </a:bodyPr>
          <a:lstStyle/>
          <a:p>
            <a:pPr algn="ctr"/>
            <a:r>
              <a:rPr lang="en-US" sz="2800" dirty="0" smtClean="0"/>
              <a:t>MICE SPECTROMETER SOLENOID PLAN</a:t>
            </a:r>
            <a:br>
              <a:rPr lang="en-US" sz="2800" dirty="0" smtClean="0"/>
            </a:br>
            <a:r>
              <a:rPr lang="en-US" sz="2800" dirty="0" smtClean="0"/>
              <a:t/>
            </a:r>
            <a:br>
              <a:rPr lang="en-US" sz="2800" dirty="0" smtClean="0"/>
            </a:br>
            <a:r>
              <a:rPr lang="en-US" sz="2800" dirty="0" smtClean="0"/>
              <a:t>REVIEW SUMMARY</a:t>
            </a:r>
            <a:endParaRPr lang="en-US" sz="2800" dirty="0"/>
          </a:p>
        </p:txBody>
      </p:sp>
      <p:sp>
        <p:nvSpPr>
          <p:cNvPr id="7" name="TextBox 6"/>
          <p:cNvSpPr txBox="1"/>
          <p:nvPr/>
        </p:nvSpPr>
        <p:spPr>
          <a:xfrm>
            <a:off x="600502" y="4380930"/>
            <a:ext cx="8096764" cy="1107996"/>
          </a:xfrm>
          <a:prstGeom prst="rect">
            <a:avLst/>
          </a:prstGeom>
          <a:noFill/>
        </p:spPr>
        <p:txBody>
          <a:bodyPr wrap="square" rtlCol="0">
            <a:spAutoFit/>
          </a:bodyPr>
          <a:lstStyle/>
          <a:p>
            <a:pPr>
              <a:buFont typeface="Arial" pitchFamily="34" charset="0"/>
              <a:buChar char="•"/>
            </a:pPr>
            <a:r>
              <a:rPr lang="en-US" dirty="0" smtClean="0"/>
              <a:t> Plan reviewed by MAP Technical Board on Sept. 13</a:t>
            </a:r>
            <a:r>
              <a:rPr lang="en-US" baseline="30000" dirty="0" smtClean="0"/>
              <a:t>th</a:t>
            </a:r>
            <a:endParaRPr lang="en-US" dirty="0" smtClean="0"/>
          </a:p>
          <a:p>
            <a:pPr>
              <a:buFont typeface="Arial" pitchFamily="34" charset="0"/>
              <a:buChar char="•"/>
            </a:pPr>
            <a:r>
              <a:rPr lang="en-US" dirty="0" smtClean="0"/>
              <a:t> Review report finalized 20</a:t>
            </a:r>
            <a:r>
              <a:rPr lang="en-US" baseline="30000" dirty="0" smtClean="0"/>
              <a:t>th</a:t>
            </a:r>
            <a:br>
              <a:rPr lang="en-US" baseline="30000" dirty="0" smtClean="0"/>
            </a:br>
            <a:endParaRPr lang="en-US" baseline="30000" dirty="0" smtClean="0"/>
          </a:p>
          <a:p>
            <a:r>
              <a:rPr lang="en-US" dirty="0" smtClean="0">
                <a:latin typeface="Times New Roman" pitchFamily="18" charset="0"/>
                <a:cs typeface="Times New Roman" pitchFamily="18" charset="0"/>
              </a:rPr>
              <a:t>Review webpage:       https</a:t>
            </a:r>
            <a:r>
              <a:rPr lang="en-US" dirty="0" smtClean="0">
                <a:latin typeface="Times New Roman" pitchFamily="18" charset="0"/>
                <a:cs typeface="Times New Roman" pitchFamily="18" charset="0"/>
              </a:rPr>
              <a:t>://indico.fnal.gov/conferenceDisplay.py?confId=4795</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itle 1"/>
          <p:cNvSpPr>
            <a:spLocks noGrp="1"/>
          </p:cNvSpPr>
          <p:nvPr>
            <p:ph type="title"/>
          </p:nvPr>
        </p:nvSpPr>
        <p:spPr/>
        <p:txBody>
          <a:bodyPr/>
          <a:lstStyle/>
          <a:p>
            <a:pPr eaLnBrk="1" hangingPunct="1"/>
            <a:r>
              <a:rPr lang="en-US" sz="3200" dirty="0" smtClean="0"/>
              <a:t>CHARGE</a:t>
            </a:r>
            <a:endParaRPr lang="en-US" sz="3200" baseline="-25000" dirty="0" smtClean="0"/>
          </a:p>
        </p:txBody>
      </p:sp>
      <p:sp>
        <p:nvSpPr>
          <p:cNvPr id="5" name="Footer Placeholder 4"/>
          <p:cNvSpPr>
            <a:spLocks noGrp="1"/>
          </p:cNvSpPr>
          <p:nvPr>
            <p:ph type="ftr" sz="quarter" idx="11"/>
          </p:nvPr>
        </p:nvSpPr>
        <p:spPr/>
        <p:txBody>
          <a:bodyPr rtlCol="0"/>
          <a:lstStyle/>
          <a:p>
            <a:pPr fontAlgn="auto">
              <a:spcBef>
                <a:spcPts val="0"/>
              </a:spcBef>
              <a:spcAft>
                <a:spcPts val="0"/>
              </a:spcAft>
              <a:defRPr/>
            </a:pPr>
            <a:r>
              <a:rPr lang="en-US" smtClean="0">
                <a:latin typeface="+mn-lt"/>
              </a:rPr>
              <a:t>STEVE GEER                                                      MAP PMG                  FNAL                   21 September, 2011</a:t>
            </a:r>
            <a:endParaRPr lang="en-US" dirty="0">
              <a:latin typeface="+mn-lt"/>
            </a:endParaRPr>
          </a:p>
        </p:txBody>
      </p:sp>
      <p:sp>
        <p:nvSpPr>
          <p:cNvPr id="6" name="Slide Number Placeholder 5"/>
          <p:cNvSpPr>
            <a:spLocks noGrp="1"/>
          </p:cNvSpPr>
          <p:nvPr>
            <p:ph type="sldNum" sz="quarter" idx="12"/>
          </p:nvPr>
        </p:nvSpPr>
        <p:spPr/>
        <p:txBody>
          <a:bodyPr/>
          <a:lstStyle/>
          <a:p>
            <a:pPr>
              <a:defRPr/>
            </a:pPr>
            <a:fld id="{E9995A61-B39A-4524-A744-527DBB8F4A1B}" type="slidenum">
              <a:rPr lang="en-US" smtClean="0"/>
              <a:pPr>
                <a:defRPr/>
              </a:pPr>
              <a:t>2</a:t>
            </a:fld>
            <a:endParaRPr lang="en-US" dirty="0"/>
          </a:p>
        </p:txBody>
      </p:sp>
      <p:sp>
        <p:nvSpPr>
          <p:cNvPr id="1025" name="Rectangle 1"/>
          <p:cNvSpPr>
            <a:spLocks noChangeArrowheads="1"/>
          </p:cNvSpPr>
          <p:nvPr/>
        </p:nvSpPr>
        <p:spPr bwMode="auto">
          <a:xfrm>
            <a:off x="586854" y="1187376"/>
            <a:ext cx="7970292" cy="49859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US" altLang="zh-CN" b="0" i="0" u="none" strike="noStrike" cap="none" normalizeH="0" baseline="0" dirty="0" smtClean="0">
                <a:ln>
                  <a:noFill/>
                </a:ln>
                <a:solidFill>
                  <a:schemeClr val="tx1"/>
                </a:solidFill>
                <a:effectLst/>
                <a:latin typeface="Times New Roman" pitchFamily="18" charset="0"/>
                <a:ea typeface="Droid Sans Fallback"/>
                <a:cs typeface="Times New Roman" pitchFamily="18" charset="0"/>
              </a:rPr>
              <a:t>A timely repair of the MICE Spectrometer Solenoids is crucial for both MAP and MICE. We must ensure that the plan is both adequate and, since it will require a significant fraction of MAP FY12 funding, is also fiscally responsible.</a:t>
            </a:r>
            <a:br>
              <a:rPr kumimoji="0" lang="en-US" altLang="zh-CN" b="0" i="0" u="none" strike="noStrike" cap="none" normalizeH="0" baseline="0" dirty="0" smtClean="0">
                <a:ln>
                  <a:noFill/>
                </a:ln>
                <a:solidFill>
                  <a:schemeClr val="tx1"/>
                </a:solidFill>
                <a:effectLst/>
                <a:latin typeface="Times New Roman" pitchFamily="18" charset="0"/>
                <a:ea typeface="Droid Sans Fallback"/>
                <a:cs typeface="Times New Roman" pitchFamily="18" charset="0"/>
              </a:rPr>
            </a:br>
            <a:endParaRPr kumimoji="0" lang="en-US" altLang="zh-CN"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zh-CN" b="0" i="0" u="none" strike="noStrike" cap="none" normalizeH="0" baseline="0" dirty="0" smtClean="0">
                <a:ln>
                  <a:noFill/>
                </a:ln>
                <a:solidFill>
                  <a:schemeClr val="tx1"/>
                </a:solidFill>
                <a:effectLst/>
                <a:latin typeface="Times New Roman" pitchFamily="18" charset="0"/>
                <a:ea typeface="Droid Sans Fallback"/>
                <a:cs typeface="Times New Roman" pitchFamily="18" charset="0"/>
              </a:rPr>
              <a:t>Review and comment on the following:</a:t>
            </a:r>
            <a:br>
              <a:rPr kumimoji="0" lang="en-US" altLang="zh-CN" b="0" i="0" u="none" strike="noStrike" cap="none" normalizeH="0" baseline="0" dirty="0" smtClean="0">
                <a:ln>
                  <a:noFill/>
                </a:ln>
                <a:solidFill>
                  <a:schemeClr val="tx1"/>
                </a:solidFill>
                <a:effectLst/>
                <a:latin typeface="Times New Roman" pitchFamily="18" charset="0"/>
                <a:ea typeface="Droid Sans Fallback"/>
                <a:cs typeface="Times New Roman" pitchFamily="18" charset="0"/>
              </a:rPr>
            </a:br>
            <a:endParaRPr kumimoji="0" lang="en-US" altLang="zh-CN" sz="600" b="0" i="0" u="none" strike="noStrike" cap="none" normalizeH="0" baseline="0" dirty="0" smtClean="0">
              <a:ln>
                <a:noFill/>
              </a:ln>
              <a:solidFill>
                <a:schemeClr val="tx2"/>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zh-CN" b="0" i="0" u="none" strike="noStrike" cap="none" normalizeH="0" baseline="0" dirty="0" smtClean="0">
                <a:ln>
                  <a:noFill/>
                </a:ln>
                <a:solidFill>
                  <a:schemeClr val="tx2"/>
                </a:solidFill>
                <a:effectLst/>
                <a:latin typeface="Times New Roman" pitchFamily="18" charset="0"/>
                <a:ea typeface="Droid Sans Fallback"/>
                <a:cs typeface="Times New Roman" pitchFamily="18" charset="0"/>
              </a:rPr>
              <a:t>Are the past problems with the spectrometer solenoid sufficiently well understood so as to have confidence in the repair plan?</a:t>
            </a:r>
            <a:br>
              <a:rPr kumimoji="0" lang="en-US" altLang="zh-CN" b="0" i="0" u="none" strike="noStrike" cap="none" normalizeH="0" baseline="0" dirty="0" smtClean="0">
                <a:ln>
                  <a:noFill/>
                </a:ln>
                <a:solidFill>
                  <a:schemeClr val="tx2"/>
                </a:solidFill>
                <a:effectLst/>
                <a:latin typeface="Times New Roman" pitchFamily="18" charset="0"/>
                <a:ea typeface="Droid Sans Fallback"/>
                <a:cs typeface="Times New Roman" pitchFamily="18" charset="0"/>
              </a:rPr>
            </a:br>
            <a:endParaRPr kumimoji="0" lang="en-US" altLang="zh-CN" sz="1000" b="0" i="0" u="none" strike="noStrike" cap="none" normalizeH="0" baseline="0" dirty="0" smtClean="0">
              <a:ln>
                <a:noFill/>
              </a:ln>
              <a:solidFill>
                <a:schemeClr val="tx2"/>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zh-CN" b="0" i="0" u="none" strike="noStrike" cap="none" normalizeH="0" baseline="0" dirty="0" smtClean="0">
                <a:ln>
                  <a:noFill/>
                </a:ln>
                <a:solidFill>
                  <a:schemeClr val="tx2"/>
                </a:solidFill>
                <a:effectLst/>
                <a:latin typeface="Times New Roman" pitchFamily="18" charset="0"/>
                <a:ea typeface="Droid Sans Fallback"/>
                <a:cs typeface="Times New Roman" pitchFamily="18" charset="0"/>
              </a:rPr>
              <a:t>Does the repair plan adequately address the known past problems with the spectrometer solenoids?</a:t>
            </a:r>
            <a:br>
              <a:rPr kumimoji="0" lang="en-US" altLang="zh-CN" b="0" i="0" u="none" strike="noStrike" cap="none" normalizeH="0" baseline="0" dirty="0" smtClean="0">
                <a:ln>
                  <a:noFill/>
                </a:ln>
                <a:solidFill>
                  <a:schemeClr val="tx2"/>
                </a:solidFill>
                <a:effectLst/>
                <a:latin typeface="Times New Roman" pitchFamily="18" charset="0"/>
                <a:ea typeface="Droid Sans Fallback"/>
                <a:cs typeface="Times New Roman" pitchFamily="18" charset="0"/>
              </a:rPr>
            </a:br>
            <a:endParaRPr kumimoji="0" lang="en-US" altLang="zh-CN" sz="1000" b="0" i="0" u="none" strike="noStrike" cap="none" normalizeH="0" baseline="0" dirty="0" smtClean="0">
              <a:ln>
                <a:noFill/>
              </a:ln>
              <a:solidFill>
                <a:schemeClr val="tx2"/>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zh-CN" b="0" i="0" u="none" strike="noStrike" cap="none" normalizeH="0" baseline="0" dirty="0" smtClean="0">
                <a:ln>
                  <a:noFill/>
                </a:ln>
                <a:solidFill>
                  <a:schemeClr val="tx2"/>
                </a:solidFill>
                <a:effectLst/>
                <a:latin typeface="Times New Roman" pitchFamily="18" charset="0"/>
                <a:ea typeface="Droid Sans Fallback"/>
                <a:cs typeface="Times New Roman" pitchFamily="18" charset="0"/>
              </a:rPr>
              <a:t>Is the repair plan sufficiently conservative so as to limit the risk of another failure to an acceptable level?</a:t>
            </a:r>
            <a:br>
              <a:rPr kumimoji="0" lang="en-US" altLang="zh-CN" b="0" i="0" u="none" strike="noStrike" cap="none" normalizeH="0" baseline="0" dirty="0" smtClean="0">
                <a:ln>
                  <a:noFill/>
                </a:ln>
                <a:solidFill>
                  <a:schemeClr val="tx2"/>
                </a:solidFill>
                <a:effectLst/>
                <a:latin typeface="Times New Roman" pitchFamily="18" charset="0"/>
                <a:ea typeface="Droid Sans Fallback"/>
                <a:cs typeface="Times New Roman" pitchFamily="18" charset="0"/>
              </a:rPr>
            </a:br>
            <a:endParaRPr kumimoji="0" lang="en-US" altLang="zh-CN" sz="1000" b="0" i="0" u="none" strike="noStrike" cap="none" normalizeH="0" baseline="0" dirty="0" smtClean="0">
              <a:ln>
                <a:noFill/>
              </a:ln>
              <a:solidFill>
                <a:schemeClr val="tx2"/>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zh-CN" b="0" i="0" u="none" strike="noStrike" cap="none" normalizeH="0" baseline="0" dirty="0" smtClean="0">
                <a:ln>
                  <a:noFill/>
                </a:ln>
                <a:solidFill>
                  <a:schemeClr val="tx2"/>
                </a:solidFill>
                <a:effectLst/>
                <a:latin typeface="Times New Roman" pitchFamily="18" charset="0"/>
                <a:ea typeface="Droid Sans Fallback"/>
                <a:cs typeface="Times New Roman" pitchFamily="18" charset="0"/>
              </a:rPr>
              <a:t>Is the test plan appropriate?  Is it sufficiently detailed in order to guarantee successful operation of the spectrometer solenoids in MICE, if the magnets pass test at the vendor?</a:t>
            </a:r>
            <a:endParaRPr kumimoji="0" lang="en-US" altLang="zh-CN" sz="1000" b="0" i="0" u="none" strike="noStrike" cap="none" normalizeH="0" baseline="0" dirty="0" smtClean="0">
              <a:ln>
                <a:noFill/>
              </a:ln>
              <a:solidFill>
                <a:schemeClr val="tx2"/>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zh-CN" b="0" i="0" u="none" strike="noStrike" cap="none" normalizeH="0" baseline="0" dirty="0" smtClean="0">
                <a:ln>
                  <a:noFill/>
                </a:ln>
                <a:solidFill>
                  <a:schemeClr val="tx2"/>
                </a:solidFill>
                <a:effectLst/>
                <a:latin typeface="Times New Roman" pitchFamily="18" charset="0"/>
                <a:ea typeface="Droid Sans Fallback"/>
                <a:cs typeface="Times New Roman" pitchFamily="18" charset="0"/>
              </a:rPr>
              <a:t>Is the schedule credible?  Are the schedule risks acceptable?</a:t>
            </a:r>
            <a:endParaRPr kumimoji="0" lang="en-US" altLang="zh-CN" sz="2800" b="0" i="0" u="none" strike="noStrike" cap="none" normalizeH="0" baseline="0" dirty="0" smtClean="0">
              <a:ln>
                <a:noFill/>
              </a:ln>
              <a:solidFill>
                <a:schemeClr val="tx2"/>
              </a:solidFill>
              <a:effectLst/>
              <a:latin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itle 1"/>
          <p:cNvSpPr>
            <a:spLocks noGrp="1"/>
          </p:cNvSpPr>
          <p:nvPr>
            <p:ph type="title"/>
          </p:nvPr>
        </p:nvSpPr>
        <p:spPr/>
        <p:txBody>
          <a:bodyPr/>
          <a:lstStyle/>
          <a:p>
            <a:pPr eaLnBrk="1" hangingPunct="1"/>
            <a:r>
              <a:rPr lang="en-US" sz="3200" dirty="0" smtClean="0"/>
              <a:t>RESOURCES</a:t>
            </a:r>
            <a:endParaRPr lang="en-US" sz="3200" baseline="-25000" dirty="0" smtClean="0"/>
          </a:p>
        </p:txBody>
      </p:sp>
      <p:sp>
        <p:nvSpPr>
          <p:cNvPr id="5" name="Footer Placeholder 4"/>
          <p:cNvSpPr>
            <a:spLocks noGrp="1"/>
          </p:cNvSpPr>
          <p:nvPr>
            <p:ph type="ftr" sz="quarter" idx="11"/>
          </p:nvPr>
        </p:nvSpPr>
        <p:spPr/>
        <p:txBody>
          <a:bodyPr rtlCol="0"/>
          <a:lstStyle/>
          <a:p>
            <a:pPr fontAlgn="auto">
              <a:spcBef>
                <a:spcPts val="0"/>
              </a:spcBef>
              <a:spcAft>
                <a:spcPts val="0"/>
              </a:spcAft>
              <a:defRPr/>
            </a:pPr>
            <a:r>
              <a:rPr lang="en-US" smtClean="0">
                <a:latin typeface="+mn-lt"/>
              </a:rPr>
              <a:t>STEVE GEER                                                      MAP PMG                  FNAL                   21 September, 2011</a:t>
            </a:r>
            <a:endParaRPr lang="en-US" dirty="0">
              <a:latin typeface="+mn-lt"/>
            </a:endParaRPr>
          </a:p>
        </p:txBody>
      </p:sp>
      <p:sp>
        <p:nvSpPr>
          <p:cNvPr id="6" name="Slide Number Placeholder 5"/>
          <p:cNvSpPr>
            <a:spLocks noGrp="1"/>
          </p:cNvSpPr>
          <p:nvPr>
            <p:ph type="sldNum" sz="quarter" idx="12"/>
          </p:nvPr>
        </p:nvSpPr>
        <p:spPr/>
        <p:txBody>
          <a:bodyPr/>
          <a:lstStyle/>
          <a:p>
            <a:pPr>
              <a:defRPr/>
            </a:pPr>
            <a:fld id="{E9995A61-B39A-4524-A744-527DBB8F4A1B}" type="slidenum">
              <a:rPr lang="en-US" smtClean="0"/>
              <a:pPr>
                <a:defRPr/>
              </a:pPr>
              <a:t>3</a:t>
            </a:fld>
            <a:endParaRPr lang="en-US" dirty="0"/>
          </a:p>
        </p:txBody>
      </p:sp>
      <p:graphicFrame>
        <p:nvGraphicFramePr>
          <p:cNvPr id="8194" name="Object 2"/>
          <p:cNvGraphicFramePr>
            <a:graphicFrameLocks noChangeAspect="1"/>
          </p:cNvGraphicFramePr>
          <p:nvPr/>
        </p:nvGraphicFramePr>
        <p:xfrm>
          <a:off x="758043" y="1396826"/>
          <a:ext cx="8385963" cy="3748371"/>
        </p:xfrm>
        <a:graphic>
          <a:graphicData uri="http://schemas.openxmlformats.org/presentationml/2006/ole">
            <p:oleObj spid="_x0000_s8194" name="Acrobat Document" r:id="rId3" imgW="5829029" imgH="7543511" progId="AcroExch.Document.7">
              <p:embed/>
            </p:oleObj>
          </a:graphicData>
        </a:graphic>
      </p:graphicFrame>
      <p:sp>
        <p:nvSpPr>
          <p:cNvPr id="7" name="TextBox 6"/>
          <p:cNvSpPr txBox="1"/>
          <p:nvPr/>
        </p:nvSpPr>
        <p:spPr>
          <a:xfrm>
            <a:off x="764272" y="5431804"/>
            <a:ext cx="7814960" cy="646331"/>
          </a:xfrm>
          <a:prstGeom prst="rect">
            <a:avLst/>
          </a:prstGeom>
          <a:noFill/>
        </p:spPr>
        <p:txBody>
          <a:bodyPr wrap="none" rtlCol="0">
            <a:spAutoFit/>
          </a:bodyPr>
          <a:lstStyle/>
          <a:p>
            <a:r>
              <a:rPr lang="en-US" dirty="0" smtClean="0"/>
              <a:t>Required resources not reviewed, but we keep track of them, and they are </a:t>
            </a:r>
            <a:br>
              <a:rPr lang="en-US" dirty="0" smtClean="0"/>
            </a:br>
            <a:r>
              <a:rPr lang="en-US" dirty="0" smtClean="0"/>
              <a:t>within the MAP FY12 plan  (SWF as above, plus 345k$ M&amp;S). </a:t>
            </a:r>
            <a:endParaRPr lang="en-US" dirty="0"/>
          </a:p>
        </p:txBody>
      </p:sp>
      <p:sp>
        <p:nvSpPr>
          <p:cNvPr id="8" name="Rectangle 7"/>
          <p:cNvSpPr/>
          <p:nvPr/>
        </p:nvSpPr>
        <p:spPr>
          <a:xfrm>
            <a:off x="1296537" y="1351128"/>
            <a:ext cx="6605517" cy="391690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itle 1"/>
          <p:cNvSpPr>
            <a:spLocks noGrp="1"/>
          </p:cNvSpPr>
          <p:nvPr>
            <p:ph type="title"/>
          </p:nvPr>
        </p:nvSpPr>
        <p:spPr/>
        <p:txBody>
          <a:bodyPr/>
          <a:lstStyle/>
          <a:p>
            <a:pPr eaLnBrk="1" hangingPunct="1"/>
            <a:r>
              <a:rPr lang="en-US" sz="3200" dirty="0" smtClean="0"/>
              <a:t>REPORT SUMMARY</a:t>
            </a:r>
            <a:endParaRPr lang="en-US" sz="3200" baseline="-25000" dirty="0" smtClean="0"/>
          </a:p>
        </p:txBody>
      </p:sp>
      <p:sp>
        <p:nvSpPr>
          <p:cNvPr id="5" name="Footer Placeholder 4"/>
          <p:cNvSpPr>
            <a:spLocks noGrp="1"/>
          </p:cNvSpPr>
          <p:nvPr>
            <p:ph type="ftr" sz="quarter" idx="11"/>
          </p:nvPr>
        </p:nvSpPr>
        <p:spPr/>
        <p:txBody>
          <a:bodyPr rtlCol="0"/>
          <a:lstStyle/>
          <a:p>
            <a:pPr fontAlgn="auto">
              <a:spcBef>
                <a:spcPts val="0"/>
              </a:spcBef>
              <a:spcAft>
                <a:spcPts val="0"/>
              </a:spcAft>
              <a:defRPr/>
            </a:pPr>
            <a:r>
              <a:rPr lang="en-US" smtClean="0">
                <a:latin typeface="+mn-lt"/>
              </a:rPr>
              <a:t>STEVE GEER                                                      MAP PMG                  FNAL                   21 September, 2011</a:t>
            </a:r>
            <a:endParaRPr lang="en-US" dirty="0">
              <a:latin typeface="+mn-lt"/>
            </a:endParaRPr>
          </a:p>
        </p:txBody>
      </p:sp>
      <p:sp>
        <p:nvSpPr>
          <p:cNvPr id="6" name="Slide Number Placeholder 5"/>
          <p:cNvSpPr>
            <a:spLocks noGrp="1"/>
          </p:cNvSpPr>
          <p:nvPr>
            <p:ph type="sldNum" sz="quarter" idx="12"/>
          </p:nvPr>
        </p:nvSpPr>
        <p:spPr/>
        <p:txBody>
          <a:bodyPr/>
          <a:lstStyle/>
          <a:p>
            <a:pPr>
              <a:defRPr/>
            </a:pPr>
            <a:fld id="{E9995A61-B39A-4524-A744-527DBB8F4A1B}" type="slidenum">
              <a:rPr lang="en-US" smtClean="0"/>
              <a:pPr>
                <a:defRPr/>
              </a:pPr>
              <a:t>4</a:t>
            </a:fld>
            <a:endParaRPr lang="en-US" dirty="0"/>
          </a:p>
        </p:txBody>
      </p:sp>
      <p:sp>
        <p:nvSpPr>
          <p:cNvPr id="9217" name="Rectangle 1"/>
          <p:cNvSpPr>
            <a:spLocks noChangeArrowheads="1"/>
          </p:cNvSpPr>
          <p:nvPr/>
        </p:nvSpPr>
        <p:spPr bwMode="auto">
          <a:xfrm>
            <a:off x="777935" y="1320684"/>
            <a:ext cx="7629085"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“In general, the MAP TB was impressed by the work done by the Spectrometer Solenoid team. The TB has advised the MAP Director to accept the plan after taking into account the following: “</a:t>
            </a:r>
            <a:br>
              <a:rPr kumimoji="0" lang="en-US" altLang="ja-JP"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endParaRPr kumimoji="0" lang="en-US" altLang="ja-JP"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ja-JP"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The schedule needs to be checked in detail and revised to account for some inconsistencies (over-optimistic by ~1 month).</a:t>
            </a:r>
            <a:br>
              <a:rPr kumimoji="0" lang="en-US" altLang="ja-JP"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endParaRPr kumimoji="0" lang="en-US" altLang="ja-JP"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ja-JP"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Measurement of the field along the axis with sufficient accuracy (3-D Hall probe?) to detect any substantial deviation from the nominal field direction should be considered. </a:t>
            </a:r>
            <a:r>
              <a:rPr kumimoji="0" lang="en-US" altLang="ja-JP"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r>
            <a:br>
              <a:rPr kumimoji="0" lang="en-US" altLang="ja-JP"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endParaRPr kumimoji="0" lang="en-US" altLang="ja-JP"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ja-JP"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To validate that the assumed “quench back” will happen, a calculation should be performed of the radial tension or compression on the interfaces between the inside of the coils and outside of the mandrel.</a:t>
            </a:r>
            <a:br>
              <a:rPr kumimoji="0" lang="en-US" altLang="ja-JP"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endParaRPr kumimoji="0" lang="en-US" altLang="ja-JP"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ja-JP"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Triggering the “HTS lead protection” to draw down coil currents in the event of any indication of a quench should be considered.</a:t>
            </a:r>
            <a:endParaRPr kumimoji="0" lang="en-US" altLang="ja-JP"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esentation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Presentation1</Template>
  <TotalTime>3294</TotalTime>
  <Words>152</Words>
  <Application>Microsoft Office PowerPoint</Application>
  <PresentationFormat>On-screen Show (4:3)</PresentationFormat>
  <Paragraphs>27</Paragraphs>
  <Slides>4</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12" baseType="lpstr">
      <vt:lpstr>Arial</vt:lpstr>
      <vt:lpstr>Calibri</vt:lpstr>
      <vt:lpstr>Times New Roman</vt:lpstr>
      <vt:lpstr>Droid Sans Fallback</vt:lpstr>
      <vt:lpstr>宋体</vt:lpstr>
      <vt:lpstr>ＭＳ Ｐゴシック</vt:lpstr>
      <vt:lpstr>Presentation1</vt:lpstr>
      <vt:lpstr>Adobe Acrobat Document</vt:lpstr>
      <vt:lpstr>  </vt:lpstr>
      <vt:lpstr>CHARGE</vt:lpstr>
      <vt:lpstr>RESOURCES</vt:lpstr>
      <vt:lpstr>REPORT SUMMARY</vt:lpstr>
    </vt:vector>
  </TitlesOfParts>
  <Company>Fermilab | Accelerator Division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MAP OVERVIEW</dc:title>
  <dc:creator> </dc:creator>
  <cp:lastModifiedBy> </cp:lastModifiedBy>
  <cp:revision>341</cp:revision>
  <dcterms:created xsi:type="dcterms:W3CDTF">2010-07-20T19:13:29Z</dcterms:created>
  <dcterms:modified xsi:type="dcterms:W3CDTF">2011-09-20T19:30:07Z</dcterms:modified>
</cp:coreProperties>
</file>