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5" r:id="rId2"/>
    <p:sldId id="437" r:id="rId3"/>
    <p:sldId id="462" r:id="rId4"/>
    <p:sldId id="439" r:id="rId5"/>
    <p:sldId id="436" r:id="rId6"/>
    <p:sldId id="452" r:id="rId7"/>
    <p:sldId id="463" r:id="rId8"/>
    <p:sldId id="461" r:id="rId9"/>
    <p:sldId id="448" r:id="rId10"/>
    <p:sldId id="449" r:id="rId11"/>
    <p:sldId id="464" r:id="rId12"/>
    <p:sldId id="44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958" autoAdjust="0"/>
    <p:restoredTop sz="92177" autoAdjust="0"/>
  </p:normalViewPr>
  <p:slideViewPr>
    <p:cSldViewPr snapToGrid="0">
      <p:cViewPr varScale="1">
        <p:scale>
          <a:sx n="120" d="100"/>
          <a:sy n="120" d="100"/>
        </p:scale>
        <p:origin x="-21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3901AD-6425-419B-8B98-D02B0C1D137A}" type="datetimeFigureOut">
              <a:rPr lang="en-US"/>
              <a:pPr/>
              <a:t>9/19/2011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77E505-A78E-4731-B4C2-291CA8A204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C6BE2D-893D-48D8-B2CB-8E2F983BE6D3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C1AB83-E304-4F9A-8C3C-9547B593D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3588" cy="34305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675"/>
            <a:ext cx="5486400" cy="4116124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EAF1-ED19-419E-A384-C078A2E30616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A24C-0C03-4061-9F2C-BD36E2240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4436-2A3F-4F62-98B4-AE03C1530F7D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0B21-5294-4D2A-80FF-3F207C830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0887-CEB7-489F-B2B1-B15D8A233BFD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085E-3311-4515-85A4-31FFFAC93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21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303983"/>
            <a:ext cx="853869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D30B-4895-432C-AE81-07552B75C6A7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6775" y="5576888"/>
            <a:ext cx="579438" cy="295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20EC-EA9D-422C-9566-4E6352AD7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D634-5FD6-41DA-9FFB-51817468C92C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EBAD-FA1A-4B17-9AC4-9A4F33487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09E56-1BE6-48BE-A9F6-02B5BAB91AB1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51A4-68BB-4FEC-AF86-E30E07E73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539F-B17A-401E-B1A0-1D0A94568223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5363" y="5614988"/>
            <a:ext cx="528637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8D791-A76D-490E-933C-7131838E0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22B5-73FB-4125-94AA-D97C78F0F5F2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333-DD38-4B1B-8763-CF0DF2D37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6E4E-3619-44CE-8673-BDD7E875AAB6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408B-A465-4184-A460-27AB9601A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8CFB-7B4E-4F17-9742-A5DCF43BD00F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1505-6FC2-4714-B46F-C2E703401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BB8F-0D8B-4C87-89B0-BB4779B4196A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436F-CC56-4929-9F0F-9D85CAABB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B233FE-7F2D-4347-BA7A-3706782D42D6}" type="datetime1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EA635-F36A-4D4D-BA26-EDE6F50C1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0" y="5913438"/>
            <a:ext cx="9144000" cy="944562"/>
            <a:chOff x="0" y="0"/>
            <a:chExt cx="9144000" cy="944563"/>
          </a:xfrm>
        </p:grpSpPr>
        <p:pic>
          <p:nvPicPr>
            <p:cNvPr id="1032" name="Picture 26" descr="PPT_Page_banne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91440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620000" y="530226"/>
              <a:ext cx="139223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Office of Science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848600" y="533401"/>
              <a:ext cx="990600" cy="1587"/>
            </a:xfrm>
            <a:prstGeom prst="line">
              <a:avLst/>
            </a:prstGeom>
            <a:ln w="31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 userDrawn="1"/>
        </p:nvCxnSpPr>
        <p:spPr>
          <a:xfrm flipV="1">
            <a:off x="1219200" y="1219200"/>
            <a:ext cx="6781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61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fld id="{09D0CB51-8B54-4BAC-8C56-EBCE070AAD60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1268" name="Picture 2" descr="la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52400" y="9282"/>
            <a:ext cx="9144000" cy="3848100"/>
          </a:xfrm>
          <a:noFill/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MAP PMG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/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September 21, </a:t>
            </a:r>
            <a:r>
              <a:rPr lang="en-US" sz="2200" dirty="0" smtClean="0">
                <a:solidFill>
                  <a:srgbClr val="002060"/>
                </a:solidFill>
              </a:rPr>
              <a:t>2011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/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Spectrometer Solenoid Modification Plan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Review of the review</a:t>
            </a:r>
            <a:r>
              <a:rPr lang="en-US" sz="3600" b="0" dirty="0" smtClean="0">
                <a:solidFill>
                  <a:srgbClr val="FFFF00"/>
                </a:solidFill>
              </a:rPr>
              <a:t/>
            </a:r>
            <a:br>
              <a:rPr lang="en-US" sz="3600" b="0" dirty="0" smtClean="0">
                <a:solidFill>
                  <a:srgbClr val="FFFF00"/>
                </a:solidFill>
              </a:rPr>
            </a:br>
            <a:r>
              <a:rPr lang="en-US" sz="2700" dirty="0" smtClean="0">
                <a:solidFill>
                  <a:schemeClr val="accent3"/>
                </a:solidFill>
              </a:rPr>
              <a:t/>
            </a:r>
            <a:br>
              <a:rPr lang="en-US" sz="2700" dirty="0" smtClean="0">
                <a:solidFill>
                  <a:schemeClr val="accent3"/>
                </a:solidFill>
              </a:rPr>
            </a:br>
            <a:r>
              <a:rPr lang="en-US" sz="2200" dirty="0" smtClean="0"/>
              <a:t>S. Gourlay</a:t>
            </a:r>
            <a:r>
              <a:rPr lang="en-US" sz="3600" b="0" dirty="0" smtClean="0">
                <a:solidFill>
                  <a:srgbClr val="FFFF00"/>
                </a:solidFill>
              </a:rPr>
              <a:t/>
            </a:r>
            <a:br>
              <a:rPr lang="en-US" sz="3600" b="0" dirty="0" smtClean="0">
                <a:solidFill>
                  <a:srgbClr val="FFFF00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/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/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/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/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  <a:latin typeface="Lucida Grande" pitchFamily="16" charset="0"/>
              </a:rPr>
              <a:t/>
            </a:r>
            <a:br>
              <a:rPr lang="en-US" sz="800" b="0" dirty="0" smtClean="0">
                <a:solidFill>
                  <a:schemeClr val="bg1"/>
                </a:solidFill>
                <a:latin typeface="Lucida Grande" pitchFamily="16" charset="0"/>
              </a:rPr>
            </a:br>
            <a:endParaRPr lang="en-US" sz="3200" b="0" dirty="0" smtClean="0">
              <a:solidFill>
                <a:schemeClr val="bg1"/>
              </a:solidFill>
              <a:latin typeface="Copperplate" pitchFamily="16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5913437"/>
            <a:ext cx="9144000" cy="944563"/>
            <a:chOff x="0" y="0"/>
            <a:chExt cx="9144000" cy="944563"/>
          </a:xfrm>
        </p:grpSpPr>
        <p:pic>
          <p:nvPicPr>
            <p:cNvPr id="7" name="Picture 26" descr="PPT_Page_ban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620000" y="530423"/>
              <a:ext cx="1392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Office of Science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848600" y="533400"/>
              <a:ext cx="990600" cy="1588"/>
            </a:xfrm>
            <a:prstGeom prst="line">
              <a:avLst/>
            </a:prstGeom>
            <a:ln w="31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/>
              <a:t>Spectrometer Solenoid Resources cont’d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LBNL Support team</a:t>
            </a:r>
          </a:p>
          <a:p>
            <a:pPr lvl="1"/>
            <a:r>
              <a:rPr lang="en-US" sz="2000" dirty="0" err="1" smtClean="0"/>
              <a:t>Soren</a:t>
            </a:r>
            <a:r>
              <a:rPr lang="en-US" sz="2000" dirty="0" smtClean="0"/>
              <a:t> Prestemon – QP, assembly</a:t>
            </a:r>
          </a:p>
          <a:p>
            <a:pPr lvl="1"/>
            <a:r>
              <a:rPr lang="en-US" sz="2000" dirty="0" smtClean="0"/>
              <a:t>Tapio Niinikoski – </a:t>
            </a:r>
            <a:r>
              <a:rPr lang="en-US" sz="2000" dirty="0" err="1" smtClean="0"/>
              <a:t>Cryo</a:t>
            </a:r>
            <a:r>
              <a:rPr lang="en-US" sz="2000" dirty="0" smtClean="0"/>
              <a:t> design/assembly</a:t>
            </a:r>
          </a:p>
          <a:p>
            <a:pPr lvl="1"/>
            <a:r>
              <a:rPr lang="en-US" sz="2000" dirty="0" err="1" smtClean="0"/>
              <a:t>Heng</a:t>
            </a:r>
            <a:r>
              <a:rPr lang="en-US" sz="2000" dirty="0" smtClean="0"/>
              <a:t> Pan – QP/</a:t>
            </a:r>
            <a:r>
              <a:rPr lang="en-US" sz="2000" dirty="0" err="1" smtClean="0"/>
              <a:t>Cryo</a:t>
            </a:r>
            <a:endParaRPr lang="en-US" sz="2000" dirty="0" smtClean="0"/>
          </a:p>
          <a:p>
            <a:pPr lvl="1"/>
            <a:r>
              <a:rPr lang="en-US" sz="2000" dirty="0" smtClean="0"/>
              <a:t>Adrian </a:t>
            </a:r>
            <a:r>
              <a:rPr lang="en-US" sz="2000" dirty="0" err="1" smtClean="0"/>
              <a:t>Hodgkinson</a:t>
            </a:r>
            <a:r>
              <a:rPr lang="en-US" sz="2000" dirty="0" smtClean="0"/>
              <a:t> – </a:t>
            </a:r>
            <a:r>
              <a:rPr lang="en-US" sz="2000" dirty="0" err="1" smtClean="0"/>
              <a:t>Cryo</a:t>
            </a:r>
            <a:r>
              <a:rPr lang="en-US" sz="2000" dirty="0" smtClean="0"/>
              <a:t> assembly</a:t>
            </a:r>
          </a:p>
          <a:p>
            <a:pPr lvl="1"/>
            <a:r>
              <a:rPr lang="en-US" sz="2000" dirty="0" smtClean="0"/>
              <a:t>Jon Joseph – Power supplies/interlocks</a:t>
            </a:r>
          </a:p>
          <a:p>
            <a:pPr lvl="1"/>
            <a:r>
              <a:rPr lang="en-US" sz="2000" dirty="0" smtClean="0"/>
              <a:t>Mike </a:t>
            </a:r>
            <a:r>
              <a:rPr lang="en-US" sz="2000" dirty="0" err="1" smtClean="0"/>
              <a:t>Zisman</a:t>
            </a:r>
            <a:r>
              <a:rPr lang="en-US" sz="2000" dirty="0" smtClean="0"/>
              <a:t> – Project management/technical assistance</a:t>
            </a:r>
          </a:p>
          <a:p>
            <a:pPr lvl="1"/>
            <a:r>
              <a:rPr lang="en-US" sz="2000" dirty="0" smtClean="0"/>
              <a:t>Allan </a:t>
            </a:r>
            <a:r>
              <a:rPr lang="en-US" sz="2000" dirty="0" err="1" smtClean="0"/>
              <a:t>DeMello</a:t>
            </a:r>
            <a:r>
              <a:rPr lang="en-US" sz="2000" dirty="0" smtClean="0"/>
              <a:t> – Engineering/CAD</a:t>
            </a:r>
          </a:p>
          <a:p>
            <a:pPr lvl="1"/>
            <a:r>
              <a:rPr lang="en-US" sz="2000" dirty="0" smtClean="0"/>
              <a:t>Steve Gourlay – Technical assistance, resources, overall responsibility</a:t>
            </a:r>
          </a:p>
          <a:p>
            <a:pPr lvl="1"/>
            <a:endParaRPr lang="en-US" sz="800" dirty="0" smtClean="0"/>
          </a:p>
          <a:p>
            <a:r>
              <a:rPr lang="en-US" sz="2400" dirty="0" smtClean="0"/>
              <a:t>Fermilab</a:t>
            </a:r>
          </a:p>
          <a:p>
            <a:pPr lvl="1"/>
            <a:r>
              <a:rPr lang="en-US" sz="2000" dirty="0" smtClean="0"/>
              <a:t>QP</a:t>
            </a:r>
          </a:p>
          <a:p>
            <a:pPr lvl="1"/>
            <a:r>
              <a:rPr lang="en-US" sz="2000" dirty="0" smtClean="0"/>
              <a:t>Sensor calibration</a:t>
            </a:r>
          </a:p>
          <a:p>
            <a:pPr lvl="1"/>
            <a:r>
              <a:rPr lang="en-US" sz="2000" dirty="0" smtClean="0"/>
              <a:t>Short-sample measurements</a:t>
            </a:r>
          </a:p>
          <a:p>
            <a:pPr lvl="1"/>
            <a:r>
              <a:rPr lang="en-US" sz="2000" dirty="0" smtClean="0"/>
              <a:t>Improved vacuum system</a:t>
            </a:r>
          </a:p>
          <a:p>
            <a:pPr lvl="1"/>
            <a:r>
              <a:rPr lang="en-US" sz="2000" dirty="0" smtClean="0"/>
              <a:t>Participation in testing</a:t>
            </a:r>
            <a:endParaRPr lang="en-US" sz="2000" dirty="0" smtClean="0"/>
          </a:p>
          <a:p>
            <a:pPr lvl="1"/>
            <a:endParaRPr lang="en-US" sz="9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8122" y="205143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2.4 FTEs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Resource Breakdown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020EC-EA9D-422C-9566-4E6352AD790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616" y="1701579"/>
            <a:ext cx="8394712" cy="345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Schedule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19" y="1741304"/>
            <a:ext cx="8538693" cy="37450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Detailed schedule has been produced by Roy Preece</a:t>
            </a:r>
          </a:p>
          <a:p>
            <a:pPr lvl="1"/>
            <a:r>
              <a:rPr lang="en-US" sz="2000" dirty="0" smtClean="0"/>
              <a:t>First magnet shipped to RAL </a:t>
            </a:r>
            <a:r>
              <a:rPr lang="en-US" sz="2000" dirty="0" smtClean="0"/>
              <a:t>February </a:t>
            </a:r>
            <a:r>
              <a:rPr lang="en-US" sz="2000" dirty="0" smtClean="0"/>
              <a:t>2012</a:t>
            </a:r>
          </a:p>
          <a:p>
            <a:pPr lvl="1"/>
            <a:r>
              <a:rPr lang="en-US" sz="2000" dirty="0" smtClean="0"/>
              <a:t>Second – </a:t>
            </a:r>
            <a:r>
              <a:rPr lang="en-US" sz="2000" dirty="0" smtClean="0"/>
              <a:t>May </a:t>
            </a:r>
            <a:r>
              <a:rPr lang="en-US" sz="2000" dirty="0" smtClean="0"/>
              <a:t>2012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Given what we know now, this seems reasonable</a:t>
            </a:r>
          </a:p>
          <a:p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solidFill>
                  <a:srgbClr val="000572"/>
                </a:solidFill>
              </a:rPr>
              <a:t>We have a plan and the means to execute it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rebuchet MS" charset="0"/>
              </a:rPr>
              <a:t>Spectrometer Solenoid Overview</a:t>
            </a: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8547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30000"/>
              </a:spcBef>
            </a:pPr>
            <a:r>
              <a:rPr lang="en-US" sz="2000" dirty="0" smtClean="0">
                <a:latin typeface="+mn-lt"/>
              </a:rPr>
              <a:t>Key magnet requirements: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Each of the five coils must be trained to 275 amps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The cryocoolers must maintain the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LHe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in closed system (Minimal boil-off)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429000"/>
            <a:ext cx="6934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Trebuchet MS" charset="0"/>
              </a:rPr>
              <a:t>Not yet achieved for either magnet</a:t>
            </a:r>
          </a:p>
          <a:p>
            <a:pPr marL="228600" indent="-228600">
              <a:spcBef>
                <a:spcPct val="50000"/>
              </a:spcBef>
            </a:pPr>
            <a:endParaRPr lang="en-US" b="1" dirty="0">
              <a:latin typeface="Trebuchet MS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History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A number of problems with first magnet design and fabrication</a:t>
            </a:r>
          </a:p>
          <a:p>
            <a:pPr lvl="1"/>
            <a:r>
              <a:rPr lang="en-US" sz="2000" dirty="0" smtClean="0"/>
              <a:t>Operational</a:t>
            </a:r>
          </a:p>
          <a:p>
            <a:pPr lvl="2"/>
            <a:r>
              <a:rPr lang="en-US" sz="1800" dirty="0" smtClean="0"/>
              <a:t>Frozen N</a:t>
            </a:r>
            <a:r>
              <a:rPr lang="en-US" sz="1800" baseline="-25000" dirty="0" smtClean="0"/>
              <a:t>2</a:t>
            </a:r>
          </a:p>
          <a:p>
            <a:pPr lvl="2"/>
            <a:r>
              <a:rPr lang="en-US" sz="1800" dirty="0" smtClean="0"/>
              <a:t>HTS leads too warm</a:t>
            </a:r>
          </a:p>
          <a:p>
            <a:pPr lvl="2"/>
            <a:endParaRPr lang="en-US" sz="800" dirty="0" smtClean="0"/>
          </a:p>
          <a:p>
            <a:pPr lvl="1"/>
            <a:r>
              <a:rPr lang="en-US" sz="2000" dirty="0" smtClean="0"/>
              <a:t>Design</a:t>
            </a:r>
          </a:p>
          <a:p>
            <a:pPr lvl="2"/>
            <a:r>
              <a:rPr lang="en-US" sz="1800" dirty="0" smtClean="0"/>
              <a:t>Current lead feed thru</a:t>
            </a:r>
          </a:p>
          <a:p>
            <a:pPr lvl="2"/>
            <a:r>
              <a:rPr lang="en-US" sz="1800" dirty="0" smtClean="0"/>
              <a:t>Inadequate cooling of HTS leads</a:t>
            </a:r>
          </a:p>
          <a:p>
            <a:pPr lvl="2"/>
            <a:r>
              <a:rPr lang="en-US" sz="1800" dirty="0" smtClean="0"/>
              <a:t>Excessive heat load – unable to maintain equilibrium temperature without He boil-off</a:t>
            </a:r>
          </a:p>
          <a:p>
            <a:pPr lvl="2"/>
            <a:r>
              <a:rPr lang="en-US" sz="1800" dirty="0" smtClean="0"/>
              <a:t>Internal quench resistors overheated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020EC-EA9D-422C-9566-4E6352AD790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Subsequent Actions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978275"/>
          </a:xfrm>
        </p:spPr>
        <p:txBody>
          <a:bodyPr/>
          <a:lstStyle/>
          <a:p>
            <a:r>
              <a:rPr lang="en-US" sz="2800" dirty="0" smtClean="0"/>
              <a:t>Focus on </a:t>
            </a:r>
          </a:p>
          <a:p>
            <a:pPr lvl="1"/>
            <a:r>
              <a:rPr lang="en-US" sz="2400" dirty="0" smtClean="0"/>
              <a:t>Heat load analysis </a:t>
            </a:r>
          </a:p>
          <a:p>
            <a:pPr lvl="1"/>
            <a:r>
              <a:rPr lang="en-US" sz="2400" dirty="0" smtClean="0"/>
              <a:t>Reduce load to 4.2 K</a:t>
            </a:r>
          </a:p>
          <a:p>
            <a:pPr lvl="1"/>
            <a:r>
              <a:rPr lang="en-US" sz="2400" dirty="0" smtClean="0"/>
              <a:t>Increase cooling (add cryocoolers, improve shield . .)</a:t>
            </a:r>
          </a:p>
          <a:p>
            <a:pPr lvl="1"/>
            <a:r>
              <a:rPr lang="en-US" sz="2400" dirty="0" smtClean="0"/>
              <a:t>Quench protection analysis</a:t>
            </a:r>
          </a:p>
          <a:p>
            <a:pPr lvl="1"/>
            <a:endParaRPr lang="en-US" sz="700" dirty="0" smtClean="0"/>
          </a:p>
          <a:p>
            <a:r>
              <a:rPr lang="en-US" sz="2800" dirty="0" smtClean="0"/>
              <a:t>Apply additional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Spectrometer Solenoids</a:t>
            </a:r>
            <a:br>
              <a:rPr lang="en-US" sz="3200" b="0" dirty="0" smtClean="0"/>
            </a:br>
            <a:r>
              <a:rPr lang="en-US" sz="2400" b="0" dirty="0" smtClean="0"/>
              <a:t>Latest design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 l="6592" t="16725" r="30220" b="30157"/>
          <a:stretch>
            <a:fillRect/>
          </a:stretch>
        </p:blipFill>
        <p:spPr bwMode="auto">
          <a:xfrm>
            <a:off x="331857" y="1182315"/>
            <a:ext cx="8523288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4553" y="938254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+ 1 Cryocooler Layout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Current Status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complete set of as-built drawings has been compiled</a:t>
            </a:r>
          </a:p>
          <a:p>
            <a:r>
              <a:rPr lang="en-US" sz="2000" dirty="0" smtClean="0"/>
              <a:t>Heat loads reassessed</a:t>
            </a:r>
          </a:p>
          <a:p>
            <a:pPr lvl="1"/>
            <a:r>
              <a:rPr lang="en-US" sz="1800" dirty="0" smtClean="0"/>
              <a:t>Focus on heat leak to 4.2K</a:t>
            </a:r>
          </a:p>
          <a:p>
            <a:pPr lvl="1"/>
            <a:r>
              <a:rPr lang="en-US" sz="1800" dirty="0" smtClean="0"/>
              <a:t>Shield and vacuum insulation</a:t>
            </a:r>
          </a:p>
          <a:p>
            <a:r>
              <a:rPr lang="en-US" sz="2000" dirty="0" smtClean="0"/>
              <a:t>EM calculations redone for testing and operation</a:t>
            </a:r>
          </a:p>
          <a:p>
            <a:r>
              <a:rPr lang="en-US" sz="2000" dirty="0" smtClean="0"/>
              <a:t>Mechanical supports of internal components have been reassessed</a:t>
            </a:r>
          </a:p>
          <a:p>
            <a:r>
              <a:rPr lang="en-US" sz="2000" dirty="0" smtClean="0"/>
              <a:t>Much more instrumentation</a:t>
            </a:r>
          </a:p>
          <a:p>
            <a:r>
              <a:rPr lang="en-US" sz="2000" dirty="0" smtClean="0"/>
              <a:t>Quench calculations completed </a:t>
            </a:r>
          </a:p>
          <a:p>
            <a:pPr lvl="1"/>
            <a:r>
              <a:rPr lang="en-US" sz="1600" dirty="0" smtClean="0"/>
              <a:t>Passive protection only for coils</a:t>
            </a:r>
          </a:p>
          <a:p>
            <a:pPr lvl="1"/>
            <a:r>
              <a:rPr lang="en-US" sz="1600" dirty="0" smtClean="0"/>
              <a:t>Active for HTS leads</a:t>
            </a:r>
          </a:p>
          <a:p>
            <a:r>
              <a:rPr lang="en-US" sz="2000" dirty="0" smtClean="0"/>
              <a:t>Add heat </a:t>
            </a:r>
            <a:r>
              <a:rPr lang="en-US" sz="2000" dirty="0" smtClean="0"/>
              <a:t>sinks on by-pass resistors</a:t>
            </a:r>
          </a:p>
          <a:p>
            <a:r>
              <a:rPr lang="en-US" sz="2000" dirty="0" smtClean="0"/>
              <a:t>New shield design – </a:t>
            </a:r>
            <a:r>
              <a:rPr lang="en-US" sz="2000" dirty="0" smtClean="0"/>
              <a:t>outer and end shield out of pure Al, inner shield will be 6061 to reduce eddy current </a:t>
            </a:r>
            <a:r>
              <a:rPr lang="en-US" sz="2000" dirty="0" smtClean="0"/>
              <a:t>forces. Added slits to end shields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020EC-EA9D-422C-9566-4E6352AD790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Other Considerations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Design changes implemented through careful assembly – enhanced QC</a:t>
            </a:r>
          </a:p>
          <a:p>
            <a:pPr lvl="1"/>
            <a:r>
              <a:rPr lang="en-US" sz="2000" dirty="0" smtClean="0"/>
              <a:t>RAL engineer and LBNL tech on-site</a:t>
            </a:r>
            <a:endParaRPr lang="en-US" sz="2000" dirty="0" smtClean="0"/>
          </a:p>
          <a:p>
            <a:pPr lvl="1"/>
            <a:r>
              <a:rPr lang="en-US" sz="1800" dirty="0" smtClean="0"/>
              <a:t>As-built CAD drawings used to laser cut MLI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Improved vacuum system with instrumentation</a:t>
            </a:r>
          </a:p>
          <a:p>
            <a:endParaRPr lang="en-US" sz="2200" dirty="0" smtClean="0"/>
          </a:p>
          <a:p>
            <a:r>
              <a:rPr lang="en-US" sz="2200" dirty="0" smtClean="0"/>
              <a:t>Still need to work on test plan details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020EC-EA9D-422C-9566-4E6352AD790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020EC-EA9D-422C-9566-4E6352AD790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/>
              <a:t>Spectrometer Solenoid Resources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582269"/>
            <a:ext cx="8538693" cy="4269892"/>
          </a:xfrm>
        </p:spPr>
        <p:txBody>
          <a:bodyPr/>
          <a:lstStyle/>
          <a:p>
            <a:r>
              <a:rPr lang="en-US" sz="2400" dirty="0" smtClean="0"/>
              <a:t>Wang – core assembly team, design implementation</a:t>
            </a:r>
          </a:p>
          <a:p>
            <a:pPr lvl="1"/>
            <a:r>
              <a:rPr lang="en-US" sz="1800" dirty="0" smtClean="0"/>
              <a:t>Machinist X 2</a:t>
            </a:r>
          </a:p>
          <a:p>
            <a:pPr lvl="1"/>
            <a:r>
              <a:rPr lang="en-US" sz="1800" dirty="0" smtClean="0"/>
              <a:t>ME, EE, Eng/Phys</a:t>
            </a:r>
          </a:p>
          <a:p>
            <a:pPr lvl="1"/>
            <a:r>
              <a:rPr lang="en-US" sz="1800" dirty="0" smtClean="0"/>
              <a:t>Welder – Certified welder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LBNL/MICE</a:t>
            </a:r>
          </a:p>
          <a:p>
            <a:pPr lvl="1"/>
            <a:r>
              <a:rPr lang="en-US" sz="1800" dirty="0" smtClean="0"/>
              <a:t>Steve Virostek – Lead Engineer - Overall coordination, fill in the gaps</a:t>
            </a:r>
          </a:p>
          <a:p>
            <a:pPr lvl="1"/>
            <a:r>
              <a:rPr lang="en-US" sz="1800" dirty="0" smtClean="0"/>
              <a:t>Roy Preece (RAL) – Onsite supervision/coordination</a:t>
            </a:r>
          </a:p>
          <a:p>
            <a:pPr lvl="1"/>
            <a:r>
              <a:rPr lang="en-US" sz="1800" dirty="0" smtClean="0"/>
              <a:t>Dennis Calais – Onsite tech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140F-FAA0-C545-8974-3212AC4573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15454</TotalTime>
  <Words>424</Words>
  <Application>Microsoft Office PowerPoint</Application>
  <PresentationFormat>On-screen Show (4:3)</PresentationFormat>
  <Paragraphs>108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MAP PMG  September 21, 2011  Spectrometer Solenoid Modification Plan Review of the review  S. Gourlay        </vt:lpstr>
      <vt:lpstr>Spectrometer Solenoid Overview</vt:lpstr>
      <vt:lpstr>History</vt:lpstr>
      <vt:lpstr>Subsequent Actions</vt:lpstr>
      <vt:lpstr>Spectrometer Solenoids Latest design </vt:lpstr>
      <vt:lpstr>Current Status</vt:lpstr>
      <vt:lpstr>Other Considerations</vt:lpstr>
      <vt:lpstr>Slide 8</vt:lpstr>
      <vt:lpstr>Spectrometer Solenoid Resources</vt:lpstr>
      <vt:lpstr>Spectrometer Solenoid Resources cont’d</vt:lpstr>
      <vt:lpstr>Resource Breakdown</vt:lpstr>
      <vt:lpstr>Schedule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Vanecek</dc:creator>
  <cp:lastModifiedBy>Steve A. Gourlay</cp:lastModifiedBy>
  <cp:revision>745</cp:revision>
  <cp:lastPrinted>2011-01-06T01:15:51Z</cp:lastPrinted>
  <dcterms:created xsi:type="dcterms:W3CDTF">2010-09-16T15:24:55Z</dcterms:created>
  <dcterms:modified xsi:type="dcterms:W3CDTF">2011-09-20T17:13:18Z</dcterms:modified>
</cp:coreProperties>
</file>