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661" r:id="rId1"/>
  </p:sldMasterIdLst>
  <p:notesMasterIdLst>
    <p:notesMasterId r:id="rId54"/>
  </p:notesMasterIdLst>
  <p:handoutMasterIdLst>
    <p:handoutMasterId r:id="rId55"/>
  </p:handoutMasterIdLst>
  <p:sldIdLst>
    <p:sldId id="579" r:id="rId2"/>
    <p:sldId id="578" r:id="rId3"/>
    <p:sldId id="604" r:id="rId4"/>
    <p:sldId id="580" r:id="rId5"/>
    <p:sldId id="581" r:id="rId6"/>
    <p:sldId id="582" r:id="rId7"/>
    <p:sldId id="583" r:id="rId8"/>
    <p:sldId id="584" r:id="rId9"/>
    <p:sldId id="588" r:id="rId10"/>
    <p:sldId id="586" r:id="rId11"/>
    <p:sldId id="587" r:id="rId12"/>
    <p:sldId id="589" r:id="rId13"/>
    <p:sldId id="590" r:id="rId14"/>
    <p:sldId id="591" r:id="rId15"/>
    <p:sldId id="592" r:id="rId16"/>
    <p:sldId id="593" r:id="rId17"/>
    <p:sldId id="594" r:id="rId18"/>
    <p:sldId id="595" r:id="rId19"/>
    <p:sldId id="635" r:id="rId20"/>
    <p:sldId id="619" r:id="rId21"/>
    <p:sldId id="597" r:id="rId22"/>
    <p:sldId id="636" r:id="rId23"/>
    <p:sldId id="596" r:id="rId24"/>
    <p:sldId id="618" r:id="rId25"/>
    <p:sldId id="601" r:id="rId26"/>
    <p:sldId id="614" r:id="rId27"/>
    <p:sldId id="598" r:id="rId28"/>
    <p:sldId id="599" r:id="rId29"/>
    <p:sldId id="600" r:id="rId30"/>
    <p:sldId id="602" r:id="rId31"/>
    <p:sldId id="605" r:id="rId32"/>
    <p:sldId id="606" r:id="rId33"/>
    <p:sldId id="607" r:id="rId34"/>
    <p:sldId id="620" r:id="rId35"/>
    <p:sldId id="608" r:id="rId36"/>
    <p:sldId id="621" r:id="rId37"/>
    <p:sldId id="609" r:id="rId38"/>
    <p:sldId id="610" r:id="rId39"/>
    <p:sldId id="611" r:id="rId40"/>
    <p:sldId id="615" r:id="rId41"/>
    <p:sldId id="612" r:id="rId42"/>
    <p:sldId id="616" r:id="rId43"/>
    <p:sldId id="637" r:id="rId44"/>
    <p:sldId id="603" r:id="rId45"/>
    <p:sldId id="623" r:id="rId46"/>
    <p:sldId id="624" r:id="rId47"/>
    <p:sldId id="628" r:id="rId48"/>
    <p:sldId id="630" r:id="rId49"/>
    <p:sldId id="631" r:id="rId50"/>
    <p:sldId id="632" r:id="rId51"/>
    <p:sldId id="622" r:id="rId52"/>
    <p:sldId id="633" r:id="rId53"/>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kern="1200">
        <a:solidFill>
          <a:schemeClr val="tx1"/>
        </a:solidFill>
        <a:latin typeface="Calibri" charset="0"/>
        <a:ea typeface="Geneva" charset="0"/>
        <a:cs typeface="Geneva" charset="0"/>
      </a:defRPr>
    </a:lvl5pPr>
    <a:lvl6pPr marL="2286000" algn="l" defTabSz="457200" rtl="0" eaLnBrk="1" latinLnBrk="0" hangingPunct="1">
      <a:defRPr kern="1200">
        <a:solidFill>
          <a:schemeClr val="tx1"/>
        </a:solidFill>
        <a:latin typeface="Calibri" charset="0"/>
        <a:ea typeface="Geneva" charset="0"/>
        <a:cs typeface="Geneva" charset="0"/>
      </a:defRPr>
    </a:lvl6pPr>
    <a:lvl7pPr marL="2743200" algn="l" defTabSz="457200" rtl="0" eaLnBrk="1" latinLnBrk="0" hangingPunct="1">
      <a:defRPr kern="1200">
        <a:solidFill>
          <a:schemeClr val="tx1"/>
        </a:solidFill>
        <a:latin typeface="Calibri" charset="0"/>
        <a:ea typeface="Geneva" charset="0"/>
        <a:cs typeface="Geneva" charset="0"/>
      </a:defRPr>
    </a:lvl7pPr>
    <a:lvl8pPr marL="3200400" algn="l" defTabSz="457200" rtl="0" eaLnBrk="1" latinLnBrk="0" hangingPunct="1">
      <a:defRPr kern="1200">
        <a:solidFill>
          <a:schemeClr val="tx1"/>
        </a:solidFill>
        <a:latin typeface="Calibri" charset="0"/>
        <a:ea typeface="Geneva" charset="0"/>
        <a:cs typeface="Geneva" charset="0"/>
      </a:defRPr>
    </a:lvl8pPr>
    <a:lvl9pPr marL="3657600" algn="l" defTabSz="457200" rtl="0" eaLnBrk="1" latinLnBrk="0" hangingPunct="1">
      <a:defRPr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204">
          <p15:clr>
            <a:srgbClr val="A4A3A4"/>
          </p15:clr>
        </p15:guide>
        <p15:guide id="2" orient="horz" pos="476">
          <p15:clr>
            <a:srgbClr val="A4A3A4"/>
          </p15:clr>
        </p15:guide>
        <p15:guide id="3" orient="horz" pos="1443">
          <p15:clr>
            <a:srgbClr val="A4A3A4"/>
          </p15:clr>
        </p15:guide>
        <p15:guide id="4" orient="horz" pos="966">
          <p15:clr>
            <a:srgbClr val="A4A3A4"/>
          </p15:clr>
        </p15:guide>
        <p15:guide id="5" orient="horz" pos="1876">
          <p15:clr>
            <a:srgbClr val="A4A3A4"/>
          </p15:clr>
        </p15:guide>
        <p15:guide id="6" orient="horz" pos="3616">
          <p15:clr>
            <a:srgbClr val="A4A3A4"/>
          </p15:clr>
        </p15:guide>
        <p15:guide id="7" pos="2190">
          <p15:clr>
            <a:srgbClr val="A4A3A4"/>
          </p15:clr>
        </p15:guide>
        <p15:guide id="8" pos="2188">
          <p15:clr>
            <a:srgbClr val="A4A3A4"/>
          </p15:clr>
        </p15:guide>
        <p15:guide id="9" pos="5026">
          <p15:clr>
            <a:srgbClr val="A4A3A4"/>
          </p15:clr>
        </p15:guide>
        <p15:guide id="10" pos="2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5A77"/>
    <a:srgbClr val="E95125"/>
    <a:srgbClr val="808000"/>
    <a:srgbClr val="CCFF33"/>
    <a:srgbClr val="CCCC00"/>
    <a:srgbClr val="FFCC00"/>
    <a:srgbClr val="32547A"/>
    <a:srgbClr val="BC5F2B"/>
    <a:srgbClr val="F37C23"/>
    <a:srgbClr val="B8561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57" autoAdjust="0"/>
    <p:restoredTop sz="94660"/>
  </p:normalViewPr>
  <p:slideViewPr>
    <p:cSldViewPr snapToGrid="0" snapToObjects="1">
      <p:cViewPr varScale="1">
        <p:scale>
          <a:sx n="109" d="100"/>
          <a:sy n="109" d="100"/>
        </p:scale>
        <p:origin x="2028" y="102"/>
      </p:cViewPr>
      <p:guideLst>
        <p:guide orient="horz" pos="4204"/>
        <p:guide orient="horz" pos="476"/>
        <p:guide orient="horz" pos="1443"/>
        <p:guide orient="horz" pos="966"/>
        <p:guide orient="horz" pos="1876"/>
        <p:guide orient="horz" pos="3616"/>
        <p:guide pos="2190"/>
        <p:guide pos="2188"/>
        <p:guide pos="5026"/>
        <p:guide pos="28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lIns="96635" tIns="48317" rIns="96635" bIns="48317"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4143589" y="0"/>
            <a:ext cx="3169920" cy="480060"/>
          </a:xfrm>
          <a:prstGeom prst="rect">
            <a:avLst/>
          </a:prstGeom>
        </p:spPr>
        <p:txBody>
          <a:bodyPr vert="horz" lIns="96635" tIns="48317" rIns="96635" bIns="48317" rtlCol="0"/>
          <a:lstStyle>
            <a:lvl1pPr algn="r" fontAlgn="auto">
              <a:spcBef>
                <a:spcPts val="0"/>
              </a:spcBef>
              <a:spcAft>
                <a:spcPts val="0"/>
              </a:spcAft>
              <a:defRPr sz="1200" smtClean="0">
                <a:latin typeface="+mn-lt"/>
                <a:ea typeface="+mn-ea"/>
                <a:cs typeface="+mn-cs"/>
              </a:defRPr>
            </a:lvl1pPr>
          </a:lstStyle>
          <a:p>
            <a:pPr>
              <a:defRPr/>
            </a:pPr>
            <a:fld id="{FB589245-636E-234E-BFAD-9607949806CA}" type="datetimeFigureOut">
              <a:rPr lang="en-US"/>
              <a:pPr>
                <a:defRPr/>
              </a:pPr>
              <a:t>8/30/2021</a:t>
            </a:fld>
            <a:endParaRPr lang="en-US" dirty="0"/>
          </a:p>
        </p:txBody>
      </p:sp>
      <p:sp>
        <p:nvSpPr>
          <p:cNvPr id="4" name="Footer Placeholder 3"/>
          <p:cNvSpPr>
            <a:spLocks noGrp="1"/>
          </p:cNvSpPr>
          <p:nvPr>
            <p:ph type="ftr" sz="quarter" idx="2"/>
          </p:nvPr>
        </p:nvSpPr>
        <p:spPr>
          <a:xfrm>
            <a:off x="1" y="9119474"/>
            <a:ext cx="3169920" cy="480060"/>
          </a:xfrm>
          <a:prstGeom prst="rect">
            <a:avLst/>
          </a:prstGeom>
        </p:spPr>
        <p:txBody>
          <a:bodyPr vert="horz" lIns="96635" tIns="48317" rIns="96635" bIns="48317"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4143589" y="9119474"/>
            <a:ext cx="3169920" cy="480060"/>
          </a:xfrm>
          <a:prstGeom prst="rect">
            <a:avLst/>
          </a:prstGeom>
        </p:spPr>
        <p:txBody>
          <a:bodyPr vert="horz" lIns="96635" tIns="48317" rIns="96635" bIns="48317" rtlCol="0" anchor="b"/>
          <a:lstStyle>
            <a:lvl1pPr algn="r" fontAlgn="auto">
              <a:spcBef>
                <a:spcPts val="0"/>
              </a:spcBef>
              <a:spcAft>
                <a:spcPts val="0"/>
              </a:spcAft>
              <a:defRPr sz="1200" smtClean="0">
                <a:latin typeface="+mn-lt"/>
                <a:ea typeface="+mn-ea"/>
                <a:cs typeface="+mn-cs"/>
              </a:defRPr>
            </a:lvl1pPr>
          </a:lstStyle>
          <a:p>
            <a:pPr>
              <a:defRPr/>
            </a:pPr>
            <a:fld id="{62F3B233-32CA-1B4D-AFEE-D703F5CA5C37}" type="slidenum">
              <a:rPr lang="en-US"/>
              <a:pPr>
                <a:defRPr/>
              </a:pPr>
              <a:t>‹#›</a:t>
            </a:fld>
            <a:endParaRPr lang="en-US" dirty="0"/>
          </a:p>
        </p:txBody>
      </p:sp>
    </p:spTree>
    <p:extLst>
      <p:ext uri="{BB962C8B-B14F-4D97-AF65-F5344CB8AC3E}">
        <p14:creationId xmlns:p14="http://schemas.microsoft.com/office/powerpoint/2010/main" val="32602863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lIns="96635" tIns="48317" rIns="96635" bIns="48317"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4143589" y="0"/>
            <a:ext cx="3169920" cy="480060"/>
          </a:xfrm>
          <a:prstGeom prst="rect">
            <a:avLst/>
          </a:prstGeom>
        </p:spPr>
        <p:txBody>
          <a:bodyPr vert="horz" lIns="96635" tIns="48317" rIns="96635" bIns="48317" rtlCol="0"/>
          <a:lstStyle>
            <a:lvl1pPr algn="r" fontAlgn="auto">
              <a:spcBef>
                <a:spcPts val="0"/>
              </a:spcBef>
              <a:spcAft>
                <a:spcPts val="0"/>
              </a:spcAft>
              <a:defRPr sz="1200" smtClean="0">
                <a:latin typeface="+mn-lt"/>
                <a:ea typeface="+mn-ea"/>
                <a:cs typeface="+mn-cs"/>
              </a:defRPr>
            </a:lvl1pPr>
          </a:lstStyle>
          <a:p>
            <a:pPr>
              <a:defRPr/>
            </a:pPr>
            <a:fld id="{129BCED8-DCF3-A94B-99F8-D2FB79A8911E}" type="datetimeFigureOut">
              <a:rPr lang="en-US"/>
              <a:pPr>
                <a:defRPr/>
              </a:pPr>
              <a:t>8/30/2021</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35" tIns="48317" rIns="96635" bIns="48317" rtlCol="0" anchor="ctr"/>
          <a:lstStyle/>
          <a:p>
            <a:pPr lvl="0"/>
            <a:endParaRPr lang="en-US" noProof="0"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35" tIns="48317" rIns="96635" bIns="48317"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9119474"/>
            <a:ext cx="3169920" cy="480060"/>
          </a:xfrm>
          <a:prstGeom prst="rect">
            <a:avLst/>
          </a:prstGeom>
        </p:spPr>
        <p:txBody>
          <a:bodyPr vert="horz" lIns="96635" tIns="48317" rIns="96635" bIns="48317"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4143589" y="9119474"/>
            <a:ext cx="3169920" cy="480060"/>
          </a:xfrm>
          <a:prstGeom prst="rect">
            <a:avLst/>
          </a:prstGeom>
        </p:spPr>
        <p:txBody>
          <a:bodyPr vert="horz" lIns="96635" tIns="48317" rIns="96635" bIns="48317" rtlCol="0" anchor="b"/>
          <a:lstStyle>
            <a:lvl1pPr algn="r" fontAlgn="auto">
              <a:spcBef>
                <a:spcPts val="0"/>
              </a:spcBef>
              <a:spcAft>
                <a:spcPts val="0"/>
              </a:spcAft>
              <a:defRPr sz="1200" smtClean="0">
                <a:latin typeface="+mn-lt"/>
                <a:ea typeface="+mn-ea"/>
                <a:cs typeface="+mn-cs"/>
              </a:defRPr>
            </a:lvl1pPr>
          </a:lstStyle>
          <a:p>
            <a:pPr>
              <a:defRPr/>
            </a:pPr>
            <a:fld id="{EEA82294-BF3E-954A-9E49-35D72A5F0004}" type="slidenum">
              <a:rPr lang="en-US"/>
              <a:pPr>
                <a:defRPr/>
              </a:pPr>
              <a:t>‹#›</a:t>
            </a:fld>
            <a:endParaRPr lang="en-US" dirty="0"/>
          </a:p>
        </p:txBody>
      </p:sp>
    </p:spTree>
    <p:extLst>
      <p:ext uri="{BB962C8B-B14F-4D97-AF65-F5344CB8AC3E}">
        <p14:creationId xmlns:p14="http://schemas.microsoft.com/office/powerpoint/2010/main" val="3007741859"/>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Geneva" charset="0"/>
        <a:cs typeface="Geneva" charset="0"/>
      </a:defRPr>
    </a:lvl1pPr>
    <a:lvl2pPr marL="457200" algn="l" defTabSz="457200" rtl="0" fontAlgn="base">
      <a:spcBef>
        <a:spcPct val="30000"/>
      </a:spcBef>
      <a:spcAft>
        <a:spcPct val="0"/>
      </a:spcAft>
      <a:defRPr sz="1200" kern="1200">
        <a:solidFill>
          <a:schemeClr val="tx1"/>
        </a:solidFill>
        <a:latin typeface="+mn-lt"/>
        <a:ea typeface="Geneva" charset="0"/>
        <a:cs typeface="+mn-cs"/>
      </a:defRPr>
    </a:lvl2pPr>
    <a:lvl3pPr marL="914400" algn="l" defTabSz="457200" rtl="0" fontAlgn="base">
      <a:spcBef>
        <a:spcPct val="30000"/>
      </a:spcBef>
      <a:spcAft>
        <a:spcPct val="0"/>
      </a:spcAft>
      <a:defRPr sz="1200" kern="1200">
        <a:solidFill>
          <a:schemeClr val="tx1"/>
        </a:solidFill>
        <a:latin typeface="+mn-lt"/>
        <a:ea typeface="Geneva" charset="0"/>
        <a:cs typeface="+mn-cs"/>
      </a:defRPr>
    </a:lvl3pPr>
    <a:lvl4pPr marL="1371600" algn="l" defTabSz="457200" rtl="0" fontAlgn="base">
      <a:spcBef>
        <a:spcPct val="30000"/>
      </a:spcBef>
      <a:spcAft>
        <a:spcPct val="0"/>
      </a:spcAft>
      <a:defRPr sz="1200" kern="1200">
        <a:solidFill>
          <a:schemeClr val="tx1"/>
        </a:solidFill>
        <a:latin typeface="+mn-lt"/>
        <a:ea typeface="Geneva" charset="0"/>
        <a:cs typeface="+mn-cs"/>
      </a:defRPr>
    </a:lvl4pPr>
    <a:lvl5pPr marL="1828800" algn="l" defTabSz="457200" rtl="0" fontAlgn="base">
      <a:spcBef>
        <a:spcPct val="30000"/>
      </a:spcBef>
      <a:spcAft>
        <a:spcPct val="0"/>
      </a:spcAft>
      <a:defRPr sz="1200" kern="1200">
        <a:solidFill>
          <a:schemeClr val="tx1"/>
        </a:solidFill>
        <a:latin typeface="+mn-lt"/>
        <a:ea typeface="Geneva"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1</a:t>
            </a:fld>
            <a:endParaRPr lang="en-US" dirty="0"/>
          </a:p>
        </p:txBody>
      </p:sp>
    </p:spTree>
    <p:extLst>
      <p:ext uri="{BB962C8B-B14F-4D97-AF65-F5344CB8AC3E}">
        <p14:creationId xmlns:p14="http://schemas.microsoft.com/office/powerpoint/2010/main" val="3529110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10</a:t>
            </a:fld>
            <a:endParaRPr lang="en-US" dirty="0"/>
          </a:p>
        </p:txBody>
      </p:sp>
    </p:spTree>
    <p:extLst>
      <p:ext uri="{BB962C8B-B14F-4D97-AF65-F5344CB8AC3E}">
        <p14:creationId xmlns:p14="http://schemas.microsoft.com/office/powerpoint/2010/main" val="1802432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11</a:t>
            </a:fld>
            <a:endParaRPr lang="en-US" dirty="0"/>
          </a:p>
        </p:txBody>
      </p:sp>
    </p:spTree>
    <p:extLst>
      <p:ext uri="{BB962C8B-B14F-4D97-AF65-F5344CB8AC3E}">
        <p14:creationId xmlns:p14="http://schemas.microsoft.com/office/powerpoint/2010/main" val="2587971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12</a:t>
            </a:fld>
            <a:endParaRPr lang="en-US" dirty="0"/>
          </a:p>
        </p:txBody>
      </p:sp>
    </p:spTree>
    <p:extLst>
      <p:ext uri="{BB962C8B-B14F-4D97-AF65-F5344CB8AC3E}">
        <p14:creationId xmlns:p14="http://schemas.microsoft.com/office/powerpoint/2010/main" val="1553205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13</a:t>
            </a:fld>
            <a:endParaRPr lang="en-US" dirty="0"/>
          </a:p>
        </p:txBody>
      </p:sp>
    </p:spTree>
    <p:extLst>
      <p:ext uri="{BB962C8B-B14F-4D97-AF65-F5344CB8AC3E}">
        <p14:creationId xmlns:p14="http://schemas.microsoft.com/office/powerpoint/2010/main" val="707141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14</a:t>
            </a:fld>
            <a:endParaRPr lang="en-US" dirty="0"/>
          </a:p>
        </p:txBody>
      </p:sp>
    </p:spTree>
    <p:extLst>
      <p:ext uri="{BB962C8B-B14F-4D97-AF65-F5344CB8AC3E}">
        <p14:creationId xmlns:p14="http://schemas.microsoft.com/office/powerpoint/2010/main" val="3815904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15</a:t>
            </a:fld>
            <a:endParaRPr lang="en-US" dirty="0"/>
          </a:p>
        </p:txBody>
      </p:sp>
    </p:spTree>
    <p:extLst>
      <p:ext uri="{BB962C8B-B14F-4D97-AF65-F5344CB8AC3E}">
        <p14:creationId xmlns:p14="http://schemas.microsoft.com/office/powerpoint/2010/main" val="2157955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16</a:t>
            </a:fld>
            <a:endParaRPr lang="en-US" dirty="0"/>
          </a:p>
        </p:txBody>
      </p:sp>
    </p:spTree>
    <p:extLst>
      <p:ext uri="{BB962C8B-B14F-4D97-AF65-F5344CB8AC3E}">
        <p14:creationId xmlns:p14="http://schemas.microsoft.com/office/powerpoint/2010/main" val="3486430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17</a:t>
            </a:fld>
            <a:endParaRPr lang="en-US" dirty="0"/>
          </a:p>
        </p:txBody>
      </p:sp>
    </p:spTree>
    <p:extLst>
      <p:ext uri="{BB962C8B-B14F-4D97-AF65-F5344CB8AC3E}">
        <p14:creationId xmlns:p14="http://schemas.microsoft.com/office/powerpoint/2010/main" val="642687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18</a:t>
            </a:fld>
            <a:endParaRPr lang="en-US" dirty="0"/>
          </a:p>
        </p:txBody>
      </p:sp>
    </p:spTree>
    <p:extLst>
      <p:ext uri="{BB962C8B-B14F-4D97-AF65-F5344CB8AC3E}">
        <p14:creationId xmlns:p14="http://schemas.microsoft.com/office/powerpoint/2010/main" val="322668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19</a:t>
            </a:fld>
            <a:endParaRPr lang="en-US" dirty="0"/>
          </a:p>
        </p:txBody>
      </p:sp>
    </p:spTree>
    <p:extLst>
      <p:ext uri="{BB962C8B-B14F-4D97-AF65-F5344CB8AC3E}">
        <p14:creationId xmlns:p14="http://schemas.microsoft.com/office/powerpoint/2010/main" val="3854769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2</a:t>
            </a:fld>
            <a:endParaRPr lang="en-US" dirty="0"/>
          </a:p>
        </p:txBody>
      </p:sp>
    </p:spTree>
    <p:extLst>
      <p:ext uri="{BB962C8B-B14F-4D97-AF65-F5344CB8AC3E}">
        <p14:creationId xmlns:p14="http://schemas.microsoft.com/office/powerpoint/2010/main" val="41006648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20</a:t>
            </a:fld>
            <a:endParaRPr lang="en-US" dirty="0"/>
          </a:p>
        </p:txBody>
      </p:sp>
    </p:spTree>
    <p:extLst>
      <p:ext uri="{BB962C8B-B14F-4D97-AF65-F5344CB8AC3E}">
        <p14:creationId xmlns:p14="http://schemas.microsoft.com/office/powerpoint/2010/main" val="12856188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21</a:t>
            </a:fld>
            <a:endParaRPr lang="en-US" dirty="0"/>
          </a:p>
        </p:txBody>
      </p:sp>
    </p:spTree>
    <p:extLst>
      <p:ext uri="{BB962C8B-B14F-4D97-AF65-F5344CB8AC3E}">
        <p14:creationId xmlns:p14="http://schemas.microsoft.com/office/powerpoint/2010/main" val="41571254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22</a:t>
            </a:fld>
            <a:endParaRPr lang="en-US" dirty="0"/>
          </a:p>
        </p:txBody>
      </p:sp>
    </p:spTree>
    <p:extLst>
      <p:ext uri="{BB962C8B-B14F-4D97-AF65-F5344CB8AC3E}">
        <p14:creationId xmlns:p14="http://schemas.microsoft.com/office/powerpoint/2010/main" val="13820927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23</a:t>
            </a:fld>
            <a:endParaRPr lang="en-US" dirty="0"/>
          </a:p>
        </p:txBody>
      </p:sp>
    </p:spTree>
    <p:extLst>
      <p:ext uri="{BB962C8B-B14F-4D97-AF65-F5344CB8AC3E}">
        <p14:creationId xmlns:p14="http://schemas.microsoft.com/office/powerpoint/2010/main" val="2800859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24</a:t>
            </a:fld>
            <a:endParaRPr lang="en-US" dirty="0"/>
          </a:p>
        </p:txBody>
      </p:sp>
    </p:spTree>
    <p:extLst>
      <p:ext uri="{BB962C8B-B14F-4D97-AF65-F5344CB8AC3E}">
        <p14:creationId xmlns:p14="http://schemas.microsoft.com/office/powerpoint/2010/main" val="12429321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25</a:t>
            </a:fld>
            <a:endParaRPr lang="en-US" dirty="0"/>
          </a:p>
        </p:txBody>
      </p:sp>
    </p:spTree>
    <p:extLst>
      <p:ext uri="{BB962C8B-B14F-4D97-AF65-F5344CB8AC3E}">
        <p14:creationId xmlns:p14="http://schemas.microsoft.com/office/powerpoint/2010/main" val="9876280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26</a:t>
            </a:fld>
            <a:endParaRPr lang="en-US" dirty="0"/>
          </a:p>
        </p:txBody>
      </p:sp>
    </p:spTree>
    <p:extLst>
      <p:ext uri="{BB962C8B-B14F-4D97-AF65-F5344CB8AC3E}">
        <p14:creationId xmlns:p14="http://schemas.microsoft.com/office/powerpoint/2010/main" val="13218622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27</a:t>
            </a:fld>
            <a:endParaRPr lang="en-US" dirty="0"/>
          </a:p>
        </p:txBody>
      </p:sp>
    </p:spTree>
    <p:extLst>
      <p:ext uri="{BB962C8B-B14F-4D97-AF65-F5344CB8AC3E}">
        <p14:creationId xmlns:p14="http://schemas.microsoft.com/office/powerpoint/2010/main" val="14349305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28</a:t>
            </a:fld>
            <a:endParaRPr lang="en-US" dirty="0"/>
          </a:p>
        </p:txBody>
      </p:sp>
    </p:spTree>
    <p:extLst>
      <p:ext uri="{BB962C8B-B14F-4D97-AF65-F5344CB8AC3E}">
        <p14:creationId xmlns:p14="http://schemas.microsoft.com/office/powerpoint/2010/main" val="11475421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29</a:t>
            </a:fld>
            <a:endParaRPr lang="en-US" dirty="0"/>
          </a:p>
        </p:txBody>
      </p:sp>
    </p:spTree>
    <p:extLst>
      <p:ext uri="{BB962C8B-B14F-4D97-AF65-F5344CB8AC3E}">
        <p14:creationId xmlns:p14="http://schemas.microsoft.com/office/powerpoint/2010/main" val="1231491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3</a:t>
            </a:fld>
            <a:endParaRPr lang="en-US" dirty="0"/>
          </a:p>
        </p:txBody>
      </p:sp>
    </p:spTree>
    <p:extLst>
      <p:ext uri="{BB962C8B-B14F-4D97-AF65-F5344CB8AC3E}">
        <p14:creationId xmlns:p14="http://schemas.microsoft.com/office/powerpoint/2010/main" val="38318768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30</a:t>
            </a:fld>
            <a:endParaRPr lang="en-US" dirty="0"/>
          </a:p>
        </p:txBody>
      </p:sp>
    </p:spTree>
    <p:extLst>
      <p:ext uri="{BB962C8B-B14F-4D97-AF65-F5344CB8AC3E}">
        <p14:creationId xmlns:p14="http://schemas.microsoft.com/office/powerpoint/2010/main" val="16573960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31</a:t>
            </a:fld>
            <a:endParaRPr lang="en-US" dirty="0"/>
          </a:p>
        </p:txBody>
      </p:sp>
    </p:spTree>
    <p:extLst>
      <p:ext uri="{BB962C8B-B14F-4D97-AF65-F5344CB8AC3E}">
        <p14:creationId xmlns:p14="http://schemas.microsoft.com/office/powerpoint/2010/main" val="18638649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32</a:t>
            </a:fld>
            <a:endParaRPr lang="en-US" dirty="0"/>
          </a:p>
        </p:txBody>
      </p:sp>
    </p:spTree>
    <p:extLst>
      <p:ext uri="{BB962C8B-B14F-4D97-AF65-F5344CB8AC3E}">
        <p14:creationId xmlns:p14="http://schemas.microsoft.com/office/powerpoint/2010/main" val="5336063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33</a:t>
            </a:fld>
            <a:endParaRPr lang="en-US" dirty="0"/>
          </a:p>
        </p:txBody>
      </p:sp>
    </p:spTree>
    <p:extLst>
      <p:ext uri="{BB962C8B-B14F-4D97-AF65-F5344CB8AC3E}">
        <p14:creationId xmlns:p14="http://schemas.microsoft.com/office/powerpoint/2010/main" val="12084962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34</a:t>
            </a:fld>
            <a:endParaRPr lang="en-US" dirty="0"/>
          </a:p>
        </p:txBody>
      </p:sp>
    </p:spTree>
    <p:extLst>
      <p:ext uri="{BB962C8B-B14F-4D97-AF65-F5344CB8AC3E}">
        <p14:creationId xmlns:p14="http://schemas.microsoft.com/office/powerpoint/2010/main" val="22559132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35</a:t>
            </a:fld>
            <a:endParaRPr lang="en-US" dirty="0"/>
          </a:p>
        </p:txBody>
      </p:sp>
    </p:spTree>
    <p:extLst>
      <p:ext uri="{BB962C8B-B14F-4D97-AF65-F5344CB8AC3E}">
        <p14:creationId xmlns:p14="http://schemas.microsoft.com/office/powerpoint/2010/main" val="23170873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36</a:t>
            </a:fld>
            <a:endParaRPr lang="en-US" dirty="0"/>
          </a:p>
        </p:txBody>
      </p:sp>
    </p:spTree>
    <p:extLst>
      <p:ext uri="{BB962C8B-B14F-4D97-AF65-F5344CB8AC3E}">
        <p14:creationId xmlns:p14="http://schemas.microsoft.com/office/powerpoint/2010/main" val="28579649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37</a:t>
            </a:fld>
            <a:endParaRPr lang="en-US" dirty="0"/>
          </a:p>
        </p:txBody>
      </p:sp>
    </p:spTree>
    <p:extLst>
      <p:ext uri="{BB962C8B-B14F-4D97-AF65-F5344CB8AC3E}">
        <p14:creationId xmlns:p14="http://schemas.microsoft.com/office/powerpoint/2010/main" val="40055018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38</a:t>
            </a:fld>
            <a:endParaRPr lang="en-US" dirty="0"/>
          </a:p>
        </p:txBody>
      </p:sp>
    </p:spTree>
    <p:extLst>
      <p:ext uri="{BB962C8B-B14F-4D97-AF65-F5344CB8AC3E}">
        <p14:creationId xmlns:p14="http://schemas.microsoft.com/office/powerpoint/2010/main" val="28110558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39</a:t>
            </a:fld>
            <a:endParaRPr lang="en-US" dirty="0"/>
          </a:p>
        </p:txBody>
      </p:sp>
    </p:spTree>
    <p:extLst>
      <p:ext uri="{BB962C8B-B14F-4D97-AF65-F5344CB8AC3E}">
        <p14:creationId xmlns:p14="http://schemas.microsoft.com/office/powerpoint/2010/main" val="2894472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4</a:t>
            </a:fld>
            <a:endParaRPr lang="en-US" dirty="0"/>
          </a:p>
        </p:txBody>
      </p:sp>
    </p:spTree>
    <p:extLst>
      <p:ext uri="{BB962C8B-B14F-4D97-AF65-F5344CB8AC3E}">
        <p14:creationId xmlns:p14="http://schemas.microsoft.com/office/powerpoint/2010/main" val="42138480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40</a:t>
            </a:fld>
            <a:endParaRPr lang="en-US" dirty="0"/>
          </a:p>
        </p:txBody>
      </p:sp>
    </p:spTree>
    <p:extLst>
      <p:ext uri="{BB962C8B-B14F-4D97-AF65-F5344CB8AC3E}">
        <p14:creationId xmlns:p14="http://schemas.microsoft.com/office/powerpoint/2010/main" val="7079306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41</a:t>
            </a:fld>
            <a:endParaRPr lang="en-US" dirty="0"/>
          </a:p>
        </p:txBody>
      </p:sp>
    </p:spTree>
    <p:extLst>
      <p:ext uri="{BB962C8B-B14F-4D97-AF65-F5344CB8AC3E}">
        <p14:creationId xmlns:p14="http://schemas.microsoft.com/office/powerpoint/2010/main" val="1391012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42</a:t>
            </a:fld>
            <a:endParaRPr lang="en-US" dirty="0"/>
          </a:p>
        </p:txBody>
      </p:sp>
    </p:spTree>
    <p:extLst>
      <p:ext uri="{BB962C8B-B14F-4D97-AF65-F5344CB8AC3E}">
        <p14:creationId xmlns:p14="http://schemas.microsoft.com/office/powerpoint/2010/main" val="4739322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43</a:t>
            </a:fld>
            <a:endParaRPr lang="en-US" dirty="0"/>
          </a:p>
        </p:txBody>
      </p:sp>
    </p:spTree>
    <p:extLst>
      <p:ext uri="{BB962C8B-B14F-4D97-AF65-F5344CB8AC3E}">
        <p14:creationId xmlns:p14="http://schemas.microsoft.com/office/powerpoint/2010/main" val="1980346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44</a:t>
            </a:fld>
            <a:endParaRPr lang="en-US" dirty="0"/>
          </a:p>
        </p:txBody>
      </p:sp>
    </p:spTree>
    <p:extLst>
      <p:ext uri="{BB962C8B-B14F-4D97-AF65-F5344CB8AC3E}">
        <p14:creationId xmlns:p14="http://schemas.microsoft.com/office/powerpoint/2010/main" val="28030216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45</a:t>
            </a:fld>
            <a:endParaRPr lang="en-US" dirty="0"/>
          </a:p>
        </p:txBody>
      </p:sp>
    </p:spTree>
    <p:extLst>
      <p:ext uri="{BB962C8B-B14F-4D97-AF65-F5344CB8AC3E}">
        <p14:creationId xmlns:p14="http://schemas.microsoft.com/office/powerpoint/2010/main" val="6680954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46</a:t>
            </a:fld>
            <a:endParaRPr lang="en-US" dirty="0"/>
          </a:p>
        </p:txBody>
      </p:sp>
    </p:spTree>
    <p:extLst>
      <p:ext uri="{BB962C8B-B14F-4D97-AF65-F5344CB8AC3E}">
        <p14:creationId xmlns:p14="http://schemas.microsoft.com/office/powerpoint/2010/main" val="7411909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47</a:t>
            </a:fld>
            <a:endParaRPr lang="en-US" dirty="0"/>
          </a:p>
        </p:txBody>
      </p:sp>
    </p:spTree>
    <p:extLst>
      <p:ext uri="{BB962C8B-B14F-4D97-AF65-F5344CB8AC3E}">
        <p14:creationId xmlns:p14="http://schemas.microsoft.com/office/powerpoint/2010/main" val="34905980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48</a:t>
            </a:fld>
            <a:endParaRPr lang="en-US" dirty="0"/>
          </a:p>
        </p:txBody>
      </p:sp>
    </p:spTree>
    <p:extLst>
      <p:ext uri="{BB962C8B-B14F-4D97-AF65-F5344CB8AC3E}">
        <p14:creationId xmlns:p14="http://schemas.microsoft.com/office/powerpoint/2010/main" val="42868012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49</a:t>
            </a:fld>
            <a:endParaRPr lang="en-US" dirty="0"/>
          </a:p>
        </p:txBody>
      </p:sp>
    </p:spTree>
    <p:extLst>
      <p:ext uri="{BB962C8B-B14F-4D97-AF65-F5344CB8AC3E}">
        <p14:creationId xmlns:p14="http://schemas.microsoft.com/office/powerpoint/2010/main" val="4274212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5</a:t>
            </a:fld>
            <a:endParaRPr lang="en-US" dirty="0"/>
          </a:p>
        </p:txBody>
      </p:sp>
    </p:spTree>
    <p:extLst>
      <p:ext uri="{BB962C8B-B14F-4D97-AF65-F5344CB8AC3E}">
        <p14:creationId xmlns:p14="http://schemas.microsoft.com/office/powerpoint/2010/main" val="37026364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50</a:t>
            </a:fld>
            <a:endParaRPr lang="en-US" dirty="0"/>
          </a:p>
        </p:txBody>
      </p:sp>
    </p:spTree>
    <p:extLst>
      <p:ext uri="{BB962C8B-B14F-4D97-AF65-F5344CB8AC3E}">
        <p14:creationId xmlns:p14="http://schemas.microsoft.com/office/powerpoint/2010/main" val="36447797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51</a:t>
            </a:fld>
            <a:endParaRPr lang="en-US" dirty="0"/>
          </a:p>
        </p:txBody>
      </p:sp>
    </p:spTree>
    <p:extLst>
      <p:ext uri="{BB962C8B-B14F-4D97-AF65-F5344CB8AC3E}">
        <p14:creationId xmlns:p14="http://schemas.microsoft.com/office/powerpoint/2010/main" val="31606067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52</a:t>
            </a:fld>
            <a:endParaRPr lang="en-US" dirty="0"/>
          </a:p>
        </p:txBody>
      </p:sp>
    </p:spTree>
    <p:extLst>
      <p:ext uri="{BB962C8B-B14F-4D97-AF65-F5344CB8AC3E}">
        <p14:creationId xmlns:p14="http://schemas.microsoft.com/office/powerpoint/2010/main" val="1807309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6</a:t>
            </a:fld>
            <a:endParaRPr lang="en-US" dirty="0"/>
          </a:p>
        </p:txBody>
      </p:sp>
    </p:spTree>
    <p:extLst>
      <p:ext uri="{BB962C8B-B14F-4D97-AF65-F5344CB8AC3E}">
        <p14:creationId xmlns:p14="http://schemas.microsoft.com/office/powerpoint/2010/main" val="320853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7</a:t>
            </a:fld>
            <a:endParaRPr lang="en-US" dirty="0"/>
          </a:p>
        </p:txBody>
      </p:sp>
    </p:spTree>
    <p:extLst>
      <p:ext uri="{BB962C8B-B14F-4D97-AF65-F5344CB8AC3E}">
        <p14:creationId xmlns:p14="http://schemas.microsoft.com/office/powerpoint/2010/main" val="2717902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8</a:t>
            </a:fld>
            <a:endParaRPr lang="en-US" dirty="0"/>
          </a:p>
        </p:txBody>
      </p:sp>
    </p:spTree>
    <p:extLst>
      <p:ext uri="{BB962C8B-B14F-4D97-AF65-F5344CB8AC3E}">
        <p14:creationId xmlns:p14="http://schemas.microsoft.com/office/powerpoint/2010/main" val="1756143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9</a:t>
            </a:fld>
            <a:endParaRPr lang="en-US" dirty="0"/>
          </a:p>
        </p:txBody>
      </p:sp>
    </p:spTree>
    <p:extLst>
      <p:ext uri="{BB962C8B-B14F-4D97-AF65-F5344CB8AC3E}">
        <p14:creationId xmlns:p14="http://schemas.microsoft.com/office/powerpoint/2010/main" val="1999390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dirty="0"/>
          </a:p>
        </p:txBody>
      </p:sp>
      <p:sp>
        <p:nvSpPr>
          <p:cNvPr id="14" name="Title 1"/>
          <p:cNvSpPr>
            <a:spLocks noGrp="1"/>
          </p:cNvSpPr>
          <p:nvPr>
            <p:ph type="title"/>
          </p:nvPr>
        </p:nvSpPr>
        <p:spPr>
          <a:xfrm>
            <a:off x="454026" y="462518"/>
            <a:ext cx="8229600" cy="647102"/>
          </a:xfrm>
          <a:prstGeom prst="rect">
            <a:avLst/>
          </a:prstGeom>
        </p:spPr>
        <p:txBody>
          <a:bodyPr vert="horz" lIns="0" tIns="0" rIns="0" bIns="0">
            <a:normAutofit/>
          </a:bodyPr>
          <a:lstStyle>
            <a:lvl1pPr algn="l">
              <a:defRPr sz="4000" b="1" i="0" baseline="0">
                <a:solidFill>
                  <a:srgbClr val="E95125"/>
                </a:solidFill>
                <a:latin typeface="Helvetica"/>
              </a:defRPr>
            </a:lvl1pPr>
          </a:lstStyle>
          <a:p>
            <a:r>
              <a:rPr lang="en-US" dirty="0"/>
              <a:t>Click to edit Master title style</a:t>
            </a:r>
          </a:p>
        </p:txBody>
      </p:sp>
      <p:sp>
        <p:nvSpPr>
          <p:cNvPr id="15" name="Content Placeholder 2"/>
          <p:cNvSpPr>
            <a:spLocks noGrp="1"/>
          </p:cNvSpPr>
          <p:nvPr>
            <p:ph idx="11"/>
          </p:nvPr>
        </p:nvSpPr>
        <p:spPr>
          <a:xfrm>
            <a:off x="454029" y="1207770"/>
            <a:ext cx="8232771" cy="5070302"/>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2"/>
          </p:nvPr>
        </p:nvSpPr>
        <p:spPr/>
        <p:txBody>
          <a:bodyPr/>
          <a:lstStyle/>
          <a:p>
            <a:pPr>
              <a:defRPr/>
            </a:pPr>
            <a:r>
              <a:rPr lang="en-US" smtClean="0">
                <a:latin typeface="Helvetica"/>
                <a:cs typeface="Helvetica"/>
              </a:rPr>
              <a:t>9/1/2021</a:t>
            </a:r>
            <a:endParaRPr lang="en-US" dirty="0">
              <a:latin typeface="Helvetica"/>
              <a:cs typeface="Helvetica"/>
            </a:endParaRPr>
          </a:p>
        </p:txBody>
      </p:sp>
      <p:sp>
        <p:nvSpPr>
          <p:cNvPr id="3" name="Footer Placeholder 2"/>
          <p:cNvSpPr>
            <a:spLocks noGrp="1"/>
          </p:cNvSpPr>
          <p:nvPr>
            <p:ph type="ftr" sz="quarter" idx="13"/>
          </p:nvPr>
        </p:nvSpPr>
        <p:spPr>
          <a:xfrm>
            <a:off x="2085044" y="6549548"/>
            <a:ext cx="4892514" cy="170720"/>
          </a:xfrm>
        </p:spPr>
        <p:txBody>
          <a:bodyPr/>
          <a:lstStyle/>
          <a:p>
            <a:pPr>
              <a:defRPr/>
            </a:pPr>
            <a:r>
              <a:rPr lang="nl-NL" smtClean="0"/>
              <a:t>D. Wenman | APA Mechanical Aanlysis</a:t>
            </a:r>
            <a:endParaRPr lang="en-GB" dirty="0"/>
          </a:p>
        </p:txBody>
      </p:sp>
      <p:sp>
        <p:nvSpPr>
          <p:cNvPr id="5" name="Slide Number Placeholder 4"/>
          <p:cNvSpPr>
            <a:spLocks noGrp="1"/>
          </p:cNvSpPr>
          <p:nvPr>
            <p:ph type="sldNum" sz="quarter" idx="14"/>
          </p:nvPr>
        </p:nvSpPr>
        <p:spPr/>
        <p:txBody>
          <a:body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879684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a:t>Click to edit Master title style</a:t>
            </a:r>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smtClean="0">
                <a:latin typeface="Helvetica"/>
                <a:cs typeface="Helvetica"/>
              </a:rPr>
              <a:t>9/1/2021</a:t>
            </a:r>
            <a:endParaRPr lang="en-US" dirty="0">
              <a:latin typeface="Helvetica"/>
              <a:cs typeface="Helvetica"/>
            </a:endParaRPr>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nl-NL" smtClean="0"/>
              <a:t>D. Wenman | APA Mechanical Aanlysis</a:t>
            </a:r>
            <a:endParaRPr lang="en-US" dirty="0"/>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2" name="Content Placeholder 2"/>
          <p:cNvSpPr>
            <a:spLocks noGrp="1"/>
          </p:cNvSpPr>
          <p:nvPr>
            <p:ph idx="11"/>
          </p:nvPr>
        </p:nvSpPr>
        <p:spPr>
          <a:xfrm>
            <a:off x="454026" y="1207770"/>
            <a:ext cx="399075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marL="256032" marR="0" lvl="0" indent="-265176" algn="l" defTabSz="457200" rtl="0" eaLnBrk="1" fontAlgn="base" latinLnBrk="0" hangingPunct="1">
              <a:lnSpc>
                <a:spcPct val="100000"/>
              </a:lnSpc>
              <a:spcBef>
                <a:spcPts val="0"/>
              </a:spcBef>
              <a:spcAft>
                <a:spcPts val="0"/>
              </a:spcAft>
              <a:buClrTx/>
              <a:buSzTx/>
              <a:buFont typeface="Arial"/>
              <a:buChar cha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2"/>
          </p:nvPr>
        </p:nvSpPr>
        <p:spPr>
          <a:xfrm>
            <a:off x="4696050" y="1215721"/>
            <a:ext cx="399075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82063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4" y="5521482"/>
            <a:ext cx="4003605" cy="737519"/>
          </a:xfrm>
          <a:prstGeom prst="rect">
            <a:avLst/>
          </a:prstGeom>
        </p:spPr>
        <p:txBody>
          <a:bodyPr lIns="0" tIns="0" rIns="0" bIns="0" anchor="t" anchorCtr="0"/>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Text Placeholder 2"/>
          <p:cNvSpPr>
            <a:spLocks noGrp="1"/>
          </p:cNvSpPr>
          <p:nvPr>
            <p:ph type="body" idx="13"/>
          </p:nvPr>
        </p:nvSpPr>
        <p:spPr>
          <a:xfrm>
            <a:off x="4683195" y="5521482"/>
            <a:ext cx="4003605" cy="737519"/>
          </a:xfrm>
          <a:prstGeom prst="rect">
            <a:avLst/>
          </a:prstGeom>
        </p:spPr>
        <p:txBody>
          <a:bodyPr lIns="0" tIns="0" rIns="0" bIns="0" anchor="t" anchorCtr="0"/>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a:t>Click to edit Master title style</a:t>
            </a:r>
          </a:p>
        </p:txBody>
      </p:sp>
      <p:sp>
        <p:nvSpPr>
          <p:cNvPr id="10"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smtClean="0">
                <a:latin typeface="Helvetica"/>
                <a:cs typeface="Helvetica"/>
              </a:rPr>
              <a:t>9/1/2021</a:t>
            </a:r>
            <a:endParaRPr lang="en-US" dirty="0">
              <a:latin typeface="Helvetica"/>
              <a:cs typeface="Helvetica"/>
            </a:endParaRPr>
          </a:p>
        </p:txBody>
      </p:sp>
      <p:sp>
        <p:nvSpPr>
          <p:cNvPr id="11"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nl-NL" smtClean="0"/>
              <a:t>D. Wenman | APA Mechanical Aanlysis</a:t>
            </a:r>
            <a:endParaRPr lang="en-US" dirty="0"/>
          </a:p>
        </p:txBody>
      </p:sp>
      <p:sp>
        <p:nvSpPr>
          <p:cNvPr id="12"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6" name="Content Placeholder 2"/>
          <p:cNvSpPr>
            <a:spLocks noGrp="1"/>
          </p:cNvSpPr>
          <p:nvPr>
            <p:ph idx="11"/>
          </p:nvPr>
        </p:nvSpPr>
        <p:spPr>
          <a:xfrm>
            <a:off x="470059" y="1206941"/>
            <a:ext cx="3990750" cy="418011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14"/>
          </p:nvPr>
        </p:nvSpPr>
        <p:spPr>
          <a:xfrm>
            <a:off x="4696050" y="1206941"/>
            <a:ext cx="3990750" cy="418011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9620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457200" y="1238250"/>
            <a:ext cx="8229600" cy="5009097"/>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15"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a:t>Click to edit Master title style</a:t>
            </a:r>
          </a:p>
        </p:txBody>
      </p:sp>
      <p:sp>
        <p:nvSpPr>
          <p:cNvPr id="7"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smtClean="0">
                <a:latin typeface="Helvetica"/>
                <a:cs typeface="Helvetica"/>
              </a:rPr>
              <a:t>9/1/2021</a:t>
            </a:r>
            <a:endParaRPr lang="en-US" dirty="0">
              <a:latin typeface="Helvetica"/>
              <a:cs typeface="Helvetica"/>
            </a:endParaRPr>
          </a:p>
        </p:txBody>
      </p:sp>
      <p:sp>
        <p:nvSpPr>
          <p:cNvPr id="8"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nl-NL" smtClean="0"/>
              <a:t>D. Wenman | APA Mechanical Aanlysis</a:t>
            </a:r>
            <a:endParaRPr lang="en-US" dirty="0"/>
          </a:p>
        </p:txBody>
      </p:sp>
      <p:sp>
        <p:nvSpPr>
          <p:cNvPr id="9"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850782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0"/>
            <a:ext cx="9144000" cy="6237106"/>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6"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smtClean="0">
                <a:latin typeface="Helvetica"/>
                <a:cs typeface="Helvetica"/>
              </a:rPr>
              <a:t>9/1/2021</a:t>
            </a:r>
            <a:endParaRPr lang="en-US" dirty="0">
              <a:latin typeface="Helvetica"/>
              <a:cs typeface="Helvetica"/>
            </a:endParaRPr>
          </a:p>
        </p:txBody>
      </p:sp>
      <p:sp>
        <p:nvSpPr>
          <p:cNvPr id="7"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nl-NL" smtClean="0"/>
              <a:t>D. Wenman | APA Mechanical Aanlysis</a:t>
            </a:r>
            <a:endParaRPr lang="en-US" dirty="0"/>
          </a:p>
        </p:txBody>
      </p:sp>
      <p:sp>
        <p:nvSpPr>
          <p:cNvPr id="9"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3458088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Text Placeholder 2"/>
          <p:cNvSpPr>
            <a:spLocks noGrp="1"/>
          </p:cNvSpPr>
          <p:nvPr>
            <p:ph type="body" idx="11"/>
          </p:nvPr>
        </p:nvSpPr>
        <p:spPr>
          <a:xfrm>
            <a:off x="457204" y="5340612"/>
            <a:ext cx="3017520" cy="915332"/>
          </a:xfrm>
          <a:prstGeom prst="rect">
            <a:avLst/>
          </a:prstGeom>
        </p:spPr>
        <p:txBody>
          <a:bodyPr lIns="0" tIns="0" rIns="0" bIns="0" anchor="t" anchorCtr="0">
            <a:normAutofit/>
          </a:bodyPr>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Picture Placeholder 12"/>
          <p:cNvSpPr>
            <a:spLocks noGrp="1"/>
          </p:cNvSpPr>
          <p:nvPr>
            <p:ph type="pic" sz="quarter" idx="15"/>
          </p:nvPr>
        </p:nvSpPr>
        <p:spPr>
          <a:xfrm>
            <a:off x="3716338" y="1208366"/>
            <a:ext cx="4959767" cy="5047578"/>
          </a:xfrm>
          <a:prstGeom prst="rect">
            <a:avLst/>
          </a:prstGeom>
        </p:spPr>
        <p:txBody>
          <a:bodyPr vert="horz" lIns="0" rIns="0"/>
          <a:lstStyle>
            <a:lvl1pPr marL="0" indent="0">
              <a:buFontTx/>
              <a:buNone/>
              <a:defRPr>
                <a:solidFill>
                  <a:srgbClr val="3C5A77"/>
                </a:solidFill>
                <a:latin typeface="Helvetica"/>
              </a:defRPr>
            </a:lvl1pPr>
          </a:lstStyle>
          <a:p>
            <a:pPr lvl="0"/>
            <a:endParaRPr lang="en-US" noProof="0" dirty="0"/>
          </a:p>
        </p:txBody>
      </p:sp>
      <p:sp>
        <p:nvSpPr>
          <p:cNvPr id="2"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endParaRPr lang="en-US" dirty="0"/>
          </a:p>
        </p:txBody>
      </p:sp>
      <p:sp>
        <p:nvSpPr>
          <p:cNvPr id="9"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smtClean="0">
                <a:latin typeface="Helvetica"/>
                <a:cs typeface="Helvetica"/>
              </a:rPr>
              <a:t>9/1/2021</a:t>
            </a:r>
            <a:endParaRPr lang="en-US" dirty="0">
              <a:latin typeface="Helvetica"/>
              <a:cs typeface="Helvetica"/>
            </a:endParaRPr>
          </a:p>
        </p:txBody>
      </p:sp>
      <p:sp>
        <p:nvSpPr>
          <p:cNvPr id="10"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nl-NL" smtClean="0"/>
              <a:t>D. Wenman | APA Mechanical Aanlysis</a:t>
            </a:r>
            <a:endParaRPr lang="en-US" dirty="0"/>
          </a:p>
        </p:txBody>
      </p:sp>
      <p:sp>
        <p:nvSpPr>
          <p:cNvPr id="12"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3" name="Content Placeholder 2"/>
          <p:cNvSpPr>
            <a:spLocks noGrp="1"/>
          </p:cNvSpPr>
          <p:nvPr>
            <p:ph idx="16"/>
          </p:nvPr>
        </p:nvSpPr>
        <p:spPr>
          <a:xfrm>
            <a:off x="470059" y="1206941"/>
            <a:ext cx="3004665" cy="404697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5480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4025" y="1227137"/>
            <a:ext cx="8229600" cy="4487650"/>
          </a:xfrm>
          <a:prstGeom prst="rect">
            <a:avLst/>
          </a:prstGeom>
        </p:spPr>
        <p:txBody>
          <a:bodyPr lIns="0" rIns="0"/>
          <a:lstStyle>
            <a:lvl1pPr marL="0" indent="0">
              <a:buNone/>
              <a:defRPr sz="3200">
                <a:solidFill>
                  <a:srgbClr val="3C5A77"/>
                </a:solidFill>
                <a:latin typeface="Helvetic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2" name="Text Placeholder 2"/>
          <p:cNvSpPr>
            <a:spLocks noGrp="1"/>
          </p:cNvSpPr>
          <p:nvPr>
            <p:ph type="body" idx="11"/>
          </p:nvPr>
        </p:nvSpPr>
        <p:spPr>
          <a:xfrm>
            <a:off x="457204" y="5839748"/>
            <a:ext cx="8229596" cy="439738"/>
          </a:xfrm>
          <a:prstGeom prst="rect">
            <a:avLst/>
          </a:prstGeom>
        </p:spPr>
        <p:txBody>
          <a:bodyPr lIns="0" tIns="0" rIns="0" bIns="0" anchor="t" anchorCtr="0">
            <a:normAutofit/>
          </a:bodyPr>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 name="Title 1"/>
          <p:cNvSpPr>
            <a:spLocks noGrp="1"/>
          </p:cNvSpPr>
          <p:nvPr>
            <p:ph type="title"/>
          </p:nvPr>
        </p:nvSpPr>
        <p:spPr>
          <a:xfrm>
            <a:off x="457204" y="458988"/>
            <a:ext cx="8229600" cy="701902"/>
          </a:xfrm>
          <a:prstGeom prst="rect">
            <a:avLst/>
          </a:prstGeom>
        </p:spPr>
        <p:txBody>
          <a:bodyPr vert="horz" lIns="0" tIns="0" rIns="0" bIns="0"/>
          <a:lstStyle>
            <a:lvl1pPr algn="l">
              <a:defRPr sz="4400" b="1" i="0" baseline="0">
                <a:solidFill>
                  <a:srgbClr val="E95125"/>
                </a:solidFill>
                <a:latin typeface="Helvetica"/>
              </a:defRPr>
            </a:lvl1pPr>
          </a:lstStyle>
          <a:p>
            <a:r>
              <a:rPr lang="en-US" dirty="0"/>
              <a:t>Click to edit Master title style</a:t>
            </a:r>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smtClean="0">
                <a:latin typeface="Helvetica"/>
                <a:cs typeface="Helvetica"/>
              </a:rPr>
              <a:t>9/1/2021</a:t>
            </a:r>
            <a:endParaRPr lang="en-US" dirty="0">
              <a:latin typeface="Helvetica"/>
              <a:cs typeface="Helvetica"/>
            </a:endParaRPr>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nl-NL" smtClean="0"/>
              <a:t>D. Wenman | APA Mechanical Aanlysis</a:t>
            </a:r>
            <a:endParaRPr lang="en-US" dirty="0"/>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412412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smtClean="0">
                <a:latin typeface="Helvetica"/>
                <a:cs typeface="Helvetica"/>
              </a:rPr>
              <a:t>9/1/2021</a:t>
            </a:r>
            <a:endParaRPr lang="en-US" dirty="0">
              <a:latin typeface="Helvetica"/>
              <a:cs typeface="Helvetica"/>
            </a:endParaRPr>
          </a:p>
        </p:txBody>
      </p:sp>
      <p:sp>
        <p:nvSpPr>
          <p:cNvPr id="5" name="Footer Placeholder 4"/>
          <p:cNvSpPr>
            <a:spLocks noGrp="1"/>
          </p:cNvSpPr>
          <p:nvPr>
            <p:ph type="ftr" sz="quarter" idx="3"/>
          </p:nvPr>
        </p:nvSpPr>
        <p:spPr>
          <a:xfrm>
            <a:off x="1877785" y="6549548"/>
            <a:ext cx="4892514" cy="170720"/>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nl-NL" smtClean="0"/>
              <a:t>D. Wenman | APA Mechanical Aanlysis</a:t>
            </a:r>
            <a:endParaRPr lang="en-GB" dirty="0"/>
          </a:p>
        </p:txBody>
      </p:sp>
      <p:sp>
        <p:nvSpPr>
          <p:cNvPr id="6"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cxnSp>
        <p:nvCxnSpPr>
          <p:cNvPr id="7" name="Straight Connector 6"/>
          <p:cNvCxnSpPr/>
          <p:nvPr/>
        </p:nvCxnSpPr>
        <p:spPr>
          <a:xfrm>
            <a:off x="457200" y="6357635"/>
            <a:ext cx="8229600" cy="0"/>
          </a:xfrm>
          <a:prstGeom prst="line">
            <a:avLst/>
          </a:prstGeom>
          <a:ln>
            <a:solidFill>
              <a:srgbClr val="E95125"/>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131175" y="6489520"/>
            <a:ext cx="561974" cy="237098"/>
          </a:xfrm>
          <a:prstGeom prst="rect">
            <a:avLst/>
          </a:prstGeom>
        </p:spPr>
      </p:pic>
    </p:spTree>
  </p:cSld>
  <p:clrMap bg1="lt1" tx1="dk1" bg2="lt2" tx2="dk2" accent1="accent1" accent2="accent2" accent3="accent3" accent4="accent4" accent5="accent5" accent6="accent6" hlink="hlink" folHlink="folHlink"/>
  <p:sldLayoutIdLst>
    <p:sldLayoutId id="2147483684" r:id="rId1"/>
    <p:sldLayoutId id="2147483680" r:id="rId2"/>
    <p:sldLayoutId id="2147483681" r:id="rId3"/>
    <p:sldLayoutId id="2147483682" r:id="rId4"/>
    <p:sldLayoutId id="2147483683" r:id="rId5"/>
    <p:sldLayoutId id="2147483685" r:id="rId6"/>
    <p:sldLayoutId id="2147483686" r:id="rId7"/>
  </p:sldLayoutIdLst>
  <p:hf hdr="0"/>
  <p:txStyles>
    <p:titleStyle>
      <a:lvl1pPr algn="ctr" defTabSz="457200" rtl="0" fontAlgn="base">
        <a:spcBef>
          <a:spcPct val="0"/>
        </a:spcBef>
        <a:spcAft>
          <a:spcPct val="0"/>
        </a:spcAft>
        <a:defRPr sz="4400" kern="1200">
          <a:solidFill>
            <a:schemeClr val="tx1"/>
          </a:solidFill>
          <a:latin typeface="+mj-lt"/>
          <a:ea typeface="Geneva" charset="0"/>
          <a:cs typeface="Geneva" charset="0"/>
        </a:defRPr>
      </a:lvl1pPr>
      <a:lvl2pPr algn="ctr" defTabSz="457200" rtl="0" fontAlgn="base">
        <a:spcBef>
          <a:spcPct val="0"/>
        </a:spcBef>
        <a:spcAft>
          <a:spcPct val="0"/>
        </a:spcAft>
        <a:defRPr sz="4400">
          <a:solidFill>
            <a:schemeClr val="tx1"/>
          </a:solidFill>
          <a:latin typeface="Calibri" charset="0"/>
          <a:ea typeface="Geneva" charset="0"/>
          <a:cs typeface="Geneva" charset="0"/>
        </a:defRPr>
      </a:lvl2pPr>
      <a:lvl3pPr algn="ctr" defTabSz="457200" rtl="0" fontAlgn="base">
        <a:spcBef>
          <a:spcPct val="0"/>
        </a:spcBef>
        <a:spcAft>
          <a:spcPct val="0"/>
        </a:spcAft>
        <a:defRPr sz="4400">
          <a:solidFill>
            <a:schemeClr val="tx1"/>
          </a:solidFill>
          <a:latin typeface="Calibri" charset="0"/>
          <a:ea typeface="Geneva" charset="0"/>
          <a:cs typeface="Geneva" charset="0"/>
        </a:defRPr>
      </a:lvl3pPr>
      <a:lvl4pPr algn="ctr" defTabSz="457200" rtl="0" fontAlgn="base">
        <a:spcBef>
          <a:spcPct val="0"/>
        </a:spcBef>
        <a:spcAft>
          <a:spcPct val="0"/>
        </a:spcAft>
        <a:defRPr sz="4400">
          <a:solidFill>
            <a:schemeClr val="tx1"/>
          </a:solidFill>
          <a:latin typeface="Calibri" charset="0"/>
          <a:ea typeface="Geneva" charset="0"/>
          <a:cs typeface="Geneva" charset="0"/>
        </a:defRPr>
      </a:lvl4pPr>
      <a:lvl5pPr algn="ctr" defTabSz="457200" rtl="0" fontAlgn="base">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2"/>
          </p:nvPr>
        </p:nvSpPr>
        <p:spPr/>
        <p:txBody>
          <a:bodyPr/>
          <a:lstStyle/>
          <a:p>
            <a:pPr>
              <a:defRPr/>
            </a:pPr>
            <a:r>
              <a:rPr lang="en-US" smtClean="0">
                <a:latin typeface="Helvetica"/>
                <a:cs typeface="Helvetica"/>
              </a:rPr>
              <a:t>9/1/2021</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nl-NL" dirty="0" smtClean="0"/>
              <a:t>D. Wenman | APA Mechanical Aanlysis</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1</a:t>
            </a:fld>
            <a:endParaRPr lang="en-US" dirty="0"/>
          </a:p>
        </p:txBody>
      </p:sp>
      <p:sp>
        <p:nvSpPr>
          <p:cNvPr id="10" name="Rectangle 9"/>
          <p:cNvSpPr/>
          <p:nvPr/>
        </p:nvSpPr>
        <p:spPr>
          <a:xfrm>
            <a:off x="472633" y="619293"/>
            <a:ext cx="7669626" cy="461665"/>
          </a:xfrm>
          <a:prstGeom prst="rect">
            <a:avLst/>
          </a:prstGeom>
        </p:spPr>
        <p:txBody>
          <a:bodyPr wrap="square">
            <a:spAutoFit/>
          </a:bodyPr>
          <a:lstStyle/>
          <a:p>
            <a:r>
              <a:rPr lang="en-US" sz="2400" b="1" dirty="0" smtClean="0">
                <a:solidFill>
                  <a:srgbClr val="E95125"/>
                </a:solidFill>
                <a:latin typeface="Helvetica"/>
              </a:rPr>
              <a:t>APA Mechanical Analysis</a:t>
            </a:r>
            <a:endParaRPr lang="en-US" b="1" dirty="0">
              <a:solidFill>
                <a:srgbClr val="E95125"/>
              </a:solidFill>
              <a:latin typeface="Helvetica"/>
            </a:endParaRPr>
          </a:p>
        </p:txBody>
      </p:sp>
      <p:sp>
        <p:nvSpPr>
          <p:cNvPr id="7" name="TextBox 6"/>
          <p:cNvSpPr txBox="1"/>
          <p:nvPr/>
        </p:nvSpPr>
        <p:spPr>
          <a:xfrm>
            <a:off x="1001087" y="1102373"/>
            <a:ext cx="6797690" cy="5078313"/>
          </a:xfrm>
          <a:prstGeom prst="rect">
            <a:avLst/>
          </a:prstGeom>
          <a:noFill/>
        </p:spPr>
        <p:txBody>
          <a:bodyPr wrap="square" rtlCol="0">
            <a:spAutoFit/>
          </a:bodyPr>
          <a:lstStyle/>
          <a:p>
            <a:pPr marL="742950" lvl="1" indent="-285750">
              <a:buFont typeface="Arial" panose="020B0604020202020204" pitchFamily="34" charset="0"/>
              <a:buChar char="•"/>
            </a:pPr>
            <a:r>
              <a:rPr lang="en-US" dirty="0"/>
              <a:t>Charge question</a:t>
            </a:r>
          </a:p>
          <a:p>
            <a:pPr marL="742950" lvl="1" indent="-285750">
              <a:buFont typeface="Arial" panose="020B0604020202020204" pitchFamily="34" charset="0"/>
              <a:buChar char="•"/>
            </a:pPr>
            <a:r>
              <a:rPr lang="en-US" dirty="0" smtClean="0"/>
              <a:t>Current status</a:t>
            </a:r>
          </a:p>
          <a:p>
            <a:pPr marL="742950" lvl="1" indent="-285750">
              <a:buFont typeface="Arial" panose="020B0604020202020204" pitchFamily="34" charset="0"/>
              <a:buChar char="•"/>
            </a:pPr>
            <a:r>
              <a:rPr lang="en-US" dirty="0" smtClean="0"/>
              <a:t>Introduction</a:t>
            </a:r>
            <a:endParaRPr lang="en-US" dirty="0"/>
          </a:p>
          <a:p>
            <a:pPr marL="742950" lvl="1" indent="-285750">
              <a:buFont typeface="Arial" panose="020B0604020202020204" pitchFamily="34" charset="0"/>
              <a:buChar char="•"/>
            </a:pPr>
            <a:r>
              <a:rPr lang="en-US" dirty="0"/>
              <a:t>Nomenclature</a:t>
            </a:r>
          </a:p>
          <a:p>
            <a:pPr marL="742950" lvl="1" indent="-285750">
              <a:buFont typeface="Arial" panose="020B0604020202020204" pitchFamily="34" charset="0"/>
              <a:buChar char="•"/>
            </a:pPr>
            <a:r>
              <a:rPr lang="en-US" dirty="0"/>
              <a:t>Design codes</a:t>
            </a:r>
          </a:p>
          <a:p>
            <a:pPr marL="742950" lvl="1" indent="-285750">
              <a:buFont typeface="Arial" panose="020B0604020202020204" pitchFamily="34" charset="0"/>
              <a:buChar char="•"/>
            </a:pPr>
            <a:r>
              <a:rPr lang="en-US" dirty="0"/>
              <a:t>APA frame analysis</a:t>
            </a:r>
          </a:p>
          <a:p>
            <a:pPr marL="1200150" lvl="2" indent="-285750">
              <a:buFont typeface="Arial" panose="020B0604020202020204" pitchFamily="34" charset="0"/>
              <a:buChar char="•"/>
            </a:pPr>
            <a:r>
              <a:rPr lang="en-US" dirty="0"/>
              <a:t>Loading and Load </a:t>
            </a:r>
            <a:r>
              <a:rPr lang="en-US" dirty="0" smtClean="0"/>
              <a:t>Cases</a:t>
            </a:r>
          </a:p>
          <a:p>
            <a:pPr marL="1200150" lvl="2" indent="-285750">
              <a:buFont typeface="Arial" panose="020B0604020202020204" pitchFamily="34" charset="0"/>
              <a:buChar char="•"/>
            </a:pPr>
            <a:r>
              <a:rPr lang="en-US" dirty="0" smtClean="0"/>
              <a:t>Group 1 - Factory </a:t>
            </a:r>
            <a:r>
              <a:rPr lang="en-US" dirty="0" smtClean="0"/>
              <a:t>Preparation, Lifting, and Installation</a:t>
            </a:r>
          </a:p>
          <a:p>
            <a:pPr marL="1200150" lvl="2" indent="-285750">
              <a:buFont typeface="Arial" panose="020B0604020202020204" pitchFamily="34" charset="0"/>
              <a:buChar char="•"/>
            </a:pPr>
            <a:r>
              <a:rPr lang="en-US" dirty="0" smtClean="0"/>
              <a:t>Group 2 - APA </a:t>
            </a:r>
            <a:r>
              <a:rPr lang="en-US" dirty="0" smtClean="0"/>
              <a:t>Under Gravity and Thermal Load</a:t>
            </a:r>
          </a:p>
          <a:p>
            <a:pPr marL="1200150" lvl="2" indent="-285750">
              <a:buFont typeface="Arial" panose="020B0604020202020204" pitchFamily="34" charset="0"/>
              <a:buChar char="•"/>
            </a:pPr>
            <a:r>
              <a:rPr lang="en-US" dirty="0" smtClean="0"/>
              <a:t>Group 3 - Static </a:t>
            </a:r>
            <a:r>
              <a:rPr lang="en-US" dirty="0" smtClean="0"/>
              <a:t>Transport Cases</a:t>
            </a:r>
          </a:p>
          <a:p>
            <a:pPr marL="1200150" lvl="2" indent="-285750">
              <a:buFont typeface="Arial" panose="020B0604020202020204" pitchFamily="34" charset="0"/>
              <a:buChar char="•"/>
            </a:pPr>
            <a:r>
              <a:rPr lang="en-US" dirty="0" smtClean="0"/>
              <a:t>Group 4 - Dynamic </a:t>
            </a:r>
            <a:r>
              <a:rPr lang="en-US" dirty="0" smtClean="0"/>
              <a:t>Transport Cases</a:t>
            </a:r>
          </a:p>
          <a:p>
            <a:pPr marL="742950" lvl="1" indent="-285750">
              <a:buFont typeface="Arial" panose="020B0604020202020204" pitchFamily="34" charset="0"/>
              <a:buChar char="•"/>
            </a:pPr>
            <a:r>
              <a:rPr lang="en-US" dirty="0" smtClean="0"/>
              <a:t>APA support system</a:t>
            </a:r>
            <a:endParaRPr lang="en-US" dirty="0"/>
          </a:p>
          <a:p>
            <a:pPr marL="1200150" lvl="2" indent="-285750">
              <a:buFont typeface="Arial" panose="020B0604020202020204" pitchFamily="34" charset="0"/>
              <a:buChar char="•"/>
            </a:pPr>
            <a:r>
              <a:rPr lang="en-US" dirty="0" smtClean="0"/>
              <a:t>APA </a:t>
            </a:r>
            <a:r>
              <a:rPr lang="en-US" dirty="0" smtClean="0"/>
              <a:t>yoke</a:t>
            </a:r>
          </a:p>
          <a:p>
            <a:pPr marL="1200150" lvl="2" indent="-285750">
              <a:buFont typeface="Arial" panose="020B0604020202020204" pitchFamily="34" charset="0"/>
              <a:buChar char="•"/>
            </a:pPr>
            <a:r>
              <a:rPr lang="en-US" dirty="0" smtClean="0"/>
              <a:t>APA 25mm pin</a:t>
            </a:r>
            <a:endParaRPr lang="en-US" dirty="0"/>
          </a:p>
          <a:p>
            <a:pPr marL="1200150" lvl="2" indent="-285750">
              <a:buFont typeface="Arial" panose="020B0604020202020204" pitchFamily="34" charset="0"/>
              <a:buChar char="•"/>
            </a:pPr>
            <a:r>
              <a:rPr lang="en-US" dirty="0"/>
              <a:t>APA structural tee</a:t>
            </a:r>
          </a:p>
          <a:p>
            <a:pPr marL="1200150" lvl="2" indent="-285750">
              <a:buFont typeface="Arial" panose="020B0604020202020204" pitchFamily="34" charset="0"/>
              <a:buChar char="•"/>
            </a:pPr>
            <a:r>
              <a:rPr lang="en-US" dirty="0"/>
              <a:t>APA </a:t>
            </a:r>
            <a:r>
              <a:rPr lang="en-US" dirty="0" smtClean="0"/>
              <a:t>link</a:t>
            </a:r>
          </a:p>
          <a:p>
            <a:pPr marL="742950" lvl="1" indent="-285750">
              <a:buFont typeface="Arial" panose="020B0604020202020204" pitchFamily="34" charset="0"/>
              <a:buChar char="•"/>
            </a:pPr>
            <a:r>
              <a:rPr lang="en-US" dirty="0" smtClean="0"/>
              <a:t>Work left to do</a:t>
            </a:r>
          </a:p>
          <a:p>
            <a:pPr marL="742950" lvl="1" indent="-285750">
              <a:buFont typeface="Arial" panose="020B0604020202020204" pitchFamily="34" charset="0"/>
              <a:buChar char="•"/>
            </a:pPr>
            <a:r>
              <a:rPr lang="en-US" dirty="0" smtClean="0"/>
              <a:t>Conclusion</a:t>
            </a:r>
            <a:endParaRPr lang="en-US" dirty="0"/>
          </a:p>
        </p:txBody>
      </p:sp>
    </p:spTree>
    <p:extLst>
      <p:ext uri="{BB962C8B-B14F-4D97-AF65-F5344CB8AC3E}">
        <p14:creationId xmlns:p14="http://schemas.microsoft.com/office/powerpoint/2010/main" val="2856300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2"/>
          </p:nvPr>
        </p:nvSpPr>
        <p:spPr/>
        <p:txBody>
          <a:bodyPr/>
          <a:lstStyle/>
          <a:p>
            <a:pPr>
              <a:defRPr/>
            </a:pPr>
            <a:r>
              <a:rPr lang="en-US" smtClean="0">
                <a:latin typeface="Helvetica"/>
                <a:cs typeface="Helvetica"/>
              </a:rPr>
              <a:t>9/1/2021</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nl-NL" smtClean="0"/>
              <a:t>D. Wenman | APA Mechanical Aanlysis</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10</a:t>
            </a:fld>
            <a:endParaRPr lang="en-US" dirty="0"/>
          </a:p>
        </p:txBody>
      </p:sp>
      <p:sp>
        <p:nvSpPr>
          <p:cNvPr id="10" name="Rectangle 9"/>
          <p:cNvSpPr/>
          <p:nvPr/>
        </p:nvSpPr>
        <p:spPr>
          <a:xfrm>
            <a:off x="398048" y="287470"/>
            <a:ext cx="7669626" cy="461665"/>
          </a:xfrm>
          <a:prstGeom prst="rect">
            <a:avLst/>
          </a:prstGeom>
        </p:spPr>
        <p:txBody>
          <a:bodyPr wrap="square">
            <a:spAutoFit/>
          </a:bodyPr>
          <a:lstStyle/>
          <a:p>
            <a:r>
              <a:rPr lang="en-US" sz="2400" b="1" dirty="0">
                <a:solidFill>
                  <a:srgbClr val="E95125"/>
                </a:solidFill>
                <a:latin typeface="Helvetica"/>
              </a:rPr>
              <a:t>Masses and contingency of components</a:t>
            </a:r>
          </a:p>
        </p:txBody>
      </p:sp>
      <p:pic>
        <p:nvPicPr>
          <p:cNvPr id="3" name="Picture 2"/>
          <p:cNvPicPr>
            <a:picLocks noChangeAspect="1"/>
          </p:cNvPicPr>
          <p:nvPr/>
        </p:nvPicPr>
        <p:blipFill>
          <a:blip r:embed="rId3"/>
          <a:stretch>
            <a:fillRect/>
          </a:stretch>
        </p:blipFill>
        <p:spPr>
          <a:xfrm>
            <a:off x="2085043" y="1426559"/>
            <a:ext cx="5982631" cy="4817078"/>
          </a:xfrm>
          <a:prstGeom prst="rect">
            <a:avLst/>
          </a:prstGeom>
        </p:spPr>
      </p:pic>
      <p:sp>
        <p:nvSpPr>
          <p:cNvPr id="8" name="TextBox 7"/>
          <p:cNvSpPr txBox="1"/>
          <p:nvPr/>
        </p:nvSpPr>
        <p:spPr>
          <a:xfrm>
            <a:off x="454025" y="905608"/>
            <a:ext cx="7520597" cy="646331"/>
          </a:xfrm>
          <a:prstGeom prst="rect">
            <a:avLst/>
          </a:prstGeom>
          <a:noFill/>
        </p:spPr>
        <p:txBody>
          <a:bodyPr wrap="square" rtlCol="0">
            <a:spAutoFit/>
          </a:bodyPr>
          <a:lstStyle/>
          <a:p>
            <a:r>
              <a:rPr lang="en-US" dirty="0" smtClean="0"/>
              <a:t>For the </a:t>
            </a:r>
            <a:r>
              <a:rPr lang="en-US" dirty="0" smtClean="0"/>
              <a:t>different </a:t>
            </a:r>
            <a:r>
              <a:rPr lang="en-US" dirty="0" smtClean="0"/>
              <a:t>load cases, the masses of various components need to be considered.</a:t>
            </a:r>
            <a:endParaRPr lang="en-US" dirty="0"/>
          </a:p>
        </p:txBody>
      </p:sp>
    </p:spTree>
    <p:extLst>
      <p:ext uri="{BB962C8B-B14F-4D97-AF65-F5344CB8AC3E}">
        <p14:creationId xmlns:p14="http://schemas.microsoft.com/office/powerpoint/2010/main" val="3240317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2"/>
          </p:nvPr>
        </p:nvSpPr>
        <p:spPr/>
        <p:txBody>
          <a:bodyPr/>
          <a:lstStyle/>
          <a:p>
            <a:pPr>
              <a:defRPr/>
            </a:pPr>
            <a:r>
              <a:rPr lang="en-US" smtClean="0">
                <a:latin typeface="Helvetica"/>
                <a:cs typeface="Helvetica"/>
              </a:rPr>
              <a:t>9/1/2021</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nl-NL" smtClean="0"/>
              <a:t>D. Wenman | APA Mechanical Aanlysis</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11</a:t>
            </a:fld>
            <a:endParaRPr lang="en-US" dirty="0"/>
          </a:p>
        </p:txBody>
      </p:sp>
      <p:sp>
        <p:nvSpPr>
          <p:cNvPr id="10" name="Rectangle 9"/>
          <p:cNvSpPr/>
          <p:nvPr/>
        </p:nvSpPr>
        <p:spPr>
          <a:xfrm>
            <a:off x="270410" y="384039"/>
            <a:ext cx="7669626" cy="461665"/>
          </a:xfrm>
          <a:prstGeom prst="rect">
            <a:avLst/>
          </a:prstGeom>
        </p:spPr>
        <p:txBody>
          <a:bodyPr wrap="square">
            <a:spAutoFit/>
          </a:bodyPr>
          <a:lstStyle/>
          <a:p>
            <a:r>
              <a:rPr lang="en-US" sz="2400" b="1" dirty="0" smtClean="0">
                <a:solidFill>
                  <a:srgbClr val="E95125"/>
                </a:solidFill>
                <a:latin typeface="Helvetica"/>
              </a:rPr>
              <a:t>Loads applied to each load case</a:t>
            </a:r>
            <a:endParaRPr lang="en-US" sz="2400" b="1" dirty="0">
              <a:solidFill>
                <a:srgbClr val="E95125"/>
              </a:solidFill>
              <a:latin typeface="Helvetica"/>
            </a:endParaRPr>
          </a:p>
        </p:txBody>
      </p:sp>
      <p:pic>
        <p:nvPicPr>
          <p:cNvPr id="2" name="Picture 1"/>
          <p:cNvPicPr>
            <a:picLocks noChangeAspect="1"/>
          </p:cNvPicPr>
          <p:nvPr/>
        </p:nvPicPr>
        <p:blipFill rotWithShape="1">
          <a:blip r:embed="rId3"/>
          <a:srcRect t="4957"/>
          <a:stretch/>
        </p:blipFill>
        <p:spPr>
          <a:xfrm>
            <a:off x="1568694" y="1085029"/>
            <a:ext cx="5249801" cy="5225194"/>
          </a:xfrm>
          <a:prstGeom prst="rect">
            <a:avLst/>
          </a:prstGeom>
        </p:spPr>
      </p:pic>
    </p:spTree>
    <p:extLst>
      <p:ext uri="{BB962C8B-B14F-4D97-AF65-F5344CB8AC3E}">
        <p14:creationId xmlns:p14="http://schemas.microsoft.com/office/powerpoint/2010/main" val="2145652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2"/>
          </p:nvPr>
        </p:nvSpPr>
        <p:spPr/>
        <p:txBody>
          <a:bodyPr/>
          <a:lstStyle/>
          <a:p>
            <a:pPr>
              <a:defRPr/>
            </a:pPr>
            <a:r>
              <a:rPr lang="en-US" smtClean="0">
                <a:latin typeface="Helvetica"/>
                <a:cs typeface="Helvetica"/>
              </a:rPr>
              <a:t>9/1/2021</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nl-NL" smtClean="0"/>
              <a:t>D. Wenman | APA Mechanical Aanlysis</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12</a:t>
            </a:fld>
            <a:endParaRPr lang="en-US" dirty="0"/>
          </a:p>
        </p:txBody>
      </p:sp>
      <p:sp>
        <p:nvSpPr>
          <p:cNvPr id="10" name="Rectangle 9"/>
          <p:cNvSpPr/>
          <p:nvPr/>
        </p:nvSpPr>
        <p:spPr>
          <a:xfrm>
            <a:off x="270410" y="384039"/>
            <a:ext cx="7669626" cy="461665"/>
          </a:xfrm>
          <a:prstGeom prst="rect">
            <a:avLst/>
          </a:prstGeom>
        </p:spPr>
        <p:txBody>
          <a:bodyPr wrap="square">
            <a:spAutoFit/>
          </a:bodyPr>
          <a:lstStyle/>
          <a:p>
            <a:r>
              <a:rPr lang="en-US" sz="2400" b="1" dirty="0" smtClean="0">
                <a:solidFill>
                  <a:srgbClr val="E95125"/>
                </a:solidFill>
                <a:latin typeface="Helvetica"/>
              </a:rPr>
              <a:t>Application of masses carried by the Frame</a:t>
            </a:r>
            <a:endParaRPr lang="en-US" sz="2400" b="1" dirty="0">
              <a:solidFill>
                <a:srgbClr val="E95125"/>
              </a:solidFill>
              <a:latin typeface="Helvetica"/>
            </a:endParaRPr>
          </a:p>
        </p:txBody>
      </p:sp>
      <p:pic>
        <p:nvPicPr>
          <p:cNvPr id="3" name="Picture 2"/>
          <p:cNvPicPr>
            <a:picLocks noChangeAspect="1"/>
          </p:cNvPicPr>
          <p:nvPr/>
        </p:nvPicPr>
        <p:blipFill>
          <a:blip r:embed="rId3"/>
          <a:stretch>
            <a:fillRect/>
          </a:stretch>
        </p:blipFill>
        <p:spPr>
          <a:xfrm>
            <a:off x="3063933" y="1011114"/>
            <a:ext cx="4945275" cy="4994031"/>
          </a:xfrm>
          <a:prstGeom prst="rect">
            <a:avLst/>
          </a:prstGeom>
        </p:spPr>
      </p:pic>
      <p:sp>
        <p:nvSpPr>
          <p:cNvPr id="8" name="TextBox 7"/>
          <p:cNvSpPr txBox="1"/>
          <p:nvPr/>
        </p:nvSpPr>
        <p:spPr>
          <a:xfrm>
            <a:off x="0" y="1837592"/>
            <a:ext cx="3063933"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Mass of many components like boards are distributed on the frame.</a:t>
            </a:r>
          </a:p>
          <a:p>
            <a:pPr marL="285750" indent="-285750">
              <a:buFont typeface="Arial" panose="020B0604020202020204" pitchFamily="34" charset="0"/>
              <a:buChar char="•"/>
            </a:pPr>
            <a:r>
              <a:rPr lang="en-US" dirty="0" smtClean="0"/>
              <a:t>This load is assigned to each frame member</a:t>
            </a:r>
          </a:p>
          <a:p>
            <a:pPr marL="285750" indent="-285750">
              <a:buFont typeface="Arial" panose="020B0604020202020204" pitchFamily="34" charset="0"/>
              <a:buChar char="•"/>
            </a:pPr>
            <a:r>
              <a:rPr lang="en-US" dirty="0" smtClean="0"/>
              <a:t>The summation assigned load is checked against the summation of the component loads  </a:t>
            </a:r>
            <a:endParaRPr lang="en-US" dirty="0"/>
          </a:p>
        </p:txBody>
      </p:sp>
      <p:sp>
        <p:nvSpPr>
          <p:cNvPr id="9" name="TextBox 8"/>
          <p:cNvSpPr txBox="1"/>
          <p:nvPr/>
        </p:nvSpPr>
        <p:spPr>
          <a:xfrm>
            <a:off x="-298939" y="5266255"/>
            <a:ext cx="3130062" cy="523220"/>
          </a:xfrm>
          <a:prstGeom prst="rect">
            <a:avLst/>
          </a:prstGeom>
          <a:noFill/>
        </p:spPr>
        <p:txBody>
          <a:bodyPr wrap="square" rtlCol="0">
            <a:spAutoFit/>
          </a:bodyPr>
          <a:lstStyle/>
          <a:p>
            <a:pPr algn="r"/>
            <a:r>
              <a:rPr lang="en-US" sz="1400" dirty="0" smtClean="0"/>
              <a:t>Sum of mass assigned to frame</a:t>
            </a:r>
          </a:p>
          <a:p>
            <a:pPr algn="r"/>
            <a:r>
              <a:rPr lang="en-US" sz="1400" dirty="0" smtClean="0"/>
              <a:t>Sum of component loads</a:t>
            </a:r>
            <a:endParaRPr lang="en-US" sz="1400" dirty="0"/>
          </a:p>
        </p:txBody>
      </p:sp>
      <p:cxnSp>
        <p:nvCxnSpPr>
          <p:cNvPr id="12" name="Straight Arrow Connector 11"/>
          <p:cNvCxnSpPr/>
          <p:nvPr/>
        </p:nvCxnSpPr>
        <p:spPr>
          <a:xfrm>
            <a:off x="2831123" y="5389685"/>
            <a:ext cx="545123" cy="1143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2910254" y="5697415"/>
            <a:ext cx="465992" cy="87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39711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2"/>
          </p:nvPr>
        </p:nvSpPr>
        <p:spPr/>
        <p:txBody>
          <a:bodyPr/>
          <a:lstStyle/>
          <a:p>
            <a:pPr>
              <a:defRPr/>
            </a:pPr>
            <a:r>
              <a:rPr lang="en-US" smtClean="0">
                <a:latin typeface="Helvetica"/>
                <a:cs typeface="Helvetica"/>
              </a:rPr>
              <a:t>9/1/2021</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nl-NL" smtClean="0"/>
              <a:t>D. Wenman | APA Mechanical Aanlysis</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13</a:t>
            </a:fld>
            <a:endParaRPr lang="en-US" dirty="0"/>
          </a:p>
        </p:txBody>
      </p:sp>
      <p:sp>
        <p:nvSpPr>
          <p:cNvPr id="10" name="Rectangle 9"/>
          <p:cNvSpPr/>
          <p:nvPr/>
        </p:nvSpPr>
        <p:spPr>
          <a:xfrm>
            <a:off x="270410" y="384039"/>
            <a:ext cx="7669626" cy="461665"/>
          </a:xfrm>
          <a:prstGeom prst="rect">
            <a:avLst/>
          </a:prstGeom>
        </p:spPr>
        <p:txBody>
          <a:bodyPr wrap="square">
            <a:spAutoFit/>
          </a:bodyPr>
          <a:lstStyle/>
          <a:p>
            <a:r>
              <a:rPr lang="en-US" sz="2400" b="1" dirty="0" smtClean="0">
                <a:solidFill>
                  <a:srgbClr val="E95125"/>
                </a:solidFill>
                <a:latin typeface="Helvetica"/>
              </a:rPr>
              <a:t>Wire Load carried by frame</a:t>
            </a:r>
            <a:endParaRPr lang="en-US" sz="2400" b="1" dirty="0">
              <a:solidFill>
                <a:srgbClr val="E95125"/>
              </a:solidFill>
              <a:latin typeface="Helvetica"/>
            </a:endParaRPr>
          </a:p>
        </p:txBody>
      </p:sp>
      <p:pic>
        <p:nvPicPr>
          <p:cNvPr id="2" name="Picture 1"/>
          <p:cNvPicPr>
            <a:picLocks noChangeAspect="1"/>
          </p:cNvPicPr>
          <p:nvPr/>
        </p:nvPicPr>
        <p:blipFill>
          <a:blip r:embed="rId3"/>
          <a:stretch>
            <a:fillRect/>
          </a:stretch>
        </p:blipFill>
        <p:spPr>
          <a:xfrm>
            <a:off x="1252537" y="1385887"/>
            <a:ext cx="6638925" cy="4086225"/>
          </a:xfrm>
          <a:prstGeom prst="rect">
            <a:avLst/>
          </a:prstGeom>
        </p:spPr>
      </p:pic>
      <p:sp>
        <p:nvSpPr>
          <p:cNvPr id="3" name="TextBox 2"/>
          <p:cNvSpPr txBox="1"/>
          <p:nvPr/>
        </p:nvSpPr>
        <p:spPr>
          <a:xfrm>
            <a:off x="3419422" y="5472112"/>
            <a:ext cx="2796739" cy="369332"/>
          </a:xfrm>
          <a:prstGeom prst="rect">
            <a:avLst/>
          </a:prstGeom>
          <a:noFill/>
        </p:spPr>
        <p:txBody>
          <a:bodyPr wrap="square" rtlCol="0">
            <a:spAutoFit/>
          </a:bodyPr>
          <a:lstStyle/>
          <a:p>
            <a:r>
              <a:rPr lang="en-US" dirty="0" smtClean="0"/>
              <a:t>Includes 1.4 load factor</a:t>
            </a:r>
            <a:endParaRPr lang="en-US" dirty="0"/>
          </a:p>
        </p:txBody>
      </p:sp>
    </p:spTree>
    <p:extLst>
      <p:ext uri="{BB962C8B-B14F-4D97-AF65-F5344CB8AC3E}">
        <p14:creationId xmlns:p14="http://schemas.microsoft.com/office/powerpoint/2010/main" val="28426117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2"/>
          </p:nvPr>
        </p:nvSpPr>
        <p:spPr/>
        <p:txBody>
          <a:bodyPr/>
          <a:lstStyle/>
          <a:p>
            <a:pPr>
              <a:defRPr/>
            </a:pPr>
            <a:r>
              <a:rPr lang="en-US" smtClean="0">
                <a:latin typeface="Helvetica"/>
                <a:cs typeface="Helvetica"/>
              </a:rPr>
              <a:t>9/1/2021</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nl-NL" smtClean="0"/>
              <a:t>D. Wenman | APA Mechanical Aanlysis</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14</a:t>
            </a:fld>
            <a:endParaRPr lang="en-US" dirty="0"/>
          </a:p>
        </p:txBody>
      </p:sp>
      <p:sp>
        <p:nvSpPr>
          <p:cNvPr id="10" name="Rectangle 9"/>
          <p:cNvSpPr/>
          <p:nvPr/>
        </p:nvSpPr>
        <p:spPr>
          <a:xfrm>
            <a:off x="270410" y="384039"/>
            <a:ext cx="7669626" cy="461665"/>
          </a:xfrm>
          <a:prstGeom prst="rect">
            <a:avLst/>
          </a:prstGeom>
        </p:spPr>
        <p:txBody>
          <a:bodyPr wrap="square">
            <a:spAutoFit/>
          </a:bodyPr>
          <a:lstStyle/>
          <a:p>
            <a:r>
              <a:rPr lang="en-US" sz="2400" b="1" dirty="0" smtClean="0">
                <a:solidFill>
                  <a:srgbClr val="E95125"/>
                </a:solidFill>
                <a:latin typeface="Helvetica"/>
              </a:rPr>
              <a:t>FEA Model</a:t>
            </a:r>
            <a:endParaRPr lang="en-US" sz="2400" b="1" dirty="0">
              <a:solidFill>
                <a:srgbClr val="E95125"/>
              </a:solidFill>
              <a:latin typeface="Helvetica"/>
            </a:endParaRPr>
          </a:p>
        </p:txBody>
      </p:sp>
      <p:sp>
        <p:nvSpPr>
          <p:cNvPr id="7" name="Content Placeholder 1"/>
          <p:cNvSpPr>
            <a:spLocks noGrp="1"/>
          </p:cNvSpPr>
          <p:nvPr>
            <p:ph idx="11"/>
          </p:nvPr>
        </p:nvSpPr>
        <p:spPr>
          <a:xfrm>
            <a:off x="454029" y="1207770"/>
            <a:ext cx="8232771" cy="5070302"/>
          </a:xfrm>
        </p:spPr>
        <p:txBody>
          <a:bodyPr>
            <a:normAutofit/>
          </a:bodyPr>
          <a:lstStyle/>
          <a:p>
            <a:r>
              <a:rPr lang="en-US" sz="2000" dirty="0" smtClean="0"/>
              <a:t>A 3D representative model was built and Finite Element Analysis (FEA) was used to evaluate the frame. </a:t>
            </a:r>
          </a:p>
          <a:p>
            <a:r>
              <a:rPr lang="en-US" sz="2000" dirty="0" smtClean="0"/>
              <a:t>Primary software was ANSYS Simulation. </a:t>
            </a:r>
          </a:p>
          <a:p>
            <a:r>
              <a:rPr lang="en-US" sz="2000" dirty="0" smtClean="0"/>
              <a:t>ANSYS TET10 and HEX20 elements were used.</a:t>
            </a:r>
          </a:p>
          <a:p>
            <a:r>
              <a:rPr lang="en-US" sz="2000" dirty="0" smtClean="0"/>
              <a:t>Stresses </a:t>
            </a:r>
            <a:r>
              <a:rPr lang="en-US" sz="2000" dirty="0"/>
              <a:t>in </a:t>
            </a:r>
            <a:r>
              <a:rPr lang="en-US" sz="2000" dirty="0" smtClean="0"/>
              <a:t>frame members were calculated by FEA</a:t>
            </a:r>
          </a:p>
          <a:p>
            <a:r>
              <a:rPr lang="en-US" sz="2000" dirty="0" smtClean="0"/>
              <a:t>Forces </a:t>
            </a:r>
            <a:r>
              <a:rPr lang="en-US" sz="2000" dirty="0"/>
              <a:t>and moments on the </a:t>
            </a:r>
            <a:r>
              <a:rPr lang="en-US" sz="2000" dirty="0" smtClean="0"/>
              <a:t>joints were </a:t>
            </a:r>
            <a:r>
              <a:rPr lang="en-US" sz="2000" dirty="0" smtClean="0"/>
              <a:t>extracted from the FEA </a:t>
            </a:r>
            <a:r>
              <a:rPr lang="en-US" sz="2000" dirty="0" smtClean="0"/>
              <a:t>for use in code calculations for bolts and welds.</a:t>
            </a:r>
          </a:p>
          <a:p>
            <a:r>
              <a:rPr lang="en-US" sz="2000" dirty="0" smtClean="0"/>
              <a:t>Buckling was checked for all frame members.</a:t>
            </a:r>
            <a:endParaRPr lang="en-US" sz="2000" dirty="0"/>
          </a:p>
          <a:p>
            <a:pPr marL="0" indent="0">
              <a:buNone/>
            </a:pPr>
            <a:endParaRPr lang="en-US" sz="2000" dirty="0" smtClean="0"/>
          </a:p>
          <a:p>
            <a:endParaRPr lang="en-US" sz="2000" dirty="0" smtClean="0"/>
          </a:p>
        </p:txBody>
      </p:sp>
    </p:spTree>
    <p:extLst>
      <p:ext uri="{BB962C8B-B14F-4D97-AF65-F5344CB8AC3E}">
        <p14:creationId xmlns:p14="http://schemas.microsoft.com/office/powerpoint/2010/main" val="20371334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2"/>
          </p:nvPr>
        </p:nvSpPr>
        <p:spPr/>
        <p:txBody>
          <a:bodyPr/>
          <a:lstStyle/>
          <a:p>
            <a:pPr>
              <a:defRPr/>
            </a:pPr>
            <a:r>
              <a:rPr lang="en-US" smtClean="0">
                <a:latin typeface="Helvetica"/>
                <a:cs typeface="Helvetica"/>
              </a:rPr>
              <a:t>9/1/2021</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nl-NL" smtClean="0"/>
              <a:t>D. Wenman | APA Mechanical Aanlysis</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15</a:t>
            </a:fld>
            <a:endParaRPr lang="en-US" dirty="0"/>
          </a:p>
        </p:txBody>
      </p:sp>
      <p:sp>
        <p:nvSpPr>
          <p:cNvPr id="10" name="Rectangle 9"/>
          <p:cNvSpPr/>
          <p:nvPr/>
        </p:nvSpPr>
        <p:spPr>
          <a:xfrm>
            <a:off x="270410" y="384039"/>
            <a:ext cx="7669626" cy="461665"/>
          </a:xfrm>
          <a:prstGeom prst="rect">
            <a:avLst/>
          </a:prstGeom>
        </p:spPr>
        <p:txBody>
          <a:bodyPr wrap="square">
            <a:spAutoFit/>
          </a:bodyPr>
          <a:lstStyle/>
          <a:p>
            <a:r>
              <a:rPr lang="en-US" sz="2400" b="1" dirty="0">
                <a:solidFill>
                  <a:srgbClr val="E95125"/>
                </a:solidFill>
                <a:latin typeface="Helvetica"/>
              </a:rPr>
              <a:t>Analysis of welded connections</a:t>
            </a:r>
          </a:p>
        </p:txBody>
      </p:sp>
      <p:sp>
        <p:nvSpPr>
          <p:cNvPr id="8" name="Content Placeholder 1"/>
          <p:cNvSpPr>
            <a:spLocks noGrp="1"/>
          </p:cNvSpPr>
          <p:nvPr>
            <p:ph idx="11"/>
          </p:nvPr>
        </p:nvSpPr>
        <p:spPr>
          <a:xfrm>
            <a:off x="454029" y="1207770"/>
            <a:ext cx="5510043" cy="5070302"/>
          </a:xfrm>
        </p:spPr>
        <p:txBody>
          <a:bodyPr>
            <a:normAutofit lnSpcReduction="10000"/>
          </a:bodyPr>
          <a:lstStyle/>
          <a:p>
            <a:r>
              <a:rPr lang="en-US" sz="2000" dirty="0" smtClean="0"/>
              <a:t>The weld joints are identified and reported by their joint location.</a:t>
            </a:r>
          </a:p>
          <a:p>
            <a:r>
              <a:rPr lang="en-US" sz="2000" dirty="0" smtClean="0"/>
              <a:t>There are four different types of welds</a:t>
            </a:r>
          </a:p>
          <a:p>
            <a:pPr marL="617538" lvl="1" indent="-342900">
              <a:buFont typeface="+mj-lt"/>
              <a:buAutoNum type="arabicPeriod"/>
            </a:pPr>
            <a:r>
              <a:rPr lang="en-US" sz="1600" dirty="0" smtClean="0"/>
              <a:t>Pad to head or foot tube</a:t>
            </a:r>
          </a:p>
          <a:p>
            <a:pPr marL="617538" lvl="1" indent="-342900">
              <a:buFont typeface="+mj-lt"/>
              <a:buAutoNum type="arabicPeriod"/>
            </a:pPr>
            <a:r>
              <a:rPr lang="en-US" sz="1600" dirty="0" smtClean="0"/>
              <a:t>Endcap to side tube</a:t>
            </a:r>
          </a:p>
          <a:p>
            <a:pPr marL="617538" lvl="1" indent="-342900">
              <a:buFont typeface="+mj-lt"/>
              <a:buAutoNum type="arabicPeriod"/>
            </a:pPr>
            <a:r>
              <a:rPr lang="en-US" sz="1600" dirty="0" smtClean="0"/>
              <a:t>Endcap to center tube</a:t>
            </a:r>
          </a:p>
          <a:p>
            <a:pPr marL="617538" lvl="1" indent="-342900">
              <a:buFont typeface="+mj-lt"/>
              <a:buAutoNum type="arabicPeriod"/>
            </a:pPr>
            <a:r>
              <a:rPr lang="en-US" sz="1600" dirty="0" smtClean="0"/>
              <a:t>Endcap to ribs</a:t>
            </a:r>
          </a:p>
          <a:p>
            <a:r>
              <a:rPr lang="en-US" sz="2000" dirty="0" smtClean="0"/>
              <a:t>Forces and moments on each joint were pulled from the FEA</a:t>
            </a:r>
          </a:p>
          <a:p>
            <a:r>
              <a:rPr lang="en-US" sz="2000" dirty="0" smtClean="0"/>
              <a:t>The weld stresses were calculated for each weld joint per the AISC -360-16 code.</a:t>
            </a:r>
          </a:p>
          <a:p>
            <a:r>
              <a:rPr lang="en-US" sz="2000" dirty="0" smtClean="0"/>
              <a:t>The resistance factor of .</a:t>
            </a:r>
            <a:r>
              <a:rPr lang="en-US" sz="2000" dirty="0"/>
              <a:t>55 </a:t>
            </a:r>
            <a:r>
              <a:rPr lang="en-US" sz="2000" dirty="0" smtClean="0"/>
              <a:t>for welds from </a:t>
            </a:r>
            <a:r>
              <a:rPr lang="en-US" sz="2000" dirty="0" smtClean="0"/>
              <a:t>Design </a:t>
            </a:r>
            <a:r>
              <a:rPr lang="en-US" sz="2000" dirty="0"/>
              <a:t>Guide 27: Structural Stainless </a:t>
            </a:r>
            <a:r>
              <a:rPr lang="en-US" sz="2000" dirty="0" smtClean="0"/>
              <a:t>Steel was used.</a:t>
            </a:r>
            <a:endParaRPr lang="en-US" sz="2000" dirty="0"/>
          </a:p>
        </p:txBody>
      </p:sp>
      <p:pic>
        <p:nvPicPr>
          <p:cNvPr id="9" name="Picture 8"/>
          <p:cNvPicPr>
            <a:picLocks noChangeAspect="1"/>
          </p:cNvPicPr>
          <p:nvPr/>
        </p:nvPicPr>
        <p:blipFill>
          <a:blip r:embed="rId3"/>
          <a:stretch>
            <a:fillRect/>
          </a:stretch>
        </p:blipFill>
        <p:spPr>
          <a:xfrm>
            <a:off x="6085710" y="1573373"/>
            <a:ext cx="2267909" cy="2810500"/>
          </a:xfrm>
          <a:prstGeom prst="rect">
            <a:avLst/>
          </a:prstGeom>
        </p:spPr>
      </p:pic>
      <p:sp>
        <p:nvSpPr>
          <p:cNvPr id="11" name="TextBox 10"/>
          <p:cNvSpPr txBox="1"/>
          <p:nvPr/>
        </p:nvSpPr>
        <p:spPr>
          <a:xfrm>
            <a:off x="6085710" y="4735773"/>
            <a:ext cx="2403197" cy="923330"/>
          </a:xfrm>
          <a:prstGeom prst="rect">
            <a:avLst/>
          </a:prstGeom>
          <a:noFill/>
        </p:spPr>
        <p:txBody>
          <a:bodyPr wrap="square" rtlCol="0">
            <a:spAutoFit/>
          </a:bodyPr>
          <a:lstStyle/>
          <a:p>
            <a:r>
              <a:rPr lang="en-US" dirty="0" smtClean="0"/>
              <a:t>View of pad to head tube weld.  Head tube not shown.</a:t>
            </a:r>
            <a:endParaRPr lang="en-US" dirty="0"/>
          </a:p>
        </p:txBody>
      </p:sp>
    </p:spTree>
    <p:extLst>
      <p:ext uri="{BB962C8B-B14F-4D97-AF65-F5344CB8AC3E}">
        <p14:creationId xmlns:p14="http://schemas.microsoft.com/office/powerpoint/2010/main" val="19545137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2"/>
          </p:nvPr>
        </p:nvSpPr>
        <p:spPr/>
        <p:txBody>
          <a:bodyPr/>
          <a:lstStyle/>
          <a:p>
            <a:pPr>
              <a:defRPr/>
            </a:pPr>
            <a:r>
              <a:rPr lang="en-US" smtClean="0">
                <a:latin typeface="Helvetica"/>
                <a:cs typeface="Helvetica"/>
              </a:rPr>
              <a:t>9/1/2021</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nl-NL" smtClean="0"/>
              <a:t>D. Wenman | APA Mechanical Aanlysis</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16</a:t>
            </a:fld>
            <a:endParaRPr lang="en-US" dirty="0"/>
          </a:p>
        </p:txBody>
      </p:sp>
      <p:sp>
        <p:nvSpPr>
          <p:cNvPr id="10" name="Rectangle 9"/>
          <p:cNvSpPr/>
          <p:nvPr/>
        </p:nvSpPr>
        <p:spPr>
          <a:xfrm>
            <a:off x="270410" y="384039"/>
            <a:ext cx="7669626" cy="461665"/>
          </a:xfrm>
          <a:prstGeom prst="rect">
            <a:avLst/>
          </a:prstGeom>
        </p:spPr>
        <p:txBody>
          <a:bodyPr wrap="square">
            <a:spAutoFit/>
          </a:bodyPr>
          <a:lstStyle/>
          <a:p>
            <a:r>
              <a:rPr lang="en-US" sz="2400" b="1" dirty="0">
                <a:solidFill>
                  <a:srgbClr val="E95125"/>
                </a:solidFill>
                <a:latin typeface="Helvetica"/>
              </a:rPr>
              <a:t>Analysis of welded connections</a:t>
            </a:r>
          </a:p>
        </p:txBody>
      </p:sp>
      <p:sp>
        <p:nvSpPr>
          <p:cNvPr id="12" name="Content Placeholder 1"/>
          <p:cNvSpPr>
            <a:spLocks noGrp="1"/>
          </p:cNvSpPr>
          <p:nvPr>
            <p:ph idx="11"/>
          </p:nvPr>
        </p:nvSpPr>
        <p:spPr>
          <a:xfrm>
            <a:off x="1154363" y="1604606"/>
            <a:ext cx="6318835" cy="2730001"/>
          </a:xfrm>
        </p:spPr>
        <p:txBody>
          <a:bodyPr>
            <a:normAutofit/>
          </a:bodyPr>
          <a:lstStyle/>
          <a:p>
            <a:r>
              <a:rPr lang="en-US" sz="2000" dirty="0" smtClean="0"/>
              <a:t>The contribution of stresses from each of the 3 forces and 3 moments applied to the </a:t>
            </a:r>
            <a:r>
              <a:rPr lang="en-US" sz="2000" dirty="0" smtClean="0"/>
              <a:t>joint was </a:t>
            </a:r>
            <a:r>
              <a:rPr lang="en-US" sz="2000" dirty="0" smtClean="0"/>
              <a:t>used to determined the contribution to stress from each.</a:t>
            </a:r>
          </a:p>
          <a:p>
            <a:r>
              <a:rPr lang="en-US" sz="2000" dirty="0" smtClean="0"/>
              <a:t>The stresses from each force and moment are summed directly or </a:t>
            </a:r>
            <a:r>
              <a:rPr lang="en-US" sz="2000" dirty="0" err="1" smtClean="0"/>
              <a:t>vectorially</a:t>
            </a:r>
            <a:r>
              <a:rPr lang="en-US" sz="2000" dirty="0" smtClean="0"/>
              <a:t> (as appropriate) to arrive at the maximum value of force per unit length applied to the weld (N/m).</a:t>
            </a:r>
          </a:p>
        </p:txBody>
      </p:sp>
    </p:spTree>
    <p:extLst>
      <p:ext uri="{BB962C8B-B14F-4D97-AF65-F5344CB8AC3E}">
        <p14:creationId xmlns:p14="http://schemas.microsoft.com/office/powerpoint/2010/main" val="23765029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2"/>
          </p:nvPr>
        </p:nvSpPr>
        <p:spPr/>
        <p:txBody>
          <a:bodyPr/>
          <a:lstStyle/>
          <a:p>
            <a:pPr>
              <a:defRPr/>
            </a:pPr>
            <a:r>
              <a:rPr lang="en-US" smtClean="0">
                <a:latin typeface="Helvetica"/>
                <a:cs typeface="Helvetica"/>
              </a:rPr>
              <a:t>9/1/2021</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nl-NL" smtClean="0"/>
              <a:t>D. Wenman | APA Mechanical Aanlysis</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17</a:t>
            </a:fld>
            <a:endParaRPr lang="en-US" dirty="0"/>
          </a:p>
        </p:txBody>
      </p:sp>
      <p:sp>
        <p:nvSpPr>
          <p:cNvPr id="10" name="Rectangle 9"/>
          <p:cNvSpPr/>
          <p:nvPr/>
        </p:nvSpPr>
        <p:spPr>
          <a:xfrm>
            <a:off x="270410" y="384039"/>
            <a:ext cx="7669626" cy="461665"/>
          </a:xfrm>
          <a:prstGeom prst="rect">
            <a:avLst/>
          </a:prstGeom>
        </p:spPr>
        <p:txBody>
          <a:bodyPr wrap="square">
            <a:spAutoFit/>
          </a:bodyPr>
          <a:lstStyle/>
          <a:p>
            <a:r>
              <a:rPr lang="en-US" sz="2400" b="1" dirty="0">
                <a:solidFill>
                  <a:srgbClr val="E95125"/>
                </a:solidFill>
                <a:latin typeface="Helvetica"/>
              </a:rPr>
              <a:t>Analysis of bolted connections</a:t>
            </a:r>
          </a:p>
        </p:txBody>
      </p:sp>
      <p:sp>
        <p:nvSpPr>
          <p:cNvPr id="8" name="Content Placeholder 1"/>
          <p:cNvSpPr>
            <a:spLocks noGrp="1"/>
          </p:cNvSpPr>
          <p:nvPr>
            <p:ph idx="11"/>
          </p:nvPr>
        </p:nvSpPr>
        <p:spPr>
          <a:xfrm>
            <a:off x="454029" y="1207770"/>
            <a:ext cx="4374645" cy="5070302"/>
          </a:xfrm>
        </p:spPr>
        <p:txBody>
          <a:bodyPr>
            <a:normAutofit fontScale="92500" lnSpcReduction="20000"/>
          </a:bodyPr>
          <a:lstStyle/>
          <a:p>
            <a:r>
              <a:rPr lang="en-US" sz="2000" dirty="0" smtClean="0"/>
              <a:t>Individual bolts were labeled using the joint and bolt locations with respect to the Coordinate system</a:t>
            </a:r>
          </a:p>
          <a:p>
            <a:r>
              <a:rPr lang="en-US" sz="2000" dirty="0" smtClean="0"/>
              <a:t>Forces and moments on each joint were pulled from the FEA</a:t>
            </a:r>
          </a:p>
          <a:p>
            <a:r>
              <a:rPr lang="en-US" sz="2000" dirty="0" smtClean="0"/>
              <a:t>The tensile and shear forces were calculated for each bolt for each load case</a:t>
            </a:r>
          </a:p>
          <a:p>
            <a:r>
              <a:rPr lang="en-US" sz="2000" dirty="0" smtClean="0"/>
              <a:t>The available </a:t>
            </a:r>
            <a:r>
              <a:rPr lang="en-US" sz="2000" dirty="0" smtClean="0"/>
              <a:t>strengths </a:t>
            </a:r>
            <a:r>
              <a:rPr lang="en-US" sz="2000" dirty="0" smtClean="0"/>
              <a:t>of the M10 and M12 bolts </a:t>
            </a:r>
            <a:r>
              <a:rPr lang="en-US" sz="2000" dirty="0" smtClean="0"/>
              <a:t>were </a:t>
            </a:r>
            <a:r>
              <a:rPr lang="en-US" sz="2000" dirty="0" smtClean="0"/>
              <a:t>determined based on bolt </a:t>
            </a:r>
            <a:r>
              <a:rPr lang="en-US" sz="2000" dirty="0" smtClean="0"/>
              <a:t>size and </a:t>
            </a:r>
            <a:r>
              <a:rPr lang="en-US" sz="2000" dirty="0" smtClean="0"/>
              <a:t>materials (A2 Class 70 304 SS bolts and 0.75 resistance factor)</a:t>
            </a:r>
          </a:p>
          <a:p>
            <a:r>
              <a:rPr lang="en-US" sz="2000" dirty="0" smtClean="0"/>
              <a:t>Note: It is not necessary to evaluate combined stresses because the shear loads never exceed 30% of the available strengths</a:t>
            </a:r>
            <a:r>
              <a:rPr lang="en-US" sz="2000" dirty="0"/>
              <a:t>. (See User Note in Section J3.7)</a:t>
            </a:r>
          </a:p>
          <a:p>
            <a:endParaRPr lang="en-US" sz="2000" dirty="0" smtClean="0">
              <a:solidFill>
                <a:srgbClr val="FF0000"/>
              </a:solidFill>
            </a:endParaRPr>
          </a:p>
        </p:txBody>
      </p:sp>
      <p:pic>
        <p:nvPicPr>
          <p:cNvPr id="9" name="Picture 8"/>
          <p:cNvPicPr>
            <a:picLocks noChangeAspect="1"/>
          </p:cNvPicPr>
          <p:nvPr/>
        </p:nvPicPr>
        <p:blipFill>
          <a:blip r:embed="rId3"/>
          <a:stretch>
            <a:fillRect/>
          </a:stretch>
        </p:blipFill>
        <p:spPr>
          <a:xfrm>
            <a:off x="6227096" y="1749555"/>
            <a:ext cx="2115495" cy="2676376"/>
          </a:xfrm>
          <a:prstGeom prst="rect">
            <a:avLst/>
          </a:prstGeom>
        </p:spPr>
      </p:pic>
      <p:pic>
        <p:nvPicPr>
          <p:cNvPr id="11" name="Picture 10"/>
          <p:cNvPicPr>
            <a:picLocks noChangeAspect="1"/>
          </p:cNvPicPr>
          <p:nvPr/>
        </p:nvPicPr>
        <p:blipFill>
          <a:blip r:embed="rId4"/>
          <a:stretch>
            <a:fillRect/>
          </a:stretch>
        </p:blipFill>
        <p:spPr>
          <a:xfrm>
            <a:off x="6926183" y="2938994"/>
            <a:ext cx="506012" cy="554784"/>
          </a:xfrm>
          <a:prstGeom prst="rect">
            <a:avLst/>
          </a:prstGeom>
        </p:spPr>
      </p:pic>
    </p:spTree>
    <p:extLst>
      <p:ext uri="{BB962C8B-B14F-4D97-AF65-F5344CB8AC3E}">
        <p14:creationId xmlns:p14="http://schemas.microsoft.com/office/powerpoint/2010/main" val="33292040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2"/>
          </p:nvPr>
        </p:nvSpPr>
        <p:spPr/>
        <p:txBody>
          <a:bodyPr/>
          <a:lstStyle/>
          <a:p>
            <a:pPr>
              <a:defRPr/>
            </a:pPr>
            <a:r>
              <a:rPr lang="en-US" smtClean="0">
                <a:latin typeface="Helvetica"/>
                <a:cs typeface="Helvetica"/>
              </a:rPr>
              <a:t>9/1/2021</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nl-NL" smtClean="0"/>
              <a:t>D. Wenman | APA Mechanical Aanlysis</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18</a:t>
            </a:fld>
            <a:endParaRPr lang="en-US" dirty="0"/>
          </a:p>
        </p:txBody>
      </p:sp>
      <p:sp>
        <p:nvSpPr>
          <p:cNvPr id="10" name="Rectangle 9"/>
          <p:cNvSpPr/>
          <p:nvPr/>
        </p:nvSpPr>
        <p:spPr>
          <a:xfrm>
            <a:off x="270410" y="384039"/>
            <a:ext cx="8539482" cy="461665"/>
          </a:xfrm>
          <a:prstGeom prst="rect">
            <a:avLst/>
          </a:prstGeom>
        </p:spPr>
        <p:txBody>
          <a:bodyPr wrap="square">
            <a:spAutoFit/>
          </a:bodyPr>
          <a:lstStyle/>
          <a:p>
            <a:r>
              <a:rPr lang="en-US" sz="2400" b="1" dirty="0" smtClean="0">
                <a:solidFill>
                  <a:srgbClr val="E95125"/>
                </a:solidFill>
                <a:latin typeface="Helvetica"/>
              </a:rPr>
              <a:t>Frame stresses </a:t>
            </a:r>
            <a:r>
              <a:rPr lang="en-US" sz="2400" b="1" dirty="0">
                <a:solidFill>
                  <a:srgbClr val="E95125"/>
                </a:solidFill>
                <a:latin typeface="Helvetica"/>
              </a:rPr>
              <a:t>for </a:t>
            </a:r>
            <a:r>
              <a:rPr lang="en-US" sz="2400" b="1" dirty="0" smtClean="0">
                <a:solidFill>
                  <a:srgbClr val="E95125"/>
                </a:solidFill>
                <a:latin typeface="Helvetica"/>
              </a:rPr>
              <a:t>Factory, </a:t>
            </a:r>
            <a:r>
              <a:rPr lang="en-US" sz="2400" b="1" dirty="0">
                <a:solidFill>
                  <a:srgbClr val="E95125"/>
                </a:solidFill>
                <a:latin typeface="Helvetica"/>
              </a:rPr>
              <a:t>Lifting, and </a:t>
            </a:r>
            <a:r>
              <a:rPr lang="en-US" sz="2400" b="1" dirty="0" smtClean="0">
                <a:solidFill>
                  <a:srgbClr val="E95125"/>
                </a:solidFill>
                <a:latin typeface="Helvetica"/>
              </a:rPr>
              <a:t>Installation cases</a:t>
            </a:r>
            <a:endParaRPr lang="en-US" sz="2400" b="1" dirty="0">
              <a:solidFill>
                <a:srgbClr val="E95125"/>
              </a:solidFill>
              <a:latin typeface="Helvetica"/>
            </a:endParaRPr>
          </a:p>
        </p:txBody>
      </p:sp>
      <p:sp>
        <p:nvSpPr>
          <p:cNvPr id="12" name="TextBox 11"/>
          <p:cNvSpPr txBox="1"/>
          <p:nvPr/>
        </p:nvSpPr>
        <p:spPr>
          <a:xfrm>
            <a:off x="275099" y="780062"/>
            <a:ext cx="8229600" cy="369332"/>
          </a:xfrm>
          <a:prstGeom prst="rect">
            <a:avLst/>
          </a:prstGeom>
          <a:noFill/>
        </p:spPr>
        <p:txBody>
          <a:bodyPr wrap="square" rtlCol="0">
            <a:spAutoFit/>
          </a:bodyPr>
          <a:lstStyle/>
          <a:p>
            <a:r>
              <a:rPr lang="en-US" b="1" dirty="0" smtClean="0"/>
              <a:t>Results from FEA</a:t>
            </a:r>
          </a:p>
        </p:txBody>
      </p:sp>
      <p:graphicFrame>
        <p:nvGraphicFramePr>
          <p:cNvPr id="2" name="Table 1"/>
          <p:cNvGraphicFramePr>
            <a:graphicFrameLocks noGrp="1"/>
          </p:cNvGraphicFramePr>
          <p:nvPr>
            <p:extLst>
              <p:ext uri="{D42A27DB-BD31-4B8C-83A1-F6EECF244321}">
                <p14:modId xmlns:p14="http://schemas.microsoft.com/office/powerpoint/2010/main" val="362357434"/>
              </p:ext>
            </p:extLst>
          </p:nvPr>
        </p:nvGraphicFramePr>
        <p:xfrm>
          <a:off x="562139" y="2616752"/>
          <a:ext cx="5402581" cy="1811638"/>
        </p:xfrm>
        <a:graphic>
          <a:graphicData uri="http://schemas.openxmlformats.org/drawingml/2006/table">
            <a:tbl>
              <a:tblPr firstRow="1" firstCol="1" bandRow="1">
                <a:tableStyleId>{5C22544A-7EE6-4342-B048-85BDC9FD1C3A}</a:tableStyleId>
              </a:tblPr>
              <a:tblGrid>
                <a:gridCol w="986131">
                  <a:extLst>
                    <a:ext uri="{9D8B030D-6E8A-4147-A177-3AD203B41FA5}">
                      <a16:colId xmlns:a16="http://schemas.microsoft.com/office/drawing/2014/main" val="3179931735"/>
                    </a:ext>
                  </a:extLst>
                </a:gridCol>
                <a:gridCol w="1377498">
                  <a:extLst>
                    <a:ext uri="{9D8B030D-6E8A-4147-A177-3AD203B41FA5}">
                      <a16:colId xmlns:a16="http://schemas.microsoft.com/office/drawing/2014/main" val="2571414540"/>
                    </a:ext>
                  </a:extLst>
                </a:gridCol>
                <a:gridCol w="1601463">
                  <a:extLst>
                    <a:ext uri="{9D8B030D-6E8A-4147-A177-3AD203B41FA5}">
                      <a16:colId xmlns:a16="http://schemas.microsoft.com/office/drawing/2014/main" val="3486785009"/>
                    </a:ext>
                  </a:extLst>
                </a:gridCol>
                <a:gridCol w="1437489">
                  <a:extLst>
                    <a:ext uri="{9D8B030D-6E8A-4147-A177-3AD203B41FA5}">
                      <a16:colId xmlns:a16="http://schemas.microsoft.com/office/drawing/2014/main" val="3726004860"/>
                    </a:ext>
                  </a:extLst>
                </a:gridCol>
              </a:tblGrid>
              <a:tr h="360061">
                <a:tc>
                  <a:txBody>
                    <a:bodyPr/>
                    <a:lstStyle/>
                    <a:p>
                      <a:pPr marL="0" marR="0" algn="ctr">
                        <a:lnSpc>
                          <a:spcPct val="107000"/>
                        </a:lnSpc>
                        <a:spcBef>
                          <a:spcPts val="0"/>
                        </a:spcBef>
                        <a:spcAft>
                          <a:spcPts val="0"/>
                        </a:spcAft>
                      </a:pPr>
                      <a:r>
                        <a:rPr lang="en-US" sz="1100" dirty="0">
                          <a:effectLst/>
                        </a:rPr>
                        <a:t>Case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Maximum Von Mises Stress (MPa)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smtClean="0">
                          <a:effectLst/>
                        </a:rPr>
                        <a:t>Available </a:t>
                      </a:r>
                      <a:r>
                        <a:rPr lang="en-US" sz="1100" dirty="0">
                          <a:effectLst/>
                        </a:rPr>
                        <a:t>Stress (MPa)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Utilization Ratio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49643278"/>
                  </a:ext>
                </a:extLst>
              </a:tr>
              <a:tr h="181925">
                <a:tc>
                  <a:txBody>
                    <a:bodyPr/>
                    <a:lstStyle/>
                    <a:p>
                      <a:pPr marL="0" marR="0" algn="ctr">
                        <a:lnSpc>
                          <a:spcPct val="107000"/>
                        </a:lnSpc>
                        <a:spcBef>
                          <a:spcPts val="0"/>
                        </a:spcBef>
                        <a:spcAft>
                          <a:spcPts val="0"/>
                        </a:spcAft>
                      </a:pPr>
                      <a:r>
                        <a:rPr lang="en-US" sz="1100">
                          <a:effectLst/>
                        </a:rPr>
                        <a:t>LC 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112.48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189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0.60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7440646"/>
                  </a:ext>
                </a:extLst>
              </a:tr>
              <a:tr h="181925">
                <a:tc>
                  <a:txBody>
                    <a:bodyPr/>
                    <a:lstStyle/>
                    <a:p>
                      <a:pPr marL="0" marR="0" algn="ctr">
                        <a:lnSpc>
                          <a:spcPct val="107000"/>
                        </a:lnSpc>
                        <a:spcBef>
                          <a:spcPts val="0"/>
                        </a:spcBef>
                        <a:spcAft>
                          <a:spcPts val="0"/>
                        </a:spcAft>
                      </a:pPr>
                      <a:r>
                        <a:rPr lang="en-US" sz="1100">
                          <a:effectLst/>
                        </a:rPr>
                        <a:t>LC 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176.66*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189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0.93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828972839"/>
                  </a:ext>
                </a:extLst>
              </a:tr>
              <a:tr h="181925">
                <a:tc>
                  <a:txBody>
                    <a:bodyPr/>
                    <a:lstStyle/>
                    <a:p>
                      <a:pPr marL="0" marR="0" algn="ctr">
                        <a:lnSpc>
                          <a:spcPct val="107000"/>
                        </a:lnSpc>
                        <a:spcBef>
                          <a:spcPts val="0"/>
                        </a:spcBef>
                        <a:spcAft>
                          <a:spcPts val="0"/>
                        </a:spcAft>
                      </a:pPr>
                      <a:r>
                        <a:rPr lang="en-US" sz="1100">
                          <a:effectLst/>
                        </a:rPr>
                        <a:t>LC 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180.42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189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0.95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80246623"/>
                  </a:ext>
                </a:extLst>
              </a:tr>
              <a:tr h="181925">
                <a:tc>
                  <a:txBody>
                    <a:bodyPr/>
                    <a:lstStyle/>
                    <a:p>
                      <a:pPr marL="0" marR="0" algn="ctr">
                        <a:lnSpc>
                          <a:spcPct val="107000"/>
                        </a:lnSpc>
                        <a:spcBef>
                          <a:spcPts val="0"/>
                        </a:spcBef>
                        <a:spcAft>
                          <a:spcPts val="0"/>
                        </a:spcAft>
                      </a:pPr>
                      <a:r>
                        <a:rPr lang="en-US" sz="1100">
                          <a:effectLst/>
                        </a:rPr>
                        <a:t>LC 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189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0.46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20000491"/>
                  </a:ext>
                </a:extLst>
              </a:tr>
              <a:tr h="181925">
                <a:tc>
                  <a:txBody>
                    <a:bodyPr/>
                    <a:lstStyle/>
                    <a:p>
                      <a:pPr marL="0" marR="0" algn="ctr">
                        <a:lnSpc>
                          <a:spcPct val="107000"/>
                        </a:lnSpc>
                        <a:spcBef>
                          <a:spcPts val="0"/>
                        </a:spcBef>
                        <a:spcAft>
                          <a:spcPts val="0"/>
                        </a:spcAft>
                      </a:pPr>
                      <a:r>
                        <a:rPr lang="en-US" sz="1100">
                          <a:effectLst/>
                        </a:rPr>
                        <a:t>LC 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164.8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189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0.87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00081935"/>
                  </a:ext>
                </a:extLst>
              </a:tr>
              <a:tr h="181925">
                <a:tc>
                  <a:txBody>
                    <a:bodyPr/>
                    <a:lstStyle/>
                    <a:p>
                      <a:pPr marL="0" marR="0" algn="ctr">
                        <a:lnSpc>
                          <a:spcPct val="107000"/>
                        </a:lnSpc>
                        <a:spcBef>
                          <a:spcPts val="0"/>
                        </a:spcBef>
                        <a:spcAft>
                          <a:spcPts val="0"/>
                        </a:spcAft>
                      </a:pPr>
                      <a:r>
                        <a:rPr lang="en-US" sz="1100">
                          <a:effectLst/>
                        </a:rPr>
                        <a:t>LC 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187.2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189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0.99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98819755"/>
                  </a:ext>
                </a:extLst>
              </a:tr>
              <a:tr h="181925">
                <a:tc>
                  <a:txBody>
                    <a:bodyPr/>
                    <a:lstStyle/>
                    <a:p>
                      <a:pPr marL="0" marR="0" algn="ctr">
                        <a:lnSpc>
                          <a:spcPct val="107000"/>
                        </a:lnSpc>
                        <a:spcBef>
                          <a:spcPts val="0"/>
                        </a:spcBef>
                        <a:spcAft>
                          <a:spcPts val="0"/>
                        </a:spcAft>
                      </a:pPr>
                      <a:r>
                        <a:rPr lang="en-US" sz="1100">
                          <a:effectLst/>
                        </a:rPr>
                        <a:t>LC 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166.9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189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0.88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82726559"/>
                  </a:ext>
                </a:extLst>
              </a:tr>
            </a:tbl>
          </a:graphicData>
        </a:graphic>
      </p:graphicFrame>
      <p:sp>
        <p:nvSpPr>
          <p:cNvPr id="7" name="Rectangle 6"/>
          <p:cNvSpPr/>
          <p:nvPr/>
        </p:nvSpPr>
        <p:spPr>
          <a:xfrm>
            <a:off x="512355" y="4428390"/>
            <a:ext cx="2751074" cy="273473"/>
          </a:xfrm>
          <a:prstGeom prst="rect">
            <a:avLst/>
          </a:prstGeom>
        </p:spPr>
        <p:txBody>
          <a:bodyPr wrap="none">
            <a:spAutoFit/>
          </a:bodyPr>
          <a:lstStyle/>
          <a:p>
            <a:pPr marL="0" marR="0">
              <a:lnSpc>
                <a:spcPct val="107000"/>
              </a:lnSpc>
              <a:spcBef>
                <a:spcPts val="0"/>
              </a:spcBef>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*stress artifacts are ignored (see appendix 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 name="Straight Arrow Connector 12"/>
          <p:cNvCxnSpPr/>
          <p:nvPr/>
        </p:nvCxnSpPr>
        <p:spPr>
          <a:xfrm flipH="1">
            <a:off x="5924293" y="4136486"/>
            <a:ext cx="40091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325204" y="3409256"/>
            <a:ext cx="2083777" cy="1200329"/>
          </a:xfrm>
          <a:prstGeom prst="rect">
            <a:avLst/>
          </a:prstGeom>
          <a:noFill/>
        </p:spPr>
        <p:txBody>
          <a:bodyPr wrap="square" rtlCol="0">
            <a:spAutoFit/>
          </a:bodyPr>
          <a:lstStyle/>
          <a:p>
            <a:r>
              <a:rPr lang="en-US" dirty="0" smtClean="0"/>
              <a:t>LC 11 Highest stress for cases checked with </a:t>
            </a:r>
            <a:r>
              <a:rPr lang="en-US" dirty="0" smtClean="0"/>
              <a:t>FEA.  UR&lt;1 is ok.</a:t>
            </a:r>
            <a:endParaRPr lang="en-US" dirty="0"/>
          </a:p>
        </p:txBody>
      </p:sp>
      <p:sp>
        <p:nvSpPr>
          <p:cNvPr id="3" name="Rectangle 2"/>
          <p:cNvSpPr/>
          <p:nvPr/>
        </p:nvSpPr>
        <p:spPr>
          <a:xfrm>
            <a:off x="461331" y="1363142"/>
            <a:ext cx="7337446" cy="1200329"/>
          </a:xfrm>
          <a:prstGeom prst="rect">
            <a:avLst/>
          </a:prstGeom>
        </p:spPr>
        <p:txBody>
          <a:bodyPr wrap="square">
            <a:spAutoFit/>
          </a:bodyPr>
          <a:lstStyle/>
          <a:p>
            <a:r>
              <a:rPr lang="en-US" dirty="0"/>
              <a:t>In some </a:t>
            </a:r>
            <a:r>
              <a:rPr lang="en-US" dirty="0" smtClean="0"/>
              <a:t>cases, </a:t>
            </a:r>
            <a:r>
              <a:rPr lang="en-US" dirty="0"/>
              <a:t>the FEA stresses in joint 11 are higher than the available stress.  The available stress is intended for use with analytical methods defined in AISC and not </a:t>
            </a:r>
            <a:r>
              <a:rPr lang="en-US" dirty="0" smtClean="0"/>
              <a:t>for FEA </a:t>
            </a:r>
            <a:r>
              <a:rPr lang="en-US" dirty="0"/>
              <a:t>checks.  In cases with high </a:t>
            </a:r>
            <a:r>
              <a:rPr lang="en-US" dirty="0" smtClean="0"/>
              <a:t>localized FEA </a:t>
            </a:r>
            <a:r>
              <a:rPr lang="en-US" dirty="0"/>
              <a:t>stresses, an analytic check was done.  See </a:t>
            </a:r>
            <a:r>
              <a:rPr lang="en-US" dirty="0" smtClean="0"/>
              <a:t>page 21 and Appendix </a:t>
            </a:r>
            <a:r>
              <a:rPr lang="en-US" dirty="0"/>
              <a:t>15.</a:t>
            </a:r>
          </a:p>
        </p:txBody>
      </p:sp>
    </p:spTree>
    <p:extLst>
      <p:ext uri="{BB962C8B-B14F-4D97-AF65-F5344CB8AC3E}">
        <p14:creationId xmlns:p14="http://schemas.microsoft.com/office/powerpoint/2010/main" val="27843756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2"/>
          </p:nvPr>
        </p:nvSpPr>
        <p:spPr/>
        <p:txBody>
          <a:bodyPr/>
          <a:lstStyle/>
          <a:p>
            <a:pPr>
              <a:defRPr/>
            </a:pPr>
            <a:r>
              <a:rPr lang="en-US" smtClean="0">
                <a:latin typeface="Helvetica"/>
                <a:cs typeface="Helvetica"/>
              </a:rPr>
              <a:t>9/1/2021</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nl-NL" smtClean="0"/>
              <a:t>D. Wenman | APA Mechanical Aanlysis</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19</a:t>
            </a:fld>
            <a:endParaRPr lang="en-US" dirty="0"/>
          </a:p>
        </p:txBody>
      </p:sp>
      <p:sp>
        <p:nvSpPr>
          <p:cNvPr id="10" name="Rectangle 9"/>
          <p:cNvSpPr/>
          <p:nvPr/>
        </p:nvSpPr>
        <p:spPr>
          <a:xfrm>
            <a:off x="270410" y="384039"/>
            <a:ext cx="8539482" cy="461665"/>
          </a:xfrm>
          <a:prstGeom prst="rect">
            <a:avLst/>
          </a:prstGeom>
        </p:spPr>
        <p:txBody>
          <a:bodyPr wrap="square">
            <a:spAutoFit/>
          </a:bodyPr>
          <a:lstStyle/>
          <a:p>
            <a:r>
              <a:rPr lang="en-US" sz="2400" b="1" dirty="0" smtClean="0">
                <a:solidFill>
                  <a:srgbClr val="E95125"/>
                </a:solidFill>
                <a:latin typeface="Helvetica"/>
              </a:rPr>
              <a:t>Frame stresses </a:t>
            </a:r>
            <a:r>
              <a:rPr lang="en-US" sz="2400" b="1" dirty="0">
                <a:solidFill>
                  <a:srgbClr val="E95125"/>
                </a:solidFill>
                <a:latin typeface="Helvetica"/>
              </a:rPr>
              <a:t>for </a:t>
            </a:r>
            <a:r>
              <a:rPr lang="en-US" sz="2400" b="1" dirty="0" smtClean="0">
                <a:solidFill>
                  <a:srgbClr val="E95125"/>
                </a:solidFill>
                <a:latin typeface="Helvetica"/>
              </a:rPr>
              <a:t>Factory, </a:t>
            </a:r>
            <a:r>
              <a:rPr lang="en-US" sz="2400" b="1" dirty="0">
                <a:solidFill>
                  <a:srgbClr val="E95125"/>
                </a:solidFill>
                <a:latin typeface="Helvetica"/>
              </a:rPr>
              <a:t>Lifting, and </a:t>
            </a:r>
            <a:r>
              <a:rPr lang="en-US" sz="2400" b="1" dirty="0" smtClean="0">
                <a:solidFill>
                  <a:srgbClr val="E95125"/>
                </a:solidFill>
                <a:latin typeface="Helvetica"/>
              </a:rPr>
              <a:t>Installation cases</a:t>
            </a:r>
            <a:endParaRPr lang="en-US" sz="2400" b="1" dirty="0">
              <a:solidFill>
                <a:srgbClr val="E95125"/>
              </a:solidFill>
              <a:latin typeface="Helvetica"/>
            </a:endParaRPr>
          </a:p>
        </p:txBody>
      </p:sp>
      <p:sp>
        <p:nvSpPr>
          <p:cNvPr id="12" name="TextBox 11"/>
          <p:cNvSpPr txBox="1"/>
          <p:nvPr/>
        </p:nvSpPr>
        <p:spPr>
          <a:xfrm>
            <a:off x="275099" y="780062"/>
            <a:ext cx="8229600" cy="369332"/>
          </a:xfrm>
          <a:prstGeom prst="rect">
            <a:avLst/>
          </a:prstGeom>
          <a:noFill/>
        </p:spPr>
        <p:txBody>
          <a:bodyPr wrap="square" rtlCol="0">
            <a:spAutoFit/>
          </a:bodyPr>
          <a:lstStyle/>
          <a:p>
            <a:r>
              <a:rPr lang="en-US" b="1" dirty="0" smtClean="0"/>
              <a:t>Examples of FEA singularities that are ignored</a:t>
            </a:r>
            <a:endParaRPr lang="en-US" b="1" dirty="0" smtClean="0"/>
          </a:p>
        </p:txBody>
      </p:sp>
      <p:pic>
        <p:nvPicPr>
          <p:cNvPr id="11" name="Picture 10"/>
          <p:cNvPicPr>
            <a:picLocks noChangeAspect="1"/>
          </p:cNvPicPr>
          <p:nvPr/>
        </p:nvPicPr>
        <p:blipFill>
          <a:blip r:embed="rId3"/>
          <a:stretch>
            <a:fillRect/>
          </a:stretch>
        </p:blipFill>
        <p:spPr>
          <a:xfrm>
            <a:off x="270410" y="3288322"/>
            <a:ext cx="5786628" cy="2688557"/>
          </a:xfrm>
          <a:prstGeom prst="rect">
            <a:avLst/>
          </a:prstGeom>
        </p:spPr>
      </p:pic>
      <p:pic>
        <p:nvPicPr>
          <p:cNvPr id="8" name="Picture 7"/>
          <p:cNvPicPr>
            <a:picLocks noChangeAspect="1"/>
          </p:cNvPicPr>
          <p:nvPr/>
        </p:nvPicPr>
        <p:blipFill>
          <a:blip r:embed="rId4"/>
          <a:stretch>
            <a:fillRect/>
          </a:stretch>
        </p:blipFill>
        <p:spPr>
          <a:xfrm>
            <a:off x="3540126" y="1241727"/>
            <a:ext cx="5079810" cy="3120827"/>
          </a:xfrm>
          <a:prstGeom prst="rect">
            <a:avLst/>
          </a:prstGeom>
        </p:spPr>
      </p:pic>
      <p:sp>
        <p:nvSpPr>
          <p:cNvPr id="7" name="TextBox 6"/>
          <p:cNvSpPr txBox="1"/>
          <p:nvPr/>
        </p:nvSpPr>
        <p:spPr>
          <a:xfrm>
            <a:off x="6392008" y="4362554"/>
            <a:ext cx="1960684" cy="923330"/>
          </a:xfrm>
          <a:prstGeom prst="rect">
            <a:avLst/>
          </a:prstGeom>
          <a:noFill/>
        </p:spPr>
        <p:txBody>
          <a:bodyPr wrap="square" rtlCol="0">
            <a:spAutoFit/>
          </a:bodyPr>
          <a:lstStyle/>
          <a:p>
            <a:r>
              <a:rPr lang="en-US" dirty="0" smtClean="0"/>
              <a:t>LC 6 singularity on edge of PD slot cutout</a:t>
            </a:r>
            <a:endParaRPr lang="en-US" dirty="0"/>
          </a:p>
        </p:txBody>
      </p:sp>
      <p:sp>
        <p:nvSpPr>
          <p:cNvPr id="9" name="TextBox 8"/>
          <p:cNvSpPr txBox="1"/>
          <p:nvPr/>
        </p:nvSpPr>
        <p:spPr>
          <a:xfrm>
            <a:off x="1378502" y="6057900"/>
            <a:ext cx="4678536" cy="369332"/>
          </a:xfrm>
          <a:prstGeom prst="rect">
            <a:avLst/>
          </a:prstGeom>
          <a:noFill/>
        </p:spPr>
        <p:txBody>
          <a:bodyPr wrap="square" rtlCol="0">
            <a:spAutoFit/>
          </a:bodyPr>
          <a:lstStyle/>
          <a:p>
            <a:r>
              <a:rPr lang="en-US" dirty="0" smtClean="0"/>
              <a:t>LC 9 Singularity on corner of joint 11 endcap </a:t>
            </a:r>
            <a:endParaRPr lang="en-US" dirty="0"/>
          </a:p>
        </p:txBody>
      </p:sp>
    </p:spTree>
    <p:extLst>
      <p:ext uri="{BB962C8B-B14F-4D97-AF65-F5344CB8AC3E}">
        <p14:creationId xmlns:p14="http://schemas.microsoft.com/office/powerpoint/2010/main" val="1664321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2"/>
          </p:nvPr>
        </p:nvSpPr>
        <p:spPr/>
        <p:txBody>
          <a:bodyPr/>
          <a:lstStyle/>
          <a:p>
            <a:pPr>
              <a:defRPr/>
            </a:pPr>
            <a:r>
              <a:rPr lang="en-US" smtClean="0">
                <a:latin typeface="Helvetica"/>
                <a:cs typeface="Helvetica"/>
              </a:rPr>
              <a:t>9/1/2021</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nl-NL" smtClean="0"/>
              <a:t>D. Wenman | APA Mechanical Aanlysis</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2</a:t>
            </a:fld>
            <a:endParaRPr lang="en-US" dirty="0"/>
          </a:p>
        </p:txBody>
      </p:sp>
      <p:sp>
        <p:nvSpPr>
          <p:cNvPr id="10" name="Rectangle 9"/>
          <p:cNvSpPr/>
          <p:nvPr/>
        </p:nvSpPr>
        <p:spPr>
          <a:xfrm>
            <a:off x="472633" y="619293"/>
            <a:ext cx="7669626" cy="461665"/>
          </a:xfrm>
          <a:prstGeom prst="rect">
            <a:avLst/>
          </a:prstGeom>
        </p:spPr>
        <p:txBody>
          <a:bodyPr wrap="square">
            <a:spAutoFit/>
          </a:bodyPr>
          <a:lstStyle/>
          <a:p>
            <a:r>
              <a:rPr lang="en-US" sz="2400" b="1" dirty="0">
                <a:solidFill>
                  <a:srgbClr val="E95125"/>
                </a:solidFill>
                <a:latin typeface="Helvetica"/>
              </a:rPr>
              <a:t>Charge question</a:t>
            </a:r>
          </a:p>
        </p:txBody>
      </p:sp>
      <p:sp>
        <p:nvSpPr>
          <p:cNvPr id="7" name="TextBox 6"/>
          <p:cNvSpPr txBox="1"/>
          <p:nvPr/>
        </p:nvSpPr>
        <p:spPr>
          <a:xfrm>
            <a:off x="1001087" y="1507315"/>
            <a:ext cx="7141172" cy="2031325"/>
          </a:xfrm>
          <a:prstGeom prst="rect">
            <a:avLst/>
          </a:prstGeom>
          <a:noFill/>
        </p:spPr>
        <p:txBody>
          <a:bodyPr wrap="square" rtlCol="0">
            <a:spAutoFit/>
          </a:bodyPr>
          <a:lstStyle/>
          <a:p>
            <a:pPr lvl="1"/>
            <a:endParaRPr lang="en-US" dirty="0"/>
          </a:p>
          <a:p>
            <a:pPr lvl="1"/>
            <a:r>
              <a:rPr lang="en-US" dirty="0"/>
              <a:t>The completeness of </a:t>
            </a:r>
            <a:r>
              <a:rPr lang="en-US" dirty="0">
                <a:solidFill>
                  <a:schemeClr val="bg1">
                    <a:lumMod val="75000"/>
                  </a:schemeClr>
                </a:solidFill>
              </a:rPr>
              <a:t>the documentation of mechanical specifications, the 3D model and 2D drawings for standard and custom components, and </a:t>
            </a:r>
            <a:r>
              <a:rPr lang="en-US" dirty="0"/>
              <a:t>the Compliance Office review of the design covering safety and proper application of design codes and standards</a:t>
            </a:r>
            <a:r>
              <a:rPr lang="en-US" dirty="0" smtClean="0"/>
              <a:t>.</a:t>
            </a:r>
          </a:p>
          <a:p>
            <a:pPr lvl="1"/>
            <a:endParaRPr lang="en-US" dirty="0"/>
          </a:p>
          <a:p>
            <a:pPr lvl="1"/>
            <a:endParaRPr lang="en-US" dirty="0"/>
          </a:p>
        </p:txBody>
      </p:sp>
    </p:spTree>
    <p:extLst>
      <p:ext uri="{BB962C8B-B14F-4D97-AF65-F5344CB8AC3E}">
        <p14:creationId xmlns:p14="http://schemas.microsoft.com/office/powerpoint/2010/main" val="25500401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2"/>
          </p:nvPr>
        </p:nvSpPr>
        <p:spPr/>
        <p:txBody>
          <a:bodyPr/>
          <a:lstStyle/>
          <a:p>
            <a:pPr>
              <a:defRPr/>
            </a:pPr>
            <a:r>
              <a:rPr lang="en-US" smtClean="0">
                <a:latin typeface="Helvetica"/>
                <a:cs typeface="Helvetica"/>
              </a:rPr>
              <a:t>9/1/2021</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nl-NL" smtClean="0"/>
              <a:t>D. Wenman | APA Mechanical Aanlysis</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20</a:t>
            </a:fld>
            <a:endParaRPr lang="en-US" dirty="0"/>
          </a:p>
        </p:txBody>
      </p:sp>
      <p:sp>
        <p:nvSpPr>
          <p:cNvPr id="10" name="Rectangle 9"/>
          <p:cNvSpPr/>
          <p:nvPr/>
        </p:nvSpPr>
        <p:spPr>
          <a:xfrm>
            <a:off x="270410" y="384039"/>
            <a:ext cx="8539482" cy="461665"/>
          </a:xfrm>
          <a:prstGeom prst="rect">
            <a:avLst/>
          </a:prstGeom>
        </p:spPr>
        <p:txBody>
          <a:bodyPr wrap="square">
            <a:spAutoFit/>
          </a:bodyPr>
          <a:lstStyle/>
          <a:p>
            <a:r>
              <a:rPr lang="en-US" sz="2400" b="1" dirty="0" smtClean="0">
                <a:solidFill>
                  <a:srgbClr val="E95125"/>
                </a:solidFill>
                <a:latin typeface="Helvetica"/>
              </a:rPr>
              <a:t>Frame stresses </a:t>
            </a:r>
            <a:r>
              <a:rPr lang="en-US" sz="2400" b="1" dirty="0">
                <a:solidFill>
                  <a:srgbClr val="E95125"/>
                </a:solidFill>
                <a:latin typeface="Helvetica"/>
              </a:rPr>
              <a:t>for </a:t>
            </a:r>
            <a:r>
              <a:rPr lang="en-US" sz="2400" b="1" dirty="0" smtClean="0">
                <a:solidFill>
                  <a:srgbClr val="E95125"/>
                </a:solidFill>
                <a:latin typeface="Helvetica"/>
              </a:rPr>
              <a:t>Factory, </a:t>
            </a:r>
            <a:r>
              <a:rPr lang="en-US" sz="2400" b="1" dirty="0">
                <a:solidFill>
                  <a:srgbClr val="E95125"/>
                </a:solidFill>
                <a:latin typeface="Helvetica"/>
              </a:rPr>
              <a:t>Lifting, and </a:t>
            </a:r>
            <a:r>
              <a:rPr lang="en-US" sz="2400" b="1" dirty="0" smtClean="0">
                <a:solidFill>
                  <a:srgbClr val="E95125"/>
                </a:solidFill>
                <a:latin typeface="Helvetica"/>
              </a:rPr>
              <a:t>Installation cases</a:t>
            </a:r>
            <a:endParaRPr lang="en-US" sz="2400" b="1" dirty="0">
              <a:solidFill>
                <a:srgbClr val="E95125"/>
              </a:solidFill>
              <a:latin typeface="Helvetica"/>
            </a:endParaRPr>
          </a:p>
        </p:txBody>
      </p:sp>
      <p:sp>
        <p:nvSpPr>
          <p:cNvPr id="12" name="TextBox 11"/>
          <p:cNvSpPr txBox="1"/>
          <p:nvPr/>
        </p:nvSpPr>
        <p:spPr>
          <a:xfrm>
            <a:off x="275099" y="780062"/>
            <a:ext cx="8229600" cy="369332"/>
          </a:xfrm>
          <a:prstGeom prst="rect">
            <a:avLst/>
          </a:prstGeom>
          <a:noFill/>
        </p:spPr>
        <p:txBody>
          <a:bodyPr wrap="square" rtlCol="0">
            <a:spAutoFit/>
          </a:bodyPr>
          <a:lstStyle/>
          <a:p>
            <a:r>
              <a:rPr lang="en-US" b="1" dirty="0" smtClean="0"/>
              <a:t>Results from FEA</a:t>
            </a:r>
          </a:p>
        </p:txBody>
      </p:sp>
      <p:pic>
        <p:nvPicPr>
          <p:cNvPr id="8" name="Picture 7"/>
          <p:cNvPicPr>
            <a:picLocks noChangeAspect="1"/>
          </p:cNvPicPr>
          <p:nvPr/>
        </p:nvPicPr>
        <p:blipFill>
          <a:blip r:embed="rId3"/>
          <a:stretch>
            <a:fillRect/>
          </a:stretch>
        </p:blipFill>
        <p:spPr>
          <a:xfrm>
            <a:off x="669939" y="1639939"/>
            <a:ext cx="7740424" cy="2889758"/>
          </a:xfrm>
          <a:prstGeom prst="rect">
            <a:avLst/>
          </a:prstGeom>
        </p:spPr>
      </p:pic>
      <p:sp>
        <p:nvSpPr>
          <p:cNvPr id="9" name="TextBox 8"/>
          <p:cNvSpPr txBox="1"/>
          <p:nvPr/>
        </p:nvSpPr>
        <p:spPr>
          <a:xfrm>
            <a:off x="669939" y="4641674"/>
            <a:ext cx="3314700" cy="369332"/>
          </a:xfrm>
          <a:prstGeom prst="rect">
            <a:avLst/>
          </a:prstGeom>
          <a:solidFill>
            <a:schemeClr val="bg1"/>
          </a:solidFill>
        </p:spPr>
        <p:txBody>
          <a:bodyPr wrap="square" rtlCol="0">
            <a:spAutoFit/>
          </a:bodyPr>
          <a:lstStyle/>
          <a:p>
            <a:r>
              <a:rPr lang="en-US" dirty="0" smtClean="0"/>
              <a:t>Stress plot for load case 11</a:t>
            </a:r>
            <a:endParaRPr lang="en-US" dirty="0"/>
          </a:p>
        </p:txBody>
      </p:sp>
      <p:sp>
        <p:nvSpPr>
          <p:cNvPr id="3" name="Oval 2"/>
          <p:cNvSpPr/>
          <p:nvPr/>
        </p:nvSpPr>
        <p:spPr>
          <a:xfrm>
            <a:off x="1365341" y="2818537"/>
            <a:ext cx="756139" cy="459710"/>
          </a:xfrm>
          <a:prstGeom prst="ellipse">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a:endCxn id="3" idx="5"/>
          </p:cNvCxnSpPr>
          <p:nvPr/>
        </p:nvCxnSpPr>
        <p:spPr>
          <a:xfrm flipH="1" flipV="1">
            <a:off x="2010746" y="3210924"/>
            <a:ext cx="1216031" cy="38513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295982" y="3279639"/>
            <a:ext cx="2470638" cy="646331"/>
          </a:xfrm>
          <a:prstGeom prst="rect">
            <a:avLst/>
          </a:prstGeom>
          <a:solidFill>
            <a:schemeClr val="bg1"/>
          </a:solidFill>
        </p:spPr>
        <p:txBody>
          <a:bodyPr wrap="square" rtlCol="0">
            <a:spAutoFit/>
          </a:bodyPr>
          <a:lstStyle/>
          <a:p>
            <a:r>
              <a:rPr lang="en-US" dirty="0" smtClean="0"/>
              <a:t>Localized high stress at joint 11</a:t>
            </a:r>
            <a:endParaRPr lang="en-US" dirty="0"/>
          </a:p>
        </p:txBody>
      </p:sp>
    </p:spTree>
    <p:extLst>
      <p:ext uri="{BB962C8B-B14F-4D97-AF65-F5344CB8AC3E}">
        <p14:creationId xmlns:p14="http://schemas.microsoft.com/office/powerpoint/2010/main" val="31606720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2"/>
          </p:nvPr>
        </p:nvSpPr>
        <p:spPr/>
        <p:txBody>
          <a:bodyPr/>
          <a:lstStyle/>
          <a:p>
            <a:pPr>
              <a:defRPr/>
            </a:pPr>
            <a:r>
              <a:rPr lang="en-US" smtClean="0">
                <a:latin typeface="Helvetica"/>
                <a:cs typeface="Helvetica"/>
              </a:rPr>
              <a:t>9/1/2021</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nl-NL" smtClean="0"/>
              <a:t>D. Wenman | APA Mechanical Aanlysis</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21</a:t>
            </a:fld>
            <a:endParaRPr lang="en-US" dirty="0"/>
          </a:p>
        </p:txBody>
      </p:sp>
      <p:sp>
        <p:nvSpPr>
          <p:cNvPr id="10" name="Rectangle 9"/>
          <p:cNvSpPr/>
          <p:nvPr/>
        </p:nvSpPr>
        <p:spPr>
          <a:xfrm>
            <a:off x="270410" y="384039"/>
            <a:ext cx="8539482" cy="461665"/>
          </a:xfrm>
          <a:prstGeom prst="rect">
            <a:avLst/>
          </a:prstGeom>
        </p:spPr>
        <p:txBody>
          <a:bodyPr wrap="square">
            <a:spAutoFit/>
          </a:bodyPr>
          <a:lstStyle/>
          <a:p>
            <a:r>
              <a:rPr lang="en-US" sz="2400" b="1" dirty="0" smtClean="0">
                <a:solidFill>
                  <a:srgbClr val="E95125"/>
                </a:solidFill>
                <a:latin typeface="Helvetica"/>
              </a:rPr>
              <a:t>Frame stresses </a:t>
            </a:r>
            <a:r>
              <a:rPr lang="en-US" sz="2400" b="1" dirty="0">
                <a:solidFill>
                  <a:srgbClr val="E95125"/>
                </a:solidFill>
                <a:latin typeface="Helvetica"/>
              </a:rPr>
              <a:t>for </a:t>
            </a:r>
            <a:r>
              <a:rPr lang="en-US" sz="2400" b="1" dirty="0" smtClean="0">
                <a:solidFill>
                  <a:srgbClr val="E95125"/>
                </a:solidFill>
                <a:latin typeface="Helvetica"/>
              </a:rPr>
              <a:t>Factory, </a:t>
            </a:r>
            <a:r>
              <a:rPr lang="en-US" sz="2400" b="1" dirty="0">
                <a:solidFill>
                  <a:srgbClr val="E95125"/>
                </a:solidFill>
                <a:latin typeface="Helvetica"/>
              </a:rPr>
              <a:t>Lifting, and </a:t>
            </a:r>
            <a:r>
              <a:rPr lang="en-US" sz="2400" b="1" dirty="0" smtClean="0">
                <a:solidFill>
                  <a:srgbClr val="E95125"/>
                </a:solidFill>
                <a:latin typeface="Helvetica"/>
              </a:rPr>
              <a:t>Installation </a:t>
            </a:r>
            <a:r>
              <a:rPr lang="en-US" sz="2400" b="1" dirty="0" smtClean="0">
                <a:solidFill>
                  <a:srgbClr val="E95125"/>
                </a:solidFill>
                <a:latin typeface="Helvetica"/>
              </a:rPr>
              <a:t>cases</a:t>
            </a:r>
            <a:endParaRPr lang="en-US" sz="2400" b="1" dirty="0" smtClean="0">
              <a:solidFill>
                <a:srgbClr val="E95125"/>
              </a:solidFill>
              <a:latin typeface="Helvetica"/>
            </a:endParaRPr>
          </a:p>
        </p:txBody>
      </p:sp>
      <p:sp>
        <p:nvSpPr>
          <p:cNvPr id="7" name="TextBox 6"/>
          <p:cNvSpPr txBox="1"/>
          <p:nvPr/>
        </p:nvSpPr>
        <p:spPr>
          <a:xfrm>
            <a:off x="261130" y="845704"/>
            <a:ext cx="8335108" cy="1754326"/>
          </a:xfrm>
          <a:prstGeom prst="rect">
            <a:avLst/>
          </a:prstGeom>
          <a:noFill/>
        </p:spPr>
        <p:txBody>
          <a:bodyPr wrap="square" rtlCol="0">
            <a:spAutoFit/>
          </a:bodyPr>
          <a:lstStyle/>
          <a:p>
            <a:r>
              <a:rPr lang="en-US" dirty="0" smtClean="0"/>
              <a:t>Results from analytical method - </a:t>
            </a:r>
            <a:r>
              <a:rPr lang="en-US" dirty="0"/>
              <a:t>360-16 AISC Chapter K </a:t>
            </a:r>
            <a:r>
              <a:rPr lang="en-US" dirty="0" smtClean="0"/>
              <a:t>HSS-to-HSS </a:t>
            </a:r>
            <a:r>
              <a:rPr lang="en-US" dirty="0"/>
              <a:t>truss </a:t>
            </a:r>
            <a:r>
              <a:rPr lang="en-US" dirty="0" smtClean="0"/>
              <a:t>connection</a:t>
            </a:r>
          </a:p>
          <a:p>
            <a:endParaRPr lang="en-US" dirty="0"/>
          </a:p>
          <a:p>
            <a:r>
              <a:rPr lang="en-US" dirty="0" smtClean="0"/>
              <a:t>The truss connection method is intended for welded vs. bolted connections.</a:t>
            </a:r>
          </a:p>
          <a:p>
            <a:r>
              <a:rPr lang="en-US" dirty="0" smtClean="0"/>
              <a:t>The wire load is putting the joint 11 in compression and this compressive load is driving the utilization ratio. It is expected that the a bolted joint and welded joint under compression will experience similar stresses.</a:t>
            </a:r>
            <a:endParaRPr lang="en-US" dirty="0"/>
          </a:p>
        </p:txBody>
      </p:sp>
      <p:sp>
        <p:nvSpPr>
          <p:cNvPr id="9" name="TextBox 8"/>
          <p:cNvSpPr txBox="1"/>
          <p:nvPr/>
        </p:nvSpPr>
        <p:spPr>
          <a:xfrm>
            <a:off x="712165" y="5235951"/>
            <a:ext cx="6547658" cy="646331"/>
          </a:xfrm>
          <a:prstGeom prst="rect">
            <a:avLst/>
          </a:prstGeom>
          <a:noFill/>
        </p:spPr>
        <p:txBody>
          <a:bodyPr wrap="square" rtlCol="0">
            <a:spAutoFit/>
          </a:bodyPr>
          <a:lstStyle/>
          <a:p>
            <a:r>
              <a:rPr lang="en-US" dirty="0" smtClean="0"/>
              <a:t>Note: Load Case 5 has the highest stress in joint 11 and was studied in more detail.  See Appendix 15.</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426706196"/>
              </p:ext>
            </p:extLst>
          </p:nvPr>
        </p:nvGraphicFramePr>
        <p:xfrm>
          <a:off x="1626089" y="2937392"/>
          <a:ext cx="4203700" cy="1635443"/>
        </p:xfrm>
        <a:graphic>
          <a:graphicData uri="http://schemas.openxmlformats.org/drawingml/2006/table">
            <a:tbl>
              <a:tblPr firstRow="1" firstCol="1" bandRow="1">
                <a:tableStyleId>{5C22544A-7EE6-4342-B048-85BDC9FD1C3A}</a:tableStyleId>
              </a:tblPr>
              <a:tblGrid>
                <a:gridCol w="736600">
                  <a:extLst>
                    <a:ext uri="{9D8B030D-6E8A-4147-A177-3AD203B41FA5}">
                      <a16:colId xmlns:a16="http://schemas.microsoft.com/office/drawing/2014/main" val="2168620736"/>
                    </a:ext>
                  </a:extLst>
                </a:gridCol>
                <a:gridCol w="736600">
                  <a:extLst>
                    <a:ext uri="{9D8B030D-6E8A-4147-A177-3AD203B41FA5}">
                      <a16:colId xmlns:a16="http://schemas.microsoft.com/office/drawing/2014/main" val="1283375230"/>
                    </a:ext>
                  </a:extLst>
                </a:gridCol>
                <a:gridCol w="1041400">
                  <a:extLst>
                    <a:ext uri="{9D8B030D-6E8A-4147-A177-3AD203B41FA5}">
                      <a16:colId xmlns:a16="http://schemas.microsoft.com/office/drawing/2014/main" val="3188419707"/>
                    </a:ext>
                  </a:extLst>
                </a:gridCol>
                <a:gridCol w="1117600">
                  <a:extLst>
                    <a:ext uri="{9D8B030D-6E8A-4147-A177-3AD203B41FA5}">
                      <a16:colId xmlns:a16="http://schemas.microsoft.com/office/drawing/2014/main" val="2576906250"/>
                    </a:ext>
                  </a:extLst>
                </a:gridCol>
                <a:gridCol w="571500">
                  <a:extLst>
                    <a:ext uri="{9D8B030D-6E8A-4147-A177-3AD203B41FA5}">
                      <a16:colId xmlns:a16="http://schemas.microsoft.com/office/drawing/2014/main" val="658544463"/>
                    </a:ext>
                  </a:extLst>
                </a:gridCol>
              </a:tblGrid>
              <a:tr h="182880">
                <a:tc gridSpan="5">
                  <a:txBody>
                    <a:bodyPr/>
                    <a:lstStyle/>
                    <a:p>
                      <a:pPr marL="0" marR="0" algn="ctr">
                        <a:lnSpc>
                          <a:spcPct val="107000"/>
                        </a:lnSpc>
                        <a:spcBef>
                          <a:spcPts val="0"/>
                        </a:spcBef>
                        <a:spcAft>
                          <a:spcPts val="0"/>
                        </a:spcAft>
                      </a:pPr>
                      <a:r>
                        <a:rPr lang="en-US" sz="1100">
                          <a:effectLst/>
                        </a:rPr>
                        <a:t>LFRD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0627460"/>
                  </a:ext>
                </a:extLst>
              </a:tr>
              <a:tr h="443865">
                <a:tc>
                  <a:txBody>
                    <a:bodyPr/>
                    <a:lstStyle/>
                    <a:p>
                      <a:pPr marL="0" marR="0" algn="ctr">
                        <a:lnSpc>
                          <a:spcPct val="107000"/>
                        </a:lnSpc>
                        <a:spcBef>
                          <a:spcPts val="0"/>
                        </a:spcBef>
                        <a:spcAft>
                          <a:spcPts val="0"/>
                        </a:spcAft>
                      </a:pPr>
                      <a:r>
                        <a:rPr lang="en-US" sz="1100">
                          <a:effectLst/>
                        </a:rPr>
                        <a:t>Load case number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Axial Force [kN]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Bending Moment y [N-m]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Bending Moment z [N-m]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dirty="0">
                          <a:effectLst/>
                        </a:rPr>
                        <a:t>LFRD - </a:t>
                      </a:r>
                      <a:r>
                        <a:rPr lang="en-US" sz="1100" dirty="0" smtClean="0">
                          <a:effectLst/>
                        </a:rPr>
                        <a:t>UR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50354842"/>
                  </a:ext>
                </a:extLst>
              </a:tr>
              <a:tr h="182880">
                <a:tc>
                  <a:txBody>
                    <a:bodyPr/>
                    <a:lstStyle/>
                    <a:p>
                      <a:pPr marL="0" marR="0" algn="r">
                        <a:lnSpc>
                          <a:spcPct val="107000"/>
                        </a:lnSpc>
                        <a:spcBef>
                          <a:spcPts val="0"/>
                        </a:spcBef>
                        <a:spcAft>
                          <a:spcPts val="0"/>
                        </a:spcAft>
                      </a:pPr>
                      <a:r>
                        <a:rPr lang="en-US" sz="1100">
                          <a:effectLst/>
                        </a:rPr>
                        <a:t>LC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592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0.24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96056262"/>
                  </a:ext>
                </a:extLst>
              </a:tr>
              <a:tr h="182880">
                <a:tc>
                  <a:txBody>
                    <a:bodyPr/>
                    <a:lstStyle/>
                    <a:p>
                      <a:pPr marL="0" marR="0" algn="r">
                        <a:lnSpc>
                          <a:spcPct val="107000"/>
                        </a:lnSpc>
                        <a:spcBef>
                          <a:spcPts val="0"/>
                        </a:spcBef>
                        <a:spcAft>
                          <a:spcPts val="0"/>
                        </a:spcAft>
                      </a:pPr>
                      <a:r>
                        <a:rPr lang="en-US" sz="1100">
                          <a:effectLst/>
                        </a:rPr>
                        <a:t>LC 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757.7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0.29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36550841"/>
                  </a:ext>
                </a:extLst>
              </a:tr>
              <a:tr h="182880">
                <a:tc>
                  <a:txBody>
                    <a:bodyPr/>
                    <a:lstStyle/>
                    <a:p>
                      <a:pPr marL="0" marR="0" algn="r">
                        <a:lnSpc>
                          <a:spcPct val="107000"/>
                        </a:lnSpc>
                        <a:spcBef>
                          <a:spcPts val="0"/>
                        </a:spcBef>
                        <a:spcAft>
                          <a:spcPts val="0"/>
                        </a:spcAft>
                      </a:pPr>
                      <a:r>
                        <a:rPr lang="en-US" sz="1100">
                          <a:effectLst/>
                        </a:rPr>
                        <a:t>LC 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596.9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0.24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027065138"/>
                  </a:ext>
                </a:extLst>
              </a:tr>
              <a:tr h="182880">
                <a:tc>
                  <a:txBody>
                    <a:bodyPr/>
                    <a:lstStyle/>
                    <a:p>
                      <a:pPr marL="0" marR="0" algn="r">
                        <a:lnSpc>
                          <a:spcPct val="107000"/>
                        </a:lnSpc>
                        <a:spcBef>
                          <a:spcPts val="0"/>
                        </a:spcBef>
                        <a:spcAft>
                          <a:spcPts val="0"/>
                        </a:spcAft>
                      </a:pPr>
                      <a:r>
                        <a:rPr lang="en-US" sz="1100">
                          <a:effectLst/>
                        </a:rPr>
                        <a:t>LC 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884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0.33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719138805"/>
                  </a:ext>
                </a:extLst>
              </a:tr>
              <a:tr h="182880">
                <a:tc>
                  <a:txBody>
                    <a:bodyPr/>
                    <a:lstStyle/>
                    <a:p>
                      <a:pPr marL="0" marR="0" algn="r">
                        <a:lnSpc>
                          <a:spcPct val="107000"/>
                        </a:lnSpc>
                        <a:spcBef>
                          <a:spcPts val="0"/>
                        </a:spcBef>
                        <a:spcAft>
                          <a:spcPts val="0"/>
                        </a:spcAft>
                      </a:pPr>
                      <a:r>
                        <a:rPr lang="en-US" sz="1100">
                          <a:effectLst/>
                        </a:rPr>
                        <a:t>LC 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-590.1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0.24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99573032"/>
                  </a:ext>
                </a:extLst>
              </a:tr>
            </a:tbl>
          </a:graphicData>
        </a:graphic>
      </p:graphicFrame>
      <p:sp>
        <p:nvSpPr>
          <p:cNvPr id="11" name="Rectangle 1"/>
          <p:cNvSpPr>
            <a:spLocks noChangeArrowheads="1"/>
          </p:cNvSpPr>
          <p:nvPr/>
        </p:nvSpPr>
        <p:spPr bwMode="auto">
          <a:xfrm>
            <a:off x="2470150" y="31829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cxnSp>
        <p:nvCxnSpPr>
          <p:cNvPr id="13" name="Straight Arrow Connector 12"/>
          <p:cNvCxnSpPr/>
          <p:nvPr/>
        </p:nvCxnSpPr>
        <p:spPr>
          <a:xfrm flipH="1">
            <a:off x="5829789" y="4283086"/>
            <a:ext cx="553426"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6462346" y="4142409"/>
            <a:ext cx="2133892" cy="1200329"/>
          </a:xfrm>
          <a:prstGeom prst="rect">
            <a:avLst/>
          </a:prstGeom>
          <a:noFill/>
        </p:spPr>
        <p:txBody>
          <a:bodyPr wrap="square" rtlCol="0">
            <a:spAutoFit/>
          </a:bodyPr>
          <a:lstStyle/>
          <a:p>
            <a:r>
              <a:rPr lang="en-US" dirty="0" smtClean="0"/>
              <a:t>Highest Utilization </a:t>
            </a:r>
            <a:r>
              <a:rPr lang="en-US" dirty="0" smtClean="0"/>
              <a:t>Ratio </a:t>
            </a:r>
            <a:r>
              <a:rPr lang="en-US" dirty="0" smtClean="0"/>
              <a:t>(</a:t>
            </a:r>
            <a:r>
              <a:rPr lang="en-US" dirty="0" smtClean="0"/>
              <a:t>UR).  For a welded connection, a UR under 1 is ok.</a:t>
            </a:r>
            <a:endParaRPr lang="en-US" dirty="0"/>
          </a:p>
        </p:txBody>
      </p:sp>
    </p:spTree>
    <p:extLst>
      <p:ext uri="{BB962C8B-B14F-4D97-AF65-F5344CB8AC3E}">
        <p14:creationId xmlns:p14="http://schemas.microsoft.com/office/powerpoint/2010/main" val="2595584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2"/>
          </p:nvPr>
        </p:nvSpPr>
        <p:spPr/>
        <p:txBody>
          <a:bodyPr/>
          <a:lstStyle/>
          <a:p>
            <a:pPr>
              <a:defRPr/>
            </a:pPr>
            <a:r>
              <a:rPr lang="en-US" smtClean="0">
                <a:latin typeface="Helvetica"/>
                <a:cs typeface="Helvetica"/>
              </a:rPr>
              <a:t>9/1/2021</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nl-NL" smtClean="0"/>
              <a:t>D. Wenman | APA Mechanical Aanlysis</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22</a:t>
            </a:fld>
            <a:endParaRPr lang="en-US" dirty="0"/>
          </a:p>
        </p:txBody>
      </p:sp>
      <p:sp>
        <p:nvSpPr>
          <p:cNvPr id="10" name="Rectangle 9"/>
          <p:cNvSpPr/>
          <p:nvPr/>
        </p:nvSpPr>
        <p:spPr>
          <a:xfrm>
            <a:off x="270410" y="384039"/>
            <a:ext cx="8539482" cy="461665"/>
          </a:xfrm>
          <a:prstGeom prst="rect">
            <a:avLst/>
          </a:prstGeom>
        </p:spPr>
        <p:txBody>
          <a:bodyPr wrap="square">
            <a:spAutoFit/>
          </a:bodyPr>
          <a:lstStyle/>
          <a:p>
            <a:r>
              <a:rPr lang="en-US" sz="2400" b="1" dirty="0" smtClean="0">
                <a:solidFill>
                  <a:srgbClr val="E95125"/>
                </a:solidFill>
                <a:latin typeface="Helvetica"/>
              </a:rPr>
              <a:t>Frame stresses </a:t>
            </a:r>
            <a:r>
              <a:rPr lang="en-US" sz="2400" b="1" dirty="0">
                <a:solidFill>
                  <a:srgbClr val="E95125"/>
                </a:solidFill>
                <a:latin typeface="Helvetica"/>
              </a:rPr>
              <a:t>for </a:t>
            </a:r>
            <a:r>
              <a:rPr lang="en-US" sz="2400" b="1" dirty="0" smtClean="0">
                <a:solidFill>
                  <a:srgbClr val="E95125"/>
                </a:solidFill>
                <a:latin typeface="Helvetica"/>
              </a:rPr>
              <a:t>Factory, </a:t>
            </a:r>
            <a:r>
              <a:rPr lang="en-US" sz="2400" b="1" dirty="0">
                <a:solidFill>
                  <a:srgbClr val="E95125"/>
                </a:solidFill>
                <a:latin typeface="Helvetica"/>
              </a:rPr>
              <a:t>Lifting, and </a:t>
            </a:r>
            <a:r>
              <a:rPr lang="en-US" sz="2400" b="1" dirty="0" smtClean="0">
                <a:solidFill>
                  <a:srgbClr val="E95125"/>
                </a:solidFill>
                <a:latin typeface="Helvetica"/>
              </a:rPr>
              <a:t>Installation </a:t>
            </a:r>
            <a:r>
              <a:rPr lang="en-US" sz="2400" b="1" dirty="0" smtClean="0">
                <a:solidFill>
                  <a:srgbClr val="E95125"/>
                </a:solidFill>
                <a:latin typeface="Helvetica"/>
              </a:rPr>
              <a:t>cases</a:t>
            </a:r>
            <a:endParaRPr lang="en-US" sz="2400" b="1" dirty="0" smtClean="0">
              <a:solidFill>
                <a:srgbClr val="E95125"/>
              </a:solidFill>
              <a:latin typeface="Helvetica"/>
            </a:endParaRPr>
          </a:p>
        </p:txBody>
      </p:sp>
      <p:sp>
        <p:nvSpPr>
          <p:cNvPr id="7" name="TextBox 6"/>
          <p:cNvSpPr txBox="1"/>
          <p:nvPr/>
        </p:nvSpPr>
        <p:spPr>
          <a:xfrm>
            <a:off x="261130" y="845704"/>
            <a:ext cx="8335108" cy="369332"/>
          </a:xfrm>
          <a:prstGeom prst="rect">
            <a:avLst/>
          </a:prstGeom>
          <a:noFill/>
        </p:spPr>
        <p:txBody>
          <a:bodyPr wrap="square" rtlCol="0">
            <a:spAutoFit/>
          </a:bodyPr>
          <a:lstStyle/>
          <a:p>
            <a:r>
              <a:rPr lang="en-US" dirty="0" smtClean="0"/>
              <a:t>Elastic plastic analysis of Joint 11 for the most highly stressed case, LC 5</a:t>
            </a:r>
            <a:endParaRPr lang="en-US" dirty="0"/>
          </a:p>
        </p:txBody>
      </p:sp>
      <p:sp>
        <p:nvSpPr>
          <p:cNvPr id="11" name="Rectangle 1"/>
          <p:cNvSpPr>
            <a:spLocks noChangeArrowheads="1"/>
          </p:cNvSpPr>
          <p:nvPr/>
        </p:nvSpPr>
        <p:spPr bwMode="auto">
          <a:xfrm>
            <a:off x="2470150" y="31829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386862" y="1166843"/>
            <a:ext cx="8423030" cy="923330"/>
          </a:xfrm>
          <a:prstGeom prst="rect">
            <a:avLst/>
          </a:prstGeom>
        </p:spPr>
        <p:txBody>
          <a:bodyPr wrap="square">
            <a:spAutoFit/>
          </a:bodyPr>
          <a:lstStyle/>
          <a:p>
            <a:r>
              <a:rPr lang="en-US" dirty="0" smtClean="0"/>
              <a:t>The strain on </a:t>
            </a:r>
            <a:r>
              <a:rPr lang="en-US" dirty="0"/>
              <a:t>the inside radius </a:t>
            </a:r>
            <a:r>
              <a:rPr lang="en-US" dirty="0" smtClean="0"/>
              <a:t>of the foot tube is calculated by elastic plastic analysis to be 0.6%. Annex C of </a:t>
            </a:r>
            <a:r>
              <a:rPr lang="en-US" dirty="0" err="1" smtClean="0"/>
              <a:t>Eurocode</a:t>
            </a:r>
            <a:r>
              <a:rPr lang="en-US" dirty="0" smtClean="0"/>
              <a:t> EN1993-1-5 section C.8 recommends a limiting value of principle strain of 5% for regions.  Annex C gives guidance on the use of FE-methods</a:t>
            </a:r>
            <a:endParaRPr lang="en-US" dirty="0"/>
          </a:p>
        </p:txBody>
      </p:sp>
      <p:pic>
        <p:nvPicPr>
          <p:cNvPr id="8" name="Picture 7"/>
          <p:cNvPicPr>
            <a:picLocks noChangeAspect="1"/>
          </p:cNvPicPr>
          <p:nvPr/>
        </p:nvPicPr>
        <p:blipFill>
          <a:blip r:embed="rId3"/>
          <a:stretch>
            <a:fillRect/>
          </a:stretch>
        </p:blipFill>
        <p:spPr>
          <a:xfrm>
            <a:off x="986527" y="2116673"/>
            <a:ext cx="6970770" cy="3774940"/>
          </a:xfrm>
          <a:prstGeom prst="rect">
            <a:avLst/>
          </a:prstGeom>
        </p:spPr>
      </p:pic>
      <p:sp>
        <p:nvSpPr>
          <p:cNvPr id="12" name="TextBox 11"/>
          <p:cNvSpPr txBox="1"/>
          <p:nvPr/>
        </p:nvSpPr>
        <p:spPr>
          <a:xfrm>
            <a:off x="986527" y="5987562"/>
            <a:ext cx="5519781" cy="369332"/>
          </a:xfrm>
          <a:prstGeom prst="rect">
            <a:avLst/>
          </a:prstGeom>
          <a:noFill/>
        </p:spPr>
        <p:txBody>
          <a:bodyPr wrap="square" rtlCol="0">
            <a:spAutoFit/>
          </a:bodyPr>
          <a:lstStyle/>
          <a:p>
            <a:r>
              <a:rPr lang="en-US" dirty="0" smtClean="0"/>
              <a:t>Total strain plot of Joint 11 for load case 5 </a:t>
            </a:r>
            <a:endParaRPr lang="en-US" dirty="0"/>
          </a:p>
        </p:txBody>
      </p:sp>
    </p:spTree>
    <p:extLst>
      <p:ext uri="{BB962C8B-B14F-4D97-AF65-F5344CB8AC3E}">
        <p14:creationId xmlns:p14="http://schemas.microsoft.com/office/powerpoint/2010/main" val="29682100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2"/>
          </p:nvPr>
        </p:nvSpPr>
        <p:spPr/>
        <p:txBody>
          <a:bodyPr/>
          <a:lstStyle/>
          <a:p>
            <a:pPr>
              <a:defRPr/>
            </a:pPr>
            <a:r>
              <a:rPr lang="en-US" smtClean="0">
                <a:latin typeface="Helvetica"/>
                <a:cs typeface="Helvetica"/>
              </a:rPr>
              <a:t>9/1/2021</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nl-NL" smtClean="0"/>
              <a:t>D. Wenman | APA Mechanical Aanlysis</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23</a:t>
            </a:fld>
            <a:endParaRPr lang="en-US" dirty="0"/>
          </a:p>
        </p:txBody>
      </p:sp>
      <p:sp>
        <p:nvSpPr>
          <p:cNvPr id="10" name="Rectangle 9"/>
          <p:cNvSpPr/>
          <p:nvPr/>
        </p:nvSpPr>
        <p:spPr>
          <a:xfrm>
            <a:off x="270410" y="384039"/>
            <a:ext cx="8178998" cy="461665"/>
          </a:xfrm>
          <a:prstGeom prst="rect">
            <a:avLst/>
          </a:prstGeom>
        </p:spPr>
        <p:txBody>
          <a:bodyPr wrap="square">
            <a:spAutoFit/>
          </a:bodyPr>
          <a:lstStyle/>
          <a:p>
            <a:r>
              <a:rPr lang="en-US" sz="2400" b="1" dirty="0" smtClean="0">
                <a:solidFill>
                  <a:srgbClr val="E95125"/>
                </a:solidFill>
                <a:latin typeface="Helvetica"/>
              </a:rPr>
              <a:t>Bolt results for </a:t>
            </a:r>
            <a:r>
              <a:rPr lang="en-US" sz="2400" b="1" dirty="0">
                <a:solidFill>
                  <a:srgbClr val="E95125"/>
                </a:solidFill>
                <a:latin typeface="Helvetica"/>
              </a:rPr>
              <a:t>Factory, Lifting, and Installation cases</a:t>
            </a:r>
          </a:p>
        </p:txBody>
      </p:sp>
      <p:graphicFrame>
        <p:nvGraphicFramePr>
          <p:cNvPr id="2" name="Table 1"/>
          <p:cNvGraphicFramePr>
            <a:graphicFrameLocks noGrp="1"/>
          </p:cNvGraphicFramePr>
          <p:nvPr>
            <p:extLst>
              <p:ext uri="{D42A27DB-BD31-4B8C-83A1-F6EECF244321}">
                <p14:modId xmlns:p14="http://schemas.microsoft.com/office/powerpoint/2010/main" val="4210044668"/>
              </p:ext>
            </p:extLst>
          </p:nvPr>
        </p:nvGraphicFramePr>
        <p:xfrm>
          <a:off x="454026" y="1722580"/>
          <a:ext cx="6289674" cy="2799276"/>
        </p:xfrm>
        <a:graphic>
          <a:graphicData uri="http://schemas.openxmlformats.org/drawingml/2006/table">
            <a:tbl>
              <a:tblPr firstRow="1" firstCol="1" bandRow="1">
                <a:tableStyleId>{5C22544A-7EE6-4342-B048-85BDC9FD1C3A}</a:tableStyleId>
              </a:tblPr>
              <a:tblGrid>
                <a:gridCol w="838951">
                  <a:extLst>
                    <a:ext uri="{9D8B030D-6E8A-4147-A177-3AD203B41FA5}">
                      <a16:colId xmlns:a16="http://schemas.microsoft.com/office/drawing/2014/main" val="1359291692"/>
                    </a:ext>
                  </a:extLst>
                </a:gridCol>
                <a:gridCol w="1483396">
                  <a:extLst>
                    <a:ext uri="{9D8B030D-6E8A-4147-A177-3AD203B41FA5}">
                      <a16:colId xmlns:a16="http://schemas.microsoft.com/office/drawing/2014/main" val="1927595437"/>
                    </a:ext>
                  </a:extLst>
                </a:gridCol>
                <a:gridCol w="291828">
                  <a:extLst>
                    <a:ext uri="{9D8B030D-6E8A-4147-A177-3AD203B41FA5}">
                      <a16:colId xmlns:a16="http://schemas.microsoft.com/office/drawing/2014/main" val="1728043527"/>
                    </a:ext>
                  </a:extLst>
                </a:gridCol>
                <a:gridCol w="389497">
                  <a:extLst>
                    <a:ext uri="{9D8B030D-6E8A-4147-A177-3AD203B41FA5}">
                      <a16:colId xmlns:a16="http://schemas.microsoft.com/office/drawing/2014/main" val="1093456676"/>
                    </a:ext>
                  </a:extLst>
                </a:gridCol>
                <a:gridCol w="570452">
                  <a:extLst>
                    <a:ext uri="{9D8B030D-6E8A-4147-A177-3AD203B41FA5}">
                      <a16:colId xmlns:a16="http://schemas.microsoft.com/office/drawing/2014/main" val="490816493"/>
                    </a:ext>
                  </a:extLst>
                </a:gridCol>
                <a:gridCol w="535058">
                  <a:extLst>
                    <a:ext uri="{9D8B030D-6E8A-4147-A177-3AD203B41FA5}">
                      <a16:colId xmlns:a16="http://schemas.microsoft.com/office/drawing/2014/main" val="3439031134"/>
                    </a:ext>
                  </a:extLst>
                </a:gridCol>
                <a:gridCol w="562708">
                  <a:extLst>
                    <a:ext uri="{9D8B030D-6E8A-4147-A177-3AD203B41FA5}">
                      <a16:colId xmlns:a16="http://schemas.microsoft.com/office/drawing/2014/main" val="372868351"/>
                    </a:ext>
                  </a:extLst>
                </a:gridCol>
                <a:gridCol w="791307">
                  <a:extLst>
                    <a:ext uri="{9D8B030D-6E8A-4147-A177-3AD203B41FA5}">
                      <a16:colId xmlns:a16="http://schemas.microsoft.com/office/drawing/2014/main" val="1422435575"/>
                    </a:ext>
                  </a:extLst>
                </a:gridCol>
                <a:gridCol w="826477">
                  <a:extLst>
                    <a:ext uri="{9D8B030D-6E8A-4147-A177-3AD203B41FA5}">
                      <a16:colId xmlns:a16="http://schemas.microsoft.com/office/drawing/2014/main" val="3940159446"/>
                    </a:ext>
                  </a:extLst>
                </a:gridCol>
              </a:tblGrid>
              <a:tr h="482033">
                <a:tc>
                  <a:txBody>
                    <a:bodyPr/>
                    <a:lstStyle/>
                    <a:p>
                      <a:pPr marL="0" marR="0">
                        <a:lnSpc>
                          <a:spcPct val="107000"/>
                        </a:lnSpc>
                        <a:spcBef>
                          <a:spcPts val="0"/>
                        </a:spcBef>
                        <a:spcAft>
                          <a:spcPts val="0"/>
                        </a:spcAft>
                      </a:pPr>
                      <a:r>
                        <a:rPr lang="en-US" sz="1000">
                          <a:effectLst/>
                        </a:rPr>
                        <a:t>Case Number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Description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Joint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dirty="0">
                          <a:effectLst/>
                        </a:rPr>
                        <a:t>Bolt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dirty="0">
                          <a:effectLst/>
                        </a:rPr>
                        <a:t>Bolt Type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Axial Force (N)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Shear Force (N)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dirty="0" smtClean="0">
                          <a:effectLst/>
                        </a:rPr>
                        <a:t>Available </a:t>
                      </a:r>
                      <a:r>
                        <a:rPr lang="en-US" sz="1000" dirty="0">
                          <a:effectLst/>
                        </a:rPr>
                        <a:t>Axial to Calculated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dirty="0" smtClean="0">
                          <a:effectLst/>
                        </a:rPr>
                        <a:t>Available</a:t>
                      </a:r>
                    </a:p>
                    <a:p>
                      <a:pPr marL="0" marR="0">
                        <a:lnSpc>
                          <a:spcPct val="107000"/>
                        </a:lnSpc>
                        <a:spcBef>
                          <a:spcPts val="0"/>
                        </a:spcBef>
                        <a:spcAft>
                          <a:spcPts val="0"/>
                        </a:spcAft>
                      </a:pPr>
                      <a:r>
                        <a:rPr lang="en-US" sz="1000" dirty="0" smtClean="0">
                          <a:effectLst/>
                        </a:rPr>
                        <a:t>Shear </a:t>
                      </a:r>
                      <a:r>
                        <a:rPr lang="en-US" sz="1000" dirty="0">
                          <a:effectLst/>
                        </a:rPr>
                        <a:t>to Calculated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extLst>
                  <a:ext uri="{0D108BD9-81ED-4DB2-BD59-A6C34878D82A}">
                    <a16:rowId xmlns:a16="http://schemas.microsoft.com/office/drawing/2014/main" val="319404692"/>
                  </a:ext>
                </a:extLst>
              </a:tr>
              <a:tr h="192506">
                <a:tc>
                  <a:txBody>
                    <a:bodyPr/>
                    <a:lstStyle/>
                    <a:p>
                      <a:pPr marL="0" marR="0">
                        <a:lnSpc>
                          <a:spcPct val="107000"/>
                        </a:lnSpc>
                        <a:spcBef>
                          <a:spcPts val="0"/>
                        </a:spcBef>
                        <a:spcAft>
                          <a:spcPts val="0"/>
                        </a:spcAft>
                      </a:pPr>
                      <a:r>
                        <a:rPr lang="en-US" sz="1000">
                          <a:effectLst/>
                        </a:rPr>
                        <a:t>LC 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Maximum M12 Axial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22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C</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M12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1500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52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20.9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368.5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extLst>
                  <a:ext uri="{0D108BD9-81ED-4DB2-BD59-A6C34878D82A}">
                    <a16:rowId xmlns:a16="http://schemas.microsoft.com/office/drawing/2014/main" val="1048893194"/>
                  </a:ext>
                </a:extLst>
              </a:tr>
              <a:tr h="192506">
                <a:tc>
                  <a:txBody>
                    <a:bodyPr/>
                    <a:lstStyle/>
                    <a:p>
                      <a:pPr marL="0" marR="0">
                        <a:lnSpc>
                          <a:spcPct val="107000"/>
                        </a:lnSpc>
                        <a:spcBef>
                          <a:spcPts val="0"/>
                        </a:spcBef>
                        <a:spcAft>
                          <a:spcPts val="0"/>
                        </a:spcAft>
                      </a:pPr>
                      <a:r>
                        <a:rPr lang="en-US" sz="1000">
                          <a:effectLst/>
                        </a:rPr>
                        <a:t>LC 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Maximum M12 Axial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M12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7500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886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4.2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21.4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extLst>
                  <a:ext uri="{0D108BD9-81ED-4DB2-BD59-A6C34878D82A}">
                    <a16:rowId xmlns:a16="http://schemas.microsoft.com/office/drawing/2014/main" val="1598421642"/>
                  </a:ext>
                </a:extLst>
              </a:tr>
              <a:tr h="192506">
                <a:tc>
                  <a:txBody>
                    <a:bodyPr/>
                    <a:lstStyle/>
                    <a:p>
                      <a:pPr marL="0" marR="0">
                        <a:lnSpc>
                          <a:spcPct val="107000"/>
                        </a:lnSpc>
                        <a:spcBef>
                          <a:spcPts val="0"/>
                        </a:spcBef>
                        <a:spcAft>
                          <a:spcPts val="0"/>
                        </a:spcAft>
                      </a:pPr>
                      <a:r>
                        <a:rPr lang="en-US" sz="1000">
                          <a:effectLst/>
                        </a:rPr>
                        <a:t>LC 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Maximum M12 Axial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M12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8000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377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50.5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extLst>
                  <a:ext uri="{0D108BD9-81ED-4DB2-BD59-A6C34878D82A}">
                    <a16:rowId xmlns:a16="http://schemas.microsoft.com/office/drawing/2014/main" val="3845909438"/>
                  </a:ext>
                </a:extLst>
              </a:tr>
              <a:tr h="192506">
                <a:tc>
                  <a:txBody>
                    <a:bodyPr/>
                    <a:lstStyle/>
                    <a:p>
                      <a:pPr marL="0" marR="0">
                        <a:lnSpc>
                          <a:spcPct val="107000"/>
                        </a:lnSpc>
                        <a:spcBef>
                          <a:spcPts val="0"/>
                        </a:spcBef>
                        <a:spcAft>
                          <a:spcPts val="0"/>
                        </a:spcAft>
                      </a:pPr>
                      <a:r>
                        <a:rPr lang="en-US" sz="1000">
                          <a:effectLst/>
                        </a:rPr>
                        <a:t>LC 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Maximum M12 Axial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M12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7600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807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4.2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23.6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extLst>
                  <a:ext uri="{0D108BD9-81ED-4DB2-BD59-A6C34878D82A}">
                    <a16:rowId xmlns:a16="http://schemas.microsoft.com/office/drawing/2014/main" val="3934268284"/>
                  </a:ext>
                </a:extLst>
              </a:tr>
              <a:tr h="192506">
                <a:tc>
                  <a:txBody>
                    <a:bodyPr/>
                    <a:lstStyle/>
                    <a:p>
                      <a:pPr marL="0" marR="0">
                        <a:lnSpc>
                          <a:spcPct val="107000"/>
                        </a:lnSpc>
                        <a:spcBef>
                          <a:spcPts val="0"/>
                        </a:spcBef>
                        <a:spcAft>
                          <a:spcPts val="0"/>
                        </a:spcAft>
                      </a:pPr>
                      <a:r>
                        <a:rPr lang="en-US" sz="1000">
                          <a:effectLst/>
                        </a:rPr>
                        <a:t>LC 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Maximum M12 Axial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M12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8600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dirty="0">
                          <a:effectLst/>
                        </a:rPr>
                        <a:t>335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3.7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56.7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extLst>
                  <a:ext uri="{0D108BD9-81ED-4DB2-BD59-A6C34878D82A}">
                    <a16:rowId xmlns:a16="http://schemas.microsoft.com/office/drawing/2014/main" val="2673500937"/>
                  </a:ext>
                </a:extLst>
              </a:tr>
              <a:tr h="192506">
                <a:tc>
                  <a:txBody>
                    <a:bodyPr/>
                    <a:lstStyle/>
                    <a:p>
                      <a:pPr marL="0" marR="0">
                        <a:lnSpc>
                          <a:spcPct val="107000"/>
                        </a:lnSpc>
                        <a:spcBef>
                          <a:spcPts val="0"/>
                        </a:spcBef>
                        <a:spcAft>
                          <a:spcPts val="0"/>
                        </a:spcAft>
                      </a:pPr>
                      <a:r>
                        <a:rPr lang="en-US" sz="1000">
                          <a:effectLst/>
                        </a:rPr>
                        <a:t>LC 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Maximum M12 Axial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C</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M12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4400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1000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7.2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19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extLst>
                  <a:ext uri="{0D108BD9-81ED-4DB2-BD59-A6C34878D82A}">
                    <a16:rowId xmlns:a16="http://schemas.microsoft.com/office/drawing/2014/main" val="2968121274"/>
                  </a:ext>
                </a:extLst>
              </a:tr>
              <a:tr h="192506">
                <a:tc>
                  <a:txBody>
                    <a:bodyPr/>
                    <a:lstStyle/>
                    <a:p>
                      <a:pPr marL="0" marR="0">
                        <a:lnSpc>
                          <a:spcPct val="107000"/>
                        </a:lnSpc>
                        <a:spcBef>
                          <a:spcPts val="0"/>
                        </a:spcBef>
                        <a:spcAft>
                          <a:spcPts val="0"/>
                        </a:spcAft>
                      </a:pPr>
                      <a:r>
                        <a:rPr lang="en-US" sz="1000">
                          <a:effectLst/>
                        </a:rPr>
                        <a:t>LC 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Maximum M12 Axial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B</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M12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7000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562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4.5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33.8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extLst>
                  <a:ext uri="{0D108BD9-81ED-4DB2-BD59-A6C34878D82A}">
                    <a16:rowId xmlns:a16="http://schemas.microsoft.com/office/drawing/2014/main" val="71860221"/>
                  </a:ext>
                </a:extLst>
              </a:tr>
              <a:tr h="192506">
                <a:tc>
                  <a:txBody>
                    <a:bodyPr/>
                    <a:lstStyle/>
                    <a:p>
                      <a:pPr marL="0" marR="0">
                        <a:lnSpc>
                          <a:spcPct val="107000"/>
                        </a:lnSpc>
                        <a:spcBef>
                          <a:spcPts val="0"/>
                        </a:spcBef>
                        <a:spcAft>
                          <a:spcPts val="0"/>
                        </a:spcAft>
                      </a:pPr>
                      <a:r>
                        <a:rPr lang="en-US" sz="1000">
                          <a:effectLst/>
                        </a:rPr>
                        <a:t>LC 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Maximum M12 Axial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B</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M12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5500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663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5.8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28.7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extLst>
                  <a:ext uri="{0D108BD9-81ED-4DB2-BD59-A6C34878D82A}">
                    <a16:rowId xmlns:a16="http://schemas.microsoft.com/office/drawing/2014/main" val="3879821721"/>
                  </a:ext>
                </a:extLst>
              </a:tr>
              <a:tr h="192506">
                <a:tc>
                  <a:txBody>
                    <a:bodyPr/>
                    <a:lstStyle/>
                    <a:p>
                      <a:pPr marL="0" marR="0">
                        <a:lnSpc>
                          <a:spcPct val="107000"/>
                        </a:lnSpc>
                        <a:spcBef>
                          <a:spcPts val="0"/>
                        </a:spcBef>
                        <a:spcAft>
                          <a:spcPts val="0"/>
                        </a:spcAft>
                      </a:pPr>
                      <a:r>
                        <a:rPr lang="en-US" sz="1000">
                          <a:effectLst/>
                        </a:rPr>
                        <a:t>LC 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Maximum M12 Axial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B</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M12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4300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546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7.3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34.8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extLst>
                  <a:ext uri="{0D108BD9-81ED-4DB2-BD59-A6C34878D82A}">
                    <a16:rowId xmlns:a16="http://schemas.microsoft.com/office/drawing/2014/main" val="3666775610"/>
                  </a:ext>
                </a:extLst>
              </a:tr>
              <a:tr h="192506">
                <a:tc>
                  <a:txBody>
                    <a:bodyPr/>
                    <a:lstStyle/>
                    <a:p>
                      <a:pPr marL="0" marR="0">
                        <a:lnSpc>
                          <a:spcPct val="107000"/>
                        </a:lnSpc>
                        <a:spcBef>
                          <a:spcPts val="0"/>
                        </a:spcBef>
                        <a:spcAft>
                          <a:spcPts val="0"/>
                        </a:spcAft>
                      </a:pPr>
                      <a:r>
                        <a:rPr lang="en-US" sz="1000">
                          <a:effectLst/>
                        </a:rPr>
                        <a:t>LC 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Maximum M12 Axial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B</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M12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6100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673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5.2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28.2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extLst>
                  <a:ext uri="{0D108BD9-81ED-4DB2-BD59-A6C34878D82A}">
                    <a16:rowId xmlns:a16="http://schemas.microsoft.com/office/drawing/2014/main" val="791512335"/>
                  </a:ext>
                </a:extLst>
              </a:tr>
              <a:tr h="192506">
                <a:tc>
                  <a:txBody>
                    <a:bodyPr/>
                    <a:lstStyle/>
                    <a:p>
                      <a:pPr marL="0" marR="0">
                        <a:lnSpc>
                          <a:spcPct val="107000"/>
                        </a:lnSpc>
                        <a:spcBef>
                          <a:spcPts val="0"/>
                        </a:spcBef>
                        <a:spcAft>
                          <a:spcPts val="0"/>
                        </a:spcAft>
                      </a:pPr>
                      <a:r>
                        <a:rPr lang="en-US" sz="1000">
                          <a:effectLst/>
                        </a:rPr>
                        <a:t>LC 11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Maximum M12 Axial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B</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M12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6000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659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5.3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28.8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extLst>
                  <a:ext uri="{0D108BD9-81ED-4DB2-BD59-A6C34878D82A}">
                    <a16:rowId xmlns:a16="http://schemas.microsoft.com/office/drawing/2014/main" val="1437294881"/>
                  </a:ext>
                </a:extLst>
              </a:tr>
              <a:tr h="192506">
                <a:tc>
                  <a:txBody>
                    <a:bodyPr/>
                    <a:lstStyle/>
                    <a:p>
                      <a:pPr marL="0" marR="0">
                        <a:lnSpc>
                          <a:spcPct val="107000"/>
                        </a:lnSpc>
                        <a:spcBef>
                          <a:spcPts val="0"/>
                        </a:spcBef>
                        <a:spcAft>
                          <a:spcPts val="0"/>
                        </a:spcAft>
                      </a:pPr>
                      <a:r>
                        <a:rPr lang="en-US" sz="1000">
                          <a:effectLst/>
                        </a:rPr>
                        <a:t>LC 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Maximum M12 Axial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B</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M12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6000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665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5.3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dirty="0">
                          <a:effectLst/>
                        </a:rPr>
                        <a:t>28.6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extLst>
                  <a:ext uri="{0D108BD9-81ED-4DB2-BD59-A6C34878D82A}">
                    <a16:rowId xmlns:a16="http://schemas.microsoft.com/office/drawing/2014/main" val="3842781155"/>
                  </a:ext>
                </a:extLst>
              </a:tr>
            </a:tbl>
          </a:graphicData>
        </a:graphic>
      </p:graphicFrame>
      <p:sp>
        <p:nvSpPr>
          <p:cNvPr id="9" name="TextBox 8"/>
          <p:cNvSpPr txBox="1"/>
          <p:nvPr/>
        </p:nvSpPr>
        <p:spPr>
          <a:xfrm>
            <a:off x="270410" y="5186415"/>
            <a:ext cx="8813067" cy="646331"/>
          </a:xfrm>
          <a:prstGeom prst="rect">
            <a:avLst/>
          </a:prstGeom>
          <a:noFill/>
        </p:spPr>
        <p:txBody>
          <a:bodyPr wrap="square" rtlCol="0">
            <a:spAutoFit/>
          </a:bodyPr>
          <a:lstStyle/>
          <a:p>
            <a:r>
              <a:rPr lang="en-US" dirty="0" smtClean="0"/>
              <a:t>Note:  Maximum shear force for of all cases and joints is less than 30% of available,  Therefore it is not necessary to consider combined loading. (See User Note in Section J3.7)</a:t>
            </a:r>
            <a:endParaRPr lang="en-US" dirty="0"/>
          </a:p>
        </p:txBody>
      </p:sp>
      <p:sp>
        <p:nvSpPr>
          <p:cNvPr id="8" name="TextBox 7"/>
          <p:cNvSpPr txBox="1"/>
          <p:nvPr/>
        </p:nvSpPr>
        <p:spPr>
          <a:xfrm>
            <a:off x="270410" y="899273"/>
            <a:ext cx="6447936" cy="369332"/>
          </a:xfrm>
          <a:prstGeom prst="rect">
            <a:avLst/>
          </a:prstGeom>
          <a:noFill/>
        </p:spPr>
        <p:txBody>
          <a:bodyPr wrap="square" rtlCol="0">
            <a:spAutoFit/>
          </a:bodyPr>
          <a:lstStyle/>
          <a:p>
            <a:r>
              <a:rPr lang="en-US" dirty="0" smtClean="0"/>
              <a:t>M12 bolts with Maximum Axial force for each case</a:t>
            </a:r>
            <a:endParaRPr lang="en-US" dirty="0"/>
          </a:p>
        </p:txBody>
      </p:sp>
      <p:cxnSp>
        <p:nvCxnSpPr>
          <p:cNvPr id="12" name="Straight Arrow Connector 11"/>
          <p:cNvCxnSpPr/>
          <p:nvPr/>
        </p:nvCxnSpPr>
        <p:spPr>
          <a:xfrm flipH="1" flipV="1">
            <a:off x="5908431" y="3068515"/>
            <a:ext cx="1318847" cy="961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7227277" y="2565067"/>
            <a:ext cx="1441938" cy="1477328"/>
          </a:xfrm>
          <a:prstGeom prst="rect">
            <a:avLst/>
          </a:prstGeom>
          <a:noFill/>
        </p:spPr>
        <p:txBody>
          <a:bodyPr wrap="square" rtlCol="0">
            <a:spAutoFit/>
          </a:bodyPr>
          <a:lstStyle/>
          <a:p>
            <a:r>
              <a:rPr lang="en-US" dirty="0" smtClean="0"/>
              <a:t>Load case 5 has the highest axial </a:t>
            </a:r>
            <a:r>
              <a:rPr lang="en-US" dirty="0" smtClean="0"/>
              <a:t>load. A ratio &gt; 1 is ok.</a:t>
            </a:r>
            <a:endParaRPr lang="en-US" dirty="0"/>
          </a:p>
        </p:txBody>
      </p:sp>
    </p:spTree>
    <p:extLst>
      <p:ext uri="{BB962C8B-B14F-4D97-AF65-F5344CB8AC3E}">
        <p14:creationId xmlns:p14="http://schemas.microsoft.com/office/powerpoint/2010/main" val="21267360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2"/>
          </p:nvPr>
        </p:nvSpPr>
        <p:spPr/>
        <p:txBody>
          <a:bodyPr/>
          <a:lstStyle/>
          <a:p>
            <a:pPr>
              <a:defRPr/>
            </a:pPr>
            <a:r>
              <a:rPr lang="en-US" smtClean="0">
                <a:latin typeface="Helvetica"/>
                <a:cs typeface="Helvetica"/>
              </a:rPr>
              <a:t>9/1/2021</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nl-NL" smtClean="0"/>
              <a:t>D. Wenman | APA Mechanical Aanlysis</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24</a:t>
            </a:fld>
            <a:endParaRPr lang="en-US" dirty="0"/>
          </a:p>
        </p:txBody>
      </p:sp>
      <p:sp>
        <p:nvSpPr>
          <p:cNvPr id="10" name="Rectangle 9"/>
          <p:cNvSpPr/>
          <p:nvPr/>
        </p:nvSpPr>
        <p:spPr>
          <a:xfrm>
            <a:off x="270410" y="384039"/>
            <a:ext cx="8178998" cy="461665"/>
          </a:xfrm>
          <a:prstGeom prst="rect">
            <a:avLst/>
          </a:prstGeom>
        </p:spPr>
        <p:txBody>
          <a:bodyPr wrap="square">
            <a:spAutoFit/>
          </a:bodyPr>
          <a:lstStyle/>
          <a:p>
            <a:r>
              <a:rPr lang="en-US" sz="2400" b="1" dirty="0" smtClean="0">
                <a:solidFill>
                  <a:srgbClr val="E95125"/>
                </a:solidFill>
                <a:latin typeface="Helvetica"/>
              </a:rPr>
              <a:t>Bolt results for </a:t>
            </a:r>
            <a:r>
              <a:rPr lang="en-US" sz="2400" b="1" dirty="0">
                <a:solidFill>
                  <a:srgbClr val="E95125"/>
                </a:solidFill>
                <a:latin typeface="Helvetica"/>
              </a:rPr>
              <a:t>Factory, Lifting, and Installation cases</a:t>
            </a:r>
          </a:p>
        </p:txBody>
      </p:sp>
      <p:sp>
        <p:nvSpPr>
          <p:cNvPr id="9" name="TextBox 8"/>
          <p:cNvSpPr txBox="1"/>
          <p:nvPr/>
        </p:nvSpPr>
        <p:spPr>
          <a:xfrm>
            <a:off x="270410" y="5186415"/>
            <a:ext cx="8813067" cy="646331"/>
          </a:xfrm>
          <a:prstGeom prst="rect">
            <a:avLst/>
          </a:prstGeom>
          <a:noFill/>
        </p:spPr>
        <p:txBody>
          <a:bodyPr wrap="square" rtlCol="0">
            <a:spAutoFit/>
          </a:bodyPr>
          <a:lstStyle/>
          <a:p>
            <a:r>
              <a:rPr lang="en-US" dirty="0" smtClean="0"/>
              <a:t>Note:  Maximum shear force for of all cases and joints is less than 30% of available,  Therefore it is not necessary to consider combined loading. (See User Note in Section J3.7)</a:t>
            </a:r>
            <a:endParaRPr lang="en-US" dirty="0"/>
          </a:p>
        </p:txBody>
      </p:sp>
      <p:sp>
        <p:nvSpPr>
          <p:cNvPr id="8" name="TextBox 7"/>
          <p:cNvSpPr txBox="1"/>
          <p:nvPr/>
        </p:nvSpPr>
        <p:spPr>
          <a:xfrm>
            <a:off x="270410" y="930790"/>
            <a:ext cx="6447936" cy="369332"/>
          </a:xfrm>
          <a:prstGeom prst="rect">
            <a:avLst/>
          </a:prstGeom>
          <a:noFill/>
        </p:spPr>
        <p:txBody>
          <a:bodyPr wrap="square" rtlCol="0">
            <a:spAutoFit/>
          </a:bodyPr>
          <a:lstStyle/>
          <a:p>
            <a:r>
              <a:rPr lang="en-US" dirty="0" smtClean="0"/>
              <a:t>M10 bolts with Maximum Axial force for each case</a:t>
            </a: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1831519544"/>
              </p:ext>
            </p:extLst>
          </p:nvPr>
        </p:nvGraphicFramePr>
        <p:xfrm>
          <a:off x="454026" y="1780213"/>
          <a:ext cx="6456728" cy="2446020"/>
        </p:xfrm>
        <a:graphic>
          <a:graphicData uri="http://schemas.openxmlformats.org/drawingml/2006/table">
            <a:tbl>
              <a:tblPr firstRow="1" firstCol="1" bandRow="1">
                <a:tableStyleId>{5C22544A-7EE6-4342-B048-85BDC9FD1C3A}</a:tableStyleId>
              </a:tblPr>
              <a:tblGrid>
                <a:gridCol w="838951">
                  <a:extLst>
                    <a:ext uri="{9D8B030D-6E8A-4147-A177-3AD203B41FA5}">
                      <a16:colId xmlns:a16="http://schemas.microsoft.com/office/drawing/2014/main" val="3837790751"/>
                    </a:ext>
                  </a:extLst>
                </a:gridCol>
                <a:gridCol w="1476599">
                  <a:extLst>
                    <a:ext uri="{9D8B030D-6E8A-4147-A177-3AD203B41FA5}">
                      <a16:colId xmlns:a16="http://schemas.microsoft.com/office/drawing/2014/main" val="701803625"/>
                    </a:ext>
                  </a:extLst>
                </a:gridCol>
                <a:gridCol w="298938">
                  <a:extLst>
                    <a:ext uri="{9D8B030D-6E8A-4147-A177-3AD203B41FA5}">
                      <a16:colId xmlns:a16="http://schemas.microsoft.com/office/drawing/2014/main" val="4263708843"/>
                    </a:ext>
                  </a:extLst>
                </a:gridCol>
                <a:gridCol w="389184">
                  <a:extLst>
                    <a:ext uri="{9D8B030D-6E8A-4147-A177-3AD203B41FA5}">
                      <a16:colId xmlns:a16="http://schemas.microsoft.com/office/drawing/2014/main" val="2709743381"/>
                    </a:ext>
                  </a:extLst>
                </a:gridCol>
                <a:gridCol w="570450">
                  <a:extLst>
                    <a:ext uri="{9D8B030D-6E8A-4147-A177-3AD203B41FA5}">
                      <a16:colId xmlns:a16="http://schemas.microsoft.com/office/drawing/2014/main" val="463728722"/>
                    </a:ext>
                  </a:extLst>
                </a:gridCol>
                <a:gridCol w="603817">
                  <a:extLst>
                    <a:ext uri="{9D8B030D-6E8A-4147-A177-3AD203B41FA5}">
                      <a16:colId xmlns:a16="http://schemas.microsoft.com/office/drawing/2014/main" val="1141703020"/>
                    </a:ext>
                  </a:extLst>
                </a:gridCol>
                <a:gridCol w="518746">
                  <a:extLst>
                    <a:ext uri="{9D8B030D-6E8A-4147-A177-3AD203B41FA5}">
                      <a16:colId xmlns:a16="http://schemas.microsoft.com/office/drawing/2014/main" val="2366541654"/>
                    </a:ext>
                  </a:extLst>
                </a:gridCol>
                <a:gridCol w="773723">
                  <a:extLst>
                    <a:ext uri="{9D8B030D-6E8A-4147-A177-3AD203B41FA5}">
                      <a16:colId xmlns:a16="http://schemas.microsoft.com/office/drawing/2014/main" val="3584556968"/>
                    </a:ext>
                  </a:extLst>
                </a:gridCol>
                <a:gridCol w="986320">
                  <a:extLst>
                    <a:ext uri="{9D8B030D-6E8A-4147-A177-3AD203B41FA5}">
                      <a16:colId xmlns:a16="http://schemas.microsoft.com/office/drawing/2014/main" val="960458543"/>
                    </a:ext>
                  </a:extLst>
                </a:gridCol>
              </a:tblGrid>
              <a:tr h="230127">
                <a:tc>
                  <a:txBody>
                    <a:bodyPr/>
                    <a:lstStyle/>
                    <a:p>
                      <a:pPr marL="0" marR="0">
                        <a:lnSpc>
                          <a:spcPct val="107000"/>
                        </a:lnSpc>
                        <a:spcBef>
                          <a:spcPts val="0"/>
                        </a:spcBef>
                        <a:spcAft>
                          <a:spcPts val="0"/>
                        </a:spcAft>
                      </a:pPr>
                      <a:r>
                        <a:rPr lang="en-US" sz="1000">
                          <a:effectLst/>
                        </a:rPr>
                        <a:t>Case Number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Description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Joint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Bolt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Bolt Type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Axial Force (N)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dirty="0">
                          <a:effectLst/>
                        </a:rPr>
                        <a:t>Shear Force (N)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dirty="0" smtClean="0">
                          <a:effectLst/>
                        </a:rPr>
                        <a:t>Available </a:t>
                      </a:r>
                      <a:r>
                        <a:rPr lang="en-US" sz="1000" dirty="0">
                          <a:effectLst/>
                        </a:rPr>
                        <a:t>Axial to Calculated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dirty="0" smtClean="0">
                          <a:effectLst/>
                        </a:rPr>
                        <a:t>Available Shear </a:t>
                      </a:r>
                      <a:r>
                        <a:rPr lang="en-US" sz="1000" dirty="0">
                          <a:effectLst/>
                        </a:rPr>
                        <a:t>to Calculated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extLst>
                  <a:ext uri="{0D108BD9-81ED-4DB2-BD59-A6C34878D82A}">
                    <a16:rowId xmlns:a16="http://schemas.microsoft.com/office/drawing/2014/main" val="924906868"/>
                  </a:ext>
                </a:extLst>
              </a:tr>
              <a:tr h="153418">
                <a:tc>
                  <a:txBody>
                    <a:bodyPr/>
                    <a:lstStyle/>
                    <a:p>
                      <a:pPr marL="0" marR="0">
                        <a:lnSpc>
                          <a:spcPct val="107000"/>
                        </a:lnSpc>
                        <a:spcBef>
                          <a:spcPts val="0"/>
                        </a:spcBef>
                        <a:spcAft>
                          <a:spcPts val="0"/>
                        </a:spcAft>
                      </a:pPr>
                      <a:r>
                        <a:rPr lang="en-US" sz="1000">
                          <a:effectLst/>
                        </a:rPr>
                        <a:t>LC 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Maximum M10 Axial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M10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2300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73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9.5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181.7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extLst>
                  <a:ext uri="{0D108BD9-81ED-4DB2-BD59-A6C34878D82A}">
                    <a16:rowId xmlns:a16="http://schemas.microsoft.com/office/drawing/2014/main" val="3728846747"/>
                  </a:ext>
                </a:extLst>
              </a:tr>
              <a:tr h="153418">
                <a:tc>
                  <a:txBody>
                    <a:bodyPr/>
                    <a:lstStyle/>
                    <a:p>
                      <a:pPr marL="0" marR="0">
                        <a:lnSpc>
                          <a:spcPct val="107000"/>
                        </a:lnSpc>
                        <a:spcBef>
                          <a:spcPts val="0"/>
                        </a:spcBef>
                        <a:spcAft>
                          <a:spcPts val="0"/>
                        </a:spcAft>
                      </a:pPr>
                      <a:r>
                        <a:rPr lang="en-US" sz="1000">
                          <a:effectLst/>
                        </a:rPr>
                        <a:t>LC 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Maximum M10 Axial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M10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7300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220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60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extLst>
                  <a:ext uri="{0D108BD9-81ED-4DB2-BD59-A6C34878D82A}">
                    <a16:rowId xmlns:a16="http://schemas.microsoft.com/office/drawing/2014/main" val="4048233238"/>
                  </a:ext>
                </a:extLst>
              </a:tr>
              <a:tr h="153418">
                <a:tc>
                  <a:txBody>
                    <a:bodyPr/>
                    <a:lstStyle/>
                    <a:p>
                      <a:pPr marL="0" marR="0">
                        <a:lnSpc>
                          <a:spcPct val="107000"/>
                        </a:lnSpc>
                        <a:spcBef>
                          <a:spcPts val="0"/>
                        </a:spcBef>
                        <a:spcAft>
                          <a:spcPts val="0"/>
                        </a:spcAft>
                      </a:pPr>
                      <a:r>
                        <a:rPr lang="en-US" sz="1000">
                          <a:effectLst/>
                        </a:rPr>
                        <a:t>LC 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Maximum M10 Axial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M10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7400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236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56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extLst>
                  <a:ext uri="{0D108BD9-81ED-4DB2-BD59-A6C34878D82A}">
                    <a16:rowId xmlns:a16="http://schemas.microsoft.com/office/drawing/2014/main" val="614557204"/>
                  </a:ext>
                </a:extLst>
              </a:tr>
              <a:tr h="153418">
                <a:tc>
                  <a:txBody>
                    <a:bodyPr/>
                    <a:lstStyle/>
                    <a:p>
                      <a:pPr marL="0" marR="0">
                        <a:lnSpc>
                          <a:spcPct val="107000"/>
                        </a:lnSpc>
                        <a:spcBef>
                          <a:spcPts val="0"/>
                        </a:spcBef>
                        <a:spcAft>
                          <a:spcPts val="0"/>
                        </a:spcAft>
                      </a:pPr>
                      <a:r>
                        <a:rPr lang="en-US" sz="1000">
                          <a:effectLst/>
                        </a:rPr>
                        <a:t>LC 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Maximum M10 Axial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M10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7400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226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58.4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extLst>
                  <a:ext uri="{0D108BD9-81ED-4DB2-BD59-A6C34878D82A}">
                    <a16:rowId xmlns:a16="http://schemas.microsoft.com/office/drawing/2014/main" val="1438760889"/>
                  </a:ext>
                </a:extLst>
              </a:tr>
              <a:tr h="153418">
                <a:tc>
                  <a:txBody>
                    <a:bodyPr/>
                    <a:lstStyle/>
                    <a:p>
                      <a:pPr marL="0" marR="0">
                        <a:lnSpc>
                          <a:spcPct val="107000"/>
                        </a:lnSpc>
                        <a:spcBef>
                          <a:spcPts val="0"/>
                        </a:spcBef>
                        <a:spcAft>
                          <a:spcPts val="0"/>
                        </a:spcAft>
                      </a:pPr>
                      <a:r>
                        <a:rPr lang="en-US" sz="1000">
                          <a:effectLst/>
                        </a:rPr>
                        <a:t>LC 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Maximum M10 Axial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M10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8000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272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2.8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48.5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extLst>
                  <a:ext uri="{0D108BD9-81ED-4DB2-BD59-A6C34878D82A}">
                    <a16:rowId xmlns:a16="http://schemas.microsoft.com/office/drawing/2014/main" val="2144641299"/>
                  </a:ext>
                </a:extLst>
              </a:tr>
              <a:tr h="153418">
                <a:tc>
                  <a:txBody>
                    <a:bodyPr/>
                    <a:lstStyle/>
                    <a:p>
                      <a:pPr marL="0" marR="0">
                        <a:lnSpc>
                          <a:spcPct val="107000"/>
                        </a:lnSpc>
                        <a:spcBef>
                          <a:spcPts val="0"/>
                        </a:spcBef>
                        <a:spcAft>
                          <a:spcPts val="0"/>
                        </a:spcAft>
                      </a:pPr>
                      <a:r>
                        <a:rPr lang="en-US" sz="1000">
                          <a:effectLst/>
                        </a:rPr>
                        <a:t>LC 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Maximum M10 Axial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B</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M10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4900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324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4.5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40.7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extLst>
                  <a:ext uri="{0D108BD9-81ED-4DB2-BD59-A6C34878D82A}">
                    <a16:rowId xmlns:a16="http://schemas.microsoft.com/office/drawing/2014/main" val="681412316"/>
                  </a:ext>
                </a:extLst>
              </a:tr>
              <a:tr h="153418">
                <a:tc>
                  <a:txBody>
                    <a:bodyPr/>
                    <a:lstStyle/>
                    <a:p>
                      <a:pPr marL="0" marR="0">
                        <a:lnSpc>
                          <a:spcPct val="107000"/>
                        </a:lnSpc>
                        <a:spcBef>
                          <a:spcPts val="0"/>
                        </a:spcBef>
                        <a:spcAft>
                          <a:spcPts val="0"/>
                        </a:spcAft>
                      </a:pPr>
                      <a:r>
                        <a:rPr lang="en-US" sz="1000">
                          <a:effectLst/>
                        </a:rPr>
                        <a:t>LC 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Maximum M10 Axial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B</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M10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7800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113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2.8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116.7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extLst>
                  <a:ext uri="{0D108BD9-81ED-4DB2-BD59-A6C34878D82A}">
                    <a16:rowId xmlns:a16="http://schemas.microsoft.com/office/drawing/2014/main" val="26016678"/>
                  </a:ext>
                </a:extLst>
              </a:tr>
              <a:tr h="153418">
                <a:tc>
                  <a:txBody>
                    <a:bodyPr/>
                    <a:lstStyle/>
                    <a:p>
                      <a:pPr marL="0" marR="0">
                        <a:lnSpc>
                          <a:spcPct val="107000"/>
                        </a:lnSpc>
                        <a:spcBef>
                          <a:spcPts val="0"/>
                        </a:spcBef>
                        <a:spcAft>
                          <a:spcPts val="0"/>
                        </a:spcAft>
                      </a:pPr>
                      <a:r>
                        <a:rPr lang="en-US" sz="1000">
                          <a:effectLst/>
                        </a:rPr>
                        <a:t>LC 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Maximum M10 Axial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M10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4300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5.1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2490.2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extLst>
                  <a:ext uri="{0D108BD9-81ED-4DB2-BD59-A6C34878D82A}">
                    <a16:rowId xmlns:a16="http://schemas.microsoft.com/office/drawing/2014/main" val="865738797"/>
                  </a:ext>
                </a:extLst>
              </a:tr>
              <a:tr h="153418">
                <a:tc>
                  <a:txBody>
                    <a:bodyPr/>
                    <a:lstStyle/>
                    <a:p>
                      <a:pPr marL="0" marR="0">
                        <a:lnSpc>
                          <a:spcPct val="107000"/>
                        </a:lnSpc>
                        <a:spcBef>
                          <a:spcPts val="0"/>
                        </a:spcBef>
                        <a:spcAft>
                          <a:spcPts val="0"/>
                        </a:spcAft>
                      </a:pPr>
                      <a:r>
                        <a:rPr lang="en-US" sz="1000">
                          <a:effectLst/>
                        </a:rPr>
                        <a:t>LC 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Maximum M10 Axial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M10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4900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4.5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7924.4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extLst>
                  <a:ext uri="{0D108BD9-81ED-4DB2-BD59-A6C34878D82A}">
                    <a16:rowId xmlns:a16="http://schemas.microsoft.com/office/drawing/2014/main" val="2244446494"/>
                  </a:ext>
                </a:extLst>
              </a:tr>
              <a:tr h="153418">
                <a:tc>
                  <a:txBody>
                    <a:bodyPr/>
                    <a:lstStyle/>
                    <a:p>
                      <a:pPr marL="0" marR="0">
                        <a:lnSpc>
                          <a:spcPct val="107000"/>
                        </a:lnSpc>
                        <a:spcBef>
                          <a:spcPts val="0"/>
                        </a:spcBef>
                        <a:spcAft>
                          <a:spcPts val="0"/>
                        </a:spcAft>
                      </a:pPr>
                      <a:r>
                        <a:rPr lang="en-US" sz="1000">
                          <a:effectLst/>
                        </a:rPr>
                        <a:t>LC 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Maximum M10 Axial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M10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2900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31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7.5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421.3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extLst>
                  <a:ext uri="{0D108BD9-81ED-4DB2-BD59-A6C34878D82A}">
                    <a16:rowId xmlns:a16="http://schemas.microsoft.com/office/drawing/2014/main" val="3697616231"/>
                  </a:ext>
                </a:extLst>
              </a:tr>
              <a:tr h="153418">
                <a:tc>
                  <a:txBody>
                    <a:bodyPr/>
                    <a:lstStyle/>
                    <a:p>
                      <a:pPr marL="0" marR="0">
                        <a:lnSpc>
                          <a:spcPct val="107000"/>
                        </a:lnSpc>
                        <a:spcBef>
                          <a:spcPts val="0"/>
                        </a:spcBef>
                        <a:spcAft>
                          <a:spcPts val="0"/>
                        </a:spcAft>
                      </a:pPr>
                      <a:r>
                        <a:rPr lang="en-US" sz="1000">
                          <a:effectLst/>
                        </a:rPr>
                        <a:t>LC 11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Maximum M10 Axial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M10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4500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4.9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1761.2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extLst>
                  <a:ext uri="{0D108BD9-81ED-4DB2-BD59-A6C34878D82A}">
                    <a16:rowId xmlns:a16="http://schemas.microsoft.com/office/drawing/2014/main" val="4066873801"/>
                  </a:ext>
                </a:extLst>
              </a:tr>
              <a:tr h="153418">
                <a:tc>
                  <a:txBody>
                    <a:bodyPr/>
                    <a:lstStyle/>
                    <a:p>
                      <a:pPr marL="0" marR="0">
                        <a:lnSpc>
                          <a:spcPct val="107000"/>
                        </a:lnSpc>
                        <a:spcBef>
                          <a:spcPts val="0"/>
                        </a:spcBef>
                        <a:spcAft>
                          <a:spcPts val="0"/>
                        </a:spcAft>
                      </a:pPr>
                      <a:r>
                        <a:rPr lang="en-US" sz="1000">
                          <a:effectLst/>
                        </a:rPr>
                        <a:t>LC 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Maximum M10 Axial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nSpc>
                          <a:spcPct val="107000"/>
                        </a:lnSpc>
                        <a:spcBef>
                          <a:spcPts val="0"/>
                        </a:spcBef>
                        <a:spcAft>
                          <a:spcPts val="0"/>
                        </a:spcAft>
                      </a:pPr>
                      <a:r>
                        <a:rPr lang="en-US" sz="1000">
                          <a:effectLst/>
                        </a:rPr>
                        <a:t>M10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3000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30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a:effectLst/>
                        </a:rPr>
                        <a:t>7.3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tc>
                  <a:txBody>
                    <a:bodyPr/>
                    <a:lstStyle/>
                    <a:p>
                      <a:pPr marL="0" marR="0" algn="r">
                        <a:lnSpc>
                          <a:spcPct val="107000"/>
                        </a:lnSpc>
                        <a:spcBef>
                          <a:spcPts val="0"/>
                        </a:spcBef>
                        <a:spcAft>
                          <a:spcPts val="0"/>
                        </a:spcAft>
                      </a:pPr>
                      <a:r>
                        <a:rPr lang="en-US" sz="1000" dirty="0">
                          <a:effectLst/>
                        </a:rPr>
                        <a:t>442.5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nchor="ctr"/>
                </a:tc>
                <a:extLst>
                  <a:ext uri="{0D108BD9-81ED-4DB2-BD59-A6C34878D82A}">
                    <a16:rowId xmlns:a16="http://schemas.microsoft.com/office/drawing/2014/main" val="1140009497"/>
                  </a:ext>
                </a:extLst>
              </a:tr>
            </a:tbl>
          </a:graphicData>
        </a:graphic>
      </p:graphicFrame>
      <p:cxnSp>
        <p:nvCxnSpPr>
          <p:cNvPr id="7" name="Straight Arrow Connector 6"/>
          <p:cNvCxnSpPr/>
          <p:nvPr/>
        </p:nvCxnSpPr>
        <p:spPr>
          <a:xfrm flipH="1">
            <a:off x="5987562" y="3165232"/>
            <a:ext cx="1239716" cy="1670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flipV="1">
            <a:off x="5917223" y="3003223"/>
            <a:ext cx="1310055" cy="1614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7227277" y="2565067"/>
            <a:ext cx="1441938" cy="1477328"/>
          </a:xfrm>
          <a:prstGeom prst="rect">
            <a:avLst/>
          </a:prstGeom>
          <a:noFill/>
        </p:spPr>
        <p:txBody>
          <a:bodyPr wrap="square" rtlCol="0">
            <a:spAutoFit/>
          </a:bodyPr>
          <a:lstStyle/>
          <a:p>
            <a:r>
              <a:rPr lang="en-US" dirty="0" smtClean="0"/>
              <a:t>Load case 5 and 7 have the highest axial load and are ok</a:t>
            </a:r>
            <a:endParaRPr lang="en-US" dirty="0"/>
          </a:p>
        </p:txBody>
      </p:sp>
    </p:spTree>
    <p:extLst>
      <p:ext uri="{BB962C8B-B14F-4D97-AF65-F5344CB8AC3E}">
        <p14:creationId xmlns:p14="http://schemas.microsoft.com/office/powerpoint/2010/main" val="38794124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2"/>
          </p:nvPr>
        </p:nvSpPr>
        <p:spPr/>
        <p:txBody>
          <a:bodyPr/>
          <a:lstStyle/>
          <a:p>
            <a:pPr>
              <a:defRPr/>
            </a:pPr>
            <a:r>
              <a:rPr lang="en-US" smtClean="0">
                <a:latin typeface="Helvetica"/>
                <a:cs typeface="Helvetica"/>
              </a:rPr>
              <a:t>9/1/2021</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nl-NL" smtClean="0"/>
              <a:t>D. Wenman | APA Mechanical Aanlysis</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25</a:t>
            </a:fld>
            <a:endParaRPr lang="en-US" dirty="0"/>
          </a:p>
        </p:txBody>
      </p:sp>
      <p:sp>
        <p:nvSpPr>
          <p:cNvPr id="10" name="Rectangle 9"/>
          <p:cNvSpPr/>
          <p:nvPr/>
        </p:nvSpPr>
        <p:spPr>
          <a:xfrm>
            <a:off x="270410" y="384039"/>
            <a:ext cx="8178998" cy="461665"/>
          </a:xfrm>
          <a:prstGeom prst="rect">
            <a:avLst/>
          </a:prstGeom>
        </p:spPr>
        <p:txBody>
          <a:bodyPr wrap="square">
            <a:spAutoFit/>
          </a:bodyPr>
          <a:lstStyle/>
          <a:p>
            <a:r>
              <a:rPr lang="en-US" sz="2400" b="1" dirty="0" smtClean="0">
                <a:solidFill>
                  <a:srgbClr val="E95125"/>
                </a:solidFill>
                <a:latin typeface="Helvetica"/>
              </a:rPr>
              <a:t>Weld results for </a:t>
            </a:r>
            <a:r>
              <a:rPr lang="en-US" sz="2400" b="1" dirty="0">
                <a:solidFill>
                  <a:srgbClr val="E95125"/>
                </a:solidFill>
                <a:latin typeface="Helvetica"/>
              </a:rPr>
              <a:t>Factory, Lifting, and Installation cases</a:t>
            </a:r>
          </a:p>
        </p:txBody>
      </p:sp>
      <p:graphicFrame>
        <p:nvGraphicFramePr>
          <p:cNvPr id="3" name="Table 2"/>
          <p:cNvGraphicFramePr>
            <a:graphicFrameLocks noGrp="1"/>
          </p:cNvGraphicFramePr>
          <p:nvPr>
            <p:extLst>
              <p:ext uri="{D42A27DB-BD31-4B8C-83A1-F6EECF244321}">
                <p14:modId xmlns:p14="http://schemas.microsoft.com/office/powerpoint/2010/main" val="2066365027"/>
              </p:ext>
            </p:extLst>
          </p:nvPr>
        </p:nvGraphicFramePr>
        <p:xfrm>
          <a:off x="666623" y="1348630"/>
          <a:ext cx="4859020" cy="3353435"/>
        </p:xfrm>
        <a:graphic>
          <a:graphicData uri="http://schemas.openxmlformats.org/drawingml/2006/table">
            <a:tbl>
              <a:tblPr firstRow="1" firstCol="1" bandRow="1">
                <a:tableStyleId>{5C22544A-7EE6-4342-B048-85BDC9FD1C3A}</a:tableStyleId>
              </a:tblPr>
              <a:tblGrid>
                <a:gridCol w="1536700">
                  <a:extLst>
                    <a:ext uri="{9D8B030D-6E8A-4147-A177-3AD203B41FA5}">
                      <a16:colId xmlns:a16="http://schemas.microsoft.com/office/drawing/2014/main" val="925169295"/>
                    </a:ext>
                  </a:extLst>
                </a:gridCol>
                <a:gridCol w="1600835">
                  <a:extLst>
                    <a:ext uri="{9D8B030D-6E8A-4147-A177-3AD203B41FA5}">
                      <a16:colId xmlns:a16="http://schemas.microsoft.com/office/drawing/2014/main" val="3940793220"/>
                    </a:ext>
                  </a:extLst>
                </a:gridCol>
                <a:gridCol w="1721485">
                  <a:extLst>
                    <a:ext uri="{9D8B030D-6E8A-4147-A177-3AD203B41FA5}">
                      <a16:colId xmlns:a16="http://schemas.microsoft.com/office/drawing/2014/main" val="1907845681"/>
                    </a:ext>
                  </a:extLst>
                </a:gridCol>
              </a:tblGrid>
              <a:tr h="249555">
                <a:tc>
                  <a:txBody>
                    <a:bodyPr/>
                    <a:lstStyle/>
                    <a:p>
                      <a:pPr marL="0" marR="0" algn="ctr">
                        <a:lnSpc>
                          <a:spcPct val="107000"/>
                        </a:lnSpc>
                        <a:spcBef>
                          <a:spcPts val="0"/>
                        </a:spcBef>
                        <a:spcAft>
                          <a:spcPts val="0"/>
                        </a:spcAft>
                      </a:pPr>
                      <a:r>
                        <a:rPr lang="en-US" sz="1100">
                          <a:effectLst/>
                        </a:rPr>
                        <a:t>Case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Weld Location (by Joint Number)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smtClean="0">
                          <a:effectLst/>
                        </a:rPr>
                        <a:t>Available</a:t>
                      </a:r>
                      <a:r>
                        <a:rPr lang="en-US" sz="1100" baseline="0" dirty="0" smtClean="0">
                          <a:effectLst/>
                        </a:rPr>
                        <a:t> Strength to Calculated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48558136"/>
                  </a:ext>
                </a:extLst>
              </a:tr>
              <a:tr h="249555">
                <a:tc>
                  <a:txBody>
                    <a:bodyPr/>
                    <a:lstStyle/>
                    <a:p>
                      <a:pPr marL="0" marR="0" algn="ctr">
                        <a:lnSpc>
                          <a:spcPct val="107000"/>
                        </a:lnSpc>
                        <a:spcBef>
                          <a:spcPts val="0"/>
                        </a:spcBef>
                        <a:spcAft>
                          <a:spcPts val="0"/>
                        </a:spcAft>
                      </a:pPr>
                      <a:r>
                        <a:rPr lang="en-US" sz="1100">
                          <a:effectLst/>
                        </a:rPr>
                        <a:t>LC 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17.9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367970541"/>
                  </a:ext>
                </a:extLst>
              </a:tr>
              <a:tr h="249555">
                <a:tc>
                  <a:txBody>
                    <a:bodyPr/>
                    <a:lstStyle/>
                    <a:p>
                      <a:pPr marL="0" marR="0" algn="ctr">
                        <a:lnSpc>
                          <a:spcPct val="107000"/>
                        </a:lnSpc>
                        <a:spcBef>
                          <a:spcPts val="0"/>
                        </a:spcBef>
                        <a:spcAft>
                          <a:spcPts val="0"/>
                        </a:spcAft>
                      </a:pPr>
                      <a:r>
                        <a:rPr lang="en-US" sz="1100">
                          <a:effectLst/>
                        </a:rPr>
                        <a:t>LC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65436550"/>
                  </a:ext>
                </a:extLst>
              </a:tr>
              <a:tr h="249555">
                <a:tc>
                  <a:txBody>
                    <a:bodyPr/>
                    <a:lstStyle/>
                    <a:p>
                      <a:pPr marL="0" marR="0" algn="ctr">
                        <a:lnSpc>
                          <a:spcPct val="107000"/>
                        </a:lnSpc>
                        <a:spcBef>
                          <a:spcPts val="0"/>
                        </a:spcBef>
                        <a:spcAft>
                          <a:spcPts val="0"/>
                        </a:spcAft>
                      </a:pPr>
                      <a:r>
                        <a:rPr lang="en-US" sz="1100">
                          <a:effectLst/>
                        </a:rPr>
                        <a:t>LC 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05007233"/>
                  </a:ext>
                </a:extLst>
              </a:tr>
              <a:tr h="249555">
                <a:tc>
                  <a:txBody>
                    <a:bodyPr/>
                    <a:lstStyle/>
                    <a:p>
                      <a:pPr marL="0" marR="0" algn="ctr">
                        <a:lnSpc>
                          <a:spcPct val="107000"/>
                        </a:lnSpc>
                        <a:spcBef>
                          <a:spcPts val="0"/>
                        </a:spcBef>
                        <a:spcAft>
                          <a:spcPts val="0"/>
                        </a:spcAft>
                      </a:pPr>
                      <a:r>
                        <a:rPr lang="en-US" sz="1100">
                          <a:effectLst/>
                        </a:rPr>
                        <a:t>LC 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37129397"/>
                  </a:ext>
                </a:extLst>
              </a:tr>
              <a:tr h="249555">
                <a:tc>
                  <a:txBody>
                    <a:bodyPr/>
                    <a:lstStyle/>
                    <a:p>
                      <a:pPr marL="0" marR="0" algn="ctr">
                        <a:lnSpc>
                          <a:spcPct val="107000"/>
                        </a:lnSpc>
                        <a:spcBef>
                          <a:spcPts val="0"/>
                        </a:spcBef>
                        <a:spcAft>
                          <a:spcPts val="0"/>
                        </a:spcAft>
                      </a:pPr>
                      <a:r>
                        <a:rPr lang="en-US" sz="1100">
                          <a:effectLst/>
                        </a:rPr>
                        <a:t>LC 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27577223"/>
                  </a:ext>
                </a:extLst>
              </a:tr>
              <a:tr h="249555">
                <a:tc>
                  <a:txBody>
                    <a:bodyPr/>
                    <a:lstStyle/>
                    <a:p>
                      <a:pPr marL="0" marR="0" algn="ctr">
                        <a:lnSpc>
                          <a:spcPct val="107000"/>
                        </a:lnSpc>
                        <a:spcBef>
                          <a:spcPts val="0"/>
                        </a:spcBef>
                        <a:spcAft>
                          <a:spcPts val="0"/>
                        </a:spcAft>
                      </a:pPr>
                      <a:r>
                        <a:rPr lang="en-US" sz="1100">
                          <a:effectLst/>
                        </a:rPr>
                        <a:t>LC 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45777414"/>
                  </a:ext>
                </a:extLst>
              </a:tr>
              <a:tr h="249555">
                <a:tc>
                  <a:txBody>
                    <a:bodyPr/>
                    <a:lstStyle/>
                    <a:p>
                      <a:pPr marL="0" marR="0" algn="ctr">
                        <a:lnSpc>
                          <a:spcPct val="107000"/>
                        </a:lnSpc>
                        <a:spcBef>
                          <a:spcPts val="0"/>
                        </a:spcBef>
                        <a:spcAft>
                          <a:spcPts val="0"/>
                        </a:spcAft>
                      </a:pPr>
                      <a:r>
                        <a:rPr lang="en-US" sz="1100">
                          <a:effectLst/>
                        </a:rPr>
                        <a:t>LC 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63427257"/>
                  </a:ext>
                </a:extLst>
              </a:tr>
              <a:tr h="249555">
                <a:tc>
                  <a:txBody>
                    <a:bodyPr/>
                    <a:lstStyle/>
                    <a:p>
                      <a:pPr marL="0" marR="0" algn="ctr">
                        <a:lnSpc>
                          <a:spcPct val="107000"/>
                        </a:lnSpc>
                        <a:spcBef>
                          <a:spcPts val="0"/>
                        </a:spcBef>
                        <a:spcAft>
                          <a:spcPts val="0"/>
                        </a:spcAft>
                      </a:pPr>
                      <a:r>
                        <a:rPr lang="en-US" sz="1100">
                          <a:effectLst/>
                        </a:rPr>
                        <a:t>LC 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33091187"/>
                  </a:ext>
                </a:extLst>
              </a:tr>
              <a:tr h="249555">
                <a:tc>
                  <a:txBody>
                    <a:bodyPr/>
                    <a:lstStyle/>
                    <a:p>
                      <a:pPr marL="0" marR="0" algn="ctr">
                        <a:lnSpc>
                          <a:spcPct val="107000"/>
                        </a:lnSpc>
                        <a:spcBef>
                          <a:spcPts val="0"/>
                        </a:spcBef>
                        <a:spcAft>
                          <a:spcPts val="0"/>
                        </a:spcAft>
                      </a:pPr>
                      <a:r>
                        <a:rPr lang="en-US" sz="1100">
                          <a:effectLst/>
                        </a:rPr>
                        <a:t>LC 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41842926"/>
                  </a:ext>
                </a:extLst>
              </a:tr>
              <a:tr h="249555">
                <a:tc>
                  <a:txBody>
                    <a:bodyPr/>
                    <a:lstStyle/>
                    <a:p>
                      <a:pPr marL="0" marR="0" algn="ctr">
                        <a:lnSpc>
                          <a:spcPct val="107000"/>
                        </a:lnSpc>
                        <a:spcBef>
                          <a:spcPts val="0"/>
                        </a:spcBef>
                        <a:spcAft>
                          <a:spcPts val="0"/>
                        </a:spcAft>
                      </a:pPr>
                      <a:r>
                        <a:rPr lang="en-US" sz="1100">
                          <a:effectLst/>
                        </a:rPr>
                        <a:t>LC 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02451676"/>
                  </a:ext>
                </a:extLst>
              </a:tr>
              <a:tr h="249555">
                <a:tc>
                  <a:txBody>
                    <a:bodyPr/>
                    <a:lstStyle/>
                    <a:p>
                      <a:pPr marL="0" marR="0" algn="ctr">
                        <a:lnSpc>
                          <a:spcPct val="107000"/>
                        </a:lnSpc>
                        <a:spcBef>
                          <a:spcPts val="0"/>
                        </a:spcBef>
                        <a:spcAft>
                          <a:spcPts val="0"/>
                        </a:spcAft>
                      </a:pPr>
                      <a:r>
                        <a:rPr lang="en-US" sz="1100">
                          <a:effectLst/>
                        </a:rPr>
                        <a:t>LC 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76560036"/>
                  </a:ext>
                </a:extLst>
              </a:tr>
              <a:tr h="249555">
                <a:tc>
                  <a:txBody>
                    <a:bodyPr/>
                    <a:lstStyle/>
                    <a:p>
                      <a:pPr marL="0" marR="0" algn="ctr">
                        <a:lnSpc>
                          <a:spcPct val="107000"/>
                        </a:lnSpc>
                        <a:spcBef>
                          <a:spcPts val="0"/>
                        </a:spcBef>
                        <a:spcAft>
                          <a:spcPts val="0"/>
                        </a:spcAft>
                      </a:pPr>
                      <a:r>
                        <a:rPr lang="en-US" sz="1100">
                          <a:effectLst/>
                        </a:rPr>
                        <a:t>LC 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5.3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108448357"/>
                  </a:ext>
                </a:extLst>
              </a:tr>
            </a:tbl>
          </a:graphicData>
        </a:graphic>
      </p:graphicFrame>
      <p:sp>
        <p:nvSpPr>
          <p:cNvPr id="8" name="TextBox 7"/>
          <p:cNvSpPr txBox="1"/>
          <p:nvPr/>
        </p:nvSpPr>
        <p:spPr>
          <a:xfrm>
            <a:off x="6224954" y="2268415"/>
            <a:ext cx="1582615" cy="1200329"/>
          </a:xfrm>
          <a:prstGeom prst="rect">
            <a:avLst/>
          </a:prstGeom>
          <a:noFill/>
        </p:spPr>
        <p:txBody>
          <a:bodyPr wrap="square" rtlCol="0">
            <a:spAutoFit/>
          </a:bodyPr>
          <a:lstStyle/>
          <a:p>
            <a:r>
              <a:rPr lang="en-US" dirty="0" smtClean="0"/>
              <a:t>Load Case 5 has the highest weld load and is ok.</a:t>
            </a:r>
            <a:endParaRPr lang="en-US" dirty="0"/>
          </a:p>
        </p:txBody>
      </p:sp>
      <p:cxnSp>
        <p:nvCxnSpPr>
          <p:cNvPr id="11" name="Straight Arrow Connector 10"/>
          <p:cNvCxnSpPr/>
          <p:nvPr/>
        </p:nvCxnSpPr>
        <p:spPr>
          <a:xfrm flipH="1" flipV="1">
            <a:off x="5257800" y="2822331"/>
            <a:ext cx="967154" cy="351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1018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2"/>
          </p:nvPr>
        </p:nvSpPr>
        <p:spPr/>
        <p:txBody>
          <a:bodyPr/>
          <a:lstStyle/>
          <a:p>
            <a:pPr>
              <a:defRPr/>
            </a:pPr>
            <a:r>
              <a:rPr lang="en-US" smtClean="0">
                <a:latin typeface="Helvetica"/>
                <a:cs typeface="Helvetica"/>
              </a:rPr>
              <a:t>9/1/2021</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nl-NL" smtClean="0"/>
              <a:t>D. Wenman | APA Mechanical Aanlysis</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26</a:t>
            </a:fld>
            <a:endParaRPr lang="en-US" dirty="0"/>
          </a:p>
        </p:txBody>
      </p:sp>
      <p:sp>
        <p:nvSpPr>
          <p:cNvPr id="10" name="Rectangle 9"/>
          <p:cNvSpPr/>
          <p:nvPr/>
        </p:nvSpPr>
        <p:spPr>
          <a:xfrm>
            <a:off x="270410" y="384039"/>
            <a:ext cx="8178998" cy="830997"/>
          </a:xfrm>
          <a:prstGeom prst="rect">
            <a:avLst/>
          </a:prstGeom>
        </p:spPr>
        <p:txBody>
          <a:bodyPr wrap="square">
            <a:spAutoFit/>
          </a:bodyPr>
          <a:lstStyle/>
          <a:p>
            <a:r>
              <a:rPr lang="en-US" sz="2400" b="1" dirty="0" smtClean="0">
                <a:solidFill>
                  <a:srgbClr val="E95125"/>
                </a:solidFill>
                <a:latin typeface="Helvetica"/>
              </a:rPr>
              <a:t>Wire Tension results for </a:t>
            </a:r>
            <a:r>
              <a:rPr lang="en-US" sz="2400" b="1" dirty="0">
                <a:solidFill>
                  <a:srgbClr val="E95125"/>
                </a:solidFill>
                <a:latin typeface="Helvetica"/>
              </a:rPr>
              <a:t>Factory, Lifting, and Installation cases</a:t>
            </a:r>
          </a:p>
        </p:txBody>
      </p:sp>
      <p:graphicFrame>
        <p:nvGraphicFramePr>
          <p:cNvPr id="3" name="Table 2"/>
          <p:cNvGraphicFramePr>
            <a:graphicFrameLocks noGrp="1"/>
          </p:cNvGraphicFramePr>
          <p:nvPr>
            <p:extLst>
              <p:ext uri="{D42A27DB-BD31-4B8C-83A1-F6EECF244321}">
                <p14:modId xmlns:p14="http://schemas.microsoft.com/office/powerpoint/2010/main" val="1530114764"/>
              </p:ext>
            </p:extLst>
          </p:nvPr>
        </p:nvGraphicFramePr>
        <p:xfrm>
          <a:off x="1026893" y="1561297"/>
          <a:ext cx="4969095" cy="2690819"/>
        </p:xfrm>
        <a:graphic>
          <a:graphicData uri="http://schemas.openxmlformats.org/drawingml/2006/table">
            <a:tbl>
              <a:tblPr firstRow="1" firstCol="1" bandRow="1">
                <a:tableStyleId>{5C22544A-7EE6-4342-B048-85BDC9FD1C3A}</a:tableStyleId>
              </a:tblPr>
              <a:tblGrid>
                <a:gridCol w="993819">
                  <a:extLst>
                    <a:ext uri="{9D8B030D-6E8A-4147-A177-3AD203B41FA5}">
                      <a16:colId xmlns:a16="http://schemas.microsoft.com/office/drawing/2014/main" val="375744674"/>
                    </a:ext>
                  </a:extLst>
                </a:gridCol>
                <a:gridCol w="993819">
                  <a:extLst>
                    <a:ext uri="{9D8B030D-6E8A-4147-A177-3AD203B41FA5}">
                      <a16:colId xmlns:a16="http://schemas.microsoft.com/office/drawing/2014/main" val="3086101772"/>
                    </a:ext>
                  </a:extLst>
                </a:gridCol>
                <a:gridCol w="993819">
                  <a:extLst>
                    <a:ext uri="{9D8B030D-6E8A-4147-A177-3AD203B41FA5}">
                      <a16:colId xmlns:a16="http://schemas.microsoft.com/office/drawing/2014/main" val="2214231392"/>
                    </a:ext>
                  </a:extLst>
                </a:gridCol>
                <a:gridCol w="993819">
                  <a:extLst>
                    <a:ext uri="{9D8B030D-6E8A-4147-A177-3AD203B41FA5}">
                      <a16:colId xmlns:a16="http://schemas.microsoft.com/office/drawing/2014/main" val="2425174317"/>
                    </a:ext>
                  </a:extLst>
                </a:gridCol>
                <a:gridCol w="993819">
                  <a:extLst>
                    <a:ext uri="{9D8B030D-6E8A-4147-A177-3AD203B41FA5}">
                      <a16:colId xmlns:a16="http://schemas.microsoft.com/office/drawing/2014/main" val="762103577"/>
                    </a:ext>
                  </a:extLst>
                </a:gridCol>
              </a:tblGrid>
              <a:tr h="88265">
                <a:tc>
                  <a:txBody>
                    <a:bodyPr/>
                    <a:lstStyle/>
                    <a:p>
                      <a:pPr marL="0" marR="0" algn="ctr">
                        <a:lnSpc>
                          <a:spcPct val="107000"/>
                        </a:lnSpc>
                        <a:spcBef>
                          <a:spcPts val="0"/>
                        </a:spcBef>
                        <a:spcAft>
                          <a:spcPts val="0"/>
                        </a:spcAft>
                      </a:pPr>
                      <a:r>
                        <a:rPr lang="en-US" sz="1100">
                          <a:effectLst/>
                        </a:rPr>
                        <a:t>Case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Max 0° (N)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Max -36° (N)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Max +36° (N)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Minimum Safety Margin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743607781"/>
                  </a:ext>
                </a:extLst>
              </a:tr>
              <a:tr h="177165">
                <a:tc>
                  <a:txBody>
                    <a:bodyPr/>
                    <a:lstStyle/>
                    <a:p>
                      <a:pPr marL="0" marR="0" algn="ctr">
                        <a:lnSpc>
                          <a:spcPct val="107000"/>
                        </a:lnSpc>
                        <a:spcBef>
                          <a:spcPts val="0"/>
                        </a:spcBef>
                        <a:spcAft>
                          <a:spcPts val="0"/>
                        </a:spcAft>
                      </a:pPr>
                      <a:r>
                        <a:rPr lang="en-US" sz="1100">
                          <a:effectLst/>
                        </a:rPr>
                        <a:t>LC 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7.09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7.16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2.71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584260628"/>
                  </a:ext>
                </a:extLst>
              </a:tr>
              <a:tr h="177165">
                <a:tc>
                  <a:txBody>
                    <a:bodyPr/>
                    <a:lstStyle/>
                    <a:p>
                      <a:pPr marL="0" marR="0" algn="ctr">
                        <a:lnSpc>
                          <a:spcPct val="107000"/>
                        </a:lnSpc>
                        <a:spcBef>
                          <a:spcPts val="0"/>
                        </a:spcBef>
                        <a:spcAft>
                          <a:spcPts val="0"/>
                        </a:spcAft>
                      </a:pPr>
                      <a:r>
                        <a:rPr lang="en-US" sz="1100">
                          <a:effectLst/>
                        </a:rPr>
                        <a:t>LC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7.56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7.10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2.57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04085727"/>
                  </a:ext>
                </a:extLst>
              </a:tr>
              <a:tr h="177165">
                <a:tc>
                  <a:txBody>
                    <a:bodyPr/>
                    <a:lstStyle/>
                    <a:p>
                      <a:pPr marL="0" marR="0" algn="ctr">
                        <a:lnSpc>
                          <a:spcPct val="107000"/>
                        </a:lnSpc>
                        <a:spcBef>
                          <a:spcPts val="0"/>
                        </a:spcBef>
                        <a:spcAft>
                          <a:spcPts val="0"/>
                        </a:spcAft>
                      </a:pPr>
                      <a:r>
                        <a:rPr lang="en-US" sz="1100">
                          <a:effectLst/>
                        </a:rPr>
                        <a:t>LC 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7.46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7.35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2.60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90596028"/>
                  </a:ext>
                </a:extLst>
              </a:tr>
              <a:tr h="177165">
                <a:tc>
                  <a:txBody>
                    <a:bodyPr/>
                    <a:lstStyle/>
                    <a:p>
                      <a:pPr marL="0" marR="0" algn="ctr">
                        <a:lnSpc>
                          <a:spcPct val="107000"/>
                        </a:lnSpc>
                        <a:spcBef>
                          <a:spcPts val="0"/>
                        </a:spcBef>
                        <a:spcAft>
                          <a:spcPts val="0"/>
                        </a:spcAft>
                      </a:pPr>
                      <a:r>
                        <a:rPr lang="en-US" sz="1100">
                          <a:effectLst/>
                        </a:rPr>
                        <a:t>LC 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7.58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7.09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2.56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20055010"/>
                  </a:ext>
                </a:extLst>
              </a:tr>
              <a:tr h="177165">
                <a:tc>
                  <a:txBody>
                    <a:bodyPr/>
                    <a:lstStyle/>
                    <a:p>
                      <a:pPr marL="0" marR="0" algn="ctr">
                        <a:lnSpc>
                          <a:spcPct val="107000"/>
                        </a:lnSpc>
                        <a:spcBef>
                          <a:spcPts val="0"/>
                        </a:spcBef>
                        <a:spcAft>
                          <a:spcPts val="0"/>
                        </a:spcAft>
                      </a:pPr>
                      <a:r>
                        <a:rPr lang="en-US" sz="1100">
                          <a:effectLst/>
                        </a:rPr>
                        <a:t>LC 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7.68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7.13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2.53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87371102"/>
                  </a:ext>
                </a:extLst>
              </a:tr>
              <a:tr h="177165">
                <a:tc>
                  <a:txBody>
                    <a:bodyPr/>
                    <a:lstStyle/>
                    <a:p>
                      <a:pPr marL="0" marR="0" algn="ctr">
                        <a:lnSpc>
                          <a:spcPct val="107000"/>
                        </a:lnSpc>
                        <a:spcBef>
                          <a:spcPts val="0"/>
                        </a:spcBef>
                        <a:spcAft>
                          <a:spcPts val="0"/>
                        </a:spcAft>
                      </a:pPr>
                      <a:r>
                        <a:rPr lang="en-US" sz="1100">
                          <a:effectLst/>
                        </a:rPr>
                        <a:t>LC 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8.31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8.31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2.34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76976045"/>
                  </a:ext>
                </a:extLst>
              </a:tr>
              <a:tr h="177165">
                <a:tc>
                  <a:txBody>
                    <a:bodyPr/>
                    <a:lstStyle/>
                    <a:p>
                      <a:pPr marL="0" marR="0" algn="ctr">
                        <a:lnSpc>
                          <a:spcPct val="107000"/>
                        </a:lnSpc>
                        <a:spcBef>
                          <a:spcPts val="0"/>
                        </a:spcBef>
                        <a:spcAft>
                          <a:spcPts val="0"/>
                        </a:spcAft>
                      </a:pPr>
                      <a:r>
                        <a:rPr lang="en-US" sz="1100">
                          <a:effectLst/>
                        </a:rPr>
                        <a:t>LC 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7.60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7.94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2.44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6336280"/>
                  </a:ext>
                </a:extLst>
              </a:tr>
              <a:tr h="177165">
                <a:tc>
                  <a:txBody>
                    <a:bodyPr/>
                    <a:lstStyle/>
                    <a:p>
                      <a:pPr marL="0" marR="0" algn="ctr">
                        <a:lnSpc>
                          <a:spcPct val="107000"/>
                        </a:lnSpc>
                        <a:spcBef>
                          <a:spcPts val="0"/>
                        </a:spcBef>
                        <a:spcAft>
                          <a:spcPts val="0"/>
                        </a:spcAft>
                      </a:pPr>
                      <a:r>
                        <a:rPr lang="en-US" sz="1100">
                          <a:effectLst/>
                        </a:rPr>
                        <a:t>LC 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2.96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29204005"/>
                  </a:ext>
                </a:extLst>
              </a:tr>
              <a:tr h="177165">
                <a:tc>
                  <a:txBody>
                    <a:bodyPr/>
                    <a:lstStyle/>
                    <a:p>
                      <a:pPr marL="0" marR="0" algn="ctr">
                        <a:lnSpc>
                          <a:spcPct val="107000"/>
                        </a:lnSpc>
                        <a:spcBef>
                          <a:spcPts val="0"/>
                        </a:spcBef>
                        <a:spcAft>
                          <a:spcPts val="0"/>
                        </a:spcAft>
                      </a:pPr>
                      <a:r>
                        <a:rPr lang="en-US" sz="1100">
                          <a:effectLst/>
                        </a:rPr>
                        <a:t>LC 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2.94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89185501"/>
                  </a:ext>
                </a:extLst>
              </a:tr>
              <a:tr h="177165">
                <a:tc>
                  <a:txBody>
                    <a:bodyPr/>
                    <a:lstStyle/>
                    <a:p>
                      <a:pPr marL="0" marR="0" algn="ctr">
                        <a:lnSpc>
                          <a:spcPct val="107000"/>
                        </a:lnSpc>
                        <a:spcBef>
                          <a:spcPts val="0"/>
                        </a:spcBef>
                        <a:spcAft>
                          <a:spcPts val="0"/>
                        </a:spcAft>
                      </a:pPr>
                      <a:r>
                        <a:rPr lang="en-US" sz="1100">
                          <a:effectLst/>
                        </a:rPr>
                        <a:t>LC 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2.89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136919240"/>
                  </a:ext>
                </a:extLst>
              </a:tr>
              <a:tr h="177165">
                <a:tc>
                  <a:txBody>
                    <a:bodyPr/>
                    <a:lstStyle/>
                    <a:p>
                      <a:pPr marL="0" marR="0" algn="ctr">
                        <a:lnSpc>
                          <a:spcPct val="107000"/>
                        </a:lnSpc>
                        <a:spcBef>
                          <a:spcPts val="0"/>
                        </a:spcBef>
                        <a:spcAft>
                          <a:spcPts val="0"/>
                        </a:spcAft>
                      </a:pPr>
                      <a:r>
                        <a:rPr lang="en-US" sz="1100">
                          <a:effectLst/>
                        </a:rPr>
                        <a:t>LC 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2.96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55667411"/>
                  </a:ext>
                </a:extLst>
              </a:tr>
              <a:tr h="177165">
                <a:tc>
                  <a:txBody>
                    <a:bodyPr/>
                    <a:lstStyle/>
                    <a:p>
                      <a:pPr marL="0" marR="0" algn="ctr">
                        <a:lnSpc>
                          <a:spcPct val="107000"/>
                        </a:lnSpc>
                        <a:spcBef>
                          <a:spcPts val="0"/>
                        </a:spcBef>
                        <a:spcAft>
                          <a:spcPts val="0"/>
                        </a:spcAft>
                      </a:pPr>
                      <a:r>
                        <a:rPr lang="en-US" sz="1100">
                          <a:effectLst/>
                        </a:rPr>
                        <a:t>LC 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2.90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593415829"/>
                  </a:ext>
                </a:extLst>
              </a:tr>
            </a:tbl>
          </a:graphicData>
        </a:graphic>
      </p:graphicFrame>
      <p:sp>
        <p:nvSpPr>
          <p:cNvPr id="7" name="Rectangle 1"/>
          <p:cNvSpPr>
            <a:spLocks noChangeArrowheads="1"/>
          </p:cNvSpPr>
          <p:nvPr/>
        </p:nvSpPr>
        <p:spPr bwMode="auto">
          <a:xfrm>
            <a:off x="1423988" y="2744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
            </a:r>
            <a:br>
              <a:rPr kumimoji="0" lang="en-US" altLang="en-US" sz="1100" b="0" i="0" u="none" strike="noStrike" cap="none" normalizeH="0" baseline="0" smtClean="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br>
            <a:endParaRPr kumimoji="0" lang="en-US" altLang="en-US"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TextBox 7"/>
          <p:cNvSpPr txBox="1"/>
          <p:nvPr/>
        </p:nvSpPr>
        <p:spPr>
          <a:xfrm>
            <a:off x="1026893" y="4580556"/>
            <a:ext cx="6083933" cy="923330"/>
          </a:xfrm>
          <a:prstGeom prst="rect">
            <a:avLst/>
          </a:prstGeom>
          <a:noFill/>
        </p:spPr>
        <p:txBody>
          <a:bodyPr wrap="square" rtlCol="0">
            <a:spAutoFit/>
          </a:bodyPr>
          <a:lstStyle/>
          <a:p>
            <a:r>
              <a:rPr lang="en-US" dirty="0" smtClean="0"/>
              <a:t>Note: Minimal safety margin is based on a design strength of 19.4N (actual minimum yield is 23.3N) divided by Maximum tension.</a:t>
            </a:r>
            <a:endParaRPr lang="en-US" dirty="0"/>
          </a:p>
        </p:txBody>
      </p:sp>
      <p:sp>
        <p:nvSpPr>
          <p:cNvPr id="9" name="TextBox 8"/>
          <p:cNvSpPr txBox="1"/>
          <p:nvPr/>
        </p:nvSpPr>
        <p:spPr>
          <a:xfrm>
            <a:off x="6977559" y="2549769"/>
            <a:ext cx="1700450" cy="1200329"/>
          </a:xfrm>
          <a:prstGeom prst="rect">
            <a:avLst/>
          </a:prstGeom>
          <a:noFill/>
        </p:spPr>
        <p:txBody>
          <a:bodyPr wrap="square" rtlCol="0">
            <a:spAutoFit/>
          </a:bodyPr>
          <a:lstStyle/>
          <a:p>
            <a:r>
              <a:rPr lang="en-US" dirty="0" smtClean="0"/>
              <a:t>LC6 has the minimum safety margin and is ok</a:t>
            </a:r>
            <a:endParaRPr lang="en-US" dirty="0"/>
          </a:p>
        </p:txBody>
      </p:sp>
      <p:cxnSp>
        <p:nvCxnSpPr>
          <p:cNvPr id="12" name="Straight Arrow Connector 11"/>
          <p:cNvCxnSpPr>
            <a:stCxn id="9" idx="1"/>
          </p:cNvCxnSpPr>
          <p:nvPr/>
        </p:nvCxnSpPr>
        <p:spPr>
          <a:xfrm flipH="1" flipV="1">
            <a:off x="5908431" y="3094892"/>
            <a:ext cx="1069128" cy="550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28456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2"/>
          </p:nvPr>
        </p:nvSpPr>
        <p:spPr/>
        <p:txBody>
          <a:bodyPr/>
          <a:lstStyle/>
          <a:p>
            <a:pPr>
              <a:defRPr/>
            </a:pPr>
            <a:r>
              <a:rPr lang="en-US" smtClean="0">
                <a:latin typeface="Helvetica"/>
                <a:cs typeface="Helvetica"/>
              </a:rPr>
              <a:t>9/1/2021</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nl-NL" smtClean="0"/>
              <a:t>D. Wenman | APA Mechanical Aanlysis</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27</a:t>
            </a:fld>
            <a:endParaRPr lang="en-US" dirty="0"/>
          </a:p>
        </p:txBody>
      </p:sp>
      <p:sp>
        <p:nvSpPr>
          <p:cNvPr id="10" name="Rectangle 9"/>
          <p:cNvSpPr/>
          <p:nvPr/>
        </p:nvSpPr>
        <p:spPr>
          <a:xfrm>
            <a:off x="270410" y="384039"/>
            <a:ext cx="8539482" cy="461665"/>
          </a:xfrm>
          <a:prstGeom prst="rect">
            <a:avLst/>
          </a:prstGeom>
        </p:spPr>
        <p:txBody>
          <a:bodyPr wrap="square">
            <a:spAutoFit/>
          </a:bodyPr>
          <a:lstStyle/>
          <a:p>
            <a:r>
              <a:rPr lang="en-US" sz="2400" b="1" dirty="0" smtClean="0">
                <a:solidFill>
                  <a:srgbClr val="E95125"/>
                </a:solidFill>
                <a:latin typeface="Helvetica"/>
              </a:rPr>
              <a:t>Frame Stresses </a:t>
            </a:r>
            <a:r>
              <a:rPr lang="en-US" sz="2400" b="1" dirty="0">
                <a:solidFill>
                  <a:srgbClr val="E95125"/>
                </a:solidFill>
                <a:latin typeface="Helvetica"/>
              </a:rPr>
              <a:t>for </a:t>
            </a:r>
            <a:r>
              <a:rPr lang="en-US" sz="2400" b="1" dirty="0" smtClean="0">
                <a:solidFill>
                  <a:srgbClr val="E95125"/>
                </a:solidFill>
                <a:latin typeface="Helvetica"/>
              </a:rPr>
              <a:t>APA under Thermal load</a:t>
            </a:r>
            <a:endParaRPr lang="en-US" sz="2400" b="1" dirty="0">
              <a:solidFill>
                <a:srgbClr val="E95125"/>
              </a:solidFill>
              <a:latin typeface="Helvetica"/>
            </a:endParaRPr>
          </a:p>
        </p:txBody>
      </p:sp>
      <p:sp>
        <p:nvSpPr>
          <p:cNvPr id="12" name="TextBox 11"/>
          <p:cNvSpPr txBox="1"/>
          <p:nvPr/>
        </p:nvSpPr>
        <p:spPr>
          <a:xfrm>
            <a:off x="270410" y="845704"/>
            <a:ext cx="8229600" cy="369332"/>
          </a:xfrm>
          <a:prstGeom prst="rect">
            <a:avLst/>
          </a:prstGeom>
          <a:noFill/>
        </p:spPr>
        <p:txBody>
          <a:bodyPr wrap="square" rtlCol="0">
            <a:spAutoFit/>
          </a:bodyPr>
          <a:lstStyle/>
          <a:p>
            <a:r>
              <a:rPr lang="en-US" b="1" dirty="0" smtClean="0"/>
              <a:t>Results from </a:t>
            </a:r>
            <a:r>
              <a:rPr lang="en-US" b="1" dirty="0" smtClean="0"/>
              <a:t>FEA</a:t>
            </a:r>
            <a:endParaRPr lang="en-US" b="1" dirty="0" smtClean="0"/>
          </a:p>
        </p:txBody>
      </p:sp>
      <p:pic>
        <p:nvPicPr>
          <p:cNvPr id="3" name="Picture 2"/>
          <p:cNvPicPr>
            <a:picLocks noChangeAspect="1"/>
          </p:cNvPicPr>
          <p:nvPr/>
        </p:nvPicPr>
        <p:blipFill>
          <a:blip r:embed="rId3"/>
          <a:stretch>
            <a:fillRect/>
          </a:stretch>
        </p:blipFill>
        <p:spPr>
          <a:xfrm>
            <a:off x="270410" y="3066918"/>
            <a:ext cx="7461540" cy="2617279"/>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97945387"/>
              </p:ext>
            </p:extLst>
          </p:nvPr>
        </p:nvGraphicFramePr>
        <p:xfrm>
          <a:off x="362065" y="1764337"/>
          <a:ext cx="5651500" cy="753891"/>
        </p:xfrm>
        <a:graphic>
          <a:graphicData uri="http://schemas.openxmlformats.org/drawingml/2006/table">
            <a:tbl>
              <a:tblPr firstRow="1" firstCol="1" bandRow="1">
                <a:tableStyleId>{5C22544A-7EE6-4342-B048-85BDC9FD1C3A}</a:tableStyleId>
              </a:tblPr>
              <a:tblGrid>
                <a:gridCol w="1456690">
                  <a:extLst>
                    <a:ext uri="{9D8B030D-6E8A-4147-A177-3AD203B41FA5}">
                      <a16:colId xmlns:a16="http://schemas.microsoft.com/office/drawing/2014/main" val="2202861039"/>
                    </a:ext>
                  </a:extLst>
                </a:gridCol>
                <a:gridCol w="1911350">
                  <a:extLst>
                    <a:ext uri="{9D8B030D-6E8A-4147-A177-3AD203B41FA5}">
                      <a16:colId xmlns:a16="http://schemas.microsoft.com/office/drawing/2014/main" val="195699140"/>
                    </a:ext>
                  </a:extLst>
                </a:gridCol>
                <a:gridCol w="1203325">
                  <a:extLst>
                    <a:ext uri="{9D8B030D-6E8A-4147-A177-3AD203B41FA5}">
                      <a16:colId xmlns:a16="http://schemas.microsoft.com/office/drawing/2014/main" val="2985254424"/>
                    </a:ext>
                  </a:extLst>
                </a:gridCol>
                <a:gridCol w="1080135">
                  <a:extLst>
                    <a:ext uri="{9D8B030D-6E8A-4147-A177-3AD203B41FA5}">
                      <a16:colId xmlns:a16="http://schemas.microsoft.com/office/drawing/2014/main" val="3326742480"/>
                    </a:ext>
                  </a:extLst>
                </a:gridCol>
              </a:tblGrid>
              <a:tr h="386861">
                <a:tc>
                  <a:txBody>
                    <a:bodyPr/>
                    <a:lstStyle/>
                    <a:p>
                      <a:pPr marL="0" marR="0" algn="ctr">
                        <a:lnSpc>
                          <a:spcPct val="107000"/>
                        </a:lnSpc>
                        <a:spcBef>
                          <a:spcPts val="0"/>
                        </a:spcBef>
                        <a:spcAft>
                          <a:spcPts val="0"/>
                        </a:spcAft>
                      </a:pPr>
                      <a:r>
                        <a:rPr lang="en-US" sz="1100" dirty="0">
                          <a:effectLst/>
                        </a:rPr>
                        <a:t>Case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Maximum Von Mises Stress (MPa)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smtClean="0">
                          <a:effectLst/>
                        </a:rPr>
                        <a:t>Available </a:t>
                      </a:r>
                      <a:r>
                        <a:rPr lang="en-US" sz="1100" dirty="0">
                          <a:effectLst/>
                        </a:rPr>
                        <a:t>Stress (MPa)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Utilization Ratio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726994847"/>
                  </a:ext>
                </a:extLst>
              </a:tr>
              <a:tr h="183515">
                <a:tc>
                  <a:txBody>
                    <a:bodyPr/>
                    <a:lstStyle/>
                    <a:p>
                      <a:pPr marL="0" marR="0" algn="ctr">
                        <a:lnSpc>
                          <a:spcPct val="107000"/>
                        </a:lnSpc>
                        <a:spcBef>
                          <a:spcPts val="0"/>
                        </a:spcBef>
                        <a:spcAft>
                          <a:spcPts val="0"/>
                        </a:spcAft>
                      </a:pPr>
                      <a:r>
                        <a:rPr lang="en-US" sz="1100">
                          <a:effectLst/>
                        </a:rPr>
                        <a:t>13-1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186.3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189.0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smtClean="0">
                          <a:effectLst/>
                        </a:rPr>
                        <a:t>0.99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76288036"/>
                  </a:ext>
                </a:extLst>
              </a:tr>
              <a:tr h="183515">
                <a:tc>
                  <a:txBody>
                    <a:bodyPr/>
                    <a:lstStyle/>
                    <a:p>
                      <a:pPr marL="0" marR="0" algn="ctr">
                        <a:lnSpc>
                          <a:spcPct val="107000"/>
                        </a:lnSpc>
                        <a:spcBef>
                          <a:spcPts val="0"/>
                        </a:spcBef>
                        <a:spcAft>
                          <a:spcPts val="0"/>
                        </a:spcAft>
                      </a:pPr>
                      <a:r>
                        <a:rPr lang="en-US" sz="1100">
                          <a:effectLst/>
                        </a:rPr>
                        <a:t>13-2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161.8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189.0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smtClean="0">
                          <a:effectLst/>
                        </a:rPr>
                        <a:t>0.86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06066949"/>
                  </a:ext>
                </a:extLst>
              </a:tr>
            </a:tbl>
          </a:graphicData>
        </a:graphic>
      </p:graphicFrame>
      <p:sp>
        <p:nvSpPr>
          <p:cNvPr id="2" name="TextBox 1"/>
          <p:cNvSpPr txBox="1"/>
          <p:nvPr/>
        </p:nvSpPr>
        <p:spPr>
          <a:xfrm>
            <a:off x="6690946" y="1249636"/>
            <a:ext cx="2118946" cy="1200329"/>
          </a:xfrm>
          <a:prstGeom prst="rect">
            <a:avLst/>
          </a:prstGeom>
          <a:noFill/>
        </p:spPr>
        <p:txBody>
          <a:bodyPr wrap="square" rtlCol="0">
            <a:spAutoFit/>
          </a:bodyPr>
          <a:lstStyle/>
          <a:p>
            <a:r>
              <a:rPr lang="en-US" dirty="0" smtClean="0"/>
              <a:t>Load case 13-1 has the highest peak stress for cases checked with FEA.</a:t>
            </a:r>
            <a:endParaRPr lang="en-US" dirty="0"/>
          </a:p>
        </p:txBody>
      </p:sp>
      <p:sp>
        <p:nvSpPr>
          <p:cNvPr id="8" name="Rectangle 7"/>
          <p:cNvSpPr/>
          <p:nvPr/>
        </p:nvSpPr>
        <p:spPr>
          <a:xfrm>
            <a:off x="270410" y="1206533"/>
            <a:ext cx="7921868" cy="369332"/>
          </a:xfrm>
          <a:prstGeom prst="rect">
            <a:avLst/>
          </a:prstGeom>
        </p:spPr>
        <p:txBody>
          <a:bodyPr wrap="square">
            <a:spAutoFit/>
          </a:bodyPr>
          <a:lstStyle/>
          <a:p>
            <a:r>
              <a:rPr lang="en-US" dirty="0" smtClean="0"/>
              <a:t>For cases LC14 -1 and LC14-2 an </a:t>
            </a:r>
            <a:r>
              <a:rPr lang="en-US" dirty="0"/>
              <a:t>analytic check </a:t>
            </a:r>
            <a:r>
              <a:rPr lang="en-US" dirty="0" smtClean="0"/>
              <a:t>will be done.</a:t>
            </a:r>
            <a:endParaRPr lang="en-US" dirty="0"/>
          </a:p>
        </p:txBody>
      </p:sp>
      <p:cxnSp>
        <p:nvCxnSpPr>
          <p:cNvPr id="11" name="Straight Arrow Connector 10"/>
          <p:cNvCxnSpPr>
            <a:stCxn id="2" idx="1"/>
            <a:endCxn id="7" idx="3"/>
          </p:cNvCxnSpPr>
          <p:nvPr/>
        </p:nvCxnSpPr>
        <p:spPr>
          <a:xfrm flipH="1">
            <a:off x="6013565" y="1849801"/>
            <a:ext cx="677381" cy="29148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1402989" y="4015505"/>
            <a:ext cx="756139" cy="459710"/>
          </a:xfrm>
          <a:prstGeom prst="ellipse">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Arrow Connector 13"/>
          <p:cNvCxnSpPr>
            <a:stCxn id="15" idx="1"/>
            <a:endCxn id="13" idx="5"/>
          </p:cNvCxnSpPr>
          <p:nvPr/>
        </p:nvCxnSpPr>
        <p:spPr>
          <a:xfrm flipH="1" flipV="1">
            <a:off x="2048394" y="4407892"/>
            <a:ext cx="4066468" cy="129782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6114862" y="5382551"/>
            <a:ext cx="2470638" cy="646331"/>
          </a:xfrm>
          <a:prstGeom prst="rect">
            <a:avLst/>
          </a:prstGeom>
          <a:solidFill>
            <a:schemeClr val="bg1"/>
          </a:solidFill>
        </p:spPr>
        <p:txBody>
          <a:bodyPr wrap="square" rtlCol="0">
            <a:spAutoFit/>
          </a:bodyPr>
          <a:lstStyle/>
          <a:p>
            <a:r>
              <a:rPr lang="en-US" dirty="0" smtClean="0"/>
              <a:t>Localized high stress at joint 13-1</a:t>
            </a:r>
            <a:endParaRPr lang="en-US" dirty="0"/>
          </a:p>
        </p:txBody>
      </p:sp>
      <p:sp>
        <p:nvSpPr>
          <p:cNvPr id="17" name="TextBox 16"/>
          <p:cNvSpPr txBox="1"/>
          <p:nvPr/>
        </p:nvSpPr>
        <p:spPr>
          <a:xfrm>
            <a:off x="362065" y="5785214"/>
            <a:ext cx="3314700" cy="369332"/>
          </a:xfrm>
          <a:prstGeom prst="rect">
            <a:avLst/>
          </a:prstGeom>
          <a:solidFill>
            <a:schemeClr val="bg1"/>
          </a:solidFill>
        </p:spPr>
        <p:txBody>
          <a:bodyPr wrap="square" rtlCol="0">
            <a:spAutoFit/>
          </a:bodyPr>
          <a:lstStyle/>
          <a:p>
            <a:r>
              <a:rPr lang="en-US" dirty="0" smtClean="0"/>
              <a:t>Stress plot for load case </a:t>
            </a:r>
            <a:r>
              <a:rPr lang="en-US" dirty="0" smtClean="0"/>
              <a:t>13-1</a:t>
            </a:r>
            <a:endParaRPr lang="en-US" dirty="0"/>
          </a:p>
        </p:txBody>
      </p:sp>
    </p:spTree>
    <p:extLst>
      <p:ext uri="{BB962C8B-B14F-4D97-AF65-F5344CB8AC3E}">
        <p14:creationId xmlns:p14="http://schemas.microsoft.com/office/powerpoint/2010/main" val="4485938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2"/>
          </p:nvPr>
        </p:nvSpPr>
        <p:spPr/>
        <p:txBody>
          <a:bodyPr/>
          <a:lstStyle/>
          <a:p>
            <a:pPr>
              <a:defRPr/>
            </a:pPr>
            <a:r>
              <a:rPr lang="en-US" smtClean="0">
                <a:latin typeface="Helvetica"/>
                <a:cs typeface="Helvetica"/>
              </a:rPr>
              <a:t>9/1/2021</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nl-NL" smtClean="0"/>
              <a:t>D. Wenman | APA Mechanical Aanlysis</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28</a:t>
            </a:fld>
            <a:endParaRPr lang="en-US" dirty="0"/>
          </a:p>
        </p:txBody>
      </p:sp>
      <p:sp>
        <p:nvSpPr>
          <p:cNvPr id="10" name="Rectangle 9"/>
          <p:cNvSpPr/>
          <p:nvPr/>
        </p:nvSpPr>
        <p:spPr>
          <a:xfrm>
            <a:off x="270410" y="384039"/>
            <a:ext cx="8539482" cy="461665"/>
          </a:xfrm>
          <a:prstGeom prst="rect">
            <a:avLst/>
          </a:prstGeom>
        </p:spPr>
        <p:txBody>
          <a:bodyPr wrap="square">
            <a:spAutoFit/>
          </a:bodyPr>
          <a:lstStyle/>
          <a:p>
            <a:r>
              <a:rPr lang="en-US" sz="2400" b="1" dirty="0">
                <a:solidFill>
                  <a:srgbClr val="E95125"/>
                </a:solidFill>
                <a:latin typeface="Helvetica"/>
              </a:rPr>
              <a:t>Frame Stresses for APA under Thermal load</a:t>
            </a:r>
          </a:p>
        </p:txBody>
      </p:sp>
      <p:sp>
        <p:nvSpPr>
          <p:cNvPr id="7" name="TextBox 6"/>
          <p:cNvSpPr txBox="1"/>
          <p:nvPr/>
        </p:nvSpPr>
        <p:spPr>
          <a:xfrm>
            <a:off x="363747" y="930585"/>
            <a:ext cx="8335108" cy="369332"/>
          </a:xfrm>
          <a:prstGeom prst="rect">
            <a:avLst/>
          </a:prstGeom>
          <a:noFill/>
        </p:spPr>
        <p:txBody>
          <a:bodyPr wrap="square" rtlCol="0">
            <a:spAutoFit/>
          </a:bodyPr>
          <a:lstStyle/>
          <a:p>
            <a:r>
              <a:rPr lang="en-US" dirty="0" smtClean="0"/>
              <a:t>Results from analytical method - </a:t>
            </a:r>
            <a:r>
              <a:rPr lang="en-US" dirty="0"/>
              <a:t>360-16 AISC Chapter K </a:t>
            </a:r>
            <a:r>
              <a:rPr lang="en-US" dirty="0" smtClean="0"/>
              <a:t>HSS-to-HSS </a:t>
            </a:r>
            <a:r>
              <a:rPr lang="en-US" dirty="0"/>
              <a:t>truss connection</a:t>
            </a:r>
            <a:r>
              <a:rPr lang="en-US" dirty="0" smtClean="0"/>
              <a:t> </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277742425"/>
              </p:ext>
            </p:extLst>
          </p:nvPr>
        </p:nvGraphicFramePr>
        <p:xfrm>
          <a:off x="599269" y="2057401"/>
          <a:ext cx="6204585" cy="872746"/>
        </p:xfrm>
        <a:graphic>
          <a:graphicData uri="http://schemas.openxmlformats.org/drawingml/2006/table">
            <a:tbl>
              <a:tblPr firstRow="1" firstCol="1" bandRow="1">
                <a:tableStyleId>{5C22544A-7EE6-4342-B048-85BDC9FD1C3A}</a:tableStyleId>
              </a:tblPr>
              <a:tblGrid>
                <a:gridCol w="1087120">
                  <a:extLst>
                    <a:ext uri="{9D8B030D-6E8A-4147-A177-3AD203B41FA5}">
                      <a16:colId xmlns:a16="http://schemas.microsoft.com/office/drawing/2014/main" val="3602754716"/>
                    </a:ext>
                  </a:extLst>
                </a:gridCol>
                <a:gridCol w="1024255">
                  <a:extLst>
                    <a:ext uri="{9D8B030D-6E8A-4147-A177-3AD203B41FA5}">
                      <a16:colId xmlns:a16="http://schemas.microsoft.com/office/drawing/2014/main" val="3022420491"/>
                    </a:ext>
                  </a:extLst>
                </a:gridCol>
                <a:gridCol w="1600200">
                  <a:extLst>
                    <a:ext uri="{9D8B030D-6E8A-4147-A177-3AD203B41FA5}">
                      <a16:colId xmlns:a16="http://schemas.microsoft.com/office/drawing/2014/main" val="826420772"/>
                    </a:ext>
                  </a:extLst>
                </a:gridCol>
                <a:gridCol w="1649730">
                  <a:extLst>
                    <a:ext uri="{9D8B030D-6E8A-4147-A177-3AD203B41FA5}">
                      <a16:colId xmlns:a16="http://schemas.microsoft.com/office/drawing/2014/main" val="2240494855"/>
                    </a:ext>
                  </a:extLst>
                </a:gridCol>
                <a:gridCol w="843280">
                  <a:extLst>
                    <a:ext uri="{9D8B030D-6E8A-4147-A177-3AD203B41FA5}">
                      <a16:colId xmlns:a16="http://schemas.microsoft.com/office/drawing/2014/main" val="3730206819"/>
                    </a:ext>
                  </a:extLst>
                </a:gridCol>
              </a:tblGrid>
              <a:tr h="490476">
                <a:tc>
                  <a:txBody>
                    <a:bodyPr/>
                    <a:lstStyle/>
                    <a:p>
                      <a:pPr marL="0" marR="0" algn="ctr">
                        <a:lnSpc>
                          <a:spcPct val="107000"/>
                        </a:lnSpc>
                        <a:spcBef>
                          <a:spcPts val="0"/>
                        </a:spcBef>
                        <a:spcAft>
                          <a:spcPts val="0"/>
                        </a:spcAft>
                      </a:pPr>
                      <a:r>
                        <a:rPr lang="en-US" sz="1100">
                          <a:effectLst/>
                        </a:rPr>
                        <a:t>Load case number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Axial Force [kN]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Bending Moment y [N-m]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Bending Moment z [N-m]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dirty="0">
                          <a:effectLst/>
                        </a:rPr>
                        <a:t>LFRD - </a:t>
                      </a:r>
                      <a:r>
                        <a:rPr lang="en-US" sz="1100" dirty="0" smtClean="0">
                          <a:effectLst/>
                        </a:rPr>
                        <a:t>UR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57534479"/>
                  </a:ext>
                </a:extLst>
              </a:tr>
              <a:tr h="191135">
                <a:tc>
                  <a:txBody>
                    <a:bodyPr/>
                    <a:lstStyle/>
                    <a:p>
                      <a:pPr marL="0" marR="0" algn="r">
                        <a:lnSpc>
                          <a:spcPct val="107000"/>
                        </a:lnSpc>
                        <a:spcBef>
                          <a:spcPts val="0"/>
                        </a:spcBef>
                        <a:spcAft>
                          <a:spcPts val="0"/>
                        </a:spcAft>
                      </a:pPr>
                      <a:r>
                        <a:rPr lang="en-US" sz="1100">
                          <a:effectLst/>
                        </a:rPr>
                        <a:t>LC 14-1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23.9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-33.5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0.12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10025947"/>
                  </a:ext>
                </a:extLst>
              </a:tr>
              <a:tr h="191135">
                <a:tc>
                  <a:txBody>
                    <a:bodyPr/>
                    <a:lstStyle/>
                    <a:p>
                      <a:pPr marL="0" marR="0" algn="r">
                        <a:lnSpc>
                          <a:spcPct val="107000"/>
                        </a:lnSpc>
                        <a:spcBef>
                          <a:spcPts val="0"/>
                        </a:spcBef>
                        <a:spcAft>
                          <a:spcPts val="0"/>
                        </a:spcAft>
                      </a:pPr>
                      <a:r>
                        <a:rPr lang="en-US" sz="1100">
                          <a:effectLst/>
                        </a:rPr>
                        <a:t>LC 14-2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22.1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-50.2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0.12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47230287"/>
                  </a:ext>
                </a:extLst>
              </a:tr>
            </a:tbl>
          </a:graphicData>
        </a:graphic>
      </p:graphicFrame>
      <p:cxnSp>
        <p:nvCxnSpPr>
          <p:cNvPr id="11" name="Straight Arrow Connector 10"/>
          <p:cNvCxnSpPr/>
          <p:nvPr/>
        </p:nvCxnSpPr>
        <p:spPr>
          <a:xfrm flipH="1">
            <a:off x="6783754" y="2628122"/>
            <a:ext cx="553426"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7337180" y="2487445"/>
            <a:ext cx="1573823" cy="923330"/>
          </a:xfrm>
          <a:prstGeom prst="rect">
            <a:avLst/>
          </a:prstGeom>
          <a:noFill/>
        </p:spPr>
        <p:txBody>
          <a:bodyPr wrap="square" rtlCol="0">
            <a:spAutoFit/>
          </a:bodyPr>
          <a:lstStyle/>
          <a:p>
            <a:r>
              <a:rPr lang="en-US" dirty="0" smtClean="0"/>
              <a:t>LC 14-1,and -2 have a UR that is less than 1</a:t>
            </a:r>
            <a:endParaRPr lang="en-US" dirty="0"/>
          </a:p>
        </p:txBody>
      </p:sp>
      <p:cxnSp>
        <p:nvCxnSpPr>
          <p:cNvPr id="13" name="Straight Arrow Connector 12"/>
          <p:cNvCxnSpPr>
            <a:stCxn id="12" idx="1"/>
          </p:cNvCxnSpPr>
          <p:nvPr/>
        </p:nvCxnSpPr>
        <p:spPr>
          <a:xfrm flipH="1" flipV="1">
            <a:off x="6803854" y="2856777"/>
            <a:ext cx="533326" cy="9233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99488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2"/>
          </p:nvPr>
        </p:nvSpPr>
        <p:spPr/>
        <p:txBody>
          <a:bodyPr/>
          <a:lstStyle/>
          <a:p>
            <a:pPr>
              <a:defRPr/>
            </a:pPr>
            <a:r>
              <a:rPr lang="en-US" smtClean="0">
                <a:latin typeface="Helvetica"/>
                <a:cs typeface="Helvetica"/>
              </a:rPr>
              <a:t>9/1/2021</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nl-NL" smtClean="0"/>
              <a:t>D. Wenman | APA Mechanical Aanlysis</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29</a:t>
            </a:fld>
            <a:endParaRPr lang="en-US" dirty="0"/>
          </a:p>
        </p:txBody>
      </p:sp>
      <p:sp>
        <p:nvSpPr>
          <p:cNvPr id="10" name="Rectangle 9"/>
          <p:cNvSpPr/>
          <p:nvPr/>
        </p:nvSpPr>
        <p:spPr>
          <a:xfrm>
            <a:off x="270410" y="384039"/>
            <a:ext cx="8178998" cy="461665"/>
          </a:xfrm>
          <a:prstGeom prst="rect">
            <a:avLst/>
          </a:prstGeom>
        </p:spPr>
        <p:txBody>
          <a:bodyPr wrap="square">
            <a:spAutoFit/>
          </a:bodyPr>
          <a:lstStyle/>
          <a:p>
            <a:r>
              <a:rPr lang="en-US" sz="2400" b="1" dirty="0" smtClean="0">
                <a:solidFill>
                  <a:srgbClr val="E95125"/>
                </a:solidFill>
                <a:latin typeface="Helvetica"/>
              </a:rPr>
              <a:t>Bolt Results for </a:t>
            </a:r>
            <a:r>
              <a:rPr lang="en-US" sz="2400" b="1" dirty="0">
                <a:solidFill>
                  <a:srgbClr val="E95125"/>
                </a:solidFill>
                <a:latin typeface="Helvetica"/>
              </a:rPr>
              <a:t>APA under Thermal load</a:t>
            </a:r>
          </a:p>
        </p:txBody>
      </p:sp>
      <p:graphicFrame>
        <p:nvGraphicFramePr>
          <p:cNvPr id="3" name="Table 2"/>
          <p:cNvGraphicFramePr>
            <a:graphicFrameLocks noGrp="1"/>
          </p:cNvGraphicFramePr>
          <p:nvPr>
            <p:extLst>
              <p:ext uri="{D42A27DB-BD31-4B8C-83A1-F6EECF244321}">
                <p14:modId xmlns:p14="http://schemas.microsoft.com/office/powerpoint/2010/main" val="4225600183"/>
              </p:ext>
            </p:extLst>
          </p:nvPr>
        </p:nvGraphicFramePr>
        <p:xfrm>
          <a:off x="356462" y="1201934"/>
          <a:ext cx="6621096" cy="1973263"/>
        </p:xfrm>
        <a:graphic>
          <a:graphicData uri="http://schemas.openxmlformats.org/drawingml/2006/table">
            <a:tbl>
              <a:tblPr firstRow="1" firstCol="1" bandRow="1">
                <a:tableStyleId>{5C22544A-7EE6-4342-B048-85BDC9FD1C3A}</a:tableStyleId>
              </a:tblPr>
              <a:tblGrid>
                <a:gridCol w="782045">
                  <a:extLst>
                    <a:ext uri="{9D8B030D-6E8A-4147-A177-3AD203B41FA5}">
                      <a16:colId xmlns:a16="http://schemas.microsoft.com/office/drawing/2014/main" val="2780205579"/>
                    </a:ext>
                  </a:extLst>
                </a:gridCol>
                <a:gridCol w="1017809">
                  <a:extLst>
                    <a:ext uri="{9D8B030D-6E8A-4147-A177-3AD203B41FA5}">
                      <a16:colId xmlns:a16="http://schemas.microsoft.com/office/drawing/2014/main" val="1720875248"/>
                    </a:ext>
                  </a:extLst>
                </a:gridCol>
                <a:gridCol w="527388">
                  <a:extLst>
                    <a:ext uri="{9D8B030D-6E8A-4147-A177-3AD203B41FA5}">
                      <a16:colId xmlns:a16="http://schemas.microsoft.com/office/drawing/2014/main" val="737771383"/>
                    </a:ext>
                  </a:extLst>
                </a:gridCol>
                <a:gridCol w="473992">
                  <a:extLst>
                    <a:ext uri="{9D8B030D-6E8A-4147-A177-3AD203B41FA5}">
                      <a16:colId xmlns:a16="http://schemas.microsoft.com/office/drawing/2014/main" val="4043835524"/>
                    </a:ext>
                  </a:extLst>
                </a:gridCol>
                <a:gridCol w="532316">
                  <a:extLst>
                    <a:ext uri="{9D8B030D-6E8A-4147-A177-3AD203B41FA5}">
                      <a16:colId xmlns:a16="http://schemas.microsoft.com/office/drawing/2014/main" val="3003362447"/>
                    </a:ext>
                  </a:extLst>
                </a:gridCol>
                <a:gridCol w="730292">
                  <a:extLst>
                    <a:ext uri="{9D8B030D-6E8A-4147-A177-3AD203B41FA5}">
                      <a16:colId xmlns:a16="http://schemas.microsoft.com/office/drawing/2014/main" val="1469829683"/>
                    </a:ext>
                  </a:extLst>
                </a:gridCol>
                <a:gridCol w="658002">
                  <a:extLst>
                    <a:ext uri="{9D8B030D-6E8A-4147-A177-3AD203B41FA5}">
                      <a16:colId xmlns:a16="http://schemas.microsoft.com/office/drawing/2014/main" val="2563630550"/>
                    </a:ext>
                  </a:extLst>
                </a:gridCol>
                <a:gridCol w="949626">
                  <a:extLst>
                    <a:ext uri="{9D8B030D-6E8A-4147-A177-3AD203B41FA5}">
                      <a16:colId xmlns:a16="http://schemas.microsoft.com/office/drawing/2014/main" val="3392692426"/>
                    </a:ext>
                  </a:extLst>
                </a:gridCol>
                <a:gridCol w="949626">
                  <a:extLst>
                    <a:ext uri="{9D8B030D-6E8A-4147-A177-3AD203B41FA5}">
                      <a16:colId xmlns:a16="http://schemas.microsoft.com/office/drawing/2014/main" val="1583908087"/>
                    </a:ext>
                  </a:extLst>
                </a:gridCol>
              </a:tblGrid>
              <a:tr h="350520">
                <a:tc>
                  <a:txBody>
                    <a:bodyPr/>
                    <a:lstStyle/>
                    <a:p>
                      <a:pPr marL="0" marR="0">
                        <a:lnSpc>
                          <a:spcPct val="107000"/>
                        </a:lnSpc>
                        <a:spcBef>
                          <a:spcPts val="0"/>
                        </a:spcBef>
                        <a:spcAft>
                          <a:spcPts val="0"/>
                        </a:spcAft>
                      </a:pPr>
                      <a:r>
                        <a:rPr lang="en-US" sz="1100" dirty="0">
                          <a:effectLst/>
                        </a:rPr>
                        <a:t>Case Number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Description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dirty="0">
                          <a:effectLst/>
                        </a:rPr>
                        <a:t>Joint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Bolt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Bolt Type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Axial Force (N)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Shear Force (N)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dirty="0" smtClean="0">
                          <a:effectLst/>
                        </a:rPr>
                        <a:t>Available </a:t>
                      </a:r>
                      <a:r>
                        <a:rPr lang="en-US" sz="1100" dirty="0">
                          <a:effectLst/>
                        </a:rPr>
                        <a:t>Axial to Calculated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dirty="0" smtClean="0">
                          <a:effectLst/>
                        </a:rPr>
                        <a:t>Available </a:t>
                      </a:r>
                      <a:r>
                        <a:rPr lang="en-US" sz="1100" dirty="0">
                          <a:effectLst/>
                        </a:rPr>
                        <a:t>Shear to Calculated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57550099"/>
                  </a:ext>
                </a:extLst>
              </a:tr>
              <a:tr h="350520">
                <a:tc>
                  <a:txBody>
                    <a:bodyPr/>
                    <a:lstStyle/>
                    <a:p>
                      <a:pPr marL="0" marR="0">
                        <a:lnSpc>
                          <a:spcPct val="107000"/>
                        </a:lnSpc>
                        <a:spcBef>
                          <a:spcPts val="0"/>
                        </a:spcBef>
                        <a:spcAft>
                          <a:spcPts val="0"/>
                        </a:spcAft>
                      </a:pPr>
                      <a:r>
                        <a:rPr lang="en-US" sz="1100">
                          <a:effectLst/>
                        </a:rPr>
                        <a:t>LC 13-1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Maximum M12 Axial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M12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6210.9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562.0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33.8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419301"/>
                  </a:ext>
                </a:extLst>
              </a:tr>
              <a:tr h="350520">
                <a:tc>
                  <a:txBody>
                    <a:bodyPr/>
                    <a:lstStyle/>
                    <a:p>
                      <a:pPr marL="0" marR="0">
                        <a:lnSpc>
                          <a:spcPct val="107000"/>
                        </a:lnSpc>
                        <a:spcBef>
                          <a:spcPts val="0"/>
                        </a:spcBef>
                        <a:spcAft>
                          <a:spcPts val="0"/>
                        </a:spcAft>
                      </a:pPr>
                      <a:r>
                        <a:rPr lang="en-US" sz="1100">
                          <a:effectLst/>
                        </a:rPr>
                        <a:t>LC 13-2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Maximum M12 Axial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M12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6121.2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552.2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34.4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34181950"/>
                  </a:ext>
                </a:extLst>
              </a:tr>
              <a:tr h="350520">
                <a:tc>
                  <a:txBody>
                    <a:bodyPr/>
                    <a:lstStyle/>
                    <a:p>
                      <a:pPr marL="0" marR="0">
                        <a:lnSpc>
                          <a:spcPct val="107000"/>
                        </a:lnSpc>
                        <a:spcBef>
                          <a:spcPts val="0"/>
                        </a:spcBef>
                        <a:spcAft>
                          <a:spcPts val="0"/>
                        </a:spcAft>
                      </a:pPr>
                      <a:r>
                        <a:rPr lang="en-US" sz="1100">
                          <a:effectLst/>
                        </a:rPr>
                        <a:t>LC 14-1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Maximum M12 Axial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M12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7930.4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775.6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24.5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09405367"/>
                  </a:ext>
                </a:extLst>
              </a:tr>
              <a:tr h="350520">
                <a:tc>
                  <a:txBody>
                    <a:bodyPr/>
                    <a:lstStyle/>
                    <a:p>
                      <a:pPr marL="0" marR="0">
                        <a:lnSpc>
                          <a:spcPct val="107000"/>
                        </a:lnSpc>
                        <a:spcBef>
                          <a:spcPts val="0"/>
                        </a:spcBef>
                        <a:spcAft>
                          <a:spcPts val="0"/>
                        </a:spcAft>
                      </a:pPr>
                      <a:r>
                        <a:rPr lang="en-US" sz="1100">
                          <a:effectLst/>
                        </a:rPr>
                        <a:t>LC 14-2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Maximum M12 Axial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M12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7867.9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775.5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a:effectLst/>
                        </a:rPr>
                        <a:t>24.5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1845071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141075176"/>
              </p:ext>
            </p:extLst>
          </p:nvPr>
        </p:nvGraphicFramePr>
        <p:xfrm>
          <a:off x="356462" y="3249943"/>
          <a:ext cx="6559551" cy="2219622"/>
        </p:xfrm>
        <a:graphic>
          <a:graphicData uri="http://schemas.openxmlformats.org/drawingml/2006/table">
            <a:tbl>
              <a:tblPr firstRow="1" firstCol="1" bandRow="1">
                <a:tableStyleId>{5C22544A-7EE6-4342-B048-85BDC9FD1C3A}</a:tableStyleId>
              </a:tblPr>
              <a:tblGrid>
                <a:gridCol w="774776">
                  <a:extLst>
                    <a:ext uri="{9D8B030D-6E8A-4147-A177-3AD203B41FA5}">
                      <a16:colId xmlns:a16="http://schemas.microsoft.com/office/drawing/2014/main" val="3981114244"/>
                    </a:ext>
                  </a:extLst>
                </a:gridCol>
                <a:gridCol w="1008348">
                  <a:extLst>
                    <a:ext uri="{9D8B030D-6E8A-4147-A177-3AD203B41FA5}">
                      <a16:colId xmlns:a16="http://schemas.microsoft.com/office/drawing/2014/main" val="560410066"/>
                    </a:ext>
                  </a:extLst>
                </a:gridCol>
                <a:gridCol w="522485">
                  <a:extLst>
                    <a:ext uri="{9D8B030D-6E8A-4147-A177-3AD203B41FA5}">
                      <a16:colId xmlns:a16="http://schemas.microsoft.com/office/drawing/2014/main" val="433904201"/>
                    </a:ext>
                  </a:extLst>
                </a:gridCol>
                <a:gridCol w="469586">
                  <a:extLst>
                    <a:ext uri="{9D8B030D-6E8A-4147-A177-3AD203B41FA5}">
                      <a16:colId xmlns:a16="http://schemas.microsoft.com/office/drawing/2014/main" val="796532966"/>
                    </a:ext>
                  </a:extLst>
                </a:gridCol>
                <a:gridCol w="527368">
                  <a:extLst>
                    <a:ext uri="{9D8B030D-6E8A-4147-A177-3AD203B41FA5}">
                      <a16:colId xmlns:a16="http://schemas.microsoft.com/office/drawing/2014/main" val="774857556"/>
                    </a:ext>
                  </a:extLst>
                </a:gridCol>
                <a:gridCol w="723504">
                  <a:extLst>
                    <a:ext uri="{9D8B030D-6E8A-4147-A177-3AD203B41FA5}">
                      <a16:colId xmlns:a16="http://schemas.microsoft.com/office/drawing/2014/main" val="3067040934"/>
                    </a:ext>
                  </a:extLst>
                </a:gridCol>
                <a:gridCol w="651886">
                  <a:extLst>
                    <a:ext uri="{9D8B030D-6E8A-4147-A177-3AD203B41FA5}">
                      <a16:colId xmlns:a16="http://schemas.microsoft.com/office/drawing/2014/main" val="1579213449"/>
                    </a:ext>
                  </a:extLst>
                </a:gridCol>
                <a:gridCol w="940799">
                  <a:extLst>
                    <a:ext uri="{9D8B030D-6E8A-4147-A177-3AD203B41FA5}">
                      <a16:colId xmlns:a16="http://schemas.microsoft.com/office/drawing/2014/main" val="3819220036"/>
                    </a:ext>
                  </a:extLst>
                </a:gridCol>
                <a:gridCol w="940799">
                  <a:extLst>
                    <a:ext uri="{9D8B030D-6E8A-4147-A177-3AD203B41FA5}">
                      <a16:colId xmlns:a16="http://schemas.microsoft.com/office/drawing/2014/main" val="3218701982"/>
                    </a:ext>
                  </a:extLst>
                </a:gridCol>
              </a:tblGrid>
              <a:tr h="784522">
                <a:tc>
                  <a:txBody>
                    <a:bodyPr/>
                    <a:lstStyle/>
                    <a:p>
                      <a:pPr marL="0" marR="0">
                        <a:lnSpc>
                          <a:spcPct val="107000"/>
                        </a:lnSpc>
                        <a:spcBef>
                          <a:spcPts val="0"/>
                        </a:spcBef>
                        <a:spcAft>
                          <a:spcPts val="0"/>
                        </a:spcAft>
                      </a:pPr>
                      <a:r>
                        <a:rPr lang="en-US" sz="1100" dirty="0">
                          <a:effectLst/>
                        </a:rPr>
                        <a:t>Case Number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Description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Joint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Bolt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Bolt Type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Axial Force (N)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Shear Force (N)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dirty="0" smtClean="0">
                          <a:effectLst/>
                        </a:rPr>
                        <a:t>Available </a:t>
                      </a:r>
                      <a:r>
                        <a:rPr lang="en-US" sz="1100" dirty="0">
                          <a:effectLst/>
                        </a:rPr>
                        <a:t>Axial to Calculated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dirty="0" smtClean="0">
                          <a:effectLst/>
                        </a:rPr>
                        <a:t>Available </a:t>
                      </a:r>
                      <a:r>
                        <a:rPr lang="en-US" sz="1100" dirty="0">
                          <a:effectLst/>
                        </a:rPr>
                        <a:t>Shear to Calculated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92262547"/>
                  </a:ext>
                </a:extLst>
              </a:tr>
              <a:tr h="309702">
                <a:tc>
                  <a:txBody>
                    <a:bodyPr/>
                    <a:lstStyle/>
                    <a:p>
                      <a:pPr marL="0" marR="0">
                        <a:lnSpc>
                          <a:spcPct val="107000"/>
                        </a:lnSpc>
                        <a:spcBef>
                          <a:spcPts val="0"/>
                        </a:spcBef>
                        <a:spcAft>
                          <a:spcPts val="0"/>
                        </a:spcAft>
                      </a:pPr>
                      <a:r>
                        <a:rPr lang="en-US" sz="1100">
                          <a:effectLst/>
                        </a:rPr>
                        <a:t>LC 13-1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Maximum M10 Axial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M10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4393.3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2396.0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53147441"/>
                  </a:ext>
                </a:extLst>
              </a:tr>
              <a:tr h="309702">
                <a:tc>
                  <a:txBody>
                    <a:bodyPr/>
                    <a:lstStyle/>
                    <a:p>
                      <a:pPr marL="0" marR="0">
                        <a:lnSpc>
                          <a:spcPct val="107000"/>
                        </a:lnSpc>
                        <a:spcBef>
                          <a:spcPts val="0"/>
                        </a:spcBef>
                        <a:spcAft>
                          <a:spcPts val="0"/>
                        </a:spcAft>
                      </a:pPr>
                      <a:r>
                        <a:rPr lang="en-US" sz="1100">
                          <a:effectLst/>
                        </a:rPr>
                        <a:t>LC 13-2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Maximum M10 Axial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M10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2858.8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1585.8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17225824"/>
                  </a:ext>
                </a:extLst>
              </a:tr>
              <a:tr h="309702">
                <a:tc>
                  <a:txBody>
                    <a:bodyPr/>
                    <a:lstStyle/>
                    <a:p>
                      <a:pPr marL="0" marR="0">
                        <a:lnSpc>
                          <a:spcPct val="107000"/>
                        </a:lnSpc>
                        <a:spcBef>
                          <a:spcPts val="0"/>
                        </a:spcBef>
                        <a:spcAft>
                          <a:spcPts val="0"/>
                        </a:spcAft>
                      </a:pPr>
                      <a:r>
                        <a:rPr lang="en-US" sz="1100">
                          <a:effectLst/>
                        </a:rPr>
                        <a:t>LC 14-1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Maximum M10 Axial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M10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6516.0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1471.0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34082413"/>
                  </a:ext>
                </a:extLst>
              </a:tr>
              <a:tr h="309702">
                <a:tc>
                  <a:txBody>
                    <a:bodyPr/>
                    <a:lstStyle/>
                    <a:p>
                      <a:pPr marL="0" marR="0">
                        <a:lnSpc>
                          <a:spcPct val="107000"/>
                        </a:lnSpc>
                        <a:spcBef>
                          <a:spcPts val="0"/>
                        </a:spcBef>
                        <a:spcAft>
                          <a:spcPts val="0"/>
                        </a:spcAft>
                      </a:pPr>
                      <a:r>
                        <a:rPr lang="en-US" sz="1100">
                          <a:effectLst/>
                        </a:rPr>
                        <a:t>LC 14-2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Maximum M10 Axial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M10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5274.2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16.2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a:effectLst/>
                        </a:rPr>
                        <a:t>812.9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54451319"/>
                  </a:ext>
                </a:extLst>
              </a:tr>
            </a:tbl>
          </a:graphicData>
        </a:graphic>
      </p:graphicFrame>
      <p:sp>
        <p:nvSpPr>
          <p:cNvPr id="2" name="Rectangle 1"/>
          <p:cNvSpPr/>
          <p:nvPr/>
        </p:nvSpPr>
        <p:spPr>
          <a:xfrm>
            <a:off x="270410" y="5678148"/>
            <a:ext cx="8873590" cy="646331"/>
          </a:xfrm>
          <a:prstGeom prst="rect">
            <a:avLst/>
          </a:prstGeom>
        </p:spPr>
        <p:txBody>
          <a:bodyPr wrap="square">
            <a:spAutoFit/>
          </a:bodyPr>
          <a:lstStyle/>
          <a:p>
            <a:r>
              <a:rPr lang="en-US" dirty="0"/>
              <a:t>Note:  Maximum shear force for of all cases and joints is less than 30% of available,  Therefore it is not necessary to consider combined loading. (See User Note in Section J3.7)</a:t>
            </a:r>
          </a:p>
        </p:txBody>
      </p:sp>
      <p:sp>
        <p:nvSpPr>
          <p:cNvPr id="9" name="TextBox 8"/>
          <p:cNvSpPr txBox="1"/>
          <p:nvPr/>
        </p:nvSpPr>
        <p:spPr>
          <a:xfrm>
            <a:off x="270410" y="842907"/>
            <a:ext cx="6447936" cy="369332"/>
          </a:xfrm>
          <a:prstGeom prst="rect">
            <a:avLst/>
          </a:prstGeom>
          <a:noFill/>
        </p:spPr>
        <p:txBody>
          <a:bodyPr wrap="square" rtlCol="0">
            <a:spAutoFit/>
          </a:bodyPr>
          <a:lstStyle/>
          <a:p>
            <a:r>
              <a:rPr lang="en-US" dirty="0" smtClean="0"/>
              <a:t>M12 </a:t>
            </a:r>
            <a:r>
              <a:rPr lang="en-US" dirty="0" smtClean="0"/>
              <a:t>and M10 bolts </a:t>
            </a:r>
            <a:r>
              <a:rPr lang="en-US" dirty="0" smtClean="0"/>
              <a:t>with Maximum Axial force for each case</a:t>
            </a:r>
            <a:endParaRPr lang="en-US" dirty="0"/>
          </a:p>
        </p:txBody>
      </p:sp>
      <p:sp>
        <p:nvSpPr>
          <p:cNvPr id="8" name="TextBox 7"/>
          <p:cNvSpPr txBox="1"/>
          <p:nvPr/>
        </p:nvSpPr>
        <p:spPr>
          <a:xfrm>
            <a:off x="7080737" y="2148326"/>
            <a:ext cx="2031023" cy="1200329"/>
          </a:xfrm>
          <a:prstGeom prst="rect">
            <a:avLst/>
          </a:prstGeom>
          <a:noFill/>
        </p:spPr>
        <p:txBody>
          <a:bodyPr wrap="square" rtlCol="0">
            <a:spAutoFit/>
          </a:bodyPr>
          <a:lstStyle/>
          <a:p>
            <a:r>
              <a:rPr lang="en-US" dirty="0" smtClean="0"/>
              <a:t>Load case LC 14-1 and 2 have the highest axial load and are ok</a:t>
            </a:r>
            <a:endParaRPr lang="en-US" dirty="0"/>
          </a:p>
        </p:txBody>
      </p:sp>
      <p:sp>
        <p:nvSpPr>
          <p:cNvPr id="11" name="TextBox 10"/>
          <p:cNvSpPr txBox="1"/>
          <p:nvPr/>
        </p:nvSpPr>
        <p:spPr>
          <a:xfrm>
            <a:off x="7080737" y="4180619"/>
            <a:ext cx="1966547" cy="923330"/>
          </a:xfrm>
          <a:prstGeom prst="rect">
            <a:avLst/>
          </a:prstGeom>
          <a:noFill/>
        </p:spPr>
        <p:txBody>
          <a:bodyPr wrap="square" rtlCol="0">
            <a:spAutoFit/>
          </a:bodyPr>
          <a:lstStyle/>
          <a:p>
            <a:r>
              <a:rPr lang="en-US" dirty="0" smtClean="0"/>
              <a:t>Load case LC 14-1 has the highest axial load and is ok</a:t>
            </a:r>
            <a:endParaRPr lang="en-US" dirty="0"/>
          </a:p>
        </p:txBody>
      </p:sp>
      <p:cxnSp>
        <p:nvCxnSpPr>
          <p:cNvPr id="13" name="Straight Arrow Connector 12"/>
          <p:cNvCxnSpPr/>
          <p:nvPr/>
        </p:nvCxnSpPr>
        <p:spPr>
          <a:xfrm flipH="1" flipV="1">
            <a:off x="6044409" y="2567354"/>
            <a:ext cx="933149" cy="1811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6044409" y="2748490"/>
            <a:ext cx="933149" cy="239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6044409" y="4651277"/>
            <a:ext cx="1036328" cy="2548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31996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2"/>
          </p:nvPr>
        </p:nvSpPr>
        <p:spPr/>
        <p:txBody>
          <a:bodyPr/>
          <a:lstStyle/>
          <a:p>
            <a:pPr>
              <a:defRPr/>
            </a:pPr>
            <a:r>
              <a:rPr lang="en-US" smtClean="0">
                <a:latin typeface="Helvetica"/>
                <a:cs typeface="Helvetica"/>
              </a:rPr>
              <a:t>9/1/2021</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nl-NL" smtClean="0"/>
              <a:t>D. Wenman | APA Mechanical Aanlysis</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3</a:t>
            </a:fld>
            <a:endParaRPr lang="en-US" dirty="0"/>
          </a:p>
        </p:txBody>
      </p:sp>
      <p:sp>
        <p:nvSpPr>
          <p:cNvPr id="10" name="Rectangle 9"/>
          <p:cNvSpPr/>
          <p:nvPr/>
        </p:nvSpPr>
        <p:spPr>
          <a:xfrm>
            <a:off x="244033" y="290519"/>
            <a:ext cx="7669626" cy="461665"/>
          </a:xfrm>
          <a:prstGeom prst="rect">
            <a:avLst/>
          </a:prstGeom>
        </p:spPr>
        <p:txBody>
          <a:bodyPr wrap="square">
            <a:spAutoFit/>
          </a:bodyPr>
          <a:lstStyle/>
          <a:p>
            <a:r>
              <a:rPr lang="en-US" sz="2400" b="1" dirty="0" smtClean="0">
                <a:solidFill>
                  <a:srgbClr val="E95125"/>
                </a:solidFill>
                <a:latin typeface="Helvetica"/>
              </a:rPr>
              <a:t>Current Status of Analysis</a:t>
            </a:r>
            <a:endParaRPr lang="en-US" sz="2400" b="1" dirty="0">
              <a:solidFill>
                <a:srgbClr val="E95125"/>
              </a:solidFill>
              <a:latin typeface="Helvetica"/>
            </a:endParaRPr>
          </a:p>
        </p:txBody>
      </p:sp>
      <p:sp>
        <p:nvSpPr>
          <p:cNvPr id="7" name="TextBox 6"/>
          <p:cNvSpPr txBox="1"/>
          <p:nvPr/>
        </p:nvSpPr>
        <p:spPr>
          <a:xfrm>
            <a:off x="455292" y="521351"/>
            <a:ext cx="7958945" cy="4247317"/>
          </a:xfrm>
          <a:prstGeom prst="rect">
            <a:avLst/>
          </a:prstGeom>
          <a:noFill/>
        </p:spPr>
        <p:txBody>
          <a:bodyPr wrap="square" rtlCol="0">
            <a:spAutoFit/>
          </a:bodyPr>
          <a:lstStyle/>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r>
              <a:rPr lang="en-US" dirty="0" smtClean="0"/>
              <a:t>APA Analysis plan is </a:t>
            </a:r>
            <a:r>
              <a:rPr lang="en-US" dirty="0" smtClean="0"/>
              <a:t>recently updated for review by the compliance office.</a:t>
            </a:r>
            <a:endParaRPr lang="en-US" dirty="0" smtClean="0"/>
          </a:p>
          <a:p>
            <a:pPr marL="742950" lvl="1" indent="-285750">
              <a:buFont typeface="Arial" panose="020B0604020202020204" pitchFamily="34" charset="0"/>
              <a:buChar char="•"/>
            </a:pPr>
            <a:r>
              <a:rPr lang="en-US" dirty="0" smtClean="0"/>
              <a:t>APA analysis report</a:t>
            </a:r>
          </a:p>
          <a:p>
            <a:pPr marL="1200150" lvl="2" indent="-285750">
              <a:buFont typeface="Arial" panose="020B0604020202020204" pitchFamily="34" charset="0"/>
              <a:buChar char="•"/>
            </a:pPr>
            <a:r>
              <a:rPr lang="en-US" dirty="0" smtClean="0"/>
              <a:t>The APA frame is subject to a variety of load cases during the sequence of events from initial frame assembly at the factory to final cool-down in the installed state.</a:t>
            </a:r>
          </a:p>
          <a:p>
            <a:pPr marL="1200150" lvl="2" indent="-285750">
              <a:buFont typeface="Arial" panose="020B0604020202020204" pitchFamily="34" charset="0"/>
              <a:buChar char="•"/>
            </a:pPr>
            <a:r>
              <a:rPr lang="en-US" dirty="0" smtClean="0"/>
              <a:t>A total of </a:t>
            </a:r>
            <a:r>
              <a:rPr lang="en-US" dirty="0" smtClean="0"/>
              <a:t>42 different </a:t>
            </a:r>
            <a:r>
              <a:rPr lang="en-US" dirty="0" smtClean="0"/>
              <a:t>FEA analysis have been run and subsequent analytical analyses </a:t>
            </a:r>
            <a:r>
              <a:rPr lang="en-US" dirty="0" smtClean="0"/>
              <a:t>using methods defined by </a:t>
            </a:r>
            <a:r>
              <a:rPr lang="en-US" dirty="0" smtClean="0"/>
              <a:t>AISC-360-16 and design guide 27 </a:t>
            </a:r>
            <a:r>
              <a:rPr lang="en-US" dirty="0" smtClean="0"/>
              <a:t>have </a:t>
            </a:r>
            <a:r>
              <a:rPr lang="en-US" dirty="0" smtClean="0"/>
              <a:t>been </a:t>
            </a:r>
            <a:r>
              <a:rPr lang="en-US" dirty="0" smtClean="0"/>
              <a:t>performed.</a:t>
            </a:r>
            <a:endParaRPr lang="en-US" dirty="0" smtClean="0"/>
          </a:p>
          <a:p>
            <a:pPr marL="1200150" lvl="2" indent="-285750">
              <a:buFont typeface="Arial" panose="020B0604020202020204" pitchFamily="34" charset="0"/>
              <a:buChar char="•"/>
            </a:pPr>
            <a:r>
              <a:rPr lang="en-US" dirty="0" smtClean="0"/>
              <a:t>Several load cases need some additional work and the analysi</a:t>
            </a:r>
            <a:r>
              <a:rPr lang="en-US" dirty="0" smtClean="0"/>
              <a:t>s of the yoke connection under thermal load still needs to be done.</a:t>
            </a:r>
            <a:endParaRPr lang="en-US" dirty="0" smtClean="0"/>
          </a:p>
          <a:p>
            <a:pPr marL="1200150" lvl="2" indent="-285750">
              <a:buFont typeface="Arial" panose="020B0604020202020204" pitchFamily="34" charset="0"/>
              <a:buChar char="•"/>
            </a:pPr>
            <a:r>
              <a:rPr lang="en-US" dirty="0" smtClean="0"/>
              <a:t>The report is posted, but is </a:t>
            </a:r>
            <a:r>
              <a:rPr lang="en-US" dirty="0" smtClean="0"/>
              <a:t>not complete</a:t>
            </a:r>
            <a:endParaRPr lang="en-US" dirty="0" smtClean="0"/>
          </a:p>
          <a:p>
            <a:pPr marL="742950" lvl="1" indent="-285750">
              <a:buFont typeface="Arial" panose="020B0604020202020204" pitchFamily="34" charset="0"/>
              <a:buChar char="•"/>
            </a:pPr>
            <a:r>
              <a:rPr lang="en-US" dirty="0" smtClean="0"/>
              <a:t>The Compliance Office report</a:t>
            </a:r>
          </a:p>
          <a:p>
            <a:pPr marL="1200150" lvl="2" indent="-285750">
              <a:buFont typeface="Arial" panose="020B0604020202020204" pitchFamily="34" charset="0"/>
              <a:buChar char="•"/>
            </a:pPr>
            <a:r>
              <a:rPr lang="en-US" dirty="0" smtClean="0"/>
              <a:t>The compliance office will provide their report several weeks after the final analysis report is complete</a:t>
            </a:r>
            <a:r>
              <a:rPr lang="en-US" dirty="0" smtClean="0"/>
              <a:t>.</a:t>
            </a:r>
            <a:endParaRPr lang="en-US" dirty="0" smtClean="0"/>
          </a:p>
        </p:txBody>
      </p:sp>
      <p:sp>
        <p:nvSpPr>
          <p:cNvPr id="2" name="Rectangle 1"/>
          <p:cNvSpPr/>
          <p:nvPr/>
        </p:nvSpPr>
        <p:spPr>
          <a:xfrm>
            <a:off x="912499" y="4815925"/>
            <a:ext cx="9346562" cy="1477328"/>
          </a:xfrm>
          <a:prstGeom prst="rect">
            <a:avLst/>
          </a:prstGeom>
        </p:spPr>
        <p:txBody>
          <a:bodyPr wrap="square">
            <a:spAutoFit/>
          </a:bodyPr>
          <a:lstStyle/>
          <a:p>
            <a:r>
              <a:rPr lang="en-US" dirty="0" smtClean="0"/>
              <a:t>The </a:t>
            </a:r>
            <a:r>
              <a:rPr lang="en-US" dirty="0"/>
              <a:t>DUNE APA Analysis Plan can be found on EDMS at:  </a:t>
            </a:r>
            <a:r>
              <a:rPr lang="en-US" dirty="0" smtClean="0"/>
              <a:t>https</a:t>
            </a:r>
            <a:r>
              <a:rPr lang="en-US" dirty="0"/>
              <a:t>://edms.cern.ch/document/2512420/2</a:t>
            </a:r>
          </a:p>
          <a:p>
            <a:r>
              <a:rPr lang="en-US" dirty="0"/>
              <a:t>	</a:t>
            </a:r>
          </a:p>
          <a:p>
            <a:r>
              <a:rPr lang="en-US" dirty="0" smtClean="0"/>
              <a:t>The </a:t>
            </a:r>
            <a:r>
              <a:rPr lang="en-US" dirty="0"/>
              <a:t>DUNE APA Analysis can be found at:</a:t>
            </a:r>
          </a:p>
          <a:p>
            <a:r>
              <a:rPr lang="en-US" dirty="0" smtClean="0"/>
              <a:t>https</a:t>
            </a:r>
            <a:r>
              <a:rPr lang="en-US" dirty="0"/>
              <a:t>://edms.cern.ch/document/2100877/2</a:t>
            </a:r>
          </a:p>
        </p:txBody>
      </p:sp>
    </p:spTree>
    <p:extLst>
      <p:ext uri="{BB962C8B-B14F-4D97-AF65-F5344CB8AC3E}">
        <p14:creationId xmlns:p14="http://schemas.microsoft.com/office/powerpoint/2010/main" val="25847750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2"/>
          </p:nvPr>
        </p:nvSpPr>
        <p:spPr/>
        <p:txBody>
          <a:bodyPr/>
          <a:lstStyle/>
          <a:p>
            <a:pPr>
              <a:defRPr/>
            </a:pPr>
            <a:r>
              <a:rPr lang="en-US" smtClean="0">
                <a:latin typeface="Helvetica"/>
                <a:cs typeface="Helvetica"/>
              </a:rPr>
              <a:t>9/1/2021</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nl-NL" smtClean="0"/>
              <a:t>D. Wenman | APA Mechanical Aanlysis</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30</a:t>
            </a:fld>
            <a:endParaRPr lang="en-US" dirty="0"/>
          </a:p>
        </p:txBody>
      </p:sp>
      <p:sp>
        <p:nvSpPr>
          <p:cNvPr id="10" name="Rectangle 9"/>
          <p:cNvSpPr/>
          <p:nvPr/>
        </p:nvSpPr>
        <p:spPr>
          <a:xfrm>
            <a:off x="270410" y="384039"/>
            <a:ext cx="8178998" cy="461665"/>
          </a:xfrm>
          <a:prstGeom prst="rect">
            <a:avLst/>
          </a:prstGeom>
        </p:spPr>
        <p:txBody>
          <a:bodyPr wrap="square">
            <a:spAutoFit/>
          </a:bodyPr>
          <a:lstStyle/>
          <a:p>
            <a:r>
              <a:rPr lang="en-US" sz="2400" b="1" dirty="0" smtClean="0">
                <a:solidFill>
                  <a:srgbClr val="E95125"/>
                </a:solidFill>
                <a:latin typeface="Helvetica"/>
              </a:rPr>
              <a:t>Weld Results for </a:t>
            </a:r>
            <a:r>
              <a:rPr lang="en-US" sz="2400" b="1" dirty="0">
                <a:solidFill>
                  <a:srgbClr val="E95125"/>
                </a:solidFill>
                <a:latin typeface="Helvetica"/>
              </a:rPr>
              <a:t>APA under Thermal load</a:t>
            </a:r>
          </a:p>
        </p:txBody>
      </p:sp>
      <p:graphicFrame>
        <p:nvGraphicFramePr>
          <p:cNvPr id="2" name="Table 1"/>
          <p:cNvGraphicFramePr>
            <a:graphicFrameLocks noGrp="1"/>
          </p:cNvGraphicFramePr>
          <p:nvPr>
            <p:extLst>
              <p:ext uri="{D42A27DB-BD31-4B8C-83A1-F6EECF244321}">
                <p14:modId xmlns:p14="http://schemas.microsoft.com/office/powerpoint/2010/main" val="1710694858"/>
              </p:ext>
            </p:extLst>
          </p:nvPr>
        </p:nvGraphicFramePr>
        <p:xfrm>
          <a:off x="995800" y="1442359"/>
          <a:ext cx="5937642" cy="1376352"/>
        </p:xfrm>
        <a:graphic>
          <a:graphicData uri="http://schemas.openxmlformats.org/drawingml/2006/table">
            <a:tbl>
              <a:tblPr firstRow="1" firstCol="1" bandRow="1">
                <a:tableStyleId>{5C22544A-7EE6-4342-B048-85BDC9FD1C3A}</a:tableStyleId>
              </a:tblPr>
              <a:tblGrid>
                <a:gridCol w="1877822">
                  <a:extLst>
                    <a:ext uri="{9D8B030D-6E8A-4147-A177-3AD203B41FA5}">
                      <a16:colId xmlns:a16="http://schemas.microsoft.com/office/drawing/2014/main" val="3686456696"/>
                    </a:ext>
                  </a:extLst>
                </a:gridCol>
                <a:gridCol w="1956194">
                  <a:extLst>
                    <a:ext uri="{9D8B030D-6E8A-4147-A177-3AD203B41FA5}">
                      <a16:colId xmlns:a16="http://schemas.microsoft.com/office/drawing/2014/main" val="716346425"/>
                    </a:ext>
                  </a:extLst>
                </a:gridCol>
                <a:gridCol w="2103626">
                  <a:extLst>
                    <a:ext uri="{9D8B030D-6E8A-4147-A177-3AD203B41FA5}">
                      <a16:colId xmlns:a16="http://schemas.microsoft.com/office/drawing/2014/main" val="520629622"/>
                    </a:ext>
                  </a:extLst>
                </a:gridCol>
              </a:tblGrid>
              <a:tr h="339961">
                <a:tc>
                  <a:txBody>
                    <a:bodyPr/>
                    <a:lstStyle/>
                    <a:p>
                      <a:pPr marL="0" marR="0" algn="ctr">
                        <a:lnSpc>
                          <a:spcPct val="107000"/>
                        </a:lnSpc>
                        <a:spcBef>
                          <a:spcPts val="0"/>
                        </a:spcBef>
                        <a:spcAft>
                          <a:spcPts val="0"/>
                        </a:spcAft>
                      </a:pPr>
                      <a:r>
                        <a:rPr lang="en-US" sz="1100">
                          <a:effectLst/>
                        </a:rPr>
                        <a:t>Case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Weld Location (by Joint Number)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smtClean="0">
                          <a:effectLst/>
                        </a:rPr>
                        <a:t>Available Strength to Calculated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22921808"/>
                  </a:ext>
                </a:extLst>
              </a:tr>
              <a:tr h="242565">
                <a:tc>
                  <a:txBody>
                    <a:bodyPr/>
                    <a:lstStyle/>
                    <a:p>
                      <a:pPr marL="0" marR="0" algn="ctr">
                        <a:lnSpc>
                          <a:spcPct val="107000"/>
                        </a:lnSpc>
                        <a:spcBef>
                          <a:spcPts val="0"/>
                        </a:spcBef>
                        <a:spcAft>
                          <a:spcPts val="0"/>
                        </a:spcAft>
                      </a:pPr>
                      <a:r>
                        <a:rPr lang="en-US" sz="1100">
                          <a:effectLst/>
                        </a:rPr>
                        <a:t>LC 13-1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06718565"/>
                  </a:ext>
                </a:extLst>
              </a:tr>
              <a:tr h="242565">
                <a:tc>
                  <a:txBody>
                    <a:bodyPr/>
                    <a:lstStyle/>
                    <a:p>
                      <a:pPr marL="0" marR="0" algn="ctr">
                        <a:lnSpc>
                          <a:spcPct val="107000"/>
                        </a:lnSpc>
                        <a:spcBef>
                          <a:spcPts val="0"/>
                        </a:spcBef>
                        <a:spcAft>
                          <a:spcPts val="0"/>
                        </a:spcAft>
                      </a:pPr>
                      <a:r>
                        <a:rPr lang="en-US" sz="1100">
                          <a:effectLst/>
                        </a:rPr>
                        <a:t>LC 13-2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4907470"/>
                  </a:ext>
                </a:extLst>
              </a:tr>
              <a:tr h="289882">
                <a:tc>
                  <a:txBody>
                    <a:bodyPr/>
                    <a:lstStyle/>
                    <a:p>
                      <a:pPr marL="0" marR="0" algn="ctr">
                        <a:lnSpc>
                          <a:spcPct val="107000"/>
                        </a:lnSpc>
                        <a:spcBef>
                          <a:spcPts val="0"/>
                        </a:spcBef>
                        <a:spcAft>
                          <a:spcPts val="0"/>
                        </a:spcAft>
                      </a:pPr>
                      <a:r>
                        <a:rPr lang="en-US" sz="1100">
                          <a:effectLst/>
                        </a:rPr>
                        <a:t>LC 14-1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755161019"/>
                  </a:ext>
                </a:extLst>
              </a:tr>
              <a:tr h="242565">
                <a:tc>
                  <a:txBody>
                    <a:bodyPr/>
                    <a:lstStyle/>
                    <a:p>
                      <a:pPr marL="0" marR="0" algn="ctr">
                        <a:lnSpc>
                          <a:spcPct val="107000"/>
                        </a:lnSpc>
                        <a:spcBef>
                          <a:spcPts val="0"/>
                        </a:spcBef>
                        <a:spcAft>
                          <a:spcPts val="0"/>
                        </a:spcAft>
                      </a:pPr>
                      <a:r>
                        <a:rPr lang="en-US" sz="1100">
                          <a:effectLst/>
                        </a:rPr>
                        <a:t>LC 14-2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4.1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7796932"/>
                  </a:ext>
                </a:extLst>
              </a:tr>
            </a:tbl>
          </a:graphicData>
        </a:graphic>
      </p:graphicFrame>
      <p:sp>
        <p:nvSpPr>
          <p:cNvPr id="7" name="Rectangle 1"/>
          <p:cNvSpPr>
            <a:spLocks noChangeArrowheads="1"/>
          </p:cNvSpPr>
          <p:nvPr/>
        </p:nvSpPr>
        <p:spPr bwMode="auto">
          <a:xfrm>
            <a:off x="2143125" y="3322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US" altLang="en-US" sz="6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 name="Rectangle 10"/>
          <p:cNvSpPr/>
          <p:nvPr/>
        </p:nvSpPr>
        <p:spPr>
          <a:xfrm>
            <a:off x="270410" y="3562528"/>
            <a:ext cx="8178998" cy="461665"/>
          </a:xfrm>
          <a:prstGeom prst="rect">
            <a:avLst/>
          </a:prstGeom>
        </p:spPr>
        <p:txBody>
          <a:bodyPr wrap="square">
            <a:spAutoFit/>
          </a:bodyPr>
          <a:lstStyle/>
          <a:p>
            <a:r>
              <a:rPr lang="en-US" sz="2400" b="1" dirty="0" smtClean="0">
                <a:solidFill>
                  <a:srgbClr val="E95125"/>
                </a:solidFill>
                <a:latin typeface="Helvetica"/>
              </a:rPr>
              <a:t>Wire Tension Results for </a:t>
            </a:r>
            <a:r>
              <a:rPr lang="en-US" sz="2400" b="1" dirty="0">
                <a:solidFill>
                  <a:srgbClr val="E95125"/>
                </a:solidFill>
                <a:latin typeface="Helvetica"/>
              </a:rPr>
              <a:t>APA under Thermal load</a:t>
            </a:r>
          </a:p>
        </p:txBody>
      </p:sp>
      <p:sp>
        <p:nvSpPr>
          <p:cNvPr id="12" name="TextBox 11"/>
          <p:cNvSpPr txBox="1"/>
          <p:nvPr/>
        </p:nvSpPr>
        <p:spPr>
          <a:xfrm>
            <a:off x="637501" y="4297289"/>
            <a:ext cx="7444816" cy="1477328"/>
          </a:xfrm>
          <a:prstGeom prst="rect">
            <a:avLst/>
          </a:prstGeom>
          <a:noFill/>
        </p:spPr>
        <p:txBody>
          <a:bodyPr wrap="square" rtlCol="0">
            <a:spAutoFit/>
          </a:bodyPr>
          <a:lstStyle/>
          <a:p>
            <a:r>
              <a:rPr lang="en-US" dirty="0" smtClean="0"/>
              <a:t>Wire Tension Template will be </a:t>
            </a:r>
            <a:r>
              <a:rPr lang="en-US" dirty="0" smtClean="0"/>
              <a:t>modified for thermal cases to account for wire temperature.  For load cases 14-1 and 14-2, it is assumed that the APA wires cool quickly and experience 50% extra preload.  This will result in the wires tension being approximately 9.75N.  Therefore the safety margin will be approximately 2.0</a:t>
            </a:r>
            <a:endParaRPr lang="en-US" dirty="0"/>
          </a:p>
        </p:txBody>
      </p:sp>
      <p:sp>
        <p:nvSpPr>
          <p:cNvPr id="13" name="TextBox 12"/>
          <p:cNvSpPr txBox="1"/>
          <p:nvPr/>
        </p:nvSpPr>
        <p:spPr>
          <a:xfrm>
            <a:off x="7291009" y="1947807"/>
            <a:ext cx="1738691" cy="1200329"/>
          </a:xfrm>
          <a:prstGeom prst="rect">
            <a:avLst/>
          </a:prstGeom>
          <a:noFill/>
        </p:spPr>
        <p:txBody>
          <a:bodyPr wrap="square" rtlCol="0">
            <a:spAutoFit/>
          </a:bodyPr>
          <a:lstStyle/>
          <a:p>
            <a:r>
              <a:rPr lang="en-US" dirty="0" smtClean="0"/>
              <a:t>Load Case </a:t>
            </a:r>
            <a:r>
              <a:rPr lang="en-US" dirty="0" smtClean="0"/>
              <a:t>LC14--1 and -2 have the </a:t>
            </a:r>
            <a:r>
              <a:rPr lang="en-US" dirty="0" smtClean="0"/>
              <a:t>highest weld load and </a:t>
            </a:r>
            <a:r>
              <a:rPr lang="en-US" dirty="0" smtClean="0"/>
              <a:t>are </a:t>
            </a:r>
            <a:r>
              <a:rPr lang="en-US" dirty="0" smtClean="0"/>
              <a:t>ok.</a:t>
            </a:r>
            <a:endParaRPr lang="en-US" dirty="0"/>
          </a:p>
        </p:txBody>
      </p:sp>
      <p:cxnSp>
        <p:nvCxnSpPr>
          <p:cNvPr id="8" name="Straight Arrow Connector 7"/>
          <p:cNvCxnSpPr>
            <a:stCxn id="13" idx="1"/>
          </p:cNvCxnSpPr>
          <p:nvPr/>
        </p:nvCxnSpPr>
        <p:spPr>
          <a:xfrm flipH="1" flipV="1">
            <a:off x="6242538" y="2426677"/>
            <a:ext cx="1048471" cy="1212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13" idx="1"/>
          </p:cNvCxnSpPr>
          <p:nvPr/>
        </p:nvCxnSpPr>
        <p:spPr>
          <a:xfrm flipH="1">
            <a:off x="6242538" y="2547972"/>
            <a:ext cx="1048471" cy="1512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14554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2"/>
          </p:nvPr>
        </p:nvSpPr>
        <p:spPr/>
        <p:txBody>
          <a:bodyPr/>
          <a:lstStyle/>
          <a:p>
            <a:pPr>
              <a:defRPr/>
            </a:pPr>
            <a:r>
              <a:rPr lang="en-US" smtClean="0">
                <a:latin typeface="Helvetica"/>
                <a:cs typeface="Helvetica"/>
              </a:rPr>
              <a:t>9/1/2021</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nl-NL" smtClean="0"/>
              <a:t>D. Wenman | APA Mechanical Aanlysis</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31</a:t>
            </a:fld>
            <a:endParaRPr lang="en-US" dirty="0"/>
          </a:p>
        </p:txBody>
      </p:sp>
      <p:sp>
        <p:nvSpPr>
          <p:cNvPr id="10" name="Rectangle 9"/>
          <p:cNvSpPr/>
          <p:nvPr/>
        </p:nvSpPr>
        <p:spPr>
          <a:xfrm>
            <a:off x="204299" y="567104"/>
            <a:ext cx="8539482" cy="461665"/>
          </a:xfrm>
          <a:prstGeom prst="rect">
            <a:avLst/>
          </a:prstGeom>
        </p:spPr>
        <p:txBody>
          <a:bodyPr wrap="square">
            <a:spAutoFit/>
          </a:bodyPr>
          <a:lstStyle/>
          <a:p>
            <a:r>
              <a:rPr lang="en-US" sz="2400" b="1" dirty="0" smtClean="0">
                <a:solidFill>
                  <a:srgbClr val="E95125"/>
                </a:solidFill>
                <a:latin typeface="Helvetica"/>
              </a:rPr>
              <a:t>Frame Stresses </a:t>
            </a:r>
            <a:r>
              <a:rPr lang="en-US" sz="2400" b="1" dirty="0">
                <a:solidFill>
                  <a:srgbClr val="E95125"/>
                </a:solidFill>
                <a:latin typeface="Helvetica"/>
              </a:rPr>
              <a:t>for </a:t>
            </a:r>
            <a:r>
              <a:rPr lang="en-US" sz="2400" b="1" dirty="0" smtClean="0">
                <a:solidFill>
                  <a:srgbClr val="E95125"/>
                </a:solidFill>
                <a:latin typeface="Helvetica"/>
              </a:rPr>
              <a:t>Static Transport Cases</a:t>
            </a:r>
            <a:endParaRPr lang="en-US" sz="2400" b="1" dirty="0">
              <a:solidFill>
                <a:srgbClr val="E95125"/>
              </a:solidFill>
              <a:latin typeface="Helvetica"/>
            </a:endParaRPr>
          </a:p>
        </p:txBody>
      </p:sp>
      <p:sp>
        <p:nvSpPr>
          <p:cNvPr id="12" name="TextBox 11"/>
          <p:cNvSpPr txBox="1"/>
          <p:nvPr/>
        </p:nvSpPr>
        <p:spPr>
          <a:xfrm>
            <a:off x="237354" y="931987"/>
            <a:ext cx="8229600" cy="646331"/>
          </a:xfrm>
          <a:prstGeom prst="rect">
            <a:avLst/>
          </a:prstGeom>
          <a:noFill/>
        </p:spPr>
        <p:txBody>
          <a:bodyPr wrap="square" rtlCol="0">
            <a:spAutoFit/>
          </a:bodyPr>
          <a:lstStyle/>
          <a:p>
            <a:r>
              <a:rPr lang="en-US" b="1" dirty="0" smtClean="0"/>
              <a:t>Results from </a:t>
            </a:r>
            <a:r>
              <a:rPr lang="en-US" b="1" dirty="0" smtClean="0"/>
              <a:t>FEA</a:t>
            </a:r>
            <a:endParaRPr lang="en-US" dirty="0"/>
          </a:p>
          <a:p>
            <a:r>
              <a:rPr lang="en-US" dirty="0" smtClean="0"/>
              <a:t>See following page for cases checked with Analytical method</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6770957"/>
              </p:ext>
            </p:extLst>
          </p:nvPr>
        </p:nvGraphicFramePr>
        <p:xfrm>
          <a:off x="367201" y="1565590"/>
          <a:ext cx="5121275" cy="1609093"/>
        </p:xfrm>
        <a:graphic>
          <a:graphicData uri="http://schemas.openxmlformats.org/drawingml/2006/table">
            <a:tbl>
              <a:tblPr firstRow="1" firstCol="1" bandRow="1">
                <a:tableStyleId>{5C22544A-7EE6-4342-B048-85BDC9FD1C3A}</a:tableStyleId>
              </a:tblPr>
              <a:tblGrid>
                <a:gridCol w="1184910">
                  <a:extLst>
                    <a:ext uri="{9D8B030D-6E8A-4147-A177-3AD203B41FA5}">
                      <a16:colId xmlns:a16="http://schemas.microsoft.com/office/drawing/2014/main" val="563444517"/>
                    </a:ext>
                  </a:extLst>
                </a:gridCol>
                <a:gridCol w="1193800">
                  <a:extLst>
                    <a:ext uri="{9D8B030D-6E8A-4147-A177-3AD203B41FA5}">
                      <a16:colId xmlns:a16="http://schemas.microsoft.com/office/drawing/2014/main" val="1239014911"/>
                    </a:ext>
                  </a:extLst>
                </a:gridCol>
                <a:gridCol w="1427480">
                  <a:extLst>
                    <a:ext uri="{9D8B030D-6E8A-4147-A177-3AD203B41FA5}">
                      <a16:colId xmlns:a16="http://schemas.microsoft.com/office/drawing/2014/main" val="1745104133"/>
                    </a:ext>
                  </a:extLst>
                </a:gridCol>
                <a:gridCol w="1315085">
                  <a:extLst>
                    <a:ext uri="{9D8B030D-6E8A-4147-A177-3AD203B41FA5}">
                      <a16:colId xmlns:a16="http://schemas.microsoft.com/office/drawing/2014/main" val="2052810600"/>
                    </a:ext>
                  </a:extLst>
                </a:gridCol>
              </a:tblGrid>
              <a:tr h="532765">
                <a:tc>
                  <a:txBody>
                    <a:bodyPr/>
                    <a:lstStyle/>
                    <a:p>
                      <a:pPr marL="0" marR="0" algn="ctr">
                        <a:lnSpc>
                          <a:spcPct val="107000"/>
                        </a:lnSpc>
                        <a:spcBef>
                          <a:spcPts val="0"/>
                        </a:spcBef>
                        <a:spcAft>
                          <a:spcPts val="0"/>
                        </a:spcAft>
                      </a:pPr>
                      <a:r>
                        <a:rPr lang="en-US" sz="1100" dirty="0">
                          <a:effectLst/>
                        </a:rPr>
                        <a:t>Case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smtClean="0">
                          <a:effectLst/>
                        </a:rPr>
                        <a:t>Maximum von Mises </a:t>
                      </a:r>
                      <a:r>
                        <a:rPr lang="en-US" sz="1100" dirty="0">
                          <a:effectLst/>
                        </a:rPr>
                        <a:t>Stress (MPa)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smtClean="0">
                          <a:effectLst/>
                        </a:rPr>
                        <a:t>Available </a:t>
                      </a:r>
                      <a:r>
                        <a:rPr lang="en-US" sz="1100" dirty="0">
                          <a:effectLst/>
                        </a:rPr>
                        <a:t>Stress (MPa)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Utilization Ratio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56965845"/>
                  </a:ext>
                </a:extLst>
              </a:tr>
              <a:tr h="177165">
                <a:tc>
                  <a:txBody>
                    <a:bodyPr/>
                    <a:lstStyle/>
                    <a:p>
                      <a:pPr marL="0" marR="0" algn="ctr">
                        <a:lnSpc>
                          <a:spcPct val="107000"/>
                        </a:lnSpc>
                        <a:spcBef>
                          <a:spcPts val="0"/>
                        </a:spcBef>
                        <a:spcAft>
                          <a:spcPts val="0"/>
                        </a:spcAft>
                      </a:pPr>
                      <a:r>
                        <a:rPr lang="en-US" sz="1100">
                          <a:effectLst/>
                        </a:rPr>
                        <a:t>LC 17-9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120.92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126.00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0.96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95948428"/>
                  </a:ext>
                </a:extLst>
              </a:tr>
              <a:tr h="177165">
                <a:tc>
                  <a:txBody>
                    <a:bodyPr/>
                    <a:lstStyle/>
                    <a:p>
                      <a:pPr marL="0" marR="0" algn="ctr">
                        <a:lnSpc>
                          <a:spcPct val="107000"/>
                        </a:lnSpc>
                        <a:spcBef>
                          <a:spcPts val="0"/>
                        </a:spcBef>
                        <a:spcAft>
                          <a:spcPts val="0"/>
                        </a:spcAft>
                      </a:pPr>
                      <a:r>
                        <a:rPr lang="en-US" sz="1100">
                          <a:effectLst/>
                        </a:rPr>
                        <a:t>LC 17-10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110.89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126.00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0.88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97842968"/>
                  </a:ext>
                </a:extLst>
              </a:tr>
              <a:tr h="177165">
                <a:tc>
                  <a:txBody>
                    <a:bodyPr/>
                    <a:lstStyle/>
                    <a:p>
                      <a:pPr marL="0" marR="0" algn="ctr">
                        <a:lnSpc>
                          <a:spcPct val="107000"/>
                        </a:lnSpc>
                        <a:spcBef>
                          <a:spcPts val="0"/>
                        </a:spcBef>
                        <a:spcAft>
                          <a:spcPts val="0"/>
                        </a:spcAft>
                      </a:pPr>
                      <a:r>
                        <a:rPr lang="en-US" sz="1100">
                          <a:effectLst/>
                        </a:rPr>
                        <a:t>LC 18-1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116.33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126.00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0.92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93403493"/>
                  </a:ext>
                </a:extLst>
              </a:tr>
              <a:tr h="177165">
                <a:tc>
                  <a:txBody>
                    <a:bodyPr/>
                    <a:lstStyle/>
                    <a:p>
                      <a:pPr marL="0" marR="0" algn="ctr">
                        <a:lnSpc>
                          <a:spcPct val="107000"/>
                        </a:lnSpc>
                        <a:spcBef>
                          <a:spcPts val="0"/>
                        </a:spcBef>
                        <a:spcAft>
                          <a:spcPts val="0"/>
                        </a:spcAft>
                      </a:pPr>
                      <a:r>
                        <a:rPr lang="en-US" sz="1100">
                          <a:effectLst/>
                        </a:rPr>
                        <a:t>LC 18-2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119.81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126.00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0.95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735760246"/>
                  </a:ext>
                </a:extLst>
              </a:tr>
              <a:tr h="177165">
                <a:tc>
                  <a:txBody>
                    <a:bodyPr/>
                    <a:lstStyle/>
                    <a:p>
                      <a:pPr marL="0" marR="0" algn="ctr">
                        <a:lnSpc>
                          <a:spcPct val="107000"/>
                        </a:lnSpc>
                        <a:spcBef>
                          <a:spcPts val="0"/>
                        </a:spcBef>
                        <a:spcAft>
                          <a:spcPts val="0"/>
                        </a:spcAft>
                      </a:pPr>
                      <a:r>
                        <a:rPr lang="en-US" sz="1100">
                          <a:effectLst/>
                        </a:rPr>
                        <a:t>LC 19-1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115.87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126.00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0.92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39792291"/>
                  </a:ext>
                </a:extLst>
              </a:tr>
              <a:tr h="177165">
                <a:tc>
                  <a:txBody>
                    <a:bodyPr/>
                    <a:lstStyle/>
                    <a:p>
                      <a:pPr marL="0" marR="0" algn="ctr">
                        <a:lnSpc>
                          <a:spcPct val="107000"/>
                        </a:lnSpc>
                        <a:spcBef>
                          <a:spcPts val="0"/>
                        </a:spcBef>
                        <a:spcAft>
                          <a:spcPts val="0"/>
                        </a:spcAft>
                      </a:pPr>
                      <a:r>
                        <a:rPr lang="en-US" sz="1100">
                          <a:effectLst/>
                        </a:rPr>
                        <a:t>LC 19-2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116.66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126.00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0.93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573726281"/>
                  </a:ext>
                </a:extLst>
              </a:tr>
            </a:tbl>
          </a:graphicData>
        </a:graphic>
      </p:graphicFrame>
      <p:sp>
        <p:nvSpPr>
          <p:cNvPr id="9" name="TextBox 8"/>
          <p:cNvSpPr txBox="1"/>
          <p:nvPr/>
        </p:nvSpPr>
        <p:spPr>
          <a:xfrm>
            <a:off x="6119445" y="1854625"/>
            <a:ext cx="2083777" cy="1200329"/>
          </a:xfrm>
          <a:prstGeom prst="rect">
            <a:avLst/>
          </a:prstGeom>
          <a:noFill/>
        </p:spPr>
        <p:txBody>
          <a:bodyPr wrap="square" rtlCol="0">
            <a:spAutoFit/>
          </a:bodyPr>
          <a:lstStyle/>
          <a:p>
            <a:r>
              <a:rPr lang="en-US" dirty="0" smtClean="0"/>
              <a:t>LC </a:t>
            </a:r>
            <a:r>
              <a:rPr lang="en-US" dirty="0" smtClean="0"/>
              <a:t>17-9 Highest peak stress </a:t>
            </a:r>
            <a:r>
              <a:rPr lang="en-US" dirty="0" smtClean="0"/>
              <a:t>for cases checked with </a:t>
            </a:r>
            <a:r>
              <a:rPr lang="en-US" dirty="0" smtClean="0"/>
              <a:t>FEA. UR &lt; 1 is ok.</a:t>
            </a:r>
            <a:endParaRPr lang="en-US" dirty="0"/>
          </a:p>
        </p:txBody>
      </p:sp>
      <p:cxnSp>
        <p:nvCxnSpPr>
          <p:cNvPr id="8" name="Straight Arrow Connector 7"/>
          <p:cNvCxnSpPr/>
          <p:nvPr/>
        </p:nvCxnSpPr>
        <p:spPr>
          <a:xfrm flipH="1" flipV="1">
            <a:off x="2556410" y="2211506"/>
            <a:ext cx="3657600" cy="1586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3" cstate="screen">
            <a:extLst>
              <a:ext uri="{28A0092B-C50C-407E-A947-70E740481C1C}">
                <a14:useLocalDpi xmlns:a14="http://schemas.microsoft.com/office/drawing/2010/main" val="0"/>
              </a:ext>
            </a:extLst>
          </a:blip>
          <a:stretch>
            <a:fillRect/>
          </a:stretch>
        </p:blipFill>
        <p:spPr>
          <a:xfrm>
            <a:off x="1151792" y="3174683"/>
            <a:ext cx="5943600" cy="2869565"/>
          </a:xfrm>
          <a:prstGeom prst="rect">
            <a:avLst/>
          </a:prstGeom>
        </p:spPr>
      </p:pic>
      <p:sp>
        <p:nvSpPr>
          <p:cNvPr id="14" name="Oval 13"/>
          <p:cNvSpPr/>
          <p:nvPr/>
        </p:nvSpPr>
        <p:spPr>
          <a:xfrm>
            <a:off x="1627381" y="4301935"/>
            <a:ext cx="756139" cy="459710"/>
          </a:xfrm>
          <a:prstGeom prst="ellipse">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a:stCxn id="16" idx="1"/>
            <a:endCxn id="14" idx="5"/>
          </p:cNvCxnSpPr>
          <p:nvPr/>
        </p:nvCxnSpPr>
        <p:spPr>
          <a:xfrm flipH="1" flipV="1">
            <a:off x="2272786" y="4694322"/>
            <a:ext cx="3756586" cy="134992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029372" y="5721082"/>
            <a:ext cx="2470638" cy="646331"/>
          </a:xfrm>
          <a:prstGeom prst="rect">
            <a:avLst/>
          </a:prstGeom>
          <a:solidFill>
            <a:schemeClr val="bg1"/>
          </a:solidFill>
        </p:spPr>
        <p:txBody>
          <a:bodyPr wrap="square" rtlCol="0">
            <a:spAutoFit/>
          </a:bodyPr>
          <a:lstStyle/>
          <a:p>
            <a:r>
              <a:rPr lang="en-US" dirty="0" smtClean="0"/>
              <a:t>Localized high stress at joint 17-9</a:t>
            </a:r>
            <a:endParaRPr lang="en-US" dirty="0"/>
          </a:p>
        </p:txBody>
      </p:sp>
      <p:sp>
        <p:nvSpPr>
          <p:cNvPr id="17" name="TextBox 16"/>
          <p:cNvSpPr txBox="1"/>
          <p:nvPr/>
        </p:nvSpPr>
        <p:spPr>
          <a:xfrm>
            <a:off x="275882" y="5927566"/>
            <a:ext cx="3314700" cy="369332"/>
          </a:xfrm>
          <a:prstGeom prst="rect">
            <a:avLst/>
          </a:prstGeom>
          <a:solidFill>
            <a:schemeClr val="bg1"/>
          </a:solidFill>
        </p:spPr>
        <p:txBody>
          <a:bodyPr wrap="square" rtlCol="0">
            <a:spAutoFit/>
          </a:bodyPr>
          <a:lstStyle/>
          <a:p>
            <a:r>
              <a:rPr lang="en-US" dirty="0" smtClean="0"/>
              <a:t>Stress plot for load case </a:t>
            </a:r>
            <a:r>
              <a:rPr lang="en-US" dirty="0" smtClean="0"/>
              <a:t>17-9</a:t>
            </a:r>
            <a:endParaRPr lang="en-US" dirty="0"/>
          </a:p>
        </p:txBody>
      </p:sp>
      <p:sp>
        <p:nvSpPr>
          <p:cNvPr id="18" name="TextBox 17"/>
          <p:cNvSpPr txBox="1"/>
          <p:nvPr/>
        </p:nvSpPr>
        <p:spPr>
          <a:xfrm>
            <a:off x="204299" y="17554"/>
            <a:ext cx="8295711" cy="646331"/>
          </a:xfrm>
          <a:prstGeom prst="rect">
            <a:avLst/>
          </a:prstGeom>
          <a:noFill/>
        </p:spPr>
        <p:txBody>
          <a:bodyPr wrap="square" rtlCol="0">
            <a:spAutoFit/>
          </a:bodyPr>
          <a:lstStyle/>
          <a:p>
            <a:r>
              <a:rPr lang="en-US" dirty="0" smtClean="0">
                <a:solidFill>
                  <a:srgbClr val="FF0000"/>
                </a:solidFill>
              </a:rPr>
              <a:t>Note: All static transport cases were done using ASD and should have been done using LFRD.  This will be corrected and will increase available stress and safety margins.</a:t>
            </a:r>
            <a:endParaRPr lang="en-US" dirty="0">
              <a:solidFill>
                <a:srgbClr val="FF0000"/>
              </a:solidFill>
            </a:endParaRPr>
          </a:p>
        </p:txBody>
      </p:sp>
    </p:spTree>
    <p:extLst>
      <p:ext uri="{BB962C8B-B14F-4D97-AF65-F5344CB8AC3E}">
        <p14:creationId xmlns:p14="http://schemas.microsoft.com/office/powerpoint/2010/main" val="30582175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2"/>
          </p:nvPr>
        </p:nvSpPr>
        <p:spPr/>
        <p:txBody>
          <a:bodyPr/>
          <a:lstStyle/>
          <a:p>
            <a:pPr>
              <a:defRPr/>
            </a:pPr>
            <a:r>
              <a:rPr lang="en-US" smtClean="0">
                <a:latin typeface="Helvetica"/>
                <a:cs typeface="Helvetica"/>
              </a:rPr>
              <a:t>9/1/2021</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nl-NL" smtClean="0"/>
              <a:t>D. Wenman | APA Mechanical Aanlysis</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32</a:t>
            </a:fld>
            <a:endParaRPr lang="en-US" dirty="0"/>
          </a:p>
        </p:txBody>
      </p:sp>
      <p:sp>
        <p:nvSpPr>
          <p:cNvPr id="10" name="Rectangle 9"/>
          <p:cNvSpPr/>
          <p:nvPr/>
        </p:nvSpPr>
        <p:spPr>
          <a:xfrm>
            <a:off x="270410" y="384039"/>
            <a:ext cx="8539482" cy="461665"/>
          </a:xfrm>
          <a:prstGeom prst="rect">
            <a:avLst/>
          </a:prstGeom>
        </p:spPr>
        <p:txBody>
          <a:bodyPr wrap="square">
            <a:spAutoFit/>
          </a:bodyPr>
          <a:lstStyle/>
          <a:p>
            <a:r>
              <a:rPr lang="en-US" sz="2400" b="1" dirty="0" smtClean="0">
                <a:solidFill>
                  <a:srgbClr val="E95125"/>
                </a:solidFill>
                <a:latin typeface="Helvetica"/>
              </a:rPr>
              <a:t>Frame Stresses for “Static” Transport Cases </a:t>
            </a:r>
            <a:endParaRPr lang="en-US" sz="2400" b="1" dirty="0">
              <a:solidFill>
                <a:srgbClr val="E95125"/>
              </a:solidFill>
              <a:latin typeface="Helvetica"/>
            </a:endParaRPr>
          </a:p>
        </p:txBody>
      </p:sp>
      <p:sp>
        <p:nvSpPr>
          <p:cNvPr id="7" name="TextBox 6"/>
          <p:cNvSpPr txBox="1"/>
          <p:nvPr/>
        </p:nvSpPr>
        <p:spPr>
          <a:xfrm>
            <a:off x="270410" y="952957"/>
            <a:ext cx="8335108" cy="369332"/>
          </a:xfrm>
          <a:prstGeom prst="rect">
            <a:avLst/>
          </a:prstGeom>
          <a:noFill/>
        </p:spPr>
        <p:txBody>
          <a:bodyPr wrap="square" rtlCol="0">
            <a:spAutoFit/>
          </a:bodyPr>
          <a:lstStyle/>
          <a:p>
            <a:r>
              <a:rPr lang="en-US" dirty="0" smtClean="0"/>
              <a:t>Results from analytical method - </a:t>
            </a:r>
            <a:r>
              <a:rPr lang="en-US" dirty="0"/>
              <a:t>360-16 AISC Chapter K </a:t>
            </a:r>
            <a:r>
              <a:rPr lang="en-US" dirty="0" smtClean="0"/>
              <a:t>HSS-to-HSS </a:t>
            </a:r>
            <a:r>
              <a:rPr lang="en-US" dirty="0"/>
              <a:t>truss connection</a:t>
            </a:r>
            <a:r>
              <a:rPr lang="en-US" dirty="0" smtClean="0"/>
              <a:t> </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081427465"/>
              </p:ext>
            </p:extLst>
          </p:nvPr>
        </p:nvGraphicFramePr>
        <p:xfrm>
          <a:off x="586740" y="2020066"/>
          <a:ext cx="5455920" cy="2690819"/>
        </p:xfrm>
        <a:graphic>
          <a:graphicData uri="http://schemas.openxmlformats.org/drawingml/2006/table">
            <a:tbl>
              <a:tblPr firstRow="1" firstCol="1" bandRow="1">
                <a:tableStyleId>{5C22544A-7EE6-4342-B048-85BDC9FD1C3A}</a:tableStyleId>
              </a:tblPr>
              <a:tblGrid>
                <a:gridCol w="777240">
                  <a:extLst>
                    <a:ext uri="{9D8B030D-6E8A-4147-A177-3AD203B41FA5}">
                      <a16:colId xmlns:a16="http://schemas.microsoft.com/office/drawing/2014/main" val="2655102852"/>
                    </a:ext>
                  </a:extLst>
                </a:gridCol>
                <a:gridCol w="1076325">
                  <a:extLst>
                    <a:ext uri="{9D8B030D-6E8A-4147-A177-3AD203B41FA5}">
                      <a16:colId xmlns:a16="http://schemas.microsoft.com/office/drawing/2014/main" val="2411725404"/>
                    </a:ext>
                  </a:extLst>
                </a:gridCol>
                <a:gridCol w="1494790">
                  <a:extLst>
                    <a:ext uri="{9D8B030D-6E8A-4147-A177-3AD203B41FA5}">
                      <a16:colId xmlns:a16="http://schemas.microsoft.com/office/drawing/2014/main" val="3991889546"/>
                    </a:ext>
                  </a:extLst>
                </a:gridCol>
                <a:gridCol w="1494790">
                  <a:extLst>
                    <a:ext uri="{9D8B030D-6E8A-4147-A177-3AD203B41FA5}">
                      <a16:colId xmlns:a16="http://schemas.microsoft.com/office/drawing/2014/main" val="4009308396"/>
                    </a:ext>
                  </a:extLst>
                </a:gridCol>
                <a:gridCol w="612775">
                  <a:extLst>
                    <a:ext uri="{9D8B030D-6E8A-4147-A177-3AD203B41FA5}">
                      <a16:colId xmlns:a16="http://schemas.microsoft.com/office/drawing/2014/main" val="938466679"/>
                    </a:ext>
                  </a:extLst>
                </a:gridCol>
              </a:tblGrid>
              <a:tr h="385445">
                <a:tc>
                  <a:txBody>
                    <a:bodyPr/>
                    <a:lstStyle/>
                    <a:p>
                      <a:pPr marL="0" marR="0">
                        <a:lnSpc>
                          <a:spcPct val="107000"/>
                        </a:lnSpc>
                        <a:spcBef>
                          <a:spcPts val="0"/>
                        </a:spcBef>
                        <a:spcAft>
                          <a:spcPts val="0"/>
                        </a:spcAft>
                      </a:pPr>
                      <a:r>
                        <a:rPr lang="en-US" sz="1100">
                          <a:effectLst/>
                        </a:rPr>
                        <a:t>Load case number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Axial Force [kN]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Bending Moment y [N-m]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Bending Moment z [N-m]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dirty="0">
                          <a:effectLst/>
                        </a:rPr>
                        <a:t>ASD - </a:t>
                      </a:r>
                      <a:r>
                        <a:rPr lang="en-US" sz="1100" dirty="0" smtClean="0">
                          <a:effectLst/>
                        </a:rPr>
                        <a:t>UR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670405341"/>
                  </a:ext>
                </a:extLst>
              </a:tr>
              <a:tr h="158750">
                <a:tc>
                  <a:txBody>
                    <a:bodyPr/>
                    <a:lstStyle/>
                    <a:p>
                      <a:pPr marL="0" marR="0">
                        <a:lnSpc>
                          <a:spcPct val="107000"/>
                        </a:lnSpc>
                        <a:spcBef>
                          <a:spcPts val="0"/>
                        </a:spcBef>
                        <a:spcAft>
                          <a:spcPts val="0"/>
                        </a:spcAft>
                      </a:pPr>
                      <a:r>
                        <a:rPr lang="en-US" sz="1100">
                          <a:effectLst/>
                        </a:rPr>
                        <a:t>LC 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10.9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0.29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207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12351907"/>
                  </a:ext>
                </a:extLst>
              </a:tr>
              <a:tr h="158750">
                <a:tc>
                  <a:txBody>
                    <a:bodyPr/>
                    <a:lstStyle/>
                    <a:p>
                      <a:pPr marL="0" marR="0">
                        <a:lnSpc>
                          <a:spcPct val="107000"/>
                        </a:lnSpc>
                        <a:spcBef>
                          <a:spcPts val="0"/>
                        </a:spcBef>
                        <a:spcAft>
                          <a:spcPts val="0"/>
                        </a:spcAft>
                      </a:pPr>
                      <a:r>
                        <a:rPr lang="en-US" sz="1100">
                          <a:effectLst/>
                        </a:rPr>
                        <a:t>LC 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10.9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0.25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4557521"/>
                  </a:ext>
                </a:extLst>
              </a:tr>
              <a:tr h="158750">
                <a:tc>
                  <a:txBody>
                    <a:bodyPr/>
                    <a:lstStyle/>
                    <a:p>
                      <a:pPr marL="0" marR="0">
                        <a:lnSpc>
                          <a:spcPct val="107000"/>
                        </a:lnSpc>
                        <a:spcBef>
                          <a:spcPts val="0"/>
                        </a:spcBef>
                        <a:spcAft>
                          <a:spcPts val="0"/>
                        </a:spcAft>
                      </a:pPr>
                      <a:r>
                        <a:rPr lang="en-US" sz="1100">
                          <a:effectLst/>
                        </a:rPr>
                        <a:t>LC 17-1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10.9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0.3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271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70000945"/>
                  </a:ext>
                </a:extLst>
              </a:tr>
              <a:tr h="158750">
                <a:tc>
                  <a:txBody>
                    <a:bodyPr/>
                    <a:lstStyle/>
                    <a:p>
                      <a:pPr marL="0" marR="0">
                        <a:lnSpc>
                          <a:spcPct val="107000"/>
                        </a:lnSpc>
                        <a:spcBef>
                          <a:spcPts val="0"/>
                        </a:spcBef>
                        <a:spcAft>
                          <a:spcPts val="0"/>
                        </a:spcAft>
                      </a:pPr>
                      <a:r>
                        <a:rPr lang="en-US" sz="1100">
                          <a:effectLst/>
                        </a:rPr>
                        <a:t>LC 17-2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10.88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0.3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262.9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557179243"/>
                  </a:ext>
                </a:extLst>
              </a:tr>
              <a:tr h="158750">
                <a:tc>
                  <a:txBody>
                    <a:bodyPr/>
                    <a:lstStyle/>
                    <a:p>
                      <a:pPr marL="0" marR="0">
                        <a:lnSpc>
                          <a:spcPct val="107000"/>
                        </a:lnSpc>
                        <a:spcBef>
                          <a:spcPts val="0"/>
                        </a:spcBef>
                        <a:spcAft>
                          <a:spcPts val="0"/>
                        </a:spcAft>
                      </a:pPr>
                      <a:r>
                        <a:rPr lang="en-US" sz="1100">
                          <a:effectLst/>
                        </a:rPr>
                        <a:t>LC 17-3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10.84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0.3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252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0.18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07636424"/>
                  </a:ext>
                </a:extLst>
              </a:tr>
              <a:tr h="158750">
                <a:tc>
                  <a:txBody>
                    <a:bodyPr/>
                    <a:lstStyle/>
                    <a:p>
                      <a:pPr marL="0" marR="0">
                        <a:lnSpc>
                          <a:spcPct val="107000"/>
                        </a:lnSpc>
                        <a:spcBef>
                          <a:spcPts val="0"/>
                        </a:spcBef>
                        <a:spcAft>
                          <a:spcPts val="0"/>
                        </a:spcAft>
                      </a:pPr>
                      <a:r>
                        <a:rPr lang="en-US" sz="1100">
                          <a:effectLst/>
                        </a:rPr>
                        <a:t>LC 17-4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0.3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232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0.175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054803509"/>
                  </a:ext>
                </a:extLst>
              </a:tr>
              <a:tr h="158750">
                <a:tc>
                  <a:txBody>
                    <a:bodyPr/>
                    <a:lstStyle/>
                    <a:p>
                      <a:pPr marL="0" marR="0">
                        <a:lnSpc>
                          <a:spcPct val="107000"/>
                        </a:lnSpc>
                        <a:spcBef>
                          <a:spcPts val="0"/>
                        </a:spcBef>
                        <a:spcAft>
                          <a:spcPts val="0"/>
                        </a:spcAft>
                      </a:pPr>
                      <a:r>
                        <a:rPr lang="en-US" sz="1100">
                          <a:effectLst/>
                        </a:rPr>
                        <a:t>LC 17-5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10.77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0.3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205.7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0.16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225613857"/>
                  </a:ext>
                </a:extLst>
              </a:tr>
              <a:tr h="158750">
                <a:tc>
                  <a:txBody>
                    <a:bodyPr/>
                    <a:lstStyle/>
                    <a:p>
                      <a:pPr marL="0" marR="0">
                        <a:lnSpc>
                          <a:spcPct val="107000"/>
                        </a:lnSpc>
                        <a:spcBef>
                          <a:spcPts val="0"/>
                        </a:spcBef>
                        <a:spcAft>
                          <a:spcPts val="0"/>
                        </a:spcAft>
                      </a:pPr>
                      <a:r>
                        <a:rPr lang="en-US" sz="1100">
                          <a:effectLst/>
                        </a:rPr>
                        <a:t>LC 17-6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10.74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172.9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00050067"/>
                  </a:ext>
                </a:extLst>
              </a:tr>
              <a:tr h="158750">
                <a:tc>
                  <a:txBody>
                    <a:bodyPr/>
                    <a:lstStyle/>
                    <a:p>
                      <a:pPr marL="0" marR="0">
                        <a:lnSpc>
                          <a:spcPct val="107000"/>
                        </a:lnSpc>
                        <a:spcBef>
                          <a:spcPts val="0"/>
                        </a:spcBef>
                        <a:spcAft>
                          <a:spcPts val="0"/>
                        </a:spcAft>
                      </a:pPr>
                      <a:r>
                        <a:rPr lang="en-US" sz="1100">
                          <a:effectLst/>
                        </a:rPr>
                        <a:t>LC 17-7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10.72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135.5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0.13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1315704"/>
                  </a:ext>
                </a:extLst>
              </a:tr>
              <a:tr h="158750">
                <a:tc>
                  <a:txBody>
                    <a:bodyPr/>
                    <a:lstStyle/>
                    <a:p>
                      <a:pPr marL="0" marR="0">
                        <a:lnSpc>
                          <a:spcPct val="107000"/>
                        </a:lnSpc>
                        <a:spcBef>
                          <a:spcPts val="0"/>
                        </a:spcBef>
                        <a:spcAft>
                          <a:spcPts val="0"/>
                        </a:spcAft>
                      </a:pPr>
                      <a:r>
                        <a:rPr lang="en-US" sz="1100">
                          <a:effectLst/>
                        </a:rPr>
                        <a:t>LC 17-8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10.71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94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0.12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04790034"/>
                  </a:ext>
                </a:extLst>
              </a:tr>
              <a:tr h="158750">
                <a:tc>
                  <a:txBody>
                    <a:bodyPr/>
                    <a:lstStyle/>
                    <a:p>
                      <a:pPr marL="0" marR="0">
                        <a:lnSpc>
                          <a:spcPct val="107000"/>
                        </a:lnSpc>
                        <a:spcBef>
                          <a:spcPts val="0"/>
                        </a:spcBef>
                        <a:spcAft>
                          <a:spcPts val="0"/>
                        </a:spcAft>
                      </a:pPr>
                      <a:r>
                        <a:rPr lang="en-US" sz="1100">
                          <a:effectLst/>
                        </a:rPr>
                        <a:t>LC 20-1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0.24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126.5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0.13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43127114"/>
                  </a:ext>
                </a:extLst>
              </a:tr>
              <a:tr h="158750">
                <a:tc>
                  <a:txBody>
                    <a:bodyPr/>
                    <a:lstStyle/>
                    <a:p>
                      <a:pPr marL="0" marR="0">
                        <a:lnSpc>
                          <a:spcPct val="107000"/>
                        </a:lnSpc>
                        <a:spcBef>
                          <a:spcPts val="0"/>
                        </a:spcBef>
                        <a:spcAft>
                          <a:spcPts val="0"/>
                        </a:spcAft>
                      </a:pPr>
                      <a:r>
                        <a:rPr lang="en-US" sz="1100">
                          <a:effectLst/>
                        </a:rPr>
                        <a:t>LC 20-2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-46.1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125.9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0.15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25092181"/>
                  </a:ext>
                </a:extLst>
              </a:tr>
            </a:tbl>
          </a:graphicData>
        </a:graphic>
      </p:graphicFrame>
      <p:cxnSp>
        <p:nvCxnSpPr>
          <p:cNvPr id="12" name="Straight Arrow Connector 11"/>
          <p:cNvCxnSpPr/>
          <p:nvPr/>
        </p:nvCxnSpPr>
        <p:spPr>
          <a:xfrm flipH="1">
            <a:off x="6032972" y="3016484"/>
            <a:ext cx="553426"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586398" y="2572266"/>
            <a:ext cx="1573823" cy="923330"/>
          </a:xfrm>
          <a:prstGeom prst="rect">
            <a:avLst/>
          </a:prstGeom>
          <a:noFill/>
        </p:spPr>
        <p:txBody>
          <a:bodyPr wrap="square" rtlCol="0">
            <a:spAutoFit/>
          </a:bodyPr>
          <a:lstStyle/>
          <a:p>
            <a:r>
              <a:rPr lang="en-US" dirty="0" smtClean="0"/>
              <a:t>Highest Utilization </a:t>
            </a:r>
            <a:r>
              <a:rPr lang="en-US" dirty="0" smtClean="0"/>
              <a:t>Ratio </a:t>
            </a:r>
            <a:r>
              <a:rPr lang="en-US" dirty="0" smtClean="0"/>
              <a:t>(</a:t>
            </a:r>
            <a:r>
              <a:rPr lang="en-US" dirty="0" smtClean="0"/>
              <a:t>UR)</a:t>
            </a:r>
            <a:endParaRPr lang="en-US" dirty="0"/>
          </a:p>
        </p:txBody>
      </p:sp>
      <p:cxnSp>
        <p:nvCxnSpPr>
          <p:cNvPr id="14" name="Straight Arrow Connector 13"/>
          <p:cNvCxnSpPr>
            <a:stCxn id="13" idx="1"/>
          </p:cNvCxnSpPr>
          <p:nvPr/>
        </p:nvCxnSpPr>
        <p:spPr>
          <a:xfrm flipH="1">
            <a:off x="6032972" y="3033931"/>
            <a:ext cx="553426" cy="17432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78876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2"/>
          </p:nvPr>
        </p:nvSpPr>
        <p:spPr/>
        <p:txBody>
          <a:bodyPr/>
          <a:lstStyle/>
          <a:p>
            <a:pPr>
              <a:defRPr/>
            </a:pPr>
            <a:r>
              <a:rPr lang="en-US" smtClean="0">
                <a:latin typeface="Helvetica"/>
                <a:cs typeface="Helvetica"/>
              </a:rPr>
              <a:t>9/1/2021</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nl-NL" smtClean="0"/>
              <a:t>D. Wenman | APA Mechanical Aanlysis</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33</a:t>
            </a:fld>
            <a:endParaRPr lang="en-US" dirty="0"/>
          </a:p>
        </p:txBody>
      </p:sp>
      <p:sp>
        <p:nvSpPr>
          <p:cNvPr id="10" name="Rectangle 9"/>
          <p:cNvSpPr/>
          <p:nvPr/>
        </p:nvSpPr>
        <p:spPr>
          <a:xfrm>
            <a:off x="270410" y="384039"/>
            <a:ext cx="8178998" cy="461665"/>
          </a:xfrm>
          <a:prstGeom prst="rect">
            <a:avLst/>
          </a:prstGeom>
        </p:spPr>
        <p:txBody>
          <a:bodyPr wrap="square">
            <a:spAutoFit/>
          </a:bodyPr>
          <a:lstStyle/>
          <a:p>
            <a:r>
              <a:rPr lang="en-US" sz="2400" b="1" dirty="0" smtClean="0">
                <a:solidFill>
                  <a:srgbClr val="E95125"/>
                </a:solidFill>
                <a:latin typeface="Helvetica"/>
              </a:rPr>
              <a:t>Bolt results for Static Transport Cases</a:t>
            </a:r>
            <a:endParaRPr lang="en-US" sz="2400" b="1" dirty="0">
              <a:solidFill>
                <a:srgbClr val="E95125"/>
              </a:solidFill>
              <a:latin typeface="Helvetica"/>
            </a:endParaRPr>
          </a:p>
        </p:txBody>
      </p:sp>
      <p:graphicFrame>
        <p:nvGraphicFramePr>
          <p:cNvPr id="3" name="Table 2"/>
          <p:cNvGraphicFramePr>
            <a:graphicFrameLocks noGrp="1"/>
          </p:cNvGraphicFramePr>
          <p:nvPr>
            <p:extLst>
              <p:ext uri="{D42A27DB-BD31-4B8C-83A1-F6EECF244321}">
                <p14:modId xmlns:p14="http://schemas.microsoft.com/office/powerpoint/2010/main" val="3694646634"/>
              </p:ext>
            </p:extLst>
          </p:nvPr>
        </p:nvGraphicFramePr>
        <p:xfrm>
          <a:off x="376177" y="1270076"/>
          <a:ext cx="5945491" cy="4339414"/>
        </p:xfrm>
        <a:graphic>
          <a:graphicData uri="http://schemas.openxmlformats.org/drawingml/2006/table">
            <a:tbl>
              <a:tblPr firstRow="1" firstCol="1" bandRow="1">
                <a:tableStyleId>{5C22544A-7EE6-4342-B048-85BDC9FD1C3A}</a:tableStyleId>
              </a:tblPr>
              <a:tblGrid>
                <a:gridCol w="704780">
                  <a:extLst>
                    <a:ext uri="{9D8B030D-6E8A-4147-A177-3AD203B41FA5}">
                      <a16:colId xmlns:a16="http://schemas.microsoft.com/office/drawing/2014/main" val="1650000828"/>
                    </a:ext>
                  </a:extLst>
                </a:gridCol>
                <a:gridCol w="916651">
                  <a:extLst>
                    <a:ext uri="{9D8B030D-6E8A-4147-A177-3AD203B41FA5}">
                      <a16:colId xmlns:a16="http://schemas.microsoft.com/office/drawing/2014/main" val="4000018060"/>
                    </a:ext>
                  </a:extLst>
                </a:gridCol>
                <a:gridCol w="474707">
                  <a:extLst>
                    <a:ext uri="{9D8B030D-6E8A-4147-A177-3AD203B41FA5}">
                      <a16:colId xmlns:a16="http://schemas.microsoft.com/office/drawing/2014/main" val="4014543126"/>
                    </a:ext>
                  </a:extLst>
                </a:gridCol>
                <a:gridCol w="427381">
                  <a:extLst>
                    <a:ext uri="{9D8B030D-6E8A-4147-A177-3AD203B41FA5}">
                      <a16:colId xmlns:a16="http://schemas.microsoft.com/office/drawing/2014/main" val="157235650"/>
                    </a:ext>
                  </a:extLst>
                </a:gridCol>
                <a:gridCol w="479077">
                  <a:extLst>
                    <a:ext uri="{9D8B030D-6E8A-4147-A177-3AD203B41FA5}">
                      <a16:colId xmlns:a16="http://schemas.microsoft.com/office/drawing/2014/main" val="3606935520"/>
                    </a:ext>
                  </a:extLst>
                </a:gridCol>
                <a:gridCol w="612447">
                  <a:extLst>
                    <a:ext uri="{9D8B030D-6E8A-4147-A177-3AD203B41FA5}">
                      <a16:colId xmlns:a16="http://schemas.microsoft.com/office/drawing/2014/main" val="205753776"/>
                    </a:ext>
                  </a:extLst>
                </a:gridCol>
                <a:gridCol w="620918">
                  <a:extLst>
                    <a:ext uri="{9D8B030D-6E8A-4147-A177-3AD203B41FA5}">
                      <a16:colId xmlns:a16="http://schemas.microsoft.com/office/drawing/2014/main" val="448661956"/>
                    </a:ext>
                  </a:extLst>
                </a:gridCol>
                <a:gridCol w="854765">
                  <a:extLst>
                    <a:ext uri="{9D8B030D-6E8A-4147-A177-3AD203B41FA5}">
                      <a16:colId xmlns:a16="http://schemas.microsoft.com/office/drawing/2014/main" val="4218275889"/>
                    </a:ext>
                  </a:extLst>
                </a:gridCol>
                <a:gridCol w="854765">
                  <a:extLst>
                    <a:ext uri="{9D8B030D-6E8A-4147-A177-3AD203B41FA5}">
                      <a16:colId xmlns:a16="http://schemas.microsoft.com/office/drawing/2014/main" val="3415072278"/>
                    </a:ext>
                  </a:extLst>
                </a:gridCol>
              </a:tblGrid>
              <a:tr h="535258">
                <a:tc>
                  <a:txBody>
                    <a:bodyPr/>
                    <a:lstStyle/>
                    <a:p>
                      <a:pPr marL="0" marR="0">
                        <a:lnSpc>
                          <a:spcPct val="107000"/>
                        </a:lnSpc>
                        <a:spcBef>
                          <a:spcPts val="0"/>
                        </a:spcBef>
                        <a:spcAft>
                          <a:spcPts val="0"/>
                        </a:spcAft>
                      </a:pPr>
                      <a:r>
                        <a:rPr lang="en-US" sz="700" dirty="0">
                          <a:effectLst/>
                        </a:rPr>
                        <a:t>Case Number</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Description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Joint</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Bolt</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Bolt Type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Axial Force (N)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Shear Force (N)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dirty="0" smtClean="0">
                          <a:effectLst/>
                        </a:rPr>
                        <a:t>Available </a:t>
                      </a:r>
                      <a:r>
                        <a:rPr lang="en-US" sz="700" dirty="0">
                          <a:effectLst/>
                        </a:rPr>
                        <a:t>Axial to Calculated</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dirty="0" smtClean="0">
                          <a:effectLst/>
                        </a:rPr>
                        <a:t>Available </a:t>
                      </a:r>
                      <a:r>
                        <a:rPr lang="en-US" sz="700" dirty="0">
                          <a:effectLst/>
                        </a:rPr>
                        <a:t>Shear to Calculated</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extLst>
                  <a:ext uri="{0D108BD9-81ED-4DB2-BD59-A6C34878D82A}">
                    <a16:rowId xmlns:a16="http://schemas.microsoft.com/office/drawing/2014/main" val="2400329611"/>
                  </a:ext>
                </a:extLst>
              </a:tr>
              <a:tr h="211342">
                <a:tc>
                  <a:txBody>
                    <a:bodyPr/>
                    <a:lstStyle/>
                    <a:p>
                      <a:pPr marL="0" marR="0">
                        <a:lnSpc>
                          <a:spcPct val="107000"/>
                        </a:lnSpc>
                        <a:spcBef>
                          <a:spcPts val="0"/>
                        </a:spcBef>
                        <a:spcAft>
                          <a:spcPts val="0"/>
                        </a:spcAft>
                      </a:pPr>
                      <a:r>
                        <a:rPr lang="en-US" sz="700">
                          <a:effectLst/>
                        </a:rPr>
                        <a:t>LC 15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Maximum M12 Axial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17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A</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M12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4100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573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5.1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22.1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extLst>
                  <a:ext uri="{0D108BD9-81ED-4DB2-BD59-A6C34878D82A}">
                    <a16:rowId xmlns:a16="http://schemas.microsoft.com/office/drawing/2014/main" val="3446156369"/>
                  </a:ext>
                </a:extLst>
              </a:tr>
              <a:tr h="211342">
                <a:tc>
                  <a:txBody>
                    <a:bodyPr/>
                    <a:lstStyle/>
                    <a:p>
                      <a:pPr marL="0" marR="0">
                        <a:lnSpc>
                          <a:spcPct val="107000"/>
                        </a:lnSpc>
                        <a:spcBef>
                          <a:spcPts val="0"/>
                        </a:spcBef>
                        <a:spcAft>
                          <a:spcPts val="0"/>
                        </a:spcAft>
                      </a:pPr>
                      <a:r>
                        <a:rPr lang="en-US" sz="700">
                          <a:effectLst/>
                        </a:rPr>
                        <a:t>LC 16</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Maximum M12 Axial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17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A</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M12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3900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568</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5.5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22.3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extLst>
                  <a:ext uri="{0D108BD9-81ED-4DB2-BD59-A6C34878D82A}">
                    <a16:rowId xmlns:a16="http://schemas.microsoft.com/office/drawing/2014/main" val="1776516858"/>
                  </a:ext>
                </a:extLst>
              </a:tr>
              <a:tr h="211342">
                <a:tc>
                  <a:txBody>
                    <a:bodyPr/>
                    <a:lstStyle/>
                    <a:p>
                      <a:pPr marL="0" marR="0">
                        <a:lnSpc>
                          <a:spcPct val="107000"/>
                        </a:lnSpc>
                        <a:spcBef>
                          <a:spcPts val="0"/>
                        </a:spcBef>
                        <a:spcAft>
                          <a:spcPts val="0"/>
                        </a:spcAft>
                      </a:pPr>
                      <a:r>
                        <a:rPr lang="en-US" sz="700">
                          <a:effectLst/>
                        </a:rPr>
                        <a:t>LC 17-1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Maximum M12 Axial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17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A</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M12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4500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557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4.7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22.7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extLst>
                  <a:ext uri="{0D108BD9-81ED-4DB2-BD59-A6C34878D82A}">
                    <a16:rowId xmlns:a16="http://schemas.microsoft.com/office/drawing/2014/main" val="3043505751"/>
                  </a:ext>
                </a:extLst>
              </a:tr>
              <a:tr h="211342">
                <a:tc>
                  <a:txBody>
                    <a:bodyPr/>
                    <a:lstStyle/>
                    <a:p>
                      <a:pPr marL="0" marR="0">
                        <a:lnSpc>
                          <a:spcPct val="107000"/>
                        </a:lnSpc>
                        <a:spcBef>
                          <a:spcPts val="0"/>
                        </a:spcBef>
                        <a:spcAft>
                          <a:spcPts val="0"/>
                        </a:spcAft>
                      </a:pPr>
                      <a:r>
                        <a:rPr lang="en-US" sz="700">
                          <a:effectLst/>
                        </a:rPr>
                        <a:t>LC 17-2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Maximum M12 Axial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17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A</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M12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4500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582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4.7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21.8</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extLst>
                  <a:ext uri="{0D108BD9-81ED-4DB2-BD59-A6C34878D82A}">
                    <a16:rowId xmlns:a16="http://schemas.microsoft.com/office/drawing/2014/main" val="1136402831"/>
                  </a:ext>
                </a:extLst>
              </a:tr>
              <a:tr h="211342">
                <a:tc>
                  <a:txBody>
                    <a:bodyPr/>
                    <a:lstStyle/>
                    <a:p>
                      <a:pPr marL="0" marR="0">
                        <a:lnSpc>
                          <a:spcPct val="107000"/>
                        </a:lnSpc>
                        <a:spcBef>
                          <a:spcPts val="0"/>
                        </a:spcBef>
                        <a:spcAft>
                          <a:spcPts val="0"/>
                        </a:spcAft>
                      </a:pPr>
                      <a:r>
                        <a:rPr lang="en-US" sz="700">
                          <a:effectLst/>
                        </a:rPr>
                        <a:t>LC 17-3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Maximum M12 Axial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17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A</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M12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4600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609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4.6</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20.8</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extLst>
                  <a:ext uri="{0D108BD9-81ED-4DB2-BD59-A6C34878D82A}">
                    <a16:rowId xmlns:a16="http://schemas.microsoft.com/office/drawing/2014/main" val="3277154683"/>
                  </a:ext>
                </a:extLst>
              </a:tr>
              <a:tr h="211342">
                <a:tc>
                  <a:txBody>
                    <a:bodyPr/>
                    <a:lstStyle/>
                    <a:p>
                      <a:pPr marL="0" marR="0">
                        <a:lnSpc>
                          <a:spcPct val="107000"/>
                        </a:lnSpc>
                        <a:spcBef>
                          <a:spcPts val="0"/>
                        </a:spcBef>
                        <a:spcAft>
                          <a:spcPts val="0"/>
                        </a:spcAft>
                      </a:pPr>
                      <a:r>
                        <a:rPr lang="en-US" sz="700">
                          <a:effectLst/>
                        </a:rPr>
                        <a:t>LC 17-4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Maximum M12 Axial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17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A</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M12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4600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634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4.6</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20.0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extLst>
                  <a:ext uri="{0D108BD9-81ED-4DB2-BD59-A6C34878D82A}">
                    <a16:rowId xmlns:a16="http://schemas.microsoft.com/office/drawing/2014/main" val="1462746858"/>
                  </a:ext>
                </a:extLst>
              </a:tr>
              <a:tr h="211342">
                <a:tc>
                  <a:txBody>
                    <a:bodyPr/>
                    <a:lstStyle/>
                    <a:p>
                      <a:pPr marL="0" marR="0">
                        <a:lnSpc>
                          <a:spcPct val="107000"/>
                        </a:lnSpc>
                        <a:spcBef>
                          <a:spcPts val="0"/>
                        </a:spcBef>
                        <a:spcAft>
                          <a:spcPts val="0"/>
                        </a:spcAft>
                      </a:pPr>
                      <a:r>
                        <a:rPr lang="en-US" sz="700">
                          <a:effectLst/>
                        </a:rPr>
                        <a:t>LC 17-5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Maximum M12 Axial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17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A</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M12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4500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657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4.7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19.3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extLst>
                  <a:ext uri="{0D108BD9-81ED-4DB2-BD59-A6C34878D82A}">
                    <a16:rowId xmlns:a16="http://schemas.microsoft.com/office/drawing/2014/main" val="986325880"/>
                  </a:ext>
                </a:extLst>
              </a:tr>
              <a:tr h="211342">
                <a:tc>
                  <a:txBody>
                    <a:bodyPr/>
                    <a:lstStyle/>
                    <a:p>
                      <a:pPr marL="0" marR="0">
                        <a:lnSpc>
                          <a:spcPct val="107000"/>
                        </a:lnSpc>
                        <a:spcBef>
                          <a:spcPts val="0"/>
                        </a:spcBef>
                        <a:spcAft>
                          <a:spcPts val="0"/>
                        </a:spcAft>
                      </a:pPr>
                      <a:r>
                        <a:rPr lang="en-US" sz="700">
                          <a:effectLst/>
                        </a:rPr>
                        <a:t>LC 17-6</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Maximum M12 Axial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17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A</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M12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4400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684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4.8</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18.5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extLst>
                  <a:ext uri="{0D108BD9-81ED-4DB2-BD59-A6C34878D82A}">
                    <a16:rowId xmlns:a16="http://schemas.microsoft.com/office/drawing/2014/main" val="978580279"/>
                  </a:ext>
                </a:extLst>
              </a:tr>
              <a:tr h="211342">
                <a:tc>
                  <a:txBody>
                    <a:bodyPr/>
                    <a:lstStyle/>
                    <a:p>
                      <a:pPr marL="0" marR="0">
                        <a:lnSpc>
                          <a:spcPct val="107000"/>
                        </a:lnSpc>
                        <a:spcBef>
                          <a:spcPts val="0"/>
                        </a:spcBef>
                        <a:spcAft>
                          <a:spcPts val="0"/>
                        </a:spcAft>
                      </a:pPr>
                      <a:r>
                        <a:rPr lang="en-US" sz="700">
                          <a:effectLst/>
                        </a:rPr>
                        <a:t>LC 17-7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Maximum M12 Axial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17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A</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M12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4300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704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4.9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18.0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extLst>
                  <a:ext uri="{0D108BD9-81ED-4DB2-BD59-A6C34878D82A}">
                    <a16:rowId xmlns:a16="http://schemas.microsoft.com/office/drawing/2014/main" val="2746249670"/>
                  </a:ext>
                </a:extLst>
              </a:tr>
              <a:tr h="211342">
                <a:tc>
                  <a:txBody>
                    <a:bodyPr/>
                    <a:lstStyle/>
                    <a:p>
                      <a:pPr marL="0" marR="0">
                        <a:lnSpc>
                          <a:spcPct val="107000"/>
                        </a:lnSpc>
                        <a:spcBef>
                          <a:spcPts val="0"/>
                        </a:spcBef>
                        <a:spcAft>
                          <a:spcPts val="0"/>
                        </a:spcAft>
                      </a:pPr>
                      <a:r>
                        <a:rPr lang="en-US" sz="700">
                          <a:effectLst/>
                        </a:rPr>
                        <a:t>LC 17-8</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Maximum M12 Axial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17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A</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M12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4200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726</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5.1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17.5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extLst>
                  <a:ext uri="{0D108BD9-81ED-4DB2-BD59-A6C34878D82A}">
                    <a16:rowId xmlns:a16="http://schemas.microsoft.com/office/drawing/2014/main" val="2657447516"/>
                  </a:ext>
                </a:extLst>
              </a:tr>
              <a:tr h="211342">
                <a:tc>
                  <a:txBody>
                    <a:bodyPr/>
                    <a:lstStyle/>
                    <a:p>
                      <a:pPr marL="0" marR="0">
                        <a:lnSpc>
                          <a:spcPct val="107000"/>
                        </a:lnSpc>
                        <a:spcBef>
                          <a:spcPts val="0"/>
                        </a:spcBef>
                        <a:spcAft>
                          <a:spcPts val="0"/>
                        </a:spcAft>
                      </a:pPr>
                      <a:r>
                        <a:rPr lang="en-US" sz="700">
                          <a:effectLst/>
                        </a:rPr>
                        <a:t>LC 17-9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Maximum M12 Axial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17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A</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M12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4000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740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5.3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17.1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extLst>
                  <a:ext uri="{0D108BD9-81ED-4DB2-BD59-A6C34878D82A}">
                    <a16:rowId xmlns:a16="http://schemas.microsoft.com/office/drawing/2014/main" val="3036915040"/>
                  </a:ext>
                </a:extLst>
              </a:tr>
              <a:tr h="211342">
                <a:tc>
                  <a:txBody>
                    <a:bodyPr/>
                    <a:lstStyle/>
                    <a:p>
                      <a:pPr marL="0" marR="0">
                        <a:lnSpc>
                          <a:spcPct val="107000"/>
                        </a:lnSpc>
                        <a:spcBef>
                          <a:spcPts val="0"/>
                        </a:spcBef>
                        <a:spcAft>
                          <a:spcPts val="0"/>
                        </a:spcAft>
                      </a:pPr>
                      <a:r>
                        <a:rPr lang="en-US" sz="700">
                          <a:effectLst/>
                        </a:rPr>
                        <a:t>LC 17-10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Maximum M12 Axial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17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A</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M12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3800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749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5.6</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16.9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extLst>
                  <a:ext uri="{0D108BD9-81ED-4DB2-BD59-A6C34878D82A}">
                    <a16:rowId xmlns:a16="http://schemas.microsoft.com/office/drawing/2014/main" val="41761296"/>
                  </a:ext>
                </a:extLst>
              </a:tr>
              <a:tr h="211342">
                <a:tc>
                  <a:txBody>
                    <a:bodyPr/>
                    <a:lstStyle/>
                    <a:p>
                      <a:pPr marL="0" marR="0">
                        <a:lnSpc>
                          <a:spcPct val="107000"/>
                        </a:lnSpc>
                        <a:spcBef>
                          <a:spcPts val="0"/>
                        </a:spcBef>
                        <a:spcAft>
                          <a:spcPts val="0"/>
                        </a:spcAft>
                      </a:pPr>
                      <a:r>
                        <a:rPr lang="en-US" sz="700">
                          <a:effectLst/>
                        </a:rPr>
                        <a:t>LC 18-1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Maximum M12 Axial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17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A</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M12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2800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539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7.5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23.5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extLst>
                  <a:ext uri="{0D108BD9-81ED-4DB2-BD59-A6C34878D82A}">
                    <a16:rowId xmlns:a16="http://schemas.microsoft.com/office/drawing/2014/main" val="4146918706"/>
                  </a:ext>
                </a:extLst>
              </a:tr>
              <a:tr h="211342">
                <a:tc>
                  <a:txBody>
                    <a:bodyPr/>
                    <a:lstStyle/>
                    <a:p>
                      <a:pPr marL="0" marR="0">
                        <a:lnSpc>
                          <a:spcPct val="107000"/>
                        </a:lnSpc>
                        <a:spcBef>
                          <a:spcPts val="0"/>
                        </a:spcBef>
                        <a:spcAft>
                          <a:spcPts val="0"/>
                        </a:spcAft>
                      </a:pPr>
                      <a:r>
                        <a:rPr lang="en-US" sz="700">
                          <a:effectLst/>
                        </a:rPr>
                        <a:t>LC 18-2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Maximum M12 Axial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17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A</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M12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2200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433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9.6</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29.2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extLst>
                  <a:ext uri="{0D108BD9-81ED-4DB2-BD59-A6C34878D82A}">
                    <a16:rowId xmlns:a16="http://schemas.microsoft.com/office/drawing/2014/main" val="4200096525"/>
                  </a:ext>
                </a:extLst>
              </a:tr>
              <a:tr h="211342">
                <a:tc>
                  <a:txBody>
                    <a:bodyPr/>
                    <a:lstStyle/>
                    <a:p>
                      <a:pPr marL="0" marR="0">
                        <a:lnSpc>
                          <a:spcPct val="107000"/>
                        </a:lnSpc>
                        <a:spcBef>
                          <a:spcPts val="0"/>
                        </a:spcBef>
                        <a:spcAft>
                          <a:spcPts val="0"/>
                        </a:spcAft>
                      </a:pPr>
                      <a:r>
                        <a:rPr lang="en-US" sz="700">
                          <a:effectLst/>
                        </a:rPr>
                        <a:t>LC 19-1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Maximum M12 Axial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17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A</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M12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2800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482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7.5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26.3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extLst>
                  <a:ext uri="{0D108BD9-81ED-4DB2-BD59-A6C34878D82A}">
                    <a16:rowId xmlns:a16="http://schemas.microsoft.com/office/drawing/2014/main" val="1609667812"/>
                  </a:ext>
                </a:extLst>
              </a:tr>
              <a:tr h="211342">
                <a:tc>
                  <a:txBody>
                    <a:bodyPr/>
                    <a:lstStyle/>
                    <a:p>
                      <a:pPr marL="0" marR="0">
                        <a:lnSpc>
                          <a:spcPct val="107000"/>
                        </a:lnSpc>
                        <a:spcBef>
                          <a:spcPts val="0"/>
                        </a:spcBef>
                        <a:spcAft>
                          <a:spcPts val="0"/>
                        </a:spcAft>
                      </a:pPr>
                      <a:r>
                        <a:rPr lang="en-US" sz="700">
                          <a:effectLst/>
                        </a:rPr>
                        <a:t>LC 19-2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Maximum M12 Axial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B</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M12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2800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541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7.5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23.4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extLst>
                  <a:ext uri="{0D108BD9-81ED-4DB2-BD59-A6C34878D82A}">
                    <a16:rowId xmlns:a16="http://schemas.microsoft.com/office/drawing/2014/main" val="1194009797"/>
                  </a:ext>
                </a:extLst>
              </a:tr>
              <a:tr h="211342">
                <a:tc>
                  <a:txBody>
                    <a:bodyPr/>
                    <a:lstStyle/>
                    <a:p>
                      <a:pPr marL="0" marR="0">
                        <a:lnSpc>
                          <a:spcPct val="107000"/>
                        </a:lnSpc>
                        <a:spcBef>
                          <a:spcPts val="0"/>
                        </a:spcBef>
                        <a:spcAft>
                          <a:spcPts val="0"/>
                        </a:spcAft>
                      </a:pPr>
                      <a:r>
                        <a:rPr lang="en-US" sz="700">
                          <a:effectLst/>
                        </a:rPr>
                        <a:t>LC 20-1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Maximum M12 Axial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17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A</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M12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3200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494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6.6</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25.7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extLst>
                  <a:ext uri="{0D108BD9-81ED-4DB2-BD59-A6C34878D82A}">
                    <a16:rowId xmlns:a16="http://schemas.microsoft.com/office/drawing/2014/main" val="1076494400"/>
                  </a:ext>
                </a:extLst>
              </a:tr>
              <a:tr h="211342">
                <a:tc>
                  <a:txBody>
                    <a:bodyPr/>
                    <a:lstStyle/>
                    <a:p>
                      <a:pPr marL="0" marR="0">
                        <a:lnSpc>
                          <a:spcPct val="107000"/>
                        </a:lnSpc>
                        <a:spcBef>
                          <a:spcPts val="0"/>
                        </a:spcBef>
                        <a:spcAft>
                          <a:spcPts val="0"/>
                        </a:spcAft>
                      </a:pPr>
                      <a:r>
                        <a:rPr lang="en-US" sz="700">
                          <a:effectLst/>
                        </a:rPr>
                        <a:t>LC 20-2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Maximum M12 Axial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17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C</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M12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3700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676</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5.8</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dirty="0">
                          <a:effectLst/>
                        </a:rPr>
                        <a:t>18.7</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extLst>
                  <a:ext uri="{0D108BD9-81ED-4DB2-BD59-A6C34878D82A}">
                    <a16:rowId xmlns:a16="http://schemas.microsoft.com/office/drawing/2014/main" val="1379196513"/>
                  </a:ext>
                </a:extLst>
              </a:tr>
            </a:tbl>
          </a:graphicData>
        </a:graphic>
      </p:graphicFrame>
      <p:sp>
        <p:nvSpPr>
          <p:cNvPr id="8" name="TextBox 7"/>
          <p:cNvSpPr txBox="1"/>
          <p:nvPr/>
        </p:nvSpPr>
        <p:spPr>
          <a:xfrm>
            <a:off x="270410" y="808411"/>
            <a:ext cx="6447936" cy="369332"/>
          </a:xfrm>
          <a:prstGeom prst="rect">
            <a:avLst/>
          </a:prstGeom>
          <a:noFill/>
        </p:spPr>
        <p:txBody>
          <a:bodyPr wrap="square" rtlCol="0">
            <a:spAutoFit/>
          </a:bodyPr>
          <a:lstStyle/>
          <a:p>
            <a:r>
              <a:rPr lang="en-US" dirty="0" smtClean="0"/>
              <a:t>M12 bolts with Maximum Axial force for each case</a:t>
            </a:r>
            <a:endParaRPr lang="en-US" dirty="0"/>
          </a:p>
        </p:txBody>
      </p:sp>
      <p:sp>
        <p:nvSpPr>
          <p:cNvPr id="9" name="TextBox 8"/>
          <p:cNvSpPr txBox="1"/>
          <p:nvPr/>
        </p:nvSpPr>
        <p:spPr>
          <a:xfrm>
            <a:off x="376178" y="5525118"/>
            <a:ext cx="8813067" cy="646331"/>
          </a:xfrm>
          <a:prstGeom prst="rect">
            <a:avLst/>
          </a:prstGeom>
          <a:noFill/>
        </p:spPr>
        <p:txBody>
          <a:bodyPr wrap="square" rtlCol="0">
            <a:spAutoFit/>
          </a:bodyPr>
          <a:lstStyle/>
          <a:p>
            <a:r>
              <a:rPr lang="en-US" dirty="0" smtClean="0"/>
              <a:t>Note:  Maximum shear force for of all cases and joints is less than 30% of available,  Therefore it is not necessary to consider combined loading. (See User Note in Section J3.7)</a:t>
            </a:r>
            <a:endParaRPr lang="en-US" dirty="0"/>
          </a:p>
        </p:txBody>
      </p:sp>
      <p:cxnSp>
        <p:nvCxnSpPr>
          <p:cNvPr id="11" name="Straight Arrow Connector 10"/>
          <p:cNvCxnSpPr/>
          <p:nvPr/>
        </p:nvCxnSpPr>
        <p:spPr>
          <a:xfrm flipH="1">
            <a:off x="5453278" y="2853639"/>
            <a:ext cx="1265068" cy="12412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718346" y="1874102"/>
            <a:ext cx="1441938" cy="1754326"/>
          </a:xfrm>
          <a:prstGeom prst="rect">
            <a:avLst/>
          </a:prstGeom>
          <a:noFill/>
        </p:spPr>
        <p:txBody>
          <a:bodyPr wrap="square" rtlCol="0">
            <a:spAutoFit/>
          </a:bodyPr>
          <a:lstStyle/>
          <a:p>
            <a:r>
              <a:rPr lang="en-US" dirty="0" smtClean="0"/>
              <a:t>Load case </a:t>
            </a:r>
            <a:r>
              <a:rPr lang="en-US" dirty="0" smtClean="0"/>
              <a:t>17-3 and 4 have </a:t>
            </a:r>
            <a:r>
              <a:rPr lang="en-US" dirty="0" smtClean="0"/>
              <a:t>the highest axial load and </a:t>
            </a:r>
            <a:r>
              <a:rPr lang="en-US" dirty="0" smtClean="0"/>
              <a:t>are ok</a:t>
            </a:r>
            <a:endParaRPr lang="en-US" dirty="0"/>
          </a:p>
        </p:txBody>
      </p:sp>
      <p:cxnSp>
        <p:nvCxnSpPr>
          <p:cNvPr id="14" name="Straight Arrow Connector 13"/>
          <p:cNvCxnSpPr/>
          <p:nvPr/>
        </p:nvCxnSpPr>
        <p:spPr>
          <a:xfrm flipH="1" flipV="1">
            <a:off x="5453278" y="2762546"/>
            <a:ext cx="1265068" cy="6082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21578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29819604"/>
              </p:ext>
            </p:extLst>
          </p:nvPr>
        </p:nvGraphicFramePr>
        <p:xfrm>
          <a:off x="318998" y="1163492"/>
          <a:ext cx="6134557" cy="4361627"/>
        </p:xfrm>
        <a:graphic>
          <a:graphicData uri="http://schemas.openxmlformats.org/drawingml/2006/table">
            <a:tbl>
              <a:tblPr firstRow="1" firstCol="1" bandRow="1">
                <a:tableStyleId>{5C22544A-7EE6-4342-B048-85BDC9FD1C3A}</a:tableStyleId>
              </a:tblPr>
              <a:tblGrid>
                <a:gridCol w="727143">
                  <a:extLst>
                    <a:ext uri="{9D8B030D-6E8A-4147-A177-3AD203B41FA5}">
                      <a16:colId xmlns:a16="http://schemas.microsoft.com/office/drawing/2014/main" val="84204474"/>
                    </a:ext>
                  </a:extLst>
                </a:gridCol>
                <a:gridCol w="945362">
                  <a:extLst>
                    <a:ext uri="{9D8B030D-6E8A-4147-A177-3AD203B41FA5}">
                      <a16:colId xmlns:a16="http://schemas.microsoft.com/office/drawing/2014/main" val="1381868726"/>
                    </a:ext>
                  </a:extLst>
                </a:gridCol>
                <a:gridCol w="489848">
                  <a:extLst>
                    <a:ext uri="{9D8B030D-6E8A-4147-A177-3AD203B41FA5}">
                      <a16:colId xmlns:a16="http://schemas.microsoft.com/office/drawing/2014/main" val="4041214451"/>
                    </a:ext>
                  </a:extLst>
                </a:gridCol>
                <a:gridCol w="441017">
                  <a:extLst>
                    <a:ext uri="{9D8B030D-6E8A-4147-A177-3AD203B41FA5}">
                      <a16:colId xmlns:a16="http://schemas.microsoft.com/office/drawing/2014/main" val="2193744897"/>
                    </a:ext>
                  </a:extLst>
                </a:gridCol>
                <a:gridCol w="494427">
                  <a:extLst>
                    <a:ext uri="{9D8B030D-6E8A-4147-A177-3AD203B41FA5}">
                      <a16:colId xmlns:a16="http://schemas.microsoft.com/office/drawing/2014/main" val="2414658480"/>
                    </a:ext>
                  </a:extLst>
                </a:gridCol>
                <a:gridCol w="645502">
                  <a:extLst>
                    <a:ext uri="{9D8B030D-6E8A-4147-A177-3AD203B41FA5}">
                      <a16:colId xmlns:a16="http://schemas.microsoft.com/office/drawing/2014/main" val="3639544129"/>
                    </a:ext>
                  </a:extLst>
                </a:gridCol>
                <a:gridCol w="627190">
                  <a:extLst>
                    <a:ext uri="{9D8B030D-6E8A-4147-A177-3AD203B41FA5}">
                      <a16:colId xmlns:a16="http://schemas.microsoft.com/office/drawing/2014/main" val="3101917580"/>
                    </a:ext>
                  </a:extLst>
                </a:gridCol>
                <a:gridCol w="882034">
                  <a:extLst>
                    <a:ext uri="{9D8B030D-6E8A-4147-A177-3AD203B41FA5}">
                      <a16:colId xmlns:a16="http://schemas.microsoft.com/office/drawing/2014/main" val="585161398"/>
                    </a:ext>
                  </a:extLst>
                </a:gridCol>
                <a:gridCol w="882034">
                  <a:extLst>
                    <a:ext uri="{9D8B030D-6E8A-4147-A177-3AD203B41FA5}">
                      <a16:colId xmlns:a16="http://schemas.microsoft.com/office/drawing/2014/main" val="3829238991"/>
                    </a:ext>
                  </a:extLst>
                </a:gridCol>
              </a:tblGrid>
              <a:tr h="537995">
                <a:tc>
                  <a:txBody>
                    <a:bodyPr/>
                    <a:lstStyle/>
                    <a:p>
                      <a:pPr marL="0" marR="0">
                        <a:lnSpc>
                          <a:spcPct val="107000"/>
                        </a:lnSpc>
                        <a:spcBef>
                          <a:spcPts val="0"/>
                        </a:spcBef>
                        <a:spcAft>
                          <a:spcPts val="0"/>
                        </a:spcAft>
                      </a:pPr>
                      <a:r>
                        <a:rPr lang="en-US" sz="700" dirty="0">
                          <a:effectLst/>
                        </a:rPr>
                        <a:t>Case Number</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Description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Joint</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Bolt</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dirty="0">
                          <a:effectLst/>
                        </a:rPr>
                        <a:t>Bolt Type</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Axial Force (N)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Shear Force (N)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dirty="0" smtClean="0">
                          <a:effectLst/>
                        </a:rPr>
                        <a:t>Available </a:t>
                      </a:r>
                      <a:r>
                        <a:rPr lang="en-US" sz="700" dirty="0">
                          <a:effectLst/>
                        </a:rPr>
                        <a:t>Axial to Calculated</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dirty="0" smtClean="0">
                          <a:effectLst/>
                        </a:rPr>
                        <a:t>Available </a:t>
                      </a:r>
                      <a:r>
                        <a:rPr lang="en-US" sz="700" dirty="0">
                          <a:effectLst/>
                        </a:rPr>
                        <a:t>Shear to Calculated</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extLst>
                  <a:ext uri="{0D108BD9-81ED-4DB2-BD59-A6C34878D82A}">
                    <a16:rowId xmlns:a16="http://schemas.microsoft.com/office/drawing/2014/main" val="3886629228"/>
                  </a:ext>
                </a:extLst>
              </a:tr>
              <a:tr h="212424">
                <a:tc>
                  <a:txBody>
                    <a:bodyPr/>
                    <a:lstStyle/>
                    <a:p>
                      <a:pPr marL="0" marR="0">
                        <a:lnSpc>
                          <a:spcPct val="107000"/>
                        </a:lnSpc>
                        <a:spcBef>
                          <a:spcPts val="0"/>
                        </a:spcBef>
                        <a:spcAft>
                          <a:spcPts val="0"/>
                        </a:spcAft>
                      </a:pPr>
                      <a:r>
                        <a:rPr lang="en-US" sz="700">
                          <a:effectLst/>
                        </a:rPr>
                        <a:t>LC 15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Maximum M10 Axial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12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A</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M10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4200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17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3.5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526.5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extLst>
                  <a:ext uri="{0D108BD9-81ED-4DB2-BD59-A6C34878D82A}">
                    <a16:rowId xmlns:a16="http://schemas.microsoft.com/office/drawing/2014/main" val="2148286957"/>
                  </a:ext>
                </a:extLst>
              </a:tr>
              <a:tr h="212424">
                <a:tc>
                  <a:txBody>
                    <a:bodyPr/>
                    <a:lstStyle/>
                    <a:p>
                      <a:pPr marL="0" marR="0">
                        <a:lnSpc>
                          <a:spcPct val="107000"/>
                        </a:lnSpc>
                        <a:spcBef>
                          <a:spcPts val="0"/>
                        </a:spcBef>
                        <a:spcAft>
                          <a:spcPts val="0"/>
                        </a:spcAft>
                      </a:pPr>
                      <a:r>
                        <a:rPr lang="en-US" sz="700">
                          <a:effectLst/>
                        </a:rPr>
                        <a:t>LC 16</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Maximum M10 Axial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12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A</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M10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4000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14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3.7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617.0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extLst>
                  <a:ext uri="{0D108BD9-81ED-4DB2-BD59-A6C34878D82A}">
                    <a16:rowId xmlns:a16="http://schemas.microsoft.com/office/drawing/2014/main" val="1259014386"/>
                  </a:ext>
                </a:extLst>
              </a:tr>
              <a:tr h="212424">
                <a:tc>
                  <a:txBody>
                    <a:bodyPr/>
                    <a:lstStyle/>
                    <a:p>
                      <a:pPr marL="0" marR="0">
                        <a:lnSpc>
                          <a:spcPct val="107000"/>
                        </a:lnSpc>
                        <a:spcBef>
                          <a:spcPts val="0"/>
                        </a:spcBef>
                        <a:spcAft>
                          <a:spcPts val="0"/>
                        </a:spcAft>
                      </a:pPr>
                      <a:r>
                        <a:rPr lang="en-US" sz="700">
                          <a:effectLst/>
                        </a:rPr>
                        <a:t>LC 17-1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Maximum M10 Axial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12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A</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M10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4600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47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3.2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188.5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extLst>
                  <a:ext uri="{0D108BD9-81ED-4DB2-BD59-A6C34878D82A}">
                    <a16:rowId xmlns:a16="http://schemas.microsoft.com/office/drawing/2014/main" val="3419388897"/>
                  </a:ext>
                </a:extLst>
              </a:tr>
              <a:tr h="212424">
                <a:tc>
                  <a:txBody>
                    <a:bodyPr/>
                    <a:lstStyle/>
                    <a:p>
                      <a:pPr marL="0" marR="0">
                        <a:lnSpc>
                          <a:spcPct val="107000"/>
                        </a:lnSpc>
                        <a:spcBef>
                          <a:spcPts val="0"/>
                        </a:spcBef>
                        <a:spcAft>
                          <a:spcPts val="0"/>
                        </a:spcAft>
                      </a:pPr>
                      <a:r>
                        <a:rPr lang="en-US" sz="700">
                          <a:effectLst/>
                        </a:rPr>
                        <a:t>LC 17-2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Maximum M10 Axial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12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A</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M10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4500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48</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3.2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184.1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extLst>
                  <a:ext uri="{0D108BD9-81ED-4DB2-BD59-A6C34878D82A}">
                    <a16:rowId xmlns:a16="http://schemas.microsoft.com/office/drawing/2014/main" val="2387479557"/>
                  </a:ext>
                </a:extLst>
              </a:tr>
              <a:tr h="212424">
                <a:tc>
                  <a:txBody>
                    <a:bodyPr/>
                    <a:lstStyle/>
                    <a:p>
                      <a:pPr marL="0" marR="0">
                        <a:lnSpc>
                          <a:spcPct val="107000"/>
                        </a:lnSpc>
                        <a:spcBef>
                          <a:spcPts val="0"/>
                        </a:spcBef>
                        <a:spcAft>
                          <a:spcPts val="0"/>
                        </a:spcAft>
                      </a:pPr>
                      <a:r>
                        <a:rPr lang="en-US" sz="700">
                          <a:effectLst/>
                        </a:rPr>
                        <a:t>LC 17-3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Maximum M10 Axial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12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A</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M10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4500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44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3.3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202.3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extLst>
                  <a:ext uri="{0D108BD9-81ED-4DB2-BD59-A6C34878D82A}">
                    <a16:rowId xmlns:a16="http://schemas.microsoft.com/office/drawing/2014/main" val="611411621"/>
                  </a:ext>
                </a:extLst>
              </a:tr>
              <a:tr h="212424">
                <a:tc>
                  <a:txBody>
                    <a:bodyPr/>
                    <a:lstStyle/>
                    <a:p>
                      <a:pPr marL="0" marR="0">
                        <a:lnSpc>
                          <a:spcPct val="107000"/>
                        </a:lnSpc>
                        <a:spcBef>
                          <a:spcPts val="0"/>
                        </a:spcBef>
                        <a:spcAft>
                          <a:spcPts val="0"/>
                        </a:spcAft>
                      </a:pPr>
                      <a:r>
                        <a:rPr lang="en-US" sz="700">
                          <a:effectLst/>
                        </a:rPr>
                        <a:t>LC 17-4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Maximum M10 Axial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12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A</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M10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4400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38</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3.3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230.0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extLst>
                  <a:ext uri="{0D108BD9-81ED-4DB2-BD59-A6C34878D82A}">
                    <a16:rowId xmlns:a16="http://schemas.microsoft.com/office/drawing/2014/main" val="3771947023"/>
                  </a:ext>
                </a:extLst>
              </a:tr>
              <a:tr h="212424">
                <a:tc>
                  <a:txBody>
                    <a:bodyPr/>
                    <a:lstStyle/>
                    <a:p>
                      <a:pPr marL="0" marR="0">
                        <a:lnSpc>
                          <a:spcPct val="107000"/>
                        </a:lnSpc>
                        <a:spcBef>
                          <a:spcPts val="0"/>
                        </a:spcBef>
                        <a:spcAft>
                          <a:spcPts val="0"/>
                        </a:spcAft>
                      </a:pPr>
                      <a:r>
                        <a:rPr lang="en-US" sz="700">
                          <a:effectLst/>
                        </a:rPr>
                        <a:t>LC 17-5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Maximum M10 Axial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12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A</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M10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4200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32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3.5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271.4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extLst>
                  <a:ext uri="{0D108BD9-81ED-4DB2-BD59-A6C34878D82A}">
                    <a16:rowId xmlns:a16="http://schemas.microsoft.com/office/drawing/2014/main" val="442945696"/>
                  </a:ext>
                </a:extLst>
              </a:tr>
              <a:tr h="212424">
                <a:tc>
                  <a:txBody>
                    <a:bodyPr/>
                    <a:lstStyle/>
                    <a:p>
                      <a:pPr marL="0" marR="0">
                        <a:lnSpc>
                          <a:spcPct val="107000"/>
                        </a:lnSpc>
                        <a:spcBef>
                          <a:spcPts val="0"/>
                        </a:spcBef>
                        <a:spcAft>
                          <a:spcPts val="0"/>
                        </a:spcAft>
                      </a:pPr>
                      <a:r>
                        <a:rPr lang="en-US" sz="700">
                          <a:effectLst/>
                        </a:rPr>
                        <a:t>LC 17-6</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Maximum M10 Axial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12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A</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M10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4000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25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3.6</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348.8</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extLst>
                  <a:ext uri="{0D108BD9-81ED-4DB2-BD59-A6C34878D82A}">
                    <a16:rowId xmlns:a16="http://schemas.microsoft.com/office/drawing/2014/main" val="2070764026"/>
                  </a:ext>
                </a:extLst>
              </a:tr>
              <a:tr h="212424">
                <a:tc>
                  <a:txBody>
                    <a:bodyPr/>
                    <a:lstStyle/>
                    <a:p>
                      <a:pPr marL="0" marR="0">
                        <a:lnSpc>
                          <a:spcPct val="107000"/>
                        </a:lnSpc>
                        <a:spcBef>
                          <a:spcPts val="0"/>
                        </a:spcBef>
                        <a:spcAft>
                          <a:spcPts val="0"/>
                        </a:spcAft>
                      </a:pPr>
                      <a:r>
                        <a:rPr lang="en-US" sz="700">
                          <a:effectLst/>
                        </a:rPr>
                        <a:t>LC 17-7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Maximum M10 Axial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12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A</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M10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3800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17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3.8</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523.3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extLst>
                  <a:ext uri="{0D108BD9-81ED-4DB2-BD59-A6C34878D82A}">
                    <a16:rowId xmlns:a16="http://schemas.microsoft.com/office/drawing/2014/main" val="4050022663"/>
                  </a:ext>
                </a:extLst>
              </a:tr>
              <a:tr h="212424">
                <a:tc>
                  <a:txBody>
                    <a:bodyPr/>
                    <a:lstStyle/>
                    <a:p>
                      <a:pPr marL="0" marR="0">
                        <a:lnSpc>
                          <a:spcPct val="107000"/>
                        </a:lnSpc>
                        <a:spcBef>
                          <a:spcPts val="0"/>
                        </a:spcBef>
                        <a:spcAft>
                          <a:spcPts val="0"/>
                        </a:spcAft>
                      </a:pPr>
                      <a:r>
                        <a:rPr lang="en-US" sz="700">
                          <a:effectLst/>
                        </a:rPr>
                        <a:t>LC 17-8</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Maximum M10 Axial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12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A</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M10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3500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8</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4.1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1108.3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extLst>
                  <a:ext uri="{0D108BD9-81ED-4DB2-BD59-A6C34878D82A}">
                    <a16:rowId xmlns:a16="http://schemas.microsoft.com/office/drawing/2014/main" val="3107975174"/>
                  </a:ext>
                </a:extLst>
              </a:tr>
              <a:tr h="212424">
                <a:tc>
                  <a:txBody>
                    <a:bodyPr/>
                    <a:lstStyle/>
                    <a:p>
                      <a:pPr marL="0" marR="0">
                        <a:lnSpc>
                          <a:spcPct val="107000"/>
                        </a:lnSpc>
                        <a:spcBef>
                          <a:spcPts val="0"/>
                        </a:spcBef>
                        <a:spcAft>
                          <a:spcPts val="0"/>
                        </a:spcAft>
                      </a:pPr>
                      <a:r>
                        <a:rPr lang="en-US" sz="700">
                          <a:effectLst/>
                        </a:rPr>
                        <a:t>LC 17-9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Maximum M10 Axial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12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A</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M10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3300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4.5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7524.9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extLst>
                  <a:ext uri="{0D108BD9-81ED-4DB2-BD59-A6C34878D82A}">
                    <a16:rowId xmlns:a16="http://schemas.microsoft.com/office/drawing/2014/main" val="1084944485"/>
                  </a:ext>
                </a:extLst>
              </a:tr>
              <a:tr h="212424">
                <a:tc>
                  <a:txBody>
                    <a:bodyPr/>
                    <a:lstStyle/>
                    <a:p>
                      <a:pPr marL="0" marR="0">
                        <a:lnSpc>
                          <a:spcPct val="107000"/>
                        </a:lnSpc>
                        <a:spcBef>
                          <a:spcPts val="0"/>
                        </a:spcBef>
                        <a:spcAft>
                          <a:spcPts val="0"/>
                        </a:spcAft>
                      </a:pPr>
                      <a:r>
                        <a:rPr lang="en-US" sz="700">
                          <a:effectLst/>
                        </a:rPr>
                        <a:t>LC 17-10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Maximum M10 Axial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12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B</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M10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3100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12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4.8</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766.3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extLst>
                  <a:ext uri="{0D108BD9-81ED-4DB2-BD59-A6C34878D82A}">
                    <a16:rowId xmlns:a16="http://schemas.microsoft.com/office/drawing/2014/main" val="3821715473"/>
                  </a:ext>
                </a:extLst>
              </a:tr>
              <a:tr h="212424">
                <a:tc>
                  <a:txBody>
                    <a:bodyPr/>
                    <a:lstStyle/>
                    <a:p>
                      <a:pPr marL="0" marR="0">
                        <a:lnSpc>
                          <a:spcPct val="107000"/>
                        </a:lnSpc>
                        <a:spcBef>
                          <a:spcPts val="0"/>
                        </a:spcBef>
                        <a:spcAft>
                          <a:spcPts val="0"/>
                        </a:spcAft>
                      </a:pPr>
                      <a:r>
                        <a:rPr lang="en-US" sz="700">
                          <a:effectLst/>
                        </a:rPr>
                        <a:t>LC 18-1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Maximum M10 Axial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12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B</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M10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2600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5.6</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13585.3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extLst>
                  <a:ext uri="{0D108BD9-81ED-4DB2-BD59-A6C34878D82A}">
                    <a16:rowId xmlns:a16="http://schemas.microsoft.com/office/drawing/2014/main" val="2593625528"/>
                  </a:ext>
                </a:extLst>
              </a:tr>
              <a:tr h="212424">
                <a:tc>
                  <a:txBody>
                    <a:bodyPr/>
                    <a:lstStyle/>
                    <a:p>
                      <a:pPr marL="0" marR="0">
                        <a:lnSpc>
                          <a:spcPct val="107000"/>
                        </a:lnSpc>
                        <a:spcBef>
                          <a:spcPts val="0"/>
                        </a:spcBef>
                        <a:spcAft>
                          <a:spcPts val="0"/>
                        </a:spcAft>
                      </a:pPr>
                      <a:r>
                        <a:rPr lang="en-US" sz="700">
                          <a:effectLst/>
                        </a:rPr>
                        <a:t>LC 18-2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Maximum M10 Axial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12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B</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M10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2400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6.2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57322.2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extLst>
                  <a:ext uri="{0D108BD9-81ED-4DB2-BD59-A6C34878D82A}">
                    <a16:rowId xmlns:a16="http://schemas.microsoft.com/office/drawing/2014/main" val="598944536"/>
                  </a:ext>
                </a:extLst>
              </a:tr>
              <a:tr h="212424">
                <a:tc>
                  <a:txBody>
                    <a:bodyPr/>
                    <a:lstStyle/>
                    <a:p>
                      <a:pPr marL="0" marR="0">
                        <a:lnSpc>
                          <a:spcPct val="107000"/>
                        </a:lnSpc>
                        <a:spcBef>
                          <a:spcPts val="0"/>
                        </a:spcBef>
                        <a:spcAft>
                          <a:spcPts val="0"/>
                        </a:spcAft>
                      </a:pPr>
                      <a:r>
                        <a:rPr lang="en-US" sz="700">
                          <a:effectLst/>
                        </a:rPr>
                        <a:t>LC 19-1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Maximum M10 Axial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12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B</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M10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2600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5.7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2390.8</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extLst>
                  <a:ext uri="{0D108BD9-81ED-4DB2-BD59-A6C34878D82A}">
                    <a16:rowId xmlns:a16="http://schemas.microsoft.com/office/drawing/2014/main" val="2772801638"/>
                  </a:ext>
                </a:extLst>
              </a:tr>
              <a:tr h="212424">
                <a:tc>
                  <a:txBody>
                    <a:bodyPr/>
                    <a:lstStyle/>
                    <a:p>
                      <a:pPr marL="0" marR="0">
                        <a:lnSpc>
                          <a:spcPct val="107000"/>
                        </a:lnSpc>
                        <a:spcBef>
                          <a:spcPts val="0"/>
                        </a:spcBef>
                        <a:spcAft>
                          <a:spcPts val="0"/>
                        </a:spcAft>
                      </a:pPr>
                      <a:r>
                        <a:rPr lang="en-US" sz="700">
                          <a:effectLst/>
                        </a:rPr>
                        <a:t>LC 19-2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Maximum M10 Axial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12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B</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M10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2600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5.7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50121.3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extLst>
                  <a:ext uri="{0D108BD9-81ED-4DB2-BD59-A6C34878D82A}">
                    <a16:rowId xmlns:a16="http://schemas.microsoft.com/office/drawing/2014/main" val="1038095566"/>
                  </a:ext>
                </a:extLst>
              </a:tr>
              <a:tr h="212424">
                <a:tc>
                  <a:txBody>
                    <a:bodyPr/>
                    <a:lstStyle/>
                    <a:p>
                      <a:pPr marL="0" marR="0">
                        <a:lnSpc>
                          <a:spcPct val="107000"/>
                        </a:lnSpc>
                        <a:spcBef>
                          <a:spcPts val="0"/>
                        </a:spcBef>
                        <a:spcAft>
                          <a:spcPts val="0"/>
                        </a:spcAft>
                      </a:pPr>
                      <a:r>
                        <a:rPr lang="en-US" sz="700">
                          <a:effectLst/>
                        </a:rPr>
                        <a:t>LC 20-1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Maximum M10 Axial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12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A</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M10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3600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38</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4.1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231.8</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extLst>
                  <a:ext uri="{0D108BD9-81ED-4DB2-BD59-A6C34878D82A}">
                    <a16:rowId xmlns:a16="http://schemas.microsoft.com/office/drawing/2014/main" val="4139134957"/>
                  </a:ext>
                </a:extLst>
              </a:tr>
              <a:tr h="212424">
                <a:tc>
                  <a:txBody>
                    <a:bodyPr/>
                    <a:lstStyle/>
                    <a:p>
                      <a:pPr marL="0" marR="0">
                        <a:lnSpc>
                          <a:spcPct val="107000"/>
                        </a:lnSpc>
                        <a:spcBef>
                          <a:spcPts val="0"/>
                        </a:spcBef>
                        <a:spcAft>
                          <a:spcPts val="0"/>
                        </a:spcAft>
                      </a:pPr>
                      <a:r>
                        <a:rPr lang="en-US" sz="700">
                          <a:effectLst/>
                        </a:rPr>
                        <a:t>LC 20-2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Maximum M10 Axial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12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A</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nSpc>
                          <a:spcPct val="107000"/>
                        </a:lnSpc>
                        <a:spcBef>
                          <a:spcPts val="0"/>
                        </a:spcBef>
                        <a:spcAft>
                          <a:spcPts val="0"/>
                        </a:spcAft>
                      </a:pPr>
                      <a:r>
                        <a:rPr lang="en-US" sz="700">
                          <a:effectLst/>
                        </a:rPr>
                        <a:t>M10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4600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70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a:effectLst/>
                        </a:rPr>
                        <a:t>3.2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tc>
                  <a:txBody>
                    <a:bodyPr/>
                    <a:lstStyle/>
                    <a:p>
                      <a:pPr marL="0" marR="0" algn="r">
                        <a:lnSpc>
                          <a:spcPct val="107000"/>
                        </a:lnSpc>
                        <a:spcBef>
                          <a:spcPts val="0"/>
                        </a:spcBef>
                        <a:spcAft>
                          <a:spcPts val="0"/>
                        </a:spcAft>
                      </a:pPr>
                      <a:r>
                        <a:rPr lang="en-US" sz="700" dirty="0">
                          <a:effectLst/>
                        </a:rPr>
                        <a:t>125.5</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nchor="ctr"/>
                </a:tc>
                <a:extLst>
                  <a:ext uri="{0D108BD9-81ED-4DB2-BD59-A6C34878D82A}">
                    <a16:rowId xmlns:a16="http://schemas.microsoft.com/office/drawing/2014/main" val="2459516129"/>
                  </a:ext>
                </a:extLst>
              </a:tr>
            </a:tbl>
          </a:graphicData>
        </a:graphic>
      </p:graphicFrame>
      <p:sp>
        <p:nvSpPr>
          <p:cNvPr id="4" name="Date Placeholder 3"/>
          <p:cNvSpPr>
            <a:spLocks noGrp="1"/>
          </p:cNvSpPr>
          <p:nvPr>
            <p:ph type="dt" sz="half" idx="12"/>
          </p:nvPr>
        </p:nvSpPr>
        <p:spPr/>
        <p:txBody>
          <a:bodyPr/>
          <a:lstStyle/>
          <a:p>
            <a:pPr>
              <a:defRPr/>
            </a:pPr>
            <a:r>
              <a:rPr lang="en-US" smtClean="0">
                <a:latin typeface="Helvetica"/>
                <a:cs typeface="Helvetica"/>
              </a:rPr>
              <a:t>9/1/2021</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nl-NL" smtClean="0"/>
              <a:t>D. Wenman | APA Mechanical Aanlysis</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34</a:t>
            </a:fld>
            <a:endParaRPr lang="en-US" dirty="0"/>
          </a:p>
        </p:txBody>
      </p:sp>
      <p:sp>
        <p:nvSpPr>
          <p:cNvPr id="10" name="Rectangle 9"/>
          <p:cNvSpPr/>
          <p:nvPr/>
        </p:nvSpPr>
        <p:spPr>
          <a:xfrm>
            <a:off x="270410" y="384039"/>
            <a:ext cx="8178998" cy="461665"/>
          </a:xfrm>
          <a:prstGeom prst="rect">
            <a:avLst/>
          </a:prstGeom>
        </p:spPr>
        <p:txBody>
          <a:bodyPr wrap="square">
            <a:spAutoFit/>
          </a:bodyPr>
          <a:lstStyle/>
          <a:p>
            <a:r>
              <a:rPr lang="en-US" sz="2400" b="1" dirty="0" smtClean="0">
                <a:solidFill>
                  <a:srgbClr val="E95125"/>
                </a:solidFill>
                <a:latin typeface="Helvetica"/>
              </a:rPr>
              <a:t>Bolt results for Static Transport Cases</a:t>
            </a:r>
            <a:endParaRPr lang="en-US" sz="2400" b="1" dirty="0">
              <a:solidFill>
                <a:srgbClr val="E95125"/>
              </a:solidFill>
              <a:latin typeface="Helvetica"/>
            </a:endParaRPr>
          </a:p>
        </p:txBody>
      </p:sp>
      <p:sp>
        <p:nvSpPr>
          <p:cNvPr id="8" name="TextBox 7"/>
          <p:cNvSpPr txBox="1"/>
          <p:nvPr/>
        </p:nvSpPr>
        <p:spPr>
          <a:xfrm>
            <a:off x="270410" y="808411"/>
            <a:ext cx="6447936" cy="369332"/>
          </a:xfrm>
          <a:prstGeom prst="rect">
            <a:avLst/>
          </a:prstGeom>
          <a:noFill/>
        </p:spPr>
        <p:txBody>
          <a:bodyPr wrap="square" rtlCol="0">
            <a:spAutoFit/>
          </a:bodyPr>
          <a:lstStyle/>
          <a:p>
            <a:r>
              <a:rPr lang="en-US" dirty="0" smtClean="0"/>
              <a:t>M10 </a:t>
            </a:r>
            <a:r>
              <a:rPr lang="en-US" dirty="0" smtClean="0"/>
              <a:t>bolts with Maximum Axial force for each case</a:t>
            </a:r>
            <a:endParaRPr lang="en-US" dirty="0"/>
          </a:p>
        </p:txBody>
      </p:sp>
      <p:sp>
        <p:nvSpPr>
          <p:cNvPr id="9" name="TextBox 8"/>
          <p:cNvSpPr txBox="1"/>
          <p:nvPr/>
        </p:nvSpPr>
        <p:spPr>
          <a:xfrm>
            <a:off x="376178" y="5525118"/>
            <a:ext cx="8813067" cy="646331"/>
          </a:xfrm>
          <a:prstGeom prst="rect">
            <a:avLst/>
          </a:prstGeom>
          <a:noFill/>
        </p:spPr>
        <p:txBody>
          <a:bodyPr wrap="square" rtlCol="0">
            <a:spAutoFit/>
          </a:bodyPr>
          <a:lstStyle/>
          <a:p>
            <a:r>
              <a:rPr lang="en-US" dirty="0" smtClean="0"/>
              <a:t>Note:  Maximum shear force for of all cases and joints is less than 30% of available,  Therefore it is not necessary to consider combined loading. (See User Note in Section J3.7)</a:t>
            </a:r>
            <a:endParaRPr lang="en-US" dirty="0"/>
          </a:p>
        </p:txBody>
      </p:sp>
      <p:cxnSp>
        <p:nvCxnSpPr>
          <p:cNvPr id="11" name="Straight Arrow Connector 10"/>
          <p:cNvCxnSpPr/>
          <p:nvPr/>
        </p:nvCxnSpPr>
        <p:spPr>
          <a:xfrm flipH="1" flipV="1">
            <a:off x="5567324" y="2244284"/>
            <a:ext cx="1242707" cy="4549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832392" y="2131825"/>
            <a:ext cx="1748900" cy="1200329"/>
          </a:xfrm>
          <a:prstGeom prst="rect">
            <a:avLst/>
          </a:prstGeom>
          <a:noFill/>
        </p:spPr>
        <p:txBody>
          <a:bodyPr wrap="square" rtlCol="0">
            <a:spAutoFit/>
          </a:bodyPr>
          <a:lstStyle/>
          <a:p>
            <a:r>
              <a:rPr lang="en-US" dirty="0" smtClean="0"/>
              <a:t>Load </a:t>
            </a:r>
            <a:r>
              <a:rPr lang="en-US" dirty="0" smtClean="0"/>
              <a:t>cases 17-1,4 LC have </a:t>
            </a:r>
            <a:r>
              <a:rPr lang="en-US" dirty="0" smtClean="0"/>
              <a:t>the highest axial load and </a:t>
            </a:r>
            <a:r>
              <a:rPr lang="en-US" dirty="0" smtClean="0"/>
              <a:t>are ok</a:t>
            </a:r>
            <a:endParaRPr lang="en-US" dirty="0"/>
          </a:p>
        </p:txBody>
      </p:sp>
      <p:cxnSp>
        <p:nvCxnSpPr>
          <p:cNvPr id="14" name="Straight Arrow Connector 13"/>
          <p:cNvCxnSpPr/>
          <p:nvPr/>
        </p:nvCxnSpPr>
        <p:spPr>
          <a:xfrm flipH="1" flipV="1">
            <a:off x="5544963" y="2456816"/>
            <a:ext cx="1265068" cy="2424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5544963" y="2699238"/>
            <a:ext cx="1265068" cy="27874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69842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2"/>
          </p:nvPr>
        </p:nvSpPr>
        <p:spPr/>
        <p:txBody>
          <a:bodyPr/>
          <a:lstStyle/>
          <a:p>
            <a:pPr>
              <a:defRPr/>
            </a:pPr>
            <a:r>
              <a:rPr lang="en-US" smtClean="0">
                <a:latin typeface="Helvetica"/>
                <a:cs typeface="Helvetica"/>
              </a:rPr>
              <a:t>9/1/2021</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nl-NL" smtClean="0"/>
              <a:t>D. Wenman | APA Mechanical Aanlysis</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35</a:t>
            </a:fld>
            <a:endParaRPr lang="en-US" dirty="0"/>
          </a:p>
        </p:txBody>
      </p:sp>
      <p:sp>
        <p:nvSpPr>
          <p:cNvPr id="10" name="Rectangle 9"/>
          <p:cNvSpPr/>
          <p:nvPr/>
        </p:nvSpPr>
        <p:spPr>
          <a:xfrm>
            <a:off x="270410" y="384039"/>
            <a:ext cx="8178998" cy="461665"/>
          </a:xfrm>
          <a:prstGeom prst="rect">
            <a:avLst/>
          </a:prstGeom>
        </p:spPr>
        <p:txBody>
          <a:bodyPr wrap="square">
            <a:spAutoFit/>
          </a:bodyPr>
          <a:lstStyle/>
          <a:p>
            <a:r>
              <a:rPr lang="en-US" sz="2400" b="1" dirty="0" smtClean="0">
                <a:solidFill>
                  <a:srgbClr val="E95125"/>
                </a:solidFill>
                <a:latin typeface="Helvetica"/>
              </a:rPr>
              <a:t>Weld results for Static Transport Cases</a:t>
            </a:r>
            <a:endParaRPr lang="en-US" sz="2400" b="1" dirty="0">
              <a:solidFill>
                <a:srgbClr val="E95125"/>
              </a:solidFill>
              <a:latin typeface="Helvetica"/>
            </a:endParaRPr>
          </a:p>
        </p:txBody>
      </p:sp>
      <p:graphicFrame>
        <p:nvGraphicFramePr>
          <p:cNvPr id="2" name="Table 1"/>
          <p:cNvGraphicFramePr>
            <a:graphicFrameLocks noGrp="1"/>
          </p:cNvGraphicFramePr>
          <p:nvPr>
            <p:extLst>
              <p:ext uri="{D42A27DB-BD31-4B8C-83A1-F6EECF244321}">
                <p14:modId xmlns:p14="http://schemas.microsoft.com/office/powerpoint/2010/main" val="395327480"/>
              </p:ext>
            </p:extLst>
          </p:nvPr>
        </p:nvGraphicFramePr>
        <p:xfrm>
          <a:off x="879219" y="990355"/>
          <a:ext cx="4805955" cy="4492575"/>
        </p:xfrm>
        <a:graphic>
          <a:graphicData uri="http://schemas.openxmlformats.org/drawingml/2006/table">
            <a:tbl>
              <a:tblPr firstRow="1" firstCol="1" bandRow="1">
                <a:tableStyleId>{5C22544A-7EE6-4342-B048-85BDC9FD1C3A}</a:tableStyleId>
              </a:tblPr>
              <a:tblGrid>
                <a:gridCol w="948040">
                  <a:extLst>
                    <a:ext uri="{9D8B030D-6E8A-4147-A177-3AD203B41FA5}">
                      <a16:colId xmlns:a16="http://schemas.microsoft.com/office/drawing/2014/main" val="3445858340"/>
                    </a:ext>
                  </a:extLst>
                </a:gridCol>
                <a:gridCol w="2155323">
                  <a:extLst>
                    <a:ext uri="{9D8B030D-6E8A-4147-A177-3AD203B41FA5}">
                      <a16:colId xmlns:a16="http://schemas.microsoft.com/office/drawing/2014/main" val="2271546409"/>
                    </a:ext>
                  </a:extLst>
                </a:gridCol>
                <a:gridCol w="1702592">
                  <a:extLst>
                    <a:ext uri="{9D8B030D-6E8A-4147-A177-3AD203B41FA5}">
                      <a16:colId xmlns:a16="http://schemas.microsoft.com/office/drawing/2014/main" val="2842664175"/>
                    </a:ext>
                  </a:extLst>
                </a:gridCol>
              </a:tblGrid>
              <a:tr h="160343">
                <a:tc>
                  <a:txBody>
                    <a:bodyPr/>
                    <a:lstStyle/>
                    <a:p>
                      <a:pPr marL="0" marR="0" algn="ctr">
                        <a:lnSpc>
                          <a:spcPct val="107000"/>
                        </a:lnSpc>
                        <a:spcBef>
                          <a:spcPts val="0"/>
                        </a:spcBef>
                        <a:spcAft>
                          <a:spcPts val="800"/>
                        </a:spcAft>
                      </a:pPr>
                      <a:r>
                        <a:rPr lang="en-US" sz="900">
                          <a:effectLst/>
                        </a:rPr>
                        <a:t>Case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8084" marR="8084" marT="8084" marB="0" anchor="b"/>
                </a:tc>
                <a:tc>
                  <a:txBody>
                    <a:bodyPr/>
                    <a:lstStyle/>
                    <a:p>
                      <a:pPr marL="0" marR="0" algn="ctr">
                        <a:lnSpc>
                          <a:spcPct val="107000"/>
                        </a:lnSpc>
                        <a:spcBef>
                          <a:spcPts val="0"/>
                        </a:spcBef>
                        <a:spcAft>
                          <a:spcPts val="800"/>
                        </a:spcAft>
                      </a:pPr>
                      <a:r>
                        <a:rPr lang="en-US" sz="900">
                          <a:effectLst/>
                        </a:rPr>
                        <a:t>Weld Location (by Joint Number)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8084" marR="8084" marT="8084" marB="0" anchor="b"/>
                </a:tc>
                <a:tc>
                  <a:txBody>
                    <a:bodyPr/>
                    <a:lstStyle/>
                    <a:p>
                      <a:pPr marL="0" marR="0" algn="ctr">
                        <a:lnSpc>
                          <a:spcPct val="107000"/>
                        </a:lnSpc>
                        <a:spcBef>
                          <a:spcPts val="0"/>
                        </a:spcBef>
                        <a:spcAft>
                          <a:spcPts val="800"/>
                        </a:spcAft>
                      </a:pPr>
                      <a:r>
                        <a:rPr lang="en-US" sz="900" dirty="0" smtClean="0">
                          <a:effectLst/>
                        </a:rPr>
                        <a:t>Available Strength to Calculated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8084" marR="8084" marT="8084" marB="0" anchor="b"/>
                </a:tc>
                <a:extLst>
                  <a:ext uri="{0D108BD9-81ED-4DB2-BD59-A6C34878D82A}">
                    <a16:rowId xmlns:a16="http://schemas.microsoft.com/office/drawing/2014/main" val="3289713888"/>
                  </a:ext>
                </a:extLst>
              </a:tr>
              <a:tr h="232833">
                <a:tc>
                  <a:txBody>
                    <a:bodyPr/>
                    <a:lstStyle/>
                    <a:p>
                      <a:pPr marL="0" marR="0" algn="ctr">
                        <a:lnSpc>
                          <a:spcPct val="107000"/>
                        </a:lnSpc>
                        <a:spcBef>
                          <a:spcPts val="0"/>
                        </a:spcBef>
                        <a:spcAft>
                          <a:spcPts val="800"/>
                        </a:spcAft>
                      </a:pPr>
                      <a:r>
                        <a:rPr lang="en-US" sz="900">
                          <a:effectLst/>
                        </a:rPr>
                        <a:t>LC 15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8084" marR="8084" marT="8084" marB="0" anchor="b"/>
                </a:tc>
                <a:tc>
                  <a:txBody>
                    <a:bodyPr/>
                    <a:lstStyle/>
                    <a:p>
                      <a:pPr marL="0" marR="0" algn="ctr">
                        <a:lnSpc>
                          <a:spcPct val="107000"/>
                        </a:lnSpc>
                        <a:spcBef>
                          <a:spcPts val="0"/>
                        </a:spcBef>
                        <a:spcAft>
                          <a:spcPts val="800"/>
                        </a:spcAft>
                      </a:pPr>
                      <a:r>
                        <a:rPr lang="en-US" sz="900">
                          <a:effectLst/>
                        </a:rPr>
                        <a:t>22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8084" marR="8084" marT="8084" marB="0" anchor="b"/>
                </a:tc>
                <a:tc>
                  <a:txBody>
                    <a:bodyPr/>
                    <a:lstStyle/>
                    <a:p>
                      <a:pPr marL="0" marR="0" algn="ctr">
                        <a:lnSpc>
                          <a:spcPct val="107000"/>
                        </a:lnSpc>
                        <a:spcBef>
                          <a:spcPts val="0"/>
                        </a:spcBef>
                        <a:spcAft>
                          <a:spcPts val="800"/>
                        </a:spcAft>
                      </a:pPr>
                      <a:r>
                        <a:rPr lang="en-US" sz="900">
                          <a:effectLst/>
                        </a:rPr>
                        <a:t>5.2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8084" marR="8084" marT="8084" marB="0" anchor="b"/>
                </a:tc>
                <a:extLst>
                  <a:ext uri="{0D108BD9-81ED-4DB2-BD59-A6C34878D82A}">
                    <a16:rowId xmlns:a16="http://schemas.microsoft.com/office/drawing/2014/main" val="3561239803"/>
                  </a:ext>
                </a:extLst>
              </a:tr>
              <a:tr h="232833">
                <a:tc>
                  <a:txBody>
                    <a:bodyPr/>
                    <a:lstStyle/>
                    <a:p>
                      <a:pPr marL="0" marR="0" algn="ctr">
                        <a:lnSpc>
                          <a:spcPct val="107000"/>
                        </a:lnSpc>
                        <a:spcBef>
                          <a:spcPts val="0"/>
                        </a:spcBef>
                        <a:spcAft>
                          <a:spcPts val="800"/>
                        </a:spcAft>
                      </a:pPr>
                      <a:r>
                        <a:rPr lang="en-US" sz="900">
                          <a:effectLst/>
                        </a:rPr>
                        <a:t>LC 16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8084" marR="8084" marT="8084" marB="0" anchor="b"/>
                </a:tc>
                <a:tc>
                  <a:txBody>
                    <a:bodyPr/>
                    <a:lstStyle/>
                    <a:p>
                      <a:pPr marL="0" marR="0" algn="ctr">
                        <a:lnSpc>
                          <a:spcPct val="107000"/>
                        </a:lnSpc>
                        <a:spcBef>
                          <a:spcPts val="0"/>
                        </a:spcBef>
                        <a:spcAft>
                          <a:spcPts val="800"/>
                        </a:spcAft>
                      </a:pPr>
                      <a:r>
                        <a:rPr lang="en-US" sz="900">
                          <a:effectLst/>
                        </a:rPr>
                        <a:t>17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8084" marR="8084" marT="8084" marB="0" anchor="b"/>
                </a:tc>
                <a:tc>
                  <a:txBody>
                    <a:bodyPr/>
                    <a:lstStyle/>
                    <a:p>
                      <a:pPr marL="0" marR="0" algn="ctr">
                        <a:lnSpc>
                          <a:spcPct val="107000"/>
                        </a:lnSpc>
                        <a:spcBef>
                          <a:spcPts val="0"/>
                        </a:spcBef>
                        <a:spcAft>
                          <a:spcPts val="800"/>
                        </a:spcAft>
                      </a:pPr>
                      <a:r>
                        <a:rPr lang="en-US" sz="900">
                          <a:effectLst/>
                        </a:rPr>
                        <a:t>5.6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8084" marR="8084" marT="8084" marB="0" anchor="b"/>
                </a:tc>
                <a:extLst>
                  <a:ext uri="{0D108BD9-81ED-4DB2-BD59-A6C34878D82A}">
                    <a16:rowId xmlns:a16="http://schemas.microsoft.com/office/drawing/2014/main" val="2312251768"/>
                  </a:ext>
                </a:extLst>
              </a:tr>
              <a:tr h="232833">
                <a:tc>
                  <a:txBody>
                    <a:bodyPr/>
                    <a:lstStyle/>
                    <a:p>
                      <a:pPr marL="0" marR="0" algn="ctr">
                        <a:lnSpc>
                          <a:spcPct val="107000"/>
                        </a:lnSpc>
                        <a:spcBef>
                          <a:spcPts val="0"/>
                        </a:spcBef>
                        <a:spcAft>
                          <a:spcPts val="800"/>
                        </a:spcAft>
                      </a:pPr>
                      <a:r>
                        <a:rPr lang="en-US" sz="900">
                          <a:effectLst/>
                        </a:rPr>
                        <a:t>LC 17-1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8084" marR="8084" marT="8084" marB="0" anchor="b"/>
                </a:tc>
                <a:tc>
                  <a:txBody>
                    <a:bodyPr/>
                    <a:lstStyle/>
                    <a:p>
                      <a:pPr marL="0" marR="0" algn="ctr">
                        <a:lnSpc>
                          <a:spcPct val="107000"/>
                        </a:lnSpc>
                        <a:spcBef>
                          <a:spcPts val="0"/>
                        </a:spcBef>
                        <a:spcAft>
                          <a:spcPts val="800"/>
                        </a:spcAft>
                      </a:pPr>
                      <a:r>
                        <a:rPr lang="en-US" sz="900">
                          <a:effectLst/>
                        </a:rPr>
                        <a:t>22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8084" marR="8084" marT="8084" marB="0" anchor="b"/>
                </a:tc>
                <a:tc>
                  <a:txBody>
                    <a:bodyPr/>
                    <a:lstStyle/>
                    <a:p>
                      <a:pPr marL="0" marR="0" algn="ctr">
                        <a:lnSpc>
                          <a:spcPct val="107000"/>
                        </a:lnSpc>
                        <a:spcBef>
                          <a:spcPts val="0"/>
                        </a:spcBef>
                        <a:spcAft>
                          <a:spcPts val="800"/>
                        </a:spcAft>
                      </a:pPr>
                      <a:r>
                        <a:rPr lang="en-US" sz="900">
                          <a:effectLst/>
                        </a:rPr>
                        <a:t>4.6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8084" marR="8084" marT="8084" marB="0" anchor="b"/>
                </a:tc>
                <a:extLst>
                  <a:ext uri="{0D108BD9-81ED-4DB2-BD59-A6C34878D82A}">
                    <a16:rowId xmlns:a16="http://schemas.microsoft.com/office/drawing/2014/main" val="874822449"/>
                  </a:ext>
                </a:extLst>
              </a:tr>
              <a:tr h="232833">
                <a:tc>
                  <a:txBody>
                    <a:bodyPr/>
                    <a:lstStyle/>
                    <a:p>
                      <a:pPr marL="0" marR="0" algn="ctr">
                        <a:lnSpc>
                          <a:spcPct val="107000"/>
                        </a:lnSpc>
                        <a:spcBef>
                          <a:spcPts val="0"/>
                        </a:spcBef>
                        <a:spcAft>
                          <a:spcPts val="800"/>
                        </a:spcAft>
                      </a:pPr>
                      <a:r>
                        <a:rPr lang="en-US" sz="900">
                          <a:effectLst/>
                        </a:rPr>
                        <a:t>LC 17-2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8084" marR="8084" marT="8084" marB="0" anchor="b"/>
                </a:tc>
                <a:tc>
                  <a:txBody>
                    <a:bodyPr/>
                    <a:lstStyle/>
                    <a:p>
                      <a:pPr marL="0" marR="0" algn="ctr">
                        <a:lnSpc>
                          <a:spcPct val="107000"/>
                        </a:lnSpc>
                        <a:spcBef>
                          <a:spcPts val="0"/>
                        </a:spcBef>
                        <a:spcAft>
                          <a:spcPts val="800"/>
                        </a:spcAft>
                      </a:pPr>
                      <a:r>
                        <a:rPr lang="en-US" sz="900">
                          <a:effectLst/>
                        </a:rPr>
                        <a:t>17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8084" marR="8084" marT="8084" marB="0" anchor="b"/>
                </a:tc>
                <a:tc>
                  <a:txBody>
                    <a:bodyPr/>
                    <a:lstStyle/>
                    <a:p>
                      <a:pPr marL="0" marR="0" algn="ctr">
                        <a:lnSpc>
                          <a:spcPct val="107000"/>
                        </a:lnSpc>
                        <a:spcBef>
                          <a:spcPts val="0"/>
                        </a:spcBef>
                        <a:spcAft>
                          <a:spcPts val="800"/>
                        </a:spcAft>
                      </a:pPr>
                      <a:r>
                        <a:rPr lang="en-US" sz="900">
                          <a:effectLst/>
                        </a:rPr>
                        <a:t>4.7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8084" marR="8084" marT="8084" marB="0" anchor="b"/>
                </a:tc>
                <a:extLst>
                  <a:ext uri="{0D108BD9-81ED-4DB2-BD59-A6C34878D82A}">
                    <a16:rowId xmlns:a16="http://schemas.microsoft.com/office/drawing/2014/main" val="4186689993"/>
                  </a:ext>
                </a:extLst>
              </a:tr>
              <a:tr h="232833">
                <a:tc>
                  <a:txBody>
                    <a:bodyPr/>
                    <a:lstStyle/>
                    <a:p>
                      <a:pPr marL="0" marR="0" algn="ctr">
                        <a:lnSpc>
                          <a:spcPct val="107000"/>
                        </a:lnSpc>
                        <a:spcBef>
                          <a:spcPts val="0"/>
                        </a:spcBef>
                        <a:spcAft>
                          <a:spcPts val="800"/>
                        </a:spcAft>
                      </a:pPr>
                      <a:r>
                        <a:rPr lang="en-US" sz="900">
                          <a:effectLst/>
                        </a:rPr>
                        <a:t>LC 17-3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8084" marR="8084" marT="8084" marB="0" anchor="b"/>
                </a:tc>
                <a:tc>
                  <a:txBody>
                    <a:bodyPr/>
                    <a:lstStyle/>
                    <a:p>
                      <a:pPr marL="0" marR="0" algn="ctr">
                        <a:lnSpc>
                          <a:spcPct val="107000"/>
                        </a:lnSpc>
                        <a:spcBef>
                          <a:spcPts val="0"/>
                        </a:spcBef>
                        <a:spcAft>
                          <a:spcPts val="800"/>
                        </a:spcAft>
                      </a:pPr>
                      <a:r>
                        <a:rPr lang="en-US" sz="900">
                          <a:effectLst/>
                        </a:rPr>
                        <a:t>17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8084" marR="8084" marT="8084" marB="0" anchor="b"/>
                </a:tc>
                <a:tc>
                  <a:txBody>
                    <a:bodyPr/>
                    <a:lstStyle/>
                    <a:p>
                      <a:pPr marL="0" marR="0" algn="ctr">
                        <a:lnSpc>
                          <a:spcPct val="107000"/>
                        </a:lnSpc>
                        <a:spcBef>
                          <a:spcPts val="0"/>
                        </a:spcBef>
                        <a:spcAft>
                          <a:spcPts val="800"/>
                        </a:spcAft>
                      </a:pPr>
                      <a:r>
                        <a:rPr lang="en-US" sz="900">
                          <a:effectLst/>
                        </a:rPr>
                        <a:t>4.6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8084" marR="8084" marT="8084" marB="0" anchor="b"/>
                </a:tc>
                <a:extLst>
                  <a:ext uri="{0D108BD9-81ED-4DB2-BD59-A6C34878D82A}">
                    <a16:rowId xmlns:a16="http://schemas.microsoft.com/office/drawing/2014/main" val="3412313920"/>
                  </a:ext>
                </a:extLst>
              </a:tr>
              <a:tr h="232833">
                <a:tc>
                  <a:txBody>
                    <a:bodyPr/>
                    <a:lstStyle/>
                    <a:p>
                      <a:pPr marL="0" marR="0" algn="ctr">
                        <a:lnSpc>
                          <a:spcPct val="107000"/>
                        </a:lnSpc>
                        <a:spcBef>
                          <a:spcPts val="0"/>
                        </a:spcBef>
                        <a:spcAft>
                          <a:spcPts val="800"/>
                        </a:spcAft>
                      </a:pPr>
                      <a:r>
                        <a:rPr lang="en-US" sz="900">
                          <a:effectLst/>
                        </a:rPr>
                        <a:t>LC 17-4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8084" marR="8084" marT="8084" marB="0" anchor="b"/>
                </a:tc>
                <a:tc>
                  <a:txBody>
                    <a:bodyPr/>
                    <a:lstStyle/>
                    <a:p>
                      <a:pPr marL="0" marR="0" algn="ctr">
                        <a:lnSpc>
                          <a:spcPct val="107000"/>
                        </a:lnSpc>
                        <a:spcBef>
                          <a:spcPts val="0"/>
                        </a:spcBef>
                        <a:spcAft>
                          <a:spcPts val="800"/>
                        </a:spcAft>
                      </a:pPr>
                      <a:r>
                        <a:rPr lang="en-US" sz="900">
                          <a:effectLst/>
                        </a:rPr>
                        <a:t>17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8084" marR="8084" marT="8084" marB="0" anchor="b"/>
                </a:tc>
                <a:tc>
                  <a:txBody>
                    <a:bodyPr/>
                    <a:lstStyle/>
                    <a:p>
                      <a:pPr marL="0" marR="0" algn="ctr">
                        <a:lnSpc>
                          <a:spcPct val="107000"/>
                        </a:lnSpc>
                        <a:spcBef>
                          <a:spcPts val="0"/>
                        </a:spcBef>
                        <a:spcAft>
                          <a:spcPts val="800"/>
                        </a:spcAft>
                      </a:pPr>
                      <a:r>
                        <a:rPr lang="en-US" sz="900">
                          <a:effectLst/>
                        </a:rPr>
                        <a:t>4.6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8084" marR="8084" marT="8084" marB="0" anchor="b"/>
                </a:tc>
                <a:extLst>
                  <a:ext uri="{0D108BD9-81ED-4DB2-BD59-A6C34878D82A}">
                    <a16:rowId xmlns:a16="http://schemas.microsoft.com/office/drawing/2014/main" val="1757304216"/>
                  </a:ext>
                </a:extLst>
              </a:tr>
              <a:tr h="232833">
                <a:tc>
                  <a:txBody>
                    <a:bodyPr/>
                    <a:lstStyle/>
                    <a:p>
                      <a:pPr marL="0" marR="0" algn="ctr">
                        <a:lnSpc>
                          <a:spcPct val="107000"/>
                        </a:lnSpc>
                        <a:spcBef>
                          <a:spcPts val="0"/>
                        </a:spcBef>
                        <a:spcAft>
                          <a:spcPts val="800"/>
                        </a:spcAft>
                      </a:pPr>
                      <a:r>
                        <a:rPr lang="en-US" sz="900">
                          <a:effectLst/>
                        </a:rPr>
                        <a:t>LC 17-5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8084" marR="8084" marT="8084" marB="0" anchor="b"/>
                </a:tc>
                <a:tc>
                  <a:txBody>
                    <a:bodyPr/>
                    <a:lstStyle/>
                    <a:p>
                      <a:pPr marL="0" marR="0" algn="ctr">
                        <a:lnSpc>
                          <a:spcPct val="107000"/>
                        </a:lnSpc>
                        <a:spcBef>
                          <a:spcPts val="0"/>
                        </a:spcBef>
                        <a:spcAft>
                          <a:spcPts val="800"/>
                        </a:spcAft>
                      </a:pPr>
                      <a:r>
                        <a:rPr lang="en-US" sz="900">
                          <a:effectLst/>
                        </a:rPr>
                        <a:t>17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8084" marR="8084" marT="8084" marB="0" anchor="b"/>
                </a:tc>
                <a:tc>
                  <a:txBody>
                    <a:bodyPr/>
                    <a:lstStyle/>
                    <a:p>
                      <a:pPr marL="0" marR="0" algn="ctr">
                        <a:lnSpc>
                          <a:spcPct val="107000"/>
                        </a:lnSpc>
                        <a:spcBef>
                          <a:spcPts val="0"/>
                        </a:spcBef>
                        <a:spcAft>
                          <a:spcPts val="800"/>
                        </a:spcAft>
                      </a:pPr>
                      <a:r>
                        <a:rPr lang="en-US" sz="900" dirty="0">
                          <a:effectLst/>
                        </a:rPr>
                        <a:t>4.7</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8084" marR="8084" marT="8084" marB="0" anchor="b"/>
                </a:tc>
                <a:extLst>
                  <a:ext uri="{0D108BD9-81ED-4DB2-BD59-A6C34878D82A}">
                    <a16:rowId xmlns:a16="http://schemas.microsoft.com/office/drawing/2014/main" val="399319887"/>
                  </a:ext>
                </a:extLst>
              </a:tr>
              <a:tr h="232833">
                <a:tc>
                  <a:txBody>
                    <a:bodyPr/>
                    <a:lstStyle/>
                    <a:p>
                      <a:pPr marL="0" marR="0" algn="ctr">
                        <a:lnSpc>
                          <a:spcPct val="107000"/>
                        </a:lnSpc>
                        <a:spcBef>
                          <a:spcPts val="0"/>
                        </a:spcBef>
                        <a:spcAft>
                          <a:spcPts val="800"/>
                        </a:spcAft>
                      </a:pPr>
                      <a:r>
                        <a:rPr lang="en-US" sz="900">
                          <a:effectLst/>
                        </a:rPr>
                        <a:t>LC 17-6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8084" marR="8084" marT="8084" marB="0" anchor="b"/>
                </a:tc>
                <a:tc>
                  <a:txBody>
                    <a:bodyPr/>
                    <a:lstStyle/>
                    <a:p>
                      <a:pPr marL="0" marR="0" algn="ctr">
                        <a:lnSpc>
                          <a:spcPct val="107000"/>
                        </a:lnSpc>
                        <a:spcBef>
                          <a:spcPts val="0"/>
                        </a:spcBef>
                        <a:spcAft>
                          <a:spcPts val="800"/>
                        </a:spcAft>
                      </a:pPr>
                      <a:r>
                        <a:rPr lang="en-US" sz="900">
                          <a:effectLst/>
                        </a:rPr>
                        <a:t>17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8084" marR="8084" marT="8084" marB="0" anchor="b"/>
                </a:tc>
                <a:tc>
                  <a:txBody>
                    <a:bodyPr/>
                    <a:lstStyle/>
                    <a:p>
                      <a:pPr marL="0" marR="0" algn="ctr">
                        <a:lnSpc>
                          <a:spcPct val="107000"/>
                        </a:lnSpc>
                        <a:spcBef>
                          <a:spcPts val="0"/>
                        </a:spcBef>
                        <a:spcAft>
                          <a:spcPts val="800"/>
                        </a:spcAft>
                      </a:pPr>
                      <a:r>
                        <a:rPr lang="en-US" sz="900">
                          <a:effectLst/>
                        </a:rPr>
                        <a:t>4.8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8084" marR="8084" marT="8084" marB="0" anchor="b"/>
                </a:tc>
                <a:extLst>
                  <a:ext uri="{0D108BD9-81ED-4DB2-BD59-A6C34878D82A}">
                    <a16:rowId xmlns:a16="http://schemas.microsoft.com/office/drawing/2014/main" val="25183086"/>
                  </a:ext>
                </a:extLst>
              </a:tr>
              <a:tr h="232833">
                <a:tc>
                  <a:txBody>
                    <a:bodyPr/>
                    <a:lstStyle/>
                    <a:p>
                      <a:pPr marL="0" marR="0" algn="ctr">
                        <a:lnSpc>
                          <a:spcPct val="107000"/>
                        </a:lnSpc>
                        <a:spcBef>
                          <a:spcPts val="0"/>
                        </a:spcBef>
                        <a:spcAft>
                          <a:spcPts val="800"/>
                        </a:spcAft>
                      </a:pPr>
                      <a:r>
                        <a:rPr lang="en-US" sz="900">
                          <a:effectLst/>
                        </a:rPr>
                        <a:t>LC 17-7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8084" marR="8084" marT="8084" marB="0" anchor="b"/>
                </a:tc>
                <a:tc>
                  <a:txBody>
                    <a:bodyPr/>
                    <a:lstStyle/>
                    <a:p>
                      <a:pPr marL="0" marR="0" algn="ctr">
                        <a:lnSpc>
                          <a:spcPct val="107000"/>
                        </a:lnSpc>
                        <a:spcBef>
                          <a:spcPts val="0"/>
                        </a:spcBef>
                        <a:spcAft>
                          <a:spcPts val="800"/>
                        </a:spcAft>
                      </a:pPr>
                      <a:r>
                        <a:rPr lang="en-US" sz="900">
                          <a:effectLst/>
                        </a:rPr>
                        <a:t>17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8084" marR="8084" marT="8084" marB="0" anchor="b"/>
                </a:tc>
                <a:tc>
                  <a:txBody>
                    <a:bodyPr/>
                    <a:lstStyle/>
                    <a:p>
                      <a:pPr marL="0" marR="0" algn="ctr">
                        <a:lnSpc>
                          <a:spcPct val="107000"/>
                        </a:lnSpc>
                        <a:spcBef>
                          <a:spcPts val="0"/>
                        </a:spcBef>
                        <a:spcAft>
                          <a:spcPts val="800"/>
                        </a:spcAft>
                      </a:pPr>
                      <a:r>
                        <a:rPr lang="en-US" sz="900">
                          <a:effectLst/>
                        </a:rPr>
                        <a:t>5.0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8084" marR="8084" marT="8084" marB="0" anchor="b"/>
                </a:tc>
                <a:extLst>
                  <a:ext uri="{0D108BD9-81ED-4DB2-BD59-A6C34878D82A}">
                    <a16:rowId xmlns:a16="http://schemas.microsoft.com/office/drawing/2014/main" val="2620804723"/>
                  </a:ext>
                </a:extLst>
              </a:tr>
              <a:tr h="232833">
                <a:tc>
                  <a:txBody>
                    <a:bodyPr/>
                    <a:lstStyle/>
                    <a:p>
                      <a:pPr marL="0" marR="0" algn="ctr">
                        <a:lnSpc>
                          <a:spcPct val="107000"/>
                        </a:lnSpc>
                        <a:spcBef>
                          <a:spcPts val="0"/>
                        </a:spcBef>
                        <a:spcAft>
                          <a:spcPts val="800"/>
                        </a:spcAft>
                      </a:pPr>
                      <a:r>
                        <a:rPr lang="en-US" sz="900">
                          <a:effectLst/>
                        </a:rPr>
                        <a:t>LC 17-8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8084" marR="8084" marT="8084" marB="0" anchor="b"/>
                </a:tc>
                <a:tc>
                  <a:txBody>
                    <a:bodyPr/>
                    <a:lstStyle/>
                    <a:p>
                      <a:pPr marL="0" marR="0" algn="ctr">
                        <a:lnSpc>
                          <a:spcPct val="107000"/>
                        </a:lnSpc>
                        <a:spcBef>
                          <a:spcPts val="0"/>
                        </a:spcBef>
                        <a:spcAft>
                          <a:spcPts val="800"/>
                        </a:spcAft>
                      </a:pPr>
                      <a:r>
                        <a:rPr lang="en-US" sz="900">
                          <a:effectLst/>
                        </a:rPr>
                        <a:t>17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8084" marR="8084" marT="8084" marB="0" anchor="b"/>
                </a:tc>
                <a:tc>
                  <a:txBody>
                    <a:bodyPr/>
                    <a:lstStyle/>
                    <a:p>
                      <a:pPr marL="0" marR="0" algn="ctr">
                        <a:lnSpc>
                          <a:spcPct val="107000"/>
                        </a:lnSpc>
                        <a:spcBef>
                          <a:spcPts val="0"/>
                        </a:spcBef>
                        <a:spcAft>
                          <a:spcPts val="800"/>
                        </a:spcAft>
                      </a:pPr>
                      <a:r>
                        <a:rPr lang="en-US" sz="900">
                          <a:effectLst/>
                        </a:rPr>
                        <a:t>5.2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8084" marR="8084" marT="8084" marB="0" anchor="b"/>
                </a:tc>
                <a:extLst>
                  <a:ext uri="{0D108BD9-81ED-4DB2-BD59-A6C34878D82A}">
                    <a16:rowId xmlns:a16="http://schemas.microsoft.com/office/drawing/2014/main" val="2338423927"/>
                  </a:ext>
                </a:extLst>
              </a:tr>
              <a:tr h="232833">
                <a:tc>
                  <a:txBody>
                    <a:bodyPr/>
                    <a:lstStyle/>
                    <a:p>
                      <a:pPr marL="0" marR="0" algn="ctr">
                        <a:lnSpc>
                          <a:spcPct val="107000"/>
                        </a:lnSpc>
                        <a:spcBef>
                          <a:spcPts val="0"/>
                        </a:spcBef>
                        <a:spcAft>
                          <a:spcPts val="800"/>
                        </a:spcAft>
                      </a:pPr>
                      <a:r>
                        <a:rPr lang="en-US" sz="900">
                          <a:effectLst/>
                        </a:rPr>
                        <a:t>LC 17-9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8084" marR="8084" marT="8084" marB="0" anchor="b"/>
                </a:tc>
                <a:tc>
                  <a:txBody>
                    <a:bodyPr/>
                    <a:lstStyle/>
                    <a:p>
                      <a:pPr marL="0" marR="0" algn="ctr">
                        <a:lnSpc>
                          <a:spcPct val="107000"/>
                        </a:lnSpc>
                        <a:spcBef>
                          <a:spcPts val="0"/>
                        </a:spcBef>
                        <a:spcAft>
                          <a:spcPts val="800"/>
                        </a:spcAft>
                      </a:pPr>
                      <a:r>
                        <a:rPr lang="en-US" sz="900">
                          <a:effectLst/>
                        </a:rPr>
                        <a:t>17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8084" marR="8084" marT="8084" marB="0" anchor="b"/>
                </a:tc>
                <a:tc>
                  <a:txBody>
                    <a:bodyPr/>
                    <a:lstStyle/>
                    <a:p>
                      <a:pPr marL="0" marR="0" algn="ctr">
                        <a:lnSpc>
                          <a:spcPct val="107000"/>
                        </a:lnSpc>
                        <a:spcBef>
                          <a:spcPts val="0"/>
                        </a:spcBef>
                        <a:spcAft>
                          <a:spcPts val="800"/>
                        </a:spcAft>
                      </a:pPr>
                      <a:r>
                        <a:rPr lang="en-US" sz="900">
                          <a:effectLst/>
                        </a:rPr>
                        <a:t>5.4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8084" marR="8084" marT="8084" marB="0" anchor="b"/>
                </a:tc>
                <a:extLst>
                  <a:ext uri="{0D108BD9-81ED-4DB2-BD59-A6C34878D82A}">
                    <a16:rowId xmlns:a16="http://schemas.microsoft.com/office/drawing/2014/main" val="4144096151"/>
                  </a:ext>
                </a:extLst>
              </a:tr>
              <a:tr h="232833">
                <a:tc>
                  <a:txBody>
                    <a:bodyPr/>
                    <a:lstStyle/>
                    <a:p>
                      <a:pPr marL="0" marR="0" algn="ctr">
                        <a:lnSpc>
                          <a:spcPct val="107000"/>
                        </a:lnSpc>
                        <a:spcBef>
                          <a:spcPts val="0"/>
                        </a:spcBef>
                        <a:spcAft>
                          <a:spcPts val="800"/>
                        </a:spcAft>
                      </a:pPr>
                      <a:r>
                        <a:rPr lang="en-US" sz="900">
                          <a:effectLst/>
                        </a:rPr>
                        <a:t>LC 17-10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8084" marR="8084" marT="8084" marB="0" anchor="b"/>
                </a:tc>
                <a:tc>
                  <a:txBody>
                    <a:bodyPr/>
                    <a:lstStyle/>
                    <a:p>
                      <a:pPr marL="0" marR="0" algn="ctr">
                        <a:lnSpc>
                          <a:spcPct val="107000"/>
                        </a:lnSpc>
                        <a:spcBef>
                          <a:spcPts val="0"/>
                        </a:spcBef>
                        <a:spcAft>
                          <a:spcPts val="800"/>
                        </a:spcAft>
                      </a:pPr>
                      <a:r>
                        <a:rPr lang="en-US" sz="900">
                          <a:effectLst/>
                        </a:rPr>
                        <a:t>17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8084" marR="8084" marT="8084" marB="0" anchor="b"/>
                </a:tc>
                <a:tc>
                  <a:txBody>
                    <a:bodyPr/>
                    <a:lstStyle/>
                    <a:p>
                      <a:pPr marL="0" marR="0" algn="ctr">
                        <a:lnSpc>
                          <a:spcPct val="107000"/>
                        </a:lnSpc>
                        <a:spcBef>
                          <a:spcPts val="0"/>
                        </a:spcBef>
                        <a:spcAft>
                          <a:spcPts val="800"/>
                        </a:spcAft>
                      </a:pPr>
                      <a:r>
                        <a:rPr lang="en-US" sz="900">
                          <a:effectLst/>
                        </a:rPr>
                        <a:t>5.8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8084" marR="8084" marT="8084" marB="0" anchor="b"/>
                </a:tc>
                <a:extLst>
                  <a:ext uri="{0D108BD9-81ED-4DB2-BD59-A6C34878D82A}">
                    <a16:rowId xmlns:a16="http://schemas.microsoft.com/office/drawing/2014/main" val="331050205"/>
                  </a:ext>
                </a:extLst>
              </a:tr>
              <a:tr h="232833">
                <a:tc>
                  <a:txBody>
                    <a:bodyPr/>
                    <a:lstStyle/>
                    <a:p>
                      <a:pPr marL="0" marR="0" algn="ctr">
                        <a:lnSpc>
                          <a:spcPct val="107000"/>
                        </a:lnSpc>
                        <a:spcBef>
                          <a:spcPts val="0"/>
                        </a:spcBef>
                        <a:spcAft>
                          <a:spcPts val="800"/>
                        </a:spcAft>
                      </a:pPr>
                      <a:r>
                        <a:rPr lang="en-US" sz="900">
                          <a:effectLst/>
                        </a:rPr>
                        <a:t>LC 18-1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8084" marR="8084" marT="8084" marB="0" anchor="b"/>
                </a:tc>
                <a:tc>
                  <a:txBody>
                    <a:bodyPr/>
                    <a:lstStyle/>
                    <a:p>
                      <a:pPr marL="0" marR="0" algn="ctr">
                        <a:lnSpc>
                          <a:spcPct val="107000"/>
                        </a:lnSpc>
                        <a:spcBef>
                          <a:spcPts val="0"/>
                        </a:spcBef>
                        <a:spcAft>
                          <a:spcPts val="800"/>
                        </a:spcAft>
                      </a:pPr>
                      <a:r>
                        <a:rPr lang="en-US" sz="900">
                          <a:effectLst/>
                        </a:rPr>
                        <a:t>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8084" marR="8084" marT="8084" marB="0" anchor="b"/>
                </a:tc>
                <a:tc>
                  <a:txBody>
                    <a:bodyPr/>
                    <a:lstStyle/>
                    <a:p>
                      <a:pPr marL="0" marR="0" algn="ctr">
                        <a:lnSpc>
                          <a:spcPct val="107000"/>
                        </a:lnSpc>
                        <a:spcBef>
                          <a:spcPts val="0"/>
                        </a:spcBef>
                        <a:spcAft>
                          <a:spcPts val="800"/>
                        </a:spcAft>
                      </a:pPr>
                      <a:r>
                        <a:rPr lang="en-US" sz="900">
                          <a:effectLst/>
                        </a:rPr>
                        <a:t>5.9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8084" marR="8084" marT="8084" marB="0" anchor="b"/>
                </a:tc>
                <a:extLst>
                  <a:ext uri="{0D108BD9-81ED-4DB2-BD59-A6C34878D82A}">
                    <a16:rowId xmlns:a16="http://schemas.microsoft.com/office/drawing/2014/main" val="2176600911"/>
                  </a:ext>
                </a:extLst>
              </a:tr>
              <a:tr h="232833">
                <a:tc>
                  <a:txBody>
                    <a:bodyPr/>
                    <a:lstStyle/>
                    <a:p>
                      <a:pPr marL="0" marR="0" algn="ctr">
                        <a:lnSpc>
                          <a:spcPct val="107000"/>
                        </a:lnSpc>
                        <a:spcBef>
                          <a:spcPts val="0"/>
                        </a:spcBef>
                        <a:spcAft>
                          <a:spcPts val="800"/>
                        </a:spcAft>
                      </a:pPr>
                      <a:r>
                        <a:rPr lang="en-US" sz="900">
                          <a:effectLst/>
                        </a:rPr>
                        <a:t>LC 18-2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8084" marR="8084" marT="8084" marB="0" anchor="b"/>
                </a:tc>
                <a:tc>
                  <a:txBody>
                    <a:bodyPr/>
                    <a:lstStyle/>
                    <a:p>
                      <a:pPr marL="0" marR="0" algn="ctr">
                        <a:lnSpc>
                          <a:spcPct val="107000"/>
                        </a:lnSpc>
                        <a:spcBef>
                          <a:spcPts val="0"/>
                        </a:spcBef>
                        <a:spcAft>
                          <a:spcPts val="800"/>
                        </a:spcAft>
                      </a:pPr>
                      <a:r>
                        <a:rPr lang="en-US" sz="900">
                          <a:effectLst/>
                        </a:rPr>
                        <a:t>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8084" marR="8084" marT="8084" marB="0" anchor="b"/>
                </a:tc>
                <a:tc>
                  <a:txBody>
                    <a:bodyPr/>
                    <a:lstStyle/>
                    <a:p>
                      <a:pPr marL="0" marR="0" algn="ctr">
                        <a:lnSpc>
                          <a:spcPct val="107000"/>
                        </a:lnSpc>
                        <a:spcBef>
                          <a:spcPts val="0"/>
                        </a:spcBef>
                        <a:spcAft>
                          <a:spcPts val="800"/>
                        </a:spcAft>
                      </a:pPr>
                      <a:r>
                        <a:rPr lang="en-US" sz="900">
                          <a:effectLst/>
                        </a:rPr>
                        <a:t>4.7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8084" marR="8084" marT="8084" marB="0" anchor="b"/>
                </a:tc>
                <a:extLst>
                  <a:ext uri="{0D108BD9-81ED-4DB2-BD59-A6C34878D82A}">
                    <a16:rowId xmlns:a16="http://schemas.microsoft.com/office/drawing/2014/main" val="2638746203"/>
                  </a:ext>
                </a:extLst>
              </a:tr>
              <a:tr h="232833">
                <a:tc>
                  <a:txBody>
                    <a:bodyPr/>
                    <a:lstStyle/>
                    <a:p>
                      <a:pPr marL="0" marR="0" algn="ctr">
                        <a:lnSpc>
                          <a:spcPct val="107000"/>
                        </a:lnSpc>
                        <a:spcBef>
                          <a:spcPts val="0"/>
                        </a:spcBef>
                        <a:spcAft>
                          <a:spcPts val="800"/>
                        </a:spcAft>
                      </a:pPr>
                      <a:r>
                        <a:rPr lang="en-US" sz="900">
                          <a:effectLst/>
                        </a:rPr>
                        <a:t>LC 19-1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8084" marR="8084" marT="8084" marB="0" anchor="b"/>
                </a:tc>
                <a:tc>
                  <a:txBody>
                    <a:bodyPr/>
                    <a:lstStyle/>
                    <a:p>
                      <a:pPr marL="0" marR="0" algn="ctr">
                        <a:lnSpc>
                          <a:spcPct val="107000"/>
                        </a:lnSpc>
                        <a:spcBef>
                          <a:spcPts val="0"/>
                        </a:spcBef>
                        <a:spcAft>
                          <a:spcPts val="800"/>
                        </a:spcAft>
                      </a:pPr>
                      <a:r>
                        <a:rPr lang="en-US" sz="900">
                          <a:effectLst/>
                        </a:rPr>
                        <a:t>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8084" marR="8084" marT="8084" marB="0" anchor="b"/>
                </a:tc>
                <a:tc>
                  <a:txBody>
                    <a:bodyPr/>
                    <a:lstStyle/>
                    <a:p>
                      <a:pPr marL="0" marR="0" algn="ctr">
                        <a:lnSpc>
                          <a:spcPct val="107000"/>
                        </a:lnSpc>
                        <a:spcBef>
                          <a:spcPts val="0"/>
                        </a:spcBef>
                        <a:spcAft>
                          <a:spcPts val="800"/>
                        </a:spcAft>
                      </a:pPr>
                      <a:r>
                        <a:rPr lang="en-US" sz="900">
                          <a:effectLst/>
                        </a:rPr>
                        <a:t>5.8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8084" marR="8084" marT="8084" marB="0" anchor="b"/>
                </a:tc>
                <a:extLst>
                  <a:ext uri="{0D108BD9-81ED-4DB2-BD59-A6C34878D82A}">
                    <a16:rowId xmlns:a16="http://schemas.microsoft.com/office/drawing/2014/main" val="1741096084"/>
                  </a:ext>
                </a:extLst>
              </a:tr>
              <a:tr h="232833">
                <a:tc>
                  <a:txBody>
                    <a:bodyPr/>
                    <a:lstStyle/>
                    <a:p>
                      <a:pPr marL="0" marR="0" algn="ctr">
                        <a:lnSpc>
                          <a:spcPct val="107000"/>
                        </a:lnSpc>
                        <a:spcBef>
                          <a:spcPts val="0"/>
                        </a:spcBef>
                        <a:spcAft>
                          <a:spcPts val="800"/>
                        </a:spcAft>
                      </a:pPr>
                      <a:r>
                        <a:rPr lang="en-US" sz="900">
                          <a:effectLst/>
                        </a:rPr>
                        <a:t>LC 19-2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8084" marR="8084" marT="8084" marB="0" anchor="b"/>
                </a:tc>
                <a:tc>
                  <a:txBody>
                    <a:bodyPr/>
                    <a:lstStyle/>
                    <a:p>
                      <a:pPr marL="0" marR="0" algn="ctr">
                        <a:lnSpc>
                          <a:spcPct val="107000"/>
                        </a:lnSpc>
                        <a:spcBef>
                          <a:spcPts val="0"/>
                        </a:spcBef>
                        <a:spcAft>
                          <a:spcPts val="800"/>
                        </a:spcAft>
                      </a:pPr>
                      <a:r>
                        <a:rPr lang="en-US" sz="900">
                          <a:effectLst/>
                        </a:rPr>
                        <a:t>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8084" marR="8084" marT="8084" marB="0" anchor="b"/>
                </a:tc>
                <a:tc>
                  <a:txBody>
                    <a:bodyPr/>
                    <a:lstStyle/>
                    <a:p>
                      <a:pPr marL="0" marR="0" algn="ctr">
                        <a:lnSpc>
                          <a:spcPct val="107000"/>
                        </a:lnSpc>
                        <a:spcBef>
                          <a:spcPts val="0"/>
                        </a:spcBef>
                        <a:spcAft>
                          <a:spcPts val="800"/>
                        </a:spcAft>
                      </a:pPr>
                      <a:r>
                        <a:rPr lang="en-US" sz="900">
                          <a:effectLst/>
                        </a:rPr>
                        <a:t>5.9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8084" marR="8084" marT="8084" marB="0" anchor="b"/>
                </a:tc>
                <a:extLst>
                  <a:ext uri="{0D108BD9-81ED-4DB2-BD59-A6C34878D82A}">
                    <a16:rowId xmlns:a16="http://schemas.microsoft.com/office/drawing/2014/main" val="2637223634"/>
                  </a:ext>
                </a:extLst>
              </a:tr>
              <a:tr h="232833">
                <a:tc>
                  <a:txBody>
                    <a:bodyPr/>
                    <a:lstStyle/>
                    <a:p>
                      <a:pPr marL="0" marR="0" algn="ctr">
                        <a:lnSpc>
                          <a:spcPct val="107000"/>
                        </a:lnSpc>
                        <a:spcBef>
                          <a:spcPts val="0"/>
                        </a:spcBef>
                        <a:spcAft>
                          <a:spcPts val="800"/>
                        </a:spcAft>
                      </a:pPr>
                      <a:r>
                        <a:rPr lang="en-US" sz="900">
                          <a:effectLst/>
                        </a:rPr>
                        <a:t>LC 20-1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8084" marR="8084" marT="8084" marB="0" anchor="b"/>
                </a:tc>
                <a:tc>
                  <a:txBody>
                    <a:bodyPr/>
                    <a:lstStyle/>
                    <a:p>
                      <a:pPr marL="0" marR="0" algn="ctr">
                        <a:lnSpc>
                          <a:spcPct val="107000"/>
                        </a:lnSpc>
                        <a:spcBef>
                          <a:spcPts val="0"/>
                        </a:spcBef>
                        <a:spcAft>
                          <a:spcPts val="800"/>
                        </a:spcAft>
                      </a:pPr>
                      <a:r>
                        <a:rPr lang="en-US" sz="900">
                          <a:effectLst/>
                        </a:rPr>
                        <a:t>22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8084" marR="8084" marT="8084" marB="0" anchor="b"/>
                </a:tc>
                <a:tc>
                  <a:txBody>
                    <a:bodyPr/>
                    <a:lstStyle/>
                    <a:p>
                      <a:pPr marL="0" marR="0" algn="ctr">
                        <a:lnSpc>
                          <a:spcPct val="107000"/>
                        </a:lnSpc>
                        <a:spcBef>
                          <a:spcPts val="0"/>
                        </a:spcBef>
                        <a:spcAft>
                          <a:spcPts val="800"/>
                        </a:spcAft>
                      </a:pPr>
                      <a:r>
                        <a:rPr lang="en-US" sz="900">
                          <a:effectLst/>
                        </a:rPr>
                        <a:t>5.3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8084" marR="8084" marT="8084" marB="0" anchor="b"/>
                </a:tc>
                <a:extLst>
                  <a:ext uri="{0D108BD9-81ED-4DB2-BD59-A6C34878D82A}">
                    <a16:rowId xmlns:a16="http://schemas.microsoft.com/office/drawing/2014/main" val="3006665305"/>
                  </a:ext>
                </a:extLst>
              </a:tr>
              <a:tr h="232833">
                <a:tc>
                  <a:txBody>
                    <a:bodyPr/>
                    <a:lstStyle/>
                    <a:p>
                      <a:pPr marL="0" marR="0" algn="ctr">
                        <a:lnSpc>
                          <a:spcPct val="107000"/>
                        </a:lnSpc>
                        <a:spcBef>
                          <a:spcPts val="0"/>
                        </a:spcBef>
                        <a:spcAft>
                          <a:spcPts val="800"/>
                        </a:spcAft>
                      </a:pPr>
                      <a:r>
                        <a:rPr lang="en-US" sz="900">
                          <a:effectLst/>
                        </a:rPr>
                        <a:t>LC 20-2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8084" marR="8084" marT="8084" marB="0" anchor="b"/>
                </a:tc>
                <a:tc>
                  <a:txBody>
                    <a:bodyPr/>
                    <a:lstStyle/>
                    <a:p>
                      <a:pPr marL="0" marR="0" algn="ctr">
                        <a:lnSpc>
                          <a:spcPct val="107000"/>
                        </a:lnSpc>
                        <a:spcBef>
                          <a:spcPts val="0"/>
                        </a:spcBef>
                        <a:spcAft>
                          <a:spcPts val="800"/>
                        </a:spcAft>
                      </a:pPr>
                      <a:r>
                        <a:rPr lang="en-US" sz="900">
                          <a:effectLst/>
                        </a:rPr>
                        <a:t>17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8084" marR="8084" marT="8084" marB="0" anchor="b"/>
                </a:tc>
                <a:tc>
                  <a:txBody>
                    <a:bodyPr/>
                    <a:lstStyle/>
                    <a:p>
                      <a:pPr marL="0" marR="0" algn="ctr">
                        <a:lnSpc>
                          <a:spcPct val="107000"/>
                        </a:lnSpc>
                        <a:spcBef>
                          <a:spcPts val="0"/>
                        </a:spcBef>
                        <a:spcAft>
                          <a:spcPts val="800"/>
                        </a:spcAft>
                      </a:pPr>
                      <a:r>
                        <a:rPr lang="en-US" sz="900" dirty="0">
                          <a:effectLst/>
                        </a:rPr>
                        <a:t>6.0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8084" marR="8084" marT="8084" marB="0" anchor="b"/>
                </a:tc>
                <a:extLst>
                  <a:ext uri="{0D108BD9-81ED-4DB2-BD59-A6C34878D82A}">
                    <a16:rowId xmlns:a16="http://schemas.microsoft.com/office/drawing/2014/main" val="759525996"/>
                  </a:ext>
                </a:extLst>
              </a:tr>
            </a:tbl>
          </a:graphicData>
        </a:graphic>
      </p:graphicFrame>
      <p:sp>
        <p:nvSpPr>
          <p:cNvPr id="8" name="TextBox 7"/>
          <p:cNvSpPr txBox="1"/>
          <p:nvPr/>
        </p:nvSpPr>
        <p:spPr>
          <a:xfrm>
            <a:off x="6084277" y="2023838"/>
            <a:ext cx="1749669" cy="1200329"/>
          </a:xfrm>
          <a:prstGeom prst="rect">
            <a:avLst/>
          </a:prstGeom>
          <a:noFill/>
        </p:spPr>
        <p:txBody>
          <a:bodyPr wrap="square" rtlCol="0">
            <a:spAutoFit/>
          </a:bodyPr>
          <a:lstStyle/>
          <a:p>
            <a:r>
              <a:rPr lang="en-US" dirty="0" smtClean="0"/>
              <a:t>Load </a:t>
            </a:r>
            <a:r>
              <a:rPr lang="en-US" dirty="0" smtClean="0"/>
              <a:t>Cases 17-1, -2, and -4 have </a:t>
            </a:r>
            <a:r>
              <a:rPr lang="en-US" dirty="0" smtClean="0"/>
              <a:t>the highest weld load and </a:t>
            </a:r>
            <a:r>
              <a:rPr lang="en-US" dirty="0" smtClean="0"/>
              <a:t>are </a:t>
            </a:r>
            <a:r>
              <a:rPr lang="en-US" dirty="0" smtClean="0"/>
              <a:t>ok.</a:t>
            </a:r>
            <a:endParaRPr lang="en-US" dirty="0"/>
          </a:p>
        </p:txBody>
      </p:sp>
      <p:cxnSp>
        <p:nvCxnSpPr>
          <p:cNvPr id="9" name="Straight Arrow Connector 8"/>
          <p:cNvCxnSpPr/>
          <p:nvPr/>
        </p:nvCxnSpPr>
        <p:spPr>
          <a:xfrm flipH="1" flipV="1">
            <a:off x="5117123" y="2577754"/>
            <a:ext cx="967154" cy="351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8" idx="1"/>
          </p:cNvCxnSpPr>
          <p:nvPr/>
        </p:nvCxnSpPr>
        <p:spPr>
          <a:xfrm flipH="1" flipV="1">
            <a:off x="4950069" y="2347549"/>
            <a:ext cx="1134208" cy="2764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8" idx="1"/>
          </p:cNvCxnSpPr>
          <p:nvPr/>
        </p:nvCxnSpPr>
        <p:spPr>
          <a:xfrm flipH="1" flipV="1">
            <a:off x="4950069" y="1919691"/>
            <a:ext cx="1134208" cy="7043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29994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2"/>
          </p:nvPr>
        </p:nvSpPr>
        <p:spPr/>
        <p:txBody>
          <a:bodyPr/>
          <a:lstStyle/>
          <a:p>
            <a:pPr>
              <a:defRPr/>
            </a:pPr>
            <a:r>
              <a:rPr lang="en-US" smtClean="0">
                <a:latin typeface="Helvetica"/>
                <a:cs typeface="Helvetica"/>
              </a:rPr>
              <a:t>9/1/2021</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nl-NL" smtClean="0"/>
              <a:t>D. Wenman | APA Mechanical Aanlysis</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36</a:t>
            </a:fld>
            <a:endParaRPr lang="en-US" dirty="0"/>
          </a:p>
        </p:txBody>
      </p:sp>
      <p:sp>
        <p:nvSpPr>
          <p:cNvPr id="10" name="Rectangle 9"/>
          <p:cNvSpPr/>
          <p:nvPr/>
        </p:nvSpPr>
        <p:spPr>
          <a:xfrm>
            <a:off x="270410" y="384039"/>
            <a:ext cx="8178998" cy="461665"/>
          </a:xfrm>
          <a:prstGeom prst="rect">
            <a:avLst/>
          </a:prstGeom>
        </p:spPr>
        <p:txBody>
          <a:bodyPr wrap="square">
            <a:spAutoFit/>
          </a:bodyPr>
          <a:lstStyle/>
          <a:p>
            <a:r>
              <a:rPr lang="en-US" sz="2400" b="1" dirty="0" smtClean="0">
                <a:solidFill>
                  <a:srgbClr val="E95125"/>
                </a:solidFill>
                <a:latin typeface="Helvetica"/>
              </a:rPr>
              <a:t>Wire Tension </a:t>
            </a:r>
            <a:r>
              <a:rPr lang="en-US" sz="2400" b="1" dirty="0" smtClean="0">
                <a:solidFill>
                  <a:srgbClr val="E95125"/>
                </a:solidFill>
                <a:latin typeface="Helvetica"/>
              </a:rPr>
              <a:t>results for Static Transport Cases</a:t>
            </a:r>
            <a:endParaRPr lang="en-US" sz="2400" b="1" dirty="0">
              <a:solidFill>
                <a:srgbClr val="E95125"/>
              </a:solidFill>
              <a:latin typeface="Helvetica"/>
            </a:endParaRPr>
          </a:p>
        </p:txBody>
      </p:sp>
      <p:graphicFrame>
        <p:nvGraphicFramePr>
          <p:cNvPr id="3" name="Table 2"/>
          <p:cNvGraphicFramePr>
            <a:graphicFrameLocks noGrp="1"/>
          </p:cNvGraphicFramePr>
          <p:nvPr>
            <p:extLst>
              <p:ext uri="{D42A27DB-BD31-4B8C-83A1-F6EECF244321}">
                <p14:modId xmlns:p14="http://schemas.microsoft.com/office/powerpoint/2010/main" val="2369615714"/>
              </p:ext>
            </p:extLst>
          </p:nvPr>
        </p:nvGraphicFramePr>
        <p:xfrm>
          <a:off x="423245" y="1224307"/>
          <a:ext cx="6313805" cy="3587759"/>
        </p:xfrm>
        <a:graphic>
          <a:graphicData uri="http://schemas.openxmlformats.org/drawingml/2006/table">
            <a:tbl>
              <a:tblPr firstRow="1" firstCol="1" bandRow="1">
                <a:tableStyleId>{5C22544A-7EE6-4342-B048-85BDC9FD1C3A}</a:tableStyleId>
              </a:tblPr>
              <a:tblGrid>
                <a:gridCol w="850900">
                  <a:extLst>
                    <a:ext uri="{9D8B030D-6E8A-4147-A177-3AD203B41FA5}">
                      <a16:colId xmlns:a16="http://schemas.microsoft.com/office/drawing/2014/main" val="2972099623"/>
                    </a:ext>
                  </a:extLst>
                </a:gridCol>
                <a:gridCol w="1143000">
                  <a:extLst>
                    <a:ext uri="{9D8B030D-6E8A-4147-A177-3AD203B41FA5}">
                      <a16:colId xmlns:a16="http://schemas.microsoft.com/office/drawing/2014/main" val="2872392051"/>
                    </a:ext>
                  </a:extLst>
                </a:gridCol>
                <a:gridCol w="914400">
                  <a:extLst>
                    <a:ext uri="{9D8B030D-6E8A-4147-A177-3AD203B41FA5}">
                      <a16:colId xmlns:a16="http://schemas.microsoft.com/office/drawing/2014/main" val="2867518312"/>
                    </a:ext>
                  </a:extLst>
                </a:gridCol>
                <a:gridCol w="1714500">
                  <a:extLst>
                    <a:ext uri="{9D8B030D-6E8A-4147-A177-3AD203B41FA5}">
                      <a16:colId xmlns:a16="http://schemas.microsoft.com/office/drawing/2014/main" val="3231846001"/>
                    </a:ext>
                  </a:extLst>
                </a:gridCol>
                <a:gridCol w="1691005">
                  <a:extLst>
                    <a:ext uri="{9D8B030D-6E8A-4147-A177-3AD203B41FA5}">
                      <a16:colId xmlns:a16="http://schemas.microsoft.com/office/drawing/2014/main" val="738262351"/>
                    </a:ext>
                  </a:extLst>
                </a:gridCol>
              </a:tblGrid>
              <a:tr h="149225">
                <a:tc>
                  <a:txBody>
                    <a:bodyPr/>
                    <a:lstStyle/>
                    <a:p>
                      <a:pPr marL="0" marR="0" algn="ctr">
                        <a:lnSpc>
                          <a:spcPct val="107000"/>
                        </a:lnSpc>
                        <a:spcBef>
                          <a:spcPts val="0"/>
                        </a:spcBef>
                        <a:spcAft>
                          <a:spcPts val="0"/>
                        </a:spcAft>
                      </a:pPr>
                      <a:r>
                        <a:rPr lang="en-US" sz="1100">
                          <a:effectLst/>
                        </a:rPr>
                        <a:t>Case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Max 0° (N)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Max -36° (N)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Max +36° (N)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Minimum Safety Margin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685581"/>
                  </a:ext>
                </a:extLst>
              </a:tr>
              <a:tr h="149225">
                <a:tc>
                  <a:txBody>
                    <a:bodyPr/>
                    <a:lstStyle/>
                    <a:p>
                      <a:pPr marL="0" marR="0" algn="ctr">
                        <a:lnSpc>
                          <a:spcPct val="107000"/>
                        </a:lnSpc>
                        <a:spcBef>
                          <a:spcPts val="0"/>
                        </a:spcBef>
                        <a:spcAft>
                          <a:spcPts val="0"/>
                        </a:spcAft>
                      </a:pPr>
                      <a:r>
                        <a:rPr lang="en-US" sz="1100">
                          <a:effectLst/>
                        </a:rPr>
                        <a:t>LC 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2.79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51377164"/>
                  </a:ext>
                </a:extLst>
              </a:tr>
              <a:tr h="149225">
                <a:tc>
                  <a:txBody>
                    <a:bodyPr/>
                    <a:lstStyle/>
                    <a:p>
                      <a:pPr marL="0" marR="0" algn="ctr">
                        <a:lnSpc>
                          <a:spcPct val="107000"/>
                        </a:lnSpc>
                        <a:spcBef>
                          <a:spcPts val="0"/>
                        </a:spcBef>
                        <a:spcAft>
                          <a:spcPts val="0"/>
                        </a:spcAft>
                      </a:pPr>
                      <a:r>
                        <a:rPr lang="en-US" sz="1100">
                          <a:effectLst/>
                        </a:rPr>
                        <a:t>LC 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2.80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19576396"/>
                  </a:ext>
                </a:extLst>
              </a:tr>
              <a:tr h="149225">
                <a:tc>
                  <a:txBody>
                    <a:bodyPr/>
                    <a:lstStyle/>
                    <a:p>
                      <a:pPr marL="0" marR="0" algn="ctr">
                        <a:lnSpc>
                          <a:spcPct val="107000"/>
                        </a:lnSpc>
                        <a:spcBef>
                          <a:spcPts val="0"/>
                        </a:spcBef>
                        <a:spcAft>
                          <a:spcPts val="0"/>
                        </a:spcAft>
                      </a:pPr>
                      <a:r>
                        <a:rPr lang="en-US" sz="1100">
                          <a:effectLst/>
                        </a:rPr>
                        <a:t>LC 17-1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7.02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7.01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2.77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44222766"/>
                  </a:ext>
                </a:extLst>
              </a:tr>
              <a:tr h="149225">
                <a:tc>
                  <a:txBody>
                    <a:bodyPr/>
                    <a:lstStyle/>
                    <a:p>
                      <a:pPr marL="0" marR="0" algn="ctr">
                        <a:lnSpc>
                          <a:spcPct val="107000"/>
                        </a:lnSpc>
                        <a:spcBef>
                          <a:spcPts val="0"/>
                        </a:spcBef>
                        <a:spcAft>
                          <a:spcPts val="0"/>
                        </a:spcAft>
                      </a:pPr>
                      <a:r>
                        <a:rPr lang="en-US" sz="1100">
                          <a:effectLst/>
                        </a:rPr>
                        <a:t>LC 17-2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7.00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7.00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2.77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68009862"/>
                  </a:ext>
                </a:extLst>
              </a:tr>
              <a:tr h="149225">
                <a:tc>
                  <a:txBody>
                    <a:bodyPr/>
                    <a:lstStyle/>
                    <a:p>
                      <a:pPr marL="0" marR="0" algn="ctr">
                        <a:lnSpc>
                          <a:spcPct val="107000"/>
                        </a:lnSpc>
                        <a:spcBef>
                          <a:spcPts val="0"/>
                        </a:spcBef>
                        <a:spcAft>
                          <a:spcPts val="0"/>
                        </a:spcAft>
                      </a:pPr>
                      <a:r>
                        <a:rPr lang="en-US" sz="1100">
                          <a:effectLst/>
                        </a:rPr>
                        <a:t>LC 17-3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2.78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107900294"/>
                  </a:ext>
                </a:extLst>
              </a:tr>
              <a:tr h="149225">
                <a:tc>
                  <a:txBody>
                    <a:bodyPr/>
                    <a:lstStyle/>
                    <a:p>
                      <a:pPr marL="0" marR="0" algn="ctr">
                        <a:lnSpc>
                          <a:spcPct val="107000"/>
                        </a:lnSpc>
                        <a:spcBef>
                          <a:spcPts val="0"/>
                        </a:spcBef>
                        <a:spcAft>
                          <a:spcPts val="0"/>
                        </a:spcAft>
                      </a:pPr>
                      <a:r>
                        <a:rPr lang="en-US" sz="1100">
                          <a:effectLst/>
                        </a:rPr>
                        <a:t>LC 17-4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2.80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763630374"/>
                  </a:ext>
                </a:extLst>
              </a:tr>
              <a:tr h="149225">
                <a:tc>
                  <a:txBody>
                    <a:bodyPr/>
                    <a:lstStyle/>
                    <a:p>
                      <a:pPr marL="0" marR="0" algn="ctr">
                        <a:lnSpc>
                          <a:spcPct val="107000"/>
                        </a:lnSpc>
                        <a:spcBef>
                          <a:spcPts val="0"/>
                        </a:spcBef>
                        <a:spcAft>
                          <a:spcPts val="0"/>
                        </a:spcAft>
                      </a:pPr>
                      <a:r>
                        <a:rPr lang="en-US" sz="1100">
                          <a:effectLst/>
                        </a:rPr>
                        <a:t>LC 17-5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2.82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9281958"/>
                  </a:ext>
                </a:extLst>
              </a:tr>
              <a:tr h="149225">
                <a:tc>
                  <a:txBody>
                    <a:bodyPr/>
                    <a:lstStyle/>
                    <a:p>
                      <a:pPr marL="0" marR="0" algn="ctr">
                        <a:lnSpc>
                          <a:spcPct val="107000"/>
                        </a:lnSpc>
                        <a:spcBef>
                          <a:spcPts val="0"/>
                        </a:spcBef>
                        <a:spcAft>
                          <a:spcPts val="0"/>
                        </a:spcAft>
                      </a:pPr>
                      <a:r>
                        <a:rPr lang="en-US" sz="1100">
                          <a:effectLst/>
                        </a:rPr>
                        <a:t>LC 17-6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2.85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32591290"/>
                  </a:ext>
                </a:extLst>
              </a:tr>
              <a:tr h="149225">
                <a:tc>
                  <a:txBody>
                    <a:bodyPr/>
                    <a:lstStyle/>
                    <a:p>
                      <a:pPr marL="0" marR="0" algn="ctr">
                        <a:lnSpc>
                          <a:spcPct val="107000"/>
                        </a:lnSpc>
                        <a:spcBef>
                          <a:spcPts val="0"/>
                        </a:spcBef>
                        <a:spcAft>
                          <a:spcPts val="0"/>
                        </a:spcAft>
                      </a:pPr>
                      <a:r>
                        <a:rPr lang="en-US" sz="1100">
                          <a:effectLst/>
                        </a:rPr>
                        <a:t>LC 17-7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2.88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07951654"/>
                  </a:ext>
                </a:extLst>
              </a:tr>
              <a:tr h="149225">
                <a:tc>
                  <a:txBody>
                    <a:bodyPr/>
                    <a:lstStyle/>
                    <a:p>
                      <a:pPr marL="0" marR="0" algn="ctr">
                        <a:lnSpc>
                          <a:spcPct val="107000"/>
                        </a:lnSpc>
                        <a:spcBef>
                          <a:spcPts val="0"/>
                        </a:spcBef>
                        <a:spcAft>
                          <a:spcPts val="0"/>
                        </a:spcAft>
                      </a:pPr>
                      <a:r>
                        <a:rPr lang="en-US" sz="1100">
                          <a:effectLst/>
                        </a:rPr>
                        <a:t>LC 17-8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2.92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78468260"/>
                  </a:ext>
                </a:extLst>
              </a:tr>
              <a:tr h="149225">
                <a:tc>
                  <a:txBody>
                    <a:bodyPr/>
                    <a:lstStyle/>
                    <a:p>
                      <a:pPr marL="0" marR="0" algn="ctr">
                        <a:lnSpc>
                          <a:spcPct val="107000"/>
                        </a:lnSpc>
                        <a:spcBef>
                          <a:spcPts val="0"/>
                        </a:spcBef>
                        <a:spcAft>
                          <a:spcPts val="0"/>
                        </a:spcAft>
                      </a:pPr>
                      <a:r>
                        <a:rPr lang="en-US" sz="1100">
                          <a:effectLst/>
                        </a:rPr>
                        <a:t>LC 17-9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2.96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27907060"/>
                  </a:ext>
                </a:extLst>
              </a:tr>
              <a:tr h="149225">
                <a:tc>
                  <a:txBody>
                    <a:bodyPr/>
                    <a:lstStyle/>
                    <a:p>
                      <a:pPr marL="0" marR="0" algn="ctr">
                        <a:lnSpc>
                          <a:spcPct val="107000"/>
                        </a:lnSpc>
                        <a:spcBef>
                          <a:spcPts val="0"/>
                        </a:spcBef>
                        <a:spcAft>
                          <a:spcPts val="0"/>
                        </a:spcAft>
                      </a:pPr>
                      <a:r>
                        <a:rPr lang="en-US" sz="1100">
                          <a:effectLst/>
                        </a:rPr>
                        <a:t>LC 17-10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2.97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10152314"/>
                  </a:ext>
                </a:extLst>
              </a:tr>
              <a:tr h="149225">
                <a:tc>
                  <a:txBody>
                    <a:bodyPr/>
                    <a:lstStyle/>
                    <a:p>
                      <a:pPr marL="0" marR="0" algn="ctr">
                        <a:lnSpc>
                          <a:spcPct val="107000"/>
                        </a:lnSpc>
                        <a:spcBef>
                          <a:spcPts val="0"/>
                        </a:spcBef>
                        <a:spcAft>
                          <a:spcPts val="0"/>
                        </a:spcAft>
                      </a:pPr>
                      <a:r>
                        <a:rPr lang="en-US" sz="1100">
                          <a:effectLst/>
                        </a:rPr>
                        <a:t>LC 18-1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2.95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53876032"/>
                  </a:ext>
                </a:extLst>
              </a:tr>
              <a:tr h="149225">
                <a:tc>
                  <a:txBody>
                    <a:bodyPr/>
                    <a:lstStyle/>
                    <a:p>
                      <a:pPr marL="0" marR="0" algn="ctr">
                        <a:lnSpc>
                          <a:spcPct val="107000"/>
                        </a:lnSpc>
                        <a:spcBef>
                          <a:spcPts val="0"/>
                        </a:spcBef>
                        <a:spcAft>
                          <a:spcPts val="0"/>
                        </a:spcAft>
                      </a:pPr>
                      <a:r>
                        <a:rPr lang="en-US" sz="1100">
                          <a:effectLst/>
                        </a:rPr>
                        <a:t>LC 18-2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2.93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61926909"/>
                  </a:ext>
                </a:extLst>
              </a:tr>
              <a:tr h="149225">
                <a:tc>
                  <a:txBody>
                    <a:bodyPr/>
                    <a:lstStyle/>
                    <a:p>
                      <a:pPr marL="0" marR="0" algn="ctr">
                        <a:lnSpc>
                          <a:spcPct val="107000"/>
                        </a:lnSpc>
                        <a:spcBef>
                          <a:spcPts val="0"/>
                        </a:spcBef>
                        <a:spcAft>
                          <a:spcPts val="0"/>
                        </a:spcAft>
                      </a:pPr>
                      <a:r>
                        <a:rPr lang="en-US" sz="1100">
                          <a:effectLst/>
                        </a:rPr>
                        <a:t>LC 19-1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2.95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17906543"/>
                  </a:ext>
                </a:extLst>
              </a:tr>
              <a:tr h="149225">
                <a:tc>
                  <a:txBody>
                    <a:bodyPr/>
                    <a:lstStyle/>
                    <a:p>
                      <a:pPr marL="0" marR="0" algn="ctr">
                        <a:lnSpc>
                          <a:spcPct val="107000"/>
                        </a:lnSpc>
                        <a:spcBef>
                          <a:spcPts val="0"/>
                        </a:spcBef>
                        <a:spcAft>
                          <a:spcPts val="0"/>
                        </a:spcAft>
                      </a:pPr>
                      <a:r>
                        <a:rPr lang="en-US" sz="1100">
                          <a:effectLst/>
                        </a:rPr>
                        <a:t>LC 19-2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2.95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1609308"/>
                  </a:ext>
                </a:extLst>
              </a:tr>
              <a:tr h="149225">
                <a:tc>
                  <a:txBody>
                    <a:bodyPr/>
                    <a:lstStyle/>
                    <a:p>
                      <a:pPr marL="0" marR="0" algn="ctr">
                        <a:lnSpc>
                          <a:spcPct val="107000"/>
                        </a:lnSpc>
                        <a:spcBef>
                          <a:spcPts val="0"/>
                        </a:spcBef>
                        <a:spcAft>
                          <a:spcPts val="0"/>
                        </a:spcAft>
                      </a:pPr>
                      <a:r>
                        <a:rPr lang="en-US" sz="1100">
                          <a:effectLst/>
                        </a:rPr>
                        <a:t>LC 20-1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2.82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14668792"/>
                  </a:ext>
                </a:extLst>
              </a:tr>
              <a:tr h="149225">
                <a:tc>
                  <a:txBody>
                    <a:bodyPr/>
                    <a:lstStyle/>
                    <a:p>
                      <a:pPr marL="0" marR="0" algn="ctr">
                        <a:lnSpc>
                          <a:spcPct val="107000"/>
                        </a:lnSpc>
                        <a:spcBef>
                          <a:spcPts val="0"/>
                        </a:spcBef>
                        <a:spcAft>
                          <a:spcPts val="0"/>
                        </a:spcAft>
                      </a:pPr>
                      <a:r>
                        <a:rPr lang="en-US" sz="1100">
                          <a:effectLst/>
                        </a:rPr>
                        <a:t>LC 20-2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2.82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550087139"/>
                  </a:ext>
                </a:extLst>
              </a:tr>
            </a:tbl>
          </a:graphicData>
        </a:graphic>
      </p:graphicFrame>
      <p:sp>
        <p:nvSpPr>
          <p:cNvPr id="7" name="Rectangle 6"/>
          <p:cNvSpPr/>
          <p:nvPr/>
        </p:nvSpPr>
        <p:spPr>
          <a:xfrm>
            <a:off x="747333" y="5284011"/>
            <a:ext cx="7411927" cy="646331"/>
          </a:xfrm>
          <a:prstGeom prst="rect">
            <a:avLst/>
          </a:prstGeom>
        </p:spPr>
        <p:txBody>
          <a:bodyPr wrap="square">
            <a:spAutoFit/>
          </a:bodyPr>
          <a:lstStyle/>
          <a:p>
            <a:r>
              <a:rPr lang="en-US" dirty="0"/>
              <a:t>Note: Minimal safety margin is based on a design strength of 19.4N (actual minimum yield is 23.3N) divided by Maximum tension.</a:t>
            </a:r>
            <a:endParaRPr lang="en-US" dirty="0"/>
          </a:p>
        </p:txBody>
      </p:sp>
      <p:sp>
        <p:nvSpPr>
          <p:cNvPr id="15" name="TextBox 14"/>
          <p:cNvSpPr txBox="1"/>
          <p:nvPr/>
        </p:nvSpPr>
        <p:spPr>
          <a:xfrm>
            <a:off x="6977559" y="1670538"/>
            <a:ext cx="1700450" cy="1477328"/>
          </a:xfrm>
          <a:prstGeom prst="rect">
            <a:avLst/>
          </a:prstGeom>
          <a:noFill/>
        </p:spPr>
        <p:txBody>
          <a:bodyPr wrap="square" rtlCol="0">
            <a:spAutoFit/>
          </a:bodyPr>
          <a:lstStyle/>
          <a:p>
            <a:r>
              <a:rPr lang="en-US" dirty="0" smtClean="0"/>
              <a:t>LC 17-1 and -2 have </a:t>
            </a:r>
            <a:r>
              <a:rPr lang="en-US" dirty="0" smtClean="0"/>
              <a:t>the minimum safety margin and </a:t>
            </a:r>
            <a:r>
              <a:rPr lang="en-US" dirty="0" smtClean="0"/>
              <a:t>are </a:t>
            </a:r>
            <a:r>
              <a:rPr lang="en-US" dirty="0" smtClean="0"/>
              <a:t>ok</a:t>
            </a:r>
            <a:endParaRPr lang="en-US" dirty="0"/>
          </a:p>
        </p:txBody>
      </p:sp>
      <p:cxnSp>
        <p:nvCxnSpPr>
          <p:cNvPr id="17" name="Straight Arrow Connector 16"/>
          <p:cNvCxnSpPr/>
          <p:nvPr/>
        </p:nvCxnSpPr>
        <p:spPr>
          <a:xfrm flipH="1" flipV="1">
            <a:off x="6005146" y="2005789"/>
            <a:ext cx="1069128" cy="550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6047341" y="2060831"/>
            <a:ext cx="1026933" cy="973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60692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742725" y="2848180"/>
            <a:ext cx="2312377" cy="369332"/>
          </a:xfrm>
          <a:prstGeom prst="rect">
            <a:avLst/>
          </a:prstGeom>
          <a:solidFill>
            <a:schemeClr val="bg1"/>
          </a:solidFill>
        </p:spPr>
        <p:txBody>
          <a:bodyPr wrap="square" rtlCol="0">
            <a:spAutoFit/>
          </a:bodyPr>
          <a:lstStyle/>
          <a:p>
            <a:r>
              <a:rPr lang="en-US" dirty="0" smtClean="0"/>
              <a:t>Localized high stress</a:t>
            </a:r>
            <a:endParaRPr lang="en-US" dirty="0"/>
          </a:p>
        </p:txBody>
      </p:sp>
      <p:sp>
        <p:nvSpPr>
          <p:cNvPr id="4" name="Date Placeholder 3"/>
          <p:cNvSpPr>
            <a:spLocks noGrp="1"/>
          </p:cNvSpPr>
          <p:nvPr>
            <p:ph type="dt" sz="half" idx="12"/>
          </p:nvPr>
        </p:nvSpPr>
        <p:spPr/>
        <p:txBody>
          <a:bodyPr/>
          <a:lstStyle/>
          <a:p>
            <a:pPr>
              <a:defRPr/>
            </a:pPr>
            <a:r>
              <a:rPr lang="en-US" smtClean="0">
                <a:latin typeface="Helvetica"/>
                <a:cs typeface="Helvetica"/>
              </a:rPr>
              <a:t>9/1/2021</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nl-NL" smtClean="0"/>
              <a:t>D. Wenman | APA Mechanical Aanlysis</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37</a:t>
            </a:fld>
            <a:endParaRPr lang="en-US" dirty="0"/>
          </a:p>
        </p:txBody>
      </p:sp>
      <p:sp>
        <p:nvSpPr>
          <p:cNvPr id="10" name="Rectangle 9"/>
          <p:cNvSpPr/>
          <p:nvPr/>
        </p:nvSpPr>
        <p:spPr>
          <a:xfrm>
            <a:off x="270410" y="384039"/>
            <a:ext cx="8539482" cy="461665"/>
          </a:xfrm>
          <a:prstGeom prst="rect">
            <a:avLst/>
          </a:prstGeom>
        </p:spPr>
        <p:txBody>
          <a:bodyPr wrap="square">
            <a:spAutoFit/>
          </a:bodyPr>
          <a:lstStyle/>
          <a:p>
            <a:r>
              <a:rPr lang="en-US" sz="2400" b="1" dirty="0" smtClean="0">
                <a:solidFill>
                  <a:srgbClr val="E95125"/>
                </a:solidFill>
                <a:latin typeface="Helvetica"/>
              </a:rPr>
              <a:t>Frame Stresses </a:t>
            </a:r>
            <a:r>
              <a:rPr lang="en-US" sz="2400" b="1" dirty="0">
                <a:solidFill>
                  <a:srgbClr val="E95125"/>
                </a:solidFill>
                <a:latin typeface="Helvetica"/>
              </a:rPr>
              <a:t>for </a:t>
            </a:r>
            <a:r>
              <a:rPr lang="en-US" sz="2400" b="1" dirty="0" smtClean="0">
                <a:solidFill>
                  <a:srgbClr val="E95125"/>
                </a:solidFill>
                <a:latin typeface="Helvetica"/>
              </a:rPr>
              <a:t>Dynamic Transport Cases</a:t>
            </a:r>
            <a:endParaRPr lang="en-US" sz="2400" b="1" dirty="0">
              <a:solidFill>
                <a:srgbClr val="E95125"/>
              </a:solidFill>
              <a:latin typeface="Helvetica"/>
            </a:endParaRPr>
          </a:p>
        </p:txBody>
      </p:sp>
      <p:sp>
        <p:nvSpPr>
          <p:cNvPr id="12" name="TextBox 11"/>
          <p:cNvSpPr txBox="1"/>
          <p:nvPr/>
        </p:nvSpPr>
        <p:spPr>
          <a:xfrm>
            <a:off x="369277" y="845704"/>
            <a:ext cx="8229600" cy="646331"/>
          </a:xfrm>
          <a:prstGeom prst="rect">
            <a:avLst/>
          </a:prstGeom>
          <a:noFill/>
        </p:spPr>
        <p:txBody>
          <a:bodyPr wrap="square" rtlCol="0">
            <a:spAutoFit/>
          </a:bodyPr>
          <a:lstStyle/>
          <a:p>
            <a:r>
              <a:rPr lang="en-US" b="1" dirty="0" smtClean="0"/>
              <a:t>Results from </a:t>
            </a:r>
            <a:r>
              <a:rPr lang="en-US" b="1" dirty="0" smtClean="0"/>
              <a:t>FEA</a:t>
            </a:r>
            <a:endParaRPr lang="en-US" b="1" dirty="0"/>
          </a:p>
          <a:p>
            <a:r>
              <a:rPr lang="en-US" dirty="0" smtClean="0"/>
              <a:t>See following page for cases checked with Analytical method</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03156202"/>
              </p:ext>
            </p:extLst>
          </p:nvPr>
        </p:nvGraphicFramePr>
        <p:xfrm>
          <a:off x="454026" y="1526102"/>
          <a:ext cx="5959475" cy="1857375"/>
        </p:xfrm>
        <a:graphic>
          <a:graphicData uri="http://schemas.openxmlformats.org/drawingml/2006/table">
            <a:tbl>
              <a:tblPr firstRow="1" firstCol="1" bandRow="1">
                <a:tableStyleId>{5C22544A-7EE6-4342-B048-85BDC9FD1C3A}</a:tableStyleId>
              </a:tblPr>
              <a:tblGrid>
                <a:gridCol w="1335405">
                  <a:extLst>
                    <a:ext uri="{9D8B030D-6E8A-4147-A177-3AD203B41FA5}">
                      <a16:colId xmlns:a16="http://schemas.microsoft.com/office/drawing/2014/main" val="368981444"/>
                    </a:ext>
                  </a:extLst>
                </a:gridCol>
                <a:gridCol w="1567180">
                  <a:extLst>
                    <a:ext uri="{9D8B030D-6E8A-4147-A177-3AD203B41FA5}">
                      <a16:colId xmlns:a16="http://schemas.microsoft.com/office/drawing/2014/main" val="241401128"/>
                    </a:ext>
                  </a:extLst>
                </a:gridCol>
                <a:gridCol w="1618615">
                  <a:extLst>
                    <a:ext uri="{9D8B030D-6E8A-4147-A177-3AD203B41FA5}">
                      <a16:colId xmlns:a16="http://schemas.microsoft.com/office/drawing/2014/main" val="93602110"/>
                    </a:ext>
                  </a:extLst>
                </a:gridCol>
                <a:gridCol w="1438275">
                  <a:extLst>
                    <a:ext uri="{9D8B030D-6E8A-4147-A177-3AD203B41FA5}">
                      <a16:colId xmlns:a16="http://schemas.microsoft.com/office/drawing/2014/main" val="1035690735"/>
                    </a:ext>
                  </a:extLst>
                </a:gridCol>
              </a:tblGrid>
              <a:tr h="267529">
                <a:tc>
                  <a:txBody>
                    <a:bodyPr/>
                    <a:lstStyle/>
                    <a:p>
                      <a:pPr marL="0" marR="0" algn="ctr">
                        <a:lnSpc>
                          <a:spcPct val="107000"/>
                        </a:lnSpc>
                        <a:spcBef>
                          <a:spcPts val="0"/>
                        </a:spcBef>
                        <a:spcAft>
                          <a:spcPts val="800"/>
                        </a:spcAft>
                      </a:pPr>
                      <a:r>
                        <a:rPr lang="en-US" sz="1100" dirty="0">
                          <a:effectLst/>
                        </a:rPr>
                        <a:t>Case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Maximum Stress (MPa)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smtClean="0">
                          <a:effectLst/>
                        </a:rPr>
                        <a:t>Available </a:t>
                      </a:r>
                      <a:r>
                        <a:rPr lang="en-US" sz="1100" dirty="0">
                          <a:effectLst/>
                        </a:rPr>
                        <a:t>Stress (MPa)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Utilization Ratio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72797683"/>
                  </a:ext>
                </a:extLst>
              </a:tr>
              <a:tr h="187325">
                <a:tc>
                  <a:txBody>
                    <a:bodyPr/>
                    <a:lstStyle/>
                    <a:p>
                      <a:pPr marL="0" marR="0" algn="ctr">
                        <a:lnSpc>
                          <a:spcPct val="107000"/>
                        </a:lnSpc>
                        <a:spcBef>
                          <a:spcPts val="0"/>
                        </a:spcBef>
                        <a:spcAft>
                          <a:spcPts val="0"/>
                        </a:spcAft>
                      </a:pPr>
                      <a:r>
                        <a:rPr lang="en-US" sz="1100" dirty="0" smtClean="0">
                          <a:effectLst/>
                        </a:rPr>
                        <a:t>LCD</a:t>
                      </a:r>
                      <a:r>
                        <a:rPr lang="en-US" sz="1100" baseline="0" dirty="0" smtClean="0">
                          <a:effectLst/>
                        </a:rPr>
                        <a:t> </a:t>
                      </a:r>
                      <a:r>
                        <a:rPr lang="en-US" sz="1100" dirty="0" smtClean="0">
                          <a:effectLst/>
                        </a:rPr>
                        <a:t>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159.25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189.0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smtClean="0">
                          <a:effectLst/>
                        </a:rPr>
                        <a:t>0.84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3008931"/>
                  </a:ext>
                </a:extLst>
              </a:tr>
              <a:tr h="187325">
                <a:tc>
                  <a:txBody>
                    <a:bodyPr/>
                    <a:lstStyle/>
                    <a:p>
                      <a:pPr marL="0" marR="0" algn="ctr">
                        <a:lnSpc>
                          <a:spcPct val="107000"/>
                        </a:lnSpc>
                        <a:spcBef>
                          <a:spcPts val="0"/>
                        </a:spcBef>
                        <a:spcAft>
                          <a:spcPts val="0"/>
                        </a:spcAft>
                      </a:pPr>
                      <a:r>
                        <a:rPr lang="en-US" sz="1100" dirty="0" smtClean="0">
                          <a:effectLst/>
                        </a:rPr>
                        <a:t>LCD</a:t>
                      </a:r>
                      <a:r>
                        <a:rPr lang="en-US" sz="1100" baseline="0" dirty="0" smtClean="0">
                          <a:effectLst/>
                        </a:rPr>
                        <a:t> </a:t>
                      </a:r>
                      <a:r>
                        <a:rPr lang="en-US" sz="1100" dirty="0" smtClean="0">
                          <a:effectLst/>
                        </a:rPr>
                        <a:t>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167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189.0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smtClean="0">
                          <a:effectLst/>
                        </a:rPr>
                        <a:t>0.88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07446484"/>
                  </a:ext>
                </a:extLst>
              </a:tr>
              <a:tr h="187325">
                <a:tc>
                  <a:txBody>
                    <a:bodyPr/>
                    <a:lstStyle/>
                    <a:p>
                      <a:pPr marL="0" marR="0" algn="ctr">
                        <a:lnSpc>
                          <a:spcPct val="107000"/>
                        </a:lnSpc>
                        <a:spcBef>
                          <a:spcPts val="0"/>
                        </a:spcBef>
                        <a:spcAft>
                          <a:spcPts val="0"/>
                        </a:spcAft>
                      </a:pPr>
                      <a:r>
                        <a:rPr lang="en-US" sz="1100" dirty="0" smtClean="0">
                          <a:effectLst/>
                        </a:rPr>
                        <a:t>LCD 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180.3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189.0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smtClean="0">
                          <a:effectLst/>
                        </a:rPr>
                        <a:t>0.95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50973311"/>
                  </a:ext>
                </a:extLst>
              </a:tr>
              <a:tr h="187325">
                <a:tc>
                  <a:txBody>
                    <a:bodyPr/>
                    <a:lstStyle/>
                    <a:p>
                      <a:pPr marL="0" marR="0" algn="ctr">
                        <a:lnSpc>
                          <a:spcPct val="107000"/>
                        </a:lnSpc>
                        <a:spcBef>
                          <a:spcPts val="0"/>
                        </a:spcBef>
                        <a:spcAft>
                          <a:spcPts val="0"/>
                        </a:spcAft>
                      </a:pPr>
                      <a:r>
                        <a:rPr lang="en-US" sz="1100" dirty="0" smtClean="0">
                          <a:effectLst/>
                        </a:rPr>
                        <a:t>LCD 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149.4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189.0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smtClean="0">
                          <a:effectLst/>
                        </a:rPr>
                        <a:t>0.79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91904225"/>
                  </a:ext>
                </a:extLst>
              </a:tr>
              <a:tr h="187325">
                <a:tc>
                  <a:txBody>
                    <a:bodyPr/>
                    <a:lstStyle/>
                    <a:p>
                      <a:pPr marL="0" marR="0" algn="ctr">
                        <a:lnSpc>
                          <a:spcPct val="107000"/>
                        </a:lnSpc>
                        <a:spcBef>
                          <a:spcPts val="0"/>
                        </a:spcBef>
                        <a:spcAft>
                          <a:spcPts val="0"/>
                        </a:spcAft>
                      </a:pPr>
                      <a:r>
                        <a:rPr lang="en-US" sz="1100" dirty="0" smtClean="0">
                          <a:effectLst/>
                        </a:rPr>
                        <a:t>LCD 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148.4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189.0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smtClean="0">
                          <a:effectLst/>
                          <a:latin typeface="+mn-lt"/>
                          <a:ea typeface="+mn-ea"/>
                          <a:cs typeface="+mn-cs"/>
                        </a:rPr>
                        <a:t>0.79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18329749"/>
                  </a:ext>
                </a:extLst>
              </a:tr>
              <a:tr h="187325">
                <a:tc>
                  <a:txBody>
                    <a:bodyPr/>
                    <a:lstStyle/>
                    <a:p>
                      <a:pPr marL="0" marR="0" algn="ctr">
                        <a:lnSpc>
                          <a:spcPct val="107000"/>
                        </a:lnSpc>
                        <a:spcBef>
                          <a:spcPts val="0"/>
                        </a:spcBef>
                        <a:spcAft>
                          <a:spcPts val="0"/>
                        </a:spcAft>
                      </a:pPr>
                      <a:r>
                        <a:rPr lang="en-US" sz="1100" dirty="0" smtClean="0">
                          <a:effectLst/>
                        </a:rPr>
                        <a:t>LCD 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148.4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189.0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smtClean="0">
                          <a:effectLst/>
                        </a:rPr>
                        <a:t>0.79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75884457"/>
                  </a:ext>
                </a:extLst>
              </a:tr>
              <a:tr h="187325">
                <a:tc>
                  <a:txBody>
                    <a:bodyPr/>
                    <a:lstStyle/>
                    <a:p>
                      <a:pPr marL="0" marR="0" algn="ctr">
                        <a:lnSpc>
                          <a:spcPct val="107000"/>
                        </a:lnSpc>
                        <a:spcBef>
                          <a:spcPts val="0"/>
                        </a:spcBef>
                        <a:spcAft>
                          <a:spcPts val="0"/>
                        </a:spcAft>
                      </a:pPr>
                      <a:r>
                        <a:rPr lang="en-US" sz="1100" dirty="0" smtClean="0">
                          <a:effectLst/>
                        </a:rPr>
                        <a:t>LCD 3-2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182.6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189.0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smtClean="0">
                          <a:effectLst/>
                        </a:rPr>
                        <a:t>0.97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58155260"/>
                  </a:ext>
                </a:extLst>
              </a:tr>
              <a:tr h="187325">
                <a:tc>
                  <a:txBody>
                    <a:bodyPr/>
                    <a:lstStyle/>
                    <a:p>
                      <a:pPr marL="0" marR="0" algn="ctr">
                        <a:lnSpc>
                          <a:spcPct val="107000"/>
                        </a:lnSpc>
                        <a:spcBef>
                          <a:spcPts val="0"/>
                        </a:spcBef>
                        <a:spcAft>
                          <a:spcPts val="0"/>
                        </a:spcAft>
                      </a:pPr>
                      <a:r>
                        <a:rPr lang="en-US" sz="1100" dirty="0" smtClean="0">
                          <a:effectLst/>
                        </a:rPr>
                        <a:t>LCD 3-3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151.9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189.0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smtClean="0">
                          <a:effectLst/>
                        </a:rPr>
                        <a:t>0.80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39319012"/>
                  </a:ext>
                </a:extLst>
              </a:tr>
            </a:tbl>
          </a:graphicData>
        </a:graphic>
      </p:graphicFrame>
      <p:pic>
        <p:nvPicPr>
          <p:cNvPr id="8" name="Picture 7"/>
          <p:cNvPicPr/>
          <p:nvPr/>
        </p:nvPicPr>
        <p:blipFill>
          <a:blip r:embed="rId3"/>
          <a:stretch>
            <a:fillRect/>
          </a:stretch>
        </p:blipFill>
        <p:spPr>
          <a:xfrm>
            <a:off x="469901" y="3408527"/>
            <a:ext cx="7399214" cy="2494690"/>
          </a:xfrm>
          <a:prstGeom prst="rect">
            <a:avLst/>
          </a:prstGeom>
        </p:spPr>
      </p:pic>
      <p:sp>
        <p:nvSpPr>
          <p:cNvPr id="9" name="TextBox 8"/>
          <p:cNvSpPr txBox="1"/>
          <p:nvPr/>
        </p:nvSpPr>
        <p:spPr>
          <a:xfrm>
            <a:off x="2252554" y="5903217"/>
            <a:ext cx="3314700" cy="369332"/>
          </a:xfrm>
          <a:prstGeom prst="rect">
            <a:avLst/>
          </a:prstGeom>
          <a:solidFill>
            <a:schemeClr val="bg1"/>
          </a:solidFill>
        </p:spPr>
        <p:txBody>
          <a:bodyPr wrap="square" rtlCol="0">
            <a:spAutoFit/>
          </a:bodyPr>
          <a:lstStyle/>
          <a:p>
            <a:r>
              <a:rPr lang="en-US" dirty="0" smtClean="0"/>
              <a:t>Stress plot for load case </a:t>
            </a:r>
            <a:r>
              <a:rPr lang="en-US" dirty="0" smtClean="0"/>
              <a:t>LCD 3-2</a:t>
            </a:r>
            <a:endParaRPr lang="en-US" dirty="0"/>
          </a:p>
        </p:txBody>
      </p:sp>
      <p:sp>
        <p:nvSpPr>
          <p:cNvPr id="11" name="Oval 10"/>
          <p:cNvSpPr/>
          <p:nvPr/>
        </p:nvSpPr>
        <p:spPr>
          <a:xfrm>
            <a:off x="6413501" y="3402178"/>
            <a:ext cx="756139" cy="459710"/>
          </a:xfrm>
          <a:prstGeom prst="ellipse">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p:cNvCxnSpPr>
            <a:endCxn id="11" idx="7"/>
          </p:cNvCxnSpPr>
          <p:nvPr/>
        </p:nvCxnSpPr>
        <p:spPr>
          <a:xfrm flipH="1">
            <a:off x="7058906" y="3147646"/>
            <a:ext cx="713494" cy="32185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5934808" y="2405554"/>
            <a:ext cx="703385" cy="7420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638192" y="1678324"/>
            <a:ext cx="2083777" cy="1200329"/>
          </a:xfrm>
          <a:prstGeom prst="rect">
            <a:avLst/>
          </a:prstGeom>
          <a:noFill/>
        </p:spPr>
        <p:txBody>
          <a:bodyPr wrap="square" rtlCol="0">
            <a:spAutoFit/>
          </a:bodyPr>
          <a:lstStyle/>
          <a:p>
            <a:r>
              <a:rPr lang="en-US" dirty="0" smtClean="0"/>
              <a:t>LCD 3-2 Highest peak stress </a:t>
            </a:r>
            <a:r>
              <a:rPr lang="en-US" dirty="0" smtClean="0"/>
              <a:t>for cases checked with </a:t>
            </a:r>
            <a:r>
              <a:rPr lang="en-US" dirty="0" smtClean="0"/>
              <a:t>FEA. UR &lt; 1 is ok.</a:t>
            </a:r>
            <a:endParaRPr lang="en-US" dirty="0"/>
          </a:p>
        </p:txBody>
      </p:sp>
    </p:spTree>
    <p:extLst>
      <p:ext uri="{BB962C8B-B14F-4D97-AF65-F5344CB8AC3E}">
        <p14:creationId xmlns:p14="http://schemas.microsoft.com/office/powerpoint/2010/main" val="14832646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2"/>
          </p:nvPr>
        </p:nvSpPr>
        <p:spPr/>
        <p:txBody>
          <a:bodyPr/>
          <a:lstStyle/>
          <a:p>
            <a:pPr>
              <a:defRPr/>
            </a:pPr>
            <a:r>
              <a:rPr lang="en-US" smtClean="0">
                <a:latin typeface="Helvetica"/>
                <a:cs typeface="Helvetica"/>
              </a:rPr>
              <a:t>9/1/2021</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nl-NL" smtClean="0"/>
              <a:t>D. Wenman | APA Mechanical Aanlysis</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38</a:t>
            </a:fld>
            <a:endParaRPr lang="en-US" dirty="0"/>
          </a:p>
        </p:txBody>
      </p:sp>
      <p:sp>
        <p:nvSpPr>
          <p:cNvPr id="10" name="Rectangle 9"/>
          <p:cNvSpPr/>
          <p:nvPr/>
        </p:nvSpPr>
        <p:spPr>
          <a:xfrm>
            <a:off x="270410" y="384039"/>
            <a:ext cx="8539482" cy="461665"/>
          </a:xfrm>
          <a:prstGeom prst="rect">
            <a:avLst/>
          </a:prstGeom>
        </p:spPr>
        <p:txBody>
          <a:bodyPr wrap="square">
            <a:spAutoFit/>
          </a:bodyPr>
          <a:lstStyle/>
          <a:p>
            <a:r>
              <a:rPr lang="en-US" sz="2400" b="1" dirty="0">
                <a:solidFill>
                  <a:srgbClr val="E95125"/>
                </a:solidFill>
                <a:latin typeface="Helvetica"/>
              </a:rPr>
              <a:t>Frame Stresses for </a:t>
            </a:r>
            <a:r>
              <a:rPr lang="en-US" sz="2400" b="1" dirty="0" smtClean="0">
                <a:solidFill>
                  <a:srgbClr val="E95125"/>
                </a:solidFill>
                <a:latin typeface="Helvetica"/>
              </a:rPr>
              <a:t>Dynamic Transport </a:t>
            </a:r>
            <a:r>
              <a:rPr lang="en-US" sz="2400" b="1" dirty="0" smtClean="0">
                <a:solidFill>
                  <a:srgbClr val="E95125"/>
                </a:solidFill>
                <a:latin typeface="Helvetica"/>
              </a:rPr>
              <a:t>Cases</a:t>
            </a:r>
          </a:p>
        </p:txBody>
      </p:sp>
      <p:sp>
        <p:nvSpPr>
          <p:cNvPr id="7" name="TextBox 6"/>
          <p:cNvSpPr txBox="1"/>
          <p:nvPr/>
        </p:nvSpPr>
        <p:spPr>
          <a:xfrm>
            <a:off x="270410" y="1126627"/>
            <a:ext cx="8335108" cy="369332"/>
          </a:xfrm>
          <a:prstGeom prst="rect">
            <a:avLst/>
          </a:prstGeom>
          <a:noFill/>
        </p:spPr>
        <p:txBody>
          <a:bodyPr wrap="square" rtlCol="0">
            <a:spAutoFit/>
          </a:bodyPr>
          <a:lstStyle/>
          <a:p>
            <a:r>
              <a:rPr lang="en-US" dirty="0" smtClean="0"/>
              <a:t>Results from analytical method - </a:t>
            </a:r>
            <a:r>
              <a:rPr lang="en-US" dirty="0"/>
              <a:t>360-16 AISC Chapter K </a:t>
            </a:r>
            <a:r>
              <a:rPr lang="en-US" dirty="0" smtClean="0"/>
              <a:t>HSS-to-HSS </a:t>
            </a:r>
            <a:r>
              <a:rPr lang="en-US" dirty="0"/>
              <a:t>truss connection</a:t>
            </a:r>
            <a:r>
              <a:rPr lang="en-US" dirty="0" smtClean="0"/>
              <a:t> </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746910411"/>
              </p:ext>
            </p:extLst>
          </p:nvPr>
        </p:nvGraphicFramePr>
        <p:xfrm>
          <a:off x="454026" y="2177187"/>
          <a:ext cx="5455920" cy="766446"/>
        </p:xfrm>
        <a:graphic>
          <a:graphicData uri="http://schemas.openxmlformats.org/drawingml/2006/table">
            <a:tbl>
              <a:tblPr firstRow="1" firstCol="1" bandRow="1">
                <a:tableStyleId>{5C22544A-7EE6-4342-B048-85BDC9FD1C3A}</a:tableStyleId>
              </a:tblPr>
              <a:tblGrid>
                <a:gridCol w="777240">
                  <a:extLst>
                    <a:ext uri="{9D8B030D-6E8A-4147-A177-3AD203B41FA5}">
                      <a16:colId xmlns:a16="http://schemas.microsoft.com/office/drawing/2014/main" val="1537878146"/>
                    </a:ext>
                  </a:extLst>
                </a:gridCol>
                <a:gridCol w="1076325">
                  <a:extLst>
                    <a:ext uri="{9D8B030D-6E8A-4147-A177-3AD203B41FA5}">
                      <a16:colId xmlns:a16="http://schemas.microsoft.com/office/drawing/2014/main" val="2399559846"/>
                    </a:ext>
                  </a:extLst>
                </a:gridCol>
                <a:gridCol w="1494790">
                  <a:extLst>
                    <a:ext uri="{9D8B030D-6E8A-4147-A177-3AD203B41FA5}">
                      <a16:colId xmlns:a16="http://schemas.microsoft.com/office/drawing/2014/main" val="4272876142"/>
                    </a:ext>
                  </a:extLst>
                </a:gridCol>
                <a:gridCol w="1494790">
                  <a:extLst>
                    <a:ext uri="{9D8B030D-6E8A-4147-A177-3AD203B41FA5}">
                      <a16:colId xmlns:a16="http://schemas.microsoft.com/office/drawing/2014/main" val="3874488894"/>
                    </a:ext>
                  </a:extLst>
                </a:gridCol>
                <a:gridCol w="612775">
                  <a:extLst>
                    <a:ext uri="{9D8B030D-6E8A-4147-A177-3AD203B41FA5}">
                      <a16:colId xmlns:a16="http://schemas.microsoft.com/office/drawing/2014/main" val="1165658479"/>
                    </a:ext>
                  </a:extLst>
                </a:gridCol>
              </a:tblGrid>
              <a:tr h="385445">
                <a:tc>
                  <a:txBody>
                    <a:bodyPr/>
                    <a:lstStyle/>
                    <a:p>
                      <a:pPr marL="0" marR="0">
                        <a:lnSpc>
                          <a:spcPct val="107000"/>
                        </a:lnSpc>
                        <a:spcBef>
                          <a:spcPts val="0"/>
                        </a:spcBef>
                        <a:spcAft>
                          <a:spcPts val="0"/>
                        </a:spcAft>
                      </a:pPr>
                      <a:r>
                        <a:rPr lang="en-US" sz="1100">
                          <a:effectLst/>
                        </a:rPr>
                        <a:t>Load case number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Axial Force [kN]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Bending Moment y [N-m]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Bending Moment z [N-m]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dirty="0">
                          <a:effectLst/>
                        </a:rPr>
                        <a:t>LFRD - </a:t>
                      </a:r>
                      <a:r>
                        <a:rPr lang="en-US" sz="1100" dirty="0" smtClean="0">
                          <a:effectLst/>
                        </a:rPr>
                        <a:t>UR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38289173"/>
                  </a:ext>
                </a:extLst>
              </a:tr>
              <a:tr h="158750">
                <a:tc>
                  <a:txBody>
                    <a:bodyPr/>
                    <a:lstStyle/>
                    <a:p>
                      <a:pPr marL="0" marR="0">
                        <a:lnSpc>
                          <a:spcPct val="107000"/>
                        </a:lnSpc>
                        <a:spcBef>
                          <a:spcPts val="0"/>
                        </a:spcBef>
                        <a:spcAft>
                          <a:spcPts val="0"/>
                        </a:spcAft>
                      </a:pPr>
                      <a:r>
                        <a:rPr lang="en-US" sz="1100" dirty="0" smtClean="0">
                          <a:effectLst/>
                        </a:rPr>
                        <a:t>LCD </a:t>
                      </a:r>
                      <a:r>
                        <a:rPr lang="en-US" sz="1100" dirty="0">
                          <a:effectLst/>
                        </a:rPr>
                        <a:t>3-1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a:effectLst/>
                        </a:rPr>
                        <a:t>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a:effectLst/>
                        </a:rPr>
                        <a:t>483.8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dirty="0">
                          <a:effectLst/>
                        </a:rPr>
                        <a:t>0.19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36449890"/>
                  </a:ext>
                </a:extLst>
              </a:tr>
            </a:tbl>
          </a:graphicData>
        </a:graphic>
      </p:graphicFrame>
      <p:cxnSp>
        <p:nvCxnSpPr>
          <p:cNvPr id="8" name="Straight Arrow Connector 7"/>
          <p:cNvCxnSpPr/>
          <p:nvPr/>
        </p:nvCxnSpPr>
        <p:spPr>
          <a:xfrm flipH="1">
            <a:off x="5909946" y="2789590"/>
            <a:ext cx="553426"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542503" y="2648913"/>
            <a:ext cx="1573823" cy="923330"/>
          </a:xfrm>
          <a:prstGeom prst="rect">
            <a:avLst/>
          </a:prstGeom>
          <a:noFill/>
        </p:spPr>
        <p:txBody>
          <a:bodyPr wrap="square" rtlCol="0">
            <a:spAutoFit/>
          </a:bodyPr>
          <a:lstStyle/>
          <a:p>
            <a:r>
              <a:rPr lang="en-US" dirty="0" smtClean="0"/>
              <a:t>Utilization Ratio </a:t>
            </a:r>
            <a:r>
              <a:rPr lang="en-US" dirty="0" smtClean="0"/>
              <a:t>(</a:t>
            </a:r>
            <a:r>
              <a:rPr lang="en-US" dirty="0" smtClean="0"/>
              <a:t>UR) is less than 1.</a:t>
            </a:r>
            <a:endParaRPr lang="en-US" dirty="0"/>
          </a:p>
        </p:txBody>
      </p:sp>
    </p:spTree>
    <p:extLst>
      <p:ext uri="{BB962C8B-B14F-4D97-AF65-F5344CB8AC3E}">
        <p14:creationId xmlns:p14="http://schemas.microsoft.com/office/powerpoint/2010/main" val="5495517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2"/>
          </p:nvPr>
        </p:nvSpPr>
        <p:spPr/>
        <p:txBody>
          <a:bodyPr/>
          <a:lstStyle/>
          <a:p>
            <a:pPr>
              <a:defRPr/>
            </a:pPr>
            <a:r>
              <a:rPr lang="en-US" smtClean="0">
                <a:latin typeface="Helvetica"/>
                <a:cs typeface="Helvetica"/>
              </a:rPr>
              <a:t>9/1/2021</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nl-NL" smtClean="0"/>
              <a:t>D. Wenman | APA Mechanical Aanlysis</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39</a:t>
            </a:fld>
            <a:endParaRPr lang="en-US" dirty="0"/>
          </a:p>
        </p:txBody>
      </p:sp>
      <p:sp>
        <p:nvSpPr>
          <p:cNvPr id="10" name="Rectangle 9"/>
          <p:cNvSpPr/>
          <p:nvPr/>
        </p:nvSpPr>
        <p:spPr>
          <a:xfrm>
            <a:off x="270410" y="384039"/>
            <a:ext cx="8178998" cy="461665"/>
          </a:xfrm>
          <a:prstGeom prst="rect">
            <a:avLst/>
          </a:prstGeom>
        </p:spPr>
        <p:txBody>
          <a:bodyPr wrap="square">
            <a:spAutoFit/>
          </a:bodyPr>
          <a:lstStyle/>
          <a:p>
            <a:r>
              <a:rPr lang="en-US" sz="2400" b="1" dirty="0" smtClean="0">
                <a:solidFill>
                  <a:srgbClr val="E95125"/>
                </a:solidFill>
                <a:latin typeface="Helvetica"/>
              </a:rPr>
              <a:t>Bolt Results for Dynamic Transport Cases</a:t>
            </a:r>
            <a:endParaRPr lang="en-US" sz="2400" b="1" dirty="0">
              <a:solidFill>
                <a:srgbClr val="E95125"/>
              </a:solidFill>
              <a:latin typeface="Helvetica"/>
            </a:endParaRPr>
          </a:p>
        </p:txBody>
      </p:sp>
      <p:graphicFrame>
        <p:nvGraphicFramePr>
          <p:cNvPr id="2" name="Table 1"/>
          <p:cNvGraphicFramePr>
            <a:graphicFrameLocks noGrp="1"/>
          </p:cNvGraphicFramePr>
          <p:nvPr>
            <p:extLst>
              <p:ext uri="{D42A27DB-BD31-4B8C-83A1-F6EECF244321}">
                <p14:modId xmlns:p14="http://schemas.microsoft.com/office/powerpoint/2010/main" val="915396937"/>
              </p:ext>
            </p:extLst>
          </p:nvPr>
        </p:nvGraphicFramePr>
        <p:xfrm>
          <a:off x="305580" y="1248095"/>
          <a:ext cx="6684305" cy="3251285"/>
        </p:xfrm>
        <a:graphic>
          <a:graphicData uri="http://schemas.openxmlformats.org/drawingml/2006/table">
            <a:tbl>
              <a:tblPr firstRow="1" firstCol="1" bandRow="1">
                <a:tableStyleId>{5C22544A-7EE6-4342-B048-85BDC9FD1C3A}</a:tableStyleId>
              </a:tblPr>
              <a:tblGrid>
                <a:gridCol w="680183">
                  <a:extLst>
                    <a:ext uri="{9D8B030D-6E8A-4147-A177-3AD203B41FA5}">
                      <a16:colId xmlns:a16="http://schemas.microsoft.com/office/drawing/2014/main" val="415570339"/>
                    </a:ext>
                  </a:extLst>
                </a:gridCol>
                <a:gridCol w="1468315">
                  <a:extLst>
                    <a:ext uri="{9D8B030D-6E8A-4147-A177-3AD203B41FA5}">
                      <a16:colId xmlns:a16="http://schemas.microsoft.com/office/drawing/2014/main" val="2407231562"/>
                    </a:ext>
                  </a:extLst>
                </a:gridCol>
                <a:gridCol w="509954">
                  <a:extLst>
                    <a:ext uri="{9D8B030D-6E8A-4147-A177-3AD203B41FA5}">
                      <a16:colId xmlns:a16="http://schemas.microsoft.com/office/drawing/2014/main" val="2204988543"/>
                    </a:ext>
                  </a:extLst>
                </a:gridCol>
                <a:gridCol w="422031">
                  <a:extLst>
                    <a:ext uri="{9D8B030D-6E8A-4147-A177-3AD203B41FA5}">
                      <a16:colId xmlns:a16="http://schemas.microsoft.com/office/drawing/2014/main" val="2413877248"/>
                    </a:ext>
                  </a:extLst>
                </a:gridCol>
                <a:gridCol w="553915">
                  <a:extLst>
                    <a:ext uri="{9D8B030D-6E8A-4147-A177-3AD203B41FA5}">
                      <a16:colId xmlns:a16="http://schemas.microsoft.com/office/drawing/2014/main" val="3760340108"/>
                    </a:ext>
                  </a:extLst>
                </a:gridCol>
                <a:gridCol w="677008">
                  <a:extLst>
                    <a:ext uri="{9D8B030D-6E8A-4147-A177-3AD203B41FA5}">
                      <a16:colId xmlns:a16="http://schemas.microsoft.com/office/drawing/2014/main" val="34782864"/>
                    </a:ext>
                  </a:extLst>
                </a:gridCol>
                <a:gridCol w="641839">
                  <a:extLst>
                    <a:ext uri="{9D8B030D-6E8A-4147-A177-3AD203B41FA5}">
                      <a16:colId xmlns:a16="http://schemas.microsoft.com/office/drawing/2014/main" val="314140521"/>
                    </a:ext>
                  </a:extLst>
                </a:gridCol>
                <a:gridCol w="870438">
                  <a:extLst>
                    <a:ext uri="{9D8B030D-6E8A-4147-A177-3AD203B41FA5}">
                      <a16:colId xmlns:a16="http://schemas.microsoft.com/office/drawing/2014/main" val="3519879147"/>
                    </a:ext>
                  </a:extLst>
                </a:gridCol>
                <a:gridCol w="860622">
                  <a:extLst>
                    <a:ext uri="{9D8B030D-6E8A-4147-A177-3AD203B41FA5}">
                      <a16:colId xmlns:a16="http://schemas.microsoft.com/office/drawing/2014/main" val="1913327508"/>
                    </a:ext>
                  </a:extLst>
                </a:gridCol>
              </a:tblGrid>
              <a:tr h="372979">
                <a:tc>
                  <a:txBody>
                    <a:bodyPr/>
                    <a:lstStyle/>
                    <a:p>
                      <a:pPr marL="0" marR="0">
                        <a:lnSpc>
                          <a:spcPct val="107000"/>
                        </a:lnSpc>
                        <a:spcBef>
                          <a:spcPts val="0"/>
                        </a:spcBef>
                        <a:spcAft>
                          <a:spcPts val="0"/>
                        </a:spcAft>
                      </a:pPr>
                      <a:r>
                        <a:rPr lang="en-US" sz="1100" dirty="0">
                          <a:effectLst/>
                        </a:rPr>
                        <a:t>Case Number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Description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Joint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dirty="0">
                          <a:effectLst/>
                        </a:rPr>
                        <a:t>Bolt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dirty="0">
                          <a:effectLst/>
                        </a:rPr>
                        <a:t>Bolt Type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Axial Force (N)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Shear Force (N)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dirty="0" smtClean="0">
                          <a:effectLst/>
                        </a:rPr>
                        <a:t>Available </a:t>
                      </a:r>
                      <a:r>
                        <a:rPr lang="en-US" sz="1100" dirty="0">
                          <a:effectLst/>
                        </a:rPr>
                        <a:t>Axial to Calculated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dirty="0" smtClean="0">
                          <a:effectLst/>
                        </a:rPr>
                        <a:t>Available </a:t>
                      </a:r>
                      <a:r>
                        <a:rPr lang="en-US" sz="1100" dirty="0">
                          <a:effectLst/>
                        </a:rPr>
                        <a:t>Shear to Calculated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6900757"/>
                  </a:ext>
                </a:extLst>
              </a:tr>
              <a:tr h="301458">
                <a:tc>
                  <a:txBody>
                    <a:bodyPr/>
                    <a:lstStyle/>
                    <a:p>
                      <a:pPr marL="0" marR="0">
                        <a:lnSpc>
                          <a:spcPct val="107000"/>
                        </a:lnSpc>
                        <a:spcBef>
                          <a:spcPts val="0"/>
                        </a:spcBef>
                        <a:spcAft>
                          <a:spcPts val="0"/>
                        </a:spcAft>
                      </a:pPr>
                      <a:r>
                        <a:rPr lang="en-US" sz="1100" dirty="0" smtClean="0">
                          <a:effectLst/>
                        </a:rPr>
                        <a:t>LCD </a:t>
                      </a:r>
                      <a:r>
                        <a:rPr lang="en-US" sz="1100" dirty="0">
                          <a:effectLst/>
                        </a:rPr>
                        <a:t>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Maximum M12 Axial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M12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3711.3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545.5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34.8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30253901"/>
                  </a:ext>
                </a:extLst>
              </a:tr>
              <a:tr h="301458">
                <a:tc>
                  <a:txBody>
                    <a:bodyPr/>
                    <a:lstStyle/>
                    <a:p>
                      <a:pPr marL="0" marR="0">
                        <a:lnSpc>
                          <a:spcPct val="107000"/>
                        </a:lnSpc>
                        <a:spcBef>
                          <a:spcPts val="0"/>
                        </a:spcBef>
                        <a:spcAft>
                          <a:spcPts val="0"/>
                        </a:spcAft>
                      </a:pPr>
                      <a:r>
                        <a:rPr lang="en-US" sz="1100" dirty="0" smtClean="0">
                          <a:effectLst/>
                        </a:rPr>
                        <a:t>LCD </a:t>
                      </a:r>
                      <a:r>
                        <a:rPr lang="en-US" sz="1100" dirty="0">
                          <a:effectLst/>
                        </a:rPr>
                        <a:t>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Maximum M12 Axial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M12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4303.6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1326.0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14.3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52099665"/>
                  </a:ext>
                </a:extLst>
              </a:tr>
              <a:tr h="301458">
                <a:tc>
                  <a:txBody>
                    <a:bodyPr/>
                    <a:lstStyle/>
                    <a:p>
                      <a:pPr marL="0" marR="0">
                        <a:lnSpc>
                          <a:spcPct val="107000"/>
                        </a:lnSpc>
                        <a:spcBef>
                          <a:spcPts val="0"/>
                        </a:spcBef>
                        <a:spcAft>
                          <a:spcPts val="0"/>
                        </a:spcAft>
                      </a:pPr>
                      <a:r>
                        <a:rPr lang="en-US" sz="1100" dirty="0" smtClean="0">
                          <a:effectLst/>
                        </a:rPr>
                        <a:t>LCD </a:t>
                      </a:r>
                      <a:r>
                        <a:rPr lang="en-US" sz="1100" dirty="0">
                          <a:effectLst/>
                        </a:rPr>
                        <a:t>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Maximum M12 Axial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M12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5063.8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829.8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22.9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87889924"/>
                  </a:ext>
                </a:extLst>
              </a:tr>
              <a:tr h="301458">
                <a:tc>
                  <a:txBody>
                    <a:bodyPr/>
                    <a:lstStyle/>
                    <a:p>
                      <a:pPr marL="0" marR="0">
                        <a:lnSpc>
                          <a:spcPct val="107000"/>
                        </a:lnSpc>
                        <a:spcBef>
                          <a:spcPts val="0"/>
                        </a:spcBef>
                        <a:spcAft>
                          <a:spcPts val="0"/>
                        </a:spcAft>
                      </a:pPr>
                      <a:r>
                        <a:rPr lang="en-US" sz="1100" dirty="0" smtClean="0">
                          <a:effectLst/>
                        </a:rPr>
                        <a:t>LCD </a:t>
                      </a:r>
                      <a:r>
                        <a:rPr lang="en-US" sz="1100" dirty="0">
                          <a:effectLst/>
                        </a:rPr>
                        <a:t>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Maximum M12 Axial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M12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5397.7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802.1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23.7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34617932"/>
                  </a:ext>
                </a:extLst>
              </a:tr>
              <a:tr h="301458">
                <a:tc>
                  <a:txBody>
                    <a:bodyPr/>
                    <a:lstStyle/>
                    <a:p>
                      <a:pPr marL="0" marR="0">
                        <a:lnSpc>
                          <a:spcPct val="107000"/>
                        </a:lnSpc>
                        <a:spcBef>
                          <a:spcPts val="0"/>
                        </a:spcBef>
                        <a:spcAft>
                          <a:spcPts val="0"/>
                        </a:spcAft>
                      </a:pPr>
                      <a:r>
                        <a:rPr lang="en-US" sz="1100" dirty="0" smtClean="0">
                          <a:effectLst/>
                        </a:rPr>
                        <a:t>LCD </a:t>
                      </a:r>
                      <a:r>
                        <a:rPr lang="en-US" sz="1100" dirty="0">
                          <a:effectLst/>
                        </a:rPr>
                        <a:t>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Maximum M12 Axial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M12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5403.8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811.1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23.4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69888410"/>
                  </a:ext>
                </a:extLst>
              </a:tr>
              <a:tr h="301458">
                <a:tc>
                  <a:txBody>
                    <a:bodyPr/>
                    <a:lstStyle/>
                    <a:p>
                      <a:pPr marL="0" marR="0">
                        <a:lnSpc>
                          <a:spcPct val="107000"/>
                        </a:lnSpc>
                        <a:spcBef>
                          <a:spcPts val="0"/>
                        </a:spcBef>
                        <a:spcAft>
                          <a:spcPts val="0"/>
                        </a:spcAft>
                      </a:pPr>
                      <a:r>
                        <a:rPr lang="en-US" sz="1100" dirty="0" smtClean="0">
                          <a:effectLst/>
                        </a:rPr>
                        <a:t>LCD </a:t>
                      </a:r>
                      <a:r>
                        <a:rPr lang="en-US" sz="1100" dirty="0">
                          <a:effectLst/>
                        </a:rPr>
                        <a:t>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Maximum M12 Axial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M12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5403.8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811.1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23.4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5748378"/>
                  </a:ext>
                </a:extLst>
              </a:tr>
              <a:tr h="301458">
                <a:tc>
                  <a:txBody>
                    <a:bodyPr/>
                    <a:lstStyle/>
                    <a:p>
                      <a:pPr marL="0" marR="0">
                        <a:lnSpc>
                          <a:spcPct val="107000"/>
                        </a:lnSpc>
                        <a:spcBef>
                          <a:spcPts val="0"/>
                        </a:spcBef>
                        <a:spcAft>
                          <a:spcPts val="0"/>
                        </a:spcAft>
                      </a:pPr>
                      <a:r>
                        <a:rPr lang="en-US" sz="1100" dirty="0" smtClean="0">
                          <a:effectLst/>
                        </a:rPr>
                        <a:t>LCD </a:t>
                      </a:r>
                      <a:r>
                        <a:rPr lang="en-US" sz="1100" dirty="0">
                          <a:effectLst/>
                        </a:rPr>
                        <a:t>3-1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Maximum M12 Axial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M12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4457.3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613.1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31.0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61469378"/>
                  </a:ext>
                </a:extLst>
              </a:tr>
              <a:tr h="301458">
                <a:tc>
                  <a:txBody>
                    <a:bodyPr/>
                    <a:lstStyle/>
                    <a:p>
                      <a:pPr marL="0" marR="0">
                        <a:lnSpc>
                          <a:spcPct val="107000"/>
                        </a:lnSpc>
                        <a:spcBef>
                          <a:spcPts val="0"/>
                        </a:spcBef>
                        <a:spcAft>
                          <a:spcPts val="0"/>
                        </a:spcAft>
                      </a:pPr>
                      <a:r>
                        <a:rPr lang="en-US" sz="1100" dirty="0" smtClean="0">
                          <a:effectLst/>
                        </a:rPr>
                        <a:t>LCD </a:t>
                      </a:r>
                      <a:r>
                        <a:rPr lang="en-US" sz="1100" dirty="0">
                          <a:effectLst/>
                        </a:rPr>
                        <a:t>3-2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Maximum M12 Axial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M12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3904.8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782.6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24.3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36633670"/>
                  </a:ext>
                </a:extLst>
              </a:tr>
              <a:tr h="301458">
                <a:tc>
                  <a:txBody>
                    <a:bodyPr/>
                    <a:lstStyle/>
                    <a:p>
                      <a:pPr marL="0" marR="0">
                        <a:lnSpc>
                          <a:spcPct val="107000"/>
                        </a:lnSpc>
                        <a:spcBef>
                          <a:spcPts val="0"/>
                        </a:spcBef>
                        <a:spcAft>
                          <a:spcPts val="0"/>
                        </a:spcAft>
                      </a:pPr>
                      <a:r>
                        <a:rPr lang="en-US" sz="1100" dirty="0" smtClean="0">
                          <a:effectLst/>
                        </a:rPr>
                        <a:t>LCD </a:t>
                      </a:r>
                      <a:r>
                        <a:rPr lang="en-US" sz="1100" dirty="0">
                          <a:effectLst/>
                        </a:rPr>
                        <a:t>3-3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Maximum M12 Axial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M12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4463.7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716.7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dirty="0">
                          <a:effectLst/>
                        </a:rPr>
                        <a:t>26.5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580845068"/>
                  </a:ext>
                </a:extLst>
              </a:tr>
            </a:tbl>
          </a:graphicData>
        </a:graphic>
      </p:graphicFrame>
      <p:sp>
        <p:nvSpPr>
          <p:cNvPr id="3" name="Rectangle 2"/>
          <p:cNvSpPr/>
          <p:nvPr/>
        </p:nvSpPr>
        <p:spPr>
          <a:xfrm>
            <a:off x="270409" y="845704"/>
            <a:ext cx="5523721" cy="369332"/>
          </a:xfrm>
          <a:prstGeom prst="rect">
            <a:avLst/>
          </a:prstGeom>
        </p:spPr>
        <p:txBody>
          <a:bodyPr wrap="square">
            <a:spAutoFit/>
          </a:bodyPr>
          <a:lstStyle/>
          <a:p>
            <a:r>
              <a:rPr lang="en-US" dirty="0"/>
              <a:t>M12 bolts with Maximum Axial force for each </a:t>
            </a:r>
            <a:r>
              <a:rPr lang="en-US" dirty="0" smtClean="0"/>
              <a:t>case.</a:t>
            </a:r>
            <a:endParaRPr lang="en-US" dirty="0"/>
          </a:p>
        </p:txBody>
      </p:sp>
      <p:sp>
        <p:nvSpPr>
          <p:cNvPr id="8" name="TextBox 7"/>
          <p:cNvSpPr txBox="1"/>
          <p:nvPr/>
        </p:nvSpPr>
        <p:spPr>
          <a:xfrm>
            <a:off x="270410" y="5186415"/>
            <a:ext cx="8813067" cy="646331"/>
          </a:xfrm>
          <a:prstGeom prst="rect">
            <a:avLst/>
          </a:prstGeom>
          <a:noFill/>
        </p:spPr>
        <p:txBody>
          <a:bodyPr wrap="square" rtlCol="0">
            <a:spAutoFit/>
          </a:bodyPr>
          <a:lstStyle/>
          <a:p>
            <a:r>
              <a:rPr lang="en-US" dirty="0" smtClean="0"/>
              <a:t>Note:  Maximum shear force for of all cases and joints is less than 30% of available,  Therefore it is not necessary to consider combined loading. (See User Note in Section J3.7)</a:t>
            </a:r>
            <a:endParaRPr lang="en-US" dirty="0"/>
          </a:p>
        </p:txBody>
      </p:sp>
      <p:sp>
        <p:nvSpPr>
          <p:cNvPr id="11" name="TextBox 10"/>
          <p:cNvSpPr txBox="1"/>
          <p:nvPr/>
        </p:nvSpPr>
        <p:spPr>
          <a:xfrm>
            <a:off x="7543800" y="2128806"/>
            <a:ext cx="1441938" cy="1754326"/>
          </a:xfrm>
          <a:prstGeom prst="rect">
            <a:avLst/>
          </a:prstGeom>
          <a:noFill/>
        </p:spPr>
        <p:txBody>
          <a:bodyPr wrap="square" rtlCol="0">
            <a:spAutoFit/>
          </a:bodyPr>
          <a:lstStyle/>
          <a:p>
            <a:r>
              <a:rPr lang="en-US" dirty="0" smtClean="0"/>
              <a:t>Load </a:t>
            </a:r>
            <a:r>
              <a:rPr lang="en-US" dirty="0" smtClean="0"/>
              <a:t>cases LCD 2-2, and -3 have the </a:t>
            </a:r>
            <a:r>
              <a:rPr lang="en-US" dirty="0" smtClean="0"/>
              <a:t>highest axial load and </a:t>
            </a:r>
            <a:r>
              <a:rPr lang="en-US" dirty="0" smtClean="0"/>
              <a:t>are </a:t>
            </a:r>
            <a:r>
              <a:rPr lang="en-US" dirty="0" smtClean="0"/>
              <a:t>ok</a:t>
            </a:r>
            <a:endParaRPr lang="en-US" dirty="0"/>
          </a:p>
        </p:txBody>
      </p:sp>
      <p:cxnSp>
        <p:nvCxnSpPr>
          <p:cNvPr id="12" name="Straight Arrow Connector 11"/>
          <p:cNvCxnSpPr/>
          <p:nvPr/>
        </p:nvCxnSpPr>
        <p:spPr>
          <a:xfrm flipH="1">
            <a:off x="5750169" y="2996663"/>
            <a:ext cx="1318846" cy="6881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5750170" y="3031071"/>
            <a:ext cx="1318845" cy="3596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7856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2"/>
          </p:nvPr>
        </p:nvSpPr>
        <p:spPr/>
        <p:txBody>
          <a:bodyPr/>
          <a:lstStyle/>
          <a:p>
            <a:pPr>
              <a:defRPr/>
            </a:pPr>
            <a:r>
              <a:rPr lang="en-US" smtClean="0">
                <a:latin typeface="Helvetica"/>
                <a:cs typeface="Helvetica"/>
              </a:rPr>
              <a:t>9/1/2021</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nl-NL" smtClean="0"/>
              <a:t>D. Wenman | APA Mechanical Aanlysis</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4</a:t>
            </a:fld>
            <a:endParaRPr lang="en-US" dirty="0"/>
          </a:p>
        </p:txBody>
      </p:sp>
      <p:sp>
        <p:nvSpPr>
          <p:cNvPr id="10" name="Rectangle 9"/>
          <p:cNvSpPr/>
          <p:nvPr/>
        </p:nvSpPr>
        <p:spPr>
          <a:xfrm>
            <a:off x="472633" y="619293"/>
            <a:ext cx="7669626" cy="461665"/>
          </a:xfrm>
          <a:prstGeom prst="rect">
            <a:avLst/>
          </a:prstGeom>
        </p:spPr>
        <p:txBody>
          <a:bodyPr wrap="square">
            <a:spAutoFit/>
          </a:bodyPr>
          <a:lstStyle/>
          <a:p>
            <a:r>
              <a:rPr lang="en-US" sz="2400" b="1" dirty="0" smtClean="0">
                <a:solidFill>
                  <a:srgbClr val="E95125"/>
                </a:solidFill>
                <a:latin typeface="Helvetica"/>
              </a:rPr>
              <a:t>Introduction</a:t>
            </a:r>
            <a:endParaRPr lang="en-US" sz="2400" b="1" dirty="0">
              <a:solidFill>
                <a:srgbClr val="E95125"/>
              </a:solidFill>
              <a:latin typeface="Helvetica"/>
            </a:endParaRPr>
          </a:p>
        </p:txBody>
      </p:sp>
      <p:sp>
        <p:nvSpPr>
          <p:cNvPr id="9" name="Content Placeholder 1"/>
          <p:cNvSpPr>
            <a:spLocks noGrp="1"/>
          </p:cNvSpPr>
          <p:nvPr>
            <p:ph idx="11"/>
          </p:nvPr>
        </p:nvSpPr>
        <p:spPr>
          <a:xfrm>
            <a:off x="454029" y="1207770"/>
            <a:ext cx="3524847" cy="5070302"/>
          </a:xfrm>
        </p:spPr>
        <p:txBody>
          <a:bodyPr>
            <a:normAutofit/>
          </a:bodyPr>
          <a:lstStyle/>
          <a:p>
            <a:r>
              <a:rPr lang="en-US" sz="2000" dirty="0" smtClean="0"/>
              <a:t>The analysis of the APA </a:t>
            </a:r>
            <a:r>
              <a:rPr lang="en-US" sz="2000" dirty="0" smtClean="0"/>
              <a:t>Frame and APA support system for all significant load </a:t>
            </a:r>
            <a:r>
              <a:rPr lang="en-US" sz="2000" dirty="0" smtClean="0"/>
              <a:t>cases will be presented.</a:t>
            </a:r>
          </a:p>
          <a:p>
            <a:r>
              <a:rPr lang="en-US" sz="2000" dirty="0" smtClean="0"/>
              <a:t>The load factors and resistance factors used for Load Factor Resistance Design (LFRD) method will be identified.</a:t>
            </a:r>
          </a:p>
          <a:p>
            <a:r>
              <a:rPr lang="en-US" sz="2000" dirty="0" smtClean="0"/>
              <a:t>The APA structural members, welded connections and bolted connections will be checked.</a:t>
            </a:r>
          </a:p>
          <a:p>
            <a:pPr marL="0" indent="0">
              <a:buNone/>
            </a:pPr>
            <a:endParaRPr lang="en-US" sz="2000" dirty="0" smtClean="0"/>
          </a:p>
        </p:txBody>
      </p:sp>
      <p:sp>
        <p:nvSpPr>
          <p:cNvPr id="11" name="TextBox 10"/>
          <p:cNvSpPr txBox="1"/>
          <p:nvPr/>
        </p:nvSpPr>
        <p:spPr>
          <a:xfrm>
            <a:off x="4052440" y="5618566"/>
            <a:ext cx="3196038" cy="646331"/>
          </a:xfrm>
          <a:prstGeom prst="rect">
            <a:avLst/>
          </a:prstGeom>
          <a:noFill/>
        </p:spPr>
        <p:txBody>
          <a:bodyPr wrap="square" rtlCol="0">
            <a:spAutoFit/>
          </a:bodyPr>
          <a:lstStyle/>
          <a:p>
            <a:r>
              <a:rPr lang="en-US" dirty="0" smtClean="0"/>
              <a:t>Integrated APA with yoke structural tees and links</a:t>
            </a:r>
            <a:endParaRPr lang="en-US" dirty="0"/>
          </a:p>
        </p:txBody>
      </p:sp>
      <p:pic>
        <p:nvPicPr>
          <p:cNvPr id="12" name="Picture 11"/>
          <p:cNvPicPr>
            <a:picLocks noChangeAspect="1"/>
          </p:cNvPicPr>
          <p:nvPr/>
        </p:nvPicPr>
        <p:blipFill>
          <a:blip r:embed="rId3"/>
          <a:stretch>
            <a:fillRect/>
          </a:stretch>
        </p:blipFill>
        <p:spPr>
          <a:xfrm>
            <a:off x="3978876" y="0"/>
            <a:ext cx="1603387" cy="5627096"/>
          </a:xfrm>
          <a:prstGeom prst="rect">
            <a:avLst/>
          </a:prstGeom>
        </p:spPr>
      </p:pic>
      <p:pic>
        <p:nvPicPr>
          <p:cNvPr id="13" name="Picture 12"/>
          <p:cNvPicPr>
            <a:picLocks noChangeAspect="1"/>
          </p:cNvPicPr>
          <p:nvPr/>
        </p:nvPicPr>
        <p:blipFill>
          <a:blip r:embed="rId4"/>
          <a:stretch>
            <a:fillRect/>
          </a:stretch>
        </p:blipFill>
        <p:spPr>
          <a:xfrm>
            <a:off x="5536809" y="462518"/>
            <a:ext cx="3052089" cy="2455867"/>
          </a:xfrm>
          <a:prstGeom prst="rect">
            <a:avLst/>
          </a:prstGeom>
        </p:spPr>
      </p:pic>
      <p:pic>
        <p:nvPicPr>
          <p:cNvPr id="14" name="Picture 13"/>
          <p:cNvPicPr>
            <a:picLocks noChangeAspect="1"/>
          </p:cNvPicPr>
          <p:nvPr/>
        </p:nvPicPr>
        <p:blipFill>
          <a:blip r:embed="rId5"/>
          <a:stretch>
            <a:fillRect/>
          </a:stretch>
        </p:blipFill>
        <p:spPr>
          <a:xfrm>
            <a:off x="5671827" y="3439466"/>
            <a:ext cx="2782054" cy="2197028"/>
          </a:xfrm>
          <a:prstGeom prst="rect">
            <a:avLst/>
          </a:prstGeom>
        </p:spPr>
      </p:pic>
      <p:sp>
        <p:nvSpPr>
          <p:cNvPr id="15" name="TextBox 14"/>
          <p:cNvSpPr txBox="1"/>
          <p:nvPr/>
        </p:nvSpPr>
        <p:spPr>
          <a:xfrm>
            <a:off x="5671827" y="341376"/>
            <a:ext cx="1082541" cy="369332"/>
          </a:xfrm>
          <a:prstGeom prst="rect">
            <a:avLst/>
          </a:prstGeom>
          <a:noFill/>
        </p:spPr>
        <p:txBody>
          <a:bodyPr wrap="square" rtlCol="0">
            <a:spAutoFit/>
          </a:bodyPr>
          <a:lstStyle/>
          <a:p>
            <a:r>
              <a:rPr lang="en-US" dirty="0" smtClean="0"/>
              <a:t>yoke</a:t>
            </a:r>
            <a:endParaRPr lang="en-US" dirty="0"/>
          </a:p>
        </p:txBody>
      </p:sp>
      <p:sp>
        <p:nvSpPr>
          <p:cNvPr id="16" name="TextBox 15"/>
          <p:cNvSpPr txBox="1"/>
          <p:nvPr/>
        </p:nvSpPr>
        <p:spPr>
          <a:xfrm>
            <a:off x="5212701" y="1546917"/>
            <a:ext cx="1175907" cy="646331"/>
          </a:xfrm>
          <a:prstGeom prst="rect">
            <a:avLst/>
          </a:prstGeom>
          <a:noFill/>
        </p:spPr>
        <p:txBody>
          <a:bodyPr wrap="square" rtlCol="0">
            <a:spAutoFit/>
          </a:bodyPr>
          <a:lstStyle/>
          <a:p>
            <a:r>
              <a:rPr lang="en-US" dirty="0" smtClean="0"/>
              <a:t>Structural tees</a:t>
            </a:r>
            <a:endParaRPr lang="en-US" dirty="0"/>
          </a:p>
        </p:txBody>
      </p:sp>
      <p:cxnSp>
        <p:nvCxnSpPr>
          <p:cNvPr id="17" name="Straight Arrow Connector 16"/>
          <p:cNvCxnSpPr/>
          <p:nvPr/>
        </p:nvCxnSpPr>
        <p:spPr>
          <a:xfrm flipV="1">
            <a:off x="5900928" y="1230762"/>
            <a:ext cx="1767840" cy="6468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5906371" y="1877568"/>
            <a:ext cx="482237" cy="13460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629123" y="4208417"/>
            <a:ext cx="867460" cy="369332"/>
          </a:xfrm>
          <a:prstGeom prst="rect">
            <a:avLst/>
          </a:prstGeom>
          <a:noFill/>
        </p:spPr>
        <p:txBody>
          <a:bodyPr wrap="square" rtlCol="0">
            <a:spAutoFit/>
          </a:bodyPr>
          <a:lstStyle/>
          <a:p>
            <a:r>
              <a:rPr lang="en-US" dirty="0" smtClean="0"/>
              <a:t>Links</a:t>
            </a:r>
            <a:endParaRPr lang="en-US" dirty="0"/>
          </a:p>
        </p:txBody>
      </p:sp>
      <p:cxnSp>
        <p:nvCxnSpPr>
          <p:cNvPr id="20" name="Straight Arrow Connector 19"/>
          <p:cNvCxnSpPr/>
          <p:nvPr/>
        </p:nvCxnSpPr>
        <p:spPr>
          <a:xfrm flipV="1">
            <a:off x="7322042" y="3742921"/>
            <a:ext cx="712486" cy="4654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6047232" y="4537980"/>
            <a:ext cx="682105" cy="3144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6147489" y="786069"/>
            <a:ext cx="606879" cy="3235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86171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2"/>
          </p:nvPr>
        </p:nvSpPr>
        <p:spPr/>
        <p:txBody>
          <a:bodyPr/>
          <a:lstStyle/>
          <a:p>
            <a:pPr>
              <a:defRPr/>
            </a:pPr>
            <a:r>
              <a:rPr lang="en-US" smtClean="0">
                <a:latin typeface="Helvetica"/>
                <a:cs typeface="Helvetica"/>
              </a:rPr>
              <a:t>9/1/2021</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nl-NL" smtClean="0"/>
              <a:t>D. Wenman | APA Mechanical Aanlysis</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40</a:t>
            </a:fld>
            <a:endParaRPr lang="en-US" dirty="0"/>
          </a:p>
        </p:txBody>
      </p:sp>
      <p:sp>
        <p:nvSpPr>
          <p:cNvPr id="10" name="Rectangle 9"/>
          <p:cNvSpPr/>
          <p:nvPr/>
        </p:nvSpPr>
        <p:spPr>
          <a:xfrm>
            <a:off x="270410" y="384039"/>
            <a:ext cx="8178998" cy="461665"/>
          </a:xfrm>
          <a:prstGeom prst="rect">
            <a:avLst/>
          </a:prstGeom>
        </p:spPr>
        <p:txBody>
          <a:bodyPr wrap="square">
            <a:spAutoFit/>
          </a:bodyPr>
          <a:lstStyle/>
          <a:p>
            <a:r>
              <a:rPr lang="en-US" sz="2400" b="1" dirty="0" smtClean="0">
                <a:solidFill>
                  <a:srgbClr val="E95125"/>
                </a:solidFill>
                <a:latin typeface="Helvetica"/>
              </a:rPr>
              <a:t>Bolt Results for Dynamic Transport Cases</a:t>
            </a:r>
            <a:endParaRPr lang="en-US" sz="2400" b="1" dirty="0">
              <a:solidFill>
                <a:srgbClr val="E95125"/>
              </a:solidFill>
              <a:latin typeface="Helvetica"/>
            </a:endParaRPr>
          </a:p>
        </p:txBody>
      </p:sp>
      <p:graphicFrame>
        <p:nvGraphicFramePr>
          <p:cNvPr id="3" name="Table 2"/>
          <p:cNvGraphicFramePr>
            <a:graphicFrameLocks noGrp="1"/>
          </p:cNvGraphicFramePr>
          <p:nvPr>
            <p:extLst>
              <p:ext uri="{D42A27DB-BD31-4B8C-83A1-F6EECF244321}">
                <p14:modId xmlns:p14="http://schemas.microsoft.com/office/powerpoint/2010/main" val="3396550710"/>
              </p:ext>
            </p:extLst>
          </p:nvPr>
        </p:nvGraphicFramePr>
        <p:xfrm>
          <a:off x="359873" y="1339946"/>
          <a:ext cx="6577258" cy="2933113"/>
        </p:xfrm>
        <a:graphic>
          <a:graphicData uri="http://schemas.openxmlformats.org/drawingml/2006/table">
            <a:tbl>
              <a:tblPr firstRow="1" firstCol="1" bandRow="1">
                <a:tableStyleId>{5C22544A-7EE6-4342-B048-85BDC9FD1C3A}</a:tableStyleId>
              </a:tblPr>
              <a:tblGrid>
                <a:gridCol w="854211">
                  <a:extLst>
                    <a:ext uri="{9D8B030D-6E8A-4147-A177-3AD203B41FA5}">
                      <a16:colId xmlns:a16="http://schemas.microsoft.com/office/drawing/2014/main" val="921780286"/>
                    </a:ext>
                  </a:extLst>
                </a:gridCol>
                <a:gridCol w="1430051">
                  <a:extLst>
                    <a:ext uri="{9D8B030D-6E8A-4147-A177-3AD203B41FA5}">
                      <a16:colId xmlns:a16="http://schemas.microsoft.com/office/drawing/2014/main" val="3526302151"/>
                    </a:ext>
                  </a:extLst>
                </a:gridCol>
                <a:gridCol w="476387">
                  <a:extLst>
                    <a:ext uri="{9D8B030D-6E8A-4147-A177-3AD203B41FA5}">
                      <a16:colId xmlns:a16="http://schemas.microsoft.com/office/drawing/2014/main" val="3870594464"/>
                    </a:ext>
                  </a:extLst>
                </a:gridCol>
                <a:gridCol w="457947">
                  <a:extLst>
                    <a:ext uri="{9D8B030D-6E8A-4147-A177-3AD203B41FA5}">
                      <a16:colId xmlns:a16="http://schemas.microsoft.com/office/drawing/2014/main" val="4002898351"/>
                    </a:ext>
                  </a:extLst>
                </a:gridCol>
                <a:gridCol w="493116">
                  <a:extLst>
                    <a:ext uri="{9D8B030D-6E8A-4147-A177-3AD203B41FA5}">
                      <a16:colId xmlns:a16="http://schemas.microsoft.com/office/drawing/2014/main" val="829022242"/>
                    </a:ext>
                  </a:extLst>
                </a:gridCol>
                <a:gridCol w="597130">
                  <a:extLst>
                    <a:ext uri="{9D8B030D-6E8A-4147-A177-3AD203B41FA5}">
                      <a16:colId xmlns:a16="http://schemas.microsoft.com/office/drawing/2014/main" val="3583560110"/>
                    </a:ext>
                  </a:extLst>
                </a:gridCol>
                <a:gridCol w="562708">
                  <a:extLst>
                    <a:ext uri="{9D8B030D-6E8A-4147-A177-3AD203B41FA5}">
                      <a16:colId xmlns:a16="http://schemas.microsoft.com/office/drawing/2014/main" val="1147963821"/>
                    </a:ext>
                  </a:extLst>
                </a:gridCol>
                <a:gridCol w="861646">
                  <a:extLst>
                    <a:ext uri="{9D8B030D-6E8A-4147-A177-3AD203B41FA5}">
                      <a16:colId xmlns:a16="http://schemas.microsoft.com/office/drawing/2014/main" val="1499973980"/>
                    </a:ext>
                  </a:extLst>
                </a:gridCol>
                <a:gridCol w="844062">
                  <a:extLst>
                    <a:ext uri="{9D8B030D-6E8A-4147-A177-3AD203B41FA5}">
                      <a16:colId xmlns:a16="http://schemas.microsoft.com/office/drawing/2014/main" val="2985748624"/>
                    </a:ext>
                  </a:extLst>
                </a:gridCol>
              </a:tblGrid>
              <a:tr h="623092">
                <a:tc>
                  <a:txBody>
                    <a:bodyPr/>
                    <a:lstStyle/>
                    <a:p>
                      <a:pPr marL="0" marR="0">
                        <a:lnSpc>
                          <a:spcPct val="107000"/>
                        </a:lnSpc>
                        <a:spcBef>
                          <a:spcPts val="0"/>
                        </a:spcBef>
                        <a:spcAft>
                          <a:spcPts val="0"/>
                        </a:spcAft>
                      </a:pPr>
                      <a:r>
                        <a:rPr lang="en-US" sz="1100" dirty="0">
                          <a:effectLst/>
                        </a:rPr>
                        <a:t>Case Number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dirty="0">
                          <a:effectLst/>
                        </a:rPr>
                        <a:t>Description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Joint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Bolt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dirty="0">
                          <a:effectLst/>
                        </a:rPr>
                        <a:t>Bolt Type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dirty="0">
                          <a:effectLst/>
                        </a:rPr>
                        <a:t>Axial Force (N)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Shear Force (N)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dirty="0" smtClean="0">
                          <a:effectLst/>
                        </a:rPr>
                        <a:t>Available </a:t>
                      </a:r>
                      <a:r>
                        <a:rPr lang="en-US" sz="1100" dirty="0">
                          <a:effectLst/>
                        </a:rPr>
                        <a:t>Axial to Calculated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dirty="0" smtClean="0">
                          <a:effectLst/>
                        </a:rPr>
                        <a:t>Available </a:t>
                      </a:r>
                      <a:r>
                        <a:rPr lang="en-US" sz="1100" dirty="0">
                          <a:effectLst/>
                        </a:rPr>
                        <a:t>Shear to Calculated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05595187"/>
                  </a:ext>
                </a:extLst>
              </a:tr>
              <a:tr h="256669">
                <a:tc>
                  <a:txBody>
                    <a:bodyPr/>
                    <a:lstStyle/>
                    <a:p>
                      <a:pPr marL="0" marR="0">
                        <a:lnSpc>
                          <a:spcPct val="107000"/>
                        </a:lnSpc>
                        <a:spcBef>
                          <a:spcPts val="0"/>
                        </a:spcBef>
                        <a:spcAft>
                          <a:spcPts val="0"/>
                        </a:spcAft>
                      </a:pPr>
                      <a:r>
                        <a:rPr lang="en-US" sz="1100" dirty="0" smtClean="0">
                          <a:effectLst/>
                        </a:rPr>
                        <a:t>LCD </a:t>
                      </a:r>
                      <a:r>
                        <a:rPr lang="en-US" sz="1100" dirty="0">
                          <a:effectLst/>
                        </a:rPr>
                        <a:t>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Maximum M10 Axial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M10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3670.8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86.5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152.5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98774947"/>
                  </a:ext>
                </a:extLst>
              </a:tr>
              <a:tr h="256669">
                <a:tc>
                  <a:txBody>
                    <a:bodyPr/>
                    <a:lstStyle/>
                    <a:p>
                      <a:pPr marL="0" marR="0">
                        <a:lnSpc>
                          <a:spcPct val="107000"/>
                        </a:lnSpc>
                        <a:spcBef>
                          <a:spcPts val="0"/>
                        </a:spcBef>
                        <a:spcAft>
                          <a:spcPts val="0"/>
                        </a:spcAft>
                      </a:pPr>
                      <a:r>
                        <a:rPr lang="en-US" sz="1100" dirty="0" smtClean="0">
                          <a:effectLst/>
                        </a:rPr>
                        <a:t>LCD </a:t>
                      </a:r>
                      <a:r>
                        <a:rPr lang="en-US" sz="1100" dirty="0">
                          <a:effectLst/>
                        </a:rPr>
                        <a:t>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Maximum M10 Axial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M10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5638.4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970.9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13.6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61056093"/>
                  </a:ext>
                </a:extLst>
              </a:tr>
              <a:tr h="256669">
                <a:tc>
                  <a:txBody>
                    <a:bodyPr/>
                    <a:lstStyle/>
                    <a:p>
                      <a:pPr marL="0" marR="0">
                        <a:lnSpc>
                          <a:spcPct val="107000"/>
                        </a:lnSpc>
                        <a:spcBef>
                          <a:spcPts val="0"/>
                        </a:spcBef>
                        <a:spcAft>
                          <a:spcPts val="0"/>
                        </a:spcAft>
                      </a:pPr>
                      <a:r>
                        <a:rPr lang="en-US" sz="1100" dirty="0" smtClean="0">
                          <a:effectLst/>
                        </a:rPr>
                        <a:t>LCD </a:t>
                      </a:r>
                      <a:r>
                        <a:rPr lang="en-US" sz="1100" dirty="0">
                          <a:effectLst/>
                        </a:rPr>
                        <a:t>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Maximum M10 Axial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M10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3789.9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16.7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792.1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09853897"/>
                  </a:ext>
                </a:extLst>
              </a:tr>
              <a:tr h="256669">
                <a:tc>
                  <a:txBody>
                    <a:bodyPr/>
                    <a:lstStyle/>
                    <a:p>
                      <a:pPr marL="0" marR="0">
                        <a:lnSpc>
                          <a:spcPct val="107000"/>
                        </a:lnSpc>
                        <a:spcBef>
                          <a:spcPts val="0"/>
                        </a:spcBef>
                        <a:spcAft>
                          <a:spcPts val="0"/>
                        </a:spcAft>
                      </a:pPr>
                      <a:r>
                        <a:rPr lang="en-US" sz="1100" dirty="0" smtClean="0">
                          <a:effectLst/>
                        </a:rPr>
                        <a:t>LCD </a:t>
                      </a:r>
                      <a:r>
                        <a:rPr lang="en-US" sz="1100" dirty="0">
                          <a:effectLst/>
                        </a:rPr>
                        <a:t>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Maximum M10 Axial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M10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6178.7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112.9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116.9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71619200"/>
                  </a:ext>
                </a:extLst>
              </a:tr>
              <a:tr h="256669">
                <a:tc>
                  <a:txBody>
                    <a:bodyPr/>
                    <a:lstStyle/>
                    <a:p>
                      <a:pPr marL="0" marR="0">
                        <a:lnSpc>
                          <a:spcPct val="107000"/>
                        </a:lnSpc>
                        <a:spcBef>
                          <a:spcPts val="0"/>
                        </a:spcBef>
                        <a:spcAft>
                          <a:spcPts val="0"/>
                        </a:spcAft>
                      </a:pPr>
                      <a:r>
                        <a:rPr lang="en-US" sz="1100" dirty="0" smtClean="0">
                          <a:effectLst/>
                        </a:rPr>
                        <a:t>LCD </a:t>
                      </a:r>
                      <a:r>
                        <a:rPr lang="en-US" sz="1100" dirty="0">
                          <a:effectLst/>
                        </a:rPr>
                        <a:t>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Maximum M10 Axial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M10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6137.0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110.1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119.8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52697500"/>
                  </a:ext>
                </a:extLst>
              </a:tr>
              <a:tr h="256669">
                <a:tc>
                  <a:txBody>
                    <a:bodyPr/>
                    <a:lstStyle/>
                    <a:p>
                      <a:pPr marL="0" marR="0">
                        <a:lnSpc>
                          <a:spcPct val="107000"/>
                        </a:lnSpc>
                        <a:spcBef>
                          <a:spcPts val="0"/>
                        </a:spcBef>
                        <a:spcAft>
                          <a:spcPts val="0"/>
                        </a:spcAft>
                      </a:pPr>
                      <a:r>
                        <a:rPr lang="en-US" sz="1100" dirty="0" smtClean="0">
                          <a:effectLst/>
                        </a:rPr>
                        <a:t>LCD </a:t>
                      </a:r>
                      <a:r>
                        <a:rPr lang="en-US" sz="1100" dirty="0">
                          <a:effectLst/>
                        </a:rPr>
                        <a:t>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Maximum M10 Axial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M10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6137.0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110.1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119.8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57052069"/>
                  </a:ext>
                </a:extLst>
              </a:tr>
              <a:tr h="256669">
                <a:tc>
                  <a:txBody>
                    <a:bodyPr/>
                    <a:lstStyle/>
                    <a:p>
                      <a:pPr marL="0" marR="0">
                        <a:lnSpc>
                          <a:spcPct val="107000"/>
                        </a:lnSpc>
                        <a:spcBef>
                          <a:spcPts val="0"/>
                        </a:spcBef>
                        <a:spcAft>
                          <a:spcPts val="0"/>
                        </a:spcAft>
                      </a:pPr>
                      <a:r>
                        <a:rPr lang="en-US" sz="1100" dirty="0" smtClean="0">
                          <a:effectLst/>
                        </a:rPr>
                        <a:t>LCD </a:t>
                      </a:r>
                      <a:r>
                        <a:rPr lang="en-US" sz="1100" dirty="0">
                          <a:effectLst/>
                        </a:rPr>
                        <a:t>3-1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Maximum M10 Axial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M10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6332.3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79.2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166.7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44637647"/>
                  </a:ext>
                </a:extLst>
              </a:tr>
              <a:tr h="256669">
                <a:tc>
                  <a:txBody>
                    <a:bodyPr/>
                    <a:lstStyle/>
                    <a:p>
                      <a:pPr marL="0" marR="0">
                        <a:lnSpc>
                          <a:spcPct val="107000"/>
                        </a:lnSpc>
                        <a:spcBef>
                          <a:spcPts val="0"/>
                        </a:spcBef>
                        <a:spcAft>
                          <a:spcPts val="0"/>
                        </a:spcAft>
                      </a:pPr>
                      <a:r>
                        <a:rPr lang="en-US" sz="1100" dirty="0" smtClean="0">
                          <a:effectLst/>
                        </a:rPr>
                        <a:t>LCD </a:t>
                      </a:r>
                      <a:r>
                        <a:rPr lang="en-US" sz="1100" dirty="0">
                          <a:effectLst/>
                        </a:rPr>
                        <a:t>3-2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Maximum M10 Axial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M10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5345.0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153.1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86.2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51306208"/>
                  </a:ext>
                </a:extLst>
              </a:tr>
              <a:tr h="256669">
                <a:tc>
                  <a:txBody>
                    <a:bodyPr/>
                    <a:lstStyle/>
                    <a:p>
                      <a:pPr marL="0" marR="0">
                        <a:lnSpc>
                          <a:spcPct val="107000"/>
                        </a:lnSpc>
                        <a:spcBef>
                          <a:spcPts val="0"/>
                        </a:spcBef>
                        <a:spcAft>
                          <a:spcPts val="0"/>
                        </a:spcAft>
                      </a:pPr>
                      <a:r>
                        <a:rPr lang="en-US" sz="1100" dirty="0" smtClean="0">
                          <a:effectLst/>
                        </a:rPr>
                        <a:t>LCD </a:t>
                      </a:r>
                      <a:r>
                        <a:rPr lang="en-US" sz="1100" dirty="0">
                          <a:effectLst/>
                        </a:rPr>
                        <a:t>3-3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Maximum M10 Axial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M10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3658.6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74.2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dirty="0">
                          <a:effectLst/>
                        </a:rPr>
                        <a:t>177.8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807594796"/>
                  </a:ext>
                </a:extLst>
              </a:tr>
            </a:tbl>
          </a:graphicData>
        </a:graphic>
      </p:graphicFrame>
      <p:sp>
        <p:nvSpPr>
          <p:cNvPr id="7" name="TextBox 6"/>
          <p:cNvSpPr txBox="1"/>
          <p:nvPr/>
        </p:nvSpPr>
        <p:spPr>
          <a:xfrm>
            <a:off x="270410" y="870941"/>
            <a:ext cx="6447936" cy="369332"/>
          </a:xfrm>
          <a:prstGeom prst="rect">
            <a:avLst/>
          </a:prstGeom>
          <a:noFill/>
        </p:spPr>
        <p:txBody>
          <a:bodyPr wrap="square" rtlCol="0">
            <a:spAutoFit/>
          </a:bodyPr>
          <a:lstStyle/>
          <a:p>
            <a:r>
              <a:rPr lang="en-US" dirty="0" smtClean="0"/>
              <a:t>M10 bolts with Maximum Axial force for each case</a:t>
            </a:r>
            <a:endParaRPr lang="en-US" dirty="0"/>
          </a:p>
        </p:txBody>
      </p:sp>
      <p:sp>
        <p:nvSpPr>
          <p:cNvPr id="8" name="TextBox 7"/>
          <p:cNvSpPr txBox="1"/>
          <p:nvPr/>
        </p:nvSpPr>
        <p:spPr>
          <a:xfrm>
            <a:off x="279203" y="5185832"/>
            <a:ext cx="8813067" cy="646331"/>
          </a:xfrm>
          <a:prstGeom prst="rect">
            <a:avLst/>
          </a:prstGeom>
          <a:noFill/>
        </p:spPr>
        <p:txBody>
          <a:bodyPr wrap="square" rtlCol="0">
            <a:spAutoFit/>
          </a:bodyPr>
          <a:lstStyle/>
          <a:p>
            <a:r>
              <a:rPr lang="en-US" dirty="0" smtClean="0"/>
              <a:t>Note:  Maximum shear force for of all cases and joints is less than 30% of available,  Therefore it is not necessary to consider combined loading. (See User Note in Section J3.7)</a:t>
            </a:r>
            <a:endParaRPr lang="en-US" dirty="0"/>
          </a:p>
        </p:txBody>
      </p:sp>
      <p:cxnSp>
        <p:nvCxnSpPr>
          <p:cNvPr id="9" name="Straight Arrow Connector 8"/>
          <p:cNvCxnSpPr/>
          <p:nvPr/>
        </p:nvCxnSpPr>
        <p:spPr>
          <a:xfrm flipH="1">
            <a:off x="5600701" y="3397209"/>
            <a:ext cx="1441937" cy="2610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7236070" y="2564484"/>
            <a:ext cx="1441938" cy="1477328"/>
          </a:xfrm>
          <a:prstGeom prst="rect">
            <a:avLst/>
          </a:prstGeom>
          <a:noFill/>
        </p:spPr>
        <p:txBody>
          <a:bodyPr wrap="square" rtlCol="0">
            <a:spAutoFit/>
          </a:bodyPr>
          <a:lstStyle/>
          <a:p>
            <a:r>
              <a:rPr lang="en-US" dirty="0" smtClean="0"/>
              <a:t>Load case </a:t>
            </a:r>
            <a:r>
              <a:rPr lang="en-US" dirty="0" smtClean="0"/>
              <a:t>LCD 3-1 has the </a:t>
            </a:r>
            <a:r>
              <a:rPr lang="en-US" dirty="0" smtClean="0"/>
              <a:t>highest axial load and </a:t>
            </a:r>
            <a:r>
              <a:rPr lang="en-US" dirty="0" smtClean="0"/>
              <a:t>is </a:t>
            </a:r>
            <a:r>
              <a:rPr lang="en-US" dirty="0" smtClean="0"/>
              <a:t>ok</a:t>
            </a:r>
            <a:endParaRPr lang="en-US" dirty="0"/>
          </a:p>
        </p:txBody>
      </p:sp>
    </p:spTree>
    <p:extLst>
      <p:ext uri="{BB962C8B-B14F-4D97-AF65-F5344CB8AC3E}">
        <p14:creationId xmlns:p14="http://schemas.microsoft.com/office/powerpoint/2010/main" val="12100123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2"/>
          </p:nvPr>
        </p:nvSpPr>
        <p:spPr/>
        <p:txBody>
          <a:bodyPr/>
          <a:lstStyle/>
          <a:p>
            <a:pPr>
              <a:defRPr/>
            </a:pPr>
            <a:r>
              <a:rPr lang="en-US" smtClean="0">
                <a:latin typeface="Helvetica"/>
                <a:cs typeface="Helvetica"/>
              </a:rPr>
              <a:t>9/1/2021</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nl-NL" smtClean="0"/>
              <a:t>D. Wenman | APA Mechanical Aanlysis</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41</a:t>
            </a:fld>
            <a:endParaRPr lang="en-US" dirty="0"/>
          </a:p>
        </p:txBody>
      </p:sp>
      <p:sp>
        <p:nvSpPr>
          <p:cNvPr id="10" name="Rectangle 9"/>
          <p:cNvSpPr/>
          <p:nvPr/>
        </p:nvSpPr>
        <p:spPr>
          <a:xfrm>
            <a:off x="270410" y="384039"/>
            <a:ext cx="8178998" cy="461665"/>
          </a:xfrm>
          <a:prstGeom prst="rect">
            <a:avLst/>
          </a:prstGeom>
        </p:spPr>
        <p:txBody>
          <a:bodyPr wrap="square">
            <a:spAutoFit/>
          </a:bodyPr>
          <a:lstStyle/>
          <a:p>
            <a:r>
              <a:rPr lang="en-US" sz="2400" b="1" dirty="0" smtClean="0">
                <a:solidFill>
                  <a:srgbClr val="E95125"/>
                </a:solidFill>
                <a:latin typeface="Helvetica"/>
              </a:rPr>
              <a:t>Weld Results for Dynamic Transport Cases</a:t>
            </a:r>
            <a:endParaRPr lang="en-US" sz="2400" b="1" dirty="0">
              <a:solidFill>
                <a:srgbClr val="E95125"/>
              </a:solidFill>
              <a:latin typeface="Helvetica"/>
            </a:endParaRPr>
          </a:p>
        </p:txBody>
      </p:sp>
      <p:graphicFrame>
        <p:nvGraphicFramePr>
          <p:cNvPr id="2" name="Table 1"/>
          <p:cNvGraphicFramePr>
            <a:graphicFrameLocks noGrp="1"/>
          </p:cNvGraphicFramePr>
          <p:nvPr>
            <p:extLst>
              <p:ext uri="{D42A27DB-BD31-4B8C-83A1-F6EECF244321}">
                <p14:modId xmlns:p14="http://schemas.microsoft.com/office/powerpoint/2010/main" val="2040275286"/>
              </p:ext>
            </p:extLst>
          </p:nvPr>
        </p:nvGraphicFramePr>
        <p:xfrm>
          <a:off x="789418" y="1423889"/>
          <a:ext cx="5662295" cy="2837180"/>
        </p:xfrm>
        <a:graphic>
          <a:graphicData uri="http://schemas.openxmlformats.org/drawingml/2006/table">
            <a:tbl>
              <a:tblPr firstRow="1" firstCol="1" bandRow="1">
                <a:tableStyleId>{5C22544A-7EE6-4342-B048-85BDC9FD1C3A}</a:tableStyleId>
              </a:tblPr>
              <a:tblGrid>
                <a:gridCol w="1116965">
                  <a:extLst>
                    <a:ext uri="{9D8B030D-6E8A-4147-A177-3AD203B41FA5}">
                      <a16:colId xmlns:a16="http://schemas.microsoft.com/office/drawing/2014/main" val="3095620129"/>
                    </a:ext>
                  </a:extLst>
                </a:gridCol>
                <a:gridCol w="2539365">
                  <a:extLst>
                    <a:ext uri="{9D8B030D-6E8A-4147-A177-3AD203B41FA5}">
                      <a16:colId xmlns:a16="http://schemas.microsoft.com/office/drawing/2014/main" val="1553102917"/>
                    </a:ext>
                  </a:extLst>
                </a:gridCol>
                <a:gridCol w="2005965">
                  <a:extLst>
                    <a:ext uri="{9D8B030D-6E8A-4147-A177-3AD203B41FA5}">
                      <a16:colId xmlns:a16="http://schemas.microsoft.com/office/drawing/2014/main" val="1936010489"/>
                    </a:ext>
                  </a:extLst>
                </a:gridCol>
              </a:tblGrid>
              <a:tr h="182880">
                <a:tc>
                  <a:txBody>
                    <a:bodyPr/>
                    <a:lstStyle/>
                    <a:p>
                      <a:pPr marL="0" marR="0" algn="ctr">
                        <a:lnSpc>
                          <a:spcPct val="107000"/>
                        </a:lnSpc>
                        <a:spcBef>
                          <a:spcPts val="0"/>
                        </a:spcBef>
                        <a:spcAft>
                          <a:spcPts val="800"/>
                        </a:spcAft>
                      </a:pPr>
                      <a:r>
                        <a:rPr lang="en-US" sz="1100">
                          <a:effectLst/>
                        </a:rPr>
                        <a:t>Case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100">
                          <a:effectLst/>
                        </a:rPr>
                        <a:t>Weld Location (by Joint Number)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100" dirty="0" smtClean="0">
                          <a:effectLst/>
                        </a:rPr>
                        <a:t>Available Strength</a:t>
                      </a:r>
                      <a:r>
                        <a:rPr lang="en-US" sz="1100" baseline="0" dirty="0" smtClean="0">
                          <a:effectLst/>
                        </a:rPr>
                        <a:t> to Calculated Load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649741653"/>
                  </a:ext>
                </a:extLst>
              </a:tr>
              <a:tr h="274320">
                <a:tc>
                  <a:txBody>
                    <a:bodyPr/>
                    <a:lstStyle/>
                    <a:p>
                      <a:pPr marL="0" marR="0" algn="ctr">
                        <a:lnSpc>
                          <a:spcPct val="107000"/>
                        </a:lnSpc>
                        <a:spcBef>
                          <a:spcPts val="0"/>
                        </a:spcBef>
                        <a:spcAft>
                          <a:spcPts val="800"/>
                        </a:spcAft>
                      </a:pPr>
                      <a:r>
                        <a:rPr lang="en-US" sz="1100">
                          <a:effectLst/>
                        </a:rPr>
                        <a:t>LC 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100">
                          <a:effectLst/>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100">
                          <a:effectLst/>
                        </a:rPr>
                        <a:t>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4158138061"/>
                  </a:ext>
                </a:extLst>
              </a:tr>
              <a:tr h="274320">
                <a:tc>
                  <a:txBody>
                    <a:bodyPr/>
                    <a:lstStyle/>
                    <a:p>
                      <a:pPr marL="0" marR="0" algn="ctr">
                        <a:lnSpc>
                          <a:spcPct val="107000"/>
                        </a:lnSpc>
                        <a:spcBef>
                          <a:spcPts val="0"/>
                        </a:spcBef>
                        <a:spcAft>
                          <a:spcPts val="800"/>
                        </a:spcAft>
                      </a:pPr>
                      <a:r>
                        <a:rPr lang="en-US" sz="1100">
                          <a:effectLst/>
                        </a:rPr>
                        <a:t>LC 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100" dirty="0">
                          <a:effectLst/>
                        </a:rPr>
                        <a:t>M20 foot-high-far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100">
                          <a:effectLst/>
                        </a:rPr>
                        <a:t>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2235341488"/>
                  </a:ext>
                </a:extLst>
              </a:tr>
              <a:tr h="274320">
                <a:tc>
                  <a:txBody>
                    <a:bodyPr/>
                    <a:lstStyle/>
                    <a:p>
                      <a:pPr marL="0" marR="0" algn="ctr">
                        <a:lnSpc>
                          <a:spcPct val="107000"/>
                        </a:lnSpc>
                        <a:spcBef>
                          <a:spcPts val="0"/>
                        </a:spcBef>
                        <a:spcAft>
                          <a:spcPts val="800"/>
                        </a:spcAft>
                      </a:pPr>
                      <a:r>
                        <a:rPr lang="en-US" sz="1100">
                          <a:effectLst/>
                        </a:rPr>
                        <a:t>LC 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100">
                          <a:effectLst/>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100">
                          <a:effectLst/>
                        </a:rPr>
                        <a:t>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2989755686"/>
                  </a:ext>
                </a:extLst>
              </a:tr>
              <a:tr h="274320">
                <a:tc>
                  <a:txBody>
                    <a:bodyPr/>
                    <a:lstStyle/>
                    <a:p>
                      <a:pPr marL="0" marR="0" algn="ctr">
                        <a:lnSpc>
                          <a:spcPct val="107000"/>
                        </a:lnSpc>
                        <a:spcBef>
                          <a:spcPts val="0"/>
                        </a:spcBef>
                        <a:spcAft>
                          <a:spcPts val="800"/>
                        </a:spcAft>
                      </a:pPr>
                      <a:r>
                        <a:rPr lang="en-US" sz="1100">
                          <a:effectLst/>
                        </a:rPr>
                        <a:t>LC 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100">
                          <a:effectLst/>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100">
                          <a:effectLst/>
                        </a:rPr>
                        <a:t>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1347107414"/>
                  </a:ext>
                </a:extLst>
              </a:tr>
              <a:tr h="274320">
                <a:tc>
                  <a:txBody>
                    <a:bodyPr/>
                    <a:lstStyle/>
                    <a:p>
                      <a:pPr marL="0" marR="0" algn="ctr">
                        <a:lnSpc>
                          <a:spcPct val="107000"/>
                        </a:lnSpc>
                        <a:spcBef>
                          <a:spcPts val="0"/>
                        </a:spcBef>
                        <a:spcAft>
                          <a:spcPts val="800"/>
                        </a:spcAft>
                      </a:pPr>
                      <a:r>
                        <a:rPr lang="en-US" sz="1100">
                          <a:effectLst/>
                        </a:rPr>
                        <a:t>LC 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100">
                          <a:effectLst/>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100">
                          <a:effectLst/>
                        </a:rPr>
                        <a:t>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3230485326"/>
                  </a:ext>
                </a:extLst>
              </a:tr>
              <a:tr h="274320">
                <a:tc>
                  <a:txBody>
                    <a:bodyPr/>
                    <a:lstStyle/>
                    <a:p>
                      <a:pPr marL="0" marR="0" algn="ctr">
                        <a:lnSpc>
                          <a:spcPct val="107000"/>
                        </a:lnSpc>
                        <a:spcBef>
                          <a:spcPts val="0"/>
                        </a:spcBef>
                        <a:spcAft>
                          <a:spcPts val="800"/>
                        </a:spcAft>
                      </a:pPr>
                      <a:r>
                        <a:rPr lang="en-US" sz="1100">
                          <a:effectLst/>
                        </a:rPr>
                        <a:t>LC 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100">
                          <a:effectLst/>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100">
                          <a:effectLst/>
                        </a:rPr>
                        <a:t>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3463776329"/>
                  </a:ext>
                </a:extLst>
              </a:tr>
              <a:tr h="274320">
                <a:tc>
                  <a:txBody>
                    <a:bodyPr/>
                    <a:lstStyle/>
                    <a:p>
                      <a:pPr marL="0" marR="0" algn="ctr">
                        <a:lnSpc>
                          <a:spcPct val="107000"/>
                        </a:lnSpc>
                        <a:spcBef>
                          <a:spcPts val="0"/>
                        </a:spcBef>
                        <a:spcAft>
                          <a:spcPts val="800"/>
                        </a:spcAft>
                      </a:pPr>
                      <a:r>
                        <a:rPr lang="en-US" sz="1100">
                          <a:effectLst/>
                        </a:rPr>
                        <a:t>LC 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100">
                          <a:effectLst/>
                        </a:rPr>
                        <a:t>M20 head-low-far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100">
                          <a:effectLst/>
                        </a:rPr>
                        <a:t>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2478135287"/>
                  </a:ext>
                </a:extLst>
              </a:tr>
              <a:tr h="274320">
                <a:tc>
                  <a:txBody>
                    <a:bodyPr/>
                    <a:lstStyle/>
                    <a:p>
                      <a:pPr marL="0" marR="0" algn="ctr">
                        <a:lnSpc>
                          <a:spcPct val="107000"/>
                        </a:lnSpc>
                        <a:spcBef>
                          <a:spcPts val="0"/>
                        </a:spcBef>
                        <a:spcAft>
                          <a:spcPts val="800"/>
                        </a:spcAft>
                      </a:pPr>
                      <a:r>
                        <a:rPr lang="en-US" sz="1100">
                          <a:effectLst/>
                        </a:rPr>
                        <a:t>LC 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100">
                          <a:effectLst/>
                        </a:rPr>
                        <a:t>M20 foot-high-far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100">
                          <a:effectLst/>
                        </a:rPr>
                        <a:t>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3641487635"/>
                  </a:ext>
                </a:extLst>
              </a:tr>
              <a:tr h="274320">
                <a:tc>
                  <a:txBody>
                    <a:bodyPr/>
                    <a:lstStyle/>
                    <a:p>
                      <a:pPr marL="0" marR="0" algn="ctr">
                        <a:lnSpc>
                          <a:spcPct val="107000"/>
                        </a:lnSpc>
                        <a:spcBef>
                          <a:spcPts val="0"/>
                        </a:spcBef>
                        <a:spcAft>
                          <a:spcPts val="800"/>
                        </a:spcAft>
                      </a:pPr>
                      <a:r>
                        <a:rPr lang="en-US" sz="1100">
                          <a:effectLst/>
                        </a:rPr>
                        <a:t>LC 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100">
                          <a:effectLst/>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100" dirty="0">
                          <a:effectLst/>
                        </a:rPr>
                        <a:t>7.2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4239098301"/>
                  </a:ext>
                </a:extLst>
              </a:tr>
            </a:tbl>
          </a:graphicData>
        </a:graphic>
      </p:graphicFrame>
      <p:sp>
        <p:nvSpPr>
          <p:cNvPr id="7" name="TextBox 6"/>
          <p:cNvSpPr txBox="1"/>
          <p:nvPr/>
        </p:nvSpPr>
        <p:spPr>
          <a:xfrm>
            <a:off x="6687412" y="1668250"/>
            <a:ext cx="1582615" cy="1200329"/>
          </a:xfrm>
          <a:prstGeom prst="rect">
            <a:avLst/>
          </a:prstGeom>
          <a:noFill/>
        </p:spPr>
        <p:txBody>
          <a:bodyPr wrap="square" rtlCol="0">
            <a:spAutoFit/>
          </a:bodyPr>
          <a:lstStyle/>
          <a:p>
            <a:r>
              <a:rPr lang="en-US" dirty="0" smtClean="0"/>
              <a:t>Load Case </a:t>
            </a:r>
            <a:r>
              <a:rPr lang="en-US" dirty="0" smtClean="0"/>
              <a:t>LCD 1-2 has </a:t>
            </a:r>
            <a:r>
              <a:rPr lang="en-US" dirty="0" smtClean="0"/>
              <a:t>the highest weld load and is ok.</a:t>
            </a:r>
            <a:endParaRPr lang="en-US" dirty="0"/>
          </a:p>
        </p:txBody>
      </p:sp>
      <p:cxnSp>
        <p:nvCxnSpPr>
          <p:cNvPr id="8" name="Straight Arrow Connector 7"/>
          <p:cNvCxnSpPr/>
          <p:nvPr/>
        </p:nvCxnSpPr>
        <p:spPr>
          <a:xfrm flipH="1">
            <a:off x="5609493" y="2062053"/>
            <a:ext cx="967154" cy="2063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81568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2"/>
          </p:nvPr>
        </p:nvSpPr>
        <p:spPr/>
        <p:txBody>
          <a:bodyPr/>
          <a:lstStyle/>
          <a:p>
            <a:pPr>
              <a:defRPr/>
            </a:pPr>
            <a:r>
              <a:rPr lang="en-US" smtClean="0">
                <a:latin typeface="Helvetica"/>
                <a:cs typeface="Helvetica"/>
              </a:rPr>
              <a:t>9/1/2021</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nl-NL" smtClean="0"/>
              <a:t>D. Wenman | APA Mechanical Aanlysis</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42</a:t>
            </a:fld>
            <a:endParaRPr lang="en-US" dirty="0"/>
          </a:p>
        </p:txBody>
      </p:sp>
      <p:sp>
        <p:nvSpPr>
          <p:cNvPr id="10" name="Rectangle 9"/>
          <p:cNvSpPr/>
          <p:nvPr/>
        </p:nvSpPr>
        <p:spPr>
          <a:xfrm>
            <a:off x="270410" y="384039"/>
            <a:ext cx="8178998" cy="461665"/>
          </a:xfrm>
          <a:prstGeom prst="rect">
            <a:avLst/>
          </a:prstGeom>
        </p:spPr>
        <p:txBody>
          <a:bodyPr wrap="square">
            <a:spAutoFit/>
          </a:bodyPr>
          <a:lstStyle/>
          <a:p>
            <a:r>
              <a:rPr lang="en-US" sz="2400" b="1" dirty="0" smtClean="0">
                <a:solidFill>
                  <a:srgbClr val="E95125"/>
                </a:solidFill>
                <a:latin typeface="Helvetica"/>
              </a:rPr>
              <a:t>Wire </a:t>
            </a:r>
            <a:r>
              <a:rPr lang="en-US" sz="2400" b="1" dirty="0" smtClean="0">
                <a:solidFill>
                  <a:srgbClr val="E95125"/>
                </a:solidFill>
                <a:latin typeface="Helvetica"/>
              </a:rPr>
              <a:t>Results for Dynamic Transport Cases</a:t>
            </a:r>
            <a:endParaRPr lang="en-US" sz="2400" b="1" dirty="0">
              <a:solidFill>
                <a:srgbClr val="E95125"/>
              </a:solidFill>
              <a:latin typeface="Helvetica"/>
            </a:endParaRPr>
          </a:p>
        </p:txBody>
      </p:sp>
      <p:graphicFrame>
        <p:nvGraphicFramePr>
          <p:cNvPr id="3" name="Table 2"/>
          <p:cNvGraphicFramePr>
            <a:graphicFrameLocks noGrp="1"/>
          </p:cNvGraphicFramePr>
          <p:nvPr>
            <p:extLst>
              <p:ext uri="{D42A27DB-BD31-4B8C-83A1-F6EECF244321}">
                <p14:modId xmlns:p14="http://schemas.microsoft.com/office/powerpoint/2010/main" val="3477082597"/>
              </p:ext>
            </p:extLst>
          </p:nvPr>
        </p:nvGraphicFramePr>
        <p:xfrm>
          <a:off x="759826" y="1564760"/>
          <a:ext cx="5315659" cy="2152655"/>
        </p:xfrm>
        <a:graphic>
          <a:graphicData uri="http://schemas.openxmlformats.org/drawingml/2006/table">
            <a:tbl>
              <a:tblPr firstRow="1" firstCol="1" bandRow="1">
                <a:tableStyleId>{5C22544A-7EE6-4342-B048-85BDC9FD1C3A}</a:tableStyleId>
              </a:tblPr>
              <a:tblGrid>
                <a:gridCol w="873760">
                  <a:extLst>
                    <a:ext uri="{9D8B030D-6E8A-4147-A177-3AD203B41FA5}">
                      <a16:colId xmlns:a16="http://schemas.microsoft.com/office/drawing/2014/main" val="1862044212"/>
                    </a:ext>
                  </a:extLst>
                </a:gridCol>
                <a:gridCol w="873760">
                  <a:extLst>
                    <a:ext uri="{9D8B030D-6E8A-4147-A177-3AD203B41FA5}">
                      <a16:colId xmlns:a16="http://schemas.microsoft.com/office/drawing/2014/main" val="3312447466"/>
                    </a:ext>
                  </a:extLst>
                </a:gridCol>
                <a:gridCol w="873760">
                  <a:extLst>
                    <a:ext uri="{9D8B030D-6E8A-4147-A177-3AD203B41FA5}">
                      <a16:colId xmlns:a16="http://schemas.microsoft.com/office/drawing/2014/main" val="1755534699"/>
                    </a:ext>
                  </a:extLst>
                </a:gridCol>
                <a:gridCol w="873760">
                  <a:extLst>
                    <a:ext uri="{9D8B030D-6E8A-4147-A177-3AD203B41FA5}">
                      <a16:colId xmlns:a16="http://schemas.microsoft.com/office/drawing/2014/main" val="1692794101"/>
                    </a:ext>
                  </a:extLst>
                </a:gridCol>
                <a:gridCol w="1022350">
                  <a:extLst>
                    <a:ext uri="{9D8B030D-6E8A-4147-A177-3AD203B41FA5}">
                      <a16:colId xmlns:a16="http://schemas.microsoft.com/office/drawing/2014/main" val="2819012517"/>
                    </a:ext>
                  </a:extLst>
                </a:gridCol>
                <a:gridCol w="798269">
                  <a:extLst>
                    <a:ext uri="{9D8B030D-6E8A-4147-A177-3AD203B41FA5}">
                      <a16:colId xmlns:a16="http://schemas.microsoft.com/office/drawing/2014/main" val="858967569"/>
                    </a:ext>
                  </a:extLst>
                </a:gridCol>
              </a:tblGrid>
              <a:tr h="313690">
                <a:tc>
                  <a:txBody>
                    <a:bodyPr/>
                    <a:lstStyle/>
                    <a:p>
                      <a:pPr marL="0" marR="0">
                        <a:lnSpc>
                          <a:spcPct val="107000"/>
                        </a:lnSpc>
                        <a:spcBef>
                          <a:spcPts val="0"/>
                        </a:spcBef>
                        <a:spcAft>
                          <a:spcPts val="0"/>
                        </a:spcAft>
                      </a:pPr>
                      <a:r>
                        <a:rPr lang="en-US" sz="1100" dirty="0">
                          <a:effectLst/>
                        </a:rPr>
                        <a:t>Case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Max 0° (N)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dirty="0">
                          <a:effectLst/>
                        </a:rPr>
                        <a:t>Max -36° (N)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Max +36° (N)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dirty="0">
                          <a:effectLst/>
                        </a:rPr>
                        <a:t>Maximum </a:t>
                      </a:r>
                      <a:r>
                        <a:rPr lang="en-US" sz="1100" dirty="0" smtClean="0">
                          <a:effectLst/>
                        </a:rPr>
                        <a:t>Available </a:t>
                      </a:r>
                      <a:r>
                        <a:rPr lang="en-US" sz="1100" dirty="0">
                          <a:effectLst/>
                        </a:rPr>
                        <a:t>(N)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Minimum Safety Margin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4231145"/>
                  </a:ext>
                </a:extLst>
              </a:tr>
              <a:tr h="156845">
                <a:tc>
                  <a:txBody>
                    <a:bodyPr/>
                    <a:lstStyle/>
                    <a:p>
                      <a:pPr marL="0" marR="0">
                        <a:lnSpc>
                          <a:spcPct val="107000"/>
                        </a:lnSpc>
                        <a:spcBef>
                          <a:spcPts val="0"/>
                        </a:spcBef>
                        <a:spcAft>
                          <a:spcPts val="0"/>
                        </a:spcAft>
                      </a:pPr>
                      <a:r>
                        <a:rPr lang="en-US" sz="1100">
                          <a:effectLst/>
                        </a:rPr>
                        <a:t>LCD 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6.48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7.38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7.22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19.40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2.63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707616446"/>
                  </a:ext>
                </a:extLst>
              </a:tr>
              <a:tr h="156845">
                <a:tc>
                  <a:txBody>
                    <a:bodyPr/>
                    <a:lstStyle/>
                    <a:p>
                      <a:pPr marL="0" marR="0">
                        <a:lnSpc>
                          <a:spcPct val="107000"/>
                        </a:lnSpc>
                        <a:spcBef>
                          <a:spcPts val="0"/>
                        </a:spcBef>
                        <a:spcAft>
                          <a:spcPts val="0"/>
                        </a:spcAft>
                      </a:pPr>
                      <a:r>
                        <a:rPr lang="en-US" sz="1100">
                          <a:effectLst/>
                        </a:rPr>
                        <a:t>LCD 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6.47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6.84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6.90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19.40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2.81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31737265"/>
                  </a:ext>
                </a:extLst>
              </a:tr>
              <a:tr h="156845">
                <a:tc>
                  <a:txBody>
                    <a:bodyPr/>
                    <a:lstStyle/>
                    <a:p>
                      <a:pPr marL="0" marR="0">
                        <a:lnSpc>
                          <a:spcPct val="107000"/>
                        </a:lnSpc>
                        <a:spcBef>
                          <a:spcPts val="0"/>
                        </a:spcBef>
                        <a:spcAft>
                          <a:spcPts val="0"/>
                        </a:spcAft>
                      </a:pPr>
                      <a:r>
                        <a:rPr lang="en-US" sz="1100">
                          <a:effectLst/>
                        </a:rPr>
                        <a:t>LCD 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6.47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6.78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6.80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19.40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2.85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866847303"/>
                  </a:ext>
                </a:extLst>
              </a:tr>
              <a:tr h="156845">
                <a:tc>
                  <a:txBody>
                    <a:bodyPr/>
                    <a:lstStyle/>
                    <a:p>
                      <a:pPr marL="0" marR="0">
                        <a:lnSpc>
                          <a:spcPct val="107000"/>
                        </a:lnSpc>
                        <a:spcBef>
                          <a:spcPts val="0"/>
                        </a:spcBef>
                        <a:spcAft>
                          <a:spcPts val="0"/>
                        </a:spcAft>
                      </a:pPr>
                      <a:r>
                        <a:rPr lang="en-US" sz="1100">
                          <a:effectLst/>
                        </a:rPr>
                        <a:t>LCD 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6.47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6.87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6.88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19.40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2.82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184107"/>
                  </a:ext>
                </a:extLst>
              </a:tr>
              <a:tr h="156845">
                <a:tc>
                  <a:txBody>
                    <a:bodyPr/>
                    <a:lstStyle/>
                    <a:p>
                      <a:pPr marL="0" marR="0">
                        <a:lnSpc>
                          <a:spcPct val="107000"/>
                        </a:lnSpc>
                        <a:spcBef>
                          <a:spcPts val="0"/>
                        </a:spcBef>
                        <a:spcAft>
                          <a:spcPts val="0"/>
                        </a:spcAft>
                      </a:pPr>
                      <a:r>
                        <a:rPr lang="en-US" sz="1100">
                          <a:effectLst/>
                        </a:rPr>
                        <a:t>LCD 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6.50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8.74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8.83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19.40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2.20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051366139"/>
                  </a:ext>
                </a:extLst>
              </a:tr>
              <a:tr h="156845">
                <a:tc>
                  <a:txBody>
                    <a:bodyPr/>
                    <a:lstStyle/>
                    <a:p>
                      <a:pPr marL="0" marR="0">
                        <a:lnSpc>
                          <a:spcPct val="107000"/>
                        </a:lnSpc>
                        <a:spcBef>
                          <a:spcPts val="0"/>
                        </a:spcBef>
                        <a:spcAft>
                          <a:spcPts val="0"/>
                        </a:spcAft>
                      </a:pPr>
                      <a:r>
                        <a:rPr lang="en-US" sz="1100">
                          <a:effectLst/>
                        </a:rPr>
                        <a:t>LCD 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6.47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6.87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6.88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19.40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2.82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27573882"/>
                  </a:ext>
                </a:extLst>
              </a:tr>
              <a:tr h="156845">
                <a:tc>
                  <a:txBody>
                    <a:bodyPr/>
                    <a:lstStyle/>
                    <a:p>
                      <a:pPr marL="0" marR="0">
                        <a:lnSpc>
                          <a:spcPct val="107000"/>
                        </a:lnSpc>
                        <a:spcBef>
                          <a:spcPts val="0"/>
                        </a:spcBef>
                        <a:spcAft>
                          <a:spcPts val="0"/>
                        </a:spcAft>
                      </a:pPr>
                      <a:r>
                        <a:rPr lang="en-US" sz="1100">
                          <a:effectLst/>
                        </a:rPr>
                        <a:t>LCD 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6.47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7.07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7.02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19.40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2.74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35607378"/>
                  </a:ext>
                </a:extLst>
              </a:tr>
              <a:tr h="156845">
                <a:tc>
                  <a:txBody>
                    <a:bodyPr/>
                    <a:lstStyle/>
                    <a:p>
                      <a:pPr marL="0" marR="0">
                        <a:lnSpc>
                          <a:spcPct val="107000"/>
                        </a:lnSpc>
                        <a:spcBef>
                          <a:spcPts val="0"/>
                        </a:spcBef>
                        <a:spcAft>
                          <a:spcPts val="0"/>
                        </a:spcAft>
                      </a:pPr>
                      <a:r>
                        <a:rPr lang="en-US" sz="1100">
                          <a:effectLst/>
                        </a:rPr>
                        <a:t>LCD 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6.48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6.85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6.92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19.40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2.80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84799422"/>
                  </a:ext>
                </a:extLst>
              </a:tr>
              <a:tr h="156845">
                <a:tc>
                  <a:txBody>
                    <a:bodyPr/>
                    <a:lstStyle/>
                    <a:p>
                      <a:pPr marL="0" marR="0">
                        <a:lnSpc>
                          <a:spcPct val="107000"/>
                        </a:lnSpc>
                        <a:spcBef>
                          <a:spcPts val="0"/>
                        </a:spcBef>
                        <a:spcAft>
                          <a:spcPts val="0"/>
                        </a:spcAft>
                      </a:pPr>
                      <a:r>
                        <a:rPr lang="en-US" sz="1100">
                          <a:effectLst/>
                        </a:rPr>
                        <a:t>LCD 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6.48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6.87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6.94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19.40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2.79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31561266"/>
                  </a:ext>
                </a:extLst>
              </a:tr>
            </a:tbl>
          </a:graphicData>
        </a:graphic>
      </p:graphicFrame>
      <p:sp>
        <p:nvSpPr>
          <p:cNvPr id="8" name="TextBox 7"/>
          <p:cNvSpPr txBox="1"/>
          <p:nvPr/>
        </p:nvSpPr>
        <p:spPr>
          <a:xfrm>
            <a:off x="1026893" y="4580556"/>
            <a:ext cx="7088407" cy="646331"/>
          </a:xfrm>
          <a:prstGeom prst="rect">
            <a:avLst/>
          </a:prstGeom>
          <a:noFill/>
        </p:spPr>
        <p:txBody>
          <a:bodyPr wrap="square" rtlCol="0">
            <a:spAutoFit/>
          </a:bodyPr>
          <a:lstStyle/>
          <a:p>
            <a:r>
              <a:rPr lang="en-US" dirty="0" smtClean="0"/>
              <a:t>Note: Minimal safety margin is based on a design strength of 19.4N (actual minimum yield is 23.3N) divided by Maximum tension.</a:t>
            </a:r>
            <a:endParaRPr lang="en-US" dirty="0"/>
          </a:p>
        </p:txBody>
      </p:sp>
      <p:sp>
        <p:nvSpPr>
          <p:cNvPr id="9" name="TextBox 8"/>
          <p:cNvSpPr txBox="1"/>
          <p:nvPr/>
        </p:nvSpPr>
        <p:spPr>
          <a:xfrm>
            <a:off x="6977558" y="2549769"/>
            <a:ext cx="1981199" cy="923330"/>
          </a:xfrm>
          <a:prstGeom prst="rect">
            <a:avLst/>
          </a:prstGeom>
          <a:noFill/>
        </p:spPr>
        <p:txBody>
          <a:bodyPr wrap="square" rtlCol="0">
            <a:spAutoFit/>
          </a:bodyPr>
          <a:lstStyle/>
          <a:p>
            <a:r>
              <a:rPr lang="en-US" dirty="0" smtClean="0"/>
              <a:t>LCD 2-2 </a:t>
            </a:r>
            <a:r>
              <a:rPr lang="en-US" dirty="0" smtClean="0"/>
              <a:t>has the minimum safety margin and is ok</a:t>
            </a:r>
            <a:endParaRPr lang="en-US" dirty="0"/>
          </a:p>
        </p:txBody>
      </p:sp>
      <p:cxnSp>
        <p:nvCxnSpPr>
          <p:cNvPr id="11" name="Straight Arrow Connector 10"/>
          <p:cNvCxnSpPr/>
          <p:nvPr/>
        </p:nvCxnSpPr>
        <p:spPr>
          <a:xfrm flipH="1" flipV="1">
            <a:off x="5991958" y="2876228"/>
            <a:ext cx="1069128" cy="550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65583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2"/>
          </p:nvPr>
        </p:nvSpPr>
        <p:spPr/>
        <p:txBody>
          <a:bodyPr/>
          <a:lstStyle/>
          <a:p>
            <a:pPr>
              <a:defRPr/>
            </a:pPr>
            <a:r>
              <a:rPr lang="en-US" smtClean="0">
                <a:latin typeface="Helvetica"/>
                <a:cs typeface="Helvetica"/>
              </a:rPr>
              <a:t>9/1/2021</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nl-NL" smtClean="0"/>
              <a:t>D. Wenman | APA Mechanical Aanlysis</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43</a:t>
            </a:fld>
            <a:endParaRPr lang="en-US" dirty="0"/>
          </a:p>
        </p:txBody>
      </p:sp>
      <p:sp>
        <p:nvSpPr>
          <p:cNvPr id="10" name="Rectangle 9"/>
          <p:cNvSpPr/>
          <p:nvPr/>
        </p:nvSpPr>
        <p:spPr>
          <a:xfrm>
            <a:off x="270410" y="384039"/>
            <a:ext cx="8178998" cy="461665"/>
          </a:xfrm>
          <a:prstGeom prst="rect">
            <a:avLst/>
          </a:prstGeom>
        </p:spPr>
        <p:txBody>
          <a:bodyPr wrap="square">
            <a:spAutoFit/>
          </a:bodyPr>
          <a:lstStyle/>
          <a:p>
            <a:r>
              <a:rPr lang="en-US" sz="2400" b="1" dirty="0" smtClean="0">
                <a:solidFill>
                  <a:srgbClr val="E95125"/>
                </a:solidFill>
                <a:latin typeface="Helvetica"/>
              </a:rPr>
              <a:t>Buckling</a:t>
            </a:r>
            <a:endParaRPr lang="en-US" sz="2400" b="1" dirty="0">
              <a:solidFill>
                <a:srgbClr val="E95125"/>
              </a:solidFill>
              <a:latin typeface="Helvetica"/>
            </a:endParaRPr>
          </a:p>
        </p:txBody>
      </p:sp>
      <p:sp>
        <p:nvSpPr>
          <p:cNvPr id="2" name="Rectangle 1"/>
          <p:cNvSpPr/>
          <p:nvPr/>
        </p:nvSpPr>
        <p:spPr>
          <a:xfrm>
            <a:off x="454026" y="1147327"/>
            <a:ext cx="7476636" cy="646331"/>
          </a:xfrm>
          <a:prstGeom prst="rect">
            <a:avLst/>
          </a:prstGeom>
        </p:spPr>
        <p:txBody>
          <a:bodyPr wrap="square">
            <a:spAutoFit/>
          </a:bodyPr>
          <a:lstStyle/>
          <a:p>
            <a:r>
              <a:rPr lang="en-US" dirty="0" smtClean="0"/>
              <a:t>Design </a:t>
            </a:r>
            <a:r>
              <a:rPr lang="en-US" dirty="0"/>
              <a:t>Guide 27 section 5.3 provides design guidance for the buckling verification method. </a:t>
            </a:r>
          </a:p>
        </p:txBody>
      </p:sp>
      <p:sp>
        <p:nvSpPr>
          <p:cNvPr id="7" name="Rectangle 6"/>
          <p:cNvSpPr/>
          <p:nvPr/>
        </p:nvSpPr>
        <p:spPr>
          <a:xfrm>
            <a:off x="454026" y="1962587"/>
            <a:ext cx="6403974" cy="2308324"/>
          </a:xfrm>
          <a:prstGeom prst="rect">
            <a:avLst/>
          </a:prstGeom>
        </p:spPr>
        <p:txBody>
          <a:bodyPr wrap="square">
            <a:spAutoFit/>
          </a:bodyPr>
          <a:lstStyle/>
          <a:p>
            <a:r>
              <a:rPr lang="en-US" dirty="0"/>
              <a:t>To assess the </a:t>
            </a:r>
            <a:r>
              <a:rPr lang="en-US" dirty="0" smtClean="0"/>
              <a:t>buckling of </a:t>
            </a:r>
            <a:r>
              <a:rPr lang="en-US" dirty="0"/>
              <a:t>all the box </a:t>
            </a:r>
            <a:r>
              <a:rPr lang="en-US" dirty="0" smtClean="0"/>
              <a:t>beams:</a:t>
            </a:r>
          </a:p>
          <a:p>
            <a:pPr marL="285750" indent="-285750">
              <a:buFont typeface="Arial" panose="020B0604020202020204" pitchFamily="34" charset="0"/>
              <a:buChar char="•"/>
            </a:pPr>
            <a:r>
              <a:rPr lang="en-US" dirty="0" smtClean="0"/>
              <a:t>The available axial and flexural strength was calculated for all the structural members in the APA.</a:t>
            </a:r>
          </a:p>
          <a:p>
            <a:pPr marL="285750" indent="-285750">
              <a:buFont typeface="Arial" panose="020B0604020202020204" pitchFamily="34" charset="0"/>
              <a:buChar char="•"/>
            </a:pPr>
            <a:r>
              <a:rPr lang="en-US" dirty="0" smtClean="0"/>
              <a:t>The actual loads and moments for all connection joints and all load cases where assumed to be applied to the structural member with the lowest strength.</a:t>
            </a:r>
          </a:p>
          <a:p>
            <a:pPr marL="285750" indent="-285750">
              <a:buFont typeface="Arial" panose="020B0604020202020204" pitchFamily="34" charset="0"/>
              <a:buChar char="•"/>
            </a:pPr>
            <a:r>
              <a:rPr lang="en-US" dirty="0" smtClean="0"/>
              <a:t>All </a:t>
            </a:r>
            <a:r>
              <a:rPr lang="en-US" dirty="0"/>
              <a:t>load cases show a UF smaller than 1 so all the box beams meet the buckling requirements. </a:t>
            </a:r>
          </a:p>
        </p:txBody>
      </p:sp>
    </p:spTree>
    <p:extLst>
      <p:ext uri="{BB962C8B-B14F-4D97-AF65-F5344CB8AC3E}">
        <p14:creationId xmlns:p14="http://schemas.microsoft.com/office/powerpoint/2010/main" val="5127443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2"/>
          </p:nvPr>
        </p:nvSpPr>
        <p:spPr/>
        <p:txBody>
          <a:bodyPr/>
          <a:lstStyle/>
          <a:p>
            <a:pPr>
              <a:defRPr/>
            </a:pPr>
            <a:r>
              <a:rPr lang="en-US" smtClean="0">
                <a:latin typeface="Helvetica"/>
                <a:cs typeface="Helvetica"/>
              </a:rPr>
              <a:t>9/1/2021</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nl-NL" smtClean="0"/>
              <a:t>D. Wenman | APA Mechanical Aanlysis</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44</a:t>
            </a:fld>
            <a:endParaRPr lang="en-US" dirty="0"/>
          </a:p>
        </p:txBody>
      </p:sp>
      <p:sp>
        <p:nvSpPr>
          <p:cNvPr id="7" name="Rectangle 6"/>
          <p:cNvSpPr/>
          <p:nvPr/>
        </p:nvSpPr>
        <p:spPr>
          <a:xfrm>
            <a:off x="270410" y="384039"/>
            <a:ext cx="8178998" cy="461665"/>
          </a:xfrm>
          <a:prstGeom prst="rect">
            <a:avLst/>
          </a:prstGeom>
        </p:spPr>
        <p:txBody>
          <a:bodyPr wrap="square">
            <a:spAutoFit/>
          </a:bodyPr>
          <a:lstStyle/>
          <a:p>
            <a:r>
              <a:rPr lang="en-US" sz="2400" b="1" dirty="0" smtClean="0">
                <a:solidFill>
                  <a:srgbClr val="E95125"/>
                </a:solidFill>
                <a:latin typeface="Helvetica"/>
              </a:rPr>
              <a:t>APA Yoke Stress – Installed case under gravity load</a:t>
            </a:r>
          </a:p>
        </p:txBody>
      </p:sp>
      <p:pic>
        <p:nvPicPr>
          <p:cNvPr id="8" name="Picture 7"/>
          <p:cNvPicPr/>
          <p:nvPr/>
        </p:nvPicPr>
        <p:blipFill>
          <a:blip r:embed="rId3"/>
          <a:stretch>
            <a:fillRect/>
          </a:stretch>
        </p:blipFill>
        <p:spPr>
          <a:xfrm>
            <a:off x="543530" y="2074764"/>
            <a:ext cx="7554185" cy="3367674"/>
          </a:xfrm>
          <a:prstGeom prst="rect">
            <a:avLst/>
          </a:prstGeom>
        </p:spPr>
      </p:pic>
      <p:sp>
        <p:nvSpPr>
          <p:cNvPr id="2" name="Rectangle 1"/>
          <p:cNvSpPr/>
          <p:nvPr/>
        </p:nvSpPr>
        <p:spPr>
          <a:xfrm>
            <a:off x="351692" y="1171035"/>
            <a:ext cx="4572000" cy="685059"/>
          </a:xfrm>
          <a:prstGeom prst="rect">
            <a:avLst/>
          </a:prstGeom>
        </p:spPr>
        <p:txBody>
          <a:bodyPr>
            <a:spAutoFit/>
          </a:bodyPr>
          <a:lstStyle/>
          <a:p>
            <a:pPr marL="0" marR="0">
              <a:lnSpc>
                <a:spcPct val="107000"/>
              </a:lnSpc>
              <a:spcBef>
                <a:spcPts val="0"/>
              </a:spcBef>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Peak yoke stress is approximately 70 </a:t>
            </a:r>
            <a:r>
              <a:rPr lang="en-US" dirty="0">
                <a:latin typeface="Calibri" panose="020F0502020204030204" pitchFamily="34" charset="0"/>
                <a:ea typeface="Calibri" panose="020F0502020204030204" pitchFamily="34" charset="0"/>
                <a:cs typeface="Times New Roman" panose="02020603050405020304" pitchFamily="18" charset="0"/>
              </a:rPr>
              <a:t>MPa. Well below the </a:t>
            </a:r>
            <a:r>
              <a:rPr lang="en-US" dirty="0" smtClean="0">
                <a:latin typeface="Calibri" panose="020F0502020204030204" pitchFamily="34" charset="0"/>
                <a:ea typeface="Calibri" panose="020F0502020204030204" pitchFamily="34" charset="0"/>
                <a:cs typeface="Times New Roman" panose="02020603050405020304" pitchFamily="18" charset="0"/>
              </a:rPr>
              <a:t>available </a:t>
            </a:r>
            <a:r>
              <a:rPr lang="en-US" dirty="0">
                <a:latin typeface="Calibri" panose="020F0502020204030204" pitchFamily="34" charset="0"/>
                <a:ea typeface="Calibri" panose="020F0502020204030204" pitchFamily="34" charset="0"/>
                <a:cs typeface="Times New Roman" panose="02020603050405020304" pitchFamily="18" charset="0"/>
              </a:rPr>
              <a:t>of </a:t>
            </a:r>
            <a:r>
              <a:rPr lang="en-US" b="1" dirty="0">
                <a:latin typeface="Calibri" panose="020F0502020204030204" pitchFamily="34" charset="0"/>
                <a:ea typeface="Calibri" panose="020F0502020204030204" pitchFamily="34" charset="0"/>
                <a:cs typeface="Times New Roman" panose="02020603050405020304" pitchFamily="18" charset="0"/>
              </a:rPr>
              <a:t>189 MPa.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90070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2"/>
          </p:nvPr>
        </p:nvSpPr>
        <p:spPr/>
        <p:txBody>
          <a:bodyPr/>
          <a:lstStyle/>
          <a:p>
            <a:pPr>
              <a:defRPr/>
            </a:pPr>
            <a:r>
              <a:rPr lang="en-US" smtClean="0">
                <a:latin typeface="Helvetica"/>
                <a:cs typeface="Helvetica"/>
              </a:rPr>
              <a:t>9/1/2021</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nl-NL" smtClean="0"/>
              <a:t>D. Wenman | APA Mechanical Aanlysis</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45</a:t>
            </a:fld>
            <a:endParaRPr lang="en-US" dirty="0"/>
          </a:p>
        </p:txBody>
      </p:sp>
      <p:pic>
        <p:nvPicPr>
          <p:cNvPr id="7" name="Picture 6"/>
          <p:cNvPicPr/>
          <p:nvPr/>
        </p:nvPicPr>
        <p:blipFill>
          <a:blip r:embed="rId3"/>
          <a:stretch>
            <a:fillRect/>
          </a:stretch>
        </p:blipFill>
        <p:spPr>
          <a:xfrm>
            <a:off x="454026" y="1851146"/>
            <a:ext cx="8065720" cy="3723177"/>
          </a:xfrm>
          <a:prstGeom prst="rect">
            <a:avLst/>
          </a:prstGeom>
        </p:spPr>
      </p:pic>
      <p:sp>
        <p:nvSpPr>
          <p:cNvPr id="8" name="Rectangle 7"/>
          <p:cNvSpPr/>
          <p:nvPr/>
        </p:nvSpPr>
        <p:spPr>
          <a:xfrm>
            <a:off x="270410" y="384039"/>
            <a:ext cx="8178998" cy="461665"/>
          </a:xfrm>
          <a:prstGeom prst="rect">
            <a:avLst/>
          </a:prstGeom>
        </p:spPr>
        <p:txBody>
          <a:bodyPr wrap="square">
            <a:spAutoFit/>
          </a:bodyPr>
          <a:lstStyle/>
          <a:p>
            <a:r>
              <a:rPr lang="en-US" sz="2400" b="1" dirty="0" smtClean="0">
                <a:solidFill>
                  <a:srgbClr val="E95125"/>
                </a:solidFill>
                <a:latin typeface="Helvetica"/>
              </a:rPr>
              <a:t>APA Yoke Stress – Installed case - Buckling</a:t>
            </a:r>
          </a:p>
        </p:txBody>
      </p:sp>
      <p:sp>
        <p:nvSpPr>
          <p:cNvPr id="2" name="Rectangle 1"/>
          <p:cNvSpPr/>
          <p:nvPr/>
        </p:nvSpPr>
        <p:spPr>
          <a:xfrm>
            <a:off x="454026" y="878866"/>
            <a:ext cx="7652482" cy="685059"/>
          </a:xfrm>
          <a:prstGeom prst="rect">
            <a:avLst/>
          </a:prstGeom>
        </p:spPr>
        <p:txBody>
          <a:bodyPr wrap="square">
            <a:spAutoFit/>
          </a:bodyPr>
          <a:lstStyle/>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The yoke was analyzed for buckling under </a:t>
            </a:r>
            <a:r>
              <a:rPr lang="en-US" dirty="0" smtClean="0">
                <a:latin typeface="Calibri" panose="020F0502020204030204" pitchFamily="34" charset="0"/>
                <a:ea typeface="Calibri" panose="020F0502020204030204" pitchFamily="34" charset="0"/>
                <a:cs typeface="Times New Roman" panose="02020603050405020304" pitchFamily="18" charset="0"/>
              </a:rPr>
              <a:t>the loading in the installed case. The </a:t>
            </a:r>
            <a:r>
              <a:rPr lang="en-US" dirty="0">
                <a:latin typeface="Calibri" panose="020F0502020204030204" pitchFamily="34" charset="0"/>
                <a:ea typeface="Calibri" panose="020F0502020204030204" pitchFamily="34" charset="0"/>
                <a:cs typeface="Times New Roman" panose="02020603050405020304" pitchFamily="18" charset="0"/>
              </a:rPr>
              <a:t>load factor </a:t>
            </a:r>
            <a:r>
              <a:rPr lang="en-US" dirty="0" smtClean="0">
                <a:latin typeface="Calibri" panose="020F0502020204030204" pitchFamily="34" charset="0"/>
                <a:ea typeface="Calibri" panose="020F0502020204030204" pitchFamily="34" charset="0"/>
                <a:cs typeface="Times New Roman" panose="02020603050405020304" pitchFamily="18" charset="0"/>
              </a:rPr>
              <a:t>of 52.55 is less than 10 and is acceptable.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96646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2"/>
          </p:nvPr>
        </p:nvSpPr>
        <p:spPr/>
        <p:txBody>
          <a:bodyPr/>
          <a:lstStyle/>
          <a:p>
            <a:pPr>
              <a:defRPr/>
            </a:pPr>
            <a:r>
              <a:rPr lang="en-US" smtClean="0">
                <a:latin typeface="Helvetica"/>
                <a:cs typeface="Helvetica"/>
              </a:rPr>
              <a:t>9/1/2021</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nl-NL" smtClean="0"/>
              <a:t>D. Wenman | APA Mechanical Aanlysis</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46</a:t>
            </a:fld>
            <a:endParaRPr lang="en-US" dirty="0"/>
          </a:p>
        </p:txBody>
      </p:sp>
      <p:sp>
        <p:nvSpPr>
          <p:cNvPr id="7" name="Rectangle 6"/>
          <p:cNvSpPr/>
          <p:nvPr/>
        </p:nvSpPr>
        <p:spPr>
          <a:xfrm>
            <a:off x="270410" y="384039"/>
            <a:ext cx="8178998" cy="461665"/>
          </a:xfrm>
          <a:prstGeom prst="rect">
            <a:avLst/>
          </a:prstGeom>
        </p:spPr>
        <p:txBody>
          <a:bodyPr wrap="square">
            <a:spAutoFit/>
          </a:bodyPr>
          <a:lstStyle/>
          <a:p>
            <a:r>
              <a:rPr lang="en-US" sz="2400" b="1" dirty="0" smtClean="0">
                <a:solidFill>
                  <a:srgbClr val="E95125"/>
                </a:solidFill>
                <a:latin typeface="Helvetica"/>
              </a:rPr>
              <a:t>APA 25mm pin – Installed case</a:t>
            </a:r>
          </a:p>
        </p:txBody>
      </p:sp>
      <p:pic>
        <p:nvPicPr>
          <p:cNvPr id="3" name="Picture 2"/>
          <p:cNvPicPr>
            <a:picLocks noChangeAspect="1"/>
          </p:cNvPicPr>
          <p:nvPr/>
        </p:nvPicPr>
        <p:blipFill>
          <a:blip r:embed="rId3"/>
          <a:stretch>
            <a:fillRect/>
          </a:stretch>
        </p:blipFill>
        <p:spPr>
          <a:xfrm>
            <a:off x="4911726" y="1430419"/>
            <a:ext cx="3361836" cy="3049702"/>
          </a:xfrm>
          <a:prstGeom prst="rect">
            <a:avLst/>
          </a:prstGeom>
        </p:spPr>
      </p:pic>
      <p:sp>
        <p:nvSpPr>
          <p:cNvPr id="9" name="Down Arrow 8"/>
          <p:cNvSpPr/>
          <p:nvPr/>
        </p:nvSpPr>
        <p:spPr>
          <a:xfrm>
            <a:off x="6416255" y="4578065"/>
            <a:ext cx="252977" cy="5627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Down Arrow 11"/>
          <p:cNvSpPr/>
          <p:nvPr/>
        </p:nvSpPr>
        <p:spPr>
          <a:xfrm rot="10800000">
            <a:off x="7371686" y="763905"/>
            <a:ext cx="252977" cy="5627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wn Arrow 12"/>
          <p:cNvSpPr/>
          <p:nvPr/>
        </p:nvSpPr>
        <p:spPr>
          <a:xfrm rot="10800000">
            <a:off x="5413932" y="811589"/>
            <a:ext cx="252977" cy="5627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6998677" y="4480121"/>
            <a:ext cx="1688123" cy="379298"/>
          </a:xfrm>
          <a:prstGeom prst="rect">
            <a:avLst/>
          </a:prstGeom>
          <a:noFill/>
        </p:spPr>
        <p:txBody>
          <a:bodyPr wrap="square" rtlCol="0">
            <a:spAutoFit/>
          </a:bodyPr>
          <a:lstStyle/>
          <a:p>
            <a:r>
              <a:rPr lang="en-US" dirty="0" smtClean="0"/>
              <a:t>Structural Tee</a:t>
            </a:r>
            <a:endParaRPr lang="en-US" dirty="0"/>
          </a:p>
        </p:txBody>
      </p:sp>
      <p:cxnSp>
        <p:nvCxnSpPr>
          <p:cNvPr id="16" name="Straight Arrow Connector 15"/>
          <p:cNvCxnSpPr/>
          <p:nvPr/>
        </p:nvCxnSpPr>
        <p:spPr>
          <a:xfrm flipH="1" flipV="1">
            <a:off x="7789986" y="2476704"/>
            <a:ext cx="606668" cy="228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6592644" y="4202549"/>
            <a:ext cx="606668" cy="2775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8396654" y="2515655"/>
            <a:ext cx="1688123" cy="379298"/>
          </a:xfrm>
          <a:prstGeom prst="rect">
            <a:avLst/>
          </a:prstGeom>
          <a:noFill/>
        </p:spPr>
        <p:txBody>
          <a:bodyPr wrap="square" rtlCol="0">
            <a:spAutoFit/>
          </a:bodyPr>
          <a:lstStyle/>
          <a:p>
            <a:r>
              <a:rPr lang="en-US" dirty="0" smtClean="0"/>
              <a:t>25mm pin</a:t>
            </a:r>
            <a:endParaRPr lang="en-US" dirty="0"/>
          </a:p>
        </p:txBody>
      </p:sp>
      <p:cxnSp>
        <p:nvCxnSpPr>
          <p:cNvPr id="22" name="Straight Arrow Connector 21"/>
          <p:cNvCxnSpPr/>
          <p:nvPr/>
        </p:nvCxnSpPr>
        <p:spPr>
          <a:xfrm>
            <a:off x="6669232" y="1313005"/>
            <a:ext cx="702454" cy="1877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a:off x="5732585" y="1326613"/>
            <a:ext cx="602901" cy="3763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6000655" y="996814"/>
            <a:ext cx="1155525" cy="369332"/>
          </a:xfrm>
          <a:prstGeom prst="rect">
            <a:avLst/>
          </a:prstGeom>
          <a:noFill/>
        </p:spPr>
        <p:txBody>
          <a:bodyPr wrap="square" rtlCol="0">
            <a:spAutoFit/>
          </a:bodyPr>
          <a:lstStyle/>
          <a:p>
            <a:r>
              <a:rPr lang="en-US" dirty="0" smtClean="0"/>
              <a:t>Yoke Bars</a:t>
            </a:r>
            <a:endParaRPr lang="en-US" dirty="0"/>
          </a:p>
        </p:txBody>
      </p:sp>
      <p:sp>
        <p:nvSpPr>
          <p:cNvPr id="32" name="Rectangle 31"/>
          <p:cNvSpPr/>
          <p:nvPr/>
        </p:nvSpPr>
        <p:spPr>
          <a:xfrm>
            <a:off x="216634" y="944294"/>
            <a:ext cx="4572000" cy="1200329"/>
          </a:xfrm>
          <a:prstGeom prst="rect">
            <a:avLst/>
          </a:prstGeom>
        </p:spPr>
        <p:txBody>
          <a:bodyPr>
            <a:spAutoFit/>
          </a:bodyPr>
          <a:lstStyle/>
          <a:p>
            <a:r>
              <a:rPr lang="en-US" dirty="0"/>
              <a:t>Based on the analysis method recommended by DESIGN GUIDE </a:t>
            </a:r>
            <a:r>
              <a:rPr lang="en-US" dirty="0" smtClean="0"/>
              <a:t>27 and AISC, </a:t>
            </a:r>
            <a:r>
              <a:rPr lang="en-US" dirty="0"/>
              <a:t>the combined bending and shear force factor shows the 25mm PIN to be </a:t>
            </a:r>
            <a:r>
              <a:rPr lang="en-US" dirty="0" smtClean="0"/>
              <a:t>safe.</a:t>
            </a:r>
            <a:endParaRPr lang="en-US" dirty="0"/>
          </a:p>
        </p:txBody>
      </p:sp>
      <p:pic>
        <p:nvPicPr>
          <p:cNvPr id="33" name="Picture 32"/>
          <p:cNvPicPr>
            <a:picLocks noChangeAspect="1"/>
          </p:cNvPicPr>
          <p:nvPr/>
        </p:nvPicPr>
        <p:blipFill>
          <a:blip r:embed="rId4"/>
          <a:stretch>
            <a:fillRect/>
          </a:stretch>
        </p:blipFill>
        <p:spPr>
          <a:xfrm>
            <a:off x="253209" y="3541840"/>
            <a:ext cx="1590675" cy="552450"/>
          </a:xfrm>
          <a:prstGeom prst="rect">
            <a:avLst/>
          </a:prstGeom>
        </p:spPr>
      </p:pic>
      <p:sp>
        <p:nvSpPr>
          <p:cNvPr id="34" name="TextBox 33"/>
          <p:cNvSpPr txBox="1"/>
          <p:nvPr/>
        </p:nvSpPr>
        <p:spPr>
          <a:xfrm>
            <a:off x="212866" y="3180742"/>
            <a:ext cx="3888352" cy="369332"/>
          </a:xfrm>
          <a:prstGeom prst="rect">
            <a:avLst/>
          </a:prstGeom>
          <a:noFill/>
        </p:spPr>
        <p:txBody>
          <a:bodyPr wrap="square" rtlCol="0">
            <a:spAutoFit/>
          </a:bodyPr>
          <a:lstStyle/>
          <a:p>
            <a:r>
              <a:rPr lang="en-US" dirty="0" smtClean="0"/>
              <a:t>Combined Bending and Shear Forces</a:t>
            </a:r>
            <a:endParaRPr lang="en-US" dirty="0"/>
          </a:p>
        </p:txBody>
      </p:sp>
      <p:sp>
        <p:nvSpPr>
          <p:cNvPr id="35" name="TextBox 34"/>
          <p:cNvSpPr txBox="1"/>
          <p:nvPr/>
        </p:nvSpPr>
        <p:spPr>
          <a:xfrm>
            <a:off x="1786689" y="3634971"/>
            <a:ext cx="949569" cy="276999"/>
          </a:xfrm>
          <a:prstGeom prst="rect">
            <a:avLst/>
          </a:prstGeom>
          <a:noFill/>
        </p:spPr>
        <p:txBody>
          <a:bodyPr wrap="square" rtlCol="0">
            <a:spAutoFit/>
          </a:bodyPr>
          <a:lstStyle/>
          <a:p>
            <a:r>
              <a:rPr lang="en-US" sz="1200" b="1" dirty="0" smtClean="0"/>
              <a:t>=0.89</a:t>
            </a:r>
            <a:endParaRPr lang="en-US" sz="1200" b="1" dirty="0"/>
          </a:p>
        </p:txBody>
      </p:sp>
      <p:sp>
        <p:nvSpPr>
          <p:cNvPr id="36" name="TextBox 35"/>
          <p:cNvSpPr txBox="1"/>
          <p:nvPr/>
        </p:nvSpPr>
        <p:spPr>
          <a:xfrm>
            <a:off x="253209" y="4125839"/>
            <a:ext cx="3351637" cy="1477328"/>
          </a:xfrm>
          <a:prstGeom prst="rect">
            <a:avLst/>
          </a:prstGeom>
          <a:noFill/>
        </p:spPr>
        <p:txBody>
          <a:bodyPr wrap="square" rtlCol="0">
            <a:spAutoFit/>
          </a:bodyPr>
          <a:lstStyle/>
          <a:p>
            <a:r>
              <a:rPr lang="en-US" dirty="0" smtClean="0"/>
              <a:t>AISC Eq.(H3-6)*</a:t>
            </a:r>
          </a:p>
          <a:p>
            <a:r>
              <a:rPr lang="en-US" dirty="0" smtClean="0"/>
              <a:t>Value &lt; or = to 1</a:t>
            </a:r>
          </a:p>
          <a:p>
            <a:endParaRPr lang="en-US" dirty="0"/>
          </a:p>
          <a:p>
            <a:r>
              <a:rPr lang="en-US" dirty="0" smtClean="0"/>
              <a:t>*Equation adapted due to no axial or torsion load</a:t>
            </a:r>
            <a:endParaRPr lang="en-US" dirty="0"/>
          </a:p>
        </p:txBody>
      </p:sp>
      <p:pic>
        <p:nvPicPr>
          <p:cNvPr id="37" name="Picture 36"/>
          <p:cNvPicPr>
            <a:picLocks noChangeAspect="1"/>
          </p:cNvPicPr>
          <p:nvPr/>
        </p:nvPicPr>
        <p:blipFill>
          <a:blip r:embed="rId5"/>
          <a:stretch>
            <a:fillRect/>
          </a:stretch>
        </p:blipFill>
        <p:spPr>
          <a:xfrm>
            <a:off x="4757349" y="5069468"/>
            <a:ext cx="397119" cy="358556"/>
          </a:xfrm>
          <a:prstGeom prst="rect">
            <a:avLst/>
          </a:prstGeom>
        </p:spPr>
      </p:pic>
      <p:sp>
        <p:nvSpPr>
          <p:cNvPr id="38" name="TextBox 37"/>
          <p:cNvSpPr txBox="1"/>
          <p:nvPr/>
        </p:nvSpPr>
        <p:spPr>
          <a:xfrm>
            <a:off x="6137031" y="5144097"/>
            <a:ext cx="1134207" cy="369332"/>
          </a:xfrm>
          <a:prstGeom prst="rect">
            <a:avLst/>
          </a:prstGeom>
          <a:noFill/>
        </p:spPr>
        <p:txBody>
          <a:bodyPr wrap="square" rtlCol="0">
            <a:spAutoFit/>
          </a:bodyPr>
          <a:lstStyle/>
          <a:p>
            <a:r>
              <a:rPr lang="en-US" dirty="0" smtClean="0"/>
              <a:t>9500N</a:t>
            </a:r>
            <a:endParaRPr lang="en-US" dirty="0"/>
          </a:p>
        </p:txBody>
      </p:sp>
    </p:spTree>
    <p:extLst>
      <p:ext uri="{BB962C8B-B14F-4D97-AF65-F5344CB8AC3E}">
        <p14:creationId xmlns:p14="http://schemas.microsoft.com/office/powerpoint/2010/main" val="11607183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2"/>
          </p:nvPr>
        </p:nvSpPr>
        <p:spPr/>
        <p:txBody>
          <a:bodyPr/>
          <a:lstStyle/>
          <a:p>
            <a:pPr>
              <a:defRPr/>
            </a:pPr>
            <a:r>
              <a:rPr lang="en-US" smtClean="0">
                <a:latin typeface="Helvetica"/>
                <a:cs typeface="Helvetica"/>
              </a:rPr>
              <a:t>9/1/2021</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nl-NL" smtClean="0"/>
              <a:t>D. Wenman | APA Mechanical Aanlysis</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47</a:t>
            </a:fld>
            <a:endParaRPr lang="en-US" dirty="0"/>
          </a:p>
        </p:txBody>
      </p:sp>
      <p:sp>
        <p:nvSpPr>
          <p:cNvPr id="7" name="Rectangle 6"/>
          <p:cNvSpPr/>
          <p:nvPr/>
        </p:nvSpPr>
        <p:spPr>
          <a:xfrm>
            <a:off x="270410" y="384039"/>
            <a:ext cx="8178998" cy="461665"/>
          </a:xfrm>
          <a:prstGeom prst="rect">
            <a:avLst/>
          </a:prstGeom>
        </p:spPr>
        <p:txBody>
          <a:bodyPr wrap="square">
            <a:spAutoFit/>
          </a:bodyPr>
          <a:lstStyle/>
          <a:p>
            <a:r>
              <a:rPr lang="en-US" sz="2400" b="1" dirty="0" smtClean="0">
                <a:solidFill>
                  <a:srgbClr val="E95125"/>
                </a:solidFill>
                <a:latin typeface="Helvetica"/>
              </a:rPr>
              <a:t>Structural Tee Analysis – Installed case</a:t>
            </a:r>
          </a:p>
        </p:txBody>
      </p:sp>
      <p:pic>
        <p:nvPicPr>
          <p:cNvPr id="19" name="Picture 18"/>
          <p:cNvPicPr/>
          <p:nvPr/>
        </p:nvPicPr>
        <p:blipFill>
          <a:blip r:embed="rId3"/>
          <a:stretch>
            <a:fillRect/>
          </a:stretch>
        </p:blipFill>
        <p:spPr>
          <a:xfrm>
            <a:off x="4729042" y="845704"/>
            <a:ext cx="4166870" cy="3560445"/>
          </a:xfrm>
          <a:prstGeom prst="rect">
            <a:avLst/>
          </a:prstGeom>
        </p:spPr>
      </p:pic>
      <p:sp>
        <p:nvSpPr>
          <p:cNvPr id="2" name="Rectangle 1"/>
          <p:cNvSpPr/>
          <p:nvPr/>
        </p:nvSpPr>
        <p:spPr>
          <a:xfrm>
            <a:off x="270410" y="751474"/>
            <a:ext cx="5040144" cy="5601533"/>
          </a:xfrm>
          <a:prstGeom prst="rect">
            <a:avLst/>
          </a:prstGeom>
        </p:spPr>
        <p:txBody>
          <a:bodyPr wrap="square">
            <a:spAutoFit/>
          </a:bodyPr>
          <a:lstStyle/>
          <a:p>
            <a:pPr marL="0" indent="0">
              <a:buNone/>
            </a:pPr>
            <a:r>
              <a:rPr lang="en-US" sz="2000" dirty="0"/>
              <a:t>Required Strength = </a:t>
            </a:r>
            <a:r>
              <a:rPr lang="en-US" sz="2000" dirty="0" smtClean="0"/>
              <a:t>9,663N</a:t>
            </a:r>
          </a:p>
          <a:p>
            <a:pPr marL="0" indent="0">
              <a:buNone/>
            </a:pPr>
            <a:endParaRPr lang="en-US" sz="2000" dirty="0"/>
          </a:p>
          <a:p>
            <a:pPr marL="0" indent="0">
              <a:buNone/>
            </a:pPr>
            <a:r>
              <a:rPr lang="en-US" sz="2000" b="1" dirty="0" smtClean="0"/>
              <a:t>Results for pinned connection</a:t>
            </a:r>
            <a:endParaRPr lang="en-US" sz="2000" b="1" dirty="0"/>
          </a:p>
          <a:p>
            <a:pPr marL="0" indent="0">
              <a:buNone/>
            </a:pPr>
            <a:r>
              <a:rPr lang="en-US" sz="2000" dirty="0"/>
              <a:t>Tensile rupture on net section</a:t>
            </a:r>
          </a:p>
          <a:p>
            <a:pPr marL="285306" lvl="1" indent="0">
              <a:buNone/>
            </a:pPr>
            <a:r>
              <a:rPr lang="en-US" dirty="0"/>
              <a:t>Available = </a:t>
            </a:r>
            <a:r>
              <a:rPr lang="en-US" dirty="0" smtClean="0"/>
              <a:t>61,920N</a:t>
            </a:r>
            <a:endParaRPr lang="en-US" dirty="0"/>
          </a:p>
          <a:p>
            <a:pPr marL="0" indent="0">
              <a:buNone/>
            </a:pPr>
            <a:r>
              <a:rPr lang="en-US" sz="2000" dirty="0"/>
              <a:t>Tensile yielding on gross section</a:t>
            </a:r>
          </a:p>
          <a:p>
            <a:pPr marL="285306" lvl="1" indent="0">
              <a:buNone/>
            </a:pPr>
            <a:r>
              <a:rPr lang="en-US" dirty="0"/>
              <a:t>Available = </a:t>
            </a:r>
            <a:r>
              <a:rPr lang="en-US" dirty="0" smtClean="0"/>
              <a:t>50,080N</a:t>
            </a:r>
            <a:endParaRPr lang="en-US" dirty="0"/>
          </a:p>
          <a:p>
            <a:pPr marL="0" indent="0">
              <a:buNone/>
            </a:pPr>
            <a:r>
              <a:rPr lang="en-US" sz="2000" dirty="0"/>
              <a:t>Tensile yielding on net section</a:t>
            </a:r>
          </a:p>
          <a:p>
            <a:pPr marL="285306" lvl="1" indent="0">
              <a:buNone/>
            </a:pPr>
            <a:r>
              <a:rPr lang="en-US" dirty="0"/>
              <a:t>Available = </a:t>
            </a:r>
            <a:r>
              <a:rPr lang="en-US" dirty="0" smtClean="0"/>
              <a:t>29,750N</a:t>
            </a:r>
            <a:endParaRPr lang="en-US" dirty="0"/>
          </a:p>
          <a:p>
            <a:pPr marL="0" indent="0">
              <a:buNone/>
            </a:pPr>
            <a:r>
              <a:rPr lang="en-US" sz="2000" dirty="0"/>
              <a:t>Shear rupture on effective area</a:t>
            </a:r>
          </a:p>
          <a:p>
            <a:pPr marL="285306" lvl="1" indent="0">
              <a:buNone/>
            </a:pPr>
            <a:r>
              <a:rPr lang="en-US" dirty="0"/>
              <a:t>Available = </a:t>
            </a:r>
            <a:r>
              <a:rPr lang="en-US" dirty="0" smtClean="0"/>
              <a:t>77,340N</a:t>
            </a:r>
            <a:endParaRPr lang="en-US" dirty="0"/>
          </a:p>
          <a:p>
            <a:pPr marL="0" indent="0">
              <a:buNone/>
            </a:pPr>
            <a:r>
              <a:rPr lang="en-US" sz="2000" dirty="0"/>
              <a:t>Bearing stress between pin and hole</a:t>
            </a:r>
          </a:p>
          <a:p>
            <a:pPr marL="285306" lvl="1" indent="0">
              <a:buNone/>
            </a:pPr>
            <a:r>
              <a:rPr lang="en-US" dirty="0"/>
              <a:t>Available = </a:t>
            </a:r>
            <a:r>
              <a:rPr lang="en-US" dirty="0" smtClean="0"/>
              <a:t>44,360N</a:t>
            </a:r>
          </a:p>
          <a:p>
            <a:pPr marL="285306" lvl="1" indent="0">
              <a:buNone/>
            </a:pPr>
            <a:endParaRPr lang="en-US" dirty="0"/>
          </a:p>
          <a:p>
            <a:pPr indent="-171894"/>
            <a:r>
              <a:rPr lang="en-US" b="1" dirty="0" smtClean="0"/>
              <a:t>Welds</a:t>
            </a:r>
          </a:p>
          <a:p>
            <a:pPr indent="-171894"/>
            <a:r>
              <a:rPr lang="en-US" dirty="0"/>
              <a:t>Available strength = 350N/mm</a:t>
            </a:r>
          </a:p>
          <a:p>
            <a:pPr indent="-171894"/>
            <a:r>
              <a:rPr lang="en-US" dirty="0"/>
              <a:t>Unit load on vertical link to gusset welds = </a:t>
            </a:r>
            <a:r>
              <a:rPr lang="en-US" dirty="0" smtClean="0"/>
              <a:t>49N/mm</a:t>
            </a:r>
            <a:endParaRPr lang="en-US" dirty="0"/>
          </a:p>
          <a:p>
            <a:pPr indent="-171894"/>
            <a:r>
              <a:rPr lang="en-US" dirty="0"/>
              <a:t>Unit load on gussets to base plate welds = </a:t>
            </a:r>
            <a:r>
              <a:rPr lang="en-US" dirty="0" smtClean="0"/>
              <a:t>32N/mm</a:t>
            </a:r>
            <a:endParaRPr lang="en-US" dirty="0"/>
          </a:p>
          <a:p>
            <a:pPr indent="-171894"/>
            <a:endParaRPr lang="en-US" b="1" dirty="0" smtClean="0"/>
          </a:p>
        </p:txBody>
      </p:sp>
    </p:spTree>
    <p:extLst>
      <p:ext uri="{BB962C8B-B14F-4D97-AF65-F5344CB8AC3E}">
        <p14:creationId xmlns:p14="http://schemas.microsoft.com/office/powerpoint/2010/main" val="38375130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2"/>
          </p:nvPr>
        </p:nvSpPr>
        <p:spPr/>
        <p:txBody>
          <a:bodyPr/>
          <a:lstStyle/>
          <a:p>
            <a:pPr>
              <a:defRPr/>
            </a:pPr>
            <a:r>
              <a:rPr lang="en-US" smtClean="0">
                <a:latin typeface="Helvetica"/>
                <a:cs typeface="Helvetica"/>
              </a:rPr>
              <a:t>9/1/2021</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nl-NL" smtClean="0"/>
              <a:t>D. Wenman | APA Mechanical Aanlysis</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48</a:t>
            </a:fld>
            <a:endParaRPr lang="en-US" dirty="0"/>
          </a:p>
        </p:txBody>
      </p:sp>
      <p:sp>
        <p:nvSpPr>
          <p:cNvPr id="7" name="Rectangle 6"/>
          <p:cNvSpPr/>
          <p:nvPr/>
        </p:nvSpPr>
        <p:spPr>
          <a:xfrm>
            <a:off x="270410" y="384039"/>
            <a:ext cx="8178998" cy="461665"/>
          </a:xfrm>
          <a:prstGeom prst="rect">
            <a:avLst/>
          </a:prstGeom>
        </p:spPr>
        <p:txBody>
          <a:bodyPr wrap="square">
            <a:spAutoFit/>
          </a:bodyPr>
          <a:lstStyle/>
          <a:p>
            <a:r>
              <a:rPr lang="en-US" sz="2400" b="1" dirty="0" smtClean="0">
                <a:solidFill>
                  <a:srgbClr val="E95125"/>
                </a:solidFill>
                <a:latin typeface="Helvetica"/>
              </a:rPr>
              <a:t>APA to APA link– Installed case</a:t>
            </a:r>
          </a:p>
        </p:txBody>
      </p:sp>
      <p:pic>
        <p:nvPicPr>
          <p:cNvPr id="8" name="Picture 7"/>
          <p:cNvPicPr/>
          <p:nvPr/>
        </p:nvPicPr>
        <p:blipFill>
          <a:blip r:embed="rId3"/>
          <a:stretch>
            <a:fillRect/>
          </a:stretch>
        </p:blipFill>
        <p:spPr>
          <a:xfrm>
            <a:off x="736961" y="1055297"/>
            <a:ext cx="3358515" cy="2867660"/>
          </a:xfrm>
          <a:prstGeom prst="rect">
            <a:avLst/>
          </a:prstGeom>
        </p:spPr>
      </p:pic>
      <p:pic>
        <p:nvPicPr>
          <p:cNvPr id="9" name="Picture 8"/>
          <p:cNvPicPr/>
          <p:nvPr/>
        </p:nvPicPr>
        <p:blipFill>
          <a:blip r:embed="rId4"/>
          <a:stretch>
            <a:fillRect/>
          </a:stretch>
        </p:blipFill>
        <p:spPr>
          <a:xfrm>
            <a:off x="4359909" y="1115940"/>
            <a:ext cx="3086100" cy="2746375"/>
          </a:xfrm>
          <a:prstGeom prst="rect">
            <a:avLst/>
          </a:prstGeom>
        </p:spPr>
      </p:pic>
      <p:sp>
        <p:nvSpPr>
          <p:cNvPr id="3" name="TextBox 2"/>
          <p:cNvSpPr txBox="1"/>
          <p:nvPr/>
        </p:nvSpPr>
        <p:spPr>
          <a:xfrm>
            <a:off x="1019908" y="4097215"/>
            <a:ext cx="3075568" cy="369332"/>
          </a:xfrm>
          <a:prstGeom prst="rect">
            <a:avLst/>
          </a:prstGeom>
          <a:noFill/>
        </p:spPr>
        <p:txBody>
          <a:bodyPr wrap="square" rtlCol="0">
            <a:spAutoFit/>
          </a:bodyPr>
          <a:lstStyle/>
          <a:p>
            <a:r>
              <a:rPr lang="en-US" dirty="0" smtClean="0"/>
              <a:t>APA to APA link hardware</a:t>
            </a:r>
            <a:endParaRPr lang="en-US" dirty="0"/>
          </a:p>
        </p:txBody>
      </p:sp>
      <p:sp>
        <p:nvSpPr>
          <p:cNvPr id="11" name="TextBox 10"/>
          <p:cNvSpPr txBox="1"/>
          <p:nvPr/>
        </p:nvSpPr>
        <p:spPr>
          <a:xfrm>
            <a:off x="5124839" y="4082561"/>
            <a:ext cx="3075568" cy="369332"/>
          </a:xfrm>
          <a:prstGeom prst="rect">
            <a:avLst/>
          </a:prstGeom>
          <a:noFill/>
        </p:spPr>
        <p:txBody>
          <a:bodyPr wrap="square" rtlCol="0">
            <a:spAutoFit/>
          </a:bodyPr>
          <a:lstStyle/>
          <a:p>
            <a:r>
              <a:rPr lang="en-US" dirty="0" smtClean="0"/>
              <a:t>Link end detail</a:t>
            </a:r>
            <a:endParaRPr lang="en-US" dirty="0"/>
          </a:p>
        </p:txBody>
      </p:sp>
    </p:spTree>
    <p:extLst>
      <p:ext uri="{BB962C8B-B14F-4D97-AF65-F5344CB8AC3E}">
        <p14:creationId xmlns:p14="http://schemas.microsoft.com/office/powerpoint/2010/main" val="18751568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2"/>
          </p:nvPr>
        </p:nvSpPr>
        <p:spPr/>
        <p:txBody>
          <a:bodyPr/>
          <a:lstStyle/>
          <a:p>
            <a:pPr>
              <a:defRPr/>
            </a:pPr>
            <a:r>
              <a:rPr lang="en-US" smtClean="0">
                <a:latin typeface="Helvetica"/>
                <a:cs typeface="Helvetica"/>
              </a:rPr>
              <a:t>9/1/2021</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nl-NL" smtClean="0"/>
              <a:t>D. Wenman | APA Mechanical Aanlysis</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49</a:t>
            </a:fld>
            <a:endParaRPr lang="en-US" dirty="0"/>
          </a:p>
        </p:txBody>
      </p:sp>
      <p:sp>
        <p:nvSpPr>
          <p:cNvPr id="7" name="Rectangle 6"/>
          <p:cNvSpPr/>
          <p:nvPr/>
        </p:nvSpPr>
        <p:spPr>
          <a:xfrm>
            <a:off x="270410" y="384039"/>
            <a:ext cx="8178998" cy="461665"/>
          </a:xfrm>
          <a:prstGeom prst="rect">
            <a:avLst/>
          </a:prstGeom>
        </p:spPr>
        <p:txBody>
          <a:bodyPr wrap="square">
            <a:spAutoFit/>
          </a:bodyPr>
          <a:lstStyle/>
          <a:p>
            <a:r>
              <a:rPr lang="en-US" sz="2400" b="1" dirty="0" smtClean="0">
                <a:solidFill>
                  <a:srgbClr val="E95125"/>
                </a:solidFill>
                <a:latin typeface="Helvetica"/>
              </a:rPr>
              <a:t>APA to APA link– Installed case</a:t>
            </a:r>
          </a:p>
        </p:txBody>
      </p:sp>
      <p:sp>
        <p:nvSpPr>
          <p:cNvPr id="12" name="Rectangle 11"/>
          <p:cNvSpPr/>
          <p:nvPr/>
        </p:nvSpPr>
        <p:spPr>
          <a:xfrm>
            <a:off x="270410" y="1032827"/>
            <a:ext cx="7967982" cy="5078313"/>
          </a:xfrm>
          <a:prstGeom prst="rect">
            <a:avLst/>
          </a:prstGeom>
        </p:spPr>
        <p:txBody>
          <a:bodyPr wrap="square">
            <a:spAutoFit/>
          </a:bodyPr>
          <a:lstStyle/>
          <a:p>
            <a:pPr marL="0" indent="0">
              <a:buNone/>
            </a:pPr>
            <a:r>
              <a:rPr lang="en-US" sz="2000" dirty="0"/>
              <a:t>Required Strength = </a:t>
            </a:r>
            <a:r>
              <a:rPr lang="en-US" sz="2000" dirty="0" smtClean="0"/>
              <a:t>4,785N</a:t>
            </a:r>
          </a:p>
          <a:p>
            <a:pPr marL="0" indent="0">
              <a:buNone/>
            </a:pPr>
            <a:endParaRPr lang="en-US" sz="2000" dirty="0"/>
          </a:p>
          <a:p>
            <a:pPr marL="0" indent="0">
              <a:buNone/>
            </a:pPr>
            <a:r>
              <a:rPr lang="en-US" sz="2000" b="1" dirty="0" smtClean="0"/>
              <a:t>Results for pinned connection</a:t>
            </a:r>
            <a:endParaRPr lang="en-US" sz="2000" b="1" dirty="0"/>
          </a:p>
          <a:p>
            <a:pPr marL="0" indent="0">
              <a:buNone/>
            </a:pPr>
            <a:r>
              <a:rPr lang="en-US" sz="2000" dirty="0"/>
              <a:t>Tensile rupture on net section</a:t>
            </a:r>
          </a:p>
          <a:p>
            <a:pPr marL="285306" lvl="1" indent="0">
              <a:buNone/>
            </a:pPr>
            <a:r>
              <a:rPr lang="en-US" dirty="0"/>
              <a:t>Available = </a:t>
            </a:r>
            <a:r>
              <a:rPr lang="en-US" dirty="0" smtClean="0"/>
              <a:t>40,790N</a:t>
            </a:r>
            <a:endParaRPr lang="en-US" dirty="0"/>
          </a:p>
          <a:p>
            <a:pPr marL="0" indent="0">
              <a:buNone/>
            </a:pPr>
            <a:r>
              <a:rPr lang="en-US" sz="2000" dirty="0"/>
              <a:t>Tensile yielding on gross section</a:t>
            </a:r>
          </a:p>
          <a:p>
            <a:pPr marL="285306" lvl="1" indent="0">
              <a:buNone/>
            </a:pPr>
            <a:r>
              <a:rPr lang="en-US" dirty="0"/>
              <a:t>Available = </a:t>
            </a:r>
            <a:r>
              <a:rPr lang="en-US" dirty="0" smtClean="0"/>
              <a:t>44,340N</a:t>
            </a:r>
            <a:endParaRPr lang="en-US" dirty="0"/>
          </a:p>
          <a:p>
            <a:pPr marL="0" indent="0">
              <a:buNone/>
            </a:pPr>
            <a:r>
              <a:rPr lang="en-US" sz="2000" dirty="0"/>
              <a:t>Tensile yielding on net section</a:t>
            </a:r>
          </a:p>
          <a:p>
            <a:pPr marL="285306" lvl="1" indent="0">
              <a:buNone/>
            </a:pPr>
            <a:r>
              <a:rPr lang="en-US" dirty="0"/>
              <a:t>Available = </a:t>
            </a:r>
            <a:r>
              <a:rPr lang="en-US" dirty="0" smtClean="0"/>
              <a:t>27,760N</a:t>
            </a:r>
            <a:endParaRPr lang="en-US" dirty="0"/>
          </a:p>
          <a:p>
            <a:pPr marL="0" indent="0">
              <a:buNone/>
            </a:pPr>
            <a:r>
              <a:rPr lang="en-US" sz="2000" dirty="0"/>
              <a:t>Shear rupture on effective area</a:t>
            </a:r>
          </a:p>
          <a:p>
            <a:pPr marL="285306" lvl="1" indent="0">
              <a:buNone/>
            </a:pPr>
            <a:r>
              <a:rPr lang="en-US" dirty="0"/>
              <a:t>Available = </a:t>
            </a:r>
            <a:r>
              <a:rPr lang="en-US" dirty="0" smtClean="0"/>
              <a:t>54,370N</a:t>
            </a:r>
            <a:endParaRPr lang="en-US" dirty="0"/>
          </a:p>
          <a:p>
            <a:pPr marL="0" indent="0">
              <a:buNone/>
            </a:pPr>
            <a:r>
              <a:rPr lang="en-US" sz="2000" dirty="0"/>
              <a:t>Bearing stress between </a:t>
            </a:r>
            <a:r>
              <a:rPr lang="en-US" sz="2000" dirty="0" smtClean="0"/>
              <a:t>28.7mm sleeve OD and 28.7mm hole</a:t>
            </a:r>
            <a:endParaRPr lang="en-US" sz="2000" dirty="0"/>
          </a:p>
          <a:p>
            <a:pPr marL="285306" lvl="1" indent="0">
              <a:buNone/>
            </a:pPr>
            <a:r>
              <a:rPr lang="en-US" dirty="0"/>
              <a:t>Available = </a:t>
            </a:r>
            <a:r>
              <a:rPr lang="en-US" dirty="0" smtClean="0"/>
              <a:t>38,180N</a:t>
            </a:r>
          </a:p>
          <a:p>
            <a:pPr marL="285306" lvl="1" indent="0">
              <a:buNone/>
            </a:pPr>
            <a:endParaRPr lang="en-US" dirty="0"/>
          </a:p>
          <a:p>
            <a:pPr marL="0" indent="0">
              <a:buNone/>
            </a:pPr>
            <a:r>
              <a:rPr lang="en-US" sz="2000" dirty="0"/>
              <a:t>Bearing stress </a:t>
            </a:r>
            <a:r>
              <a:rPr lang="en-US" sz="2000" dirty="0" smtClean="0"/>
              <a:t>of FR4 sleeve between 25.2mm pin and 25.4mm hole (ASD)</a:t>
            </a:r>
            <a:endParaRPr lang="en-US" sz="2000" dirty="0"/>
          </a:p>
          <a:p>
            <a:pPr marL="285306" lvl="1" indent="0">
              <a:buNone/>
            </a:pPr>
            <a:r>
              <a:rPr lang="en-US" dirty="0" smtClean="0"/>
              <a:t>FS=262MPa/28.5MPa=9.2 (Required is 3.75)</a:t>
            </a:r>
            <a:endParaRPr lang="en-US" dirty="0"/>
          </a:p>
          <a:p>
            <a:pPr marL="285306" lvl="1" indent="0">
              <a:buNone/>
            </a:pPr>
            <a:endParaRPr lang="en-US" dirty="0"/>
          </a:p>
        </p:txBody>
      </p:sp>
    </p:spTree>
    <p:extLst>
      <p:ext uri="{BB962C8B-B14F-4D97-AF65-F5344CB8AC3E}">
        <p14:creationId xmlns:p14="http://schemas.microsoft.com/office/powerpoint/2010/main" val="407224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2"/>
          </p:nvPr>
        </p:nvSpPr>
        <p:spPr/>
        <p:txBody>
          <a:bodyPr/>
          <a:lstStyle/>
          <a:p>
            <a:pPr>
              <a:defRPr/>
            </a:pPr>
            <a:r>
              <a:rPr lang="en-US" smtClean="0">
                <a:latin typeface="Helvetica"/>
                <a:cs typeface="Helvetica"/>
              </a:rPr>
              <a:t>9/1/2021</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nl-NL" smtClean="0"/>
              <a:t>D. Wenman | APA Mechanical Aanlysis</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5</a:t>
            </a:fld>
            <a:endParaRPr lang="en-US" dirty="0"/>
          </a:p>
        </p:txBody>
      </p:sp>
      <p:sp>
        <p:nvSpPr>
          <p:cNvPr id="10" name="Rectangle 9"/>
          <p:cNvSpPr/>
          <p:nvPr/>
        </p:nvSpPr>
        <p:spPr>
          <a:xfrm>
            <a:off x="472633" y="647955"/>
            <a:ext cx="7669626" cy="461665"/>
          </a:xfrm>
          <a:prstGeom prst="rect">
            <a:avLst/>
          </a:prstGeom>
        </p:spPr>
        <p:txBody>
          <a:bodyPr wrap="square">
            <a:spAutoFit/>
          </a:bodyPr>
          <a:lstStyle/>
          <a:p>
            <a:r>
              <a:rPr lang="en-US" sz="2400" b="1" dirty="0" smtClean="0">
                <a:solidFill>
                  <a:srgbClr val="E95125"/>
                </a:solidFill>
                <a:latin typeface="Helvetica"/>
              </a:rPr>
              <a:t>Nomenclature</a:t>
            </a:r>
            <a:endParaRPr lang="en-US" sz="2400" b="1" dirty="0">
              <a:solidFill>
                <a:srgbClr val="E95125"/>
              </a:solidFill>
              <a:latin typeface="Helvetica"/>
            </a:endParaRPr>
          </a:p>
        </p:txBody>
      </p:sp>
      <p:pic>
        <p:nvPicPr>
          <p:cNvPr id="3" name="Picture 2"/>
          <p:cNvPicPr>
            <a:picLocks noChangeAspect="1"/>
          </p:cNvPicPr>
          <p:nvPr/>
        </p:nvPicPr>
        <p:blipFill>
          <a:blip r:embed="rId3"/>
          <a:stretch>
            <a:fillRect/>
          </a:stretch>
        </p:blipFill>
        <p:spPr>
          <a:xfrm>
            <a:off x="1638055" y="1091465"/>
            <a:ext cx="5639289" cy="5047926"/>
          </a:xfrm>
          <a:prstGeom prst="rect">
            <a:avLst/>
          </a:prstGeom>
        </p:spPr>
      </p:pic>
    </p:spTree>
    <p:extLst>
      <p:ext uri="{BB962C8B-B14F-4D97-AF65-F5344CB8AC3E}">
        <p14:creationId xmlns:p14="http://schemas.microsoft.com/office/powerpoint/2010/main" val="6283025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2"/>
          </p:nvPr>
        </p:nvSpPr>
        <p:spPr/>
        <p:txBody>
          <a:bodyPr/>
          <a:lstStyle/>
          <a:p>
            <a:pPr>
              <a:defRPr/>
            </a:pPr>
            <a:r>
              <a:rPr lang="en-US" smtClean="0">
                <a:latin typeface="Helvetica"/>
                <a:cs typeface="Helvetica"/>
              </a:rPr>
              <a:t>9/1/2021</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nl-NL" smtClean="0"/>
              <a:t>D. Wenman | APA Mechanical Aanlysis</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50</a:t>
            </a:fld>
            <a:endParaRPr lang="en-US" dirty="0"/>
          </a:p>
        </p:txBody>
      </p:sp>
      <p:sp>
        <p:nvSpPr>
          <p:cNvPr id="7" name="Rectangle 6"/>
          <p:cNvSpPr/>
          <p:nvPr/>
        </p:nvSpPr>
        <p:spPr>
          <a:xfrm>
            <a:off x="270410" y="384039"/>
            <a:ext cx="8178998" cy="461665"/>
          </a:xfrm>
          <a:prstGeom prst="rect">
            <a:avLst/>
          </a:prstGeom>
        </p:spPr>
        <p:txBody>
          <a:bodyPr wrap="square">
            <a:spAutoFit/>
          </a:bodyPr>
          <a:lstStyle/>
          <a:p>
            <a:r>
              <a:rPr lang="en-US" sz="2400" b="1" dirty="0" smtClean="0">
                <a:solidFill>
                  <a:srgbClr val="E95125"/>
                </a:solidFill>
                <a:latin typeface="Helvetica"/>
              </a:rPr>
              <a:t>APA to APA link– Thermal considerations</a:t>
            </a:r>
          </a:p>
        </p:txBody>
      </p:sp>
      <p:sp>
        <p:nvSpPr>
          <p:cNvPr id="2" name="Rectangle 1"/>
          <p:cNvSpPr/>
          <p:nvPr/>
        </p:nvSpPr>
        <p:spPr>
          <a:xfrm>
            <a:off x="270409" y="933970"/>
            <a:ext cx="8504313" cy="5355312"/>
          </a:xfrm>
          <a:prstGeom prst="rect">
            <a:avLst/>
          </a:prstGeom>
        </p:spPr>
        <p:txBody>
          <a:bodyPr wrap="square">
            <a:spAutoFit/>
          </a:bodyPr>
          <a:lstStyle/>
          <a:p>
            <a:pPr marL="0" indent="0">
              <a:buNone/>
            </a:pPr>
            <a:r>
              <a:rPr lang="en-US" dirty="0" smtClean="0"/>
              <a:t>Evaluation </a:t>
            </a:r>
            <a:r>
              <a:rPr lang="en-US" dirty="0"/>
              <a:t>of stresses in the link due to the foot tube in the bottom APA cooling faster than the foot tube in the top</a:t>
            </a:r>
            <a:r>
              <a:rPr lang="en-US" dirty="0" smtClean="0"/>
              <a:t>.</a:t>
            </a:r>
          </a:p>
          <a:p>
            <a:pPr marL="0" indent="0">
              <a:buNone/>
            </a:pPr>
            <a:endParaRPr lang="en-US" dirty="0"/>
          </a:p>
          <a:p>
            <a:pPr marL="0" indent="0">
              <a:buNone/>
            </a:pPr>
            <a:r>
              <a:rPr lang="en-US" dirty="0"/>
              <a:t>Temperature assumptions:</a:t>
            </a:r>
          </a:p>
          <a:p>
            <a:pPr marL="0" indent="0">
              <a:buNone/>
            </a:pPr>
            <a:r>
              <a:rPr lang="en-US" dirty="0"/>
              <a:t>Thermal </a:t>
            </a:r>
            <a:r>
              <a:rPr lang="en-US" dirty="0" smtClean="0"/>
              <a:t>vertical </a:t>
            </a:r>
            <a:r>
              <a:rPr lang="en-US" dirty="0"/>
              <a:t>gradient </a:t>
            </a:r>
            <a:r>
              <a:rPr lang="en-US" dirty="0" smtClean="0"/>
              <a:t>of </a:t>
            </a:r>
            <a:r>
              <a:rPr lang="en-US" dirty="0" err="1" smtClean="0"/>
              <a:t>GAr</a:t>
            </a:r>
            <a:r>
              <a:rPr lang="en-US" dirty="0" smtClean="0"/>
              <a:t> at </a:t>
            </a:r>
            <a:r>
              <a:rPr lang="en-US" dirty="0"/>
              <a:t>17K/m</a:t>
            </a:r>
          </a:p>
          <a:p>
            <a:pPr marL="0" indent="0">
              <a:buNone/>
            </a:pPr>
            <a:r>
              <a:rPr lang="en-US" dirty="0"/>
              <a:t>Head end of the bottom APA in </a:t>
            </a:r>
            <a:r>
              <a:rPr lang="en-US" dirty="0" err="1"/>
              <a:t>LAr</a:t>
            </a:r>
            <a:r>
              <a:rPr lang="en-US" dirty="0"/>
              <a:t> and </a:t>
            </a:r>
            <a:r>
              <a:rPr lang="en-US" dirty="0" smtClean="0"/>
              <a:t>bottom APA foot </a:t>
            </a:r>
            <a:r>
              <a:rPr lang="en-US" dirty="0"/>
              <a:t>tube at </a:t>
            </a:r>
            <a:r>
              <a:rPr lang="en-US" dirty="0" smtClean="0"/>
              <a:t>88K (Very conservative)</a:t>
            </a:r>
            <a:endParaRPr lang="en-US" dirty="0"/>
          </a:p>
          <a:p>
            <a:pPr marL="0" indent="0">
              <a:buNone/>
            </a:pPr>
            <a:r>
              <a:rPr lang="en-US" dirty="0"/>
              <a:t>Top APA </a:t>
            </a:r>
            <a:r>
              <a:rPr lang="en-US" dirty="0" smtClean="0"/>
              <a:t>foot tube at </a:t>
            </a:r>
            <a:r>
              <a:rPr lang="en-US" dirty="0"/>
              <a:t>temperature </a:t>
            </a:r>
            <a:r>
              <a:rPr lang="en-US" dirty="0" smtClean="0"/>
              <a:t>Gar 9 </a:t>
            </a:r>
            <a:r>
              <a:rPr lang="en-US" dirty="0"/>
              <a:t>m above the LAr = </a:t>
            </a:r>
            <a:r>
              <a:rPr lang="en-US" dirty="0" smtClean="0"/>
              <a:t>241K</a:t>
            </a:r>
          </a:p>
          <a:p>
            <a:r>
              <a:rPr lang="en-US" dirty="0" smtClean="0"/>
              <a:t>Difference in </a:t>
            </a:r>
            <a:r>
              <a:rPr lang="en-US" dirty="0"/>
              <a:t>shrinkage between the top and </a:t>
            </a:r>
            <a:r>
              <a:rPr lang="en-US" dirty="0" smtClean="0"/>
              <a:t>bottom foot tube </a:t>
            </a:r>
            <a:r>
              <a:rPr lang="en-US" dirty="0"/>
              <a:t>= </a:t>
            </a:r>
            <a:r>
              <a:rPr lang="en-US" dirty="0" smtClean="0"/>
              <a:t>4.6mm (2.3mm per link)</a:t>
            </a:r>
          </a:p>
          <a:p>
            <a:r>
              <a:rPr lang="en-US" dirty="0" smtClean="0"/>
              <a:t>Shrinkage is </a:t>
            </a:r>
            <a:r>
              <a:rPr lang="en-US" dirty="0"/>
              <a:t>based on a temperature difference of 153K.  </a:t>
            </a:r>
            <a:r>
              <a:rPr lang="en-US" dirty="0" smtClean="0"/>
              <a:t>Thermal gradient of </a:t>
            </a:r>
            <a:r>
              <a:rPr lang="en-US" dirty="0" err="1" smtClean="0"/>
              <a:t>GAr</a:t>
            </a:r>
            <a:r>
              <a:rPr lang="en-US" dirty="0" smtClean="0"/>
              <a:t> at the foot tubes is 2.3K. It </a:t>
            </a:r>
            <a:r>
              <a:rPr lang="en-US" dirty="0"/>
              <a:t>is unlikely this temperature difference will be more than </a:t>
            </a:r>
            <a:r>
              <a:rPr lang="en-US" dirty="0" smtClean="0"/>
              <a:t>10K.</a:t>
            </a:r>
            <a:endParaRPr lang="en-US" dirty="0"/>
          </a:p>
          <a:p>
            <a:endParaRPr lang="en-US" dirty="0"/>
          </a:p>
          <a:p>
            <a:r>
              <a:rPr lang="en-US" dirty="0" smtClean="0"/>
              <a:t>Results:</a:t>
            </a:r>
          </a:p>
          <a:p>
            <a:r>
              <a:rPr lang="en-US" dirty="0" smtClean="0"/>
              <a:t>Using equations for the flexure of guided beams, the moment on the end of the link is determined.  This moment is used to calculate the resulting stress distribution across the contact area of the pin/sleeve interface.</a:t>
            </a:r>
          </a:p>
          <a:p>
            <a:endParaRPr lang="en-US" dirty="0"/>
          </a:p>
          <a:p>
            <a:r>
              <a:rPr lang="en-US" dirty="0"/>
              <a:t>Total stress = Bearing stress + bending stress = 28.5 + 33.8 = </a:t>
            </a:r>
            <a:r>
              <a:rPr lang="en-US" dirty="0" smtClean="0"/>
              <a:t>62.3MPa</a:t>
            </a:r>
            <a:endParaRPr lang="en-US" dirty="0"/>
          </a:p>
          <a:p>
            <a:r>
              <a:rPr lang="en-US" dirty="0"/>
              <a:t> </a:t>
            </a:r>
          </a:p>
          <a:p>
            <a:r>
              <a:rPr lang="en-US" dirty="0"/>
              <a:t>FS = 262MPa/62.3MPa = </a:t>
            </a:r>
            <a:r>
              <a:rPr lang="en-US" dirty="0" smtClean="0"/>
              <a:t>4.2  (3.75 is required).</a:t>
            </a:r>
          </a:p>
        </p:txBody>
      </p:sp>
    </p:spTree>
    <p:extLst>
      <p:ext uri="{BB962C8B-B14F-4D97-AF65-F5344CB8AC3E}">
        <p14:creationId xmlns:p14="http://schemas.microsoft.com/office/powerpoint/2010/main" val="5251581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2"/>
          </p:nvPr>
        </p:nvSpPr>
        <p:spPr/>
        <p:txBody>
          <a:bodyPr/>
          <a:lstStyle/>
          <a:p>
            <a:pPr>
              <a:defRPr/>
            </a:pPr>
            <a:r>
              <a:rPr lang="en-US" smtClean="0">
                <a:latin typeface="Helvetica"/>
                <a:cs typeface="Helvetica"/>
              </a:rPr>
              <a:t>9/1/2021</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nl-NL" smtClean="0"/>
              <a:t>D. Wenman | APA Mechanical Aanlysis</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51</a:t>
            </a:fld>
            <a:endParaRPr lang="en-US" dirty="0"/>
          </a:p>
        </p:txBody>
      </p:sp>
      <p:sp>
        <p:nvSpPr>
          <p:cNvPr id="10" name="Rectangle 9"/>
          <p:cNvSpPr/>
          <p:nvPr/>
        </p:nvSpPr>
        <p:spPr>
          <a:xfrm>
            <a:off x="270410" y="384039"/>
            <a:ext cx="8178998" cy="369332"/>
          </a:xfrm>
          <a:prstGeom prst="rect">
            <a:avLst/>
          </a:prstGeom>
        </p:spPr>
        <p:txBody>
          <a:bodyPr wrap="square">
            <a:spAutoFit/>
          </a:bodyPr>
          <a:lstStyle/>
          <a:p>
            <a:r>
              <a:rPr lang="en-US" b="1" dirty="0" smtClean="0">
                <a:solidFill>
                  <a:srgbClr val="E95125"/>
                </a:solidFill>
                <a:latin typeface="Helvetica"/>
              </a:rPr>
              <a:t>Work left to do:</a:t>
            </a:r>
            <a:endParaRPr lang="en-US" b="1" dirty="0">
              <a:solidFill>
                <a:srgbClr val="E95125"/>
              </a:solidFill>
              <a:latin typeface="Helvetica"/>
            </a:endParaRPr>
          </a:p>
        </p:txBody>
      </p:sp>
      <p:sp>
        <p:nvSpPr>
          <p:cNvPr id="2" name="Rectangle 1"/>
          <p:cNvSpPr/>
          <p:nvPr/>
        </p:nvSpPr>
        <p:spPr>
          <a:xfrm>
            <a:off x="666622" y="1021729"/>
            <a:ext cx="7448677" cy="3139321"/>
          </a:xfrm>
          <a:prstGeom prst="rect">
            <a:avLst/>
          </a:prstGeom>
        </p:spPr>
        <p:txBody>
          <a:bodyPr wrap="square">
            <a:spAutoFit/>
          </a:bodyPr>
          <a:lstStyle/>
          <a:p>
            <a:pPr marL="285750" indent="-285750">
              <a:buFont typeface="Arial" panose="020B0604020202020204" pitchFamily="34" charset="0"/>
              <a:buChar char="•"/>
            </a:pPr>
            <a:r>
              <a:rPr lang="en-US" dirty="0" smtClean="0"/>
              <a:t>Revise the results for the Static Transport cases to use the LFRD rather than ASD method of checking strength.  This will increase the safety margins.</a:t>
            </a:r>
          </a:p>
          <a:p>
            <a:pPr marL="285750" indent="-285750">
              <a:buFont typeface="Arial" panose="020B0604020202020204" pitchFamily="34" charset="0"/>
              <a:buChar char="•"/>
            </a:pPr>
            <a:r>
              <a:rPr lang="en-US" dirty="0" smtClean="0"/>
              <a:t>For the Dynamic Drop Case, the </a:t>
            </a:r>
            <a:r>
              <a:rPr lang="en-US" dirty="0"/>
              <a:t>check of welds and bolts needs to be revised to use </a:t>
            </a:r>
            <a:r>
              <a:rPr lang="en-US" dirty="0" smtClean="0"/>
              <a:t>the LFRD method.</a:t>
            </a:r>
          </a:p>
          <a:p>
            <a:pPr marL="285750" indent="-285750">
              <a:buFont typeface="Arial" panose="020B0604020202020204" pitchFamily="34" charset="0"/>
              <a:buChar char="•"/>
            </a:pPr>
            <a:r>
              <a:rPr lang="en-US" dirty="0" smtClean="0"/>
              <a:t>Complete the check of wire tension for the thermal load cases.</a:t>
            </a:r>
          </a:p>
          <a:p>
            <a:pPr marL="285750" indent="-285750">
              <a:buFont typeface="Arial" panose="020B0604020202020204" pitchFamily="34" charset="0"/>
              <a:buChar char="•"/>
            </a:pPr>
            <a:r>
              <a:rPr lang="en-US" dirty="0" smtClean="0"/>
              <a:t>Complete the check of connections between the yoke and the APA frame for gravity and thermal loading.</a:t>
            </a:r>
          </a:p>
          <a:p>
            <a:pPr marL="285750" indent="-285750">
              <a:buFont typeface="Arial" panose="020B0604020202020204" pitchFamily="34" charset="0"/>
              <a:buChar char="•"/>
            </a:pPr>
            <a:r>
              <a:rPr lang="en-US" dirty="0" smtClean="0"/>
              <a:t>Complete the analysis of the APA link bolt.</a:t>
            </a:r>
          </a:p>
          <a:p>
            <a:pPr marL="285750" indent="-285750">
              <a:buFont typeface="Arial" panose="020B0604020202020204" pitchFamily="34" charset="0"/>
              <a:buChar char="•"/>
            </a:pPr>
            <a:r>
              <a:rPr lang="en-US" dirty="0" smtClean="0"/>
              <a:t>Provide written justification that all installation load cases are covered.</a:t>
            </a:r>
          </a:p>
          <a:p>
            <a:pPr marL="285750" indent="-285750">
              <a:buFont typeface="Arial" panose="020B0604020202020204" pitchFamily="34" charset="0"/>
              <a:buChar char="•"/>
            </a:pPr>
            <a:r>
              <a:rPr lang="en-US" dirty="0" smtClean="0"/>
              <a:t>Provide conclusions on the acceptability of the frame deformations for the various load cases.</a:t>
            </a:r>
          </a:p>
        </p:txBody>
      </p:sp>
    </p:spTree>
    <p:extLst>
      <p:ext uri="{BB962C8B-B14F-4D97-AF65-F5344CB8AC3E}">
        <p14:creationId xmlns:p14="http://schemas.microsoft.com/office/powerpoint/2010/main" val="39761459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2"/>
          </p:nvPr>
        </p:nvSpPr>
        <p:spPr/>
        <p:txBody>
          <a:bodyPr/>
          <a:lstStyle/>
          <a:p>
            <a:pPr>
              <a:defRPr/>
            </a:pPr>
            <a:r>
              <a:rPr lang="en-US" smtClean="0">
                <a:latin typeface="Helvetica"/>
                <a:cs typeface="Helvetica"/>
              </a:rPr>
              <a:t>9/1/2021</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nl-NL" smtClean="0"/>
              <a:t>D. Wenman | APA Mechanical Aanlysis</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52</a:t>
            </a:fld>
            <a:endParaRPr lang="en-US" dirty="0"/>
          </a:p>
        </p:txBody>
      </p:sp>
      <p:sp>
        <p:nvSpPr>
          <p:cNvPr id="10" name="Rectangle 9"/>
          <p:cNvSpPr/>
          <p:nvPr/>
        </p:nvSpPr>
        <p:spPr>
          <a:xfrm>
            <a:off x="270410" y="384039"/>
            <a:ext cx="8178998" cy="369332"/>
          </a:xfrm>
          <a:prstGeom prst="rect">
            <a:avLst/>
          </a:prstGeom>
        </p:spPr>
        <p:txBody>
          <a:bodyPr wrap="square">
            <a:spAutoFit/>
          </a:bodyPr>
          <a:lstStyle/>
          <a:p>
            <a:r>
              <a:rPr lang="en-US" b="1" dirty="0" smtClean="0">
                <a:solidFill>
                  <a:srgbClr val="E95125"/>
                </a:solidFill>
                <a:latin typeface="Helvetica"/>
              </a:rPr>
              <a:t>Conclusion:</a:t>
            </a:r>
          </a:p>
        </p:txBody>
      </p:sp>
      <p:sp>
        <p:nvSpPr>
          <p:cNvPr id="2" name="Rectangle 1"/>
          <p:cNvSpPr/>
          <p:nvPr/>
        </p:nvSpPr>
        <p:spPr>
          <a:xfrm>
            <a:off x="666622" y="1021729"/>
            <a:ext cx="7448677" cy="5355312"/>
          </a:xfrm>
          <a:prstGeom prst="rect">
            <a:avLst/>
          </a:prstGeom>
        </p:spPr>
        <p:txBody>
          <a:bodyPr wrap="square">
            <a:spAutoFit/>
          </a:bodyPr>
          <a:lstStyle/>
          <a:p>
            <a:pPr marL="285750" indent="-285750">
              <a:buFont typeface="Arial" panose="020B0604020202020204" pitchFamily="34" charset="0"/>
              <a:buChar char="•"/>
            </a:pPr>
            <a:r>
              <a:rPr lang="en-US" dirty="0" smtClean="0"/>
              <a:t>Bolts and welds</a:t>
            </a:r>
          </a:p>
          <a:p>
            <a:pPr marL="742950" lvl="1" indent="-285750">
              <a:buFont typeface="Arial" panose="020B0604020202020204" pitchFamily="34" charset="0"/>
              <a:buChar char="•"/>
            </a:pPr>
            <a:r>
              <a:rPr lang="en-US" dirty="0" smtClean="0"/>
              <a:t>For the analyses completed so far, the available/design </a:t>
            </a:r>
            <a:r>
              <a:rPr lang="en-US" dirty="0"/>
              <a:t>strength of the </a:t>
            </a:r>
            <a:r>
              <a:rPr lang="en-US" dirty="0" smtClean="0"/>
              <a:t>joints exceed </a:t>
            </a:r>
            <a:r>
              <a:rPr lang="en-US" dirty="0"/>
              <a:t>the required </a:t>
            </a:r>
            <a:r>
              <a:rPr lang="en-US" dirty="0" smtClean="0"/>
              <a:t>strength.</a:t>
            </a:r>
          </a:p>
          <a:p>
            <a:pPr marL="285750" indent="-285750">
              <a:buFont typeface="Arial" panose="020B0604020202020204" pitchFamily="34" charset="0"/>
              <a:buChar char="•"/>
            </a:pPr>
            <a:r>
              <a:rPr lang="en-US" dirty="0" smtClean="0"/>
              <a:t>Structural members</a:t>
            </a:r>
          </a:p>
          <a:p>
            <a:pPr marL="742950" lvl="1" indent="-285750">
              <a:buFont typeface="Arial" panose="020B0604020202020204" pitchFamily="34" charset="0"/>
              <a:buChar char="•"/>
            </a:pPr>
            <a:r>
              <a:rPr lang="en-US" dirty="0" smtClean="0"/>
              <a:t>For the load cases completed so far, except for near joint 11, the available/design stress exceeds the elastic FEA calculated stresses.  Near joint 11, available stresses sometimes are less than FEA stresses.  However, due to stress concentrations (and singularities) it can be very conservative to compare available stresses to elastic FEA stresses. Joint 11 is ok when checked with the analytical method.</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 </a:t>
            </a:r>
            <a:r>
              <a:rPr lang="en-US" dirty="0"/>
              <a:t>available strength of the </a:t>
            </a:r>
            <a:r>
              <a:rPr lang="en-US" dirty="0" smtClean="0"/>
              <a:t>yoke, the 25mm pin, and the structural tees exceed the required strength when subject to gravity load.  The pins and structural tee connection will be checked under gravity and thermal load.</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The available strength of the link exceeds the required strength when subject to gravity loads and thermal strain between the upper and lower foot tubes.</a:t>
            </a:r>
            <a:endParaRPr lang="en-US" dirty="0"/>
          </a:p>
          <a:p>
            <a:endParaRPr lang="en-US" dirty="0"/>
          </a:p>
        </p:txBody>
      </p:sp>
    </p:spTree>
    <p:extLst>
      <p:ext uri="{BB962C8B-B14F-4D97-AF65-F5344CB8AC3E}">
        <p14:creationId xmlns:p14="http://schemas.microsoft.com/office/powerpoint/2010/main" val="257303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2"/>
          </p:nvPr>
        </p:nvSpPr>
        <p:spPr/>
        <p:txBody>
          <a:bodyPr/>
          <a:lstStyle/>
          <a:p>
            <a:pPr>
              <a:defRPr/>
            </a:pPr>
            <a:r>
              <a:rPr lang="en-US" smtClean="0">
                <a:latin typeface="Helvetica"/>
                <a:cs typeface="Helvetica"/>
              </a:rPr>
              <a:t>9/1/2021</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nl-NL" smtClean="0"/>
              <a:t>D. Wenman | APA Mechanical Aanlysis</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6</a:t>
            </a:fld>
            <a:endParaRPr lang="en-US" dirty="0"/>
          </a:p>
        </p:txBody>
      </p:sp>
      <p:sp>
        <p:nvSpPr>
          <p:cNvPr id="10" name="Rectangle 9"/>
          <p:cNvSpPr/>
          <p:nvPr/>
        </p:nvSpPr>
        <p:spPr>
          <a:xfrm>
            <a:off x="472633" y="647955"/>
            <a:ext cx="7669626" cy="461665"/>
          </a:xfrm>
          <a:prstGeom prst="rect">
            <a:avLst/>
          </a:prstGeom>
        </p:spPr>
        <p:txBody>
          <a:bodyPr wrap="square">
            <a:spAutoFit/>
          </a:bodyPr>
          <a:lstStyle/>
          <a:p>
            <a:r>
              <a:rPr lang="en-US" sz="2400" b="1" dirty="0" smtClean="0">
                <a:solidFill>
                  <a:srgbClr val="E95125"/>
                </a:solidFill>
                <a:latin typeface="Helvetica"/>
              </a:rPr>
              <a:t>Nomenclature</a:t>
            </a:r>
            <a:endParaRPr lang="en-US" sz="2400" b="1" dirty="0">
              <a:solidFill>
                <a:srgbClr val="E95125"/>
              </a:solidFill>
              <a:latin typeface="Helvetica"/>
            </a:endParaRPr>
          </a:p>
        </p:txBody>
      </p:sp>
      <p:pic>
        <p:nvPicPr>
          <p:cNvPr id="7" name="Picture 6"/>
          <p:cNvPicPr>
            <a:picLocks noChangeAspect="1"/>
          </p:cNvPicPr>
          <p:nvPr/>
        </p:nvPicPr>
        <p:blipFill rotWithShape="1">
          <a:blip r:embed="rId3"/>
          <a:srcRect l="49000" t="19066" r="36167" b="17866"/>
          <a:stretch/>
        </p:blipFill>
        <p:spPr>
          <a:xfrm>
            <a:off x="971844" y="1057876"/>
            <a:ext cx="1852736" cy="4923281"/>
          </a:xfrm>
          <a:prstGeom prst="rect">
            <a:avLst/>
          </a:prstGeom>
        </p:spPr>
      </p:pic>
      <p:pic>
        <p:nvPicPr>
          <p:cNvPr id="8" name="Picture 7"/>
          <p:cNvPicPr>
            <a:picLocks noChangeAspect="1"/>
          </p:cNvPicPr>
          <p:nvPr/>
        </p:nvPicPr>
        <p:blipFill>
          <a:blip r:embed="rId4"/>
          <a:stretch>
            <a:fillRect/>
          </a:stretch>
        </p:blipFill>
        <p:spPr>
          <a:xfrm>
            <a:off x="7151033" y="462518"/>
            <a:ext cx="1603387" cy="5627096"/>
          </a:xfrm>
          <a:prstGeom prst="rect">
            <a:avLst/>
          </a:prstGeom>
        </p:spPr>
      </p:pic>
      <p:pic>
        <p:nvPicPr>
          <p:cNvPr id="9" name="Picture 8"/>
          <p:cNvPicPr>
            <a:picLocks noChangeAspect="1"/>
          </p:cNvPicPr>
          <p:nvPr/>
        </p:nvPicPr>
        <p:blipFill rotWithShape="1">
          <a:blip r:embed="rId5"/>
          <a:srcRect l="51000" t="19467" r="36167" b="20134"/>
          <a:stretch/>
        </p:blipFill>
        <p:spPr>
          <a:xfrm>
            <a:off x="3986248" y="989612"/>
            <a:ext cx="1631992" cy="4800600"/>
          </a:xfrm>
          <a:prstGeom prst="rect">
            <a:avLst/>
          </a:prstGeom>
        </p:spPr>
      </p:pic>
      <p:sp>
        <p:nvSpPr>
          <p:cNvPr id="12" name="TextBox 11"/>
          <p:cNvSpPr txBox="1"/>
          <p:nvPr/>
        </p:nvSpPr>
        <p:spPr>
          <a:xfrm>
            <a:off x="3722360" y="5746403"/>
            <a:ext cx="3552897" cy="338554"/>
          </a:xfrm>
          <a:prstGeom prst="rect">
            <a:avLst/>
          </a:prstGeom>
          <a:noFill/>
        </p:spPr>
        <p:txBody>
          <a:bodyPr wrap="square" rtlCol="0">
            <a:spAutoFit/>
          </a:bodyPr>
          <a:lstStyle/>
          <a:p>
            <a:r>
              <a:rPr lang="en-US" sz="1600" dirty="0" smtClean="0"/>
              <a:t>Integrated APA (PDs not shown)</a:t>
            </a:r>
            <a:endParaRPr lang="en-US" sz="1600" dirty="0"/>
          </a:p>
        </p:txBody>
      </p:sp>
      <p:sp>
        <p:nvSpPr>
          <p:cNvPr id="13" name="TextBox 12"/>
          <p:cNvSpPr txBox="1"/>
          <p:nvPr/>
        </p:nvSpPr>
        <p:spPr>
          <a:xfrm>
            <a:off x="632721" y="5925950"/>
            <a:ext cx="3552897" cy="338554"/>
          </a:xfrm>
          <a:prstGeom prst="rect">
            <a:avLst/>
          </a:prstGeom>
          <a:noFill/>
        </p:spPr>
        <p:txBody>
          <a:bodyPr wrap="square" rtlCol="0">
            <a:spAutoFit/>
          </a:bodyPr>
          <a:lstStyle/>
          <a:p>
            <a:r>
              <a:rPr lang="en-US" sz="1600" dirty="0" smtClean="0"/>
              <a:t>Factory </a:t>
            </a:r>
            <a:r>
              <a:rPr lang="en-US" sz="1600" dirty="0" smtClean="0"/>
              <a:t>APA (Ships from factory)</a:t>
            </a:r>
            <a:endParaRPr lang="en-US" sz="1600" dirty="0"/>
          </a:p>
        </p:txBody>
      </p:sp>
      <p:sp>
        <p:nvSpPr>
          <p:cNvPr id="14" name="TextBox 13"/>
          <p:cNvSpPr txBox="1"/>
          <p:nvPr/>
        </p:nvSpPr>
        <p:spPr>
          <a:xfrm>
            <a:off x="7399481" y="5896020"/>
            <a:ext cx="891665" cy="338554"/>
          </a:xfrm>
          <a:prstGeom prst="rect">
            <a:avLst/>
          </a:prstGeom>
          <a:noFill/>
        </p:spPr>
        <p:txBody>
          <a:bodyPr wrap="square" rtlCol="0">
            <a:spAutoFit/>
          </a:bodyPr>
          <a:lstStyle/>
          <a:p>
            <a:r>
              <a:rPr lang="en-US" sz="1600" dirty="0" smtClean="0"/>
              <a:t>APA Pair</a:t>
            </a:r>
            <a:endParaRPr lang="en-US" sz="1600" dirty="0"/>
          </a:p>
        </p:txBody>
      </p:sp>
    </p:spTree>
    <p:extLst>
      <p:ext uri="{BB962C8B-B14F-4D97-AF65-F5344CB8AC3E}">
        <p14:creationId xmlns:p14="http://schemas.microsoft.com/office/powerpoint/2010/main" val="37561205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2"/>
          </p:nvPr>
        </p:nvSpPr>
        <p:spPr/>
        <p:txBody>
          <a:bodyPr/>
          <a:lstStyle/>
          <a:p>
            <a:pPr>
              <a:defRPr/>
            </a:pPr>
            <a:r>
              <a:rPr lang="en-US" smtClean="0">
                <a:latin typeface="Helvetica"/>
                <a:cs typeface="Helvetica"/>
              </a:rPr>
              <a:t>9/1/2021</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nl-NL" smtClean="0"/>
              <a:t>D. Wenman | APA Mechanical Aanlysis</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7</a:t>
            </a:fld>
            <a:endParaRPr lang="en-US" dirty="0"/>
          </a:p>
        </p:txBody>
      </p:sp>
      <p:sp>
        <p:nvSpPr>
          <p:cNvPr id="10" name="Rectangle 9"/>
          <p:cNvSpPr/>
          <p:nvPr/>
        </p:nvSpPr>
        <p:spPr>
          <a:xfrm>
            <a:off x="472633" y="647955"/>
            <a:ext cx="7669626" cy="461665"/>
          </a:xfrm>
          <a:prstGeom prst="rect">
            <a:avLst/>
          </a:prstGeom>
        </p:spPr>
        <p:txBody>
          <a:bodyPr wrap="square">
            <a:spAutoFit/>
          </a:bodyPr>
          <a:lstStyle/>
          <a:p>
            <a:r>
              <a:rPr lang="en-US" sz="2400" b="1" dirty="0" smtClean="0">
                <a:solidFill>
                  <a:srgbClr val="E95125"/>
                </a:solidFill>
                <a:latin typeface="Helvetica"/>
              </a:rPr>
              <a:t>Nomenclature</a:t>
            </a:r>
            <a:endParaRPr lang="en-US" sz="2400" b="1" dirty="0">
              <a:solidFill>
                <a:srgbClr val="E95125"/>
              </a:solidFill>
              <a:latin typeface="Helvetica"/>
            </a:endParaRPr>
          </a:p>
        </p:txBody>
      </p:sp>
      <p:pic>
        <p:nvPicPr>
          <p:cNvPr id="7" name="Picture 6"/>
          <p:cNvPicPr>
            <a:picLocks noChangeAspect="1"/>
          </p:cNvPicPr>
          <p:nvPr/>
        </p:nvPicPr>
        <p:blipFill>
          <a:blip r:embed="rId3"/>
          <a:stretch>
            <a:fillRect/>
          </a:stretch>
        </p:blipFill>
        <p:spPr>
          <a:xfrm>
            <a:off x="1187444" y="1938528"/>
            <a:ext cx="6490726" cy="2749405"/>
          </a:xfrm>
          <a:prstGeom prst="rect">
            <a:avLst/>
          </a:prstGeom>
        </p:spPr>
      </p:pic>
      <p:sp>
        <p:nvSpPr>
          <p:cNvPr id="8" name="TextBox 7"/>
          <p:cNvSpPr txBox="1"/>
          <p:nvPr/>
        </p:nvSpPr>
        <p:spPr>
          <a:xfrm>
            <a:off x="3945684" y="1631299"/>
            <a:ext cx="1807432" cy="369332"/>
          </a:xfrm>
          <a:prstGeom prst="rect">
            <a:avLst/>
          </a:prstGeom>
          <a:noFill/>
        </p:spPr>
        <p:txBody>
          <a:bodyPr wrap="square" rtlCol="0">
            <a:spAutoFit/>
          </a:bodyPr>
          <a:lstStyle/>
          <a:p>
            <a:r>
              <a:rPr lang="en-US" dirty="0" smtClean="0"/>
              <a:t>High slot tube</a:t>
            </a:r>
            <a:endParaRPr lang="en-US" dirty="0"/>
          </a:p>
        </p:txBody>
      </p:sp>
      <p:sp>
        <p:nvSpPr>
          <p:cNvPr id="9" name="TextBox 8"/>
          <p:cNvSpPr txBox="1"/>
          <p:nvPr/>
        </p:nvSpPr>
        <p:spPr>
          <a:xfrm>
            <a:off x="6461905" y="4880076"/>
            <a:ext cx="1807432" cy="369332"/>
          </a:xfrm>
          <a:prstGeom prst="rect">
            <a:avLst/>
          </a:prstGeom>
          <a:noFill/>
        </p:spPr>
        <p:txBody>
          <a:bodyPr wrap="square" rtlCol="0">
            <a:spAutoFit/>
          </a:bodyPr>
          <a:lstStyle/>
          <a:p>
            <a:r>
              <a:rPr lang="en-US" dirty="0" smtClean="0"/>
              <a:t>PD slot</a:t>
            </a:r>
            <a:endParaRPr lang="en-US" dirty="0"/>
          </a:p>
        </p:txBody>
      </p:sp>
      <p:sp>
        <p:nvSpPr>
          <p:cNvPr id="11" name="TextBox 10"/>
          <p:cNvSpPr txBox="1"/>
          <p:nvPr/>
        </p:nvSpPr>
        <p:spPr>
          <a:xfrm>
            <a:off x="6648587" y="761997"/>
            <a:ext cx="1807432" cy="646331"/>
          </a:xfrm>
          <a:prstGeom prst="rect">
            <a:avLst/>
          </a:prstGeom>
          <a:noFill/>
        </p:spPr>
        <p:txBody>
          <a:bodyPr wrap="square" rtlCol="0">
            <a:spAutoFit/>
          </a:bodyPr>
          <a:lstStyle/>
          <a:p>
            <a:r>
              <a:rPr lang="en-US" dirty="0" smtClean="0"/>
              <a:t>PD slot (near head tube)</a:t>
            </a:r>
            <a:endParaRPr lang="en-US" dirty="0"/>
          </a:p>
        </p:txBody>
      </p:sp>
      <p:sp>
        <p:nvSpPr>
          <p:cNvPr id="12" name="TextBox 11"/>
          <p:cNvSpPr txBox="1"/>
          <p:nvPr/>
        </p:nvSpPr>
        <p:spPr>
          <a:xfrm>
            <a:off x="3806984" y="4669754"/>
            <a:ext cx="1807432" cy="369332"/>
          </a:xfrm>
          <a:prstGeom prst="rect">
            <a:avLst/>
          </a:prstGeom>
          <a:noFill/>
        </p:spPr>
        <p:txBody>
          <a:bodyPr wrap="square" rtlCol="0">
            <a:spAutoFit/>
          </a:bodyPr>
          <a:lstStyle/>
          <a:p>
            <a:r>
              <a:rPr lang="en-US" dirty="0" smtClean="0"/>
              <a:t>Low slot tube</a:t>
            </a:r>
            <a:endParaRPr lang="en-US" dirty="0"/>
          </a:p>
        </p:txBody>
      </p:sp>
      <p:cxnSp>
        <p:nvCxnSpPr>
          <p:cNvPr id="13" name="Straight Arrow Connector 12"/>
          <p:cNvCxnSpPr/>
          <p:nvPr/>
        </p:nvCxnSpPr>
        <p:spPr>
          <a:xfrm flipH="1">
            <a:off x="6790944" y="1339408"/>
            <a:ext cx="134112" cy="6612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flipV="1">
            <a:off x="6227096" y="4364736"/>
            <a:ext cx="421491" cy="48968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92608" y="1339408"/>
            <a:ext cx="2899962" cy="369332"/>
          </a:xfrm>
          <a:prstGeom prst="rect">
            <a:avLst/>
          </a:prstGeom>
          <a:noFill/>
        </p:spPr>
        <p:txBody>
          <a:bodyPr wrap="square" rtlCol="0">
            <a:spAutoFit/>
          </a:bodyPr>
          <a:lstStyle/>
          <a:p>
            <a:r>
              <a:rPr lang="en-US" dirty="0" smtClean="0"/>
              <a:t>Labels used for frame joints</a:t>
            </a:r>
            <a:endParaRPr lang="en-US" dirty="0"/>
          </a:p>
        </p:txBody>
      </p:sp>
    </p:spTree>
    <p:extLst>
      <p:ext uri="{BB962C8B-B14F-4D97-AF65-F5344CB8AC3E}">
        <p14:creationId xmlns:p14="http://schemas.microsoft.com/office/powerpoint/2010/main" val="29568131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2"/>
          </p:nvPr>
        </p:nvSpPr>
        <p:spPr/>
        <p:txBody>
          <a:bodyPr/>
          <a:lstStyle/>
          <a:p>
            <a:pPr>
              <a:defRPr/>
            </a:pPr>
            <a:r>
              <a:rPr lang="en-US" smtClean="0">
                <a:latin typeface="Helvetica"/>
                <a:cs typeface="Helvetica"/>
              </a:rPr>
              <a:t>9/1/2021</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nl-NL" smtClean="0"/>
              <a:t>D. Wenman | APA Mechanical Aanlysis</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8</a:t>
            </a:fld>
            <a:endParaRPr lang="en-US" dirty="0"/>
          </a:p>
        </p:txBody>
      </p:sp>
      <p:sp>
        <p:nvSpPr>
          <p:cNvPr id="10" name="Rectangle 9"/>
          <p:cNvSpPr/>
          <p:nvPr/>
        </p:nvSpPr>
        <p:spPr>
          <a:xfrm>
            <a:off x="472633" y="647955"/>
            <a:ext cx="7669626" cy="461665"/>
          </a:xfrm>
          <a:prstGeom prst="rect">
            <a:avLst/>
          </a:prstGeom>
        </p:spPr>
        <p:txBody>
          <a:bodyPr wrap="square">
            <a:spAutoFit/>
          </a:bodyPr>
          <a:lstStyle/>
          <a:p>
            <a:r>
              <a:rPr lang="en-US" sz="2400" b="1" dirty="0" smtClean="0">
                <a:solidFill>
                  <a:srgbClr val="E95125"/>
                </a:solidFill>
                <a:latin typeface="Helvetica"/>
              </a:rPr>
              <a:t>Design codes</a:t>
            </a:r>
            <a:endParaRPr lang="en-US" sz="2400" b="1" dirty="0">
              <a:solidFill>
                <a:srgbClr val="E95125"/>
              </a:solidFill>
              <a:latin typeface="Helvetica"/>
            </a:endParaRPr>
          </a:p>
        </p:txBody>
      </p:sp>
      <p:sp>
        <p:nvSpPr>
          <p:cNvPr id="16" name="Content Placeholder 1"/>
          <p:cNvSpPr>
            <a:spLocks noGrp="1"/>
          </p:cNvSpPr>
          <p:nvPr>
            <p:ph idx="11"/>
          </p:nvPr>
        </p:nvSpPr>
        <p:spPr>
          <a:xfrm>
            <a:off x="454029" y="1207770"/>
            <a:ext cx="8232771" cy="5070302"/>
          </a:xfrm>
        </p:spPr>
        <p:txBody>
          <a:bodyPr>
            <a:normAutofit fontScale="85000" lnSpcReduction="10000"/>
          </a:bodyPr>
          <a:lstStyle/>
          <a:p>
            <a:r>
              <a:rPr lang="en-US" sz="2000" dirty="0" smtClean="0"/>
              <a:t>AISC’s Specification for Structural Steel Buildings (AISC document 360-16)</a:t>
            </a:r>
          </a:p>
          <a:p>
            <a:r>
              <a:rPr lang="en-US" sz="2000" dirty="0" smtClean="0"/>
              <a:t>Design Guide 27: Structural Stainless Steel</a:t>
            </a:r>
          </a:p>
          <a:p>
            <a:r>
              <a:rPr lang="en-US" sz="2000" dirty="0" smtClean="0"/>
              <a:t>Load and Resistance Factor Design (LRFD) method for Stainless steel structures</a:t>
            </a:r>
          </a:p>
          <a:p>
            <a:pPr lvl="1"/>
            <a:r>
              <a:rPr lang="en-US" sz="1800" dirty="0" smtClean="0"/>
              <a:t>Load Factor = </a:t>
            </a:r>
            <a:r>
              <a:rPr lang="en-US" sz="1800" dirty="0" smtClean="0"/>
              <a:t>1.4</a:t>
            </a:r>
          </a:p>
          <a:p>
            <a:pPr lvl="1"/>
            <a:r>
              <a:rPr lang="en-US" sz="1800" dirty="0" smtClean="0"/>
              <a:t>Load Factor = 1.0 for Transport cases</a:t>
            </a:r>
            <a:endParaRPr lang="en-US" sz="1800" dirty="0" smtClean="0"/>
          </a:p>
          <a:p>
            <a:pPr lvl="1"/>
            <a:r>
              <a:rPr lang="en-US" sz="1800" dirty="0" smtClean="0"/>
              <a:t>Member Resistance factor = 0.9</a:t>
            </a:r>
          </a:p>
          <a:p>
            <a:pPr lvl="1"/>
            <a:r>
              <a:rPr lang="en-US" sz="1800" dirty="0" smtClean="0"/>
              <a:t>Weld nominal strength factor for shear = 0.6</a:t>
            </a:r>
          </a:p>
          <a:p>
            <a:pPr lvl="1"/>
            <a:r>
              <a:rPr lang="en-US" sz="1800" dirty="0" smtClean="0"/>
              <a:t>Weld shear resistance factor = 0.55</a:t>
            </a:r>
          </a:p>
          <a:p>
            <a:pPr lvl="1"/>
            <a:r>
              <a:rPr lang="en-US" sz="1800" dirty="0" smtClean="0"/>
              <a:t>Bolt resistance factor = .75</a:t>
            </a:r>
          </a:p>
          <a:p>
            <a:pPr lvl="1"/>
            <a:endParaRPr lang="en-US" sz="1800" dirty="0" smtClean="0"/>
          </a:p>
          <a:p>
            <a:r>
              <a:rPr lang="en-US" sz="2000" dirty="0" smtClean="0"/>
              <a:t>JRC </a:t>
            </a:r>
            <a:r>
              <a:rPr lang="en-US" sz="2000" dirty="0"/>
              <a:t>Science for Policy Report “Prospect for New Guidance in Design of FRP” as a guide for designing </a:t>
            </a:r>
            <a:r>
              <a:rPr lang="en-US" sz="2000" dirty="0" smtClean="0"/>
              <a:t>fiber reinforced plastics (FRP) structures</a:t>
            </a:r>
          </a:p>
          <a:p>
            <a:pPr lvl="1"/>
            <a:r>
              <a:rPr lang="en-US" sz="1800" dirty="0" smtClean="0"/>
              <a:t>Safety factor of 3.75 for all effects of temperature, humidity, creep and material variation.</a:t>
            </a:r>
          </a:p>
          <a:p>
            <a:endParaRPr lang="en-US" sz="2000" dirty="0" smtClean="0"/>
          </a:p>
          <a:p>
            <a:endParaRPr lang="en-US" sz="2000" dirty="0" smtClean="0"/>
          </a:p>
        </p:txBody>
      </p:sp>
    </p:spTree>
    <p:extLst>
      <p:ext uri="{BB962C8B-B14F-4D97-AF65-F5344CB8AC3E}">
        <p14:creationId xmlns:p14="http://schemas.microsoft.com/office/powerpoint/2010/main" val="1956575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2"/>
          </p:nvPr>
        </p:nvSpPr>
        <p:spPr/>
        <p:txBody>
          <a:bodyPr/>
          <a:lstStyle/>
          <a:p>
            <a:pPr>
              <a:defRPr/>
            </a:pPr>
            <a:r>
              <a:rPr lang="en-US" smtClean="0">
                <a:latin typeface="Helvetica"/>
                <a:cs typeface="Helvetica"/>
              </a:rPr>
              <a:t>9/1/2021</a:t>
            </a:r>
            <a:endParaRPr lang="en-US" dirty="0">
              <a:latin typeface="Helvetica"/>
              <a:cs typeface="Helvetica"/>
            </a:endParaRPr>
          </a:p>
        </p:txBody>
      </p:sp>
      <p:sp>
        <p:nvSpPr>
          <p:cNvPr id="5" name="Footer Placeholder 4"/>
          <p:cNvSpPr>
            <a:spLocks noGrp="1"/>
          </p:cNvSpPr>
          <p:nvPr>
            <p:ph type="ftr" sz="quarter" idx="13"/>
          </p:nvPr>
        </p:nvSpPr>
        <p:spPr/>
        <p:txBody>
          <a:bodyPr/>
          <a:lstStyle/>
          <a:p>
            <a:pPr>
              <a:defRPr/>
            </a:pPr>
            <a:r>
              <a:rPr lang="nl-NL" smtClean="0"/>
              <a:t>D. Wenman | APA Mechanical Aanlysis</a:t>
            </a:r>
            <a:endParaRPr lang="en-GB" dirty="0"/>
          </a:p>
        </p:txBody>
      </p:sp>
      <p:sp>
        <p:nvSpPr>
          <p:cNvPr id="6" name="Slide Number Placeholder 5"/>
          <p:cNvSpPr>
            <a:spLocks noGrp="1"/>
          </p:cNvSpPr>
          <p:nvPr>
            <p:ph type="sldNum" sz="quarter" idx="14"/>
          </p:nvPr>
        </p:nvSpPr>
        <p:spPr/>
        <p:txBody>
          <a:bodyPr/>
          <a:lstStyle/>
          <a:p>
            <a:pPr>
              <a:defRPr/>
            </a:pPr>
            <a:fld id="{0C39C72E-2A13-EB4D-AD45-6D4E6ACAED8D}" type="slidenum">
              <a:rPr lang="en-US" smtClean="0"/>
              <a:pPr>
                <a:defRPr/>
              </a:pPr>
              <a:t>9</a:t>
            </a:fld>
            <a:endParaRPr lang="en-US" dirty="0"/>
          </a:p>
        </p:txBody>
      </p:sp>
      <p:sp>
        <p:nvSpPr>
          <p:cNvPr id="10" name="Rectangle 9"/>
          <p:cNvSpPr/>
          <p:nvPr/>
        </p:nvSpPr>
        <p:spPr>
          <a:xfrm>
            <a:off x="472633" y="647955"/>
            <a:ext cx="7669626" cy="461665"/>
          </a:xfrm>
          <a:prstGeom prst="rect">
            <a:avLst/>
          </a:prstGeom>
        </p:spPr>
        <p:txBody>
          <a:bodyPr wrap="square">
            <a:spAutoFit/>
          </a:bodyPr>
          <a:lstStyle/>
          <a:p>
            <a:r>
              <a:rPr lang="en-US" sz="2400" b="1" dirty="0" smtClean="0">
                <a:solidFill>
                  <a:srgbClr val="E95125"/>
                </a:solidFill>
                <a:latin typeface="Helvetica"/>
              </a:rPr>
              <a:t>Load cases</a:t>
            </a:r>
            <a:endParaRPr lang="en-US" sz="2400" b="1" dirty="0">
              <a:solidFill>
                <a:srgbClr val="E95125"/>
              </a:solidFill>
              <a:latin typeface="Helvetica"/>
            </a:endParaRPr>
          </a:p>
        </p:txBody>
      </p:sp>
      <p:sp>
        <p:nvSpPr>
          <p:cNvPr id="9" name="Rectangle 8"/>
          <p:cNvSpPr/>
          <p:nvPr/>
        </p:nvSpPr>
        <p:spPr>
          <a:xfrm>
            <a:off x="575576" y="1465511"/>
            <a:ext cx="3018936" cy="3693319"/>
          </a:xfrm>
          <a:prstGeom prst="rect">
            <a:avLst/>
          </a:prstGeom>
        </p:spPr>
        <p:txBody>
          <a:bodyPr wrap="square">
            <a:spAutoFit/>
          </a:bodyPr>
          <a:lstStyle/>
          <a:p>
            <a:r>
              <a:rPr lang="en-US" dirty="0" smtClean="0"/>
              <a:t>Analysis Groups:</a:t>
            </a:r>
          </a:p>
          <a:p>
            <a:pPr marL="285750" indent="-285750">
              <a:buFont typeface="Arial" panose="020B0604020202020204" pitchFamily="34" charset="0"/>
              <a:buChar char="•"/>
            </a:pPr>
            <a:r>
              <a:rPr lang="en-US" dirty="0" smtClean="0"/>
              <a:t>Factory Preparation, Lifting, and Installation</a:t>
            </a:r>
          </a:p>
          <a:p>
            <a:pPr marL="285750" indent="-285750">
              <a:buFont typeface="Arial" panose="020B0604020202020204" pitchFamily="34" charset="0"/>
              <a:buChar char="•"/>
            </a:pPr>
            <a:r>
              <a:rPr lang="en-US" dirty="0" smtClean="0"/>
              <a:t>APA under Thermal load</a:t>
            </a:r>
          </a:p>
          <a:p>
            <a:pPr marL="285750" indent="-285750">
              <a:buFont typeface="Arial" panose="020B0604020202020204" pitchFamily="34" charset="0"/>
              <a:buChar char="•"/>
            </a:pPr>
            <a:r>
              <a:rPr lang="en-US" dirty="0" smtClean="0"/>
              <a:t>Static Transport cases</a:t>
            </a:r>
          </a:p>
          <a:p>
            <a:pPr marL="285750" indent="-285750">
              <a:buFont typeface="Arial" panose="020B0604020202020204" pitchFamily="34" charset="0"/>
              <a:buChar char="•"/>
            </a:pPr>
            <a:r>
              <a:rPr lang="en-US" dirty="0" smtClean="0"/>
              <a:t>Dynamic Transport cases</a:t>
            </a:r>
          </a:p>
          <a:p>
            <a:endParaRPr lang="en-US" dirty="0"/>
          </a:p>
          <a:p>
            <a:r>
              <a:rPr lang="en-US" dirty="0" smtClean="0"/>
              <a:t>Note: Some cases defined in the Analysis Plan had the same boundary conditions and loading so they have been combined into one load case for analysis.</a:t>
            </a:r>
          </a:p>
        </p:txBody>
      </p:sp>
      <p:pic>
        <p:nvPicPr>
          <p:cNvPr id="2" name="Picture 1"/>
          <p:cNvPicPr>
            <a:picLocks noChangeAspect="1"/>
          </p:cNvPicPr>
          <p:nvPr/>
        </p:nvPicPr>
        <p:blipFill>
          <a:blip r:embed="rId3"/>
          <a:stretch>
            <a:fillRect/>
          </a:stretch>
        </p:blipFill>
        <p:spPr>
          <a:xfrm>
            <a:off x="4126855" y="167053"/>
            <a:ext cx="4106281" cy="6035587"/>
          </a:xfrm>
          <a:prstGeom prst="rect">
            <a:avLst/>
          </a:prstGeom>
        </p:spPr>
      </p:pic>
    </p:spTree>
    <p:extLst>
      <p:ext uri="{BB962C8B-B14F-4D97-AF65-F5344CB8AC3E}">
        <p14:creationId xmlns:p14="http://schemas.microsoft.com/office/powerpoint/2010/main" val="3215950927"/>
      </p:ext>
    </p:extLst>
  </p:cSld>
  <p:clrMapOvr>
    <a:masterClrMapping/>
  </p:clrMapOvr>
  <p:timing>
    <p:tnLst>
      <p:par>
        <p:cTn id="1" dur="indefinite" restart="never" nodeType="tmRoot"/>
      </p:par>
    </p:tnLst>
  </p:timing>
</p:sld>
</file>

<file path=ppt/theme/theme1.xml><?xml version="1.0" encoding="utf-8"?>
<a:theme xmlns:a="http://schemas.openxmlformats.org/drawingml/2006/main" name="LBNF Content-Foot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DUNE_Template</Template>
  <TotalTime>37926</TotalTime>
  <Words>5898</Words>
  <Application>Microsoft Office PowerPoint</Application>
  <PresentationFormat>On-screen Show (4:3)</PresentationFormat>
  <Paragraphs>1955</Paragraphs>
  <Slides>52</Slides>
  <Notes>52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Arial</vt:lpstr>
      <vt:lpstr>Calibri</vt:lpstr>
      <vt:lpstr>Cambria</vt:lpstr>
      <vt:lpstr>Geneva</vt:lpstr>
      <vt:lpstr>Helvetica</vt:lpstr>
      <vt:lpstr>Lucida Grande</vt:lpstr>
      <vt:lpstr>Times New Roman</vt:lpstr>
      <vt:lpstr>LBNF Content-Footer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 One or two lines</dc:title>
  <dc:creator>Jack Fowler</dc:creator>
  <dc:description>Modified by A. Weber</dc:description>
  <cp:lastModifiedBy>Dan Wenman</cp:lastModifiedBy>
  <cp:revision>660</cp:revision>
  <cp:lastPrinted>2021-09-01T03:21:46Z</cp:lastPrinted>
  <dcterms:created xsi:type="dcterms:W3CDTF">2015-09-16T13:36:09Z</dcterms:created>
  <dcterms:modified xsi:type="dcterms:W3CDTF">2021-09-01T03:23:02Z</dcterms:modified>
</cp:coreProperties>
</file>