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58"/>
  </p:notesMasterIdLst>
  <p:handoutMasterIdLst>
    <p:handoutMasterId r:id="rId59"/>
  </p:handoutMasterIdLst>
  <p:sldIdLst>
    <p:sldId id="256" r:id="rId3"/>
    <p:sldId id="290" r:id="rId4"/>
    <p:sldId id="342" r:id="rId5"/>
    <p:sldId id="343" r:id="rId6"/>
    <p:sldId id="346" r:id="rId7"/>
    <p:sldId id="289" r:id="rId8"/>
    <p:sldId id="258" r:id="rId9"/>
    <p:sldId id="262" r:id="rId10"/>
    <p:sldId id="263" r:id="rId11"/>
    <p:sldId id="286" r:id="rId12"/>
    <p:sldId id="288" r:id="rId13"/>
    <p:sldId id="287" r:id="rId14"/>
    <p:sldId id="291" r:id="rId15"/>
    <p:sldId id="285" r:id="rId16"/>
    <p:sldId id="292" r:id="rId17"/>
    <p:sldId id="293" r:id="rId18"/>
    <p:sldId id="295" r:id="rId19"/>
    <p:sldId id="296" r:id="rId20"/>
    <p:sldId id="297" r:id="rId21"/>
    <p:sldId id="298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8" r:id="rId43"/>
    <p:sldId id="329" r:id="rId44"/>
    <p:sldId id="330" r:id="rId45"/>
    <p:sldId id="334" r:id="rId46"/>
    <p:sldId id="340" r:id="rId47"/>
    <p:sldId id="335" r:id="rId48"/>
    <p:sldId id="336" r:id="rId49"/>
    <p:sldId id="337" r:id="rId50"/>
    <p:sldId id="341" r:id="rId51"/>
    <p:sldId id="339" r:id="rId52"/>
    <p:sldId id="300" r:id="rId53"/>
    <p:sldId id="347" r:id="rId54"/>
    <p:sldId id="348" r:id="rId55"/>
    <p:sldId id="301" r:id="rId56"/>
    <p:sldId id="302" r:id="rId57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25"/>
    <a:srgbClr val="F37C23"/>
    <a:srgbClr val="3C5A77"/>
    <a:srgbClr val="BC5F2B"/>
    <a:srgbClr val="32547A"/>
    <a:srgbClr val="B8561A"/>
    <a:srgbClr val="B65A1F"/>
    <a:srgbClr val="5680AB"/>
    <a:srgbClr val="7A7A7A"/>
    <a:srgbClr val="6FA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9" autoAdjust="0"/>
    <p:restoredTop sz="94641" autoAdjust="0"/>
  </p:normalViewPr>
  <p:slideViewPr>
    <p:cSldViewPr snapToGrid="0" snapToObjects="1">
      <p:cViewPr>
        <p:scale>
          <a:sx n="70" d="100"/>
          <a:sy n="70" d="100"/>
        </p:scale>
        <p:origin x="-108" y="-240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352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8/31/2021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8/31/2021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9" tIns="48320" rIns="96639" bIns="483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39" tIns="48320" rIns="96639" bIns="483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17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21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1416306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2019 November 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44585" y="6549548"/>
            <a:ext cx="307521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Lee Greenler  UW Physical Sciences Lab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2019 November 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Lee Greenler  UW Physical Sciences Lab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2019 November 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Lee Greenler  UW Physical Sciences Lab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2019 November 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Lee Greenler  UW Physical Sciences Lab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2019 November 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Lee Greenler  UW Physical Sciences Lab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2019 November 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Lee Greenler  UW Physical Sciences Lab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2019 November 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Lee Greenler  UW Physical Sciences Lab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74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pic>
        <p:nvPicPr>
          <p:cNvPr id="11" name="Picture 10" descr="PSL logo alone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500" y="5972908"/>
            <a:ext cx="6731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2019 November 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 smtClean="0"/>
              <a:t>Lee Greenler  UW Physical Sciences 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9" name="Picture 10" descr="PSL logo alon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392" y="6416178"/>
            <a:ext cx="384690" cy="38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edms.cern.ch/ui/#!master/navigator/project?P:100233208:100255069:subDocs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edms.cern.ch/nav/P:CERN-0000193827:V0/D:2620054:V1" TargetMode="Externa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file/2619625/1/Pictorial_guide_to_DUNE_boards_2019Aug15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DUNE APA Final Design Review</a:t>
            </a:r>
          </a:p>
          <a:p>
            <a:r>
              <a:rPr lang="en-GB" dirty="0" smtClean="0"/>
              <a:t>September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1944" y="1522590"/>
            <a:ext cx="5550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High-Level Electrical Review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September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4026" y="289441"/>
            <a:ext cx="332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Geometry Board Designs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799" y="772160"/>
            <a:ext cx="75006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Foot boards: Used by all wire layers, all are 3.2 mm thick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Include solder </a:t>
            </a:r>
            <a:r>
              <a:rPr lang="en-US" sz="2000" dirty="0"/>
              <a:t>pads for wires and test pads for electrical probes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Single-sided with machined features, some with large cut-outs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 wire traces connecting solder pads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8800" y="2319715"/>
            <a:ext cx="75755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Side boards: V and U layers only, all are 3.2 mm thick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Solder </a:t>
            </a:r>
            <a:r>
              <a:rPr lang="en-US" sz="2000" dirty="0"/>
              <a:t>pads for wires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Machined features and large cut-outs on some 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Wire traces connect pads along two edges of the 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 few boards are multi-layered to enable densely packed traces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800" y="4272340"/>
            <a:ext cx="75755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Head boards: Used by all wire layers, all are 4.8 mm thick)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Solder </a:t>
            </a:r>
            <a:r>
              <a:rPr lang="en-US" sz="2000" dirty="0"/>
              <a:t>pads for </a:t>
            </a:r>
            <a:r>
              <a:rPr lang="en-US" sz="2000" dirty="0" smtClean="0"/>
              <a:t>wires and test pads for electrical probes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Double-sided, with machined features and plated through-holes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Wire traces connect solder pads to plated through-holes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Mill-Max pins and receptacles are pressed into plated through-holes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pins and receptacles provide board-to-board connectivity</a:t>
            </a:r>
          </a:p>
        </p:txBody>
      </p:sp>
    </p:spTree>
    <p:extLst>
      <p:ext uri="{BB962C8B-B14F-4D97-AF65-F5344CB8AC3E}">
        <p14:creationId xmlns:p14="http://schemas.microsoft.com/office/powerpoint/2010/main" val="2206982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September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4026" y="289441"/>
            <a:ext cx="293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Geometry Board Designs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awlaundrie\Desktop\Old desktops\Desk 08\DUNE Elec Revue Nov 2019\00 Finished talk copies\2021 figures and photos\8760-0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20" y="3069867"/>
            <a:ext cx="7401437" cy="296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8799" y="658773"/>
            <a:ext cx="8118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Layout goals for conductor traces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Meet </a:t>
            </a:r>
            <a:r>
              <a:rPr lang="en-US" sz="2000" dirty="0"/>
              <a:t>or exceed </a:t>
            </a:r>
            <a:r>
              <a:rPr lang="en-US" sz="2000" dirty="0" smtClean="0"/>
              <a:t>IPC-2221 for the spacing of embedded &amp; coated traces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IPC</a:t>
            </a:r>
            <a:r>
              <a:rPr lang="en-US" sz="2000" dirty="0"/>
              <a:t>-2221 </a:t>
            </a:r>
            <a:r>
              <a:rPr lang="en-US" sz="2000" dirty="0" smtClean="0"/>
              <a:t>is a guideline for trace spacing verses voltage differentials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IPC standard is met for voltages expected during APA operation and during electronic tension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For crowded layouts, traces were strategically assigned to different layers to minimize voltage differentials between traces on the same layer</a:t>
            </a:r>
          </a:p>
        </p:txBody>
      </p:sp>
    </p:spTree>
    <p:extLst>
      <p:ext uri="{BB962C8B-B14F-4D97-AF65-F5344CB8AC3E}">
        <p14:creationId xmlns:p14="http://schemas.microsoft.com/office/powerpoint/2010/main" val="3670983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4026" y="289441"/>
            <a:ext cx="293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Geometry Board Designs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799" y="933274"/>
            <a:ext cx="78090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Other Design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Maximize trace spacing to minimize the capacitance between traces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Widen traces near solder pads to tolerate small nicks when wires are trimmed during winding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Avoid routing traces too close to board edges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Factor in board manufacturing tolerances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Adhere to component manufacturer guidelines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799" y="3519885"/>
            <a:ext cx="75755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Design documentation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</a:t>
            </a:r>
            <a:r>
              <a:rPr lang="en-US" sz="2000" dirty="0" smtClean="0"/>
              <a:t>echanical drawings are managed in SW PDM and copied to EDMS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Computer-Aided Manufacturing files including </a:t>
            </a:r>
            <a:r>
              <a:rPr lang="en-US" sz="2000" dirty="0" err="1" smtClean="0"/>
              <a:t>Gerbers</a:t>
            </a:r>
            <a:r>
              <a:rPr lang="en-US" sz="2000" dirty="0" smtClean="0"/>
              <a:t>, NCM drill files, and board manufacturing instructions are also copied to EDMS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Sharing of PCB designs is through the </a:t>
            </a:r>
            <a:r>
              <a:rPr lang="en-US" sz="2000" dirty="0" err="1" smtClean="0"/>
              <a:t>Altium</a:t>
            </a:r>
            <a:r>
              <a:rPr lang="en-US" sz="2000" dirty="0" smtClean="0"/>
              <a:t> 365 portal</a:t>
            </a:r>
          </a:p>
        </p:txBody>
      </p:sp>
    </p:spTree>
    <p:extLst>
      <p:ext uri="{BB962C8B-B14F-4D97-AF65-F5344CB8AC3E}">
        <p14:creationId xmlns:p14="http://schemas.microsoft.com/office/powerpoint/2010/main" val="608459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4026" y="289441"/>
            <a:ext cx="293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Geometry Board Designs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799" y="933274"/>
            <a:ext cx="780902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PCB Layout and Manufacturing Information in EDMS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 / SP APA consortium / Printed Circuit Boards / PCB – Vendor Specs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Download: PartNo_RevNo.zip  (contains all manufacturing info)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Navigate to: / Fabrication / Fabrication.pdf   (</a:t>
            </a:r>
            <a:r>
              <a:rPr lang="en-US" sz="2000" dirty="0" err="1" smtClean="0"/>
              <a:t>Altium</a:t>
            </a:r>
            <a:r>
              <a:rPr lang="en-US" sz="2000" dirty="0" smtClean="0"/>
              <a:t>-generated plots)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Navigate to: / Assembly / Schematic Prints.pdf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Navigate to: / Assembly / BOM / Bill of Materials PartNo.xls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8799" y="3518235"/>
            <a:ext cx="7809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PCB Mechanical Drawings in EDMS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 / SP APA consortium / Printed Circuit Boards / PCB – Assembled Boards</a:t>
            </a:r>
          </a:p>
        </p:txBody>
      </p:sp>
    </p:spTree>
    <p:extLst>
      <p:ext uri="{BB962C8B-B14F-4D97-AF65-F5344CB8AC3E}">
        <p14:creationId xmlns:p14="http://schemas.microsoft.com/office/powerpoint/2010/main" val="1391033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4026" y="904999"/>
            <a:ext cx="8220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There are 6,526 wire segments in an APA</a:t>
            </a:r>
          </a:p>
          <a:p>
            <a:endParaRPr lang="en-US" dirty="0"/>
          </a:p>
          <a:p>
            <a:r>
              <a:rPr lang="en-US" dirty="0" smtClean="0"/>
              <a:t>Of these 5,565 are assigned to CE channels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484" y="104775"/>
            <a:ext cx="6955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Wire segment to channel mapping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026" y="2303036"/>
            <a:ext cx="778443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geometrical coordinates of the start </a:t>
            </a:r>
            <a:r>
              <a:rPr lang="en-US" dirty="0"/>
              <a:t>and end </a:t>
            </a:r>
            <a:r>
              <a:rPr lang="en-US" dirty="0" smtClean="0"/>
              <a:t>points for each wire segment, and a cross-reference between channel numbering and wire segment numbering, can be found in EDMS</a:t>
            </a:r>
          </a:p>
          <a:p>
            <a:endParaRPr lang="en-US" dirty="0" smtClean="0"/>
          </a:p>
          <a:p>
            <a:r>
              <a:rPr lang="en-US" dirty="0" smtClean="0"/>
              <a:t>An explanation of nomenclature is included.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 / SP APA consortium / </a:t>
            </a:r>
            <a:r>
              <a:rPr lang="en-US" dirty="0" smtClean="0">
                <a:hlinkClick r:id="rId2"/>
              </a:rPr>
              <a:t>Wiring Diagrams / 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44585" y="6549548"/>
            <a:ext cx="3075215" cy="158697"/>
          </a:xfrm>
        </p:spPr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94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484" y="104775"/>
            <a:ext cx="6955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Wire segment to channel mapping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awlaundrie\Desktop\2021 DUNE review\Wire mapping docs\Mapping_head_board_pad_to_APA_wire_segm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6" y="2608716"/>
            <a:ext cx="7960269" cy="325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0883" y="885825"/>
            <a:ext cx="7234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For every </a:t>
            </a:r>
            <a:r>
              <a:rPr lang="en-US" sz="2400" dirty="0" smtClean="0">
                <a:solidFill>
                  <a:srgbClr val="C00000"/>
                </a:solidFill>
              </a:rPr>
              <a:t>wire segment in each layer</a:t>
            </a:r>
            <a:r>
              <a:rPr lang="en-US" sz="2400" dirty="0">
                <a:solidFill>
                  <a:srgbClr val="C00000"/>
                </a:solidFill>
              </a:rPr>
              <a:t>, the XY coordinates of the wire’s end </a:t>
            </a:r>
            <a:r>
              <a:rPr lang="en-US" sz="2400" dirty="0" smtClean="0">
                <a:solidFill>
                  <a:srgbClr val="C00000"/>
                </a:solidFill>
              </a:rPr>
              <a:t>points are given, as well as the corresponding board number (1 through 20) and the solder pad (1 through 40 or 48)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44585" y="6549548"/>
            <a:ext cx="3075215" cy="158697"/>
          </a:xfrm>
        </p:spPr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030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0883" y="167035"/>
            <a:ext cx="7743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For every </a:t>
            </a:r>
            <a:r>
              <a:rPr lang="en-US" sz="2400" dirty="0" smtClean="0">
                <a:solidFill>
                  <a:srgbClr val="C00000"/>
                </a:solidFill>
              </a:rPr>
              <a:t>solder pad in a board stack, the Cold Electronics Front-End ASIC channel is known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awlaundrie\Desktop\2021 DUNE review\Wire mapping docs\Mapping_head_board_pad_to_CE_ASIC_chann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19" y="1140530"/>
            <a:ext cx="7017872" cy="50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44585" y="6549548"/>
            <a:ext cx="3075215" cy="158697"/>
          </a:xfrm>
        </p:spPr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247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44585" y="6549548"/>
            <a:ext cx="3075215" cy="158697"/>
          </a:xfrm>
        </p:spPr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dirty="0" smtClean="0"/>
              <a:t>CR and G-Bias Boards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873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44585" y="6549548"/>
            <a:ext cx="3075215" cy="158697"/>
          </a:xfrm>
        </p:spPr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6894" y="1071748"/>
            <a:ext cx="7831499" cy="1143000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/>
            <a:r>
              <a:rPr lang="en-US" dirty="0" smtClean="0"/>
              <a:t>CR Boards Provide Bias to X and U Wires, and Route Signals from X, V and U wires to CE Modules</a:t>
            </a:r>
            <a:endParaRPr lang="en-US" dirty="0"/>
          </a:p>
        </p:txBody>
      </p:sp>
      <p:pic>
        <p:nvPicPr>
          <p:cNvPr id="6" name="Picture 2" descr="G:\Graphics from swell\board_stack_view_nov_2019_v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4" y="2076202"/>
            <a:ext cx="7997159" cy="312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458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44585" y="6549548"/>
            <a:ext cx="3075215" cy="158697"/>
          </a:xfrm>
        </p:spPr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3400" y="512380"/>
            <a:ext cx="8229600" cy="1752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/>
            <a:r>
              <a:rPr lang="en-US" sz="2800" smtClean="0"/>
              <a:t>CR boards plug into X-layer head boards.  Five screws are gradually tightened to mate pins with receptacles. The mating force has been reduced by a factor of 4 using improved Mill-Max pins and receptacles.</a:t>
            </a:r>
            <a:endParaRPr lang="en-US" sz="2800" dirty="0"/>
          </a:p>
        </p:txBody>
      </p:sp>
      <p:pic>
        <p:nvPicPr>
          <p:cNvPr id="9" name="Picture 2" descr="C:\Users\awlaundrie\Desktop\CR Board Figures\CR_Install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2887718"/>
            <a:ext cx="7578777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458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82772" y="1699829"/>
            <a:ext cx="8221663" cy="3695131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Grounding</a:t>
            </a:r>
          </a:p>
          <a:p>
            <a:r>
              <a:rPr lang="en-GB" dirty="0" smtClean="0"/>
              <a:t>Geometry Boards</a:t>
            </a:r>
          </a:p>
          <a:p>
            <a:r>
              <a:rPr lang="en-GB" dirty="0" smtClean="0"/>
              <a:t>CR and G-Bias Boards</a:t>
            </a:r>
          </a:p>
          <a:p>
            <a:r>
              <a:rPr lang="en-GB" dirty="0" smtClean="0"/>
              <a:t>Component Selection and Qualification</a:t>
            </a:r>
          </a:p>
          <a:p>
            <a:r>
              <a:rPr lang="en-GB" dirty="0" smtClean="0"/>
              <a:t>Bias Voltage Distribution</a:t>
            </a:r>
          </a:p>
          <a:p>
            <a:r>
              <a:rPr lang="en-GB" dirty="0" smtClean="0"/>
              <a:t>APA Wire Electrical Tests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2970" y="671985"/>
            <a:ext cx="7292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Electrical Topics Covered</a:t>
            </a:r>
            <a:endParaRPr lang="en-US" sz="4400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7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44585" y="6549548"/>
            <a:ext cx="3075215" cy="158697"/>
          </a:xfrm>
        </p:spPr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541317"/>
            <a:ext cx="8229600" cy="1143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/>
            <a:r>
              <a:rPr lang="en-US" sz="2400" dirty="0" smtClean="0"/>
              <a:t>The CR board “bottom” side carries most of the electrical components.  The six-layer board has 48 coupling capacitors for the X layer and 40 for the U layer. Ten capacitors are used for each of the X and U bias filters.</a:t>
            </a:r>
          </a:p>
          <a:p>
            <a:pPr algn="l"/>
            <a:r>
              <a:rPr lang="en-US" sz="2400" dirty="0" smtClean="0"/>
              <a:t>Half of the U-layer coupling capacitors are on the top side.</a:t>
            </a:r>
            <a:endParaRPr lang="en-US" sz="2400" dirty="0"/>
          </a:p>
        </p:txBody>
      </p:sp>
      <p:pic>
        <p:nvPicPr>
          <p:cNvPr id="3074" name="Picture 2" descr="C:\Users\awlaundrie\Desktop\2021 DUNE review\photos 8-3-21\CR bott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84316"/>
            <a:ext cx="7864642" cy="449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458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44585" y="6549548"/>
            <a:ext cx="3075215" cy="158697"/>
          </a:xfrm>
        </p:spPr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541317"/>
            <a:ext cx="8229600" cy="1143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/>
            <a:r>
              <a:rPr lang="en-US" sz="2400" dirty="0" smtClean="0"/>
              <a:t>The CR board’s top side carries two right-angle connectors that are mounted 2.0 mm above the board surface. Mill-Max pins mate with receptacles in the X-layer head board to provide connectivity with all wires terminating on the board stack.</a:t>
            </a:r>
            <a:endParaRPr lang="en-US" sz="2400" dirty="0"/>
          </a:p>
        </p:txBody>
      </p:sp>
      <p:pic>
        <p:nvPicPr>
          <p:cNvPr id="4098" name="Picture 2" descr="C:\Users\awlaundrie\Desktop\2021 DUNE review\photos 8-3-21\CR t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86068"/>
            <a:ext cx="7894983" cy="397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68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 Board Manufacturing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Leakage current across coupling capacitors must be less than 0.5 </a:t>
            </a:r>
            <a:r>
              <a:rPr lang="en-US" dirty="0" err="1" smtClean="0"/>
              <a:t>nA</a:t>
            </a:r>
            <a:endParaRPr lang="en-US" dirty="0" smtClean="0"/>
          </a:p>
          <a:p>
            <a:r>
              <a:rPr lang="en-US" dirty="0" smtClean="0"/>
              <a:t>Solder flux residues trapped beneath capacitors can be difficult to clean and may result in excessive leakage currents</a:t>
            </a:r>
          </a:p>
          <a:p>
            <a:r>
              <a:rPr lang="en-US" dirty="0" smtClean="0"/>
              <a:t>All capacitors must have leakage current tested to ensure successful cleaning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6" y="6390850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504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 Board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Solder flux residues are easier to clean when pre-heat and solder reflow temperatures are lower, and are sustained for shorter periods</a:t>
            </a:r>
          </a:p>
          <a:p>
            <a:r>
              <a:rPr lang="en-US" dirty="0" smtClean="0"/>
              <a:t>Thicker boards and larger components can require higher pre-heat temperatures, longer pre-heat periods, and longer exposures to reflow temperatures (equipment-dependent)</a:t>
            </a:r>
          </a:p>
          <a:p>
            <a:r>
              <a:rPr lang="en-US" dirty="0" smtClean="0"/>
              <a:t>Competing requirements for levels of heat complicate the development of successful soldering and cleaning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6" y="6470199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339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8418"/>
            <a:ext cx="8229600" cy="797417"/>
          </a:xfrm>
        </p:spPr>
        <p:txBody>
          <a:bodyPr>
            <a:normAutofit/>
          </a:bodyPr>
          <a:lstStyle/>
          <a:p>
            <a:r>
              <a:rPr lang="en-US" dirty="0" smtClean="0"/>
              <a:t>Soldering Process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4741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Use a process that raises and lowers the temperature of the board surface quickly</a:t>
            </a:r>
          </a:p>
          <a:p>
            <a:r>
              <a:rPr lang="en-US" dirty="0" smtClean="0"/>
              <a:t>Limit the maximum temperature of the PC board and electronic components</a:t>
            </a:r>
          </a:p>
          <a:p>
            <a:r>
              <a:rPr lang="en-US" dirty="0" smtClean="0"/>
              <a:t>Provide enough copper thickness to yield adequate clearances for washing below components</a:t>
            </a:r>
          </a:p>
          <a:p>
            <a:r>
              <a:rPr lang="en-US" dirty="0" smtClean="0"/>
              <a:t>Select compatible solder products and cleaning processes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6" y="6470199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800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494"/>
            <a:ext cx="8229600" cy="889144"/>
          </a:xfrm>
        </p:spPr>
        <p:txBody>
          <a:bodyPr/>
          <a:lstStyle/>
          <a:p>
            <a:r>
              <a:rPr lang="en-US" sz="3600" dirty="0" smtClean="0"/>
              <a:t>CR Board Manufacturing Approach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Solder top-side capacitors using a Vapor-Phase reflow oven, tin/lead solder paste, and water-soluble flux</a:t>
            </a:r>
          </a:p>
          <a:p>
            <a:r>
              <a:rPr lang="en-US" sz="2400" dirty="0" smtClean="0"/>
              <a:t>Solder bottom-side capacitors, resistors, and bias connectors using the same process</a:t>
            </a:r>
          </a:p>
          <a:p>
            <a:r>
              <a:rPr lang="en-US" sz="2400" dirty="0" smtClean="0"/>
              <a:t>Hand-solder or wave-solder through-hole connectors</a:t>
            </a:r>
          </a:p>
          <a:p>
            <a:r>
              <a:rPr lang="en-US" sz="2400" dirty="0" smtClean="0"/>
              <a:t>Wash boards using a high-flow cleaning system</a:t>
            </a:r>
          </a:p>
          <a:p>
            <a:r>
              <a:rPr lang="en-US" sz="2400" dirty="0" smtClean="0"/>
              <a:t>Test all coupling capacitors for leakage current</a:t>
            </a:r>
          </a:p>
          <a:p>
            <a:r>
              <a:rPr lang="en-US" sz="2400" dirty="0" smtClean="0"/>
              <a:t>Replace capacitors as needed, re-clean and test</a:t>
            </a:r>
          </a:p>
          <a:p>
            <a:r>
              <a:rPr lang="en-US" sz="2400" dirty="0" smtClean="0"/>
              <a:t>Press Mill-Max pins into boards after final cleaning</a:t>
            </a:r>
          </a:p>
          <a:p>
            <a:r>
              <a:rPr lang="en-US" sz="2400" dirty="0" smtClean="0"/>
              <a:t>Functionally test all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6" y="6470199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912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44585" y="6549548"/>
            <a:ext cx="3075215" cy="158697"/>
          </a:xfrm>
        </p:spPr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662480"/>
            <a:ext cx="7772400" cy="803713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dirty="0" smtClean="0"/>
              <a:t>G-Bias Boards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Same resistors, capacitors, and bias input connectors as used in CR boards</a:t>
            </a:r>
          </a:p>
          <a:p>
            <a:r>
              <a:rPr lang="en-US" dirty="0" smtClean="0"/>
              <a:t>Spring-loaded pins mate with contact pads on G head boards</a:t>
            </a:r>
          </a:p>
          <a:p>
            <a:r>
              <a:rPr lang="en-US" dirty="0" smtClean="0"/>
              <a:t>Same basic design as </a:t>
            </a:r>
            <a:r>
              <a:rPr lang="en-US" dirty="0" err="1" smtClean="0"/>
              <a:t>ProtoDUNE</a:t>
            </a:r>
            <a:r>
              <a:rPr lang="en-US" dirty="0" smtClean="0"/>
              <a:t> except each wire is biased individually</a:t>
            </a:r>
          </a:p>
          <a:p>
            <a:r>
              <a:rPr lang="en-US" dirty="0" smtClean="0"/>
              <a:t>Larger G-bias boards now span the width of head boards</a:t>
            </a:r>
          </a:p>
        </p:txBody>
      </p:sp>
    </p:spTree>
    <p:extLst>
      <p:ext uri="{BB962C8B-B14F-4D97-AF65-F5344CB8AC3E}">
        <p14:creationId xmlns:p14="http://schemas.microsoft.com/office/powerpoint/2010/main" val="4097505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44585" y="6549548"/>
            <a:ext cx="3075215" cy="158697"/>
          </a:xfrm>
        </p:spPr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260623"/>
            <a:ext cx="7772400" cy="803713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dirty="0" smtClean="0"/>
              <a:t>G-Bias Boards</a:t>
            </a:r>
            <a:endParaRPr lang="en-US" dirty="0"/>
          </a:p>
        </p:txBody>
      </p:sp>
      <p:pic>
        <p:nvPicPr>
          <p:cNvPr id="5122" name="Picture 2" descr="C:\Users\awlaundrie\Desktop\2021 DUNE review\photos 8-3-21\G bias t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6" y="1391476"/>
            <a:ext cx="8137593" cy="203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wlaundrie\Desktop\2021 DUNE review\photos 8-3-21\G bias bott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824493"/>
            <a:ext cx="8137593" cy="20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385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44585" y="6549548"/>
            <a:ext cx="3075215" cy="158697"/>
          </a:xfrm>
        </p:spPr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662480"/>
            <a:ext cx="7772400" cy="803713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dirty="0" smtClean="0"/>
              <a:t>G-Bias Boards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 soldering process similar to that used for CR boards is recommended</a:t>
            </a:r>
          </a:p>
          <a:p>
            <a:r>
              <a:rPr lang="en-US" dirty="0" smtClean="0"/>
              <a:t>Leakage current tests are less stringent (50 </a:t>
            </a:r>
            <a:r>
              <a:rPr lang="en-US" dirty="0" err="1" smtClean="0"/>
              <a:t>nA</a:t>
            </a:r>
            <a:r>
              <a:rPr lang="en-US" dirty="0" smtClean="0"/>
              <a:t> would cause a 2.5 V bias drop)</a:t>
            </a:r>
          </a:p>
          <a:p>
            <a:r>
              <a:rPr lang="en-US" dirty="0" smtClean="0"/>
              <a:t>Boards are 3.2 mm thick, and easier to solder and clean successfully compared to CR boards</a:t>
            </a:r>
          </a:p>
        </p:txBody>
      </p:sp>
    </p:spTree>
    <p:extLst>
      <p:ext uri="{BB962C8B-B14F-4D97-AF65-F5344CB8AC3E}">
        <p14:creationId xmlns:p14="http://schemas.microsoft.com/office/powerpoint/2010/main" val="1303126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44585" y="6549548"/>
            <a:ext cx="3075215" cy="158697"/>
          </a:xfrm>
        </p:spPr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1" y="2895041"/>
            <a:ext cx="7772400" cy="803713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dirty="0" smtClean="0"/>
              <a:t>Component Qualification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355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APA Grounding and Shielding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6" y="6470199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12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Mill-Max receptacles, with and without “tails”, form a network of pins and sockets to electrically connect head boards and CR boards. All pins point toward X head boards.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Board Interconnects (Mill-Max)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August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1488558" y="1435395"/>
            <a:ext cx="5943600" cy="4095750"/>
            <a:chOff x="0" y="457200"/>
            <a:chExt cx="5943600" cy="4095750"/>
          </a:xfrm>
        </p:grpSpPr>
        <p:pic>
          <p:nvPicPr>
            <p:cNvPr id="2049" name="Picture 2" descr="Pin_illustration_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7200"/>
              <a:ext cx="5943600" cy="409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323850" y="908050"/>
              <a:ext cx="485775" cy="333375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CR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142875" y="3794125"/>
              <a:ext cx="1000125" cy="47625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Receptacles with tails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3238500" y="3784600"/>
              <a:ext cx="971993" cy="47625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dirty="0" smtClean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Receptacles</a:t>
              </a: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with tails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 Box 23"/>
            <p:cNvSpPr txBox="1">
              <a:spLocks noChangeArrowheads="1"/>
            </p:cNvSpPr>
            <p:nvPr/>
          </p:nvSpPr>
          <p:spPr bwMode="auto">
            <a:xfrm>
              <a:off x="4819650" y="3784600"/>
              <a:ext cx="1000125" cy="47625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Receptacles with tails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 Box 26"/>
            <p:cNvSpPr txBox="1">
              <a:spLocks noChangeArrowheads="1"/>
            </p:cNvSpPr>
            <p:nvPr/>
          </p:nvSpPr>
          <p:spPr bwMode="auto">
            <a:xfrm>
              <a:off x="1676400" y="3784600"/>
              <a:ext cx="1000125" cy="47625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Receptacles sans tails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 Box 27"/>
            <p:cNvSpPr txBox="1">
              <a:spLocks noChangeArrowheads="1"/>
            </p:cNvSpPr>
            <p:nvPr/>
          </p:nvSpPr>
          <p:spPr bwMode="auto">
            <a:xfrm>
              <a:off x="2038350" y="908050"/>
              <a:ext cx="295275" cy="333375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X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 Box 28"/>
            <p:cNvSpPr txBox="1">
              <a:spLocks noChangeArrowheads="1"/>
            </p:cNvSpPr>
            <p:nvPr/>
          </p:nvSpPr>
          <p:spPr bwMode="auto">
            <a:xfrm>
              <a:off x="3600450" y="908050"/>
              <a:ext cx="295275" cy="333375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VV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 Box 29"/>
            <p:cNvSpPr txBox="1">
              <a:spLocks noChangeArrowheads="1"/>
            </p:cNvSpPr>
            <p:nvPr/>
          </p:nvSpPr>
          <p:spPr bwMode="auto">
            <a:xfrm>
              <a:off x="5172075" y="908050"/>
              <a:ext cx="295275" cy="333375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U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89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Mill-Max receptacles without tails are used exclusively in X head boards. The custom design was developed with the help of Mill-Max engineers.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4" y="245232"/>
            <a:ext cx="8229600" cy="701902"/>
          </a:xfrm>
        </p:spPr>
        <p:txBody>
          <a:bodyPr/>
          <a:lstStyle/>
          <a:p>
            <a:r>
              <a:rPr lang="en-US" dirty="0" smtClean="0"/>
              <a:t>Board Interconnects (Mill-Max)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August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5" name="Picture 24" descr="C:\Users\awlaundrie\Desktop\Dune ee review docs\Mill-Max\new receptacle without tail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63" y="947134"/>
            <a:ext cx="7718515" cy="4788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879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1"/>
          </p:nvPr>
        </p:nvSpPr>
        <p:spPr>
          <a:xfrm>
            <a:off x="457204" y="5656521"/>
            <a:ext cx="8229596" cy="622965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eceptacles with tails are also a custom design. Existing designs were not compatible with the thickness of DUNE PC boards. </a:t>
            </a:r>
            <a:r>
              <a:rPr lang="en-US" dirty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ew design were developed by elongating existing designs.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4026" y="106249"/>
            <a:ext cx="8229600" cy="701902"/>
          </a:xfrm>
        </p:spPr>
        <p:txBody>
          <a:bodyPr/>
          <a:lstStyle/>
          <a:p>
            <a:r>
              <a:rPr lang="en-US" dirty="0" smtClean="0"/>
              <a:t>Board Interconnects (Mill-Max)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August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 descr="C:\Users\awlaundrie\Desktop\Dune ee review docs\Mill-Max\new receptacle with tail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96" y="808151"/>
            <a:ext cx="7433953" cy="4675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981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1"/>
          </p:nvPr>
        </p:nvSpPr>
        <p:spPr>
          <a:xfrm>
            <a:off x="457204" y="5656521"/>
            <a:ext cx="8229596" cy="62296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Mill-Max components are pressed into plated through-holes. Points on the hexagonal profile displace hole plating longitudinally to retain connectivity between board layers.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Board Interconnects (Mill-Max)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August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 descr="C:\Users\awlaundrie\Desktop\socket photos\x2x19a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969" y="1368646"/>
            <a:ext cx="5744864" cy="4117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291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1"/>
          </p:nvPr>
        </p:nvSpPr>
        <p:spPr>
          <a:xfrm>
            <a:off x="457204" y="5656521"/>
            <a:ext cx="8229596" cy="62296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Daisy-chained arrays of mated Mill-Max components were temperature cycled to liquid argon temperatures multiple times. No measureable changes in resistance were observed.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4" y="350722"/>
            <a:ext cx="8229600" cy="701902"/>
          </a:xfrm>
        </p:spPr>
        <p:txBody>
          <a:bodyPr/>
          <a:lstStyle/>
          <a:p>
            <a:r>
              <a:rPr lang="en-US" dirty="0" smtClean="0"/>
              <a:t>Board Interconnects (Mill-Max)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August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4" name="Picture 2" descr="20191107_1135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58" y="1052624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248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1"/>
          </p:nvPr>
        </p:nvSpPr>
        <p:spPr>
          <a:xfrm>
            <a:off x="457204" y="5656521"/>
            <a:ext cx="8229596" cy="62296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Ceramic surface-mount capacitors are used to AC-couple X and U wires to the front-end detector inputs. The components are designed to withstand temperature extremes.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4" y="350722"/>
            <a:ext cx="8229600" cy="701902"/>
          </a:xfrm>
        </p:spPr>
        <p:txBody>
          <a:bodyPr/>
          <a:lstStyle/>
          <a:p>
            <a:r>
              <a:rPr lang="en-US" dirty="0" smtClean="0"/>
              <a:t>Surface-Mount Capacitors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August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8" name="Picture 2" descr="C:\Users\awlaundrie\Desktop\Old desktops\Desk 08\DUNE Elec Revue Nov 2019\Dune ee review docs\dune workshop files\132045909443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28" y="1143000"/>
            <a:ext cx="5780567" cy="433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128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1"/>
          </p:nvPr>
        </p:nvSpPr>
        <p:spPr>
          <a:xfrm>
            <a:off x="457204" y="5656521"/>
            <a:ext cx="8229596" cy="62296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Mechanical stresses caused by extreme temperature excursions are greatly reduced by terminals that include a compliant epoxy layer. </a:t>
            </a:r>
            <a:r>
              <a:rPr lang="en-US" dirty="0" err="1" smtClean="0">
                <a:solidFill>
                  <a:schemeClr val="tx1"/>
                </a:solidFill>
              </a:rPr>
              <a:t>Cyrogenic</a:t>
            </a:r>
            <a:r>
              <a:rPr lang="en-US" dirty="0" smtClean="0">
                <a:solidFill>
                  <a:schemeClr val="tx1"/>
                </a:solidFill>
              </a:rPr>
              <a:t> tests of more than 10,000 capacitors during </a:t>
            </a:r>
            <a:r>
              <a:rPr lang="en-US" dirty="0" err="1" smtClean="0">
                <a:solidFill>
                  <a:schemeClr val="tx1"/>
                </a:solidFill>
              </a:rPr>
              <a:t>ProtoDUNE</a:t>
            </a:r>
            <a:r>
              <a:rPr lang="en-US" dirty="0" smtClean="0">
                <a:solidFill>
                  <a:schemeClr val="tx1"/>
                </a:solidFill>
              </a:rPr>
              <a:t> CR board manufacturing did not yield any failures.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4" y="350722"/>
            <a:ext cx="8229600" cy="701902"/>
          </a:xfrm>
        </p:spPr>
        <p:txBody>
          <a:bodyPr/>
          <a:lstStyle/>
          <a:p>
            <a:r>
              <a:rPr lang="en-US" dirty="0" smtClean="0"/>
              <a:t>Surface-Mount Capacitors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August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2" name="Picture 2" descr="C:\Users\awlaundrie\Desktop\2021 DUNE review\Capacitor constru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4" y="1052624"/>
            <a:ext cx="8060436" cy="417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705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1"/>
          </p:nvPr>
        </p:nvSpPr>
        <p:spPr>
          <a:xfrm>
            <a:off x="457204" y="5656521"/>
            <a:ext cx="8229596" cy="622965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Thick-film resistors perform bias filtering and apply bias voltages to wires. </a:t>
            </a:r>
            <a:r>
              <a:rPr lang="en-US" dirty="0" err="1" smtClean="0">
                <a:solidFill>
                  <a:schemeClr val="tx1"/>
                </a:solidFill>
              </a:rPr>
              <a:t>Cyrogenic</a:t>
            </a:r>
            <a:r>
              <a:rPr lang="en-US" dirty="0" smtClean="0">
                <a:solidFill>
                  <a:schemeClr val="tx1"/>
                </a:solidFill>
              </a:rPr>
              <a:t> tests of more than 10,000 resistors during </a:t>
            </a:r>
            <a:r>
              <a:rPr lang="en-US" dirty="0" err="1" smtClean="0">
                <a:solidFill>
                  <a:schemeClr val="tx1"/>
                </a:solidFill>
              </a:rPr>
              <a:t>ProtoDUNE</a:t>
            </a:r>
            <a:r>
              <a:rPr lang="en-US" dirty="0" smtClean="0">
                <a:solidFill>
                  <a:schemeClr val="tx1"/>
                </a:solidFill>
              </a:rPr>
              <a:t> CR board manufacturing did not yield any failures.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4" y="350722"/>
            <a:ext cx="8229600" cy="701902"/>
          </a:xfrm>
        </p:spPr>
        <p:txBody>
          <a:bodyPr/>
          <a:lstStyle/>
          <a:p>
            <a:r>
              <a:rPr lang="en-US" dirty="0" smtClean="0"/>
              <a:t>Surface-Mount Resistors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August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0" name="Picture 2" descr="C:\Users\awlaundrie\Desktop\2021 DUNE review\resistor 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70" y="1170056"/>
            <a:ext cx="6348432" cy="423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087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August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idx="11"/>
          </p:nvPr>
        </p:nvSpPr>
        <p:spPr>
          <a:xfrm>
            <a:off x="454025" y="1207770"/>
            <a:ext cx="7804757" cy="503162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All electronic components are evaluated for expected performance when subjected to cryogenic temperatures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Initial tests include repeated temperature cycling to liquid argon temperatures with electrical and mechanical performance evaluated at high and low temperature extremes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Electronic </a:t>
            </a:r>
            <a:r>
              <a:rPr lang="en-US" sz="2400" dirty="0">
                <a:solidFill>
                  <a:schemeClr val="tx1"/>
                </a:solidFill>
              </a:rPr>
              <a:t>assemblies </a:t>
            </a:r>
            <a:r>
              <a:rPr lang="en-US" sz="2400" dirty="0" smtClean="0">
                <a:solidFill>
                  <a:schemeClr val="tx1"/>
                </a:solidFill>
              </a:rPr>
              <a:t>built with new component types or with modified manufacturing procedures should be subjected to full functional tests at room temperature and at liquid argon temperature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Testing can be relaxed when statistics support it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93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Bias Distribution Assembly</a:t>
            </a:r>
            <a:br>
              <a:rPr lang="en-US" dirty="0" smtClean="0"/>
            </a:br>
            <a:endParaRPr lang="en-US" sz="3200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6" y="6470199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917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260" y="463138"/>
            <a:ext cx="8478982" cy="568828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EDMS 2095958 “Dune Grounding and Shielding Guidelines”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ircuit common [VSS</a:t>
            </a:r>
            <a:r>
              <a:rPr lang="en-US" dirty="0"/>
              <a:t>]</a:t>
            </a:r>
            <a:r>
              <a:rPr lang="en-US" dirty="0" smtClean="0"/>
              <a:t> of the front-end ASICs and the Common plane of the cold readout PC board shall be connected to the enclosure of the CE module </a:t>
            </a:r>
            <a:r>
              <a:rPr lang="en-US" dirty="0" smtClean="0">
                <a:latin typeface="Calibri"/>
              </a:rPr>
              <a:t>→ </a:t>
            </a:r>
            <a:r>
              <a:rPr lang="en-US" b="1" dirty="0" smtClean="0"/>
              <a:t>VSS = V(CE Enclosure)</a:t>
            </a:r>
          </a:p>
          <a:p>
            <a:pPr lvl="1"/>
            <a:r>
              <a:rPr lang="en-US" dirty="0"/>
              <a:t>The APA frame shall be connected to the circuit common </a:t>
            </a:r>
            <a:r>
              <a:rPr lang="en-US" dirty="0" smtClean="0"/>
              <a:t>of </a:t>
            </a:r>
            <a:r>
              <a:rPr lang="en-US" dirty="0"/>
              <a:t>all FE </a:t>
            </a:r>
            <a:r>
              <a:rPr lang="en-US" dirty="0" smtClean="0"/>
              <a:t>ASICs </a:t>
            </a:r>
            <a:r>
              <a:rPr lang="en-US" dirty="0">
                <a:latin typeface="Calibri"/>
              </a:rPr>
              <a:t>→ </a:t>
            </a:r>
            <a:r>
              <a:rPr lang="en-US" b="1" dirty="0"/>
              <a:t>VSS = </a:t>
            </a:r>
            <a:r>
              <a:rPr lang="en-US" b="1" dirty="0" smtClean="0"/>
              <a:t>V(APA Frame)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last </a:t>
            </a:r>
            <a:r>
              <a:rPr lang="en-US" dirty="0" smtClean="0"/>
              <a:t>stage of </a:t>
            </a:r>
            <a:r>
              <a:rPr lang="en-US" dirty="0"/>
              <a:t>the sense wire </a:t>
            </a:r>
            <a:r>
              <a:rPr lang="en-US" dirty="0" smtClean="0"/>
              <a:t>bias filters and </a:t>
            </a:r>
            <a:r>
              <a:rPr lang="en-US" dirty="0"/>
              <a:t>grid bias filters shall be connected to the </a:t>
            </a:r>
            <a:r>
              <a:rPr lang="en-US" dirty="0" smtClean="0"/>
              <a:t>frame </a:t>
            </a:r>
            <a:r>
              <a:rPr lang="en-US" dirty="0">
                <a:latin typeface="Calibri"/>
              </a:rPr>
              <a:t>→ </a:t>
            </a:r>
            <a:r>
              <a:rPr lang="en-US" b="1" dirty="0" smtClean="0">
                <a:latin typeface="Calibri"/>
              </a:rPr>
              <a:t>V</a:t>
            </a:r>
            <a:r>
              <a:rPr lang="en-US" dirty="0" smtClean="0">
                <a:latin typeface="Calibri"/>
              </a:rPr>
              <a:t>(</a:t>
            </a:r>
            <a:r>
              <a:rPr lang="en-US" b="1" dirty="0" smtClean="0"/>
              <a:t>Filter Commons) = V(Frame)</a:t>
            </a:r>
          </a:p>
          <a:p>
            <a:r>
              <a:rPr lang="en-US" dirty="0" smtClean="0"/>
              <a:t>Connecting Filter Commons to VSS satisfies these requirements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6" y="6470199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110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Bias Distribution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7068"/>
            <a:ext cx="7867403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Supplies bias voltages to CR boards and G-bias filter boards on the APA</a:t>
            </a:r>
          </a:p>
          <a:p>
            <a:r>
              <a:rPr lang="en-US" dirty="0"/>
              <a:t>Redundancy tolerates single-point </a:t>
            </a:r>
            <a:r>
              <a:rPr lang="en-US" dirty="0" smtClean="0"/>
              <a:t>failures</a:t>
            </a:r>
          </a:p>
          <a:p>
            <a:r>
              <a:rPr lang="en-US" dirty="0"/>
              <a:t>T</a:t>
            </a:r>
            <a:r>
              <a:rPr lang="en-US" dirty="0" smtClean="0"/>
              <a:t>hree coax cables feed bias to the SHV panel</a:t>
            </a:r>
          </a:p>
          <a:p>
            <a:r>
              <a:rPr lang="en-US" dirty="0"/>
              <a:t>New for DUNE:</a:t>
            </a:r>
          </a:p>
          <a:p>
            <a:pPr lvl="1"/>
            <a:r>
              <a:rPr lang="en-US" dirty="0" smtClean="0"/>
              <a:t>Connectors more securely lock when mated</a:t>
            </a:r>
          </a:p>
          <a:p>
            <a:pPr lvl="1"/>
            <a:r>
              <a:rPr lang="en-US" dirty="0" smtClean="0"/>
              <a:t>Wire bundles are supported by the CR boards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ire bundles plug into the SHV panel</a:t>
            </a:r>
          </a:p>
          <a:p>
            <a:r>
              <a:rPr lang="en-US" dirty="0" smtClean="0"/>
              <a:t>Schematics</a:t>
            </a:r>
            <a:r>
              <a:rPr lang="en-US" dirty="0"/>
              <a:t>:  </a:t>
            </a:r>
            <a:r>
              <a:rPr lang="en-US" dirty="0">
                <a:hlinkClick r:id="rId2"/>
              </a:rPr>
              <a:t>EDMS/ SP APA consortium / </a:t>
            </a:r>
            <a:r>
              <a:rPr lang="en-US" dirty="0" smtClean="0">
                <a:hlinkClick r:id="rId2"/>
              </a:rPr>
              <a:t>Wiring Diagrams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6" y="6470199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097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1673"/>
            <a:ext cx="8229600" cy="1143000"/>
          </a:xfrm>
        </p:spPr>
        <p:txBody>
          <a:bodyPr/>
          <a:lstStyle/>
          <a:p>
            <a:r>
              <a:rPr lang="en-US" dirty="0" smtClean="0"/>
              <a:t>Bias Connectors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1929" y="4312315"/>
            <a:ext cx="38020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Wire bundle connectors </a:t>
            </a:r>
            <a:r>
              <a:rPr lang="en-US" dirty="0"/>
              <a:t>have </a:t>
            </a:r>
            <a:r>
              <a:rPr lang="en-US" dirty="0" smtClean="0"/>
              <a:t>locking clips to prevent separation.  A lever must be pressed to pull connectors away from the circuit board.</a:t>
            </a:r>
          </a:p>
          <a:p>
            <a:r>
              <a:rPr lang="en-US" dirty="0" smtClean="0"/>
              <a:t>Molex part number: 43645-0208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0335" y="1623965"/>
            <a:ext cx="33280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Surface-mount bias connectors on CR and G-bias boards are compact </a:t>
            </a:r>
            <a:r>
              <a:rPr lang="en-US" dirty="0"/>
              <a:t>and </a:t>
            </a:r>
            <a:r>
              <a:rPr lang="en-US" dirty="0" smtClean="0"/>
              <a:t>mount </a:t>
            </a:r>
            <a:r>
              <a:rPr lang="en-US" dirty="0"/>
              <a:t>securely to circuit boards.  </a:t>
            </a:r>
            <a:r>
              <a:rPr lang="en-US" dirty="0" smtClean="0"/>
              <a:t>The </a:t>
            </a:r>
            <a:r>
              <a:rPr lang="en-US" dirty="0"/>
              <a:t>insulation material </a:t>
            </a:r>
            <a:r>
              <a:rPr lang="en-US" dirty="0" smtClean="0"/>
              <a:t>is Nylon.</a:t>
            </a:r>
          </a:p>
          <a:p>
            <a:r>
              <a:rPr lang="en-US" dirty="0" smtClean="0"/>
              <a:t>Molex part number</a:t>
            </a:r>
            <a:r>
              <a:rPr lang="en-US" dirty="0"/>
              <a:t>: 43650-0212  </a:t>
            </a:r>
            <a:endParaRPr lang="en-US" dirty="0" smtClean="0"/>
          </a:p>
        </p:txBody>
      </p:sp>
      <p:pic>
        <p:nvPicPr>
          <p:cNvPr id="1026" name="Picture 2" descr="C:\Users\awlaundrie\Desktop\Old desktops\Desk 08\DUNE Elec Revue Nov 2019\00 Finished talk copies\bias wire harness info\Photos\bias connectors 2021\board bias connectors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429000" cy="221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wlaundrie\Desktop\Old desktops\Desk 08\DUNE Elec Revue Nov 2019\00 Finished talk copies\bias wire harness info\Photos\bias connectors 2021\harness bias connectors 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1912690" cy="212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6" y="6470199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263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dirty="0" smtClean="0"/>
              <a:t>Bias Wire Assemblies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6578" y="2960110"/>
            <a:ext cx="76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Wire assemblies are constructed using PEEK cable ties and cable clamps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5245" y="1085536"/>
            <a:ext cx="2304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Connector terminals are securely crimped to bias wires.</a:t>
            </a:r>
          </a:p>
          <a:p>
            <a:r>
              <a:rPr lang="en-US" dirty="0" smtClean="0"/>
              <a:t>Molex part number</a:t>
            </a:r>
            <a:r>
              <a:rPr lang="en-US" dirty="0"/>
              <a:t>: </a:t>
            </a:r>
            <a:r>
              <a:rPr lang="en-US" dirty="0" smtClean="0"/>
              <a:t>43030-0009</a:t>
            </a:r>
          </a:p>
        </p:txBody>
      </p:sp>
      <p:pic>
        <p:nvPicPr>
          <p:cNvPr id="4" name="Picture 2" descr="C:\Users\awlaundrie\Desktop\Old desktops\Desk 08\DUNE Elec Revue Nov 2019\00 Finished talk copies\bias wire harness info\Photos\bias connectors 2021\crimped Molex terminal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429" y="1085536"/>
            <a:ext cx="2419515" cy="155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wlaundrie\Desktop\Old desktops\Desk 08\DUNE Elec Revue Nov 2019\00 Finished talk copies\bias wire harness info\Photos\bias connectors 2021\harness jig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25" y="3360220"/>
            <a:ext cx="7280913" cy="291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6" y="6470199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783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Wire assembly supports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690" y="1585560"/>
            <a:ext cx="7340820" cy="1406345"/>
          </a:xfrm>
        </p:spPr>
        <p:txBody>
          <a:bodyPr>
            <a:normAutofit fontScale="92500"/>
          </a:bodyPr>
          <a:lstStyle/>
          <a:p>
            <a:r>
              <a:rPr lang="en-US" sz="2000" dirty="0" smtClean="0"/>
              <a:t>Cable clamps are installed when wire bundles are assembled. </a:t>
            </a:r>
          </a:p>
          <a:p>
            <a:r>
              <a:rPr lang="en-US" sz="2000" dirty="0" smtClean="0"/>
              <a:t>Snap-in standoffs are attached to the clamps.</a:t>
            </a:r>
          </a:p>
          <a:p>
            <a:r>
              <a:rPr lang="en-US" sz="2000" dirty="0" smtClean="0"/>
              <a:t>Clamp assemblies are snapped into mounting holes on CR boards</a:t>
            </a:r>
            <a:endParaRPr lang="en-US" sz="2000" dirty="0"/>
          </a:p>
        </p:txBody>
      </p:sp>
      <p:pic>
        <p:nvPicPr>
          <p:cNvPr id="1028" name="Picture 4" descr="C:\Users\awlaundrie\Desktop\Wire_Bundle_Holder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50" y="3044950"/>
            <a:ext cx="3264425" cy="309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6285" y="3736240"/>
            <a:ext cx="4186145" cy="230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CR boards have counter-bored mounting holes to prevent standoff heads from extending above the board surface</a:t>
            </a:r>
            <a:endParaRPr lang="en-US" sz="200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6" y="6470199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6565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Wire assembly supports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195" y="1431940"/>
            <a:ext cx="6452040" cy="483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6" y="6470199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260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 bias pigtails are less likely to be pinched during CE installation</a:t>
            </a:r>
            <a:endParaRPr lang="en-US" dirty="0"/>
          </a:p>
        </p:txBody>
      </p:sp>
      <p:pic>
        <p:nvPicPr>
          <p:cNvPr id="6146" name="Picture 2" descr="C:\Users\awlaundrie\Desktop\2021 DUNE review\Misc\photos aug 2021\G-bias_pigtail_illust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773238"/>
            <a:ext cx="7609098" cy="35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6" y="6470199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3789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Wire Bundle Test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1316725"/>
            <a:ext cx="8229600" cy="495424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Visual inspection</a:t>
            </a:r>
          </a:p>
          <a:p>
            <a:r>
              <a:rPr lang="en-US" sz="3600" dirty="0"/>
              <a:t>Pull </a:t>
            </a:r>
            <a:r>
              <a:rPr lang="en-US" sz="3600" dirty="0" smtClean="0"/>
              <a:t>tests </a:t>
            </a:r>
            <a:r>
              <a:rPr lang="en-US" sz="3600" dirty="0"/>
              <a:t>of all connector wires</a:t>
            </a:r>
          </a:p>
          <a:p>
            <a:r>
              <a:rPr lang="en-US" sz="3600" dirty="0" smtClean="0"/>
              <a:t>Electrical continuity</a:t>
            </a:r>
          </a:p>
          <a:p>
            <a:r>
              <a:rPr lang="en-US" sz="3600" dirty="0" smtClean="0"/>
              <a:t>High-voltage leakage (Hi-Pot)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6" y="6470199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0620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SHV Assembly</a:t>
            </a:r>
            <a:endParaRPr lang="en-US" dirty="0"/>
          </a:p>
        </p:txBody>
      </p:sp>
      <p:pic>
        <p:nvPicPr>
          <p:cNvPr id="5122" name="Picture 2" descr="C:\Users\awlaundrie\Desktop\Old desktops\Desk 08\DUNE Elec Revue Nov 2019\00 Finished talk copies\bias wire harness info\Photos\SHV\SHV_assembly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28" y="1355130"/>
            <a:ext cx="6317672" cy="483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6" y="6470199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5944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SHV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1316725"/>
            <a:ext cx="8229600" cy="495424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Terminates X, U and G bias cables</a:t>
            </a:r>
          </a:p>
          <a:p>
            <a:r>
              <a:rPr lang="en-US" dirty="0" smtClean="0"/>
              <a:t>Two boards are stacked</a:t>
            </a:r>
          </a:p>
          <a:p>
            <a:r>
              <a:rPr lang="en-US" dirty="0" smtClean="0"/>
              <a:t>The top board holds SHV receptacles and is supported by two stainless steel standoffs attached to the head tube</a:t>
            </a:r>
          </a:p>
          <a:p>
            <a:r>
              <a:rPr lang="en-US" dirty="0" smtClean="0"/>
              <a:t>The bottom board distributes voltages and is supported by the SHV receptacle center pins</a:t>
            </a:r>
          </a:p>
          <a:p>
            <a:r>
              <a:rPr lang="en-US" dirty="0" smtClean="0"/>
              <a:t>Cable shields are isolated and ungrounded</a:t>
            </a:r>
          </a:p>
          <a:p>
            <a:r>
              <a:rPr lang="en-US" dirty="0" smtClean="0"/>
              <a:t>Each wire bundle has two connectors that plug into the top SHV board</a:t>
            </a:r>
          </a:p>
          <a:p>
            <a:r>
              <a:rPr lang="en-US" dirty="0" smtClean="0"/>
              <a:t>Connectors and wires are the same types used elsewhere in the bias distribution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6" y="6470199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9143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SHV Assembly</a:t>
            </a:r>
            <a:endParaRPr lang="en-US" dirty="0"/>
          </a:p>
        </p:txBody>
      </p:sp>
      <p:pic>
        <p:nvPicPr>
          <p:cNvPr id="7170" name="Picture 2" descr="C:\Users\awlaundrie\Desktop\2021 DUNE review\photos 8-30-21\SHV fit test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82" y="1417638"/>
            <a:ext cx="7210371" cy="402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6" y="6470199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37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wlaundrie\Desktop\Old desktops\Desk 08\DUNE Elec Revue Nov 2019\System Overview and Grounding\system schematic 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5894"/>
            <a:ext cx="7192962" cy="599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873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2D7FD8-84EA-4950-BC0C-8E12ADB39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25625"/>
            <a:ext cx="343257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Side View, 8760075</a:t>
            </a:r>
          </a:p>
          <a:p>
            <a:r>
              <a:rPr lang="en-US" dirty="0"/>
              <a:t>CE Cable Bundle Grip Support Hidden</a:t>
            </a:r>
          </a:p>
          <a:p>
            <a:r>
              <a:rPr lang="en-US" dirty="0"/>
              <a:t>Half of CE brackets (8760085) transparent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6E0341-1BB7-4CF6-8284-657263969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788" y="0"/>
            <a:ext cx="318223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6" y="6470199"/>
            <a:ext cx="425194" cy="1586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972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APA Wire Tests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Electrical </a:t>
            </a:r>
            <a:r>
              <a:rPr lang="en-US" dirty="0"/>
              <a:t>continuity </a:t>
            </a:r>
            <a:r>
              <a:rPr lang="en-US" dirty="0" smtClean="0"/>
              <a:t>through board stacks</a:t>
            </a:r>
            <a:endParaRPr lang="en-US" dirty="0"/>
          </a:p>
          <a:p>
            <a:pPr lvl="1"/>
            <a:r>
              <a:rPr lang="en-US" dirty="0"/>
              <a:t>Detect </a:t>
            </a:r>
            <a:r>
              <a:rPr lang="en-US" dirty="0" smtClean="0"/>
              <a:t>missing or damaged Mill-Max parts</a:t>
            </a:r>
            <a:endParaRPr lang="en-US" dirty="0"/>
          </a:p>
          <a:p>
            <a:r>
              <a:rPr lang="en-US" dirty="0"/>
              <a:t>Electrical continuity from Head to Foot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etect </a:t>
            </a:r>
            <a:r>
              <a:rPr lang="en-US" dirty="0"/>
              <a:t>opens caused by broken PCB </a:t>
            </a:r>
            <a:r>
              <a:rPr lang="en-US" dirty="0" smtClean="0"/>
              <a:t>traces</a:t>
            </a:r>
          </a:p>
          <a:p>
            <a:r>
              <a:rPr lang="en-US" dirty="0"/>
              <a:t>Electrical </a:t>
            </a:r>
            <a:r>
              <a:rPr lang="en-US" dirty="0" smtClean="0"/>
              <a:t>isolation of wires</a:t>
            </a:r>
          </a:p>
          <a:p>
            <a:pPr lvl="1"/>
            <a:r>
              <a:rPr lang="en-US" dirty="0" smtClean="0"/>
              <a:t>Detect shorts to frame or to adjacent wires</a:t>
            </a:r>
          </a:p>
          <a:p>
            <a:r>
              <a:rPr lang="en-US" dirty="0" smtClean="0"/>
              <a:t>Wire tension, etc. using DWA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79219" y="6549548"/>
            <a:ext cx="1318071" cy="170719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454025" y="6549547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9018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APA Wire Tests, sans DWA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dirty="0" smtClean="0"/>
              <a:t>Probe cards similar to those developed for the DWA can be used to more efficiently apply signals to wires at the head end (replacing hand-held probes)</a:t>
            </a:r>
          </a:p>
          <a:p>
            <a:r>
              <a:rPr lang="en-US" dirty="0" smtClean="0"/>
              <a:t>Groups of wires can be tested simultaneously to speed up testing</a:t>
            </a:r>
          </a:p>
          <a:p>
            <a:r>
              <a:rPr lang="en-US" dirty="0" smtClean="0"/>
              <a:t>Failures at the group level can be further tested and analyzed to isolate problems to individual wires (failures are rare)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79219" y="6549548"/>
            <a:ext cx="1522787" cy="17072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9014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79219" y="6549548"/>
            <a:ext cx="1345366" cy="17072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9014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44585" y="6549548"/>
            <a:ext cx="3075215" cy="158697"/>
          </a:xfrm>
        </p:spPr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75472" y="3244334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</a:rPr>
              <a:t>→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9018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44585" y="6549548"/>
            <a:ext cx="3075215" cy="158697"/>
          </a:xfrm>
        </p:spPr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901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94460" y="2246778"/>
            <a:ext cx="6846342" cy="172085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Orientation and board count</a:t>
            </a:r>
          </a:p>
          <a:p>
            <a:r>
              <a:rPr lang="en-GB" dirty="0" smtClean="0"/>
              <a:t>Design considerations</a:t>
            </a:r>
          </a:p>
          <a:p>
            <a:r>
              <a:rPr lang="en-GB" dirty="0" smtClean="0"/>
              <a:t>Wire Mapping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1944" y="1199424"/>
            <a:ext cx="5550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Geometry Boards</a:t>
            </a:r>
            <a:endParaRPr lang="en-US" sz="3600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43250" y="6545896"/>
            <a:ext cx="3075215" cy="158697"/>
          </a:xfrm>
        </p:spPr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675" y="104775"/>
            <a:ext cx="6696075" cy="4464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2015" y="4500123"/>
            <a:ext cx="632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Yoke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8810626" y="3676650"/>
            <a:ext cx="76199" cy="100965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75269" y="728960"/>
            <a:ext cx="2077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Electronics are mounted on the head end of APA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438775" y="1190625"/>
            <a:ext cx="228600" cy="261937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75269" y="4150757"/>
            <a:ext cx="84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Head boards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622994" y="4307299"/>
            <a:ext cx="536575" cy="39739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72075" y="3781425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Side boards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1652290"/>
            <a:ext cx="4968040" cy="4757839"/>
            <a:chOff x="561976" y="1748064"/>
            <a:chExt cx="4968040" cy="47578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t="5140"/>
            <a:stretch/>
          </p:blipFill>
          <p:spPr>
            <a:xfrm>
              <a:off x="1429819" y="2971801"/>
              <a:ext cx="3065981" cy="353410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58310" y="1748064"/>
              <a:ext cx="11985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PD insertion slot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17" idx="1"/>
            </p:cNvCxnSpPr>
            <p:nvPr/>
          </p:nvCxnSpPr>
          <p:spPr>
            <a:xfrm flipH="1" flipV="1">
              <a:off x="3752850" y="3970445"/>
              <a:ext cx="1113111" cy="474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865961" y="4122250"/>
              <a:ext cx="6640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PD rails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1976" y="4324350"/>
              <a:ext cx="8953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Foot boards</a:t>
              </a:r>
              <a:endParaRPr lang="en-US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090613" y="4905377"/>
              <a:ext cx="471487" cy="31432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962151" y="2514601"/>
              <a:ext cx="1628774" cy="73342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303985" y="4869455"/>
            <a:ext cx="4371975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All wires have one end terminated on a head board and the other end on a foot board.  Some wires go straight from head to foot and some wind around an edge, either once or twice.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008474" y="3057525"/>
            <a:ext cx="1192177" cy="90487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7483" y="104775"/>
            <a:ext cx="178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APA landmarks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51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483" y="104775"/>
            <a:ext cx="178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Board types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9264" y="772160"/>
            <a:ext cx="48499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On each APA there 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80 head boards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84 side boards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40 foot boards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A total of 204 boards in one APA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79220" y="3056033"/>
            <a:ext cx="4206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</a:t>
            </a:r>
            <a:r>
              <a:rPr lang="en-US" sz="2000" dirty="0" smtClean="0"/>
              <a:t>here are different variations  of boards in each 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Middles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Special openings for photon detectors and cables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264" y="5269216"/>
            <a:ext cx="7476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There are 29 different geometry board designs</a:t>
            </a:r>
          </a:p>
        </p:txBody>
      </p:sp>
    </p:spTree>
    <p:extLst>
      <p:ext uri="{BB962C8B-B14F-4D97-AF65-F5344CB8AC3E}">
        <p14:creationId xmlns:p14="http://schemas.microsoft.com/office/powerpoint/2010/main" val="1137802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September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smtClean="0"/>
              <a:t>UW Physical Sciences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764"/>
            <a:ext cx="9144000" cy="5626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83" y="104775"/>
            <a:ext cx="7682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Board types </a:t>
            </a:r>
            <a:r>
              <a:rPr lang="en-US" sz="1400" dirty="0">
                <a:solidFill>
                  <a:srgbClr val="C00000"/>
                </a:solidFill>
                <a:hlinkClick r:id="rId3"/>
              </a:rPr>
              <a:t>(https://</a:t>
            </a:r>
            <a:r>
              <a:rPr lang="en-US" sz="1400" dirty="0" smtClean="0">
                <a:solidFill>
                  <a:srgbClr val="C00000"/>
                </a:solidFill>
                <a:hlinkClick r:id="rId3"/>
              </a:rPr>
              <a:t>edms.cern.ch/file/2619625/1/Pictorial_guide_to_DUNE_boards_2019Aug15.pdf)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603" y="389096"/>
            <a:ext cx="178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layer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27662" y="382508"/>
            <a:ext cx="178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 layer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28421" y="382508"/>
            <a:ext cx="178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 layer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32405" y="389096"/>
            <a:ext cx="178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 layer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20240" y="843280"/>
            <a:ext cx="4814857" cy="1767840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30559" y="2299537"/>
            <a:ext cx="180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Side boards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37482" y="2661920"/>
            <a:ext cx="8813477" cy="1899920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17738" y="4256484"/>
            <a:ext cx="137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Foot boards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09178" y="5864780"/>
            <a:ext cx="137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Head boards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79219" y="4625816"/>
            <a:ext cx="8071740" cy="1541304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24592"/>
      </p:ext>
    </p:extLst>
  </p:cSld>
  <p:clrMapOvr>
    <a:masterClrMapping/>
  </p:clrMapOvr>
</p:sld>
</file>

<file path=ppt/theme/theme1.xml><?xml version="1.0" encoding="utf-8"?>
<a:theme xmlns:a="http://schemas.openxmlformats.org/drawingml/2006/main" name="DUNE_Template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DUNE_Template</Template>
  <TotalTime>13280</TotalTime>
  <Words>2337</Words>
  <Application>Microsoft Office PowerPoint</Application>
  <PresentationFormat>On-screen Show (4:3)</PresentationFormat>
  <Paragraphs>349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DUNE_Template</vt:lpstr>
      <vt:lpstr>LBNF Content-Footer Theme</vt:lpstr>
      <vt:lpstr>PowerPoint Presentation</vt:lpstr>
      <vt:lpstr>PowerPoint Presentation</vt:lpstr>
      <vt:lpstr>APA Grounding and Shielding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 Board Manufacturing Challenges</vt:lpstr>
      <vt:lpstr>CR Board Lessons Learned</vt:lpstr>
      <vt:lpstr>Soldering Process Goals</vt:lpstr>
      <vt:lpstr>CR Board Manufacturing Approach</vt:lpstr>
      <vt:lpstr>PowerPoint Presentation</vt:lpstr>
      <vt:lpstr>PowerPoint Presentation</vt:lpstr>
      <vt:lpstr>PowerPoint Presentation</vt:lpstr>
      <vt:lpstr>PowerPoint Presentation</vt:lpstr>
      <vt:lpstr>Board Interconnects (Mill-Max)</vt:lpstr>
      <vt:lpstr>Board Interconnects (Mill-Max)</vt:lpstr>
      <vt:lpstr>Board Interconnects (Mill-Max)</vt:lpstr>
      <vt:lpstr>Board Interconnects (Mill-Max)</vt:lpstr>
      <vt:lpstr>Board Interconnects (Mill-Max)</vt:lpstr>
      <vt:lpstr>Surface-Mount Capacitors</vt:lpstr>
      <vt:lpstr>Surface-Mount Capacitors</vt:lpstr>
      <vt:lpstr>Surface-Mount Resistors</vt:lpstr>
      <vt:lpstr>Summary</vt:lpstr>
      <vt:lpstr>Bias Distribution Assembly </vt:lpstr>
      <vt:lpstr>Bias Distribution System</vt:lpstr>
      <vt:lpstr>Bias Connectors</vt:lpstr>
      <vt:lpstr>Bias Wire Assemblies</vt:lpstr>
      <vt:lpstr>Wire assembly supports</vt:lpstr>
      <vt:lpstr>Wire assembly supports</vt:lpstr>
      <vt:lpstr>G bias pigtails are less likely to be pinched during CE installation</vt:lpstr>
      <vt:lpstr>Wire Bundle Test Plans</vt:lpstr>
      <vt:lpstr>SHV Assembly</vt:lpstr>
      <vt:lpstr>SHV Assembly</vt:lpstr>
      <vt:lpstr>SHV Assembly</vt:lpstr>
      <vt:lpstr>PowerPoint Presentation</vt:lpstr>
      <vt:lpstr>APA Wire Tests</vt:lpstr>
      <vt:lpstr>APA Wire Tests, sans DWA</vt:lpstr>
      <vt:lpstr>Backup Slides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– One or two lines</dc:title>
  <dc:creator>Jack Fowler</dc:creator>
  <dc:description>Modified by A. Weber</dc:description>
  <cp:lastModifiedBy>awlaundrie</cp:lastModifiedBy>
  <cp:revision>270</cp:revision>
  <cp:lastPrinted>2021-08-31T12:05:15Z</cp:lastPrinted>
  <dcterms:created xsi:type="dcterms:W3CDTF">2015-09-16T13:36:09Z</dcterms:created>
  <dcterms:modified xsi:type="dcterms:W3CDTF">2021-08-31T12:06:10Z</dcterms:modified>
</cp:coreProperties>
</file>