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0" r:id="rId2"/>
  </p:sldMasterIdLst>
  <p:notesMasterIdLst>
    <p:notesMasterId r:id="rId40"/>
  </p:notesMasterIdLst>
  <p:handoutMasterIdLst>
    <p:handoutMasterId r:id="rId41"/>
  </p:handoutMasterIdLst>
  <p:sldIdLst>
    <p:sldId id="327" r:id="rId3"/>
    <p:sldId id="423" r:id="rId4"/>
    <p:sldId id="425" r:id="rId5"/>
    <p:sldId id="429" r:id="rId6"/>
    <p:sldId id="431" r:id="rId7"/>
    <p:sldId id="433" r:id="rId8"/>
    <p:sldId id="434" r:id="rId9"/>
    <p:sldId id="435" r:id="rId10"/>
    <p:sldId id="436" r:id="rId11"/>
    <p:sldId id="438" r:id="rId12"/>
    <p:sldId id="440" r:id="rId13"/>
    <p:sldId id="441" r:id="rId14"/>
    <p:sldId id="442" r:id="rId15"/>
    <p:sldId id="444" r:id="rId16"/>
    <p:sldId id="445" r:id="rId17"/>
    <p:sldId id="446" r:id="rId18"/>
    <p:sldId id="449" r:id="rId19"/>
    <p:sldId id="448" r:id="rId20"/>
    <p:sldId id="451" r:id="rId21"/>
    <p:sldId id="452" r:id="rId22"/>
    <p:sldId id="453" r:id="rId23"/>
    <p:sldId id="454" r:id="rId24"/>
    <p:sldId id="457" r:id="rId25"/>
    <p:sldId id="458" r:id="rId26"/>
    <p:sldId id="459" r:id="rId27"/>
    <p:sldId id="461" r:id="rId28"/>
    <p:sldId id="424" r:id="rId29"/>
    <p:sldId id="426" r:id="rId30"/>
    <p:sldId id="428" r:id="rId31"/>
    <p:sldId id="427" r:id="rId32"/>
    <p:sldId id="430" r:id="rId33"/>
    <p:sldId id="432" r:id="rId34"/>
    <p:sldId id="437" r:id="rId35"/>
    <p:sldId id="439" r:id="rId36"/>
    <p:sldId id="447" r:id="rId37"/>
    <p:sldId id="450" r:id="rId38"/>
    <p:sldId id="455" r:id="rId39"/>
  </p:sldIdLst>
  <p:sldSz cx="12192000" cy="6858000"/>
  <p:notesSz cx="6954838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R Wieber" initials="TRW" lastIdx="1" clrIdx="0">
    <p:extLst>
      <p:ext uri="{19B8F6BF-5375-455C-9EA6-DF929625EA0E}">
        <p15:presenceInfo xmlns:p15="http://schemas.microsoft.com/office/powerpoint/2012/main" userId="S::trwieber@umn.edu::36235a77-8788-4b2c-a147-b9bdf022dc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5A77"/>
    <a:srgbClr val="E95125"/>
    <a:srgbClr val="EFEFEF"/>
    <a:srgbClr val="009291"/>
    <a:srgbClr val="AAAACF"/>
    <a:srgbClr val="EDEDD6"/>
    <a:srgbClr val="BC5F2B"/>
    <a:srgbClr val="F37C23"/>
    <a:srgbClr val="32547A"/>
    <a:srgbClr val="B8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9027" autoAdjust="0"/>
  </p:normalViewPr>
  <p:slideViewPr>
    <p:cSldViewPr snapToGrid="0" snapToObjects="1">
      <p:cViewPr>
        <p:scale>
          <a:sx n="100" d="100"/>
          <a:sy n="100" d="100"/>
        </p:scale>
        <p:origin x="102" y="30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9T12:42:08.727" idx="1">
    <p:pos x="6264" y="2093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8500"/>
            <a:ext cx="6208712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8" tIns="46455" rIns="92908" bIns="4645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2908" tIns="46455" rIns="92908" bIns="4645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908" tIns="46455" rIns="92908" bIns="464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352915" y="6537430"/>
            <a:ext cx="1968355" cy="171978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6470" y="6537430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7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0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2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8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7708" y="6549549"/>
            <a:ext cx="195979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29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48371" y="6549549"/>
            <a:ext cx="198081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4142" y="6556407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7897" y="6549549"/>
            <a:ext cx="172856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065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4945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9112" y="6549549"/>
            <a:ext cx="362964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err="1"/>
              <a:t>ProtoDUNE</a:t>
            </a:r>
            <a:r>
              <a:rPr lang="en-US" dirty="0"/>
              <a:t> II and Far Detector Installation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427474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September 1, 2021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641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err="1"/>
              <a:t>ProtoDUNE</a:t>
            </a:r>
            <a:r>
              <a:rPr lang="en-US" dirty="0"/>
              <a:t> II and Far Detector Installation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16842" y="6549549"/>
            <a:ext cx="185506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62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8AF28-5701-496F-BB94-EC80D2EA5B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48740" y="6549549"/>
            <a:ext cx="1875708" cy="158697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FF9F-621A-48B4-9AE1-182E78DB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15886" y="6543536"/>
            <a:ext cx="6523352" cy="170720"/>
          </a:xfrm>
        </p:spPr>
        <p:txBody>
          <a:bodyPr/>
          <a:lstStyle/>
          <a:p>
            <a:pPr>
              <a:defRPr/>
            </a:pPr>
            <a:r>
              <a:rPr lang="en-US"/>
              <a:t>ProtoDUNE II and Far Detector Installation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C027-1E1A-471C-AA90-E1293244A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1, 2021</a:t>
            </a:r>
          </a:p>
        </p:txBody>
      </p:sp>
    </p:spTree>
    <p:extLst>
      <p:ext uri="{BB962C8B-B14F-4D97-AF65-F5344CB8AC3E}">
        <p14:creationId xmlns:p14="http://schemas.microsoft.com/office/powerpoint/2010/main" val="41542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2" y="6549549"/>
            <a:ext cx="193877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963" y="6483653"/>
            <a:ext cx="3436403" cy="22459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ProtoDUNE II and Far Detector Installation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909" y="6462541"/>
            <a:ext cx="648552" cy="2736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3544" y="6367183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C5F2B"/>
                </a:solidFill>
                <a:latin typeface="Broadway" panose="04040905080B02020502" pitchFamily="82" charset="0"/>
              </a:rPr>
              <a:t>Proto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1062C-5149-4604-87C2-7A0FBB4D48FF}"/>
              </a:ext>
            </a:extLst>
          </p:cNvPr>
          <p:cNvSpPr txBox="1"/>
          <p:nvPr userDrawn="1"/>
        </p:nvSpPr>
        <p:spPr>
          <a:xfrm>
            <a:off x="9198713" y="6383491"/>
            <a:ext cx="4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II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34" y="6435366"/>
            <a:ext cx="564697" cy="338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9" r:id="rId8"/>
    <p:sldLayoutId id="2147483702" r:id="rId9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568860" TargetMode="External"/><Relationship Id="rId2" Type="http://schemas.openxmlformats.org/officeDocument/2006/relationships/hyperlink" Target="https://edms.cern.ch/document/2592644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hyperlink" Target="https://edms.cern.ch/document/2233449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b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edms.cern.ch/document/2588339/LAST_RELEASED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hyperlink" Target="https://edms.cern.ch/document/2426128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834495" TargetMode="External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emf"/><Relationship Id="rId4" Type="http://schemas.openxmlformats.org/officeDocument/2006/relationships/hyperlink" Target="https://edms.cern.ch/document/182991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s://edms.cern.ch/document/256886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PNG"/><Relationship Id="rId7" Type="http://schemas.openxmlformats.org/officeDocument/2006/relationships/image" Target="../media/image11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edms.cern.ch/document/1829915" TargetMode="External"/><Relationship Id="rId4" Type="http://schemas.openxmlformats.org/officeDocument/2006/relationships/hyperlink" Target="https://edms.cern.ch/document/183449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A7551-CC37-41BE-B5AD-74FD601585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7D4E2-1D5E-482E-940D-65F3A1ADE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ProtoDUNE II and Far Detector Installation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E3A57-651B-435A-BB47-C55DA3068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1537E-FFFB-4856-82AB-869F5A5309A9}"/>
              </a:ext>
            </a:extLst>
          </p:cNvPr>
          <p:cNvSpPr txBox="1"/>
          <p:nvPr/>
        </p:nvSpPr>
        <p:spPr>
          <a:xfrm>
            <a:off x="589531" y="4343549"/>
            <a:ext cx="550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APA Installation Procedures</a:t>
            </a:r>
          </a:p>
          <a:p>
            <a:pPr algn="ctr"/>
            <a:r>
              <a:rPr lang="en-US" sz="2400" b="1" dirty="0"/>
              <a:t>September 1, 2021</a:t>
            </a:r>
          </a:p>
          <a:p>
            <a:pPr algn="ctr"/>
            <a:r>
              <a:rPr lang="en-US" sz="2400" b="1" dirty="0"/>
              <a:t>Tom Wieber</a:t>
            </a:r>
          </a:p>
          <a:p>
            <a:pPr algn="ctr"/>
            <a:r>
              <a:rPr lang="en-US" sz="2400" b="1" dirty="0"/>
              <a:t>University of Minnesota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14072-82F1-4ACD-89A6-7E5B85A165C1}"/>
              </a:ext>
            </a:extLst>
          </p:cNvPr>
          <p:cNvSpPr txBox="1"/>
          <p:nvPr/>
        </p:nvSpPr>
        <p:spPr>
          <a:xfrm>
            <a:off x="5550946" y="5913209"/>
            <a:ext cx="664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assembly tower and phase 2 DSS support structure @ Ash River</a:t>
            </a:r>
          </a:p>
        </p:txBody>
      </p:sp>
      <p:pic>
        <p:nvPicPr>
          <p:cNvPr id="8" name="Picture 7" descr="A picture containing metal, bicycle, scaffolding, rack&#10;&#10;Description automatically generated">
            <a:extLst>
              <a:ext uri="{FF2B5EF4-FFF2-40B4-BE49-F238E27FC236}">
                <a16:creationId xmlns:a16="http://schemas.microsoft.com/office/drawing/2014/main" id="{DB780B51-7440-4741-AEE6-5FB3809CE3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29744" y="1029402"/>
            <a:ext cx="5897608" cy="3923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DE5F7-92EE-4E75-B692-2F8C2D57C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91" y="267247"/>
            <a:ext cx="5636890" cy="37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F139-7F0C-48A7-8545-28F52D80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Lower APA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31920-EC70-428E-8542-C686969625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4D5D0-DFC1-4369-A9AA-BF8ECC47F7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77659F-82BE-4776-ADE2-0F39714105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14045" y="1247774"/>
            <a:ext cx="3730517" cy="5093967"/>
          </a:xfrm>
        </p:spPr>
        <p:txBody>
          <a:bodyPr/>
          <a:lstStyle/>
          <a:p>
            <a:r>
              <a:rPr lang="en-US" dirty="0">
                <a:hlinkClick r:id="rId2"/>
              </a:rPr>
              <a:t>Yoke</a:t>
            </a:r>
            <a:r>
              <a:rPr lang="en-US" dirty="0"/>
              <a:t> differs from upper</a:t>
            </a:r>
          </a:p>
          <a:p>
            <a:pPr lvl="1"/>
            <a:r>
              <a:rPr lang="en-US" dirty="0"/>
              <a:t>Carries APA via “wishbone link” </a:t>
            </a:r>
            <a:r>
              <a:rPr lang="en-US" sz="1600" dirty="0"/>
              <a:t>(top left) </a:t>
            </a:r>
            <a:r>
              <a:rPr lang="en-US" dirty="0"/>
              <a:t>vs structural tees</a:t>
            </a:r>
          </a:p>
          <a:p>
            <a:pPr lvl="1"/>
            <a:r>
              <a:rPr lang="en-US" dirty="0"/>
              <a:t>Yoke has multiple elevation configurations by using the </a:t>
            </a:r>
            <a:r>
              <a:rPr lang="en-US" dirty="0">
                <a:hlinkClick r:id="rId3"/>
              </a:rPr>
              <a:t>APA lowering system</a:t>
            </a:r>
            <a:endParaRPr lang="en-US" dirty="0"/>
          </a:p>
          <a:p>
            <a:r>
              <a:rPr lang="en-US" dirty="0"/>
              <a:t>Yoke connected to APA</a:t>
            </a:r>
          </a:p>
          <a:p>
            <a:pPr lvl="1"/>
            <a:r>
              <a:rPr lang="en-US" dirty="0"/>
              <a:t>“Highest” position for cold box clearance</a:t>
            </a:r>
          </a:p>
          <a:p>
            <a:r>
              <a:rPr lang="en-US" dirty="0"/>
              <a:t>Crane raises to neutralize the load</a:t>
            </a:r>
          </a:p>
          <a:p>
            <a:r>
              <a:rPr lang="en-US" dirty="0"/>
              <a:t>Disconnect from box</a:t>
            </a:r>
          </a:p>
          <a:p>
            <a:r>
              <a:rPr lang="en-US" dirty="0"/>
              <a:t>Roll box away</a:t>
            </a:r>
          </a:p>
          <a:p>
            <a:r>
              <a:rPr lang="en-US" dirty="0"/>
              <a:t>Deliver to cleanroom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 descr="A picture containing building, outdoor, trash&#10;&#10;Description automatically generated">
            <a:extLst>
              <a:ext uri="{FF2B5EF4-FFF2-40B4-BE49-F238E27FC236}">
                <a16:creationId xmlns:a16="http://schemas.microsoft.com/office/drawing/2014/main" id="{06245ED5-D37B-441C-9ADE-AA9327A57224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289" y="787223"/>
            <a:ext cx="6776293" cy="1489252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4F50A-487F-4162-AFC5-E8691E51CB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1" name="Picture 10" descr="A picture containing text, indoor, ceiling, several&#10;&#10;Description automatically generated">
            <a:extLst>
              <a:ext uri="{FF2B5EF4-FFF2-40B4-BE49-F238E27FC236}">
                <a16:creationId xmlns:a16="http://schemas.microsoft.com/office/drawing/2014/main" id="{1771E31B-8EF9-4CCE-9C80-E4217AABE8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562" y="2819399"/>
            <a:ext cx="8247437" cy="3522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226884-28F3-4458-AFA6-DB42BD3810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745" y="516258"/>
            <a:ext cx="952880" cy="21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1BD0-BE3B-48EC-AC69-4E37182B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Lower APA Lowering System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88344-502E-4BF2-81F0-919ED6F91D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F5196-F02A-498E-B276-E46CDA896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CF58BA-F0C5-42B2-AB18-2AA020A63C5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Fabrication in progress at Ash River</a:t>
            </a:r>
          </a:p>
          <a:p>
            <a:r>
              <a:rPr lang="en-US" dirty="0"/>
              <a:t>Testing soon</a:t>
            </a:r>
          </a:p>
          <a:p>
            <a:r>
              <a:rPr lang="en-US" dirty="0"/>
              <a:t>APA stays in highest position until inside cryostat and floor is removed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E4F4F-73E4-4D5A-BFBE-0FC3D1BA3134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2F4A6-90E4-4EB4-AFBF-AE5A300881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9B1A6-3041-4E56-9A27-BC6238FF8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5" y="2721034"/>
            <a:ext cx="6664605" cy="3620709"/>
          </a:xfrm>
          <a:prstGeom prst="rect">
            <a:avLst/>
          </a:prstGeom>
        </p:spPr>
      </p:pic>
      <p:pic>
        <p:nvPicPr>
          <p:cNvPr id="13" name="Picture 12" descr="A picture containing engine&#10;&#10;Description automatically generated">
            <a:extLst>
              <a:ext uri="{FF2B5EF4-FFF2-40B4-BE49-F238E27FC236}">
                <a16:creationId xmlns:a16="http://schemas.microsoft.com/office/drawing/2014/main" id="{74F898D2-3B93-44A3-87A8-4DD8E2909C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839" y="432610"/>
            <a:ext cx="4345986" cy="57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F211-86F4-4713-A945-47205C62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Lower APA Cleanroom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39D6E-3C41-4644-8A7A-03BF3E323B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2123-C496-41E6-A4AC-625A9A2117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A3F1C6-1A28-4580-9DCF-C5E960F1D21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838201"/>
            <a:ext cx="5912842" cy="5246688"/>
          </a:xfrm>
        </p:spPr>
        <p:txBody>
          <a:bodyPr/>
          <a:lstStyle/>
          <a:p>
            <a:r>
              <a:rPr lang="en-US" dirty="0"/>
              <a:t>Survey – 1-2 days</a:t>
            </a:r>
          </a:p>
          <a:p>
            <a:pPr lvl="1"/>
            <a:r>
              <a:rPr lang="en-US" dirty="0"/>
              <a:t>Includes protection removal and installation</a:t>
            </a:r>
          </a:p>
          <a:p>
            <a:r>
              <a:rPr lang="en-US" dirty="0">
                <a:solidFill>
                  <a:srgbClr val="FF0000"/>
                </a:solidFill>
              </a:rPr>
              <a:t>Install cable tray – 1 day </a:t>
            </a:r>
            <a:r>
              <a:rPr lang="en-US" sz="1600" dirty="0">
                <a:solidFill>
                  <a:srgbClr val="FF0000"/>
                </a:solidFill>
              </a:rPr>
              <a:t>(if not assembled)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Install/test CE boxes and cabling – 7 days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Cables fed through conduit tube to foot end</a:t>
            </a:r>
          </a:p>
          <a:p>
            <a:r>
              <a:rPr lang="en-US" dirty="0"/>
              <a:t>Photon detectors – 3 days</a:t>
            </a:r>
          </a:p>
          <a:p>
            <a:r>
              <a:rPr lang="en-US" dirty="0" err="1"/>
              <a:t>Coldbox</a:t>
            </a:r>
            <a:r>
              <a:rPr lang="en-US" dirty="0"/>
              <a:t> testing – varies</a:t>
            </a:r>
          </a:p>
          <a:p>
            <a:r>
              <a:rPr lang="en-US" dirty="0"/>
              <a:t>Replace any CE – varies</a:t>
            </a:r>
          </a:p>
          <a:p>
            <a:r>
              <a:rPr lang="en-US" dirty="0"/>
              <a:t>Roll into cryostat</a:t>
            </a:r>
          </a:p>
          <a:p>
            <a:pPr lvl="1"/>
            <a:r>
              <a:rPr lang="en-US" dirty="0"/>
              <a:t>Cryostat beams on trolleys</a:t>
            </a:r>
          </a:p>
          <a:p>
            <a:pPr lvl="1"/>
            <a:r>
              <a:rPr lang="en-US" dirty="0"/>
              <a:t>Align DSS beam with TCO opening</a:t>
            </a:r>
          </a:p>
          <a:p>
            <a:pPr lvl="1"/>
            <a:r>
              <a:rPr lang="en-US" dirty="0"/>
              <a:t>Travel to DSS via intermediate beam connection</a:t>
            </a:r>
          </a:p>
          <a:p>
            <a:r>
              <a:rPr lang="en-US" dirty="0">
                <a:solidFill>
                  <a:srgbClr val="FF0000"/>
                </a:solidFill>
              </a:rPr>
              <a:t>Total cleanroom time ~13 days </a:t>
            </a:r>
            <a:r>
              <a:rPr lang="en-US" sz="1800" dirty="0">
                <a:solidFill>
                  <a:srgbClr val="FF0000"/>
                </a:solidFill>
              </a:rPr>
              <a:t>(vs 11)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5C915-4DA7-4F9F-A2E1-B62D97DEA8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16C9C9-D122-4A7A-822A-D7116026E1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66" y="149754"/>
            <a:ext cx="4709494" cy="3532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86A22E-D86C-41B7-B9E7-8AF9D127E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442" y="2781300"/>
            <a:ext cx="5306550" cy="364409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76ED42A-9C5D-41FE-8C5E-99E092D6BC47}"/>
              </a:ext>
            </a:extLst>
          </p:cNvPr>
          <p:cNvSpPr/>
          <p:nvPr/>
        </p:nvSpPr>
        <p:spPr>
          <a:xfrm>
            <a:off x="10638367" y="1578215"/>
            <a:ext cx="848783" cy="5487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856AC1-645A-454E-8514-BB6E00A0A329}"/>
              </a:ext>
            </a:extLst>
          </p:cNvPr>
          <p:cNvSpPr/>
          <p:nvPr/>
        </p:nvSpPr>
        <p:spPr>
          <a:xfrm>
            <a:off x="8057092" y="3322362"/>
            <a:ext cx="1887008" cy="21932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D0BC-536E-4DAD-B92D-0202FD0C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Lower APA Cryostat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5A64C-59D1-4575-BA81-856AA1FE63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B227F-837F-49C1-964C-68256A6050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91020-B76E-4EE0-83EE-EF59509F526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668" y="866775"/>
            <a:ext cx="6327242" cy="5218113"/>
          </a:xfrm>
        </p:spPr>
        <p:txBody>
          <a:bodyPr/>
          <a:lstStyle/>
          <a:p>
            <a:r>
              <a:rPr lang="en-US" sz="1600" dirty="0"/>
              <a:t>First APA idles on the DSS until second APA rolls onto DSS beam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DSS beam is rolled towards its position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Stop one floor width away from cryostat wall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Remove floor underneath APAs, preserving floor near cryostat wall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Lower APA is lowered using the lowering system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APA is positioned and bolted to DSS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Remove APA trolley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Remove floor along cryostat wall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Roll DSS beam to final position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Replace floor section away from cryostat wall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DSS beam is bolted into position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Remove DSS beam trolleys</a:t>
            </a:r>
          </a:p>
          <a:p>
            <a:r>
              <a:rPr lang="en-US" sz="1600" dirty="0"/>
              <a:t>Install APA </a:t>
            </a:r>
            <a:r>
              <a:rPr lang="en-US" sz="1600" dirty="0">
                <a:sym typeface="Wingdings" panose="05000000000000000000" pitchFamily="2" charset="2"/>
              </a:rPr>
              <a:t> penetration cable trays</a:t>
            </a:r>
          </a:p>
          <a:p>
            <a:r>
              <a:rPr lang="en-US" sz="1600" dirty="0">
                <a:sym typeface="Wingdings" panose="05000000000000000000" pitchFamily="2" charset="2"/>
              </a:rPr>
              <a:t>Route APA cables to feedthrough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Connect and test connections</a:t>
            </a:r>
          </a:p>
          <a:p>
            <a:r>
              <a:rPr lang="en-US" sz="1600" dirty="0"/>
              <a:t>Install top/bottom field cage latches</a:t>
            </a:r>
          </a:p>
          <a:p>
            <a:r>
              <a:rPr lang="en-US" sz="1600" dirty="0"/>
              <a:t>Deploy field cages</a:t>
            </a:r>
          </a:p>
          <a:p>
            <a:r>
              <a:rPr lang="en-US" sz="1600" dirty="0"/>
              <a:t>Make final connections </a:t>
            </a:r>
            <a:r>
              <a:rPr lang="en-US" sz="1600" dirty="0" err="1"/>
              <a:t>endwall</a:t>
            </a:r>
            <a:r>
              <a:rPr lang="en-US" sz="1600" dirty="0"/>
              <a:t>/APA &amp; field cage/APA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A5920-8E91-4B85-A82E-E892EBB493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AB7AE66B-522C-4AEB-A25B-CC4888AB7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912" y="0"/>
            <a:ext cx="5780087" cy="3383759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F9A3D2-E307-430F-994F-A74BF45C9AB1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36542" y="2799003"/>
            <a:ext cx="5330825" cy="3571876"/>
          </a:xfr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4DDD76-D2E1-48C7-9248-B44818731933}"/>
              </a:ext>
            </a:extLst>
          </p:cNvPr>
          <p:cNvSpPr/>
          <p:nvPr/>
        </p:nvSpPr>
        <p:spPr>
          <a:xfrm>
            <a:off x="84668" y="1094168"/>
            <a:ext cx="6449482" cy="3134932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B80CB0-1E93-434F-8656-058D4F885F0D}"/>
              </a:ext>
            </a:extLst>
          </p:cNvPr>
          <p:cNvSpPr txBox="1"/>
          <p:nvPr/>
        </p:nvSpPr>
        <p:spPr>
          <a:xfrm>
            <a:off x="4629151" y="2312618"/>
            <a:ext cx="178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C5A77"/>
                </a:solidFill>
              </a:rPr>
              <a:t>Differences vs upper APA</a:t>
            </a:r>
          </a:p>
          <a:p>
            <a:r>
              <a:rPr lang="en-US" b="1" dirty="0">
                <a:solidFill>
                  <a:srgbClr val="3C5A77"/>
                </a:solidFill>
              </a:rPr>
              <a:t>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120176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740B-EE89-4BC8-B276-B7FA9BA6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APAs @ SURF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E1C7B-3FEB-4890-A6A6-FFAE98392A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49B7-323E-441C-BF81-09047C8171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97E339-9976-42B1-B678-76F12F8A0C9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Installation-Integration path from the factory to its final position inside the cryostat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0A7CC-ED00-429F-954E-1CC5405EB2D7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Relevant APA life cycle steps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594CB-907C-4B25-80DB-14360CC854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5A984E-3F5A-40EC-AB3A-1BEF4B8A8162}"/>
              </a:ext>
            </a:extLst>
          </p:cNvPr>
          <p:cNvGrpSpPr/>
          <p:nvPr/>
        </p:nvGrpSpPr>
        <p:grpSpPr>
          <a:xfrm>
            <a:off x="94836" y="2866477"/>
            <a:ext cx="2495964" cy="338554"/>
            <a:chOff x="94836" y="442647"/>
            <a:chExt cx="2495964" cy="3385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75650E-B2CF-4B8E-AE29-35598A0DCF54}"/>
                </a:ext>
              </a:extLst>
            </p:cNvPr>
            <p:cNvSpPr/>
            <p:nvPr/>
          </p:nvSpPr>
          <p:spPr>
            <a:xfrm>
              <a:off x="94836" y="452432"/>
              <a:ext cx="2495964" cy="310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C28FC6-E0BB-46F3-81E8-0EC845E9C544}"/>
                </a:ext>
              </a:extLst>
            </p:cNvPr>
            <p:cNvSpPr txBox="1"/>
            <p:nvPr/>
          </p:nvSpPr>
          <p:spPr>
            <a:xfrm>
              <a:off x="663706" y="442647"/>
              <a:ext cx="11439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APA factory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71F5C9-74E3-423A-8D1E-4155B03EA309}"/>
              </a:ext>
            </a:extLst>
          </p:cNvPr>
          <p:cNvGrpSpPr/>
          <p:nvPr/>
        </p:nvGrpSpPr>
        <p:grpSpPr>
          <a:xfrm>
            <a:off x="3169496" y="2836369"/>
            <a:ext cx="2495964" cy="350213"/>
            <a:chOff x="3169496" y="412539"/>
            <a:chExt cx="2495964" cy="3502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14E2E-8440-40B1-95B6-6120FD26F07A}"/>
                </a:ext>
              </a:extLst>
            </p:cNvPr>
            <p:cNvSpPr/>
            <p:nvPr/>
          </p:nvSpPr>
          <p:spPr>
            <a:xfrm>
              <a:off x="3169496" y="433986"/>
              <a:ext cx="2495964" cy="328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1874C3-7009-49EB-90F3-95100F52D17E}"/>
                </a:ext>
              </a:extLst>
            </p:cNvPr>
            <p:cNvSpPr txBox="1"/>
            <p:nvPr/>
          </p:nvSpPr>
          <p:spPr>
            <a:xfrm>
              <a:off x="4202515" y="412539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ITF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2CA167-2CBC-4234-81CF-4A65BA3F0B1D}"/>
              </a:ext>
            </a:extLst>
          </p:cNvPr>
          <p:cNvGrpSpPr/>
          <p:nvPr/>
        </p:nvGrpSpPr>
        <p:grpSpPr>
          <a:xfrm>
            <a:off x="6283570" y="2847068"/>
            <a:ext cx="2495964" cy="357711"/>
            <a:chOff x="6283570" y="423238"/>
            <a:chExt cx="2495964" cy="357711"/>
          </a:xfrm>
          <a:solidFill>
            <a:srgbClr val="FFC00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1AFF77-6977-4B1C-8042-8D35E3B2CD46}"/>
                </a:ext>
              </a:extLst>
            </p:cNvPr>
            <p:cNvSpPr/>
            <p:nvPr/>
          </p:nvSpPr>
          <p:spPr>
            <a:xfrm>
              <a:off x="6283570" y="433986"/>
              <a:ext cx="2495964" cy="346963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30D86D-A08F-4BBB-A82E-7F270BF4999F}"/>
                </a:ext>
              </a:extLst>
            </p:cNvPr>
            <p:cNvSpPr txBox="1"/>
            <p:nvPr/>
          </p:nvSpPr>
          <p:spPr>
            <a:xfrm>
              <a:off x="7019553" y="423238"/>
              <a:ext cx="1023998" cy="33855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Ross shaft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BEF417-C185-4AED-B9C5-7BC54BF29207}"/>
              </a:ext>
            </a:extLst>
          </p:cNvPr>
          <p:cNvGrpSpPr/>
          <p:nvPr/>
        </p:nvGrpSpPr>
        <p:grpSpPr>
          <a:xfrm>
            <a:off x="9249250" y="2857816"/>
            <a:ext cx="2885091" cy="346963"/>
            <a:chOff x="9397644" y="433986"/>
            <a:chExt cx="2736697" cy="346963"/>
          </a:xfrm>
          <a:solidFill>
            <a:srgbClr val="FFC0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BAF74C-6586-4352-A8BC-85C6C28AAA26}"/>
                </a:ext>
              </a:extLst>
            </p:cNvPr>
            <p:cNvSpPr/>
            <p:nvPr/>
          </p:nvSpPr>
          <p:spPr>
            <a:xfrm>
              <a:off x="9397644" y="433986"/>
              <a:ext cx="2736697" cy="346963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BF9772-966F-4667-9B95-4308D94C8ED6}"/>
                </a:ext>
              </a:extLst>
            </p:cNvPr>
            <p:cNvSpPr txBox="1"/>
            <p:nvPr/>
          </p:nvSpPr>
          <p:spPr>
            <a:xfrm>
              <a:off x="10116487" y="437171"/>
              <a:ext cx="1299010" cy="33855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Underground</a:t>
              </a:r>
            </a:p>
          </p:txBody>
        </p:sp>
      </p:grpSp>
      <p:sp>
        <p:nvSpPr>
          <p:cNvPr id="20" name="Right Arrow 69">
            <a:extLst>
              <a:ext uri="{FF2B5EF4-FFF2-40B4-BE49-F238E27FC236}">
                <a16:creationId xmlns:a16="http://schemas.microsoft.com/office/drawing/2014/main" id="{4293265B-5C2B-4C26-9CDB-CB1D31F2FBD4}"/>
              </a:ext>
            </a:extLst>
          </p:cNvPr>
          <p:cNvSpPr/>
          <p:nvPr/>
        </p:nvSpPr>
        <p:spPr>
          <a:xfrm>
            <a:off x="8884420" y="2897040"/>
            <a:ext cx="307171" cy="2906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74">
            <a:extLst>
              <a:ext uri="{FF2B5EF4-FFF2-40B4-BE49-F238E27FC236}">
                <a16:creationId xmlns:a16="http://schemas.microsoft.com/office/drawing/2014/main" id="{4038B0AD-5303-41C3-A59E-2541E3EEAFCA}"/>
              </a:ext>
            </a:extLst>
          </p:cNvPr>
          <p:cNvSpPr/>
          <p:nvPr/>
        </p:nvSpPr>
        <p:spPr>
          <a:xfrm>
            <a:off x="5827566" y="2886736"/>
            <a:ext cx="307171" cy="290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75">
            <a:extLst>
              <a:ext uri="{FF2B5EF4-FFF2-40B4-BE49-F238E27FC236}">
                <a16:creationId xmlns:a16="http://schemas.microsoft.com/office/drawing/2014/main" id="{84C6E0C4-E611-412E-BFE8-2BFF22E9C5E4}"/>
              </a:ext>
            </a:extLst>
          </p:cNvPr>
          <p:cNvSpPr/>
          <p:nvPr/>
        </p:nvSpPr>
        <p:spPr>
          <a:xfrm>
            <a:off x="2726562" y="2894920"/>
            <a:ext cx="307171" cy="290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C469F0DE-A53D-46A0-9AE0-F203888E242A}"/>
              </a:ext>
            </a:extLst>
          </p:cNvPr>
          <p:cNvSpPr/>
          <p:nvPr/>
        </p:nvSpPr>
        <p:spPr>
          <a:xfrm rot="16200000">
            <a:off x="9008918" y="-260036"/>
            <a:ext cx="292569" cy="58091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AB36-58ED-41A0-A3EC-73140CDD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 Shaft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81542-FB67-4035-B6BA-5DA5305B91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DA150-D7B2-4379-8165-556830C6F6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F2EC6F-37AD-4EE1-B3BD-ABD0592645DE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Transport box arrives at the surface</a:t>
            </a:r>
          </a:p>
          <a:p>
            <a:r>
              <a:rPr lang="en-US" dirty="0"/>
              <a:t>Slung load under the cage</a:t>
            </a:r>
          </a:p>
          <a:p>
            <a:r>
              <a:rPr lang="en-US" dirty="0"/>
              <a:t>Arrives down below and is placed on horizontal cart for travel to the cavern</a:t>
            </a:r>
          </a:p>
          <a:p>
            <a:r>
              <a:rPr lang="en-US" dirty="0"/>
              <a:t>Makes 180-degree rotation in this process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3B1DE-05F9-4072-B4B3-95D1F2C1F36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E34C4-91A7-4747-8999-82E89EDE47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8667F6-791D-4187-A58D-BAF4FF11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64196" r="50007"/>
          <a:stretch/>
        </p:blipFill>
        <p:spPr>
          <a:xfrm>
            <a:off x="9287433" y="3683952"/>
            <a:ext cx="1257284" cy="2478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2B2E51-1125-43A1-82FE-B50C8D714F7A}"/>
              </a:ext>
            </a:extLst>
          </p:cNvPr>
          <p:cNvSpPr txBox="1"/>
          <p:nvPr/>
        </p:nvSpPr>
        <p:spPr>
          <a:xfrm>
            <a:off x="7654876" y="832027"/>
            <a:ext cx="282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APA frame hung below the cage/ 90 degrees rotation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4210E9-D786-4719-A6D0-6311764C1C17}"/>
              </a:ext>
            </a:extLst>
          </p:cNvPr>
          <p:cNvGrpSpPr/>
          <p:nvPr/>
        </p:nvGrpSpPr>
        <p:grpSpPr>
          <a:xfrm>
            <a:off x="6096000" y="1338037"/>
            <a:ext cx="3083859" cy="4967743"/>
            <a:chOff x="7582728" y="2137912"/>
            <a:chExt cx="3083859" cy="4967743"/>
          </a:xfrm>
        </p:grpSpPr>
        <p:pic>
          <p:nvPicPr>
            <p:cNvPr id="11" name="Content Placeholder 7">
              <a:extLst>
                <a:ext uri="{FF2B5EF4-FFF2-40B4-BE49-F238E27FC236}">
                  <a16:creationId xmlns:a16="http://schemas.microsoft.com/office/drawing/2014/main" id="{48FE1357-0CF9-4640-A209-CE427949E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07"/>
            <a:stretch/>
          </p:blipFill>
          <p:spPr>
            <a:xfrm>
              <a:off x="9141604" y="2137912"/>
              <a:ext cx="1524983" cy="496774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B76180-6042-43D3-817B-C54F3FB91C1B}"/>
                </a:ext>
              </a:extLst>
            </p:cNvPr>
            <p:cNvGrpSpPr/>
            <p:nvPr/>
          </p:nvGrpSpPr>
          <p:grpSpPr>
            <a:xfrm rot="16200000">
              <a:off x="8924608" y="5665972"/>
              <a:ext cx="2043040" cy="605183"/>
              <a:chOff x="7265134" y="5497399"/>
              <a:chExt cx="1599932" cy="60518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1482B7-9623-4066-8F1C-1854A50DD430}"/>
                  </a:ext>
                </a:extLst>
              </p:cNvPr>
              <p:cNvSpPr/>
              <p:nvPr/>
            </p:nvSpPr>
            <p:spPr>
              <a:xfrm>
                <a:off x="7265134" y="5497399"/>
                <a:ext cx="1447650" cy="6051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FC6956-BCB5-4C95-829F-8F41ECDD883F}"/>
                  </a:ext>
                </a:extLst>
              </p:cNvPr>
              <p:cNvSpPr txBox="1"/>
              <p:nvPr/>
            </p:nvSpPr>
            <p:spPr>
              <a:xfrm>
                <a:off x="7447650" y="5646079"/>
                <a:ext cx="1417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APA frame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CB59B3E-759A-444F-9B11-7DAEBF6D22AF}"/>
                  </a:ext>
                </a:extLst>
              </p:cNvPr>
              <p:cNvCxnSpPr/>
              <p:nvPr/>
            </p:nvCxnSpPr>
            <p:spPr>
              <a:xfrm>
                <a:off x="8288481" y="5818194"/>
                <a:ext cx="42848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14241E-8C24-4AE8-A13E-D06505A3EAB2}"/>
                </a:ext>
              </a:extLst>
            </p:cNvPr>
            <p:cNvGrpSpPr/>
            <p:nvPr/>
          </p:nvGrpSpPr>
          <p:grpSpPr>
            <a:xfrm>
              <a:off x="7582728" y="6375986"/>
              <a:ext cx="2043041" cy="605183"/>
              <a:chOff x="7960175" y="6384898"/>
              <a:chExt cx="1599932" cy="6051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8C397D-F80B-4A76-B1F4-C4CC99EC5399}"/>
                  </a:ext>
                </a:extLst>
              </p:cNvPr>
              <p:cNvSpPr/>
              <p:nvPr/>
            </p:nvSpPr>
            <p:spPr>
              <a:xfrm>
                <a:off x="7960175" y="6384898"/>
                <a:ext cx="1447650" cy="6051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090FE2-FC0C-4176-B15A-DE077E285D86}"/>
                  </a:ext>
                </a:extLst>
              </p:cNvPr>
              <p:cNvSpPr txBox="1"/>
              <p:nvPr/>
            </p:nvSpPr>
            <p:spPr>
              <a:xfrm>
                <a:off x="8142691" y="6533600"/>
                <a:ext cx="1417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APA frame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E340D13-5821-4F78-97D7-202851CC251E}"/>
                  </a:ext>
                </a:extLst>
              </p:cNvPr>
              <p:cNvCxnSpPr/>
              <p:nvPr/>
            </p:nvCxnSpPr>
            <p:spPr>
              <a:xfrm>
                <a:off x="8983523" y="6705683"/>
                <a:ext cx="42848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FC8D64DA-A3B6-4A39-A260-40D32A304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685" y="3476195"/>
            <a:ext cx="345231" cy="8887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903178-DBBD-4428-80E7-E3B8131918F5}"/>
              </a:ext>
            </a:extLst>
          </p:cNvPr>
          <p:cNvSpPr/>
          <p:nvPr/>
        </p:nvSpPr>
        <p:spPr>
          <a:xfrm rot="16200000">
            <a:off x="8956012" y="4920516"/>
            <a:ext cx="1848584" cy="605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E6BC0-54AD-4689-BB70-1499692AD504}"/>
              </a:ext>
            </a:extLst>
          </p:cNvPr>
          <p:cNvSpPr txBox="1"/>
          <p:nvPr/>
        </p:nvSpPr>
        <p:spPr>
          <a:xfrm rot="16200000">
            <a:off x="8954682" y="4921582"/>
            <a:ext cx="180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APA frame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92B18B-0B71-4EFF-8CDE-2246C7F1C047}"/>
              </a:ext>
            </a:extLst>
          </p:cNvPr>
          <p:cNvCxnSpPr/>
          <p:nvPr/>
        </p:nvCxnSpPr>
        <p:spPr>
          <a:xfrm rot="16200000">
            <a:off x="9577378" y="4673053"/>
            <a:ext cx="5471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D45D0B-95AF-4CC2-A623-F4E70E129D2A}"/>
              </a:ext>
            </a:extLst>
          </p:cNvPr>
          <p:cNvSpPr/>
          <p:nvPr/>
        </p:nvSpPr>
        <p:spPr>
          <a:xfrm rot="10800000">
            <a:off x="10238025" y="5612085"/>
            <a:ext cx="1848584" cy="605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706D90-55AB-4C30-B23D-7F7B6AD13E70}"/>
              </a:ext>
            </a:extLst>
          </p:cNvPr>
          <p:cNvSpPr txBox="1"/>
          <p:nvPr/>
        </p:nvSpPr>
        <p:spPr>
          <a:xfrm rot="10800000">
            <a:off x="10013559" y="5786057"/>
            <a:ext cx="180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APA frame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723941-03FF-4DB2-82E8-A3405385CAD9}"/>
              </a:ext>
            </a:extLst>
          </p:cNvPr>
          <p:cNvCxnSpPr/>
          <p:nvPr/>
        </p:nvCxnSpPr>
        <p:spPr>
          <a:xfrm rot="10800000">
            <a:off x="10234410" y="5909782"/>
            <a:ext cx="5471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D381DA0-BAA1-40C4-8024-1F0E8C43601D}"/>
              </a:ext>
            </a:extLst>
          </p:cNvPr>
          <p:cNvSpPr/>
          <p:nvPr/>
        </p:nvSpPr>
        <p:spPr>
          <a:xfrm>
            <a:off x="9212745" y="3539574"/>
            <a:ext cx="2934430" cy="27626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718927-6643-45BC-B6D3-5D4E1D71B032}"/>
              </a:ext>
            </a:extLst>
          </p:cNvPr>
          <p:cNvSpPr txBox="1"/>
          <p:nvPr/>
        </p:nvSpPr>
        <p:spPr>
          <a:xfrm>
            <a:off x="9248579" y="2893243"/>
            <a:ext cx="283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APA frame underground moved out of the cage on a cart/ -90 degrees rotation</a:t>
            </a:r>
          </a:p>
        </p:txBody>
      </p:sp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id="{C63F3310-D7C8-453C-B889-B99330062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503" y="3476195"/>
            <a:ext cx="1809334" cy="279804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30" name="Content Placeholder 8">
            <a:extLst>
              <a:ext uri="{FF2B5EF4-FFF2-40B4-BE49-F238E27FC236}">
                <a16:creationId xmlns:a16="http://schemas.microsoft.com/office/drawing/2014/main" id="{145DC7B8-E5D6-4BA1-BB61-AFF8E18DFD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2" t="-238"/>
          <a:stretch/>
        </p:blipFill>
        <p:spPr>
          <a:xfrm>
            <a:off x="3314484" y="4996361"/>
            <a:ext cx="1558553" cy="1277877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807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F817-0AB2-4EB9-8D9E-D18043AE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APAs </a:t>
            </a:r>
            <a:r>
              <a:rPr lang="en-US" dirty="0">
                <a:sym typeface="Wingdings" panose="05000000000000000000" pitchFamily="2" charset="2"/>
              </a:rPr>
              <a:t> Cavern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90788-688E-46DF-A936-C5316ECDA2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F5ED6-EAE0-420F-98EB-36958865A3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A5B009-92AA-4D7C-BD0A-0DB781E3E32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Process from this point well understood</a:t>
            </a:r>
          </a:p>
          <a:p>
            <a:pPr lvl="1"/>
            <a:r>
              <a:rPr lang="en-US" dirty="0">
                <a:hlinkClick r:id="rId2"/>
              </a:rPr>
              <a:t>Details in SP Detector #1 Installation Plan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Box arrives at the West entrance of the north cavern at the 4850 level</a:t>
            </a:r>
          </a:p>
          <a:p>
            <a:r>
              <a:rPr lang="en-US" dirty="0"/>
              <a:t>Using the crane and monorail, the box is rotated and lowered to the 4910 level</a:t>
            </a:r>
          </a:p>
          <a:p>
            <a:r>
              <a:rPr lang="en-US" dirty="0"/>
              <a:t>Placed on vertical transport cart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34F22-2CFD-4762-8FA5-341F54DFCF84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2A78F-79DD-4F5A-B075-BEFCFD5DC1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43885-7826-4356-B0D9-C61CD5BC2E6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741" y="110490"/>
            <a:ext cx="2950210" cy="2269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D7696-2313-4917-8EB1-580FC2494E2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148" y="110490"/>
            <a:ext cx="2950210" cy="2269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B4C6D-2840-4B78-8DCA-79B0C7799CA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148" y="2311081"/>
            <a:ext cx="2907030" cy="2235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2434DA-B1F4-4053-9B4B-D52725DEE2B7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089" y="2311082"/>
            <a:ext cx="2907030" cy="2235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9FEE9D-4A47-4C55-A787-C9028B59CA76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471" y="4207510"/>
            <a:ext cx="2882265" cy="2216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FECF69-2ED1-4C20-91CB-221ABBB45EBF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34469" y="4207510"/>
            <a:ext cx="1611630" cy="231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239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209-9BD7-418C-A497-400A6FA0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Cleanroom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11F37-857C-45CE-83CC-17F777B01F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D6A43-F5B3-4094-AF64-49AE908BD4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B6CD32-7711-4A55-8300-87ECEC01A7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2801363" cy="4846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A58969DC-CDCC-4C54-8BA7-9C00092263FA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1381125" y="773112"/>
            <a:ext cx="9705975" cy="5585314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4B466-C8A5-4D00-81CA-DEC557316E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30B46-8263-4FC3-9601-F4BB461ADBC5}"/>
              </a:ext>
            </a:extLst>
          </p:cNvPr>
          <p:cNvSpPr txBox="1"/>
          <p:nvPr/>
        </p:nvSpPr>
        <p:spPr>
          <a:xfrm>
            <a:off x="8110537" y="3381103"/>
            <a:ext cx="619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27918-ED3E-4793-9376-9A000BE6D1FD}"/>
              </a:ext>
            </a:extLst>
          </p:cNvPr>
          <p:cNvSpPr txBox="1"/>
          <p:nvPr/>
        </p:nvSpPr>
        <p:spPr>
          <a:xfrm>
            <a:off x="4336762" y="1485356"/>
            <a:ext cx="14239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Cleanroom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CD2910-5B81-46EE-B160-8C51E66DAA98}"/>
              </a:ext>
            </a:extLst>
          </p:cNvPr>
          <p:cNvSpPr txBox="1"/>
          <p:nvPr/>
        </p:nvSpPr>
        <p:spPr>
          <a:xfrm>
            <a:off x="6561907" y="3011771"/>
            <a:ext cx="968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PD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FC7AE-C000-48BA-9347-54A657A31BE0}"/>
              </a:ext>
            </a:extLst>
          </p:cNvPr>
          <p:cNvSpPr txBox="1"/>
          <p:nvPr/>
        </p:nvSpPr>
        <p:spPr>
          <a:xfrm>
            <a:off x="4502103" y="5004443"/>
            <a:ext cx="18224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Assembly towers</a:t>
            </a:r>
          </a:p>
        </p:txBody>
      </p:sp>
    </p:spTree>
    <p:extLst>
      <p:ext uri="{BB962C8B-B14F-4D97-AF65-F5344CB8AC3E}">
        <p14:creationId xmlns:p14="http://schemas.microsoft.com/office/powerpoint/2010/main" val="267702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0872-E999-4A27-81E3-F2487123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PD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55AA7-93AD-4461-B15D-974296BAF7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F715D-B6D5-4811-A514-935CDF4696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FF3CE0-CE15-4B45-B508-BCC01580BCE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Use the tugger to position in the PD installation area</a:t>
            </a:r>
          </a:p>
          <a:p>
            <a:r>
              <a:rPr lang="en-US" dirty="0"/>
              <a:t>Scissor lifts on either side are used to access the PD slots</a:t>
            </a:r>
          </a:p>
          <a:p>
            <a:r>
              <a:rPr lang="en-US" dirty="0"/>
              <a:t>Top access to the PD connectors for testing</a:t>
            </a:r>
          </a:p>
          <a:p>
            <a:r>
              <a:rPr lang="en-US"/>
              <a:t>Also installed:</a:t>
            </a:r>
          </a:p>
          <a:p>
            <a:pPr lvl="1"/>
            <a:r>
              <a:rPr lang="en-US" dirty="0"/>
              <a:t>T-brackets</a:t>
            </a:r>
          </a:p>
          <a:p>
            <a:pPr lvl="1"/>
            <a:r>
              <a:rPr lang="en-US" dirty="0"/>
              <a:t>C-brackets</a:t>
            </a:r>
          </a:p>
          <a:p>
            <a:pPr lvl="1"/>
            <a:r>
              <a:rPr lang="en-US" dirty="0"/>
              <a:t>cable harness for wire bias on the APA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162CD-1892-44BF-8B9B-0E1A5B5C799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594FA-C2DD-48A7-960B-B360424E87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54FD8-A7E2-764A-847A-27C1885AB4A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395" y="1708467"/>
            <a:ext cx="5756275" cy="31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CF0C-3167-4C80-A6DE-206AEB73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Assembly Area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A3411-74DE-47C0-9B0C-299D056F3C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C389-7B0D-4162-BB20-7FFB330320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53D1F5-5A1B-433D-B804-7AB94A7A61E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99" y="809544"/>
            <a:ext cx="11057467" cy="1552815"/>
          </a:xfrm>
        </p:spPr>
        <p:txBody>
          <a:bodyPr/>
          <a:lstStyle/>
          <a:p>
            <a:pPr marL="342900" indent="-342900"/>
            <a:r>
              <a:rPr lang="en-US" sz="2000" dirty="0"/>
              <a:t>Vertical cart positioned near assembly tower</a:t>
            </a:r>
          </a:p>
          <a:p>
            <a:pPr marL="342900" indent="-342900"/>
            <a:r>
              <a:rPr lang="en-US" sz="2000" dirty="0"/>
              <a:t>Picked up by crane and cart moved out of the way</a:t>
            </a:r>
          </a:p>
          <a:p>
            <a:pPr marL="342900" indent="-342900"/>
            <a:r>
              <a:rPr lang="en-US" sz="2000" dirty="0"/>
              <a:t>The lower APA is translated over to the assembly frame</a:t>
            </a:r>
          </a:p>
          <a:p>
            <a:pPr marL="342900" indent="-342900"/>
            <a:r>
              <a:rPr lang="en-US" sz="2000" dirty="0"/>
              <a:t>Bottom standoffs are installed and actuator raised and takes the APA load</a:t>
            </a:r>
          </a:p>
          <a:p>
            <a:pPr marL="342900" indent="-342900"/>
            <a:r>
              <a:rPr lang="en-US" sz="2000" dirty="0"/>
              <a:t>Stabilizer pins are engaged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132CF-A2BD-4087-B33B-294CE88D1C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text, indoor, shelf&#10;&#10;Description automatically generated">
            <a:extLst>
              <a:ext uri="{FF2B5EF4-FFF2-40B4-BE49-F238E27FC236}">
                <a16:creationId xmlns:a16="http://schemas.microsoft.com/office/drawing/2014/main" id="{6684BB5A-35D6-4DB5-8442-05CF2C301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7608" y="2901593"/>
            <a:ext cx="4027196" cy="3020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41CA5-7B1B-48EB-8FF6-1217B1766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22976" y="2890172"/>
            <a:ext cx="4057650" cy="304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28B745-F5B8-4B7D-BF85-7C0535F7E3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34154" y="2874946"/>
            <a:ext cx="4057650" cy="3043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9D96AB-4109-424A-A424-12F7731FA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66214" y="2874946"/>
            <a:ext cx="4057650" cy="3043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18C75E-3FAF-492C-8BE0-666251CF205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620" y="73342"/>
            <a:ext cx="1673860" cy="22307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260790-4B9D-4158-8D34-CF083284AED0}"/>
              </a:ext>
            </a:extLst>
          </p:cNvPr>
          <p:cNvSpPr txBox="1"/>
          <p:nvPr/>
        </p:nvSpPr>
        <p:spPr>
          <a:xfrm>
            <a:off x="8877300" y="257175"/>
            <a:ext cx="1544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The APA connecting links should be installed after the APA is pinned to frame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063AC9-4519-4BA9-998D-DF7184EEC696}"/>
              </a:ext>
            </a:extLst>
          </p:cNvPr>
          <p:cNvSpPr txBox="1"/>
          <p:nvPr/>
        </p:nvSpPr>
        <p:spPr>
          <a:xfrm>
            <a:off x="8184098" y="5808107"/>
            <a:ext cx="4000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Concept is well understood at Ash River</a:t>
            </a:r>
          </a:p>
        </p:txBody>
      </p:sp>
    </p:spTree>
    <p:extLst>
      <p:ext uri="{BB962C8B-B14F-4D97-AF65-F5344CB8AC3E}">
        <p14:creationId xmlns:p14="http://schemas.microsoft.com/office/powerpoint/2010/main" val="215978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FB93-2026-4331-91C3-8DCEDDD1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4CFB4-B21F-4A78-93F6-0DF73735D8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BAA93-A0D3-4A6E-BCEF-90EAA5BFA4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778CD6-2E69-4B50-80CA-4F0C94C1A6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1" y="981395"/>
            <a:ext cx="5737412" cy="5103493"/>
          </a:xfrm>
        </p:spPr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Installation plan</a:t>
            </a:r>
          </a:p>
          <a:p>
            <a:pPr lvl="1"/>
            <a:r>
              <a:rPr lang="en-US" dirty="0"/>
              <a:t>Upper APA extraction </a:t>
            </a:r>
            <a:r>
              <a:rPr lang="en-US" dirty="0">
                <a:sym typeface="Wingdings" panose="05000000000000000000" pitchFamily="2" charset="2"/>
              </a:rPr>
              <a:t> Cleanroom</a:t>
            </a:r>
            <a:endParaRPr lang="en-US" dirty="0"/>
          </a:p>
          <a:p>
            <a:pPr lvl="1"/>
            <a:r>
              <a:rPr lang="en-US" dirty="0"/>
              <a:t>Lower APA extraction </a:t>
            </a:r>
            <a:r>
              <a:rPr lang="en-US" dirty="0">
                <a:sym typeface="Wingdings" panose="05000000000000000000" pitchFamily="2" charset="2"/>
              </a:rPr>
              <a:t> Cleanroom</a:t>
            </a:r>
            <a:endParaRPr lang="en-US" dirty="0"/>
          </a:p>
          <a:p>
            <a:pPr lvl="1"/>
            <a:r>
              <a:rPr lang="en-US" dirty="0"/>
              <a:t>Cleanroom </a:t>
            </a:r>
            <a:r>
              <a:rPr lang="en-US" dirty="0">
                <a:sym typeface="Wingdings" panose="05000000000000000000" pitchFamily="2" charset="2"/>
              </a:rPr>
              <a:t> Cryostat</a:t>
            </a:r>
            <a:endParaRPr lang="en-US" dirty="0"/>
          </a:p>
          <a:p>
            <a:pPr lvl="1"/>
            <a:r>
              <a:rPr lang="en-US" dirty="0"/>
              <a:t>Changes from </a:t>
            </a:r>
            <a:r>
              <a:rPr lang="en-US" dirty="0" err="1"/>
              <a:t>ProtoDUNE</a:t>
            </a:r>
            <a:endParaRPr lang="en-US" dirty="0"/>
          </a:p>
          <a:p>
            <a:r>
              <a:rPr lang="en-US" dirty="0"/>
              <a:t>APAs at SURF</a:t>
            </a:r>
          </a:p>
          <a:p>
            <a:pPr lvl="1"/>
            <a:r>
              <a:rPr lang="en-US" dirty="0"/>
              <a:t>Getting underground</a:t>
            </a:r>
          </a:p>
          <a:p>
            <a:pPr lvl="1"/>
            <a:r>
              <a:rPr lang="en-US" dirty="0"/>
              <a:t>Assembling the doublet</a:t>
            </a:r>
          </a:p>
          <a:p>
            <a:pPr lvl="1"/>
            <a:r>
              <a:rPr lang="en-US" dirty="0"/>
              <a:t>Transfer to the cryostat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0EDBE-9A17-43BF-BF1D-715DC4D801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86DCF62-16A7-4216-A668-45AE20AB29CE}"/>
              </a:ext>
            </a:extLst>
          </p:cNvPr>
          <p:cNvSpPr txBox="1">
            <a:spLocks/>
          </p:cNvSpPr>
          <p:nvPr/>
        </p:nvSpPr>
        <p:spPr>
          <a:xfrm>
            <a:off x="6424550" y="981394"/>
            <a:ext cx="5737412" cy="5103493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marL="0" indent="0">
              <a:buNone/>
            </a:pPr>
            <a:endParaRPr lang="en-US" strike="sngStrike" dirty="0">
              <a:latin typeface="Arial" panose="020B0604020202020204" pitchFamily="34" charset="0"/>
            </a:endParaRPr>
          </a:p>
          <a:p>
            <a:pPr marL="342900" indent="-342900"/>
            <a:r>
              <a:rPr lang="en-US" dirty="0">
                <a:latin typeface="Arial" panose="020B0604020202020204" pitchFamily="34" charset="0"/>
              </a:rPr>
              <a:t>Focus of this presentation pertains to charge #4: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If the </a:t>
            </a:r>
            <a:r>
              <a:rPr lang="en-US" strike="sngStrike" dirty="0">
                <a:latin typeface="Arial" panose="020B0604020202020204" pitchFamily="34" charset="0"/>
              </a:rPr>
              <a:t>design of the APA shipping frame</a:t>
            </a:r>
            <a:r>
              <a:rPr lang="en-US" dirty="0"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plans for installation of the APAs in both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ProtoDUNE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-II and the DUNE Far Detector are mature enough to provide assurance that APAs, as currently designed, can be </a:t>
            </a:r>
            <a:r>
              <a:rPr lang="en-US" strike="sngStrike" dirty="0">
                <a:latin typeface="Arial" panose="020B0604020202020204" pitchFamily="34" charset="0"/>
              </a:rPr>
              <a:t>safely transported and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installed within the detectors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4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53A6-B1E0-489F-82C2-74C50FE5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Assembly Area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A3AAC-9A50-44A2-BCC7-0A61D53D58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043A1-4516-4AE0-90F7-E33816B9B0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61E88-AF06-489F-A4CB-667063C2E9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58832" y="981395"/>
            <a:ext cx="6103868" cy="5103493"/>
          </a:xfrm>
        </p:spPr>
        <p:txBody>
          <a:bodyPr/>
          <a:lstStyle/>
          <a:p>
            <a:r>
              <a:rPr lang="en-US" dirty="0"/>
              <a:t>Upper APA yoke is centered over vertical cart on the lifting beam</a:t>
            </a:r>
          </a:p>
          <a:p>
            <a:r>
              <a:rPr lang="en-US" dirty="0"/>
              <a:t>Yoke and trolley are connected to APA</a:t>
            </a:r>
          </a:p>
          <a:p>
            <a:r>
              <a:rPr lang="en-US" dirty="0"/>
              <a:t>Beam is lifted up and connected </a:t>
            </a:r>
            <a:r>
              <a:rPr lang="en-US" sz="1800" dirty="0"/>
              <a:t>(bolts removed similar to lower APA when load cell indicates)</a:t>
            </a:r>
            <a:endParaRPr lang="en-US" dirty="0"/>
          </a:p>
          <a:p>
            <a:r>
              <a:rPr lang="en-US" dirty="0"/>
              <a:t>APA is translated and pinned to assembly frame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A428A-8310-4C22-9CA8-9A8ED83BFA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BE3AC-7277-44BB-AEE6-555691F03E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466" y="707002"/>
            <a:ext cx="3224641" cy="241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2DC34-7345-4E44-90C6-C8A7F53EA6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61" y="3667406"/>
            <a:ext cx="3042230" cy="2497070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BEF86B81-E356-4FBB-A79B-0FB13C2114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291" y="3667406"/>
            <a:ext cx="2944842" cy="2497071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6C22693-798A-4CC6-AAE6-1960D132B9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750" y="3661569"/>
            <a:ext cx="3043287" cy="2488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9B35DA-EF57-4915-B5D7-A6AFC2EF69D2}"/>
              </a:ext>
            </a:extLst>
          </p:cNvPr>
          <p:cNvSpPr txBox="1"/>
          <p:nvPr/>
        </p:nvSpPr>
        <p:spPr>
          <a:xfrm>
            <a:off x="9609667" y="4326671"/>
            <a:ext cx="2057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Procedure is well understood at Ash River</a:t>
            </a:r>
          </a:p>
        </p:txBody>
      </p:sp>
    </p:spTree>
    <p:extLst>
      <p:ext uri="{BB962C8B-B14F-4D97-AF65-F5344CB8AC3E}">
        <p14:creationId xmlns:p14="http://schemas.microsoft.com/office/powerpoint/2010/main" val="297280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DEC3-D746-4F35-A4BA-D9C7010F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Assembly Area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E994D-2604-41AD-9572-44D253797A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C3E6E-8A80-4531-9567-87EC318B8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FB2D4-92C6-4742-BA27-3DF71553F29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64250" y="809625"/>
            <a:ext cx="5754439" cy="5275263"/>
          </a:xfrm>
        </p:spPr>
        <p:txBody>
          <a:bodyPr/>
          <a:lstStyle/>
          <a:p>
            <a:r>
              <a:rPr lang="en-US" sz="2000" dirty="0"/>
              <a:t>Making a doublet</a:t>
            </a:r>
          </a:p>
          <a:p>
            <a:pPr lvl="1"/>
            <a:r>
              <a:rPr lang="en-US" sz="1800" dirty="0">
                <a:hlinkClick r:id="rId2"/>
              </a:rPr>
              <a:t>EDMS link to procedure @ Ash River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Actuator raises lower APA</a:t>
            </a:r>
          </a:p>
          <a:p>
            <a:r>
              <a:rPr lang="en-US" sz="2000" dirty="0"/>
              <a:t>Partial lift </a:t>
            </a:r>
            <a:r>
              <a:rPr lang="en-US" sz="2000" dirty="0">
                <a:sym typeface="Wingdings" panose="05000000000000000000" pitchFamily="2" charset="2"/>
              </a:rPr>
              <a:t> Hold to connect and test PD cables</a:t>
            </a:r>
            <a:endParaRPr lang="en-US" sz="2000" dirty="0"/>
          </a:p>
          <a:p>
            <a:r>
              <a:rPr lang="en-US" sz="2000" dirty="0"/>
              <a:t>Continue raising until bolts can be connected</a:t>
            </a:r>
          </a:p>
          <a:p>
            <a:r>
              <a:rPr lang="en-US" sz="2000" dirty="0"/>
              <a:t>Actuator beam is disconnected (stand offs remain on APA) </a:t>
            </a:r>
          </a:p>
          <a:p>
            <a:r>
              <a:rPr lang="en-US" sz="2000" dirty="0"/>
              <a:t>Several brief electrical checks</a:t>
            </a:r>
          </a:p>
          <a:p>
            <a:r>
              <a:rPr lang="en-US" sz="2000" dirty="0"/>
              <a:t>Reinstall stabilizer pins or translate to next station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664AF-673F-4612-B725-4B91CF45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53899-64B0-4FA4-B039-21D46A09F4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689" y="208115"/>
            <a:ext cx="3589056" cy="260572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B13366-A28A-4400-9F4B-061558E47DE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5038" y="3710146"/>
            <a:ext cx="2103120" cy="1577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54C92-A4E5-4689-813C-C6D2D0B37B7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84413" y="2582053"/>
            <a:ext cx="4392295" cy="3294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FA656C-F740-4224-BA87-FB1933BF4635}"/>
              </a:ext>
            </a:extLst>
          </p:cNvPr>
          <p:cNvSpPr txBox="1"/>
          <p:nvPr/>
        </p:nvSpPr>
        <p:spPr>
          <a:xfrm>
            <a:off x="750192" y="4922282"/>
            <a:ext cx="4393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Procedure is well understood at Ash River</a:t>
            </a:r>
          </a:p>
        </p:txBody>
      </p:sp>
    </p:spTree>
    <p:extLst>
      <p:ext uri="{BB962C8B-B14F-4D97-AF65-F5344CB8AC3E}">
        <p14:creationId xmlns:p14="http://schemas.microsoft.com/office/powerpoint/2010/main" val="1713150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4E44-5C5D-44AC-BF45-DFAA2813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Assembly Outfitting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3E59D-6DB8-4FBD-8CAB-E221C88B51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F3A1-CB83-4D4B-991E-6D9604882A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5AA3E5-87A5-4009-81CD-64D4AAE88E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90500" y="1238250"/>
            <a:ext cx="5435389" cy="4846638"/>
          </a:xfrm>
        </p:spPr>
        <p:txBody>
          <a:bodyPr/>
          <a:lstStyle/>
          <a:p>
            <a:r>
              <a:rPr lang="en-US" dirty="0"/>
              <a:t>Wire tensions are tested at this point</a:t>
            </a:r>
          </a:p>
          <a:p>
            <a:r>
              <a:rPr lang="en-US" dirty="0"/>
              <a:t>CR boards installed</a:t>
            </a:r>
          </a:p>
          <a:p>
            <a:r>
              <a:rPr lang="en-US" dirty="0"/>
              <a:t>SHV board</a:t>
            </a:r>
          </a:p>
          <a:p>
            <a:r>
              <a:rPr lang="en-US" dirty="0"/>
              <a:t>FC termination board</a:t>
            </a:r>
          </a:p>
          <a:p>
            <a:r>
              <a:rPr lang="en-US" dirty="0"/>
              <a:t>APA cable harness are mounted</a:t>
            </a:r>
          </a:p>
          <a:p>
            <a:endParaRPr lang="en-US" dirty="0"/>
          </a:p>
          <a:p>
            <a:r>
              <a:rPr lang="en-US" dirty="0"/>
              <a:t>FEMBs can be installed</a:t>
            </a:r>
          </a:p>
          <a:p>
            <a:endParaRPr lang="en-US" dirty="0"/>
          </a:p>
          <a:p>
            <a:r>
              <a:rPr lang="en-US" dirty="0"/>
              <a:t>Cable trays installed</a:t>
            </a:r>
          </a:p>
          <a:p>
            <a:r>
              <a:rPr lang="en-US" dirty="0"/>
              <a:t>Cable spools are raised and fed into the conduit tube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FFB00-CDDA-4499-A41E-F9BFB703D1C4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6FCDD-894A-43A0-A89A-FDAD5CF70C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C223E-3348-C448-A185-06761A177BB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889" y="596900"/>
            <a:ext cx="3495040" cy="199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79EC6-4BCE-2948-8854-FA65DFE4174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42899" y="74930"/>
            <a:ext cx="1963420" cy="300736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079BE08-63DB-4A47-A06C-FE04C825E0D0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7"/>
          <a:stretch/>
        </p:blipFill>
        <p:spPr bwMode="auto">
          <a:xfrm>
            <a:off x="6250607" y="3143250"/>
            <a:ext cx="2642235" cy="1997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5B223B-540D-4919-91BD-F2ED72922316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63" y="3164840"/>
            <a:ext cx="2634615" cy="1976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667D0-FAC7-47D0-BF50-61D3C570E858}"/>
              </a:ext>
            </a:extLst>
          </p:cNvPr>
          <p:cNvSpPr txBox="1"/>
          <p:nvPr/>
        </p:nvSpPr>
        <p:spPr>
          <a:xfrm>
            <a:off x="1039330" y="5435084"/>
            <a:ext cx="4671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Cable spooling has been tested at </a:t>
            </a:r>
            <a:r>
              <a:rPr lang="en-US" sz="1800" dirty="0" err="1"/>
              <a:t>at</a:t>
            </a:r>
            <a:r>
              <a:rPr lang="en-US" sz="1800" dirty="0"/>
              <a:t> Ash River</a:t>
            </a:r>
          </a:p>
        </p:txBody>
      </p:sp>
    </p:spTree>
    <p:extLst>
      <p:ext uri="{BB962C8B-B14F-4D97-AF65-F5344CB8AC3E}">
        <p14:creationId xmlns:p14="http://schemas.microsoft.com/office/powerpoint/2010/main" val="775509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F8AD-B2E5-4278-9E0E-0D2FB5E2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</a:t>
            </a:r>
            <a:r>
              <a:rPr lang="en-US" dirty="0" err="1"/>
              <a:t>Coldbox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6BF0F-F624-45C3-9824-9AA3D1A6E16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6C84D-4915-4BF4-B55D-6EF312384C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60813B-B1B2-40BF-883B-34FB8E0B31A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966" y="1238250"/>
            <a:ext cx="5331795" cy="4846638"/>
          </a:xfrm>
        </p:spPr>
        <p:txBody>
          <a:bodyPr/>
          <a:lstStyle/>
          <a:p>
            <a:r>
              <a:rPr lang="en-US" dirty="0"/>
              <a:t>Protective panels removed</a:t>
            </a:r>
          </a:p>
          <a:p>
            <a:r>
              <a:rPr lang="en-US" dirty="0"/>
              <a:t>Survey is completed</a:t>
            </a:r>
          </a:p>
          <a:p>
            <a:r>
              <a:rPr lang="en-US" dirty="0"/>
              <a:t>APA is transferred to the telescoping beam</a:t>
            </a:r>
          </a:p>
          <a:p>
            <a:r>
              <a:rPr lang="en-US" dirty="0"/>
              <a:t>Translated over to a cold box</a:t>
            </a:r>
          </a:p>
          <a:p>
            <a:r>
              <a:rPr lang="en-US" dirty="0"/>
              <a:t>Inserted into </a:t>
            </a:r>
            <a:r>
              <a:rPr lang="en-US" dirty="0" err="1"/>
              <a:t>coldbox</a:t>
            </a:r>
            <a:endParaRPr lang="en-US" dirty="0"/>
          </a:p>
          <a:p>
            <a:r>
              <a:rPr lang="en-US" dirty="0"/>
              <a:t>Wires routed</a:t>
            </a:r>
          </a:p>
          <a:p>
            <a:r>
              <a:rPr lang="en-US" dirty="0"/>
              <a:t>After testing</a:t>
            </a:r>
          </a:p>
          <a:p>
            <a:pPr lvl="1"/>
            <a:r>
              <a:rPr lang="en-US" dirty="0"/>
              <a:t>Back to assembly tower for repairs</a:t>
            </a:r>
          </a:p>
          <a:p>
            <a:pPr lvl="1"/>
            <a:r>
              <a:rPr lang="en-US" dirty="0"/>
              <a:t>Enters cryostat via TCO beam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CE19E-0CAA-4043-AF77-94D4CA40F2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4B1916E-B001-40EF-8BDF-2CE8D5945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849" y="62964"/>
            <a:ext cx="4069185" cy="234161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20A51A7-B99C-4A19-97C4-D2E7DAEEE9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164" y="2404582"/>
            <a:ext cx="3972530" cy="2285997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B7E9A03-C7BB-42EC-A6C0-78F8DF681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13" y="4079182"/>
            <a:ext cx="4077163" cy="2346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AD0AB9-1F05-4078-A20E-687968E6484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10" y="313797"/>
            <a:ext cx="2583815" cy="19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9879-3922-43DD-BF70-24860F96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Inside Cryostat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2CE21-5C8D-490D-A0B4-108AFA7C7E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D2F31-772E-4AB6-9D88-21E89D475E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E8D96C-FDE7-4C5B-85F2-66620B481D4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531" y="1152775"/>
            <a:ext cx="5331795" cy="4846638"/>
          </a:xfrm>
        </p:spPr>
        <p:txBody>
          <a:bodyPr/>
          <a:lstStyle/>
          <a:p>
            <a:r>
              <a:rPr lang="en-US" dirty="0"/>
              <a:t>Procedure for motions starting on the TCO beam and delivery to final DSS position detailed in </a:t>
            </a:r>
            <a:r>
              <a:rPr lang="en-US" dirty="0">
                <a:hlinkClick r:id="rId2"/>
              </a:rPr>
              <a:t>DSS Load Test Procedure at Ash River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77EF7-0773-4672-B4D5-E90B18D77E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298576-0113-41C2-ACFF-B3F8FB6A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742" y="149754"/>
            <a:ext cx="3486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79D966A-94C5-457E-AAF8-2C193232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596" y="364066"/>
            <a:ext cx="29051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EB7295E-5721-4A3A-9CA8-3C5554B1520A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490" y="3177328"/>
            <a:ext cx="6620510" cy="2489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B3F68F-9F74-4268-ADD2-68F4DAE3C98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347" y="3346674"/>
            <a:ext cx="2144395" cy="285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14.jpeg">
            <a:extLst>
              <a:ext uri="{FF2B5EF4-FFF2-40B4-BE49-F238E27FC236}">
                <a16:creationId xmlns:a16="http://schemas.microsoft.com/office/drawing/2014/main" id="{A5CD2BD5-8B9D-4E6B-8C00-718A9853D69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70" y="3346674"/>
            <a:ext cx="2157095" cy="2876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5698BD-0EE8-42E0-88EF-9D78700D346B}"/>
              </a:ext>
            </a:extLst>
          </p:cNvPr>
          <p:cNvSpPr txBox="1"/>
          <p:nvPr/>
        </p:nvSpPr>
        <p:spPr>
          <a:xfrm>
            <a:off x="9741820" y="1874864"/>
            <a:ext cx="15906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TCO beams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C3464-4780-4037-A21C-B62357E8F6EF}"/>
              </a:ext>
            </a:extLst>
          </p:cNvPr>
          <p:cNvSpPr txBox="1"/>
          <p:nvPr/>
        </p:nvSpPr>
        <p:spPr>
          <a:xfrm>
            <a:off x="6040094" y="2191561"/>
            <a:ext cx="2199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Shuttle and DSS beams</a:t>
            </a:r>
          </a:p>
        </p:txBody>
      </p:sp>
    </p:spTree>
    <p:extLst>
      <p:ext uri="{BB962C8B-B14F-4D97-AF65-F5344CB8AC3E}">
        <p14:creationId xmlns:p14="http://schemas.microsoft.com/office/powerpoint/2010/main" val="107958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FA79-3DE2-446A-9817-77F4B85A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Cryostat Position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21549-C094-4F45-9897-D976ADEED4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CF90D-91A9-4E13-A04F-CD0F461A84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398E57-EA5E-4D91-8084-A841579FBC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65642" y="857250"/>
            <a:ext cx="6249458" cy="4846638"/>
          </a:xfrm>
        </p:spPr>
        <p:txBody>
          <a:bodyPr/>
          <a:lstStyle/>
          <a:p>
            <a:r>
              <a:rPr lang="en-US" dirty="0"/>
              <a:t>APA is bolted to DSS at final position</a:t>
            </a:r>
          </a:p>
          <a:p>
            <a:r>
              <a:rPr lang="en-US" dirty="0"/>
              <a:t>Trolley is carefully dismantled and removed</a:t>
            </a:r>
          </a:p>
          <a:p>
            <a:r>
              <a:rPr lang="en-US" dirty="0"/>
              <a:t>Final cabling to the CE crosses</a:t>
            </a:r>
          </a:p>
          <a:p>
            <a:r>
              <a:rPr lang="en-US" dirty="0"/>
              <a:t>Remove vertical cable tray </a:t>
            </a:r>
            <a:r>
              <a:rPr lang="en-US" sz="1400" dirty="0"/>
              <a:t>(only needed during transport)</a:t>
            </a:r>
            <a:endParaRPr lang="en-US" dirty="0"/>
          </a:p>
          <a:p>
            <a:r>
              <a:rPr lang="en-US" dirty="0"/>
              <a:t>Ground planes installed</a:t>
            </a:r>
          </a:p>
          <a:p>
            <a:r>
              <a:rPr lang="en-US" dirty="0"/>
              <a:t>Field cages deployed</a:t>
            </a:r>
          </a:p>
          <a:p>
            <a:r>
              <a:rPr lang="en-US" dirty="0"/>
              <a:t>APA installation is completed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92B9C-800A-4362-B94F-176A381DA9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4614F5D-0D79-4105-B623-9527EE8040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078" y="3467100"/>
            <a:ext cx="4402893" cy="2533650"/>
          </a:xfrm>
          <a:prstGeom prst="rect">
            <a:avLst/>
          </a:prstGeom>
        </p:spPr>
      </p:pic>
      <p:pic>
        <p:nvPicPr>
          <p:cNvPr id="13" name="Picture 12" descr="A picture containing stack&#10;&#10;Description automatically generated">
            <a:extLst>
              <a:ext uri="{FF2B5EF4-FFF2-40B4-BE49-F238E27FC236}">
                <a16:creationId xmlns:a16="http://schemas.microsoft.com/office/drawing/2014/main" id="{92D8911B-C5F2-465E-AED5-6A182F28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1" y="15875"/>
            <a:ext cx="4752974" cy="63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43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0742-D2B8-4BA0-85C9-C1E6D93D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27590-2DA0-4F74-ADA3-C3002CDF2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15FB0-1B59-4DFF-A2DE-986402DD4E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September 1,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FD22-D3CE-48EB-A7CE-D8DB7AB349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ProtoDUNE II and Far Detector Installation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E949-8CC0-4691-B7D0-67BE16E6D2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7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C5A3-E4FA-450D-A20D-B5A5D6D2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Upper APA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4B7F0-62A8-434A-8F71-AAA234FF65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93F35-6976-4870-82DF-C7417AB612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2C4B0-FE85-4141-B016-2D9EC6C1362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129" y="1266825"/>
            <a:ext cx="3213233" cy="4846638"/>
          </a:xfrm>
        </p:spPr>
        <p:txBody>
          <a:bodyPr/>
          <a:lstStyle/>
          <a:p>
            <a:r>
              <a:rPr lang="en-US" sz="1800" dirty="0"/>
              <a:t>Begin removing bolts to free the top</a:t>
            </a:r>
          </a:p>
          <a:p>
            <a:pPr lvl="1"/>
            <a:r>
              <a:rPr lang="en-US" sz="1800" dirty="0"/>
              <a:t>Various techniques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0878D-5A8F-4C88-9DA0-A5FD01E3321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42438" y="1266825"/>
            <a:ext cx="2514038" cy="4846638"/>
          </a:xfrm>
        </p:spPr>
        <p:txBody>
          <a:bodyPr/>
          <a:lstStyle/>
          <a:p>
            <a:r>
              <a:rPr lang="en-US" sz="2000" dirty="0"/>
              <a:t>Use crane or forklift to remove the top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25029-8F63-49A1-B03B-DDFF3EE785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yellow&#10;&#10;Description automatically generated">
            <a:extLst>
              <a:ext uri="{FF2B5EF4-FFF2-40B4-BE49-F238E27FC236}">
                <a16:creationId xmlns:a16="http://schemas.microsoft.com/office/drawing/2014/main" id="{A9C546C3-F019-4CED-805D-01486AB92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9676" y="2730932"/>
            <a:ext cx="3116369" cy="3179003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B82D0C65-A7B1-4ECF-B955-425ECB9893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3432" y="2975256"/>
            <a:ext cx="3352050" cy="2514038"/>
          </a:xfrm>
          <a:prstGeom prst="rect">
            <a:avLst/>
          </a:prstGeom>
        </p:spPr>
      </p:pic>
      <p:pic>
        <p:nvPicPr>
          <p:cNvPr id="13" name="Picture 12" descr="A picture containing metal, stair, step&#10;&#10;Description automatically generated">
            <a:extLst>
              <a:ext uri="{FF2B5EF4-FFF2-40B4-BE49-F238E27FC236}">
                <a16:creationId xmlns:a16="http://schemas.microsoft.com/office/drawing/2014/main" id="{1068B755-4444-4018-AAD9-F590D31A4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04729" y="2318645"/>
            <a:ext cx="3281083" cy="3693459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65864-1E3E-40B2-B944-45C6C0676E40}"/>
              </a:ext>
            </a:extLst>
          </p:cNvPr>
          <p:cNvSpPr txBox="1">
            <a:spLocks/>
          </p:cNvSpPr>
          <p:nvPr/>
        </p:nvSpPr>
        <p:spPr>
          <a:xfrm>
            <a:off x="8696325" y="1266825"/>
            <a:ext cx="3299838" cy="4846638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Remove wall pieces</a:t>
            </a:r>
          </a:p>
          <a:p>
            <a:pPr lvl="1"/>
            <a:r>
              <a:rPr lang="en-US" sz="1800" dirty="0"/>
              <a:t>Various methods used</a:t>
            </a:r>
          </a:p>
        </p:txBody>
      </p:sp>
      <p:pic>
        <p:nvPicPr>
          <p:cNvPr id="16" name="Picture 1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23B632F-36FF-499F-A45C-FB64597FF1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2545" y="2975256"/>
            <a:ext cx="3352050" cy="2514037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173BCA6-F0A0-4772-A674-A9262A5B016F}"/>
              </a:ext>
            </a:extLst>
          </p:cNvPr>
          <p:cNvSpPr txBox="1">
            <a:spLocks/>
          </p:cNvSpPr>
          <p:nvPr/>
        </p:nvSpPr>
        <p:spPr>
          <a:xfrm>
            <a:off x="5856476" y="1266825"/>
            <a:ext cx="2579113" cy="4846638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Remove  the top bracing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1231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23B5DC2-21F9-4435-B631-B87E8552E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71" b="13217"/>
          <a:stretch/>
        </p:blipFill>
        <p:spPr>
          <a:xfrm>
            <a:off x="142231" y="3116977"/>
            <a:ext cx="6164349" cy="3066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A3FC2-EAFC-436C-B7A9-37D12380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Upper APA Lifting Fixture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EFA9E-823A-4C8F-B0E8-2DE4BE3603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F7FE0-F782-404A-ACE8-1ABDAF9D1F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A533D-16BE-4BFB-89D6-7ED8EFD500E4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APA lifting fixture – </a:t>
            </a:r>
            <a:r>
              <a:rPr lang="en-US" dirty="0">
                <a:hlinkClick r:id="rId3"/>
              </a:rPr>
              <a:t>tool manual link</a:t>
            </a:r>
            <a:endParaRPr lang="en-US" dirty="0"/>
          </a:p>
          <a:p>
            <a:pPr lvl="1"/>
            <a:r>
              <a:rPr lang="en-US" dirty="0"/>
              <a:t>Tool for lifting a horizonal APA out of a shipping crate and rotating vertical</a:t>
            </a:r>
          </a:p>
          <a:p>
            <a:pPr lvl="1"/>
            <a:r>
              <a:rPr lang="en-US" sz="1800" dirty="0">
                <a:hlinkClick r:id="rId4"/>
              </a:rPr>
              <a:t>EDMS PPSPS APA Insertion into clean room</a:t>
            </a: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40F6E-7CAC-4BB1-9A97-D0D4994C4F8C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Lifting fixture attaches directly to cleanroom rails where the APA is transferred to the transport beam inside the cleanroom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4F9E4-7637-4295-BB99-85D35F3F84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FCFB56-0A68-4E72-B4BE-44F1C2A787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363" y="3581970"/>
            <a:ext cx="5577690" cy="2165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CBEFE3-201B-4E0D-84C0-03D5236E2924}"/>
              </a:ext>
            </a:extLst>
          </p:cNvPr>
          <p:cNvSpPr txBox="1"/>
          <p:nvPr/>
        </p:nvSpPr>
        <p:spPr>
          <a:xfrm>
            <a:off x="2208053" y="4675673"/>
            <a:ext cx="2032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Top  lifting fixture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3C934-0F9D-4A68-890B-28548229AF2F}"/>
              </a:ext>
            </a:extLst>
          </p:cNvPr>
          <p:cNvSpPr txBox="1"/>
          <p:nvPr/>
        </p:nvSpPr>
        <p:spPr>
          <a:xfrm>
            <a:off x="7984817" y="4000414"/>
            <a:ext cx="2032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Bottom lifting fixture</a:t>
            </a:r>
          </a:p>
        </p:txBody>
      </p:sp>
    </p:spTree>
    <p:extLst>
      <p:ext uri="{BB962C8B-B14F-4D97-AF65-F5344CB8AC3E}">
        <p14:creationId xmlns:p14="http://schemas.microsoft.com/office/powerpoint/2010/main" val="411867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6DC2-804F-42A0-AF29-D0888098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APA Lifting Fixture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4C344-56E1-45DF-923E-B0899D09A0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2F25C-8D9C-4FF3-8677-3EAFFDA341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1BE42-D293-4256-88AE-B10192247CD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981395"/>
            <a:ext cx="4856703" cy="5103493"/>
          </a:xfrm>
        </p:spPr>
        <p:txBody>
          <a:bodyPr/>
          <a:lstStyle/>
          <a:p>
            <a:r>
              <a:rPr lang="en-US" dirty="0"/>
              <a:t>All yokes were load tested prior to use with the APA dummy test load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9C3ED-AABC-4801-BCA9-225F1997315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22323" y="1109822"/>
            <a:ext cx="2316358" cy="48466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Slight modifications for </a:t>
            </a:r>
            <a:r>
              <a:rPr lang="en-US" dirty="0" err="1">
                <a:solidFill>
                  <a:srgbClr val="002060"/>
                </a:solidFill>
              </a:rPr>
              <a:t>pDUNEII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Longer bars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Additional mass added to APA dummy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 progress and well understood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4DC51-F049-47FD-9CA4-914E9936BA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7C3C5-08D1-497A-B478-103CBBC64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7016" y="2343085"/>
            <a:ext cx="4581869" cy="3436402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D2A22AEA-DB9A-407E-B92C-BA9FA0A6F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90761" y="1512988"/>
            <a:ext cx="5225028" cy="39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9B6B-FAC8-4753-9D9B-DD751024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Upper APA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D40BD-A2F9-464E-9F66-1C9F9D2DA5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C4266-08F0-4A59-BEC1-CB944C983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05945F-962A-43A4-AB1B-4BE50EE7DFB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000" dirty="0"/>
              <a:t>Ships in the </a:t>
            </a:r>
            <a:r>
              <a:rPr lang="en-US" sz="2000" dirty="0" err="1"/>
              <a:t>ProtoDUNE</a:t>
            </a:r>
            <a:r>
              <a:rPr lang="en-US" sz="2000" dirty="0"/>
              <a:t> style shipping box</a:t>
            </a:r>
          </a:p>
          <a:p>
            <a:endParaRPr lang="en-US" sz="2000" dirty="0"/>
          </a:p>
          <a:p>
            <a:r>
              <a:rPr lang="en-US" sz="2000" dirty="0"/>
              <a:t>Involves several people and groups</a:t>
            </a:r>
          </a:p>
          <a:p>
            <a:pPr lvl="1"/>
            <a:r>
              <a:rPr lang="en-US" sz="1800" dirty="0"/>
              <a:t>Team to open up box</a:t>
            </a:r>
          </a:p>
          <a:p>
            <a:pPr lvl="1"/>
            <a:r>
              <a:rPr lang="en-US" sz="1800" dirty="0"/>
              <a:t>Overhead lifting crew for heavy items</a:t>
            </a:r>
          </a:p>
          <a:p>
            <a:pPr lvl="1"/>
            <a:r>
              <a:rPr lang="en-US" sz="1800" dirty="0"/>
              <a:t>Special truck crane for crate extraction</a:t>
            </a:r>
          </a:p>
          <a:p>
            <a:pPr lvl="1"/>
            <a:endParaRPr lang="en-US" sz="1800" dirty="0"/>
          </a:p>
          <a:p>
            <a:r>
              <a:rPr lang="en-US" sz="2000" dirty="0"/>
              <a:t>~1 day to open box and attach lifting gear</a:t>
            </a:r>
          </a:p>
          <a:p>
            <a:r>
              <a:rPr lang="en-US" sz="2000" dirty="0"/>
              <a:t>~1/2 day to hang on cleanroom rails</a:t>
            </a:r>
          </a:p>
          <a:p>
            <a:pPr lvl="1"/>
            <a:r>
              <a:rPr lang="en-US" sz="1800" dirty="0"/>
              <a:t>NB – Assumes all HSE documents are complete and signed off on</a:t>
            </a:r>
          </a:p>
          <a:p>
            <a:endParaRPr lang="en-US" sz="2000" dirty="0"/>
          </a:p>
          <a:p>
            <a:r>
              <a:rPr lang="en-US" sz="2000" dirty="0"/>
              <a:t>This process has been done 7 times</a:t>
            </a:r>
          </a:p>
        </p:txBody>
      </p:sp>
      <p:pic>
        <p:nvPicPr>
          <p:cNvPr id="9" name="Content Placeholder 8" descr="A picture containing apartment building, dirty&#10;&#10;Description automatically generated">
            <a:extLst>
              <a:ext uri="{FF2B5EF4-FFF2-40B4-BE49-F238E27FC236}">
                <a16:creationId xmlns:a16="http://schemas.microsoft.com/office/drawing/2014/main" id="{4B3239A1-5471-45F2-9711-2318F97F3F2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24549" y="352034"/>
            <a:ext cx="4281236" cy="6053669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84712-F4FE-4FA2-919E-5C9124C5CA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</p:spTree>
    <p:extLst>
      <p:ext uri="{BB962C8B-B14F-4D97-AF65-F5344CB8AC3E}">
        <p14:creationId xmlns:p14="http://schemas.microsoft.com/office/powerpoint/2010/main" val="1734125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0799-AC5A-428F-AAE5-2C8D0F0A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APA </a:t>
            </a:r>
            <a:r>
              <a:rPr lang="en-US" dirty="0">
                <a:sym typeface="Wingdings" panose="05000000000000000000" pitchFamily="2" charset="2"/>
              </a:rPr>
              <a:t> Cleanroom 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325B7-64A9-4E9F-8048-31F38584AB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1855E-F7C7-482B-9860-6C73FA17DA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CD6F69-74AF-4D63-804A-0967200761E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4389111" cy="4846638"/>
          </a:xfrm>
        </p:spPr>
        <p:txBody>
          <a:bodyPr/>
          <a:lstStyle/>
          <a:p>
            <a:r>
              <a:rPr lang="en-US" dirty="0"/>
              <a:t>Long bars are slid into the APA</a:t>
            </a:r>
          </a:p>
          <a:p>
            <a:pPr lvl="1"/>
            <a:r>
              <a:rPr lang="en-US" dirty="0"/>
              <a:t>Bars are connected to APA with 20mm bolt</a:t>
            </a:r>
          </a:p>
          <a:p>
            <a:pPr lvl="1"/>
            <a:r>
              <a:rPr lang="en-US" dirty="0"/>
              <a:t>Top bar is levelled and held with a bolt</a:t>
            </a:r>
          </a:p>
          <a:p>
            <a:pPr lvl="1"/>
            <a:r>
              <a:rPr lang="en-US" dirty="0"/>
              <a:t>Gravity pulls the bottom bar down until the lifting fixture sets the proper distance</a:t>
            </a:r>
          </a:p>
          <a:p>
            <a:pPr lvl="1"/>
            <a:endParaRPr lang="en-US" dirty="0"/>
          </a:p>
          <a:p>
            <a:r>
              <a:rPr lang="en-US" dirty="0"/>
              <a:t>Yoke is installed on the APA</a:t>
            </a:r>
          </a:p>
          <a:p>
            <a:r>
              <a:rPr lang="en-US" dirty="0"/>
              <a:t>Bottom fixture attaches to third long bar </a:t>
            </a:r>
          </a:p>
          <a:p>
            <a:endParaRPr lang="en-US" dirty="0"/>
          </a:p>
        </p:txBody>
      </p:sp>
      <p:pic>
        <p:nvPicPr>
          <p:cNvPr id="9" name="Content Placeholder 8" descr="A picture containing indoor, wooden&#10;&#10;Description automatically generated">
            <a:extLst>
              <a:ext uri="{FF2B5EF4-FFF2-40B4-BE49-F238E27FC236}">
                <a16:creationId xmlns:a16="http://schemas.microsoft.com/office/drawing/2014/main" id="{CCB0E05E-C800-41AA-930A-2ED8D6E8F026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23136" y="606029"/>
            <a:ext cx="4848225" cy="363616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8C6F6-F423-4E3B-9174-68C72F368C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881850-27F8-4810-A485-010AF96D7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74062" y="2635659"/>
            <a:ext cx="4173794" cy="313034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3A18A6-3220-4685-9FD4-83DE9376C86A}"/>
              </a:ext>
            </a:extLst>
          </p:cNvPr>
          <p:cNvCxnSpPr>
            <a:cxnSpLocks/>
          </p:cNvCxnSpPr>
          <p:nvPr/>
        </p:nvCxnSpPr>
        <p:spPr>
          <a:xfrm flipH="1">
            <a:off x="7000569" y="757084"/>
            <a:ext cx="2261418" cy="88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4CC551-6B3D-4899-B46B-35D573DFD305}"/>
              </a:ext>
            </a:extLst>
          </p:cNvPr>
          <p:cNvCxnSpPr>
            <a:cxnSpLocks/>
          </p:cNvCxnSpPr>
          <p:nvPr/>
        </p:nvCxnSpPr>
        <p:spPr>
          <a:xfrm flipH="1">
            <a:off x="7000569" y="757084"/>
            <a:ext cx="2261418" cy="3087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403EA6-8F87-4DC6-B591-87D58C310176}"/>
              </a:ext>
            </a:extLst>
          </p:cNvPr>
          <p:cNvCxnSpPr>
            <a:cxnSpLocks/>
          </p:cNvCxnSpPr>
          <p:nvPr/>
        </p:nvCxnSpPr>
        <p:spPr>
          <a:xfrm>
            <a:off x="9261987" y="757084"/>
            <a:ext cx="1258529" cy="2045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5D666C-29EC-4203-BF23-48EEBED6E53C}"/>
              </a:ext>
            </a:extLst>
          </p:cNvPr>
          <p:cNvSpPr txBox="1"/>
          <p:nvPr/>
        </p:nvSpPr>
        <p:spPr>
          <a:xfrm>
            <a:off x="9468465" y="570271"/>
            <a:ext cx="211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bars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B475E5-183B-4403-9D52-8A17981EB967}"/>
              </a:ext>
            </a:extLst>
          </p:cNvPr>
          <p:cNvCxnSpPr>
            <a:cxnSpLocks/>
          </p:cNvCxnSpPr>
          <p:nvPr/>
        </p:nvCxnSpPr>
        <p:spPr>
          <a:xfrm flipH="1">
            <a:off x="6626943" y="2536723"/>
            <a:ext cx="82580" cy="2710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A5FE912-8F6B-4FCD-B65D-6F22F28EEA71}"/>
              </a:ext>
            </a:extLst>
          </p:cNvPr>
          <p:cNvSpPr txBox="1"/>
          <p:nvPr/>
        </p:nvSpPr>
        <p:spPr>
          <a:xfrm>
            <a:off x="5648633" y="5340642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Yoke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20649F-835E-41E7-802A-379A6443D544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8131278" y="3493092"/>
            <a:ext cx="2262288" cy="2076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13AF570-FBF5-4B22-BE4E-128542C7658E}"/>
              </a:ext>
            </a:extLst>
          </p:cNvPr>
          <p:cNvSpPr txBox="1"/>
          <p:nvPr/>
        </p:nvSpPr>
        <p:spPr>
          <a:xfrm>
            <a:off x="7359445" y="5569875"/>
            <a:ext cx="154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lifting fixture</a:t>
            </a:r>
          </a:p>
        </p:txBody>
      </p:sp>
    </p:spTree>
    <p:extLst>
      <p:ext uri="{BB962C8B-B14F-4D97-AF65-F5344CB8AC3E}">
        <p14:creationId xmlns:p14="http://schemas.microsoft.com/office/powerpoint/2010/main" val="1119425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3CF5-4DBD-42A4-A525-F2009A84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APA </a:t>
            </a:r>
            <a:r>
              <a:rPr lang="en-US" dirty="0">
                <a:sym typeface="Wingdings" panose="05000000000000000000" pitchFamily="2" charset="2"/>
              </a:rPr>
              <a:t> Cleanroom 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FBD0F-5292-4BBE-A95D-B0A5FE5485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3728B-47DB-4ECA-996C-280DF262FD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D84999-4D33-497D-8403-A27A578DAB7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2051407" cy="4846638"/>
          </a:xfrm>
        </p:spPr>
        <p:txBody>
          <a:bodyPr/>
          <a:lstStyle/>
          <a:p>
            <a:r>
              <a:rPr lang="en-US" dirty="0"/>
              <a:t>Suspension system holds APA during transit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cranes begin lifting slowly to neutralize suspension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E1F09-4653-41BD-9D24-F465B7506F2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26860" y="314325"/>
            <a:ext cx="2051407" cy="5770563"/>
          </a:xfrm>
        </p:spPr>
        <p:txBody>
          <a:bodyPr/>
          <a:lstStyle/>
          <a:p>
            <a:pPr marL="342900" indent="-342900"/>
            <a:r>
              <a:rPr lang="en-US" dirty="0"/>
              <a:t>Unbolt the suspension system when cranes take the load</a:t>
            </a:r>
          </a:p>
          <a:p>
            <a:pPr marL="406908" lvl="1" indent="-342900"/>
            <a:r>
              <a:rPr lang="en-US" dirty="0"/>
              <a:t>Several minor adjustments needed to remove bolts</a:t>
            </a:r>
          </a:p>
          <a:p>
            <a:pPr marL="406908" lvl="1" indent="-342900"/>
            <a:endParaRPr lang="en-US" dirty="0"/>
          </a:p>
          <a:p>
            <a:pPr marL="342900" indent="-342900"/>
            <a:r>
              <a:rPr lang="en-US" dirty="0"/>
              <a:t>Forklift carries suspension out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B89E7-8E49-485B-B869-64D7DA5E09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ceiling, indoor, roof&#10;&#10;Description automatically generated">
            <a:extLst>
              <a:ext uri="{FF2B5EF4-FFF2-40B4-BE49-F238E27FC236}">
                <a16:creationId xmlns:a16="http://schemas.microsoft.com/office/drawing/2014/main" id="{0FE19ABC-0986-4AE2-8FA1-5F4A6FEBA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03293" y="2546168"/>
            <a:ext cx="4272116" cy="3204087"/>
          </a:xfrm>
          <a:prstGeom prst="rect">
            <a:avLst/>
          </a:prstGeom>
        </p:spPr>
      </p:pic>
      <p:pic>
        <p:nvPicPr>
          <p:cNvPr id="11" name="Picture 10" descr="A picture containing kitchenware, kitchen appliance&#10;&#10;Description automatically generated">
            <a:extLst>
              <a:ext uri="{FF2B5EF4-FFF2-40B4-BE49-F238E27FC236}">
                <a16:creationId xmlns:a16="http://schemas.microsoft.com/office/drawing/2014/main" id="{C2776332-74A3-4756-8EA7-B952984A8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95189" y="230057"/>
            <a:ext cx="3765755" cy="2824316"/>
          </a:xfrm>
          <a:prstGeom prst="rect">
            <a:avLst/>
          </a:prstGeom>
        </p:spPr>
      </p:pic>
      <p:pic>
        <p:nvPicPr>
          <p:cNvPr id="13" name="Picture 12" descr="A picture containing indoor, equipment, stack&#10;&#10;Description automatically generated">
            <a:extLst>
              <a:ext uri="{FF2B5EF4-FFF2-40B4-BE49-F238E27FC236}">
                <a16:creationId xmlns:a16="http://schemas.microsoft.com/office/drawing/2014/main" id="{6AE1B978-3692-4570-800F-FF5E121C6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77529" y="3133331"/>
            <a:ext cx="3601073" cy="27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8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D27A-1CFD-46DD-9F04-75C7CAFF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APA </a:t>
            </a:r>
            <a:r>
              <a:rPr lang="en-US" dirty="0">
                <a:sym typeface="Wingdings" panose="05000000000000000000" pitchFamily="2" charset="2"/>
              </a:rPr>
              <a:t> Cleanroom 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ABAF4-2772-4D9D-A02A-817FD623B1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1843-3A06-42E9-8EB1-A7E40B48AD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63296F-5BF5-45FC-B129-95B4F730ADD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1" y="914400"/>
            <a:ext cx="4706972" cy="5170488"/>
          </a:xfrm>
        </p:spPr>
        <p:txBody>
          <a:bodyPr/>
          <a:lstStyle/>
          <a:p>
            <a:r>
              <a:rPr lang="en-US" dirty="0"/>
              <a:t>Transport beam is moved to the SAS opening</a:t>
            </a:r>
          </a:p>
          <a:p>
            <a:r>
              <a:rPr lang="en-US" dirty="0"/>
              <a:t>Lifting fixture connected to transport beam with bolts</a:t>
            </a:r>
          </a:p>
          <a:p>
            <a:r>
              <a:rPr lang="en-US" dirty="0"/>
              <a:t>Use the crane to ensure level</a:t>
            </a:r>
          </a:p>
          <a:p>
            <a:r>
              <a:rPr lang="en-US" dirty="0"/>
              <a:t>Begin slowly lowering the APA from the lifting fixture to the trolley by loosening the bolts evenly on each end</a:t>
            </a:r>
          </a:p>
          <a:p>
            <a:r>
              <a:rPr lang="en-US" dirty="0"/>
              <a:t>Once trolley has the complete APA load, remove the lifting fixture legs and plates</a:t>
            </a:r>
          </a:p>
          <a:p>
            <a:r>
              <a:rPr lang="en-US" dirty="0"/>
              <a:t>Remove the mechanical stops on fixture, roll onto transport beam, replace mechanical stops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AF119-3FB4-4804-925B-8515BD8974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31368095-A173-4E4A-B309-A2D029AA7D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48662" y="894571"/>
            <a:ext cx="3695701" cy="2771776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8B02FE5-401E-45F9-9D45-DFD720CF6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82149" y="4013605"/>
            <a:ext cx="1228725" cy="2185988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4E561FB7-8CFB-436C-B78F-D4B7F60C72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7277" y="3106348"/>
            <a:ext cx="3695701" cy="2771776"/>
          </a:xfrm>
          <a:prstGeom prst="rect">
            <a:avLst/>
          </a:prstGeom>
        </p:spPr>
      </p:pic>
      <p:pic>
        <p:nvPicPr>
          <p:cNvPr id="17" name="Picture 16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CD43D4EC-6636-47EC-B1AC-1CD788DD08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572" y="149754"/>
            <a:ext cx="3297113" cy="2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51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7DC7-1BCD-42D2-9A20-E69A053E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Lower APA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FD71B-DFB2-4F45-957C-F7F080B293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94C6E-5F1A-431B-A7F8-F53A32B617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C03EEF-9FCD-406F-B6B2-DAA31371720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057525" y="1238250"/>
            <a:ext cx="3252950" cy="4846638"/>
          </a:xfrm>
        </p:spPr>
        <p:txBody>
          <a:bodyPr/>
          <a:lstStyle/>
          <a:p>
            <a:r>
              <a:rPr lang="en-US" dirty="0"/>
              <a:t>Lower APA must hang at two different elevations:</a:t>
            </a:r>
          </a:p>
          <a:p>
            <a:pPr lvl="1"/>
            <a:r>
              <a:rPr lang="en-US" dirty="0"/>
              <a:t>Cold box position</a:t>
            </a:r>
          </a:p>
          <a:p>
            <a:pPr lvl="1"/>
            <a:r>
              <a:rPr lang="en-US" dirty="0"/>
              <a:t>Final detector position</a:t>
            </a:r>
          </a:p>
          <a:p>
            <a:endParaRPr lang="en-US" dirty="0"/>
          </a:p>
          <a:p>
            <a:r>
              <a:rPr lang="en-US" dirty="0"/>
              <a:t>Adjustment made with the APA lowering system</a:t>
            </a:r>
          </a:p>
          <a:p>
            <a:pPr lvl="1"/>
            <a:r>
              <a:rPr lang="en-US" dirty="0">
                <a:hlinkClick r:id="rId2"/>
              </a:rPr>
              <a:t>EDMS link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6A7AB-8E0E-4530-AEF4-E652E55712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2" name="Content Placeholder 11" descr="Bar chart&#10;&#10;Description automatically generated with low confidence">
            <a:extLst>
              <a:ext uri="{FF2B5EF4-FFF2-40B4-BE49-F238E27FC236}">
                <a16:creationId xmlns:a16="http://schemas.microsoft.com/office/drawing/2014/main" id="{209577CF-DA50-431B-9691-124AD356DAF2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7" y="828625"/>
            <a:ext cx="2958458" cy="5596765"/>
          </a:xfr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83E1BC67-AD97-4490-B579-C6759E9C6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04" y="1696092"/>
            <a:ext cx="5865496" cy="43887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62A8C6F-4962-4F78-9769-2C26EE85B90B}"/>
              </a:ext>
            </a:extLst>
          </p:cNvPr>
          <p:cNvSpPr/>
          <p:nvPr/>
        </p:nvSpPr>
        <p:spPr>
          <a:xfrm>
            <a:off x="8220075" y="4354115"/>
            <a:ext cx="1352550" cy="5487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A7C496-BF33-4A73-BA05-1F4C2899604B}"/>
              </a:ext>
            </a:extLst>
          </p:cNvPr>
          <p:cNvSpPr/>
          <p:nvPr/>
        </p:nvSpPr>
        <p:spPr>
          <a:xfrm>
            <a:off x="8896350" y="1801415"/>
            <a:ext cx="1352550" cy="5487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E6D96E-0D90-4627-9973-B29FE9035E7B}"/>
              </a:ext>
            </a:extLst>
          </p:cNvPr>
          <p:cNvSpPr/>
          <p:nvPr/>
        </p:nvSpPr>
        <p:spPr>
          <a:xfrm>
            <a:off x="8896350" y="3429000"/>
            <a:ext cx="1352550" cy="5487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9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CE62-2A4F-4001-8794-F7707D28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Lower APA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1C2D2-C990-4C97-BBCE-931443201D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DC4F-D1F9-4818-9074-0C356ADD9A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8D708-7214-452F-9A93-6B1BE77A7C3E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Lower APA will arrive in DUNE style transport box</a:t>
            </a:r>
          </a:p>
          <a:p>
            <a:r>
              <a:rPr lang="en-US" dirty="0"/>
              <a:t>Transport box </a:t>
            </a:r>
            <a:r>
              <a:rPr lang="en-US" sz="1800" dirty="0"/>
              <a:t>(left) </a:t>
            </a:r>
            <a:r>
              <a:rPr lang="en-US" dirty="0"/>
              <a:t>is rotated vertical and placed on the cart </a:t>
            </a:r>
            <a:r>
              <a:rPr lang="en-US" sz="1800" dirty="0"/>
              <a:t>(center)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A744-CB1A-4CDD-AB8D-B6C8CA2F0FE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34130" y="2603481"/>
            <a:ext cx="4745088" cy="3370263"/>
          </a:xfrm>
        </p:spPr>
        <p:txBody>
          <a:bodyPr/>
          <a:lstStyle/>
          <a:p>
            <a:r>
              <a:rPr lang="en-US" dirty="0"/>
              <a:t>Yoke is connected to lower APA</a:t>
            </a:r>
          </a:p>
          <a:p>
            <a:r>
              <a:rPr lang="en-US" dirty="0"/>
              <a:t>Lifting fixture positioned above APA</a:t>
            </a:r>
          </a:p>
          <a:p>
            <a:r>
              <a:rPr lang="en-US" dirty="0"/>
              <a:t>Trolley is installed</a:t>
            </a:r>
          </a:p>
          <a:p>
            <a:r>
              <a:rPr lang="en-US" dirty="0"/>
              <a:t>Crane takes the APA load</a:t>
            </a:r>
          </a:p>
          <a:p>
            <a:r>
              <a:rPr lang="en-US" dirty="0"/>
              <a:t>Box disconnected from APA</a:t>
            </a:r>
          </a:p>
          <a:p>
            <a:r>
              <a:rPr lang="en-US" dirty="0"/>
              <a:t>Box rolls out of the way</a:t>
            </a:r>
          </a:p>
          <a:p>
            <a:r>
              <a:rPr lang="en-US" dirty="0"/>
              <a:t>Carried to the cleanroom with lifting fixture and delivered like upper APA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CEA67-CFD1-4B94-BCE1-5A4F910887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handcart&#10;&#10;Description automatically generated">
            <a:extLst>
              <a:ext uri="{FF2B5EF4-FFF2-40B4-BE49-F238E27FC236}">
                <a16:creationId xmlns:a16="http://schemas.microsoft.com/office/drawing/2014/main" id="{B943A839-7627-4C6E-8EBF-30F1C4ED3F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90" y="2790982"/>
            <a:ext cx="4164795" cy="3490899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C1844C86-E771-43CC-9660-64DD88D1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632" y="149754"/>
            <a:ext cx="3248025" cy="1847850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68DF5DC-5BD8-4EDE-9543-4A71CE539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217" y="1800557"/>
            <a:ext cx="2557098" cy="46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4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BF4520-48B2-4C5F-BAA3-F3754A93774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4623" y="981395"/>
            <a:ext cx="3977640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0112A-BB96-4CBD-98D3-ACAD2F48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</a:t>
            </a:r>
            <a:r>
              <a:rPr lang="en-US" dirty="0">
                <a:sym typeface="Wingdings" panose="05000000000000000000" pitchFamily="2" charset="2"/>
              </a:rPr>
              <a:t> Cleanroom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28C97-0563-4115-BFFF-353D2E8D30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A372-553C-41E0-BBE4-6DAFC42E12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44CAB3-D0C0-4306-9760-296E1090BF4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3283" y="1238250"/>
            <a:ext cx="4301340" cy="4846638"/>
          </a:xfrm>
        </p:spPr>
        <p:txBody>
          <a:bodyPr/>
          <a:lstStyle/>
          <a:p>
            <a:r>
              <a:rPr lang="en-US" dirty="0"/>
              <a:t>The transport box covers are removed</a:t>
            </a:r>
          </a:p>
          <a:p>
            <a:r>
              <a:rPr lang="en-US" dirty="0"/>
              <a:t>Using a tugger, the cart is pulled into the SAS</a:t>
            </a:r>
          </a:p>
          <a:p>
            <a:r>
              <a:rPr lang="en-US" dirty="0"/>
              <a:t>The air in the SAS is purified every 15 minutes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C13F6-5CA1-46F5-B85E-3D3EE4318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21D99-69B8-43E4-89F2-CEE4D2717BC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2642" y="981395"/>
            <a:ext cx="3333750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9321D-F2CD-4CA4-B4F2-318D194B2F0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4622" y="3556135"/>
            <a:ext cx="3270885" cy="1804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08F94-C766-48D6-9F41-8BF7787EC79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5507" y="3556135"/>
            <a:ext cx="3270885" cy="1804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1345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A501-E496-4558-823F-C8E7B583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Assembly Area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CDBA1-D942-4FD5-98FB-25C7920CF4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6D19-0AA1-44B8-9D4C-20D6CF5C38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C106F5-6635-4C94-8652-A6DD07136AA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93121" y="1238250"/>
            <a:ext cx="5331795" cy="4846638"/>
          </a:xfrm>
        </p:spPr>
        <p:txBody>
          <a:bodyPr/>
          <a:lstStyle/>
          <a:p>
            <a:r>
              <a:rPr lang="en-US" dirty="0"/>
              <a:t>The cart is moved over to the assembly line using the tugger</a:t>
            </a:r>
          </a:p>
          <a:p>
            <a:r>
              <a:rPr lang="en-US" dirty="0"/>
              <a:t>The lower APA is delivered to the tower first</a:t>
            </a:r>
          </a:p>
          <a:p>
            <a:r>
              <a:rPr lang="en-US" dirty="0"/>
              <a:t>Lifting beam has two trolleys with long lifting straps connected to clevis on the APA side tubes</a:t>
            </a:r>
          </a:p>
          <a:p>
            <a:r>
              <a:rPr lang="en-US" dirty="0"/>
              <a:t>Load is transferred to the lifting beam</a:t>
            </a:r>
          </a:p>
          <a:p>
            <a:pPr lvl="1"/>
            <a:r>
              <a:rPr lang="en-US" dirty="0"/>
              <a:t>Load cell indicates when bolts can be removed</a:t>
            </a:r>
          </a:p>
          <a:p>
            <a:r>
              <a:rPr lang="en-US" dirty="0"/>
              <a:t>Transport cart is tugged out of the way</a:t>
            </a:r>
          </a:p>
          <a:p>
            <a:r>
              <a:rPr lang="en-US" dirty="0"/>
              <a:t>Lifting beam raised and connected to rail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634E3-E1AB-4760-B6E3-352B7EEF485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B34E1-9C5D-4CE2-AE69-910A6D5D8F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E7EB3-969D-4BCE-B41A-713D862C2B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349" y="320070"/>
            <a:ext cx="3429000" cy="189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4A1F01-2C64-41D6-AAF4-5D045C2A892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0349" y="2324910"/>
            <a:ext cx="2760980" cy="3110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C40F5-083B-4752-93F0-89503EDA99F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195" y="2324909"/>
            <a:ext cx="3300730" cy="3110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93DC88-D332-450F-8A19-EE2790898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349" y="193890"/>
            <a:ext cx="3016464" cy="20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2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00F0-202F-4FED-BE85-530CC6C7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APA Assembly Outfitting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DF59C-E44D-43A0-833F-C24D204C2A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ACD0E-D498-4F82-B499-6D68205124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0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5710C8-01C8-4282-8475-DB340F2CA08C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838" y="44530"/>
            <a:ext cx="4623380" cy="299211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7BD69-6B77-4D4E-9C2B-F2A9B15C1FB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733" y="1005681"/>
            <a:ext cx="4623380" cy="4846638"/>
          </a:xfrm>
        </p:spPr>
        <p:txBody>
          <a:bodyPr/>
          <a:lstStyle/>
          <a:p>
            <a:r>
              <a:rPr lang="en-US" sz="2000" dirty="0"/>
              <a:t>Some additional testing at Ash River needed to determine optimum timing</a:t>
            </a:r>
          </a:p>
          <a:p>
            <a:r>
              <a:rPr lang="en-US" sz="2000" dirty="0"/>
              <a:t>Cable tray can be installed before cables are routed through the tubes</a:t>
            </a:r>
          </a:p>
          <a:p>
            <a:pPr lvl="1"/>
            <a:r>
              <a:rPr lang="en-US" sz="1800" dirty="0"/>
              <a:t>May have to attach vertical cable tray after cable is routed</a:t>
            </a:r>
          </a:p>
          <a:p>
            <a:r>
              <a:rPr lang="en-US" sz="2000" dirty="0"/>
              <a:t>Cable spools are craned up to top level</a:t>
            </a:r>
          </a:p>
          <a:p>
            <a:r>
              <a:rPr lang="en-US" sz="2000" dirty="0"/>
              <a:t>Transferred to deployment spools</a:t>
            </a:r>
          </a:p>
          <a:p>
            <a:r>
              <a:rPr lang="en-US" sz="2000" dirty="0"/>
              <a:t>Deployed</a:t>
            </a:r>
          </a:p>
          <a:p>
            <a:r>
              <a:rPr lang="en-US" sz="2000" dirty="0"/>
              <a:t>Routed to FEMBs</a:t>
            </a:r>
          </a:p>
          <a:p>
            <a:r>
              <a:rPr lang="en-US" sz="2000" dirty="0"/>
              <a:t>Cables dressed</a:t>
            </a:r>
          </a:p>
          <a:p>
            <a:pPr lvl="1"/>
            <a:r>
              <a:rPr lang="en-US" sz="1800" dirty="0"/>
              <a:t>Affix the vertical cable tray at this point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894A4-13BA-4A85-AF14-82D50659D8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C221D69-B95E-4D6E-9537-DCA68A9D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497" y="1906104"/>
            <a:ext cx="3003204" cy="4353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91BA1A-BF6B-4DDA-8C04-D63DDBFA11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710" y="2677412"/>
            <a:ext cx="1600958" cy="1970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779BC-84F3-D247-9905-6FC33C10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2855" y="2868689"/>
            <a:ext cx="1600957" cy="1925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4943A9-6AAA-4E04-B894-11B8E500EF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2855" y="4816238"/>
            <a:ext cx="1910105" cy="149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01E9C6-6754-487A-B6D8-06F8576CAF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179" y="4569672"/>
            <a:ext cx="1435486" cy="1913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EC0B6-4872-4742-AB17-1564AE74CF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 r="-2258"/>
          <a:stretch/>
        </p:blipFill>
        <p:spPr bwMode="auto">
          <a:xfrm>
            <a:off x="4636693" y="4510698"/>
            <a:ext cx="1620642" cy="1972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648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440-7DD1-4848-BF02-CC3D942B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APA </a:t>
            </a:r>
            <a:r>
              <a:rPr lang="en-US" dirty="0">
                <a:sym typeface="Wingdings" panose="05000000000000000000" pitchFamily="2" charset="2"/>
              </a:rPr>
              <a:t> Cleanroom 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90CA2-3541-48A4-B965-248D790EBE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57FDA-51EF-4A83-8E1C-6E065C6D5F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0700ED-058B-4D14-A5FF-38B98EEA47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981395"/>
            <a:ext cx="5331795" cy="5103493"/>
          </a:xfrm>
        </p:spPr>
        <p:txBody>
          <a:bodyPr/>
          <a:lstStyle/>
          <a:p>
            <a:r>
              <a:rPr lang="en-US" dirty="0"/>
              <a:t>Use crane to connect lifting fixture to APA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68A27-B135-4E1A-90CE-1126F931AFF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35272" y="981395"/>
            <a:ext cx="5331795" cy="5103493"/>
          </a:xfrm>
        </p:spPr>
        <p:txBody>
          <a:bodyPr/>
          <a:lstStyle/>
          <a:p>
            <a:r>
              <a:rPr lang="en-US" dirty="0"/>
              <a:t>Mobile crane connects to foot tube lifting fixture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71880-1643-4EA1-8AFE-2BDE9C5209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1AC9ADD8-275F-44C4-A6E5-59C5F41D98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167" y="2483195"/>
            <a:ext cx="4409768" cy="3307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B3559-BD05-4768-BBB0-41F01FCCAD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73964" y="2425722"/>
            <a:ext cx="4409769" cy="3307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714CDD-611A-456A-9451-AD585E93CE0D}"/>
              </a:ext>
            </a:extLst>
          </p:cNvPr>
          <p:cNvSpPr txBox="1"/>
          <p:nvPr/>
        </p:nvSpPr>
        <p:spPr>
          <a:xfrm>
            <a:off x="4315018" y="2256503"/>
            <a:ext cx="258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controlled hoist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Solid connections</a:t>
            </a:r>
          </a:p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B77FE7-053E-45E4-9EDD-D059E7B87AAF}"/>
              </a:ext>
            </a:extLst>
          </p:cNvPr>
          <p:cNvCxnSpPr>
            <a:cxnSpLocks/>
          </p:cNvCxnSpPr>
          <p:nvPr/>
        </p:nvCxnSpPr>
        <p:spPr>
          <a:xfrm flipH="1">
            <a:off x="2436051" y="3283974"/>
            <a:ext cx="2184791" cy="204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6442AE-E92D-4ECA-8727-AEA61C7DFE2D}"/>
              </a:ext>
            </a:extLst>
          </p:cNvPr>
          <p:cNvCxnSpPr>
            <a:cxnSpLocks/>
          </p:cNvCxnSpPr>
          <p:nvPr/>
        </p:nvCxnSpPr>
        <p:spPr>
          <a:xfrm>
            <a:off x="6570036" y="3283974"/>
            <a:ext cx="1875874" cy="346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F352B0-AA5F-4F62-B7EA-ACA7F6D20A88}"/>
              </a:ext>
            </a:extLst>
          </p:cNvPr>
          <p:cNvCxnSpPr>
            <a:cxnSpLocks/>
          </p:cNvCxnSpPr>
          <p:nvPr/>
        </p:nvCxnSpPr>
        <p:spPr>
          <a:xfrm flipH="1">
            <a:off x="3008671" y="2462856"/>
            <a:ext cx="1359222" cy="243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999110-92ED-45AC-84D8-0E15AA57EB12}"/>
              </a:ext>
            </a:extLst>
          </p:cNvPr>
          <p:cNvSpPr txBox="1"/>
          <p:nvPr/>
        </p:nvSpPr>
        <p:spPr>
          <a:xfrm>
            <a:off x="4367893" y="4200525"/>
            <a:ext cx="253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trolley should also be installed on the APA at this 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5AC905-AC20-4CEB-BDC3-CF775D36041F}"/>
              </a:ext>
            </a:extLst>
          </p:cNvPr>
          <p:cNvSpPr txBox="1"/>
          <p:nvPr/>
        </p:nvSpPr>
        <p:spPr>
          <a:xfrm>
            <a:off x="10432512" y="2164170"/>
            <a:ext cx="1759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Slight modifications for </a:t>
            </a:r>
            <a:r>
              <a:rPr lang="en-US" dirty="0" err="1">
                <a:solidFill>
                  <a:srgbClr val="002060"/>
                </a:solidFill>
              </a:rPr>
              <a:t>pDUNEII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- Longer bars</a:t>
            </a:r>
          </a:p>
          <a:p>
            <a:r>
              <a:rPr lang="en-US" dirty="0">
                <a:solidFill>
                  <a:srgbClr val="002060"/>
                </a:solidFill>
              </a:rPr>
              <a:t>- Additional mass added to APA test load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 progress and well understood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E13EC2-55DE-41D3-934A-BB2D93AB69A8}"/>
              </a:ext>
            </a:extLst>
          </p:cNvPr>
          <p:cNvSpPr txBox="1"/>
          <p:nvPr/>
        </p:nvSpPr>
        <p:spPr>
          <a:xfrm>
            <a:off x="4367893" y="65708"/>
            <a:ext cx="749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lifting fixture – </a:t>
            </a:r>
            <a:r>
              <a:rPr lang="en-US" dirty="0">
                <a:hlinkClick r:id="rId4"/>
              </a:rPr>
              <a:t>tool manual link</a:t>
            </a:r>
            <a:endParaRPr lang="en-US" dirty="0"/>
          </a:p>
          <a:p>
            <a:pPr lvl="1"/>
            <a:r>
              <a:rPr lang="en-US" dirty="0"/>
              <a:t>Tool for lifting a horizonal APA out of a shipping crate and rotating vertical</a:t>
            </a:r>
          </a:p>
          <a:p>
            <a:pPr lvl="1"/>
            <a:r>
              <a:rPr lang="en-US" sz="1800" dirty="0">
                <a:hlinkClick r:id="rId5"/>
              </a:rPr>
              <a:t>EDMS PPSPS APA Insertion into clean room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D2C3-3FC5-491A-82E7-52C875A9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APA </a:t>
            </a:r>
            <a:r>
              <a:rPr lang="en-US" dirty="0">
                <a:sym typeface="Wingdings" panose="05000000000000000000" pitchFamily="2" charset="2"/>
              </a:rPr>
              <a:t> Cleanroom 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CEDBA-B366-4987-8EDE-2F40269660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DE608-1400-4F9B-B6C2-D45DFDE36F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BD4621-872C-41F8-8F00-D2E2E94E4869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00FBE-871E-4E5E-B84A-867C0A59599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133C6-228C-4CD5-8B9A-F2BDB5FB0B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0BB43E81-2AB7-435A-8D1D-6ACEE11A7E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63400" y="3860210"/>
            <a:ext cx="2538835" cy="1904126"/>
          </a:xfrm>
          <a:prstGeom prst="rect">
            <a:avLst/>
          </a:prstGeom>
        </p:spPr>
      </p:pic>
      <p:pic>
        <p:nvPicPr>
          <p:cNvPr id="17" name="Picture 16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6653D3D3-70DB-4BD9-AF74-AEEF14BE56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21441" y="1199538"/>
            <a:ext cx="2557465" cy="1918099"/>
          </a:xfrm>
          <a:prstGeom prst="rect">
            <a:avLst/>
          </a:prstGeom>
        </p:spPr>
      </p:pic>
      <p:pic>
        <p:nvPicPr>
          <p:cNvPr id="29" name="Picture 28" descr="A picture containing indoor&#10;&#10;Description automatically generated">
            <a:extLst>
              <a:ext uri="{FF2B5EF4-FFF2-40B4-BE49-F238E27FC236}">
                <a16:creationId xmlns:a16="http://schemas.microsoft.com/office/drawing/2014/main" id="{7FDBDA03-4A30-4C19-BD44-E26182D78A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3812" y="1205630"/>
            <a:ext cx="2539644" cy="19047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51B73A-D8FF-4F7C-AD7A-5EC26D4492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64230" y="1203672"/>
            <a:ext cx="2557465" cy="1918099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0274ECC7-3750-417F-AFB6-9C3E2C9072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01402" y="3862699"/>
            <a:ext cx="2539644" cy="1904733"/>
          </a:xfrm>
          <a:prstGeom prst="rect">
            <a:avLst/>
          </a:prstGeom>
        </p:spPr>
      </p:pic>
      <p:pic>
        <p:nvPicPr>
          <p:cNvPr id="39" name="Picture 38" descr="A picture containing indoor&#10;&#10;Description automatically generated">
            <a:extLst>
              <a:ext uri="{FF2B5EF4-FFF2-40B4-BE49-F238E27FC236}">
                <a16:creationId xmlns:a16="http://schemas.microsoft.com/office/drawing/2014/main" id="{B5376E0A-028C-4907-A4A4-B83185D2E1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2199" y="3862298"/>
            <a:ext cx="2536448" cy="1902336"/>
          </a:xfrm>
          <a:prstGeom prst="rect">
            <a:avLst/>
          </a:prstGeom>
        </p:spPr>
      </p:pic>
      <p:pic>
        <p:nvPicPr>
          <p:cNvPr id="41" name="Picture 40" descr="A picture containing indoor, warehouse&#10;&#10;Description automatically generated">
            <a:extLst>
              <a:ext uri="{FF2B5EF4-FFF2-40B4-BE49-F238E27FC236}">
                <a16:creationId xmlns:a16="http://schemas.microsoft.com/office/drawing/2014/main" id="{34DCF551-BCC3-4939-A089-BD01806B7C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7949" y="3862298"/>
            <a:ext cx="2536448" cy="1902336"/>
          </a:xfrm>
          <a:prstGeom prst="rect">
            <a:avLst/>
          </a:prstGeom>
        </p:spPr>
      </p:pic>
      <p:pic>
        <p:nvPicPr>
          <p:cNvPr id="13" name="Picture 12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DD6741F0-2038-4EEC-9CE8-3A87F96D06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0949" y="1206817"/>
            <a:ext cx="2549146" cy="19118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826DA6-AFD4-4F3B-AA47-B12E776D7D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2769" y="1207334"/>
            <a:ext cx="2553280" cy="191496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F4E23E8-C013-4800-A9B1-57BA7C68922E}"/>
              </a:ext>
            </a:extLst>
          </p:cNvPr>
          <p:cNvSpPr txBox="1"/>
          <p:nvPr/>
        </p:nvSpPr>
        <p:spPr>
          <a:xfrm>
            <a:off x="656754" y="4171578"/>
            <a:ext cx="12564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Bottom lifting fixture is removed once the APA is vertical</a:t>
            </a:r>
          </a:p>
        </p:txBody>
      </p:sp>
    </p:spTree>
    <p:extLst>
      <p:ext uri="{BB962C8B-B14F-4D97-AF65-F5344CB8AC3E}">
        <p14:creationId xmlns:p14="http://schemas.microsoft.com/office/powerpoint/2010/main" val="227022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3750-E073-4C98-AB95-EC901E7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APA Trolley Difference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979AF-443E-4569-B999-F10A221F42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B73F-B6A4-40E4-8963-02E55ABB1C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88E46-37FD-432C-AB5E-9820B6A9F7F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11173" y="1238250"/>
            <a:ext cx="5331795" cy="4846638"/>
          </a:xfrm>
        </p:spPr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trolley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9FEB3-035D-4979-B18F-1B397F6B36C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672102" y="0"/>
            <a:ext cx="5331795" cy="4846638"/>
          </a:xfrm>
        </p:spPr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trolley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DA241-CB9A-4ABC-99EF-F26D0CA379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9" name="Picture 8" descr="A picture containing indoor, light, miller&#10;&#10;Description automatically generated">
            <a:extLst>
              <a:ext uri="{FF2B5EF4-FFF2-40B4-BE49-F238E27FC236}">
                <a16:creationId xmlns:a16="http://schemas.microsoft.com/office/drawing/2014/main" id="{172F9C80-A24B-4AFA-BF3A-B87E35258B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2449" y="2331388"/>
            <a:ext cx="4514850" cy="3386138"/>
          </a:xfrm>
          <a:prstGeom prst="rect">
            <a:avLst/>
          </a:prstGeom>
        </p:spPr>
      </p:pic>
      <p:pic>
        <p:nvPicPr>
          <p:cNvPr id="13" name="Picture 12" descr="A machine in a factory&#10;&#10;Description automatically generated with low confidence">
            <a:extLst>
              <a:ext uri="{FF2B5EF4-FFF2-40B4-BE49-F238E27FC236}">
                <a16:creationId xmlns:a16="http://schemas.microsoft.com/office/drawing/2014/main" id="{335E5BAD-FC3A-4426-81DA-8B4491E9B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7205" y="462106"/>
            <a:ext cx="5384800" cy="3562350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64B72CE-17C3-4770-8160-5D8AC913D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9002"/>
              </p:ext>
            </p:extLst>
          </p:nvPr>
        </p:nvGraphicFramePr>
        <p:xfrm>
          <a:off x="6531025" y="3830494"/>
          <a:ext cx="3681363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6040087" imgH="11344044" progId="Acrobat.Document.DC">
                  <p:embed/>
                </p:oleObj>
              </mc:Choice>
              <mc:Fallback>
                <p:oleObj name="Acrobat Document" r:id="rId4" imgW="16040087" imgH="113440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1025" y="3830494"/>
                        <a:ext cx="3681363" cy="260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C2166B-F70D-4E8B-9C1B-A8089C47A62A}"/>
              </a:ext>
            </a:extLst>
          </p:cNvPr>
          <p:cNvCxnSpPr/>
          <p:nvPr/>
        </p:nvCxnSpPr>
        <p:spPr>
          <a:xfrm flipV="1">
            <a:off x="7715250" y="2243281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36B0E9-BC9D-416E-A640-1B60A3635ABE}"/>
              </a:ext>
            </a:extLst>
          </p:cNvPr>
          <p:cNvCxnSpPr/>
          <p:nvPr/>
        </p:nvCxnSpPr>
        <p:spPr>
          <a:xfrm flipV="1">
            <a:off x="7896225" y="2243281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2C378E-E36C-476A-B228-826166BB7CE5}"/>
              </a:ext>
            </a:extLst>
          </p:cNvPr>
          <p:cNvCxnSpPr/>
          <p:nvPr/>
        </p:nvCxnSpPr>
        <p:spPr>
          <a:xfrm flipV="1">
            <a:off x="8905875" y="2243281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E5B2F4-3610-4F55-9154-6D0AF4AC3B05}"/>
              </a:ext>
            </a:extLst>
          </p:cNvPr>
          <p:cNvCxnSpPr/>
          <p:nvPr/>
        </p:nvCxnSpPr>
        <p:spPr>
          <a:xfrm flipV="1">
            <a:off x="9115425" y="2243281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1575D9-FC77-48BA-A51E-AA5211A38387}"/>
              </a:ext>
            </a:extLst>
          </p:cNvPr>
          <p:cNvSpPr txBox="1"/>
          <p:nvPr/>
        </p:nvSpPr>
        <p:spPr>
          <a:xfrm>
            <a:off x="4619804" y="4432746"/>
            <a:ext cx="199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Lesson learned: All pins were not loaded, redesigned </a:t>
            </a:r>
          </a:p>
        </p:txBody>
      </p:sp>
    </p:spTree>
    <p:extLst>
      <p:ext uri="{BB962C8B-B14F-4D97-AF65-F5344CB8AC3E}">
        <p14:creationId xmlns:p14="http://schemas.microsoft.com/office/powerpoint/2010/main" val="299068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0816-C5E0-4B1E-A5C7-A53D07C5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Cleanroom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7439E-5C92-40BC-8E17-62A3EA0AB6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74B9A-E1D2-4919-91B5-F725AB8FBF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7A8EC-F5AC-48E2-890E-76680C794B3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72" y="1238250"/>
            <a:ext cx="5561454" cy="4846638"/>
          </a:xfrm>
        </p:spPr>
        <p:txBody>
          <a:bodyPr/>
          <a:lstStyle/>
          <a:p>
            <a:r>
              <a:rPr lang="en-US" dirty="0"/>
              <a:t>Survey – 1-2 days</a:t>
            </a:r>
          </a:p>
          <a:p>
            <a:pPr lvl="1"/>
            <a:r>
              <a:rPr lang="en-US" dirty="0"/>
              <a:t>Includes protection removal and installation</a:t>
            </a:r>
          </a:p>
          <a:p>
            <a:r>
              <a:rPr lang="en-US" dirty="0"/>
              <a:t>Install cable tray – 1 day </a:t>
            </a:r>
            <a:r>
              <a:rPr lang="en-US" sz="1600" dirty="0"/>
              <a:t>(if not assembled)</a:t>
            </a:r>
            <a:endParaRPr lang="en-US" dirty="0"/>
          </a:p>
          <a:p>
            <a:r>
              <a:rPr lang="en-US" dirty="0"/>
              <a:t>Install/test CE boxes and cabling – 1 week</a:t>
            </a:r>
          </a:p>
          <a:p>
            <a:r>
              <a:rPr lang="en-US" dirty="0"/>
              <a:t>Photon detectors – 3 days</a:t>
            </a:r>
          </a:p>
          <a:p>
            <a:r>
              <a:rPr lang="en-US" dirty="0" err="1"/>
              <a:t>Coldbox</a:t>
            </a:r>
            <a:r>
              <a:rPr lang="en-US" dirty="0"/>
              <a:t> testing – varies</a:t>
            </a:r>
          </a:p>
          <a:p>
            <a:r>
              <a:rPr lang="en-US" dirty="0"/>
              <a:t>Replace any CE – varies</a:t>
            </a:r>
          </a:p>
          <a:p>
            <a:r>
              <a:rPr lang="en-US" dirty="0"/>
              <a:t>Roll into cryostat</a:t>
            </a:r>
          </a:p>
          <a:p>
            <a:pPr lvl="1"/>
            <a:r>
              <a:rPr lang="en-US" dirty="0"/>
              <a:t>Cryostat beams on trolleys</a:t>
            </a:r>
          </a:p>
          <a:p>
            <a:pPr lvl="1"/>
            <a:r>
              <a:rPr lang="en-US" dirty="0"/>
              <a:t>Align DSS beam with TCO opening</a:t>
            </a:r>
          </a:p>
          <a:p>
            <a:pPr lvl="1"/>
            <a:r>
              <a:rPr lang="en-US" dirty="0"/>
              <a:t>Travel to DSS via intermediate beam connection</a:t>
            </a:r>
          </a:p>
          <a:p>
            <a:r>
              <a:rPr lang="en-US" dirty="0"/>
              <a:t>Total cleanroom time ~11 days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23519-8AF6-4AD2-9022-6FBA95608FA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A2D73-70DC-4796-BEC3-DBD34754BB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6C5B63B-9976-4929-AEA2-18D52685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67" y="2823599"/>
            <a:ext cx="2628419" cy="3586297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8F441E3C-2D95-41E8-A431-69FC7917A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35551" y="-431906"/>
            <a:ext cx="2823599" cy="3687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E849C0-EADE-4900-93B0-FBD12723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40125" y="2998835"/>
            <a:ext cx="2915727" cy="3235824"/>
          </a:xfrm>
          <a:prstGeom prst="rect">
            <a:avLst/>
          </a:prstGeom>
        </p:spPr>
      </p:pic>
      <p:pic>
        <p:nvPicPr>
          <p:cNvPr id="17" name="Picture 16" descr="A picture containing indoor&#10;&#10;Description automatically generated">
            <a:extLst>
              <a:ext uri="{FF2B5EF4-FFF2-40B4-BE49-F238E27FC236}">
                <a16:creationId xmlns:a16="http://schemas.microsoft.com/office/drawing/2014/main" id="{E452B1C7-01A4-4F42-ADD8-41D82E76F3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92151" y="-276249"/>
            <a:ext cx="2823599" cy="33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8272-40CA-4A1C-BF8A-0FA16CCD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II Cryostat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4BB1C-D3E0-4C23-A5DE-BE736DBFB4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E536A-992C-41D7-B996-E03376429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B4DB3-30B6-42B4-9446-2ABE2D4461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981395"/>
            <a:ext cx="5331795" cy="5352729"/>
          </a:xfrm>
        </p:spPr>
        <p:txBody>
          <a:bodyPr/>
          <a:lstStyle/>
          <a:p>
            <a:r>
              <a:rPr lang="en-US" dirty="0"/>
              <a:t>First APA idles on the DSS until second APA rolls onto DSS beam</a:t>
            </a:r>
          </a:p>
          <a:p>
            <a:r>
              <a:rPr lang="en-US" dirty="0"/>
              <a:t>DSS beam is rolled into position</a:t>
            </a:r>
          </a:p>
          <a:p>
            <a:r>
              <a:rPr lang="en-US" dirty="0"/>
              <a:t>DSS beam is bolted into position</a:t>
            </a:r>
          </a:p>
          <a:p>
            <a:pPr lvl="1"/>
            <a:r>
              <a:rPr lang="en-US" dirty="0"/>
              <a:t>Remove DSS beam trolleys</a:t>
            </a:r>
          </a:p>
          <a:p>
            <a:r>
              <a:rPr lang="en-US" dirty="0"/>
              <a:t>APA is positioned and bolted to DSS</a:t>
            </a:r>
          </a:p>
          <a:p>
            <a:pPr lvl="1"/>
            <a:r>
              <a:rPr lang="en-US" dirty="0"/>
              <a:t>Remove APA trolley</a:t>
            </a:r>
          </a:p>
          <a:p>
            <a:r>
              <a:rPr lang="en-US" dirty="0"/>
              <a:t>Install APA </a:t>
            </a:r>
            <a:r>
              <a:rPr lang="en-US" dirty="0">
                <a:sym typeface="Wingdings" panose="05000000000000000000" pitchFamily="2" charset="2"/>
              </a:rPr>
              <a:t> penetration cable trays</a:t>
            </a:r>
          </a:p>
          <a:p>
            <a:r>
              <a:rPr lang="en-US" dirty="0">
                <a:sym typeface="Wingdings" panose="05000000000000000000" pitchFamily="2" charset="2"/>
              </a:rPr>
              <a:t>Route APA cables to feedthrough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Connect and test connections</a:t>
            </a:r>
          </a:p>
          <a:p>
            <a:r>
              <a:rPr lang="en-US" dirty="0"/>
              <a:t>Install top/bottom field cage latches</a:t>
            </a:r>
          </a:p>
          <a:p>
            <a:r>
              <a:rPr lang="en-US" dirty="0"/>
              <a:t>Deploy field cages</a:t>
            </a:r>
          </a:p>
          <a:p>
            <a:r>
              <a:rPr lang="en-US" dirty="0"/>
              <a:t>Make final connections </a:t>
            </a:r>
            <a:r>
              <a:rPr lang="en-US" dirty="0" err="1"/>
              <a:t>endwall</a:t>
            </a:r>
            <a:r>
              <a:rPr lang="en-US" dirty="0"/>
              <a:t>/APA &amp; field cage/APA</a:t>
            </a:r>
          </a:p>
          <a:p>
            <a:endParaRPr lang="en-US" dirty="0"/>
          </a:p>
        </p:txBody>
      </p:sp>
      <p:pic>
        <p:nvPicPr>
          <p:cNvPr id="9" name="Content Placeholder 8" descr="A picture containing text, screenshot, bed&#10;&#10;Description automatically generated">
            <a:extLst>
              <a:ext uri="{FF2B5EF4-FFF2-40B4-BE49-F238E27FC236}">
                <a16:creationId xmlns:a16="http://schemas.microsoft.com/office/drawing/2014/main" id="{B44E1D06-BB4F-4A7D-A3F3-A0859CA68AA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764" y="38420"/>
            <a:ext cx="4494212" cy="1686333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99FAE-27AE-48BB-981D-AC6D8B3068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A8D00-F969-449A-A6AE-F6B2B93D3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81814" y="2441189"/>
            <a:ext cx="3676650" cy="2757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8A7DA-956D-4B93-A52D-486B7D717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82025" y="2488718"/>
            <a:ext cx="3429000" cy="25717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F217096-26A3-4611-B7B0-39819A5D22C1}"/>
              </a:ext>
            </a:extLst>
          </p:cNvPr>
          <p:cNvSpPr/>
          <p:nvPr/>
        </p:nvSpPr>
        <p:spPr>
          <a:xfrm>
            <a:off x="6587816" y="1867512"/>
            <a:ext cx="614362" cy="814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2FD7EE-EFBE-497E-83CE-BB2598BB5E53}"/>
              </a:ext>
            </a:extLst>
          </p:cNvPr>
          <p:cNvSpPr/>
          <p:nvPr/>
        </p:nvSpPr>
        <p:spPr>
          <a:xfrm>
            <a:off x="7691967" y="1981608"/>
            <a:ext cx="847725" cy="10663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C1270-045C-4F30-87E6-CAA206EFAF80}"/>
              </a:ext>
            </a:extLst>
          </p:cNvPr>
          <p:cNvSpPr txBox="1"/>
          <p:nvPr/>
        </p:nvSpPr>
        <p:spPr>
          <a:xfrm>
            <a:off x="9456736" y="247944"/>
            <a:ext cx="2343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APA </a:t>
            </a:r>
            <a:r>
              <a:rPr lang="en-US" dirty="0">
                <a:sym typeface="Wingdings" panose="05000000000000000000" pitchFamily="2" charset="2"/>
              </a:rPr>
              <a:t> DSS connection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67E4F-961E-4914-9361-7C61FBCC7B0F}"/>
              </a:ext>
            </a:extLst>
          </p:cNvPr>
          <p:cNvSpPr txBox="1"/>
          <p:nvPr/>
        </p:nvSpPr>
        <p:spPr>
          <a:xfrm>
            <a:off x="6096000" y="4991508"/>
            <a:ext cx="24436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APA </a:t>
            </a:r>
            <a:r>
              <a:rPr lang="en-US" sz="1400" dirty="0">
                <a:sym typeface="Wingdings" panose="05000000000000000000" pitchFamily="2" charset="2"/>
              </a:rPr>
              <a:t> feedthrough cable trays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B59143-BDBC-4FC8-85AD-98DD7FE75564}"/>
              </a:ext>
            </a:extLst>
          </p:cNvPr>
          <p:cNvSpPr txBox="1"/>
          <p:nvPr/>
        </p:nvSpPr>
        <p:spPr>
          <a:xfrm>
            <a:off x="9074679" y="4477158"/>
            <a:ext cx="24436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Bottom field cage supports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66C75-24AE-41FA-8BEF-BC6156B1B349}"/>
              </a:ext>
            </a:extLst>
          </p:cNvPr>
          <p:cNvSpPr txBox="1"/>
          <p:nvPr/>
        </p:nvSpPr>
        <p:spPr>
          <a:xfrm>
            <a:off x="7550919" y="5915113"/>
            <a:ext cx="30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activities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7F6BCEA-6D1E-4ADA-8B16-53E0D4DCFC40}"/>
              </a:ext>
            </a:extLst>
          </p:cNvPr>
          <p:cNvSpPr/>
          <p:nvPr/>
        </p:nvSpPr>
        <p:spPr>
          <a:xfrm rot="5400000">
            <a:off x="8616186" y="2987639"/>
            <a:ext cx="292569" cy="58091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9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6632-392F-48D2-B2E0-481CF3B9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APA complete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B5C16-7D27-43F6-BFE3-F1D2267BDE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ProtoDUNE II and Far Detector Installation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1E38E-1084-49C1-9529-B9ED2E5DD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31B6EA-BDBD-4522-8BBF-E23552E09D79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5187" y="1644542"/>
            <a:ext cx="5305162" cy="3978871"/>
          </a:xfrm>
        </p:spPr>
      </p:pic>
      <p:pic>
        <p:nvPicPr>
          <p:cNvPr id="11" name="Content Placeholder 10" descr="A picture containing building, floor&#10;&#10;Description automatically generated">
            <a:extLst>
              <a:ext uri="{FF2B5EF4-FFF2-40B4-BE49-F238E27FC236}">
                <a16:creationId xmlns:a16="http://schemas.microsoft.com/office/drawing/2014/main" id="{9BDC98F0-DC8E-4704-BEC6-C5B830110589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1084" y="1644542"/>
            <a:ext cx="5305161" cy="397887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6DAF2-84F3-4FDF-873A-A632C3E33D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1, 2021</a:t>
            </a:r>
          </a:p>
        </p:txBody>
      </p:sp>
    </p:spTree>
    <p:extLst>
      <p:ext uri="{BB962C8B-B14F-4D97-AF65-F5344CB8AC3E}">
        <p14:creationId xmlns:p14="http://schemas.microsoft.com/office/powerpoint/2010/main" val="140003430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36889</TotalTime>
  <Words>2320</Words>
  <Application>Microsoft Office PowerPoint</Application>
  <PresentationFormat>Widescreen</PresentationFormat>
  <Paragraphs>435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Broadway</vt:lpstr>
      <vt:lpstr>Calibri</vt:lpstr>
      <vt:lpstr>Calibri Light</vt:lpstr>
      <vt:lpstr>Helvetica</vt:lpstr>
      <vt:lpstr>Lucida Grande</vt:lpstr>
      <vt:lpstr>LBNF Content-Footer Theme</vt:lpstr>
      <vt:lpstr>Custom Design</vt:lpstr>
      <vt:lpstr>Adobe Acrobat Document</vt:lpstr>
      <vt:lpstr>PowerPoint Presentation</vt:lpstr>
      <vt:lpstr>Outline</vt:lpstr>
      <vt:lpstr>ProtoDUNE II Upper APA</vt:lpstr>
      <vt:lpstr>Upper APA  Cleanroom 1</vt:lpstr>
      <vt:lpstr>Upper APA  Cleanroom 2</vt:lpstr>
      <vt:lpstr>Upper APA Trolley Difference</vt:lpstr>
      <vt:lpstr>Cleanroom activities</vt:lpstr>
      <vt:lpstr>ProtoDUNE II Cryostat Activities</vt:lpstr>
      <vt:lpstr>Upper APA complete</vt:lpstr>
      <vt:lpstr>ProtoDUNE II Lower APA</vt:lpstr>
      <vt:lpstr>ProtoDUNE II Lower APA Lowering System</vt:lpstr>
      <vt:lpstr>ProtoDUNE II Lower APA Cleanroom</vt:lpstr>
      <vt:lpstr>ProtoDUNE II Lower APA Cryostat Activities</vt:lpstr>
      <vt:lpstr>DUNE APAs @ SURF</vt:lpstr>
      <vt:lpstr>Ross Shaft</vt:lpstr>
      <vt:lpstr>DUNE APAs  Cavern</vt:lpstr>
      <vt:lpstr>DUNE Cleanroom</vt:lpstr>
      <vt:lpstr>DUNE APA PD</vt:lpstr>
      <vt:lpstr>DUNE APA Assembly Area 1</vt:lpstr>
      <vt:lpstr>DUNE APA Assembly Area 2</vt:lpstr>
      <vt:lpstr>DUNE APA Assembly Area 3</vt:lpstr>
      <vt:lpstr>DUNE APA Assembly Outfitting 1</vt:lpstr>
      <vt:lpstr>DUNE APA Coldbox</vt:lpstr>
      <vt:lpstr>DUNE APA Inside Cryostat</vt:lpstr>
      <vt:lpstr>DUNE APA Cryostat Position</vt:lpstr>
      <vt:lpstr>Backup</vt:lpstr>
      <vt:lpstr>ProtoDUNE II Upper APA</vt:lpstr>
      <vt:lpstr>ProtoDUNE II Upper APA Lifting Fixture</vt:lpstr>
      <vt:lpstr>ProtoDUNE II APA Lifting Fixture</vt:lpstr>
      <vt:lpstr>Upper APA  Cleanroom 1</vt:lpstr>
      <vt:lpstr>Upper APA  Cleanroom 3</vt:lpstr>
      <vt:lpstr>Upper APA  Cleanroom 5</vt:lpstr>
      <vt:lpstr>ProtoDUNE II Lower APA</vt:lpstr>
      <vt:lpstr>ProtoDUNE II Lower APA</vt:lpstr>
      <vt:lpstr>DUNE APA  Cleanroom</vt:lpstr>
      <vt:lpstr>DUNE APA Assembly Area 1</vt:lpstr>
      <vt:lpstr>DUNE APA Assembly Outfitting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Miller</dc:creator>
  <cp:lastModifiedBy>Thomas R Wieber</cp:lastModifiedBy>
  <cp:revision>479</cp:revision>
  <cp:lastPrinted>2021-08-19T17:57:51Z</cp:lastPrinted>
  <dcterms:created xsi:type="dcterms:W3CDTF">2020-02-02T09:46:57Z</dcterms:created>
  <dcterms:modified xsi:type="dcterms:W3CDTF">2021-08-25T12:32:24Z</dcterms:modified>
</cp:coreProperties>
</file>