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</p:sldMasterIdLst>
  <p:sldIdLst>
    <p:sldId id="265" r:id="rId3"/>
    <p:sldId id="1714" r:id="rId4"/>
    <p:sldId id="1715" r:id="rId5"/>
    <p:sldId id="1716" r:id="rId6"/>
    <p:sldId id="1717" r:id="rId7"/>
    <p:sldId id="1718" r:id="rId8"/>
    <p:sldId id="1721" r:id="rId9"/>
    <p:sldId id="1719" r:id="rId10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704"/>
    <p:restoredTop sz="96224"/>
  </p:normalViewPr>
  <p:slideViewPr>
    <p:cSldViewPr snapToGrid="0" snapToObjects="1">
      <p:cViewPr varScale="1">
        <p:scale>
          <a:sx n="106" d="100"/>
          <a:sy n="106" d="100"/>
        </p:scale>
        <p:origin x="18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11746"/>
            <a:ext cx="11057467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5367" y="3209908"/>
            <a:ext cx="11061700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aseline="0">
                <a:solidFill>
                  <a:srgbClr val="004C97"/>
                </a:solidFill>
                <a:latin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562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07.01.20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name | talk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09600" y="1238250"/>
            <a:ext cx="11057467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3601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487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07.01.20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| talk title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A3EDC-84CE-5D44-955B-22A59AD275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609600" y="1238250"/>
            <a:ext cx="5331795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6335272" y="1238250"/>
            <a:ext cx="5331795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1769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6" y="5347369"/>
            <a:ext cx="53381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94745" y="432611"/>
            <a:ext cx="11072356" cy="57950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6244260" y="5347369"/>
            <a:ext cx="54228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07.01.20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| talk title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9268-D729-4C4B-81BB-35603E7F3B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9"/>
          </p:nvPr>
        </p:nvSpPr>
        <p:spPr>
          <a:xfrm>
            <a:off x="609600" y="1238250"/>
            <a:ext cx="5331795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6335272" y="1238250"/>
            <a:ext cx="5331795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6278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64695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609600" y="1238251"/>
            <a:ext cx="11057467" cy="484663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07.01.20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| talk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3080B-B7DD-F94E-BF93-E5AF96AB21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356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0991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07.01.20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| talk 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71154-E60D-9942-9C7E-C9963561CB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916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175906"/>
            <a:ext cx="4023360" cy="9153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955118" y="1238250"/>
            <a:ext cx="6711949" cy="48529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07.01.20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name | talk title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09735B5-E0F8-D44A-A3DE-E2CD0DCDE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29098"/>
            <a:ext cx="11057467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609600" y="1238250"/>
            <a:ext cx="4023365" cy="372268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4888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5366" y="1227138"/>
            <a:ext cx="11061700" cy="4241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3666A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686118"/>
            <a:ext cx="11057460" cy="4397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07.01.20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name | talk title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D7C6703C-D516-5C41-9D7B-DB72F4B68A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425569"/>
            <a:ext cx="11057461" cy="60376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595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cxnSpLocks/>
          </p:cNvCxnSpPr>
          <p:nvPr/>
        </p:nvCxnSpPr>
        <p:spPr>
          <a:xfrm flipV="1">
            <a:off x="257908" y="475760"/>
            <a:ext cx="11723077" cy="14248"/>
          </a:xfrm>
          <a:prstGeom prst="line">
            <a:avLst/>
          </a:prstGeom>
          <a:ln w="19050" cmpd="sng">
            <a:solidFill>
              <a:srgbClr val="004C9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9" name="Picture 6" descr="FermiLogo_RGB_NALBlue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1" y="6009719"/>
            <a:ext cx="2125969" cy="379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>
            <a:cxnSpLocks/>
          </p:cNvCxnSpPr>
          <p:nvPr/>
        </p:nvCxnSpPr>
        <p:spPr>
          <a:xfrm flipV="1">
            <a:off x="257908" y="5728951"/>
            <a:ext cx="11723077" cy="17586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1" name="Picture 13" descr="CERN-logo_outline.jp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9941" y="5896736"/>
            <a:ext cx="872067" cy="85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6" descr="SanfordSURF-horiz-logo.png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6033" y="5746537"/>
            <a:ext cx="2476892" cy="930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Color-Seal_Green-Mark_SC_Horizonta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6279" y="5974476"/>
            <a:ext cx="2909413" cy="4862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4FC561-2D50-493E-B53E-15498501F7E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893334" y="115803"/>
            <a:ext cx="1810669" cy="37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30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>
            <a:cxnSpLocks/>
          </p:cNvCxnSpPr>
          <p:nvPr/>
        </p:nvCxnSpPr>
        <p:spPr>
          <a:xfrm>
            <a:off x="199292" y="6357938"/>
            <a:ext cx="11840308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51553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07.01.20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21518" y="6488431"/>
            <a:ext cx="7488767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dirty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name | talk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488431"/>
            <a:ext cx="700617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0A30A5-7676-4279-9A6A-148E61F3519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439847" y="6451676"/>
            <a:ext cx="1518036" cy="31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10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APA Frame Compliance Office Response to Analysis¶</a:t>
            </a:r>
          </a:p>
        </p:txBody>
      </p:sp>
      <p:sp>
        <p:nvSpPr>
          <p:cNvPr id="6146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Olga </a:t>
            </a:r>
            <a:r>
              <a:rPr lang="en-US" dirty="0" err="1">
                <a:solidFill>
                  <a:schemeClr val="tx1"/>
                </a:solidFill>
              </a:rPr>
              <a:t>Beltramello</a:t>
            </a:r>
            <a:r>
              <a:rPr lang="en-US" dirty="0">
                <a:solidFill>
                  <a:schemeClr val="tx1"/>
                </a:solidFill>
              </a:rPr>
              <a:t>, DUNE Compliance Office</a:t>
            </a:r>
          </a:p>
          <a:p>
            <a:r>
              <a:rPr lang="en-US" dirty="0">
                <a:solidFill>
                  <a:schemeClr val="tx1"/>
                </a:solidFill>
              </a:rPr>
              <a:t>LBNF/DUNE FDR: APA</a:t>
            </a:r>
          </a:p>
          <a:p>
            <a:r>
              <a:rPr lang="en-US" dirty="0">
                <a:solidFill>
                  <a:schemeClr val="tx1"/>
                </a:solidFill>
              </a:rPr>
              <a:t>31 August - 2 September 2021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8C9BE9-BBF1-42AF-8FA1-061BB4374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September 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34B1DB-2C2E-4890-A80C-5E36AC0F4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O. </a:t>
            </a:r>
            <a:r>
              <a:rPr lang="en-US" dirty="0" err="1"/>
              <a:t>Beltramello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6E0701-28A1-4BE7-8E26-2C234E95E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AA3EDC-84CE-5D44-955B-22A59AD27526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4603809-3C33-FF4C-A9CB-F4095B6CB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Compliance Office System structural validation document - Status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BC6951-B6C5-0A44-8F9A-5D8891354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187" y="1177335"/>
            <a:ext cx="7662863" cy="496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944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8C9BE9-BBF1-42AF-8FA1-061BB4374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September 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34B1DB-2C2E-4890-A80C-5E36AC0F4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O. </a:t>
            </a:r>
            <a:r>
              <a:rPr lang="en-US" dirty="0" err="1"/>
              <a:t>Beltramello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6E0701-28A1-4BE7-8E26-2C234E95E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AA3EDC-84CE-5D44-955B-22A59AD27526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4050EED-1614-0F45-A61A-3632B3D9B194}"/>
              </a:ext>
            </a:extLst>
          </p:cNvPr>
          <p:cNvSpPr txBox="1">
            <a:spLocks/>
          </p:cNvSpPr>
          <p:nvPr/>
        </p:nvSpPr>
        <p:spPr>
          <a:xfrm>
            <a:off x="147637" y="327745"/>
            <a:ext cx="11896725" cy="574545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Geneva" charset="0"/>
                <a:cs typeface="Geneva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H" dirty="0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66CF79B5-7256-A44E-BAD1-D655CD81CA4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67265" y="140998"/>
            <a:ext cx="11057467" cy="5761037"/>
          </a:xfrm>
        </p:spPr>
        <p:txBody>
          <a:bodyPr lIns="0" rIns="0" anchor="t"/>
          <a:lstStyle/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Compliance Office requirements and applicable documentation:</a:t>
            </a:r>
          </a:p>
          <a:p>
            <a:r>
              <a:rPr lang="en-US" dirty="0">
                <a:solidFill>
                  <a:schemeClr val="tx1"/>
                </a:solidFill>
              </a:rPr>
              <a:t>EDMS 2172998 - Validation of the DUNE/LBNF structures and mechanical components for equipment and detectors. </a:t>
            </a:r>
          </a:p>
          <a:p>
            <a:r>
              <a:rPr lang="en-US" dirty="0">
                <a:solidFill>
                  <a:schemeClr val="tx1"/>
                </a:solidFill>
              </a:rPr>
              <a:t>EDMS 2371281 - Compliance Office - APA detector memorandum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Applicable Standards and additional relevant applicable documentation: </a:t>
            </a:r>
          </a:p>
          <a:p>
            <a:r>
              <a:rPr lang="en-US" dirty="0">
                <a:solidFill>
                  <a:schemeClr val="tx1"/>
                </a:solidFill>
              </a:rPr>
              <a:t>Pre-Standard for Load &amp; Resistance Factor Design (LRFD) of Pultruded Fiber Reinforced Polymer (FRP) - EDMS 2377862</a:t>
            </a:r>
          </a:p>
          <a:p>
            <a:r>
              <a:rPr lang="en-US" dirty="0">
                <a:solidFill>
                  <a:schemeClr val="tx1"/>
                </a:solidFill>
              </a:rPr>
              <a:t>ANSI/AISC 360-16 - EDMS 2380171</a:t>
            </a:r>
          </a:p>
          <a:p>
            <a:r>
              <a:rPr lang="en-US" dirty="0">
                <a:solidFill>
                  <a:schemeClr val="tx1"/>
                </a:solidFill>
              </a:rPr>
              <a:t>AISC Design Guide 27 - Structural Stainless Steel EDMS 2337460</a:t>
            </a:r>
          </a:p>
          <a:p>
            <a:r>
              <a:rPr lang="en-US" dirty="0">
                <a:solidFill>
                  <a:schemeClr val="tx1"/>
                </a:solidFill>
              </a:rPr>
              <a:t>AWS D1.6/D1.6M - Structural welding code Stainless steel</a:t>
            </a:r>
          </a:p>
          <a:p>
            <a:r>
              <a:rPr lang="en-US" dirty="0">
                <a:solidFill>
                  <a:schemeClr val="tx1"/>
                </a:solidFill>
              </a:rPr>
              <a:t>DOE 10 CFR851 - Work Safety and Health Program EDMS 2324090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94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8C9BE9-BBF1-42AF-8FA1-061BB4374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September 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34B1DB-2C2E-4890-A80C-5E36AC0F4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O. </a:t>
            </a:r>
            <a:r>
              <a:rPr lang="en-US" dirty="0" err="1"/>
              <a:t>Beltramello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6E0701-28A1-4BE7-8E26-2C234E95E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AA3EDC-84CE-5D44-955B-22A59AD27526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4050EED-1614-0F45-A61A-3632B3D9B194}"/>
              </a:ext>
            </a:extLst>
          </p:cNvPr>
          <p:cNvSpPr txBox="1">
            <a:spLocks/>
          </p:cNvSpPr>
          <p:nvPr/>
        </p:nvSpPr>
        <p:spPr>
          <a:xfrm>
            <a:off x="147637" y="327745"/>
            <a:ext cx="11896725" cy="574545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Geneva" charset="0"/>
                <a:cs typeface="Geneva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H" dirty="0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66CF79B5-7256-A44E-BAD1-D655CD81CA4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67265" y="954088"/>
            <a:ext cx="11057467" cy="5761037"/>
          </a:xfrm>
        </p:spPr>
        <p:txBody>
          <a:bodyPr lIns="0" rIns="0" anchor="t"/>
          <a:lstStyle/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System Operational requirements: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EDMS 2517892: APA frame and Yoke project requirements.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EDMS 2612582: APA dynamic loading extracted from CERN APA Shipping Frame model. </a:t>
            </a:r>
          </a:p>
          <a:p>
            <a:pPr marL="0" indent="0">
              <a:buNone/>
            </a:pPr>
            <a:endParaRPr lang="en-US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Provided documentation: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EDMS 2512420 v.2 – Analysis plan for the APA frame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EDMS 2100877 v3 – DUNE APA frame and Yoke engineering report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EDMS 2607623 - Integrity verification of the DUNE APA shipping frame (ASF)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EDMS 2617816 – RT 131 - AVRM DUNE APA Transport Frame - 2021 update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522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8C9BE9-BBF1-42AF-8FA1-061BB4374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September 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34B1DB-2C2E-4890-A80C-5E36AC0F4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O. </a:t>
            </a:r>
            <a:r>
              <a:rPr lang="en-US" dirty="0" err="1"/>
              <a:t>Beltramello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6E0701-28A1-4BE7-8E26-2C234E95E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AA3EDC-84CE-5D44-955B-22A59AD27526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4050EED-1614-0F45-A61A-3632B3D9B194}"/>
              </a:ext>
            </a:extLst>
          </p:cNvPr>
          <p:cNvSpPr txBox="1">
            <a:spLocks/>
          </p:cNvSpPr>
          <p:nvPr/>
        </p:nvSpPr>
        <p:spPr>
          <a:xfrm>
            <a:off x="147637" y="327745"/>
            <a:ext cx="11896725" cy="574545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Geneva" charset="0"/>
                <a:cs typeface="Geneva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H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9759122-F63A-CB48-BE90-CA95E918FF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198459"/>
              </p:ext>
            </p:extLst>
          </p:nvPr>
        </p:nvGraphicFramePr>
        <p:xfrm>
          <a:off x="438150" y="1136939"/>
          <a:ext cx="10820399" cy="46436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9927">
                  <a:extLst>
                    <a:ext uri="{9D8B030D-6E8A-4147-A177-3AD203B41FA5}">
                      <a16:colId xmlns:a16="http://schemas.microsoft.com/office/drawing/2014/main" val="2127740889"/>
                    </a:ext>
                  </a:extLst>
                </a:gridCol>
                <a:gridCol w="1012736">
                  <a:extLst>
                    <a:ext uri="{9D8B030D-6E8A-4147-A177-3AD203B41FA5}">
                      <a16:colId xmlns:a16="http://schemas.microsoft.com/office/drawing/2014/main" val="3571628343"/>
                    </a:ext>
                  </a:extLst>
                </a:gridCol>
                <a:gridCol w="1295453">
                  <a:extLst>
                    <a:ext uri="{9D8B030D-6E8A-4147-A177-3AD203B41FA5}">
                      <a16:colId xmlns:a16="http://schemas.microsoft.com/office/drawing/2014/main" val="3605457433"/>
                    </a:ext>
                  </a:extLst>
                </a:gridCol>
                <a:gridCol w="1189714">
                  <a:extLst>
                    <a:ext uri="{9D8B030D-6E8A-4147-A177-3AD203B41FA5}">
                      <a16:colId xmlns:a16="http://schemas.microsoft.com/office/drawing/2014/main" val="251676968"/>
                    </a:ext>
                  </a:extLst>
                </a:gridCol>
                <a:gridCol w="2272569">
                  <a:extLst>
                    <a:ext uri="{9D8B030D-6E8A-4147-A177-3AD203B41FA5}">
                      <a16:colId xmlns:a16="http://schemas.microsoft.com/office/drawing/2014/main" val="637723360"/>
                    </a:ext>
                  </a:extLst>
                </a:gridCol>
              </a:tblGrid>
              <a:tr h="11213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Remaining Comments / Request</a:t>
                      </a:r>
                      <a:endParaRPr lang="en-CH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Immediate correction</a:t>
                      </a:r>
                      <a:endParaRPr lang="en-CH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Correction with deadline</a:t>
                      </a:r>
                      <a:endParaRPr lang="en-CH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Validated</a:t>
                      </a:r>
                      <a:endParaRPr lang="en-CH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Status</a:t>
                      </a:r>
                      <a:endParaRPr lang="en-CH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5045642"/>
                  </a:ext>
                </a:extLst>
              </a:tr>
              <a:tr h="2678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Update of the Analysis plan</a:t>
                      </a:r>
                      <a:endParaRPr lang="en-CH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CH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CH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CH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Updated version received – under assessment</a:t>
                      </a:r>
                      <a:endParaRPr lang="en-CH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7087059"/>
                  </a:ext>
                </a:extLst>
              </a:tr>
              <a:tr h="8368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Structural analysis shall be performed and the structure compliance with the Standards shall be demonstrated before the final design review.  </a:t>
                      </a:r>
                      <a:endParaRPr lang="en-CH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CH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CH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CH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CH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1487759"/>
                  </a:ext>
                </a:extLst>
              </a:tr>
              <a:tr h="26781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Static load cases</a:t>
                      </a:r>
                      <a:endParaRPr lang="en-CH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CH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CH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CH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Incomplete</a:t>
                      </a:r>
                      <a:endParaRPr lang="en-CH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6698899"/>
                  </a:ext>
                </a:extLst>
              </a:tr>
              <a:tr h="26781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Dynamic load cases</a:t>
                      </a:r>
                      <a:endParaRPr lang="en-CH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CH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CH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CH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Missing </a:t>
                      </a:r>
                      <a:endParaRPr lang="en-CH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971858"/>
                  </a:ext>
                </a:extLst>
              </a:tr>
              <a:tr h="8368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Demonstration of the structure compliance with the Operational and Project Requirements for the APA frame </a:t>
                      </a:r>
                      <a:endParaRPr lang="en-CH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CH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CH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CH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To be clarified </a:t>
                      </a:r>
                      <a:endParaRPr lang="en-CH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0459265"/>
                  </a:ext>
                </a:extLst>
              </a:tr>
              <a:tr h="8368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The FEA models associated to the analyses shall be delivered to the CO for additional checks and for the record.  </a:t>
                      </a:r>
                      <a:endParaRPr lang="en-CH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CH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CH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CH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Missing</a:t>
                      </a:r>
                      <a:endParaRPr lang="en-CH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6945144"/>
                  </a:ext>
                </a:extLst>
              </a:tr>
            </a:tbl>
          </a:graphicData>
        </a:graphic>
      </p:graphicFrame>
      <p:sp>
        <p:nvSpPr>
          <p:cNvPr id="12" name="Title 9">
            <a:extLst>
              <a:ext uri="{FF2B5EF4-FFF2-40B4-BE49-F238E27FC236}">
                <a16:creationId xmlns:a16="http://schemas.microsoft.com/office/drawing/2014/main" id="{1B6CEC4A-C069-8D4F-85A8-ED2CC793D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622" y="327745"/>
            <a:ext cx="11057467" cy="569268"/>
          </a:xfrm>
        </p:spPr>
        <p:txBody>
          <a:bodyPr/>
          <a:lstStyle/>
          <a:p>
            <a:r>
              <a:rPr lang="en-GB" dirty="0"/>
              <a:t>Current status of the CO assessment</a:t>
            </a:r>
            <a:br>
              <a:rPr lang="en-GB" dirty="0"/>
            </a:b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986024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8C9BE9-BBF1-42AF-8FA1-061BB4374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September 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34B1DB-2C2E-4890-A80C-5E36AC0F4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O. </a:t>
            </a:r>
            <a:r>
              <a:rPr lang="en-US" dirty="0" err="1"/>
              <a:t>Beltramello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6E0701-28A1-4BE7-8E26-2C234E95E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AA3EDC-84CE-5D44-955B-22A59AD27526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4050EED-1614-0F45-A61A-3632B3D9B194}"/>
              </a:ext>
            </a:extLst>
          </p:cNvPr>
          <p:cNvSpPr txBox="1">
            <a:spLocks/>
          </p:cNvSpPr>
          <p:nvPr/>
        </p:nvSpPr>
        <p:spPr>
          <a:xfrm>
            <a:off x="147637" y="327745"/>
            <a:ext cx="11896725" cy="574545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Geneva" charset="0"/>
                <a:cs typeface="Geneva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H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8B2051-DDDE-FF48-BAF0-ABF98D51ADE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67265" y="1106743"/>
            <a:ext cx="11057467" cy="48466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The APA frame engineering note and appendixes received from the APA project team, the 23rd of August, is under detailed assessment. 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Several sections are still missing, the main ones being: 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	- majority of the dynamic load cases	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	- complete assessment of the APA pair support system (Yokes, links,..) 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	- conclusions on the acceptability of the highest levels of deformations. 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The compliance with the installation load cases has to be justified based on the detailed DUNE installation procedure. </a:t>
            </a:r>
          </a:p>
          <a:p>
            <a:endParaRPr lang="en-CH" dirty="0">
              <a:solidFill>
                <a:schemeClr val="tx1"/>
              </a:solidFill>
            </a:endParaRPr>
          </a:p>
        </p:txBody>
      </p:sp>
      <p:sp>
        <p:nvSpPr>
          <p:cNvPr id="8" name="Title 9">
            <a:extLst>
              <a:ext uri="{FF2B5EF4-FFF2-40B4-BE49-F238E27FC236}">
                <a16:creationId xmlns:a16="http://schemas.microsoft.com/office/drawing/2014/main" id="{4898C104-C111-884B-8084-ED4F53B66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69268"/>
          </a:xfrm>
        </p:spPr>
        <p:txBody>
          <a:bodyPr/>
          <a:lstStyle/>
          <a:p>
            <a:r>
              <a:rPr lang="en-GB" dirty="0"/>
              <a:t>Main conclusions at the time of the review (related to design) </a:t>
            </a:r>
          </a:p>
        </p:txBody>
      </p:sp>
    </p:spTree>
    <p:extLst>
      <p:ext uri="{BB962C8B-B14F-4D97-AF65-F5344CB8AC3E}">
        <p14:creationId xmlns:p14="http://schemas.microsoft.com/office/powerpoint/2010/main" val="398995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8C9BE9-BBF1-42AF-8FA1-061BB4374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September 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34B1DB-2C2E-4890-A80C-5E36AC0F4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O. </a:t>
            </a:r>
            <a:r>
              <a:rPr lang="en-US" dirty="0" err="1"/>
              <a:t>Beltramello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6E0701-28A1-4BE7-8E26-2C234E95E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AA3EDC-84CE-5D44-955B-22A59AD27526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4050EED-1614-0F45-A61A-3632B3D9B194}"/>
              </a:ext>
            </a:extLst>
          </p:cNvPr>
          <p:cNvSpPr txBox="1">
            <a:spLocks/>
          </p:cNvSpPr>
          <p:nvPr/>
        </p:nvSpPr>
        <p:spPr>
          <a:xfrm>
            <a:off x="147637" y="327745"/>
            <a:ext cx="11896725" cy="574545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Geneva" charset="0"/>
                <a:cs typeface="Geneva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H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8B2051-DDDE-FF48-BAF0-ABF98D51ADE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24933" y="844581"/>
            <a:ext cx="11519429" cy="5176183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One method analysis proposed by the AISC360 standard (ASD or LRFD) must be selected and then applied consistently through the analysis. 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High stresses concentrations are identified in a specific area of the APA frame for several static load cases. Additional investigations are required and waiting dynamic loads results. 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Envelopes should be checked in all configurations (transport, installation, operation) </a:t>
            </a:r>
          </a:p>
          <a:p>
            <a:pPr marL="0" indent="0">
              <a:buNone/>
            </a:pPr>
            <a:endParaRPr lang="en-CH" dirty="0">
              <a:solidFill>
                <a:schemeClr val="tx1"/>
              </a:solidFill>
            </a:endParaRPr>
          </a:p>
        </p:txBody>
      </p:sp>
      <p:sp>
        <p:nvSpPr>
          <p:cNvPr id="8" name="Title 9">
            <a:extLst>
              <a:ext uri="{FF2B5EF4-FFF2-40B4-BE49-F238E27FC236}">
                <a16:creationId xmlns:a16="http://schemas.microsoft.com/office/drawing/2014/main" id="{4898C104-C111-884B-8084-ED4F53B66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933" y="444354"/>
            <a:ext cx="11057467" cy="569268"/>
          </a:xfrm>
        </p:spPr>
        <p:txBody>
          <a:bodyPr/>
          <a:lstStyle/>
          <a:p>
            <a:r>
              <a:rPr lang="en-GB" dirty="0"/>
              <a:t>Main conclusions at the time of the review (related to design) </a:t>
            </a:r>
          </a:p>
        </p:txBody>
      </p:sp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F1373343-1618-E347-8C30-BD910EC96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63" y="2543601"/>
            <a:ext cx="2947987" cy="3065693"/>
          </a:xfrm>
          <a:prstGeom prst="rect">
            <a:avLst/>
          </a:prstGeom>
        </p:spPr>
      </p:pic>
      <p:pic>
        <p:nvPicPr>
          <p:cNvPr id="11" name="Picture 10" descr="Graphical user interface&#10;&#10;Description automatically generated">
            <a:extLst>
              <a:ext uri="{FF2B5EF4-FFF2-40B4-BE49-F238E27FC236}">
                <a16:creationId xmlns:a16="http://schemas.microsoft.com/office/drawing/2014/main" id="{877EEA45-769B-A24E-BFFB-74B51F3E2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850" y="2543600"/>
            <a:ext cx="2831785" cy="3065693"/>
          </a:xfrm>
          <a:prstGeom prst="rect">
            <a:avLst/>
          </a:prstGeom>
        </p:spPr>
      </p:pic>
      <p:pic>
        <p:nvPicPr>
          <p:cNvPr id="13" name="Picture 12" descr="Graphical user interface&#10;&#10;Description automatically generated">
            <a:extLst>
              <a:ext uri="{FF2B5EF4-FFF2-40B4-BE49-F238E27FC236}">
                <a16:creationId xmlns:a16="http://schemas.microsoft.com/office/drawing/2014/main" id="{CB76468D-CED4-DA4F-8F0B-8F62D90416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7294" y="2451966"/>
            <a:ext cx="2831786" cy="31053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235831-D8F0-7B47-ACD9-95459BE5E9CF}"/>
              </a:ext>
            </a:extLst>
          </p:cNvPr>
          <p:cNvSpPr txBox="1"/>
          <p:nvPr/>
        </p:nvSpPr>
        <p:spPr>
          <a:xfrm>
            <a:off x="1508191" y="5502690"/>
            <a:ext cx="4120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600" b="1" dirty="0"/>
              <a:t>APA supported on the winding machine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5E6E0B-ADFF-CA44-8DE1-9FD703276367}"/>
              </a:ext>
            </a:extLst>
          </p:cNvPr>
          <p:cNvSpPr txBox="1"/>
          <p:nvPr/>
        </p:nvSpPr>
        <p:spPr>
          <a:xfrm>
            <a:off x="7461813" y="5499995"/>
            <a:ext cx="4120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600" b="1" dirty="0"/>
              <a:t>Thermal load case – 50 % extra wire pre-load (cool down)</a:t>
            </a:r>
          </a:p>
        </p:txBody>
      </p:sp>
    </p:spTree>
    <p:extLst>
      <p:ext uri="{BB962C8B-B14F-4D97-AF65-F5344CB8AC3E}">
        <p14:creationId xmlns:p14="http://schemas.microsoft.com/office/powerpoint/2010/main" val="63120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8C9BE9-BBF1-42AF-8FA1-061BB4374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September 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34B1DB-2C2E-4890-A80C-5E36AC0F4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O. </a:t>
            </a:r>
            <a:r>
              <a:rPr lang="en-US" dirty="0" err="1"/>
              <a:t>Beltramello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6E0701-28A1-4BE7-8E26-2C234E95E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AA3EDC-84CE-5D44-955B-22A59AD27526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4050EED-1614-0F45-A61A-3632B3D9B194}"/>
              </a:ext>
            </a:extLst>
          </p:cNvPr>
          <p:cNvSpPr txBox="1">
            <a:spLocks/>
          </p:cNvSpPr>
          <p:nvPr/>
        </p:nvSpPr>
        <p:spPr>
          <a:xfrm>
            <a:off x="147637" y="327745"/>
            <a:ext cx="11896725" cy="574545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Geneva" charset="0"/>
                <a:cs typeface="Geneva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H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8B2051-DDDE-FF48-BAF0-ABF98D51ADE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66532" y="1001878"/>
            <a:ext cx="11057467" cy="48466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- 	A list of QC checks at all stages of fabrication and installation to demonstrate 	compliance with the US/EU standards to be agreed with the QA/QC responsible </a:t>
            </a:r>
          </a:p>
          <a:p>
            <a:pPr marL="342900" indent="-342900">
              <a:buFontTx/>
              <a:buChar char="-"/>
            </a:pPr>
            <a:r>
              <a:rPr lang="en-GB" dirty="0">
                <a:solidFill>
                  <a:schemeClr val="tx1"/>
                </a:solidFill>
              </a:rPr>
              <a:t>A common APA frame / Shipping Frame testing plan (static and dynamic) to be defined (on going).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	APA shipping frame is currently under construction at CERN (in </a:t>
            </a:r>
            <a:r>
              <a:rPr lang="en-GB" dirty="0" err="1">
                <a:solidFill>
                  <a:schemeClr val="tx1"/>
                </a:solidFill>
              </a:rPr>
              <a:t>paralel</a:t>
            </a:r>
            <a:r>
              <a:rPr lang="en-GB" dirty="0">
                <a:solidFill>
                  <a:schemeClr val="tx1"/>
                </a:solidFill>
              </a:rPr>
              <a:t> to the 	procurement process in the UK), for integration with the ”old APA” and testing. 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	</a:t>
            </a:r>
          </a:p>
          <a:p>
            <a:endParaRPr lang="en-CH" dirty="0">
              <a:solidFill>
                <a:schemeClr val="tx1"/>
              </a:solidFill>
            </a:endParaRPr>
          </a:p>
        </p:txBody>
      </p:sp>
      <p:sp>
        <p:nvSpPr>
          <p:cNvPr id="8" name="Title 9">
            <a:extLst>
              <a:ext uri="{FF2B5EF4-FFF2-40B4-BE49-F238E27FC236}">
                <a16:creationId xmlns:a16="http://schemas.microsoft.com/office/drawing/2014/main" id="{5CC626C8-E2A9-1A41-A5A6-0C4737037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69268"/>
          </a:xfrm>
        </p:spPr>
        <p:txBody>
          <a:bodyPr/>
          <a:lstStyle/>
          <a:p>
            <a:pPr marL="0" indent="0">
              <a:buNone/>
            </a:pPr>
            <a:r>
              <a:rPr lang="en-CH" dirty="0"/>
              <a:t>Preliminary CO conclusions at the time of the review (related to QC and Testing)</a:t>
            </a:r>
          </a:p>
        </p:txBody>
      </p:sp>
      <p:pic>
        <p:nvPicPr>
          <p:cNvPr id="9" name="Picture 8" descr="A picture containing indoor, ceiling, area&#10;&#10;Description automatically generated">
            <a:extLst>
              <a:ext uri="{FF2B5EF4-FFF2-40B4-BE49-F238E27FC236}">
                <a16:creationId xmlns:a16="http://schemas.microsoft.com/office/drawing/2014/main" id="{33CE4A65-D819-0742-94D2-A0694F8DE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01" y="3406204"/>
            <a:ext cx="4602395" cy="34517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CBE13E-002D-7A4F-80D6-A065094C3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6784" y="3406204"/>
            <a:ext cx="4655097" cy="349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895989"/>
      </p:ext>
    </p:extLst>
  </p:cSld>
  <p:clrMapOvr>
    <a:masterClrMapping/>
  </p:clrMapOvr>
</p:sld>
</file>

<file path=ppt/theme/theme1.xml><?xml version="1.0" encoding="utf-8"?>
<a:theme xmlns:a="http://schemas.openxmlformats.org/drawingml/2006/main" name="LBNF Template_0512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690</Words>
  <Application>Microsoft Macintosh PowerPoint</Application>
  <PresentationFormat>Widescreen</PresentationFormat>
  <Paragraphs>108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Helvetica</vt:lpstr>
      <vt:lpstr>Lucida Grande</vt:lpstr>
      <vt:lpstr>LBNF Template_051215</vt:lpstr>
      <vt:lpstr>LBNF Content-Footer Theme</vt:lpstr>
      <vt:lpstr>APA Frame Compliance Office Response to Analysis¶</vt:lpstr>
      <vt:lpstr>Compliance Office System structural validation document - Status</vt:lpstr>
      <vt:lpstr>PowerPoint Presentation</vt:lpstr>
      <vt:lpstr>PowerPoint Presentation</vt:lpstr>
      <vt:lpstr>Current status of the CO assessment </vt:lpstr>
      <vt:lpstr>Main conclusions at the time of the review (related to design) </vt:lpstr>
      <vt:lpstr>Main conclusions at the time of the review (related to design) </vt:lpstr>
      <vt:lpstr>Preliminary CO conclusions at the time of the review (related to QC and Testing)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APA FDR </dc:title>
  <dc:creator>Olga Beltramello</dc:creator>
  <cp:lastModifiedBy>Olga Beltramello</cp:lastModifiedBy>
  <cp:revision>13</cp:revision>
  <dcterms:created xsi:type="dcterms:W3CDTF">2021-08-30T08:03:02Z</dcterms:created>
  <dcterms:modified xsi:type="dcterms:W3CDTF">2021-09-01T13:39:03Z</dcterms:modified>
</cp:coreProperties>
</file>