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4"/>
  </p:notesMasterIdLst>
  <p:handoutMasterIdLst>
    <p:handoutMasterId r:id="rId15"/>
  </p:handoutMasterIdLst>
  <p:sldIdLst>
    <p:sldId id="294" r:id="rId2"/>
    <p:sldId id="443" r:id="rId3"/>
    <p:sldId id="430" r:id="rId4"/>
    <p:sldId id="445" r:id="rId5"/>
    <p:sldId id="444" r:id="rId6"/>
    <p:sldId id="446" r:id="rId7"/>
    <p:sldId id="447" r:id="rId8"/>
    <p:sldId id="450" r:id="rId9"/>
    <p:sldId id="448" r:id="rId10"/>
    <p:sldId id="449" r:id="rId11"/>
    <p:sldId id="451" r:id="rId12"/>
    <p:sldId id="452" r:id="rId1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bachihor1994@gmail.com" initials="l" lastIdx="1" clrIdx="0">
    <p:extLst>
      <p:ext uri="{19B8F6BF-5375-455C-9EA6-DF929625EA0E}">
        <p15:presenceInfo xmlns:p15="http://schemas.microsoft.com/office/powerpoint/2012/main" userId="3ead80a8e06e55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98F"/>
    <a:srgbClr val="058205"/>
    <a:srgbClr val="16C073"/>
    <a:srgbClr val="12A060"/>
    <a:srgbClr val="0000FF"/>
    <a:srgbClr val="404040"/>
    <a:srgbClr val="50504E"/>
    <a:srgbClr val="004C97"/>
    <a:srgbClr val="4E4E4E"/>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124" dt="2021-04-01T21:38:41.33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188" y="10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har Lobach" userId="S::ilobach@services.fnal.gov::f55282f3-ece3-4cce-b141-ac3fe3702987" providerId="AD" clId="Web-{00000000-0000-0000-0000-000000000000}"/>
    <pc:docChg chg="modSld">
      <pc:chgData name="Ihar Lobach" userId="S::ilobach@services.fnal.gov::f55282f3-ece3-4cce-b141-ac3fe3702987" providerId="AD" clId="Web-{00000000-0000-0000-0000-000000000000}" dt="2021-04-01T21:38:41.339" v="87" actId="14100"/>
      <pc:docMkLst>
        <pc:docMk/>
      </pc:docMkLst>
      <pc:sldChg chg="modSp">
        <pc:chgData name="Ihar Lobach" userId="S::ilobach@services.fnal.gov::f55282f3-ece3-4cce-b141-ac3fe3702987" providerId="AD" clId="Web-{00000000-0000-0000-0000-000000000000}" dt="2021-04-01T21:38:41.339" v="87" actId="14100"/>
        <pc:sldMkLst>
          <pc:docMk/>
          <pc:sldMk cId="3126679291" sldId="443"/>
        </pc:sldMkLst>
        <pc:spChg chg="mod">
          <ac:chgData name="Ihar Lobach" userId="S::ilobach@services.fnal.gov::f55282f3-ece3-4cce-b141-ac3fe3702987" providerId="AD" clId="Web-{00000000-0000-0000-0000-000000000000}" dt="2021-04-01T21:38:41.339" v="87" actId="14100"/>
          <ac:spMkLst>
            <pc:docMk/>
            <pc:sldMk cId="3126679291" sldId="443"/>
            <ac:spMk id="3" creationId="{00000000-0000-0000-0000-000000000000}"/>
          </ac:spMkLst>
        </pc:spChg>
      </pc:sldChg>
      <pc:sldChg chg="addSp modSp">
        <pc:chgData name="Ihar Lobach" userId="S::ilobach@services.fnal.gov::f55282f3-ece3-4cce-b141-ac3fe3702987" providerId="AD" clId="Web-{00000000-0000-0000-0000-000000000000}" dt="2021-04-01T21:08:48.914" v="67" actId="1076"/>
        <pc:sldMkLst>
          <pc:docMk/>
          <pc:sldMk cId="2344459573" sldId="449"/>
        </pc:sldMkLst>
        <pc:spChg chg="mod">
          <ac:chgData name="Ihar Lobach" userId="S::ilobach@services.fnal.gov::f55282f3-ece3-4cce-b141-ac3fe3702987" providerId="AD" clId="Web-{00000000-0000-0000-0000-000000000000}" dt="2021-04-01T21:07:52.007" v="25" actId="20577"/>
          <ac:spMkLst>
            <pc:docMk/>
            <pc:sldMk cId="2344459573" sldId="449"/>
            <ac:spMk id="3" creationId="{00000000-0000-0000-0000-000000000000}"/>
          </ac:spMkLst>
        </pc:spChg>
        <pc:spChg chg="add mod">
          <ac:chgData name="Ihar Lobach" userId="S::ilobach@services.fnal.gov::f55282f3-ece3-4cce-b141-ac3fe3702987" providerId="AD" clId="Web-{00000000-0000-0000-0000-000000000000}" dt="2021-04-01T21:08:48.914" v="67" actId="1076"/>
          <ac:spMkLst>
            <pc:docMk/>
            <pc:sldMk cId="2344459573" sldId="449"/>
            <ac:spMk id="15" creationId="{25631B09-D8F6-40BA-9B1E-D0286FEAC6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4/1/2021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4/1/2021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11905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t>
            </a:r>
            <a:r>
              <a:rPr lang="en-US" baseline="0"/>
              <a:t> We’re done with the photon rate. Now we can get back to the design of the </a:t>
            </a:r>
            <a:r>
              <a:rPr lang="en-US" baseline="0" err="1"/>
              <a:t>photostatistics</a:t>
            </a:r>
            <a:r>
              <a:rPr lang="en-US" baseline="0"/>
              <a:t> study. The data that we collect can be represent as a sequence of zeros and ones, where zero means that there was no photon detection in that IOTA revolution, whereas 1 means that there was a detection event. We want to determine if what we see obeys the classical prediction, i.e., Poisson statistics. The quantity that distinguishes different kinds of photon statistics is the </a:t>
            </a:r>
            <a:r>
              <a:rPr lang="en-US" baseline="0" err="1"/>
              <a:t>Fano</a:t>
            </a:r>
            <a:r>
              <a:rPr lang="en-US" baseline="0"/>
              <a:t> factor, which is defined as the ratio of variance and mean of the number of photons detected in a time window. The window can be one IOTA revolution or several. Click. For </a:t>
            </a:r>
            <a:r>
              <a:rPr lang="en-US" baseline="0" err="1"/>
              <a:t>Poissonian</a:t>
            </a:r>
            <a:r>
              <a:rPr lang="en-US" baseline="0"/>
              <a:t> light F=1, for F&lt;1 and F&gt;1 the light is called sub- and super-</a:t>
            </a:r>
            <a:r>
              <a:rPr lang="en-US" baseline="0" err="1"/>
              <a:t>Poissonian</a:t>
            </a:r>
            <a:r>
              <a:rPr lang="en-US" baseline="0"/>
              <a:t>. The latter is pretty common, for example we saw it in our previous experiment with many electrons.  However, sub-</a:t>
            </a:r>
            <a:r>
              <a:rPr lang="en-US" baseline="0" err="1"/>
              <a:t>Poissonian</a:t>
            </a:r>
            <a:r>
              <a:rPr lang="en-US" baseline="0"/>
              <a:t> statistics implies some interesting quantum state of radiated field. And, surprisingly, such statistics was reported in this paper studying 7</a:t>
            </a:r>
            <a:r>
              <a:rPr lang="en-US" baseline="30000"/>
              <a:t>th</a:t>
            </a:r>
            <a:r>
              <a:rPr lang="en-US" baseline="0"/>
              <a:t> harmonic of FEL radiation in a very similar measurements configuration to ours. It further motivated us to carry out our experiment in IOTA. ###You can see that the higher the efficiency of the detector, the more likely we are to see deviation from Poisson statistics. And in the limit of very low efficiency, any light will be seen as </a:t>
            </a:r>
            <a:r>
              <a:rPr lang="en-US" baseline="0" err="1"/>
              <a:t>Poissonian</a:t>
            </a:r>
            <a:r>
              <a:rPr lang="en-US" baseline="0"/>
              <a:t>. This is why we chose the detector with the highest efficiency on the market. The efficiency of our detector is much larger than what was used in this paper.</a:t>
            </a:r>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2989260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4/2/2021</a:t>
            </a:r>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Ihar Lobach | AST Department Meeting. Run 3 URSSE proposal talk</a:t>
            </a:r>
            <a:endParaRPr lang="en-US" b="1"/>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4/2/2021</a:t>
            </a:r>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Ihar Lobach | AST Department Meeting. Run 3 URSSE proposal talk</a:t>
            </a:r>
            <a:endParaRPr lang="en-US" b="1"/>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4/2/2021</a:t>
            </a:r>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Ihar Lobach | AST Department Meeting. Run 3 URSSE proposal talk</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4/2/2021</a:t>
            </a:r>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Ihar Lobach | AST Department Meeting. Run 3 URSSE proposal talk</a:t>
            </a:r>
            <a:endParaRPr lang="en-US" b="1"/>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4/2/2021</a:t>
            </a:r>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Ihar Lobach | AST Department Meeting. Run 3 URSSE proposal talk</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4/2/2021</a:t>
            </a:r>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Ihar Lobach | AST Department Meeting. Run 3 URSSE proposal talk</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4/2/2021</a:t>
            </a:r>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Ihar Lobach | AST Department Meeting. Run 3 URSSE proposal talk</a:t>
            </a:r>
            <a:endParaRPr lang="en-US" b="1"/>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5052" y="3640471"/>
            <a:ext cx="9073896" cy="1003049"/>
          </a:xfrm>
        </p:spPr>
        <p:txBody>
          <a:bodyPr>
            <a:noAutofit/>
          </a:bodyPr>
          <a:lstStyle/>
          <a:p>
            <a:pPr algn="ctr"/>
            <a:r>
              <a:rPr lang="en-US" sz="2000"/>
              <a:t>Measurement of Spontaneous Undulator Radiation Statistics Generated by a Single Electron (URSSE) Run 3 Proposal</a:t>
            </a:r>
          </a:p>
        </p:txBody>
      </p:sp>
      <p:sp>
        <p:nvSpPr>
          <p:cNvPr id="6" name="Text Placeholder 1">
            <a:extLst>
              <a:ext uri="{FF2B5EF4-FFF2-40B4-BE49-F238E27FC236}">
                <a16:creationId xmlns:a16="http://schemas.microsoft.com/office/drawing/2014/main" id="{693571C8-7BE0-4D2C-BA0F-DE6CA013E3BB}"/>
              </a:ext>
            </a:extLst>
          </p:cNvPr>
          <p:cNvSpPr>
            <a:spLocks noGrp="1"/>
          </p:cNvSpPr>
          <p:nvPr>
            <p:ph type="body" sz="quarter" idx="10"/>
          </p:nvPr>
        </p:nvSpPr>
        <p:spPr>
          <a:xfrm>
            <a:off x="228600" y="4719756"/>
            <a:ext cx="3255264" cy="906129"/>
          </a:xfrm>
        </p:spPr>
        <p:txBody>
          <a:bodyPr/>
          <a:lstStyle/>
          <a:p>
            <a:r>
              <a:rPr lang="en-US"/>
              <a:t>Ihar Lobach	  (</a:t>
            </a:r>
            <a:r>
              <a:rPr lang="en-US" err="1"/>
              <a:t>UChicago</a:t>
            </a:r>
            <a:r>
              <a:rPr lang="en-US"/>
              <a:t>)</a:t>
            </a:r>
          </a:p>
          <a:p>
            <a:r>
              <a:rPr lang="en-US"/>
              <a:t>AST Department Meeting</a:t>
            </a:r>
          </a:p>
        </p:txBody>
      </p:sp>
      <p:sp>
        <p:nvSpPr>
          <p:cNvPr id="7" name="Прямоугольник 9">
            <a:extLst>
              <a:ext uri="{FF2B5EF4-FFF2-40B4-BE49-F238E27FC236}">
                <a16:creationId xmlns:a16="http://schemas.microsoft.com/office/drawing/2014/main" id="{2767B860-C615-42B2-A432-2212BF4D853F}"/>
              </a:ext>
            </a:extLst>
          </p:cNvPr>
          <p:cNvSpPr/>
          <p:nvPr/>
        </p:nvSpPr>
        <p:spPr>
          <a:xfrm>
            <a:off x="228600" y="6007130"/>
            <a:ext cx="8686800" cy="541019"/>
          </a:xfrm>
          <a:prstGeom prst="rect">
            <a:avLst/>
          </a:prstGeom>
          <a:solidFill>
            <a:srgbClr val="FFFFFF">
              <a:lumMod val="85000"/>
            </a:srgbClr>
          </a:solidFill>
          <a:ln w="25400" cap="flat" cmpd="sng" algn="ctr">
            <a:solidFill>
              <a:srgbClr val="004C97">
                <a:lumMod val="75000"/>
              </a:srgbClr>
            </a:solidFill>
            <a:prstDash val="solid"/>
          </a:ln>
          <a:effectLst/>
        </p:spPr>
        <p:txBody>
          <a:bodyPr rtlCol="0" anchor="ctr"/>
          <a:lstStyle/>
          <a:p>
            <a:pPr lvl="0" algn="ctr"/>
            <a:r>
              <a:rPr lang="en-US" sz="1300" kern="0">
                <a:solidFill>
                  <a:srgbClr val="0070C0"/>
                </a:solidFill>
                <a:latin typeface="Arial"/>
              </a:rPr>
              <a:t>I. Lobach, S. </a:t>
            </a:r>
            <a:r>
              <a:rPr lang="en-US" sz="1300" kern="0" err="1">
                <a:solidFill>
                  <a:srgbClr val="0070C0"/>
                </a:solidFill>
                <a:latin typeface="Arial"/>
              </a:rPr>
              <a:t>Nagaitsev</a:t>
            </a:r>
            <a:r>
              <a:rPr lang="en-US" sz="1300" kern="0">
                <a:solidFill>
                  <a:srgbClr val="0070C0"/>
                </a:solidFill>
                <a:latin typeface="Arial"/>
              </a:rPr>
              <a:t>, G. </a:t>
            </a:r>
            <a:r>
              <a:rPr lang="en-US" sz="1300" kern="0" err="1">
                <a:solidFill>
                  <a:srgbClr val="0070C0"/>
                </a:solidFill>
                <a:latin typeface="Arial"/>
              </a:rPr>
              <a:t>Stancari</a:t>
            </a:r>
            <a:r>
              <a:rPr lang="en-US" sz="1300" kern="0">
                <a:solidFill>
                  <a:srgbClr val="0070C0"/>
                </a:solidFill>
                <a:latin typeface="Arial"/>
              </a:rPr>
              <a:t>, A. Romanov, A. </a:t>
            </a:r>
            <a:r>
              <a:rPr lang="en-US" sz="1300" kern="0" err="1">
                <a:solidFill>
                  <a:srgbClr val="0070C0"/>
                </a:solidFill>
                <a:latin typeface="Arial"/>
              </a:rPr>
              <a:t>Valishev</a:t>
            </a:r>
            <a:r>
              <a:rPr lang="en-US" sz="1300" kern="0">
                <a:solidFill>
                  <a:srgbClr val="0070C0"/>
                </a:solidFill>
                <a:latin typeface="Arial"/>
              </a:rPr>
              <a:t>, J. Jarvis, V. </a:t>
            </a:r>
            <a:r>
              <a:rPr lang="en-US" sz="1300" kern="0" err="1">
                <a:solidFill>
                  <a:srgbClr val="0070C0"/>
                </a:solidFill>
                <a:latin typeface="Arial"/>
              </a:rPr>
              <a:t>Lebedev</a:t>
            </a:r>
            <a:r>
              <a:rPr lang="en-US" sz="1300" kern="0">
                <a:solidFill>
                  <a:srgbClr val="0070C0"/>
                </a:solidFill>
                <a:latin typeface="Arial"/>
              </a:rPr>
              <a:t> (Fermilab),</a:t>
            </a:r>
          </a:p>
          <a:p>
            <a:pPr lvl="0" algn="ctr"/>
            <a:r>
              <a:rPr lang="en-US" sz="1300" kern="0">
                <a:solidFill>
                  <a:srgbClr val="0070C0"/>
                </a:solidFill>
                <a:latin typeface="Arial"/>
              </a:rPr>
              <a:t>A. </a:t>
            </a:r>
            <a:r>
              <a:rPr lang="en-US" sz="1300" kern="0" err="1">
                <a:solidFill>
                  <a:srgbClr val="0070C0"/>
                </a:solidFill>
                <a:latin typeface="Arial"/>
              </a:rPr>
              <a:t>Halavanau</a:t>
            </a:r>
            <a:r>
              <a:rPr lang="en-US" sz="1300" kern="0">
                <a:solidFill>
                  <a:srgbClr val="0070C0"/>
                </a:solidFill>
                <a:latin typeface="Arial"/>
              </a:rPr>
              <a:t>, Z. Huang (SLAC)</a:t>
            </a:r>
          </a:p>
        </p:txBody>
      </p:sp>
      <p:pic>
        <p:nvPicPr>
          <p:cNvPr id="15" name="Picture 14">
            <a:extLst>
              <a:ext uri="{FF2B5EF4-FFF2-40B4-BE49-F238E27FC236}">
                <a16:creationId xmlns:a16="http://schemas.microsoft.com/office/drawing/2014/main" id="{9207CC5A-3202-4005-9F81-A7D1AF803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9036" y="4857460"/>
            <a:ext cx="730308" cy="730308"/>
          </a:xfrm>
          <a:prstGeom prst="rect">
            <a:avLst/>
          </a:prstGeom>
        </p:spPr>
      </p:pic>
      <p:pic>
        <p:nvPicPr>
          <p:cNvPr id="16" name="Picture 15">
            <a:extLst>
              <a:ext uri="{FF2B5EF4-FFF2-40B4-BE49-F238E27FC236}">
                <a16:creationId xmlns:a16="http://schemas.microsoft.com/office/drawing/2014/main" id="{0F7155C9-33FF-4DAC-BE6A-DA947367E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871" y="4857460"/>
            <a:ext cx="730308" cy="730308"/>
          </a:xfrm>
          <a:prstGeom prst="rect">
            <a:avLst/>
          </a:prstGeom>
        </p:spPr>
      </p:pic>
      <p:pic>
        <p:nvPicPr>
          <p:cNvPr id="17" name="Picture 16">
            <a:extLst>
              <a:ext uri="{FF2B5EF4-FFF2-40B4-BE49-F238E27FC236}">
                <a16:creationId xmlns:a16="http://schemas.microsoft.com/office/drawing/2014/main" id="{7F3C2460-C9AC-4220-98DC-B755478F9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6706" y="4857460"/>
            <a:ext cx="730308" cy="730308"/>
          </a:xfrm>
          <a:prstGeom prst="rect">
            <a:avLst/>
          </a:prstGeom>
        </p:spPr>
      </p:pic>
    </p:spTree>
    <p:extLst>
      <p:ext uri="{BB962C8B-B14F-4D97-AF65-F5344CB8AC3E}">
        <p14:creationId xmlns:p14="http://schemas.microsoft.com/office/powerpoint/2010/main" val="1989597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7160" y="992708"/>
            <a:ext cx="5059363" cy="3794522"/>
          </a:xfrm>
        </p:spPr>
      </p:pic>
      <p:sp>
        <p:nvSpPr>
          <p:cNvPr id="3" name="Title 2"/>
          <p:cNvSpPr>
            <a:spLocks noGrp="1"/>
          </p:cNvSpPr>
          <p:nvPr>
            <p:ph type="title"/>
          </p:nvPr>
        </p:nvSpPr>
        <p:spPr/>
        <p:txBody>
          <a:bodyPr/>
          <a:lstStyle/>
          <a:p>
            <a:r>
              <a:rPr lang="en-US"/>
              <a:t>Current status of the apparatus</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a:p>
        </p:txBody>
      </p:sp>
      <mc:AlternateContent xmlns:mc="http://schemas.openxmlformats.org/markup-compatibility/2006">
        <mc:Choice xmlns:a14="http://schemas.microsoft.com/office/drawing/2010/main" Requires="a14">
          <p:sp>
            <p:nvSpPr>
              <p:cNvPr id="8" name="TextBox 7"/>
              <p:cNvSpPr txBox="1"/>
              <p:nvPr/>
            </p:nvSpPr>
            <p:spPr>
              <a:xfrm>
                <a:off x="378576" y="5079897"/>
                <a:ext cx="8536824" cy="1015663"/>
              </a:xfrm>
              <a:prstGeom prst="rect">
                <a:avLst/>
              </a:prstGeom>
              <a:noFill/>
            </p:spPr>
            <p:txBody>
              <a:bodyPr wrap="square" rtlCol="0">
                <a:spAutoFit/>
              </a:bodyPr>
              <a:lstStyle/>
              <a:p>
                <a:r>
                  <a:rPr lang="en-US" sz="2000" dirty="0" smtClean="0"/>
                  <a:t>*the new faster SPAD with low dark counts (100 Hz) has not arrived yet (to my knowledge). Ordered </a:t>
                </a:r>
                <a14:m>
                  <m:oMath xmlns:m="http://schemas.openxmlformats.org/officeDocument/2006/math">
                    <m:r>
                      <a:rPr lang="en-US" sz="2000" b="0" i="1" smtClean="0">
                        <a:latin typeface="Cambria Math" panose="02040503050406030204" pitchFamily="18" charset="0"/>
                      </a:rPr>
                      <m:t>∼</m:t>
                    </m:r>
                  </m:oMath>
                </a14:m>
                <a:r>
                  <a:rPr lang="en-US" sz="2000" dirty="0" smtClean="0"/>
                  <a:t> Nov 12. Lead time 12-14 weeks. </a:t>
                </a:r>
                <a:r>
                  <a:rPr lang="en-US" sz="2000" dirty="0"/>
                  <a:t>Currently, one of the SPADs has dark counts rate 700 Hz, and the other 100 Hz</a:t>
                </a:r>
              </a:p>
            </p:txBody>
          </p:sp>
        </mc:Choice>
        <mc:Fallback>
          <p:sp>
            <p:nvSpPr>
              <p:cNvPr id="8" name="TextBox 7"/>
              <p:cNvSpPr txBox="1">
                <a:spLocks noRot="1" noChangeAspect="1" noMove="1" noResize="1" noEditPoints="1" noAdjustHandles="1" noChangeArrowheads="1" noChangeShapeType="1" noTextEdit="1"/>
              </p:cNvSpPr>
              <p:nvPr/>
            </p:nvSpPr>
            <p:spPr>
              <a:xfrm>
                <a:off x="378576" y="5079897"/>
                <a:ext cx="8536824" cy="1015663"/>
              </a:xfrm>
              <a:prstGeom prst="rect">
                <a:avLst/>
              </a:prstGeom>
              <a:blipFill>
                <a:blip r:embed="rId3"/>
                <a:stretch>
                  <a:fillRect l="-714" t="-2994" b="-9581"/>
                </a:stretch>
              </a:blipFill>
            </p:spPr>
            <p:txBody>
              <a:bodyPr/>
              <a:lstStyle/>
              <a:p>
                <a:r>
                  <a:rPr lang="en-US">
                    <a:noFill/>
                  </a:rPr>
                  <a:t> </a:t>
                </a:r>
              </a:p>
            </p:txBody>
          </p:sp>
        </mc:Fallback>
      </mc:AlternateContent>
      <p:cxnSp>
        <p:nvCxnSpPr>
          <p:cNvPr id="10" name="Straight Arrow Connector 9"/>
          <p:cNvCxnSpPr>
            <a:stCxn id="11" idx="1"/>
          </p:cNvCxnSpPr>
          <p:nvPr/>
        </p:nvCxnSpPr>
        <p:spPr>
          <a:xfrm flipH="1">
            <a:off x="2927814" y="1164225"/>
            <a:ext cx="872836" cy="676767"/>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sp>
        <p:nvSpPr>
          <p:cNvPr id="11" name="Rectangle 10"/>
          <p:cNvSpPr/>
          <p:nvPr/>
        </p:nvSpPr>
        <p:spPr>
          <a:xfrm>
            <a:off x="3800650" y="803803"/>
            <a:ext cx="1149927" cy="72084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t>Beam splitter</a:t>
            </a:r>
          </a:p>
        </p:txBody>
      </p:sp>
      <p:cxnSp>
        <p:nvCxnSpPr>
          <p:cNvPr id="13" name="Straight Arrow Connector 12"/>
          <p:cNvCxnSpPr/>
          <p:nvPr/>
        </p:nvCxnSpPr>
        <p:spPr>
          <a:xfrm flipV="1">
            <a:off x="1342252" y="2145792"/>
            <a:ext cx="823562" cy="997528"/>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sp>
        <p:nvSpPr>
          <p:cNvPr id="14" name="Rectangle 13"/>
          <p:cNvSpPr/>
          <p:nvPr/>
        </p:nvSpPr>
        <p:spPr>
          <a:xfrm>
            <a:off x="378577" y="3143320"/>
            <a:ext cx="1440152" cy="7442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Focusing lens</a:t>
            </a:r>
          </a:p>
        </p:txBody>
      </p:sp>
      <p:sp>
        <p:nvSpPr>
          <p:cNvPr id="16" name="TextBox 15"/>
          <p:cNvSpPr txBox="1"/>
          <p:nvPr/>
        </p:nvSpPr>
        <p:spPr>
          <a:xfrm>
            <a:off x="5980518" y="3470915"/>
            <a:ext cx="3142718" cy="1200329"/>
          </a:xfrm>
          <a:prstGeom prst="rect">
            <a:avLst/>
          </a:prstGeom>
          <a:noFill/>
        </p:spPr>
        <p:txBody>
          <a:bodyPr wrap="square" rtlCol="0">
            <a:spAutoFit/>
          </a:bodyPr>
          <a:lstStyle/>
          <a:p>
            <a:pPr algn="ctr"/>
            <a:r>
              <a:rPr lang="en-US" sz="1800" dirty="0"/>
              <a:t>We will need to set up two rate meters for the two SPADs (Giulio, I might need your help with this).</a:t>
            </a:r>
            <a:endParaRPr lang="en-US" sz="1800" dirty="0"/>
          </a:p>
        </p:txBody>
      </p:sp>
      <p:sp>
        <p:nvSpPr>
          <p:cNvPr id="15" name="TextBox 14">
            <a:extLst>
              <a:ext uri="{FF2B5EF4-FFF2-40B4-BE49-F238E27FC236}">
                <a16:creationId xmlns:a16="http://schemas.microsoft.com/office/drawing/2014/main" id="{25631B09-D8F6-40BA-9B1E-D0286FEAC646}"/>
              </a:ext>
            </a:extLst>
          </p:cNvPr>
          <p:cNvSpPr txBox="1"/>
          <p:nvPr/>
        </p:nvSpPr>
        <p:spPr>
          <a:xfrm>
            <a:off x="6250761" y="826723"/>
            <a:ext cx="2575295" cy="830997"/>
          </a:xfrm>
          <a:prstGeom prst="rect">
            <a:avLst/>
          </a:prstGeom>
          <a:noFill/>
        </p:spPr>
        <p:txBody>
          <a:bodyPr wrap="square" lIns="91440" tIns="45720" rIns="91440" bIns="45720" rtlCol="0" anchor="t">
            <a:spAutoFit/>
          </a:bodyPr>
          <a:lstStyle/>
          <a:p>
            <a:pPr algn="ctr"/>
            <a:r>
              <a:rPr lang="en-US" dirty="0">
                <a:latin typeface="Calibri"/>
              </a:rPr>
              <a:t>It's in the Amber room now</a:t>
            </a:r>
            <a:endParaRPr lang="en-US" dirty="0"/>
          </a:p>
        </p:txBody>
      </p:sp>
      <p:sp>
        <p:nvSpPr>
          <p:cNvPr id="2" name="TextBox 1"/>
          <p:cNvSpPr txBox="1"/>
          <p:nvPr/>
        </p:nvSpPr>
        <p:spPr>
          <a:xfrm>
            <a:off x="6250761" y="2066373"/>
            <a:ext cx="2548357" cy="830997"/>
          </a:xfrm>
          <a:prstGeom prst="rect">
            <a:avLst/>
          </a:prstGeom>
          <a:noFill/>
        </p:spPr>
        <p:txBody>
          <a:bodyPr wrap="square" rtlCol="0">
            <a:spAutoFit/>
          </a:bodyPr>
          <a:lstStyle/>
          <a:p>
            <a:r>
              <a:rPr lang="en-US" dirty="0" smtClean="0"/>
              <a:t>2 </a:t>
            </a:r>
            <a:r>
              <a:rPr lang="en-US" dirty="0" err="1" smtClean="0"/>
              <a:t>Heliax</a:t>
            </a:r>
            <a:r>
              <a:rPr lang="en-US" dirty="0" smtClean="0"/>
              <a:t> ¼" cables</a:t>
            </a:r>
          </a:p>
          <a:p>
            <a:r>
              <a:rPr lang="en-US" dirty="0" smtClean="0"/>
              <a:t>2 Ethernet cables</a:t>
            </a:r>
            <a:endParaRPr lang="en-US" dirty="0"/>
          </a:p>
        </p:txBody>
      </p:sp>
    </p:spTree>
    <p:extLst>
      <p:ext uri="{BB962C8B-B14F-4D97-AF65-F5344CB8AC3E}">
        <p14:creationId xmlns:p14="http://schemas.microsoft.com/office/powerpoint/2010/main" val="2344459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Current status of the apparatus - continued</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88" y="2081041"/>
            <a:ext cx="3546764" cy="2660073"/>
          </a:xfrm>
          <a:prstGeom prst="rect">
            <a:avLst/>
          </a:prstGeom>
        </p:spPr>
      </p:pic>
      <p:pic>
        <p:nvPicPr>
          <p:cNvPr id="8" name="Picture 7"/>
          <p:cNvPicPr>
            <a:picLocks noChangeAspect="1"/>
          </p:cNvPicPr>
          <p:nvPr/>
        </p:nvPicPr>
        <p:blipFill>
          <a:blip r:embed="rId3"/>
          <a:stretch>
            <a:fillRect/>
          </a:stretch>
        </p:blipFill>
        <p:spPr>
          <a:xfrm>
            <a:off x="4779818" y="1894382"/>
            <a:ext cx="3460749" cy="3033393"/>
          </a:xfrm>
          <a:prstGeom prst="rect">
            <a:avLst/>
          </a:prstGeom>
        </p:spPr>
      </p:pic>
      <p:sp>
        <p:nvSpPr>
          <p:cNvPr id="9" name="Rectangle 8"/>
          <p:cNvSpPr/>
          <p:nvPr/>
        </p:nvSpPr>
        <p:spPr>
          <a:xfrm>
            <a:off x="306794" y="723421"/>
            <a:ext cx="8608606" cy="461665"/>
          </a:xfrm>
          <a:prstGeom prst="rect">
            <a:avLst/>
          </a:prstGeom>
        </p:spPr>
        <p:txBody>
          <a:bodyPr wrap="square">
            <a:spAutoFit/>
          </a:bodyPr>
          <a:lstStyle/>
          <a:p>
            <a:r>
              <a:rPr lang="en-US" u="sng"/>
              <a:t>The controls had to be upgraded to facilitate two SPADs:</a:t>
            </a:r>
          </a:p>
        </p:txBody>
      </p:sp>
      <p:sp>
        <p:nvSpPr>
          <p:cNvPr id="10" name="TextBox 9"/>
          <p:cNvSpPr txBox="1"/>
          <p:nvPr/>
        </p:nvSpPr>
        <p:spPr>
          <a:xfrm>
            <a:off x="303588" y="5063517"/>
            <a:ext cx="8536824" cy="1200329"/>
          </a:xfrm>
          <a:prstGeom prst="rect">
            <a:avLst/>
          </a:prstGeom>
          <a:noFill/>
        </p:spPr>
        <p:txBody>
          <a:bodyPr wrap="square" rtlCol="0">
            <a:spAutoFit/>
          </a:bodyPr>
          <a:lstStyle/>
          <a:p>
            <a:r>
              <a:rPr lang="en-US"/>
              <a:t>The stepper motors’ controller is now housed in the same chassis. The controller was kindly provided by Sasha Romanov, as well as the two stepper motor stages.</a:t>
            </a:r>
          </a:p>
        </p:txBody>
      </p:sp>
      <mc:AlternateContent xmlns:mc="http://schemas.openxmlformats.org/markup-compatibility/2006" xmlns:a14="http://schemas.microsoft.com/office/drawing/2010/main">
        <mc:Choice Requires="a14">
          <p:sp>
            <p:nvSpPr>
              <p:cNvPr id="11" name="TextBox 10"/>
              <p:cNvSpPr txBox="1"/>
              <p:nvPr/>
            </p:nvSpPr>
            <p:spPr>
              <a:xfrm>
                <a:off x="306794" y="1266369"/>
                <a:ext cx="2435090" cy="461665"/>
              </a:xfrm>
              <a:prstGeom prst="rect">
                <a:avLst/>
              </a:prstGeom>
              <a:noFill/>
            </p:spPr>
            <p:txBody>
              <a:bodyPr wrap="none" rtlCol="0">
                <a:spAutoFit/>
              </a:bodyPr>
              <a:lstStyle/>
              <a:p>
                <a:r>
                  <a:rPr lang="en-US"/>
                  <a:t>picomotors </a:t>
                </a:r>
                <a14:m>
                  <m:oMath xmlns:m="http://schemas.openxmlformats.org/officeDocument/2006/math">
                    <m:r>
                      <a:rPr lang="en-US" b="0" i="1" smtClean="0">
                        <a:latin typeface="Cambria Math" panose="02040503050406030204" pitchFamily="18" charset="0"/>
                      </a:rPr>
                      <m:t>2→4</m:t>
                    </m:r>
                  </m:oMath>
                </a14:m>
                <a:endParaRPr lang="en-US"/>
              </a:p>
            </p:txBody>
          </p:sp>
        </mc:Choice>
        <mc:Fallback xmlns="">
          <p:sp>
            <p:nvSpPr>
              <p:cNvPr id="11" name="TextBox 10"/>
              <p:cNvSpPr txBox="1">
                <a:spLocks noRot="1" noChangeAspect="1" noMove="1" noResize="1" noEditPoints="1" noAdjustHandles="1" noChangeArrowheads="1" noChangeShapeType="1" noTextEdit="1"/>
              </p:cNvSpPr>
              <p:nvPr/>
            </p:nvSpPr>
            <p:spPr>
              <a:xfrm>
                <a:off x="306794" y="1266369"/>
                <a:ext cx="2435090" cy="461665"/>
              </a:xfrm>
              <a:prstGeom prst="rect">
                <a:avLst/>
              </a:prstGeom>
              <a:blipFill>
                <a:blip r:embed="rId4"/>
                <a:stretch>
                  <a:fillRect l="-3750"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741884" y="1266369"/>
                <a:ext cx="2937407" cy="461665"/>
              </a:xfrm>
              <a:prstGeom prst="rect">
                <a:avLst/>
              </a:prstGeom>
              <a:noFill/>
            </p:spPr>
            <p:txBody>
              <a:bodyPr wrap="none" rtlCol="0">
                <a:spAutoFit/>
              </a:bodyPr>
              <a:lstStyle/>
              <a:p>
                <a:r>
                  <a:rPr lang="en-US"/>
                  <a:t>stepper motors </a:t>
                </a:r>
                <a14:m>
                  <m:oMath xmlns:m="http://schemas.openxmlformats.org/officeDocument/2006/math">
                    <m:r>
                      <a:rPr lang="en-US" b="0" i="1" smtClean="0">
                        <a:latin typeface="Cambria Math" panose="02040503050406030204" pitchFamily="18" charset="0"/>
                      </a:rPr>
                      <m:t>1→2</m:t>
                    </m:r>
                  </m:oMath>
                </a14:m>
                <a:endParaRPr lang="en-US"/>
              </a:p>
            </p:txBody>
          </p:sp>
        </mc:Choice>
        <mc:Fallback xmlns="">
          <p:sp>
            <p:nvSpPr>
              <p:cNvPr id="12" name="TextBox 11"/>
              <p:cNvSpPr txBox="1">
                <a:spLocks noRot="1" noChangeAspect="1" noMove="1" noResize="1" noEditPoints="1" noAdjustHandles="1" noChangeArrowheads="1" noChangeShapeType="1" noTextEdit="1"/>
              </p:cNvSpPr>
              <p:nvPr/>
            </p:nvSpPr>
            <p:spPr>
              <a:xfrm>
                <a:off x="2741884" y="1266369"/>
                <a:ext cx="2937407" cy="461665"/>
              </a:xfrm>
              <a:prstGeom prst="rect">
                <a:avLst/>
              </a:prstGeom>
              <a:blipFill>
                <a:blip r:embed="rId5"/>
                <a:stretch>
                  <a:fillRect l="-3320"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679291" y="1266369"/>
                <a:ext cx="2950038" cy="461665"/>
              </a:xfrm>
              <a:prstGeom prst="rect">
                <a:avLst/>
              </a:prstGeom>
              <a:noFill/>
            </p:spPr>
            <p:txBody>
              <a:bodyPr wrap="none" rtlCol="0">
                <a:spAutoFit/>
              </a:bodyPr>
              <a:lstStyle/>
              <a:p>
                <a:r>
                  <a:rPr lang="en-US"/>
                  <a:t>optical shutters </a:t>
                </a:r>
                <a14:m>
                  <m:oMath xmlns:m="http://schemas.openxmlformats.org/officeDocument/2006/math">
                    <m:r>
                      <a:rPr lang="en-US" b="0" i="1" smtClean="0">
                        <a:latin typeface="Cambria Math" panose="02040503050406030204" pitchFamily="18" charset="0"/>
                      </a:rPr>
                      <m:t>1→2</m:t>
                    </m:r>
                  </m:oMath>
                </a14:m>
                <a:endParaRPr lang="en-US"/>
              </a:p>
            </p:txBody>
          </p:sp>
        </mc:Choice>
        <mc:Fallback xmlns="">
          <p:sp>
            <p:nvSpPr>
              <p:cNvPr id="13" name="TextBox 12"/>
              <p:cNvSpPr txBox="1">
                <a:spLocks noRot="1" noChangeAspect="1" noMove="1" noResize="1" noEditPoints="1" noAdjustHandles="1" noChangeArrowheads="1" noChangeShapeType="1" noTextEdit="1"/>
              </p:cNvSpPr>
              <p:nvPr/>
            </p:nvSpPr>
            <p:spPr>
              <a:xfrm>
                <a:off x="5679291" y="1266369"/>
                <a:ext cx="2950038" cy="461665"/>
              </a:xfrm>
              <a:prstGeom prst="rect">
                <a:avLst/>
              </a:prstGeom>
              <a:blipFill>
                <a:blip r:embed="rId6"/>
                <a:stretch>
                  <a:fillRect l="-3306" t="-10667" b="-30667"/>
                </a:stretch>
              </a:blipFill>
            </p:spPr>
            <p:txBody>
              <a:bodyPr/>
              <a:lstStyle/>
              <a:p>
                <a:r>
                  <a:rPr lang="en-US">
                    <a:noFill/>
                  </a:rPr>
                  <a:t> </a:t>
                </a:r>
              </a:p>
            </p:txBody>
          </p:sp>
        </mc:Fallback>
      </mc:AlternateContent>
    </p:spTree>
    <p:extLst>
      <p:ext uri="{BB962C8B-B14F-4D97-AF65-F5344CB8AC3E}">
        <p14:creationId xmlns:p14="http://schemas.microsoft.com/office/powerpoint/2010/main" val="4112639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p:cNvSpPr>
                <a:spLocks noGrp="1"/>
              </p:cNvSpPr>
              <p:nvPr>
                <p:ph idx="1"/>
              </p:nvPr>
            </p:nvSpPr>
            <p:spPr>
              <a:xfrm>
                <a:off x="228600" y="1648690"/>
                <a:ext cx="8672513" cy="3782291"/>
              </a:xfrm>
            </p:spPr>
            <p:txBody>
              <a:bodyPr/>
              <a:lstStyle/>
              <a:p>
                <a:r>
                  <a:rPr lang="en-US" dirty="0"/>
                  <a:t>Carry out </a:t>
                </a:r>
                <a:r>
                  <a:rPr lang="en-US" dirty="0" err="1"/>
                  <a:t>photostatistics</a:t>
                </a:r>
                <a:r>
                  <a:rPr lang="en-US" dirty="0"/>
                  <a:t> studies with </a:t>
                </a:r>
                <a:r>
                  <a:rPr lang="en-US" dirty="0" smtClean="0"/>
                  <a:t>an </a:t>
                </a:r>
                <a:r>
                  <a:rPr lang="en-US" dirty="0" smtClean="0"/>
                  <a:t>improved </a:t>
                </a:r>
                <a:r>
                  <a:rPr lang="en-US" dirty="0"/>
                  <a:t>photon number resolution –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r>
                      <a:rPr lang="en-US" b="0" i="1" smtClean="0">
                        <a:latin typeface="Cambria Math" panose="02040503050406030204" pitchFamily="18" charset="0"/>
                      </a:rPr>
                      <m:t>→{0,1,2}</m:t>
                    </m:r>
                  </m:oMath>
                </a14:m>
                <a:endParaRPr lang="en-US" dirty="0"/>
              </a:p>
              <a:p>
                <a:r>
                  <a:rPr lang="en-US" dirty="0"/>
                  <a:t>Perform measurements of synchrotron motion of a single electron with the new SPAD with improved timing resolution and at several values of RF voltage to strengthen the paper for JINST or EPJ Plus. Possibly: observe bremsstrahlung scattering events.</a:t>
                </a:r>
              </a:p>
              <a:p>
                <a:r>
                  <a:rPr lang="en-US" dirty="0"/>
                  <a:t>Prepare and test SPAD stages for </a:t>
                </a:r>
                <a:r>
                  <a:rPr lang="en-US" dirty="0" smtClean="0"/>
                  <a:t>the single-electron </a:t>
                </a:r>
                <a:r>
                  <a:rPr lang="en-US" dirty="0"/>
                  <a:t>OSC </a:t>
                </a:r>
                <a:r>
                  <a:rPr lang="en-US" dirty="0" smtClean="0"/>
                  <a:t>experiment.</a:t>
                </a:r>
                <a:endParaRPr lang="en-US" dirty="0"/>
              </a:p>
            </p:txBody>
          </p:sp>
        </mc:Choice>
        <mc:Fallback>
          <p:sp>
            <p:nvSpPr>
              <p:cNvPr id="2" name="Content Placeholder 1"/>
              <p:cNvSpPr>
                <a:spLocks noGrp="1" noRot="1" noChangeAspect="1" noMove="1" noResize="1" noEditPoints="1" noAdjustHandles="1" noChangeArrowheads="1" noChangeShapeType="1" noTextEdit="1"/>
              </p:cNvSpPr>
              <p:nvPr>
                <p:ph idx="1"/>
              </p:nvPr>
            </p:nvSpPr>
            <p:spPr>
              <a:xfrm>
                <a:off x="228600" y="1648690"/>
                <a:ext cx="8672513" cy="3782291"/>
              </a:xfrm>
              <a:blipFill>
                <a:blip r:embed="rId2"/>
                <a:stretch>
                  <a:fillRect l="-2039" t="-2254"/>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a:t>Summary</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a:p>
        </p:txBody>
      </p:sp>
      <p:sp>
        <p:nvSpPr>
          <p:cNvPr id="7" name="Rectangle 6"/>
          <p:cNvSpPr/>
          <p:nvPr/>
        </p:nvSpPr>
        <p:spPr>
          <a:xfrm>
            <a:off x="306794" y="861965"/>
            <a:ext cx="8608606" cy="461665"/>
          </a:xfrm>
          <a:prstGeom prst="rect">
            <a:avLst/>
          </a:prstGeom>
        </p:spPr>
        <p:txBody>
          <a:bodyPr wrap="square">
            <a:spAutoFit/>
          </a:bodyPr>
          <a:lstStyle/>
          <a:p>
            <a:r>
              <a:rPr lang="en-US" u="sng"/>
              <a:t>If approved, the requested beam time will be used to</a:t>
            </a:r>
          </a:p>
        </p:txBody>
      </p:sp>
      <p:sp>
        <p:nvSpPr>
          <p:cNvPr id="8" name="TextBox 7"/>
          <p:cNvSpPr txBox="1"/>
          <p:nvPr/>
        </p:nvSpPr>
        <p:spPr>
          <a:xfrm>
            <a:off x="2419503" y="5784732"/>
            <a:ext cx="4383188" cy="461665"/>
          </a:xfrm>
          <a:prstGeom prst="rect">
            <a:avLst/>
          </a:prstGeom>
          <a:noFill/>
        </p:spPr>
        <p:txBody>
          <a:bodyPr wrap="none" rtlCol="0">
            <a:spAutoFit/>
          </a:bodyPr>
          <a:lstStyle/>
          <a:p>
            <a:r>
              <a:rPr lang="en-US"/>
              <a:t>Thank you for your consideration.</a:t>
            </a:r>
          </a:p>
        </p:txBody>
      </p:sp>
    </p:spTree>
    <p:extLst>
      <p:ext uri="{BB962C8B-B14F-4D97-AF65-F5344CB8AC3E}">
        <p14:creationId xmlns:p14="http://schemas.microsoft.com/office/powerpoint/2010/main" val="2735293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636" y="251752"/>
            <a:ext cx="7611034" cy="427877"/>
          </a:xfrm>
        </p:spPr>
        <p:txBody>
          <a:bodyPr/>
          <a:lstStyle/>
          <a:p>
            <a:r>
              <a:rPr lang="en-US" dirty="0"/>
              <a:t>Recap of Run 2 experiment with one SPAD</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250" y="1397090"/>
            <a:ext cx="8672513" cy="1209050"/>
          </a:xfrm>
        </p:spPr>
      </p:pic>
      <p:sp>
        <p:nvSpPr>
          <p:cNvPr id="12" name="Title 2">
            <a:extLst>
              <a:ext uri="{FF2B5EF4-FFF2-40B4-BE49-F238E27FC236}">
                <a16:creationId xmlns:a16="http://schemas.microsoft.com/office/drawing/2014/main" id="{33EA63A5-E1D7-4D35-BA8F-4088825ED4EF}"/>
              </a:ext>
            </a:extLst>
          </p:cNvPr>
          <p:cNvSpPr txBox="1">
            <a:spLocks/>
          </p:cNvSpPr>
          <p:nvPr/>
        </p:nvSpPr>
        <p:spPr>
          <a:xfrm>
            <a:off x="228600" y="3141256"/>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u="sng"/>
              <a:t>Detector: Single Photon Avalanche Diode (SPAD)</a:t>
            </a:r>
          </a:p>
        </p:txBody>
      </p:sp>
      <p:pic>
        <p:nvPicPr>
          <p:cNvPr id="13" name="Picture 12">
            <a:extLst>
              <a:ext uri="{FF2B5EF4-FFF2-40B4-BE49-F238E27FC236}">
                <a16:creationId xmlns:a16="http://schemas.microsoft.com/office/drawing/2014/main" id="{F65FFAB0-C351-47CB-BB88-7E138414F8C5}"/>
              </a:ext>
            </a:extLst>
          </p:cNvPr>
          <p:cNvPicPr>
            <a:picLocks noChangeAspect="1"/>
          </p:cNvPicPr>
          <p:nvPr/>
        </p:nvPicPr>
        <p:blipFill>
          <a:blip r:embed="rId3"/>
          <a:stretch>
            <a:fillRect/>
          </a:stretch>
        </p:blipFill>
        <p:spPr>
          <a:xfrm>
            <a:off x="423089" y="4018613"/>
            <a:ext cx="2890505" cy="1941404"/>
          </a:xfrm>
          <a:prstGeom prst="rect">
            <a:avLst/>
          </a:prstGeom>
        </p:spPr>
      </p:pic>
      <p:sp>
        <p:nvSpPr>
          <p:cNvPr id="14" name="TextBox 13">
            <a:extLst>
              <a:ext uri="{FF2B5EF4-FFF2-40B4-BE49-F238E27FC236}">
                <a16:creationId xmlns:a16="http://schemas.microsoft.com/office/drawing/2014/main" id="{3F8A6CB5-7019-4F74-A1E9-A6072C89F6AC}"/>
              </a:ext>
            </a:extLst>
          </p:cNvPr>
          <p:cNvSpPr txBox="1"/>
          <p:nvPr/>
        </p:nvSpPr>
        <p:spPr>
          <a:xfrm>
            <a:off x="7052136" y="5079425"/>
            <a:ext cx="1970668" cy="307777"/>
          </a:xfrm>
          <a:prstGeom prst="rect">
            <a:avLst/>
          </a:prstGeom>
          <a:noFill/>
        </p:spPr>
        <p:txBody>
          <a:bodyPr wrap="none" rtlCol="0">
            <a:spAutoFit/>
          </a:bodyPr>
          <a:lstStyle/>
          <a:p>
            <a:r>
              <a:rPr lang="en-US" sz="1400"/>
              <a:t>*IOTA revolution: 133 ns</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6D75A256-08BB-4704-8E3E-D65212D84161}"/>
                  </a:ext>
                </a:extLst>
              </p:cNvPr>
              <p:cNvGraphicFramePr>
                <a:graphicFrameLocks noGrp="1"/>
              </p:cNvGraphicFramePr>
              <p:nvPr>
                <p:extLst>
                  <p:ext uri="{D42A27DB-BD31-4B8C-83A1-F6EECF244321}">
                    <p14:modId xmlns:p14="http://schemas.microsoft.com/office/powerpoint/2010/main" val="385448980"/>
                  </p:ext>
                </p:extLst>
              </p:nvPr>
            </p:nvGraphicFramePr>
            <p:xfrm>
              <a:off x="3442364" y="3569187"/>
              <a:ext cx="3677209" cy="2494280"/>
            </p:xfrm>
            <a:graphic>
              <a:graphicData uri="http://schemas.openxmlformats.org/drawingml/2006/table">
                <a:tbl>
                  <a:tblPr firstRow="1" bandRow="1">
                    <a:tableStyleId>{5C22544A-7EE6-4342-B048-85BDC9FD1C3A}</a:tableStyleId>
                  </a:tblPr>
                  <a:tblGrid>
                    <a:gridCol w="2432991">
                      <a:extLst>
                        <a:ext uri="{9D8B030D-6E8A-4147-A177-3AD203B41FA5}">
                          <a16:colId xmlns:a16="http://schemas.microsoft.com/office/drawing/2014/main" val="4172829851"/>
                        </a:ext>
                      </a:extLst>
                    </a:gridCol>
                    <a:gridCol w="1244218">
                      <a:extLst>
                        <a:ext uri="{9D8B030D-6E8A-4147-A177-3AD203B41FA5}">
                          <a16:colId xmlns:a16="http://schemas.microsoft.com/office/drawing/2014/main" val="3244672462"/>
                        </a:ext>
                      </a:extLst>
                    </a:gridCol>
                  </a:tblGrid>
                  <a:tr h="370840">
                    <a:tc>
                      <a:txBody>
                        <a:bodyPr/>
                        <a:lstStyle/>
                        <a:p>
                          <a:r>
                            <a:rPr lang="en-US">
                              <a:solidFill>
                                <a:schemeClr val="tx1"/>
                              </a:solidFill>
                            </a:rPr>
                            <a:t>Active area (diameter)</a:t>
                          </a:r>
                        </a:p>
                      </a:txBody>
                      <a:tcPr/>
                    </a:tc>
                    <a:tc>
                      <a:txBody>
                        <a:bodyPr/>
                        <a:lstStyle/>
                        <a:p>
                          <a:r>
                            <a:rPr lang="en-US">
                              <a:solidFill>
                                <a:schemeClr val="tx1"/>
                              </a:solidFill>
                            </a:rPr>
                            <a:t>180 </a:t>
                          </a:r>
                          <a14:m>
                            <m:oMath xmlns:m="http://schemas.openxmlformats.org/officeDocument/2006/math">
                              <m:r>
                                <m:rPr>
                                  <m:sty m:val="p"/>
                                </m:rPr>
                                <a:rPr lang="en-US" b="0" i="0" smtClean="0">
                                  <a:solidFill>
                                    <a:schemeClr val="tx1"/>
                                  </a:solidFill>
                                  <a:latin typeface="Cambria Math" panose="02040503050406030204" pitchFamily="18" charset="0"/>
                                </a:rPr>
                                <m:t>μm</m:t>
                              </m:r>
                            </m:oMath>
                          </a14:m>
                          <a:endParaRPr lang="en-US" b="0" i="0">
                            <a:solidFill>
                              <a:schemeClr val="tx1"/>
                            </a:solidFill>
                          </a:endParaRPr>
                        </a:p>
                      </a:txBody>
                      <a:tcPr/>
                    </a:tc>
                    <a:extLst>
                      <a:ext uri="{0D108BD9-81ED-4DB2-BD59-A6C34878D82A}">
                        <a16:rowId xmlns:a16="http://schemas.microsoft.com/office/drawing/2014/main" val="4045604651"/>
                      </a:ext>
                    </a:extLst>
                  </a:tr>
                  <a:tr h="370840">
                    <a:tc>
                      <a:txBody>
                        <a:bodyPr/>
                        <a:lstStyle/>
                        <a:p>
                          <a:r>
                            <a:rPr lang="en-US">
                              <a:solidFill>
                                <a:schemeClr val="tx1"/>
                              </a:solidFill>
                            </a:rPr>
                            <a:t>Photon detection</a:t>
                          </a:r>
                          <a:r>
                            <a:rPr lang="en-US" baseline="0">
                              <a:solidFill>
                                <a:schemeClr val="tx1"/>
                              </a:solidFill>
                            </a:rPr>
                            <a:t> efficiency at 650 nm</a:t>
                          </a:r>
                          <a:endParaRPr lang="en-US">
                            <a:solidFill>
                              <a:schemeClr val="tx1"/>
                            </a:solidFill>
                          </a:endParaRPr>
                        </a:p>
                      </a:txBody>
                      <a:tcPr/>
                    </a:tc>
                    <a:tc>
                      <a:txBody>
                        <a:bodyPr/>
                        <a:lstStyle/>
                        <a:p>
                          <a:r>
                            <a:rPr lang="en-US">
                              <a:solidFill>
                                <a:schemeClr val="tx1"/>
                              </a:solidFill>
                            </a:rPr>
                            <a:t>65%</a:t>
                          </a:r>
                        </a:p>
                      </a:txBody>
                      <a:tcPr/>
                    </a:tc>
                    <a:extLst>
                      <a:ext uri="{0D108BD9-81ED-4DB2-BD59-A6C34878D82A}">
                        <a16:rowId xmlns:a16="http://schemas.microsoft.com/office/drawing/2014/main" val="1852090495"/>
                      </a:ext>
                    </a:extLst>
                  </a:tr>
                  <a:tr h="370840">
                    <a:tc>
                      <a:txBody>
                        <a:bodyPr/>
                        <a:lstStyle/>
                        <a:p>
                          <a:r>
                            <a:rPr lang="en-US">
                              <a:solidFill>
                                <a:schemeClr val="tx1"/>
                              </a:solidFill>
                            </a:rPr>
                            <a:t>Dark count</a:t>
                          </a:r>
                        </a:p>
                      </a:txBody>
                      <a:tcPr/>
                    </a:tc>
                    <a:tc>
                      <a:txBody>
                        <a:bodyPr/>
                        <a:lstStyle/>
                        <a:p>
                          <a14:m>
                            <m:oMath xmlns:m="http://schemas.openxmlformats.org/officeDocument/2006/math">
                              <m:r>
                                <a:rPr lang="en-US" b="0" i="1" smtClean="0">
                                  <a:solidFill>
                                    <a:schemeClr val="tx1"/>
                                  </a:solidFill>
                                  <a:latin typeface="Cambria Math" panose="02040503050406030204" pitchFamily="18" charset="0"/>
                                </a:rPr>
                                <m:t>∼</m:t>
                              </m:r>
                            </m:oMath>
                          </a14:m>
                          <a:r>
                            <a:rPr lang="en-US">
                              <a:solidFill>
                                <a:schemeClr val="tx1"/>
                              </a:solidFill>
                            </a:rPr>
                            <a:t>100 cps</a:t>
                          </a:r>
                        </a:p>
                      </a:txBody>
                      <a:tcPr/>
                    </a:tc>
                    <a:extLst>
                      <a:ext uri="{0D108BD9-81ED-4DB2-BD59-A6C34878D82A}">
                        <a16:rowId xmlns:a16="http://schemas.microsoft.com/office/drawing/2014/main" val="1690513801"/>
                      </a:ext>
                    </a:extLst>
                  </a:tr>
                  <a:tr h="370840">
                    <a:tc>
                      <a:txBody>
                        <a:bodyPr/>
                        <a:lstStyle/>
                        <a:p>
                          <a:r>
                            <a:rPr lang="en-US">
                              <a:solidFill>
                                <a:schemeClr val="tx1"/>
                              </a:solidFill>
                            </a:rPr>
                            <a:t>Dead</a:t>
                          </a:r>
                          <a:r>
                            <a:rPr lang="en-US" baseline="0">
                              <a:solidFill>
                                <a:schemeClr val="tx1"/>
                              </a:solidFill>
                            </a:rPr>
                            <a:t> time</a:t>
                          </a:r>
                          <a:endParaRPr lang="en-US">
                            <a:solidFill>
                              <a:schemeClr val="tx1"/>
                            </a:solidFill>
                          </a:endParaRPr>
                        </a:p>
                      </a:txBody>
                      <a:tcPr/>
                    </a:tc>
                    <a:tc>
                      <a:txBody>
                        <a:bodyPr/>
                        <a:lstStyle/>
                        <a:p>
                          <a:r>
                            <a:rPr lang="en-US">
                              <a:solidFill>
                                <a:schemeClr val="tx1"/>
                              </a:solidFill>
                            </a:rPr>
                            <a:t>22 ns</a:t>
                          </a:r>
                        </a:p>
                      </a:txBody>
                      <a:tcPr/>
                    </a:tc>
                    <a:extLst>
                      <a:ext uri="{0D108BD9-81ED-4DB2-BD59-A6C34878D82A}">
                        <a16:rowId xmlns:a16="http://schemas.microsoft.com/office/drawing/2014/main" val="2703810703"/>
                      </a:ext>
                    </a:extLst>
                  </a:tr>
                  <a:tr h="370840">
                    <a:tc>
                      <a:txBody>
                        <a:bodyPr/>
                        <a:lstStyle/>
                        <a:p>
                          <a:r>
                            <a:rPr lang="en-US">
                              <a:solidFill>
                                <a:schemeClr val="tx1"/>
                              </a:solidFill>
                            </a:rPr>
                            <a:t>Pulse height</a:t>
                          </a:r>
                        </a:p>
                      </a:txBody>
                      <a:tcPr/>
                    </a:tc>
                    <a:tc>
                      <a:txBody>
                        <a:bodyPr/>
                        <a:lstStyle/>
                        <a:p>
                          <a:r>
                            <a:rPr lang="en-US">
                              <a:solidFill>
                                <a:schemeClr val="tx1"/>
                              </a:solidFill>
                            </a:rPr>
                            <a:t>2 V</a:t>
                          </a:r>
                        </a:p>
                      </a:txBody>
                      <a:tcPr/>
                    </a:tc>
                    <a:extLst>
                      <a:ext uri="{0D108BD9-81ED-4DB2-BD59-A6C34878D82A}">
                        <a16:rowId xmlns:a16="http://schemas.microsoft.com/office/drawing/2014/main" val="2972148131"/>
                      </a:ext>
                    </a:extLst>
                  </a:tr>
                  <a:tr h="370840">
                    <a:tc>
                      <a:txBody>
                        <a:bodyPr/>
                        <a:lstStyle/>
                        <a:p>
                          <a:r>
                            <a:rPr lang="en-US">
                              <a:solidFill>
                                <a:schemeClr val="tx1"/>
                              </a:solidFill>
                            </a:rPr>
                            <a:t>Pulse length</a:t>
                          </a:r>
                        </a:p>
                      </a:txBody>
                      <a:tcPr/>
                    </a:tc>
                    <a:tc>
                      <a:txBody>
                        <a:bodyPr/>
                        <a:lstStyle/>
                        <a:p>
                          <a:r>
                            <a:rPr lang="en-US">
                              <a:solidFill>
                                <a:schemeClr val="tx1"/>
                              </a:solidFill>
                            </a:rPr>
                            <a:t>10 ns</a:t>
                          </a:r>
                        </a:p>
                      </a:txBody>
                      <a:tcPr/>
                    </a:tc>
                    <a:extLst>
                      <a:ext uri="{0D108BD9-81ED-4DB2-BD59-A6C34878D82A}">
                        <a16:rowId xmlns:a16="http://schemas.microsoft.com/office/drawing/2014/main" val="3136752406"/>
                      </a:ext>
                    </a:extLst>
                  </a:tr>
                </a:tbl>
              </a:graphicData>
            </a:graphic>
          </p:graphicFrame>
        </mc:Choice>
        <mc:Fallback xmlns="">
          <p:graphicFrame>
            <p:nvGraphicFramePr>
              <p:cNvPr id="15" name="Table 14">
                <a:extLst>
                  <a:ext uri="{FF2B5EF4-FFF2-40B4-BE49-F238E27FC236}">
                    <a16:creationId xmlns:a16="http://schemas.microsoft.com/office/drawing/2014/main" id="{6D75A256-08BB-4704-8E3E-D65212D84161}"/>
                  </a:ext>
                </a:extLst>
              </p:cNvPr>
              <p:cNvGraphicFramePr>
                <a:graphicFrameLocks noGrp="1"/>
              </p:cNvGraphicFramePr>
              <p:nvPr>
                <p:extLst>
                  <p:ext uri="{D42A27DB-BD31-4B8C-83A1-F6EECF244321}">
                    <p14:modId xmlns:p14="http://schemas.microsoft.com/office/powerpoint/2010/main" val="385448980"/>
                  </p:ext>
                </p:extLst>
              </p:nvPr>
            </p:nvGraphicFramePr>
            <p:xfrm>
              <a:off x="3442364" y="3569187"/>
              <a:ext cx="3677209" cy="2494280"/>
            </p:xfrm>
            <a:graphic>
              <a:graphicData uri="http://schemas.openxmlformats.org/drawingml/2006/table">
                <a:tbl>
                  <a:tblPr firstRow="1" bandRow="1">
                    <a:tableStyleId>{5C22544A-7EE6-4342-B048-85BDC9FD1C3A}</a:tableStyleId>
                  </a:tblPr>
                  <a:tblGrid>
                    <a:gridCol w="2432991">
                      <a:extLst>
                        <a:ext uri="{9D8B030D-6E8A-4147-A177-3AD203B41FA5}">
                          <a16:colId xmlns:a16="http://schemas.microsoft.com/office/drawing/2014/main" val="4172829851"/>
                        </a:ext>
                      </a:extLst>
                    </a:gridCol>
                    <a:gridCol w="1244218">
                      <a:extLst>
                        <a:ext uri="{9D8B030D-6E8A-4147-A177-3AD203B41FA5}">
                          <a16:colId xmlns:a16="http://schemas.microsoft.com/office/drawing/2014/main" val="3244672462"/>
                        </a:ext>
                      </a:extLst>
                    </a:gridCol>
                  </a:tblGrid>
                  <a:tr h="370840">
                    <a:tc>
                      <a:txBody>
                        <a:bodyPr/>
                        <a:lstStyle/>
                        <a:p>
                          <a:r>
                            <a:rPr lang="en-US">
                              <a:solidFill>
                                <a:schemeClr val="tx1"/>
                              </a:solidFill>
                            </a:rPr>
                            <a:t>Active area (diameter)</a:t>
                          </a:r>
                        </a:p>
                      </a:txBody>
                      <a:tcPr/>
                    </a:tc>
                    <a:tc>
                      <a:txBody>
                        <a:bodyPr/>
                        <a:lstStyle/>
                        <a:p>
                          <a:endParaRPr lang="en-US"/>
                        </a:p>
                      </a:txBody>
                      <a:tcPr>
                        <a:blipFill>
                          <a:blip r:embed="rId4"/>
                          <a:stretch>
                            <a:fillRect l="-196569" t="-8197" r="-2451" b="-596721"/>
                          </a:stretch>
                        </a:blipFill>
                      </a:tcPr>
                    </a:tc>
                    <a:extLst>
                      <a:ext uri="{0D108BD9-81ED-4DB2-BD59-A6C34878D82A}">
                        <a16:rowId xmlns:a16="http://schemas.microsoft.com/office/drawing/2014/main" val="4045604651"/>
                      </a:ext>
                    </a:extLst>
                  </a:tr>
                  <a:tr h="640080">
                    <a:tc>
                      <a:txBody>
                        <a:bodyPr/>
                        <a:lstStyle/>
                        <a:p>
                          <a:r>
                            <a:rPr lang="en-US">
                              <a:solidFill>
                                <a:schemeClr val="tx1"/>
                              </a:solidFill>
                            </a:rPr>
                            <a:t>Photon detection</a:t>
                          </a:r>
                          <a:r>
                            <a:rPr lang="en-US" baseline="0">
                              <a:solidFill>
                                <a:schemeClr val="tx1"/>
                              </a:solidFill>
                            </a:rPr>
                            <a:t> efficiency at 650 nm</a:t>
                          </a:r>
                          <a:endParaRPr lang="en-US">
                            <a:solidFill>
                              <a:schemeClr val="tx1"/>
                            </a:solidFill>
                          </a:endParaRPr>
                        </a:p>
                      </a:txBody>
                      <a:tcPr/>
                    </a:tc>
                    <a:tc>
                      <a:txBody>
                        <a:bodyPr/>
                        <a:lstStyle/>
                        <a:p>
                          <a:r>
                            <a:rPr lang="en-US">
                              <a:solidFill>
                                <a:schemeClr val="tx1"/>
                              </a:solidFill>
                            </a:rPr>
                            <a:t>65%</a:t>
                          </a:r>
                        </a:p>
                      </a:txBody>
                      <a:tcPr/>
                    </a:tc>
                    <a:extLst>
                      <a:ext uri="{0D108BD9-81ED-4DB2-BD59-A6C34878D82A}">
                        <a16:rowId xmlns:a16="http://schemas.microsoft.com/office/drawing/2014/main" val="1852090495"/>
                      </a:ext>
                    </a:extLst>
                  </a:tr>
                  <a:tr h="370840">
                    <a:tc>
                      <a:txBody>
                        <a:bodyPr/>
                        <a:lstStyle/>
                        <a:p>
                          <a:r>
                            <a:rPr lang="en-US">
                              <a:solidFill>
                                <a:schemeClr val="tx1"/>
                              </a:solidFill>
                            </a:rPr>
                            <a:t>Dark count</a:t>
                          </a:r>
                        </a:p>
                      </a:txBody>
                      <a:tcPr/>
                    </a:tc>
                    <a:tc>
                      <a:txBody>
                        <a:bodyPr/>
                        <a:lstStyle/>
                        <a:p>
                          <a:endParaRPr lang="en-US"/>
                        </a:p>
                      </a:txBody>
                      <a:tcPr>
                        <a:blipFill>
                          <a:blip r:embed="rId4"/>
                          <a:stretch>
                            <a:fillRect l="-196569" t="-280328" r="-2451" b="-324590"/>
                          </a:stretch>
                        </a:blipFill>
                      </a:tcPr>
                    </a:tc>
                    <a:extLst>
                      <a:ext uri="{0D108BD9-81ED-4DB2-BD59-A6C34878D82A}">
                        <a16:rowId xmlns:a16="http://schemas.microsoft.com/office/drawing/2014/main" val="1690513801"/>
                      </a:ext>
                    </a:extLst>
                  </a:tr>
                  <a:tr h="370840">
                    <a:tc>
                      <a:txBody>
                        <a:bodyPr/>
                        <a:lstStyle/>
                        <a:p>
                          <a:r>
                            <a:rPr lang="en-US">
                              <a:solidFill>
                                <a:schemeClr val="tx1"/>
                              </a:solidFill>
                            </a:rPr>
                            <a:t>Dead</a:t>
                          </a:r>
                          <a:r>
                            <a:rPr lang="en-US" baseline="0">
                              <a:solidFill>
                                <a:schemeClr val="tx1"/>
                              </a:solidFill>
                            </a:rPr>
                            <a:t> time</a:t>
                          </a:r>
                          <a:endParaRPr lang="en-US">
                            <a:solidFill>
                              <a:schemeClr val="tx1"/>
                            </a:solidFill>
                          </a:endParaRPr>
                        </a:p>
                      </a:txBody>
                      <a:tcPr/>
                    </a:tc>
                    <a:tc>
                      <a:txBody>
                        <a:bodyPr/>
                        <a:lstStyle/>
                        <a:p>
                          <a:r>
                            <a:rPr lang="en-US">
                              <a:solidFill>
                                <a:schemeClr val="tx1"/>
                              </a:solidFill>
                            </a:rPr>
                            <a:t>22 ns</a:t>
                          </a:r>
                        </a:p>
                      </a:txBody>
                      <a:tcPr/>
                    </a:tc>
                    <a:extLst>
                      <a:ext uri="{0D108BD9-81ED-4DB2-BD59-A6C34878D82A}">
                        <a16:rowId xmlns:a16="http://schemas.microsoft.com/office/drawing/2014/main" val="2703810703"/>
                      </a:ext>
                    </a:extLst>
                  </a:tr>
                  <a:tr h="370840">
                    <a:tc>
                      <a:txBody>
                        <a:bodyPr/>
                        <a:lstStyle/>
                        <a:p>
                          <a:r>
                            <a:rPr lang="en-US">
                              <a:solidFill>
                                <a:schemeClr val="tx1"/>
                              </a:solidFill>
                            </a:rPr>
                            <a:t>Pulse height</a:t>
                          </a:r>
                        </a:p>
                      </a:txBody>
                      <a:tcPr/>
                    </a:tc>
                    <a:tc>
                      <a:txBody>
                        <a:bodyPr/>
                        <a:lstStyle/>
                        <a:p>
                          <a:r>
                            <a:rPr lang="en-US">
                              <a:solidFill>
                                <a:schemeClr val="tx1"/>
                              </a:solidFill>
                            </a:rPr>
                            <a:t>2 V</a:t>
                          </a:r>
                        </a:p>
                      </a:txBody>
                      <a:tcPr/>
                    </a:tc>
                    <a:extLst>
                      <a:ext uri="{0D108BD9-81ED-4DB2-BD59-A6C34878D82A}">
                        <a16:rowId xmlns:a16="http://schemas.microsoft.com/office/drawing/2014/main" val="2972148131"/>
                      </a:ext>
                    </a:extLst>
                  </a:tr>
                  <a:tr h="370840">
                    <a:tc>
                      <a:txBody>
                        <a:bodyPr/>
                        <a:lstStyle/>
                        <a:p>
                          <a:r>
                            <a:rPr lang="en-US">
                              <a:solidFill>
                                <a:schemeClr val="tx1"/>
                              </a:solidFill>
                            </a:rPr>
                            <a:t>Pulse length</a:t>
                          </a:r>
                        </a:p>
                      </a:txBody>
                      <a:tcPr/>
                    </a:tc>
                    <a:tc>
                      <a:txBody>
                        <a:bodyPr/>
                        <a:lstStyle/>
                        <a:p>
                          <a:r>
                            <a:rPr lang="en-US">
                              <a:solidFill>
                                <a:schemeClr val="tx1"/>
                              </a:solidFill>
                            </a:rPr>
                            <a:t>10 ns</a:t>
                          </a:r>
                        </a:p>
                      </a:txBody>
                      <a:tcPr/>
                    </a:tc>
                    <a:extLst>
                      <a:ext uri="{0D108BD9-81ED-4DB2-BD59-A6C34878D82A}">
                        <a16:rowId xmlns:a16="http://schemas.microsoft.com/office/drawing/2014/main" val="3136752406"/>
                      </a:ext>
                    </a:extLst>
                  </a:tr>
                </a:tbl>
              </a:graphicData>
            </a:graphic>
          </p:graphicFrame>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F166C10-D46D-413B-8957-DFB48B610B3B}"/>
                  </a:ext>
                </a:extLst>
              </p:cNvPr>
              <p:cNvSpPr txBox="1"/>
              <p:nvPr/>
            </p:nvSpPr>
            <p:spPr>
              <a:xfrm>
                <a:off x="7052136" y="4550349"/>
                <a:ext cx="1869068" cy="523220"/>
              </a:xfrm>
              <a:prstGeom prst="rect">
                <a:avLst/>
              </a:prstGeom>
              <a:noFill/>
            </p:spPr>
            <p:txBody>
              <a:bodyPr wrap="square" rtlCol="0">
                <a:spAutoFit/>
              </a:bodyPr>
              <a:lstStyle/>
              <a:p>
                <a:r>
                  <a:rPr lang="en-US" sz="1400"/>
                  <a:t>*can be reduced by using a gate (</a:t>
                </a:r>
                <a14:m>
                  <m:oMath xmlns:m="http://schemas.openxmlformats.org/officeDocument/2006/math">
                    <m:r>
                      <a:rPr lang="en-US" sz="1400" b="0" i="0" smtClean="0">
                        <a:latin typeface="Cambria Math" panose="02040503050406030204" pitchFamily="18" charset="0"/>
                      </a:rPr>
                      <m:t>∼5 </m:t>
                    </m:r>
                    <m:r>
                      <m:rPr>
                        <m:sty m:val="p"/>
                      </m:rPr>
                      <a:rPr lang="en-US" sz="1400" b="0" i="0" smtClean="0">
                        <a:latin typeface="Cambria Math" panose="02040503050406030204" pitchFamily="18" charset="0"/>
                      </a:rPr>
                      <m:t>ns</m:t>
                    </m:r>
                  </m:oMath>
                </a14:m>
                <a:r>
                  <a:rPr lang="en-US" sz="1400"/>
                  <a:t>)</a:t>
                </a:r>
              </a:p>
            </p:txBody>
          </p:sp>
        </mc:Choice>
        <mc:Fallback xmlns="">
          <p:sp>
            <p:nvSpPr>
              <p:cNvPr id="16" name="TextBox 15">
                <a:extLst>
                  <a:ext uri="{FF2B5EF4-FFF2-40B4-BE49-F238E27FC236}">
                    <a16:creationId xmlns:a16="http://schemas.microsoft.com/office/drawing/2014/main" id="{2F166C10-D46D-413B-8957-DFB48B610B3B}"/>
                  </a:ext>
                </a:extLst>
              </p:cNvPr>
              <p:cNvSpPr txBox="1">
                <a:spLocks noRot="1" noChangeAspect="1" noMove="1" noResize="1" noEditPoints="1" noAdjustHandles="1" noChangeArrowheads="1" noChangeShapeType="1" noTextEdit="1"/>
              </p:cNvSpPr>
              <p:nvPr/>
            </p:nvSpPr>
            <p:spPr>
              <a:xfrm>
                <a:off x="7052136" y="4550349"/>
                <a:ext cx="1869068" cy="523220"/>
              </a:xfrm>
              <a:prstGeom prst="rect">
                <a:avLst/>
              </a:prstGeom>
              <a:blipFill>
                <a:blip r:embed="rId5"/>
                <a:stretch>
                  <a:fillRect l="-980" t="-1163" b="-11628"/>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659D0CA9-3654-4FEB-9213-916C958D4C3A}"/>
              </a:ext>
            </a:extLst>
          </p:cNvPr>
          <p:cNvSpPr/>
          <p:nvPr/>
        </p:nvSpPr>
        <p:spPr>
          <a:xfrm>
            <a:off x="478665" y="3685593"/>
            <a:ext cx="2779351" cy="400110"/>
          </a:xfrm>
          <a:prstGeom prst="rect">
            <a:avLst/>
          </a:prstGeom>
        </p:spPr>
        <p:txBody>
          <a:bodyPr wrap="none">
            <a:spAutoFit/>
          </a:bodyPr>
          <a:lstStyle/>
          <a:p>
            <a:r>
              <a:rPr lang="en-US" sz="2000" err="1"/>
              <a:t>Excelitas</a:t>
            </a:r>
            <a:r>
              <a:rPr lang="en-US" sz="2000"/>
              <a:t> SPCM-AQRH-10</a:t>
            </a:r>
          </a:p>
        </p:txBody>
      </p:sp>
      <p:sp>
        <p:nvSpPr>
          <p:cNvPr id="2" name="Rectangle 1"/>
          <p:cNvSpPr/>
          <p:nvPr/>
        </p:nvSpPr>
        <p:spPr>
          <a:xfrm>
            <a:off x="5280968" y="1082050"/>
            <a:ext cx="3613795" cy="307777"/>
          </a:xfrm>
          <a:prstGeom prst="rect">
            <a:avLst/>
          </a:prstGeom>
        </p:spPr>
        <p:txBody>
          <a:bodyPr wrap="square">
            <a:spAutoFit/>
          </a:bodyPr>
          <a:lstStyle/>
          <a:p>
            <a:r>
              <a:rPr lang="en-US" sz="1400" dirty="0"/>
              <a:t>On average one detection per 304 revolutions</a:t>
            </a:r>
            <a:endParaRPr lang="en-US" sz="1400" dirty="0"/>
          </a:p>
        </p:txBody>
      </p:sp>
    </p:spTree>
    <p:extLst>
      <p:ext uri="{BB962C8B-B14F-4D97-AF65-F5344CB8AC3E}">
        <p14:creationId xmlns:p14="http://schemas.microsoft.com/office/powerpoint/2010/main" val="3126679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28600" y="971550"/>
                <a:ext cx="8915400" cy="5059363"/>
              </a:xfrm>
            </p:spPr>
            <p:txBody>
              <a:bodyPr/>
              <a:lstStyle/>
              <a:p>
                <a:r>
                  <a:rPr lang="en-US" dirty="0"/>
                  <a:t>Collected data:</a:t>
                </a:r>
                <a:br>
                  <a:rPr lang="en-US" dirty="0"/>
                </a:br>
                <a:r>
                  <a:rPr lang="en-US" dirty="0">
                    <a:solidFill>
                      <a:schemeClr val="tx1">
                        <a:lumMod val="60000"/>
                        <a:lumOff val="40000"/>
                      </a:schemeClr>
                    </a:solidFill>
                  </a:rPr>
                  <a:t>000001000001100000000001000100000001110000000…</a:t>
                </a:r>
                <a:r>
                  <a:rPr lang="en-US" dirty="0"/>
                  <a:t/>
                </a:r>
                <a:br>
                  <a:rPr lang="en-US" dirty="0"/>
                </a:br>
                <a:r>
                  <a:rPr lang="en-US" dirty="0">
                    <a:solidFill>
                      <a:schemeClr val="tx1">
                        <a:lumMod val="60000"/>
                        <a:lumOff val="40000"/>
                      </a:schemeClr>
                    </a:solidFill>
                  </a:rPr>
                  <a:t>1</a:t>
                </a:r>
                <a:r>
                  <a:rPr lang="en-US" dirty="0"/>
                  <a:t> – IOTA revolution with a detection event,</a:t>
                </a:r>
                <a:r>
                  <a:rPr lang="en-US" dirty="0">
                    <a:solidFill>
                      <a:schemeClr val="tx1">
                        <a:lumMod val="60000"/>
                        <a:lumOff val="40000"/>
                      </a:schemeClr>
                    </a:solidFill>
                  </a:rPr>
                  <a:t> 0</a:t>
                </a:r>
                <a:r>
                  <a:rPr lang="en-US" dirty="0"/>
                  <a:t> - no detection.</a:t>
                </a:r>
              </a:p>
              <a:p>
                <a:r>
                  <a:rPr lang="en-US" dirty="0"/>
                  <a:t>On average one detection per 304 revolutions</a:t>
                </a:r>
              </a:p>
              <a:p>
                <a:r>
                  <a:rPr lang="en-US" dirty="0"/>
                  <a:t>Probability to detect a photon(s) in one revolution: </a:t>
                </a:r>
                <a14:m>
                  <m:oMath xmlns:m="http://schemas.openxmlformats.org/officeDocument/2006/math">
                    <m:r>
                      <a:rPr lang="en-US">
                        <a:latin typeface="Cambria Math" panose="02040503050406030204" pitchFamily="18" charset="0"/>
                      </a:rPr>
                      <m:t>𝑝</m:t>
                    </m:r>
                    <m:r>
                      <a:rPr lang="en-US">
                        <a:latin typeface="Cambria Math" panose="02040503050406030204" pitchFamily="18" charset="0"/>
                      </a:rPr>
                      <m:t>=0.00330</m:t>
                    </m:r>
                  </m:oMath>
                </a14:m>
                <a:endParaRPr lang="en-US" dirty="0"/>
              </a:p>
              <a:p>
                <a:endParaRPr lang="en-US" dirty="0"/>
              </a:p>
              <a:p>
                <a:pPr marL="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28600" y="971550"/>
                <a:ext cx="8915400" cy="5059363"/>
              </a:xfrm>
              <a:blipFill>
                <a:blip r:embed="rId4"/>
                <a:stretch>
                  <a:fillRect l="-1984" t="-1687"/>
                </a:stretch>
              </a:blipFill>
            </p:spPr>
            <p:txBody>
              <a:bodyPr/>
              <a:lstStyle/>
              <a:p>
                <a:r>
                  <a:rPr lang="en-US">
                    <a:noFill/>
                  </a:rPr>
                  <a:t> </a:t>
                </a:r>
              </a:p>
            </p:txBody>
          </p:sp>
        </mc:Fallback>
      </mc:AlternateContent>
      <p:sp>
        <p:nvSpPr>
          <p:cNvPr id="17" name="Title 2">
            <a:extLst>
              <a:ext uri="{FF2B5EF4-FFF2-40B4-BE49-F238E27FC236}">
                <a16:creationId xmlns:a16="http://schemas.microsoft.com/office/drawing/2014/main" id="{33EA63A5-E1D7-4D35-BA8F-4088825ED4EF}"/>
              </a:ext>
            </a:extLst>
          </p:cNvPr>
          <p:cNvSpPr>
            <a:spLocks noGrp="1"/>
          </p:cNvSpPr>
          <p:nvPr>
            <p:ph type="title"/>
          </p:nvPr>
        </p:nvSpPr>
        <p:spPr>
          <a:xfrm>
            <a:off x="228600" y="450065"/>
            <a:ext cx="8686800" cy="427877"/>
          </a:xfrm>
        </p:spPr>
        <p:txBody>
          <a:bodyPr/>
          <a:lstStyle/>
          <a:p>
            <a:r>
              <a:rPr lang="en-US"/>
              <a:t>The goal of the experiment from Run 2 was to see if there are any anomalies in the photon statistics</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a:p>
        </p:txBody>
      </p:sp>
      <p:pic>
        <p:nvPicPr>
          <p:cNvPr id="24" name="Picture 23">
            <a:extLst>
              <a:ext uri="{FF2B5EF4-FFF2-40B4-BE49-F238E27FC236}">
                <a16:creationId xmlns:a16="http://schemas.microsoft.com/office/drawing/2014/main" id="{2FF7DD56-2F1D-43E7-A5CC-116BACFC899E}"/>
              </a:ext>
            </a:extLst>
          </p:cNvPr>
          <p:cNvPicPr>
            <a:picLocks noChangeAspect="1"/>
          </p:cNvPicPr>
          <p:nvPr/>
        </p:nvPicPr>
        <p:blipFill>
          <a:blip r:embed="rId5"/>
          <a:stretch>
            <a:fillRect/>
          </a:stretch>
        </p:blipFill>
        <p:spPr>
          <a:xfrm>
            <a:off x="3164614" y="4811445"/>
            <a:ext cx="5342308" cy="1173748"/>
          </a:xfrm>
          <a:prstGeom prst="rect">
            <a:avLst/>
          </a:prstGeom>
          <a:ln>
            <a:solidFill>
              <a:schemeClr val="accent6">
                <a:lumMod val="75000"/>
              </a:schemeClr>
            </a:solidFill>
          </a:ln>
        </p:spPr>
      </p:pic>
      <p:sp>
        <p:nvSpPr>
          <p:cNvPr id="25" name="TextBox 24">
            <a:extLst>
              <a:ext uri="{FF2B5EF4-FFF2-40B4-BE49-F238E27FC236}">
                <a16:creationId xmlns:a16="http://schemas.microsoft.com/office/drawing/2014/main" id="{3360F881-7C6C-441E-8113-68E29066295B}"/>
              </a:ext>
            </a:extLst>
          </p:cNvPr>
          <p:cNvSpPr txBox="1"/>
          <p:nvPr/>
        </p:nvSpPr>
        <p:spPr>
          <a:xfrm>
            <a:off x="157569" y="4325307"/>
            <a:ext cx="8757831" cy="830997"/>
          </a:xfrm>
          <a:prstGeom prst="rect">
            <a:avLst/>
          </a:prstGeom>
          <a:noFill/>
        </p:spPr>
        <p:txBody>
          <a:bodyPr wrap="square" rtlCol="0">
            <a:spAutoFit/>
          </a:bodyPr>
          <a:lstStyle/>
          <a:p>
            <a:pPr defTabSz="457200" fontAlgn="base">
              <a:spcBef>
                <a:spcPct val="0"/>
              </a:spcBef>
              <a:spcAft>
                <a:spcPct val="0"/>
              </a:spcAft>
            </a:pPr>
            <a:r>
              <a:rPr lang="en-US" u="sng">
                <a:solidFill>
                  <a:srgbClr val="004C97"/>
                </a:solidFill>
                <a:ea typeface="MS PGothic" pitchFamily="34" charset="-128"/>
              </a:rPr>
              <a:t>Similar previous experiment, where the Sub-</a:t>
            </a:r>
            <a:r>
              <a:rPr lang="en-US" u="sng" err="1">
                <a:solidFill>
                  <a:srgbClr val="004C97"/>
                </a:solidFill>
                <a:ea typeface="MS PGothic" pitchFamily="34" charset="-128"/>
              </a:rPr>
              <a:t>Poissonian</a:t>
            </a:r>
            <a:r>
              <a:rPr lang="en-US" u="sng">
                <a:solidFill>
                  <a:srgbClr val="004C97"/>
                </a:solidFill>
                <a:ea typeface="MS PGothic" pitchFamily="34" charset="-128"/>
              </a:rPr>
              <a:t> photon statistics was reported:</a:t>
            </a:r>
          </a:p>
        </p:txBody>
      </p:sp>
      <p:pic>
        <p:nvPicPr>
          <p:cNvPr id="22" name="Picture 21"/>
          <p:cNvPicPr>
            <a:picLocks noChangeAspect="1"/>
          </p:cNvPicPr>
          <p:nvPr/>
        </p:nvPicPr>
        <p:blipFill>
          <a:blip r:embed="rId6"/>
          <a:stretch>
            <a:fillRect/>
          </a:stretch>
        </p:blipFill>
        <p:spPr>
          <a:xfrm>
            <a:off x="928207" y="3268017"/>
            <a:ext cx="1650111" cy="782472"/>
          </a:xfrm>
          <a:prstGeom prst="rect">
            <a:avLst/>
          </a:prstGeom>
          <a:ln w="19050">
            <a:solidFill>
              <a:srgbClr val="C00000"/>
            </a:solidFill>
          </a:ln>
        </p:spPr>
      </p:pic>
      <p:sp>
        <p:nvSpPr>
          <p:cNvPr id="11" name="Rectangle 10"/>
          <p:cNvSpPr/>
          <p:nvPr/>
        </p:nvSpPr>
        <p:spPr>
          <a:xfrm>
            <a:off x="2735580" y="3246924"/>
            <a:ext cx="4572000" cy="830997"/>
          </a:xfrm>
          <a:prstGeom prst="rect">
            <a:avLst/>
          </a:prstGeom>
        </p:spPr>
        <p:txBody>
          <a:bodyPr>
            <a:spAutoFit/>
          </a:bodyPr>
          <a:lstStyle/>
          <a:p>
            <a:r>
              <a:rPr lang="en-US" sz="1600"/>
              <a:t>F=1 – </a:t>
            </a:r>
            <a:r>
              <a:rPr lang="en-US" sz="1600" err="1"/>
              <a:t>Poissonian</a:t>
            </a:r>
            <a:r>
              <a:rPr lang="en-US" sz="1600"/>
              <a:t> light </a:t>
            </a:r>
            <a:r>
              <a:rPr lang="en-US" sz="1600">
                <a:solidFill>
                  <a:srgbClr val="FF0000"/>
                </a:solidFill>
              </a:rPr>
              <a:t>(very common)</a:t>
            </a:r>
            <a:endParaRPr lang="en-US" sz="1600"/>
          </a:p>
          <a:p>
            <a:r>
              <a:rPr lang="en-US" sz="1600"/>
              <a:t>F&gt;1 – Super-</a:t>
            </a:r>
            <a:r>
              <a:rPr lang="en-US" sz="1600" err="1"/>
              <a:t>Poissonian</a:t>
            </a:r>
            <a:r>
              <a:rPr lang="en-US" sz="1600"/>
              <a:t> light </a:t>
            </a:r>
            <a:r>
              <a:rPr lang="en-US" sz="1600">
                <a:solidFill>
                  <a:srgbClr val="FF0000"/>
                </a:solidFill>
              </a:rPr>
              <a:t>(very common)</a:t>
            </a:r>
            <a:r>
              <a:rPr lang="en-US" sz="1600"/>
              <a:t/>
            </a:r>
            <a:br>
              <a:rPr lang="en-US" sz="1600"/>
            </a:br>
            <a:r>
              <a:rPr lang="en-US" sz="1600"/>
              <a:t>F&lt;1 – Sub-</a:t>
            </a:r>
            <a:r>
              <a:rPr lang="en-US" sz="1600" err="1"/>
              <a:t>Poissonian</a:t>
            </a:r>
            <a:r>
              <a:rPr lang="en-US" sz="1600"/>
              <a:t> light </a:t>
            </a:r>
            <a:r>
              <a:rPr lang="en-US" sz="1600">
                <a:solidFill>
                  <a:srgbClr val="FF0000"/>
                </a:solidFill>
              </a:rPr>
              <a:t>(unusual!)</a:t>
            </a:r>
            <a:endParaRPr lang="en-US" sz="1600"/>
          </a:p>
        </p:txBody>
      </p:sp>
      <p:cxnSp>
        <p:nvCxnSpPr>
          <p:cNvPr id="12" name="Straight Connector 11"/>
          <p:cNvCxnSpPr/>
          <p:nvPr/>
        </p:nvCxnSpPr>
        <p:spPr>
          <a:xfrm>
            <a:off x="548640" y="1292251"/>
            <a:ext cx="0" cy="387128"/>
          </a:xfrm>
          <a:prstGeom prst="line">
            <a:avLst/>
          </a:prstGeom>
        </p:spPr>
        <p:style>
          <a:lnRef idx="2">
            <a:schemeClr val="accent3"/>
          </a:lnRef>
          <a:fillRef idx="0">
            <a:schemeClr val="accent3"/>
          </a:fillRef>
          <a:effectRef idx="1">
            <a:schemeClr val="accent3"/>
          </a:effectRef>
          <a:fontRef idx="minor">
            <a:schemeClr val="tx1"/>
          </a:fontRef>
        </p:style>
      </p:cxnSp>
      <p:cxnSp>
        <p:nvCxnSpPr>
          <p:cNvPr id="13" name="Straight Connector 12"/>
          <p:cNvCxnSpPr/>
          <p:nvPr/>
        </p:nvCxnSpPr>
        <p:spPr>
          <a:xfrm>
            <a:off x="2735580" y="1292251"/>
            <a:ext cx="0" cy="387128"/>
          </a:xfrm>
          <a:prstGeom prst="line">
            <a:avLst/>
          </a:prstGeom>
        </p:spPr>
        <p:style>
          <a:lnRef idx="2">
            <a:schemeClr val="accent3"/>
          </a:lnRef>
          <a:fillRef idx="0">
            <a:schemeClr val="accent3"/>
          </a:fillRef>
          <a:effectRef idx="1">
            <a:schemeClr val="accent3"/>
          </a:effectRef>
          <a:fontRef idx="minor">
            <a:schemeClr val="tx1"/>
          </a:fontRef>
        </p:style>
      </p:cxnSp>
      <p:cxnSp>
        <p:nvCxnSpPr>
          <p:cNvPr id="14" name="Straight Connector 13"/>
          <p:cNvCxnSpPr/>
          <p:nvPr/>
        </p:nvCxnSpPr>
        <p:spPr>
          <a:xfrm>
            <a:off x="4969301" y="1299786"/>
            <a:ext cx="0" cy="387128"/>
          </a:xfrm>
          <a:prstGeom prst="line">
            <a:avLst/>
          </a:prstGeom>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a:off x="7133381" y="1299786"/>
            <a:ext cx="0" cy="387128"/>
          </a:xfrm>
          <a:prstGeom prst="line">
            <a:avLst/>
          </a:prstGeom>
        </p:spPr>
        <p:style>
          <a:lnRef idx="2">
            <a:schemeClr val="accent3"/>
          </a:lnRef>
          <a:fillRef idx="0">
            <a:schemeClr val="accent3"/>
          </a:fillRef>
          <a:effectRef idx="1">
            <a:schemeClr val="accent3"/>
          </a:effectRef>
          <a:fontRef idx="minor">
            <a:schemeClr val="tx1"/>
          </a:fontRef>
        </p:style>
      </p:cxnSp>
    </p:spTree>
    <p:custDataLst>
      <p:tags r:id="rId1"/>
    </p:custDataLst>
    <p:extLst>
      <p:ext uri="{BB962C8B-B14F-4D97-AF65-F5344CB8AC3E}">
        <p14:creationId xmlns:p14="http://schemas.microsoft.com/office/powerpoint/2010/main" val="373868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782" y="3159875"/>
            <a:ext cx="3611880" cy="2407920"/>
          </a:xfrm>
          <a:prstGeom prst="rect">
            <a:avLst/>
          </a:prstGeom>
        </p:spPr>
      </p:pic>
      <p:sp>
        <p:nvSpPr>
          <p:cNvPr id="2" name="Content Placeholder 1"/>
          <p:cNvSpPr>
            <a:spLocks noGrp="1"/>
          </p:cNvSpPr>
          <p:nvPr>
            <p:ph idx="1"/>
          </p:nvPr>
        </p:nvSpPr>
        <p:spPr>
          <a:xfrm>
            <a:off x="228600" y="971550"/>
            <a:ext cx="8672513" cy="1038323"/>
          </a:xfrm>
        </p:spPr>
        <p:txBody>
          <a:bodyPr/>
          <a:lstStyle/>
          <a:p>
            <a:r>
              <a:rPr lang="en-US"/>
              <a:t>No observable deviations from classical predictions</a:t>
            </a:r>
          </a:p>
          <a:p>
            <a:r>
              <a:rPr lang="en-US"/>
              <a:t>However, the collected data can be used for diagnostics:</a:t>
            </a:r>
          </a:p>
          <a:p>
            <a:endParaRPr lang="en-US"/>
          </a:p>
        </p:txBody>
      </p:sp>
      <p:sp>
        <p:nvSpPr>
          <p:cNvPr id="3" name="Title 2"/>
          <p:cNvSpPr>
            <a:spLocks noGrp="1"/>
          </p:cNvSpPr>
          <p:nvPr>
            <p:ph type="title"/>
          </p:nvPr>
        </p:nvSpPr>
        <p:spPr/>
        <p:txBody>
          <a:bodyPr/>
          <a:lstStyle/>
          <a:p>
            <a:r>
              <a:rPr lang="en-US"/>
              <a:t>Results of the experiment from Run 2</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 y="1829631"/>
            <a:ext cx="5212080" cy="1468859"/>
          </a:xfrm>
          <a:prstGeom prst="rect">
            <a:avLst/>
          </a:prstGeom>
        </p:spPr>
      </p:pic>
      <p:sp>
        <p:nvSpPr>
          <p:cNvPr id="8" name="Right Arrow 7"/>
          <p:cNvSpPr/>
          <p:nvPr/>
        </p:nvSpPr>
        <p:spPr>
          <a:xfrm>
            <a:off x="5641848" y="2321744"/>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6720840" y="1968245"/>
                <a:ext cx="2069117" cy="11916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Synchrotron motion period </a:t>
                </a:r>
                <a14:m>
                  <m:oMath xmlns:m="http://schemas.openxmlformats.org/officeDocument/2006/math">
                    <m:r>
                      <a:rPr lang="en-US" b="0" i="1" smtClean="0">
                        <a:latin typeface="Cambria Math" panose="02040503050406030204" pitchFamily="18" charset="0"/>
                      </a:rPr>
                      <m:t>=0.31 </m:t>
                    </m:r>
                  </m:oMath>
                </a14:m>
                <a:r>
                  <a:rPr lang="en-US"/>
                  <a:t>ms</a:t>
                </a:r>
              </a:p>
            </p:txBody>
          </p:sp>
        </mc:Choice>
        <mc:Fallback xmlns="">
          <p:sp>
            <p:nvSpPr>
              <p:cNvPr id="9" name="Rectangle 8"/>
              <p:cNvSpPr>
                <a:spLocks noRot="1" noChangeAspect="1" noMove="1" noResize="1" noEditPoints="1" noAdjustHandles="1" noChangeArrowheads="1" noChangeShapeType="1" noTextEdit="1"/>
              </p:cNvSpPr>
              <p:nvPr/>
            </p:nvSpPr>
            <p:spPr>
              <a:xfrm>
                <a:off x="6720840" y="1968245"/>
                <a:ext cx="2069117" cy="1191630"/>
              </a:xfrm>
              <a:prstGeom prst="rect">
                <a:avLst/>
              </a:prstGeom>
              <a:blipFill>
                <a:blip r:embed="rId4"/>
                <a:stretch>
                  <a:fillRect l="-1166" t="-3015" r="-4665" b="-10553"/>
                </a:stretch>
              </a:blipFill>
            </p:spPr>
            <p:txBody>
              <a:bodyPr/>
              <a:lstStyle/>
              <a:p>
                <a:r>
                  <a:rPr lang="en-US">
                    <a:noFill/>
                  </a:rPr>
                  <a:t> </a:t>
                </a:r>
              </a:p>
            </p:txBody>
          </p:sp>
        </mc:Fallback>
      </mc:AlternateContent>
      <p:sp>
        <p:nvSpPr>
          <p:cNvPr id="13" name="Right Arrow 12"/>
          <p:cNvSpPr/>
          <p:nvPr/>
        </p:nvSpPr>
        <p:spPr>
          <a:xfrm>
            <a:off x="4571174" y="3952245"/>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p:cNvSpPr/>
              <p:nvPr/>
            </p:nvSpPr>
            <p:spPr>
              <a:xfrm>
                <a:off x="5650166" y="3598746"/>
                <a:ext cx="2707450" cy="11916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rms </a:t>
                </a:r>
                <a:r>
                  <a:rPr lang="en-US" err="1"/>
                  <a:t>rf</a:t>
                </a:r>
                <a:r>
                  <a:rPr lang="en-US"/>
                  <a:t> phase jitter</a:t>
                </a:r>
                <a:endParaRPr lang="en-US" b="0" i="1">
                  <a:latin typeface="Cambria Math" panose="02040503050406030204" pitchFamily="18" charset="0"/>
                </a:endParaRPr>
              </a:p>
              <a:p>
                <a:pPr algn="ctr"/>
                <a14:m>
                  <m:oMath xmlns:m="http://schemas.openxmlformats.org/officeDocument/2006/math">
                    <m:r>
                      <a:rPr lang="en-US" b="0" i="1" smtClean="0">
                        <a:latin typeface="Cambria Math" panose="02040503050406030204" pitchFamily="18" charset="0"/>
                      </a:rPr>
                      <m:t>≈6×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oMath>
                </a14:m>
                <a:r>
                  <a:rPr lang="en-US"/>
                  <a:t> rad</a:t>
                </a:r>
              </a:p>
            </p:txBody>
          </p:sp>
        </mc:Choice>
        <mc:Fallback xmlns="">
          <p:sp>
            <p:nvSpPr>
              <p:cNvPr id="14" name="Rectangle 13"/>
              <p:cNvSpPr>
                <a:spLocks noRot="1" noChangeAspect="1" noMove="1" noResize="1" noEditPoints="1" noAdjustHandles="1" noChangeArrowheads="1" noChangeShapeType="1" noTextEdit="1"/>
              </p:cNvSpPr>
              <p:nvPr/>
            </p:nvSpPr>
            <p:spPr>
              <a:xfrm>
                <a:off x="5650166" y="3598746"/>
                <a:ext cx="2707450" cy="1191630"/>
              </a:xfrm>
              <a:prstGeom prst="rect">
                <a:avLst/>
              </a:prstGeom>
              <a:blipFill>
                <a:blip r:embed="rId5"/>
                <a:stretch>
                  <a:fillRect/>
                </a:stretch>
              </a:blipFill>
            </p:spPr>
            <p:txBody>
              <a:bodyPr/>
              <a:lstStyle/>
              <a:p>
                <a:r>
                  <a:rPr lang="en-US">
                    <a:noFill/>
                  </a:rPr>
                  <a:t> </a:t>
                </a:r>
              </a:p>
            </p:txBody>
          </p:sp>
        </mc:Fallback>
      </mc:AlternateContent>
      <p:sp>
        <p:nvSpPr>
          <p:cNvPr id="15" name="Content Placeholder 1"/>
          <p:cNvSpPr txBox="1">
            <a:spLocks/>
          </p:cNvSpPr>
          <p:nvPr/>
        </p:nvSpPr>
        <p:spPr>
          <a:xfrm>
            <a:off x="228599" y="5418899"/>
            <a:ext cx="8672513" cy="80265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Working on a paper for JINST or EPJ Plus, focused on the single electron synchrotron motion</a:t>
            </a:r>
          </a:p>
          <a:p>
            <a:endParaRPr lang="en-US"/>
          </a:p>
        </p:txBody>
      </p:sp>
    </p:spTree>
    <p:extLst>
      <p:ext uri="{BB962C8B-B14F-4D97-AF65-F5344CB8AC3E}">
        <p14:creationId xmlns:p14="http://schemas.microsoft.com/office/powerpoint/2010/main" val="974921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22250" y="4461297"/>
                <a:ext cx="8672513" cy="1573096"/>
              </a:xfrm>
            </p:spPr>
            <p:txBody>
              <a:bodyPr/>
              <a:lstStyle/>
              <a:p>
                <a:r>
                  <a:rPr lang="en-US"/>
                  <a:t>Improved photon number resolution: {0,1} </a:t>
                </a:r>
                <a14:m>
                  <m:oMath xmlns:m="http://schemas.openxmlformats.org/officeDocument/2006/math">
                    <m:r>
                      <a:rPr lang="en-US" b="0" i="1" smtClean="0">
                        <a:latin typeface="Cambria Math" panose="02040503050406030204" pitchFamily="18" charset="0"/>
                      </a:rPr>
                      <m:t>→</m:t>
                    </m:r>
                  </m:oMath>
                </a14:m>
                <a:r>
                  <a:rPr lang="en-US"/>
                  <a:t> {0,1,2}</a:t>
                </a:r>
              </a:p>
              <a:p>
                <a:r>
                  <a:rPr lang="en-US"/>
                  <a:t>One of the SPADs will have an improved timing resolution</a:t>
                </a:r>
                <a:br>
                  <a:rPr lang="en-US"/>
                </a:br>
                <a:r>
                  <a:rPr lang="en-US"/>
                  <a:t>0.4 ns </a:t>
                </a:r>
                <a14:m>
                  <m:oMath xmlns:m="http://schemas.openxmlformats.org/officeDocument/2006/math">
                    <m:r>
                      <a:rPr lang="en-US" b="0" i="1" smtClean="0">
                        <a:latin typeface="Cambria Math" panose="02040503050406030204" pitchFamily="18" charset="0"/>
                      </a:rPr>
                      <m:t>→</m:t>
                    </m:r>
                  </m:oMath>
                </a14:m>
                <a:r>
                  <a:rPr lang="en-US"/>
                  <a:t> 0.25 ns (purchased 50% by Sergei and 50% by Jonathan)</a:t>
                </a:r>
              </a:p>
              <a:p>
                <a:endParaRPr lang="en-US"/>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22250" y="4461297"/>
                <a:ext cx="8672513" cy="1573096"/>
              </a:xfrm>
              <a:blipFill>
                <a:blip r:embed="rId2"/>
                <a:stretch>
                  <a:fillRect l="-1968" t="-5814" b="-9690"/>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a:t>Proposal for Run 3: two SPAD detectors</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a:t>
            </a:fld>
            <a:endParaRPr lang="en-US"/>
          </a:p>
        </p:txBody>
      </p:sp>
      <p:pic>
        <p:nvPicPr>
          <p:cNvPr id="8" name="Picture 7"/>
          <p:cNvPicPr>
            <a:picLocks noChangeAspect="1"/>
          </p:cNvPicPr>
          <p:nvPr/>
        </p:nvPicPr>
        <p:blipFill>
          <a:blip r:embed="rId3"/>
          <a:stretch>
            <a:fillRect/>
          </a:stretch>
        </p:blipFill>
        <p:spPr>
          <a:xfrm>
            <a:off x="885454" y="1180822"/>
            <a:ext cx="5164942" cy="2898370"/>
          </a:xfrm>
          <a:prstGeom prst="rect">
            <a:avLst/>
          </a:prstGeom>
        </p:spPr>
      </p:pic>
      <p:sp>
        <p:nvSpPr>
          <p:cNvPr id="9" name="TextBox 8"/>
          <p:cNvSpPr txBox="1"/>
          <p:nvPr/>
        </p:nvSpPr>
        <p:spPr>
          <a:xfrm>
            <a:off x="97404" y="1765218"/>
            <a:ext cx="1265411" cy="307777"/>
          </a:xfrm>
          <a:prstGeom prst="rect">
            <a:avLst/>
          </a:prstGeom>
          <a:noFill/>
        </p:spPr>
        <p:txBody>
          <a:bodyPr wrap="none" rtlCol="0">
            <a:spAutoFit/>
          </a:bodyPr>
          <a:lstStyle/>
          <a:p>
            <a:r>
              <a:rPr lang="en-US" sz="1400"/>
              <a:t>Single electron</a:t>
            </a:r>
          </a:p>
        </p:txBody>
      </p:sp>
      <p:sp>
        <p:nvSpPr>
          <p:cNvPr id="10" name="TextBox 9"/>
          <p:cNvSpPr txBox="1"/>
          <p:nvPr/>
        </p:nvSpPr>
        <p:spPr>
          <a:xfrm>
            <a:off x="5854138" y="2975630"/>
            <a:ext cx="984308" cy="461665"/>
          </a:xfrm>
          <a:prstGeom prst="rect">
            <a:avLst/>
          </a:prstGeom>
          <a:noFill/>
        </p:spPr>
        <p:txBody>
          <a:bodyPr wrap="none" rtlCol="0">
            <a:spAutoFit/>
          </a:bodyPr>
          <a:lstStyle/>
          <a:p>
            <a:r>
              <a:rPr lang="en-US"/>
              <a:t>SPAD1</a:t>
            </a:r>
          </a:p>
        </p:txBody>
      </p:sp>
      <p:sp>
        <p:nvSpPr>
          <p:cNvPr id="11" name="TextBox 10"/>
          <p:cNvSpPr txBox="1"/>
          <p:nvPr/>
        </p:nvSpPr>
        <p:spPr>
          <a:xfrm>
            <a:off x="4970414" y="2048860"/>
            <a:ext cx="984308" cy="461665"/>
          </a:xfrm>
          <a:prstGeom prst="rect">
            <a:avLst/>
          </a:prstGeom>
          <a:noFill/>
        </p:spPr>
        <p:txBody>
          <a:bodyPr wrap="none" rtlCol="0">
            <a:spAutoFit/>
          </a:bodyPr>
          <a:lstStyle/>
          <a:p>
            <a:r>
              <a:rPr lang="en-US"/>
              <a:t>SPAD2</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529" y="1385027"/>
            <a:ext cx="2570672" cy="1590603"/>
          </a:xfrm>
          <a:prstGeom prst="rect">
            <a:avLst/>
          </a:prstGeom>
        </p:spPr>
      </p:pic>
      <p:sp>
        <p:nvSpPr>
          <p:cNvPr id="13" name="TextBox 12"/>
          <p:cNvSpPr txBox="1"/>
          <p:nvPr/>
        </p:nvSpPr>
        <p:spPr>
          <a:xfrm>
            <a:off x="6171246" y="886431"/>
            <a:ext cx="2850717" cy="738664"/>
          </a:xfrm>
          <a:prstGeom prst="rect">
            <a:avLst/>
          </a:prstGeom>
          <a:noFill/>
        </p:spPr>
        <p:txBody>
          <a:bodyPr wrap="none" rtlCol="0">
            <a:spAutoFit/>
          </a:bodyPr>
          <a:lstStyle/>
          <a:p>
            <a:pPr algn="ctr"/>
            <a:r>
              <a:rPr lang="en-US" sz="1400" dirty="0"/>
              <a:t>Picosecond event timer</a:t>
            </a:r>
          </a:p>
          <a:p>
            <a:pPr algn="ctr"/>
            <a:r>
              <a:rPr lang="en-US" sz="1400" dirty="0"/>
              <a:t>(dead time &lt; IOTA revolution period)</a:t>
            </a:r>
          </a:p>
          <a:p>
            <a:pPr algn="ctr"/>
            <a:r>
              <a:rPr lang="en-US" sz="1400" dirty="0"/>
              <a:t>provided by G. </a:t>
            </a:r>
            <a:r>
              <a:rPr lang="en-US" sz="1400" dirty="0" err="1"/>
              <a:t>Stancari</a:t>
            </a:r>
            <a:endParaRPr lang="en-US" sz="1400" dirty="0"/>
          </a:p>
        </p:txBody>
      </p:sp>
    </p:spTree>
    <p:extLst>
      <p:ext uri="{BB962C8B-B14F-4D97-AF65-F5344CB8AC3E}">
        <p14:creationId xmlns:p14="http://schemas.microsoft.com/office/powerpoint/2010/main" val="2965886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24712"/>
            <a:ext cx="8672513" cy="4882896"/>
          </a:xfrm>
        </p:spPr>
        <p:txBody>
          <a:bodyPr/>
          <a:lstStyle/>
          <a:p>
            <a:r>
              <a:rPr lang="en-US" dirty="0"/>
              <a:t>Will be able to measure the ratio of “single-photon” events and “two-photon” events and compare with predictions:</a:t>
            </a:r>
            <a:br>
              <a:rPr lang="en-US" dirty="0"/>
            </a:br>
            <a:r>
              <a:rPr lang="en-US" dirty="0">
                <a:solidFill>
                  <a:schemeClr val="tx1">
                    <a:lumMod val="60000"/>
                    <a:lumOff val="40000"/>
                  </a:schemeClr>
                </a:solidFill>
              </a:rPr>
              <a:t>00000100000110000000000</a:t>
            </a:r>
            <a:r>
              <a:rPr lang="en-US" dirty="0">
                <a:solidFill>
                  <a:srgbClr val="FF0000"/>
                </a:solidFill>
              </a:rPr>
              <a:t>2</a:t>
            </a:r>
            <a:r>
              <a:rPr lang="en-US" dirty="0">
                <a:solidFill>
                  <a:schemeClr val="tx1">
                    <a:lumMod val="60000"/>
                    <a:lumOff val="40000"/>
                  </a:schemeClr>
                </a:solidFill>
              </a:rPr>
              <a:t>000100000001</a:t>
            </a:r>
            <a:r>
              <a:rPr lang="en-US" dirty="0">
                <a:solidFill>
                  <a:srgbClr val="FF0000"/>
                </a:solidFill>
              </a:rPr>
              <a:t>2</a:t>
            </a:r>
            <a:r>
              <a:rPr lang="en-US" dirty="0">
                <a:solidFill>
                  <a:schemeClr val="tx1">
                    <a:lumMod val="60000"/>
                    <a:lumOff val="40000"/>
                  </a:schemeClr>
                </a:solidFill>
              </a:rPr>
              <a:t>10000000…</a:t>
            </a:r>
            <a:endParaRPr lang="en-US" dirty="0"/>
          </a:p>
          <a:p>
            <a:r>
              <a:rPr lang="en-US" dirty="0"/>
              <a:t>Will be able to measure correlation (or </a:t>
            </a:r>
            <a:r>
              <a:rPr lang="en-US" dirty="0" err="1"/>
              <a:t>anticorrelation</a:t>
            </a:r>
            <a:r>
              <a:rPr lang="en-US" dirty="0"/>
              <a:t>) between SPAD1 and SPAD2.</a:t>
            </a:r>
          </a:p>
          <a:p>
            <a:endParaRPr lang="en-US" dirty="0"/>
          </a:p>
          <a:p>
            <a:endParaRPr lang="en-US" dirty="0"/>
          </a:p>
          <a:p>
            <a:endParaRPr lang="en-US" dirty="0"/>
          </a:p>
          <a:p>
            <a:r>
              <a:rPr lang="en-US" dirty="0"/>
              <a:t>Will be able to take measurements with the new (faster) SPAD to obtain data of higher quality for the paper about the synchrotron motion of a single electron. </a:t>
            </a:r>
          </a:p>
          <a:p>
            <a:r>
              <a:rPr lang="en-US" dirty="0"/>
              <a:t>Will prepare and fine-tune the SPAD stages for the single-electron OSC experiment.</a:t>
            </a:r>
          </a:p>
          <a:p>
            <a:endParaRPr lang="en-US" dirty="0"/>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p:sp>
        <p:nvSpPr>
          <p:cNvPr id="7" name="Title 6"/>
          <p:cNvSpPr txBox="1">
            <a:spLocks noGrp="1"/>
          </p:cNvSpPr>
          <p:nvPr>
            <p:ph type="title"/>
          </p:nvPr>
        </p:nvSpPr>
        <p:spPr>
          <a:xfrm>
            <a:off x="228600" y="248742"/>
            <a:ext cx="9099222" cy="430887"/>
          </a:xfrm>
          <a:prstGeom prst="rect">
            <a:avLst/>
          </a:prstGeom>
          <a:noFill/>
        </p:spPr>
        <p:txBody>
          <a:bodyPr wrap="none" rtlCol="0">
            <a:spAutoFit/>
          </a:bodyPr>
          <a:lstStyle/>
          <a:p>
            <a:r>
              <a:rPr lang="en-US"/>
              <a:t>Proposal for Run 3: two SPAD detectors - continued</a:t>
            </a:r>
          </a:p>
        </p:txBody>
      </p:sp>
      <p:sp>
        <p:nvSpPr>
          <p:cNvPr id="8" name="Rectangle 7"/>
          <p:cNvSpPr/>
          <p:nvPr/>
        </p:nvSpPr>
        <p:spPr>
          <a:xfrm>
            <a:off x="206210" y="651412"/>
            <a:ext cx="6532917" cy="461665"/>
          </a:xfrm>
          <a:prstGeom prst="rect">
            <a:avLst/>
          </a:prstGeom>
        </p:spPr>
        <p:txBody>
          <a:bodyPr wrap="square">
            <a:spAutoFit/>
          </a:bodyPr>
          <a:lstStyle/>
          <a:p>
            <a:r>
              <a:rPr lang="en-US" u="sng"/>
              <a:t>Motivation and goals:</a:t>
            </a:r>
          </a:p>
        </p:txBody>
      </p:sp>
      <p:pic>
        <p:nvPicPr>
          <p:cNvPr id="9" name="Picture 8"/>
          <p:cNvPicPr>
            <a:picLocks noChangeAspect="1"/>
          </p:cNvPicPr>
          <p:nvPr/>
        </p:nvPicPr>
        <p:blipFill>
          <a:blip r:embed="rId2"/>
          <a:stretch>
            <a:fillRect/>
          </a:stretch>
        </p:blipFill>
        <p:spPr>
          <a:xfrm>
            <a:off x="4877801" y="2784384"/>
            <a:ext cx="4186932" cy="1432775"/>
          </a:xfrm>
          <a:prstGeom prst="rect">
            <a:avLst/>
          </a:prstGeom>
        </p:spPr>
      </p:pic>
      <p:pic>
        <p:nvPicPr>
          <p:cNvPr id="10" name="Picture 9"/>
          <p:cNvPicPr>
            <a:picLocks noChangeAspect="1"/>
          </p:cNvPicPr>
          <p:nvPr/>
        </p:nvPicPr>
        <p:blipFill>
          <a:blip r:embed="rId3"/>
          <a:stretch>
            <a:fillRect/>
          </a:stretch>
        </p:blipFill>
        <p:spPr>
          <a:xfrm>
            <a:off x="64980" y="3567933"/>
            <a:ext cx="4760302" cy="521048"/>
          </a:xfrm>
          <a:prstGeom prst="rect">
            <a:avLst/>
          </a:prstGeom>
        </p:spPr>
      </p:pic>
    </p:spTree>
    <p:extLst>
      <p:ext uri="{BB962C8B-B14F-4D97-AF65-F5344CB8AC3E}">
        <p14:creationId xmlns:p14="http://schemas.microsoft.com/office/powerpoint/2010/main" val="2279113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797814"/>
            <a:ext cx="8672513" cy="5392674"/>
          </a:xfrm>
        </p:spPr>
        <p:txBody>
          <a:bodyPr/>
          <a:lstStyle/>
          <a:p>
            <a:r>
              <a:rPr lang="en-US"/>
              <a:t>Good beam lifetime at vanishing currents (&gt;30 min, preferably for up to about 2 hours).</a:t>
            </a:r>
          </a:p>
          <a:p>
            <a:r>
              <a:rPr lang="en-US"/>
              <a:t>Bunch length about 30 cm and synchrotron motion period about 0.3 </a:t>
            </a:r>
            <a:r>
              <a:rPr lang="en-US" err="1"/>
              <a:t>ms.</a:t>
            </a:r>
            <a:r>
              <a:rPr lang="en-US"/>
              <a:t> Variable by changing RF voltage.</a:t>
            </a:r>
          </a:p>
          <a:p>
            <a:r>
              <a:rPr lang="en-US"/>
              <a:t>Transverse beam size on the order of 1 mm in the undulator.</a:t>
            </a:r>
          </a:p>
          <a:p>
            <a:pPr marL="0" indent="0">
              <a:buNone/>
            </a:pPr>
            <a:endParaRPr lang="en-US"/>
          </a:p>
          <a:p>
            <a:pPr marL="0" indent="0">
              <a:buNone/>
            </a:pPr>
            <a:r>
              <a:rPr lang="en-US"/>
              <a:t>Experiment regimes:</a:t>
            </a:r>
          </a:p>
          <a:p>
            <a:r>
              <a:rPr lang="en-US"/>
              <a:t>Single electron circulating in the ring for a long time.</a:t>
            </a:r>
          </a:p>
          <a:p>
            <a:r>
              <a:rPr lang="en-US"/>
              <a:t>Small number of electrons circulating in the ring, 1-1000. Preferably, all in one bucket.</a:t>
            </a:r>
          </a:p>
          <a:p>
            <a:r>
              <a:rPr lang="en-US"/>
              <a:t>Nominal injection current for rough alignment (≈2 mA)</a:t>
            </a:r>
          </a:p>
          <a:p>
            <a:pPr marL="0" indent="0">
              <a:buNone/>
            </a:pPr>
            <a:endParaRPr lang="en-US"/>
          </a:p>
          <a:p>
            <a:pPr marL="0" indent="0">
              <a:buNone/>
            </a:pPr>
            <a:r>
              <a:rPr lang="en-US"/>
              <a:t>150 MeV is desirable, but 100 MeV is sufficient too.</a:t>
            </a:r>
          </a:p>
        </p:txBody>
      </p:sp>
      <p:sp>
        <p:nvSpPr>
          <p:cNvPr id="3" name="Title 2"/>
          <p:cNvSpPr>
            <a:spLocks noGrp="1"/>
          </p:cNvSpPr>
          <p:nvPr>
            <p:ph type="title"/>
          </p:nvPr>
        </p:nvSpPr>
        <p:spPr/>
        <p:txBody>
          <a:bodyPr/>
          <a:lstStyle/>
          <a:p>
            <a:r>
              <a:rPr lang="en-US"/>
              <a:t>Beam requirements</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spTree>
    <p:extLst>
      <p:ext uri="{BB962C8B-B14F-4D97-AF65-F5344CB8AC3E}">
        <p14:creationId xmlns:p14="http://schemas.microsoft.com/office/powerpoint/2010/main" val="3866981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35743" y="2592219"/>
                <a:ext cx="8672513" cy="1344168"/>
              </a:xfrm>
            </p:spPr>
            <p:txBody>
              <a:bodyPr/>
              <a:lstStyle/>
              <a:p>
                <a:r>
                  <a:rPr lang="en-US"/>
                  <a:t>Minimums of beta-functions in the center of the undulator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𝑦</m:t>
                        </m:r>
                      </m:sub>
                    </m:sSub>
                    <m:r>
                      <a:rPr lang="en-US" b="0" i="1" smtClean="0">
                        <a:latin typeface="Cambria Math" panose="02040503050406030204" pitchFamily="18" charset="0"/>
                      </a:rPr>
                      <m:t>=0</m:t>
                    </m:r>
                  </m:oMath>
                </a14:m>
                <a:r>
                  <a:rPr lang="en-US"/>
                  <a:t>)</a:t>
                </a:r>
              </a:p>
              <a:p>
                <a:r>
                  <a:rPr lang="en-US"/>
                  <a:t>Zero dispersion in the undulator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𝑥</m:t>
                        </m:r>
                      </m:sub>
                    </m:sSub>
                    <m:r>
                      <a:rPr lang="en-US" b="0" i="1" smtClean="0">
                        <a:latin typeface="Cambria Math" panose="02040503050406030204" pitchFamily="18" charset="0"/>
                      </a:rPr>
                      <m:t>=0</m:t>
                    </m:r>
                  </m:oMath>
                </a14:m>
                <a:r>
                  <a:rPr lang="en-US"/>
                  <a:t>)</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35743" y="2592219"/>
                <a:ext cx="8672513" cy="1344168"/>
              </a:xfrm>
              <a:blipFill>
                <a:blip r:embed="rId2"/>
                <a:stretch>
                  <a:fillRect l="-2039" t="-6335" b="-3167"/>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a:t>Beam requirements - continued</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a:p>
        </p:txBody>
      </p:sp>
      <p:sp>
        <p:nvSpPr>
          <p:cNvPr id="7" name="Rectangle 6"/>
          <p:cNvSpPr/>
          <p:nvPr/>
        </p:nvSpPr>
        <p:spPr>
          <a:xfrm>
            <a:off x="114770" y="1264060"/>
            <a:ext cx="8608606" cy="830997"/>
          </a:xfrm>
          <a:prstGeom prst="rect">
            <a:avLst/>
          </a:prstGeom>
        </p:spPr>
        <p:txBody>
          <a:bodyPr wrap="square">
            <a:spAutoFit/>
          </a:bodyPr>
          <a:lstStyle/>
          <a:p>
            <a:r>
              <a:rPr lang="en-US" u="sng"/>
              <a:t>If the lattice, created for this experiment, will be used for other experiments with the SLAC undulator in the future, we recommend:</a:t>
            </a:r>
          </a:p>
        </p:txBody>
      </p:sp>
      <p:sp>
        <p:nvSpPr>
          <p:cNvPr id="8" name="Rectangle 7"/>
          <p:cNvSpPr/>
          <p:nvPr/>
        </p:nvSpPr>
        <p:spPr>
          <a:xfrm>
            <a:off x="1596098" y="4527802"/>
            <a:ext cx="5353342" cy="461665"/>
          </a:xfrm>
          <a:prstGeom prst="rect">
            <a:avLst/>
          </a:prstGeom>
        </p:spPr>
        <p:txBody>
          <a:bodyPr wrap="square">
            <a:spAutoFit/>
          </a:bodyPr>
          <a:lstStyle/>
          <a:p>
            <a:r>
              <a:rPr lang="en-US" u="sng"/>
              <a:t>However, this is not required for URSSE.</a:t>
            </a:r>
          </a:p>
        </p:txBody>
      </p:sp>
    </p:spTree>
    <p:extLst>
      <p:ext uri="{BB962C8B-B14F-4D97-AF65-F5344CB8AC3E}">
        <p14:creationId xmlns:p14="http://schemas.microsoft.com/office/powerpoint/2010/main" val="3383792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5448" y="987605"/>
            <a:ext cx="8833104" cy="4599379"/>
          </a:xfrm>
        </p:spPr>
        <p:txBody>
          <a:bodyPr/>
          <a:lstStyle/>
          <a:p>
            <a:r>
              <a:rPr lang="en-US" sz="2000" b="1" dirty="0"/>
              <a:t>Controlled access (3-5 </a:t>
            </a:r>
            <a:r>
              <a:rPr lang="en-US" sz="2000" b="1" dirty="0" err="1"/>
              <a:t>hrs</a:t>
            </a:r>
            <a:r>
              <a:rPr lang="en-US" sz="2000" b="1" dirty="0"/>
              <a:t>) </a:t>
            </a:r>
            <a:r>
              <a:rPr lang="en-US" sz="2000" dirty="0"/>
              <a:t>to install the dark box with the new apparatus. Need two </a:t>
            </a:r>
            <a:r>
              <a:rPr lang="en-US" sz="2000" dirty="0" err="1"/>
              <a:t>Heliax</a:t>
            </a:r>
            <a:r>
              <a:rPr lang="en-US" sz="2000" dirty="0"/>
              <a:t> and two Ethernet cables at M4R. Also, different mirrors and a different vacuum-chamber window adapter.</a:t>
            </a:r>
          </a:p>
          <a:p>
            <a:r>
              <a:rPr lang="en-US" sz="2000" b="1" dirty="0" smtClean="0"/>
              <a:t>Shift </a:t>
            </a:r>
            <a:r>
              <a:rPr lang="en-US" sz="2000" b="1" dirty="0"/>
              <a:t>1 (8 </a:t>
            </a:r>
            <a:r>
              <a:rPr lang="en-US" sz="2000" b="1" dirty="0" err="1"/>
              <a:t>hrs</a:t>
            </a:r>
            <a:r>
              <a:rPr lang="en-US" sz="2000" b="1" dirty="0"/>
              <a:t>). </a:t>
            </a:r>
            <a:r>
              <a:rPr lang="en-US" sz="2000" dirty="0"/>
              <a:t>Re-establish procedure to obtain 1,2,3,4,5 electrons in the ring (need Giulio). Perform alignment of the two SPADs.</a:t>
            </a:r>
          </a:p>
          <a:p>
            <a:r>
              <a:rPr lang="en-US" sz="2000" b="1" dirty="0"/>
              <a:t>Shift 2 (8 </a:t>
            </a:r>
            <a:r>
              <a:rPr lang="en-US" sz="2000" b="1" dirty="0" err="1"/>
              <a:t>hrs</a:t>
            </a:r>
            <a:r>
              <a:rPr lang="en-US" sz="2000" b="1" dirty="0"/>
              <a:t>). </a:t>
            </a:r>
            <a:r>
              <a:rPr lang="en-US" sz="2000" dirty="0"/>
              <a:t>Record 10-min-long data sets for 1,2,3,4,5 electrons in the ring (12000 two-detection events for 1 electron).  Vary RF voltage and record data sets with 1 electron and one fast SPAD for the synchrotron motion paper.</a:t>
            </a:r>
          </a:p>
          <a:p>
            <a:r>
              <a:rPr lang="en-US" sz="2000" b="1" dirty="0"/>
              <a:t>Shift 3 (8 </a:t>
            </a:r>
            <a:r>
              <a:rPr lang="en-US" sz="2000" b="1" dirty="0" err="1"/>
              <a:t>hrs</a:t>
            </a:r>
            <a:r>
              <a:rPr lang="en-US" sz="2000" b="1" dirty="0"/>
              <a:t>). </a:t>
            </a:r>
            <a:r>
              <a:rPr lang="en-US" sz="2000" dirty="0"/>
              <a:t>(a few days after Shift 2) Repeat some measurements from Shift 2 if necessary. Possibly: (1) take measurements with different edge filters with undulator radiation and with bending magnet radiation (to measure spectral distribution), (2) try to record a bremsstrahlung event.</a:t>
            </a:r>
          </a:p>
        </p:txBody>
      </p:sp>
      <p:sp>
        <p:nvSpPr>
          <p:cNvPr id="3" name="Title 2"/>
          <p:cNvSpPr>
            <a:spLocks noGrp="1"/>
          </p:cNvSpPr>
          <p:nvPr>
            <p:ph type="title"/>
          </p:nvPr>
        </p:nvSpPr>
        <p:spPr/>
        <p:txBody>
          <a:bodyPr/>
          <a:lstStyle/>
          <a:p>
            <a:r>
              <a:rPr lang="en-US"/>
              <a:t>Run plan</a:t>
            </a:r>
          </a:p>
        </p:txBody>
      </p:sp>
      <p:sp>
        <p:nvSpPr>
          <p:cNvPr id="4" name="Date Placeholder 3"/>
          <p:cNvSpPr>
            <a:spLocks noGrp="1"/>
          </p:cNvSpPr>
          <p:nvPr>
            <p:ph type="dt" sz="half" idx="2"/>
          </p:nvPr>
        </p:nvSpPr>
        <p:spPr/>
        <p:txBody>
          <a:bodyPr/>
          <a:lstStyle/>
          <a:p>
            <a:pPr>
              <a:defRPr/>
            </a:pPr>
            <a:r>
              <a:rPr lang="en-US"/>
              <a:t>4/2/2021</a:t>
            </a:r>
          </a:p>
        </p:txBody>
      </p:sp>
      <p:sp>
        <p:nvSpPr>
          <p:cNvPr id="5" name="Footer Placeholder 4"/>
          <p:cNvSpPr>
            <a:spLocks noGrp="1"/>
          </p:cNvSpPr>
          <p:nvPr>
            <p:ph type="ftr" sz="quarter" idx="3"/>
          </p:nvPr>
        </p:nvSpPr>
        <p:spPr/>
        <p:txBody>
          <a:bodyPr/>
          <a:lstStyle/>
          <a:p>
            <a:pPr>
              <a:defRPr/>
            </a:pPr>
            <a:r>
              <a:rPr lang="en-US"/>
              <a:t>Ihar Lobach | AST Department Meeting. Run 3 URSSE proposal talk</a:t>
            </a:r>
            <a:endParaRPr lang="en-US" b="1"/>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9</a:t>
            </a:fld>
            <a:endParaRPr lang="en-US"/>
          </a:p>
        </p:txBody>
      </p:sp>
      <p:sp>
        <p:nvSpPr>
          <p:cNvPr id="8" name="Rectangle 7"/>
          <p:cNvSpPr/>
          <p:nvPr/>
        </p:nvSpPr>
        <p:spPr>
          <a:xfrm>
            <a:off x="187036" y="5741452"/>
            <a:ext cx="8992321" cy="830997"/>
          </a:xfrm>
          <a:prstGeom prst="rect">
            <a:avLst/>
          </a:prstGeom>
        </p:spPr>
        <p:txBody>
          <a:bodyPr wrap="square">
            <a:spAutoFit/>
          </a:bodyPr>
          <a:lstStyle/>
          <a:p>
            <a:pPr marL="0" indent="0">
              <a:buNone/>
            </a:pPr>
            <a:r>
              <a:rPr lang="en-US"/>
              <a:t>*we will require controlled accesses to move the undulator in and out.</a:t>
            </a:r>
          </a:p>
          <a:p>
            <a:endParaRPr lang="en-US"/>
          </a:p>
        </p:txBody>
      </p:sp>
    </p:spTree>
    <p:extLst>
      <p:ext uri="{BB962C8B-B14F-4D97-AF65-F5344CB8AC3E}">
        <p14:creationId xmlns:p14="http://schemas.microsoft.com/office/powerpoint/2010/main" val="15149493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5"/>
</p:tagLst>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a:tailEnd type="triangle"/>
        </a:ln>
        <a:effectLst/>
      </a:spPr>
      <a:bodyPr/>
      <a:lstStyle/>
      <a:style>
        <a:lnRef idx="3">
          <a:schemeClr val="dk1"/>
        </a:lnRef>
        <a:fillRef idx="0">
          <a:schemeClr val="dk1"/>
        </a:fillRef>
        <a:effectRef idx="2">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980</TotalTime>
  <Words>1524</Words>
  <Application>Microsoft Office PowerPoint</Application>
  <PresentationFormat>On-screen Show (4:3)</PresentationFormat>
  <Paragraphs>133</Paragraphs>
  <Slides>12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ＭＳ Ｐゴシック</vt:lpstr>
      <vt:lpstr>ＭＳ Ｐゴシック</vt:lpstr>
      <vt:lpstr>Arial</vt:lpstr>
      <vt:lpstr>Calibri</vt:lpstr>
      <vt:lpstr>Cambria Math</vt:lpstr>
      <vt:lpstr>Geneva</vt:lpstr>
      <vt:lpstr>Helvetica</vt:lpstr>
      <vt:lpstr>Fermilab_PPT_090815</vt:lpstr>
      <vt:lpstr>PowerPoint Presentation</vt:lpstr>
      <vt:lpstr>Recap of Run 2 experiment with one SPAD</vt:lpstr>
      <vt:lpstr>The goal of the experiment from Run 2 was to see if there are any anomalies in the photon statistics</vt:lpstr>
      <vt:lpstr>Results of the experiment from Run 2</vt:lpstr>
      <vt:lpstr>Proposal for Run 3: two SPAD detectors</vt:lpstr>
      <vt:lpstr>Proposal for Run 3: two SPAD detectors - continued</vt:lpstr>
      <vt:lpstr>Beam requirements</vt:lpstr>
      <vt:lpstr>Beam requirements - continued</vt:lpstr>
      <vt:lpstr>Run plan</vt:lpstr>
      <vt:lpstr>Current status of the apparatus</vt:lpstr>
      <vt:lpstr>Current status of the apparatus - continued</vt:lpstr>
      <vt:lpstr>Summary</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Ihar Lobach x 35350V</dc:creator>
  <cp:lastModifiedBy>Ihar Lobach</cp:lastModifiedBy>
  <cp:revision>12</cp:revision>
  <cp:lastPrinted>2014-01-20T19:40:21Z</cp:lastPrinted>
  <dcterms:created xsi:type="dcterms:W3CDTF">2019-06-03T20:21:53Z</dcterms:created>
  <dcterms:modified xsi:type="dcterms:W3CDTF">2021-04-02T17:34:33Z</dcterms:modified>
</cp:coreProperties>
</file>