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2"/>
  </p:notesMasterIdLst>
  <p:handoutMasterIdLst>
    <p:handoutMasterId r:id="rId13"/>
  </p:handoutMasterIdLst>
  <p:sldIdLst>
    <p:sldId id="294" r:id="rId2"/>
    <p:sldId id="275" r:id="rId3"/>
    <p:sldId id="295" r:id="rId4"/>
    <p:sldId id="296" r:id="rId5"/>
    <p:sldId id="316" r:id="rId6"/>
    <p:sldId id="297" r:id="rId7"/>
    <p:sldId id="298" r:id="rId8"/>
    <p:sldId id="299" r:id="rId9"/>
    <p:sldId id="315" r:id="rId10"/>
    <p:sldId id="300" r:id="rId1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snapToObjects="1" showGuides="1">
      <p:cViewPr>
        <p:scale>
          <a:sx n="93" d="100"/>
          <a:sy n="93" d="100"/>
        </p:scale>
        <p:origin x="33" y="33"/>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4/2/2021</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4/2/2021</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4/2/2021</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4/2/2021</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4/2/2021</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4/2/2021</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4/2/2021</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Matt Quinn, Maddie Schoell, Wayne Schmitt &amp; Adam Olson</a:t>
            </a:r>
          </a:p>
          <a:p>
            <a:r>
              <a:rPr lang="en-US" dirty="0"/>
              <a:t>DOE RPP Review</a:t>
            </a:r>
          </a:p>
          <a:p>
            <a:r>
              <a:rPr lang="en-US" dirty="0"/>
              <a:t>2 April 2021</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at Fermilab</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Source work</a:t>
            </a:r>
          </a:p>
          <a:p>
            <a:pPr lvl="1"/>
            <a:r>
              <a:rPr lang="en-US" dirty="0"/>
              <a:t>Sources issued to qualified individuals using Source Loan Form</a:t>
            </a:r>
          </a:p>
          <a:p>
            <a:pPr lvl="1"/>
            <a:r>
              <a:rPr lang="en-US" dirty="0"/>
              <a:t>Source storage and requirements based off dose rate at 1 foot:</a:t>
            </a:r>
          </a:p>
          <a:p>
            <a:pPr lvl="2"/>
            <a:r>
              <a:rPr lang="en-US" dirty="0"/>
              <a:t> &lt; 5 mrem/hr may be stored in source boxes, use documented on Source Access Log</a:t>
            </a:r>
          </a:p>
          <a:p>
            <a:pPr lvl="2"/>
            <a:r>
              <a:rPr lang="en-US" dirty="0"/>
              <a:t>&gt; 5 mrem/hr require RWPs and additional postings, sources issued by Source Physicist and delivered by Source Technician</a:t>
            </a:r>
          </a:p>
          <a:p>
            <a:r>
              <a:rPr lang="en-US" dirty="0"/>
              <a:t>Generate RWPs and provide RCT coverage for work as needed across the Lab</a:t>
            </a:r>
          </a:p>
          <a:p>
            <a:pPr marL="457200" lvl="1" indent="0">
              <a:buNone/>
            </a:pPr>
            <a:endParaRPr lang="en-US" dirty="0"/>
          </a:p>
          <a:p>
            <a:pPr lvl="1"/>
            <a:endParaRPr lang="en-US" dirty="0"/>
          </a:p>
        </p:txBody>
      </p:sp>
      <p:sp>
        <p:nvSpPr>
          <p:cNvPr id="7" name="Title 6"/>
          <p:cNvSpPr>
            <a:spLocks noGrp="1"/>
          </p:cNvSpPr>
          <p:nvPr>
            <p:ph type="title"/>
          </p:nvPr>
        </p:nvSpPr>
        <p:spPr/>
        <p:txBody>
          <a:bodyPr/>
          <a:lstStyle/>
          <a:p>
            <a:r>
              <a:rPr lang="en-US" dirty="0"/>
              <a:t>Radiation Physics Operations (RPO)</a:t>
            </a:r>
          </a:p>
        </p:txBody>
      </p:sp>
      <p:sp>
        <p:nvSpPr>
          <p:cNvPr id="3" name="Date Placeholder 2"/>
          <p:cNvSpPr>
            <a:spLocks noGrp="1"/>
          </p:cNvSpPr>
          <p:nvPr>
            <p:ph type="dt" sz="half" idx="2"/>
          </p:nvPr>
        </p:nvSpPr>
        <p:spPr/>
        <p:txBody>
          <a:bodyPr/>
          <a:lstStyle/>
          <a:p>
            <a:pPr>
              <a:defRPr/>
            </a:pPr>
            <a:r>
              <a:rPr lang="en-US" dirty="0"/>
              <a:t>4/2/2021</a:t>
            </a:r>
          </a:p>
        </p:txBody>
      </p:sp>
      <p:sp>
        <p:nvSpPr>
          <p:cNvPr id="4" name="Footer Placeholder 3"/>
          <p:cNvSpPr>
            <a:spLocks noGrp="1"/>
          </p:cNvSpPr>
          <p:nvPr>
            <p:ph type="ftr" sz="quarter" idx="3"/>
          </p:nvPr>
        </p:nvSpPr>
        <p:spPr/>
        <p:txBody>
          <a:bodyPr/>
          <a:lstStyle/>
          <a:p>
            <a:pPr>
              <a:defRPr/>
            </a:pPr>
            <a:r>
              <a:rPr lang="en-US" dirty="0"/>
              <a:t>Quinn &amp; Schoell | Radiation Safety at Fermilab</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213429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Fermilab is an accelerator facility, governed primarily by 10 CFR 835 Occupational Radiation Protection, and DOE Orders 458.1 Radiation Protection of the Public and the Environment, and 420.2c Safety of Accelerator Facilities.</a:t>
            </a:r>
          </a:p>
          <a:p>
            <a:pPr lvl="1"/>
            <a:r>
              <a:rPr lang="en-US" dirty="0"/>
              <a:t>10 CFR 835 requires a Radiation Protection Program (RPP) to demonstrate facility means of compliance to be signed by DOE. Fermilab’s most recent RPP was approved by FSO 12/3/2018.</a:t>
            </a:r>
          </a:p>
          <a:p>
            <a:pPr lvl="1"/>
            <a:r>
              <a:rPr lang="en-US" dirty="0"/>
              <a:t>O 420.2c requires</a:t>
            </a:r>
          </a:p>
          <a:p>
            <a:pPr lvl="2"/>
            <a:r>
              <a:rPr lang="en-US" sz="1800" dirty="0"/>
              <a:t>Accelerator Safety Envelope (ASE), approved by FSO (9/29/2020)</a:t>
            </a:r>
          </a:p>
          <a:p>
            <a:pPr lvl="2"/>
            <a:r>
              <a:rPr lang="en-US" sz="1800" dirty="0"/>
              <a:t>Safety Assessment Document (SAD), approved by Director &amp; Chief Safety Officer (CSO) (10/2020)</a:t>
            </a:r>
          </a:p>
          <a:p>
            <a:pPr lvl="3"/>
            <a:r>
              <a:rPr lang="en-US" sz="1600" dirty="0"/>
              <a:t>SAD Review Subcommittee reviews changes to SAD. FSO is a participant.</a:t>
            </a:r>
          </a:p>
          <a:p>
            <a:pPr lvl="2"/>
            <a:r>
              <a:rPr lang="en-US" sz="1800" dirty="0"/>
              <a:t>Unreviewed Safety Issues (USI) process</a:t>
            </a:r>
          </a:p>
          <a:p>
            <a:pPr lvl="2"/>
            <a:r>
              <a:rPr lang="en-US" sz="1800" dirty="0"/>
              <a:t>Accelerator Readiness Review (ARR) program</a:t>
            </a:r>
          </a:p>
          <a:p>
            <a:pPr lvl="3"/>
            <a:r>
              <a:rPr lang="en-US" sz="1600" dirty="0"/>
              <a:t>Peer review of new or modified facilities</a:t>
            </a:r>
            <a:endParaRPr lang="en-US" sz="2000" dirty="0"/>
          </a:p>
        </p:txBody>
      </p:sp>
      <p:sp>
        <p:nvSpPr>
          <p:cNvPr id="7" name="Title 6"/>
          <p:cNvSpPr>
            <a:spLocks noGrp="1"/>
          </p:cNvSpPr>
          <p:nvPr>
            <p:ph type="title"/>
          </p:nvPr>
        </p:nvSpPr>
        <p:spPr/>
        <p:txBody>
          <a:bodyPr/>
          <a:lstStyle/>
          <a:p>
            <a:r>
              <a:rPr lang="en-US" dirty="0"/>
              <a:t>Radiation Safety Organization</a:t>
            </a:r>
          </a:p>
        </p:txBody>
      </p:sp>
      <p:sp>
        <p:nvSpPr>
          <p:cNvPr id="3" name="Date Placeholder 2"/>
          <p:cNvSpPr>
            <a:spLocks noGrp="1"/>
          </p:cNvSpPr>
          <p:nvPr>
            <p:ph type="dt" sz="half" idx="2"/>
          </p:nvPr>
        </p:nvSpPr>
        <p:spPr>
          <a:xfrm>
            <a:off x="742082" y="6504213"/>
            <a:ext cx="675368" cy="241300"/>
          </a:xfrm>
        </p:spPr>
        <p:txBody>
          <a:bodyPr/>
          <a:lstStyle/>
          <a:p>
            <a:pPr>
              <a:defRPr/>
            </a:pPr>
            <a:r>
              <a:rPr lang="en-US" dirty="0"/>
              <a:t>4/2/2021</a:t>
            </a:r>
          </a:p>
        </p:txBody>
      </p:sp>
      <p:sp>
        <p:nvSpPr>
          <p:cNvPr id="4" name="Footer Placeholder 3"/>
          <p:cNvSpPr>
            <a:spLocks noGrp="1"/>
          </p:cNvSpPr>
          <p:nvPr>
            <p:ph type="ftr" sz="quarter" idx="3"/>
          </p:nvPr>
        </p:nvSpPr>
        <p:spPr/>
        <p:txBody>
          <a:bodyPr/>
          <a:lstStyle/>
          <a:p>
            <a:pPr>
              <a:defRPr/>
            </a:pPr>
            <a:r>
              <a:rPr lang="en-US" dirty="0"/>
              <a:t>Quinn &amp; Schoell | Radiation Safety at Fermilab</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Shielding Assessments are a main component of the SAD</a:t>
            </a:r>
          </a:p>
          <a:p>
            <a:pPr lvl="1"/>
            <a:r>
              <a:rPr lang="en-US" dirty="0"/>
              <a:t>Assessments are:</a:t>
            </a:r>
          </a:p>
          <a:p>
            <a:pPr lvl="2"/>
            <a:r>
              <a:rPr lang="en-US" dirty="0"/>
              <a:t>Prepared by line organizations with ESH assistance</a:t>
            </a:r>
          </a:p>
          <a:p>
            <a:pPr lvl="2"/>
            <a:r>
              <a:rPr lang="en-US" dirty="0"/>
              <a:t>Reviewed by the Shielding Assessment Review Panel (SARP)</a:t>
            </a:r>
          </a:p>
          <a:p>
            <a:pPr lvl="2"/>
            <a:r>
              <a:rPr lang="en-US" dirty="0"/>
              <a:t>Approved by the Senior Radiation Safety Officer</a:t>
            </a:r>
          </a:p>
          <a:p>
            <a:r>
              <a:rPr lang="en-US" dirty="0"/>
              <a:t>SARP is a constituent of the Radiation Safety Subcommittee, with members from ESH and line organizations, and an observer from FSO</a:t>
            </a:r>
          </a:p>
          <a:p>
            <a:r>
              <a:rPr lang="en-US" dirty="0"/>
              <a:t>Shielding assessments are reviewed for appropriate methodology, completeness, and compliance with Fermilab Radiological Control Manual (FRCM)</a:t>
            </a:r>
          </a:p>
        </p:txBody>
      </p:sp>
      <p:sp>
        <p:nvSpPr>
          <p:cNvPr id="7" name="Title 6"/>
          <p:cNvSpPr>
            <a:spLocks noGrp="1"/>
          </p:cNvSpPr>
          <p:nvPr>
            <p:ph type="title"/>
          </p:nvPr>
        </p:nvSpPr>
        <p:spPr/>
        <p:txBody>
          <a:bodyPr/>
          <a:lstStyle/>
          <a:p>
            <a:r>
              <a:rPr lang="en-US" dirty="0"/>
              <a:t>Radiation Safety Organization</a:t>
            </a:r>
          </a:p>
        </p:txBody>
      </p:sp>
      <p:sp>
        <p:nvSpPr>
          <p:cNvPr id="3" name="Date Placeholder 2"/>
          <p:cNvSpPr>
            <a:spLocks noGrp="1"/>
          </p:cNvSpPr>
          <p:nvPr>
            <p:ph type="dt" sz="half" idx="2"/>
          </p:nvPr>
        </p:nvSpPr>
        <p:spPr/>
        <p:txBody>
          <a:bodyPr/>
          <a:lstStyle/>
          <a:p>
            <a:pPr>
              <a:defRPr/>
            </a:pPr>
            <a:r>
              <a:rPr lang="en-US" dirty="0"/>
              <a:t>4/2/2021</a:t>
            </a:r>
          </a:p>
        </p:txBody>
      </p:sp>
      <p:sp>
        <p:nvSpPr>
          <p:cNvPr id="4" name="Footer Placeholder 3"/>
          <p:cNvSpPr>
            <a:spLocks noGrp="1"/>
          </p:cNvSpPr>
          <p:nvPr>
            <p:ph type="ftr" sz="quarter" idx="3"/>
          </p:nvPr>
        </p:nvSpPr>
        <p:spPr/>
        <p:txBody>
          <a:bodyPr/>
          <a:lstStyle/>
          <a:p>
            <a:pPr>
              <a:defRPr/>
            </a:pPr>
            <a:r>
              <a:rPr lang="en-US" dirty="0"/>
              <a:t>Quinn &amp; Schoell | Radiation Safety at Fermilab</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21619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5059363"/>
          </a:xfrm>
        </p:spPr>
        <p:txBody>
          <a:bodyPr/>
          <a:lstStyle/>
          <a:p>
            <a:r>
              <a:rPr lang="en-US" dirty="0"/>
              <a:t>Fermilab ES&amp;H manual (FESHM)</a:t>
            </a:r>
          </a:p>
          <a:p>
            <a:pPr lvl="1"/>
            <a:r>
              <a:rPr lang="en-US" dirty="0"/>
              <a:t>FESHM 2010 “Planning and Review of Accelerator Facilities and Their Operations” is the primary implementation of DOE O 420.2c.</a:t>
            </a:r>
          </a:p>
          <a:p>
            <a:r>
              <a:rPr lang="en-US" dirty="0"/>
              <a:t>Fermilab Radiological Control Manual (FRCM)</a:t>
            </a:r>
          </a:p>
          <a:p>
            <a:pPr lvl="1"/>
            <a:r>
              <a:rPr lang="en-US" dirty="0"/>
              <a:t>Specified as part of FESHM by FESHM 11001</a:t>
            </a:r>
          </a:p>
          <a:p>
            <a:pPr lvl="1"/>
            <a:r>
              <a:rPr lang="en-US" dirty="0"/>
              <a:t>Principal document for implementing 10 CFR 835 “Occupational Radiation Protection” as well as DOE Order 458.1 “Environmental Radiation Protection”.</a:t>
            </a:r>
          </a:p>
          <a:p>
            <a:pPr lvl="1"/>
            <a:r>
              <a:rPr lang="en-US" dirty="0"/>
              <a:t>Much of FRCM deals with routine radiation protection procedures familiar at most radiological installations.</a:t>
            </a:r>
          </a:p>
          <a:p>
            <a:pPr lvl="2"/>
            <a:r>
              <a:rPr lang="en-US" sz="1800" dirty="0"/>
              <a:t>Chapters 1-7 are based on the original DOE </a:t>
            </a:r>
            <a:r>
              <a:rPr lang="en-US" sz="1800" dirty="0" err="1"/>
              <a:t>Radcon</a:t>
            </a:r>
            <a:r>
              <a:rPr lang="en-US" sz="1800" dirty="0"/>
              <a:t> Manual.</a:t>
            </a:r>
          </a:p>
          <a:p>
            <a:pPr lvl="2"/>
            <a:r>
              <a:rPr lang="en-US" sz="1800" dirty="0"/>
              <a:t>Chapters 8-11 deal with accelerator specific considerations and environmental protections.</a:t>
            </a:r>
          </a:p>
          <a:p>
            <a:pPr lvl="2"/>
            <a:r>
              <a:rPr lang="en-US" sz="1800" dirty="0"/>
              <a:t>Specifies Fermilab imposed administrative dose limits</a:t>
            </a:r>
          </a:p>
        </p:txBody>
      </p:sp>
      <p:sp>
        <p:nvSpPr>
          <p:cNvPr id="7" name="Title 6"/>
          <p:cNvSpPr>
            <a:spLocks noGrp="1"/>
          </p:cNvSpPr>
          <p:nvPr>
            <p:ph type="title"/>
          </p:nvPr>
        </p:nvSpPr>
        <p:spPr/>
        <p:txBody>
          <a:bodyPr/>
          <a:lstStyle/>
          <a:p>
            <a:r>
              <a:rPr lang="en-US" dirty="0"/>
              <a:t>Radiation Safety Organization</a:t>
            </a:r>
          </a:p>
        </p:txBody>
      </p:sp>
      <p:sp>
        <p:nvSpPr>
          <p:cNvPr id="3" name="Date Placeholder 2"/>
          <p:cNvSpPr>
            <a:spLocks noGrp="1"/>
          </p:cNvSpPr>
          <p:nvPr>
            <p:ph type="dt" sz="half" idx="2"/>
          </p:nvPr>
        </p:nvSpPr>
        <p:spPr/>
        <p:txBody>
          <a:bodyPr/>
          <a:lstStyle/>
          <a:p>
            <a:pPr>
              <a:defRPr/>
            </a:pPr>
            <a:r>
              <a:rPr lang="en-US" dirty="0"/>
              <a:t>4/2/2021</a:t>
            </a:r>
          </a:p>
        </p:txBody>
      </p:sp>
      <p:sp>
        <p:nvSpPr>
          <p:cNvPr id="4" name="Footer Placeholder 3"/>
          <p:cNvSpPr>
            <a:spLocks noGrp="1"/>
          </p:cNvSpPr>
          <p:nvPr>
            <p:ph type="ftr" sz="quarter" idx="3"/>
          </p:nvPr>
        </p:nvSpPr>
        <p:spPr/>
        <p:txBody>
          <a:bodyPr/>
          <a:lstStyle/>
          <a:p>
            <a:pPr>
              <a:defRPr/>
            </a:pPr>
            <a:r>
              <a:rPr lang="en-US" dirty="0"/>
              <a:t>Quinn &amp; Schoell | Radiation Safety at Fermilab</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26911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Radiation Safety Organization – Org. </a:t>
            </a:r>
            <a:r>
              <a:rPr lang="en-US"/>
              <a:t>Charts</a:t>
            </a:r>
            <a:endParaRPr lang="en-US" dirty="0"/>
          </a:p>
        </p:txBody>
      </p:sp>
      <p:sp>
        <p:nvSpPr>
          <p:cNvPr id="3" name="Date Placeholder 2"/>
          <p:cNvSpPr>
            <a:spLocks noGrp="1"/>
          </p:cNvSpPr>
          <p:nvPr>
            <p:ph type="dt" sz="half" idx="2"/>
          </p:nvPr>
        </p:nvSpPr>
        <p:spPr/>
        <p:txBody>
          <a:bodyPr/>
          <a:lstStyle/>
          <a:p>
            <a:pPr>
              <a:defRPr/>
            </a:pPr>
            <a:r>
              <a:rPr lang="en-US" dirty="0"/>
              <a:t>4/2/2021</a:t>
            </a:r>
          </a:p>
        </p:txBody>
      </p:sp>
      <p:sp>
        <p:nvSpPr>
          <p:cNvPr id="4" name="Footer Placeholder 3"/>
          <p:cNvSpPr>
            <a:spLocks noGrp="1"/>
          </p:cNvSpPr>
          <p:nvPr>
            <p:ph type="ftr" sz="quarter" idx="3"/>
          </p:nvPr>
        </p:nvSpPr>
        <p:spPr/>
        <p:txBody>
          <a:bodyPr/>
          <a:lstStyle/>
          <a:p>
            <a:pPr>
              <a:defRPr/>
            </a:pPr>
            <a:r>
              <a:rPr lang="en-US" dirty="0"/>
              <a:t>Quinn &amp; Schoell | Radiation Safety at Fermilab</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2" name="Picture 1">
            <a:extLst>
              <a:ext uri="{FF2B5EF4-FFF2-40B4-BE49-F238E27FC236}">
                <a16:creationId xmlns:a16="http://schemas.microsoft.com/office/drawing/2014/main" id="{4860212C-775D-4A87-B3BA-101B6EEEA5F6}"/>
              </a:ext>
            </a:extLst>
          </p:cNvPr>
          <p:cNvPicPr>
            <a:picLocks noChangeAspect="1"/>
          </p:cNvPicPr>
          <p:nvPr/>
        </p:nvPicPr>
        <p:blipFill>
          <a:blip r:embed="rId2"/>
          <a:stretch>
            <a:fillRect/>
          </a:stretch>
        </p:blipFill>
        <p:spPr>
          <a:xfrm>
            <a:off x="0" y="479611"/>
            <a:ext cx="9144000" cy="5898777"/>
          </a:xfrm>
          <a:prstGeom prst="rect">
            <a:avLst/>
          </a:prstGeom>
        </p:spPr>
      </p:pic>
      <p:sp>
        <p:nvSpPr>
          <p:cNvPr id="6" name="Rectangle: Rounded Corners 5">
            <a:extLst>
              <a:ext uri="{FF2B5EF4-FFF2-40B4-BE49-F238E27FC236}">
                <a16:creationId xmlns:a16="http://schemas.microsoft.com/office/drawing/2014/main" id="{1DDE7CEB-8FD5-4353-842D-6703A02784E1}"/>
              </a:ext>
            </a:extLst>
          </p:cNvPr>
          <p:cNvSpPr/>
          <p:nvPr/>
        </p:nvSpPr>
        <p:spPr>
          <a:xfrm>
            <a:off x="2424701" y="3729519"/>
            <a:ext cx="811659" cy="904126"/>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215330D-7DCC-4F45-9075-CA424FA5B5DA}"/>
              </a:ext>
            </a:extLst>
          </p:cNvPr>
          <p:cNvSpPr/>
          <p:nvPr/>
        </p:nvSpPr>
        <p:spPr>
          <a:xfrm>
            <a:off x="3236360" y="2471379"/>
            <a:ext cx="1047964" cy="2105757"/>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5DAC2F5-E488-4A98-834D-C292BAB9DAA1}"/>
              </a:ext>
            </a:extLst>
          </p:cNvPr>
          <p:cNvSpPr/>
          <p:nvPr/>
        </p:nvSpPr>
        <p:spPr>
          <a:xfrm>
            <a:off x="4335696" y="2471379"/>
            <a:ext cx="1047964" cy="2105757"/>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D5AFF12-4270-4586-95D5-BEC668A7BFF8}"/>
              </a:ext>
            </a:extLst>
          </p:cNvPr>
          <p:cNvSpPr/>
          <p:nvPr/>
        </p:nvSpPr>
        <p:spPr>
          <a:xfrm>
            <a:off x="5383660" y="2459837"/>
            <a:ext cx="1047964" cy="2322783"/>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A0156B4-D0F5-4CD1-AF50-421600CDE4F8}"/>
              </a:ext>
            </a:extLst>
          </p:cNvPr>
          <p:cNvSpPr/>
          <p:nvPr/>
        </p:nvSpPr>
        <p:spPr>
          <a:xfrm>
            <a:off x="3657601" y="426602"/>
            <a:ext cx="1263720" cy="749789"/>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18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Radiation Safety Organization – Org. </a:t>
            </a:r>
            <a:r>
              <a:rPr lang="en-US"/>
              <a:t>Charts</a:t>
            </a:r>
            <a:endParaRPr lang="en-US" dirty="0"/>
          </a:p>
        </p:txBody>
      </p:sp>
      <p:sp>
        <p:nvSpPr>
          <p:cNvPr id="3" name="Date Placeholder 2"/>
          <p:cNvSpPr>
            <a:spLocks noGrp="1"/>
          </p:cNvSpPr>
          <p:nvPr>
            <p:ph type="dt" sz="half" idx="2"/>
          </p:nvPr>
        </p:nvSpPr>
        <p:spPr/>
        <p:txBody>
          <a:bodyPr/>
          <a:lstStyle/>
          <a:p>
            <a:pPr>
              <a:defRPr/>
            </a:pPr>
            <a:r>
              <a:rPr lang="en-US" dirty="0"/>
              <a:t>4/2/2021</a:t>
            </a:r>
          </a:p>
        </p:txBody>
      </p:sp>
      <p:sp>
        <p:nvSpPr>
          <p:cNvPr id="4" name="Footer Placeholder 3"/>
          <p:cNvSpPr>
            <a:spLocks noGrp="1"/>
          </p:cNvSpPr>
          <p:nvPr>
            <p:ph type="ftr" sz="quarter" idx="3"/>
          </p:nvPr>
        </p:nvSpPr>
        <p:spPr/>
        <p:txBody>
          <a:bodyPr/>
          <a:lstStyle/>
          <a:p>
            <a:pPr>
              <a:defRPr/>
            </a:pPr>
            <a:r>
              <a:rPr lang="en-US" dirty="0"/>
              <a:t>Quinn &amp; Schoell | Radiation Safety at Fermilab</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8" name="Picture 7">
            <a:extLst>
              <a:ext uri="{FF2B5EF4-FFF2-40B4-BE49-F238E27FC236}">
                <a16:creationId xmlns:a16="http://schemas.microsoft.com/office/drawing/2014/main" id="{8EE98182-A5C5-46F4-A64F-5D9EC5B76A3E}"/>
              </a:ext>
            </a:extLst>
          </p:cNvPr>
          <p:cNvPicPr>
            <a:picLocks noChangeAspect="1"/>
          </p:cNvPicPr>
          <p:nvPr/>
        </p:nvPicPr>
        <p:blipFill>
          <a:blip r:embed="rId2"/>
          <a:stretch>
            <a:fillRect/>
          </a:stretch>
        </p:blipFill>
        <p:spPr>
          <a:xfrm>
            <a:off x="429419" y="930953"/>
            <a:ext cx="7966841" cy="5321936"/>
          </a:xfrm>
          <a:prstGeom prst="rect">
            <a:avLst/>
          </a:prstGeom>
        </p:spPr>
      </p:pic>
    </p:spTree>
    <p:extLst>
      <p:ext uri="{BB962C8B-B14F-4D97-AF65-F5344CB8AC3E}">
        <p14:creationId xmlns:p14="http://schemas.microsoft.com/office/powerpoint/2010/main" val="96101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Safety systems installations and interlocks</a:t>
            </a:r>
          </a:p>
          <a:p>
            <a:r>
              <a:rPr lang="en-US" dirty="0"/>
              <a:t>Safety system and radiation protection instrumentation tests and calibrations</a:t>
            </a:r>
          </a:p>
          <a:p>
            <a:r>
              <a:rPr lang="en-US" dirty="0"/>
              <a:t>Safety systems and radiation protection instrumentation development</a:t>
            </a:r>
          </a:p>
          <a:p>
            <a:r>
              <a:rPr lang="en-US" dirty="0"/>
              <a:t>MUX System operation, installations, and maintenance</a:t>
            </a:r>
          </a:p>
          <a:p>
            <a:r>
              <a:rPr lang="en-US" dirty="0"/>
              <a:t>Area, portable, and specialized radiation protection instrumentation inventory and service process</a:t>
            </a:r>
          </a:p>
          <a:p>
            <a:r>
              <a:rPr lang="en-US" dirty="0"/>
              <a:t>Environmental radiation monitoring equipment maintenance and installations</a:t>
            </a:r>
          </a:p>
        </p:txBody>
      </p:sp>
      <p:sp>
        <p:nvSpPr>
          <p:cNvPr id="7" name="Title 6"/>
          <p:cNvSpPr>
            <a:spLocks noGrp="1"/>
          </p:cNvSpPr>
          <p:nvPr>
            <p:ph type="title"/>
          </p:nvPr>
        </p:nvSpPr>
        <p:spPr/>
        <p:txBody>
          <a:bodyPr/>
          <a:lstStyle/>
          <a:p>
            <a:r>
              <a:rPr lang="en-US" dirty="0"/>
              <a:t>Radiation Physics Engineering (RPE)</a:t>
            </a:r>
          </a:p>
        </p:txBody>
      </p:sp>
      <p:sp>
        <p:nvSpPr>
          <p:cNvPr id="3" name="Date Placeholder 2"/>
          <p:cNvSpPr>
            <a:spLocks noGrp="1"/>
          </p:cNvSpPr>
          <p:nvPr>
            <p:ph type="dt" sz="half" idx="2"/>
          </p:nvPr>
        </p:nvSpPr>
        <p:spPr/>
        <p:txBody>
          <a:bodyPr/>
          <a:lstStyle/>
          <a:p>
            <a:pPr>
              <a:defRPr/>
            </a:pPr>
            <a:r>
              <a:rPr lang="en-US" dirty="0"/>
              <a:t>4/2/2021</a:t>
            </a:r>
          </a:p>
        </p:txBody>
      </p:sp>
      <p:sp>
        <p:nvSpPr>
          <p:cNvPr id="4" name="Footer Placeholder 3"/>
          <p:cNvSpPr>
            <a:spLocks noGrp="1"/>
          </p:cNvSpPr>
          <p:nvPr>
            <p:ph type="ftr" sz="quarter" idx="3"/>
          </p:nvPr>
        </p:nvSpPr>
        <p:spPr/>
        <p:txBody>
          <a:bodyPr/>
          <a:lstStyle/>
          <a:p>
            <a:pPr>
              <a:defRPr/>
            </a:pPr>
            <a:r>
              <a:rPr lang="en-US" dirty="0"/>
              <a:t>Quinn &amp; Schoell | Radiation Safety at Fermilab</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99011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Shielding design</a:t>
            </a:r>
          </a:p>
          <a:p>
            <a:r>
              <a:rPr lang="en-US" dirty="0"/>
              <a:t>Radiation dose, energy deposition calculations</a:t>
            </a:r>
          </a:p>
          <a:p>
            <a:r>
              <a:rPr lang="en-US" dirty="0"/>
              <a:t>Shielding assessment review &amp; assistance</a:t>
            </a:r>
          </a:p>
          <a:p>
            <a:r>
              <a:rPr lang="en-US" dirty="0"/>
              <a:t>JULIE shielding requirement review</a:t>
            </a:r>
          </a:p>
          <a:p>
            <a:r>
              <a:rPr lang="en-US" dirty="0"/>
              <a:t>Shielding verification studies</a:t>
            </a:r>
          </a:p>
          <a:p>
            <a:r>
              <a:rPr lang="en-US" dirty="0"/>
              <a:t>Radioactive air/water emission calculations</a:t>
            </a:r>
          </a:p>
          <a:p>
            <a:r>
              <a:rPr lang="en-US" dirty="0"/>
              <a:t>Radionuclide analysis</a:t>
            </a:r>
          </a:p>
          <a:p>
            <a:r>
              <a:rPr lang="en-US" dirty="0"/>
              <a:t>Dosimetry</a:t>
            </a:r>
          </a:p>
          <a:p>
            <a:pPr lvl="1"/>
            <a:r>
              <a:rPr lang="en-US" dirty="0"/>
              <a:t>DOELAP Accredited External Dosimetry Program</a:t>
            </a:r>
          </a:p>
          <a:p>
            <a:pPr lvl="2"/>
            <a:r>
              <a:rPr lang="en-US" dirty="0"/>
              <a:t>Provide dosimeters across the Lab</a:t>
            </a:r>
          </a:p>
          <a:p>
            <a:pPr lvl="1"/>
            <a:r>
              <a:rPr lang="en-US" dirty="0" err="1"/>
              <a:t>GetDose</a:t>
            </a:r>
            <a:r>
              <a:rPr lang="en-US" dirty="0"/>
              <a:t> program to keep records of pocket dosimeter (real-time) dose – used for personnel dose oversight &amp; job planning</a:t>
            </a:r>
          </a:p>
          <a:p>
            <a:endParaRPr lang="en-US" dirty="0"/>
          </a:p>
        </p:txBody>
      </p:sp>
      <p:sp>
        <p:nvSpPr>
          <p:cNvPr id="7" name="Title 6"/>
          <p:cNvSpPr>
            <a:spLocks noGrp="1"/>
          </p:cNvSpPr>
          <p:nvPr>
            <p:ph type="title"/>
          </p:nvPr>
        </p:nvSpPr>
        <p:spPr/>
        <p:txBody>
          <a:bodyPr/>
          <a:lstStyle/>
          <a:p>
            <a:r>
              <a:rPr lang="en-US" dirty="0"/>
              <a:t>Radiation Physics Science (RPS)</a:t>
            </a:r>
          </a:p>
        </p:txBody>
      </p:sp>
      <p:sp>
        <p:nvSpPr>
          <p:cNvPr id="3" name="Date Placeholder 2"/>
          <p:cNvSpPr>
            <a:spLocks noGrp="1"/>
          </p:cNvSpPr>
          <p:nvPr>
            <p:ph type="dt" sz="half" idx="2"/>
          </p:nvPr>
        </p:nvSpPr>
        <p:spPr/>
        <p:txBody>
          <a:bodyPr/>
          <a:lstStyle/>
          <a:p>
            <a:pPr>
              <a:defRPr/>
            </a:pPr>
            <a:r>
              <a:rPr lang="en-US" dirty="0"/>
              <a:t>4/2/2021</a:t>
            </a:r>
          </a:p>
        </p:txBody>
      </p:sp>
      <p:sp>
        <p:nvSpPr>
          <p:cNvPr id="4" name="Footer Placeholder 3"/>
          <p:cNvSpPr>
            <a:spLocks noGrp="1"/>
          </p:cNvSpPr>
          <p:nvPr>
            <p:ph type="ftr" sz="quarter" idx="3"/>
          </p:nvPr>
        </p:nvSpPr>
        <p:spPr/>
        <p:txBody>
          <a:bodyPr/>
          <a:lstStyle/>
          <a:p>
            <a:pPr>
              <a:defRPr/>
            </a:pPr>
            <a:r>
              <a:rPr lang="en-US" dirty="0"/>
              <a:t>Quinn &amp; Schoell | Radiation Safety at Fermilab</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385018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5059363"/>
          </a:xfrm>
        </p:spPr>
        <p:txBody>
          <a:bodyPr/>
          <a:lstStyle/>
          <a:p>
            <a:r>
              <a:rPr lang="en-US" dirty="0"/>
              <a:t>JULIE</a:t>
            </a:r>
          </a:p>
          <a:p>
            <a:pPr lvl="1"/>
            <a:r>
              <a:rPr lang="en-US" dirty="0"/>
              <a:t>Assigned RSO inhibits beam &amp; RCTs provide coverage and perform surveys as needed</a:t>
            </a:r>
          </a:p>
          <a:p>
            <a:pPr lvl="1"/>
            <a:r>
              <a:rPr lang="en-US" dirty="0"/>
              <a:t>Post-dig review of shielding (visual, GPS, topographic survey)</a:t>
            </a:r>
          </a:p>
          <a:p>
            <a:r>
              <a:rPr lang="en-US" dirty="0"/>
              <a:t>TSW/ORC</a:t>
            </a:r>
          </a:p>
          <a:p>
            <a:pPr lvl="1"/>
            <a:r>
              <a:rPr lang="en-US" dirty="0"/>
              <a:t>Assigned RSOs review beam ORCs, RPO Dept. Head signs</a:t>
            </a:r>
          </a:p>
          <a:p>
            <a:pPr lvl="1"/>
            <a:r>
              <a:rPr lang="en-US" dirty="0"/>
              <a:t>Source Physicist reviews all ORCs involving sources along with assigned RSO</a:t>
            </a:r>
          </a:p>
          <a:p>
            <a:r>
              <a:rPr lang="en-US" dirty="0"/>
              <a:t>Routine Monitoring</a:t>
            </a:r>
          </a:p>
          <a:p>
            <a:pPr lvl="1"/>
            <a:r>
              <a:rPr lang="en-US" dirty="0"/>
              <a:t>Building/fence posting</a:t>
            </a:r>
          </a:p>
          <a:p>
            <a:pPr lvl="1"/>
            <a:r>
              <a:rPr lang="en-US" dirty="0"/>
              <a:t>List of Facilities Containing Radioactive Material</a:t>
            </a:r>
          </a:p>
          <a:p>
            <a:pPr lvl="1"/>
            <a:r>
              <a:rPr lang="en-US" dirty="0"/>
              <a:t>“Snoop” Survey: routine surveys of buildings on site</a:t>
            </a:r>
          </a:p>
          <a:p>
            <a:pPr lvl="1"/>
            <a:r>
              <a:rPr lang="en-US" dirty="0"/>
              <a:t>Sump, LCW &amp; RAW sampling</a:t>
            </a:r>
          </a:p>
          <a:p>
            <a:pPr marL="457200" lvl="1" indent="0">
              <a:buNone/>
            </a:pPr>
            <a:endParaRPr lang="en-US" dirty="0"/>
          </a:p>
          <a:p>
            <a:pPr lvl="1"/>
            <a:endParaRPr lang="en-US" dirty="0"/>
          </a:p>
        </p:txBody>
      </p:sp>
      <p:sp>
        <p:nvSpPr>
          <p:cNvPr id="7" name="Title 6"/>
          <p:cNvSpPr>
            <a:spLocks noGrp="1"/>
          </p:cNvSpPr>
          <p:nvPr>
            <p:ph type="title"/>
          </p:nvPr>
        </p:nvSpPr>
        <p:spPr/>
        <p:txBody>
          <a:bodyPr/>
          <a:lstStyle/>
          <a:p>
            <a:r>
              <a:rPr lang="en-US" dirty="0"/>
              <a:t>Radiation Physics Operations (RPO)</a:t>
            </a:r>
          </a:p>
        </p:txBody>
      </p:sp>
      <p:sp>
        <p:nvSpPr>
          <p:cNvPr id="3" name="Date Placeholder 2"/>
          <p:cNvSpPr>
            <a:spLocks noGrp="1"/>
          </p:cNvSpPr>
          <p:nvPr>
            <p:ph type="dt" sz="half" idx="2"/>
          </p:nvPr>
        </p:nvSpPr>
        <p:spPr/>
        <p:txBody>
          <a:bodyPr/>
          <a:lstStyle/>
          <a:p>
            <a:pPr>
              <a:defRPr/>
            </a:pPr>
            <a:r>
              <a:rPr lang="en-US" dirty="0"/>
              <a:t>4/2/2021</a:t>
            </a:r>
          </a:p>
        </p:txBody>
      </p:sp>
      <p:sp>
        <p:nvSpPr>
          <p:cNvPr id="4" name="Footer Placeholder 3"/>
          <p:cNvSpPr>
            <a:spLocks noGrp="1"/>
          </p:cNvSpPr>
          <p:nvPr>
            <p:ph type="ftr" sz="quarter" idx="3"/>
          </p:nvPr>
        </p:nvSpPr>
        <p:spPr/>
        <p:txBody>
          <a:bodyPr/>
          <a:lstStyle/>
          <a:p>
            <a:pPr>
              <a:defRPr/>
            </a:pPr>
            <a:r>
              <a:rPr lang="en-US" dirty="0"/>
              <a:t>Quinn &amp; Schoell | Radiation Safety at Fermilab</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1208515535"/>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(5)</Template>
  <TotalTime>385</TotalTime>
  <Words>750</Words>
  <Application>Microsoft Office PowerPoint</Application>
  <PresentationFormat>On-screen Show (4:3)</PresentationFormat>
  <Paragraphs>99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Fermilab_PPT_090815</vt:lpstr>
      <vt:lpstr>PowerPoint Presentation</vt:lpstr>
      <vt:lpstr>Radiation Safety Organization</vt:lpstr>
      <vt:lpstr>Radiation Safety Organization</vt:lpstr>
      <vt:lpstr>Radiation Safety Organization</vt:lpstr>
      <vt:lpstr>Radiation Safety Organization – Org. Charts</vt:lpstr>
      <vt:lpstr>Radiation Safety Organization – Org. Charts</vt:lpstr>
      <vt:lpstr>Radiation Physics Engineering (RPE)</vt:lpstr>
      <vt:lpstr>Radiation Physics Science (RPS)</vt:lpstr>
      <vt:lpstr>Radiation Physics Operations (RPO)</vt:lpstr>
      <vt:lpstr>Radiation Physics Operations (RPO)</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Matthew Quinn</cp:lastModifiedBy>
  <cp:revision>41</cp:revision>
  <cp:lastPrinted>2014-01-20T19:40:21Z</cp:lastPrinted>
  <dcterms:created xsi:type="dcterms:W3CDTF">2019-02-06T19:30:28Z</dcterms:created>
  <dcterms:modified xsi:type="dcterms:W3CDTF">2021-04-02T14:21:34Z</dcterms:modified>
</cp:coreProperties>
</file>