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99FF33"/>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6" d="100"/>
          <a:sy n="36" d="100"/>
        </p:scale>
        <p:origin x="134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24CFD1-E0C5-45D0-8567-EBCFBA228168}" type="datetimeFigureOut">
              <a:rPr lang="en-US" smtClean="0"/>
              <a:t>4/8/2021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FB3418-CCFE-49A1-A1BA-5F69F6D03442}" type="slidenum">
              <a:rPr lang="en-US" smtClean="0"/>
              <a:t>‹#›</a:t>
            </a:fld>
            <a:endParaRPr lang="en-US"/>
          </a:p>
        </p:txBody>
      </p:sp>
    </p:spTree>
    <p:extLst>
      <p:ext uri="{BB962C8B-B14F-4D97-AF65-F5344CB8AC3E}">
        <p14:creationId xmlns:p14="http://schemas.microsoft.com/office/powerpoint/2010/main" val="3878952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202C6C0-7535-4B5D-B919-4103D6429FC9}" type="datetime1">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1210A-45A4-4719-92FC-4F3BBAAD25DE}" type="slidenum">
              <a:rPr lang="en-US" smtClean="0"/>
              <a:t>‹#›</a:t>
            </a:fld>
            <a:endParaRPr lang="en-US"/>
          </a:p>
        </p:txBody>
      </p:sp>
    </p:spTree>
    <p:extLst>
      <p:ext uri="{BB962C8B-B14F-4D97-AF65-F5344CB8AC3E}">
        <p14:creationId xmlns:p14="http://schemas.microsoft.com/office/powerpoint/2010/main" val="50364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1C23BB-9887-4B99-B7B3-E7EE1B87F9CB}" type="datetime1">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1210A-45A4-4719-92FC-4F3BBAAD25DE}" type="slidenum">
              <a:rPr lang="en-US" smtClean="0"/>
              <a:t>‹#›</a:t>
            </a:fld>
            <a:endParaRPr lang="en-US"/>
          </a:p>
        </p:txBody>
      </p:sp>
    </p:spTree>
    <p:extLst>
      <p:ext uri="{BB962C8B-B14F-4D97-AF65-F5344CB8AC3E}">
        <p14:creationId xmlns:p14="http://schemas.microsoft.com/office/powerpoint/2010/main" val="965993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C204D0-57A7-4B14-B82E-28E26AF5500C}" type="datetime1">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1210A-45A4-4719-92FC-4F3BBAAD25DE}" type="slidenum">
              <a:rPr lang="en-US" smtClean="0"/>
              <a:t>‹#›</a:t>
            </a:fld>
            <a:endParaRPr lang="en-US"/>
          </a:p>
        </p:txBody>
      </p:sp>
    </p:spTree>
    <p:extLst>
      <p:ext uri="{BB962C8B-B14F-4D97-AF65-F5344CB8AC3E}">
        <p14:creationId xmlns:p14="http://schemas.microsoft.com/office/powerpoint/2010/main" val="4149654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7B084D-6A6D-4FCE-8D04-3D9812D35F48}" type="datetime1">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1210A-45A4-4719-92FC-4F3BBAAD25DE}" type="slidenum">
              <a:rPr lang="en-US" smtClean="0"/>
              <a:t>‹#›</a:t>
            </a:fld>
            <a:endParaRPr lang="en-US"/>
          </a:p>
        </p:txBody>
      </p:sp>
    </p:spTree>
    <p:extLst>
      <p:ext uri="{BB962C8B-B14F-4D97-AF65-F5344CB8AC3E}">
        <p14:creationId xmlns:p14="http://schemas.microsoft.com/office/powerpoint/2010/main" val="4215870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00759D-B173-4668-A90F-37B83833F824}" type="datetime1">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1210A-45A4-4719-92FC-4F3BBAAD25DE}" type="slidenum">
              <a:rPr lang="en-US" smtClean="0"/>
              <a:t>‹#›</a:t>
            </a:fld>
            <a:endParaRPr lang="en-US"/>
          </a:p>
        </p:txBody>
      </p:sp>
    </p:spTree>
    <p:extLst>
      <p:ext uri="{BB962C8B-B14F-4D97-AF65-F5344CB8AC3E}">
        <p14:creationId xmlns:p14="http://schemas.microsoft.com/office/powerpoint/2010/main" val="1638630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7648B3-B395-4FDD-B3BC-1C74ADF59BB6}" type="datetime1">
              <a:rPr lang="en-US" smtClean="0"/>
              <a:t>4/8/2021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1210A-45A4-4719-92FC-4F3BBAAD25DE}" type="slidenum">
              <a:rPr lang="en-US" smtClean="0"/>
              <a:t>‹#›</a:t>
            </a:fld>
            <a:endParaRPr lang="en-US"/>
          </a:p>
        </p:txBody>
      </p:sp>
    </p:spTree>
    <p:extLst>
      <p:ext uri="{BB962C8B-B14F-4D97-AF65-F5344CB8AC3E}">
        <p14:creationId xmlns:p14="http://schemas.microsoft.com/office/powerpoint/2010/main" val="4100742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2DA185-A0CA-47C9-BA31-C31A817353A2}" type="datetime1">
              <a:rPr lang="en-US" smtClean="0"/>
              <a:t>4/8/2021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51210A-45A4-4719-92FC-4F3BBAAD25DE}" type="slidenum">
              <a:rPr lang="en-US" smtClean="0"/>
              <a:t>‹#›</a:t>
            </a:fld>
            <a:endParaRPr lang="en-US"/>
          </a:p>
        </p:txBody>
      </p:sp>
    </p:spTree>
    <p:extLst>
      <p:ext uri="{BB962C8B-B14F-4D97-AF65-F5344CB8AC3E}">
        <p14:creationId xmlns:p14="http://schemas.microsoft.com/office/powerpoint/2010/main" val="90820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11B6D6-0DAC-4A5A-8290-E6A53CA89CF9}" type="datetime1">
              <a:rPr lang="en-US" smtClean="0"/>
              <a:t>4/8/2021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51210A-45A4-4719-92FC-4F3BBAAD25DE}" type="slidenum">
              <a:rPr lang="en-US" smtClean="0"/>
              <a:t>‹#›</a:t>
            </a:fld>
            <a:endParaRPr lang="en-US"/>
          </a:p>
        </p:txBody>
      </p:sp>
    </p:spTree>
    <p:extLst>
      <p:ext uri="{BB962C8B-B14F-4D97-AF65-F5344CB8AC3E}">
        <p14:creationId xmlns:p14="http://schemas.microsoft.com/office/powerpoint/2010/main" val="1090516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E91B1-1CED-4211-A2AF-974A44EF5CEE}" type="datetime1">
              <a:rPr lang="en-US" smtClean="0"/>
              <a:t>4/8/2021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51210A-45A4-4719-92FC-4F3BBAAD25DE}" type="slidenum">
              <a:rPr lang="en-US" smtClean="0"/>
              <a:t>‹#›</a:t>
            </a:fld>
            <a:endParaRPr lang="en-US"/>
          </a:p>
        </p:txBody>
      </p:sp>
    </p:spTree>
    <p:extLst>
      <p:ext uri="{BB962C8B-B14F-4D97-AF65-F5344CB8AC3E}">
        <p14:creationId xmlns:p14="http://schemas.microsoft.com/office/powerpoint/2010/main" val="3858575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D20BE-8CD7-4DEC-813F-2F5CC3FDC225}" type="datetime1">
              <a:rPr lang="en-US" smtClean="0"/>
              <a:t>4/8/2021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1210A-45A4-4719-92FC-4F3BBAAD25DE}" type="slidenum">
              <a:rPr lang="en-US" smtClean="0"/>
              <a:t>‹#›</a:t>
            </a:fld>
            <a:endParaRPr lang="en-US"/>
          </a:p>
        </p:txBody>
      </p:sp>
    </p:spTree>
    <p:extLst>
      <p:ext uri="{BB962C8B-B14F-4D97-AF65-F5344CB8AC3E}">
        <p14:creationId xmlns:p14="http://schemas.microsoft.com/office/powerpoint/2010/main" val="322974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756BA9-BE4F-4AA0-93B2-6DE32D0128AF}" type="datetime1">
              <a:rPr lang="en-US" smtClean="0"/>
              <a:t>4/8/2021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1210A-45A4-4719-92FC-4F3BBAAD25DE}" type="slidenum">
              <a:rPr lang="en-US" smtClean="0"/>
              <a:t>‹#›</a:t>
            </a:fld>
            <a:endParaRPr lang="en-US"/>
          </a:p>
        </p:txBody>
      </p:sp>
    </p:spTree>
    <p:extLst>
      <p:ext uri="{BB962C8B-B14F-4D97-AF65-F5344CB8AC3E}">
        <p14:creationId xmlns:p14="http://schemas.microsoft.com/office/powerpoint/2010/main" val="2506728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9C5586-4812-4D48-BCB8-03062A3B6B69}" type="datetime1">
              <a:rPr lang="en-US" smtClean="0"/>
              <a:t>4/8/2021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51210A-45A4-4719-92FC-4F3BBAAD25DE}" type="slidenum">
              <a:rPr lang="en-US" smtClean="0"/>
              <a:t>‹#›</a:t>
            </a:fld>
            <a:endParaRPr lang="en-US"/>
          </a:p>
        </p:txBody>
      </p:sp>
    </p:spTree>
    <p:extLst>
      <p:ext uri="{BB962C8B-B14F-4D97-AF65-F5344CB8AC3E}">
        <p14:creationId xmlns:p14="http://schemas.microsoft.com/office/powerpoint/2010/main" val="173194096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normAutofit fontScale="90000"/>
          </a:bodyPr>
          <a:lstStyle/>
          <a:p>
            <a:r>
              <a:rPr lang="en-US" dirty="0">
                <a:solidFill>
                  <a:srgbClr val="FFFF00"/>
                </a:solidFill>
                <a:latin typeface="Tahoma" pitchFamily="34" charset="0"/>
                <a:ea typeface="Tahoma" pitchFamily="34" charset="0"/>
                <a:cs typeface="Tahoma" pitchFamily="34" charset="0"/>
              </a:rPr>
              <a:t>DOE 2011 </a:t>
            </a:r>
            <a:r>
              <a:rPr lang="en-US" dirty="0" err="1">
                <a:solidFill>
                  <a:srgbClr val="FFFF00"/>
                </a:solidFill>
                <a:latin typeface="Tahoma" pitchFamily="34" charset="0"/>
                <a:ea typeface="Tahoma" pitchFamily="34" charset="0"/>
                <a:cs typeface="Tahoma" pitchFamily="34" charset="0"/>
              </a:rPr>
              <a:t>Fermilab</a:t>
            </a:r>
            <a:r>
              <a:rPr lang="en-US" dirty="0">
                <a:solidFill>
                  <a:srgbClr val="FFFF00"/>
                </a:solidFill>
                <a:latin typeface="Tahoma" pitchFamily="34" charset="0"/>
                <a:ea typeface="Tahoma" pitchFamily="34" charset="0"/>
                <a:cs typeface="Tahoma" pitchFamily="34" charset="0"/>
              </a:rPr>
              <a:t> Materials and Radiological Clearance Operations</a:t>
            </a:r>
          </a:p>
        </p:txBody>
      </p:sp>
      <p:sp>
        <p:nvSpPr>
          <p:cNvPr id="3" name="Subtitle 2"/>
          <p:cNvSpPr>
            <a:spLocks noGrp="1"/>
          </p:cNvSpPr>
          <p:nvPr>
            <p:ph type="subTitle" idx="1"/>
          </p:nvPr>
        </p:nvSpPr>
        <p:spPr>
          <a:xfrm>
            <a:off x="1524000" y="3124200"/>
            <a:ext cx="6400800" cy="1752600"/>
          </a:xfrm>
        </p:spPr>
        <p:txBody>
          <a:bodyPr>
            <a:normAutofit fontScale="92500" lnSpcReduction="20000"/>
          </a:bodyPr>
          <a:lstStyle/>
          <a:p>
            <a:r>
              <a:rPr lang="en-US" dirty="0">
                <a:latin typeface="Tahoma" pitchFamily="34" charset="0"/>
                <a:ea typeface="Tahoma" pitchFamily="34" charset="0"/>
                <a:cs typeface="Tahoma" pitchFamily="34" charset="0"/>
              </a:rPr>
              <a:t>Presentation for Senior Safety Officers</a:t>
            </a:r>
          </a:p>
          <a:p>
            <a:r>
              <a:rPr lang="en-US" dirty="0">
                <a:latin typeface="Tahoma" pitchFamily="34" charset="0"/>
                <a:ea typeface="Tahoma" pitchFamily="34" charset="0"/>
                <a:cs typeface="Tahoma" pitchFamily="34" charset="0"/>
              </a:rPr>
              <a:t>Don Cossairt</a:t>
            </a:r>
          </a:p>
          <a:p>
            <a:r>
              <a:rPr lang="en-US" dirty="0">
                <a:latin typeface="Tahoma" pitchFamily="34" charset="0"/>
                <a:ea typeface="Tahoma" pitchFamily="34" charset="0"/>
                <a:cs typeface="Tahoma" pitchFamily="34" charset="0"/>
              </a:rPr>
              <a:t>September 1, 2011</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51210A-45A4-4719-92FC-4F3BBAAD25DE}" type="slidenum">
              <a:rPr lang="en-US" smtClean="0">
                <a:latin typeface="Tahoma" pitchFamily="34" charset="0"/>
                <a:ea typeface="Tahoma" pitchFamily="34" charset="0"/>
                <a:cs typeface="Tahoma" pitchFamily="34" charset="0"/>
              </a:rPr>
              <a:t>1</a:t>
            </a:fld>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025454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a:solidFill>
                  <a:srgbClr val="FFFF00"/>
                </a:solidFill>
                <a:latin typeface="Tahoma" pitchFamily="34" charset="0"/>
                <a:ea typeface="Tahoma" pitchFamily="34" charset="0"/>
                <a:cs typeface="Tahoma" pitchFamily="34" charset="0"/>
              </a:rPr>
              <a:t>6 Observations and 7 Findings</a:t>
            </a:r>
          </a:p>
        </p:txBody>
      </p:sp>
      <p:sp>
        <p:nvSpPr>
          <p:cNvPr id="3" name="Content Placeholder 2"/>
          <p:cNvSpPr>
            <a:spLocks noGrp="1"/>
          </p:cNvSpPr>
          <p:nvPr>
            <p:ph idx="1"/>
          </p:nvPr>
        </p:nvSpPr>
        <p:spPr>
          <a:xfrm>
            <a:off x="457200" y="1219200"/>
            <a:ext cx="8229600" cy="4525963"/>
          </a:xfrm>
        </p:spPr>
        <p:txBody>
          <a:bodyPr>
            <a:normAutofit fontScale="85000" lnSpcReduction="10000"/>
          </a:bodyPr>
          <a:lstStyle/>
          <a:p>
            <a:pPr marL="457200" lvl="1" indent="0">
              <a:buNone/>
            </a:pPr>
            <a:r>
              <a:rPr lang="en-US" sz="3200" u="sng" dirty="0">
                <a:solidFill>
                  <a:srgbClr val="FFC000"/>
                </a:solidFill>
                <a:latin typeface="Tahoma" pitchFamily="34" charset="0"/>
                <a:ea typeface="Tahoma" pitchFamily="34" charset="0"/>
                <a:cs typeface="Tahoma" pitchFamily="34" charset="0"/>
              </a:rPr>
              <a:t>Observation 6</a:t>
            </a:r>
            <a:r>
              <a:rPr lang="en-US" sz="3200" dirty="0">
                <a:solidFill>
                  <a:srgbClr val="FFC000"/>
                </a:solidFill>
                <a:latin typeface="Tahoma" pitchFamily="34" charset="0"/>
                <a:ea typeface="Tahoma" pitchFamily="34" charset="0"/>
                <a:cs typeface="Tahoma" pitchFamily="34" charset="0"/>
              </a:rPr>
              <a:t>: Return of radiation survey instruments due for calibration needs to be improved to ensure that instruments that are out-of-calibration are not available for use in the field.</a:t>
            </a:r>
          </a:p>
          <a:p>
            <a:pPr marL="457200" lvl="1" indent="0">
              <a:buNone/>
            </a:pPr>
            <a:r>
              <a:rPr lang="en-US" sz="3200" u="sng" dirty="0">
                <a:solidFill>
                  <a:srgbClr val="99FF33"/>
                </a:solidFill>
                <a:latin typeface="Tahoma" pitchFamily="34" charset="0"/>
                <a:ea typeface="Tahoma" pitchFamily="34" charset="0"/>
                <a:cs typeface="Tahoma" pitchFamily="34" charset="0"/>
              </a:rPr>
              <a:t>Recommendation 6</a:t>
            </a:r>
            <a:r>
              <a:rPr lang="en-US" sz="3200" dirty="0">
                <a:solidFill>
                  <a:srgbClr val="99FF33"/>
                </a:solidFill>
                <a:latin typeface="Tahoma" pitchFamily="34" charset="0"/>
                <a:ea typeface="Tahoma" pitchFamily="34" charset="0"/>
                <a:cs typeface="Tahoma" pitchFamily="34" charset="0"/>
              </a:rPr>
              <a:t>: </a:t>
            </a:r>
            <a:r>
              <a:rPr lang="en-US" sz="3200" dirty="0" err="1">
                <a:solidFill>
                  <a:srgbClr val="99FF33"/>
                </a:solidFill>
                <a:latin typeface="Tahoma" pitchFamily="34" charset="0"/>
                <a:ea typeface="Tahoma" pitchFamily="34" charset="0"/>
                <a:cs typeface="Tahoma" pitchFamily="34" charset="0"/>
              </a:rPr>
              <a:t>Fermilab</a:t>
            </a:r>
            <a:r>
              <a:rPr lang="en-US" sz="3200" dirty="0">
                <a:solidFill>
                  <a:srgbClr val="99FF33"/>
                </a:solidFill>
                <a:latin typeface="Tahoma" pitchFamily="34" charset="0"/>
                <a:ea typeface="Tahoma" pitchFamily="34" charset="0"/>
                <a:cs typeface="Tahoma" pitchFamily="34" charset="0"/>
              </a:rPr>
              <a:t> management should support a more robust notification and return policy of radiological instruments to ensure that out-of-calibration instruments are not available for use in the field for radiological and materials clearance purposes.</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51210A-45A4-4719-92FC-4F3BBAAD25DE}" type="slidenum">
              <a:rPr lang="en-US" smtClean="0"/>
              <a:t>10</a:t>
            </a:fld>
            <a:endParaRPr lang="en-US"/>
          </a:p>
        </p:txBody>
      </p:sp>
    </p:spTree>
    <p:extLst>
      <p:ext uri="{BB962C8B-B14F-4D97-AF65-F5344CB8AC3E}">
        <p14:creationId xmlns:p14="http://schemas.microsoft.com/office/powerpoint/2010/main" val="1036938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a:solidFill>
                  <a:srgbClr val="FFFF00"/>
                </a:solidFill>
                <a:latin typeface="Tahoma" pitchFamily="34" charset="0"/>
                <a:ea typeface="Tahoma" pitchFamily="34" charset="0"/>
                <a:cs typeface="Tahoma" pitchFamily="34" charset="0"/>
              </a:rPr>
              <a:t>6 Observations and 7 Findings</a:t>
            </a:r>
          </a:p>
        </p:txBody>
      </p:sp>
      <p:sp>
        <p:nvSpPr>
          <p:cNvPr id="3" name="Content Placeholder 2"/>
          <p:cNvSpPr>
            <a:spLocks noGrp="1"/>
          </p:cNvSpPr>
          <p:nvPr>
            <p:ph idx="1"/>
          </p:nvPr>
        </p:nvSpPr>
        <p:spPr>
          <a:xfrm>
            <a:off x="457200" y="1219200"/>
            <a:ext cx="8229600" cy="4525963"/>
          </a:xfrm>
        </p:spPr>
        <p:txBody>
          <a:bodyPr>
            <a:normAutofit lnSpcReduction="10000"/>
          </a:bodyPr>
          <a:lstStyle/>
          <a:p>
            <a:pPr marL="457200" lvl="1" indent="0">
              <a:buNone/>
            </a:pPr>
            <a:r>
              <a:rPr lang="en-US" sz="3200" dirty="0">
                <a:solidFill>
                  <a:srgbClr val="FF66FF"/>
                </a:solidFill>
                <a:latin typeface="Tahoma" pitchFamily="34" charset="0"/>
                <a:ea typeface="Tahoma" pitchFamily="34" charset="0"/>
                <a:cs typeface="Tahoma" pitchFamily="34" charset="0"/>
              </a:rPr>
              <a:t>As of 8/30/2011, there are no past due radiation instruments of any kind. There are approximately 8 instruments declared “lost” that can be used to determine whether or not something is radioactive.</a:t>
            </a:r>
          </a:p>
          <a:p>
            <a:pPr marL="457200" lvl="1" indent="0">
              <a:buNone/>
            </a:pPr>
            <a:r>
              <a:rPr lang="en-US" sz="3200" dirty="0">
                <a:solidFill>
                  <a:srgbClr val="FFC000"/>
                </a:solidFill>
                <a:latin typeface="Tahoma" pitchFamily="34" charset="0"/>
                <a:ea typeface="Tahoma" pitchFamily="34" charset="0"/>
                <a:cs typeface="Tahoma" pitchFamily="34" charset="0"/>
              </a:rPr>
              <a:t>THIS ACHIEVEMENT IS DUE TO EARLY “NAGGING” BY OUR INSTRUMENT TEAM. WE WOULD LIKE TO HAVE TO DO LESS OF THAT.</a:t>
            </a:r>
          </a:p>
          <a:p>
            <a:pPr marL="457200" lvl="1" indent="0">
              <a:buNone/>
            </a:pPr>
            <a:endParaRPr lang="en-US" dirty="0">
              <a:solidFill>
                <a:srgbClr val="99FF33"/>
              </a:solidFill>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51210A-45A4-4719-92FC-4F3BBAAD25DE}" type="slidenum">
              <a:rPr lang="en-US" smtClean="0"/>
              <a:t>11</a:t>
            </a:fld>
            <a:endParaRPr lang="en-US"/>
          </a:p>
        </p:txBody>
      </p:sp>
    </p:spTree>
    <p:extLst>
      <p:ext uri="{BB962C8B-B14F-4D97-AF65-F5344CB8AC3E}">
        <p14:creationId xmlns:p14="http://schemas.microsoft.com/office/powerpoint/2010/main" val="632395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Tahoma" pitchFamily="34" charset="0"/>
                <a:ea typeface="Tahoma" pitchFamily="34" charset="0"/>
                <a:cs typeface="Tahoma" pitchFamily="34" charset="0"/>
              </a:rPr>
              <a:t>The Review</a:t>
            </a:r>
          </a:p>
        </p:txBody>
      </p:sp>
      <p:sp>
        <p:nvSpPr>
          <p:cNvPr id="3" name="Content Placeholder 2"/>
          <p:cNvSpPr>
            <a:spLocks noGrp="1"/>
          </p:cNvSpPr>
          <p:nvPr>
            <p:ph idx="1"/>
          </p:nvPr>
        </p:nvSpPr>
        <p:spPr/>
        <p:txBody>
          <a:bodyPr>
            <a:normAutofit fontScale="92500"/>
          </a:bodyPr>
          <a:lstStyle/>
          <a:p>
            <a:r>
              <a:rPr lang="en-US" dirty="0">
                <a:solidFill>
                  <a:srgbClr val="FFC000"/>
                </a:solidFill>
                <a:latin typeface="Tahoma" pitchFamily="34" charset="0"/>
                <a:ea typeface="Tahoma" pitchFamily="34" charset="0"/>
                <a:cs typeface="Tahoma" pitchFamily="34" charset="0"/>
              </a:rPr>
              <a:t>Conducted April 4-8, 2011</a:t>
            </a:r>
          </a:p>
          <a:p>
            <a:r>
              <a:rPr lang="en-US" dirty="0">
                <a:latin typeface="Tahoma" pitchFamily="34" charset="0"/>
                <a:ea typeface="Tahoma" pitchFamily="34" charset="0"/>
                <a:cs typeface="Tahoma" pitchFamily="34" charset="0"/>
              </a:rPr>
              <a:t>Intended to find a path forward to obtain relief from the  metals recycling suspension of </a:t>
            </a:r>
            <a:r>
              <a:rPr lang="en-US">
                <a:latin typeface="Tahoma" pitchFamily="34" charset="0"/>
                <a:ea typeface="Tahoma" pitchFamily="34" charset="0"/>
                <a:cs typeface="Tahoma" pitchFamily="34" charset="0"/>
              </a:rPr>
              <a:t>July 2000</a:t>
            </a:r>
            <a:endParaRPr lang="en-US" dirty="0">
              <a:latin typeface="Tahoma" pitchFamily="34" charset="0"/>
              <a:ea typeface="Tahoma" pitchFamily="34" charset="0"/>
              <a:cs typeface="Tahoma" pitchFamily="34" charset="0"/>
            </a:endParaRPr>
          </a:p>
          <a:p>
            <a:r>
              <a:rPr lang="en-US" dirty="0">
                <a:solidFill>
                  <a:srgbClr val="FFC000"/>
                </a:solidFill>
                <a:latin typeface="Tahoma" pitchFamily="34" charset="0"/>
                <a:ea typeface="Tahoma" pitchFamily="34" charset="0"/>
                <a:cs typeface="Tahoma" pitchFamily="34" charset="0"/>
              </a:rPr>
              <a:t>Team of 6</a:t>
            </a:r>
          </a:p>
          <a:p>
            <a:pPr lvl="1"/>
            <a:r>
              <a:rPr lang="en-US" dirty="0">
                <a:latin typeface="Tahoma" pitchFamily="34" charset="0"/>
                <a:ea typeface="Tahoma" pitchFamily="34" charset="0"/>
                <a:cs typeface="Tahoma" pitchFamily="34" charset="0"/>
              </a:rPr>
              <a:t>2 from DOE-SC (John </a:t>
            </a:r>
            <a:r>
              <a:rPr lang="en-US" dirty="0" err="1">
                <a:latin typeface="Tahoma" pitchFamily="34" charset="0"/>
                <a:ea typeface="Tahoma" pitchFamily="34" charset="0"/>
                <a:cs typeface="Tahoma" pitchFamily="34" charset="0"/>
              </a:rPr>
              <a:t>Blaikie</a:t>
            </a:r>
            <a:r>
              <a:rPr lang="en-US" dirty="0">
                <a:latin typeface="Tahoma" pitchFamily="34" charset="0"/>
                <a:ea typeface="Tahoma" pitchFamily="34" charset="0"/>
                <a:cs typeface="Tahoma" pitchFamily="34" charset="0"/>
              </a:rPr>
              <a:t> –lead, Scott Davis)</a:t>
            </a:r>
          </a:p>
          <a:p>
            <a:pPr lvl="1"/>
            <a:r>
              <a:rPr lang="en-US" dirty="0">
                <a:latin typeface="Tahoma" pitchFamily="34" charset="0"/>
                <a:ea typeface="Tahoma" pitchFamily="34" charset="0"/>
                <a:cs typeface="Tahoma" pitchFamily="34" charset="0"/>
              </a:rPr>
              <a:t>1 from NNSA (Richard Meehan, remote)</a:t>
            </a:r>
          </a:p>
          <a:p>
            <a:pPr lvl="1"/>
            <a:r>
              <a:rPr lang="en-US" dirty="0">
                <a:latin typeface="Tahoma" pitchFamily="34" charset="0"/>
                <a:ea typeface="Tahoma" pitchFamily="34" charset="0"/>
                <a:cs typeface="Tahoma" pitchFamily="34" charset="0"/>
              </a:rPr>
              <a:t>1 from HSS (Carlos </a:t>
            </a:r>
            <a:r>
              <a:rPr lang="en-US" dirty="0" err="1">
                <a:latin typeface="Tahoma" pitchFamily="34" charset="0"/>
                <a:ea typeface="Tahoma" pitchFamily="34" charset="0"/>
                <a:cs typeface="Tahoma" pitchFamily="34" charset="0"/>
              </a:rPr>
              <a:t>Corredor</a:t>
            </a:r>
            <a:r>
              <a:rPr lang="en-US" dirty="0">
                <a:latin typeface="Tahoma" pitchFamily="34" charset="0"/>
                <a:ea typeface="Tahoma" pitchFamily="34" charset="0"/>
                <a:cs typeface="Tahoma" pitchFamily="34" charset="0"/>
              </a:rPr>
              <a:t>)</a:t>
            </a:r>
          </a:p>
          <a:p>
            <a:pPr lvl="1"/>
            <a:r>
              <a:rPr lang="en-US" dirty="0">
                <a:latin typeface="Tahoma" pitchFamily="34" charset="0"/>
                <a:ea typeface="Tahoma" pitchFamily="34" charset="0"/>
                <a:cs typeface="Tahoma" pitchFamily="34" charset="0"/>
              </a:rPr>
              <a:t>2 from BNL (Dennis Ryan, Donna King)</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51210A-45A4-4719-92FC-4F3BBAAD25DE}" type="slidenum">
              <a:rPr lang="en-US" smtClean="0"/>
              <a:t>2</a:t>
            </a:fld>
            <a:endParaRPr lang="en-US" dirty="0"/>
          </a:p>
        </p:txBody>
      </p:sp>
    </p:spTree>
    <p:extLst>
      <p:ext uri="{BB962C8B-B14F-4D97-AF65-F5344CB8AC3E}">
        <p14:creationId xmlns:p14="http://schemas.microsoft.com/office/powerpoint/2010/main" val="1110993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solidFill>
                  <a:srgbClr val="FFFF00"/>
                </a:solidFill>
                <a:latin typeface="Tahoma" pitchFamily="34" charset="0"/>
                <a:ea typeface="Tahoma" pitchFamily="34" charset="0"/>
                <a:cs typeface="Tahoma" pitchFamily="34" charset="0"/>
              </a:rPr>
              <a:t>The Review</a:t>
            </a:r>
          </a:p>
        </p:txBody>
      </p:sp>
      <p:sp>
        <p:nvSpPr>
          <p:cNvPr id="3" name="Content Placeholder 2"/>
          <p:cNvSpPr>
            <a:spLocks noGrp="1"/>
          </p:cNvSpPr>
          <p:nvPr>
            <p:ph idx="1"/>
          </p:nvPr>
        </p:nvSpPr>
        <p:spPr>
          <a:xfrm>
            <a:off x="457200" y="1219200"/>
            <a:ext cx="8229600" cy="4525963"/>
          </a:xfrm>
        </p:spPr>
        <p:txBody>
          <a:bodyPr>
            <a:noAutofit/>
          </a:bodyPr>
          <a:lstStyle/>
          <a:p>
            <a:r>
              <a:rPr lang="en-US" sz="2400" dirty="0">
                <a:solidFill>
                  <a:srgbClr val="FFC000"/>
                </a:solidFill>
                <a:latin typeface="Tahoma" pitchFamily="34" charset="0"/>
                <a:ea typeface="Tahoma" pitchFamily="34" charset="0"/>
                <a:cs typeface="Tahoma" pitchFamily="34" charset="0"/>
              </a:rPr>
              <a:t>FSO </a:t>
            </a:r>
            <a:r>
              <a:rPr lang="en-US" sz="2400" dirty="0" err="1">
                <a:solidFill>
                  <a:srgbClr val="FFC000"/>
                </a:solidFill>
                <a:latin typeface="Tahoma" pitchFamily="34" charset="0"/>
                <a:ea typeface="Tahoma" pitchFamily="34" charset="0"/>
                <a:cs typeface="Tahoma" pitchFamily="34" charset="0"/>
              </a:rPr>
              <a:t>particpants</a:t>
            </a:r>
            <a:r>
              <a:rPr lang="en-US" sz="2400" dirty="0">
                <a:solidFill>
                  <a:srgbClr val="FFC000"/>
                </a:solidFill>
                <a:latin typeface="Tahoma" pitchFamily="34" charset="0"/>
                <a:ea typeface="Tahoma" pitchFamily="34" charset="0"/>
                <a:cs typeface="Tahoma" pitchFamily="34" charset="0"/>
              </a:rPr>
              <a:t>:</a:t>
            </a:r>
          </a:p>
          <a:p>
            <a:pPr lvl="1"/>
            <a:r>
              <a:rPr lang="en-US" sz="2400" dirty="0">
                <a:latin typeface="Tahoma" pitchFamily="34" charset="0"/>
                <a:ea typeface="Tahoma" pitchFamily="34" charset="0"/>
                <a:cs typeface="Tahoma" pitchFamily="34" charset="0"/>
              </a:rPr>
              <a:t>Mark Bollinger</a:t>
            </a:r>
          </a:p>
          <a:p>
            <a:pPr lvl="1"/>
            <a:r>
              <a:rPr lang="en-US" sz="2400" dirty="0">
                <a:latin typeface="Tahoma" pitchFamily="34" charset="0"/>
                <a:ea typeface="Tahoma" pitchFamily="34" charset="0"/>
                <a:cs typeface="Tahoma" pitchFamily="34" charset="0"/>
              </a:rPr>
              <a:t>John Scott</a:t>
            </a:r>
          </a:p>
          <a:p>
            <a:pPr lvl="1"/>
            <a:r>
              <a:rPr lang="en-US" sz="2400" dirty="0">
                <a:latin typeface="Tahoma" pitchFamily="34" charset="0"/>
                <a:ea typeface="Tahoma" pitchFamily="34" charset="0"/>
                <a:cs typeface="Tahoma" pitchFamily="34" charset="0"/>
              </a:rPr>
              <a:t>Dennis Parzyck</a:t>
            </a:r>
          </a:p>
          <a:p>
            <a:r>
              <a:rPr lang="en-US" sz="2400" dirty="0" err="1">
                <a:solidFill>
                  <a:srgbClr val="FFC000"/>
                </a:solidFill>
                <a:latin typeface="Tahoma" pitchFamily="34" charset="0"/>
                <a:ea typeface="Tahoma" pitchFamily="34" charset="0"/>
                <a:cs typeface="Tahoma" pitchFamily="34" charset="0"/>
              </a:rPr>
              <a:t>Fermilab</a:t>
            </a:r>
            <a:r>
              <a:rPr lang="en-US" sz="2400" dirty="0">
                <a:solidFill>
                  <a:srgbClr val="FFC000"/>
                </a:solidFill>
                <a:latin typeface="Tahoma" pitchFamily="34" charset="0"/>
                <a:ea typeface="Tahoma" pitchFamily="34" charset="0"/>
                <a:cs typeface="Tahoma" pitchFamily="34" charset="0"/>
              </a:rPr>
              <a:t> participants:</a:t>
            </a:r>
          </a:p>
          <a:p>
            <a:pPr lvl="1"/>
            <a:r>
              <a:rPr lang="en-US" sz="2400" dirty="0">
                <a:latin typeface="Tahoma" pitchFamily="34" charset="0"/>
                <a:ea typeface="Tahoma" pitchFamily="34" charset="0"/>
                <a:cs typeface="Tahoma" pitchFamily="34" charset="0"/>
              </a:rPr>
              <a:t>Don Cossairt</a:t>
            </a:r>
          </a:p>
          <a:p>
            <a:pPr lvl="1"/>
            <a:r>
              <a:rPr lang="en-US" sz="2400" dirty="0">
                <a:latin typeface="Tahoma" pitchFamily="34" charset="0"/>
                <a:ea typeface="Tahoma" pitchFamily="34" charset="0"/>
                <a:cs typeface="Tahoma" pitchFamily="34" charset="0"/>
              </a:rPr>
              <a:t>Susan McGimpsey</a:t>
            </a:r>
          </a:p>
          <a:p>
            <a:pPr lvl="1"/>
            <a:r>
              <a:rPr lang="en-US" sz="2400" dirty="0">
                <a:latin typeface="Tahoma" pitchFamily="34" charset="0"/>
                <a:ea typeface="Tahoma" pitchFamily="34" charset="0"/>
                <a:cs typeface="Tahoma" pitchFamily="34" charset="0"/>
              </a:rPr>
              <a:t>Billy Arnold</a:t>
            </a:r>
          </a:p>
          <a:p>
            <a:pPr lvl="1"/>
            <a:r>
              <a:rPr lang="en-US" sz="2400" dirty="0">
                <a:latin typeface="Tahoma" pitchFamily="34" charset="0"/>
                <a:ea typeface="Tahoma" pitchFamily="34" charset="0"/>
                <a:cs typeface="Tahoma" pitchFamily="34" charset="0"/>
              </a:rPr>
              <a:t>Butch Hartman</a:t>
            </a:r>
          </a:p>
          <a:p>
            <a:pPr lvl="1"/>
            <a:r>
              <a:rPr lang="en-US" sz="2400" dirty="0">
                <a:latin typeface="Tahoma" pitchFamily="34" charset="0"/>
                <a:ea typeface="Tahoma" pitchFamily="34" charset="0"/>
                <a:cs typeface="Tahoma" pitchFamily="34" charset="0"/>
              </a:rPr>
              <a:t>Jack Kelly</a:t>
            </a:r>
          </a:p>
          <a:p>
            <a:r>
              <a:rPr lang="en-US" sz="2400" dirty="0">
                <a:solidFill>
                  <a:srgbClr val="FFC000"/>
                </a:solidFill>
                <a:latin typeface="Tahoma" pitchFamily="34" charset="0"/>
                <a:ea typeface="Tahoma" pitchFamily="34" charset="0"/>
                <a:cs typeface="Tahoma" pitchFamily="34" charset="0"/>
              </a:rPr>
              <a:t>Final report was issued August 26, 2011.</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51210A-45A4-4719-92FC-4F3BBAAD25DE}" type="slidenum">
              <a:rPr lang="en-US" smtClean="0"/>
              <a:t>3</a:t>
            </a:fld>
            <a:endParaRPr lang="en-US"/>
          </a:p>
        </p:txBody>
      </p:sp>
    </p:spTree>
    <p:extLst>
      <p:ext uri="{BB962C8B-B14F-4D97-AF65-F5344CB8AC3E}">
        <p14:creationId xmlns:p14="http://schemas.microsoft.com/office/powerpoint/2010/main" val="2610739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solidFill>
                  <a:srgbClr val="FFFF00"/>
                </a:solidFill>
                <a:latin typeface="Tahoma" pitchFamily="34" charset="0"/>
                <a:ea typeface="Tahoma" pitchFamily="34" charset="0"/>
                <a:cs typeface="Tahoma" pitchFamily="34" charset="0"/>
              </a:rPr>
              <a:t>Two Proficiencies</a:t>
            </a:r>
          </a:p>
        </p:txBody>
      </p:sp>
      <p:sp>
        <p:nvSpPr>
          <p:cNvPr id="3" name="Content Placeholder 2"/>
          <p:cNvSpPr>
            <a:spLocks noGrp="1"/>
          </p:cNvSpPr>
          <p:nvPr>
            <p:ph idx="1"/>
          </p:nvPr>
        </p:nvSpPr>
        <p:spPr>
          <a:xfrm>
            <a:off x="457200" y="1219200"/>
            <a:ext cx="8229600" cy="4525963"/>
          </a:xfrm>
        </p:spPr>
        <p:txBody>
          <a:bodyPr>
            <a:normAutofit lnSpcReduction="10000"/>
          </a:bodyPr>
          <a:lstStyle/>
          <a:p>
            <a:pPr marL="971550" lvl="1" indent="-514350">
              <a:buFont typeface="+mj-lt"/>
              <a:buAutoNum type="arabicPeriod"/>
            </a:pPr>
            <a:r>
              <a:rPr lang="en-US" dirty="0">
                <a:solidFill>
                  <a:srgbClr val="99FF33"/>
                </a:solidFill>
                <a:latin typeface="Tahoma" pitchFamily="34" charset="0"/>
                <a:ea typeface="Tahoma" pitchFamily="34" charset="0"/>
                <a:cs typeface="Tahoma" pitchFamily="34" charset="0"/>
              </a:rPr>
              <a:t>Excess and encumbered material located at the Railhead is well organized and documented which facilitates an efficient process for the receipt, segregation and control of material.</a:t>
            </a:r>
          </a:p>
          <a:p>
            <a:pPr marL="971550" lvl="1" indent="-514350">
              <a:buFont typeface="+mj-lt"/>
              <a:buAutoNum type="arabicPeriod"/>
            </a:pPr>
            <a:endParaRPr lang="en-US" dirty="0">
              <a:solidFill>
                <a:srgbClr val="99FF33"/>
              </a:solidFill>
              <a:latin typeface="Tahoma" pitchFamily="34" charset="0"/>
              <a:ea typeface="Tahoma" pitchFamily="34" charset="0"/>
              <a:cs typeface="Tahoma" pitchFamily="34" charset="0"/>
            </a:endParaRPr>
          </a:p>
          <a:p>
            <a:pPr marL="971550" lvl="1" indent="-514350">
              <a:buFont typeface="+mj-lt"/>
              <a:buAutoNum type="arabicPeriod"/>
            </a:pPr>
            <a:r>
              <a:rPr lang="en-US" dirty="0">
                <a:solidFill>
                  <a:srgbClr val="99FF33"/>
                </a:solidFill>
                <a:latin typeface="Tahoma" pitchFamily="34" charset="0"/>
                <a:ea typeface="Tahoma" pitchFamily="34" charset="0"/>
                <a:cs typeface="Tahoma" pitchFamily="34" charset="0"/>
              </a:rPr>
              <a:t>Site Office independent verification activities are thorough and well defined. FSO and laboratory personnel collectively participate in an integrated process across the various site programs and elements.</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51210A-45A4-4719-92FC-4F3BBAAD25DE}" type="slidenum">
              <a:rPr lang="en-US" smtClean="0"/>
              <a:t>4</a:t>
            </a:fld>
            <a:endParaRPr lang="en-US"/>
          </a:p>
        </p:txBody>
      </p:sp>
    </p:spTree>
    <p:extLst>
      <p:ext uri="{BB962C8B-B14F-4D97-AF65-F5344CB8AC3E}">
        <p14:creationId xmlns:p14="http://schemas.microsoft.com/office/powerpoint/2010/main" val="3160071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a:solidFill>
                  <a:srgbClr val="FFFF00"/>
                </a:solidFill>
                <a:latin typeface="Tahoma" pitchFamily="34" charset="0"/>
                <a:ea typeface="Tahoma" pitchFamily="34" charset="0"/>
                <a:cs typeface="Tahoma" pitchFamily="34" charset="0"/>
              </a:rPr>
              <a:t>6 Observations and 7 Findings</a:t>
            </a:r>
          </a:p>
        </p:txBody>
      </p:sp>
      <p:sp>
        <p:nvSpPr>
          <p:cNvPr id="3" name="Content Placeholder 2"/>
          <p:cNvSpPr>
            <a:spLocks noGrp="1"/>
          </p:cNvSpPr>
          <p:nvPr>
            <p:ph idx="1"/>
          </p:nvPr>
        </p:nvSpPr>
        <p:spPr>
          <a:xfrm>
            <a:off x="457200" y="1219200"/>
            <a:ext cx="8229600" cy="4525963"/>
          </a:xfrm>
        </p:spPr>
        <p:txBody>
          <a:bodyPr>
            <a:normAutofit/>
          </a:bodyPr>
          <a:lstStyle/>
          <a:p>
            <a:pPr marL="457200" lvl="1" indent="0">
              <a:buNone/>
            </a:pPr>
            <a:r>
              <a:rPr lang="en-US" u="sng" dirty="0">
                <a:solidFill>
                  <a:srgbClr val="FFC000"/>
                </a:solidFill>
                <a:latin typeface="Tahoma" pitchFamily="34" charset="0"/>
                <a:ea typeface="Tahoma" pitchFamily="34" charset="0"/>
                <a:cs typeface="Tahoma" pitchFamily="34" charset="0"/>
              </a:rPr>
              <a:t>Observation 1</a:t>
            </a:r>
            <a:r>
              <a:rPr lang="en-US" dirty="0">
                <a:solidFill>
                  <a:srgbClr val="FFC000"/>
                </a:solidFill>
                <a:latin typeface="Tahoma" pitchFamily="34" charset="0"/>
                <a:ea typeface="Tahoma" pitchFamily="34" charset="0"/>
                <a:cs typeface="Tahoma" pitchFamily="34" charset="0"/>
              </a:rPr>
              <a:t>: Moratorium and Suspension policies as implemented, would benefit from clarification by DOE Headquarters.</a:t>
            </a:r>
          </a:p>
          <a:p>
            <a:pPr marL="457200" lvl="1" indent="0">
              <a:buNone/>
            </a:pPr>
            <a:r>
              <a:rPr lang="en-US" u="sng" dirty="0">
                <a:solidFill>
                  <a:srgbClr val="99FF33"/>
                </a:solidFill>
                <a:latin typeface="Tahoma" pitchFamily="34" charset="0"/>
                <a:ea typeface="Tahoma" pitchFamily="34" charset="0"/>
                <a:cs typeface="Tahoma" pitchFamily="34" charset="0"/>
              </a:rPr>
              <a:t>Recommendation 1</a:t>
            </a:r>
            <a:r>
              <a:rPr lang="en-US" dirty="0">
                <a:solidFill>
                  <a:srgbClr val="99FF33"/>
                </a:solidFill>
                <a:latin typeface="Tahoma" pitchFamily="34" charset="0"/>
                <a:ea typeface="Tahoma" pitchFamily="34" charset="0"/>
                <a:cs typeface="Tahoma" pitchFamily="34" charset="0"/>
              </a:rPr>
              <a:t>: </a:t>
            </a:r>
            <a:r>
              <a:rPr lang="en-US" dirty="0" err="1">
                <a:solidFill>
                  <a:srgbClr val="99FF33"/>
                </a:solidFill>
                <a:latin typeface="Tahoma" pitchFamily="34" charset="0"/>
                <a:ea typeface="Tahoma" pitchFamily="34" charset="0"/>
                <a:cs typeface="Tahoma" pitchFamily="34" charset="0"/>
              </a:rPr>
              <a:t>Fermilab</a:t>
            </a:r>
            <a:r>
              <a:rPr lang="en-US" dirty="0">
                <a:solidFill>
                  <a:srgbClr val="99FF33"/>
                </a:solidFill>
                <a:latin typeface="Tahoma" pitchFamily="34" charset="0"/>
                <a:ea typeface="Tahoma" pitchFamily="34" charset="0"/>
                <a:cs typeface="Tahoma" pitchFamily="34" charset="0"/>
              </a:rPr>
              <a:t> should review and revise applicable plans and procedures to implement policy clarifications, such as reduction of the number and size of radiological areas and resume material clearance operations consistent with the observations and recommendations found in this report.</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51210A-45A4-4719-92FC-4F3BBAAD25DE}" type="slidenum">
              <a:rPr lang="en-US" smtClean="0"/>
              <a:t>5</a:t>
            </a:fld>
            <a:endParaRPr lang="en-US"/>
          </a:p>
        </p:txBody>
      </p:sp>
    </p:spTree>
    <p:extLst>
      <p:ext uri="{BB962C8B-B14F-4D97-AF65-F5344CB8AC3E}">
        <p14:creationId xmlns:p14="http://schemas.microsoft.com/office/powerpoint/2010/main" val="884463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a:solidFill>
                  <a:srgbClr val="FFFF00"/>
                </a:solidFill>
                <a:latin typeface="Tahoma" pitchFamily="34" charset="0"/>
                <a:ea typeface="Tahoma" pitchFamily="34" charset="0"/>
                <a:cs typeface="Tahoma" pitchFamily="34" charset="0"/>
              </a:rPr>
              <a:t>6 Observations and 7 Findings</a:t>
            </a:r>
          </a:p>
        </p:txBody>
      </p:sp>
      <p:sp>
        <p:nvSpPr>
          <p:cNvPr id="3" name="Content Placeholder 2"/>
          <p:cNvSpPr>
            <a:spLocks noGrp="1"/>
          </p:cNvSpPr>
          <p:nvPr>
            <p:ph idx="1"/>
          </p:nvPr>
        </p:nvSpPr>
        <p:spPr>
          <a:xfrm>
            <a:off x="457200" y="1219200"/>
            <a:ext cx="8229600" cy="4525963"/>
          </a:xfrm>
        </p:spPr>
        <p:txBody>
          <a:bodyPr>
            <a:normAutofit fontScale="85000" lnSpcReduction="20000"/>
          </a:bodyPr>
          <a:lstStyle/>
          <a:p>
            <a:pPr marL="457200" lvl="1" indent="0">
              <a:buNone/>
            </a:pPr>
            <a:r>
              <a:rPr lang="en-US" u="sng" dirty="0">
                <a:solidFill>
                  <a:srgbClr val="FFC000"/>
                </a:solidFill>
                <a:latin typeface="Tahoma" pitchFamily="34" charset="0"/>
                <a:ea typeface="Tahoma" pitchFamily="34" charset="0"/>
                <a:cs typeface="Tahoma" pitchFamily="34" charset="0"/>
              </a:rPr>
              <a:t>Observation 2</a:t>
            </a:r>
            <a:r>
              <a:rPr lang="en-US" dirty="0">
                <a:solidFill>
                  <a:srgbClr val="FFC000"/>
                </a:solidFill>
                <a:latin typeface="Tahoma" pitchFamily="34" charset="0"/>
                <a:ea typeface="Tahoma" pitchFamily="34" charset="0"/>
                <a:cs typeface="Tahoma" pitchFamily="34" charset="0"/>
              </a:rPr>
              <a:t>: Site implementation of Suspension guidance is applied in a very conservative manner. Procedures used to implement the suspension and moratorium policies include Radiological Materials Areas (RMA) although RMA is not a 10CFR835 defined radiological area.</a:t>
            </a:r>
          </a:p>
          <a:p>
            <a:pPr marL="457200" lvl="1" indent="0">
              <a:buNone/>
            </a:pPr>
            <a:r>
              <a:rPr lang="en-US" u="sng" dirty="0">
                <a:solidFill>
                  <a:srgbClr val="99FF33"/>
                </a:solidFill>
                <a:latin typeface="Tahoma" pitchFamily="34" charset="0"/>
                <a:ea typeface="Tahoma" pitchFamily="34" charset="0"/>
                <a:cs typeface="Tahoma" pitchFamily="34" charset="0"/>
              </a:rPr>
              <a:t>Recommendation 2a</a:t>
            </a:r>
            <a:r>
              <a:rPr lang="en-US" dirty="0">
                <a:solidFill>
                  <a:srgbClr val="99FF33"/>
                </a:solidFill>
                <a:latin typeface="Tahoma" pitchFamily="34" charset="0"/>
                <a:ea typeface="Tahoma" pitchFamily="34" charset="0"/>
                <a:cs typeface="Tahoma" pitchFamily="34" charset="0"/>
              </a:rPr>
              <a:t>: The Railhead Procedure should be corrected to eliminate an RMA from being designated as a 10CFR835 defined Radiological Area.</a:t>
            </a:r>
          </a:p>
          <a:p>
            <a:pPr marL="457200" lvl="1" indent="0">
              <a:buNone/>
            </a:pPr>
            <a:r>
              <a:rPr lang="en-US" u="sng" dirty="0">
                <a:solidFill>
                  <a:srgbClr val="99FF33"/>
                </a:solidFill>
                <a:latin typeface="Tahoma" pitchFamily="34" charset="0"/>
                <a:ea typeface="Tahoma" pitchFamily="34" charset="0"/>
                <a:cs typeface="Tahoma" pitchFamily="34" charset="0"/>
              </a:rPr>
              <a:t>Recommendation 2b</a:t>
            </a:r>
            <a:r>
              <a:rPr lang="en-US" dirty="0">
                <a:solidFill>
                  <a:srgbClr val="99FF33"/>
                </a:solidFill>
                <a:latin typeface="Tahoma" pitchFamily="34" charset="0"/>
                <a:ea typeface="Tahoma" pitchFamily="34" charset="0"/>
                <a:cs typeface="Tahoma" pitchFamily="34" charset="0"/>
              </a:rPr>
              <a:t>: The site should enforce segregation of Group 1 and Group 2 materials to reduce the risk of co-mingling of suspect radiological contaminated material with uncontaminated items obtained from non-process areas of the laboratory.</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51210A-45A4-4719-92FC-4F3BBAAD25DE}" type="slidenum">
              <a:rPr lang="en-US" smtClean="0"/>
              <a:t>6</a:t>
            </a:fld>
            <a:endParaRPr lang="en-US"/>
          </a:p>
        </p:txBody>
      </p:sp>
    </p:spTree>
    <p:extLst>
      <p:ext uri="{BB962C8B-B14F-4D97-AF65-F5344CB8AC3E}">
        <p14:creationId xmlns:p14="http://schemas.microsoft.com/office/powerpoint/2010/main" val="2968245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a:solidFill>
                  <a:srgbClr val="FFFF00"/>
                </a:solidFill>
                <a:latin typeface="Tahoma" pitchFamily="34" charset="0"/>
                <a:ea typeface="Tahoma" pitchFamily="34" charset="0"/>
                <a:cs typeface="Tahoma" pitchFamily="34" charset="0"/>
              </a:rPr>
              <a:t>6 Observations and 7 Findings</a:t>
            </a:r>
          </a:p>
        </p:txBody>
      </p:sp>
      <p:sp>
        <p:nvSpPr>
          <p:cNvPr id="3" name="Content Placeholder 2"/>
          <p:cNvSpPr>
            <a:spLocks noGrp="1"/>
          </p:cNvSpPr>
          <p:nvPr>
            <p:ph idx="1"/>
          </p:nvPr>
        </p:nvSpPr>
        <p:spPr>
          <a:xfrm>
            <a:off x="457200" y="1219200"/>
            <a:ext cx="8229600" cy="4525963"/>
          </a:xfrm>
        </p:spPr>
        <p:txBody>
          <a:bodyPr>
            <a:normAutofit/>
          </a:bodyPr>
          <a:lstStyle/>
          <a:p>
            <a:pPr marL="457200" lvl="1" indent="0">
              <a:buNone/>
            </a:pPr>
            <a:r>
              <a:rPr lang="en-US" sz="3200" u="sng" dirty="0">
                <a:solidFill>
                  <a:srgbClr val="FFC000"/>
                </a:solidFill>
                <a:latin typeface="Tahoma" pitchFamily="34" charset="0"/>
                <a:ea typeface="Tahoma" pitchFamily="34" charset="0"/>
                <a:cs typeface="Tahoma" pitchFamily="34" charset="0"/>
              </a:rPr>
              <a:t>Observation 3</a:t>
            </a:r>
            <a:r>
              <a:rPr lang="en-US" sz="3200" dirty="0">
                <a:solidFill>
                  <a:srgbClr val="FFC000"/>
                </a:solidFill>
                <a:latin typeface="Tahoma" pitchFamily="34" charset="0"/>
                <a:ea typeface="Tahoma" pitchFamily="34" charset="0"/>
                <a:cs typeface="Tahoma" pitchFamily="34" charset="0"/>
              </a:rPr>
              <a:t>: Documentation of truck monitor use for radiological and materials release processes could be improved.</a:t>
            </a:r>
          </a:p>
          <a:p>
            <a:pPr marL="457200" lvl="1" indent="0">
              <a:buNone/>
            </a:pPr>
            <a:r>
              <a:rPr lang="en-US" sz="3200" u="sng" dirty="0">
                <a:solidFill>
                  <a:srgbClr val="99FF33"/>
                </a:solidFill>
                <a:latin typeface="Tahoma" pitchFamily="34" charset="0"/>
                <a:ea typeface="Tahoma" pitchFamily="34" charset="0"/>
                <a:cs typeface="Tahoma" pitchFamily="34" charset="0"/>
              </a:rPr>
              <a:t>Recommendation 3</a:t>
            </a:r>
            <a:r>
              <a:rPr lang="en-US" sz="3200" dirty="0">
                <a:solidFill>
                  <a:srgbClr val="99FF33"/>
                </a:solidFill>
                <a:latin typeface="Tahoma" pitchFamily="34" charset="0"/>
                <a:ea typeface="Tahoma" pitchFamily="34" charset="0"/>
                <a:cs typeface="Tahoma" pitchFamily="34" charset="0"/>
              </a:rPr>
              <a:t>: </a:t>
            </a:r>
            <a:r>
              <a:rPr lang="en-US" sz="3200" dirty="0" err="1">
                <a:solidFill>
                  <a:srgbClr val="99FF33"/>
                </a:solidFill>
                <a:latin typeface="Tahoma" pitchFamily="34" charset="0"/>
                <a:ea typeface="Tahoma" pitchFamily="34" charset="0"/>
                <a:cs typeface="Tahoma" pitchFamily="34" charset="0"/>
              </a:rPr>
              <a:t>Fermilab</a:t>
            </a:r>
            <a:r>
              <a:rPr lang="en-US" sz="3200" dirty="0">
                <a:solidFill>
                  <a:srgbClr val="99FF33"/>
                </a:solidFill>
                <a:latin typeface="Tahoma" pitchFamily="34" charset="0"/>
                <a:ea typeface="Tahoma" pitchFamily="34" charset="0"/>
                <a:cs typeface="Tahoma" pitchFamily="34" charset="0"/>
              </a:rPr>
              <a:t> should consider applying additional rigor and formality to the use of the truck monitor to evaluate loads of materials leaving the site.</a:t>
            </a:r>
          </a:p>
          <a:p>
            <a:pPr marL="457200" lvl="1" indent="0">
              <a:buNone/>
            </a:pPr>
            <a:endParaRPr lang="en-US" dirty="0">
              <a:solidFill>
                <a:srgbClr val="99FF33"/>
              </a:solidFill>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51210A-45A4-4719-92FC-4F3BBAAD25DE}" type="slidenum">
              <a:rPr lang="en-US" smtClean="0"/>
              <a:t>7</a:t>
            </a:fld>
            <a:endParaRPr lang="en-US"/>
          </a:p>
        </p:txBody>
      </p:sp>
    </p:spTree>
    <p:extLst>
      <p:ext uri="{BB962C8B-B14F-4D97-AF65-F5344CB8AC3E}">
        <p14:creationId xmlns:p14="http://schemas.microsoft.com/office/powerpoint/2010/main" val="672175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a:solidFill>
                  <a:srgbClr val="FFFF00"/>
                </a:solidFill>
                <a:latin typeface="Tahoma" pitchFamily="34" charset="0"/>
                <a:ea typeface="Tahoma" pitchFamily="34" charset="0"/>
                <a:cs typeface="Tahoma" pitchFamily="34" charset="0"/>
              </a:rPr>
              <a:t>6 Observations and 7 Findings</a:t>
            </a:r>
          </a:p>
        </p:txBody>
      </p:sp>
      <p:sp>
        <p:nvSpPr>
          <p:cNvPr id="3" name="Content Placeholder 2"/>
          <p:cNvSpPr>
            <a:spLocks noGrp="1"/>
          </p:cNvSpPr>
          <p:nvPr>
            <p:ph idx="1"/>
          </p:nvPr>
        </p:nvSpPr>
        <p:spPr>
          <a:xfrm>
            <a:off x="457200" y="1219200"/>
            <a:ext cx="8229600" cy="4525963"/>
          </a:xfrm>
        </p:spPr>
        <p:txBody>
          <a:bodyPr>
            <a:normAutofit fontScale="92500"/>
          </a:bodyPr>
          <a:lstStyle/>
          <a:p>
            <a:pPr marL="457200" lvl="1" indent="0">
              <a:buNone/>
            </a:pPr>
            <a:r>
              <a:rPr lang="en-US" sz="3200" u="sng" dirty="0">
                <a:solidFill>
                  <a:srgbClr val="FFC000"/>
                </a:solidFill>
                <a:latin typeface="Tahoma" pitchFamily="34" charset="0"/>
                <a:ea typeface="Tahoma" pitchFamily="34" charset="0"/>
                <a:cs typeface="Tahoma" pitchFamily="34" charset="0"/>
              </a:rPr>
              <a:t>Observation 4</a:t>
            </a:r>
            <a:r>
              <a:rPr lang="en-US" sz="3200" dirty="0">
                <a:solidFill>
                  <a:srgbClr val="FFC000"/>
                </a:solidFill>
                <a:latin typeface="Tahoma" pitchFamily="34" charset="0"/>
                <a:ea typeface="Tahoma" pitchFamily="34" charset="0"/>
                <a:cs typeface="Tahoma" pitchFamily="34" charset="0"/>
              </a:rPr>
              <a:t>: Fermi Radiological Control Manual (FRCM) requirements, as reviewed, for the release of material are not being consistent implemented across Divisions.</a:t>
            </a:r>
          </a:p>
          <a:p>
            <a:pPr marL="457200" lvl="1" indent="0">
              <a:buNone/>
            </a:pPr>
            <a:r>
              <a:rPr lang="en-US" sz="3200" u="sng" dirty="0">
                <a:solidFill>
                  <a:srgbClr val="99FF33"/>
                </a:solidFill>
                <a:latin typeface="Tahoma" pitchFamily="34" charset="0"/>
                <a:ea typeface="Tahoma" pitchFamily="34" charset="0"/>
                <a:cs typeface="Tahoma" pitchFamily="34" charset="0"/>
              </a:rPr>
              <a:t>Recommendation 4</a:t>
            </a:r>
            <a:r>
              <a:rPr lang="en-US" sz="3200" dirty="0">
                <a:solidFill>
                  <a:srgbClr val="99FF33"/>
                </a:solidFill>
                <a:latin typeface="Tahoma" pitchFamily="34" charset="0"/>
                <a:ea typeface="Tahoma" pitchFamily="34" charset="0"/>
                <a:cs typeface="Tahoma" pitchFamily="34" charset="0"/>
              </a:rPr>
              <a:t>: Review and revise site and divisional procedures for materials release to ensure consistency and to meet performance mandates as required within the Secretarial policy.</a:t>
            </a:r>
          </a:p>
          <a:p>
            <a:pPr marL="457200" lvl="1" indent="0">
              <a:buNone/>
            </a:pPr>
            <a:endParaRPr lang="en-US" dirty="0">
              <a:solidFill>
                <a:srgbClr val="99FF33"/>
              </a:solidFill>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51210A-45A4-4719-92FC-4F3BBAAD25DE}" type="slidenum">
              <a:rPr lang="en-US" smtClean="0"/>
              <a:t>8</a:t>
            </a:fld>
            <a:endParaRPr lang="en-US"/>
          </a:p>
        </p:txBody>
      </p:sp>
    </p:spTree>
    <p:extLst>
      <p:ext uri="{BB962C8B-B14F-4D97-AF65-F5344CB8AC3E}">
        <p14:creationId xmlns:p14="http://schemas.microsoft.com/office/powerpoint/2010/main" val="379974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a:solidFill>
                  <a:srgbClr val="FFFF00"/>
                </a:solidFill>
                <a:latin typeface="Tahoma" pitchFamily="34" charset="0"/>
                <a:ea typeface="Tahoma" pitchFamily="34" charset="0"/>
                <a:cs typeface="Tahoma" pitchFamily="34" charset="0"/>
              </a:rPr>
              <a:t>6 Observations and 7 Findings</a:t>
            </a:r>
          </a:p>
        </p:txBody>
      </p:sp>
      <p:sp>
        <p:nvSpPr>
          <p:cNvPr id="3" name="Content Placeholder 2"/>
          <p:cNvSpPr>
            <a:spLocks noGrp="1"/>
          </p:cNvSpPr>
          <p:nvPr>
            <p:ph idx="1"/>
          </p:nvPr>
        </p:nvSpPr>
        <p:spPr>
          <a:xfrm>
            <a:off x="457200" y="1219200"/>
            <a:ext cx="8229600" cy="4525963"/>
          </a:xfrm>
        </p:spPr>
        <p:txBody>
          <a:bodyPr>
            <a:normAutofit lnSpcReduction="10000"/>
          </a:bodyPr>
          <a:lstStyle/>
          <a:p>
            <a:pPr marL="457200" lvl="1" indent="0">
              <a:buNone/>
            </a:pPr>
            <a:r>
              <a:rPr lang="en-US" sz="3200" u="sng" dirty="0">
                <a:solidFill>
                  <a:srgbClr val="FFC000"/>
                </a:solidFill>
                <a:latin typeface="Tahoma" pitchFamily="34" charset="0"/>
                <a:ea typeface="Tahoma" pitchFamily="34" charset="0"/>
                <a:cs typeface="Tahoma" pitchFamily="34" charset="0"/>
              </a:rPr>
              <a:t>Observation 5</a:t>
            </a:r>
            <a:r>
              <a:rPr lang="en-US" sz="3200" dirty="0">
                <a:solidFill>
                  <a:srgbClr val="FFC000"/>
                </a:solidFill>
                <a:latin typeface="Tahoma" pitchFamily="34" charset="0"/>
                <a:ea typeface="Tahoma" pitchFamily="34" charset="0"/>
                <a:cs typeface="Tahoma" pitchFamily="34" charset="0"/>
              </a:rPr>
              <a:t>: Material Movement Release form and relevant information could be improved.</a:t>
            </a:r>
          </a:p>
          <a:p>
            <a:pPr marL="457200" lvl="1" indent="0">
              <a:buNone/>
            </a:pPr>
            <a:r>
              <a:rPr lang="en-US" sz="3200" u="sng" dirty="0">
                <a:solidFill>
                  <a:srgbClr val="99FF33"/>
                </a:solidFill>
                <a:latin typeface="Tahoma" pitchFamily="34" charset="0"/>
                <a:ea typeface="Tahoma" pitchFamily="34" charset="0"/>
                <a:cs typeface="Tahoma" pitchFamily="34" charset="0"/>
              </a:rPr>
              <a:t>Recommendation 5</a:t>
            </a:r>
            <a:r>
              <a:rPr lang="en-US" sz="3200" dirty="0">
                <a:solidFill>
                  <a:srgbClr val="99FF33"/>
                </a:solidFill>
                <a:latin typeface="Tahoma" pitchFamily="34" charset="0"/>
                <a:ea typeface="Tahoma" pitchFamily="34" charset="0"/>
                <a:cs typeface="Tahoma" pitchFamily="34" charset="0"/>
              </a:rPr>
              <a:t>: Develop a single Material Movement Request form that includes all relevant information to strengthen and formalize the radiological and materials release process to include all material movement documentation.</a:t>
            </a:r>
          </a:p>
          <a:p>
            <a:pPr marL="457200" lvl="1" indent="0">
              <a:buNone/>
            </a:pPr>
            <a:endParaRPr lang="en-US" dirty="0">
              <a:solidFill>
                <a:srgbClr val="99FF33"/>
              </a:solidFill>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6553200" y="6324600"/>
            <a:ext cx="2133600" cy="365125"/>
          </a:xfrm>
        </p:spPr>
        <p:txBody>
          <a:bodyPr/>
          <a:lstStyle/>
          <a:p>
            <a:fld id="{C351210A-45A4-4719-92FC-4F3BBAAD25DE}" type="slidenum">
              <a:rPr lang="en-US" smtClean="0"/>
              <a:t>9</a:t>
            </a:fld>
            <a:endParaRPr lang="en-US" dirty="0"/>
          </a:p>
        </p:txBody>
      </p:sp>
    </p:spTree>
    <p:extLst>
      <p:ext uri="{BB962C8B-B14F-4D97-AF65-F5344CB8AC3E}">
        <p14:creationId xmlns:p14="http://schemas.microsoft.com/office/powerpoint/2010/main" val="2566760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663</Words>
  <Application>Microsoft Office PowerPoint</Application>
  <PresentationFormat>On-screen Show (4:3)</PresentationFormat>
  <Paragraphs>61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Tahoma</vt:lpstr>
      <vt:lpstr>Office Theme</vt:lpstr>
      <vt:lpstr>DOE 2011 Fermilab Materials and Radiological Clearance Operations</vt:lpstr>
      <vt:lpstr>The Review</vt:lpstr>
      <vt:lpstr>The Review</vt:lpstr>
      <vt:lpstr>Two Proficiencies</vt:lpstr>
      <vt:lpstr>6 Observations and 7 Findings</vt:lpstr>
      <vt:lpstr>6 Observations and 7 Findings</vt:lpstr>
      <vt:lpstr>6 Observations and 7 Findings</vt:lpstr>
      <vt:lpstr>6 Observations and 7 Findings</vt:lpstr>
      <vt:lpstr>6 Observations and 7 Findings</vt:lpstr>
      <vt:lpstr>6 Observations and 7 Findings</vt:lpstr>
      <vt:lpstr>6 Observations and 7 Findings</vt:lpstr>
    </vt:vector>
  </TitlesOfParts>
  <Company>Fermi National Accelerator Laboratory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 Donald Cossairt</dc:creator>
  <cp:lastModifiedBy>Madelyn Schoell</cp:lastModifiedBy>
  <cp:revision>11</cp:revision>
  <dcterms:created xsi:type="dcterms:W3CDTF">2011-08-30T14:38:59Z</dcterms:created>
  <dcterms:modified xsi:type="dcterms:W3CDTF">2021-04-08T18:57:27Z</dcterms:modified>
</cp:coreProperties>
</file>