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69" r:id="rId3"/>
    <p:sldId id="270" r:id="rId4"/>
    <p:sldId id="257" r:id="rId5"/>
    <p:sldId id="273" r:id="rId6"/>
    <p:sldId id="266" r:id="rId7"/>
    <p:sldId id="258" r:id="rId8"/>
    <p:sldId id="259" r:id="rId9"/>
    <p:sldId id="260" r:id="rId10"/>
    <p:sldId id="272" r:id="rId11"/>
    <p:sldId id="261" r:id="rId12"/>
    <p:sldId id="262" r:id="rId13"/>
    <p:sldId id="263" r:id="rId14"/>
    <p:sldId id="267" r:id="rId15"/>
    <p:sldId id="264" r:id="rId16"/>
    <p:sldId id="268" r:id="rId17"/>
    <p:sldId id="271"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709" autoAdjust="0"/>
  </p:normalViewPr>
  <p:slideViewPr>
    <p:cSldViewPr>
      <p:cViewPr varScale="1">
        <p:scale>
          <a:sx n="36" d="100"/>
          <a:sy n="36" d="100"/>
        </p:scale>
        <p:origin x="134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146470C7-61BF-48C2-9D7B-78452EA0A602}" type="datetimeFigureOut">
              <a:rPr lang="en-US" smtClean="0"/>
              <a:pPr/>
              <a:t>4/8/2021</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9E441169-5AAE-419D-9418-DD3A8897ECCA}" type="slidenum">
              <a:rPr lang="en-US" smtClean="0"/>
              <a:pPr/>
              <a:t>‹#›</a:t>
            </a:fld>
            <a:endParaRPr lang="en-US"/>
          </a:p>
        </p:txBody>
      </p:sp>
    </p:spTree>
    <p:extLst>
      <p:ext uri="{BB962C8B-B14F-4D97-AF65-F5344CB8AC3E}">
        <p14:creationId xmlns:p14="http://schemas.microsoft.com/office/powerpoint/2010/main" val="166282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5574B1-6EAA-4E1D-922E-227462C2A7D7}" type="datetime1">
              <a:rPr lang="en-US" smtClean="0"/>
              <a:t>4/8/2021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42C675-3B7B-474A-878D-C925D0CCC9FA}" type="datetime1">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868BBA-4F01-439A-87B0-829CD2C8A618}" type="datetime1">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08B720-79EC-4A34-8DE4-17DB0CD24CB2}" type="datetime1">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15B2DC0-55CA-40A6-ACDA-969569B0343B}" type="datetime1">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4B1D91-9050-4CF7-A46C-64855548565D}" type="datetime1">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F5B364-B73D-4C89-880E-515F8FC06568}" type="datetime1">
              <a:rPr lang="en-US" smtClean="0"/>
              <a:t>4/8/2021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A97F1C0-42F2-44C7-BC96-24A55B7A6718}" type="datetime1">
              <a:rPr lang="en-US" smtClean="0"/>
              <a:t>4/8/2021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DD844-9EBD-48B3-9D07-F6E7665EEAA3}" type="datetime1">
              <a:rPr lang="en-US" smtClean="0"/>
              <a:t>4/8/2021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96ABBD-4FD1-4E12-8702-3C49253354AB}" type="datetime1">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7F02DD-2C7F-4F45-AD28-D6909E487DF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B50C923-E86F-42D6-9F5E-74FF78CDE727}" type="datetime1">
              <a:rPr lang="en-US" smtClean="0"/>
              <a:t>4/8/2021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E7F02DD-2C7F-4F45-AD28-D6909E487DF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33399C-6D08-455C-8053-BA2479B4F4CD}" type="datetime1">
              <a:rPr lang="en-US" smtClean="0"/>
              <a:t>4/8/2021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7F02DD-2C7F-4F45-AD28-D6909E487DF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143000"/>
            <a:ext cx="7772400" cy="1847850"/>
          </a:xfrm>
        </p:spPr>
        <p:txBody>
          <a:bodyPr>
            <a:normAutofit fontScale="90000"/>
          </a:bodyPr>
          <a:lstStyle/>
          <a:p>
            <a:pPr algn="ctr"/>
            <a:br>
              <a:rPr lang="en-US" dirty="0">
                <a:latin typeface="Tahoma" pitchFamily="34" charset="0"/>
                <a:ea typeface="Tahoma" pitchFamily="34" charset="0"/>
                <a:cs typeface="Tahoma" pitchFamily="34" charset="0"/>
              </a:rPr>
            </a:br>
            <a:br>
              <a:rPr lang="en-US" dirty="0">
                <a:latin typeface="Tahoma" pitchFamily="34" charset="0"/>
                <a:ea typeface="Tahoma" pitchFamily="34" charset="0"/>
                <a:cs typeface="Tahoma" pitchFamily="34" charset="0"/>
              </a:rPr>
            </a:br>
            <a:r>
              <a:rPr lang="en-US" sz="4000" dirty="0">
                <a:latin typeface="Tahoma" pitchFamily="34" charset="0"/>
                <a:ea typeface="Tahoma" pitchFamily="34" charset="0"/>
                <a:cs typeface="Tahoma" pitchFamily="34" charset="0"/>
              </a:rPr>
              <a:t>DOE 2011 Fermilab Materials and Radiological Clearance Operations</a:t>
            </a:r>
          </a:p>
        </p:txBody>
      </p:sp>
      <p:sp>
        <p:nvSpPr>
          <p:cNvPr id="3" name="Subtitle 2"/>
          <p:cNvSpPr>
            <a:spLocks noGrp="1"/>
          </p:cNvSpPr>
          <p:nvPr>
            <p:ph type="subTitle" idx="1"/>
          </p:nvPr>
        </p:nvSpPr>
        <p:spPr>
          <a:xfrm>
            <a:off x="1371600" y="3048000"/>
            <a:ext cx="6400800" cy="3352800"/>
          </a:xfrm>
        </p:spPr>
        <p:txBody>
          <a:bodyPr>
            <a:normAutofit fontScale="92500" lnSpcReduction="20000"/>
          </a:bodyPr>
          <a:lstStyle/>
          <a:p>
            <a:pPr algn="ctr"/>
            <a:endParaRPr lang="en-US" sz="2800" dirty="0">
              <a:solidFill>
                <a:schemeClr val="tx1"/>
              </a:solidFill>
              <a:latin typeface="Tahoma" pitchFamily="34" charset="0"/>
              <a:cs typeface="Tahoma" pitchFamily="34" charset="0"/>
            </a:endParaRPr>
          </a:p>
          <a:p>
            <a:pPr algn="ctr"/>
            <a:r>
              <a:rPr lang="en-US" sz="2800" dirty="0">
                <a:solidFill>
                  <a:schemeClr val="tx1"/>
                </a:solidFill>
                <a:latin typeface="Tahoma" pitchFamily="34" charset="0"/>
                <a:cs typeface="Tahoma" pitchFamily="34" charset="0"/>
              </a:rPr>
              <a:t>Implementation and Status of Corrective Actions</a:t>
            </a:r>
          </a:p>
          <a:p>
            <a:pPr algn="ctr"/>
            <a:endParaRPr lang="en-US" sz="2800" dirty="0">
              <a:solidFill>
                <a:schemeClr val="tx1"/>
              </a:solidFill>
              <a:latin typeface="Tahoma" pitchFamily="34" charset="0"/>
              <a:cs typeface="Tahoma" pitchFamily="34" charset="0"/>
            </a:endParaRPr>
          </a:p>
          <a:p>
            <a:pPr algn="ctr"/>
            <a:endParaRPr lang="en-US" sz="2800" dirty="0">
              <a:latin typeface="Tahoma" pitchFamily="34" charset="0"/>
              <a:cs typeface="Tahoma" pitchFamily="34" charset="0"/>
            </a:endParaRPr>
          </a:p>
          <a:p>
            <a:pPr algn="ctr"/>
            <a:r>
              <a:rPr lang="en-US" sz="2800" dirty="0">
                <a:solidFill>
                  <a:schemeClr val="tx1"/>
                </a:solidFill>
                <a:latin typeface="Tahoma" pitchFamily="34" charset="0"/>
                <a:cs typeface="Tahoma" pitchFamily="34" charset="0"/>
              </a:rPr>
              <a:t>Sue McGimpsey</a:t>
            </a:r>
          </a:p>
          <a:p>
            <a:pPr algn="ctr"/>
            <a:endParaRPr lang="en-US" sz="2800" dirty="0">
              <a:solidFill>
                <a:schemeClr val="tx1"/>
              </a:solidFill>
              <a:latin typeface="Tahoma" pitchFamily="34" charset="0"/>
              <a:cs typeface="Tahoma" pitchFamily="34" charset="0"/>
            </a:endParaRPr>
          </a:p>
          <a:p>
            <a:pPr algn="ctr"/>
            <a:r>
              <a:rPr lang="en-US" sz="2800" dirty="0">
                <a:solidFill>
                  <a:schemeClr val="tx1"/>
                </a:solidFill>
                <a:latin typeface="Tahoma" pitchFamily="34" charset="0"/>
                <a:cs typeface="Tahoma" pitchFamily="34" charset="0"/>
              </a:rPr>
              <a:t>February 1,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dirty="0"/>
              <a:t>Observation #3</a:t>
            </a:r>
          </a:p>
        </p:txBody>
      </p:sp>
      <p:sp>
        <p:nvSpPr>
          <p:cNvPr id="3" name="Content Placeholder 2"/>
          <p:cNvSpPr>
            <a:spLocks noGrp="1"/>
          </p:cNvSpPr>
          <p:nvPr>
            <p:ph idx="1"/>
          </p:nvPr>
        </p:nvSpPr>
        <p:spPr/>
        <p:txBody>
          <a:bodyPr>
            <a:normAutofit/>
          </a:bodyPr>
          <a:lstStyle/>
          <a:p>
            <a:pPr>
              <a:buFont typeface="Tahoma" pitchFamily="34" charset="0"/>
              <a:buChar char="•"/>
            </a:pPr>
            <a:r>
              <a:rPr lang="en-US" sz="2000" dirty="0">
                <a:latin typeface="Tahoma" pitchFamily="34" charset="0"/>
                <a:cs typeface="Tahoma" pitchFamily="34" charset="0"/>
              </a:rPr>
              <a:t>Incoming gondolas must also successfully pass through the monitor.  Signature confirmation also required by BSS and the Vendor.</a:t>
            </a:r>
          </a:p>
          <a:p>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May 1, 2011</a:t>
            </a:r>
            <a:endParaRPr lang="en-US" sz="2000" dirty="0"/>
          </a:p>
          <a:p>
            <a:endParaRPr lang="en-US" sz="2000" dirty="0"/>
          </a:p>
          <a:p>
            <a:endParaRPr lang="en-US" sz="2000" dirty="0"/>
          </a:p>
          <a:p>
            <a:endParaRPr lang="en-US" sz="2000" dirty="0"/>
          </a:p>
          <a:p>
            <a:endParaRPr lang="en-US" sz="2000" dirty="0"/>
          </a:p>
          <a:p>
            <a:pPr>
              <a:buNone/>
            </a:pPr>
            <a:endParaRPr lang="en-US" sz="2000" dirty="0"/>
          </a:p>
          <a:p>
            <a:pPr>
              <a:buNone/>
            </a:pPr>
            <a:r>
              <a:rPr lang="en-US" sz="2000" u="sng" dirty="0">
                <a:latin typeface="Tahoma" pitchFamily="34" charset="0"/>
                <a:cs typeface="Tahoma" pitchFamily="34" charset="0"/>
              </a:rPr>
              <a:t>Responsible Party: </a:t>
            </a:r>
            <a:r>
              <a:rPr lang="en-US" sz="2000" dirty="0">
                <a:latin typeface="Tahoma" pitchFamily="34" charset="0"/>
                <a:cs typeface="Tahoma" pitchFamily="34" charset="0"/>
              </a:rPr>
              <a:t> BSS/ESH</a:t>
            </a:r>
            <a:endParaRPr lang="en-US" sz="2000" dirty="0"/>
          </a:p>
        </p:txBody>
      </p:sp>
      <p:sp>
        <p:nvSpPr>
          <p:cNvPr id="4" name="Date Placeholder 3"/>
          <p:cNvSpPr>
            <a:spLocks noGrp="1"/>
          </p:cNvSpPr>
          <p:nvPr>
            <p:ph type="dt" sz="half" idx="10"/>
          </p:nvPr>
        </p:nvSpPr>
        <p:spPr/>
        <p:txBody>
          <a:bodyPr/>
          <a:lstStyle/>
          <a:p>
            <a:r>
              <a:rPr lang="en-US" dirty="0"/>
              <a:t>2/1/2012</a:t>
            </a:r>
          </a:p>
        </p:txBody>
      </p:sp>
      <p:sp>
        <p:nvSpPr>
          <p:cNvPr id="5" name="Slide Number Placeholder 4"/>
          <p:cNvSpPr>
            <a:spLocks noGrp="1"/>
          </p:cNvSpPr>
          <p:nvPr>
            <p:ph type="sldNum" sz="quarter" idx="12"/>
          </p:nvPr>
        </p:nvSpPr>
        <p:spPr/>
        <p:txBody>
          <a:bodyPr/>
          <a:lstStyle/>
          <a:p>
            <a:fld id="{BE7F02DD-2C7F-4F45-AD28-D6909E487DF7}" type="slidenum">
              <a:rPr lang="en-US" smtClean="0"/>
              <a:pPr/>
              <a:t>10</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 #4</a:t>
            </a:r>
          </a:p>
        </p:txBody>
      </p:sp>
      <p:sp>
        <p:nvSpPr>
          <p:cNvPr id="3" name="Content Placeholder 2"/>
          <p:cNvSpPr>
            <a:spLocks noGrp="1"/>
          </p:cNvSpPr>
          <p:nvPr>
            <p:ph idx="1"/>
          </p:nvPr>
        </p:nvSpPr>
        <p:spPr/>
        <p:txBody>
          <a:bodyPr>
            <a:normAutofit/>
          </a:bodyPr>
          <a:lstStyle/>
          <a:p>
            <a:pPr marL="457200" lvl="1" indent="0">
              <a:buNone/>
            </a:pPr>
            <a:r>
              <a:rPr lang="en-US" sz="2200" dirty="0">
                <a:latin typeface="Tahoma" pitchFamily="34" charset="0"/>
                <a:ea typeface="Tahoma" pitchFamily="34" charset="0"/>
                <a:cs typeface="Tahoma" pitchFamily="34" charset="0"/>
              </a:rPr>
              <a:t>Fermi Radiological Control Manual (FRCM) requirements, as reviewed, for the release of material are not being consistent implemented across Divisions.</a:t>
            </a:r>
          </a:p>
          <a:p>
            <a:pPr marL="457200" lvl="1" indent="0">
              <a:buNone/>
            </a:pPr>
            <a:endParaRPr lang="en-US" sz="2200" dirty="0">
              <a:latin typeface="Tahoma" pitchFamily="34" charset="0"/>
              <a:ea typeface="Tahoma" pitchFamily="34" charset="0"/>
              <a:cs typeface="Tahoma" pitchFamily="34" charset="0"/>
            </a:endParaRPr>
          </a:p>
          <a:p>
            <a:pPr marL="457200" lvl="1" indent="0">
              <a:buNone/>
            </a:pPr>
            <a:r>
              <a:rPr lang="en-US" sz="2200" u="sng" dirty="0">
                <a:latin typeface="Tahoma" pitchFamily="34" charset="0"/>
                <a:ea typeface="Tahoma" pitchFamily="34" charset="0"/>
                <a:cs typeface="Tahoma" pitchFamily="34" charset="0"/>
              </a:rPr>
              <a:t>Recommendation 4</a:t>
            </a:r>
            <a:r>
              <a:rPr lang="en-US" sz="2200" dirty="0">
                <a:latin typeface="Tahoma" pitchFamily="34" charset="0"/>
                <a:ea typeface="Tahoma" pitchFamily="34" charset="0"/>
                <a:cs typeface="Tahoma" pitchFamily="34" charset="0"/>
              </a:rPr>
              <a:t>: Review and revise site and divisional procedures for materials release to ensure consistency and to meet performance mandates as required within the Secretarial policy.</a:t>
            </a:r>
          </a:p>
          <a:p>
            <a:pPr marL="457200" lvl="1" indent="0">
              <a:buNone/>
            </a:pPr>
            <a:endParaRPr lang="en-US" sz="2200" dirty="0">
              <a:latin typeface="Tahoma" pitchFamily="34" charset="0"/>
              <a:ea typeface="Tahoma" pitchFamily="34" charset="0"/>
              <a:cs typeface="Tahoma" pitchFamily="34" charset="0"/>
            </a:endParaRPr>
          </a:p>
          <a:p>
            <a:pPr marL="457200" lvl="1" indent="0">
              <a:buNone/>
            </a:pPr>
            <a:endParaRPr lang="en-US" sz="2200" dirty="0">
              <a:latin typeface="Tahoma" pitchFamily="34" charset="0"/>
              <a:ea typeface="Tahoma" pitchFamily="34" charset="0"/>
              <a:cs typeface="Tahoma" pitchFamily="34" charset="0"/>
            </a:endParaRPr>
          </a:p>
          <a:p>
            <a:pPr>
              <a:buNone/>
            </a:pPr>
            <a:endParaRPr lang="en-US" dirty="0"/>
          </a:p>
        </p:txBody>
      </p:sp>
      <p:sp>
        <p:nvSpPr>
          <p:cNvPr id="4" name="Date Placeholder 3"/>
          <p:cNvSpPr>
            <a:spLocks noGrp="1"/>
          </p:cNvSpPr>
          <p:nvPr>
            <p:ph type="dt" sz="half" idx="10"/>
          </p:nvPr>
        </p:nvSpPr>
        <p:spPr/>
        <p:txBody>
          <a:bodyPr/>
          <a:lstStyle/>
          <a:p>
            <a:fld id="{FB918C8D-1C91-428E-AECF-2669481F4CA2}"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11</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 #4</a:t>
            </a:r>
            <a:endParaRPr lang="en-US" sz="2800" dirty="0"/>
          </a:p>
        </p:txBody>
      </p:sp>
      <p:sp>
        <p:nvSpPr>
          <p:cNvPr id="3" name="Content Placeholder 2"/>
          <p:cNvSpPr>
            <a:spLocks noGrp="1"/>
          </p:cNvSpPr>
          <p:nvPr>
            <p:ph idx="1"/>
          </p:nvPr>
        </p:nvSpPr>
        <p:spPr/>
        <p:txBody>
          <a:bodyPr/>
          <a:lstStyle/>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Documentation review within AD and PPD.</a:t>
            </a:r>
          </a:p>
          <a:p>
            <a:pPr>
              <a:buNone/>
            </a:pPr>
            <a:endParaRPr lang="en-US" sz="2000" dirty="0">
              <a:latin typeface="Tahoma" pitchFamily="34" charset="0"/>
              <a:cs typeface="Tahoma" pitchFamily="34" charset="0"/>
            </a:endParaRPr>
          </a:p>
          <a:p>
            <a:pPr>
              <a:buFont typeface="Tahoma" pitchFamily="34" charset="0"/>
              <a:buChar char="•"/>
            </a:pPr>
            <a:r>
              <a:rPr lang="en-US" sz="2000" dirty="0">
                <a:latin typeface="Tahoma" pitchFamily="34" charset="0"/>
                <a:cs typeface="Tahoma" pitchFamily="34" charset="0"/>
              </a:rPr>
              <a:t>Fermilab has taken this as an opportunity to perform a thorough documentation review for the release of metals entering the</a:t>
            </a:r>
          </a:p>
          <a:p>
            <a:pPr>
              <a:buNone/>
            </a:pPr>
            <a:r>
              <a:rPr lang="en-US" sz="2000" dirty="0">
                <a:latin typeface="Tahoma" pitchFamily="34" charset="0"/>
                <a:cs typeface="Tahoma" pitchFamily="34" charset="0"/>
              </a:rPr>
              <a:t>    recycling stream.  It has been verified, that AD and PPD both rely on the FRCM, and no inconsistencies between the two Divisions was found.   No further action is necessary.</a:t>
            </a: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on 1/25/12</a:t>
            </a:r>
          </a:p>
          <a:p>
            <a:pPr>
              <a:buNone/>
            </a:pP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Responsible Party:</a:t>
            </a:r>
            <a:r>
              <a:rPr lang="en-US" sz="2000" dirty="0">
                <a:latin typeface="Tahoma" pitchFamily="34" charset="0"/>
                <a:cs typeface="Tahoma" pitchFamily="34" charset="0"/>
              </a:rPr>
              <a:t>  AD ESH/PPD ESH</a:t>
            </a:r>
          </a:p>
          <a:p>
            <a:pPr>
              <a:buNone/>
            </a:pPr>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849AB70D-2DE7-4308-8A6B-AB15D6ABF77E}"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12</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 #5</a:t>
            </a:r>
          </a:p>
        </p:txBody>
      </p:sp>
      <p:sp>
        <p:nvSpPr>
          <p:cNvPr id="3" name="Content Placeholder 2"/>
          <p:cNvSpPr>
            <a:spLocks noGrp="1"/>
          </p:cNvSpPr>
          <p:nvPr>
            <p:ph idx="1"/>
          </p:nvPr>
        </p:nvSpPr>
        <p:spPr>
          <a:xfrm>
            <a:off x="457200" y="1676400"/>
            <a:ext cx="8229600" cy="4648200"/>
          </a:xfrm>
        </p:spPr>
        <p:txBody>
          <a:bodyPr>
            <a:normAutofit/>
          </a:bodyPr>
          <a:lstStyle/>
          <a:p>
            <a:pPr marL="457200" lvl="1" indent="0">
              <a:buNone/>
            </a:pPr>
            <a:r>
              <a:rPr lang="en-US" sz="2000" dirty="0">
                <a:latin typeface="Tahoma" pitchFamily="34" charset="0"/>
                <a:ea typeface="Tahoma" pitchFamily="34" charset="0"/>
                <a:cs typeface="Tahoma" pitchFamily="34" charset="0"/>
              </a:rPr>
              <a:t>Material Movement Release form and relevant information could be improved.</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Recommendation 5</a:t>
            </a:r>
            <a:r>
              <a:rPr lang="en-US" sz="2000" dirty="0">
                <a:latin typeface="Tahoma" pitchFamily="34" charset="0"/>
                <a:ea typeface="Tahoma" pitchFamily="34" charset="0"/>
                <a:cs typeface="Tahoma" pitchFamily="34" charset="0"/>
              </a:rPr>
              <a:t>: Develop a single Material Movement Request form that includes all relevant information to strengthen and formalize the radiological and materials release process to include all material movement documentation.</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Corrective Action:</a:t>
            </a:r>
            <a:r>
              <a:rPr lang="en-US" sz="2000" dirty="0">
                <a:latin typeface="Tahoma" pitchFamily="34" charset="0"/>
                <a:ea typeface="Tahoma" pitchFamily="34" charset="0"/>
                <a:cs typeface="Tahoma" pitchFamily="34" charset="0"/>
              </a:rPr>
              <a:t> A single MMR form has already been instituted. The version used internally within BSS for other purposes has been renamed as ‘Scrap Shipment Request’ form to remove the point to confusion identified in the review.  The old MMR forms are no longer accepted by BSS.  Individuals trained in MMR surveys will be supplied updated information on the use of the new forms.</a:t>
            </a:r>
            <a:endParaRPr lang="en-US" sz="2000" u="sng" dirty="0">
              <a:latin typeface="Tahoma" pitchFamily="34" charset="0"/>
              <a:ea typeface="Tahoma" pitchFamily="34" charset="0"/>
              <a:cs typeface="Tahoma" pitchFamily="34" charset="0"/>
            </a:endParaRPr>
          </a:p>
          <a:p>
            <a:endParaRPr lang="en-US" dirty="0"/>
          </a:p>
        </p:txBody>
      </p:sp>
      <p:sp>
        <p:nvSpPr>
          <p:cNvPr id="4" name="Date Placeholder 3"/>
          <p:cNvSpPr>
            <a:spLocks noGrp="1"/>
          </p:cNvSpPr>
          <p:nvPr>
            <p:ph type="dt" sz="half" idx="10"/>
          </p:nvPr>
        </p:nvSpPr>
        <p:spPr/>
        <p:txBody>
          <a:bodyPr/>
          <a:lstStyle/>
          <a:p>
            <a:fld id="{072DAA29-FC40-448E-9ACD-E63129D071E5}"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13</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 #5</a:t>
            </a:r>
          </a:p>
        </p:txBody>
      </p:sp>
      <p:sp>
        <p:nvSpPr>
          <p:cNvPr id="3" name="Content Placeholder 2"/>
          <p:cNvSpPr>
            <a:spLocks noGrp="1"/>
          </p:cNvSpPr>
          <p:nvPr>
            <p:ph idx="1"/>
          </p:nvPr>
        </p:nvSpPr>
        <p:spPr/>
        <p:txBody>
          <a:bodyPr>
            <a:normAutofit fontScale="92500" lnSpcReduction="20000"/>
          </a:bodyPr>
          <a:lstStyle/>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MMR form has been updated.</a:t>
            </a:r>
          </a:p>
          <a:p>
            <a:pPr>
              <a:buNone/>
            </a:pPr>
            <a:endParaRPr lang="en-US" sz="2000" dirty="0">
              <a:latin typeface="Tahoma" pitchFamily="34" charset="0"/>
              <a:cs typeface="Tahoma" pitchFamily="34" charset="0"/>
            </a:endParaRPr>
          </a:p>
          <a:p>
            <a:pPr>
              <a:buFont typeface="Tahoma" pitchFamily="34" charset="0"/>
              <a:buChar char="•"/>
            </a:pPr>
            <a:r>
              <a:rPr lang="en-US" sz="2000" dirty="0">
                <a:latin typeface="Tahoma" pitchFamily="34" charset="0"/>
                <a:cs typeface="Tahoma" pitchFamily="34" charset="0"/>
              </a:rPr>
              <a:t>The form now introduces more of an assignment of </a:t>
            </a:r>
            <a:r>
              <a:rPr lang="en-US" sz="2000" dirty="0" err="1">
                <a:latin typeface="Tahoma" pitchFamily="34" charset="0"/>
                <a:cs typeface="Tahoma" pitchFamily="34" charset="0"/>
              </a:rPr>
              <a:t>responsibilites</a:t>
            </a:r>
            <a:r>
              <a:rPr lang="en-US" sz="2000" dirty="0">
                <a:latin typeface="Tahoma" pitchFamily="34" charset="0"/>
                <a:cs typeface="Tahoma" pitchFamily="34" charset="0"/>
              </a:rPr>
              <a:t> when</a:t>
            </a:r>
          </a:p>
          <a:p>
            <a:pPr>
              <a:buNone/>
            </a:pPr>
            <a:r>
              <a:rPr lang="en-US" sz="2000" dirty="0">
                <a:latin typeface="Tahoma" pitchFamily="34" charset="0"/>
                <a:cs typeface="Tahoma" pitchFamily="34" charset="0"/>
              </a:rPr>
              <a:t>    determining if an item is radioactive.</a:t>
            </a:r>
          </a:p>
          <a:p>
            <a:endParaRPr lang="en-US" sz="2000" dirty="0">
              <a:latin typeface="Tahoma" pitchFamily="34" charset="0"/>
              <a:cs typeface="Tahoma" pitchFamily="34" charset="0"/>
            </a:endParaRPr>
          </a:p>
          <a:p>
            <a:r>
              <a:rPr lang="en-US" sz="2000" dirty="0">
                <a:latin typeface="Tahoma" pitchFamily="34" charset="0"/>
                <a:cs typeface="Tahoma" pitchFamily="34" charset="0"/>
              </a:rPr>
              <a:t>Updates include the addition of instrument information, such as instrument # and calibration date.</a:t>
            </a:r>
          </a:p>
          <a:p>
            <a:endParaRPr lang="en-US" sz="2000" dirty="0">
              <a:latin typeface="Tahoma" pitchFamily="34" charset="0"/>
              <a:cs typeface="Tahoma" pitchFamily="34" charset="0"/>
            </a:endParaRPr>
          </a:p>
          <a:p>
            <a:r>
              <a:rPr lang="en-US" sz="2000" dirty="0">
                <a:latin typeface="Tahoma" pitchFamily="34" charset="0"/>
                <a:cs typeface="Tahoma" pitchFamily="34" charset="0"/>
              </a:rPr>
              <a:t>For BSS verification, instrument  source check, battery check and background reading are also included.   </a:t>
            </a: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5/1/2011; old forms not accepted after 3/1/2012</a:t>
            </a:r>
          </a:p>
          <a:p>
            <a:pPr>
              <a:buNone/>
            </a:pP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Responsible Party:</a:t>
            </a:r>
            <a:r>
              <a:rPr lang="en-US" sz="2000" dirty="0">
                <a:latin typeface="Tahoma" pitchFamily="34" charset="0"/>
                <a:cs typeface="Tahoma" pitchFamily="34" charset="0"/>
              </a:rPr>
              <a:t>  BSS/ESH</a:t>
            </a: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DEDD2A7F-5BAE-4B4B-843F-52703643DE92}"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14</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a:t>
            </a:r>
            <a:r>
              <a:rPr lang="en-US" sz="2800" dirty="0"/>
              <a:t> #6</a:t>
            </a:r>
          </a:p>
        </p:txBody>
      </p:sp>
      <p:sp>
        <p:nvSpPr>
          <p:cNvPr id="3" name="Content Placeholder 2"/>
          <p:cNvSpPr>
            <a:spLocks noGrp="1"/>
          </p:cNvSpPr>
          <p:nvPr>
            <p:ph idx="1"/>
          </p:nvPr>
        </p:nvSpPr>
        <p:spPr/>
        <p:txBody>
          <a:bodyPr>
            <a:normAutofit/>
          </a:bodyPr>
          <a:lstStyle/>
          <a:p>
            <a:pPr marL="457200" lvl="1" indent="0">
              <a:buNone/>
            </a:pPr>
            <a:r>
              <a:rPr lang="en-US" sz="2000" dirty="0">
                <a:latin typeface="Tahoma" pitchFamily="34" charset="0"/>
                <a:ea typeface="Tahoma" pitchFamily="34" charset="0"/>
                <a:cs typeface="Tahoma" pitchFamily="34" charset="0"/>
              </a:rPr>
              <a:t>Return of radiation survey instruments due for calibration needs to be improved to ensure that instruments that are out-of-calibration are not available for use in the field.</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Recommendation 6</a:t>
            </a:r>
            <a:r>
              <a:rPr lang="en-US" sz="2000" dirty="0">
                <a:latin typeface="Tahoma" pitchFamily="34" charset="0"/>
                <a:ea typeface="Tahoma" pitchFamily="34" charset="0"/>
                <a:cs typeface="Tahoma" pitchFamily="34" charset="0"/>
              </a:rPr>
              <a:t>: Fermilab management should support a more robust notification and return policy of radiological instruments to ensure that out-of-calibration instruments are not available for use in the field for radiological and materials clearance purposes.</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Corrective Action:</a:t>
            </a:r>
            <a:r>
              <a:rPr lang="en-US" sz="2000" dirty="0">
                <a:latin typeface="Tahoma" pitchFamily="34" charset="0"/>
                <a:ea typeface="Tahoma" pitchFamily="34" charset="0"/>
                <a:cs typeface="Tahoma" pitchFamily="34" charset="0"/>
              </a:rPr>
              <a:t>  In response to this review, more robust measures have been taken to assure the return of instruments.  As a result,  performance in this area is much improved.</a:t>
            </a:r>
            <a:endParaRPr lang="en-US" sz="2000" u="sng" dirty="0">
              <a:latin typeface="Tahoma" pitchFamily="34" charset="0"/>
              <a:ea typeface="Tahoma" pitchFamily="34" charset="0"/>
              <a:cs typeface="Tahoma" pitchFamily="34" charset="0"/>
            </a:endParaRPr>
          </a:p>
          <a:p>
            <a:endParaRPr lang="en-US" dirty="0"/>
          </a:p>
        </p:txBody>
      </p:sp>
      <p:sp>
        <p:nvSpPr>
          <p:cNvPr id="4" name="Date Placeholder 3"/>
          <p:cNvSpPr>
            <a:spLocks noGrp="1"/>
          </p:cNvSpPr>
          <p:nvPr>
            <p:ph type="dt" sz="half" idx="10"/>
          </p:nvPr>
        </p:nvSpPr>
        <p:spPr/>
        <p:txBody>
          <a:bodyPr/>
          <a:lstStyle/>
          <a:p>
            <a:fld id="{5D7BFB94-6D36-4566-A6D0-AEDCABA9E1AC}"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15</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Observation #6</a:t>
            </a:r>
            <a:endParaRPr lang="en-US" sz="2800" dirty="0"/>
          </a:p>
        </p:txBody>
      </p:sp>
      <p:sp>
        <p:nvSpPr>
          <p:cNvPr id="3" name="Content Placeholder 2"/>
          <p:cNvSpPr>
            <a:spLocks noGrp="1"/>
          </p:cNvSpPr>
          <p:nvPr>
            <p:ph idx="1"/>
          </p:nvPr>
        </p:nvSpPr>
        <p:spPr/>
        <p:txBody>
          <a:bodyPr>
            <a:normAutofit fontScale="40000" lnSpcReduction="20000"/>
          </a:bodyPr>
          <a:lstStyle/>
          <a:p>
            <a:pPr>
              <a:buNone/>
            </a:pPr>
            <a:r>
              <a:rPr lang="en-US" sz="4000" u="sng" dirty="0">
                <a:latin typeface="Tahoma" pitchFamily="34" charset="0"/>
                <a:cs typeface="Tahoma" pitchFamily="34" charset="0"/>
              </a:rPr>
              <a:t>Implementation:</a:t>
            </a:r>
            <a:r>
              <a:rPr lang="en-US" sz="4000" dirty="0">
                <a:latin typeface="Tahoma" pitchFamily="34" charset="0"/>
                <a:cs typeface="Tahoma" pitchFamily="34" charset="0"/>
              </a:rPr>
              <a:t>  Continued diligence on getting out of calibration instruments returned, </a:t>
            </a:r>
          </a:p>
          <a:p>
            <a:pPr>
              <a:buNone/>
            </a:pPr>
            <a:r>
              <a:rPr lang="en-US" sz="4000" dirty="0">
                <a:latin typeface="Tahoma" pitchFamily="34" charset="0"/>
                <a:cs typeface="Tahoma" pitchFamily="34" charset="0"/>
              </a:rPr>
              <a:t>which includes monthly summaries/instrument status sent out by RPCF.  Additional</a:t>
            </a:r>
          </a:p>
          <a:p>
            <a:pPr>
              <a:buNone/>
            </a:pPr>
            <a:r>
              <a:rPr lang="en-US" sz="4000" dirty="0">
                <a:latin typeface="Tahoma" pitchFamily="34" charset="0"/>
                <a:cs typeface="Tahoma" pitchFamily="34" charset="0"/>
              </a:rPr>
              <a:t>efforts and involvement by the RSOs may be necessary, if a decline in the performance is</a:t>
            </a:r>
          </a:p>
          <a:p>
            <a:pPr>
              <a:buNone/>
            </a:pPr>
            <a:r>
              <a:rPr lang="en-US" sz="4000" dirty="0">
                <a:latin typeface="Tahoma" pitchFamily="34" charset="0"/>
                <a:cs typeface="Tahoma" pitchFamily="34" charset="0"/>
              </a:rPr>
              <a:t>indicated in the future.</a:t>
            </a:r>
            <a:endParaRPr lang="en-US" sz="4000" u="sng" dirty="0">
              <a:latin typeface="Tahoma" pitchFamily="34" charset="0"/>
              <a:cs typeface="Tahoma" pitchFamily="34" charset="0"/>
            </a:endParaRPr>
          </a:p>
          <a:p>
            <a:pPr>
              <a:buNone/>
            </a:pPr>
            <a:endParaRPr lang="en-US" sz="4000" dirty="0">
              <a:latin typeface="Tahoma" pitchFamily="34" charset="0"/>
              <a:cs typeface="Tahoma" pitchFamily="34" charset="0"/>
            </a:endParaRPr>
          </a:p>
          <a:p>
            <a:pPr>
              <a:buFont typeface="Tahoma" pitchFamily="34" charset="0"/>
              <a:buChar char="•"/>
            </a:pPr>
            <a:r>
              <a:rPr lang="en-US" sz="4000" dirty="0">
                <a:latin typeface="Tahoma" pitchFamily="34" charset="0"/>
                <a:cs typeface="Tahoma" pitchFamily="34" charset="0"/>
              </a:rPr>
              <a:t>On a case by case basis, a follow up email notification from RPCF was sent directly to the person who checked the instrument out.  Great improvement noted.</a:t>
            </a:r>
          </a:p>
          <a:p>
            <a:pPr>
              <a:buFont typeface="Arial" pitchFamily="34" charset="0"/>
              <a:buChar char="•"/>
            </a:pPr>
            <a:endParaRPr lang="en-US" sz="4000" dirty="0">
              <a:latin typeface="Tahoma" pitchFamily="34" charset="0"/>
              <a:cs typeface="Tahoma" pitchFamily="34" charset="0"/>
            </a:endParaRPr>
          </a:p>
          <a:p>
            <a:pPr>
              <a:buFont typeface="Tahoma" pitchFamily="34" charset="0"/>
              <a:buChar char="•"/>
            </a:pPr>
            <a:r>
              <a:rPr lang="en-US" sz="4000" dirty="0">
                <a:latin typeface="Tahoma" pitchFamily="34" charset="0"/>
                <a:cs typeface="Tahoma" pitchFamily="34" charset="0"/>
              </a:rPr>
              <a:t>Since the MMR form has been updated to include the instrument calibration date, this will help ensure that out of calibration instruments are not used.</a:t>
            </a:r>
          </a:p>
          <a:p>
            <a:pPr>
              <a:buNone/>
            </a:pPr>
            <a:endParaRPr lang="en-US" sz="4000" u="sng" dirty="0">
              <a:latin typeface="Tahoma" pitchFamily="34" charset="0"/>
              <a:cs typeface="Tahoma" pitchFamily="34" charset="0"/>
            </a:endParaRPr>
          </a:p>
          <a:p>
            <a:pPr>
              <a:buNone/>
            </a:pPr>
            <a:endParaRPr lang="en-US" sz="4000" u="sng" dirty="0">
              <a:latin typeface="Tahoma" pitchFamily="34" charset="0"/>
              <a:cs typeface="Tahoma" pitchFamily="34" charset="0"/>
            </a:endParaRPr>
          </a:p>
          <a:p>
            <a:pPr>
              <a:buNone/>
            </a:pPr>
            <a:endParaRPr lang="en-US" sz="4000" u="sng" dirty="0">
              <a:latin typeface="Tahoma" pitchFamily="34" charset="0"/>
              <a:cs typeface="Tahoma" pitchFamily="34" charset="0"/>
            </a:endParaRPr>
          </a:p>
          <a:p>
            <a:pPr>
              <a:buNone/>
            </a:pPr>
            <a:endParaRPr lang="en-US" sz="4000" u="sng" dirty="0">
              <a:latin typeface="Tahoma" pitchFamily="34" charset="0"/>
              <a:cs typeface="Tahoma" pitchFamily="34" charset="0"/>
            </a:endParaRPr>
          </a:p>
          <a:p>
            <a:pPr>
              <a:buNone/>
            </a:pPr>
            <a:r>
              <a:rPr lang="en-US" sz="4000" u="sng" dirty="0">
                <a:latin typeface="Tahoma" pitchFamily="34" charset="0"/>
                <a:cs typeface="Tahoma" pitchFamily="34" charset="0"/>
              </a:rPr>
              <a:t>Status:</a:t>
            </a:r>
            <a:r>
              <a:rPr lang="en-US" sz="4000" dirty="0">
                <a:latin typeface="Tahoma" pitchFamily="34" charset="0"/>
                <a:cs typeface="Tahoma" pitchFamily="34" charset="0"/>
              </a:rPr>
              <a:t> Completed 5/1/11</a:t>
            </a:r>
          </a:p>
          <a:p>
            <a:pPr>
              <a:buNone/>
            </a:pPr>
            <a:endParaRPr lang="en-US" sz="4000" u="sng" dirty="0">
              <a:latin typeface="Tahoma" pitchFamily="34" charset="0"/>
              <a:cs typeface="Tahoma" pitchFamily="34" charset="0"/>
            </a:endParaRPr>
          </a:p>
          <a:p>
            <a:pPr>
              <a:buNone/>
            </a:pPr>
            <a:endParaRPr lang="en-US" sz="4000" u="sng" dirty="0">
              <a:latin typeface="Tahoma" pitchFamily="34" charset="0"/>
              <a:cs typeface="Tahoma" pitchFamily="34" charset="0"/>
            </a:endParaRPr>
          </a:p>
          <a:p>
            <a:pPr>
              <a:buNone/>
            </a:pPr>
            <a:r>
              <a:rPr lang="en-US" sz="4000" u="sng" dirty="0">
                <a:latin typeface="Tahoma" pitchFamily="34" charset="0"/>
                <a:cs typeface="Tahoma" pitchFamily="34" charset="0"/>
              </a:rPr>
              <a:t>Responsible Party:</a:t>
            </a:r>
            <a:r>
              <a:rPr lang="en-US" sz="4000" dirty="0">
                <a:latin typeface="Tahoma" pitchFamily="34" charset="0"/>
                <a:cs typeface="Tahoma" pitchFamily="34" charset="0"/>
              </a:rPr>
              <a:t>  RSOs/ESH Instrumentation Team</a:t>
            </a:r>
          </a:p>
          <a:p>
            <a:pPr>
              <a:buNone/>
            </a:pPr>
            <a:endParaRPr lang="en-US" sz="2800" u="sng" dirty="0">
              <a:latin typeface="Tahoma" pitchFamily="34" charset="0"/>
              <a:cs typeface="Tahoma" pitchFamily="34" charset="0"/>
            </a:endParaRPr>
          </a:p>
          <a:p>
            <a:endParaRPr lang="en-US" dirty="0"/>
          </a:p>
        </p:txBody>
      </p:sp>
      <p:sp>
        <p:nvSpPr>
          <p:cNvPr id="4" name="Date Placeholder 3"/>
          <p:cNvSpPr>
            <a:spLocks noGrp="1"/>
          </p:cNvSpPr>
          <p:nvPr>
            <p:ph type="dt" sz="half" idx="10"/>
          </p:nvPr>
        </p:nvSpPr>
        <p:spPr/>
        <p:txBody>
          <a:bodyPr/>
          <a:lstStyle/>
          <a:p>
            <a:fld id="{7A77863A-597E-471A-9360-5112378BB0C6}"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16</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latin typeface="Tahoma" pitchFamily="34" charset="0"/>
                <a:cs typeface="Tahoma" pitchFamily="34" charset="0"/>
              </a:rPr>
              <a:t>General Corrective Action</a:t>
            </a:r>
          </a:p>
        </p:txBody>
      </p:sp>
      <p:sp>
        <p:nvSpPr>
          <p:cNvPr id="3" name="Content Placeholder 2"/>
          <p:cNvSpPr>
            <a:spLocks noGrp="1"/>
          </p:cNvSpPr>
          <p:nvPr>
            <p:ph idx="1"/>
          </p:nvPr>
        </p:nvSpPr>
        <p:spPr/>
        <p:txBody>
          <a:bodyPr>
            <a:normAutofit fontScale="92500" lnSpcReduction="10000"/>
          </a:bodyPr>
          <a:lstStyle/>
          <a:p>
            <a:pPr>
              <a:buNone/>
            </a:pPr>
            <a:r>
              <a:rPr lang="en-US" dirty="0"/>
              <a:t>	</a:t>
            </a:r>
            <a:r>
              <a:rPr lang="en-US" sz="2000" dirty="0">
                <a:latin typeface="Tahoma" pitchFamily="34" charset="0"/>
                <a:cs typeface="Tahoma" pitchFamily="34" charset="0"/>
              </a:rPr>
              <a:t>Once DOE-FSO approval of these actions is granted, additional instructions will be provided to the Fermilab staff before initiating any change in procedures with respect to the release of materials originating from RMAs.</a:t>
            </a:r>
          </a:p>
          <a:p>
            <a:pPr>
              <a:buNone/>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Lab wide communication that the definition of RMAs is</a:t>
            </a:r>
          </a:p>
          <a:p>
            <a:pPr>
              <a:buNone/>
            </a:pPr>
            <a:r>
              <a:rPr lang="en-US" sz="2000" dirty="0">
                <a:latin typeface="Tahoma" pitchFamily="34" charset="0"/>
                <a:cs typeface="Tahoma" pitchFamily="34" charset="0"/>
              </a:rPr>
              <a:t>now consistent with 10CFR835, for recycling metals. </a:t>
            </a:r>
          </a:p>
          <a:p>
            <a:pPr>
              <a:buNone/>
            </a:pPr>
            <a:endParaRPr lang="en-US" sz="2000" u="sng" dirty="0">
              <a:latin typeface="Tahoma" pitchFamily="34" charset="0"/>
              <a:cs typeface="Tahoma" pitchFamily="34" charset="0"/>
            </a:endParaRPr>
          </a:p>
          <a:p>
            <a:pPr>
              <a:buFont typeface="Tahoma" pitchFamily="34" charset="0"/>
              <a:buChar char="•"/>
            </a:pPr>
            <a:r>
              <a:rPr lang="en-US" sz="2000" dirty="0">
                <a:latin typeface="Tahoma" pitchFamily="34" charset="0"/>
                <a:cs typeface="Tahoma" pitchFamily="34" charset="0"/>
              </a:rPr>
              <a:t>ESH Newsletter, Internal Memos, Training</a:t>
            </a:r>
          </a:p>
          <a:p>
            <a:pPr>
              <a:buNone/>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by April 1, 2012</a:t>
            </a: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Responsible Party:</a:t>
            </a:r>
            <a:r>
              <a:rPr lang="en-US" sz="2000" dirty="0">
                <a:latin typeface="Tahoma" pitchFamily="34" charset="0"/>
                <a:cs typeface="Tahoma" pitchFamily="34" charset="0"/>
              </a:rPr>
              <a:t>  All Divisions/Sections/Centers</a:t>
            </a: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778EC0C7-FDA3-447E-A7B6-B4C28E3185B7}"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17</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a:t>Observation #1</a:t>
            </a:r>
          </a:p>
        </p:txBody>
      </p:sp>
      <p:sp>
        <p:nvSpPr>
          <p:cNvPr id="3" name="Content Placeholder 2"/>
          <p:cNvSpPr>
            <a:spLocks noGrp="1"/>
          </p:cNvSpPr>
          <p:nvPr>
            <p:ph idx="1"/>
          </p:nvPr>
        </p:nvSpPr>
        <p:spPr/>
        <p:txBody>
          <a:bodyPr>
            <a:normAutofit lnSpcReduction="10000"/>
          </a:bodyPr>
          <a:lstStyle/>
          <a:p>
            <a:pPr marL="457200" lvl="1" indent="0">
              <a:buNone/>
            </a:pPr>
            <a:r>
              <a:rPr lang="en-US" sz="2000" u="sng" dirty="0">
                <a:latin typeface="Tahoma" pitchFamily="34" charset="0"/>
                <a:ea typeface="Tahoma" pitchFamily="34" charset="0"/>
                <a:cs typeface="Tahoma" pitchFamily="34" charset="0"/>
              </a:rPr>
              <a:t>Observation 1</a:t>
            </a:r>
            <a:r>
              <a:rPr lang="en-US" sz="2000" dirty="0">
                <a:latin typeface="Tahoma" pitchFamily="34" charset="0"/>
                <a:ea typeface="Tahoma" pitchFamily="34" charset="0"/>
                <a:cs typeface="Tahoma" pitchFamily="34" charset="0"/>
              </a:rPr>
              <a:t>: Moratorium and Suspension policies as implemented, would benefit from clarification by DOE Headquarters.</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Recommendation 1</a:t>
            </a:r>
            <a:r>
              <a:rPr lang="en-US" sz="2000" dirty="0">
                <a:latin typeface="Tahoma" pitchFamily="34" charset="0"/>
                <a:ea typeface="Tahoma" pitchFamily="34" charset="0"/>
                <a:cs typeface="Tahoma" pitchFamily="34" charset="0"/>
              </a:rPr>
              <a:t>: Fermilab should review and revise applicable plans and procedures to implement policy clarifications, such as reduction of the number and size of radiological areas and resume material clearance operations consistent with the observations and recommendations found in this report.</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Corrective Action:</a:t>
            </a:r>
            <a:r>
              <a:rPr lang="en-US" sz="2000" dirty="0">
                <a:latin typeface="Tahoma" pitchFamily="34" charset="0"/>
                <a:ea typeface="Tahoma" pitchFamily="34" charset="0"/>
                <a:cs typeface="Tahoma" pitchFamily="34" charset="0"/>
              </a:rPr>
              <a:t>  Subsequent to DOE-FSO approval, Division/Section/Centers would be permitted to posting areas in accordance with their current  conditions in accordance with the DOE-approved RPP for 10CFR835 and the FRCM.</a:t>
            </a:r>
            <a:endParaRPr lang="en-US" sz="2000" u="sng" dirty="0">
              <a:latin typeface="Tahoma" pitchFamily="34" charset="0"/>
              <a:ea typeface="Tahoma" pitchFamily="34" charset="0"/>
              <a:cs typeface="Tahoma" pitchFamily="34" charset="0"/>
            </a:endParaRPr>
          </a:p>
        </p:txBody>
      </p:sp>
      <p:sp>
        <p:nvSpPr>
          <p:cNvPr id="4" name="Date Placeholder 3"/>
          <p:cNvSpPr>
            <a:spLocks noGrp="1"/>
          </p:cNvSpPr>
          <p:nvPr>
            <p:ph type="dt" sz="half" idx="10"/>
          </p:nvPr>
        </p:nvSpPr>
        <p:spPr/>
        <p:txBody>
          <a:bodyPr/>
          <a:lstStyle/>
          <a:p>
            <a:fld id="{6CC2999A-0006-4997-AED9-E8EAA56B7547}"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2</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800" dirty="0"/>
              <a:t>Observation #1</a:t>
            </a:r>
          </a:p>
        </p:txBody>
      </p:sp>
      <p:sp>
        <p:nvSpPr>
          <p:cNvPr id="3" name="Content Placeholder 2"/>
          <p:cNvSpPr>
            <a:spLocks noGrp="1"/>
          </p:cNvSpPr>
          <p:nvPr>
            <p:ph idx="1"/>
          </p:nvPr>
        </p:nvSpPr>
        <p:spPr/>
        <p:txBody>
          <a:bodyPr>
            <a:normAutofit/>
          </a:bodyPr>
          <a:lstStyle/>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Each Division/Section/Center should review their</a:t>
            </a:r>
          </a:p>
          <a:p>
            <a:pPr>
              <a:buNone/>
            </a:pPr>
            <a:r>
              <a:rPr lang="en-US" sz="2000" dirty="0">
                <a:latin typeface="Tahoma" pitchFamily="34" charset="0"/>
                <a:cs typeface="Tahoma" pitchFamily="34" charset="0"/>
              </a:rPr>
              <a:t>areas and verify that the posting is consistent with the current</a:t>
            </a:r>
          </a:p>
          <a:p>
            <a:pPr>
              <a:buNone/>
            </a:pPr>
            <a:r>
              <a:rPr lang="en-US" sz="2000" dirty="0">
                <a:latin typeface="Tahoma" pitchFamily="34" charset="0"/>
                <a:cs typeface="Tahoma" pitchFamily="34" charset="0"/>
              </a:rPr>
              <a:t>conditions.  Down post as appropriate.</a:t>
            </a:r>
          </a:p>
          <a:p>
            <a:pPr>
              <a:buNone/>
            </a:pPr>
            <a:endParaRPr lang="en-US" sz="2000" u="sng" dirty="0">
              <a:latin typeface="Tahoma" pitchFamily="34" charset="0"/>
              <a:cs typeface="Tahoma" pitchFamily="34" charset="0"/>
            </a:endParaRPr>
          </a:p>
          <a:p>
            <a:pPr>
              <a:buNone/>
            </a:pPr>
            <a:endParaRPr lang="en-US" sz="2000"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by 4/1/2012</a:t>
            </a:r>
          </a:p>
          <a:p>
            <a:pPr>
              <a:buNone/>
            </a:pP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Responsible Party:</a:t>
            </a:r>
            <a:r>
              <a:rPr lang="en-US" sz="2000" dirty="0">
                <a:latin typeface="Tahoma" pitchFamily="34" charset="0"/>
                <a:cs typeface="Tahoma" pitchFamily="34" charset="0"/>
              </a:rPr>
              <a:t>  Division/Section/Center RSOs</a:t>
            </a:r>
          </a:p>
          <a:p>
            <a:pPr>
              <a:buNone/>
            </a:pPr>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9392C385-DBEB-4756-8823-46F4F1C7329B}"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3</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dirty="0">
                <a:latin typeface="Tahoma" pitchFamily="34" charset="0"/>
                <a:cs typeface="Tahoma" pitchFamily="34" charset="0"/>
              </a:rPr>
              <a:t>OBSERVATION #2</a:t>
            </a:r>
          </a:p>
        </p:txBody>
      </p:sp>
      <p:sp>
        <p:nvSpPr>
          <p:cNvPr id="3" name="Content Placeholder 2"/>
          <p:cNvSpPr>
            <a:spLocks noGrp="1"/>
          </p:cNvSpPr>
          <p:nvPr>
            <p:ph idx="1"/>
          </p:nvPr>
        </p:nvSpPr>
        <p:spPr/>
        <p:txBody>
          <a:bodyPr>
            <a:normAutofit/>
          </a:bodyPr>
          <a:lstStyle/>
          <a:p>
            <a:pPr marL="457200" lvl="1" indent="0">
              <a:buNone/>
            </a:pPr>
            <a:r>
              <a:rPr lang="en-US" sz="2000" dirty="0">
                <a:latin typeface="Tahoma" pitchFamily="34" charset="0"/>
                <a:ea typeface="Tahoma" pitchFamily="34" charset="0"/>
                <a:cs typeface="Tahoma" pitchFamily="34" charset="0"/>
              </a:rPr>
              <a:t>Site implementation of Suspension guidance is applied in a very conservative manner. Procedures used to implement the suspension and moratorium policies include Radiological Materials Areas (RMA) although RMA is not a 10CFR835 defined radiological area.</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Recommendation 2a</a:t>
            </a:r>
            <a:r>
              <a:rPr lang="en-US" sz="2000" dirty="0">
                <a:latin typeface="Tahoma" pitchFamily="34" charset="0"/>
                <a:ea typeface="Tahoma" pitchFamily="34" charset="0"/>
                <a:cs typeface="Tahoma" pitchFamily="34" charset="0"/>
              </a:rPr>
              <a:t>: The Railhead Procedure should be corrected to eliminate an RMA from being designated as a 10CFR835 defined Radiological Area.</a:t>
            </a:r>
          </a:p>
          <a:p>
            <a:pPr marL="457200" lvl="1" indent="0">
              <a:buNone/>
            </a:pPr>
            <a:r>
              <a:rPr lang="en-US" sz="2000" u="sng" dirty="0">
                <a:latin typeface="Tahoma" pitchFamily="34" charset="0"/>
                <a:ea typeface="Tahoma" pitchFamily="34" charset="0"/>
                <a:cs typeface="Tahoma" pitchFamily="34" charset="0"/>
              </a:rPr>
              <a:t>Recommendation 2b</a:t>
            </a:r>
            <a:r>
              <a:rPr lang="en-US" sz="2000" dirty="0">
                <a:latin typeface="Tahoma" pitchFamily="34" charset="0"/>
                <a:ea typeface="Tahoma" pitchFamily="34" charset="0"/>
                <a:cs typeface="Tahoma" pitchFamily="34" charset="0"/>
              </a:rPr>
              <a:t>: The site should enforce segregation of Group 1 and Group 2 materials to reduce the risk of co-mingling of suspect radiological contaminated material with uncontaminated items obtained from non-process areas of the laboratory.</a:t>
            </a:r>
          </a:p>
          <a:p>
            <a:pPr marL="457200" lvl="1" indent="0">
              <a:buNone/>
            </a:pPr>
            <a:endParaRPr lang="en-US" sz="2400" dirty="0">
              <a:latin typeface="Tahoma" pitchFamily="34" charset="0"/>
              <a:ea typeface="Tahoma" pitchFamily="34" charset="0"/>
              <a:cs typeface="Tahoma" pitchFamily="34" charset="0"/>
            </a:endParaRPr>
          </a:p>
        </p:txBody>
      </p:sp>
      <p:sp>
        <p:nvSpPr>
          <p:cNvPr id="4" name="Date Placeholder 3"/>
          <p:cNvSpPr>
            <a:spLocks noGrp="1"/>
          </p:cNvSpPr>
          <p:nvPr>
            <p:ph type="dt" sz="half" idx="10"/>
          </p:nvPr>
        </p:nvSpPr>
        <p:spPr/>
        <p:txBody>
          <a:bodyPr/>
          <a:lstStyle/>
          <a:p>
            <a:fld id="{C1E9BCE6-0FA5-4915-86E4-1C32B0577731}"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4</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1408B720-79EC-4A34-8DE4-17DB0CD24CB2}" type="datetime1">
              <a:rPr lang="en-US" smtClean="0"/>
              <a:t>4/8/2021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7F02DD-2C7F-4F45-AD28-D6909E487DF7}" type="slidenum">
              <a:rPr lang="en-US" smtClean="0"/>
              <a:pPr/>
              <a:t>5</a:t>
            </a:fld>
            <a:endParaRPr lang="en-US" dirty="0"/>
          </a:p>
        </p:txBody>
      </p:sp>
    </p:spTree>
    <p:extLst>
      <p:ext uri="{BB962C8B-B14F-4D97-AF65-F5344CB8AC3E}">
        <p14:creationId xmlns:p14="http://schemas.microsoft.com/office/powerpoint/2010/main" val="100578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800" dirty="0">
                <a:latin typeface="Tahoma" pitchFamily="34" charset="0"/>
                <a:cs typeface="Tahoma" pitchFamily="34" charset="0"/>
              </a:rPr>
              <a:t>OBSERVATION #2</a:t>
            </a:r>
            <a:endParaRPr lang="en-US" sz="2800" dirty="0"/>
          </a:p>
        </p:txBody>
      </p:sp>
      <p:sp>
        <p:nvSpPr>
          <p:cNvPr id="3" name="Content Placeholder 2"/>
          <p:cNvSpPr>
            <a:spLocks noGrp="1"/>
          </p:cNvSpPr>
          <p:nvPr>
            <p:ph idx="1"/>
          </p:nvPr>
        </p:nvSpPr>
        <p:spPr>
          <a:xfrm>
            <a:off x="381000" y="1752600"/>
            <a:ext cx="8229600" cy="4389120"/>
          </a:xfrm>
        </p:spPr>
        <p:txBody>
          <a:bodyPr>
            <a:normAutofit/>
          </a:bodyPr>
          <a:lstStyle/>
          <a:p>
            <a:pPr>
              <a:buNone/>
            </a:pPr>
            <a:r>
              <a:rPr lang="en-US" sz="2000" u="sng" dirty="0">
                <a:latin typeface="Tahoma" pitchFamily="34" charset="0"/>
                <a:cs typeface="Tahoma" pitchFamily="34" charset="0"/>
              </a:rPr>
              <a:t>Corrective Action:</a:t>
            </a:r>
            <a:r>
              <a:rPr lang="en-US" sz="2000" dirty="0">
                <a:latin typeface="Tahoma" pitchFamily="34" charset="0"/>
                <a:cs typeface="Tahoma" pitchFamily="34" charset="0"/>
              </a:rPr>
              <a:t>   Upon approval of these actions by DOE-FSO, items</a:t>
            </a:r>
          </a:p>
          <a:p>
            <a:pPr>
              <a:buNone/>
            </a:pPr>
            <a:r>
              <a:rPr lang="en-US" sz="2000" dirty="0">
                <a:latin typeface="Tahoma" pitchFamily="34" charset="0"/>
                <a:cs typeface="Tahoma" pitchFamily="34" charset="0"/>
              </a:rPr>
              <a:t>subsequently being removed from RMA will no longer be subject to the</a:t>
            </a:r>
          </a:p>
          <a:p>
            <a:pPr>
              <a:buNone/>
            </a:pPr>
            <a:r>
              <a:rPr lang="en-US" sz="2000" dirty="0">
                <a:latin typeface="Tahoma" pitchFamily="34" charset="0"/>
                <a:cs typeface="Tahoma" pitchFamily="34" charset="0"/>
              </a:rPr>
              <a:t>suspension, but will remain subject to the materials survey and release</a:t>
            </a:r>
          </a:p>
          <a:p>
            <a:pPr>
              <a:buNone/>
            </a:pPr>
            <a:r>
              <a:rPr lang="en-US" sz="2000" dirty="0">
                <a:latin typeface="Tahoma" pitchFamily="34" charset="0"/>
                <a:cs typeface="Tahoma" pitchFamily="34" charset="0"/>
              </a:rPr>
              <a:t>provisions of the FRCM.</a:t>
            </a:r>
          </a:p>
          <a:p>
            <a:endParaRPr lang="en-US" sz="2000" u="sng" dirty="0">
              <a:latin typeface="Tahoma" pitchFamily="34" charset="0"/>
              <a:cs typeface="Tahoma" pitchFamily="34" charset="0"/>
            </a:endParaRPr>
          </a:p>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Update the Railhead Procedure.  This is now under</a:t>
            </a:r>
          </a:p>
          <a:p>
            <a:pPr>
              <a:buNone/>
            </a:pPr>
            <a:r>
              <a:rPr lang="en-US" sz="2000" dirty="0">
                <a:latin typeface="Tahoma" pitchFamily="34" charset="0"/>
                <a:cs typeface="Tahoma" pitchFamily="34" charset="0"/>
              </a:rPr>
              <a:t>revision.</a:t>
            </a:r>
          </a:p>
          <a:p>
            <a:pPr>
              <a:buNone/>
            </a:pPr>
            <a:endParaRPr lang="en-US" sz="2000" dirty="0">
              <a:latin typeface="Tahoma" pitchFamily="34" charset="0"/>
              <a:cs typeface="Tahoma" pitchFamily="34" charset="0"/>
            </a:endParaRPr>
          </a:p>
          <a:p>
            <a:r>
              <a:rPr lang="en-US" sz="2000" dirty="0">
                <a:latin typeface="Tahoma" pitchFamily="34" charset="0"/>
                <a:cs typeface="Tahoma" pitchFamily="34" charset="0"/>
              </a:rPr>
              <a:t>Radioactive Material Areas now specifically defined as NON-Radiological areas.   Nonradioactive items removed from RMAs, are now classified as Group 1, and will be identified accordingly on the MMR.</a:t>
            </a:r>
          </a:p>
          <a:p>
            <a:endParaRPr lang="en-US" sz="2000" dirty="0">
              <a:latin typeface="Tahoma" pitchFamily="34" charset="0"/>
              <a:cs typeface="Tahoma" pitchFamily="34" charset="0"/>
            </a:endParaRPr>
          </a:p>
          <a:p>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4720E578-DC55-41F1-B9F0-E0EEEC056B90}"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6</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dirty="0">
                <a:latin typeface="Tahoma" pitchFamily="34" charset="0"/>
                <a:cs typeface="Tahoma" pitchFamily="34" charset="0"/>
              </a:rPr>
              <a:t>OBSERVATION #2</a:t>
            </a:r>
            <a:endParaRPr lang="en-US" sz="2800" dirty="0"/>
          </a:p>
        </p:txBody>
      </p:sp>
      <p:sp>
        <p:nvSpPr>
          <p:cNvPr id="3" name="Content Placeholder 2"/>
          <p:cNvSpPr>
            <a:spLocks noGrp="1"/>
          </p:cNvSpPr>
          <p:nvPr>
            <p:ph idx="1"/>
          </p:nvPr>
        </p:nvSpPr>
        <p:spPr/>
        <p:txBody>
          <a:bodyPr>
            <a:normAutofit fontScale="92500" lnSpcReduction="10000"/>
          </a:bodyPr>
          <a:lstStyle/>
          <a:p>
            <a:pPr>
              <a:buFont typeface="Tahoma" pitchFamily="34" charset="0"/>
              <a:buChar char="•"/>
            </a:pPr>
            <a:r>
              <a:rPr lang="en-US" sz="2000" dirty="0">
                <a:latin typeface="Tahoma" pitchFamily="34" charset="0"/>
                <a:cs typeface="Tahoma" pitchFamily="34" charset="0"/>
              </a:rPr>
              <a:t>There is also clarification regarding the placement of materials inside the Railhead.  e.g. weight restrictions.  </a:t>
            </a:r>
          </a:p>
          <a:p>
            <a:pPr>
              <a:buFont typeface="Arial" pitchFamily="34" charset="0"/>
              <a:buChar char="•"/>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by March 1, 2012</a:t>
            </a:r>
            <a:endParaRPr lang="en-US" sz="2000" u="sng" dirty="0">
              <a:latin typeface="Tahoma" pitchFamily="34" charset="0"/>
              <a:cs typeface="Tahoma" pitchFamily="34" charset="0"/>
            </a:endParaRPr>
          </a:p>
          <a:p>
            <a:pPr>
              <a:buFont typeface="Arial" pitchFamily="34" charset="0"/>
              <a:buChar char="•"/>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Update the Railhead inventory map.</a:t>
            </a:r>
          </a:p>
          <a:p>
            <a:pPr>
              <a:buNone/>
            </a:pPr>
            <a:endParaRPr lang="en-US" sz="2000" dirty="0">
              <a:latin typeface="Tahoma" pitchFamily="34" charset="0"/>
              <a:cs typeface="Tahoma" pitchFamily="34" charset="0"/>
            </a:endParaRPr>
          </a:p>
          <a:p>
            <a:pPr>
              <a:buFont typeface="Tahoma" pitchFamily="34" charset="0"/>
              <a:buChar char="•"/>
            </a:pPr>
            <a:r>
              <a:rPr lang="en-US" sz="2000" dirty="0">
                <a:latin typeface="Tahoma" pitchFamily="34" charset="0"/>
                <a:cs typeface="Tahoma" pitchFamily="34" charset="0"/>
              </a:rPr>
              <a:t>Indicates the location of all materials located at the Railhead.  Group 1, Group 2, Class 1 etc.</a:t>
            </a:r>
          </a:p>
          <a:p>
            <a:pPr>
              <a:buFont typeface="Arial" pitchFamily="34" charset="0"/>
              <a:buChar char="•"/>
            </a:pPr>
            <a:endParaRPr lang="en-US" sz="2000" dirty="0">
              <a:solidFill>
                <a:srgbClr val="FF0000"/>
              </a:solidFill>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April 1, 2011</a:t>
            </a:r>
            <a:endParaRPr lang="en-US" sz="2000" u="sng" dirty="0">
              <a:latin typeface="Tahoma" pitchFamily="34" charset="0"/>
              <a:cs typeface="Tahoma" pitchFamily="34" charset="0"/>
            </a:endParaRPr>
          </a:p>
          <a:p>
            <a:pPr>
              <a:buNone/>
            </a:pPr>
            <a:endParaRPr lang="en-US" sz="2000" dirty="0">
              <a:solidFill>
                <a:srgbClr val="FF0000"/>
              </a:solidFill>
              <a:latin typeface="Tahoma" pitchFamily="34" charset="0"/>
              <a:cs typeface="Tahoma" pitchFamily="34" charset="0"/>
            </a:endParaRPr>
          </a:p>
          <a:p>
            <a:pPr>
              <a:buNone/>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Responsible Party:</a:t>
            </a:r>
            <a:r>
              <a:rPr lang="en-US" sz="2000" dirty="0">
                <a:latin typeface="Tahoma" pitchFamily="34" charset="0"/>
                <a:cs typeface="Tahoma" pitchFamily="34" charset="0"/>
              </a:rPr>
              <a:t> BSS/ESH</a:t>
            </a:r>
          </a:p>
          <a:p>
            <a:pPr>
              <a:buNone/>
            </a:pPr>
            <a:endParaRPr lang="en-US" sz="2000" u="sng" dirty="0">
              <a:latin typeface="Tahoma" pitchFamily="34" charset="0"/>
              <a:cs typeface="Tahoma" pitchFamily="34" charset="0"/>
            </a:endParaRPr>
          </a:p>
          <a:p>
            <a:pPr>
              <a:buNone/>
            </a:pPr>
            <a:endParaRPr lang="en-US" sz="2000" dirty="0">
              <a:latin typeface="Tahoma" pitchFamily="34" charset="0"/>
              <a:cs typeface="Tahoma" pitchFamily="34" charset="0"/>
            </a:endParaRPr>
          </a:p>
          <a:p>
            <a:pPr>
              <a:buNone/>
            </a:pPr>
            <a:endParaRPr lang="en-US" sz="2000" u="sng" dirty="0">
              <a:latin typeface="Tahoma" pitchFamily="34" charset="0"/>
              <a:cs typeface="Tahoma" pitchFamily="34" charset="0"/>
            </a:endParaRPr>
          </a:p>
          <a:p>
            <a:pPr>
              <a:buNone/>
            </a:pPr>
            <a:endParaRPr lang="en-US" sz="2000" u="sng" dirty="0">
              <a:latin typeface="Tahoma" pitchFamily="34" charset="0"/>
              <a:cs typeface="Tahoma" pitchFamily="34" charset="0"/>
            </a:endParaRPr>
          </a:p>
        </p:txBody>
      </p:sp>
      <p:sp>
        <p:nvSpPr>
          <p:cNvPr id="4" name="Date Placeholder 3"/>
          <p:cNvSpPr>
            <a:spLocks noGrp="1"/>
          </p:cNvSpPr>
          <p:nvPr>
            <p:ph type="dt" sz="half" idx="10"/>
          </p:nvPr>
        </p:nvSpPr>
        <p:spPr/>
        <p:txBody>
          <a:bodyPr/>
          <a:lstStyle/>
          <a:p>
            <a:fld id="{96C23971-3B34-4FD0-94A6-6E8DAD82347D}"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7</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800" dirty="0">
                <a:latin typeface="Tahoma" pitchFamily="34" charset="0"/>
                <a:cs typeface="Tahoma" pitchFamily="34" charset="0"/>
              </a:rPr>
              <a:t>OBSERVATION #3</a:t>
            </a:r>
            <a:endParaRPr lang="en-US" sz="2800" dirty="0"/>
          </a:p>
        </p:txBody>
      </p:sp>
      <p:sp>
        <p:nvSpPr>
          <p:cNvPr id="3" name="Content Placeholder 2"/>
          <p:cNvSpPr>
            <a:spLocks noGrp="1"/>
          </p:cNvSpPr>
          <p:nvPr>
            <p:ph idx="1"/>
          </p:nvPr>
        </p:nvSpPr>
        <p:spPr/>
        <p:txBody>
          <a:bodyPr/>
          <a:lstStyle/>
          <a:p>
            <a:pPr marL="457200" lvl="1" indent="0">
              <a:buNone/>
            </a:pPr>
            <a:r>
              <a:rPr lang="en-US" sz="2000" dirty="0">
                <a:latin typeface="Tahoma" pitchFamily="34" charset="0"/>
                <a:ea typeface="Tahoma" pitchFamily="34" charset="0"/>
                <a:cs typeface="Tahoma" pitchFamily="34" charset="0"/>
              </a:rPr>
              <a:t>Documentation of truck monitor use for radiological and materials release processes could be improved.</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Recommendation 3</a:t>
            </a:r>
            <a:r>
              <a:rPr lang="en-US" sz="2000" dirty="0">
                <a:latin typeface="Tahoma" pitchFamily="34" charset="0"/>
                <a:ea typeface="Tahoma" pitchFamily="34" charset="0"/>
                <a:cs typeface="Tahoma" pitchFamily="34" charset="0"/>
              </a:rPr>
              <a:t>: Fermilab should consider applying additional rigor and formality to the use of the truck monitor to evaluate loads of materials leaving the site.</a:t>
            </a:r>
          </a:p>
          <a:p>
            <a:pPr marL="457200" lvl="1" indent="0">
              <a:buNone/>
            </a:pPr>
            <a:endParaRPr lang="en-US" sz="2000" dirty="0">
              <a:latin typeface="Tahoma" pitchFamily="34" charset="0"/>
              <a:ea typeface="Tahoma" pitchFamily="34" charset="0"/>
              <a:cs typeface="Tahoma" pitchFamily="34" charset="0"/>
            </a:endParaRPr>
          </a:p>
          <a:p>
            <a:pPr marL="457200" lvl="1" indent="0">
              <a:buNone/>
            </a:pPr>
            <a:r>
              <a:rPr lang="en-US" sz="2000" u="sng" dirty="0">
                <a:latin typeface="Tahoma" pitchFamily="34" charset="0"/>
                <a:ea typeface="Tahoma" pitchFamily="34" charset="0"/>
                <a:cs typeface="Tahoma" pitchFamily="34" charset="0"/>
              </a:rPr>
              <a:t>Corrective Action:</a:t>
            </a:r>
            <a:r>
              <a:rPr lang="en-US" sz="2000" dirty="0">
                <a:latin typeface="Tahoma" pitchFamily="34" charset="0"/>
                <a:ea typeface="Tahoma" pitchFamily="34" charset="0"/>
                <a:cs typeface="Tahoma" pitchFamily="34" charset="0"/>
              </a:rPr>
              <a:t> Revised procedures for the truck monitor have been developed and will be incorporated in the Railhead procedure document.</a:t>
            </a:r>
            <a:endParaRPr lang="en-US" sz="2000" u="sng" dirty="0">
              <a:latin typeface="Tahoma" pitchFamily="34" charset="0"/>
              <a:ea typeface="Tahoma" pitchFamily="34" charset="0"/>
              <a:cs typeface="Tahoma" pitchFamily="34" charset="0"/>
            </a:endParaRPr>
          </a:p>
          <a:p>
            <a:endParaRPr lang="en-US" dirty="0"/>
          </a:p>
        </p:txBody>
      </p:sp>
      <p:sp>
        <p:nvSpPr>
          <p:cNvPr id="4" name="Date Placeholder 3"/>
          <p:cNvSpPr>
            <a:spLocks noGrp="1"/>
          </p:cNvSpPr>
          <p:nvPr>
            <p:ph type="dt" sz="half" idx="10"/>
          </p:nvPr>
        </p:nvSpPr>
        <p:spPr/>
        <p:txBody>
          <a:bodyPr/>
          <a:lstStyle/>
          <a:p>
            <a:fld id="{414DE4AF-5E27-48F9-8BFB-98FE2132B35D}"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8</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2800" dirty="0">
                <a:latin typeface="Tahoma" pitchFamily="34" charset="0"/>
                <a:cs typeface="Tahoma" pitchFamily="34" charset="0"/>
              </a:rPr>
              <a:t>OBSERVATION #3</a:t>
            </a:r>
            <a:endParaRPr lang="en-US" sz="2800" dirty="0"/>
          </a:p>
        </p:txBody>
      </p:sp>
      <p:sp>
        <p:nvSpPr>
          <p:cNvPr id="3" name="Content Placeholder 2"/>
          <p:cNvSpPr>
            <a:spLocks noGrp="1"/>
          </p:cNvSpPr>
          <p:nvPr>
            <p:ph idx="1"/>
          </p:nvPr>
        </p:nvSpPr>
        <p:spPr/>
        <p:txBody>
          <a:bodyPr>
            <a:noAutofit/>
          </a:bodyPr>
          <a:lstStyle/>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Update the Railhead procedure.  This is now under</a:t>
            </a:r>
          </a:p>
          <a:p>
            <a:pPr>
              <a:buNone/>
            </a:pPr>
            <a:r>
              <a:rPr lang="en-US" sz="2000" dirty="0">
                <a:latin typeface="Tahoma" pitchFamily="34" charset="0"/>
                <a:cs typeface="Tahoma" pitchFamily="34" charset="0"/>
              </a:rPr>
              <a:t>revision.</a:t>
            </a:r>
          </a:p>
          <a:p>
            <a:pPr>
              <a:buNone/>
            </a:pPr>
            <a:endParaRPr lang="en-US" sz="2000" dirty="0">
              <a:latin typeface="Tahoma" pitchFamily="34" charset="0"/>
              <a:cs typeface="Tahoma" pitchFamily="34" charset="0"/>
            </a:endParaRPr>
          </a:p>
          <a:p>
            <a:r>
              <a:rPr lang="en-US" sz="2000" dirty="0">
                <a:latin typeface="Tahoma" pitchFamily="34" charset="0"/>
                <a:cs typeface="Tahoma" pitchFamily="34" charset="0"/>
              </a:rPr>
              <a:t>The changes now require positive confirmation, with signatures, that the vehicle has successfully passed through the scrap monitor.</a:t>
            </a:r>
          </a:p>
          <a:p>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Status:</a:t>
            </a:r>
            <a:r>
              <a:rPr lang="en-US" sz="2000" dirty="0">
                <a:latin typeface="Tahoma" pitchFamily="34" charset="0"/>
                <a:cs typeface="Tahoma" pitchFamily="34" charset="0"/>
              </a:rPr>
              <a:t>  Completed by March 1, 2012</a:t>
            </a:r>
            <a:endParaRPr lang="en-US" sz="2000" u="sng" dirty="0">
              <a:latin typeface="Tahoma" pitchFamily="34" charset="0"/>
              <a:cs typeface="Tahoma" pitchFamily="34" charset="0"/>
            </a:endParaRPr>
          </a:p>
          <a:p>
            <a:pPr>
              <a:buNone/>
            </a:pPr>
            <a:endParaRPr lang="en-US" sz="2000" dirty="0">
              <a:latin typeface="Tahoma" pitchFamily="34" charset="0"/>
              <a:cs typeface="Tahoma" pitchFamily="34" charset="0"/>
            </a:endParaRPr>
          </a:p>
          <a:p>
            <a:pPr>
              <a:buNone/>
            </a:pPr>
            <a:r>
              <a:rPr lang="en-US" sz="2000" u="sng" dirty="0">
                <a:latin typeface="Tahoma" pitchFamily="34" charset="0"/>
                <a:cs typeface="Tahoma" pitchFamily="34" charset="0"/>
              </a:rPr>
              <a:t>Implementation:</a:t>
            </a:r>
            <a:r>
              <a:rPr lang="en-US" sz="2000" dirty="0">
                <a:latin typeface="Tahoma" pitchFamily="34" charset="0"/>
                <a:cs typeface="Tahoma" pitchFamily="34" charset="0"/>
              </a:rPr>
              <a:t>  The BSS “Scrap Shipment” Form has been updated</a:t>
            </a:r>
          </a:p>
          <a:p>
            <a:pPr>
              <a:buNone/>
            </a:pPr>
            <a:r>
              <a:rPr lang="en-US" sz="2000" dirty="0">
                <a:latin typeface="Tahoma" pitchFamily="34" charset="0"/>
                <a:cs typeface="Tahoma" pitchFamily="34" charset="0"/>
              </a:rPr>
              <a:t>showing this confirmation, with signatures from the vendor and BSS</a:t>
            </a:r>
          </a:p>
          <a:p>
            <a:pPr>
              <a:buNone/>
            </a:pPr>
            <a:r>
              <a:rPr lang="en-US" sz="2000" dirty="0">
                <a:latin typeface="Tahoma" pitchFamily="34" charset="0"/>
                <a:cs typeface="Tahoma" pitchFamily="34" charset="0"/>
              </a:rPr>
              <a:t>personnel.</a:t>
            </a:r>
          </a:p>
          <a:p>
            <a:endParaRPr lang="en-US" sz="1700" dirty="0">
              <a:latin typeface="Tahoma" pitchFamily="34" charset="0"/>
              <a:cs typeface="Tahoma" pitchFamily="34" charset="0"/>
            </a:endParaRPr>
          </a:p>
          <a:p>
            <a:endParaRPr lang="en-US" sz="1700" dirty="0"/>
          </a:p>
        </p:txBody>
      </p:sp>
      <p:sp>
        <p:nvSpPr>
          <p:cNvPr id="4" name="Date Placeholder 3"/>
          <p:cNvSpPr>
            <a:spLocks noGrp="1"/>
          </p:cNvSpPr>
          <p:nvPr>
            <p:ph type="dt" sz="half" idx="10"/>
          </p:nvPr>
        </p:nvSpPr>
        <p:spPr/>
        <p:txBody>
          <a:bodyPr/>
          <a:lstStyle/>
          <a:p>
            <a:fld id="{85A3E398-8D84-482C-B5BC-903BC051BD29}" type="datetime1">
              <a:rPr lang="en-US" smtClean="0"/>
              <a:t>4/8/2021</a:t>
            </a:fld>
            <a:endParaRPr lang="en-US" dirty="0"/>
          </a:p>
        </p:txBody>
      </p:sp>
      <p:sp>
        <p:nvSpPr>
          <p:cNvPr id="5" name="Slide Number Placeholder 4"/>
          <p:cNvSpPr>
            <a:spLocks noGrp="1"/>
          </p:cNvSpPr>
          <p:nvPr>
            <p:ph type="sldNum" sz="quarter" idx="12"/>
          </p:nvPr>
        </p:nvSpPr>
        <p:spPr/>
        <p:txBody>
          <a:bodyPr/>
          <a:lstStyle/>
          <a:p>
            <a:fld id="{BE7F02DD-2C7F-4F45-AD28-D6909E487DF7}" type="slidenum">
              <a:rPr lang="en-US" smtClean="0"/>
              <a:pPr/>
              <a:t>9</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905</TotalTime>
  <Words>1276</Words>
  <Application>Microsoft Office PowerPoint</Application>
  <PresentationFormat>On-screen Show (4:3)</PresentationFormat>
  <Paragraphs>184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Constantia</vt:lpstr>
      <vt:lpstr>Tahoma</vt:lpstr>
      <vt:lpstr>Wingdings 2</vt:lpstr>
      <vt:lpstr>Flow</vt:lpstr>
      <vt:lpstr>  DOE 2011 Fermilab Materials and Radiological Clearance Operations</vt:lpstr>
      <vt:lpstr>Observation #1</vt:lpstr>
      <vt:lpstr>Observation #1</vt:lpstr>
      <vt:lpstr>OBSERVATION #2</vt:lpstr>
      <vt:lpstr>PowerPoint Presentation</vt:lpstr>
      <vt:lpstr>OBSERVATION #2</vt:lpstr>
      <vt:lpstr>OBSERVATION #2</vt:lpstr>
      <vt:lpstr>OBSERVATION #3</vt:lpstr>
      <vt:lpstr>OBSERVATION #3</vt:lpstr>
      <vt:lpstr>Observation #3</vt:lpstr>
      <vt:lpstr>Observation #4</vt:lpstr>
      <vt:lpstr>Observation #4</vt:lpstr>
      <vt:lpstr>Observation #5</vt:lpstr>
      <vt:lpstr>Observation #5</vt:lpstr>
      <vt:lpstr>Observation #6</vt:lpstr>
      <vt:lpstr>Observation #6</vt:lpstr>
      <vt:lpstr>General Corrective Action</vt:lpstr>
    </vt:vector>
  </TitlesOfParts>
  <Company>Fermi National Accelerator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susanm</dc:creator>
  <cp:lastModifiedBy>Madelyn Schoell</cp:lastModifiedBy>
  <cp:revision>82</cp:revision>
  <dcterms:created xsi:type="dcterms:W3CDTF">2012-01-26T21:44:38Z</dcterms:created>
  <dcterms:modified xsi:type="dcterms:W3CDTF">2021-04-08T19:19:30Z</dcterms:modified>
</cp:coreProperties>
</file>