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3"/>
  </p:notesMasterIdLst>
  <p:handoutMasterIdLst>
    <p:handoutMasterId r:id="rId54"/>
  </p:handoutMasterIdLst>
  <p:sldIdLst>
    <p:sldId id="256" r:id="rId2"/>
    <p:sldId id="260" r:id="rId3"/>
    <p:sldId id="288" r:id="rId4"/>
    <p:sldId id="308" r:id="rId5"/>
    <p:sldId id="309" r:id="rId6"/>
    <p:sldId id="313" r:id="rId7"/>
    <p:sldId id="312" r:id="rId8"/>
    <p:sldId id="311" r:id="rId9"/>
    <p:sldId id="310" r:id="rId10"/>
    <p:sldId id="319" r:id="rId11"/>
    <p:sldId id="323" r:id="rId12"/>
    <p:sldId id="324" r:id="rId13"/>
    <p:sldId id="318" r:id="rId14"/>
    <p:sldId id="289" r:id="rId15"/>
    <p:sldId id="284" r:id="rId16"/>
    <p:sldId id="295" r:id="rId17"/>
    <p:sldId id="294" r:id="rId18"/>
    <p:sldId id="293" r:id="rId19"/>
    <p:sldId id="292" r:id="rId20"/>
    <p:sldId id="291" r:id="rId21"/>
    <p:sldId id="290" r:id="rId22"/>
    <p:sldId id="301" r:id="rId23"/>
    <p:sldId id="317" r:id="rId24"/>
    <p:sldId id="316" r:id="rId25"/>
    <p:sldId id="315" r:id="rId26"/>
    <p:sldId id="314" r:id="rId27"/>
    <p:sldId id="302" r:id="rId28"/>
    <p:sldId id="325" r:id="rId29"/>
    <p:sldId id="303" r:id="rId30"/>
    <p:sldId id="304" r:id="rId31"/>
    <p:sldId id="305" r:id="rId32"/>
    <p:sldId id="329" r:id="rId33"/>
    <p:sldId id="330" r:id="rId34"/>
    <p:sldId id="328" r:id="rId35"/>
    <p:sldId id="327" r:id="rId36"/>
    <p:sldId id="326" r:id="rId37"/>
    <p:sldId id="306" r:id="rId38"/>
    <p:sldId id="336" r:id="rId39"/>
    <p:sldId id="337" r:id="rId40"/>
    <p:sldId id="344" r:id="rId41"/>
    <p:sldId id="343" r:id="rId42"/>
    <p:sldId id="342" r:id="rId43"/>
    <p:sldId id="341" r:id="rId44"/>
    <p:sldId id="351" r:id="rId45"/>
    <p:sldId id="354" r:id="rId46"/>
    <p:sldId id="350" r:id="rId47"/>
    <p:sldId id="349" r:id="rId48"/>
    <p:sldId id="353" r:id="rId49"/>
    <p:sldId id="348" r:id="rId50"/>
    <p:sldId id="347" r:id="rId51"/>
    <p:sldId id="346" r:id="rId52"/>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0033"/>
    <a:srgbClr val="00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38" y="67"/>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704"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11595" cy="461489"/>
          </a:xfrm>
          <a:prstGeom prst="rect">
            <a:avLst/>
          </a:prstGeom>
          <a:noFill/>
          <a:ln w="9525">
            <a:noFill/>
            <a:miter lim="800000"/>
            <a:headEnd/>
            <a:tailEnd/>
          </a:ln>
          <a:effectLst/>
        </p:spPr>
        <p:txBody>
          <a:bodyPr vert="horz" wrap="square" lIns="91599" tIns="45799" rIns="91599" bIns="45799"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sz="quarter" idx="1"/>
          </p:nvPr>
        </p:nvSpPr>
        <p:spPr bwMode="auto">
          <a:xfrm>
            <a:off x="3936910" y="0"/>
            <a:ext cx="3011595" cy="461489"/>
          </a:xfrm>
          <a:prstGeom prst="rect">
            <a:avLst/>
          </a:prstGeom>
          <a:noFill/>
          <a:ln w="9525">
            <a:noFill/>
            <a:miter lim="800000"/>
            <a:headEnd/>
            <a:tailEnd/>
          </a:ln>
          <a:effectLst/>
        </p:spPr>
        <p:txBody>
          <a:bodyPr vert="horz" wrap="square" lIns="91599" tIns="45799" rIns="91599" bIns="45799"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ChangeArrowheads="1"/>
          </p:cNvSpPr>
          <p:nvPr>
            <p:ph type="ftr" sz="quarter" idx="2"/>
          </p:nvPr>
        </p:nvSpPr>
        <p:spPr bwMode="auto">
          <a:xfrm>
            <a:off x="0" y="8773011"/>
            <a:ext cx="3011595" cy="461489"/>
          </a:xfrm>
          <a:prstGeom prst="rect">
            <a:avLst/>
          </a:prstGeom>
          <a:noFill/>
          <a:ln w="9525">
            <a:noFill/>
            <a:miter lim="800000"/>
            <a:headEnd/>
            <a:tailEnd/>
          </a:ln>
          <a:effectLst/>
        </p:spPr>
        <p:txBody>
          <a:bodyPr vert="horz" wrap="square" lIns="91599" tIns="45799" rIns="91599" bIns="45799" numCol="1" anchor="b" anchorCtr="0" compatLnSpc="1">
            <a:prstTxWarp prst="textNoShape">
              <a:avLst/>
            </a:prstTxWarp>
          </a:bodyPr>
          <a:lstStyle>
            <a:lvl1pPr>
              <a:defRPr sz="1200"/>
            </a:lvl1pPr>
          </a:lstStyle>
          <a:p>
            <a:pPr>
              <a:defRPr/>
            </a:pPr>
            <a:endParaRPr lang="en-US"/>
          </a:p>
        </p:txBody>
      </p:sp>
      <p:sp>
        <p:nvSpPr>
          <p:cNvPr id="18437" name="Rectangle 5"/>
          <p:cNvSpPr>
            <a:spLocks noGrp="1" noChangeArrowheads="1"/>
          </p:cNvSpPr>
          <p:nvPr>
            <p:ph type="sldNum" sz="quarter" idx="3"/>
          </p:nvPr>
        </p:nvSpPr>
        <p:spPr bwMode="auto">
          <a:xfrm>
            <a:off x="3936910" y="8773011"/>
            <a:ext cx="3011595" cy="461489"/>
          </a:xfrm>
          <a:prstGeom prst="rect">
            <a:avLst/>
          </a:prstGeom>
          <a:noFill/>
          <a:ln w="9525">
            <a:noFill/>
            <a:miter lim="800000"/>
            <a:headEnd/>
            <a:tailEnd/>
          </a:ln>
          <a:effectLst/>
        </p:spPr>
        <p:txBody>
          <a:bodyPr vert="horz" wrap="square" lIns="91599" tIns="45799" rIns="91599" bIns="45799" numCol="1" anchor="b" anchorCtr="0" compatLnSpc="1">
            <a:prstTxWarp prst="textNoShape">
              <a:avLst/>
            </a:prstTxWarp>
          </a:bodyPr>
          <a:lstStyle>
            <a:lvl1pPr algn="r">
              <a:defRPr sz="1200"/>
            </a:lvl1pPr>
          </a:lstStyle>
          <a:p>
            <a:pPr>
              <a:defRPr/>
            </a:pPr>
            <a:fld id="{8B2DA97D-B2E2-42CF-B6BE-884D02C904E2}" type="slidenum">
              <a:rPr lang="en-US"/>
              <a:pPr>
                <a:defRPr/>
              </a:pPr>
              <a:t>‹#›</a:t>
            </a:fld>
            <a:endParaRPr lang="en-US"/>
          </a:p>
        </p:txBody>
      </p:sp>
    </p:spTree>
    <p:extLst>
      <p:ext uri="{BB962C8B-B14F-4D97-AF65-F5344CB8AC3E}">
        <p14:creationId xmlns:p14="http://schemas.microsoft.com/office/powerpoint/2010/main" val="1313634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11595" cy="461489"/>
          </a:xfrm>
          <a:prstGeom prst="rect">
            <a:avLst/>
          </a:prstGeom>
          <a:noFill/>
          <a:ln w="9525">
            <a:noFill/>
            <a:miter lim="800000"/>
            <a:headEnd/>
            <a:tailEnd/>
          </a:ln>
          <a:effectLst/>
        </p:spPr>
        <p:txBody>
          <a:bodyPr vert="horz" wrap="square" lIns="92469" tIns="46234" rIns="92469" bIns="46234" numCol="1" anchor="t" anchorCtr="0" compatLnSpc="1">
            <a:prstTxWarp prst="textNoShape">
              <a:avLst/>
            </a:prstTxWarp>
          </a:bodyPr>
          <a:lstStyle>
            <a:lvl1pPr defTabSz="923937">
              <a:defRPr sz="1200"/>
            </a:lvl1pPr>
          </a:lstStyle>
          <a:p>
            <a:pPr>
              <a:defRPr/>
            </a:pPr>
            <a:endParaRPr lang="en-US"/>
          </a:p>
        </p:txBody>
      </p:sp>
      <p:sp>
        <p:nvSpPr>
          <p:cNvPr id="11267" name="Rectangle 3"/>
          <p:cNvSpPr>
            <a:spLocks noGrp="1" noChangeArrowheads="1"/>
          </p:cNvSpPr>
          <p:nvPr>
            <p:ph type="dt" idx="1"/>
          </p:nvPr>
        </p:nvSpPr>
        <p:spPr bwMode="auto">
          <a:xfrm>
            <a:off x="3936910" y="0"/>
            <a:ext cx="3011595" cy="461489"/>
          </a:xfrm>
          <a:prstGeom prst="rect">
            <a:avLst/>
          </a:prstGeom>
          <a:noFill/>
          <a:ln w="9525">
            <a:noFill/>
            <a:miter lim="800000"/>
            <a:headEnd/>
            <a:tailEnd/>
          </a:ln>
          <a:effectLst/>
        </p:spPr>
        <p:txBody>
          <a:bodyPr vert="horz" wrap="square" lIns="92469" tIns="46234" rIns="92469" bIns="46234" numCol="1" anchor="t" anchorCtr="0" compatLnSpc="1">
            <a:prstTxWarp prst="textNoShape">
              <a:avLst/>
            </a:prstTxWarp>
          </a:bodyPr>
          <a:lstStyle>
            <a:lvl1pPr algn="r" defTabSz="923937">
              <a:defRPr sz="120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66813" y="693738"/>
            <a:ext cx="4616450" cy="3462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95951" y="4388081"/>
            <a:ext cx="5558175" cy="4154974"/>
          </a:xfrm>
          <a:prstGeom prst="rect">
            <a:avLst/>
          </a:prstGeom>
          <a:noFill/>
          <a:ln w="9525">
            <a:noFill/>
            <a:miter lim="800000"/>
            <a:headEnd/>
            <a:tailEnd/>
          </a:ln>
          <a:effectLst/>
        </p:spPr>
        <p:txBody>
          <a:bodyPr vert="horz" wrap="square" lIns="92469" tIns="46234" rIns="92469" bIns="462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773011"/>
            <a:ext cx="3011595" cy="461489"/>
          </a:xfrm>
          <a:prstGeom prst="rect">
            <a:avLst/>
          </a:prstGeom>
          <a:noFill/>
          <a:ln w="9525">
            <a:noFill/>
            <a:miter lim="800000"/>
            <a:headEnd/>
            <a:tailEnd/>
          </a:ln>
          <a:effectLst/>
        </p:spPr>
        <p:txBody>
          <a:bodyPr vert="horz" wrap="square" lIns="92469" tIns="46234" rIns="92469" bIns="46234" numCol="1" anchor="b" anchorCtr="0" compatLnSpc="1">
            <a:prstTxWarp prst="textNoShape">
              <a:avLst/>
            </a:prstTxWarp>
          </a:bodyPr>
          <a:lstStyle>
            <a:lvl1pPr defTabSz="923937">
              <a:defRPr sz="1200"/>
            </a:lvl1pPr>
          </a:lstStyle>
          <a:p>
            <a:pPr>
              <a:defRPr/>
            </a:pPr>
            <a:endParaRPr lang="en-US"/>
          </a:p>
        </p:txBody>
      </p:sp>
      <p:sp>
        <p:nvSpPr>
          <p:cNvPr id="11271" name="Rectangle 7"/>
          <p:cNvSpPr>
            <a:spLocks noGrp="1" noChangeArrowheads="1"/>
          </p:cNvSpPr>
          <p:nvPr>
            <p:ph type="sldNum" sz="quarter" idx="5"/>
          </p:nvPr>
        </p:nvSpPr>
        <p:spPr bwMode="auto">
          <a:xfrm>
            <a:off x="3936910" y="8773011"/>
            <a:ext cx="3011595" cy="461489"/>
          </a:xfrm>
          <a:prstGeom prst="rect">
            <a:avLst/>
          </a:prstGeom>
          <a:noFill/>
          <a:ln w="9525">
            <a:noFill/>
            <a:miter lim="800000"/>
            <a:headEnd/>
            <a:tailEnd/>
          </a:ln>
          <a:effectLst/>
        </p:spPr>
        <p:txBody>
          <a:bodyPr vert="horz" wrap="square" lIns="92469" tIns="46234" rIns="92469" bIns="46234" numCol="1" anchor="b" anchorCtr="0" compatLnSpc="1">
            <a:prstTxWarp prst="textNoShape">
              <a:avLst/>
            </a:prstTxWarp>
          </a:bodyPr>
          <a:lstStyle>
            <a:lvl1pPr algn="r" defTabSz="923937">
              <a:defRPr sz="1200"/>
            </a:lvl1pPr>
          </a:lstStyle>
          <a:p>
            <a:pPr>
              <a:defRPr/>
            </a:pPr>
            <a:fld id="{9A2A4BB7-A399-4EB9-816E-B8492416684B}" type="slidenum">
              <a:rPr lang="en-US"/>
              <a:pPr>
                <a:defRPr/>
              </a:pPr>
              <a:t>‹#›</a:t>
            </a:fld>
            <a:endParaRPr lang="en-US"/>
          </a:p>
        </p:txBody>
      </p:sp>
    </p:spTree>
    <p:extLst>
      <p:ext uri="{BB962C8B-B14F-4D97-AF65-F5344CB8AC3E}">
        <p14:creationId xmlns:p14="http://schemas.microsoft.com/office/powerpoint/2010/main" val="1409801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447800"/>
            <a:ext cx="7772400" cy="1470025"/>
          </a:xfrm>
        </p:spPr>
        <p:txBody>
          <a:bodyPr/>
          <a:lstStyle>
            <a:lvl1pPr>
              <a:defRPr/>
            </a:lvl1pPr>
          </a:lstStyle>
          <a:p>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ftr" sz="quarter" idx="10"/>
          </p:nvPr>
        </p:nvSpPr>
        <p:spPr>
          <a:xfrm>
            <a:off x="3200400" y="6172200"/>
            <a:ext cx="2895600" cy="476250"/>
          </a:xfrm>
        </p:spPr>
        <p:txBody>
          <a:bodyPr/>
          <a:lstStyle>
            <a:lvl1pPr>
              <a:defRPr>
                <a:solidFill>
                  <a:schemeClr val="bg1"/>
                </a:solidFill>
              </a:defRPr>
            </a:lvl1pPr>
          </a:lstStyle>
          <a:p>
            <a:pPr>
              <a:defRPr/>
            </a:pPr>
            <a:r>
              <a:rPr lang="en-US"/>
              <a:t>RCT Site-Specific </a:t>
            </a:r>
            <a:r>
              <a:rPr lang="en-US" err="1"/>
              <a:t>TrainingRCT</a:t>
            </a:r>
            <a:r>
              <a:rPr lang="en-US"/>
              <a:t> Requalification Training</a:t>
            </a:r>
          </a:p>
          <a:p>
            <a:pPr>
              <a:defRPr/>
            </a:pPr>
            <a:r>
              <a:rPr lang="en-US"/>
              <a:t>October, 2007</a:t>
            </a:r>
          </a:p>
          <a:p>
            <a:pPr>
              <a:defRPr/>
            </a:pPr>
            <a:endParaRPr lang="en-US"/>
          </a:p>
        </p:txBody>
      </p:sp>
      <p:sp>
        <p:nvSpPr>
          <p:cNvPr id="5" name="Rectangle 5"/>
          <p:cNvSpPr>
            <a:spLocks noGrp="1" noChangeArrowheads="1"/>
          </p:cNvSpPr>
          <p:nvPr>
            <p:ph type="sldNum" sz="quarter" idx="11"/>
          </p:nvPr>
        </p:nvSpPr>
        <p:spPr/>
        <p:txBody>
          <a:bodyPr/>
          <a:lstStyle>
            <a:lvl1pPr>
              <a:defRPr>
                <a:solidFill>
                  <a:schemeClr val="bg1"/>
                </a:solidFill>
              </a:defRPr>
            </a:lvl1pPr>
          </a:lstStyle>
          <a:p>
            <a:pPr>
              <a:defRPr/>
            </a:pPr>
            <a:fld id="{EC42FF04-A57D-4A35-80EF-E0278E81E4AF}" type="slidenum">
              <a:rPr lang="en-US"/>
              <a:pPr>
                <a:defRPr/>
              </a:pPr>
              <a:t>‹#›</a:t>
            </a:fld>
            <a:endParaRPr lang="en-US"/>
          </a:p>
        </p:txBody>
      </p:sp>
    </p:spTree>
    <p:extLst>
      <p:ext uri="{BB962C8B-B14F-4D97-AF65-F5344CB8AC3E}">
        <p14:creationId xmlns:p14="http://schemas.microsoft.com/office/powerpoint/2010/main" val="315788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5" name="Rectangle 6"/>
          <p:cNvSpPr>
            <a:spLocks noGrp="1" noChangeArrowheads="1"/>
          </p:cNvSpPr>
          <p:nvPr>
            <p:ph type="sldNum" sz="quarter" idx="11"/>
          </p:nvPr>
        </p:nvSpPr>
        <p:spPr>
          <a:ln/>
        </p:spPr>
        <p:txBody>
          <a:bodyPr/>
          <a:lstStyle>
            <a:lvl1pPr>
              <a:defRPr/>
            </a:lvl1pPr>
          </a:lstStyle>
          <a:p>
            <a:pPr>
              <a:defRPr/>
            </a:pPr>
            <a:fld id="{0624B4D3-1210-497A-B4D1-EA2E8F018517}" type="slidenum">
              <a:rPr lang="en-US"/>
              <a:pPr>
                <a:defRPr/>
              </a:pPr>
              <a:t>‹#›</a:t>
            </a:fld>
            <a:endParaRPr lang="en-US"/>
          </a:p>
        </p:txBody>
      </p:sp>
    </p:spTree>
    <p:extLst>
      <p:ext uri="{BB962C8B-B14F-4D97-AF65-F5344CB8AC3E}">
        <p14:creationId xmlns:p14="http://schemas.microsoft.com/office/powerpoint/2010/main" val="156226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5" name="Rectangle 6"/>
          <p:cNvSpPr>
            <a:spLocks noGrp="1" noChangeArrowheads="1"/>
          </p:cNvSpPr>
          <p:nvPr>
            <p:ph type="sldNum" sz="quarter" idx="11"/>
          </p:nvPr>
        </p:nvSpPr>
        <p:spPr>
          <a:ln/>
        </p:spPr>
        <p:txBody>
          <a:bodyPr/>
          <a:lstStyle>
            <a:lvl1pPr>
              <a:defRPr/>
            </a:lvl1pPr>
          </a:lstStyle>
          <a:p>
            <a:pPr>
              <a:defRPr/>
            </a:pPr>
            <a:fld id="{948BD9E3-7D32-4109-87E8-7FD8968D61A0}" type="slidenum">
              <a:rPr lang="en-US"/>
              <a:pPr>
                <a:defRPr/>
              </a:pPr>
              <a:t>‹#›</a:t>
            </a:fld>
            <a:endParaRPr lang="en-US"/>
          </a:p>
        </p:txBody>
      </p:sp>
    </p:spTree>
    <p:extLst>
      <p:ext uri="{BB962C8B-B14F-4D97-AF65-F5344CB8AC3E}">
        <p14:creationId xmlns:p14="http://schemas.microsoft.com/office/powerpoint/2010/main" val="179390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bg1"/>
              </a:buClr>
              <a:buFont typeface="Arial" pitchFamily="34" charset="0"/>
              <a:buChar char="•"/>
              <a:defRPr/>
            </a:lvl1pPr>
            <a:lvl2pPr>
              <a:buFont typeface="Arial"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5" name="Rectangle 6"/>
          <p:cNvSpPr>
            <a:spLocks noGrp="1" noChangeArrowheads="1"/>
          </p:cNvSpPr>
          <p:nvPr>
            <p:ph type="sldNum" sz="quarter" idx="11"/>
          </p:nvPr>
        </p:nvSpPr>
        <p:spPr>
          <a:ln/>
        </p:spPr>
        <p:txBody>
          <a:bodyPr/>
          <a:lstStyle>
            <a:lvl1pPr>
              <a:defRPr/>
            </a:lvl1pPr>
          </a:lstStyle>
          <a:p>
            <a:pPr>
              <a:defRPr/>
            </a:pPr>
            <a:fld id="{563126B4-48A3-497E-9523-AE10564FDD93}" type="slidenum">
              <a:rPr lang="en-US"/>
              <a:pPr>
                <a:defRPr/>
              </a:pPr>
              <a:t>‹#›</a:t>
            </a:fld>
            <a:endParaRPr lang="en-US"/>
          </a:p>
        </p:txBody>
      </p:sp>
    </p:spTree>
    <p:extLst>
      <p:ext uri="{BB962C8B-B14F-4D97-AF65-F5344CB8AC3E}">
        <p14:creationId xmlns:p14="http://schemas.microsoft.com/office/powerpoint/2010/main" val="167625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5" name="Rectangle 6"/>
          <p:cNvSpPr>
            <a:spLocks noGrp="1" noChangeArrowheads="1"/>
          </p:cNvSpPr>
          <p:nvPr>
            <p:ph type="sldNum" sz="quarter" idx="11"/>
          </p:nvPr>
        </p:nvSpPr>
        <p:spPr>
          <a:ln/>
        </p:spPr>
        <p:txBody>
          <a:bodyPr/>
          <a:lstStyle>
            <a:lvl1pPr>
              <a:defRPr/>
            </a:lvl1pPr>
          </a:lstStyle>
          <a:p>
            <a:pPr>
              <a:defRPr/>
            </a:pPr>
            <a:fld id="{0B5BDB3A-BCAE-4888-AEBE-BFD56898FB06}" type="slidenum">
              <a:rPr lang="en-US"/>
              <a:pPr>
                <a:defRPr/>
              </a:pPr>
              <a:t>‹#›</a:t>
            </a:fld>
            <a:endParaRPr lang="en-US"/>
          </a:p>
        </p:txBody>
      </p:sp>
    </p:spTree>
    <p:extLst>
      <p:ext uri="{BB962C8B-B14F-4D97-AF65-F5344CB8AC3E}">
        <p14:creationId xmlns:p14="http://schemas.microsoft.com/office/powerpoint/2010/main" val="201663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6" name="Rectangle 6"/>
          <p:cNvSpPr>
            <a:spLocks noGrp="1" noChangeArrowheads="1"/>
          </p:cNvSpPr>
          <p:nvPr>
            <p:ph type="sldNum" sz="quarter" idx="11"/>
          </p:nvPr>
        </p:nvSpPr>
        <p:spPr>
          <a:ln/>
        </p:spPr>
        <p:txBody>
          <a:bodyPr/>
          <a:lstStyle>
            <a:lvl1pPr>
              <a:defRPr/>
            </a:lvl1pPr>
          </a:lstStyle>
          <a:p>
            <a:pPr>
              <a:defRPr/>
            </a:pPr>
            <a:fld id="{3D372CA1-50A0-4E85-973E-739558BD33F4}" type="slidenum">
              <a:rPr lang="en-US"/>
              <a:pPr>
                <a:defRPr/>
              </a:pPr>
              <a:t>‹#›</a:t>
            </a:fld>
            <a:endParaRPr lang="en-US"/>
          </a:p>
        </p:txBody>
      </p:sp>
    </p:spTree>
    <p:extLst>
      <p:ext uri="{BB962C8B-B14F-4D97-AF65-F5344CB8AC3E}">
        <p14:creationId xmlns:p14="http://schemas.microsoft.com/office/powerpoint/2010/main" val="85842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8" name="Rectangle 6"/>
          <p:cNvSpPr>
            <a:spLocks noGrp="1" noChangeArrowheads="1"/>
          </p:cNvSpPr>
          <p:nvPr>
            <p:ph type="sldNum" sz="quarter" idx="11"/>
          </p:nvPr>
        </p:nvSpPr>
        <p:spPr>
          <a:ln/>
        </p:spPr>
        <p:txBody>
          <a:bodyPr/>
          <a:lstStyle>
            <a:lvl1pPr>
              <a:defRPr/>
            </a:lvl1pPr>
          </a:lstStyle>
          <a:p>
            <a:pPr>
              <a:defRPr/>
            </a:pPr>
            <a:fld id="{117AE971-F745-443D-B6DD-297660645598}" type="slidenum">
              <a:rPr lang="en-US"/>
              <a:pPr>
                <a:defRPr/>
              </a:pPr>
              <a:t>‹#›</a:t>
            </a:fld>
            <a:endParaRPr lang="en-US"/>
          </a:p>
        </p:txBody>
      </p:sp>
    </p:spTree>
    <p:extLst>
      <p:ext uri="{BB962C8B-B14F-4D97-AF65-F5344CB8AC3E}">
        <p14:creationId xmlns:p14="http://schemas.microsoft.com/office/powerpoint/2010/main" val="164301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2"/>
          <p:cNvSpPr>
            <a:spLocks noGrp="1"/>
          </p:cNvSpPr>
          <p:nvPr>
            <p:ph idx="1"/>
          </p:nvPr>
        </p:nvSpPr>
        <p:spPr>
          <a:xfrm>
            <a:off x="457200" y="1600200"/>
            <a:ext cx="8229600" cy="4525963"/>
          </a:xfrm>
        </p:spPr>
        <p:txBody>
          <a:bodyPr/>
          <a:lstStyle>
            <a:lvl1pPr>
              <a:buClr>
                <a:schemeClr val="bg1"/>
              </a:buClr>
              <a:buFont typeface="Arial" pitchFamily="34" charset="0"/>
              <a:buChar char="•"/>
              <a:defRPr/>
            </a:lvl1pPr>
            <a:lvl2pPr>
              <a:buFont typeface="Arial" pitchFamily="34" charset="0"/>
              <a:buChar cha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6" name="Rectangle 6"/>
          <p:cNvSpPr>
            <a:spLocks noGrp="1" noChangeArrowheads="1"/>
          </p:cNvSpPr>
          <p:nvPr>
            <p:ph type="sldNum" sz="quarter" idx="11"/>
          </p:nvPr>
        </p:nvSpPr>
        <p:spPr>
          <a:ln/>
        </p:spPr>
        <p:txBody>
          <a:bodyPr/>
          <a:lstStyle>
            <a:lvl1pPr>
              <a:defRPr/>
            </a:lvl1pPr>
          </a:lstStyle>
          <a:p>
            <a:pPr>
              <a:defRPr/>
            </a:pPr>
            <a:fld id="{EC5B30CA-948E-43AB-830A-87AF56771345}" type="slidenum">
              <a:rPr lang="en-US"/>
              <a:pPr>
                <a:defRPr/>
              </a:pPr>
              <a:t>‹#›</a:t>
            </a:fld>
            <a:endParaRPr lang="en-US"/>
          </a:p>
        </p:txBody>
      </p:sp>
    </p:spTree>
    <p:extLst>
      <p:ext uri="{BB962C8B-B14F-4D97-AF65-F5344CB8AC3E}">
        <p14:creationId xmlns:p14="http://schemas.microsoft.com/office/powerpoint/2010/main" val="1034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3" name="Rectangle 6"/>
          <p:cNvSpPr>
            <a:spLocks noGrp="1" noChangeArrowheads="1"/>
          </p:cNvSpPr>
          <p:nvPr>
            <p:ph type="sldNum" sz="quarter" idx="11"/>
          </p:nvPr>
        </p:nvSpPr>
        <p:spPr>
          <a:ln/>
        </p:spPr>
        <p:txBody>
          <a:bodyPr/>
          <a:lstStyle>
            <a:lvl1pPr>
              <a:defRPr/>
            </a:lvl1pPr>
          </a:lstStyle>
          <a:p>
            <a:pPr>
              <a:defRPr/>
            </a:pPr>
            <a:fld id="{9CA4B40C-DD2D-4CF7-9EDB-EBD4C7C7AB26}" type="slidenum">
              <a:rPr lang="en-US"/>
              <a:pPr>
                <a:defRPr/>
              </a:pPr>
              <a:t>‹#›</a:t>
            </a:fld>
            <a:endParaRPr lang="en-US"/>
          </a:p>
        </p:txBody>
      </p:sp>
    </p:spTree>
    <p:extLst>
      <p:ext uri="{BB962C8B-B14F-4D97-AF65-F5344CB8AC3E}">
        <p14:creationId xmlns:p14="http://schemas.microsoft.com/office/powerpoint/2010/main" val="149308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6" name="Rectangle 6"/>
          <p:cNvSpPr>
            <a:spLocks noGrp="1" noChangeArrowheads="1"/>
          </p:cNvSpPr>
          <p:nvPr>
            <p:ph type="sldNum" sz="quarter" idx="11"/>
          </p:nvPr>
        </p:nvSpPr>
        <p:spPr>
          <a:ln/>
        </p:spPr>
        <p:txBody>
          <a:bodyPr/>
          <a:lstStyle>
            <a:lvl1pPr>
              <a:defRPr/>
            </a:lvl1pPr>
          </a:lstStyle>
          <a:p>
            <a:pPr>
              <a:defRPr/>
            </a:pPr>
            <a:fld id="{ADE54808-3D3F-413F-A1E3-631C43412C12}" type="slidenum">
              <a:rPr lang="en-US"/>
              <a:pPr>
                <a:defRPr/>
              </a:pPr>
              <a:t>‹#›</a:t>
            </a:fld>
            <a:endParaRPr lang="en-US"/>
          </a:p>
        </p:txBody>
      </p:sp>
    </p:spTree>
    <p:extLst>
      <p:ext uri="{BB962C8B-B14F-4D97-AF65-F5344CB8AC3E}">
        <p14:creationId xmlns:p14="http://schemas.microsoft.com/office/powerpoint/2010/main" val="277975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RCT Site-Specific Training</a:t>
            </a:r>
          </a:p>
        </p:txBody>
      </p:sp>
      <p:sp>
        <p:nvSpPr>
          <p:cNvPr id="6" name="Rectangle 6"/>
          <p:cNvSpPr>
            <a:spLocks noGrp="1" noChangeArrowheads="1"/>
          </p:cNvSpPr>
          <p:nvPr>
            <p:ph type="sldNum" sz="quarter" idx="11"/>
          </p:nvPr>
        </p:nvSpPr>
        <p:spPr>
          <a:ln/>
        </p:spPr>
        <p:txBody>
          <a:bodyPr/>
          <a:lstStyle>
            <a:lvl1pPr>
              <a:defRPr/>
            </a:lvl1pPr>
          </a:lstStyle>
          <a:p>
            <a:pPr>
              <a:defRPr/>
            </a:pPr>
            <a:fld id="{77B35850-A63D-4617-B676-F00C11684451}" type="slidenum">
              <a:rPr lang="en-US"/>
              <a:pPr>
                <a:defRPr/>
              </a:pPr>
              <a:t>‹#›</a:t>
            </a:fld>
            <a:endParaRPr lang="en-US"/>
          </a:p>
        </p:txBody>
      </p:sp>
    </p:spTree>
    <p:extLst>
      <p:ext uri="{BB962C8B-B14F-4D97-AF65-F5344CB8AC3E}">
        <p14:creationId xmlns:p14="http://schemas.microsoft.com/office/powerpoint/2010/main" val="3427650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0">
              <a:schemeClr val="accent1">
                <a:lumMod val="75000"/>
              </a:schemeClr>
            </a:gs>
            <a:gs pos="100000">
              <a:srgbClr val="005CBF"/>
            </a:gs>
          </a:gsLst>
          <a:lin ang="27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r>
              <a:rPr lang="en-US"/>
              <a:t>RCT Site-Specific Training</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pPr>
              <a:defRPr/>
            </a:pPr>
            <a:fld id="{F3F7016B-D16F-4BB3-A8BF-E31E9768540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Arial" charset="0"/>
        </a:defRPr>
      </a:lvl2pPr>
      <a:lvl3pPr algn="ctr" rtl="0" eaLnBrk="0" fontAlgn="base" hangingPunct="0">
        <a:spcBef>
          <a:spcPct val="0"/>
        </a:spcBef>
        <a:spcAft>
          <a:spcPct val="0"/>
        </a:spcAft>
        <a:defRPr sz="4400">
          <a:solidFill>
            <a:srgbClr val="FFFFFF"/>
          </a:solidFill>
          <a:latin typeface="Arial" charset="0"/>
        </a:defRPr>
      </a:lvl3pPr>
      <a:lvl4pPr algn="ctr" rtl="0" eaLnBrk="0" fontAlgn="base" hangingPunct="0">
        <a:spcBef>
          <a:spcPct val="0"/>
        </a:spcBef>
        <a:spcAft>
          <a:spcPct val="0"/>
        </a:spcAft>
        <a:defRPr sz="4400">
          <a:solidFill>
            <a:srgbClr val="FFFFFF"/>
          </a:solidFill>
          <a:latin typeface="Arial" charset="0"/>
        </a:defRPr>
      </a:lvl4pPr>
      <a:lvl5pPr algn="ctr" rtl="0" eaLnBrk="0" fontAlgn="base" hangingPunct="0">
        <a:spcBef>
          <a:spcPct val="0"/>
        </a:spcBef>
        <a:spcAft>
          <a:spcPct val="0"/>
        </a:spcAft>
        <a:defRPr sz="4400">
          <a:solidFill>
            <a:srgbClr val="FFFFFF"/>
          </a:solidFill>
          <a:latin typeface="Arial" charset="0"/>
        </a:defRPr>
      </a:lvl5pPr>
      <a:lvl6pPr marL="457200" algn="ctr" rtl="0" fontAlgn="base">
        <a:spcBef>
          <a:spcPct val="0"/>
        </a:spcBef>
        <a:spcAft>
          <a:spcPct val="0"/>
        </a:spcAft>
        <a:defRPr sz="4400">
          <a:solidFill>
            <a:srgbClr val="FFFFFF"/>
          </a:solidFill>
          <a:latin typeface="Arial" charset="0"/>
        </a:defRPr>
      </a:lvl6pPr>
      <a:lvl7pPr marL="914400" algn="ctr" rtl="0" fontAlgn="base">
        <a:spcBef>
          <a:spcPct val="0"/>
        </a:spcBef>
        <a:spcAft>
          <a:spcPct val="0"/>
        </a:spcAft>
        <a:defRPr sz="4400">
          <a:solidFill>
            <a:srgbClr val="FFFFFF"/>
          </a:solidFill>
          <a:latin typeface="Arial" charset="0"/>
        </a:defRPr>
      </a:lvl7pPr>
      <a:lvl8pPr marL="1371600" algn="ctr" rtl="0" fontAlgn="base">
        <a:spcBef>
          <a:spcPct val="0"/>
        </a:spcBef>
        <a:spcAft>
          <a:spcPct val="0"/>
        </a:spcAft>
        <a:defRPr sz="4400">
          <a:solidFill>
            <a:srgbClr val="FFFFFF"/>
          </a:solidFill>
          <a:latin typeface="Arial" charset="0"/>
        </a:defRPr>
      </a:lvl8pPr>
      <a:lvl9pPr marL="1828800" algn="ctr" rtl="0" fontAlgn="base">
        <a:spcBef>
          <a:spcPct val="0"/>
        </a:spcBef>
        <a:spcAft>
          <a:spcPct val="0"/>
        </a:spcAft>
        <a:defRPr sz="4400">
          <a:solidFill>
            <a:srgbClr val="FFFFFF"/>
          </a:solidFill>
          <a:latin typeface="Arial"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1295400"/>
            <a:ext cx="8001000" cy="4876800"/>
          </a:xfrm>
        </p:spPr>
        <p:txBody>
          <a:bodyPr/>
          <a:lstStyle/>
          <a:p>
            <a:pPr eaLnBrk="1" hangingPunct="1">
              <a:defRPr/>
            </a:pPr>
            <a:r>
              <a:rPr lang="en-US" sz="4300" b="1" kern="1200" dirty="0">
                <a:solidFill>
                  <a:srgbClr val="333399"/>
                </a:solidFill>
                <a:effectLst>
                  <a:outerShdw blurRad="38100" dist="38100" dir="2700000" algn="tl">
                    <a:srgbClr val="000000"/>
                  </a:outerShdw>
                </a:effectLst>
              </a:rPr>
              <a:t>Contamination</a:t>
            </a:r>
            <a:r>
              <a:rPr lang="en-US" sz="4800" b="1" dirty="0">
                <a:solidFill>
                  <a:srgbClr val="333399"/>
                </a:solidFill>
                <a:effectLst>
                  <a:outerShdw blurRad="38100" dist="38100" dir="2700000" algn="tl">
                    <a:srgbClr val="000000"/>
                  </a:outerShdw>
                </a:effectLst>
              </a:rPr>
              <a:t> Controls and Airborne Radioactivity Controls </a:t>
            </a:r>
            <a:br>
              <a:rPr lang="en-US" sz="3600" b="1" dirty="0">
                <a:solidFill>
                  <a:srgbClr val="333399"/>
                </a:solidFill>
              </a:rPr>
            </a:br>
            <a:br>
              <a:rPr lang="en-US" sz="3600" b="1" dirty="0">
                <a:solidFill>
                  <a:srgbClr val="333399"/>
                </a:solidFill>
              </a:rPr>
            </a:br>
            <a:r>
              <a:rPr lang="en-US" sz="3600" b="1" dirty="0">
                <a:solidFill>
                  <a:srgbClr val="333399"/>
                </a:solidFill>
                <a:effectLst>
                  <a:outerShdw blurRad="38100" dist="38100" dir="2700000" algn="tl">
                    <a:srgbClr val="000000"/>
                  </a:outerShdw>
                </a:effectLst>
              </a:rPr>
              <a:t>Course # FN000281/CR/02</a:t>
            </a:r>
            <a:br>
              <a:rPr lang="en-US" sz="4000" b="1" dirty="0">
                <a:solidFill>
                  <a:srgbClr val="333399"/>
                </a:solidFill>
                <a:effectLst>
                  <a:outerShdw blurRad="38100" dist="38100" dir="2700000" algn="tl">
                    <a:srgbClr val="000000"/>
                  </a:outerShdw>
                </a:effectLst>
              </a:rPr>
            </a:br>
            <a:r>
              <a:rPr lang="en-US" sz="3600" b="1" dirty="0">
                <a:solidFill>
                  <a:srgbClr val="333399"/>
                </a:solidFill>
                <a:effectLst>
                  <a:outerShdw blurRad="38100" dist="38100" dir="2700000" algn="tl">
                    <a:srgbClr val="000000"/>
                  </a:outerShdw>
                </a:effectLst>
              </a:rPr>
              <a:t>May 2018</a:t>
            </a:r>
            <a:br>
              <a:rPr lang="en-US" sz="3600" b="1" dirty="0">
                <a:solidFill>
                  <a:srgbClr val="333399"/>
                </a:solidFill>
                <a:effectLst>
                  <a:outerShdw blurRad="38100" dist="38100" dir="2700000" algn="tl">
                    <a:srgbClr val="000000"/>
                  </a:outerShdw>
                </a:effectLst>
              </a:rPr>
            </a:br>
            <a:br>
              <a:rPr lang="en-US" sz="3600" b="1" dirty="0">
                <a:solidFill>
                  <a:srgbClr val="333399"/>
                </a:solidFill>
                <a:effectLst>
                  <a:outerShdw blurRad="38100" dist="38100" dir="2700000" algn="tl">
                    <a:srgbClr val="000000"/>
                  </a:outerShdw>
                </a:effectLst>
              </a:rPr>
            </a:br>
            <a:endParaRPr lang="en-US" sz="3200" b="1" dirty="0">
              <a:solidFill>
                <a:srgbClr val="333399"/>
              </a:solidFill>
              <a:effectLst>
                <a:outerShdw blurRad="38100" dist="38100" dir="2700000" algn="tl">
                  <a:srgbClr val="000000"/>
                </a:outerShdw>
              </a:effectLst>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81000"/>
            <a:ext cx="2495439" cy="533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A31125-D27B-4E0C-AA27-5839060E4A4E}" type="slidenum">
              <a:rPr lang="en-US" altLang="en-US" smtClean="0">
                <a:solidFill>
                  <a:srgbClr val="000066"/>
                </a:solidFill>
              </a:rPr>
              <a:pPr eaLnBrk="1" hangingPunct="1"/>
              <a:t>10</a:t>
            </a:fld>
            <a:endParaRPr lang="en-US" altLang="en-US">
              <a:solidFill>
                <a:srgbClr val="000066"/>
              </a:solidFill>
            </a:endParaRPr>
          </a:p>
        </p:txBody>
      </p:sp>
      <p:sp>
        <p:nvSpPr>
          <p:cNvPr id="2" name="Rectangle 2"/>
          <p:cNvSpPr>
            <a:spLocks noGrp="1" noChangeArrowheads="1"/>
          </p:cNvSpPr>
          <p:nvPr>
            <p:ph type="title"/>
          </p:nvPr>
        </p:nvSpPr>
        <p:spPr/>
        <p:txBody>
          <a:bodyPr/>
          <a:lstStyle/>
          <a:p>
            <a:pPr eaLnBrk="1" hangingPunct="1">
              <a:defRPr/>
            </a:pPr>
            <a:r>
              <a:rPr lang="en-US" sz="4000" b="1" dirty="0">
                <a:solidFill>
                  <a:srgbClr val="333399"/>
                </a:solidFill>
                <a:effectLst>
                  <a:outerShdw blurRad="38100" dist="38100" dir="2700000" algn="tl">
                    <a:srgbClr val="000000"/>
                  </a:outerShdw>
                </a:effectLst>
              </a:rPr>
              <a:t> Area Entry Requirements</a:t>
            </a:r>
          </a:p>
        </p:txBody>
      </p:sp>
      <p:sp>
        <p:nvSpPr>
          <p:cNvPr id="3" name="Rectangle 3"/>
          <p:cNvSpPr>
            <a:spLocks noGrp="1" noChangeArrowheads="1"/>
          </p:cNvSpPr>
          <p:nvPr>
            <p:ph type="body" idx="1"/>
          </p:nvPr>
        </p:nvSpPr>
        <p:spPr>
          <a:xfrm>
            <a:off x="228600" y="1371600"/>
            <a:ext cx="8686800" cy="4754563"/>
          </a:xfrm>
        </p:spPr>
        <p:txBody>
          <a:bodyPr/>
          <a:lstStyle/>
          <a:p>
            <a:pPr marL="0" indent="0" eaLnBrk="1" hangingPunct="1">
              <a:buFont typeface="Arial" pitchFamily="34" charset="0"/>
              <a:buNone/>
              <a:defRPr/>
            </a:pPr>
            <a:r>
              <a:rPr lang="en-US" b="1" dirty="0"/>
              <a:t>Contamination Area:</a:t>
            </a:r>
          </a:p>
          <a:p>
            <a:pPr marL="0" indent="0" eaLnBrk="1" hangingPunct="1">
              <a:buFont typeface="Arial" pitchFamily="34" charset="0"/>
              <a:buNone/>
              <a:defRPr/>
            </a:pPr>
            <a:endParaRPr lang="en-US" b="1" dirty="0"/>
          </a:p>
          <a:p>
            <a:pPr marL="465138" indent="-465138" eaLnBrk="1" hangingPunct="1">
              <a:defRPr/>
            </a:pPr>
            <a:r>
              <a:rPr lang="en-US" dirty="0"/>
              <a:t>Radiological Worker training</a:t>
            </a:r>
          </a:p>
          <a:p>
            <a:pPr marL="465138" indent="-465138" eaLnBrk="1" hangingPunct="1">
              <a:defRPr/>
            </a:pPr>
            <a:r>
              <a:rPr lang="en-US" dirty="0"/>
              <a:t>Dosimetry badge</a:t>
            </a:r>
          </a:p>
          <a:p>
            <a:pPr marL="465138" indent="-465138" eaLnBrk="1" hangingPunct="1">
              <a:defRPr/>
            </a:pPr>
            <a:r>
              <a:rPr lang="en-US" dirty="0"/>
              <a:t>Written work authorization or RWP</a:t>
            </a:r>
          </a:p>
          <a:p>
            <a:pPr marL="465138" indent="-465138" eaLnBrk="1" hangingPunct="1">
              <a:defRPr/>
            </a:pPr>
            <a:r>
              <a:rPr lang="en-US" dirty="0"/>
              <a:t>Protective clothing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FAC7D7-2169-4289-9E78-DBA7AF1A303A}" type="slidenum">
              <a:rPr lang="en-US" altLang="en-US" smtClean="0">
                <a:solidFill>
                  <a:srgbClr val="000066"/>
                </a:solidFill>
              </a:rPr>
              <a:pPr eaLnBrk="1" hangingPunct="1"/>
              <a:t>11</a:t>
            </a:fld>
            <a:endParaRPr lang="en-US" altLang="en-US">
              <a:solidFill>
                <a:srgbClr val="000066"/>
              </a:solidFill>
            </a:endParaRPr>
          </a:p>
        </p:txBody>
      </p:sp>
      <p:sp>
        <p:nvSpPr>
          <p:cNvPr id="12290" name="Rectangle 2"/>
          <p:cNvSpPr>
            <a:spLocks noGrp="1" noChangeArrowheads="1"/>
          </p:cNvSpPr>
          <p:nvPr>
            <p:ph type="title"/>
          </p:nvPr>
        </p:nvSpPr>
        <p:spPr/>
        <p:txBody>
          <a:bodyPr/>
          <a:lstStyle/>
          <a:p>
            <a:pPr eaLnBrk="1" hangingPunct="1">
              <a:defRPr/>
            </a:pPr>
            <a:r>
              <a:rPr lang="en-US" sz="4000" b="1" dirty="0">
                <a:solidFill>
                  <a:srgbClr val="333399"/>
                </a:solidFill>
                <a:effectLst>
                  <a:outerShdw blurRad="38100" dist="38100" dir="2700000" algn="tl">
                    <a:srgbClr val="000000"/>
                  </a:outerShdw>
                </a:effectLst>
              </a:rPr>
              <a:t> Area Entry Requirements</a:t>
            </a:r>
          </a:p>
        </p:txBody>
      </p:sp>
      <p:sp>
        <p:nvSpPr>
          <p:cNvPr id="12291" name="Rectangle 3"/>
          <p:cNvSpPr>
            <a:spLocks noGrp="1" noChangeArrowheads="1"/>
          </p:cNvSpPr>
          <p:nvPr>
            <p:ph type="body" idx="1"/>
          </p:nvPr>
        </p:nvSpPr>
        <p:spPr>
          <a:xfrm>
            <a:off x="228600" y="1371600"/>
            <a:ext cx="8686800" cy="4754563"/>
          </a:xfrm>
        </p:spPr>
        <p:txBody>
          <a:bodyPr/>
          <a:lstStyle/>
          <a:p>
            <a:pPr marL="0" indent="0" eaLnBrk="1" hangingPunct="1">
              <a:buFont typeface="Arial" pitchFamily="34" charset="0"/>
              <a:buNone/>
              <a:defRPr/>
            </a:pPr>
            <a:r>
              <a:rPr lang="en-US" b="1" dirty="0"/>
              <a:t>High Contamination or Airborne Radioactivity Areas:</a:t>
            </a:r>
          </a:p>
          <a:p>
            <a:pPr marL="465138" indent="-465138" eaLnBrk="1" hangingPunct="1">
              <a:defRPr/>
            </a:pPr>
            <a:r>
              <a:rPr lang="en-US" dirty="0"/>
              <a:t>Radiological Worker training</a:t>
            </a:r>
          </a:p>
          <a:p>
            <a:pPr marL="465138" indent="-465138" eaLnBrk="1" hangingPunct="1">
              <a:defRPr/>
            </a:pPr>
            <a:r>
              <a:rPr lang="en-US" dirty="0"/>
              <a:t>Dosimetry badge</a:t>
            </a:r>
          </a:p>
          <a:p>
            <a:pPr marL="465138" indent="-465138" eaLnBrk="1" hangingPunct="1">
              <a:defRPr/>
            </a:pPr>
            <a:r>
              <a:rPr lang="en-US" dirty="0"/>
              <a:t>Written work authorization or RWP</a:t>
            </a:r>
          </a:p>
          <a:p>
            <a:pPr marL="465138" indent="-465138" eaLnBrk="1" hangingPunct="1">
              <a:defRPr/>
            </a:pPr>
            <a:r>
              <a:rPr lang="en-US" dirty="0"/>
              <a:t>Pre-job briefing </a:t>
            </a:r>
          </a:p>
          <a:p>
            <a:pPr marL="465138" indent="-465138" eaLnBrk="1" hangingPunct="1">
              <a:defRPr/>
            </a:pPr>
            <a:r>
              <a:rPr lang="en-US" dirty="0"/>
              <a:t>Protective clothing</a:t>
            </a:r>
          </a:p>
          <a:p>
            <a:pPr marL="465138" indent="-465138" eaLnBrk="1" hangingPunct="1">
              <a:defRPr/>
            </a:pPr>
            <a:endParaRPr lang="en-US" dirty="0"/>
          </a:p>
          <a:p>
            <a:pPr marL="0" indent="0" eaLnBrk="1" hangingPunct="1">
              <a:buFont typeface="Arial" pitchFamily="34" charset="0"/>
              <a:buNone/>
              <a:defRPr/>
            </a:pPr>
            <a:endParaRPr lang="en-US" b="1" dirty="0"/>
          </a:p>
          <a:p>
            <a:pPr marL="465138" indent="-465138" eaLnBrk="1" hangingPunct="1">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FA8EBE-9945-4D48-A148-8AFFCCA2EFAA}" type="slidenum">
              <a:rPr lang="en-US" altLang="en-US" smtClean="0">
                <a:solidFill>
                  <a:srgbClr val="000066"/>
                </a:solidFill>
              </a:rPr>
              <a:pPr eaLnBrk="1" hangingPunct="1"/>
              <a:t>12</a:t>
            </a:fld>
            <a:endParaRPr lang="en-US" altLang="en-US">
              <a:solidFill>
                <a:srgbClr val="000066"/>
              </a:solidFill>
            </a:endParaRPr>
          </a:p>
        </p:txBody>
      </p:sp>
      <p:sp>
        <p:nvSpPr>
          <p:cNvPr id="12290" name="Rectangle 2"/>
          <p:cNvSpPr>
            <a:spLocks noGrp="1" noChangeArrowheads="1"/>
          </p:cNvSpPr>
          <p:nvPr>
            <p:ph type="title"/>
          </p:nvPr>
        </p:nvSpPr>
        <p:spPr/>
        <p:txBody>
          <a:bodyPr/>
          <a:lstStyle/>
          <a:p>
            <a:pPr eaLnBrk="1" hangingPunct="1">
              <a:defRPr/>
            </a:pPr>
            <a:r>
              <a:rPr lang="en-US" sz="4000" b="1" dirty="0">
                <a:solidFill>
                  <a:srgbClr val="333399"/>
                </a:solidFill>
                <a:effectLst>
                  <a:outerShdw blurRad="38100" dist="38100" dir="2700000" algn="tl">
                    <a:srgbClr val="000000"/>
                  </a:outerShdw>
                </a:effectLst>
              </a:rPr>
              <a:t> Area Exiting Requirements</a:t>
            </a:r>
          </a:p>
        </p:txBody>
      </p:sp>
      <p:sp>
        <p:nvSpPr>
          <p:cNvPr id="12291" name="Rectangle 3"/>
          <p:cNvSpPr>
            <a:spLocks noGrp="1" noChangeArrowheads="1"/>
          </p:cNvSpPr>
          <p:nvPr>
            <p:ph type="body" idx="1"/>
          </p:nvPr>
        </p:nvSpPr>
        <p:spPr>
          <a:xfrm>
            <a:off x="228600" y="1371600"/>
            <a:ext cx="8686800" cy="4754563"/>
          </a:xfrm>
        </p:spPr>
        <p:txBody>
          <a:bodyPr/>
          <a:lstStyle/>
          <a:p>
            <a:pPr marL="0" indent="0" eaLnBrk="1" hangingPunct="1">
              <a:buFont typeface="Arial" pitchFamily="34" charset="0"/>
              <a:buNone/>
              <a:defRPr/>
            </a:pPr>
            <a:r>
              <a:rPr lang="en-US" b="1" dirty="0"/>
              <a:t>Contamination Area, High Contamination, and Airborne Radioactive Areas:</a:t>
            </a:r>
          </a:p>
          <a:p>
            <a:pPr marL="0" indent="0" eaLnBrk="1" hangingPunct="1">
              <a:buFont typeface="Arial" pitchFamily="34" charset="0"/>
              <a:buNone/>
              <a:defRPr/>
            </a:pPr>
            <a:endParaRPr lang="en-US" b="1" dirty="0"/>
          </a:p>
          <a:p>
            <a:pPr marL="465138" indent="-465138" eaLnBrk="1" hangingPunct="1">
              <a:defRPr/>
            </a:pPr>
            <a:r>
              <a:rPr lang="en-US" dirty="0"/>
              <a:t>Remove protective clothing</a:t>
            </a:r>
          </a:p>
          <a:p>
            <a:pPr marL="465138" indent="-465138" eaLnBrk="1" hangingPunct="1">
              <a:defRPr/>
            </a:pPr>
            <a:r>
              <a:rPr lang="en-US" dirty="0"/>
              <a:t>Perform frisk</a:t>
            </a:r>
          </a:p>
          <a:p>
            <a:pPr marL="465138" indent="-465138" eaLnBrk="1" hangingPunct="1">
              <a:defRPr/>
            </a:pPr>
            <a:r>
              <a:rPr lang="en-US" dirty="0"/>
              <a:t>Tools or equipment being removed must be surveyed/monitored for contamination</a:t>
            </a:r>
          </a:p>
          <a:p>
            <a:pPr marL="465138" indent="-465138" eaLnBrk="1" hangingPunct="1">
              <a:buFont typeface="Arial" pitchFamily="34" charset="0"/>
              <a:buNone/>
              <a:defRPr/>
            </a:pP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43000"/>
          </a:xfrm>
        </p:spPr>
        <p:txBody>
          <a:bodyPr/>
          <a:lstStyle/>
          <a:p>
            <a:pPr>
              <a:defRPr/>
            </a:pPr>
            <a:r>
              <a:rPr lang="en-US" b="1" dirty="0">
                <a:solidFill>
                  <a:srgbClr val="333399"/>
                </a:solidFill>
                <a:effectLst>
                  <a:outerShdw blurRad="38100" dist="38100" dir="2700000" algn="tl">
                    <a:srgbClr val="000000"/>
                  </a:outerShdw>
                </a:effectLst>
              </a:rPr>
              <a:t>Goal of Contamination Control</a:t>
            </a:r>
            <a:endParaRPr lang="en-US" dirty="0"/>
          </a:p>
        </p:txBody>
      </p:sp>
      <p:sp>
        <p:nvSpPr>
          <p:cNvPr id="3" name="Content Placeholder 2"/>
          <p:cNvSpPr>
            <a:spLocks noGrp="1"/>
          </p:cNvSpPr>
          <p:nvPr>
            <p:ph idx="1"/>
          </p:nvPr>
        </p:nvSpPr>
        <p:spPr>
          <a:xfrm>
            <a:off x="381000" y="1219200"/>
            <a:ext cx="8305800" cy="4906963"/>
          </a:xfrm>
        </p:spPr>
        <p:txBody>
          <a:bodyPr/>
          <a:lstStyle/>
          <a:p>
            <a:pPr marL="0" indent="0" eaLnBrk="1" hangingPunct="1">
              <a:buFont typeface="Arial" pitchFamily="34" charset="0"/>
              <a:buNone/>
              <a:defRPr/>
            </a:pPr>
            <a:r>
              <a:rPr lang="en-US" b="1" dirty="0"/>
              <a:t>The goal of an effective contamination control program is to maintain all areas free of removable contamination to the extent possible in the following ways:</a:t>
            </a:r>
          </a:p>
          <a:p>
            <a:pPr marL="465138" indent="-465138" eaLnBrk="1" hangingPunct="1">
              <a:defRPr/>
            </a:pPr>
            <a:r>
              <a:rPr lang="en-US" dirty="0"/>
              <a:t>Good housekeeping</a:t>
            </a:r>
          </a:p>
          <a:p>
            <a:pPr marL="465138" indent="-465138" eaLnBrk="1" hangingPunct="1">
              <a:defRPr/>
            </a:pPr>
            <a:r>
              <a:rPr lang="en-US" dirty="0"/>
              <a:t>Preventive maintenance</a:t>
            </a:r>
          </a:p>
          <a:p>
            <a:pPr marL="465138" indent="-465138" eaLnBrk="1" hangingPunct="1">
              <a:defRPr/>
            </a:pPr>
            <a:r>
              <a:rPr lang="en-US" dirty="0"/>
              <a:t>Control of radioactive materials in/out of radiological areas</a:t>
            </a:r>
          </a:p>
          <a:p>
            <a:pPr marL="465138" indent="-465138" eaLnBrk="1" hangingPunct="1">
              <a:defRPr/>
            </a:pPr>
            <a:r>
              <a:rPr lang="en-US" dirty="0"/>
              <a:t>Decontaminate as necessary</a:t>
            </a:r>
          </a:p>
          <a:p>
            <a:pPr>
              <a:defRPr/>
            </a:pPr>
            <a:endParaRPr lang="en-US" dirty="0"/>
          </a:p>
        </p:txBody>
      </p:sp>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B1487C-1519-4523-BD0C-CA2B5CA3620D}" type="slidenum">
              <a:rPr lang="en-US" altLang="en-US" smtClean="0">
                <a:solidFill>
                  <a:srgbClr val="000066"/>
                </a:solidFill>
              </a:rPr>
              <a:pPr eaLnBrk="1" hangingPunct="1"/>
              <a:t>13</a:t>
            </a:fld>
            <a:endParaRPr lang="en-US" altLang="en-US">
              <a:solidFill>
                <a:srgbClr val="0000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51D59B-235A-420B-905C-40ABFBE91286}" type="slidenum">
              <a:rPr lang="en-US" altLang="en-US" smtClean="0">
                <a:solidFill>
                  <a:srgbClr val="000066"/>
                </a:solidFill>
              </a:rPr>
              <a:pPr eaLnBrk="1" hangingPunct="1"/>
              <a:t>14</a:t>
            </a:fld>
            <a:endParaRPr lang="en-US" altLang="en-US">
              <a:solidFill>
                <a:srgbClr val="000066"/>
              </a:solidFill>
            </a:endParaRPr>
          </a:p>
        </p:txBody>
      </p:sp>
      <p:sp>
        <p:nvSpPr>
          <p:cNvPr id="12290" name="Rectangle 2"/>
          <p:cNvSpPr>
            <a:spLocks noGrp="1" noChangeArrowheads="1"/>
          </p:cNvSpPr>
          <p:nvPr>
            <p:ph type="title"/>
          </p:nvPr>
        </p:nvSpPr>
        <p:spPr>
          <a:xfrm>
            <a:off x="457200" y="228600"/>
            <a:ext cx="84582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12291" name="Rectangle 3"/>
          <p:cNvSpPr>
            <a:spLocks noGrp="1" noChangeArrowheads="1"/>
          </p:cNvSpPr>
          <p:nvPr>
            <p:ph type="body" idx="1"/>
          </p:nvPr>
        </p:nvSpPr>
        <p:spPr>
          <a:xfrm>
            <a:off x="228600" y="1295400"/>
            <a:ext cx="8915400" cy="4953000"/>
          </a:xfrm>
        </p:spPr>
        <p:txBody>
          <a:bodyPr/>
          <a:lstStyle/>
          <a:p>
            <a:pPr marL="465138" indent="-465138" eaLnBrk="1" hangingPunct="1">
              <a:buFontTx/>
              <a:buAutoNum type="arabicPeriod"/>
              <a:defRPr/>
            </a:pPr>
            <a:r>
              <a:rPr lang="en-US" dirty="0"/>
              <a:t>Area </a:t>
            </a:r>
            <a:r>
              <a:rPr lang="en-US" u="sng" dirty="0"/>
              <a:t>access controls</a:t>
            </a:r>
            <a:r>
              <a:rPr lang="en-US" dirty="0"/>
              <a:t> must be implemented.</a:t>
            </a:r>
          </a:p>
          <a:p>
            <a:pPr marL="914400" indent="-465138" eaLnBrk="1" hangingPunct="1">
              <a:buFontTx/>
              <a:buChar char="•"/>
              <a:defRPr/>
            </a:pPr>
            <a:r>
              <a:rPr lang="en-US" dirty="0"/>
              <a:t>Use solid barriers to enclose areas where practical.</a:t>
            </a:r>
          </a:p>
          <a:p>
            <a:pPr marL="914400" indent="-465138" eaLnBrk="1" hangingPunct="1">
              <a:buFontTx/>
              <a:buChar char="•"/>
              <a:defRPr/>
            </a:pPr>
            <a:r>
              <a:rPr lang="en-US" dirty="0"/>
              <a:t>Entry control devices may be needed such as alarms and locks.</a:t>
            </a:r>
          </a:p>
          <a:p>
            <a:pPr marL="514350" indent="-514350" eaLnBrk="1" hangingPunct="1">
              <a:buFontTx/>
              <a:buAutoNum type="arabicPeriod" startAt="2"/>
              <a:defRPr/>
            </a:pPr>
            <a:r>
              <a:rPr lang="en-US" dirty="0"/>
              <a:t>Mark and secure systems (hoses, pipes) that may transport contaminated fluids when:</a:t>
            </a:r>
          </a:p>
          <a:p>
            <a:pPr marL="914400" lvl="1" indent="-514350" eaLnBrk="1" hangingPunct="1">
              <a:defRPr/>
            </a:pPr>
            <a:r>
              <a:rPr lang="en-US" sz="3200" dirty="0"/>
              <a:t>Activity level of fluid exceeds those permitted for surface discharge.</a:t>
            </a:r>
          </a:p>
          <a:p>
            <a:pPr marL="914400" lvl="1" indent="-514350" eaLnBrk="1" hangingPunct="1">
              <a:buFont typeface="Arial" pitchFamily="34" charset="0"/>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C776DB4-BAC4-4D50-8EB2-4B19203E34EA}" type="slidenum">
              <a:rPr lang="en-US" altLang="en-US" smtClean="0">
                <a:solidFill>
                  <a:srgbClr val="000066"/>
                </a:solidFill>
              </a:rPr>
              <a:pPr eaLnBrk="1" hangingPunct="1"/>
              <a:t>15</a:t>
            </a:fld>
            <a:endParaRPr lang="en-US" altLang="en-US">
              <a:solidFill>
                <a:srgbClr val="000066"/>
              </a:solidFill>
            </a:endParaRPr>
          </a:p>
        </p:txBody>
      </p:sp>
      <p:sp>
        <p:nvSpPr>
          <p:cNvPr id="2" name="Rectangle 2"/>
          <p:cNvSpPr>
            <a:spLocks noGrp="1" noChangeArrowheads="1"/>
          </p:cNvSpPr>
          <p:nvPr>
            <p:ph type="title"/>
          </p:nvPr>
        </p:nvSpPr>
        <p:spPr>
          <a:xfrm>
            <a:off x="228600" y="274638"/>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17413" name="Rectangle 3"/>
          <p:cNvSpPr>
            <a:spLocks noGrp="1" noChangeArrowheads="1"/>
          </p:cNvSpPr>
          <p:nvPr>
            <p:ph type="body" idx="1"/>
          </p:nvPr>
        </p:nvSpPr>
        <p:spPr>
          <a:xfrm>
            <a:off x="152400" y="1371600"/>
            <a:ext cx="8763000" cy="4754563"/>
          </a:xfrm>
        </p:spPr>
        <p:txBody>
          <a:bodyPr/>
          <a:lstStyle/>
          <a:p>
            <a:pPr marL="914400" indent="-449263" eaLnBrk="1" hangingPunct="1">
              <a:buFontTx/>
              <a:buChar char="•"/>
              <a:defRPr/>
            </a:pPr>
            <a:r>
              <a:rPr lang="en-US" dirty="0"/>
              <a:t>Access to such hoses, pipes, and systems by unauthorized personnel is possible.</a:t>
            </a:r>
          </a:p>
          <a:p>
            <a:pPr marL="465138" indent="-449263" eaLnBrk="1" hangingPunct="1">
              <a:buFontTx/>
              <a:buAutoNum type="arabicPeriod" startAt="3"/>
              <a:defRPr/>
            </a:pPr>
            <a:r>
              <a:rPr lang="en-US" dirty="0"/>
              <a:t>Try to control airflow direction from areas of lesser to greater contamination to minimize the spread of contamination. Turn off airflow systems unless ventilation already allows for radioactive decay before air is exhausted. </a:t>
            </a:r>
          </a:p>
          <a:p>
            <a:pPr marL="465138" indent="-449263" eaLnBrk="1" hangingPunct="1">
              <a:buFontTx/>
              <a:buAutoNum type="arabicPeriod" startAt="3"/>
              <a:defRPr/>
            </a:pPr>
            <a:r>
              <a:rPr lang="en-US" dirty="0"/>
              <a:t>Use containment devices such as glove bags and tents where appropriate.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D86C55B-74EE-43C5-AE37-6C3F7C1E41FE}" type="slidenum">
              <a:rPr lang="en-US" altLang="en-US" smtClean="0">
                <a:solidFill>
                  <a:srgbClr val="000066"/>
                </a:solidFill>
              </a:rPr>
              <a:pPr eaLnBrk="1" hangingPunct="1"/>
              <a:t>16</a:t>
            </a:fld>
            <a:endParaRPr lang="en-US" altLang="en-US">
              <a:solidFill>
                <a:srgbClr val="000066"/>
              </a:solidFill>
            </a:endParaRPr>
          </a:p>
        </p:txBody>
      </p:sp>
      <p:sp>
        <p:nvSpPr>
          <p:cNvPr id="2" name="Rectangle 2"/>
          <p:cNvSpPr>
            <a:spLocks noGrp="1" noChangeArrowheads="1"/>
          </p:cNvSpPr>
          <p:nvPr>
            <p:ph type="title"/>
          </p:nvPr>
        </p:nvSpPr>
        <p:spPr>
          <a:xfrm>
            <a:off x="228600" y="274638"/>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18437" name="Rectangle 3"/>
          <p:cNvSpPr>
            <a:spLocks noGrp="1" noChangeArrowheads="1"/>
          </p:cNvSpPr>
          <p:nvPr>
            <p:ph type="body" idx="1"/>
          </p:nvPr>
        </p:nvSpPr>
        <p:spPr>
          <a:xfrm>
            <a:off x="228600" y="1371600"/>
            <a:ext cx="8763000" cy="4876800"/>
          </a:xfrm>
        </p:spPr>
        <p:txBody>
          <a:bodyPr/>
          <a:lstStyle/>
          <a:p>
            <a:pPr marL="465138" indent="-465138" eaLnBrk="1" hangingPunct="1">
              <a:buFontTx/>
              <a:buAutoNum type="arabicPeriod" startAt="5"/>
            </a:pPr>
            <a:r>
              <a:rPr lang="en-US" altLang="en-US"/>
              <a:t>Carefully select target materials to avoid materials that oxidize, flake, or vaporize.</a:t>
            </a:r>
          </a:p>
          <a:p>
            <a:pPr marL="465138" indent="-465138" eaLnBrk="1" hangingPunct="1">
              <a:buFontTx/>
              <a:buAutoNum type="arabicPeriod" startAt="5"/>
            </a:pPr>
            <a:r>
              <a:rPr lang="en-US" altLang="en-US"/>
              <a:t>Coat surfaces of items to prevent oxidation.</a:t>
            </a:r>
          </a:p>
          <a:p>
            <a:pPr marL="465138" indent="-465138" eaLnBrk="1" hangingPunct="1">
              <a:buFontTx/>
              <a:buAutoNum type="arabicPeriod" startAt="5"/>
            </a:pPr>
            <a:r>
              <a:rPr lang="en-US" altLang="en-US"/>
              <a:t>Dispose of unused activated materials and use good housekeeping.</a:t>
            </a:r>
          </a:p>
          <a:p>
            <a:pPr marL="465138" indent="-465138" eaLnBrk="1" hangingPunct="1">
              <a:buFontTx/>
              <a:buAutoNum type="arabicPeriod" startAt="5"/>
            </a:pPr>
            <a:r>
              <a:rPr lang="en-US" altLang="en-US"/>
              <a:t>Store activated materials in properly designated areas.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962915-F35D-497F-A3BF-1A04AA240F49}" type="slidenum">
              <a:rPr lang="en-US" altLang="en-US" smtClean="0">
                <a:solidFill>
                  <a:srgbClr val="000066"/>
                </a:solidFill>
              </a:rPr>
              <a:pPr eaLnBrk="1" hangingPunct="1"/>
              <a:t>17</a:t>
            </a:fld>
            <a:endParaRPr lang="en-US" altLang="en-US">
              <a:solidFill>
                <a:srgbClr val="000066"/>
              </a:solidFill>
            </a:endParaRPr>
          </a:p>
        </p:txBody>
      </p:sp>
      <p:sp>
        <p:nvSpPr>
          <p:cNvPr id="2" name="Rectangle 2"/>
          <p:cNvSpPr>
            <a:spLocks noGrp="1" noChangeArrowheads="1"/>
          </p:cNvSpPr>
          <p:nvPr>
            <p:ph type="title"/>
          </p:nvPr>
        </p:nvSpPr>
        <p:spPr>
          <a:xfrm>
            <a:off x="228600" y="274638"/>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3" name="Rectangle 3"/>
          <p:cNvSpPr>
            <a:spLocks noGrp="1" noChangeArrowheads="1"/>
          </p:cNvSpPr>
          <p:nvPr>
            <p:ph type="body" idx="1"/>
          </p:nvPr>
        </p:nvSpPr>
        <p:spPr>
          <a:xfrm>
            <a:off x="228600" y="1371600"/>
            <a:ext cx="8686800" cy="4754563"/>
          </a:xfrm>
        </p:spPr>
        <p:txBody>
          <a:bodyPr/>
          <a:lstStyle/>
          <a:p>
            <a:pPr marL="465138" indent="-465138" eaLnBrk="1" hangingPunct="1">
              <a:buFontTx/>
              <a:buAutoNum type="arabicPeriod" startAt="9"/>
              <a:defRPr/>
            </a:pPr>
            <a:r>
              <a:rPr lang="en-US" dirty="0"/>
              <a:t>Contamination levels caused by ongoing work must be monitored and maintained ALARA. Perform surface and item decontamination at specified intervals.</a:t>
            </a:r>
          </a:p>
          <a:p>
            <a:pPr marL="688975" indent="-688975" eaLnBrk="1" hangingPunct="1">
              <a:buFontTx/>
              <a:buAutoNum type="arabicPeriod" startAt="9"/>
              <a:defRPr/>
            </a:pPr>
            <a:r>
              <a:rPr lang="en-US" dirty="0"/>
              <a:t>Tools and equipment should be verified for operability before being brought into radiological areas.</a:t>
            </a:r>
          </a:p>
          <a:p>
            <a:pPr marL="465138" indent="-465138" eaLnBrk="1" hangingPunct="1">
              <a:buFontTx/>
              <a:buNone/>
              <a:defRPr/>
            </a:pPr>
            <a:endParaRPr lang="en-US" dirty="0"/>
          </a:p>
          <a:p>
            <a:pPr marL="465138" indent="-465138" eaLnBrk="1" hangingPunct="1">
              <a:buFontTx/>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619CEB-1DF2-4F82-8E70-9E9E22103F2F}" type="slidenum">
              <a:rPr lang="en-US" altLang="en-US" smtClean="0">
                <a:solidFill>
                  <a:srgbClr val="000066"/>
                </a:solidFill>
              </a:rPr>
              <a:pPr eaLnBrk="1" hangingPunct="1"/>
              <a:t>18</a:t>
            </a:fld>
            <a:endParaRPr lang="en-US" altLang="en-US">
              <a:solidFill>
                <a:srgbClr val="000066"/>
              </a:solidFill>
            </a:endParaRPr>
          </a:p>
        </p:txBody>
      </p:sp>
      <p:sp>
        <p:nvSpPr>
          <p:cNvPr id="2" name="Rectangle 2"/>
          <p:cNvSpPr>
            <a:spLocks noGrp="1" noChangeArrowheads="1"/>
          </p:cNvSpPr>
          <p:nvPr>
            <p:ph type="title"/>
          </p:nvPr>
        </p:nvSpPr>
        <p:spPr>
          <a:xfrm>
            <a:off x="228600" y="274638"/>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20485" name="Rectangle 3"/>
          <p:cNvSpPr>
            <a:spLocks noGrp="1" noChangeArrowheads="1"/>
          </p:cNvSpPr>
          <p:nvPr>
            <p:ph type="body" idx="1"/>
          </p:nvPr>
        </p:nvSpPr>
        <p:spPr>
          <a:xfrm>
            <a:off x="228600" y="1371600"/>
            <a:ext cx="8686800" cy="4754563"/>
          </a:xfrm>
        </p:spPr>
        <p:txBody>
          <a:bodyPr/>
          <a:lstStyle/>
          <a:p>
            <a:pPr marL="688975" indent="-688975" eaLnBrk="1" hangingPunct="1">
              <a:buFontTx/>
              <a:buNone/>
              <a:defRPr/>
            </a:pPr>
            <a:r>
              <a:rPr lang="en-US" dirty="0"/>
              <a:t>11. Containment devices, portable or auxiliary ventilation, and temporary shielding should be inspected before use.</a:t>
            </a:r>
          </a:p>
          <a:p>
            <a:pPr marL="688975" indent="-688975" eaLnBrk="1" hangingPunct="1">
              <a:buFontTx/>
              <a:buNone/>
              <a:defRPr/>
            </a:pPr>
            <a:r>
              <a:rPr lang="en-US" dirty="0"/>
              <a:t>12. To minimize intakes of radioactive material, smoking, eating, drinking, applying cosmetics, chewing, or loitering is not permitted in Contamination, High Contamination, or Airborne Radioactivity Areas.</a:t>
            </a:r>
          </a:p>
          <a:p>
            <a:pPr marL="465138" indent="-465138" eaLnBrk="1" hangingPunct="1">
              <a:buFontTx/>
              <a:buNone/>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E1DC8BC-D220-40DE-9B23-93FFE51E5306}" type="slidenum">
              <a:rPr lang="en-US" altLang="en-US" smtClean="0">
                <a:solidFill>
                  <a:srgbClr val="000066"/>
                </a:solidFill>
              </a:rPr>
              <a:pPr eaLnBrk="1" hangingPunct="1"/>
              <a:t>19</a:t>
            </a:fld>
            <a:endParaRPr lang="en-US" altLang="en-US">
              <a:solidFill>
                <a:srgbClr val="000066"/>
              </a:solidFill>
            </a:endParaRPr>
          </a:p>
        </p:txBody>
      </p:sp>
      <p:sp>
        <p:nvSpPr>
          <p:cNvPr id="2" name="Rectangle 2"/>
          <p:cNvSpPr>
            <a:spLocks noGrp="1" noChangeArrowheads="1"/>
          </p:cNvSpPr>
          <p:nvPr>
            <p:ph type="title"/>
          </p:nvPr>
        </p:nvSpPr>
        <p:spPr>
          <a:xfrm>
            <a:off x="228600" y="274638"/>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Contamination Control Measures</a:t>
            </a:r>
          </a:p>
        </p:txBody>
      </p:sp>
      <p:sp>
        <p:nvSpPr>
          <p:cNvPr id="3" name="Rectangle 3"/>
          <p:cNvSpPr>
            <a:spLocks noGrp="1" noChangeArrowheads="1"/>
          </p:cNvSpPr>
          <p:nvPr>
            <p:ph type="body" idx="1"/>
          </p:nvPr>
        </p:nvSpPr>
        <p:spPr>
          <a:xfrm>
            <a:off x="152400" y="1371600"/>
            <a:ext cx="8763000" cy="5029200"/>
          </a:xfrm>
        </p:spPr>
        <p:txBody>
          <a:bodyPr/>
          <a:lstStyle/>
          <a:p>
            <a:pPr marL="688975" indent="-688975" eaLnBrk="1" hangingPunct="1">
              <a:buFont typeface="Arial" pitchFamily="34" charset="0"/>
              <a:buNone/>
              <a:defRPr/>
            </a:pPr>
            <a:r>
              <a:rPr lang="en-US" dirty="0"/>
              <a:t>13. When a potential exists for personnel heat stress, drinking may be permitted in a Contamination Area under the following conditions:</a:t>
            </a:r>
          </a:p>
          <a:p>
            <a:pPr marL="1139825" indent="-450850" eaLnBrk="1" hangingPunct="1">
              <a:defRPr/>
            </a:pPr>
            <a:r>
              <a:rPr lang="en-US" dirty="0"/>
              <a:t>The potential of heat stress cannot be reduced by administrative/engineering controls.</a:t>
            </a:r>
          </a:p>
          <a:p>
            <a:pPr marL="1139825" indent="-450850" eaLnBrk="1" hangingPunct="1">
              <a:defRPr/>
            </a:pPr>
            <a:r>
              <a:rPr lang="en-US" dirty="0"/>
              <a:t>RSO must approve drinking containers and/or drinking water sources.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185E0E-AE28-48F8-97C6-E33A934710F7}" type="slidenum">
              <a:rPr lang="en-US" altLang="en-US" smtClean="0">
                <a:solidFill>
                  <a:srgbClr val="000066"/>
                </a:solidFill>
              </a:rPr>
              <a:pPr eaLnBrk="1" hangingPunct="1"/>
              <a:t>2</a:t>
            </a:fld>
            <a:endParaRPr lang="en-US" altLang="en-US">
              <a:solidFill>
                <a:srgbClr val="000066"/>
              </a:solidFill>
            </a:endParaRPr>
          </a:p>
        </p:txBody>
      </p:sp>
      <p:sp>
        <p:nvSpPr>
          <p:cNvPr id="9218" name="Rectangle 2"/>
          <p:cNvSpPr>
            <a:spLocks noGrp="1" noChangeArrowheads="1"/>
          </p:cNvSpPr>
          <p:nvPr>
            <p:ph type="title"/>
          </p:nvPr>
        </p:nvSpPr>
        <p:spPr/>
        <p:txBody>
          <a:bodyPr/>
          <a:lstStyle/>
          <a:p>
            <a:pPr eaLnBrk="1" hangingPunct="1">
              <a:defRPr/>
            </a:pPr>
            <a:r>
              <a:rPr lang="en-US" sz="4000" b="1" dirty="0">
                <a:solidFill>
                  <a:srgbClr val="333399"/>
                </a:solidFill>
                <a:effectLst>
                  <a:outerShdw blurRad="38100" dist="38100" dir="2700000" algn="tl">
                    <a:srgbClr val="000000"/>
                  </a:outerShdw>
                </a:effectLst>
              </a:rPr>
              <a:t>Definition of Contamination</a:t>
            </a:r>
          </a:p>
        </p:txBody>
      </p:sp>
      <p:sp>
        <p:nvSpPr>
          <p:cNvPr id="9219" name="Rectangle 3"/>
          <p:cNvSpPr>
            <a:spLocks noGrp="1" noChangeArrowheads="1"/>
          </p:cNvSpPr>
          <p:nvPr>
            <p:ph type="body" idx="1"/>
          </p:nvPr>
        </p:nvSpPr>
        <p:spPr>
          <a:xfrm>
            <a:off x="304800" y="1447800"/>
            <a:ext cx="8686800" cy="4419600"/>
          </a:xfrm>
        </p:spPr>
        <p:txBody>
          <a:bodyPr/>
          <a:lstStyle/>
          <a:p>
            <a:pPr marL="0" indent="0" eaLnBrk="1" hangingPunct="1">
              <a:buFontTx/>
              <a:buNone/>
              <a:defRPr/>
            </a:pPr>
            <a:r>
              <a:rPr lang="en-US" sz="3600" b="1" dirty="0"/>
              <a:t>Contamination is radioactive material in a loose or dispersible form.</a:t>
            </a:r>
          </a:p>
          <a:p>
            <a:pPr marL="465138" indent="-465138" eaLnBrk="1" hangingPunct="1">
              <a:defRPr/>
            </a:pPr>
            <a:r>
              <a:rPr lang="en-US" sz="3600" dirty="0"/>
              <a:t>Surface removable contamination could be easily transferred to other areas, equipment or personnel.</a:t>
            </a:r>
          </a:p>
          <a:p>
            <a:pPr marL="465138" indent="-465138" eaLnBrk="1" hangingPunct="1">
              <a:defRPr/>
            </a:pPr>
            <a:r>
              <a:rPr lang="en-US" sz="3600" dirty="0"/>
              <a:t>Fixed contamination is </a:t>
            </a:r>
            <a:r>
              <a:rPr lang="en-US" sz="3600" u="sng" dirty="0"/>
              <a:t>not</a:t>
            </a:r>
            <a:r>
              <a:rPr lang="en-US" sz="3600" dirty="0"/>
              <a:t> easily transferred to areas, equipment or personnel.</a:t>
            </a:r>
          </a:p>
          <a:p>
            <a:pPr marL="0" indent="0" eaLnBrk="1" hangingPunct="1">
              <a:buFontTx/>
              <a:buNone/>
              <a:defRPr/>
            </a:pPr>
            <a:endParaRPr lang="en-US" sz="3600" b="1" dirty="0"/>
          </a:p>
          <a:p>
            <a:pPr marL="457200" indent="-457200" eaLnBrk="1" hangingPunct="1">
              <a:buFontTx/>
              <a:buNone/>
              <a:defRPr/>
            </a:pPr>
            <a:endParaRPr lang="en-US" dirty="0"/>
          </a:p>
          <a:p>
            <a:pPr marL="457200" indent="-457200" eaLnBrk="1" hangingPunct="1">
              <a:buFont typeface="Arial" pitchFamily="34" charset="0"/>
              <a:buNone/>
              <a:defRPr/>
            </a:pPr>
            <a:endParaRPr lang="en-US" dirty="0"/>
          </a:p>
          <a:p>
            <a:pPr marL="457200" indent="-457200" eaLnBrk="1" hangingPunct="1">
              <a:buFontTx/>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20B06F-23FF-4883-A055-8A7FFCD25322}" type="slidenum">
              <a:rPr lang="en-US" altLang="en-US" smtClean="0">
                <a:solidFill>
                  <a:srgbClr val="000066"/>
                </a:solidFill>
              </a:rPr>
              <a:pPr eaLnBrk="1" hangingPunct="1"/>
              <a:t>20</a:t>
            </a:fld>
            <a:endParaRPr lang="en-US" altLang="en-US">
              <a:solidFill>
                <a:srgbClr val="000066"/>
              </a:solidFill>
            </a:endParaRPr>
          </a:p>
        </p:txBody>
      </p:sp>
      <p:sp>
        <p:nvSpPr>
          <p:cNvPr id="2" name="Rectangle 2"/>
          <p:cNvSpPr>
            <a:spLocks noGrp="1" noChangeArrowheads="1"/>
          </p:cNvSpPr>
          <p:nvPr>
            <p:ph type="title"/>
          </p:nvPr>
        </p:nvSpPr>
        <p:spPr>
          <a:xfrm>
            <a:off x="228600" y="274638"/>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22533" name="Rectangle 3"/>
          <p:cNvSpPr>
            <a:spLocks noGrp="1" noChangeArrowheads="1"/>
          </p:cNvSpPr>
          <p:nvPr>
            <p:ph type="body" idx="1"/>
          </p:nvPr>
        </p:nvSpPr>
        <p:spPr>
          <a:xfrm>
            <a:off x="228600" y="1371600"/>
            <a:ext cx="8686800" cy="4754563"/>
          </a:xfrm>
        </p:spPr>
        <p:txBody>
          <a:bodyPr/>
          <a:lstStyle/>
          <a:p>
            <a:pPr marL="914400" indent="-465138" eaLnBrk="1" hangingPunct="1">
              <a:buFontTx/>
              <a:buChar char="•"/>
            </a:pPr>
            <a:r>
              <a:rPr lang="en-US" altLang="en-US"/>
              <a:t>The individual’s hands and face must be monitored for contamination prior to drinking.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04375-448F-48CF-B605-9B8B5531FDE4}" type="slidenum">
              <a:rPr lang="en-US" altLang="en-US" smtClean="0">
                <a:solidFill>
                  <a:srgbClr val="000066"/>
                </a:solidFill>
              </a:rPr>
              <a:pPr eaLnBrk="1" hangingPunct="1"/>
              <a:t>21</a:t>
            </a:fld>
            <a:endParaRPr lang="en-US" altLang="en-US">
              <a:solidFill>
                <a:srgbClr val="000066"/>
              </a:solidFill>
            </a:endParaRPr>
          </a:p>
        </p:txBody>
      </p:sp>
      <p:sp>
        <p:nvSpPr>
          <p:cNvPr id="2" name="Rectangle 2"/>
          <p:cNvSpPr>
            <a:spLocks noGrp="1" noChangeArrowheads="1"/>
          </p:cNvSpPr>
          <p:nvPr>
            <p:ph type="title"/>
          </p:nvPr>
        </p:nvSpPr>
        <p:spPr>
          <a:xfrm>
            <a:off x="228600" y="228600"/>
            <a:ext cx="86106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Control Measures</a:t>
            </a:r>
          </a:p>
        </p:txBody>
      </p:sp>
      <p:sp>
        <p:nvSpPr>
          <p:cNvPr id="3" name="Rectangle 3"/>
          <p:cNvSpPr>
            <a:spLocks noGrp="1" noChangeArrowheads="1"/>
          </p:cNvSpPr>
          <p:nvPr>
            <p:ph type="body" idx="1"/>
          </p:nvPr>
        </p:nvSpPr>
        <p:spPr>
          <a:xfrm>
            <a:off x="228600" y="1143000"/>
            <a:ext cx="8763000" cy="5181600"/>
          </a:xfrm>
        </p:spPr>
        <p:txBody>
          <a:bodyPr/>
          <a:lstStyle/>
          <a:p>
            <a:pPr marL="0" indent="0" eaLnBrk="1" hangingPunct="1">
              <a:buFontTx/>
              <a:buNone/>
              <a:defRPr/>
            </a:pPr>
            <a:r>
              <a:rPr lang="en-US" b="1" dirty="0"/>
              <a:t>Controls for Bench Top Work, Fume Hoods, Sample Stations, and Glove Boxes</a:t>
            </a:r>
          </a:p>
          <a:p>
            <a:pPr marL="465138" indent="-465138" eaLnBrk="1" hangingPunct="1">
              <a:buFontTx/>
              <a:buAutoNum type="arabicPeriod"/>
              <a:defRPr/>
            </a:pPr>
            <a:r>
              <a:rPr lang="en-US" dirty="0"/>
              <a:t>A Radiological Work Permit is required.</a:t>
            </a:r>
          </a:p>
          <a:p>
            <a:pPr marL="465138" indent="-465138" eaLnBrk="1" hangingPunct="1">
              <a:buFontTx/>
              <a:buAutoNum type="arabicPeriod"/>
              <a:defRPr/>
            </a:pPr>
            <a:r>
              <a:rPr lang="en-US" dirty="0"/>
              <a:t>Glove boxes should be inspected for integrity and operability prior to use.</a:t>
            </a:r>
          </a:p>
          <a:p>
            <a:pPr marL="465138" indent="-465138" eaLnBrk="1" hangingPunct="1">
              <a:buFontTx/>
              <a:buAutoNum type="arabicPeriod"/>
              <a:defRPr/>
            </a:pPr>
            <a:r>
              <a:rPr lang="en-US" dirty="0"/>
              <a:t>Glove boxes should have survey measurements posted to indicate whole body and extremity dose rates, as appropriate.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ADC066-E3AC-4074-AFEE-6EDEE6D4F97F}" type="slidenum">
              <a:rPr lang="en-US" altLang="en-US" smtClean="0">
                <a:solidFill>
                  <a:srgbClr val="000066"/>
                </a:solidFill>
              </a:rPr>
              <a:pPr eaLnBrk="1" hangingPunct="1"/>
              <a:t>22</a:t>
            </a:fld>
            <a:endParaRPr lang="en-US" altLang="en-US">
              <a:solidFill>
                <a:srgbClr val="000066"/>
              </a:solidFill>
            </a:endParaRPr>
          </a:p>
        </p:txBody>
      </p:sp>
      <p:sp>
        <p:nvSpPr>
          <p:cNvPr id="2" name="Rectangle 2"/>
          <p:cNvSpPr>
            <a:spLocks noGrp="1" noChangeArrowheads="1"/>
          </p:cNvSpPr>
          <p:nvPr>
            <p:ph type="title"/>
          </p:nvPr>
        </p:nvSpPr>
        <p:spPr>
          <a:xfrm>
            <a:off x="228600" y="228600"/>
            <a:ext cx="86106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Surveys</a:t>
            </a:r>
          </a:p>
        </p:txBody>
      </p:sp>
      <p:sp>
        <p:nvSpPr>
          <p:cNvPr id="24581" name="Rectangle 3"/>
          <p:cNvSpPr>
            <a:spLocks noGrp="1" noChangeArrowheads="1"/>
          </p:cNvSpPr>
          <p:nvPr>
            <p:ph type="body" idx="1"/>
          </p:nvPr>
        </p:nvSpPr>
        <p:spPr>
          <a:xfrm>
            <a:off x="228600" y="1143000"/>
            <a:ext cx="8763000" cy="5181600"/>
          </a:xfrm>
        </p:spPr>
        <p:txBody>
          <a:bodyPr/>
          <a:lstStyle/>
          <a:p>
            <a:pPr marL="465138" indent="-465138" eaLnBrk="1" hangingPunct="1">
              <a:buFontTx/>
              <a:buAutoNum type="arabicPeriod"/>
            </a:pPr>
            <a:r>
              <a:rPr lang="en-US" altLang="en-US"/>
              <a:t>Contamination surveys should be conducted during initial entry into a known or suspected contamination area, periodically during work, at the end of the job, or as specified by the RWP.</a:t>
            </a:r>
          </a:p>
          <a:p>
            <a:pPr marL="465138" indent="-465138" eaLnBrk="1" hangingPunct="1">
              <a:buFontTx/>
              <a:buAutoNum type="arabicPeriod"/>
            </a:pPr>
            <a:r>
              <a:rPr lang="en-US" altLang="en-US"/>
              <a:t>Contamination surveys should be conducted after a leak or spill of contaminated materials or after dispersal of radioactive dust or particles.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B613C5-9AA5-415A-B01C-1C131B5CEA8D}" type="slidenum">
              <a:rPr lang="en-US" altLang="en-US" smtClean="0">
                <a:solidFill>
                  <a:srgbClr val="000066"/>
                </a:solidFill>
              </a:rPr>
              <a:pPr eaLnBrk="1" hangingPunct="1"/>
              <a:t>23</a:t>
            </a:fld>
            <a:endParaRPr lang="en-US" altLang="en-US">
              <a:solidFill>
                <a:srgbClr val="000066"/>
              </a:solidFill>
            </a:endParaRPr>
          </a:p>
        </p:txBody>
      </p:sp>
      <p:sp>
        <p:nvSpPr>
          <p:cNvPr id="2" name="Rectangle 2"/>
          <p:cNvSpPr>
            <a:spLocks noGrp="1" noChangeArrowheads="1"/>
          </p:cNvSpPr>
          <p:nvPr>
            <p:ph type="title"/>
          </p:nvPr>
        </p:nvSpPr>
        <p:spPr>
          <a:xfrm>
            <a:off x="228600" y="228600"/>
            <a:ext cx="86106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Surveys</a:t>
            </a:r>
          </a:p>
        </p:txBody>
      </p:sp>
      <p:sp>
        <p:nvSpPr>
          <p:cNvPr id="25605" name="Rectangle 3"/>
          <p:cNvSpPr>
            <a:spLocks noGrp="1" noChangeArrowheads="1"/>
          </p:cNvSpPr>
          <p:nvPr>
            <p:ph type="body" idx="1"/>
          </p:nvPr>
        </p:nvSpPr>
        <p:spPr>
          <a:xfrm>
            <a:off x="228600" y="1143000"/>
            <a:ext cx="8763000" cy="5181600"/>
          </a:xfrm>
        </p:spPr>
        <p:txBody>
          <a:bodyPr/>
          <a:lstStyle/>
          <a:p>
            <a:pPr marL="465138" indent="-465138" eaLnBrk="1" hangingPunct="1">
              <a:buFontTx/>
              <a:buAutoNum type="arabicPeriod" startAt="3"/>
            </a:pPr>
            <a:r>
              <a:rPr lang="en-US" altLang="en-US"/>
              <a:t>Items with inaccessible surfaces which are located in known or suspected contamination areas should be treated as potentially contaminated unless the items are dismantled and all surfaces can be surveyed.</a:t>
            </a:r>
          </a:p>
          <a:p>
            <a:pPr marL="465138" indent="-465138" eaLnBrk="1" hangingPunct="1">
              <a:buFontTx/>
              <a:buAutoNum type="arabicPeriod" startAt="3"/>
            </a:pPr>
            <a:r>
              <a:rPr lang="en-US" altLang="en-US"/>
              <a:t>Large area wipes for removable contamination may be used to supplement standard wipe techniques in areas assumed to not be contaminated.  </a:t>
            </a:r>
          </a:p>
          <a:p>
            <a:pPr marL="465138" indent="-465138" eaLnBrk="1" hangingPunct="1">
              <a:buFontTx/>
              <a:buAutoNum type="arabicPeriod" startAt="3"/>
            </a:pP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8F2EBE-9D57-42C7-AD40-C54CFD529D35}" type="slidenum">
              <a:rPr lang="en-US" altLang="en-US" smtClean="0">
                <a:solidFill>
                  <a:srgbClr val="000066"/>
                </a:solidFill>
              </a:rPr>
              <a:pPr eaLnBrk="1" hangingPunct="1"/>
              <a:t>24</a:t>
            </a:fld>
            <a:endParaRPr lang="en-US" altLang="en-US">
              <a:solidFill>
                <a:srgbClr val="000066"/>
              </a:solidFill>
            </a:endParaRPr>
          </a:p>
        </p:txBody>
      </p:sp>
      <p:sp>
        <p:nvSpPr>
          <p:cNvPr id="2" name="Rectangle 2"/>
          <p:cNvSpPr>
            <a:spLocks noGrp="1" noChangeArrowheads="1"/>
          </p:cNvSpPr>
          <p:nvPr>
            <p:ph type="title"/>
          </p:nvPr>
        </p:nvSpPr>
        <p:spPr>
          <a:xfrm>
            <a:off x="228600" y="228600"/>
            <a:ext cx="86106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Surveys</a:t>
            </a:r>
          </a:p>
        </p:txBody>
      </p:sp>
      <p:sp>
        <p:nvSpPr>
          <p:cNvPr id="26629" name="Rectangle 3"/>
          <p:cNvSpPr>
            <a:spLocks noGrp="1" noChangeArrowheads="1"/>
          </p:cNvSpPr>
          <p:nvPr>
            <p:ph type="body" idx="1"/>
          </p:nvPr>
        </p:nvSpPr>
        <p:spPr>
          <a:xfrm>
            <a:off x="228600" y="1143000"/>
            <a:ext cx="8763000" cy="5181600"/>
          </a:xfrm>
        </p:spPr>
        <p:txBody>
          <a:bodyPr/>
          <a:lstStyle/>
          <a:p>
            <a:pPr marL="465138" indent="-465138" eaLnBrk="1" hangingPunct="1">
              <a:buFontTx/>
              <a:buNone/>
            </a:pPr>
            <a:r>
              <a:rPr lang="en-US" altLang="en-US"/>
              <a:t>5. If large area wipes indicate contamination, a thorough contamination wipe survey must be conducted.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729F01-FA3D-4C80-8A12-F7F7FC570B13}" type="slidenum">
              <a:rPr lang="en-US" altLang="en-US" smtClean="0">
                <a:solidFill>
                  <a:srgbClr val="000066"/>
                </a:solidFill>
              </a:rPr>
              <a:pPr eaLnBrk="1" hangingPunct="1"/>
              <a:t>25</a:t>
            </a:fld>
            <a:endParaRPr lang="en-US" altLang="en-US">
              <a:solidFill>
                <a:srgbClr val="000066"/>
              </a:solidFill>
            </a:endParaRPr>
          </a:p>
        </p:txBody>
      </p:sp>
      <p:sp>
        <p:nvSpPr>
          <p:cNvPr id="2" name="Rectangle 2"/>
          <p:cNvSpPr>
            <a:spLocks noGrp="1" noChangeArrowheads="1"/>
          </p:cNvSpPr>
          <p:nvPr>
            <p:ph type="title"/>
          </p:nvPr>
        </p:nvSpPr>
        <p:spPr>
          <a:xfrm>
            <a:off x="228600" y="228600"/>
            <a:ext cx="8610600" cy="838200"/>
          </a:xfrm>
        </p:spPr>
        <p:txBody>
          <a:bodyPr/>
          <a:lstStyle/>
          <a:p>
            <a:pPr eaLnBrk="1" hangingPunct="1">
              <a:defRPr/>
            </a:pPr>
            <a:r>
              <a:rPr lang="en-US" sz="4000" b="1" dirty="0">
                <a:solidFill>
                  <a:srgbClr val="333399"/>
                </a:solidFill>
                <a:effectLst>
                  <a:outerShdw blurRad="38100" dist="38100" dir="2700000" algn="tl">
                    <a:srgbClr val="000000"/>
                  </a:outerShdw>
                </a:effectLst>
              </a:rPr>
              <a:t>  Contamination Survey Records</a:t>
            </a:r>
          </a:p>
        </p:txBody>
      </p:sp>
      <p:sp>
        <p:nvSpPr>
          <p:cNvPr id="3" name="Rectangle 3"/>
          <p:cNvSpPr>
            <a:spLocks noGrp="1" noChangeArrowheads="1"/>
          </p:cNvSpPr>
          <p:nvPr>
            <p:ph type="body" idx="1"/>
          </p:nvPr>
        </p:nvSpPr>
        <p:spPr>
          <a:xfrm>
            <a:off x="228600" y="990600"/>
            <a:ext cx="8763000" cy="5334000"/>
          </a:xfrm>
        </p:spPr>
        <p:txBody>
          <a:bodyPr/>
          <a:lstStyle/>
          <a:p>
            <a:pPr marL="0" indent="0" eaLnBrk="1" hangingPunct="1">
              <a:buFontTx/>
              <a:buNone/>
              <a:defRPr/>
            </a:pPr>
            <a:r>
              <a:rPr lang="en-US" b="1" dirty="0"/>
              <a:t>Contamination survey records must include the following information:</a:t>
            </a:r>
          </a:p>
          <a:p>
            <a:pPr marL="465138" indent="-465138" eaLnBrk="1" hangingPunct="1">
              <a:buFontTx/>
              <a:buAutoNum type="arabicPeriod"/>
              <a:defRPr/>
            </a:pPr>
            <a:r>
              <a:rPr lang="en-US" dirty="0"/>
              <a:t>Model and serial number of radiation survey instrument and calibration due date.</a:t>
            </a:r>
          </a:p>
          <a:p>
            <a:pPr marL="465138" indent="-465138" eaLnBrk="1" hangingPunct="1">
              <a:buFontTx/>
              <a:buAutoNum type="arabicPeriod"/>
              <a:defRPr/>
            </a:pPr>
            <a:r>
              <a:rPr lang="en-US" dirty="0"/>
              <a:t>Contamination levels using proper units.</a:t>
            </a:r>
          </a:p>
          <a:p>
            <a:pPr marL="465138" indent="-465138" eaLnBrk="1" hangingPunct="1">
              <a:buFontTx/>
              <a:buAutoNum type="arabicPeriod"/>
              <a:defRPr/>
            </a:pPr>
            <a:r>
              <a:rPr lang="en-US" dirty="0"/>
              <a:t>Location of areas found to contain high concentrations of localized contamination.</a:t>
            </a:r>
          </a:p>
          <a:p>
            <a:pPr marL="465138" indent="-465138" eaLnBrk="1" hangingPunct="1">
              <a:buFontTx/>
              <a:buAutoNum type="arabicPeriod"/>
              <a:defRPr/>
            </a:pPr>
            <a:r>
              <a:rPr lang="en-US" dirty="0"/>
              <a:t>Follow-up survey results after decontamination should cross-reference original survey.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13334C-26DC-4F9A-8636-CE633C5B2770}" type="slidenum">
              <a:rPr lang="en-US" altLang="en-US" smtClean="0">
                <a:solidFill>
                  <a:srgbClr val="000066"/>
                </a:solidFill>
              </a:rPr>
              <a:pPr eaLnBrk="1" hangingPunct="1"/>
              <a:t>26</a:t>
            </a:fld>
            <a:endParaRPr lang="en-US" altLang="en-US">
              <a:solidFill>
                <a:srgbClr val="000066"/>
              </a:solidFill>
            </a:endParaRPr>
          </a:p>
        </p:txBody>
      </p:sp>
      <p:sp>
        <p:nvSpPr>
          <p:cNvPr id="2" name="Rectangle 2"/>
          <p:cNvSpPr>
            <a:spLocks noGrp="1" noChangeArrowheads="1"/>
          </p:cNvSpPr>
          <p:nvPr>
            <p:ph type="title"/>
          </p:nvPr>
        </p:nvSpPr>
        <p:spPr>
          <a:xfrm>
            <a:off x="228600" y="228600"/>
            <a:ext cx="86106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Highly Activated Particles</a:t>
            </a:r>
          </a:p>
        </p:txBody>
      </p:sp>
      <p:sp>
        <p:nvSpPr>
          <p:cNvPr id="3" name="Rectangle 3"/>
          <p:cNvSpPr>
            <a:spLocks noGrp="1" noChangeArrowheads="1"/>
          </p:cNvSpPr>
          <p:nvPr>
            <p:ph type="body" idx="1"/>
          </p:nvPr>
        </p:nvSpPr>
        <p:spPr>
          <a:xfrm>
            <a:off x="457200" y="1447800"/>
            <a:ext cx="8229600" cy="4876800"/>
          </a:xfrm>
        </p:spPr>
        <p:txBody>
          <a:bodyPr/>
          <a:lstStyle/>
          <a:p>
            <a:pPr marL="0" indent="0" eaLnBrk="1" hangingPunct="1">
              <a:buFont typeface="Arial" pitchFamily="34" charset="0"/>
              <a:buNone/>
              <a:defRPr/>
            </a:pPr>
            <a:r>
              <a:rPr lang="en-US" b="1" dirty="0"/>
              <a:t>Controls for highly activated particles and material fragments is covered</a:t>
            </a:r>
            <a:r>
              <a:rPr lang="en-US" b="1" dirty="0">
                <a:effectLst>
                  <a:outerShdw blurRad="38100" dist="38100" dir="2700000" algn="tl">
                    <a:srgbClr val="000000">
                      <a:alpha val="43137"/>
                    </a:srgbClr>
                  </a:outerShdw>
                </a:effectLst>
              </a:rPr>
              <a:t> </a:t>
            </a:r>
            <a:r>
              <a:rPr lang="en-US" b="1" dirty="0"/>
              <a:t>in </a:t>
            </a:r>
            <a:r>
              <a:rPr lang="en-US" b="1" i="1" dirty="0"/>
              <a:t>Handling and Transportation of Radioactive Materials that Have Been Determined to be Class 3 or Higher</a:t>
            </a:r>
            <a:r>
              <a:rPr lang="en-US" b="1" dirty="0"/>
              <a:t>, Course # FN000359.</a:t>
            </a:r>
            <a:br>
              <a:rPr lang="en-US" b="1" dirty="0"/>
            </a:br>
            <a:br>
              <a:rPr lang="en-US" sz="2800" b="1" dirty="0"/>
            </a:b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731611-EF2D-4826-BDCB-E9B1BC8F93D5}" type="slidenum">
              <a:rPr lang="en-US" altLang="en-US" smtClean="0">
                <a:solidFill>
                  <a:srgbClr val="000066"/>
                </a:solidFill>
              </a:rPr>
              <a:pPr eaLnBrk="1" hangingPunct="1"/>
              <a:t>27</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Sources of Airborne Radioactivity at Fermilab</a:t>
            </a:r>
          </a:p>
        </p:txBody>
      </p:sp>
      <p:sp>
        <p:nvSpPr>
          <p:cNvPr id="3" name="Rectangle 3"/>
          <p:cNvSpPr>
            <a:spLocks noGrp="1" noChangeArrowheads="1"/>
          </p:cNvSpPr>
          <p:nvPr>
            <p:ph type="body" idx="1"/>
          </p:nvPr>
        </p:nvSpPr>
        <p:spPr>
          <a:xfrm>
            <a:off x="228600" y="1447800"/>
            <a:ext cx="8534400" cy="4800600"/>
          </a:xfrm>
        </p:spPr>
        <p:txBody>
          <a:bodyPr/>
          <a:lstStyle/>
          <a:p>
            <a:pPr marL="0" indent="0" eaLnBrk="1" hangingPunct="1">
              <a:buFontTx/>
              <a:buNone/>
              <a:defRPr/>
            </a:pPr>
            <a:r>
              <a:rPr lang="en-US" b="1" dirty="0"/>
              <a:t>There are two main sources of airborne radioactivity at Fermilab:</a:t>
            </a:r>
          </a:p>
          <a:p>
            <a:pPr marL="465138" indent="-465138" eaLnBrk="1" hangingPunct="1">
              <a:buFontTx/>
              <a:buAutoNum type="arabicPeriod"/>
              <a:defRPr/>
            </a:pPr>
            <a:r>
              <a:rPr lang="en-US" dirty="0"/>
              <a:t>Airborne radioactive </a:t>
            </a:r>
            <a:r>
              <a:rPr lang="en-US" u="sng" dirty="0"/>
              <a:t>gases</a:t>
            </a:r>
            <a:r>
              <a:rPr lang="en-US" dirty="0"/>
              <a:t> </a:t>
            </a:r>
          </a:p>
          <a:p>
            <a:pPr marL="914400" indent="-449263" eaLnBrk="1" hangingPunct="1">
              <a:buFontTx/>
              <a:buChar char="•"/>
              <a:defRPr/>
            </a:pPr>
            <a:r>
              <a:rPr lang="en-US" dirty="0"/>
              <a:t>Radioactive gases are produced by the interaction of primary and secondary particles with the constituents of air.</a:t>
            </a:r>
          </a:p>
          <a:p>
            <a:pPr marL="914400" indent="-449263" eaLnBrk="1" hangingPunct="1">
              <a:buFontTx/>
              <a:buChar char="•"/>
              <a:defRPr/>
            </a:pPr>
            <a:r>
              <a:rPr lang="en-US" dirty="0"/>
              <a:t>Gases result in an immersion dose from continuous non-shielded exposure in a semi-infinite atmospheric cloud.</a:t>
            </a:r>
          </a:p>
          <a:p>
            <a:pPr marL="0" indent="0" eaLnBrk="1" hangingPunct="1">
              <a:buFontTx/>
              <a:buNone/>
              <a:defRPr/>
            </a:pPr>
            <a:endParaRPr lang="en-US" dirty="0"/>
          </a:p>
          <a:p>
            <a:pPr marL="0" indent="0" eaLnBrk="1" hangingPunct="1">
              <a:buFontTx/>
              <a:buNone/>
              <a:defRPr/>
            </a:pPr>
            <a:r>
              <a:rPr lang="en-US"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DE2D07-A37C-4C33-935A-C1A3AC21EA19}" type="slidenum">
              <a:rPr lang="en-US" altLang="en-US" smtClean="0">
                <a:solidFill>
                  <a:srgbClr val="000066"/>
                </a:solidFill>
              </a:rPr>
              <a:pPr eaLnBrk="1" hangingPunct="1"/>
              <a:t>28</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Sources of Airborne Radioactivity at Fermilab</a:t>
            </a:r>
          </a:p>
        </p:txBody>
      </p:sp>
      <p:sp>
        <p:nvSpPr>
          <p:cNvPr id="30725" name="Content Placeholder 5"/>
          <p:cNvSpPr>
            <a:spLocks noGrp="1"/>
          </p:cNvSpPr>
          <p:nvPr>
            <p:ph idx="1"/>
          </p:nvPr>
        </p:nvSpPr>
        <p:spPr/>
        <p:txBody>
          <a:bodyPr/>
          <a:lstStyle/>
          <a:p>
            <a:pPr marL="914400" indent="-465138">
              <a:buFontTx/>
              <a:buChar char="•"/>
            </a:pPr>
            <a:r>
              <a:rPr lang="en-US" altLang="en-US"/>
              <a:t>Activated air typically contains carbon-11, nitrogen-13, oxygen-15, and argon-41. Other radionuclides are also found in lesser concentrations.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D811C9-B718-4BFC-A78B-29BB4D98E94A}" type="slidenum">
              <a:rPr lang="en-US" altLang="en-US" smtClean="0">
                <a:solidFill>
                  <a:srgbClr val="000066"/>
                </a:solidFill>
              </a:rPr>
              <a:pPr eaLnBrk="1" hangingPunct="1"/>
              <a:t>29</a:t>
            </a:fld>
            <a:endParaRPr lang="en-US" altLang="en-US">
              <a:solidFill>
                <a:srgbClr val="000066"/>
              </a:solidFill>
            </a:endParaRPr>
          </a:p>
        </p:txBody>
      </p:sp>
      <p:sp>
        <p:nvSpPr>
          <p:cNvPr id="2" name="Rectangle 2"/>
          <p:cNvSpPr>
            <a:spLocks noGrp="1" noChangeArrowheads="1"/>
          </p:cNvSpPr>
          <p:nvPr>
            <p:ph type="title"/>
          </p:nvPr>
        </p:nvSpPr>
        <p:spPr>
          <a:xfrm>
            <a:off x="152400" y="228600"/>
            <a:ext cx="87630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Sources of Airborne Radioactivity at Fermilab</a:t>
            </a:r>
          </a:p>
        </p:txBody>
      </p:sp>
      <p:sp>
        <p:nvSpPr>
          <p:cNvPr id="3" name="Rectangle 3"/>
          <p:cNvSpPr>
            <a:spLocks noGrp="1" noChangeArrowheads="1"/>
          </p:cNvSpPr>
          <p:nvPr>
            <p:ph type="body" idx="1"/>
          </p:nvPr>
        </p:nvSpPr>
        <p:spPr>
          <a:xfrm>
            <a:off x="304800" y="1524000"/>
            <a:ext cx="8458200" cy="4724400"/>
          </a:xfrm>
        </p:spPr>
        <p:txBody>
          <a:bodyPr/>
          <a:lstStyle/>
          <a:p>
            <a:pPr marL="465138" indent="-465138" eaLnBrk="1" hangingPunct="1">
              <a:buFontTx/>
              <a:buAutoNum type="arabicPeriod" startAt="2"/>
              <a:defRPr/>
            </a:pPr>
            <a:r>
              <a:rPr lang="en-US" dirty="0"/>
              <a:t>Airborne radioactive </a:t>
            </a:r>
            <a:r>
              <a:rPr lang="en-US" u="sng" dirty="0"/>
              <a:t>particulates</a:t>
            </a:r>
          </a:p>
          <a:p>
            <a:pPr marL="914400" indent="-465138" eaLnBrk="1" hangingPunct="1">
              <a:buFontTx/>
              <a:buChar char="•"/>
              <a:defRPr/>
            </a:pPr>
            <a:r>
              <a:rPr lang="en-US" dirty="0"/>
              <a:t>Radioactive particulates originate from contaminated objects.</a:t>
            </a:r>
          </a:p>
          <a:p>
            <a:pPr marL="914400" indent="-465138" eaLnBrk="1" hangingPunct="1">
              <a:buFontTx/>
              <a:buChar char="•"/>
              <a:defRPr/>
            </a:pPr>
            <a:r>
              <a:rPr lang="en-US" dirty="0"/>
              <a:t>Particulates present a hazard of inhaling and retaining radioactive material within the body. </a:t>
            </a:r>
          </a:p>
          <a:p>
            <a:pPr marL="514350" indent="-514350" eaLnBrk="1" hangingPunct="1">
              <a:buFontTx/>
              <a:buChar char="•"/>
              <a:defRPr/>
            </a:pPr>
            <a:endParaRPr lang="en-US" dirty="0"/>
          </a:p>
          <a:p>
            <a:pPr marL="514350" indent="-514350" eaLnBrk="1" hangingPunct="1">
              <a:buFontTx/>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A8D405-388F-4945-9838-3541250F0846}" type="slidenum">
              <a:rPr lang="en-US" altLang="en-US" smtClean="0">
                <a:solidFill>
                  <a:srgbClr val="000066"/>
                </a:solidFill>
              </a:rPr>
              <a:pPr eaLnBrk="1" hangingPunct="1"/>
              <a:t>3</a:t>
            </a:fld>
            <a:endParaRPr lang="en-US" altLang="en-US">
              <a:solidFill>
                <a:srgbClr val="000066"/>
              </a:solidFill>
            </a:endParaRPr>
          </a:p>
        </p:txBody>
      </p:sp>
      <p:sp>
        <p:nvSpPr>
          <p:cNvPr id="12290" name="Rectangle 2"/>
          <p:cNvSpPr>
            <a:spLocks noGrp="1" noChangeArrowheads="1"/>
          </p:cNvSpPr>
          <p:nvPr>
            <p:ph type="title"/>
          </p:nvPr>
        </p:nvSpPr>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5125" name="Rectangle 3"/>
          <p:cNvSpPr>
            <a:spLocks noGrp="1" noChangeArrowheads="1"/>
          </p:cNvSpPr>
          <p:nvPr>
            <p:ph type="body" idx="1"/>
          </p:nvPr>
        </p:nvSpPr>
        <p:spPr>
          <a:xfrm>
            <a:off x="228600" y="1371600"/>
            <a:ext cx="8686800" cy="4754563"/>
          </a:xfrm>
        </p:spPr>
        <p:txBody>
          <a:bodyPr/>
          <a:lstStyle/>
          <a:p>
            <a:pPr marL="0" indent="0" eaLnBrk="1" hangingPunct="1">
              <a:buFontTx/>
              <a:buNone/>
              <a:defRPr/>
            </a:pPr>
            <a:r>
              <a:rPr lang="en-US" b="1" dirty="0"/>
              <a:t>The following sources of removable contamination indicate the need for wipe surveys or other contamination control measures if wipes are not appropriate:</a:t>
            </a:r>
          </a:p>
          <a:p>
            <a:pPr marL="465138" indent="-465138" eaLnBrk="1" hangingPunct="1">
              <a:buFontTx/>
              <a:buAutoNum type="arabicPeriod"/>
              <a:defRPr/>
            </a:pPr>
            <a:r>
              <a:rPr lang="en-US" dirty="0"/>
              <a:t>Closed Loop Cooling Water </a:t>
            </a:r>
          </a:p>
          <a:p>
            <a:pPr marL="914400" indent="-449263" eaLnBrk="1" hangingPunct="1">
              <a:buFontTx/>
              <a:buChar char="•"/>
              <a:defRPr/>
            </a:pPr>
            <a:r>
              <a:rPr lang="en-US" dirty="0"/>
              <a:t>Contains tritium, berryllium-7, carbon-11, and other short lived nuclides such as nitrogen-13 and oxygen-15. </a:t>
            </a:r>
          </a:p>
          <a:p>
            <a:pPr marL="0" indent="0" eaLnBrk="1" hangingPunct="1">
              <a:buFontTx/>
              <a:buChar char="•"/>
              <a:defRPr/>
            </a:pPr>
            <a:endParaRPr lang="en-US" dirty="0"/>
          </a:p>
          <a:p>
            <a:pPr marL="0" indent="0" eaLnBrk="1" hangingPunct="1">
              <a:buFontTx/>
              <a:buNone/>
              <a:defRPr/>
            </a:pP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56834E-2B7D-423A-9D86-7CE409664093}" type="slidenum">
              <a:rPr lang="en-US" altLang="en-US" smtClean="0">
                <a:solidFill>
                  <a:srgbClr val="000066"/>
                </a:solidFill>
              </a:rPr>
              <a:pPr eaLnBrk="1" hangingPunct="1"/>
              <a:t>30</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  Sources of Airborne Radioactivity at Fermilab</a:t>
            </a:r>
          </a:p>
        </p:txBody>
      </p:sp>
      <p:sp>
        <p:nvSpPr>
          <p:cNvPr id="3" name="Rectangle 3"/>
          <p:cNvSpPr>
            <a:spLocks noGrp="1" noChangeArrowheads="1"/>
          </p:cNvSpPr>
          <p:nvPr>
            <p:ph type="body" idx="1"/>
          </p:nvPr>
        </p:nvSpPr>
        <p:spPr>
          <a:xfrm>
            <a:off x="228600" y="1600200"/>
            <a:ext cx="8763000" cy="4724400"/>
          </a:xfrm>
        </p:spPr>
        <p:txBody>
          <a:bodyPr/>
          <a:lstStyle/>
          <a:p>
            <a:pPr marL="914400" indent="-449263" eaLnBrk="1" hangingPunct="1">
              <a:defRPr/>
            </a:pPr>
            <a:r>
              <a:rPr lang="en-US" dirty="0"/>
              <a:t>Airborne particulates might originate from machining, welding, or grinding of radioactive material or the accidental volatilization of a target or other material by a particle beam.</a:t>
            </a:r>
          </a:p>
          <a:p>
            <a:pPr marL="465138" indent="-465138" eaLnBrk="1" hangingPunct="1">
              <a:buFont typeface="Arial" pitchFamily="34" charset="0"/>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37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A6AC27-8DCE-4D76-90C1-797A8C799344}" type="slidenum">
              <a:rPr lang="en-US" altLang="en-US" smtClean="0">
                <a:solidFill>
                  <a:srgbClr val="000066"/>
                </a:solidFill>
              </a:rPr>
              <a:pPr eaLnBrk="1" hangingPunct="1"/>
              <a:t>31</a:t>
            </a:fld>
            <a:endParaRPr lang="en-US" altLang="en-US">
              <a:solidFill>
                <a:srgbClr val="000066"/>
              </a:solidFill>
            </a:endParaRPr>
          </a:p>
        </p:txBody>
      </p:sp>
      <p:sp>
        <p:nvSpPr>
          <p:cNvPr id="2" name="Rectangle 2"/>
          <p:cNvSpPr>
            <a:spLocks noGrp="1" noChangeArrowheads="1"/>
          </p:cNvSpPr>
          <p:nvPr>
            <p:ph type="title"/>
          </p:nvPr>
        </p:nvSpPr>
        <p:spPr>
          <a:xfrm>
            <a:off x="304800" y="228600"/>
            <a:ext cx="86106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Goal of Airborne Radioactivity Control</a:t>
            </a:r>
          </a:p>
        </p:txBody>
      </p:sp>
      <p:sp>
        <p:nvSpPr>
          <p:cNvPr id="33797" name="Rectangle 3"/>
          <p:cNvSpPr>
            <a:spLocks noGrp="1" noChangeArrowheads="1"/>
          </p:cNvSpPr>
          <p:nvPr>
            <p:ph type="body" idx="1"/>
          </p:nvPr>
        </p:nvSpPr>
        <p:spPr>
          <a:xfrm>
            <a:off x="609600" y="1600200"/>
            <a:ext cx="7772400" cy="4495800"/>
          </a:xfrm>
        </p:spPr>
        <p:txBody>
          <a:bodyPr/>
          <a:lstStyle/>
          <a:p>
            <a:pPr marL="0" indent="0" eaLnBrk="1" hangingPunct="1">
              <a:buFontTx/>
              <a:buNone/>
            </a:pPr>
            <a:r>
              <a:rPr lang="en-US" altLang="en-US" b="1"/>
              <a:t>The goal of airborne radioactivity control is to control airborne radionuclides to prevent releases to the workplace atmosphere, to control inhalation of such material by workers to levels that are ALARA, to confine materials to allow for decay, and to use ventilation.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48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345B59-DFB1-4D04-A8AD-F89B6F34B238}" type="slidenum">
              <a:rPr lang="en-US" altLang="en-US" smtClean="0">
                <a:solidFill>
                  <a:srgbClr val="000066"/>
                </a:solidFill>
              </a:rPr>
              <a:pPr eaLnBrk="1" hangingPunct="1"/>
              <a:t>32</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 Control of Airborne Radioactivity </a:t>
            </a:r>
          </a:p>
        </p:txBody>
      </p:sp>
      <p:sp>
        <p:nvSpPr>
          <p:cNvPr id="34821" name="Rectangle 3"/>
          <p:cNvSpPr>
            <a:spLocks noGrp="1" noChangeArrowheads="1"/>
          </p:cNvSpPr>
          <p:nvPr>
            <p:ph type="body" idx="1"/>
          </p:nvPr>
        </p:nvSpPr>
        <p:spPr>
          <a:xfrm>
            <a:off x="228600" y="1143000"/>
            <a:ext cx="8763000" cy="5181600"/>
          </a:xfrm>
        </p:spPr>
        <p:txBody>
          <a:bodyPr/>
          <a:lstStyle/>
          <a:p>
            <a:pPr marL="465138" indent="-465138" eaLnBrk="1" hangingPunct="1">
              <a:buFontTx/>
              <a:buAutoNum type="arabicPeriod"/>
              <a:defRPr/>
            </a:pPr>
            <a:r>
              <a:rPr lang="en-US" dirty="0"/>
              <a:t>Radiological control personnel must evaluate hazards due to airborne radioactivity to assure that the instrumentation is properly chosen for either particulate or gaseous radioactivity.	</a:t>
            </a:r>
          </a:p>
          <a:p>
            <a:pPr marL="465138" indent="-465138" eaLnBrk="1" hangingPunct="1">
              <a:buFontTx/>
              <a:buAutoNum type="arabicPeriod"/>
              <a:defRPr/>
            </a:pPr>
            <a:r>
              <a:rPr lang="en-US" dirty="0"/>
              <a:t>Derived Air Concentrations (DACs) are used to limit occupational exposure to radiation workers from inhalation of radionuclides in the air to 5,000 mrem per year.</a:t>
            </a:r>
          </a:p>
          <a:p>
            <a:pPr marL="514350" indent="-514350" eaLnBrk="1" hangingPunct="1">
              <a:buFont typeface="Arial" pitchFamily="34" charset="0"/>
              <a:buNone/>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58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D11C94-125A-4B60-A1EA-62CDB11BE306}" type="slidenum">
              <a:rPr lang="en-US" altLang="en-US" smtClean="0">
                <a:solidFill>
                  <a:srgbClr val="000066"/>
                </a:solidFill>
              </a:rPr>
              <a:pPr eaLnBrk="1" hangingPunct="1"/>
              <a:t>33</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 Control of Airborne Radioactivity </a:t>
            </a:r>
          </a:p>
        </p:txBody>
      </p:sp>
      <p:sp>
        <p:nvSpPr>
          <p:cNvPr id="35845" name="Rectangle 3"/>
          <p:cNvSpPr>
            <a:spLocks noGrp="1" noChangeArrowheads="1"/>
          </p:cNvSpPr>
          <p:nvPr>
            <p:ph type="body" idx="1"/>
          </p:nvPr>
        </p:nvSpPr>
        <p:spPr>
          <a:xfrm>
            <a:off x="228600" y="1143000"/>
            <a:ext cx="8763000" cy="5181600"/>
          </a:xfrm>
        </p:spPr>
        <p:txBody>
          <a:bodyPr/>
          <a:lstStyle/>
          <a:p>
            <a:pPr marL="465138" indent="-465138" eaLnBrk="1" hangingPunct="1">
              <a:buFontTx/>
              <a:buNone/>
            </a:pPr>
            <a:r>
              <a:rPr lang="en-US" altLang="en-US"/>
              <a:t>3.	Since mixtures of radionuclides are common at Fermilab, one evaluates the sum of the ratios of the concentrations of individual radionuclides to their individual DAC values. Thus, the weighted-sum of the mixture is the fraction of the DAC for the mixture.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68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87BBE7-23CE-4077-BFCD-68A502A37468}" type="slidenum">
              <a:rPr lang="en-US" altLang="en-US" smtClean="0">
                <a:solidFill>
                  <a:srgbClr val="000066"/>
                </a:solidFill>
              </a:rPr>
              <a:pPr eaLnBrk="1" hangingPunct="1"/>
              <a:t>34</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 Control of Airborne Radioactivity </a:t>
            </a:r>
          </a:p>
        </p:txBody>
      </p:sp>
      <p:sp>
        <p:nvSpPr>
          <p:cNvPr id="36869" name="Rectangle 3"/>
          <p:cNvSpPr>
            <a:spLocks noGrp="1" noChangeArrowheads="1"/>
          </p:cNvSpPr>
          <p:nvPr>
            <p:ph type="body" idx="1"/>
          </p:nvPr>
        </p:nvSpPr>
        <p:spPr>
          <a:xfrm>
            <a:off x="495300" y="1177505"/>
            <a:ext cx="8153400" cy="4761422"/>
          </a:xfrm>
        </p:spPr>
        <p:txBody>
          <a:bodyPr/>
          <a:lstStyle/>
          <a:p>
            <a:pPr marL="0" indent="0" algn="just" eaLnBrk="1" hangingPunct="1">
              <a:buFontTx/>
              <a:buNone/>
            </a:pPr>
            <a:r>
              <a:rPr lang="en-US" altLang="en-US" sz="2400" b="1" i="1" dirty="0"/>
              <a:t>Derived Air Concentrations (DACs, 10 CFR 835) (</a:t>
            </a:r>
            <a:r>
              <a:rPr lang="el-GR" altLang="en-US" sz="2400" b="1" i="1" dirty="0"/>
              <a:t>μ</a:t>
            </a:r>
            <a:r>
              <a:rPr lang="en-US" altLang="en-US" sz="2400" b="1" i="1" dirty="0"/>
              <a:t>Ci/m</a:t>
            </a:r>
            <a:r>
              <a:rPr lang="en-US" altLang="en-US" sz="2400" b="1" i="1" baseline="30000" dirty="0"/>
              <a:t>3</a:t>
            </a:r>
            <a:r>
              <a:rPr lang="en-US" altLang="en-US" sz="2400" b="1" i="1" dirty="0"/>
              <a:t>) for radiation workers and Derived Concentration Guides (DCGs, DOE O 5400.5) for the general population for airborne radionuclides commonly encountered at Fermilab. </a:t>
            </a:r>
          </a:p>
          <a:p>
            <a:pPr marL="0" indent="0" eaLnBrk="1" hangingPunct="1">
              <a:buFontTx/>
              <a:buNone/>
            </a:pPr>
            <a:endParaRPr lang="en-US" altLang="en-US" sz="1800" dirty="0"/>
          </a:p>
        </p:txBody>
      </p:sp>
      <p:pic>
        <p:nvPicPr>
          <p:cNvPr id="36870" name="Picture 6" descr="DACs table airborne.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3234644"/>
            <a:ext cx="4953000" cy="301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78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471F0A-3F8D-4837-A5B0-2AEBDF638B06}" type="slidenum">
              <a:rPr lang="en-US" altLang="en-US" smtClean="0">
                <a:solidFill>
                  <a:srgbClr val="000066"/>
                </a:solidFill>
              </a:rPr>
              <a:pPr eaLnBrk="1" hangingPunct="1"/>
              <a:t>35</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 Control of Airborne Radioactivity</a:t>
            </a:r>
          </a:p>
        </p:txBody>
      </p:sp>
      <p:sp>
        <p:nvSpPr>
          <p:cNvPr id="37893" name="Rectangle 3"/>
          <p:cNvSpPr>
            <a:spLocks noGrp="1" noChangeArrowheads="1"/>
          </p:cNvSpPr>
          <p:nvPr>
            <p:ph type="body" idx="1"/>
          </p:nvPr>
        </p:nvSpPr>
        <p:spPr>
          <a:xfrm>
            <a:off x="228600" y="1143000"/>
            <a:ext cx="8763000" cy="5181600"/>
          </a:xfrm>
        </p:spPr>
        <p:txBody>
          <a:bodyPr/>
          <a:lstStyle/>
          <a:p>
            <a:pPr marL="465138" indent="-465138" eaLnBrk="1" hangingPunct="1">
              <a:buFontTx/>
              <a:buNone/>
            </a:pPr>
            <a:r>
              <a:rPr lang="en-US" altLang="en-US" dirty="0"/>
              <a:t>4.	Air sampling followed by later analysis must be conducted in occupied areas where the weighted-sum of the concentrations is likely to exceed 0.1 on a time-weighted basis averaged over an 8 hour period. This may be conducted using a personal air monitor or an area monitor that collects particulates on a single filter to provide a single integrated result. Exclusion areas do not require such monitoring during operations.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89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F78A8B-7E23-40BF-8ED1-911F99AFD2CD}" type="slidenum">
              <a:rPr lang="en-US" altLang="en-US" smtClean="0">
                <a:solidFill>
                  <a:srgbClr val="000066"/>
                </a:solidFill>
              </a:rPr>
              <a:pPr eaLnBrk="1" hangingPunct="1"/>
              <a:t>36</a:t>
            </a:fld>
            <a:endParaRPr lang="en-US" altLang="en-US">
              <a:solidFill>
                <a:srgbClr val="000066"/>
              </a:solidFill>
            </a:endParaRPr>
          </a:p>
        </p:txBody>
      </p:sp>
      <p:sp>
        <p:nvSpPr>
          <p:cNvPr id="2" name="Rectangle 2"/>
          <p:cNvSpPr>
            <a:spLocks noGrp="1" noChangeArrowheads="1"/>
          </p:cNvSpPr>
          <p:nvPr>
            <p:ph type="title"/>
          </p:nvPr>
        </p:nvSpPr>
        <p:spPr>
          <a:xfrm>
            <a:off x="228600" y="228600"/>
            <a:ext cx="86868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Monitoring</a:t>
            </a:r>
          </a:p>
        </p:txBody>
      </p:sp>
      <p:sp>
        <p:nvSpPr>
          <p:cNvPr id="38917" name="Rectangle 3"/>
          <p:cNvSpPr>
            <a:spLocks noGrp="1" noChangeArrowheads="1"/>
          </p:cNvSpPr>
          <p:nvPr>
            <p:ph type="body" idx="1"/>
          </p:nvPr>
        </p:nvSpPr>
        <p:spPr>
          <a:xfrm>
            <a:off x="228600" y="1295400"/>
            <a:ext cx="8534400" cy="4800600"/>
          </a:xfrm>
        </p:spPr>
        <p:txBody>
          <a:bodyPr/>
          <a:lstStyle/>
          <a:p>
            <a:pPr marL="465138" indent="-465138" eaLnBrk="1" hangingPunct="1">
              <a:buFontTx/>
              <a:buAutoNum type="arabicPeriod"/>
            </a:pPr>
            <a:r>
              <a:rPr lang="en-US" altLang="en-US"/>
              <a:t>Samples must be taken to detect and evaluate the concentration of airborne radioactive material at work locations. </a:t>
            </a:r>
          </a:p>
          <a:p>
            <a:pPr marL="465138" indent="-465138" eaLnBrk="1" hangingPunct="1">
              <a:buFontTx/>
              <a:buAutoNum type="arabicPeriod"/>
            </a:pPr>
            <a:r>
              <a:rPr lang="en-US" altLang="en-US"/>
              <a:t>Air monitoring equipment should be used in situations where airborne radioactive levels can fluctuate and early detection of airborne radioactivity could prevent or minimize inhalation of radioactivity by personnel.</a:t>
            </a:r>
          </a:p>
          <a:p>
            <a:pPr marL="465138" indent="-465138" eaLnBrk="1" hangingPunct="1">
              <a:buFontTx/>
              <a:buNone/>
            </a:pP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399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FC295E-6001-4829-9349-F6D374913E6A}" type="slidenum">
              <a:rPr lang="en-US" altLang="en-US" smtClean="0">
                <a:solidFill>
                  <a:srgbClr val="000066"/>
                </a:solidFill>
              </a:rPr>
              <a:pPr eaLnBrk="1" hangingPunct="1"/>
              <a:t>37</a:t>
            </a:fld>
            <a:endParaRPr lang="en-US" altLang="en-US">
              <a:solidFill>
                <a:srgbClr val="000066"/>
              </a:solidFill>
            </a:endParaRPr>
          </a:p>
        </p:txBody>
      </p:sp>
      <p:sp>
        <p:nvSpPr>
          <p:cNvPr id="2" name="Rectangle 2"/>
          <p:cNvSpPr>
            <a:spLocks noGrp="1" noChangeArrowheads="1"/>
          </p:cNvSpPr>
          <p:nvPr>
            <p:ph type="title"/>
          </p:nvPr>
        </p:nvSpPr>
        <p:spPr>
          <a:xfrm>
            <a:off x="152400" y="228600"/>
            <a:ext cx="87630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Monitoring</a:t>
            </a:r>
          </a:p>
        </p:txBody>
      </p:sp>
      <p:sp>
        <p:nvSpPr>
          <p:cNvPr id="39941" name="Rectangle 3"/>
          <p:cNvSpPr>
            <a:spLocks noGrp="1" noChangeArrowheads="1"/>
          </p:cNvSpPr>
          <p:nvPr>
            <p:ph type="body" idx="1"/>
          </p:nvPr>
        </p:nvSpPr>
        <p:spPr>
          <a:xfrm>
            <a:off x="228600" y="1295400"/>
            <a:ext cx="8686800" cy="4876800"/>
          </a:xfrm>
        </p:spPr>
        <p:txBody>
          <a:bodyPr/>
          <a:lstStyle/>
          <a:p>
            <a:pPr marL="465138" indent="-465138" eaLnBrk="1" hangingPunct="1">
              <a:buFontTx/>
              <a:buNone/>
            </a:pPr>
            <a:r>
              <a:rPr lang="en-US" altLang="en-US"/>
              <a:t>3. Continuous air monitoring must be performed in occupied areas where the weighted-sum of the concentrations exceeds one.							</a:t>
            </a:r>
          </a:p>
          <a:p>
            <a:pPr marL="465138" indent="-465138" eaLnBrk="1" hangingPunct="1">
              <a:buFontTx/>
              <a:buNone/>
            </a:pPr>
            <a:r>
              <a:rPr lang="en-US" altLang="en-US"/>
              <a:t>4.	Air sampling equipment should be positioned to measure air concentrations where persons are exposed. If this cannot be done, personal breathing-zone air sampling should be initiated.</a:t>
            </a:r>
          </a:p>
          <a:p>
            <a:pPr marL="465138" indent="-465138" eaLnBrk="1" hangingPunct="1">
              <a:buFontTx/>
              <a:buNone/>
            </a:pPr>
            <a:endParaRPr lang="en-US" altLang="en-US"/>
          </a:p>
          <a:p>
            <a:pPr marL="465138" indent="-465138" eaLnBrk="1" hangingPunct="1">
              <a:buFontTx/>
              <a:buNone/>
            </a:pPr>
            <a:endParaRPr lang="en-US" altLang="en-US"/>
          </a:p>
          <a:p>
            <a:pPr marL="465138" indent="-465138" eaLnBrk="1" hangingPunct="1">
              <a:buFontTx/>
              <a:buNone/>
            </a:pPr>
            <a:endParaRPr lang="en-US" altLang="en-US"/>
          </a:p>
          <a:p>
            <a:pPr marL="465138" indent="-465138" eaLnBrk="1" hangingPunct="1">
              <a:buFontTx/>
              <a:buNone/>
            </a:pPr>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09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B2733D-A39E-4582-B50C-0D0F105F6CBC}" type="slidenum">
              <a:rPr lang="en-US" altLang="en-US" smtClean="0">
                <a:solidFill>
                  <a:srgbClr val="000066"/>
                </a:solidFill>
              </a:rPr>
              <a:pPr eaLnBrk="1" hangingPunct="1"/>
              <a:t>38</a:t>
            </a:fld>
            <a:endParaRPr lang="en-US" altLang="en-US">
              <a:solidFill>
                <a:srgbClr val="000066"/>
              </a:solidFill>
            </a:endParaRPr>
          </a:p>
        </p:txBody>
      </p:sp>
      <p:sp>
        <p:nvSpPr>
          <p:cNvPr id="2" name="Rectangle 2"/>
          <p:cNvSpPr>
            <a:spLocks noGrp="1" noChangeArrowheads="1"/>
          </p:cNvSpPr>
          <p:nvPr>
            <p:ph type="title"/>
          </p:nvPr>
        </p:nvSpPr>
        <p:spPr>
          <a:xfrm>
            <a:off x="152400" y="228600"/>
            <a:ext cx="8763000" cy="9906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Monitoring</a:t>
            </a:r>
          </a:p>
        </p:txBody>
      </p:sp>
      <p:sp>
        <p:nvSpPr>
          <p:cNvPr id="40965" name="Rectangle 3"/>
          <p:cNvSpPr>
            <a:spLocks noGrp="1" noChangeArrowheads="1"/>
          </p:cNvSpPr>
          <p:nvPr>
            <p:ph type="body" idx="1"/>
          </p:nvPr>
        </p:nvSpPr>
        <p:spPr>
          <a:xfrm>
            <a:off x="228600" y="1143000"/>
            <a:ext cx="8686800" cy="4876800"/>
          </a:xfrm>
        </p:spPr>
        <p:txBody>
          <a:bodyPr/>
          <a:lstStyle/>
          <a:p>
            <a:pPr marL="465138" indent="-465138" eaLnBrk="1" hangingPunct="1">
              <a:buFontTx/>
              <a:buAutoNum type="arabicPeriod" startAt="5"/>
            </a:pPr>
            <a:r>
              <a:rPr lang="en-US" altLang="en-US"/>
              <a:t>Air sampling equipment must be calibrated and maintained annually.</a:t>
            </a:r>
          </a:p>
          <a:p>
            <a:pPr marL="465138" indent="-465138" eaLnBrk="1" hangingPunct="1">
              <a:buFontTx/>
              <a:buAutoNum type="arabicPeriod" startAt="5"/>
            </a:pPr>
            <a:r>
              <a:rPr lang="en-US" altLang="en-US"/>
              <a:t>Real-time air monitoring equipment must have alarm capability and sufficient sensitivity to alert personnel if immediate action is required in order to minimize exposures.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19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42EBCAB-C500-462A-B372-D8A3274F4E29}" type="slidenum">
              <a:rPr lang="en-US" altLang="en-US" smtClean="0">
                <a:solidFill>
                  <a:srgbClr val="000066"/>
                </a:solidFill>
              </a:rPr>
              <a:pPr eaLnBrk="1" hangingPunct="1"/>
              <a:t>39</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12192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a:t>
            </a:r>
            <a:br>
              <a:rPr lang="en-US" sz="4000" b="1" dirty="0">
                <a:solidFill>
                  <a:srgbClr val="333399"/>
                </a:solidFill>
                <a:effectLst>
                  <a:outerShdw blurRad="38100" dist="38100" dir="2700000" algn="tl">
                    <a:srgbClr val="000000"/>
                  </a:outerShdw>
                </a:effectLst>
              </a:rPr>
            </a:br>
            <a:r>
              <a:rPr lang="en-US" sz="4000" b="1" dirty="0">
                <a:solidFill>
                  <a:srgbClr val="333399"/>
                </a:solidFill>
                <a:effectLst>
                  <a:outerShdw blurRad="38100" dist="38100" dir="2700000" algn="tl">
                    <a:srgbClr val="000000"/>
                  </a:outerShdw>
                </a:effectLst>
              </a:rPr>
              <a:t>Sampling Procedures</a:t>
            </a:r>
          </a:p>
        </p:txBody>
      </p:sp>
      <p:sp>
        <p:nvSpPr>
          <p:cNvPr id="41989" name="Rectangle 3"/>
          <p:cNvSpPr>
            <a:spLocks noGrp="1" noChangeArrowheads="1"/>
          </p:cNvSpPr>
          <p:nvPr>
            <p:ph type="body" idx="1"/>
          </p:nvPr>
        </p:nvSpPr>
        <p:spPr>
          <a:xfrm>
            <a:off x="228600" y="1447800"/>
            <a:ext cx="8686800" cy="4876800"/>
          </a:xfrm>
        </p:spPr>
        <p:txBody>
          <a:bodyPr/>
          <a:lstStyle/>
          <a:p>
            <a:pPr marL="465138" indent="-465138" eaLnBrk="1" hangingPunct="1">
              <a:buFontTx/>
              <a:buAutoNum type="arabicPeriod"/>
            </a:pPr>
            <a:r>
              <a:rPr lang="en-US" altLang="en-US" dirty="0"/>
              <a:t>The first step is determination of whether the airborne radioactivity hazard is particulate or gaseous.</a:t>
            </a:r>
          </a:p>
          <a:p>
            <a:pPr marL="465138" indent="-465138" eaLnBrk="1" hangingPunct="1">
              <a:buFontTx/>
              <a:buAutoNum type="arabicPeriod"/>
            </a:pPr>
            <a:r>
              <a:rPr lang="en-US" altLang="en-US" dirty="0"/>
              <a:t>If </a:t>
            </a:r>
            <a:r>
              <a:rPr lang="en-US" altLang="en-US" u="sng" dirty="0"/>
              <a:t>gaseous</a:t>
            </a:r>
            <a:r>
              <a:rPr lang="en-US" altLang="en-US" dirty="0"/>
              <a:t>, either a Triton is used for gaseous tritium sampling or a stack monitor is used for beta emitting radioactive gases.  See FRCM Chapter 5, Appendix 5E for more information on these sampling instruments.</a:t>
            </a:r>
            <a:endParaRPr lang="en-US"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8C738B-2E2F-4AF7-9CE2-8DACDDDB52A9}" type="slidenum">
              <a:rPr lang="en-US" altLang="en-US" smtClean="0">
                <a:solidFill>
                  <a:srgbClr val="000066"/>
                </a:solidFill>
              </a:rPr>
              <a:pPr eaLnBrk="1" hangingPunct="1"/>
              <a:t>4</a:t>
            </a:fld>
            <a:endParaRPr lang="en-US" altLang="en-US">
              <a:solidFill>
                <a:srgbClr val="000066"/>
              </a:solidFill>
            </a:endParaRPr>
          </a:p>
        </p:txBody>
      </p:sp>
      <p:sp>
        <p:nvSpPr>
          <p:cNvPr id="12290" name="Rectangle 2"/>
          <p:cNvSpPr>
            <a:spLocks noGrp="1" noChangeArrowheads="1"/>
          </p:cNvSpPr>
          <p:nvPr>
            <p:ph type="title"/>
          </p:nvPr>
        </p:nvSpPr>
        <p:spPr>
          <a:xfrm>
            <a:off x="228600" y="274638"/>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6149" name="Rectangle 3"/>
          <p:cNvSpPr>
            <a:spLocks noGrp="1" noChangeArrowheads="1"/>
          </p:cNvSpPr>
          <p:nvPr>
            <p:ph type="body" idx="1"/>
          </p:nvPr>
        </p:nvSpPr>
        <p:spPr>
          <a:xfrm>
            <a:off x="222849" y="1728787"/>
            <a:ext cx="8686800" cy="4754563"/>
          </a:xfrm>
        </p:spPr>
        <p:txBody>
          <a:bodyPr/>
          <a:lstStyle/>
          <a:p>
            <a:pPr marL="914400" indent="-449263" eaLnBrk="1" hangingPunct="1">
              <a:buFontTx/>
              <a:buChar char="•"/>
            </a:pPr>
            <a:r>
              <a:rPr lang="en-US" altLang="en-US" dirty="0"/>
              <a:t>Radionuclides produced by materials water passes through such as sodium-22, calcium-45, manganese-54, and cobalt-60 can create high levels of radioactivity. When water activity levels get too high, water is disposed of as radioactive waste. This limits concentrations and amounts of radioactivity in closed loop cooling waters in the event of a leak or a spill.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30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369B93-06B9-4D06-A139-8D4D15570440}" type="slidenum">
              <a:rPr lang="en-US" altLang="en-US" smtClean="0">
                <a:solidFill>
                  <a:srgbClr val="000066"/>
                </a:solidFill>
              </a:rPr>
              <a:pPr eaLnBrk="1" hangingPunct="1"/>
              <a:t>40</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12192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a:t>
            </a:r>
            <a:br>
              <a:rPr lang="en-US" sz="4000" b="1" dirty="0">
                <a:solidFill>
                  <a:srgbClr val="333399"/>
                </a:solidFill>
                <a:effectLst>
                  <a:outerShdw blurRad="38100" dist="38100" dir="2700000" algn="tl">
                    <a:srgbClr val="000000"/>
                  </a:outerShdw>
                </a:effectLst>
              </a:rPr>
            </a:br>
            <a:r>
              <a:rPr lang="en-US" sz="4000" b="1" dirty="0">
                <a:solidFill>
                  <a:srgbClr val="333399"/>
                </a:solidFill>
                <a:effectLst>
                  <a:outerShdw blurRad="38100" dist="38100" dir="2700000" algn="tl">
                    <a:srgbClr val="000000"/>
                  </a:outerShdw>
                </a:effectLst>
              </a:rPr>
              <a:t>Sampling Procedures</a:t>
            </a:r>
          </a:p>
        </p:txBody>
      </p:sp>
      <p:sp>
        <p:nvSpPr>
          <p:cNvPr id="38917" name="Rectangle 3"/>
          <p:cNvSpPr>
            <a:spLocks noGrp="1" noChangeArrowheads="1"/>
          </p:cNvSpPr>
          <p:nvPr>
            <p:ph type="body" idx="1"/>
          </p:nvPr>
        </p:nvSpPr>
        <p:spPr>
          <a:xfrm>
            <a:off x="228600" y="1447800"/>
            <a:ext cx="8686800" cy="4876800"/>
          </a:xfrm>
        </p:spPr>
        <p:txBody>
          <a:bodyPr/>
          <a:lstStyle/>
          <a:p>
            <a:pPr marL="465138" indent="-465138" eaLnBrk="1" hangingPunct="1">
              <a:buFontTx/>
              <a:buAutoNum type="arabicPeriod" startAt="3"/>
              <a:defRPr/>
            </a:pPr>
            <a:r>
              <a:rPr lang="en-US" dirty="0"/>
              <a:t>If the airborne hazard is a </a:t>
            </a:r>
            <a:r>
              <a:rPr lang="en-US" u="sng" dirty="0"/>
              <a:t>particulate</a:t>
            </a:r>
            <a:r>
              <a:rPr lang="en-US" dirty="0"/>
              <a:t>, select one of the following instruments:</a:t>
            </a:r>
          </a:p>
          <a:p>
            <a:pPr marL="914400" indent="-465138" eaLnBrk="1" hangingPunct="1">
              <a:buFontTx/>
              <a:buChar char="•"/>
              <a:defRPr/>
            </a:pPr>
            <a:r>
              <a:rPr lang="en-US" dirty="0"/>
              <a:t>In-Place Monitor, Eberline AMS-3. This instrument measures beta emitting particles by counting deposits on an in-line filter. This  can be connected to MUX.</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40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961C3A3-CC71-4FB9-B391-9F895A82AD69}" type="slidenum">
              <a:rPr lang="en-US" altLang="en-US" smtClean="0">
                <a:solidFill>
                  <a:srgbClr val="000066"/>
                </a:solidFill>
              </a:rPr>
              <a:pPr eaLnBrk="1" hangingPunct="1"/>
              <a:t>41</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12192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a:t>
            </a:r>
            <a:br>
              <a:rPr lang="en-US" sz="4000" b="1" dirty="0">
                <a:solidFill>
                  <a:srgbClr val="333399"/>
                </a:solidFill>
                <a:effectLst>
                  <a:outerShdw blurRad="38100" dist="38100" dir="2700000" algn="tl">
                    <a:srgbClr val="000000"/>
                  </a:outerShdw>
                </a:effectLst>
              </a:rPr>
            </a:br>
            <a:r>
              <a:rPr lang="en-US" sz="4000" b="1" dirty="0">
                <a:solidFill>
                  <a:srgbClr val="333399"/>
                </a:solidFill>
                <a:effectLst>
                  <a:outerShdw blurRad="38100" dist="38100" dir="2700000" algn="tl">
                    <a:srgbClr val="000000"/>
                  </a:outerShdw>
                </a:effectLst>
              </a:rPr>
              <a:t>Sampling Procedures</a:t>
            </a:r>
          </a:p>
        </p:txBody>
      </p:sp>
      <p:sp>
        <p:nvSpPr>
          <p:cNvPr id="44037" name="Rectangle 3"/>
          <p:cNvSpPr>
            <a:spLocks noGrp="1" noChangeArrowheads="1"/>
          </p:cNvSpPr>
          <p:nvPr>
            <p:ph type="body" idx="1"/>
          </p:nvPr>
        </p:nvSpPr>
        <p:spPr>
          <a:xfrm>
            <a:off x="152400" y="1447800"/>
            <a:ext cx="8839200" cy="4876800"/>
          </a:xfrm>
        </p:spPr>
        <p:txBody>
          <a:bodyPr/>
          <a:lstStyle/>
          <a:p>
            <a:pPr marL="914400" indent="-465138" eaLnBrk="1" hangingPunct="1">
              <a:buFontTx/>
              <a:buChar char="•"/>
            </a:pPr>
            <a:r>
              <a:rPr lang="en-US" altLang="en-US" dirty="0"/>
              <a:t>Portable Grab Sampler. </a:t>
            </a:r>
            <a:r>
              <a:rPr lang="en-US" altLang="en-US"/>
              <a:t>There are 2 high volume samplers. </a:t>
            </a:r>
            <a:r>
              <a:rPr lang="en-US" altLang="en-US" dirty="0"/>
              <a:t>One is used for taking continuous samples for up to 24 hours. The other is battery operated with a timer that will run up to 99 minutes. The choice of filter depends on whether one is sampling for alpha or beta/gamma radioactivity. Tight weave filters are used for alpha and porous weave filters with greater flow are used for beta/gamma.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50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F440CD-F8D9-4BCD-ABA8-310242978BDB}" type="slidenum">
              <a:rPr lang="en-US" altLang="en-US" smtClean="0">
                <a:solidFill>
                  <a:srgbClr val="000066"/>
                </a:solidFill>
              </a:rPr>
              <a:pPr eaLnBrk="1" hangingPunct="1"/>
              <a:t>42</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12192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a:t>
            </a:r>
            <a:br>
              <a:rPr lang="en-US" sz="4000" b="1" dirty="0">
                <a:solidFill>
                  <a:srgbClr val="333399"/>
                </a:solidFill>
                <a:effectLst>
                  <a:outerShdw blurRad="38100" dist="38100" dir="2700000" algn="tl">
                    <a:srgbClr val="000000"/>
                  </a:outerShdw>
                </a:effectLst>
              </a:rPr>
            </a:br>
            <a:r>
              <a:rPr lang="en-US" sz="4000" b="1" dirty="0">
                <a:solidFill>
                  <a:srgbClr val="333399"/>
                </a:solidFill>
                <a:effectLst>
                  <a:outerShdw blurRad="38100" dist="38100" dir="2700000" algn="tl">
                    <a:srgbClr val="000000"/>
                  </a:outerShdw>
                </a:effectLst>
              </a:rPr>
              <a:t>Sampling Procedures</a:t>
            </a:r>
          </a:p>
        </p:txBody>
      </p:sp>
      <p:sp>
        <p:nvSpPr>
          <p:cNvPr id="45061" name="Rectangle 3"/>
          <p:cNvSpPr>
            <a:spLocks noGrp="1" noChangeArrowheads="1"/>
          </p:cNvSpPr>
          <p:nvPr>
            <p:ph type="body" idx="1"/>
          </p:nvPr>
        </p:nvSpPr>
        <p:spPr>
          <a:xfrm>
            <a:off x="228600" y="1447800"/>
            <a:ext cx="8686800" cy="4876800"/>
          </a:xfrm>
        </p:spPr>
        <p:txBody>
          <a:bodyPr/>
          <a:lstStyle/>
          <a:p>
            <a:pPr marL="465138" indent="-465138" eaLnBrk="1" hangingPunct="1">
              <a:buFontTx/>
              <a:buAutoNum type="arabicPeriod" startAt="4"/>
            </a:pPr>
            <a:r>
              <a:rPr lang="en-US" altLang="en-US"/>
              <a:t>During sampling, record times when sampler is turned on and off. The total time of operation must be known to calculate the airborne activity.</a:t>
            </a:r>
          </a:p>
          <a:p>
            <a:pPr marL="465138" indent="-465138" eaLnBrk="1" hangingPunct="1">
              <a:buFontTx/>
              <a:buAutoNum type="arabicPeriod" startAt="4"/>
            </a:pPr>
            <a:r>
              <a:rPr lang="en-US" altLang="en-US"/>
              <a:t>During sampling, observe and record the average flow rate using the meter on the back of the sampler.</a:t>
            </a:r>
          </a:p>
          <a:p>
            <a:pPr marL="465138" indent="-465138" eaLnBrk="1" hangingPunct="1">
              <a:buFontTx/>
              <a:buAutoNum type="arabicPeriod" startAt="4"/>
            </a:pPr>
            <a:r>
              <a:rPr lang="en-US" altLang="en-US"/>
              <a:t>After sampling, handle the filter as if it is contaminated.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60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7C10A8-6FB1-4F61-8E90-3D218AE3E1CB}" type="slidenum">
              <a:rPr lang="en-US" altLang="en-US" smtClean="0">
                <a:solidFill>
                  <a:srgbClr val="000066"/>
                </a:solidFill>
              </a:rPr>
              <a:pPr eaLnBrk="1" hangingPunct="1"/>
              <a:t>43</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12192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a:t>
            </a:r>
            <a:br>
              <a:rPr lang="en-US" sz="4000" b="1" dirty="0">
                <a:solidFill>
                  <a:srgbClr val="333399"/>
                </a:solidFill>
                <a:effectLst>
                  <a:outerShdw blurRad="38100" dist="38100" dir="2700000" algn="tl">
                    <a:srgbClr val="000000"/>
                  </a:outerShdw>
                </a:effectLst>
              </a:rPr>
            </a:br>
            <a:r>
              <a:rPr lang="en-US" sz="4000" b="1" dirty="0">
                <a:solidFill>
                  <a:srgbClr val="333399"/>
                </a:solidFill>
                <a:effectLst>
                  <a:outerShdw blurRad="38100" dist="38100" dir="2700000" algn="tl">
                    <a:srgbClr val="000000"/>
                  </a:outerShdw>
                </a:effectLst>
              </a:rPr>
              <a:t>Sampling Procedures</a:t>
            </a:r>
          </a:p>
        </p:txBody>
      </p:sp>
      <p:sp>
        <p:nvSpPr>
          <p:cNvPr id="46085" name="Rectangle 3"/>
          <p:cNvSpPr>
            <a:spLocks noGrp="1" noChangeArrowheads="1"/>
          </p:cNvSpPr>
          <p:nvPr>
            <p:ph type="body" idx="1"/>
          </p:nvPr>
        </p:nvSpPr>
        <p:spPr>
          <a:xfrm>
            <a:off x="228600" y="1600200"/>
            <a:ext cx="8686800" cy="4876800"/>
          </a:xfrm>
        </p:spPr>
        <p:txBody>
          <a:bodyPr/>
          <a:lstStyle/>
          <a:p>
            <a:pPr marL="465138" indent="-465138" eaLnBrk="1" hangingPunct="1">
              <a:buFontTx/>
              <a:buAutoNum type="arabicPeriod" startAt="7"/>
            </a:pPr>
            <a:r>
              <a:rPr lang="en-US" altLang="en-US" dirty="0"/>
              <a:t>Check levels with pancake probe and/or submit the filter to the Radionuclide Analysis Facility for counting.</a:t>
            </a:r>
          </a:p>
          <a:p>
            <a:pPr marL="465138" indent="-465138" eaLnBrk="1" hangingPunct="1">
              <a:buFontTx/>
              <a:buAutoNum type="arabicPeriod" startAt="7"/>
            </a:pPr>
            <a:r>
              <a:rPr lang="en-US" altLang="en-US" dirty="0"/>
              <a:t>Use Field Analysis of Particulate Air Sample form (R. P. Form # 25) to record details of the sampling and counting procedures. This form can also be used to calculate the concentration of activity in the air.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71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8FAE17-1C98-4B5F-B697-8FDBEF76EB3A}" type="slidenum">
              <a:rPr lang="en-US" altLang="en-US" smtClean="0">
                <a:solidFill>
                  <a:srgbClr val="000066"/>
                </a:solidFill>
              </a:rPr>
              <a:pPr eaLnBrk="1" hangingPunct="1"/>
              <a:t>44</a:t>
            </a:fld>
            <a:endParaRPr lang="en-US" altLang="en-US">
              <a:solidFill>
                <a:srgbClr val="000066"/>
              </a:solidFill>
            </a:endParaRPr>
          </a:p>
        </p:txBody>
      </p:sp>
      <p:sp>
        <p:nvSpPr>
          <p:cNvPr id="2" name="Rectangle 2"/>
          <p:cNvSpPr>
            <a:spLocks noGrp="1" noChangeArrowheads="1"/>
          </p:cNvSpPr>
          <p:nvPr>
            <p:ph type="title"/>
          </p:nvPr>
        </p:nvSpPr>
        <p:spPr>
          <a:xfrm>
            <a:off x="0" y="304800"/>
            <a:ext cx="88392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Airborne Radioactivity Monitoring Records</a:t>
            </a:r>
          </a:p>
        </p:txBody>
      </p:sp>
      <p:sp>
        <p:nvSpPr>
          <p:cNvPr id="38917" name="Rectangle 3"/>
          <p:cNvSpPr>
            <a:spLocks noGrp="1" noChangeArrowheads="1"/>
          </p:cNvSpPr>
          <p:nvPr>
            <p:ph type="body" idx="1"/>
          </p:nvPr>
        </p:nvSpPr>
        <p:spPr>
          <a:xfrm>
            <a:off x="228600" y="1447800"/>
            <a:ext cx="8763000" cy="4572000"/>
          </a:xfrm>
        </p:spPr>
        <p:txBody>
          <a:bodyPr/>
          <a:lstStyle/>
          <a:p>
            <a:pPr marL="465138" indent="-465138" eaLnBrk="1" hangingPunct="1">
              <a:buFontTx/>
              <a:buAutoNum type="arabicPeriod"/>
              <a:defRPr/>
            </a:pPr>
            <a:r>
              <a:rPr lang="en-US" dirty="0"/>
              <a:t>Records of airborne radioactivity monitoring must include the following information:</a:t>
            </a:r>
          </a:p>
          <a:p>
            <a:pPr marL="914400" indent="-465138" eaLnBrk="1" hangingPunct="1">
              <a:defRPr/>
            </a:pPr>
            <a:r>
              <a:rPr lang="en-US" dirty="0"/>
              <a:t>Model and serial number of the sampler and calibration due date.</a:t>
            </a:r>
          </a:p>
          <a:p>
            <a:pPr marL="914400" indent="-465138" eaLnBrk="1" hangingPunct="1">
              <a:defRPr/>
            </a:pPr>
            <a:r>
              <a:rPr lang="en-US" dirty="0"/>
              <a:t>Location of fixed samplers and portable air samplers used for a survey.</a:t>
            </a:r>
          </a:p>
          <a:p>
            <a:pPr marL="914400" indent="-465138" eaLnBrk="1" hangingPunct="1">
              <a:defRPr/>
            </a:pPr>
            <a:r>
              <a:rPr lang="en-US" dirty="0"/>
              <a:t>Air concentrations in general airborne areas and breathing zones.</a:t>
            </a:r>
          </a:p>
          <a:p>
            <a:pPr marL="914400" indent="-465138" eaLnBrk="1" hangingPunct="1">
              <a:defRPr/>
            </a:pPr>
            <a:endParaRPr lang="en-US" dirty="0"/>
          </a:p>
          <a:p>
            <a:pPr marL="465138" indent="-465138" eaLnBrk="1" hangingPunct="1">
              <a:defRPr/>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81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9DC633-400A-4DFE-A19E-F358DAF38F5A}" type="slidenum">
              <a:rPr lang="en-US" altLang="en-US" smtClean="0">
                <a:solidFill>
                  <a:srgbClr val="000066"/>
                </a:solidFill>
              </a:rPr>
              <a:pPr eaLnBrk="1" hangingPunct="1"/>
              <a:t>45</a:t>
            </a:fld>
            <a:endParaRPr lang="en-US" altLang="en-US">
              <a:solidFill>
                <a:srgbClr val="000066"/>
              </a:solidFill>
            </a:endParaRPr>
          </a:p>
        </p:txBody>
      </p:sp>
      <p:sp>
        <p:nvSpPr>
          <p:cNvPr id="2" name="Rectangle 2"/>
          <p:cNvSpPr>
            <a:spLocks noGrp="1" noChangeArrowheads="1"/>
          </p:cNvSpPr>
          <p:nvPr>
            <p:ph type="title"/>
          </p:nvPr>
        </p:nvSpPr>
        <p:spPr>
          <a:xfrm>
            <a:off x="152400" y="228600"/>
            <a:ext cx="8763000" cy="1219200"/>
          </a:xfrm>
        </p:spPr>
        <p:txBody>
          <a:bodyPr/>
          <a:lstStyle/>
          <a:p>
            <a:pPr eaLnBrk="1" hangingPunct="1">
              <a:defRPr/>
            </a:pPr>
            <a:r>
              <a:rPr lang="en-US" sz="4000" b="1" dirty="0">
                <a:solidFill>
                  <a:srgbClr val="333399"/>
                </a:solidFill>
                <a:effectLst>
                  <a:outerShdw blurRad="38100" dist="38100" dir="2700000" algn="tl">
                    <a:srgbClr val="000000"/>
                  </a:outerShdw>
                </a:effectLst>
              </a:rPr>
              <a:t>  Airborne Radioactivity Monitoring Records</a:t>
            </a:r>
          </a:p>
        </p:txBody>
      </p:sp>
      <p:sp>
        <p:nvSpPr>
          <p:cNvPr id="38917" name="Rectangle 3"/>
          <p:cNvSpPr>
            <a:spLocks noGrp="1" noChangeArrowheads="1"/>
          </p:cNvSpPr>
          <p:nvPr>
            <p:ph type="body" idx="1"/>
          </p:nvPr>
        </p:nvSpPr>
        <p:spPr>
          <a:xfrm>
            <a:off x="228600" y="1447800"/>
            <a:ext cx="8686800" cy="4572000"/>
          </a:xfrm>
        </p:spPr>
        <p:txBody>
          <a:bodyPr/>
          <a:lstStyle/>
          <a:p>
            <a:pPr marL="914400" indent="-449263" eaLnBrk="1" hangingPunct="1">
              <a:defRPr/>
            </a:pPr>
            <a:r>
              <a:rPr lang="en-US" dirty="0"/>
              <a:t>Collection efficiency, flow rate, duration of sampling, filter medium, and correction factors.</a:t>
            </a:r>
          </a:p>
          <a:p>
            <a:pPr marL="465138" indent="-465138" eaLnBrk="1" hangingPunct="1">
              <a:buFontTx/>
              <a:buNone/>
              <a:defRPr/>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491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111E933-C358-4E2F-912E-0B9D6D282F31}" type="slidenum">
              <a:rPr lang="en-US" altLang="en-US" smtClean="0">
                <a:solidFill>
                  <a:srgbClr val="000066"/>
                </a:solidFill>
              </a:rPr>
              <a:pPr eaLnBrk="1" hangingPunct="1"/>
              <a:t>46</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Minimization of Internal Exposure</a:t>
            </a:r>
          </a:p>
        </p:txBody>
      </p:sp>
      <p:sp>
        <p:nvSpPr>
          <p:cNvPr id="49157" name="Rectangle 3"/>
          <p:cNvSpPr>
            <a:spLocks noGrp="1" noChangeArrowheads="1"/>
          </p:cNvSpPr>
          <p:nvPr>
            <p:ph type="body" idx="1"/>
          </p:nvPr>
        </p:nvSpPr>
        <p:spPr>
          <a:xfrm>
            <a:off x="228600" y="1219200"/>
            <a:ext cx="8458200" cy="5105400"/>
          </a:xfrm>
        </p:spPr>
        <p:txBody>
          <a:bodyPr/>
          <a:lstStyle/>
          <a:p>
            <a:pPr marL="0" indent="0" eaLnBrk="1" hangingPunct="1">
              <a:buFontTx/>
              <a:buNone/>
            </a:pPr>
            <a:r>
              <a:rPr lang="en-US" altLang="en-US"/>
              <a:t>Minimization and prevention of internal exposure warrants special attention when significant surface and/or airborne contamination exists.</a:t>
            </a:r>
          </a:p>
          <a:p>
            <a:pPr marL="0" indent="0" eaLnBrk="1" hangingPunct="1">
              <a:buFontTx/>
              <a:buNone/>
            </a:pPr>
            <a:endParaRPr lang="en-US" altLang="en-US" sz="1800"/>
          </a:p>
          <a:p>
            <a:pPr marL="0" indent="0" eaLnBrk="1" hangingPunct="1">
              <a:buFontTx/>
              <a:buNone/>
            </a:pPr>
            <a:r>
              <a:rPr lang="en-US" altLang="en-US"/>
              <a:t>Even though occurrences of surface contamination and airborne radioactivity are rare at Fermilab, identification of sources of internal exposure must be documented to show compliance with 10 CFR Part 835.</a:t>
            </a:r>
          </a:p>
          <a:p>
            <a:pPr marL="0" indent="0" eaLnBrk="1" hangingPunct="1">
              <a:buFontTx/>
              <a:buNone/>
            </a:pPr>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501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198D47-424B-4ED2-9DE6-09C562269995}" type="slidenum">
              <a:rPr lang="en-US" altLang="en-US" smtClean="0">
                <a:solidFill>
                  <a:srgbClr val="000066"/>
                </a:solidFill>
              </a:rPr>
              <a:pPr eaLnBrk="1" hangingPunct="1"/>
              <a:t>47</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Minimization of Internal Exposure</a:t>
            </a:r>
          </a:p>
        </p:txBody>
      </p:sp>
      <p:sp>
        <p:nvSpPr>
          <p:cNvPr id="38917" name="Rectangle 3"/>
          <p:cNvSpPr>
            <a:spLocks noGrp="1" noChangeArrowheads="1"/>
          </p:cNvSpPr>
          <p:nvPr>
            <p:ph type="body" idx="1"/>
          </p:nvPr>
        </p:nvSpPr>
        <p:spPr>
          <a:xfrm>
            <a:off x="228600" y="1066800"/>
            <a:ext cx="8686800" cy="5105400"/>
          </a:xfrm>
        </p:spPr>
        <p:txBody>
          <a:bodyPr/>
          <a:lstStyle/>
          <a:p>
            <a:pPr marL="0" indent="0" eaLnBrk="1" hangingPunct="1">
              <a:buFontTx/>
              <a:buNone/>
              <a:defRPr/>
            </a:pPr>
            <a:r>
              <a:rPr lang="en-US" dirty="0"/>
              <a:t>Implement the following guidelines to minimize and prevent internal exposure:</a:t>
            </a:r>
          </a:p>
          <a:p>
            <a:pPr marL="465138" indent="-465138" eaLnBrk="1" hangingPunct="1">
              <a:buFontTx/>
              <a:buAutoNum type="arabicPeriod"/>
              <a:defRPr/>
            </a:pPr>
            <a:r>
              <a:rPr lang="en-US" dirty="0"/>
              <a:t>Use of engineering controls at the source is the primary method of minimizing internal exposure.</a:t>
            </a:r>
          </a:p>
          <a:p>
            <a:pPr marL="465138" indent="-465138" eaLnBrk="1" hangingPunct="1">
              <a:buFontTx/>
              <a:buAutoNum type="arabicPeriod"/>
              <a:defRPr/>
            </a:pPr>
            <a:r>
              <a:rPr lang="en-US" dirty="0"/>
              <a:t>Administrative controls which include access restrictions and specific work practices designed to minimize contamination should be used as a secondary method to minimize internal exposure.</a:t>
            </a:r>
          </a:p>
          <a:p>
            <a:pPr marL="0" indent="0" eaLnBrk="1" hangingPunct="1">
              <a:buFontTx/>
              <a:buAutoNum type="arabicPeriod"/>
              <a:defRPr/>
            </a:pPr>
            <a:endParaRPr lang="en-US" dirty="0"/>
          </a:p>
          <a:p>
            <a:pPr marL="0" indent="0" eaLnBrk="1" hangingPunct="1">
              <a:buFontTx/>
              <a:buAutoNum type="arabicPeriod"/>
              <a:defRPr/>
            </a:pPr>
            <a:endParaRPr lang="en-US" dirty="0"/>
          </a:p>
          <a:p>
            <a:pPr marL="0" indent="0" eaLnBrk="1" hangingPunct="1">
              <a:buFontTx/>
              <a:buChar char="•"/>
              <a:defRPr/>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792163"/>
          </a:xfrm>
        </p:spPr>
        <p:txBody>
          <a:bodyPr/>
          <a:lstStyle/>
          <a:p>
            <a:pPr>
              <a:defRPr/>
            </a:pPr>
            <a:r>
              <a:rPr lang="en-US" sz="4000" b="1" dirty="0">
                <a:solidFill>
                  <a:srgbClr val="333399"/>
                </a:solidFill>
                <a:effectLst>
                  <a:outerShdw blurRad="38100" dist="38100" dir="2700000" algn="tl">
                    <a:srgbClr val="000000"/>
                  </a:outerShdw>
                </a:effectLst>
              </a:rPr>
              <a:t>Minimization of Internal Exposure</a:t>
            </a:r>
            <a:endParaRPr lang="en-US" sz="4000" dirty="0"/>
          </a:p>
        </p:txBody>
      </p:sp>
      <p:sp>
        <p:nvSpPr>
          <p:cNvPr id="3" name="Content Placeholder 2"/>
          <p:cNvSpPr>
            <a:spLocks noGrp="1"/>
          </p:cNvSpPr>
          <p:nvPr>
            <p:ph idx="1"/>
          </p:nvPr>
        </p:nvSpPr>
        <p:spPr>
          <a:xfrm>
            <a:off x="304800" y="1066800"/>
            <a:ext cx="8382000" cy="5059363"/>
          </a:xfrm>
        </p:spPr>
        <p:txBody>
          <a:bodyPr/>
          <a:lstStyle/>
          <a:p>
            <a:pPr marL="465138" indent="-465138" eaLnBrk="1" hangingPunct="1">
              <a:buFontTx/>
              <a:buAutoNum type="arabicPeriod" startAt="3"/>
              <a:defRPr/>
            </a:pPr>
            <a:r>
              <a:rPr lang="en-US" dirty="0"/>
              <a:t>Clean up beamline enclosures prior to start up in order to remove excessive dirt, dust, and other materials that could lead to the production of contamination.</a:t>
            </a:r>
          </a:p>
          <a:p>
            <a:pPr marL="465138" indent="-465138" eaLnBrk="1" hangingPunct="1">
              <a:buFontTx/>
              <a:buNone/>
              <a:defRPr/>
            </a:pPr>
            <a:r>
              <a:rPr lang="en-US" dirty="0"/>
              <a:t>4.	Decontamination should be conducted:</a:t>
            </a:r>
          </a:p>
          <a:p>
            <a:pPr marL="914400" indent="-465138" eaLnBrk="1" hangingPunct="1">
              <a:buFontTx/>
              <a:buChar char="•"/>
              <a:defRPr/>
            </a:pPr>
            <a:r>
              <a:rPr lang="en-US" dirty="0"/>
              <a:t>If internal radiation exposure can be avoided.</a:t>
            </a:r>
          </a:p>
          <a:p>
            <a:pPr marL="914400" indent="-465138" eaLnBrk="1" hangingPunct="1">
              <a:buFontTx/>
              <a:buChar char="•"/>
              <a:defRPr/>
            </a:pPr>
            <a:r>
              <a:rPr lang="en-US" dirty="0"/>
              <a:t>After consideration of environmental conditions and duration of work.</a:t>
            </a:r>
          </a:p>
          <a:p>
            <a:pPr marL="514350" indent="-514350" eaLnBrk="1" hangingPunct="1">
              <a:buFontTx/>
              <a:buChar char="•"/>
              <a:defRPr/>
            </a:pPr>
            <a:endParaRPr lang="en-US" dirty="0"/>
          </a:p>
          <a:p>
            <a:pPr marL="514350" indent="-514350" eaLnBrk="1" hangingPunct="1">
              <a:buFontTx/>
              <a:buAutoNum type="arabicPeriod" startAt="3"/>
              <a:defRPr/>
            </a:pPr>
            <a:endParaRPr lang="en-US" dirty="0"/>
          </a:p>
          <a:p>
            <a:pPr marL="514350" indent="-514350" eaLnBrk="1" hangingPunct="1">
              <a:buFontTx/>
              <a:buNone/>
              <a:defRPr/>
            </a:pPr>
            <a:endParaRPr lang="en-US" sz="1800" dirty="0"/>
          </a:p>
        </p:txBody>
      </p:sp>
      <p:sp>
        <p:nvSpPr>
          <p:cNvPr id="5120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5120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284427-332C-4ADF-A067-57437A8FDDB6}" type="slidenum">
              <a:rPr lang="en-US" altLang="en-US" smtClean="0">
                <a:solidFill>
                  <a:srgbClr val="000066"/>
                </a:solidFill>
              </a:rPr>
              <a:pPr eaLnBrk="1" hangingPunct="1"/>
              <a:t>48</a:t>
            </a:fld>
            <a:endParaRPr lang="en-US" altLang="en-US">
              <a:solidFill>
                <a:srgbClr val="000066"/>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522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47B0B0-56F8-4541-8F63-59CF1E3ABC95}" type="slidenum">
              <a:rPr lang="en-US" altLang="en-US" smtClean="0">
                <a:solidFill>
                  <a:srgbClr val="000066"/>
                </a:solidFill>
              </a:rPr>
              <a:pPr eaLnBrk="1" hangingPunct="1"/>
              <a:t>49</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Minimization of Internal Exposure</a:t>
            </a:r>
          </a:p>
        </p:txBody>
      </p:sp>
      <p:sp>
        <p:nvSpPr>
          <p:cNvPr id="52229" name="Rectangle 3"/>
          <p:cNvSpPr>
            <a:spLocks noGrp="1" noChangeArrowheads="1"/>
          </p:cNvSpPr>
          <p:nvPr>
            <p:ph type="body" idx="1"/>
          </p:nvPr>
        </p:nvSpPr>
        <p:spPr>
          <a:xfrm>
            <a:off x="228600" y="1219200"/>
            <a:ext cx="8686800" cy="5105400"/>
          </a:xfrm>
        </p:spPr>
        <p:txBody>
          <a:bodyPr/>
          <a:lstStyle/>
          <a:p>
            <a:pPr marL="914400" indent="-465138" eaLnBrk="1" hangingPunct="1">
              <a:buFontTx/>
              <a:buChar char="•"/>
            </a:pPr>
            <a:r>
              <a:rPr lang="en-US" altLang="en-US"/>
              <a:t>If the external dose received from decontamination efforts does not exceed the internal dose that would be received if the work was done without decontamination.</a:t>
            </a:r>
          </a:p>
          <a:p>
            <a:pPr marL="914400" indent="-465138" eaLnBrk="1" hangingPunct="1">
              <a:buFontTx/>
              <a:buChar char="•"/>
            </a:pPr>
            <a:r>
              <a:rPr lang="en-US" altLang="en-US"/>
              <a:t>If there are credible pathways for contamination to be released to non-radiological areas.</a:t>
            </a:r>
          </a:p>
          <a:p>
            <a:pPr marL="914400" indent="-465138" eaLnBrk="1" hangingPunct="1">
              <a:buFontTx/>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8FF078C-D63B-4667-9D9E-71397638FBC9}" type="slidenum">
              <a:rPr lang="en-US" altLang="en-US" smtClean="0">
                <a:solidFill>
                  <a:srgbClr val="000066"/>
                </a:solidFill>
              </a:rPr>
              <a:pPr eaLnBrk="1" hangingPunct="1"/>
              <a:t>5</a:t>
            </a:fld>
            <a:endParaRPr lang="en-US" altLang="en-US">
              <a:solidFill>
                <a:srgbClr val="000066"/>
              </a:solidFill>
            </a:endParaRPr>
          </a:p>
        </p:txBody>
      </p:sp>
      <p:sp>
        <p:nvSpPr>
          <p:cNvPr id="12290" name="Rectangle 2"/>
          <p:cNvSpPr>
            <a:spLocks noGrp="1" noChangeArrowheads="1"/>
          </p:cNvSpPr>
          <p:nvPr>
            <p:ph type="title"/>
          </p:nvPr>
        </p:nvSpPr>
        <p:spPr>
          <a:xfrm>
            <a:off x="228600" y="274638"/>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12291" name="Rectangle 3"/>
          <p:cNvSpPr>
            <a:spLocks noGrp="1" noChangeArrowheads="1"/>
          </p:cNvSpPr>
          <p:nvPr>
            <p:ph type="body" idx="1"/>
          </p:nvPr>
        </p:nvSpPr>
        <p:spPr>
          <a:xfrm>
            <a:off x="228600" y="1524000"/>
            <a:ext cx="8686800" cy="4602163"/>
          </a:xfrm>
        </p:spPr>
        <p:txBody>
          <a:bodyPr/>
          <a:lstStyle/>
          <a:p>
            <a:pPr marL="465138" indent="-465138" eaLnBrk="1" hangingPunct="1">
              <a:buFont typeface="Arial" pitchFamily="34" charset="0"/>
              <a:buNone/>
              <a:defRPr/>
            </a:pPr>
            <a:r>
              <a:rPr lang="en-US" dirty="0"/>
              <a:t>2.	Machining Radioactive Material</a:t>
            </a:r>
          </a:p>
          <a:p>
            <a:pPr marL="914400" indent="-449263" eaLnBrk="1" hangingPunct="1">
              <a:defRPr/>
            </a:pPr>
            <a:r>
              <a:rPr lang="en-US" dirty="0"/>
              <a:t>Cutting, welding, grinding, filing, drilling on radioactive items produces contamination in the form of small particles, dust, or chips. </a:t>
            </a:r>
          </a:p>
          <a:p>
            <a:pPr marL="914400" indent="-449263" eaLnBrk="1" hangingPunct="1">
              <a:defRPr/>
            </a:pPr>
            <a:r>
              <a:rPr lang="en-US" dirty="0"/>
              <a:t>Protective clothing, wipe surveys, and decontamination methods should be used to control this type of contamination.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532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F64DA3-58F1-41AF-8633-B52E24A4BD56}" type="slidenum">
              <a:rPr lang="en-US" altLang="en-US" smtClean="0">
                <a:solidFill>
                  <a:srgbClr val="000066"/>
                </a:solidFill>
              </a:rPr>
              <a:pPr eaLnBrk="1" hangingPunct="1"/>
              <a:t>50</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Minimization of Internal Exposure</a:t>
            </a:r>
          </a:p>
        </p:txBody>
      </p:sp>
      <p:sp>
        <p:nvSpPr>
          <p:cNvPr id="38917" name="Rectangle 3"/>
          <p:cNvSpPr>
            <a:spLocks noGrp="1" noChangeArrowheads="1"/>
          </p:cNvSpPr>
          <p:nvPr>
            <p:ph type="body" idx="1"/>
          </p:nvPr>
        </p:nvSpPr>
        <p:spPr>
          <a:xfrm>
            <a:off x="228600" y="1143000"/>
            <a:ext cx="8686800" cy="5105400"/>
          </a:xfrm>
        </p:spPr>
        <p:txBody>
          <a:bodyPr/>
          <a:lstStyle/>
          <a:p>
            <a:pPr marL="465138" indent="-465138" eaLnBrk="1" hangingPunct="1">
              <a:buFontTx/>
              <a:buAutoNum type="arabicPeriod" startAt="5"/>
              <a:defRPr/>
            </a:pPr>
            <a:r>
              <a:rPr lang="en-US" dirty="0"/>
              <a:t>When engineering and administrative controls have been implemented and the potential for airborne radioactivity still exists, respiratory protection must be worn to limit internal exposures.  </a:t>
            </a:r>
          </a:p>
          <a:p>
            <a:pPr marL="465138" indent="-465138" eaLnBrk="1" hangingPunct="1">
              <a:buFontTx/>
              <a:buAutoNum type="arabicPeriod" startAt="5"/>
              <a:defRPr/>
            </a:pPr>
            <a:r>
              <a:rPr lang="en-US" dirty="0"/>
              <a:t>Respiratory protection is required:</a:t>
            </a:r>
          </a:p>
          <a:p>
            <a:pPr marL="914400" indent="-465138" eaLnBrk="1" hangingPunct="1">
              <a:buFontTx/>
              <a:buChar char="•"/>
              <a:defRPr/>
            </a:pPr>
            <a:r>
              <a:rPr lang="en-US" dirty="0"/>
              <a:t>Upon entry into a posted Airborne Radioactivity Area.</a:t>
            </a:r>
          </a:p>
          <a:p>
            <a:pPr marL="914400" indent="-465138" eaLnBrk="1" hangingPunct="1">
              <a:buFontTx/>
              <a:buChar char="•"/>
              <a:defRPr/>
            </a:pPr>
            <a:r>
              <a:rPr lang="en-US" dirty="0"/>
              <a:t>During breach of contaminated systems or components.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xfrm>
            <a:off x="3124200" y="6324600"/>
            <a:ext cx="2895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542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89FB97-043D-4F74-A267-307E36B0B19F}" type="slidenum">
              <a:rPr lang="en-US" altLang="en-US" smtClean="0">
                <a:solidFill>
                  <a:srgbClr val="000066"/>
                </a:solidFill>
              </a:rPr>
              <a:pPr eaLnBrk="1" hangingPunct="1"/>
              <a:t>51</a:t>
            </a:fld>
            <a:endParaRPr lang="en-US" altLang="en-US">
              <a:solidFill>
                <a:srgbClr val="000066"/>
              </a:solidFill>
            </a:endParaRPr>
          </a:p>
        </p:txBody>
      </p:sp>
      <p:sp>
        <p:nvSpPr>
          <p:cNvPr id="2" name="Rectangle 2"/>
          <p:cNvSpPr>
            <a:spLocks noGrp="1" noChangeArrowheads="1"/>
          </p:cNvSpPr>
          <p:nvPr>
            <p:ph type="title"/>
          </p:nvPr>
        </p:nvSpPr>
        <p:spPr>
          <a:xfrm>
            <a:off x="152400" y="228600"/>
            <a:ext cx="8839200" cy="914400"/>
          </a:xfrm>
        </p:spPr>
        <p:txBody>
          <a:bodyPr/>
          <a:lstStyle/>
          <a:p>
            <a:pPr eaLnBrk="1" hangingPunct="1">
              <a:defRPr/>
            </a:pPr>
            <a:r>
              <a:rPr lang="en-US" sz="4000" b="1" dirty="0">
                <a:solidFill>
                  <a:srgbClr val="333399"/>
                </a:solidFill>
                <a:effectLst>
                  <a:outerShdw blurRad="38100" dist="38100" dir="2700000" algn="tl">
                    <a:srgbClr val="000000"/>
                  </a:outerShdw>
                </a:effectLst>
              </a:rPr>
              <a:t>Minimization of Internal Exposure</a:t>
            </a:r>
          </a:p>
        </p:txBody>
      </p:sp>
      <p:sp>
        <p:nvSpPr>
          <p:cNvPr id="38917" name="Rectangle 3"/>
          <p:cNvSpPr>
            <a:spLocks noGrp="1" noChangeArrowheads="1"/>
          </p:cNvSpPr>
          <p:nvPr>
            <p:ph type="body" idx="1"/>
          </p:nvPr>
        </p:nvSpPr>
        <p:spPr>
          <a:xfrm>
            <a:off x="228600" y="1219200"/>
            <a:ext cx="8686800" cy="5105400"/>
          </a:xfrm>
        </p:spPr>
        <p:txBody>
          <a:bodyPr/>
          <a:lstStyle/>
          <a:p>
            <a:pPr marL="914400" indent="-449263" eaLnBrk="1" hangingPunct="1">
              <a:defRPr/>
            </a:pPr>
            <a:r>
              <a:rPr lang="en-US" dirty="0"/>
              <a:t>During work in areas or on equipment with removable contamination greater than 100 times the values in FRCM Table 2-2.</a:t>
            </a:r>
          </a:p>
          <a:p>
            <a:pPr marL="914400" indent="-449263" eaLnBrk="1" hangingPunct="1">
              <a:defRPr/>
            </a:pPr>
            <a:r>
              <a:rPr lang="en-US" dirty="0"/>
              <a:t>During work on contaminated or activated surfaces with the potential to generate airborne particulate radioactivity.</a:t>
            </a:r>
          </a:p>
          <a:p>
            <a:pPr marL="449263" indent="-449263" eaLnBrk="1" hangingPunct="1">
              <a:buFont typeface="Arial" pitchFamily="34" charset="0"/>
              <a:buNone/>
              <a:defRPr/>
            </a:pPr>
            <a:r>
              <a:rPr lang="en-US" dirty="0"/>
              <a:t>7.	The selection of respiratory protection equipment should consider the worker’s safety, comfort, and efficiency.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DEE25D-847D-40D7-ADB4-BDA8040A81D0}" type="slidenum">
              <a:rPr lang="en-US" altLang="en-US" smtClean="0">
                <a:solidFill>
                  <a:srgbClr val="000066"/>
                </a:solidFill>
              </a:rPr>
              <a:pPr eaLnBrk="1" hangingPunct="1"/>
              <a:t>6</a:t>
            </a:fld>
            <a:endParaRPr lang="en-US" altLang="en-US">
              <a:solidFill>
                <a:srgbClr val="000066"/>
              </a:solidFill>
            </a:endParaRPr>
          </a:p>
        </p:txBody>
      </p:sp>
      <p:sp>
        <p:nvSpPr>
          <p:cNvPr id="12290" name="Rectangle 2"/>
          <p:cNvSpPr>
            <a:spLocks noGrp="1" noChangeArrowheads="1"/>
          </p:cNvSpPr>
          <p:nvPr>
            <p:ph type="title"/>
          </p:nvPr>
        </p:nvSpPr>
        <p:spPr>
          <a:xfrm>
            <a:off x="228600" y="274638"/>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12291" name="Rectangle 3"/>
          <p:cNvSpPr>
            <a:spLocks noGrp="1" noChangeArrowheads="1"/>
          </p:cNvSpPr>
          <p:nvPr>
            <p:ph type="body" idx="1"/>
          </p:nvPr>
        </p:nvSpPr>
        <p:spPr>
          <a:xfrm>
            <a:off x="228600" y="1524000"/>
            <a:ext cx="8686800" cy="4602163"/>
          </a:xfrm>
        </p:spPr>
        <p:txBody>
          <a:bodyPr/>
          <a:lstStyle/>
          <a:p>
            <a:pPr marL="465138" indent="-465138" eaLnBrk="1" hangingPunct="1">
              <a:buFont typeface="Arial" pitchFamily="34" charset="0"/>
              <a:buNone/>
              <a:defRPr/>
            </a:pPr>
            <a:r>
              <a:rPr lang="en-US" dirty="0"/>
              <a:t>3.	Vacuum Pumps</a:t>
            </a:r>
          </a:p>
          <a:p>
            <a:pPr marL="914400" indent="-465138" eaLnBrk="1" hangingPunct="1">
              <a:defRPr/>
            </a:pPr>
            <a:r>
              <a:rPr lang="en-US" dirty="0"/>
              <a:t>Tritiated water can accumulate in pump oil or exhaust line, especially if there is a water leak into the vacuum. In the case of a leak, the concentration of tritium can be 50 times higher than closed loop water concentrations (up to 5 mCi/ml have been observed).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0E0DAC-B00C-4B73-B089-F80EF63CBD1F}" type="slidenum">
              <a:rPr lang="en-US" altLang="en-US" smtClean="0">
                <a:solidFill>
                  <a:srgbClr val="000066"/>
                </a:solidFill>
              </a:rPr>
              <a:pPr eaLnBrk="1" hangingPunct="1"/>
              <a:t>7</a:t>
            </a:fld>
            <a:endParaRPr lang="en-US" altLang="en-US">
              <a:solidFill>
                <a:srgbClr val="000066"/>
              </a:solidFill>
            </a:endParaRPr>
          </a:p>
        </p:txBody>
      </p:sp>
      <p:sp>
        <p:nvSpPr>
          <p:cNvPr id="12290" name="Rectangle 2"/>
          <p:cNvSpPr>
            <a:spLocks noGrp="1" noChangeArrowheads="1"/>
          </p:cNvSpPr>
          <p:nvPr>
            <p:ph type="title"/>
          </p:nvPr>
        </p:nvSpPr>
        <p:spPr>
          <a:xfrm>
            <a:off x="228600" y="152400"/>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9221" name="Rectangle 3"/>
          <p:cNvSpPr>
            <a:spLocks noGrp="1" noChangeArrowheads="1"/>
          </p:cNvSpPr>
          <p:nvPr>
            <p:ph type="body" idx="1"/>
          </p:nvPr>
        </p:nvSpPr>
        <p:spPr>
          <a:xfrm>
            <a:off x="228600" y="1295400"/>
            <a:ext cx="8686800" cy="5029200"/>
          </a:xfrm>
        </p:spPr>
        <p:txBody>
          <a:bodyPr/>
          <a:lstStyle/>
          <a:p>
            <a:pPr marL="465138" indent="-465138" eaLnBrk="1" hangingPunct="1">
              <a:buFontTx/>
              <a:buAutoNum type="arabicPeriod" startAt="4"/>
              <a:defRPr/>
            </a:pPr>
            <a:r>
              <a:rPr lang="en-US" dirty="0"/>
              <a:t>Items from Beamline Enclosures</a:t>
            </a:r>
          </a:p>
          <a:p>
            <a:pPr marL="914400" indent="-465138" eaLnBrk="1" hangingPunct="1">
              <a:buFontTx/>
              <a:buChar char="•"/>
              <a:defRPr/>
            </a:pPr>
            <a:r>
              <a:rPr lang="en-US" dirty="0"/>
              <a:t>Any item originating from an operating primary beamline enclosure may be activated and has the potential to be contaminated (grease, oil, flaked paint, rust, etc.).</a:t>
            </a:r>
          </a:p>
          <a:p>
            <a:pPr marL="914400" indent="-465138" eaLnBrk="1" hangingPunct="1">
              <a:buFontTx/>
              <a:buChar char="•"/>
              <a:defRPr/>
            </a:pPr>
            <a:r>
              <a:rPr lang="en-US" dirty="0"/>
              <a:t>Contamination should be suspected if dose rate is 100 mrem/hr at 1 foot or at lower rates if item has easily removable material.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714A1-10AC-41D4-AEB3-470CF4AFCC8D}" type="slidenum">
              <a:rPr lang="en-US" altLang="en-US" smtClean="0">
                <a:solidFill>
                  <a:srgbClr val="000066"/>
                </a:solidFill>
              </a:rPr>
              <a:pPr eaLnBrk="1" hangingPunct="1"/>
              <a:t>8</a:t>
            </a:fld>
            <a:endParaRPr lang="en-US" altLang="en-US">
              <a:solidFill>
                <a:srgbClr val="000066"/>
              </a:solidFill>
            </a:endParaRPr>
          </a:p>
        </p:txBody>
      </p:sp>
      <p:sp>
        <p:nvSpPr>
          <p:cNvPr id="12290" name="Rectangle 2"/>
          <p:cNvSpPr>
            <a:spLocks noGrp="1" noChangeArrowheads="1"/>
          </p:cNvSpPr>
          <p:nvPr>
            <p:ph type="title"/>
          </p:nvPr>
        </p:nvSpPr>
        <p:spPr>
          <a:xfrm>
            <a:off x="228600" y="152400"/>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10245" name="Rectangle 3"/>
          <p:cNvSpPr>
            <a:spLocks noGrp="1" noChangeArrowheads="1"/>
          </p:cNvSpPr>
          <p:nvPr>
            <p:ph type="body" idx="1"/>
          </p:nvPr>
        </p:nvSpPr>
        <p:spPr>
          <a:xfrm>
            <a:off x="152400" y="1371600"/>
            <a:ext cx="8991600" cy="5029200"/>
          </a:xfrm>
        </p:spPr>
        <p:txBody>
          <a:bodyPr/>
          <a:lstStyle/>
          <a:p>
            <a:pPr marL="465138" indent="-465138" eaLnBrk="1" hangingPunct="1">
              <a:buFontTx/>
              <a:buNone/>
              <a:defRPr/>
            </a:pPr>
            <a:r>
              <a:rPr lang="en-US" dirty="0"/>
              <a:t>5.	Radioactive Sources</a:t>
            </a:r>
          </a:p>
          <a:p>
            <a:pPr marL="914400" indent="-465138" eaLnBrk="1" hangingPunct="1">
              <a:buFontTx/>
              <a:buChar char="•"/>
              <a:defRPr/>
            </a:pPr>
            <a:r>
              <a:rPr lang="en-US" dirty="0"/>
              <a:t>Radioactive sources could be damaged by abrasion, dropping, industrial accidents, or tampering. Any breach in the integrity of a sealed source can cause contamination.</a:t>
            </a:r>
          </a:p>
          <a:p>
            <a:pPr marL="465138" indent="-465138" eaLnBrk="1" hangingPunct="1">
              <a:buFontTx/>
              <a:buAutoNum type="arabicPeriod" startAt="6"/>
              <a:defRPr/>
            </a:pPr>
            <a:r>
              <a:rPr lang="en-US" dirty="0"/>
              <a:t>Hazardous Materials</a:t>
            </a:r>
          </a:p>
          <a:p>
            <a:pPr marL="914400" indent="-465138" eaLnBrk="1" hangingPunct="1">
              <a:buFontTx/>
              <a:buChar char="•"/>
              <a:defRPr/>
            </a:pPr>
            <a:r>
              <a:rPr lang="en-US" dirty="0"/>
              <a:t>Hazardous materials that have become activated may cause contamination and thus pose a dual hazard.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rgbClr val="000066"/>
                </a:solidFill>
              </a:rPr>
              <a:t>RCT Site-Specific Training</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5F50A7-8B60-4EC2-A591-2DEB52421023}" type="slidenum">
              <a:rPr lang="en-US" altLang="en-US" smtClean="0">
                <a:solidFill>
                  <a:srgbClr val="000066"/>
                </a:solidFill>
              </a:rPr>
              <a:pPr eaLnBrk="1" hangingPunct="1"/>
              <a:t>9</a:t>
            </a:fld>
            <a:endParaRPr lang="en-US" altLang="en-US">
              <a:solidFill>
                <a:srgbClr val="000066"/>
              </a:solidFill>
            </a:endParaRPr>
          </a:p>
        </p:txBody>
      </p:sp>
      <p:sp>
        <p:nvSpPr>
          <p:cNvPr id="12290" name="Rectangle 2"/>
          <p:cNvSpPr>
            <a:spLocks noGrp="1" noChangeArrowheads="1"/>
          </p:cNvSpPr>
          <p:nvPr>
            <p:ph type="title"/>
          </p:nvPr>
        </p:nvSpPr>
        <p:spPr>
          <a:xfrm>
            <a:off x="228600" y="274638"/>
            <a:ext cx="8686800" cy="1143000"/>
          </a:xfrm>
        </p:spPr>
        <p:txBody>
          <a:bodyPr/>
          <a:lstStyle/>
          <a:p>
            <a:pPr eaLnBrk="1" hangingPunct="1">
              <a:defRPr/>
            </a:pPr>
            <a:r>
              <a:rPr lang="en-US" sz="4000" b="1" dirty="0">
                <a:solidFill>
                  <a:srgbClr val="333399"/>
                </a:solidFill>
                <a:effectLst>
                  <a:outerShdw blurRad="38100" dist="38100" dir="2700000" algn="tl">
                    <a:srgbClr val="000000"/>
                  </a:outerShdw>
                </a:effectLst>
              </a:rPr>
              <a:t>Sources of Contamination at Fermilab</a:t>
            </a:r>
          </a:p>
        </p:txBody>
      </p:sp>
      <p:sp>
        <p:nvSpPr>
          <p:cNvPr id="11269" name="Rectangle 3"/>
          <p:cNvSpPr>
            <a:spLocks noGrp="1" noChangeArrowheads="1"/>
          </p:cNvSpPr>
          <p:nvPr>
            <p:ph type="body" idx="1"/>
          </p:nvPr>
        </p:nvSpPr>
        <p:spPr>
          <a:xfrm>
            <a:off x="228600" y="1600200"/>
            <a:ext cx="8686800" cy="4525963"/>
          </a:xfrm>
        </p:spPr>
        <p:txBody>
          <a:bodyPr/>
          <a:lstStyle/>
          <a:p>
            <a:pPr marL="465138" indent="-465138" eaLnBrk="1" hangingPunct="1">
              <a:buFontTx/>
              <a:buAutoNum type="arabicPeriod" startAt="7"/>
              <a:defRPr/>
            </a:pPr>
            <a:r>
              <a:rPr lang="en-US" dirty="0"/>
              <a:t>Depleted Uranium (DU) Work</a:t>
            </a:r>
          </a:p>
          <a:p>
            <a:pPr marL="914400" indent="-449263" eaLnBrk="1" hangingPunct="1">
              <a:buFontTx/>
              <a:buChar char="•"/>
              <a:defRPr/>
            </a:pPr>
            <a:r>
              <a:rPr lang="en-US" dirty="0"/>
              <a:t>During disassembly of the DZero calorimeter or other items containing DU, removable surface contamination and potential airborne hazards exist. DU and other forms of uranium oxidize readily which can cause contamination.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3750</TotalTime>
  <Words>2324</Words>
  <Application>Microsoft Office PowerPoint</Application>
  <PresentationFormat>On-screen Show (4:3)</PresentationFormat>
  <Paragraphs>293</Paragraphs>
  <Slides>51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51</vt:i4>
      </vt:variant>
    </vt:vector>
  </HeadingPairs>
  <TitlesOfParts>
    <vt:vector size="53" baseType="lpstr">
      <vt:lpstr>Arial</vt:lpstr>
      <vt:lpstr>Default Design</vt:lpstr>
      <vt:lpstr>Contamination Controls and Airborne Radioactivity Controls   Course # FN000281/CR/02 May 2018  </vt:lpstr>
      <vt:lpstr>Definition of Contamination</vt:lpstr>
      <vt:lpstr>Sources of Contamination at Fermilab</vt:lpstr>
      <vt:lpstr>Sources of Contamination at Fermilab</vt:lpstr>
      <vt:lpstr>Sources of Contamination at Fermilab</vt:lpstr>
      <vt:lpstr>Sources of Contamination at Fermilab</vt:lpstr>
      <vt:lpstr>Sources of Contamination at Fermilab</vt:lpstr>
      <vt:lpstr>Sources of Contamination at Fermilab</vt:lpstr>
      <vt:lpstr>Sources of Contamination at Fermilab</vt:lpstr>
      <vt:lpstr> Area Entry Requirements</vt:lpstr>
      <vt:lpstr> Area Entry Requirements</vt:lpstr>
      <vt:lpstr> Area Exiting Requirements</vt:lpstr>
      <vt:lpstr>Goal of Contamination Control</vt:lpstr>
      <vt:lpstr> Contamination Control Measures</vt:lpstr>
      <vt:lpstr>  Contamination Control Measures</vt:lpstr>
      <vt:lpstr>  Contamination Control Measures</vt:lpstr>
      <vt:lpstr>  Contamination Control Measures</vt:lpstr>
      <vt:lpstr>  Contamination Control Measures</vt:lpstr>
      <vt:lpstr>Contamination Control Measures</vt:lpstr>
      <vt:lpstr>  Contamination Control Measures</vt:lpstr>
      <vt:lpstr>  Contamination Control Measures</vt:lpstr>
      <vt:lpstr>  Contamination Surveys</vt:lpstr>
      <vt:lpstr>  Contamination Surveys</vt:lpstr>
      <vt:lpstr>  Contamination Surveys</vt:lpstr>
      <vt:lpstr>  Contamination Survey Records</vt:lpstr>
      <vt:lpstr> Highly Activated Particles</vt:lpstr>
      <vt:lpstr>  Sources of Airborne Radioactivity at Fermilab</vt:lpstr>
      <vt:lpstr>  Sources of Airborne Radioactivity at Fermilab</vt:lpstr>
      <vt:lpstr> Sources of Airborne Radioactivity at Fermilab</vt:lpstr>
      <vt:lpstr>  Sources of Airborne Radioactivity at Fermilab</vt:lpstr>
      <vt:lpstr>Goal of Airborne Radioactivity Control</vt:lpstr>
      <vt:lpstr> Control of Airborne Radioactivity </vt:lpstr>
      <vt:lpstr> Control of Airborne Radioactivity </vt:lpstr>
      <vt:lpstr> Control of Airborne Radioactivity </vt:lpstr>
      <vt:lpstr> Control of Airborne Radioactivity</vt:lpstr>
      <vt:lpstr> Airborne Radioactivity Monitoring</vt:lpstr>
      <vt:lpstr>  Airborne Radioactivity Monitoring</vt:lpstr>
      <vt:lpstr>  Airborne Radioactivity Monitoring</vt:lpstr>
      <vt:lpstr>  Airborne Radioactivity  Sampling Procedures</vt:lpstr>
      <vt:lpstr>  Airborne Radioactivity  Sampling Procedures</vt:lpstr>
      <vt:lpstr>  Airborne Radioactivity  Sampling Procedures</vt:lpstr>
      <vt:lpstr>  Airborne Radioactivity  Sampling Procedures</vt:lpstr>
      <vt:lpstr>  Airborne Radioactivity  Sampling Procedures</vt:lpstr>
      <vt:lpstr>Airborne Radioactivity Monitoring Records</vt:lpstr>
      <vt:lpstr>  Airborne Radioactivity Monitoring Records</vt:lpstr>
      <vt:lpstr>Minimization of Internal Exposure</vt:lpstr>
      <vt:lpstr>Minimization of Internal Exposure</vt:lpstr>
      <vt:lpstr>Minimization of Internal Exposure</vt:lpstr>
      <vt:lpstr>Minimization of Internal Exposure</vt:lpstr>
      <vt:lpstr>Minimization of Internal Exposure</vt:lpstr>
      <vt:lpstr>Minimization of Internal Exposure</vt:lpstr>
    </vt:vector>
  </TitlesOfParts>
  <Company>FNAL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 ESH DEPT</dc:creator>
  <cp:lastModifiedBy>Kathy J Graden</cp:lastModifiedBy>
  <cp:revision>327</cp:revision>
  <cp:lastPrinted>2018-05-03T18:27:10Z</cp:lastPrinted>
  <dcterms:created xsi:type="dcterms:W3CDTF">2007-09-17T14:16:09Z</dcterms:created>
  <dcterms:modified xsi:type="dcterms:W3CDTF">2018-05-23T18:04:14Z</dcterms:modified>
</cp:coreProperties>
</file>