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2" r:id="rId1"/>
  </p:sldMasterIdLst>
  <p:notesMasterIdLst>
    <p:notesMasterId r:id="rId26"/>
  </p:notesMasterIdLst>
  <p:handoutMasterIdLst>
    <p:handoutMasterId r:id="rId27"/>
  </p:handoutMasterIdLst>
  <p:sldIdLst>
    <p:sldId id="294" r:id="rId2"/>
    <p:sldId id="296" r:id="rId3"/>
    <p:sldId id="324" r:id="rId4"/>
    <p:sldId id="322" r:id="rId5"/>
    <p:sldId id="326" r:id="rId6"/>
    <p:sldId id="320" r:id="rId7"/>
    <p:sldId id="338" r:id="rId8"/>
    <p:sldId id="341" r:id="rId9"/>
    <p:sldId id="339" r:id="rId10"/>
    <p:sldId id="343" r:id="rId11"/>
    <p:sldId id="342" r:id="rId12"/>
    <p:sldId id="344" r:id="rId13"/>
    <p:sldId id="345" r:id="rId14"/>
    <p:sldId id="346" r:id="rId15"/>
    <p:sldId id="340" r:id="rId16"/>
    <p:sldId id="347" r:id="rId17"/>
    <p:sldId id="321" r:id="rId18"/>
    <p:sldId id="335" r:id="rId19"/>
    <p:sldId id="308" r:id="rId20"/>
    <p:sldId id="325" r:id="rId21"/>
    <p:sldId id="332" r:id="rId22"/>
    <p:sldId id="333" r:id="rId23"/>
    <p:sldId id="323" r:id="rId24"/>
    <p:sldId id="334" r:id="rId2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B720B"/>
    <a:srgbClr val="FF9300"/>
    <a:srgbClr val="99D6EA"/>
    <a:srgbClr val="000000"/>
    <a:srgbClr val="50504E"/>
    <a:srgbClr val="004C97"/>
    <a:srgbClr val="4E4E4E"/>
    <a:srgbClr val="FFD112"/>
    <a:srgbClr val="FFFF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98" autoAdjust="0"/>
    <p:restoredTop sz="94588"/>
  </p:normalViewPr>
  <p:slideViewPr>
    <p:cSldViewPr snapToGrid="0" snapToObjects="1" showGuides="1">
      <p:cViewPr varScale="1">
        <p:scale>
          <a:sx n="102" d="100"/>
          <a:sy n="102" d="100"/>
        </p:scale>
        <p:origin x="1928" y="192"/>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13FF766-721C-6A4B-95B8-FD4E9D96B3E6}" type="datetime1">
              <a:rPr lang="en-US" smtClean="0"/>
              <a:t>6/10/21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8F1346DB-0529-944D-93AC-DCEFFE848484}" type="datetime1">
              <a:rPr lang="en-US" smtClean="0"/>
              <a:t>6/10/21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2027913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AD08E57-B576-F641-BEA6-C3D752DF7F66}" type="slidenum">
              <a:rPr lang="en-US" smtClean="0"/>
              <a:pPr>
                <a:defRPr/>
              </a:pPr>
              <a:t>3</a:t>
            </a:fld>
            <a:endParaRPr lang="en-US"/>
          </a:p>
        </p:txBody>
      </p:sp>
    </p:spTree>
    <p:extLst>
      <p:ext uri="{BB962C8B-B14F-4D97-AF65-F5344CB8AC3E}">
        <p14:creationId xmlns:p14="http://schemas.microsoft.com/office/powerpoint/2010/main" val="13086835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dirty="0"/>
              <a:t>Click to edit Master title style</a:t>
            </a:r>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3340207"/>
          </a:xfrm>
          <a:prstGeom prst="rect">
            <a:avLst/>
          </a:prstGeom>
        </p:spPr>
      </p:pic>
      <p:pic>
        <p:nvPicPr>
          <p:cNvPr id="3" name="Picture 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65308" y="2153361"/>
            <a:ext cx="3816220" cy="1037708"/>
          </a:xfrm>
          <a:prstGeom prst="rect">
            <a:avLst/>
          </a:prstGeom>
        </p:spPr>
      </p:pic>
    </p:spTree>
    <p:extLst>
      <p:ext uri="{BB962C8B-B14F-4D97-AF65-F5344CB8AC3E}">
        <p14:creationId xmlns:p14="http://schemas.microsoft.com/office/powerpoint/2010/main" val="204068900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it-IT"/>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it-IT"/>
              <a:t>Click to edit Master text styles</a:t>
            </a:r>
          </a:p>
        </p:txBody>
      </p:sp>
      <p:pic>
        <p:nvPicPr>
          <p:cNvPr id="13" name="Picture 12" descr="14-0218-16D.lr.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Click to edit Master title style</a:t>
            </a:r>
            <a:endParaRPr lang="en-US" dirty="0"/>
          </a:p>
        </p:txBody>
      </p:sp>
      <p:sp>
        <p:nvSpPr>
          <p:cNvPr id="8" name="Date Placeholder 3"/>
          <p:cNvSpPr>
            <a:spLocks noGrp="1"/>
          </p:cNvSpPr>
          <p:nvPr>
            <p:ph type="dt" sz="half" idx="2"/>
          </p:nvPr>
        </p:nvSpPr>
        <p:spPr>
          <a:xfrm>
            <a:off x="228600" y="6485598"/>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it-IT"/>
              <a:t>06/11/21</a:t>
            </a:r>
            <a:endParaRPr lang="en-US" dirty="0"/>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SBN Oversight Board Meeting</a:t>
            </a:r>
            <a:endParaRPr lang="en-US" b="1" dirty="0"/>
          </a:p>
        </p:txBody>
      </p:sp>
      <p:sp>
        <p:nvSpPr>
          <p:cNvPr id="10" name="Slide Number Placeholder 5"/>
          <p:cNvSpPr>
            <a:spLocks noGrp="1"/>
          </p:cNvSpPr>
          <p:nvPr>
            <p:ph type="sldNum" sz="quarter" idx="4"/>
          </p:nvPr>
        </p:nvSpPr>
        <p:spPr>
          <a:xfrm>
            <a:off x="8486775" y="6504212"/>
            <a:ext cx="414338" cy="242873"/>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it-IT"/>
              <a:t>06/11/21</a:t>
            </a:r>
            <a:endParaRPr lang="en-US" dirty="0"/>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SBN Oversight Board Meeting</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it-IT"/>
              <a:t>06/11/21</a:t>
            </a:r>
            <a:endParaRPr lang="en-US" dirty="0"/>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SBN Oversight Board Meeting</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it-IT"/>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Drag picture to placeholder or click icon to add</a:t>
            </a:r>
            <a:endParaRPr lang="en-US" noProof="0" dirty="0"/>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it-IT"/>
              <a:t>06/11/21</a:t>
            </a:r>
            <a:endParaRPr lang="en-US" dirty="0"/>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SBN Oversight Board Meeting</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it-IT"/>
              <a:t>06/11/21</a:t>
            </a:r>
            <a:endParaRPr lang="en-US" dirty="0"/>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SBN Oversight Board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it-IT"/>
              <a:t>Drag picture to placeholder or click icon to add</a:t>
            </a: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it-IT"/>
              <a:t>06/11/21</a:t>
            </a:r>
            <a:endParaRPr lang="en-US" dirty="0"/>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SBN Oversight Board Meeting</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it-IT"/>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it-IT"/>
              <a:t>Drag picture to placeholder or click icon to add</a:t>
            </a:r>
            <a:endParaRPr lang="en-US" dirty="0"/>
          </a:p>
        </p:txBody>
      </p:sp>
    </p:spTree>
    <p:extLst>
      <p:ext uri="{BB962C8B-B14F-4D97-AF65-F5344CB8AC3E}">
        <p14:creationId xmlns:p14="http://schemas.microsoft.com/office/powerpoint/2010/main" val="830161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215900" y="6515029"/>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it-IT"/>
              <a:t>06/11/21</a:t>
            </a:r>
            <a:endParaRPr lang="en-US" dirty="0"/>
          </a:p>
        </p:txBody>
      </p:sp>
      <p:sp>
        <p:nvSpPr>
          <p:cNvPr id="15" name="Footer Placeholder 4"/>
          <p:cNvSpPr>
            <a:spLocks noGrp="1"/>
          </p:cNvSpPr>
          <p:nvPr>
            <p:ph type="ftr" sz="quarter" idx="3"/>
          </p:nvPr>
        </p:nvSpPr>
        <p:spPr>
          <a:xfrm>
            <a:off x="1352999" y="6515029"/>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SBN Oversight Board Meeting</a:t>
            </a:r>
            <a:endParaRPr lang="en-US" b="1" dirty="0"/>
          </a:p>
        </p:txBody>
      </p:sp>
      <p:sp>
        <p:nvSpPr>
          <p:cNvPr id="16" name="Slide Number Placeholder 5"/>
          <p:cNvSpPr>
            <a:spLocks noGrp="1"/>
          </p:cNvSpPr>
          <p:nvPr>
            <p:ph type="sldNum" sz="quarter" idx="4"/>
          </p:nvPr>
        </p:nvSpPr>
        <p:spPr>
          <a:xfrm>
            <a:off x="7376663" y="645685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0" cstate="screen">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24" r:id="rId1"/>
    <p:sldLayoutId id="2147484119" r:id="rId2"/>
    <p:sldLayoutId id="2147484104" r:id="rId3"/>
    <p:sldLayoutId id="2147484105" r:id="rId4"/>
    <p:sldLayoutId id="2147484120" r:id="rId5"/>
    <p:sldLayoutId id="2147484103" r:id="rId6"/>
    <p:sldLayoutId id="2147484122" r:id="rId7"/>
    <p:sldLayoutId id="2147484116" r:id="rId8"/>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07" Type="http://schemas.openxmlformats.org/officeDocument/2006/relationships/slideLayout" Target="../slideLayouts/slideLayout3.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0" Type="http://schemas.openxmlformats.org/officeDocument/2006/relationships/tags" Target="../tags/tag80.xml"/><Relationship Id="rId85" Type="http://schemas.openxmlformats.org/officeDocument/2006/relationships/tags" Target="../tags/tag85.xml"/><Relationship Id="rId12" Type="http://schemas.openxmlformats.org/officeDocument/2006/relationships/tags" Target="../tags/tag12.xml"/><Relationship Id="rId17" Type="http://schemas.openxmlformats.org/officeDocument/2006/relationships/tags" Target="../tags/tag17.xml"/><Relationship Id="rId33" Type="http://schemas.openxmlformats.org/officeDocument/2006/relationships/tags" Target="../tags/tag33.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08" Type="http://schemas.openxmlformats.org/officeDocument/2006/relationships/image" Target="../media/image21.png"/><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3" Type="http://schemas.openxmlformats.org/officeDocument/2006/relationships/tags" Target="../tags/tag3.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7814" y="3763123"/>
            <a:ext cx="8627073" cy="623526"/>
          </a:xfrm>
        </p:spPr>
        <p:txBody>
          <a:bodyPr/>
          <a:lstStyle/>
          <a:p>
            <a:pPr algn="ctr">
              <a:lnSpc>
                <a:spcPct val="120000"/>
              </a:lnSpc>
            </a:pPr>
            <a:r>
              <a:rPr lang="en-US" dirty="0"/>
              <a:t>Commissioning of the Icarus detector</a:t>
            </a:r>
            <a:endParaRPr lang="en-US" sz="2800" b="0" dirty="0"/>
          </a:p>
        </p:txBody>
      </p:sp>
      <p:sp>
        <p:nvSpPr>
          <p:cNvPr id="2" name="Text Placeholder 1"/>
          <p:cNvSpPr>
            <a:spLocks noGrp="1"/>
          </p:cNvSpPr>
          <p:nvPr>
            <p:ph type="body" sz="quarter" idx="10"/>
          </p:nvPr>
        </p:nvSpPr>
        <p:spPr>
          <a:xfrm>
            <a:off x="543142" y="5538123"/>
            <a:ext cx="7526338" cy="921021"/>
          </a:xfrm>
        </p:spPr>
        <p:txBody>
          <a:bodyPr/>
          <a:lstStyle/>
          <a:p>
            <a:pPr>
              <a:lnSpc>
                <a:spcPct val="130000"/>
              </a:lnSpc>
            </a:pPr>
            <a:r>
              <a:rPr lang="en-US" dirty="0"/>
              <a:t>A. Fava</a:t>
            </a:r>
          </a:p>
          <a:p>
            <a:pPr>
              <a:lnSpc>
                <a:spcPct val="130000"/>
              </a:lnSpc>
            </a:pPr>
            <a:r>
              <a:rPr lang="en-US" dirty="0"/>
              <a:t>SBN Oversight Board meeting 06/11/2021</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F81FF-5303-F440-98B7-25427E88D60C}"/>
              </a:ext>
            </a:extLst>
          </p:cNvPr>
          <p:cNvSpPr>
            <a:spLocks noGrp="1"/>
          </p:cNvSpPr>
          <p:nvPr>
            <p:ph type="title"/>
          </p:nvPr>
        </p:nvSpPr>
        <p:spPr/>
        <p:txBody>
          <a:bodyPr/>
          <a:lstStyle/>
          <a:p>
            <a:r>
              <a:rPr lang="en-IT" dirty="0"/>
              <a:t>First beam trigger based on scintillation light</a:t>
            </a:r>
          </a:p>
        </p:txBody>
      </p:sp>
      <p:sp>
        <p:nvSpPr>
          <p:cNvPr id="4" name="Date Placeholder 3">
            <a:extLst>
              <a:ext uri="{FF2B5EF4-FFF2-40B4-BE49-F238E27FC236}">
                <a16:creationId xmlns:a16="http://schemas.microsoft.com/office/drawing/2014/main" id="{80932D9B-5DFF-6A4E-9DBB-E7934D4BEB84}"/>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46A76209-94D9-934F-8DFC-837FB7E2A45B}"/>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6E45D46D-4764-8A48-8FEE-A1A8874C685F}"/>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pic>
        <p:nvPicPr>
          <p:cNvPr id="36" name="Picture 35">
            <a:extLst>
              <a:ext uri="{FF2B5EF4-FFF2-40B4-BE49-F238E27FC236}">
                <a16:creationId xmlns:a16="http://schemas.microsoft.com/office/drawing/2014/main" id="{03E2E3A8-A9D7-4D46-A06F-BEE35E1B06A7}"/>
              </a:ext>
            </a:extLst>
          </p:cNvPr>
          <p:cNvPicPr>
            <a:picLocks noChangeAspect="1"/>
          </p:cNvPicPr>
          <p:nvPr/>
        </p:nvPicPr>
        <p:blipFill>
          <a:blip r:embed="rId2"/>
          <a:stretch>
            <a:fillRect/>
          </a:stretch>
        </p:blipFill>
        <p:spPr>
          <a:xfrm>
            <a:off x="4556414" y="1096109"/>
            <a:ext cx="4260033" cy="2812609"/>
          </a:xfrm>
          <a:prstGeom prst="rect">
            <a:avLst/>
          </a:prstGeom>
        </p:spPr>
      </p:pic>
      <p:cxnSp>
        <p:nvCxnSpPr>
          <p:cNvPr id="42" name="Straight Arrow Connector 41">
            <a:extLst>
              <a:ext uri="{FF2B5EF4-FFF2-40B4-BE49-F238E27FC236}">
                <a16:creationId xmlns:a16="http://schemas.microsoft.com/office/drawing/2014/main" id="{79486B01-B4A6-F248-BFB5-740538B6E16C}"/>
              </a:ext>
            </a:extLst>
          </p:cNvPr>
          <p:cNvCxnSpPr/>
          <p:nvPr/>
        </p:nvCxnSpPr>
        <p:spPr>
          <a:xfrm flipH="1">
            <a:off x="8442542" y="1021180"/>
            <a:ext cx="648222" cy="342201"/>
          </a:xfrm>
          <a:prstGeom prst="straightConnector1">
            <a:avLst/>
          </a:prstGeom>
          <a:ln>
            <a:solidFill>
              <a:schemeClr val="accent1">
                <a:lumMod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43" name="TextBox 42">
            <a:extLst>
              <a:ext uri="{FF2B5EF4-FFF2-40B4-BE49-F238E27FC236}">
                <a16:creationId xmlns:a16="http://schemas.microsoft.com/office/drawing/2014/main" id="{3145879F-88B4-1149-85DF-41FB70CABB06}"/>
              </a:ext>
            </a:extLst>
          </p:cNvPr>
          <p:cNvSpPr txBox="1"/>
          <p:nvPr/>
        </p:nvSpPr>
        <p:spPr>
          <a:xfrm>
            <a:off x="8544786" y="1232126"/>
            <a:ext cx="716863" cy="369332"/>
          </a:xfrm>
          <a:prstGeom prst="rect">
            <a:avLst/>
          </a:prstGeom>
          <a:noFill/>
        </p:spPr>
        <p:txBody>
          <a:bodyPr wrap="none" rtlCol="0">
            <a:spAutoFit/>
          </a:bodyPr>
          <a:lstStyle/>
          <a:p>
            <a:r>
              <a:rPr lang="en-IT" sz="1800" dirty="0">
                <a:solidFill>
                  <a:schemeClr val="accent1">
                    <a:lumMod val="50000"/>
                  </a:schemeClr>
                </a:solidFill>
              </a:rPr>
              <a:t>beam</a:t>
            </a:r>
          </a:p>
        </p:txBody>
      </p:sp>
      <p:cxnSp>
        <p:nvCxnSpPr>
          <p:cNvPr id="45" name="Straight Arrow Connector 44">
            <a:extLst>
              <a:ext uri="{FF2B5EF4-FFF2-40B4-BE49-F238E27FC236}">
                <a16:creationId xmlns:a16="http://schemas.microsoft.com/office/drawing/2014/main" id="{BECBE935-4323-AB43-BD5C-CC67D279E990}"/>
              </a:ext>
            </a:extLst>
          </p:cNvPr>
          <p:cNvCxnSpPr/>
          <p:nvPr/>
        </p:nvCxnSpPr>
        <p:spPr>
          <a:xfrm flipV="1">
            <a:off x="5078123" y="2221760"/>
            <a:ext cx="846688" cy="455418"/>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46" name="Straight Arrow Connector 45">
            <a:extLst>
              <a:ext uri="{FF2B5EF4-FFF2-40B4-BE49-F238E27FC236}">
                <a16:creationId xmlns:a16="http://schemas.microsoft.com/office/drawing/2014/main" id="{3C62FA00-4358-1D48-929A-60A50412C485}"/>
              </a:ext>
            </a:extLst>
          </p:cNvPr>
          <p:cNvCxnSpPr/>
          <p:nvPr/>
        </p:nvCxnSpPr>
        <p:spPr>
          <a:xfrm flipV="1">
            <a:off x="5997819" y="1711329"/>
            <a:ext cx="846688" cy="455418"/>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47" name="Straight Arrow Connector 46">
            <a:extLst>
              <a:ext uri="{FF2B5EF4-FFF2-40B4-BE49-F238E27FC236}">
                <a16:creationId xmlns:a16="http://schemas.microsoft.com/office/drawing/2014/main" id="{9D9F8843-FA1F-F542-BD3A-244C0F7B8F88}"/>
              </a:ext>
            </a:extLst>
          </p:cNvPr>
          <p:cNvCxnSpPr/>
          <p:nvPr/>
        </p:nvCxnSpPr>
        <p:spPr>
          <a:xfrm flipV="1">
            <a:off x="6925129" y="1217332"/>
            <a:ext cx="846688" cy="455418"/>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48" name="Straight Arrow Connector 47">
            <a:extLst>
              <a:ext uri="{FF2B5EF4-FFF2-40B4-BE49-F238E27FC236}">
                <a16:creationId xmlns:a16="http://schemas.microsoft.com/office/drawing/2014/main" id="{613A93AB-93FA-114F-9E79-F14509401AD5}"/>
              </a:ext>
            </a:extLst>
          </p:cNvPr>
          <p:cNvCxnSpPr/>
          <p:nvPr/>
        </p:nvCxnSpPr>
        <p:spPr>
          <a:xfrm flipV="1">
            <a:off x="5896500" y="3363077"/>
            <a:ext cx="846688" cy="455418"/>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49" name="Straight Arrow Connector 48">
            <a:extLst>
              <a:ext uri="{FF2B5EF4-FFF2-40B4-BE49-F238E27FC236}">
                <a16:creationId xmlns:a16="http://schemas.microsoft.com/office/drawing/2014/main" id="{85798675-3FC0-FB48-9513-4328C1ED36A0}"/>
              </a:ext>
            </a:extLst>
          </p:cNvPr>
          <p:cNvCxnSpPr/>
          <p:nvPr/>
        </p:nvCxnSpPr>
        <p:spPr>
          <a:xfrm flipV="1">
            <a:off x="6819455" y="2847891"/>
            <a:ext cx="846688" cy="455418"/>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cxnSp>
        <p:nvCxnSpPr>
          <p:cNvPr id="50" name="Straight Arrow Connector 49">
            <a:extLst>
              <a:ext uri="{FF2B5EF4-FFF2-40B4-BE49-F238E27FC236}">
                <a16:creationId xmlns:a16="http://schemas.microsoft.com/office/drawing/2014/main" id="{2526E105-7A50-D548-B1FE-2C4AF17CD412}"/>
              </a:ext>
            </a:extLst>
          </p:cNvPr>
          <p:cNvCxnSpPr/>
          <p:nvPr/>
        </p:nvCxnSpPr>
        <p:spPr>
          <a:xfrm flipV="1">
            <a:off x="7771817" y="2345279"/>
            <a:ext cx="846688" cy="455418"/>
          </a:xfrm>
          <a:prstGeom prst="straightConnector1">
            <a:avLst/>
          </a:prstGeom>
          <a:ln>
            <a:headEnd type="triangle"/>
            <a:tailEnd type="triangle"/>
          </a:ln>
        </p:spPr>
        <p:style>
          <a:lnRef idx="2">
            <a:schemeClr val="accent2"/>
          </a:lnRef>
          <a:fillRef idx="0">
            <a:schemeClr val="accent2"/>
          </a:fillRef>
          <a:effectRef idx="1">
            <a:schemeClr val="accent2"/>
          </a:effectRef>
          <a:fontRef idx="minor">
            <a:schemeClr val="tx1"/>
          </a:fontRef>
        </p:style>
      </p:cxnSp>
      <p:sp>
        <p:nvSpPr>
          <p:cNvPr id="51" name="TextBox 50">
            <a:extLst>
              <a:ext uri="{FF2B5EF4-FFF2-40B4-BE49-F238E27FC236}">
                <a16:creationId xmlns:a16="http://schemas.microsoft.com/office/drawing/2014/main" id="{46B1D3B9-A776-F341-9FCE-55EF928AB697}"/>
              </a:ext>
            </a:extLst>
          </p:cNvPr>
          <p:cNvSpPr txBox="1"/>
          <p:nvPr/>
        </p:nvSpPr>
        <p:spPr>
          <a:xfrm rot="19913348">
            <a:off x="7863299" y="2560508"/>
            <a:ext cx="813043" cy="338554"/>
          </a:xfrm>
          <a:prstGeom prst="rect">
            <a:avLst/>
          </a:prstGeom>
          <a:noFill/>
        </p:spPr>
        <p:txBody>
          <a:bodyPr wrap="none" rtlCol="0">
            <a:spAutoFit/>
          </a:bodyPr>
          <a:lstStyle/>
          <a:p>
            <a:r>
              <a:rPr lang="en-GB" sz="1600" dirty="0">
                <a:solidFill>
                  <a:srgbClr val="DB720B"/>
                </a:solidFill>
              </a:rPr>
              <a:t>S</a:t>
            </a:r>
            <a:r>
              <a:rPr lang="en-IT" sz="1600" dirty="0">
                <a:solidFill>
                  <a:srgbClr val="DB720B"/>
                </a:solidFill>
              </a:rPr>
              <a:t>lice 1E</a:t>
            </a:r>
          </a:p>
        </p:txBody>
      </p:sp>
      <p:sp>
        <p:nvSpPr>
          <p:cNvPr id="53" name="TextBox 52">
            <a:extLst>
              <a:ext uri="{FF2B5EF4-FFF2-40B4-BE49-F238E27FC236}">
                <a16:creationId xmlns:a16="http://schemas.microsoft.com/office/drawing/2014/main" id="{BCA88B4D-8CB5-E644-BCB5-F85C1845ABBC}"/>
              </a:ext>
            </a:extLst>
          </p:cNvPr>
          <p:cNvSpPr txBox="1"/>
          <p:nvPr/>
        </p:nvSpPr>
        <p:spPr>
          <a:xfrm rot="19913348">
            <a:off x="6979768" y="3039273"/>
            <a:ext cx="813043" cy="338554"/>
          </a:xfrm>
          <a:prstGeom prst="rect">
            <a:avLst/>
          </a:prstGeom>
          <a:noFill/>
        </p:spPr>
        <p:txBody>
          <a:bodyPr wrap="none" rtlCol="0">
            <a:spAutoFit/>
          </a:bodyPr>
          <a:lstStyle/>
          <a:p>
            <a:r>
              <a:rPr lang="en-GB" sz="1600" dirty="0">
                <a:solidFill>
                  <a:srgbClr val="DB720B"/>
                </a:solidFill>
              </a:rPr>
              <a:t>S</a:t>
            </a:r>
            <a:r>
              <a:rPr lang="en-IT" sz="1600" dirty="0">
                <a:solidFill>
                  <a:srgbClr val="DB720B"/>
                </a:solidFill>
              </a:rPr>
              <a:t>lice 2E</a:t>
            </a:r>
          </a:p>
        </p:txBody>
      </p:sp>
      <p:sp>
        <p:nvSpPr>
          <p:cNvPr id="54" name="TextBox 53">
            <a:extLst>
              <a:ext uri="{FF2B5EF4-FFF2-40B4-BE49-F238E27FC236}">
                <a16:creationId xmlns:a16="http://schemas.microsoft.com/office/drawing/2014/main" id="{50B00A2F-E2D8-1E45-BEA6-72D428B871D5}"/>
              </a:ext>
            </a:extLst>
          </p:cNvPr>
          <p:cNvSpPr txBox="1"/>
          <p:nvPr/>
        </p:nvSpPr>
        <p:spPr>
          <a:xfrm rot="19913348">
            <a:off x="6014641" y="3566048"/>
            <a:ext cx="813043" cy="338554"/>
          </a:xfrm>
          <a:prstGeom prst="rect">
            <a:avLst/>
          </a:prstGeom>
          <a:noFill/>
        </p:spPr>
        <p:txBody>
          <a:bodyPr wrap="none" rtlCol="0">
            <a:spAutoFit/>
          </a:bodyPr>
          <a:lstStyle/>
          <a:p>
            <a:r>
              <a:rPr lang="en-GB" sz="1600" dirty="0">
                <a:solidFill>
                  <a:srgbClr val="DB720B"/>
                </a:solidFill>
              </a:rPr>
              <a:t>S</a:t>
            </a:r>
            <a:r>
              <a:rPr lang="en-IT" sz="1600" dirty="0">
                <a:solidFill>
                  <a:srgbClr val="DB720B"/>
                </a:solidFill>
              </a:rPr>
              <a:t>lice 3E</a:t>
            </a:r>
          </a:p>
        </p:txBody>
      </p:sp>
      <p:sp>
        <p:nvSpPr>
          <p:cNvPr id="55" name="TextBox 54">
            <a:extLst>
              <a:ext uri="{FF2B5EF4-FFF2-40B4-BE49-F238E27FC236}">
                <a16:creationId xmlns:a16="http://schemas.microsoft.com/office/drawing/2014/main" id="{62E1FF80-8AA0-3049-9A3D-6AF620E79885}"/>
              </a:ext>
            </a:extLst>
          </p:cNvPr>
          <p:cNvSpPr txBox="1"/>
          <p:nvPr/>
        </p:nvSpPr>
        <p:spPr>
          <a:xfrm rot="19913348">
            <a:off x="6814635" y="1147057"/>
            <a:ext cx="894797" cy="338554"/>
          </a:xfrm>
          <a:prstGeom prst="rect">
            <a:avLst/>
          </a:prstGeom>
          <a:noFill/>
        </p:spPr>
        <p:txBody>
          <a:bodyPr wrap="none" rtlCol="0">
            <a:spAutoFit/>
          </a:bodyPr>
          <a:lstStyle/>
          <a:p>
            <a:r>
              <a:rPr lang="en-GB" sz="1600" dirty="0">
                <a:solidFill>
                  <a:srgbClr val="DB720B"/>
                </a:solidFill>
              </a:rPr>
              <a:t>S</a:t>
            </a:r>
            <a:r>
              <a:rPr lang="en-IT" sz="1600" dirty="0">
                <a:solidFill>
                  <a:srgbClr val="DB720B"/>
                </a:solidFill>
              </a:rPr>
              <a:t>lice 1W</a:t>
            </a:r>
          </a:p>
        </p:txBody>
      </p:sp>
      <p:sp>
        <p:nvSpPr>
          <p:cNvPr id="56" name="TextBox 55">
            <a:extLst>
              <a:ext uri="{FF2B5EF4-FFF2-40B4-BE49-F238E27FC236}">
                <a16:creationId xmlns:a16="http://schemas.microsoft.com/office/drawing/2014/main" id="{DBB5718F-F12C-2D44-A2B2-1AAA31F31C94}"/>
              </a:ext>
            </a:extLst>
          </p:cNvPr>
          <p:cNvSpPr txBox="1"/>
          <p:nvPr/>
        </p:nvSpPr>
        <p:spPr>
          <a:xfrm rot="19913348">
            <a:off x="5931104" y="1625822"/>
            <a:ext cx="894797" cy="338554"/>
          </a:xfrm>
          <a:prstGeom prst="rect">
            <a:avLst/>
          </a:prstGeom>
          <a:noFill/>
        </p:spPr>
        <p:txBody>
          <a:bodyPr wrap="none" rtlCol="0">
            <a:spAutoFit/>
          </a:bodyPr>
          <a:lstStyle/>
          <a:p>
            <a:r>
              <a:rPr lang="en-GB" sz="1600" dirty="0">
                <a:solidFill>
                  <a:srgbClr val="DB720B"/>
                </a:solidFill>
              </a:rPr>
              <a:t>S</a:t>
            </a:r>
            <a:r>
              <a:rPr lang="en-IT" sz="1600" dirty="0">
                <a:solidFill>
                  <a:srgbClr val="DB720B"/>
                </a:solidFill>
              </a:rPr>
              <a:t>lice 2W</a:t>
            </a:r>
          </a:p>
        </p:txBody>
      </p:sp>
      <p:sp>
        <p:nvSpPr>
          <p:cNvPr id="57" name="TextBox 56">
            <a:extLst>
              <a:ext uri="{FF2B5EF4-FFF2-40B4-BE49-F238E27FC236}">
                <a16:creationId xmlns:a16="http://schemas.microsoft.com/office/drawing/2014/main" id="{FE8AAE49-B7D9-6E4E-88DF-BAB01669F1FE}"/>
              </a:ext>
            </a:extLst>
          </p:cNvPr>
          <p:cNvSpPr txBox="1"/>
          <p:nvPr/>
        </p:nvSpPr>
        <p:spPr>
          <a:xfrm rot="19913348">
            <a:off x="4965977" y="2152597"/>
            <a:ext cx="894797" cy="338554"/>
          </a:xfrm>
          <a:prstGeom prst="rect">
            <a:avLst/>
          </a:prstGeom>
          <a:noFill/>
        </p:spPr>
        <p:txBody>
          <a:bodyPr wrap="none" rtlCol="0">
            <a:spAutoFit/>
          </a:bodyPr>
          <a:lstStyle/>
          <a:p>
            <a:r>
              <a:rPr lang="en-GB" sz="1600" dirty="0">
                <a:solidFill>
                  <a:srgbClr val="DB720B"/>
                </a:solidFill>
              </a:rPr>
              <a:t>S</a:t>
            </a:r>
            <a:r>
              <a:rPr lang="en-IT" sz="1600" dirty="0">
                <a:solidFill>
                  <a:srgbClr val="DB720B"/>
                </a:solidFill>
              </a:rPr>
              <a:t>lice 3W</a:t>
            </a:r>
          </a:p>
        </p:txBody>
      </p:sp>
      <p:sp>
        <p:nvSpPr>
          <p:cNvPr id="58" name="Content Placeholder 2">
            <a:extLst>
              <a:ext uri="{FF2B5EF4-FFF2-40B4-BE49-F238E27FC236}">
                <a16:creationId xmlns:a16="http://schemas.microsoft.com/office/drawing/2014/main" id="{818EB20E-D537-3B49-9EBD-44DB6F43A2B9}"/>
              </a:ext>
            </a:extLst>
          </p:cNvPr>
          <p:cNvSpPr>
            <a:spLocks noGrp="1"/>
          </p:cNvSpPr>
          <p:nvPr>
            <p:ph idx="1"/>
          </p:nvPr>
        </p:nvSpPr>
        <p:spPr>
          <a:xfrm>
            <a:off x="109227" y="882344"/>
            <a:ext cx="6152292" cy="2250926"/>
          </a:xfrm>
        </p:spPr>
        <p:txBody>
          <a:bodyPr/>
          <a:lstStyle/>
          <a:p>
            <a:pPr>
              <a:spcBef>
                <a:spcPts val="1800"/>
              </a:spcBef>
              <a:buSzPct val="100000"/>
              <a:buFont typeface="Courier New" panose="02070309020205020404" pitchFamily="49" charset="0"/>
              <a:buChar char="o"/>
            </a:pPr>
            <a:r>
              <a:rPr lang="en-US" sz="2000" dirty="0">
                <a:solidFill>
                  <a:srgbClr val="50504E"/>
                </a:solidFill>
                <a:latin typeface="+mn-lt"/>
              </a:rPr>
              <a:t>Activation of beam trigger requesting scintillation light in coincidence with beam gate, for both BNB and </a:t>
            </a:r>
            <a:r>
              <a:rPr lang="en-US" sz="2000" dirty="0" err="1">
                <a:solidFill>
                  <a:srgbClr val="50504E"/>
                </a:solidFill>
                <a:latin typeface="+mn-lt"/>
              </a:rPr>
              <a:t>NuMI</a:t>
            </a:r>
            <a:r>
              <a:rPr lang="en-US" sz="2000" dirty="0">
                <a:solidFill>
                  <a:srgbClr val="50504E"/>
                </a:solidFill>
                <a:latin typeface="+mn-lt"/>
              </a:rPr>
              <a:t>:</a:t>
            </a:r>
          </a:p>
          <a:p>
            <a:pPr marL="622300" indent="-261938">
              <a:spcBef>
                <a:spcPts val="0"/>
              </a:spcBef>
              <a:buSzPct val="100000"/>
              <a:buFont typeface="Arial" panose="020B0604020202020204" pitchFamily="34" charset="0"/>
              <a:buChar char="•"/>
            </a:pPr>
            <a:r>
              <a:rPr lang="en-US" sz="2000" dirty="0">
                <a:solidFill>
                  <a:srgbClr val="50504E"/>
                </a:solidFill>
                <a:latin typeface="+mn-lt"/>
              </a:rPr>
              <a:t>PMTs in each cryostat grouped in 3 ”slices”, </a:t>
            </a:r>
            <a:br>
              <a:rPr lang="en-US" sz="2000" dirty="0">
                <a:solidFill>
                  <a:srgbClr val="50504E"/>
                </a:solidFill>
                <a:latin typeface="+mn-lt"/>
              </a:rPr>
            </a:br>
            <a:r>
              <a:rPr lang="en-US" sz="2000" dirty="0">
                <a:solidFill>
                  <a:srgbClr val="50504E"/>
                </a:solidFill>
                <a:latin typeface="+mn-lt"/>
              </a:rPr>
              <a:t>6m size along beam direction, 60 PMTs/slice;</a:t>
            </a:r>
          </a:p>
          <a:p>
            <a:pPr marL="622300" indent="-261938">
              <a:spcBef>
                <a:spcPts val="0"/>
              </a:spcBef>
              <a:buSzPct val="100000"/>
              <a:buFont typeface="Arial" panose="020B0604020202020204" pitchFamily="34" charset="0"/>
              <a:buChar char="•"/>
            </a:pPr>
            <a:r>
              <a:rPr lang="en-US" sz="2000" dirty="0">
                <a:solidFill>
                  <a:srgbClr val="50504E"/>
                </a:solidFill>
                <a:latin typeface="+mn-lt"/>
              </a:rPr>
              <a:t>request of signal ≳ 10 </a:t>
            </a:r>
            <a:r>
              <a:rPr lang="en-US" sz="2000" dirty="0" err="1">
                <a:solidFill>
                  <a:srgbClr val="50504E"/>
                </a:solidFill>
                <a:latin typeface="+mn-lt"/>
              </a:rPr>
              <a:t>phe</a:t>
            </a:r>
            <a:r>
              <a:rPr lang="en-US" sz="2000" dirty="0">
                <a:solidFill>
                  <a:srgbClr val="50504E"/>
                </a:solidFill>
                <a:latin typeface="+mn-lt"/>
              </a:rPr>
              <a:t> in at least </a:t>
            </a:r>
            <a:br>
              <a:rPr lang="en-US" sz="2000" dirty="0">
                <a:solidFill>
                  <a:srgbClr val="50504E"/>
                </a:solidFill>
                <a:latin typeface="+mn-lt"/>
              </a:rPr>
            </a:br>
            <a:r>
              <a:rPr lang="en-US" sz="2000" dirty="0">
                <a:solidFill>
                  <a:srgbClr val="50504E"/>
                </a:solidFill>
                <a:latin typeface="+mn-lt"/>
              </a:rPr>
              <a:t>10 pairs of adjacent PMTs in at least</a:t>
            </a:r>
            <a:br>
              <a:rPr lang="en-US" sz="2000" dirty="0">
                <a:solidFill>
                  <a:srgbClr val="50504E"/>
                </a:solidFill>
                <a:latin typeface="+mn-lt"/>
              </a:rPr>
            </a:br>
            <a:r>
              <a:rPr lang="en-US" sz="2000" dirty="0">
                <a:solidFill>
                  <a:srgbClr val="50504E"/>
                </a:solidFill>
                <a:latin typeface="+mn-lt"/>
              </a:rPr>
              <a:t>one slice.</a:t>
            </a:r>
          </a:p>
        </p:txBody>
      </p:sp>
      <p:pic>
        <p:nvPicPr>
          <p:cNvPr id="60" name="Picture 59">
            <a:extLst>
              <a:ext uri="{FF2B5EF4-FFF2-40B4-BE49-F238E27FC236}">
                <a16:creationId xmlns:a16="http://schemas.microsoft.com/office/drawing/2014/main" id="{FA401FB5-DBF8-5F48-8D28-30C3BCCB4653}"/>
              </a:ext>
            </a:extLst>
          </p:cNvPr>
          <p:cNvPicPr>
            <a:picLocks noChangeAspect="1"/>
          </p:cNvPicPr>
          <p:nvPr/>
        </p:nvPicPr>
        <p:blipFill>
          <a:blip r:embed="rId3"/>
          <a:stretch>
            <a:fillRect/>
          </a:stretch>
        </p:blipFill>
        <p:spPr>
          <a:xfrm>
            <a:off x="3319396" y="3945847"/>
            <a:ext cx="5746315" cy="2114293"/>
          </a:xfrm>
          <a:prstGeom prst="rect">
            <a:avLst/>
          </a:prstGeom>
        </p:spPr>
      </p:pic>
      <p:sp>
        <p:nvSpPr>
          <p:cNvPr id="61" name="Rectangle 60">
            <a:extLst>
              <a:ext uri="{FF2B5EF4-FFF2-40B4-BE49-F238E27FC236}">
                <a16:creationId xmlns:a16="http://schemas.microsoft.com/office/drawing/2014/main" id="{5E84224E-670F-E84F-AB69-9EA82858EBCC}"/>
              </a:ext>
            </a:extLst>
          </p:cNvPr>
          <p:cNvSpPr/>
          <p:nvPr/>
        </p:nvSpPr>
        <p:spPr>
          <a:xfrm>
            <a:off x="-1" y="3247128"/>
            <a:ext cx="4876363" cy="2554545"/>
          </a:xfrm>
          <a:prstGeom prst="rect">
            <a:avLst/>
          </a:prstGeom>
        </p:spPr>
        <p:txBody>
          <a:bodyPr wrap="square">
            <a:spAutoFit/>
          </a:bodyPr>
          <a:lstStyle/>
          <a:p>
            <a:pPr marL="342900" lvl="0" indent="-342900">
              <a:spcBef>
                <a:spcPts val="600"/>
              </a:spcBef>
              <a:buSzPct val="100000"/>
              <a:buFont typeface="Courier New" panose="02070309020205020404" pitchFamily="49" charset="0"/>
              <a:buChar char="o"/>
            </a:pPr>
            <a:r>
              <a:rPr lang="en-US" sz="2000" dirty="0">
                <a:solidFill>
                  <a:srgbClr val="50504E"/>
                </a:solidFill>
                <a:latin typeface="Calibri"/>
              </a:rPr>
              <a:t>PMT waveforms readout at any scintillation light activity in 2 </a:t>
            </a:r>
            <a:r>
              <a:rPr lang="en-US" sz="2000" dirty="0" err="1">
                <a:solidFill>
                  <a:srgbClr val="50504E"/>
                </a:solidFill>
                <a:latin typeface="Calibri"/>
              </a:rPr>
              <a:t>ms</a:t>
            </a:r>
            <a:r>
              <a:rPr lang="en-US" sz="2000" dirty="0">
                <a:solidFill>
                  <a:srgbClr val="50504E"/>
                </a:solidFill>
                <a:latin typeface="Calibri"/>
              </a:rPr>
              <a:t> </a:t>
            </a:r>
            <a:br>
              <a:rPr lang="en-US" sz="2000" dirty="0">
                <a:solidFill>
                  <a:srgbClr val="50504E"/>
                </a:solidFill>
                <a:latin typeface="Calibri"/>
              </a:rPr>
            </a:br>
            <a:r>
              <a:rPr lang="en-US" sz="2000" dirty="0">
                <a:solidFill>
                  <a:srgbClr val="50504E"/>
                </a:solidFill>
                <a:latin typeface="Calibri"/>
              </a:rPr>
              <a:t>around the beam gates. </a:t>
            </a:r>
            <a:br>
              <a:rPr lang="en-US" sz="2000" dirty="0">
                <a:solidFill>
                  <a:srgbClr val="50504E"/>
                </a:solidFill>
                <a:latin typeface="Calibri"/>
              </a:rPr>
            </a:br>
            <a:r>
              <a:rPr lang="en-US" sz="2000" dirty="0">
                <a:solidFill>
                  <a:srgbClr val="50504E"/>
                </a:solidFill>
                <a:latin typeface="Calibri"/>
              </a:rPr>
              <a:t>Allows recording of </a:t>
            </a:r>
            <a:br>
              <a:rPr lang="en-US" sz="2000" dirty="0">
                <a:solidFill>
                  <a:srgbClr val="50504E"/>
                </a:solidFill>
                <a:latin typeface="Calibri"/>
              </a:rPr>
            </a:br>
            <a:r>
              <a:rPr lang="en-US" sz="2000" dirty="0">
                <a:solidFill>
                  <a:srgbClr val="50504E"/>
                </a:solidFill>
                <a:latin typeface="Calibri"/>
              </a:rPr>
              <a:t>information on </a:t>
            </a:r>
            <a:r>
              <a:rPr lang="en-US" sz="2000" dirty="0" err="1">
                <a:solidFill>
                  <a:srgbClr val="50504E"/>
                </a:solidFill>
                <a:latin typeface="Calibri"/>
              </a:rPr>
              <a:t>cosmics</a:t>
            </a:r>
            <a:r>
              <a:rPr lang="en-US" sz="2000" dirty="0">
                <a:solidFill>
                  <a:srgbClr val="50504E"/>
                </a:solidFill>
                <a:latin typeface="Calibri"/>
              </a:rPr>
              <a:t> </a:t>
            </a:r>
            <a:br>
              <a:rPr lang="en-US" sz="2000" dirty="0">
                <a:solidFill>
                  <a:srgbClr val="50504E"/>
                </a:solidFill>
                <a:latin typeface="Calibri"/>
              </a:rPr>
            </a:br>
            <a:r>
              <a:rPr lang="en-US" sz="2000" dirty="0">
                <a:solidFill>
                  <a:srgbClr val="50504E"/>
                </a:solidFill>
                <a:latin typeface="Calibri"/>
              </a:rPr>
              <a:t>during TPC drift time </a:t>
            </a:r>
            <a:br>
              <a:rPr lang="en-US" sz="2000" dirty="0">
                <a:solidFill>
                  <a:srgbClr val="50504E"/>
                </a:solidFill>
                <a:latin typeface="Calibri"/>
              </a:rPr>
            </a:br>
            <a:r>
              <a:rPr lang="en-US" sz="2000" dirty="0">
                <a:solidFill>
                  <a:srgbClr val="50504E"/>
                </a:solidFill>
                <a:latin typeface="Calibri"/>
              </a:rPr>
              <a:t>for offline matching of</a:t>
            </a:r>
            <a:br>
              <a:rPr lang="en-US" sz="2000" dirty="0">
                <a:solidFill>
                  <a:srgbClr val="50504E"/>
                </a:solidFill>
                <a:latin typeface="Calibri"/>
              </a:rPr>
            </a:br>
            <a:r>
              <a:rPr lang="en-US" sz="2000" dirty="0">
                <a:solidFill>
                  <a:srgbClr val="50504E"/>
                </a:solidFill>
                <a:latin typeface="Calibri"/>
              </a:rPr>
              <a:t>light and charge.</a:t>
            </a:r>
          </a:p>
        </p:txBody>
      </p:sp>
    </p:spTree>
    <p:extLst>
      <p:ext uri="{BB962C8B-B14F-4D97-AF65-F5344CB8AC3E}">
        <p14:creationId xmlns:p14="http://schemas.microsoft.com/office/powerpoint/2010/main" val="2624605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044FCA5-07A8-5548-A98B-0E3549A3C493}"/>
              </a:ext>
            </a:extLst>
          </p:cNvPr>
          <p:cNvSpPr>
            <a:spLocks noGrp="1"/>
          </p:cNvSpPr>
          <p:nvPr>
            <p:ph type="title"/>
          </p:nvPr>
        </p:nvSpPr>
        <p:spPr/>
        <p:txBody>
          <a:bodyPr/>
          <a:lstStyle/>
          <a:p>
            <a:r>
              <a:rPr lang="en-IT" dirty="0"/>
              <a:t>Initial neutrino data taking </a:t>
            </a:r>
          </a:p>
        </p:txBody>
      </p:sp>
      <p:sp>
        <p:nvSpPr>
          <p:cNvPr id="4" name="Date Placeholder 3">
            <a:extLst>
              <a:ext uri="{FF2B5EF4-FFF2-40B4-BE49-F238E27FC236}">
                <a16:creationId xmlns:a16="http://schemas.microsoft.com/office/drawing/2014/main" id="{E3FF4974-778D-F14B-92A2-D5CE5846E675}"/>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88098CFF-C95A-9E42-A022-1C4BCC317054}"/>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0EE13937-9D5D-744F-BA8B-A2F23A353CD5}"/>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7" name="Content Placeholder 2">
            <a:extLst>
              <a:ext uri="{FF2B5EF4-FFF2-40B4-BE49-F238E27FC236}">
                <a16:creationId xmlns:a16="http://schemas.microsoft.com/office/drawing/2014/main" id="{973C12FB-CEC3-D24E-B98B-7083ACF6274D}"/>
              </a:ext>
            </a:extLst>
          </p:cNvPr>
          <p:cNvSpPr>
            <a:spLocks noGrp="1"/>
          </p:cNvSpPr>
          <p:nvPr>
            <p:ph idx="1"/>
          </p:nvPr>
        </p:nvSpPr>
        <p:spPr>
          <a:xfrm>
            <a:off x="67826" y="1043050"/>
            <a:ext cx="9008347" cy="1778695"/>
          </a:xfrm>
        </p:spPr>
        <p:txBody>
          <a:bodyPr/>
          <a:lstStyle/>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Advancement in the detector commissioning process, nominal free electrons lifetime and detector operational stability recognized at the last ICARUS Collaboration meeting (March 16-17, 2021) allowing to initiate data taking collecting steadily neutrino beam events with the full PMTs + TPCs.</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Since end of March BNB neutrinos collected overnight with minimum bias trigger (data collected for every spill), while commissioning activities (trigger development, PMTs calibration, CRT, ...) continued during the day. </a:t>
            </a:r>
            <a:r>
              <a:rPr lang="en-US" sz="2000" dirty="0" err="1">
                <a:solidFill>
                  <a:srgbClr val="4E4E4E"/>
                </a:solidFill>
                <a:latin typeface="+mj-lt"/>
                <a:sym typeface="Wingdings" pitchFamily="2" charset="2"/>
              </a:rPr>
              <a:t>NuMI</a:t>
            </a:r>
            <a:r>
              <a:rPr lang="en-US" sz="2000" dirty="0">
                <a:solidFill>
                  <a:srgbClr val="4E4E4E"/>
                </a:solidFill>
                <a:latin typeface="+mj-lt"/>
                <a:sym typeface="Wingdings" pitchFamily="2" charset="2"/>
              </a:rPr>
              <a:t> minimum bias beam trigger added in the second half of April.                                             </a:t>
            </a:r>
          </a:p>
          <a:p>
            <a:pPr marL="671513" indent="-336550">
              <a:spcBef>
                <a:spcPts val="600"/>
              </a:spcBef>
              <a:buSzPct val="100000"/>
              <a:buFont typeface="Arial" panose="020B0604020202020204" pitchFamily="34" charset="0"/>
              <a:buChar char="•"/>
            </a:pPr>
            <a:r>
              <a:rPr lang="en-US" sz="2000" dirty="0">
                <a:solidFill>
                  <a:srgbClr val="4E4E4E"/>
                </a:solidFill>
                <a:latin typeface="+mj-lt"/>
                <a:sym typeface="Wingdings" pitchFamily="2" charset="2"/>
              </a:rPr>
              <a:t>Very stable running conditions. Average run duration &gt; 9 h. </a:t>
            </a:r>
          </a:p>
          <a:p>
            <a:pPr marL="671513" indent="-336550">
              <a:spcBef>
                <a:spcPts val="600"/>
              </a:spcBef>
              <a:buSzPct val="100000"/>
              <a:buFont typeface="Arial" panose="020B0604020202020204" pitchFamily="34" charset="0"/>
              <a:buChar char="•"/>
            </a:pPr>
            <a:r>
              <a:rPr lang="en-US" sz="2000" dirty="0">
                <a:solidFill>
                  <a:srgbClr val="4E4E4E"/>
                </a:solidFill>
                <a:latin typeface="+mj-lt"/>
                <a:sym typeface="Wingdings" pitchFamily="2" charset="2"/>
              </a:rPr>
              <a:t>Raw data written to tape. Simple light filter used to down-select events that contain light activity in coincidence with the beams spill gate for higher level processing (</a:t>
            </a:r>
            <a:r>
              <a:rPr lang="en-US" sz="2000" dirty="0" err="1">
                <a:solidFill>
                  <a:srgbClr val="4E4E4E"/>
                </a:solidFill>
                <a:latin typeface="+mj-lt"/>
                <a:sym typeface="Wingdings" pitchFamily="2" charset="2"/>
              </a:rPr>
              <a:t>e.g</a:t>
            </a:r>
            <a:r>
              <a:rPr lang="en-US" sz="2000" dirty="0">
                <a:solidFill>
                  <a:srgbClr val="4E4E4E"/>
                </a:solidFill>
                <a:latin typeface="+mj-lt"/>
                <a:sym typeface="Wingdings" pitchFamily="2" charset="2"/>
              </a:rPr>
              <a:t> TPC reconstruction): reduction factor in the data load ~1/30.</a:t>
            </a:r>
          </a:p>
          <a:p>
            <a:pPr marL="671513" indent="-336550">
              <a:spcBef>
                <a:spcPts val="600"/>
              </a:spcBef>
              <a:buSzPct val="100000"/>
              <a:buFont typeface="Arial" panose="020B0604020202020204" pitchFamily="34" charset="0"/>
              <a:buChar char="•"/>
            </a:pPr>
            <a:r>
              <a:rPr lang="en-US" sz="2000" dirty="0">
                <a:solidFill>
                  <a:srgbClr val="4E4E4E"/>
                </a:solidFill>
                <a:latin typeface="+mj-lt"/>
                <a:sym typeface="Wingdings" pitchFamily="2" charset="2"/>
              </a:rPr>
              <a:t>Collected events used to setup the software infrastructure for data processing/storage and workflow management.</a:t>
            </a:r>
          </a:p>
          <a:p>
            <a:pPr marL="285750" indent="0">
              <a:spcBef>
                <a:spcPts val="0"/>
              </a:spcBef>
              <a:buSzPct val="100000"/>
              <a:buNone/>
            </a:pPr>
            <a:endParaRPr lang="en-US" sz="2000" dirty="0">
              <a:solidFill>
                <a:srgbClr val="4E4E4E"/>
              </a:solidFill>
              <a:latin typeface="+mn-lt"/>
              <a:sym typeface="Wingdings" pitchFamily="2" charset="2"/>
            </a:endParaRPr>
          </a:p>
        </p:txBody>
      </p:sp>
    </p:spTree>
    <p:extLst>
      <p:ext uri="{BB962C8B-B14F-4D97-AF65-F5344CB8AC3E}">
        <p14:creationId xmlns:p14="http://schemas.microsoft.com/office/powerpoint/2010/main" val="630883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F8AB09-3399-5240-A835-D856EAB8E561}"/>
              </a:ext>
            </a:extLst>
          </p:cNvPr>
          <p:cNvSpPr>
            <a:spLocks noGrp="1"/>
          </p:cNvSpPr>
          <p:nvPr>
            <p:ph type="title"/>
          </p:nvPr>
        </p:nvSpPr>
        <p:spPr/>
        <p:txBody>
          <a:bodyPr/>
          <a:lstStyle/>
          <a:p>
            <a:r>
              <a:rPr lang="en-IT" dirty="0"/>
              <a:t>Test of physics run</a:t>
            </a:r>
          </a:p>
        </p:txBody>
      </p:sp>
      <p:sp>
        <p:nvSpPr>
          <p:cNvPr id="4" name="Date Placeholder 3">
            <a:extLst>
              <a:ext uri="{FF2B5EF4-FFF2-40B4-BE49-F238E27FC236}">
                <a16:creationId xmlns:a16="http://schemas.microsoft.com/office/drawing/2014/main" id="{09118DF7-8613-F846-A898-845EB577611A}"/>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F10865D7-DFC1-7743-97D2-1E247B69307E}"/>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36F40829-5733-344C-8EB5-C86335CDDDAE}"/>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sp>
        <p:nvSpPr>
          <p:cNvPr id="10" name="Content Placeholder 2">
            <a:extLst>
              <a:ext uri="{FF2B5EF4-FFF2-40B4-BE49-F238E27FC236}">
                <a16:creationId xmlns:a16="http://schemas.microsoft.com/office/drawing/2014/main" id="{D50DA597-DD4C-BC4B-8F31-F7D146DD554F}"/>
              </a:ext>
            </a:extLst>
          </p:cNvPr>
          <p:cNvSpPr txBox="1">
            <a:spLocks/>
          </p:cNvSpPr>
          <p:nvPr/>
        </p:nvSpPr>
        <p:spPr>
          <a:xfrm>
            <a:off x="67826" y="1043050"/>
            <a:ext cx="9008347" cy="1778695"/>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Since May 30</a:t>
            </a:r>
            <a:r>
              <a:rPr lang="en-US" sz="2000" baseline="30000" dirty="0">
                <a:solidFill>
                  <a:srgbClr val="4E4E4E"/>
                </a:solidFill>
                <a:latin typeface="+mj-lt"/>
                <a:sym typeface="Wingdings" pitchFamily="2" charset="2"/>
              </a:rPr>
              <a:t>th</a:t>
            </a:r>
            <a:r>
              <a:rPr lang="en-US" sz="2000" dirty="0">
                <a:solidFill>
                  <a:srgbClr val="4E4E4E"/>
                </a:solidFill>
                <a:latin typeface="+mj-lt"/>
                <a:sym typeface="Wingdings" pitchFamily="2" charset="2"/>
              </a:rPr>
              <a:t> full-time beam run to emulate the physics run that will start in the next Fall:                                            </a:t>
            </a:r>
          </a:p>
          <a:p>
            <a:pPr marL="671513" indent="-336550">
              <a:spcBef>
                <a:spcPts val="600"/>
              </a:spcBef>
              <a:buSzPct val="100000"/>
              <a:buFont typeface="Arial" panose="020B0604020202020204" pitchFamily="34" charset="0"/>
              <a:buChar char="•"/>
            </a:pPr>
            <a:r>
              <a:rPr lang="en-US" sz="2000" dirty="0">
                <a:solidFill>
                  <a:srgbClr val="4E4E4E"/>
                </a:solidFill>
                <a:latin typeface="+mj-lt"/>
                <a:sym typeface="Wingdings" pitchFamily="2" charset="2"/>
              </a:rPr>
              <a:t>trigger based on scintillation for both BNB and </a:t>
            </a:r>
            <a:r>
              <a:rPr lang="en-US" sz="2000" dirty="0" err="1">
                <a:solidFill>
                  <a:srgbClr val="4E4E4E"/>
                </a:solidFill>
                <a:latin typeface="+mj-lt"/>
                <a:sym typeface="Wingdings" pitchFamily="2" charset="2"/>
              </a:rPr>
              <a:t>NuMI</a:t>
            </a:r>
            <a:r>
              <a:rPr lang="en-US" sz="2000" dirty="0">
                <a:solidFill>
                  <a:srgbClr val="4E4E4E"/>
                </a:solidFill>
                <a:latin typeface="+mj-lt"/>
                <a:sym typeface="Wingdings" pitchFamily="2" charset="2"/>
              </a:rPr>
              <a:t>; </a:t>
            </a:r>
          </a:p>
          <a:p>
            <a:pPr marL="671513" indent="-336550">
              <a:spcBef>
                <a:spcPts val="600"/>
              </a:spcBef>
              <a:buSzPct val="100000"/>
              <a:buFont typeface="Arial" panose="020B0604020202020204" pitchFamily="34" charset="0"/>
              <a:buChar char="•"/>
            </a:pPr>
            <a:r>
              <a:rPr lang="en-US" sz="2000" dirty="0">
                <a:solidFill>
                  <a:srgbClr val="4E4E4E"/>
                </a:solidFill>
                <a:latin typeface="+mj-lt"/>
                <a:sym typeface="Wingdings" pitchFamily="2" charset="2"/>
              </a:rPr>
              <a:t>run coordination structure with A. </a:t>
            </a:r>
            <a:r>
              <a:rPr lang="en-US" sz="2000" dirty="0" err="1">
                <a:solidFill>
                  <a:srgbClr val="4E4E4E"/>
                </a:solidFill>
                <a:latin typeface="+mj-lt"/>
                <a:sym typeface="Wingdings" pitchFamily="2" charset="2"/>
              </a:rPr>
              <a:t>Scarpelli</a:t>
            </a:r>
            <a:r>
              <a:rPr lang="en-US" sz="2000" dirty="0">
                <a:solidFill>
                  <a:srgbClr val="4E4E4E"/>
                </a:solidFill>
                <a:latin typeface="+mj-lt"/>
                <a:sym typeface="Wingdings" pitchFamily="2" charset="2"/>
              </a:rPr>
              <a:t> Run Coordinator, A. Fava Deputy;</a:t>
            </a:r>
          </a:p>
          <a:p>
            <a:pPr marL="671513" indent="-336550">
              <a:spcBef>
                <a:spcPts val="600"/>
              </a:spcBef>
              <a:buSzPct val="100000"/>
              <a:buFont typeface="Arial" panose="020B0604020202020204" pitchFamily="34" charset="0"/>
              <a:buChar char="•"/>
            </a:pPr>
            <a:r>
              <a:rPr lang="en-US" sz="2000" dirty="0">
                <a:solidFill>
                  <a:srgbClr val="4E4E4E"/>
                </a:solidFill>
                <a:latin typeface="+mj-lt"/>
                <a:sym typeface="Wingdings" pitchFamily="2" charset="2"/>
              </a:rPr>
              <a:t>ICARUS is now the primary BNB user.</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All episodes of unplanned interruption of data taking investigated and lessons learned informing improvement of the operation procedures.</a:t>
            </a:r>
          </a:p>
          <a:p>
            <a:pPr marL="285750" indent="0">
              <a:spcBef>
                <a:spcPts val="0"/>
              </a:spcBef>
              <a:buSzPct val="100000"/>
              <a:buFont typeface="Arial" charset="0"/>
              <a:buNone/>
            </a:pPr>
            <a:endParaRPr lang="en-US" sz="2000" dirty="0">
              <a:solidFill>
                <a:srgbClr val="4E4E4E"/>
              </a:solidFill>
              <a:latin typeface="+mn-lt"/>
              <a:sym typeface="Wingdings" pitchFamily="2" charset="2"/>
            </a:endParaRPr>
          </a:p>
        </p:txBody>
      </p:sp>
      <p:pic>
        <p:nvPicPr>
          <p:cNvPr id="7" name="Picture 6">
            <a:extLst>
              <a:ext uri="{FF2B5EF4-FFF2-40B4-BE49-F238E27FC236}">
                <a16:creationId xmlns:a16="http://schemas.microsoft.com/office/drawing/2014/main" id="{C68A2602-05DC-3D4A-BCB3-2880AA5FE17F}"/>
              </a:ext>
            </a:extLst>
          </p:cNvPr>
          <p:cNvPicPr>
            <a:picLocks noChangeAspect="1"/>
          </p:cNvPicPr>
          <p:nvPr/>
        </p:nvPicPr>
        <p:blipFill>
          <a:blip r:embed="rId2"/>
          <a:stretch>
            <a:fillRect/>
          </a:stretch>
        </p:blipFill>
        <p:spPr>
          <a:xfrm>
            <a:off x="4762502" y="3687175"/>
            <a:ext cx="4089400" cy="2489200"/>
          </a:xfrm>
          <a:prstGeom prst="rect">
            <a:avLst/>
          </a:prstGeom>
        </p:spPr>
      </p:pic>
      <p:pic>
        <p:nvPicPr>
          <p:cNvPr id="12" name="Picture 11">
            <a:extLst>
              <a:ext uri="{FF2B5EF4-FFF2-40B4-BE49-F238E27FC236}">
                <a16:creationId xmlns:a16="http://schemas.microsoft.com/office/drawing/2014/main" id="{E17D22F1-E4BA-6E46-B29D-220C393A74FD}"/>
              </a:ext>
            </a:extLst>
          </p:cNvPr>
          <p:cNvPicPr>
            <a:picLocks noChangeAspect="1"/>
          </p:cNvPicPr>
          <p:nvPr/>
        </p:nvPicPr>
        <p:blipFill>
          <a:blip r:embed="rId3"/>
          <a:stretch>
            <a:fillRect/>
          </a:stretch>
        </p:blipFill>
        <p:spPr>
          <a:xfrm>
            <a:off x="228600" y="3712923"/>
            <a:ext cx="4152900" cy="2438400"/>
          </a:xfrm>
          <a:prstGeom prst="rect">
            <a:avLst/>
          </a:prstGeom>
        </p:spPr>
      </p:pic>
    </p:spTree>
    <p:extLst>
      <p:ext uri="{BB962C8B-B14F-4D97-AF65-F5344CB8AC3E}">
        <p14:creationId xmlns:p14="http://schemas.microsoft.com/office/powerpoint/2010/main" val="28605034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4E3A21-D71D-1841-9CD9-9F52A8B166C6}"/>
              </a:ext>
            </a:extLst>
          </p:cNvPr>
          <p:cNvSpPr>
            <a:spLocks noGrp="1"/>
          </p:cNvSpPr>
          <p:nvPr>
            <p:ph type="title"/>
          </p:nvPr>
        </p:nvSpPr>
        <p:spPr/>
        <p:txBody>
          <a:bodyPr/>
          <a:lstStyle/>
          <a:p>
            <a:r>
              <a:rPr lang="en-IT" dirty="0"/>
              <a:t>Plan for the summer shutdown</a:t>
            </a:r>
          </a:p>
        </p:txBody>
      </p:sp>
      <p:sp>
        <p:nvSpPr>
          <p:cNvPr id="4" name="Date Placeholder 3">
            <a:extLst>
              <a:ext uri="{FF2B5EF4-FFF2-40B4-BE49-F238E27FC236}">
                <a16:creationId xmlns:a16="http://schemas.microsoft.com/office/drawing/2014/main" id="{FAF54EF2-035E-7D47-B5FE-2ADA059B8350}"/>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134964E7-2100-A345-95ED-021E57263230}"/>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60DCF24A-6524-454C-BE75-CF1BFE40A49D}"/>
              </a:ext>
            </a:extLst>
          </p:cNvPr>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
        <p:nvSpPr>
          <p:cNvPr id="7" name="Content Placeholder 2">
            <a:extLst>
              <a:ext uri="{FF2B5EF4-FFF2-40B4-BE49-F238E27FC236}">
                <a16:creationId xmlns:a16="http://schemas.microsoft.com/office/drawing/2014/main" id="{2C09CF55-EBF4-C04E-A20F-5108946D3166}"/>
              </a:ext>
            </a:extLst>
          </p:cNvPr>
          <p:cNvSpPr txBox="1">
            <a:spLocks/>
          </p:cNvSpPr>
          <p:nvPr/>
        </p:nvSpPr>
        <p:spPr>
          <a:xfrm>
            <a:off x="67826" y="905264"/>
            <a:ext cx="9008347" cy="1778695"/>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Collected data being analyzed and used for tuning of event reconstruction software tools. First results will be presented at summer conferences.</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Commissioning activities (calibrations, trigger development, ...) will be restarted with cosmic ray data.</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Upgrades of the PMTs HV system and interventions on the TPC readout electronics (noise reduction) are planned.</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Upgrade of the </a:t>
            </a:r>
            <a:r>
              <a:rPr lang="en-US" sz="2000" dirty="0" err="1">
                <a:solidFill>
                  <a:srgbClr val="4E4E4E"/>
                </a:solidFill>
                <a:latin typeface="+mj-lt"/>
                <a:sym typeface="Wingdings" pitchFamily="2" charset="2"/>
              </a:rPr>
              <a:t>GAr</a:t>
            </a:r>
            <a:r>
              <a:rPr lang="en-US" sz="2000" dirty="0">
                <a:solidFill>
                  <a:srgbClr val="4E4E4E"/>
                </a:solidFill>
                <a:latin typeface="+mj-lt"/>
                <a:sym typeface="Wingdings" pitchFamily="2" charset="2"/>
              </a:rPr>
              <a:t> recirculation system (insertion of warm filters with H</a:t>
            </a:r>
            <a:r>
              <a:rPr lang="en-US" sz="2000" baseline="-25000" dirty="0">
                <a:solidFill>
                  <a:srgbClr val="4E4E4E"/>
                </a:solidFill>
                <a:latin typeface="+mj-lt"/>
                <a:sym typeface="Wingdings" pitchFamily="2" charset="2"/>
              </a:rPr>
              <a:t>2</a:t>
            </a:r>
            <a:r>
              <a:rPr lang="en-US" sz="2000" dirty="0">
                <a:solidFill>
                  <a:srgbClr val="4E4E4E"/>
                </a:solidFill>
                <a:latin typeface="+mj-lt"/>
                <a:sym typeface="Wingdings" pitchFamily="2" charset="2"/>
              </a:rPr>
              <a:t>O removal) will be implemented.</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Main installation activity will be the installation and commissioning of the Top CRT to be followed by the installation of the overburden.</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Deploy a stable data processing, storage and related workflow.</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Complete the automatic data transfer by RUCIO system from FNAL to CNAF (Italy), at present in preparation with FNAL and CNAF Computing Centers support. </a:t>
            </a:r>
            <a:br>
              <a:rPr lang="en-US" sz="2000" dirty="0">
                <a:solidFill>
                  <a:srgbClr val="4E4E4E"/>
                </a:solidFill>
                <a:latin typeface="+mj-lt"/>
                <a:sym typeface="Wingdings" pitchFamily="2" charset="2"/>
              </a:rPr>
            </a:br>
            <a:r>
              <a:rPr lang="en-US" sz="2000" dirty="0">
                <a:solidFill>
                  <a:srgbClr val="4E4E4E"/>
                </a:solidFill>
                <a:latin typeface="+mj-lt"/>
                <a:sym typeface="Wingdings" pitchFamily="2" charset="2"/>
              </a:rPr>
              <a:t>A suitable book-keeping database exploiting run metadata will be also prepared.</a:t>
            </a:r>
          </a:p>
          <a:p>
            <a:pPr marL="285750" indent="0">
              <a:spcBef>
                <a:spcPts val="0"/>
              </a:spcBef>
              <a:buSzPct val="100000"/>
              <a:buFont typeface="Arial" charset="0"/>
              <a:buNone/>
            </a:pPr>
            <a:endParaRPr lang="en-US" sz="2000" dirty="0">
              <a:solidFill>
                <a:srgbClr val="4E4E4E"/>
              </a:solidFill>
              <a:latin typeface="+mn-lt"/>
              <a:sym typeface="Wingdings" pitchFamily="2" charset="2"/>
            </a:endParaRPr>
          </a:p>
        </p:txBody>
      </p:sp>
    </p:spTree>
    <p:extLst>
      <p:ext uri="{BB962C8B-B14F-4D97-AF65-F5344CB8AC3E}">
        <p14:creationId xmlns:p14="http://schemas.microsoft.com/office/powerpoint/2010/main" val="2155490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B4E862-2DE3-F34D-9B0B-BB748D2DA61C}"/>
              </a:ext>
            </a:extLst>
          </p:cNvPr>
          <p:cNvSpPr>
            <a:spLocks noGrp="1"/>
          </p:cNvSpPr>
          <p:nvPr>
            <p:ph type="title"/>
          </p:nvPr>
        </p:nvSpPr>
        <p:spPr/>
        <p:txBody>
          <a:bodyPr/>
          <a:lstStyle/>
          <a:p>
            <a:r>
              <a:rPr lang="en-IT" dirty="0"/>
              <a:t>Top CRT installation</a:t>
            </a:r>
          </a:p>
        </p:txBody>
      </p:sp>
      <p:sp>
        <p:nvSpPr>
          <p:cNvPr id="4" name="Date Placeholder 3">
            <a:extLst>
              <a:ext uri="{FF2B5EF4-FFF2-40B4-BE49-F238E27FC236}">
                <a16:creationId xmlns:a16="http://schemas.microsoft.com/office/drawing/2014/main" id="{F6501760-2157-1F44-AD51-7522DD2B5E7E}"/>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04266898-FED5-9A4E-9EBD-D971B7452E8F}"/>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AE19C524-9C0A-B541-9B38-BDC19B2DD0D5}"/>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pic>
        <p:nvPicPr>
          <p:cNvPr id="7" name="Picture 6">
            <a:extLst>
              <a:ext uri="{FF2B5EF4-FFF2-40B4-BE49-F238E27FC236}">
                <a16:creationId xmlns:a16="http://schemas.microsoft.com/office/drawing/2014/main" id="{9C1C250B-459B-9B46-A3FF-E342D39842D8}"/>
              </a:ext>
            </a:extLst>
          </p:cNvPr>
          <p:cNvPicPr>
            <a:picLocks noChangeAspect="1"/>
          </p:cNvPicPr>
          <p:nvPr/>
        </p:nvPicPr>
        <p:blipFill>
          <a:blip r:embed="rId2"/>
          <a:stretch>
            <a:fillRect/>
          </a:stretch>
        </p:blipFill>
        <p:spPr>
          <a:xfrm>
            <a:off x="5036513" y="238365"/>
            <a:ext cx="3993148" cy="2994861"/>
          </a:xfrm>
          <a:prstGeom prst="rect">
            <a:avLst/>
          </a:prstGeom>
        </p:spPr>
      </p:pic>
      <p:sp>
        <p:nvSpPr>
          <p:cNvPr id="8" name="Content Placeholder 2">
            <a:extLst>
              <a:ext uri="{FF2B5EF4-FFF2-40B4-BE49-F238E27FC236}">
                <a16:creationId xmlns:a16="http://schemas.microsoft.com/office/drawing/2014/main" id="{3EF4ED44-ED86-0742-A188-292610DA9D06}"/>
              </a:ext>
            </a:extLst>
          </p:cNvPr>
          <p:cNvSpPr txBox="1">
            <a:spLocks/>
          </p:cNvSpPr>
          <p:nvPr/>
        </p:nvSpPr>
        <p:spPr>
          <a:xfrm>
            <a:off x="73813" y="1014977"/>
            <a:ext cx="4673552" cy="1778695"/>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CRT modules delivered from CERN and stored in the warehouse.</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Mounts for vertical modules:                   </a:t>
            </a:r>
          </a:p>
          <a:p>
            <a:pPr marL="671513" indent="-336550">
              <a:spcBef>
                <a:spcPts val="600"/>
              </a:spcBef>
              <a:buSzPct val="100000"/>
              <a:buFont typeface="Arial" panose="020B0604020202020204" pitchFamily="34" charset="0"/>
              <a:buChar char="•"/>
            </a:pPr>
            <a:r>
              <a:rPr lang="en-US" sz="2000" dirty="0">
                <a:solidFill>
                  <a:srgbClr val="4E4E4E"/>
                </a:solidFill>
                <a:latin typeface="+mj-lt"/>
                <a:sym typeface="Wingdings" pitchFamily="2" charset="2"/>
              </a:rPr>
              <a:t>mount design modified for more rigidity and easier CRT module installation;</a:t>
            </a:r>
          </a:p>
          <a:p>
            <a:pPr marL="671513" indent="-336550">
              <a:spcBef>
                <a:spcPts val="600"/>
              </a:spcBef>
              <a:buSzPct val="100000"/>
              <a:buFont typeface="Arial" panose="020B0604020202020204" pitchFamily="34" charset="0"/>
              <a:buChar char="•"/>
            </a:pPr>
            <a:r>
              <a:rPr lang="en-US" sz="2000" dirty="0">
                <a:solidFill>
                  <a:srgbClr val="4E4E4E"/>
                </a:solidFill>
                <a:latin typeface="+mj-lt"/>
                <a:sym typeface="Wingdings" pitchFamily="2" charset="2"/>
              </a:rPr>
              <a:t>grinding/welding above the detector;</a:t>
            </a:r>
          </a:p>
          <a:p>
            <a:pPr marL="671513" indent="-336550">
              <a:spcBef>
                <a:spcPts val="600"/>
              </a:spcBef>
              <a:buSzPct val="100000"/>
              <a:buFont typeface="Arial" panose="020B0604020202020204" pitchFamily="34" charset="0"/>
              <a:buChar char="•"/>
            </a:pPr>
            <a:r>
              <a:rPr lang="en-US" sz="2000" dirty="0">
                <a:solidFill>
                  <a:srgbClr val="4E4E4E"/>
                </a:solidFill>
                <a:latin typeface="+mj-lt"/>
                <a:sym typeface="Wingdings" pitchFamily="2" charset="2"/>
              </a:rPr>
              <a:t>installation to start after beam run.</a:t>
            </a:r>
          </a:p>
          <a:p>
            <a:pPr marL="360363" lvl="0" indent="-360363">
              <a:spcBef>
                <a:spcPts val="1200"/>
              </a:spcBef>
              <a:buSzPct val="100000"/>
              <a:buFont typeface="Courier New" panose="02070309020205020404" pitchFamily="49" charset="0"/>
              <a:buChar char="o"/>
            </a:pPr>
            <a:r>
              <a:rPr lang="en-US" sz="2000" dirty="0">
                <a:solidFill>
                  <a:srgbClr val="4E4E4E"/>
                </a:solidFill>
                <a:latin typeface="Calibri"/>
                <a:sym typeface="Wingdings" pitchFamily="2" charset="2"/>
              </a:rPr>
              <a:t>Module installation planning:                   </a:t>
            </a:r>
          </a:p>
          <a:p>
            <a:pPr marL="671513" lvl="0" indent="-336550">
              <a:spcBef>
                <a:spcPts val="600"/>
              </a:spcBef>
              <a:buSzPct val="100000"/>
              <a:buFont typeface="Arial" panose="020B0604020202020204" pitchFamily="34" charset="0"/>
              <a:buChar char="•"/>
            </a:pPr>
            <a:r>
              <a:rPr lang="en-US" sz="2000" dirty="0">
                <a:solidFill>
                  <a:srgbClr val="4E4E4E"/>
                </a:solidFill>
                <a:latin typeface="Calibri"/>
                <a:sym typeface="Wingdings" pitchFamily="2" charset="2"/>
              </a:rPr>
              <a:t>18 INFN collaborators identified to come to Fermilab in teams over a period of ~ 4 months;</a:t>
            </a:r>
          </a:p>
          <a:p>
            <a:pPr marL="671513" lvl="0" indent="-336550">
              <a:spcBef>
                <a:spcPts val="600"/>
              </a:spcBef>
              <a:buSzPct val="100000"/>
              <a:buFont typeface="Arial" panose="020B0604020202020204" pitchFamily="34" charset="0"/>
              <a:buChar char="•"/>
            </a:pPr>
            <a:r>
              <a:rPr lang="en-US" sz="2000" dirty="0">
                <a:solidFill>
                  <a:srgbClr val="4E4E4E"/>
                </a:solidFill>
                <a:latin typeface="Calibri"/>
                <a:sym typeface="Wingdings" pitchFamily="2" charset="2"/>
              </a:rPr>
              <a:t>support from PPD and ND technicians;</a:t>
            </a:r>
          </a:p>
          <a:p>
            <a:pPr marL="671513" lvl="0" indent="-336550">
              <a:spcBef>
                <a:spcPts val="600"/>
              </a:spcBef>
              <a:buSzPct val="100000"/>
              <a:buFont typeface="Arial" panose="020B0604020202020204" pitchFamily="34" charset="0"/>
              <a:buChar char="•"/>
            </a:pPr>
            <a:r>
              <a:rPr lang="en-US" sz="2000" dirty="0">
                <a:solidFill>
                  <a:srgbClr val="4E4E4E"/>
                </a:solidFill>
                <a:latin typeface="Calibri"/>
                <a:sym typeface="Wingdings" pitchFamily="2" charset="2"/>
              </a:rPr>
              <a:t>preparing for first team of four in July.</a:t>
            </a:r>
          </a:p>
          <a:p>
            <a:pPr marL="285750" indent="0">
              <a:spcBef>
                <a:spcPts val="0"/>
              </a:spcBef>
              <a:buSzPct val="100000"/>
              <a:buFont typeface="Arial" charset="0"/>
              <a:buNone/>
            </a:pPr>
            <a:endParaRPr lang="en-US" sz="2000" dirty="0">
              <a:solidFill>
                <a:srgbClr val="4E4E4E"/>
              </a:solidFill>
              <a:latin typeface="+mn-lt"/>
              <a:sym typeface="Wingdings" pitchFamily="2" charset="2"/>
            </a:endParaRPr>
          </a:p>
        </p:txBody>
      </p:sp>
      <p:sp>
        <p:nvSpPr>
          <p:cNvPr id="9" name="Rectangle 8">
            <a:extLst>
              <a:ext uri="{FF2B5EF4-FFF2-40B4-BE49-F238E27FC236}">
                <a16:creationId xmlns:a16="http://schemas.microsoft.com/office/drawing/2014/main" id="{4F99E49C-60DC-3843-84CE-F8CDE7A79063}"/>
              </a:ext>
            </a:extLst>
          </p:cNvPr>
          <p:cNvSpPr/>
          <p:nvPr/>
        </p:nvSpPr>
        <p:spPr>
          <a:xfrm>
            <a:off x="4947781" y="3274430"/>
            <a:ext cx="4081880" cy="2939266"/>
          </a:xfrm>
          <a:prstGeom prst="rect">
            <a:avLst/>
          </a:prstGeom>
        </p:spPr>
        <p:txBody>
          <a:bodyPr wrap="square">
            <a:spAutoFit/>
          </a:bodyPr>
          <a:lstStyle/>
          <a:p>
            <a:pPr marL="360363" lvl="0" indent="-360363">
              <a:spcBef>
                <a:spcPts val="1200"/>
              </a:spcBef>
              <a:buSzPct val="100000"/>
              <a:buFont typeface="Courier New" panose="02070309020205020404" pitchFamily="49" charset="0"/>
              <a:buChar char="o"/>
            </a:pPr>
            <a:r>
              <a:rPr lang="en-US" sz="2000" dirty="0">
                <a:solidFill>
                  <a:srgbClr val="4E4E4E"/>
                </a:solidFill>
                <a:latin typeface="Calibri"/>
                <a:sym typeface="Wingdings" pitchFamily="2" charset="2"/>
              </a:rPr>
              <a:t>Module installation schedule:                   </a:t>
            </a:r>
          </a:p>
          <a:p>
            <a:pPr marL="671513" lvl="0" indent="-336550">
              <a:spcBef>
                <a:spcPts val="600"/>
              </a:spcBef>
              <a:buSzPct val="100000"/>
              <a:buFont typeface="Arial" panose="020B0604020202020204" pitchFamily="34" charset="0"/>
              <a:buChar char="•"/>
            </a:pPr>
            <a:r>
              <a:rPr lang="en-US" sz="2000" dirty="0">
                <a:solidFill>
                  <a:srgbClr val="4E4E4E"/>
                </a:solidFill>
                <a:latin typeface="Calibri"/>
                <a:sym typeface="Wingdings" pitchFamily="2" charset="2"/>
              </a:rPr>
              <a:t>May-early July: modify and install vertical mounts </a:t>
            </a:r>
          </a:p>
          <a:p>
            <a:pPr marL="671513" lvl="0" indent="-336550">
              <a:spcBef>
                <a:spcPts val="600"/>
              </a:spcBef>
              <a:buSzPct val="100000"/>
              <a:buFont typeface="Arial" panose="020B0604020202020204" pitchFamily="34" charset="0"/>
              <a:buChar char="•"/>
            </a:pPr>
            <a:r>
              <a:rPr lang="en-US" sz="2000" dirty="0">
                <a:solidFill>
                  <a:srgbClr val="4E4E4E"/>
                </a:solidFill>
                <a:latin typeface="Calibri"/>
                <a:sym typeface="Wingdings" pitchFamily="2" charset="2"/>
              </a:rPr>
              <a:t>July: vertical modules</a:t>
            </a:r>
          </a:p>
          <a:p>
            <a:pPr marL="671513" lvl="0" indent="-336550">
              <a:spcBef>
                <a:spcPts val="600"/>
              </a:spcBef>
              <a:buSzPct val="100000"/>
              <a:buFont typeface="Arial" panose="020B0604020202020204" pitchFamily="34" charset="0"/>
              <a:buChar char="•"/>
            </a:pPr>
            <a:r>
              <a:rPr lang="en-US" sz="2000" dirty="0">
                <a:solidFill>
                  <a:srgbClr val="4E4E4E"/>
                </a:solidFill>
                <a:latin typeface="Calibri"/>
                <a:sym typeface="Wingdings" pitchFamily="2" charset="2"/>
              </a:rPr>
              <a:t>July-Aug: support beams, fire protection, and lighting </a:t>
            </a:r>
          </a:p>
          <a:p>
            <a:pPr marL="671513" lvl="0" indent="-336550">
              <a:spcBef>
                <a:spcPts val="600"/>
              </a:spcBef>
              <a:buSzPct val="100000"/>
              <a:buFont typeface="Arial" panose="020B0604020202020204" pitchFamily="34" charset="0"/>
              <a:buChar char="•"/>
            </a:pPr>
            <a:r>
              <a:rPr lang="en-US" sz="2000" dirty="0">
                <a:solidFill>
                  <a:srgbClr val="4E4E4E"/>
                </a:solidFill>
                <a:latin typeface="Calibri"/>
                <a:sym typeface="Wingdings" pitchFamily="2" charset="2"/>
              </a:rPr>
              <a:t>Aug-Oct: horizontal modules </a:t>
            </a:r>
          </a:p>
          <a:p>
            <a:pPr marL="671513" lvl="0" indent="-336550">
              <a:spcBef>
                <a:spcPts val="600"/>
              </a:spcBef>
              <a:buSzPct val="100000"/>
              <a:buFont typeface="Arial" panose="020B0604020202020204" pitchFamily="34" charset="0"/>
              <a:buChar char="•"/>
            </a:pPr>
            <a:r>
              <a:rPr lang="en-US" sz="2000" dirty="0">
                <a:solidFill>
                  <a:srgbClr val="4E4E4E"/>
                </a:solidFill>
                <a:latin typeface="Calibri"/>
                <a:sym typeface="Wingdings" pitchFamily="2" charset="2"/>
              </a:rPr>
              <a:t>Oct-Nov: commissioning </a:t>
            </a:r>
          </a:p>
        </p:txBody>
      </p:sp>
    </p:spTree>
    <p:extLst>
      <p:ext uri="{BB962C8B-B14F-4D97-AF65-F5344CB8AC3E}">
        <p14:creationId xmlns:p14="http://schemas.microsoft.com/office/powerpoint/2010/main" val="32515220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424ECF7-BE07-8049-8EBE-70AFF05B20D5}"/>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927D920A-A075-154E-BFD5-31223B18F039}"/>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2D4F490C-FFFF-AE48-BD84-3CB5B44174A7}"/>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7" name="OTLSHAPE_TB_00000000000000000000000000000000_ScaleContainer">
            <a:extLst>
              <a:ext uri="{FF2B5EF4-FFF2-40B4-BE49-F238E27FC236}">
                <a16:creationId xmlns:a16="http://schemas.microsoft.com/office/drawing/2014/main" id="{5D3BDF54-41C3-E84E-9D96-833FCFA96EBF}"/>
              </a:ext>
            </a:extLst>
          </p:cNvPr>
          <p:cNvSpPr/>
          <p:nvPr>
            <p:custDataLst>
              <p:tags r:id="rId1"/>
            </p:custDataLst>
          </p:nvPr>
        </p:nvSpPr>
        <p:spPr>
          <a:xfrm>
            <a:off x="1118763" y="1025795"/>
            <a:ext cx="7951095" cy="358230"/>
          </a:xfrm>
          <a:prstGeom prst="rect">
            <a:avLst/>
          </a:prstGeom>
          <a:solidFill>
            <a:srgbClr val="5057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EE328916-A864-9344-9F4C-204901CDC103}"/>
              </a:ext>
            </a:extLst>
          </p:cNvPr>
          <p:cNvCxnSpPr>
            <a:cxnSpLocks/>
          </p:cNvCxnSpPr>
          <p:nvPr/>
        </p:nvCxnSpPr>
        <p:spPr>
          <a:xfrm>
            <a:off x="2935520" y="994774"/>
            <a:ext cx="8565" cy="5352930"/>
          </a:xfrm>
          <a:prstGeom prst="line">
            <a:avLst/>
          </a:prstGeom>
        </p:spPr>
        <p:style>
          <a:lnRef idx="2">
            <a:schemeClr val="accent4"/>
          </a:lnRef>
          <a:fillRef idx="0">
            <a:schemeClr val="accent4"/>
          </a:fillRef>
          <a:effectRef idx="1">
            <a:schemeClr val="accent4"/>
          </a:effectRef>
          <a:fontRef idx="minor">
            <a:schemeClr val="tx1"/>
          </a:fontRef>
        </p:style>
      </p:cxnSp>
      <p:cxnSp>
        <p:nvCxnSpPr>
          <p:cNvPr id="9" name="Straight Connector 8">
            <a:extLst>
              <a:ext uri="{FF2B5EF4-FFF2-40B4-BE49-F238E27FC236}">
                <a16:creationId xmlns:a16="http://schemas.microsoft.com/office/drawing/2014/main" id="{1324044F-112D-3A48-984D-1946CFA4C094}"/>
              </a:ext>
            </a:extLst>
          </p:cNvPr>
          <p:cNvCxnSpPr>
            <a:cxnSpLocks/>
          </p:cNvCxnSpPr>
          <p:nvPr/>
        </p:nvCxnSpPr>
        <p:spPr>
          <a:xfrm>
            <a:off x="6199707" y="979478"/>
            <a:ext cx="0" cy="5188665"/>
          </a:xfrm>
          <a:prstGeom prst="line">
            <a:avLst/>
          </a:prstGeom>
        </p:spPr>
        <p:style>
          <a:lnRef idx="2">
            <a:schemeClr val="accent4"/>
          </a:lnRef>
          <a:fillRef idx="0">
            <a:schemeClr val="accent4"/>
          </a:fillRef>
          <a:effectRef idx="1">
            <a:schemeClr val="accent4"/>
          </a:effectRef>
          <a:fontRef idx="minor">
            <a:schemeClr val="tx1"/>
          </a:fontRef>
        </p:style>
      </p:cxnSp>
      <p:sp>
        <p:nvSpPr>
          <p:cNvPr id="10" name="Title 2">
            <a:extLst>
              <a:ext uri="{FF2B5EF4-FFF2-40B4-BE49-F238E27FC236}">
                <a16:creationId xmlns:a16="http://schemas.microsoft.com/office/drawing/2014/main" id="{6B279ED0-F1A1-3348-8DDF-DD167CF97622}"/>
              </a:ext>
            </a:extLst>
          </p:cNvPr>
          <p:cNvSpPr>
            <a:spLocks noGrp="1"/>
          </p:cNvSpPr>
          <p:nvPr>
            <p:ph type="title"/>
          </p:nvPr>
        </p:nvSpPr>
        <p:spPr>
          <a:xfrm>
            <a:off x="228600" y="251752"/>
            <a:ext cx="8686800" cy="427877"/>
          </a:xfrm>
        </p:spPr>
        <p:txBody>
          <a:bodyPr/>
          <a:lstStyle/>
          <a:p>
            <a:r>
              <a:rPr lang="en-IT" dirty="0"/>
              <a:t>High-level planning of commissioning activities</a:t>
            </a:r>
          </a:p>
        </p:txBody>
      </p:sp>
      <p:sp>
        <p:nvSpPr>
          <p:cNvPr id="11" name="OTLSHAPE_SL_12bb207e7dc04447a19dd1e545a20fd3_BackgroundRectangle">
            <a:extLst>
              <a:ext uri="{FF2B5EF4-FFF2-40B4-BE49-F238E27FC236}">
                <a16:creationId xmlns:a16="http://schemas.microsoft.com/office/drawing/2014/main" id="{640AB52B-2127-A543-80F5-10AC827EE6D2}"/>
              </a:ext>
            </a:extLst>
          </p:cNvPr>
          <p:cNvSpPr/>
          <p:nvPr>
            <p:custDataLst>
              <p:tags r:id="rId2"/>
            </p:custDataLst>
          </p:nvPr>
        </p:nvSpPr>
        <p:spPr>
          <a:xfrm>
            <a:off x="114857" y="2231201"/>
            <a:ext cx="8950024" cy="598325"/>
          </a:xfrm>
          <a:prstGeom prst="rect">
            <a:avLst/>
          </a:prstGeom>
          <a:solidFill>
            <a:srgbClr val="EBDDC3">
              <a:alpha val="1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TLSHAPE_SL_47f4b425db134f0580841cc431e13f82_BackgroundRectangle">
            <a:extLst>
              <a:ext uri="{FF2B5EF4-FFF2-40B4-BE49-F238E27FC236}">
                <a16:creationId xmlns:a16="http://schemas.microsoft.com/office/drawing/2014/main" id="{3D15DCD2-DAB6-264B-A792-DFCB30D8B5A5}"/>
              </a:ext>
            </a:extLst>
          </p:cNvPr>
          <p:cNvSpPr/>
          <p:nvPr>
            <p:custDataLst>
              <p:tags r:id="rId3"/>
            </p:custDataLst>
          </p:nvPr>
        </p:nvSpPr>
        <p:spPr>
          <a:xfrm>
            <a:off x="114857" y="2889230"/>
            <a:ext cx="8950024" cy="596414"/>
          </a:xfrm>
          <a:prstGeom prst="rect">
            <a:avLst/>
          </a:prstGeom>
          <a:solidFill>
            <a:srgbClr val="EBDDC3">
              <a:alpha val="1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3" name="OTLSHAPE_SL_68e6c926ebd546b9a0061646b3dc8bb1_BackgroundRectangle">
            <a:extLst>
              <a:ext uri="{FF2B5EF4-FFF2-40B4-BE49-F238E27FC236}">
                <a16:creationId xmlns:a16="http://schemas.microsoft.com/office/drawing/2014/main" id="{AF1F1EA1-A975-6D44-8658-CB3C73E59B4C}"/>
              </a:ext>
            </a:extLst>
          </p:cNvPr>
          <p:cNvSpPr/>
          <p:nvPr>
            <p:custDataLst>
              <p:tags r:id="rId4"/>
            </p:custDataLst>
          </p:nvPr>
        </p:nvSpPr>
        <p:spPr>
          <a:xfrm>
            <a:off x="114857" y="3545349"/>
            <a:ext cx="8950024" cy="598325"/>
          </a:xfrm>
          <a:prstGeom prst="rect">
            <a:avLst/>
          </a:prstGeom>
          <a:solidFill>
            <a:srgbClr val="EBDDC3">
              <a:alpha val="1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OTLSHAPE_SL_b0b093ccd4b04019a25a1c0b47344e4c_BackgroundRectangle">
            <a:extLst>
              <a:ext uri="{FF2B5EF4-FFF2-40B4-BE49-F238E27FC236}">
                <a16:creationId xmlns:a16="http://schemas.microsoft.com/office/drawing/2014/main" id="{E5486BA1-4BFA-1C46-97B3-4F4DE9F80A00}"/>
              </a:ext>
            </a:extLst>
          </p:cNvPr>
          <p:cNvSpPr/>
          <p:nvPr>
            <p:custDataLst>
              <p:tags r:id="rId5"/>
            </p:custDataLst>
          </p:nvPr>
        </p:nvSpPr>
        <p:spPr>
          <a:xfrm>
            <a:off x="114857" y="1575082"/>
            <a:ext cx="8950024" cy="596414"/>
          </a:xfrm>
          <a:prstGeom prst="rect">
            <a:avLst/>
          </a:prstGeom>
          <a:solidFill>
            <a:srgbClr val="EBDDC3">
              <a:alpha val="1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D03D25FD-4AE8-D347-AD1B-4A0E609AD7D5}"/>
              </a:ext>
            </a:extLst>
          </p:cNvPr>
          <p:cNvSpPr/>
          <p:nvPr/>
        </p:nvSpPr>
        <p:spPr>
          <a:xfrm>
            <a:off x="5446437" y="1405731"/>
            <a:ext cx="656853" cy="4785881"/>
          </a:xfrm>
          <a:prstGeom prst="rect">
            <a:avLst/>
          </a:prstGeom>
          <a:blipFill dpi="0" rotWithShape="1">
            <a:blip r:embed="rId108">
              <a:alphaModFix amt="42000"/>
            </a:blip>
            <a:srcRect/>
            <a:tile tx="0" ty="0" sx="100000" sy="100000" flip="none" algn="tl"/>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16" name="OTLSHAPE_SL_12bb207e7dc04447a19dd1e545a20fd3_HeaderRectangle">
            <a:extLst>
              <a:ext uri="{FF2B5EF4-FFF2-40B4-BE49-F238E27FC236}">
                <a16:creationId xmlns:a16="http://schemas.microsoft.com/office/drawing/2014/main" id="{F892313C-37A3-334A-9122-FC7D4E9D83EA}"/>
              </a:ext>
            </a:extLst>
          </p:cNvPr>
          <p:cNvSpPr/>
          <p:nvPr>
            <p:custDataLst>
              <p:tags r:id="rId6"/>
            </p:custDataLst>
          </p:nvPr>
        </p:nvSpPr>
        <p:spPr>
          <a:xfrm>
            <a:off x="114857" y="2231201"/>
            <a:ext cx="544872" cy="598325"/>
          </a:xfrm>
          <a:prstGeom prst="rect">
            <a:avLst/>
          </a:prstGeom>
          <a:solidFill>
            <a:srgbClr val="EBDDC3">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OTLSHAPE_SL_47f4b425db134f0580841cc431e13f82_HeaderRectangle">
            <a:extLst>
              <a:ext uri="{FF2B5EF4-FFF2-40B4-BE49-F238E27FC236}">
                <a16:creationId xmlns:a16="http://schemas.microsoft.com/office/drawing/2014/main" id="{21AB5617-A1C8-DC45-9566-E45D99314F5D}"/>
              </a:ext>
            </a:extLst>
          </p:cNvPr>
          <p:cNvSpPr/>
          <p:nvPr>
            <p:custDataLst>
              <p:tags r:id="rId7"/>
            </p:custDataLst>
          </p:nvPr>
        </p:nvSpPr>
        <p:spPr>
          <a:xfrm>
            <a:off x="114857" y="2889230"/>
            <a:ext cx="544872" cy="596414"/>
          </a:xfrm>
          <a:prstGeom prst="rect">
            <a:avLst/>
          </a:prstGeom>
          <a:solidFill>
            <a:srgbClr val="968C8C">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OTLSHAPE_SL_68e6c926ebd546b9a0061646b3dc8bb1_HeaderRectangle">
            <a:extLst>
              <a:ext uri="{FF2B5EF4-FFF2-40B4-BE49-F238E27FC236}">
                <a16:creationId xmlns:a16="http://schemas.microsoft.com/office/drawing/2014/main" id="{B3630E8F-369D-4740-B6F9-FBEF7709B42C}"/>
              </a:ext>
            </a:extLst>
          </p:cNvPr>
          <p:cNvSpPr/>
          <p:nvPr>
            <p:custDataLst>
              <p:tags r:id="rId8"/>
            </p:custDataLst>
          </p:nvPr>
        </p:nvSpPr>
        <p:spPr>
          <a:xfrm>
            <a:off x="114857" y="3545349"/>
            <a:ext cx="544872" cy="598325"/>
          </a:xfrm>
          <a:prstGeom prst="rect">
            <a:avLst/>
          </a:prstGeom>
          <a:solidFill>
            <a:srgbClr val="DBD8CE">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OTLSHAPE_SL_b0b093ccd4b04019a25a1c0b47344e4c_HeaderRectangle">
            <a:extLst>
              <a:ext uri="{FF2B5EF4-FFF2-40B4-BE49-F238E27FC236}">
                <a16:creationId xmlns:a16="http://schemas.microsoft.com/office/drawing/2014/main" id="{7E845110-94A2-0549-8A6E-4E8589386CBD}"/>
              </a:ext>
            </a:extLst>
          </p:cNvPr>
          <p:cNvSpPr/>
          <p:nvPr>
            <p:custDataLst>
              <p:tags r:id="rId9"/>
            </p:custDataLst>
          </p:nvPr>
        </p:nvSpPr>
        <p:spPr>
          <a:xfrm>
            <a:off x="114857" y="1575082"/>
            <a:ext cx="544872" cy="596414"/>
          </a:xfrm>
          <a:prstGeom prst="rect">
            <a:avLst/>
          </a:prstGeom>
          <a:solidFill>
            <a:srgbClr val="D0344D">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20" name="OTLSHAPE_G_00000000000000000000000000000000_ShapeBelow0">
            <a:extLst>
              <a:ext uri="{FF2B5EF4-FFF2-40B4-BE49-F238E27FC236}">
                <a16:creationId xmlns:a16="http://schemas.microsoft.com/office/drawing/2014/main" id="{80EB4983-9C30-7440-92FD-D677C80DB88E}"/>
              </a:ext>
            </a:extLst>
          </p:cNvPr>
          <p:cNvCxnSpPr>
            <a:cxnSpLocks/>
          </p:cNvCxnSpPr>
          <p:nvPr>
            <p:custDataLst>
              <p:tags r:id="rId10"/>
            </p:custDataLst>
          </p:nvPr>
        </p:nvCxnSpPr>
        <p:spPr>
          <a:xfrm>
            <a:off x="1724237" y="1417125"/>
            <a:ext cx="0" cy="4729137"/>
          </a:xfrm>
          <a:prstGeom prst="line">
            <a:avLst/>
          </a:prstGeom>
          <a:noFill/>
          <a:ln w="9525" cap="flat" cmpd="sng" algn="ctr">
            <a:solidFill>
              <a:srgbClr val="7BA79D">
                <a:alpha val="14902"/>
              </a:srgbClr>
            </a:solidFill>
            <a:prstDash val="solid"/>
            <a:miter lim="800000"/>
            <a:headEnd type="none" w="med" len="med"/>
            <a:tailEnd type="none" w="med" len="med"/>
          </a:ln>
          <a:effectLst/>
        </p:spPr>
      </p:cxnSp>
      <p:cxnSp>
        <p:nvCxnSpPr>
          <p:cNvPr id="21" name="OTLSHAPE_G_00000000000000000000000000000000_ShapeBelow1">
            <a:extLst>
              <a:ext uri="{FF2B5EF4-FFF2-40B4-BE49-F238E27FC236}">
                <a16:creationId xmlns:a16="http://schemas.microsoft.com/office/drawing/2014/main" id="{2A03E905-0553-B647-9163-729ACF9C2961}"/>
              </a:ext>
            </a:extLst>
          </p:cNvPr>
          <p:cNvCxnSpPr>
            <a:cxnSpLocks/>
          </p:cNvCxnSpPr>
          <p:nvPr>
            <p:custDataLst>
              <p:tags r:id="rId11"/>
            </p:custDataLst>
          </p:nvPr>
        </p:nvCxnSpPr>
        <p:spPr>
          <a:xfrm>
            <a:off x="2295377" y="1412752"/>
            <a:ext cx="0" cy="4733510"/>
          </a:xfrm>
          <a:prstGeom prst="line">
            <a:avLst/>
          </a:prstGeom>
          <a:noFill/>
          <a:ln w="9525" cap="flat" cmpd="sng" algn="ctr">
            <a:solidFill>
              <a:srgbClr val="7BA79D">
                <a:alpha val="14902"/>
              </a:srgbClr>
            </a:solidFill>
            <a:prstDash val="solid"/>
            <a:miter lim="800000"/>
            <a:headEnd type="none" w="med" len="med"/>
            <a:tailEnd type="none" w="med" len="med"/>
          </a:ln>
          <a:effectLst/>
        </p:spPr>
      </p:cxnSp>
      <p:cxnSp>
        <p:nvCxnSpPr>
          <p:cNvPr id="22" name="OTLSHAPE_G_00000000000000000000000000000000_ShapeBelow2">
            <a:extLst>
              <a:ext uri="{FF2B5EF4-FFF2-40B4-BE49-F238E27FC236}">
                <a16:creationId xmlns:a16="http://schemas.microsoft.com/office/drawing/2014/main" id="{CAAD7F3A-5036-0D46-9B77-09CE2516C232}"/>
              </a:ext>
            </a:extLst>
          </p:cNvPr>
          <p:cNvCxnSpPr>
            <a:cxnSpLocks/>
          </p:cNvCxnSpPr>
          <p:nvPr>
            <p:custDataLst>
              <p:tags r:id="rId12"/>
            </p:custDataLst>
          </p:nvPr>
        </p:nvCxnSpPr>
        <p:spPr>
          <a:xfrm>
            <a:off x="2867421" y="1384026"/>
            <a:ext cx="0" cy="4762236"/>
          </a:xfrm>
          <a:prstGeom prst="line">
            <a:avLst/>
          </a:prstGeom>
          <a:noFill/>
          <a:ln w="9525" cap="flat" cmpd="sng" algn="ctr">
            <a:solidFill>
              <a:srgbClr val="7BA79D">
                <a:alpha val="14902"/>
              </a:srgbClr>
            </a:solidFill>
            <a:prstDash val="solid"/>
            <a:miter lim="800000"/>
            <a:headEnd type="none" w="med" len="med"/>
            <a:tailEnd type="none" w="med" len="med"/>
          </a:ln>
          <a:effectLst/>
        </p:spPr>
      </p:cxnSp>
      <p:cxnSp>
        <p:nvCxnSpPr>
          <p:cNvPr id="23" name="OTLSHAPE_G_00000000000000000000000000000000_ShapeBelow3">
            <a:extLst>
              <a:ext uri="{FF2B5EF4-FFF2-40B4-BE49-F238E27FC236}">
                <a16:creationId xmlns:a16="http://schemas.microsoft.com/office/drawing/2014/main" id="{2FC2BB58-EA44-914A-82D4-AAD55BFF96BE}"/>
              </a:ext>
            </a:extLst>
          </p:cNvPr>
          <p:cNvCxnSpPr>
            <a:cxnSpLocks/>
          </p:cNvCxnSpPr>
          <p:nvPr>
            <p:custDataLst>
              <p:tags r:id="rId13"/>
            </p:custDataLst>
          </p:nvPr>
        </p:nvCxnSpPr>
        <p:spPr>
          <a:xfrm>
            <a:off x="3439465" y="1384025"/>
            <a:ext cx="0" cy="4762237"/>
          </a:xfrm>
          <a:prstGeom prst="line">
            <a:avLst/>
          </a:prstGeom>
          <a:noFill/>
          <a:ln w="9525" cap="flat" cmpd="sng" algn="ctr">
            <a:solidFill>
              <a:srgbClr val="7BA79D">
                <a:alpha val="14902"/>
              </a:srgbClr>
            </a:solidFill>
            <a:prstDash val="solid"/>
            <a:miter lim="800000"/>
            <a:headEnd type="none" w="med" len="med"/>
            <a:tailEnd type="none" w="med" len="med"/>
          </a:ln>
          <a:effectLst/>
        </p:spPr>
      </p:cxnSp>
      <p:cxnSp>
        <p:nvCxnSpPr>
          <p:cNvPr id="24" name="OTLSHAPE_G_00000000000000000000000000000000_ShapeBelow4">
            <a:extLst>
              <a:ext uri="{FF2B5EF4-FFF2-40B4-BE49-F238E27FC236}">
                <a16:creationId xmlns:a16="http://schemas.microsoft.com/office/drawing/2014/main" id="{DFD52BA9-0F06-404C-ADE8-5648620F1BEB}"/>
              </a:ext>
            </a:extLst>
          </p:cNvPr>
          <p:cNvCxnSpPr>
            <a:cxnSpLocks/>
          </p:cNvCxnSpPr>
          <p:nvPr>
            <p:custDataLst>
              <p:tags r:id="rId14"/>
            </p:custDataLst>
          </p:nvPr>
        </p:nvCxnSpPr>
        <p:spPr>
          <a:xfrm>
            <a:off x="4011509" y="1384026"/>
            <a:ext cx="0" cy="4762236"/>
          </a:xfrm>
          <a:prstGeom prst="line">
            <a:avLst/>
          </a:prstGeom>
          <a:noFill/>
          <a:ln w="9525" cap="flat" cmpd="sng" algn="ctr">
            <a:solidFill>
              <a:srgbClr val="7BA79D">
                <a:alpha val="14902"/>
              </a:srgbClr>
            </a:solidFill>
            <a:prstDash val="solid"/>
            <a:miter lim="800000"/>
            <a:headEnd type="none" w="med" len="med"/>
            <a:tailEnd type="none" w="med" len="med"/>
          </a:ln>
          <a:effectLst/>
        </p:spPr>
      </p:cxnSp>
      <p:cxnSp>
        <p:nvCxnSpPr>
          <p:cNvPr id="25" name="OTLSHAPE_G_00000000000000000000000000000000_ShapeBelow5">
            <a:extLst>
              <a:ext uri="{FF2B5EF4-FFF2-40B4-BE49-F238E27FC236}">
                <a16:creationId xmlns:a16="http://schemas.microsoft.com/office/drawing/2014/main" id="{ADD1BBA3-7B42-9948-AF59-0EC3A0BDD8E2}"/>
              </a:ext>
            </a:extLst>
          </p:cNvPr>
          <p:cNvCxnSpPr>
            <a:cxnSpLocks/>
          </p:cNvCxnSpPr>
          <p:nvPr>
            <p:custDataLst>
              <p:tags r:id="rId15"/>
            </p:custDataLst>
          </p:nvPr>
        </p:nvCxnSpPr>
        <p:spPr>
          <a:xfrm>
            <a:off x="4583553" y="1384026"/>
            <a:ext cx="0" cy="4762236"/>
          </a:xfrm>
          <a:prstGeom prst="line">
            <a:avLst/>
          </a:prstGeom>
          <a:noFill/>
          <a:ln w="9525" cap="flat" cmpd="sng" algn="ctr">
            <a:solidFill>
              <a:srgbClr val="7BA79D">
                <a:alpha val="14902"/>
              </a:srgbClr>
            </a:solidFill>
            <a:prstDash val="solid"/>
            <a:miter lim="800000"/>
            <a:headEnd type="none" w="med" len="med"/>
            <a:tailEnd type="none" w="med" len="med"/>
          </a:ln>
          <a:effectLst/>
        </p:spPr>
      </p:cxnSp>
      <p:cxnSp>
        <p:nvCxnSpPr>
          <p:cNvPr id="26" name="OTLSHAPE_G_00000000000000000000000000000000_ShapeBelow6">
            <a:extLst>
              <a:ext uri="{FF2B5EF4-FFF2-40B4-BE49-F238E27FC236}">
                <a16:creationId xmlns:a16="http://schemas.microsoft.com/office/drawing/2014/main" id="{FCB549D1-E57E-224E-A04B-726D8ABCFACA}"/>
              </a:ext>
            </a:extLst>
          </p:cNvPr>
          <p:cNvCxnSpPr>
            <a:cxnSpLocks/>
          </p:cNvCxnSpPr>
          <p:nvPr>
            <p:custDataLst>
              <p:tags r:id="rId16"/>
            </p:custDataLst>
          </p:nvPr>
        </p:nvCxnSpPr>
        <p:spPr>
          <a:xfrm>
            <a:off x="5155597" y="1384026"/>
            <a:ext cx="0" cy="4762236"/>
          </a:xfrm>
          <a:prstGeom prst="line">
            <a:avLst/>
          </a:prstGeom>
          <a:noFill/>
          <a:ln w="9525" cap="flat" cmpd="sng" algn="ctr">
            <a:solidFill>
              <a:srgbClr val="7BA79D">
                <a:alpha val="14902"/>
              </a:srgbClr>
            </a:solidFill>
            <a:prstDash val="solid"/>
            <a:miter lim="800000"/>
            <a:headEnd type="none" w="med" len="med"/>
            <a:tailEnd type="none" w="med" len="med"/>
          </a:ln>
          <a:effectLst/>
        </p:spPr>
      </p:cxnSp>
      <p:cxnSp>
        <p:nvCxnSpPr>
          <p:cNvPr id="27" name="OTLSHAPE_G_00000000000000000000000000000000_ShapeBelow7">
            <a:extLst>
              <a:ext uri="{FF2B5EF4-FFF2-40B4-BE49-F238E27FC236}">
                <a16:creationId xmlns:a16="http://schemas.microsoft.com/office/drawing/2014/main" id="{24FD78C3-60A6-E541-83AB-A1E4A0E09301}"/>
              </a:ext>
            </a:extLst>
          </p:cNvPr>
          <p:cNvCxnSpPr>
            <a:cxnSpLocks/>
          </p:cNvCxnSpPr>
          <p:nvPr>
            <p:custDataLst>
              <p:tags r:id="rId17"/>
            </p:custDataLst>
          </p:nvPr>
        </p:nvCxnSpPr>
        <p:spPr>
          <a:xfrm flipH="1">
            <a:off x="5703698" y="1384026"/>
            <a:ext cx="23942" cy="4762236"/>
          </a:xfrm>
          <a:prstGeom prst="line">
            <a:avLst/>
          </a:prstGeom>
          <a:noFill/>
          <a:ln w="9525" cap="flat" cmpd="sng" algn="ctr">
            <a:solidFill>
              <a:srgbClr val="7BA79D">
                <a:alpha val="14902"/>
              </a:srgbClr>
            </a:solidFill>
            <a:prstDash val="solid"/>
            <a:miter lim="800000"/>
            <a:headEnd type="none" w="med" len="med"/>
            <a:tailEnd type="none" w="med" len="med"/>
          </a:ln>
          <a:effectLst/>
        </p:spPr>
      </p:cxnSp>
      <p:sp>
        <p:nvSpPr>
          <p:cNvPr id="28" name="OTLSHAPE_SLT_404c2f7b23a84e1ab6b0453f7afe4c39_Shape">
            <a:extLst>
              <a:ext uri="{FF2B5EF4-FFF2-40B4-BE49-F238E27FC236}">
                <a16:creationId xmlns:a16="http://schemas.microsoft.com/office/drawing/2014/main" id="{7D55B32D-A9D6-C44F-881E-5A0C34240989}"/>
              </a:ext>
            </a:extLst>
          </p:cNvPr>
          <p:cNvSpPr/>
          <p:nvPr>
            <p:custDataLst>
              <p:tags r:id="rId18"/>
            </p:custDataLst>
          </p:nvPr>
        </p:nvSpPr>
        <p:spPr>
          <a:xfrm>
            <a:off x="1173359" y="3038494"/>
            <a:ext cx="4246359" cy="322231"/>
          </a:xfrm>
          <a:prstGeom prst="roundRect">
            <a:avLst/>
          </a:prstGeom>
          <a:solidFill>
            <a:srgbClr val="968C8C"/>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OTLSHAPE_TB_00000000000000000000000000000000_ElapsedTime">
            <a:extLst>
              <a:ext uri="{FF2B5EF4-FFF2-40B4-BE49-F238E27FC236}">
                <a16:creationId xmlns:a16="http://schemas.microsoft.com/office/drawing/2014/main" id="{2125A4D5-BE87-A348-9BE0-C6771F0E5E9D}"/>
              </a:ext>
            </a:extLst>
          </p:cNvPr>
          <p:cNvSpPr/>
          <p:nvPr>
            <p:custDataLst>
              <p:tags r:id="rId19"/>
            </p:custDataLst>
          </p:nvPr>
        </p:nvSpPr>
        <p:spPr>
          <a:xfrm>
            <a:off x="1118764" y="1312379"/>
            <a:ext cx="3006885" cy="71646"/>
          </a:xfrm>
          <a:prstGeom prst="rect">
            <a:avLst/>
          </a:prstGeom>
          <a:solidFill>
            <a:srgbClr val="FF0000">
              <a:alpha val="7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0" name="OTLSHAPE_SL_12bb207e7dc04447a19dd1e545a20fd3_Header">
            <a:extLst>
              <a:ext uri="{FF2B5EF4-FFF2-40B4-BE49-F238E27FC236}">
                <a16:creationId xmlns:a16="http://schemas.microsoft.com/office/drawing/2014/main" id="{EC3E66D5-F647-C14E-BF2E-1CB8563C9783}"/>
              </a:ext>
            </a:extLst>
          </p:cNvPr>
          <p:cNvSpPr txBox="1"/>
          <p:nvPr>
            <p:custDataLst>
              <p:tags r:id="rId20"/>
            </p:custDataLst>
          </p:nvPr>
        </p:nvSpPr>
        <p:spPr>
          <a:xfrm>
            <a:off x="114857" y="2450199"/>
            <a:ext cx="544872" cy="160328"/>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pitchFamily="34" charset="0"/>
                <a:ea typeface="+mn-ea"/>
                <a:cs typeface="+mn-cs"/>
              </a:rPr>
              <a:t>PMT</a:t>
            </a:r>
          </a:p>
        </p:txBody>
      </p:sp>
      <p:sp>
        <p:nvSpPr>
          <p:cNvPr id="31" name="OTLSHAPE_SL_47f4b425db134f0580841cc431e13f82_Header">
            <a:extLst>
              <a:ext uri="{FF2B5EF4-FFF2-40B4-BE49-F238E27FC236}">
                <a16:creationId xmlns:a16="http://schemas.microsoft.com/office/drawing/2014/main" id="{4FC9CDAC-A83E-1E45-9974-FAFC686B0AD7}"/>
              </a:ext>
            </a:extLst>
          </p:cNvPr>
          <p:cNvSpPr txBox="1"/>
          <p:nvPr>
            <p:custDataLst>
              <p:tags r:id="rId21"/>
            </p:custDataLst>
          </p:nvPr>
        </p:nvSpPr>
        <p:spPr>
          <a:xfrm>
            <a:off x="114857" y="3107273"/>
            <a:ext cx="544872" cy="160328"/>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pitchFamily="34" charset="0"/>
                <a:ea typeface="+mn-ea"/>
                <a:cs typeface="+mn-cs"/>
              </a:rPr>
              <a:t>TPC</a:t>
            </a:r>
          </a:p>
        </p:txBody>
      </p:sp>
      <p:sp>
        <p:nvSpPr>
          <p:cNvPr id="32" name="OTLSHAPE_SL_68e6c926ebd546b9a0061646b3dc8bb1_Header">
            <a:extLst>
              <a:ext uri="{FF2B5EF4-FFF2-40B4-BE49-F238E27FC236}">
                <a16:creationId xmlns:a16="http://schemas.microsoft.com/office/drawing/2014/main" id="{FEC8D4E2-6C24-CC48-8AB2-606017A8F1A2}"/>
              </a:ext>
            </a:extLst>
          </p:cNvPr>
          <p:cNvSpPr txBox="1"/>
          <p:nvPr>
            <p:custDataLst>
              <p:tags r:id="rId22"/>
            </p:custDataLst>
          </p:nvPr>
        </p:nvSpPr>
        <p:spPr>
          <a:xfrm>
            <a:off x="114857" y="3764347"/>
            <a:ext cx="544872" cy="160328"/>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pitchFamily="34" charset="0"/>
                <a:ea typeface="+mn-ea"/>
                <a:cs typeface="+mn-cs"/>
              </a:rPr>
              <a:t>Trigger</a:t>
            </a:r>
          </a:p>
        </p:txBody>
      </p:sp>
      <p:sp>
        <p:nvSpPr>
          <p:cNvPr id="33" name="OTLSHAPE_SL_b0b093ccd4b04019a25a1c0b47344e4c_Header">
            <a:extLst>
              <a:ext uri="{FF2B5EF4-FFF2-40B4-BE49-F238E27FC236}">
                <a16:creationId xmlns:a16="http://schemas.microsoft.com/office/drawing/2014/main" id="{200DE539-DCAF-A44D-BCE3-284E35000B51}"/>
              </a:ext>
            </a:extLst>
          </p:cNvPr>
          <p:cNvSpPr txBox="1"/>
          <p:nvPr>
            <p:custDataLst>
              <p:tags r:id="rId23"/>
            </p:custDataLst>
          </p:nvPr>
        </p:nvSpPr>
        <p:spPr>
          <a:xfrm>
            <a:off x="114857" y="1793124"/>
            <a:ext cx="544872" cy="160328"/>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err="1">
                <a:ln>
                  <a:noFill/>
                </a:ln>
                <a:solidFill>
                  <a:prstClr val="black"/>
                </a:solidFill>
                <a:effectLst/>
                <a:uLnTx/>
                <a:uFillTx/>
                <a:latin typeface="Calibri" panose="020F0502020204030204" pitchFamily="34" charset="0"/>
                <a:ea typeface="+mn-ea"/>
                <a:cs typeface="+mn-cs"/>
              </a:rPr>
              <a:t>LAr</a:t>
            </a:r>
            <a:r>
              <a:rPr kumimoji="0" lang="en-US" sz="1100" b="1" i="1" u="none" strike="noStrike" kern="0" cap="none" spc="0" normalizeH="0" baseline="0" noProof="0" dirty="0">
                <a:ln>
                  <a:noFill/>
                </a:ln>
                <a:solidFill>
                  <a:prstClr val="black"/>
                </a:solidFill>
                <a:effectLst/>
                <a:uLnTx/>
                <a:uFillTx/>
                <a:latin typeface="Calibri" panose="020F0502020204030204" pitchFamily="34" charset="0"/>
                <a:ea typeface="+mn-ea"/>
                <a:cs typeface="+mn-cs"/>
              </a:rPr>
              <a:t> purity</a:t>
            </a:r>
          </a:p>
        </p:txBody>
      </p:sp>
      <p:sp>
        <p:nvSpPr>
          <p:cNvPr id="34" name="OTLSHAPE_TB_00000000000000000000000000000000_TimescaleInterval1">
            <a:extLst>
              <a:ext uri="{FF2B5EF4-FFF2-40B4-BE49-F238E27FC236}">
                <a16:creationId xmlns:a16="http://schemas.microsoft.com/office/drawing/2014/main" id="{31721584-D675-B349-A737-BA347421DCB9}"/>
              </a:ext>
            </a:extLst>
          </p:cNvPr>
          <p:cNvSpPr txBox="1"/>
          <p:nvPr>
            <p:custDataLst>
              <p:tags r:id="rId24"/>
            </p:custDataLst>
          </p:nvPr>
        </p:nvSpPr>
        <p:spPr>
          <a:xfrm>
            <a:off x="1169215" y="1117443"/>
            <a:ext cx="242288" cy="174936"/>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20" normalizeH="0" baseline="0" noProof="0" dirty="0">
                <a:ln>
                  <a:noFill/>
                </a:ln>
                <a:solidFill>
                  <a:prstClr val="white"/>
                </a:solidFill>
                <a:effectLst/>
                <a:uLnTx/>
                <a:uFillTx/>
                <a:latin typeface="Calibri" panose="020F0502020204030204" pitchFamily="34" charset="0"/>
                <a:ea typeface="+mn-ea"/>
                <a:cs typeface="+mn-cs"/>
              </a:rPr>
              <a:t>Jan</a:t>
            </a:r>
          </a:p>
        </p:txBody>
      </p:sp>
      <p:sp>
        <p:nvSpPr>
          <p:cNvPr id="35" name="OTLSHAPE_TB_00000000000000000000000000000000_TimescaleInterval2">
            <a:extLst>
              <a:ext uri="{FF2B5EF4-FFF2-40B4-BE49-F238E27FC236}">
                <a16:creationId xmlns:a16="http://schemas.microsoft.com/office/drawing/2014/main" id="{42B971FF-19C2-984B-ADF4-983AE5E8B52B}"/>
              </a:ext>
            </a:extLst>
          </p:cNvPr>
          <p:cNvSpPr txBox="1"/>
          <p:nvPr>
            <p:custDataLst>
              <p:tags r:id="rId25"/>
            </p:custDataLst>
          </p:nvPr>
        </p:nvSpPr>
        <p:spPr>
          <a:xfrm>
            <a:off x="2019067" y="1117443"/>
            <a:ext cx="242288" cy="174936"/>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20" normalizeH="0" baseline="0" noProof="0" dirty="0">
                <a:ln>
                  <a:noFill/>
                </a:ln>
                <a:solidFill>
                  <a:prstClr val="white"/>
                </a:solidFill>
                <a:effectLst/>
                <a:uLnTx/>
                <a:uFillTx/>
                <a:latin typeface="Calibri" panose="020F0502020204030204" pitchFamily="34" charset="0"/>
                <a:ea typeface="+mn-ea"/>
                <a:cs typeface="+mn-cs"/>
              </a:rPr>
              <a:t>Feb</a:t>
            </a:r>
          </a:p>
        </p:txBody>
      </p:sp>
      <p:sp>
        <p:nvSpPr>
          <p:cNvPr id="36" name="OTLSHAPE_TB_00000000000000000000000000000000_TimescaleInterval3">
            <a:extLst>
              <a:ext uri="{FF2B5EF4-FFF2-40B4-BE49-F238E27FC236}">
                <a16:creationId xmlns:a16="http://schemas.microsoft.com/office/drawing/2014/main" id="{2B179308-4302-7041-8401-753C406D0432}"/>
              </a:ext>
            </a:extLst>
          </p:cNvPr>
          <p:cNvSpPr txBox="1"/>
          <p:nvPr>
            <p:custDataLst>
              <p:tags r:id="rId26"/>
            </p:custDataLst>
          </p:nvPr>
        </p:nvSpPr>
        <p:spPr>
          <a:xfrm>
            <a:off x="2908588" y="1117443"/>
            <a:ext cx="242288" cy="174936"/>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spc="-20" dirty="0">
                <a:solidFill>
                  <a:prstClr val="white"/>
                </a:solidFill>
                <a:latin typeface="Calibri" panose="020F0502020204030204" pitchFamily="34" charset="0"/>
                <a:ea typeface="+mn-ea"/>
                <a:cs typeface="+mn-cs"/>
              </a:rPr>
              <a:t>Mar</a:t>
            </a:r>
            <a:endParaRPr kumimoji="0" lang="en-US" sz="1200" b="0" i="0" u="none" strike="noStrike" kern="0" cap="none" spc="-20" normalizeH="0" baseline="0" noProof="0" dirty="0">
              <a:ln>
                <a:noFill/>
              </a:ln>
              <a:solidFill>
                <a:prstClr val="white"/>
              </a:solidFill>
              <a:effectLst/>
              <a:uLnTx/>
              <a:uFillTx/>
              <a:latin typeface="Calibri" panose="020F0502020204030204" pitchFamily="34" charset="0"/>
              <a:ea typeface="+mn-ea"/>
              <a:cs typeface="+mn-cs"/>
            </a:endParaRPr>
          </a:p>
        </p:txBody>
      </p:sp>
      <p:sp>
        <p:nvSpPr>
          <p:cNvPr id="37" name="OTLSHAPE_SLT_404c2f7b23a84e1ab6b0453f7afe4c39_Title">
            <a:extLst>
              <a:ext uri="{FF2B5EF4-FFF2-40B4-BE49-F238E27FC236}">
                <a16:creationId xmlns:a16="http://schemas.microsoft.com/office/drawing/2014/main" id="{A5CAD6E3-0F08-1F42-80FC-1C5870C58828}"/>
              </a:ext>
            </a:extLst>
          </p:cNvPr>
          <p:cNvSpPr txBox="1"/>
          <p:nvPr>
            <p:custDataLst>
              <p:tags r:id="rId27"/>
            </p:custDataLst>
          </p:nvPr>
        </p:nvSpPr>
        <p:spPr>
          <a:xfrm>
            <a:off x="1383194" y="3146862"/>
            <a:ext cx="3999575" cy="137430"/>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2" normalizeH="0" baseline="0" noProof="0" dirty="0">
                <a:ln>
                  <a:noFill/>
                </a:ln>
                <a:solidFill>
                  <a:prstClr val="white"/>
                </a:solidFill>
                <a:effectLst/>
                <a:uLnTx/>
                <a:uFillTx/>
                <a:latin typeface="Calibri" panose="020F0502020204030204" pitchFamily="34" charset="0"/>
                <a:ea typeface="+mn-ea"/>
                <a:cs typeface="+mn-cs"/>
              </a:rPr>
              <a:t>Investigation of noise sources</a:t>
            </a:r>
          </a:p>
        </p:txBody>
      </p:sp>
      <p:cxnSp>
        <p:nvCxnSpPr>
          <p:cNvPr id="38" name="OTLSHAPE_TB_00000000000000000000000000000000_Separator1">
            <a:extLst>
              <a:ext uri="{FF2B5EF4-FFF2-40B4-BE49-F238E27FC236}">
                <a16:creationId xmlns:a16="http://schemas.microsoft.com/office/drawing/2014/main" id="{FFD92DF3-A8C0-6B4D-A3C4-2611EF013CA8}"/>
              </a:ext>
            </a:extLst>
          </p:cNvPr>
          <p:cNvCxnSpPr/>
          <p:nvPr>
            <p:custDataLst>
              <p:tags r:id="rId28"/>
            </p:custDataLst>
          </p:nvPr>
        </p:nvCxnSpPr>
        <p:spPr>
          <a:xfrm>
            <a:off x="1968616" y="1109382"/>
            <a:ext cx="0" cy="191056"/>
          </a:xfrm>
          <a:prstGeom prst="line">
            <a:avLst/>
          </a:prstGeom>
          <a:noFill/>
          <a:ln w="9525" cap="flat" cmpd="sng" algn="ctr">
            <a:solidFill>
              <a:sysClr val="window" lastClr="FFFFFF">
                <a:alpha val="29804"/>
              </a:sysClr>
            </a:solidFill>
            <a:prstDash val="solid"/>
            <a:miter lim="800000"/>
            <a:headEnd type="none" w="med" len="med"/>
            <a:tailEnd type="none" w="med" len="med"/>
          </a:ln>
          <a:effectLst/>
        </p:spPr>
      </p:cxnSp>
      <p:cxnSp>
        <p:nvCxnSpPr>
          <p:cNvPr id="39" name="OTLSHAPE_TB_00000000000000000000000000000000_Separator2">
            <a:extLst>
              <a:ext uri="{FF2B5EF4-FFF2-40B4-BE49-F238E27FC236}">
                <a16:creationId xmlns:a16="http://schemas.microsoft.com/office/drawing/2014/main" id="{D0CF64FF-C4E9-5342-B302-2637F6301BF6}"/>
              </a:ext>
            </a:extLst>
          </p:cNvPr>
          <p:cNvCxnSpPr/>
          <p:nvPr>
            <p:custDataLst>
              <p:tags r:id="rId29"/>
            </p:custDataLst>
          </p:nvPr>
        </p:nvCxnSpPr>
        <p:spPr>
          <a:xfrm>
            <a:off x="2858137" y="1109382"/>
            <a:ext cx="0" cy="191056"/>
          </a:xfrm>
          <a:prstGeom prst="line">
            <a:avLst/>
          </a:prstGeom>
          <a:noFill/>
          <a:ln w="9525" cap="flat" cmpd="sng" algn="ctr">
            <a:solidFill>
              <a:sysClr val="window" lastClr="FFFFFF">
                <a:alpha val="29804"/>
              </a:sysClr>
            </a:solidFill>
            <a:prstDash val="solid"/>
            <a:miter lim="800000"/>
            <a:headEnd type="none" w="med" len="med"/>
            <a:tailEnd type="none" w="med" len="med"/>
          </a:ln>
          <a:effectLst/>
        </p:spPr>
      </p:cxnSp>
      <p:cxnSp>
        <p:nvCxnSpPr>
          <p:cNvPr id="40" name="OTLSHAPE_G_00000000000000000000000000000000_ShapeBelow7">
            <a:extLst>
              <a:ext uri="{FF2B5EF4-FFF2-40B4-BE49-F238E27FC236}">
                <a16:creationId xmlns:a16="http://schemas.microsoft.com/office/drawing/2014/main" id="{F7178F4F-F56E-C845-8906-B7693B2438B2}"/>
              </a:ext>
            </a:extLst>
          </p:cNvPr>
          <p:cNvCxnSpPr>
            <a:cxnSpLocks/>
          </p:cNvCxnSpPr>
          <p:nvPr>
            <p:custDataLst>
              <p:tags r:id="rId30"/>
            </p:custDataLst>
          </p:nvPr>
        </p:nvCxnSpPr>
        <p:spPr>
          <a:xfrm flipH="1">
            <a:off x="6297490" y="1385673"/>
            <a:ext cx="2194" cy="4760589"/>
          </a:xfrm>
          <a:prstGeom prst="line">
            <a:avLst/>
          </a:prstGeom>
          <a:noFill/>
          <a:ln w="9525" cap="flat" cmpd="sng" algn="ctr">
            <a:solidFill>
              <a:srgbClr val="7BA79D">
                <a:alpha val="14902"/>
              </a:srgbClr>
            </a:solidFill>
            <a:prstDash val="solid"/>
            <a:miter lim="800000"/>
            <a:headEnd type="none" w="med" len="med"/>
            <a:tailEnd type="none" w="med" len="med"/>
          </a:ln>
          <a:effectLst/>
        </p:spPr>
      </p:cxnSp>
      <p:cxnSp>
        <p:nvCxnSpPr>
          <p:cNvPr id="41" name="OTLSHAPE_G_00000000000000000000000000000000_ShapeBelow7">
            <a:extLst>
              <a:ext uri="{FF2B5EF4-FFF2-40B4-BE49-F238E27FC236}">
                <a16:creationId xmlns:a16="http://schemas.microsoft.com/office/drawing/2014/main" id="{656F67EC-59A4-2443-A9B3-8CFE9975EFB0}"/>
              </a:ext>
            </a:extLst>
          </p:cNvPr>
          <p:cNvCxnSpPr>
            <a:cxnSpLocks/>
          </p:cNvCxnSpPr>
          <p:nvPr>
            <p:custDataLst>
              <p:tags r:id="rId31"/>
            </p:custDataLst>
          </p:nvPr>
        </p:nvCxnSpPr>
        <p:spPr>
          <a:xfrm>
            <a:off x="6871728" y="1385673"/>
            <a:ext cx="0" cy="4760589"/>
          </a:xfrm>
          <a:prstGeom prst="line">
            <a:avLst/>
          </a:prstGeom>
          <a:noFill/>
          <a:ln w="9525" cap="flat" cmpd="sng" algn="ctr">
            <a:solidFill>
              <a:srgbClr val="7BA79D">
                <a:alpha val="14902"/>
              </a:srgbClr>
            </a:solidFill>
            <a:prstDash val="solid"/>
            <a:miter lim="800000"/>
            <a:headEnd type="none" w="med" len="med"/>
            <a:tailEnd type="none" w="med" len="med"/>
          </a:ln>
          <a:effectLst/>
        </p:spPr>
      </p:cxnSp>
      <p:cxnSp>
        <p:nvCxnSpPr>
          <p:cNvPr id="42" name="OTLSHAPE_G_00000000000000000000000000000000_ShapeBelow7">
            <a:extLst>
              <a:ext uri="{FF2B5EF4-FFF2-40B4-BE49-F238E27FC236}">
                <a16:creationId xmlns:a16="http://schemas.microsoft.com/office/drawing/2014/main" id="{7786CB63-207D-BA41-9A7F-DA54050B4DDE}"/>
              </a:ext>
            </a:extLst>
          </p:cNvPr>
          <p:cNvCxnSpPr>
            <a:cxnSpLocks/>
          </p:cNvCxnSpPr>
          <p:nvPr>
            <p:custDataLst>
              <p:tags r:id="rId32"/>
            </p:custDataLst>
          </p:nvPr>
        </p:nvCxnSpPr>
        <p:spPr>
          <a:xfrm>
            <a:off x="7443772" y="1385673"/>
            <a:ext cx="20370" cy="4760589"/>
          </a:xfrm>
          <a:prstGeom prst="line">
            <a:avLst/>
          </a:prstGeom>
          <a:noFill/>
          <a:ln w="9525" cap="flat" cmpd="sng" algn="ctr">
            <a:solidFill>
              <a:srgbClr val="7BA79D">
                <a:alpha val="14902"/>
              </a:srgbClr>
            </a:solidFill>
            <a:prstDash val="solid"/>
            <a:miter lim="800000"/>
            <a:headEnd type="none" w="med" len="med"/>
            <a:tailEnd type="none" w="med" len="med"/>
          </a:ln>
          <a:effectLst/>
        </p:spPr>
      </p:cxnSp>
      <p:cxnSp>
        <p:nvCxnSpPr>
          <p:cNvPr id="43" name="OTLSHAPE_G_00000000000000000000000000000000_ShapeBelow7">
            <a:extLst>
              <a:ext uri="{FF2B5EF4-FFF2-40B4-BE49-F238E27FC236}">
                <a16:creationId xmlns:a16="http://schemas.microsoft.com/office/drawing/2014/main" id="{BA3924E4-1F4F-304E-9036-EEE5DD257CD1}"/>
              </a:ext>
            </a:extLst>
          </p:cNvPr>
          <p:cNvCxnSpPr>
            <a:cxnSpLocks/>
          </p:cNvCxnSpPr>
          <p:nvPr>
            <p:custDataLst>
              <p:tags r:id="rId33"/>
            </p:custDataLst>
          </p:nvPr>
        </p:nvCxnSpPr>
        <p:spPr>
          <a:xfrm>
            <a:off x="8015816" y="1385673"/>
            <a:ext cx="0" cy="4760589"/>
          </a:xfrm>
          <a:prstGeom prst="line">
            <a:avLst/>
          </a:prstGeom>
          <a:noFill/>
          <a:ln w="9525" cap="flat" cmpd="sng" algn="ctr">
            <a:solidFill>
              <a:srgbClr val="7BA79D">
                <a:alpha val="14902"/>
              </a:srgbClr>
            </a:solidFill>
            <a:prstDash val="solid"/>
            <a:miter lim="800000"/>
            <a:headEnd type="none" w="med" len="med"/>
            <a:tailEnd type="none" w="med" len="med"/>
          </a:ln>
          <a:effectLst/>
        </p:spPr>
      </p:cxnSp>
      <p:cxnSp>
        <p:nvCxnSpPr>
          <p:cNvPr id="44" name="OTLSHAPE_G_00000000000000000000000000000000_ShapeBelow7">
            <a:extLst>
              <a:ext uri="{FF2B5EF4-FFF2-40B4-BE49-F238E27FC236}">
                <a16:creationId xmlns:a16="http://schemas.microsoft.com/office/drawing/2014/main" id="{C7B3E249-485B-9C4F-ADD6-5E241FFC5B38}"/>
              </a:ext>
            </a:extLst>
          </p:cNvPr>
          <p:cNvCxnSpPr>
            <a:cxnSpLocks/>
          </p:cNvCxnSpPr>
          <p:nvPr>
            <p:custDataLst>
              <p:tags r:id="rId34"/>
            </p:custDataLst>
          </p:nvPr>
        </p:nvCxnSpPr>
        <p:spPr>
          <a:xfrm>
            <a:off x="8587860" y="1385673"/>
            <a:ext cx="0" cy="4760589"/>
          </a:xfrm>
          <a:prstGeom prst="line">
            <a:avLst/>
          </a:prstGeom>
          <a:noFill/>
          <a:ln w="9525" cap="flat" cmpd="sng" algn="ctr">
            <a:solidFill>
              <a:srgbClr val="7BA79D">
                <a:alpha val="14902"/>
              </a:srgbClr>
            </a:solidFill>
            <a:prstDash val="solid"/>
            <a:miter lim="800000"/>
            <a:headEnd type="none" w="med" len="med"/>
            <a:tailEnd type="none" w="med" len="med"/>
          </a:ln>
          <a:effectLst/>
        </p:spPr>
      </p:cxnSp>
      <p:sp>
        <p:nvSpPr>
          <p:cNvPr id="45" name="OTLSHAPE_SL_68e6c926ebd546b9a0061646b3dc8bb1_HeaderRectangle">
            <a:extLst>
              <a:ext uri="{FF2B5EF4-FFF2-40B4-BE49-F238E27FC236}">
                <a16:creationId xmlns:a16="http://schemas.microsoft.com/office/drawing/2014/main" id="{EB4ADB4D-59A3-8A48-BAD4-65215EA67258}"/>
              </a:ext>
            </a:extLst>
          </p:cNvPr>
          <p:cNvSpPr/>
          <p:nvPr>
            <p:custDataLst>
              <p:tags r:id="rId35"/>
            </p:custDataLst>
          </p:nvPr>
        </p:nvSpPr>
        <p:spPr>
          <a:xfrm>
            <a:off x="114857" y="4861404"/>
            <a:ext cx="544872" cy="598325"/>
          </a:xfrm>
          <a:prstGeom prst="rect">
            <a:avLst/>
          </a:prstGeom>
          <a:solidFill>
            <a:srgbClr val="7BA79D">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6" name="OTLSHAPE_SL_68e6c926ebd546b9a0061646b3dc8bb1_Header">
            <a:extLst>
              <a:ext uri="{FF2B5EF4-FFF2-40B4-BE49-F238E27FC236}">
                <a16:creationId xmlns:a16="http://schemas.microsoft.com/office/drawing/2014/main" id="{4B43E8C6-5310-2948-915C-D76D1CD919E4}"/>
              </a:ext>
            </a:extLst>
          </p:cNvPr>
          <p:cNvSpPr txBox="1"/>
          <p:nvPr>
            <p:custDataLst>
              <p:tags r:id="rId36"/>
            </p:custDataLst>
          </p:nvPr>
        </p:nvSpPr>
        <p:spPr>
          <a:xfrm>
            <a:off x="114887" y="5080402"/>
            <a:ext cx="544872" cy="160328"/>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pitchFamily="34" charset="0"/>
                <a:ea typeface="+mn-ea"/>
                <a:cs typeface="+mn-cs"/>
              </a:rPr>
              <a:t>DCS</a:t>
            </a:r>
          </a:p>
        </p:txBody>
      </p:sp>
      <p:sp>
        <p:nvSpPr>
          <p:cNvPr id="47" name="OTLSHAPE_SL_68e6c926ebd546b9a0061646b3dc8bb1_HeaderRectangle">
            <a:extLst>
              <a:ext uri="{FF2B5EF4-FFF2-40B4-BE49-F238E27FC236}">
                <a16:creationId xmlns:a16="http://schemas.microsoft.com/office/drawing/2014/main" id="{581A7643-1FB6-1049-ABA1-5C630D593C48}"/>
              </a:ext>
            </a:extLst>
          </p:cNvPr>
          <p:cNvSpPr/>
          <p:nvPr>
            <p:custDataLst>
              <p:tags r:id="rId37"/>
            </p:custDataLst>
          </p:nvPr>
        </p:nvSpPr>
        <p:spPr>
          <a:xfrm>
            <a:off x="114857" y="5547937"/>
            <a:ext cx="544872" cy="598325"/>
          </a:xfrm>
          <a:prstGeom prst="rect">
            <a:avLst/>
          </a:prstGeom>
          <a:solidFill>
            <a:srgbClr val="94B6D2">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48" name="OTLSHAPE_SL_68e6c926ebd546b9a0061646b3dc8bb1_Header">
            <a:extLst>
              <a:ext uri="{FF2B5EF4-FFF2-40B4-BE49-F238E27FC236}">
                <a16:creationId xmlns:a16="http://schemas.microsoft.com/office/drawing/2014/main" id="{4E0CF2ED-1D72-434F-8619-EFA051D3CC94}"/>
              </a:ext>
            </a:extLst>
          </p:cNvPr>
          <p:cNvSpPr txBox="1"/>
          <p:nvPr>
            <p:custDataLst>
              <p:tags r:id="rId38"/>
            </p:custDataLst>
          </p:nvPr>
        </p:nvSpPr>
        <p:spPr>
          <a:xfrm>
            <a:off x="114887" y="5766935"/>
            <a:ext cx="544872" cy="160328"/>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pitchFamily="34" charset="0"/>
                <a:ea typeface="+mn-ea"/>
                <a:cs typeface="+mn-cs"/>
              </a:rPr>
              <a:t>CRT</a:t>
            </a:r>
          </a:p>
        </p:txBody>
      </p:sp>
      <p:sp>
        <p:nvSpPr>
          <p:cNvPr id="49" name="OTLSHAPE_SLT_190c19f8048244c4985a9356f406cab1_Shape">
            <a:extLst>
              <a:ext uri="{FF2B5EF4-FFF2-40B4-BE49-F238E27FC236}">
                <a16:creationId xmlns:a16="http://schemas.microsoft.com/office/drawing/2014/main" id="{35E713A1-6B15-2541-AB13-46DD936E6287}"/>
              </a:ext>
            </a:extLst>
          </p:cNvPr>
          <p:cNvSpPr/>
          <p:nvPr>
            <p:custDataLst>
              <p:tags r:id="rId39"/>
            </p:custDataLst>
          </p:nvPr>
        </p:nvSpPr>
        <p:spPr>
          <a:xfrm>
            <a:off x="1118763" y="1564295"/>
            <a:ext cx="6345377" cy="204444"/>
          </a:xfrm>
          <a:prstGeom prst="roundRect">
            <a:avLst/>
          </a:prstGeom>
          <a:solidFill>
            <a:srgbClr val="D034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0" name="OTLSHAPE_SL_68e6c926ebd546b9a0061646b3dc8bb1_BackgroundRectangle">
            <a:extLst>
              <a:ext uri="{FF2B5EF4-FFF2-40B4-BE49-F238E27FC236}">
                <a16:creationId xmlns:a16="http://schemas.microsoft.com/office/drawing/2014/main" id="{35D7BA01-1D2E-C141-A521-4560683069DE}"/>
              </a:ext>
            </a:extLst>
          </p:cNvPr>
          <p:cNvSpPr/>
          <p:nvPr>
            <p:custDataLst>
              <p:tags r:id="rId40"/>
            </p:custDataLst>
          </p:nvPr>
        </p:nvSpPr>
        <p:spPr>
          <a:xfrm>
            <a:off x="114857" y="4859039"/>
            <a:ext cx="8950024" cy="598325"/>
          </a:xfrm>
          <a:prstGeom prst="rect">
            <a:avLst/>
          </a:prstGeom>
          <a:solidFill>
            <a:srgbClr val="EBDDC3">
              <a:alpha val="1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1" name="OTLSHAPE_SLT_190c19f8048244c4985a9356f406cab1_Title">
            <a:extLst>
              <a:ext uri="{FF2B5EF4-FFF2-40B4-BE49-F238E27FC236}">
                <a16:creationId xmlns:a16="http://schemas.microsoft.com/office/drawing/2014/main" id="{F20EC629-C71C-2943-8734-0FF6E3C414B4}"/>
              </a:ext>
            </a:extLst>
          </p:cNvPr>
          <p:cNvSpPr txBox="1"/>
          <p:nvPr>
            <p:custDataLst>
              <p:tags r:id="rId41"/>
            </p:custDataLst>
          </p:nvPr>
        </p:nvSpPr>
        <p:spPr>
          <a:xfrm>
            <a:off x="4419507" y="1612947"/>
            <a:ext cx="569618" cy="113354"/>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err="1">
                <a:ln>
                  <a:noFill/>
                </a:ln>
                <a:solidFill>
                  <a:prstClr val="white"/>
                </a:solidFill>
                <a:effectLst/>
                <a:uLnTx/>
                <a:uFillTx/>
                <a:latin typeface="Calibri" panose="020F0502020204030204" pitchFamily="34" charset="0"/>
                <a:ea typeface="+mn-ea"/>
                <a:cs typeface="+mn-cs"/>
              </a:rPr>
              <a:t>Ventings</a:t>
            </a:r>
            <a:endPar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52" name="OTLSHAPE_SL_68e6c926ebd546b9a0061646b3dc8bb1_BackgroundRectangle">
            <a:extLst>
              <a:ext uri="{FF2B5EF4-FFF2-40B4-BE49-F238E27FC236}">
                <a16:creationId xmlns:a16="http://schemas.microsoft.com/office/drawing/2014/main" id="{0D4C2BE8-CB02-764D-B1A2-5F68A1CBA748}"/>
              </a:ext>
            </a:extLst>
          </p:cNvPr>
          <p:cNvSpPr/>
          <p:nvPr>
            <p:custDataLst>
              <p:tags r:id="rId42"/>
            </p:custDataLst>
          </p:nvPr>
        </p:nvSpPr>
        <p:spPr>
          <a:xfrm>
            <a:off x="114857" y="5547935"/>
            <a:ext cx="8950024" cy="598325"/>
          </a:xfrm>
          <a:prstGeom prst="rect">
            <a:avLst/>
          </a:prstGeom>
          <a:solidFill>
            <a:srgbClr val="EBDDC3">
              <a:alpha val="1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3" name="OTLSHAPE_SLT_15fbbf49e9614bcdb2d2531bd8dfc4bd_Shape">
            <a:extLst>
              <a:ext uri="{FF2B5EF4-FFF2-40B4-BE49-F238E27FC236}">
                <a16:creationId xmlns:a16="http://schemas.microsoft.com/office/drawing/2014/main" id="{7CBA8A89-DF6E-294E-94F8-B5219F3EA822}"/>
              </a:ext>
            </a:extLst>
          </p:cNvPr>
          <p:cNvSpPr/>
          <p:nvPr>
            <p:custDataLst>
              <p:tags r:id="rId43"/>
            </p:custDataLst>
          </p:nvPr>
        </p:nvSpPr>
        <p:spPr>
          <a:xfrm>
            <a:off x="2041589" y="3544548"/>
            <a:ext cx="866439" cy="312034"/>
          </a:xfrm>
          <a:prstGeom prst="roundRect">
            <a:avLst/>
          </a:prstGeom>
          <a:solidFill>
            <a:srgbClr val="DBD8C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mn-cs"/>
              </a:rPr>
              <a:t>Min. bias BNB trigger</a:t>
            </a:r>
          </a:p>
        </p:txBody>
      </p:sp>
      <p:sp>
        <p:nvSpPr>
          <p:cNvPr id="54" name="OTLSHAPE_SLT_190c19f8048244c4985a9356f406cab1_Shape">
            <a:extLst>
              <a:ext uri="{FF2B5EF4-FFF2-40B4-BE49-F238E27FC236}">
                <a16:creationId xmlns:a16="http://schemas.microsoft.com/office/drawing/2014/main" id="{FE3D3D0E-59BA-D646-9EB7-6F97A4D8FF3F}"/>
              </a:ext>
            </a:extLst>
          </p:cNvPr>
          <p:cNvSpPr/>
          <p:nvPr>
            <p:custDataLst>
              <p:tags r:id="rId44"/>
            </p:custDataLst>
          </p:nvPr>
        </p:nvSpPr>
        <p:spPr>
          <a:xfrm>
            <a:off x="2289634" y="5064640"/>
            <a:ext cx="3160126" cy="176089"/>
          </a:xfrm>
          <a:prstGeom prst="roundRect">
            <a:avLst/>
          </a:prstGeom>
          <a:solidFill>
            <a:srgbClr val="7BA79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5" name="OTLSHAPE_SLT_190c19f8048244c4985a9356f406cab1_Title">
            <a:extLst>
              <a:ext uri="{FF2B5EF4-FFF2-40B4-BE49-F238E27FC236}">
                <a16:creationId xmlns:a16="http://schemas.microsoft.com/office/drawing/2014/main" id="{58BC45B2-BF61-5C41-804E-0FC24F9B0CF5}"/>
              </a:ext>
            </a:extLst>
          </p:cNvPr>
          <p:cNvSpPr txBox="1"/>
          <p:nvPr>
            <p:custDataLst>
              <p:tags r:id="rId45"/>
            </p:custDataLst>
          </p:nvPr>
        </p:nvSpPr>
        <p:spPr>
          <a:xfrm>
            <a:off x="3048851" y="4967424"/>
            <a:ext cx="1599497" cy="391041"/>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Determination of alarm limits</a:t>
            </a:r>
          </a:p>
        </p:txBody>
      </p:sp>
      <p:sp>
        <p:nvSpPr>
          <p:cNvPr id="56" name="OTLSHAPE_SLT_190c19f8048244c4985a9356f406cab1_Shape">
            <a:extLst>
              <a:ext uri="{FF2B5EF4-FFF2-40B4-BE49-F238E27FC236}">
                <a16:creationId xmlns:a16="http://schemas.microsoft.com/office/drawing/2014/main" id="{A17D5DC9-C70E-5545-A642-4C25CB8AC33A}"/>
              </a:ext>
            </a:extLst>
          </p:cNvPr>
          <p:cNvSpPr/>
          <p:nvPr>
            <p:custDataLst>
              <p:tags r:id="rId46"/>
            </p:custDataLst>
          </p:nvPr>
        </p:nvSpPr>
        <p:spPr>
          <a:xfrm>
            <a:off x="1186380" y="4858666"/>
            <a:ext cx="3397172" cy="191084"/>
          </a:xfrm>
          <a:prstGeom prst="roundRect">
            <a:avLst/>
          </a:prstGeom>
          <a:solidFill>
            <a:srgbClr val="7BA79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7" name="OTLSHAPE_SLT_190c19f8048244c4985a9356f406cab1_Shape">
            <a:extLst>
              <a:ext uri="{FF2B5EF4-FFF2-40B4-BE49-F238E27FC236}">
                <a16:creationId xmlns:a16="http://schemas.microsoft.com/office/drawing/2014/main" id="{020CD06A-70B8-6245-AA9F-2407DA5D4193}"/>
              </a:ext>
            </a:extLst>
          </p:cNvPr>
          <p:cNvSpPr/>
          <p:nvPr>
            <p:custDataLst>
              <p:tags r:id="rId47"/>
            </p:custDataLst>
          </p:nvPr>
        </p:nvSpPr>
        <p:spPr>
          <a:xfrm>
            <a:off x="1187590" y="5253123"/>
            <a:ext cx="4262169" cy="160329"/>
          </a:xfrm>
          <a:prstGeom prst="roundRect">
            <a:avLst/>
          </a:prstGeom>
          <a:solidFill>
            <a:srgbClr val="7BA79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8" name="OTLSHAPE_SLT_190c19f8048244c4985a9356f406cab1_Title">
            <a:extLst>
              <a:ext uri="{FF2B5EF4-FFF2-40B4-BE49-F238E27FC236}">
                <a16:creationId xmlns:a16="http://schemas.microsoft.com/office/drawing/2014/main" id="{52F3FD77-E4A0-2A49-9DF1-235B33186B3B}"/>
              </a:ext>
            </a:extLst>
          </p:cNvPr>
          <p:cNvSpPr txBox="1"/>
          <p:nvPr>
            <p:custDataLst>
              <p:tags r:id="rId48"/>
            </p:custDataLst>
          </p:nvPr>
        </p:nvSpPr>
        <p:spPr>
          <a:xfrm>
            <a:off x="1218165" y="4875701"/>
            <a:ext cx="3365181" cy="158108"/>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TPC slow controls</a:t>
            </a:r>
          </a:p>
        </p:txBody>
      </p:sp>
      <p:sp>
        <p:nvSpPr>
          <p:cNvPr id="59" name="OTLSHAPE_SLT_190c19f8048244c4985a9356f406cab1_Title">
            <a:extLst>
              <a:ext uri="{FF2B5EF4-FFF2-40B4-BE49-F238E27FC236}">
                <a16:creationId xmlns:a16="http://schemas.microsoft.com/office/drawing/2014/main" id="{2A41FCBD-4932-CC4C-BDF7-6D9FB0724F96}"/>
              </a:ext>
            </a:extLst>
          </p:cNvPr>
          <p:cNvSpPr txBox="1"/>
          <p:nvPr>
            <p:custDataLst>
              <p:tags r:id="rId49"/>
            </p:custDataLst>
          </p:nvPr>
        </p:nvSpPr>
        <p:spPr>
          <a:xfrm>
            <a:off x="1204911" y="5262241"/>
            <a:ext cx="4244848" cy="123579"/>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DAQ integration / GUI development</a:t>
            </a:r>
          </a:p>
        </p:txBody>
      </p:sp>
      <p:sp>
        <p:nvSpPr>
          <p:cNvPr id="60" name="OTLSHAPE_SLT_190c19f8048244c4985a9356f406cab1_Shape">
            <a:extLst>
              <a:ext uri="{FF2B5EF4-FFF2-40B4-BE49-F238E27FC236}">
                <a16:creationId xmlns:a16="http://schemas.microsoft.com/office/drawing/2014/main" id="{492F8573-4E10-C340-9EC8-1EB2FCC1CF91}"/>
              </a:ext>
            </a:extLst>
          </p:cNvPr>
          <p:cNvSpPr/>
          <p:nvPr>
            <p:custDataLst>
              <p:tags r:id="rId50"/>
            </p:custDataLst>
          </p:nvPr>
        </p:nvSpPr>
        <p:spPr>
          <a:xfrm>
            <a:off x="1097789" y="2008660"/>
            <a:ext cx="1334690" cy="184968"/>
          </a:xfrm>
          <a:prstGeom prst="roundRect">
            <a:avLst/>
          </a:prstGeom>
          <a:solidFill>
            <a:srgbClr val="D034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1" name="OTLSHAPE_SLT_190c19f8048244c4985a9356f406cab1_Title">
            <a:extLst>
              <a:ext uri="{FF2B5EF4-FFF2-40B4-BE49-F238E27FC236}">
                <a16:creationId xmlns:a16="http://schemas.microsoft.com/office/drawing/2014/main" id="{9C471B7E-E6CA-A24A-93E6-00DC77A1FDC7}"/>
              </a:ext>
            </a:extLst>
          </p:cNvPr>
          <p:cNvSpPr txBox="1"/>
          <p:nvPr>
            <p:custDataLst>
              <p:tags r:id="rId51"/>
            </p:custDataLst>
          </p:nvPr>
        </p:nvSpPr>
        <p:spPr>
          <a:xfrm>
            <a:off x="1162212" y="2060317"/>
            <a:ext cx="1203265" cy="87321"/>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Regeneration of filters</a:t>
            </a:r>
          </a:p>
        </p:txBody>
      </p:sp>
      <p:sp>
        <p:nvSpPr>
          <p:cNvPr id="62" name="OTLSHAPE_TB_00000000000000000000000000000000_TimescaleInterval2">
            <a:extLst>
              <a:ext uri="{FF2B5EF4-FFF2-40B4-BE49-F238E27FC236}">
                <a16:creationId xmlns:a16="http://schemas.microsoft.com/office/drawing/2014/main" id="{A02CE100-9E08-D94B-9EB8-881AF221AF6B}"/>
              </a:ext>
            </a:extLst>
          </p:cNvPr>
          <p:cNvSpPr txBox="1"/>
          <p:nvPr>
            <p:custDataLst>
              <p:tags r:id="rId52"/>
            </p:custDataLst>
          </p:nvPr>
        </p:nvSpPr>
        <p:spPr>
          <a:xfrm>
            <a:off x="3772392" y="1119342"/>
            <a:ext cx="242288" cy="174936"/>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20" normalizeH="0" baseline="0" noProof="0" dirty="0">
                <a:ln>
                  <a:noFill/>
                </a:ln>
                <a:solidFill>
                  <a:prstClr val="white"/>
                </a:solidFill>
                <a:effectLst/>
                <a:uLnTx/>
                <a:uFillTx/>
                <a:latin typeface="Calibri" panose="020F0502020204030204" pitchFamily="34" charset="0"/>
                <a:ea typeface="+mn-ea"/>
                <a:cs typeface="+mn-cs"/>
              </a:rPr>
              <a:t>Apr</a:t>
            </a:r>
          </a:p>
        </p:txBody>
      </p:sp>
      <p:cxnSp>
        <p:nvCxnSpPr>
          <p:cNvPr id="63" name="OTLSHAPE_TB_00000000000000000000000000000000_Separator1">
            <a:extLst>
              <a:ext uri="{FF2B5EF4-FFF2-40B4-BE49-F238E27FC236}">
                <a16:creationId xmlns:a16="http://schemas.microsoft.com/office/drawing/2014/main" id="{7F9FA172-A73F-6C46-8006-B26EEF3346D4}"/>
              </a:ext>
            </a:extLst>
          </p:cNvPr>
          <p:cNvCxnSpPr/>
          <p:nvPr>
            <p:custDataLst>
              <p:tags r:id="rId53"/>
            </p:custDataLst>
          </p:nvPr>
        </p:nvCxnSpPr>
        <p:spPr>
          <a:xfrm>
            <a:off x="3721941" y="1111281"/>
            <a:ext cx="0" cy="191056"/>
          </a:xfrm>
          <a:prstGeom prst="line">
            <a:avLst/>
          </a:prstGeom>
          <a:noFill/>
          <a:ln w="9525" cap="flat" cmpd="sng" algn="ctr">
            <a:solidFill>
              <a:sysClr val="window" lastClr="FFFFFF">
                <a:alpha val="29804"/>
              </a:sysClr>
            </a:solidFill>
            <a:prstDash val="solid"/>
            <a:miter lim="800000"/>
            <a:headEnd type="none" w="med" len="med"/>
            <a:tailEnd type="none" w="med" len="med"/>
          </a:ln>
          <a:effectLst/>
        </p:spPr>
      </p:cxnSp>
      <p:sp>
        <p:nvSpPr>
          <p:cNvPr id="64" name="OTLSHAPE_TB_00000000000000000000000000000000_TimescaleInterval2">
            <a:extLst>
              <a:ext uri="{FF2B5EF4-FFF2-40B4-BE49-F238E27FC236}">
                <a16:creationId xmlns:a16="http://schemas.microsoft.com/office/drawing/2014/main" id="{D424176C-291E-4042-BD59-EFE01BCABA8A}"/>
              </a:ext>
            </a:extLst>
          </p:cNvPr>
          <p:cNvSpPr txBox="1"/>
          <p:nvPr>
            <p:custDataLst>
              <p:tags r:id="rId54"/>
            </p:custDataLst>
          </p:nvPr>
        </p:nvSpPr>
        <p:spPr>
          <a:xfrm>
            <a:off x="4607412" y="1119342"/>
            <a:ext cx="242288" cy="174936"/>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20" normalizeH="0" baseline="0" noProof="0" dirty="0">
                <a:ln>
                  <a:noFill/>
                </a:ln>
                <a:solidFill>
                  <a:prstClr val="white"/>
                </a:solidFill>
                <a:effectLst/>
                <a:uLnTx/>
                <a:uFillTx/>
                <a:latin typeface="Calibri" panose="020F0502020204030204" pitchFamily="34" charset="0"/>
                <a:ea typeface="+mn-ea"/>
                <a:cs typeface="+mn-cs"/>
              </a:rPr>
              <a:t>May</a:t>
            </a:r>
          </a:p>
        </p:txBody>
      </p:sp>
      <p:cxnSp>
        <p:nvCxnSpPr>
          <p:cNvPr id="65" name="OTLSHAPE_TB_00000000000000000000000000000000_Separator1">
            <a:extLst>
              <a:ext uri="{FF2B5EF4-FFF2-40B4-BE49-F238E27FC236}">
                <a16:creationId xmlns:a16="http://schemas.microsoft.com/office/drawing/2014/main" id="{7D71693C-B54E-3A44-99DD-DFA116F2E8CB}"/>
              </a:ext>
            </a:extLst>
          </p:cNvPr>
          <p:cNvCxnSpPr/>
          <p:nvPr>
            <p:custDataLst>
              <p:tags r:id="rId55"/>
            </p:custDataLst>
          </p:nvPr>
        </p:nvCxnSpPr>
        <p:spPr>
          <a:xfrm>
            <a:off x="4556961" y="1111281"/>
            <a:ext cx="0" cy="191056"/>
          </a:xfrm>
          <a:prstGeom prst="line">
            <a:avLst/>
          </a:prstGeom>
          <a:noFill/>
          <a:ln w="9525" cap="flat" cmpd="sng" algn="ctr">
            <a:solidFill>
              <a:sysClr val="window" lastClr="FFFFFF">
                <a:alpha val="29804"/>
              </a:sysClr>
            </a:solidFill>
            <a:prstDash val="solid"/>
            <a:miter lim="800000"/>
            <a:headEnd type="none" w="med" len="med"/>
            <a:tailEnd type="none" w="med" len="med"/>
          </a:ln>
          <a:effectLst/>
        </p:spPr>
      </p:cxnSp>
      <p:sp>
        <p:nvSpPr>
          <p:cNvPr id="66" name="OTLSHAPE_TB_00000000000000000000000000000000_TimescaleInterval2">
            <a:extLst>
              <a:ext uri="{FF2B5EF4-FFF2-40B4-BE49-F238E27FC236}">
                <a16:creationId xmlns:a16="http://schemas.microsoft.com/office/drawing/2014/main" id="{DD72F021-460F-1541-B608-3B8297CE0099}"/>
              </a:ext>
            </a:extLst>
          </p:cNvPr>
          <p:cNvSpPr txBox="1"/>
          <p:nvPr>
            <p:custDataLst>
              <p:tags r:id="rId56"/>
            </p:custDataLst>
          </p:nvPr>
        </p:nvSpPr>
        <p:spPr>
          <a:xfrm>
            <a:off x="5502051" y="1119723"/>
            <a:ext cx="242288" cy="174936"/>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20" normalizeH="0" baseline="0" noProof="0" dirty="0">
                <a:ln>
                  <a:noFill/>
                </a:ln>
                <a:solidFill>
                  <a:prstClr val="white"/>
                </a:solidFill>
                <a:effectLst/>
                <a:uLnTx/>
                <a:uFillTx/>
                <a:latin typeface="Calibri" panose="020F0502020204030204" pitchFamily="34" charset="0"/>
                <a:ea typeface="+mn-ea"/>
                <a:cs typeface="+mn-cs"/>
              </a:rPr>
              <a:t>Jun</a:t>
            </a:r>
          </a:p>
        </p:txBody>
      </p:sp>
      <p:cxnSp>
        <p:nvCxnSpPr>
          <p:cNvPr id="67" name="OTLSHAPE_TB_00000000000000000000000000000000_Separator1">
            <a:extLst>
              <a:ext uri="{FF2B5EF4-FFF2-40B4-BE49-F238E27FC236}">
                <a16:creationId xmlns:a16="http://schemas.microsoft.com/office/drawing/2014/main" id="{90957707-D9EB-C047-8970-EADF1E51E6DC}"/>
              </a:ext>
            </a:extLst>
          </p:cNvPr>
          <p:cNvCxnSpPr/>
          <p:nvPr>
            <p:custDataLst>
              <p:tags r:id="rId57"/>
            </p:custDataLst>
          </p:nvPr>
        </p:nvCxnSpPr>
        <p:spPr>
          <a:xfrm>
            <a:off x="5451600" y="1111662"/>
            <a:ext cx="0" cy="191056"/>
          </a:xfrm>
          <a:prstGeom prst="line">
            <a:avLst/>
          </a:prstGeom>
          <a:noFill/>
          <a:ln w="9525" cap="flat" cmpd="sng" algn="ctr">
            <a:solidFill>
              <a:sysClr val="window" lastClr="FFFFFF">
                <a:alpha val="29804"/>
              </a:sysClr>
            </a:solidFill>
            <a:prstDash val="solid"/>
            <a:miter lim="800000"/>
            <a:headEnd type="none" w="med" len="med"/>
            <a:tailEnd type="none" w="med" len="med"/>
          </a:ln>
          <a:effectLst/>
        </p:spPr>
      </p:cxnSp>
      <p:sp>
        <p:nvSpPr>
          <p:cNvPr id="68" name="OTLSHAPE_TB_00000000000000000000000000000000_TimescaleInterval2">
            <a:extLst>
              <a:ext uri="{FF2B5EF4-FFF2-40B4-BE49-F238E27FC236}">
                <a16:creationId xmlns:a16="http://schemas.microsoft.com/office/drawing/2014/main" id="{18DDDC9E-47C2-AA4F-8FE5-5BC469009910}"/>
              </a:ext>
            </a:extLst>
          </p:cNvPr>
          <p:cNvSpPr txBox="1"/>
          <p:nvPr>
            <p:custDataLst>
              <p:tags r:id="rId58"/>
            </p:custDataLst>
          </p:nvPr>
        </p:nvSpPr>
        <p:spPr>
          <a:xfrm>
            <a:off x="6346576" y="1119525"/>
            <a:ext cx="242288" cy="174936"/>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spc="-20" dirty="0">
                <a:solidFill>
                  <a:prstClr val="white"/>
                </a:solidFill>
                <a:latin typeface="Calibri" panose="020F0502020204030204" pitchFamily="34" charset="0"/>
                <a:ea typeface="+mn-ea"/>
                <a:cs typeface="+mn-cs"/>
              </a:rPr>
              <a:t>Jul</a:t>
            </a:r>
            <a:endParaRPr kumimoji="0" lang="en-US" sz="1200" b="0" i="0" u="none" strike="noStrike" kern="0" cap="none" spc="-2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69" name="OTLSHAPE_TB_00000000000000000000000000000000_Separator1">
            <a:extLst>
              <a:ext uri="{FF2B5EF4-FFF2-40B4-BE49-F238E27FC236}">
                <a16:creationId xmlns:a16="http://schemas.microsoft.com/office/drawing/2014/main" id="{83B47E1A-45AB-4F41-87C0-8ABFE1461A80}"/>
              </a:ext>
            </a:extLst>
          </p:cNvPr>
          <p:cNvCxnSpPr/>
          <p:nvPr>
            <p:custDataLst>
              <p:tags r:id="rId59"/>
            </p:custDataLst>
          </p:nvPr>
        </p:nvCxnSpPr>
        <p:spPr>
          <a:xfrm>
            <a:off x="6296125" y="1111464"/>
            <a:ext cx="0" cy="191056"/>
          </a:xfrm>
          <a:prstGeom prst="line">
            <a:avLst/>
          </a:prstGeom>
          <a:noFill/>
          <a:ln w="9525" cap="flat" cmpd="sng" algn="ctr">
            <a:solidFill>
              <a:sysClr val="window" lastClr="FFFFFF">
                <a:alpha val="29804"/>
              </a:sysClr>
            </a:solidFill>
            <a:prstDash val="solid"/>
            <a:miter lim="800000"/>
            <a:headEnd type="none" w="med" len="med"/>
            <a:tailEnd type="none" w="med" len="med"/>
          </a:ln>
          <a:effectLst/>
        </p:spPr>
      </p:cxnSp>
      <p:sp>
        <p:nvSpPr>
          <p:cNvPr id="70" name="OTLSHAPE_TB_00000000000000000000000000000000_TimescaleInterval2">
            <a:extLst>
              <a:ext uri="{FF2B5EF4-FFF2-40B4-BE49-F238E27FC236}">
                <a16:creationId xmlns:a16="http://schemas.microsoft.com/office/drawing/2014/main" id="{9549F843-C043-AB43-BEA9-D885ADE4DE2E}"/>
              </a:ext>
            </a:extLst>
          </p:cNvPr>
          <p:cNvSpPr txBox="1"/>
          <p:nvPr>
            <p:custDataLst>
              <p:tags r:id="rId60"/>
            </p:custDataLst>
          </p:nvPr>
        </p:nvSpPr>
        <p:spPr>
          <a:xfrm>
            <a:off x="7205641" y="1119525"/>
            <a:ext cx="242288" cy="174936"/>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kern="0" spc="-20" dirty="0">
                <a:solidFill>
                  <a:prstClr val="white"/>
                </a:solidFill>
                <a:latin typeface="Calibri" panose="020F0502020204030204" pitchFamily="34" charset="0"/>
                <a:ea typeface="+mn-ea"/>
                <a:cs typeface="+mn-cs"/>
              </a:rPr>
              <a:t>Aug</a:t>
            </a:r>
            <a:endParaRPr kumimoji="0" lang="en-US" sz="1200" b="0" i="0" u="none" strike="noStrike" kern="0" cap="none" spc="-20" normalizeH="0" baseline="0" noProof="0" dirty="0">
              <a:ln>
                <a:noFill/>
              </a:ln>
              <a:solidFill>
                <a:prstClr val="white"/>
              </a:solidFill>
              <a:effectLst/>
              <a:uLnTx/>
              <a:uFillTx/>
              <a:latin typeface="Calibri" panose="020F0502020204030204" pitchFamily="34" charset="0"/>
              <a:ea typeface="+mn-ea"/>
              <a:cs typeface="+mn-cs"/>
            </a:endParaRPr>
          </a:p>
        </p:txBody>
      </p:sp>
      <p:cxnSp>
        <p:nvCxnSpPr>
          <p:cNvPr id="71" name="OTLSHAPE_TB_00000000000000000000000000000000_Separator1">
            <a:extLst>
              <a:ext uri="{FF2B5EF4-FFF2-40B4-BE49-F238E27FC236}">
                <a16:creationId xmlns:a16="http://schemas.microsoft.com/office/drawing/2014/main" id="{1BF73B66-0405-3446-905E-58678CB99BC1}"/>
              </a:ext>
            </a:extLst>
          </p:cNvPr>
          <p:cNvCxnSpPr/>
          <p:nvPr>
            <p:custDataLst>
              <p:tags r:id="rId61"/>
            </p:custDataLst>
          </p:nvPr>
        </p:nvCxnSpPr>
        <p:spPr>
          <a:xfrm>
            <a:off x="7155190" y="1111464"/>
            <a:ext cx="0" cy="191056"/>
          </a:xfrm>
          <a:prstGeom prst="line">
            <a:avLst/>
          </a:prstGeom>
          <a:noFill/>
          <a:ln w="9525" cap="flat" cmpd="sng" algn="ctr">
            <a:solidFill>
              <a:sysClr val="window" lastClr="FFFFFF">
                <a:alpha val="29804"/>
              </a:sysClr>
            </a:solidFill>
            <a:prstDash val="solid"/>
            <a:miter lim="800000"/>
            <a:headEnd type="none" w="med" len="med"/>
            <a:tailEnd type="none" w="med" len="med"/>
          </a:ln>
          <a:effectLst/>
        </p:spPr>
      </p:cxnSp>
      <p:sp>
        <p:nvSpPr>
          <p:cNvPr id="72" name="OTLSHAPE_TB_00000000000000000000000000000000_TimescaleInterval2">
            <a:extLst>
              <a:ext uri="{FF2B5EF4-FFF2-40B4-BE49-F238E27FC236}">
                <a16:creationId xmlns:a16="http://schemas.microsoft.com/office/drawing/2014/main" id="{CC5FE88B-1CE3-6F49-B08E-5FD52872F89A}"/>
              </a:ext>
            </a:extLst>
          </p:cNvPr>
          <p:cNvSpPr txBox="1"/>
          <p:nvPr>
            <p:custDataLst>
              <p:tags r:id="rId62"/>
            </p:custDataLst>
          </p:nvPr>
        </p:nvSpPr>
        <p:spPr>
          <a:xfrm>
            <a:off x="8060273" y="1132051"/>
            <a:ext cx="242288" cy="174936"/>
          </a:xfrm>
          <a:prstGeom prst="rect">
            <a:avLst/>
          </a:prstGeom>
          <a:noFill/>
        </p:spPr>
        <p:txBody>
          <a:bodyPr vert="horz" wrap="none" lIns="0" tIns="0" rIns="0" bIns="0" rtlCol="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20" normalizeH="0" baseline="0" noProof="0" dirty="0">
                <a:ln>
                  <a:noFill/>
                </a:ln>
                <a:solidFill>
                  <a:prstClr val="white"/>
                </a:solidFill>
                <a:effectLst/>
                <a:uLnTx/>
                <a:uFillTx/>
                <a:latin typeface="Calibri" panose="020F0502020204030204" pitchFamily="34" charset="0"/>
                <a:ea typeface="+mn-ea"/>
                <a:cs typeface="+mn-cs"/>
              </a:rPr>
              <a:t>Sep</a:t>
            </a:r>
          </a:p>
        </p:txBody>
      </p:sp>
      <p:cxnSp>
        <p:nvCxnSpPr>
          <p:cNvPr id="73" name="OTLSHAPE_TB_00000000000000000000000000000000_Separator1">
            <a:extLst>
              <a:ext uri="{FF2B5EF4-FFF2-40B4-BE49-F238E27FC236}">
                <a16:creationId xmlns:a16="http://schemas.microsoft.com/office/drawing/2014/main" id="{3F85BADD-8426-1C41-9E6F-CEAB8EC30A2E}"/>
              </a:ext>
            </a:extLst>
          </p:cNvPr>
          <p:cNvCxnSpPr/>
          <p:nvPr>
            <p:custDataLst>
              <p:tags r:id="rId63"/>
            </p:custDataLst>
          </p:nvPr>
        </p:nvCxnSpPr>
        <p:spPr>
          <a:xfrm>
            <a:off x="8009822" y="1123990"/>
            <a:ext cx="0" cy="191056"/>
          </a:xfrm>
          <a:prstGeom prst="line">
            <a:avLst/>
          </a:prstGeom>
          <a:noFill/>
          <a:ln w="9525" cap="flat" cmpd="sng" algn="ctr">
            <a:solidFill>
              <a:sysClr val="window" lastClr="FFFFFF">
                <a:alpha val="29804"/>
              </a:sysClr>
            </a:solidFill>
            <a:prstDash val="solid"/>
            <a:miter lim="800000"/>
            <a:headEnd type="none" w="med" len="med"/>
            <a:tailEnd type="none" w="med" len="med"/>
          </a:ln>
          <a:effectLst/>
        </p:spPr>
      </p:cxnSp>
      <p:sp>
        <p:nvSpPr>
          <p:cNvPr id="74" name="OTLSHAPE_SLT_15fbbf49e9614bcdb2d2531bd8dfc4bd_Shape">
            <a:extLst>
              <a:ext uri="{FF2B5EF4-FFF2-40B4-BE49-F238E27FC236}">
                <a16:creationId xmlns:a16="http://schemas.microsoft.com/office/drawing/2014/main" id="{B09CBB42-E960-4B45-9D0B-B818169FB5BB}"/>
              </a:ext>
            </a:extLst>
          </p:cNvPr>
          <p:cNvSpPr/>
          <p:nvPr>
            <p:custDataLst>
              <p:tags r:id="rId64"/>
            </p:custDataLst>
          </p:nvPr>
        </p:nvSpPr>
        <p:spPr>
          <a:xfrm>
            <a:off x="1188000" y="3542161"/>
            <a:ext cx="801987" cy="328725"/>
          </a:xfrm>
          <a:prstGeom prst="roundRect">
            <a:avLst/>
          </a:prstGeom>
          <a:solidFill>
            <a:srgbClr val="DBD8C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mn-cs"/>
              </a:rPr>
              <a:t>PMT-TPC timing</a:t>
            </a:r>
          </a:p>
        </p:txBody>
      </p:sp>
      <p:sp>
        <p:nvSpPr>
          <p:cNvPr id="75" name="OTLSHAPE_SLT_a07e0acf9685496baee002f12bfeb4de_Shape">
            <a:extLst>
              <a:ext uri="{FF2B5EF4-FFF2-40B4-BE49-F238E27FC236}">
                <a16:creationId xmlns:a16="http://schemas.microsoft.com/office/drawing/2014/main" id="{6FDC9B16-D228-E343-86F7-02CB0111B905}"/>
              </a:ext>
            </a:extLst>
          </p:cNvPr>
          <p:cNvSpPr/>
          <p:nvPr>
            <p:custDataLst>
              <p:tags r:id="rId65"/>
            </p:custDataLst>
          </p:nvPr>
        </p:nvSpPr>
        <p:spPr>
          <a:xfrm>
            <a:off x="1119444" y="2276551"/>
            <a:ext cx="4333268" cy="242455"/>
          </a:xfrm>
          <a:prstGeom prst="roundRect">
            <a:avLst/>
          </a:prstGeom>
          <a:solidFill>
            <a:srgbClr val="EBDDC3"/>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6" name="OTLSHAPE_SLT_3df44b9f47ec497895fd372f64ca96f1_Title">
            <a:extLst>
              <a:ext uri="{FF2B5EF4-FFF2-40B4-BE49-F238E27FC236}">
                <a16:creationId xmlns:a16="http://schemas.microsoft.com/office/drawing/2014/main" id="{B1AD8645-4556-4940-92AA-975F2B535D04}"/>
              </a:ext>
            </a:extLst>
          </p:cNvPr>
          <p:cNvSpPr txBox="1"/>
          <p:nvPr>
            <p:custDataLst>
              <p:tags r:id="rId66"/>
            </p:custDataLst>
          </p:nvPr>
        </p:nvSpPr>
        <p:spPr>
          <a:xfrm>
            <a:off x="1138998" y="2292038"/>
            <a:ext cx="4310761" cy="201281"/>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2" normalizeH="0" baseline="0" noProof="0" dirty="0">
                <a:ln>
                  <a:noFill/>
                </a:ln>
                <a:solidFill>
                  <a:prstClr val="black"/>
                </a:solidFill>
                <a:effectLst/>
                <a:uLnTx/>
                <a:uFillTx/>
                <a:latin typeface="Calibri" panose="020F0502020204030204" pitchFamily="34" charset="0"/>
                <a:ea typeface="+mn-ea"/>
                <a:cs typeface="+mn-cs"/>
              </a:rPr>
              <a:t>Gain stability/fine tuning</a:t>
            </a:r>
          </a:p>
        </p:txBody>
      </p:sp>
      <p:sp>
        <p:nvSpPr>
          <p:cNvPr id="77" name="OTLSHAPE_SLT_a07e0acf9685496baee002f12bfeb4de_Shape">
            <a:extLst>
              <a:ext uri="{FF2B5EF4-FFF2-40B4-BE49-F238E27FC236}">
                <a16:creationId xmlns:a16="http://schemas.microsoft.com/office/drawing/2014/main" id="{F5E4330F-7D52-D14D-A903-6FCDA31B4106}"/>
              </a:ext>
            </a:extLst>
          </p:cNvPr>
          <p:cNvSpPr/>
          <p:nvPr>
            <p:custDataLst>
              <p:tags r:id="rId67"/>
            </p:custDataLst>
          </p:nvPr>
        </p:nvSpPr>
        <p:spPr>
          <a:xfrm>
            <a:off x="6644541" y="2446371"/>
            <a:ext cx="641762" cy="179213"/>
          </a:xfrm>
          <a:prstGeom prst="roundRect">
            <a:avLst/>
          </a:prstGeom>
          <a:solidFill>
            <a:srgbClr val="EBDDC3"/>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8" name="OTLSHAPE_SLT_3df44b9f47ec497895fd372f64ca96f1_Title">
            <a:extLst>
              <a:ext uri="{FF2B5EF4-FFF2-40B4-BE49-F238E27FC236}">
                <a16:creationId xmlns:a16="http://schemas.microsoft.com/office/drawing/2014/main" id="{BE52F15C-80D8-064D-AB6D-1CABDF7A7B05}"/>
              </a:ext>
            </a:extLst>
          </p:cNvPr>
          <p:cNvSpPr txBox="1"/>
          <p:nvPr>
            <p:custDataLst>
              <p:tags r:id="rId68"/>
            </p:custDataLst>
          </p:nvPr>
        </p:nvSpPr>
        <p:spPr>
          <a:xfrm>
            <a:off x="6635321" y="2480668"/>
            <a:ext cx="658975" cy="131637"/>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2" normalizeH="0" baseline="0" noProof="0" dirty="0">
                <a:ln>
                  <a:noFill/>
                </a:ln>
                <a:solidFill>
                  <a:prstClr val="black"/>
                </a:solidFill>
                <a:effectLst/>
                <a:uLnTx/>
                <a:uFillTx/>
                <a:latin typeface="Calibri" panose="020F0502020204030204" pitchFamily="34" charset="0"/>
                <a:ea typeface="+mn-ea"/>
                <a:cs typeface="+mn-cs"/>
              </a:rPr>
              <a:t>HV upgrade</a:t>
            </a:r>
          </a:p>
        </p:txBody>
      </p:sp>
      <p:sp>
        <p:nvSpPr>
          <p:cNvPr id="79" name="OTLSHAPE_SLT_190c19f8048244c4985a9356f406cab1_Shape">
            <a:extLst>
              <a:ext uri="{FF2B5EF4-FFF2-40B4-BE49-F238E27FC236}">
                <a16:creationId xmlns:a16="http://schemas.microsoft.com/office/drawing/2014/main" id="{ACA442D8-1910-F244-A385-B7B0857FBFD2}"/>
              </a:ext>
            </a:extLst>
          </p:cNvPr>
          <p:cNvSpPr/>
          <p:nvPr>
            <p:custDataLst>
              <p:tags r:id="rId69"/>
            </p:custDataLst>
          </p:nvPr>
        </p:nvSpPr>
        <p:spPr>
          <a:xfrm>
            <a:off x="3202700" y="5875527"/>
            <a:ext cx="1268158" cy="242874"/>
          </a:xfrm>
          <a:prstGeom prst="roundRect">
            <a:avLst/>
          </a:prstGeom>
          <a:solidFill>
            <a:srgbClr val="94B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0" name="OTLSHAPE_SLT_190c19f8048244c4985a9356f406cab1_Title">
            <a:extLst>
              <a:ext uri="{FF2B5EF4-FFF2-40B4-BE49-F238E27FC236}">
                <a16:creationId xmlns:a16="http://schemas.microsoft.com/office/drawing/2014/main" id="{E6211D2F-C93D-FE4A-BFC9-46E28C003AE8}"/>
              </a:ext>
            </a:extLst>
          </p:cNvPr>
          <p:cNvSpPr txBox="1"/>
          <p:nvPr>
            <p:custDataLst>
              <p:tags r:id="rId70"/>
            </p:custDataLst>
          </p:nvPr>
        </p:nvSpPr>
        <p:spPr>
          <a:xfrm>
            <a:off x="3181057" y="5890047"/>
            <a:ext cx="1275686" cy="221001"/>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South wall </a:t>
            </a:r>
            <a:r>
              <a:rPr kumimoji="0" lang="en-US" sz="1000" b="0" i="0" u="none" strike="noStrike" kern="0" cap="none" spc="0" normalizeH="0" baseline="0" noProof="0" dirty="0" err="1">
                <a:ln>
                  <a:noFill/>
                </a:ln>
                <a:solidFill>
                  <a:prstClr val="white"/>
                </a:solidFill>
                <a:effectLst/>
                <a:uLnTx/>
                <a:uFillTx/>
                <a:latin typeface="Calibri" panose="020F0502020204030204" pitchFamily="34" charset="0"/>
                <a:ea typeface="+mn-ea"/>
                <a:cs typeface="+mn-cs"/>
              </a:rPr>
              <a:t>commiss</a:t>
            </a: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a:t>
            </a:r>
          </a:p>
        </p:txBody>
      </p:sp>
      <p:sp>
        <p:nvSpPr>
          <p:cNvPr id="81" name="OTLSHAPE_SLT_190c19f8048244c4985a9356f406cab1_Shape">
            <a:extLst>
              <a:ext uri="{FF2B5EF4-FFF2-40B4-BE49-F238E27FC236}">
                <a16:creationId xmlns:a16="http://schemas.microsoft.com/office/drawing/2014/main" id="{EF6E93F4-A654-8743-A259-2D48510EDA79}"/>
              </a:ext>
            </a:extLst>
          </p:cNvPr>
          <p:cNvSpPr/>
          <p:nvPr>
            <p:custDataLst>
              <p:tags r:id="rId71"/>
            </p:custDataLst>
          </p:nvPr>
        </p:nvSpPr>
        <p:spPr>
          <a:xfrm>
            <a:off x="6112028" y="4871193"/>
            <a:ext cx="2185941" cy="146135"/>
          </a:xfrm>
          <a:prstGeom prst="roundRect">
            <a:avLst/>
          </a:prstGeom>
          <a:solidFill>
            <a:srgbClr val="7BA79D">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2" name="OTLSHAPE_SLT_190c19f8048244c4985a9356f406cab1_Title">
            <a:extLst>
              <a:ext uri="{FF2B5EF4-FFF2-40B4-BE49-F238E27FC236}">
                <a16:creationId xmlns:a16="http://schemas.microsoft.com/office/drawing/2014/main" id="{C2F870D3-5CC2-744B-BBAE-FB678FA1482F}"/>
              </a:ext>
            </a:extLst>
          </p:cNvPr>
          <p:cNvSpPr txBox="1"/>
          <p:nvPr>
            <p:custDataLst>
              <p:tags r:id="rId72"/>
            </p:custDataLst>
          </p:nvPr>
        </p:nvSpPr>
        <p:spPr>
          <a:xfrm>
            <a:off x="6146362" y="4875680"/>
            <a:ext cx="2165287" cy="130249"/>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a:ln>
                  <a:noFill/>
                </a:ln>
                <a:solidFill>
                  <a:prstClr val="white"/>
                </a:solidFill>
                <a:effectLst/>
                <a:uLnTx/>
                <a:uFillTx/>
                <a:latin typeface="Calibri" panose="020F0502020204030204" pitchFamily="34" charset="0"/>
                <a:ea typeface="+mn-ea"/>
                <a:cs typeface="+mn-cs"/>
              </a:rPr>
              <a:t>Trigger monitor</a:t>
            </a:r>
            <a:endPar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3" name="OTLSHAPE_SLT_190c19f8048244c4985a9356f406cab1_Shape">
            <a:extLst>
              <a:ext uri="{FF2B5EF4-FFF2-40B4-BE49-F238E27FC236}">
                <a16:creationId xmlns:a16="http://schemas.microsoft.com/office/drawing/2014/main" id="{2D949F07-54CB-1841-AE2A-B108D65FAE87}"/>
              </a:ext>
            </a:extLst>
          </p:cNvPr>
          <p:cNvSpPr/>
          <p:nvPr>
            <p:custDataLst>
              <p:tags r:id="rId73"/>
            </p:custDataLst>
          </p:nvPr>
        </p:nvSpPr>
        <p:spPr>
          <a:xfrm>
            <a:off x="1637945" y="1785312"/>
            <a:ext cx="1147800" cy="194715"/>
          </a:xfrm>
          <a:prstGeom prst="roundRect">
            <a:avLst/>
          </a:prstGeom>
          <a:solidFill>
            <a:srgbClr val="D034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4" name="OTLSHAPE_SLT_190c19f8048244c4985a9356f406cab1_Title">
            <a:extLst>
              <a:ext uri="{FF2B5EF4-FFF2-40B4-BE49-F238E27FC236}">
                <a16:creationId xmlns:a16="http://schemas.microsoft.com/office/drawing/2014/main" id="{C30216B5-999B-1343-8A72-E7D48DCF2DE9}"/>
              </a:ext>
            </a:extLst>
          </p:cNvPr>
          <p:cNvSpPr txBox="1"/>
          <p:nvPr>
            <p:custDataLst>
              <p:tags r:id="rId74"/>
            </p:custDataLst>
          </p:nvPr>
        </p:nvSpPr>
        <p:spPr>
          <a:xfrm>
            <a:off x="1656534" y="1811917"/>
            <a:ext cx="1119914" cy="155584"/>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SE condenser </a:t>
            </a:r>
            <a:r>
              <a:rPr kumimoji="0" lang="en-US" sz="1000" b="0" i="0" u="none" strike="noStrike" kern="0" cap="none" spc="0" normalizeH="0" baseline="0" noProof="0" dirty="0" err="1">
                <a:ln>
                  <a:noFill/>
                </a:ln>
                <a:solidFill>
                  <a:prstClr val="white"/>
                </a:solidFill>
                <a:effectLst/>
                <a:uLnTx/>
                <a:uFillTx/>
                <a:latin typeface="Calibri" panose="020F0502020204030204" pitchFamily="34" charset="0"/>
                <a:ea typeface="+mn-ea"/>
                <a:cs typeface="+mn-cs"/>
              </a:rPr>
              <a:t>modif</a:t>
            </a: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a:t>
            </a:r>
          </a:p>
        </p:txBody>
      </p:sp>
      <p:sp>
        <p:nvSpPr>
          <p:cNvPr id="85" name="OTLSHAPE_SLT_190c19f8048244c4985a9356f406cab1_Shape">
            <a:extLst>
              <a:ext uri="{FF2B5EF4-FFF2-40B4-BE49-F238E27FC236}">
                <a16:creationId xmlns:a16="http://schemas.microsoft.com/office/drawing/2014/main" id="{CE5FF3BF-5AAA-B34D-B84C-9909E8A38608}"/>
              </a:ext>
            </a:extLst>
          </p:cNvPr>
          <p:cNvSpPr/>
          <p:nvPr>
            <p:custDataLst>
              <p:tags r:id="rId75"/>
            </p:custDataLst>
          </p:nvPr>
        </p:nvSpPr>
        <p:spPr>
          <a:xfrm>
            <a:off x="3717969" y="1787466"/>
            <a:ext cx="807136" cy="389711"/>
          </a:xfrm>
          <a:prstGeom prst="roundRect">
            <a:avLst/>
          </a:prstGeom>
          <a:solidFill>
            <a:srgbClr val="D034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6" name="OTLSHAPE_SLT_190c19f8048244c4985a9356f406cab1_Title">
            <a:extLst>
              <a:ext uri="{FF2B5EF4-FFF2-40B4-BE49-F238E27FC236}">
                <a16:creationId xmlns:a16="http://schemas.microsoft.com/office/drawing/2014/main" id="{6E046E53-D0AC-C644-97A1-D83AAB45B063}"/>
              </a:ext>
            </a:extLst>
          </p:cNvPr>
          <p:cNvSpPr txBox="1"/>
          <p:nvPr>
            <p:custDataLst>
              <p:tags r:id="rId76"/>
            </p:custDataLst>
          </p:nvPr>
        </p:nvSpPr>
        <p:spPr>
          <a:xfrm>
            <a:off x="3708560" y="1814071"/>
            <a:ext cx="773805" cy="329056"/>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2 x </a:t>
            </a:r>
            <a:r>
              <a:rPr kumimoji="0" lang="en-US" sz="1000" b="0" i="0" u="none" strike="noStrike" kern="0" cap="none" spc="0" normalizeH="0" baseline="0" noProof="0" dirty="0" err="1">
                <a:ln>
                  <a:noFill/>
                </a:ln>
                <a:solidFill>
                  <a:prstClr val="white"/>
                </a:solidFill>
                <a:effectLst/>
                <a:uLnTx/>
                <a:uFillTx/>
                <a:latin typeface="Calibri" panose="020F0502020204030204" pitchFamily="34" charset="0"/>
                <a:ea typeface="+mn-ea"/>
                <a:cs typeface="+mn-cs"/>
              </a:rPr>
              <a:t>LAr</a:t>
            </a: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 </a:t>
            </a:r>
            <a:b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b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re-top</a:t>
            </a:r>
          </a:p>
        </p:txBody>
      </p:sp>
      <p:sp>
        <p:nvSpPr>
          <p:cNvPr id="87" name="OTLSHAPE_SLT_190c19f8048244c4985a9356f406cab1_Shape">
            <a:extLst>
              <a:ext uri="{FF2B5EF4-FFF2-40B4-BE49-F238E27FC236}">
                <a16:creationId xmlns:a16="http://schemas.microsoft.com/office/drawing/2014/main" id="{D439192C-BFD0-0B4A-9A2F-83B62E415A46}"/>
              </a:ext>
            </a:extLst>
          </p:cNvPr>
          <p:cNvSpPr/>
          <p:nvPr>
            <p:custDataLst>
              <p:tags r:id="rId77"/>
            </p:custDataLst>
          </p:nvPr>
        </p:nvSpPr>
        <p:spPr>
          <a:xfrm>
            <a:off x="6255214" y="1783759"/>
            <a:ext cx="1731512" cy="193657"/>
          </a:xfrm>
          <a:prstGeom prst="roundRect">
            <a:avLst/>
          </a:prstGeom>
          <a:solidFill>
            <a:srgbClr val="D034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8" name="OTLSHAPE_SLT_190c19f8048244c4985a9356f406cab1_Title">
            <a:extLst>
              <a:ext uri="{FF2B5EF4-FFF2-40B4-BE49-F238E27FC236}">
                <a16:creationId xmlns:a16="http://schemas.microsoft.com/office/drawing/2014/main" id="{F30ADEBD-0505-D640-8E7D-E475615CE109}"/>
              </a:ext>
            </a:extLst>
          </p:cNvPr>
          <p:cNvSpPr txBox="1"/>
          <p:nvPr>
            <p:custDataLst>
              <p:tags r:id="rId78"/>
            </p:custDataLst>
          </p:nvPr>
        </p:nvSpPr>
        <p:spPr>
          <a:xfrm>
            <a:off x="6273802" y="1810364"/>
            <a:ext cx="1689445" cy="167052"/>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Installation of warm filters</a:t>
            </a:r>
          </a:p>
        </p:txBody>
      </p:sp>
      <p:sp>
        <p:nvSpPr>
          <p:cNvPr id="89" name="OTLSHAPE_SL_68e6c926ebd546b9a0061646b3dc8bb1_HeaderRectangle">
            <a:extLst>
              <a:ext uri="{FF2B5EF4-FFF2-40B4-BE49-F238E27FC236}">
                <a16:creationId xmlns:a16="http://schemas.microsoft.com/office/drawing/2014/main" id="{BEBFD530-13E1-8C4F-A7F3-A474A0278A8A}"/>
              </a:ext>
            </a:extLst>
          </p:cNvPr>
          <p:cNvSpPr/>
          <p:nvPr>
            <p:custDataLst>
              <p:tags r:id="rId79"/>
            </p:custDataLst>
          </p:nvPr>
        </p:nvSpPr>
        <p:spPr>
          <a:xfrm>
            <a:off x="114857" y="4203377"/>
            <a:ext cx="544872" cy="598325"/>
          </a:xfrm>
          <a:prstGeom prst="rect">
            <a:avLst/>
          </a:prstGeom>
          <a:solidFill>
            <a:srgbClr val="DD8047">
              <a:lumMod val="60000"/>
              <a:lumOff val="40000"/>
              <a:alpha val="5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0" name="OTLSHAPE_SL_68e6c926ebd546b9a0061646b3dc8bb1_Header">
            <a:extLst>
              <a:ext uri="{FF2B5EF4-FFF2-40B4-BE49-F238E27FC236}">
                <a16:creationId xmlns:a16="http://schemas.microsoft.com/office/drawing/2014/main" id="{A4022BA1-8274-E14B-819C-E0C59D8AF12B}"/>
              </a:ext>
            </a:extLst>
          </p:cNvPr>
          <p:cNvSpPr txBox="1"/>
          <p:nvPr>
            <p:custDataLst>
              <p:tags r:id="rId80"/>
            </p:custDataLst>
          </p:nvPr>
        </p:nvSpPr>
        <p:spPr>
          <a:xfrm>
            <a:off x="114887" y="4422375"/>
            <a:ext cx="544872" cy="160328"/>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1" u="none" strike="noStrike" kern="0" cap="none" spc="0" normalizeH="0" baseline="0" noProof="0" dirty="0">
                <a:ln>
                  <a:noFill/>
                </a:ln>
                <a:solidFill>
                  <a:prstClr val="black"/>
                </a:solidFill>
                <a:effectLst/>
                <a:uLnTx/>
                <a:uFillTx/>
                <a:latin typeface="Calibri" panose="020F0502020204030204" pitchFamily="34" charset="0"/>
                <a:ea typeface="+mn-ea"/>
                <a:cs typeface="+mn-cs"/>
              </a:rPr>
              <a:t>DAQ</a:t>
            </a:r>
          </a:p>
        </p:txBody>
      </p:sp>
      <p:sp>
        <p:nvSpPr>
          <p:cNvPr id="91" name="OTLSHAPE_SL_68e6c926ebd546b9a0061646b3dc8bb1_BackgroundRectangle">
            <a:extLst>
              <a:ext uri="{FF2B5EF4-FFF2-40B4-BE49-F238E27FC236}">
                <a16:creationId xmlns:a16="http://schemas.microsoft.com/office/drawing/2014/main" id="{77E89EE7-BF04-8245-828B-2AB786D975DC}"/>
              </a:ext>
            </a:extLst>
          </p:cNvPr>
          <p:cNvSpPr/>
          <p:nvPr>
            <p:custDataLst>
              <p:tags r:id="rId81"/>
            </p:custDataLst>
          </p:nvPr>
        </p:nvSpPr>
        <p:spPr>
          <a:xfrm>
            <a:off x="152435" y="4210224"/>
            <a:ext cx="8950024" cy="515391"/>
          </a:xfrm>
          <a:prstGeom prst="rect">
            <a:avLst/>
          </a:prstGeom>
          <a:solidFill>
            <a:srgbClr val="EBDDC3">
              <a:alpha val="14902"/>
            </a:srgbClr>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2" name="OTLSHAPE_SLT_190c19f8048244c4985a9356f406cab1_Shape">
            <a:extLst>
              <a:ext uri="{FF2B5EF4-FFF2-40B4-BE49-F238E27FC236}">
                <a16:creationId xmlns:a16="http://schemas.microsoft.com/office/drawing/2014/main" id="{009610C3-8879-4F45-B930-7B516E35D8DA}"/>
              </a:ext>
            </a:extLst>
          </p:cNvPr>
          <p:cNvSpPr/>
          <p:nvPr>
            <p:custDataLst>
              <p:tags r:id="rId82"/>
            </p:custDataLst>
          </p:nvPr>
        </p:nvSpPr>
        <p:spPr>
          <a:xfrm>
            <a:off x="1186062" y="4049623"/>
            <a:ext cx="1666628" cy="301851"/>
          </a:xfrm>
          <a:prstGeom prst="roundRect">
            <a:avLst/>
          </a:prstGeom>
          <a:gradFill flip="none" rotWithShape="1">
            <a:gsLst>
              <a:gs pos="0">
                <a:schemeClr val="accent2">
                  <a:lumMod val="0"/>
                  <a:lumOff val="100000"/>
                </a:schemeClr>
              </a:gs>
              <a:gs pos="0">
                <a:schemeClr val="bg1">
                  <a:lumMod val="85000"/>
                </a:schemeClr>
              </a:gs>
              <a:gs pos="100000">
                <a:schemeClr val="accent2">
                  <a:lumMod val="75000"/>
                </a:schemeClr>
              </a:gs>
            </a:gsLst>
            <a:lin ang="54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rPr>
              <a:t>Trigger Fragment</a:t>
            </a:r>
          </a:p>
        </p:txBody>
      </p:sp>
      <p:sp>
        <p:nvSpPr>
          <p:cNvPr id="93" name="OTLSHAPE_SLT_190c19f8048244c4985a9356f406cab1_Shape">
            <a:extLst>
              <a:ext uri="{FF2B5EF4-FFF2-40B4-BE49-F238E27FC236}">
                <a16:creationId xmlns:a16="http://schemas.microsoft.com/office/drawing/2014/main" id="{44B07515-BA0B-8A4A-8374-1D15A04824AC}"/>
              </a:ext>
            </a:extLst>
          </p:cNvPr>
          <p:cNvSpPr/>
          <p:nvPr>
            <p:custDataLst>
              <p:tags r:id="rId83"/>
            </p:custDataLst>
          </p:nvPr>
        </p:nvSpPr>
        <p:spPr>
          <a:xfrm>
            <a:off x="2851158" y="4592319"/>
            <a:ext cx="2598601" cy="229703"/>
          </a:xfrm>
          <a:prstGeom prst="roundRect">
            <a:avLst/>
          </a:prstGeom>
          <a:solidFill>
            <a:srgbClr val="DD8047">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Full Detector Dataflow / Event sync</a:t>
            </a:r>
          </a:p>
        </p:txBody>
      </p:sp>
      <p:sp>
        <p:nvSpPr>
          <p:cNvPr id="94" name="OTLSHAPE_SLT_190c19f8048244c4985a9356f406cab1_Shape">
            <a:extLst>
              <a:ext uri="{FF2B5EF4-FFF2-40B4-BE49-F238E27FC236}">
                <a16:creationId xmlns:a16="http://schemas.microsoft.com/office/drawing/2014/main" id="{61AE74BC-D776-4049-BB4E-DF7209FC16FE}"/>
              </a:ext>
            </a:extLst>
          </p:cNvPr>
          <p:cNvSpPr/>
          <p:nvPr>
            <p:custDataLst>
              <p:tags r:id="rId84"/>
            </p:custDataLst>
          </p:nvPr>
        </p:nvSpPr>
        <p:spPr>
          <a:xfrm>
            <a:off x="1192453" y="4578534"/>
            <a:ext cx="809438" cy="204418"/>
          </a:xfrm>
          <a:prstGeom prst="roundRect">
            <a:avLst/>
          </a:prstGeom>
          <a:solidFill>
            <a:srgbClr val="DD8047">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Monitoring</a:t>
            </a:r>
          </a:p>
        </p:txBody>
      </p:sp>
      <p:sp>
        <p:nvSpPr>
          <p:cNvPr id="95" name="OTLSHAPE_SLT_190c19f8048244c4985a9356f406cab1_Shape">
            <a:extLst>
              <a:ext uri="{FF2B5EF4-FFF2-40B4-BE49-F238E27FC236}">
                <a16:creationId xmlns:a16="http://schemas.microsoft.com/office/drawing/2014/main" id="{FB4F14A0-BE87-C641-9E97-05A747BF6A65}"/>
              </a:ext>
            </a:extLst>
          </p:cNvPr>
          <p:cNvSpPr/>
          <p:nvPr>
            <p:custDataLst>
              <p:tags r:id="rId85"/>
            </p:custDataLst>
          </p:nvPr>
        </p:nvSpPr>
        <p:spPr>
          <a:xfrm>
            <a:off x="6311047" y="4043438"/>
            <a:ext cx="1117994" cy="287246"/>
          </a:xfrm>
          <a:prstGeom prst="roundRect">
            <a:avLst/>
          </a:prstGeom>
          <a:gradFill flip="none" rotWithShape="1">
            <a:gsLst>
              <a:gs pos="0">
                <a:schemeClr val="accent2">
                  <a:lumMod val="0"/>
                  <a:lumOff val="100000"/>
                </a:schemeClr>
              </a:gs>
              <a:gs pos="0">
                <a:schemeClr val="bg1">
                  <a:lumMod val="85000"/>
                </a:schemeClr>
              </a:gs>
              <a:gs pos="100000">
                <a:schemeClr val="accent2">
                  <a:lumMod val="75000"/>
                </a:schemeClr>
              </a:gs>
            </a:gsLst>
            <a:lin ang="5400000" scaled="0"/>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a:ea typeface="+mn-ea"/>
                <a:cs typeface="+mn-cs"/>
              </a:rPr>
              <a:t>Trigger Inhibit</a:t>
            </a:r>
          </a:p>
        </p:txBody>
      </p:sp>
      <p:sp>
        <p:nvSpPr>
          <p:cNvPr id="96" name="OTLSHAPE_SLT_190c19f8048244c4985a9356f406cab1_Shape">
            <a:extLst>
              <a:ext uri="{FF2B5EF4-FFF2-40B4-BE49-F238E27FC236}">
                <a16:creationId xmlns:a16="http://schemas.microsoft.com/office/drawing/2014/main" id="{5CD932C1-9155-BE43-BDB3-D947A0FC4809}"/>
              </a:ext>
            </a:extLst>
          </p:cNvPr>
          <p:cNvSpPr/>
          <p:nvPr>
            <p:custDataLst>
              <p:tags r:id="rId86"/>
            </p:custDataLst>
          </p:nvPr>
        </p:nvSpPr>
        <p:spPr>
          <a:xfrm>
            <a:off x="3870600" y="4380749"/>
            <a:ext cx="952922" cy="188428"/>
          </a:xfrm>
          <a:prstGeom prst="roundRect">
            <a:avLst/>
          </a:prstGeom>
          <a:solidFill>
            <a:srgbClr val="DD8047">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TPC Compression</a:t>
            </a:r>
          </a:p>
        </p:txBody>
      </p:sp>
      <p:sp>
        <p:nvSpPr>
          <p:cNvPr id="97" name="OTLSHAPE_SLT_190c19f8048244c4985a9356f406cab1_Shape">
            <a:extLst>
              <a:ext uri="{FF2B5EF4-FFF2-40B4-BE49-F238E27FC236}">
                <a16:creationId xmlns:a16="http://schemas.microsoft.com/office/drawing/2014/main" id="{AF877E05-563A-644D-BD11-4D25BF651257}"/>
              </a:ext>
            </a:extLst>
          </p:cNvPr>
          <p:cNvSpPr/>
          <p:nvPr>
            <p:custDataLst>
              <p:tags r:id="rId87"/>
            </p:custDataLst>
          </p:nvPr>
        </p:nvSpPr>
        <p:spPr>
          <a:xfrm>
            <a:off x="1967943" y="4376819"/>
            <a:ext cx="681555" cy="192358"/>
          </a:xfrm>
          <a:prstGeom prst="roundRect">
            <a:avLst/>
          </a:prstGeom>
          <a:solidFill>
            <a:srgbClr val="DD8047">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800" b="0" i="0" u="none" strike="noStrike" kern="0" cap="none" spc="0" normalizeH="0" baseline="0" noProof="0" dirty="0">
                <a:ln>
                  <a:noFill/>
                </a:ln>
                <a:solidFill>
                  <a:prstClr val="white"/>
                </a:solidFill>
                <a:effectLst/>
                <a:uLnTx/>
                <a:uFillTx/>
                <a:latin typeface="Calibri" panose="020F0502020204030204"/>
                <a:ea typeface="+mn-ea"/>
                <a:cs typeface="+mn-cs"/>
              </a:rPr>
              <a:t>PMT Config</a:t>
            </a:r>
          </a:p>
        </p:txBody>
      </p:sp>
      <p:sp>
        <p:nvSpPr>
          <p:cNvPr id="98" name="OTLSHAPE_SLT_190c19f8048244c4985a9356f406cab1_Shape">
            <a:extLst>
              <a:ext uri="{FF2B5EF4-FFF2-40B4-BE49-F238E27FC236}">
                <a16:creationId xmlns:a16="http://schemas.microsoft.com/office/drawing/2014/main" id="{7C7F409E-30F0-AC4E-A9B6-E3E6B8C2C517}"/>
              </a:ext>
            </a:extLst>
          </p:cNvPr>
          <p:cNvSpPr/>
          <p:nvPr>
            <p:custDataLst>
              <p:tags r:id="rId88"/>
            </p:custDataLst>
          </p:nvPr>
        </p:nvSpPr>
        <p:spPr>
          <a:xfrm>
            <a:off x="6088363" y="5601642"/>
            <a:ext cx="458816" cy="350000"/>
          </a:xfrm>
          <a:prstGeom prst="roundRect">
            <a:avLst/>
          </a:prstGeom>
          <a:solidFill>
            <a:srgbClr val="94B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99" name="OTLSHAPE_SLT_190c19f8048244c4985a9356f406cab1_Title">
            <a:extLst>
              <a:ext uri="{FF2B5EF4-FFF2-40B4-BE49-F238E27FC236}">
                <a16:creationId xmlns:a16="http://schemas.microsoft.com/office/drawing/2014/main" id="{2864BC09-AE32-974A-81CB-820B2A3794DC}"/>
              </a:ext>
            </a:extLst>
          </p:cNvPr>
          <p:cNvSpPr txBox="1"/>
          <p:nvPr>
            <p:custDataLst>
              <p:tags r:id="rId89"/>
            </p:custDataLst>
          </p:nvPr>
        </p:nvSpPr>
        <p:spPr>
          <a:xfrm>
            <a:off x="6099119" y="5616162"/>
            <a:ext cx="429012" cy="311101"/>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Vertical support</a:t>
            </a:r>
          </a:p>
        </p:txBody>
      </p:sp>
      <p:sp>
        <p:nvSpPr>
          <p:cNvPr id="100" name="OTLSHAPE_SLT_190c19f8048244c4985a9356f406cab1_Shape">
            <a:extLst>
              <a:ext uri="{FF2B5EF4-FFF2-40B4-BE49-F238E27FC236}">
                <a16:creationId xmlns:a16="http://schemas.microsoft.com/office/drawing/2014/main" id="{BE4FB75A-CE4B-CE4B-A054-2841C7268B4F}"/>
              </a:ext>
            </a:extLst>
          </p:cNvPr>
          <p:cNvSpPr/>
          <p:nvPr>
            <p:custDataLst>
              <p:tags r:id="rId90"/>
            </p:custDataLst>
          </p:nvPr>
        </p:nvSpPr>
        <p:spPr>
          <a:xfrm>
            <a:off x="2084191" y="5723621"/>
            <a:ext cx="773957" cy="398457"/>
          </a:xfrm>
          <a:prstGeom prst="roundRect">
            <a:avLst/>
          </a:prstGeom>
          <a:solidFill>
            <a:srgbClr val="94B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1" name="OTLSHAPE_SLT_190c19f8048244c4985a9356f406cab1_Title">
            <a:extLst>
              <a:ext uri="{FF2B5EF4-FFF2-40B4-BE49-F238E27FC236}">
                <a16:creationId xmlns:a16="http://schemas.microsoft.com/office/drawing/2014/main" id="{1537A26D-0F3F-134B-9EDA-DD240438AF60}"/>
              </a:ext>
            </a:extLst>
          </p:cNvPr>
          <p:cNvSpPr txBox="1"/>
          <p:nvPr>
            <p:custDataLst>
              <p:tags r:id="rId91"/>
            </p:custDataLst>
          </p:nvPr>
        </p:nvSpPr>
        <p:spPr>
          <a:xfrm>
            <a:off x="2103215" y="5757042"/>
            <a:ext cx="706206" cy="333804"/>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South wall installation</a:t>
            </a:r>
          </a:p>
        </p:txBody>
      </p:sp>
      <p:sp>
        <p:nvSpPr>
          <p:cNvPr id="102" name="OTLSHAPE_SLT_190c19f8048244c4985a9356f406cab1_Shape">
            <a:extLst>
              <a:ext uri="{FF2B5EF4-FFF2-40B4-BE49-F238E27FC236}">
                <a16:creationId xmlns:a16="http://schemas.microsoft.com/office/drawing/2014/main" id="{9FD80339-C927-374C-837E-3E436FB2CFE9}"/>
              </a:ext>
            </a:extLst>
          </p:cNvPr>
          <p:cNvSpPr/>
          <p:nvPr>
            <p:custDataLst>
              <p:tags r:id="rId92"/>
            </p:custDataLst>
          </p:nvPr>
        </p:nvSpPr>
        <p:spPr>
          <a:xfrm>
            <a:off x="6572674" y="5596943"/>
            <a:ext cx="2280836" cy="350000"/>
          </a:xfrm>
          <a:prstGeom prst="roundRect">
            <a:avLst/>
          </a:prstGeom>
          <a:solidFill>
            <a:srgbClr val="94B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3" name="OTLSHAPE_SLT_190c19f8048244c4985a9356f406cab1_Title">
            <a:extLst>
              <a:ext uri="{FF2B5EF4-FFF2-40B4-BE49-F238E27FC236}">
                <a16:creationId xmlns:a16="http://schemas.microsoft.com/office/drawing/2014/main" id="{1E69CCA9-B3C9-8740-9F91-BF26B8DC9C12}"/>
              </a:ext>
            </a:extLst>
          </p:cNvPr>
          <p:cNvSpPr txBox="1"/>
          <p:nvPr>
            <p:custDataLst>
              <p:tags r:id="rId93"/>
            </p:custDataLst>
          </p:nvPr>
        </p:nvSpPr>
        <p:spPr>
          <a:xfrm>
            <a:off x="6615079" y="5617837"/>
            <a:ext cx="2192351" cy="333804"/>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Top CRT installation &amp; commissioning </a:t>
            </a:r>
            <a:b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b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to follow</a:t>
            </a:r>
          </a:p>
        </p:txBody>
      </p:sp>
      <p:sp>
        <p:nvSpPr>
          <p:cNvPr id="104" name="TextBox 103">
            <a:extLst>
              <a:ext uri="{FF2B5EF4-FFF2-40B4-BE49-F238E27FC236}">
                <a16:creationId xmlns:a16="http://schemas.microsoft.com/office/drawing/2014/main" id="{97EDA97D-27F4-5643-A263-155A63961483}"/>
              </a:ext>
            </a:extLst>
          </p:cNvPr>
          <p:cNvSpPr txBox="1"/>
          <p:nvPr/>
        </p:nvSpPr>
        <p:spPr>
          <a:xfrm>
            <a:off x="5719337" y="622350"/>
            <a:ext cx="915635" cy="369332"/>
          </a:xfrm>
          <a:prstGeom prst="rect">
            <a:avLst/>
          </a:prstGeom>
          <a:noFill/>
        </p:spPr>
        <p:txBody>
          <a:bodyPr wrap="none" rtlCol="0">
            <a:spAutoFit/>
          </a:bodyPr>
          <a:lstStyle/>
          <a:p>
            <a:r>
              <a:rPr lang="en-IT" sz="1800" dirty="0">
                <a:solidFill>
                  <a:srgbClr val="C0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BNB off</a:t>
            </a:r>
          </a:p>
        </p:txBody>
      </p:sp>
      <p:sp>
        <p:nvSpPr>
          <p:cNvPr id="105" name="TextBox 104">
            <a:extLst>
              <a:ext uri="{FF2B5EF4-FFF2-40B4-BE49-F238E27FC236}">
                <a16:creationId xmlns:a16="http://schemas.microsoft.com/office/drawing/2014/main" id="{6D22CF16-8A56-7442-88AF-BE6F178DA1B9}"/>
              </a:ext>
            </a:extLst>
          </p:cNvPr>
          <p:cNvSpPr txBox="1"/>
          <p:nvPr/>
        </p:nvSpPr>
        <p:spPr>
          <a:xfrm>
            <a:off x="2025607" y="640114"/>
            <a:ext cx="2096458" cy="369332"/>
          </a:xfrm>
          <a:prstGeom prst="rect">
            <a:avLst/>
          </a:prstGeom>
          <a:noFill/>
        </p:spPr>
        <p:txBody>
          <a:bodyPr wrap="square" rtlCol="0">
            <a:spAutoFit/>
          </a:bodyPr>
          <a:lstStyle/>
          <a:p>
            <a:r>
              <a:rPr lang="en-GB" sz="1800" dirty="0">
                <a:solidFill>
                  <a:srgbClr val="C0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F</a:t>
            </a:r>
            <a:r>
              <a:rPr lang="en-IT" sz="1800" dirty="0">
                <a:solidFill>
                  <a:srgbClr val="C0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irst 𝜈 candidates!</a:t>
            </a:r>
          </a:p>
        </p:txBody>
      </p:sp>
      <p:sp>
        <p:nvSpPr>
          <p:cNvPr id="106" name="OTLSHAPE_SLT_15fbbf49e9614bcdb2d2531bd8dfc4bd_Shape">
            <a:extLst>
              <a:ext uri="{FF2B5EF4-FFF2-40B4-BE49-F238E27FC236}">
                <a16:creationId xmlns:a16="http://schemas.microsoft.com/office/drawing/2014/main" id="{5713DACF-B043-2A45-9B95-B1C0186ADC51}"/>
              </a:ext>
            </a:extLst>
          </p:cNvPr>
          <p:cNvSpPr/>
          <p:nvPr>
            <p:custDataLst>
              <p:tags r:id="rId94"/>
            </p:custDataLst>
          </p:nvPr>
        </p:nvSpPr>
        <p:spPr>
          <a:xfrm>
            <a:off x="2983185" y="3865184"/>
            <a:ext cx="1355973" cy="141667"/>
          </a:xfrm>
          <a:prstGeom prst="roundRect">
            <a:avLst/>
          </a:prstGeom>
          <a:solidFill>
            <a:srgbClr val="DBD8C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rgbClr val="000000"/>
                </a:solidFill>
                <a:latin typeface="Calibri" panose="020F0502020204030204"/>
                <a:ea typeface="+mn-ea"/>
                <a:cs typeface="+mn-cs"/>
              </a:rPr>
              <a:t>Min. bias </a:t>
            </a:r>
            <a:r>
              <a:rPr lang="en-US" sz="1000" kern="0" dirty="0" err="1">
                <a:solidFill>
                  <a:srgbClr val="000000"/>
                </a:solidFill>
                <a:latin typeface="Calibri" panose="020F0502020204030204"/>
                <a:ea typeface="+mn-ea"/>
                <a:cs typeface="+mn-cs"/>
              </a:rPr>
              <a:t>NuMI</a:t>
            </a:r>
            <a:r>
              <a:rPr lang="en-US" sz="1000" kern="0" dirty="0">
                <a:solidFill>
                  <a:srgbClr val="000000"/>
                </a:solidFill>
                <a:latin typeface="Calibri" panose="020F0502020204030204"/>
                <a:ea typeface="+mn-ea"/>
                <a:cs typeface="+mn-cs"/>
              </a:rPr>
              <a:t> </a:t>
            </a: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mn-cs"/>
              </a:rPr>
              <a:t>trigger</a:t>
            </a:r>
          </a:p>
        </p:txBody>
      </p:sp>
      <p:sp>
        <p:nvSpPr>
          <p:cNvPr id="107" name="OTLSHAPE_SLT_15fbbf49e9614bcdb2d2531bd8dfc4bd_Shape">
            <a:extLst>
              <a:ext uri="{FF2B5EF4-FFF2-40B4-BE49-F238E27FC236}">
                <a16:creationId xmlns:a16="http://schemas.microsoft.com/office/drawing/2014/main" id="{526BAEB9-10BA-F641-BD4F-0217A546FA34}"/>
              </a:ext>
            </a:extLst>
          </p:cNvPr>
          <p:cNvSpPr/>
          <p:nvPr>
            <p:custDataLst>
              <p:tags r:id="rId95"/>
            </p:custDataLst>
          </p:nvPr>
        </p:nvSpPr>
        <p:spPr>
          <a:xfrm>
            <a:off x="2928889" y="3696949"/>
            <a:ext cx="2360079" cy="124648"/>
          </a:xfrm>
          <a:prstGeom prst="roundRect">
            <a:avLst/>
          </a:prstGeom>
          <a:solidFill>
            <a:srgbClr val="DBD8C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dirty="0">
                <a:solidFill>
                  <a:srgbClr val="000000"/>
                </a:solidFill>
                <a:latin typeface="Calibri" panose="020F0502020204030204"/>
                <a:ea typeface="+mn-ea"/>
                <a:cs typeface="+mn-cs"/>
              </a:rPr>
              <a:t>Multi PMT readout windows per trigger </a:t>
            </a:r>
            <a:endParaRPr kumimoji="0" lang="en-US" sz="1000"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8" name="OTLSHAPE_SLT_15fbbf49e9614bcdb2d2531bd8dfc4bd_Shape">
            <a:extLst>
              <a:ext uri="{FF2B5EF4-FFF2-40B4-BE49-F238E27FC236}">
                <a16:creationId xmlns:a16="http://schemas.microsoft.com/office/drawing/2014/main" id="{383C5FA4-011C-5343-80FB-8B8DADA2FC34}"/>
              </a:ext>
            </a:extLst>
          </p:cNvPr>
          <p:cNvSpPr/>
          <p:nvPr>
            <p:custDataLst>
              <p:tags r:id="rId96"/>
            </p:custDataLst>
          </p:nvPr>
        </p:nvSpPr>
        <p:spPr>
          <a:xfrm>
            <a:off x="2931717" y="3536947"/>
            <a:ext cx="2360079" cy="124648"/>
          </a:xfrm>
          <a:prstGeom prst="roundRect">
            <a:avLst/>
          </a:prstGeom>
          <a:solidFill>
            <a:srgbClr val="DBD8C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srgbClr val="000000"/>
                </a:solidFill>
                <a:effectLst/>
                <a:uLnTx/>
                <a:uFillTx/>
                <a:latin typeface="Calibri" panose="020F0502020204030204"/>
                <a:ea typeface="+mn-ea"/>
                <a:cs typeface="+mn-cs"/>
              </a:rPr>
              <a:t>BNB trigger scintillation light + BNB gate</a:t>
            </a:r>
          </a:p>
        </p:txBody>
      </p:sp>
      <p:cxnSp>
        <p:nvCxnSpPr>
          <p:cNvPr id="109" name="Straight Connector 108">
            <a:extLst>
              <a:ext uri="{FF2B5EF4-FFF2-40B4-BE49-F238E27FC236}">
                <a16:creationId xmlns:a16="http://schemas.microsoft.com/office/drawing/2014/main" id="{DD6FC7A0-B30F-5641-976A-97FAA6E95FF3}"/>
              </a:ext>
            </a:extLst>
          </p:cNvPr>
          <p:cNvCxnSpPr>
            <a:cxnSpLocks/>
          </p:cNvCxnSpPr>
          <p:nvPr/>
        </p:nvCxnSpPr>
        <p:spPr>
          <a:xfrm>
            <a:off x="8562808" y="1000743"/>
            <a:ext cx="17782" cy="5165817"/>
          </a:xfrm>
          <a:prstGeom prst="line">
            <a:avLst/>
          </a:prstGeom>
        </p:spPr>
        <p:style>
          <a:lnRef idx="2">
            <a:schemeClr val="accent4"/>
          </a:lnRef>
          <a:fillRef idx="0">
            <a:schemeClr val="accent4"/>
          </a:fillRef>
          <a:effectRef idx="1">
            <a:schemeClr val="accent4"/>
          </a:effectRef>
          <a:fontRef idx="minor">
            <a:schemeClr val="tx1"/>
          </a:fontRef>
        </p:style>
      </p:cxnSp>
      <p:sp>
        <p:nvSpPr>
          <p:cNvPr id="110" name="TextBox 109">
            <a:extLst>
              <a:ext uri="{FF2B5EF4-FFF2-40B4-BE49-F238E27FC236}">
                <a16:creationId xmlns:a16="http://schemas.microsoft.com/office/drawing/2014/main" id="{AEBFDB90-CF75-3F45-8CA4-C407BD6D27E1}"/>
              </a:ext>
            </a:extLst>
          </p:cNvPr>
          <p:cNvSpPr txBox="1"/>
          <p:nvPr/>
        </p:nvSpPr>
        <p:spPr>
          <a:xfrm>
            <a:off x="8052266" y="626906"/>
            <a:ext cx="979755" cy="369332"/>
          </a:xfrm>
          <a:prstGeom prst="rect">
            <a:avLst/>
          </a:prstGeom>
          <a:noFill/>
        </p:spPr>
        <p:txBody>
          <a:bodyPr wrap="none" rtlCol="0">
            <a:spAutoFit/>
          </a:bodyPr>
          <a:lstStyle/>
          <a:p>
            <a:r>
              <a:rPr lang="en-IT" sz="1800" dirty="0">
                <a:solidFill>
                  <a:srgbClr val="C00000"/>
                </a:solidFill>
                <a:effectLst>
                  <a:outerShdw blurRad="50800" dist="38100" dir="2700000" algn="tl" rotWithShape="0">
                    <a:prstClr val="black">
                      <a:alpha val="40000"/>
                    </a:prstClr>
                  </a:outerShdw>
                </a:effectLst>
                <a:latin typeface="Arial" panose="020B0604020202020204" pitchFamily="34" charset="0"/>
                <a:cs typeface="Arial" panose="020B0604020202020204" pitchFamily="34" charset="0"/>
              </a:rPr>
              <a:t>BNB on</a:t>
            </a:r>
          </a:p>
        </p:txBody>
      </p:sp>
      <p:sp>
        <p:nvSpPr>
          <p:cNvPr id="111" name="TextBox 110">
            <a:extLst>
              <a:ext uri="{FF2B5EF4-FFF2-40B4-BE49-F238E27FC236}">
                <a16:creationId xmlns:a16="http://schemas.microsoft.com/office/drawing/2014/main" id="{B6F9CACE-912A-7640-A643-3E71594694C1}"/>
              </a:ext>
            </a:extLst>
          </p:cNvPr>
          <p:cNvSpPr txBox="1"/>
          <p:nvPr/>
        </p:nvSpPr>
        <p:spPr>
          <a:xfrm rot="20671426">
            <a:off x="6484300" y="2997041"/>
            <a:ext cx="1475917" cy="369332"/>
          </a:xfrm>
          <a:prstGeom prst="rect">
            <a:avLst/>
          </a:prstGeom>
          <a:noFill/>
        </p:spPr>
        <p:txBody>
          <a:bodyPr wrap="none" rtlCol="0">
            <a:spAutoFit/>
          </a:bodyPr>
          <a:lstStyle/>
          <a:p>
            <a:r>
              <a:rPr lang="en-IT" sz="1800" b="1" dirty="0">
                <a:solidFill>
                  <a:schemeClr val="bg1">
                    <a:lumMod val="50000"/>
                  </a:schemeClr>
                </a:solidFill>
                <a:latin typeface="Calibri" panose="020F0502020204030204" pitchFamily="34" charset="0"/>
                <a:cs typeface="Calibri" panose="020F0502020204030204" pitchFamily="34" charset="0"/>
              </a:rPr>
              <a:t>To be defined</a:t>
            </a:r>
          </a:p>
        </p:txBody>
      </p:sp>
      <p:sp>
        <p:nvSpPr>
          <p:cNvPr id="112" name="TextBox 111">
            <a:extLst>
              <a:ext uri="{FF2B5EF4-FFF2-40B4-BE49-F238E27FC236}">
                <a16:creationId xmlns:a16="http://schemas.microsoft.com/office/drawing/2014/main" id="{619EA8B5-6ECA-6F4D-9849-868CC91045CD}"/>
              </a:ext>
            </a:extLst>
          </p:cNvPr>
          <p:cNvSpPr txBox="1"/>
          <p:nvPr/>
        </p:nvSpPr>
        <p:spPr>
          <a:xfrm rot="20671426">
            <a:off x="6522768" y="3587799"/>
            <a:ext cx="1475917" cy="369332"/>
          </a:xfrm>
          <a:prstGeom prst="rect">
            <a:avLst/>
          </a:prstGeom>
          <a:noFill/>
        </p:spPr>
        <p:txBody>
          <a:bodyPr wrap="none" rtlCol="0">
            <a:spAutoFit/>
          </a:bodyPr>
          <a:lstStyle/>
          <a:p>
            <a:r>
              <a:rPr lang="en-IT" sz="1800" b="1" dirty="0">
                <a:solidFill>
                  <a:schemeClr val="bg1">
                    <a:lumMod val="50000"/>
                  </a:schemeClr>
                </a:solidFill>
                <a:latin typeface="Calibri" panose="020F0502020204030204" pitchFamily="34" charset="0"/>
                <a:cs typeface="Calibri" panose="020F0502020204030204" pitchFamily="34" charset="0"/>
              </a:rPr>
              <a:t>To be defined</a:t>
            </a:r>
          </a:p>
        </p:txBody>
      </p:sp>
      <p:sp>
        <p:nvSpPr>
          <p:cNvPr id="113" name="TextBox 112">
            <a:extLst>
              <a:ext uri="{FF2B5EF4-FFF2-40B4-BE49-F238E27FC236}">
                <a16:creationId xmlns:a16="http://schemas.microsoft.com/office/drawing/2014/main" id="{B4787053-D328-EC44-8AB9-D87FFDE24240}"/>
              </a:ext>
            </a:extLst>
          </p:cNvPr>
          <p:cNvSpPr txBox="1"/>
          <p:nvPr/>
        </p:nvSpPr>
        <p:spPr>
          <a:xfrm rot="20671426">
            <a:off x="6550650" y="4301608"/>
            <a:ext cx="1475917" cy="369332"/>
          </a:xfrm>
          <a:prstGeom prst="rect">
            <a:avLst/>
          </a:prstGeom>
          <a:noFill/>
        </p:spPr>
        <p:txBody>
          <a:bodyPr wrap="none" rtlCol="0">
            <a:spAutoFit/>
          </a:bodyPr>
          <a:lstStyle/>
          <a:p>
            <a:r>
              <a:rPr lang="en-IT" sz="1800" b="1" dirty="0">
                <a:solidFill>
                  <a:schemeClr val="bg1">
                    <a:lumMod val="50000"/>
                  </a:schemeClr>
                </a:solidFill>
                <a:latin typeface="Calibri" panose="020F0502020204030204" pitchFamily="34" charset="0"/>
                <a:cs typeface="Calibri" panose="020F0502020204030204" pitchFamily="34" charset="0"/>
              </a:rPr>
              <a:t>To be defined</a:t>
            </a:r>
          </a:p>
        </p:txBody>
      </p:sp>
      <p:sp>
        <p:nvSpPr>
          <p:cNvPr id="114" name="TextBox 113">
            <a:extLst>
              <a:ext uri="{FF2B5EF4-FFF2-40B4-BE49-F238E27FC236}">
                <a16:creationId xmlns:a16="http://schemas.microsoft.com/office/drawing/2014/main" id="{213E9660-754C-5444-8C34-718F9A3A5784}"/>
              </a:ext>
            </a:extLst>
          </p:cNvPr>
          <p:cNvSpPr txBox="1"/>
          <p:nvPr/>
        </p:nvSpPr>
        <p:spPr>
          <a:xfrm rot="20671426">
            <a:off x="6575085" y="5065901"/>
            <a:ext cx="1475917" cy="369332"/>
          </a:xfrm>
          <a:prstGeom prst="rect">
            <a:avLst/>
          </a:prstGeom>
          <a:noFill/>
        </p:spPr>
        <p:txBody>
          <a:bodyPr wrap="none" rtlCol="0">
            <a:spAutoFit/>
          </a:bodyPr>
          <a:lstStyle/>
          <a:p>
            <a:r>
              <a:rPr lang="en-IT" sz="1800" b="1" dirty="0">
                <a:solidFill>
                  <a:schemeClr val="bg1">
                    <a:lumMod val="50000"/>
                  </a:schemeClr>
                </a:solidFill>
                <a:latin typeface="Calibri" panose="020F0502020204030204" pitchFamily="34" charset="0"/>
                <a:cs typeface="Calibri" panose="020F0502020204030204" pitchFamily="34" charset="0"/>
              </a:rPr>
              <a:t>To be defined</a:t>
            </a:r>
          </a:p>
        </p:txBody>
      </p:sp>
      <p:sp>
        <p:nvSpPr>
          <p:cNvPr id="115" name="OTLSHAPE_SLT_a07e0acf9685496baee002f12bfeb4de_Shape">
            <a:extLst>
              <a:ext uri="{FF2B5EF4-FFF2-40B4-BE49-F238E27FC236}">
                <a16:creationId xmlns:a16="http://schemas.microsoft.com/office/drawing/2014/main" id="{0017F892-EFBC-7943-99D3-A14CC7CB1025}"/>
              </a:ext>
            </a:extLst>
          </p:cNvPr>
          <p:cNvSpPr/>
          <p:nvPr>
            <p:custDataLst>
              <p:tags r:id="rId97"/>
            </p:custDataLst>
          </p:nvPr>
        </p:nvSpPr>
        <p:spPr>
          <a:xfrm>
            <a:off x="6283054" y="2657982"/>
            <a:ext cx="882215" cy="171543"/>
          </a:xfrm>
          <a:prstGeom prst="roundRect">
            <a:avLst/>
          </a:prstGeom>
          <a:solidFill>
            <a:srgbClr val="EBDDC3"/>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6" name="OTLSHAPE_SLT_3df44b9f47ec497895fd372f64ca96f1_Title">
            <a:extLst>
              <a:ext uri="{FF2B5EF4-FFF2-40B4-BE49-F238E27FC236}">
                <a16:creationId xmlns:a16="http://schemas.microsoft.com/office/drawing/2014/main" id="{F3925043-D887-FB4D-A3FE-432DB4A7174C}"/>
              </a:ext>
            </a:extLst>
          </p:cNvPr>
          <p:cNvSpPr txBox="1"/>
          <p:nvPr>
            <p:custDataLst>
              <p:tags r:id="rId98"/>
            </p:custDataLst>
          </p:nvPr>
        </p:nvSpPr>
        <p:spPr>
          <a:xfrm>
            <a:off x="6277334" y="2669584"/>
            <a:ext cx="877633" cy="159941"/>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2" normalizeH="0" baseline="0" noProof="0" dirty="0">
                <a:ln>
                  <a:noFill/>
                </a:ln>
                <a:solidFill>
                  <a:prstClr val="black"/>
                </a:solidFill>
                <a:effectLst/>
                <a:uLnTx/>
                <a:uFillTx/>
                <a:latin typeface="Calibri" panose="020F0502020204030204" pitchFamily="34" charset="0"/>
                <a:ea typeface="+mn-ea"/>
                <a:cs typeface="+mn-cs"/>
              </a:rPr>
              <a:t>PMT adders</a:t>
            </a:r>
          </a:p>
        </p:txBody>
      </p:sp>
      <p:sp>
        <p:nvSpPr>
          <p:cNvPr id="117" name="OTLSHAPE_SLT_a07e0acf9685496baee002f12bfeb4de_Shape">
            <a:extLst>
              <a:ext uri="{FF2B5EF4-FFF2-40B4-BE49-F238E27FC236}">
                <a16:creationId xmlns:a16="http://schemas.microsoft.com/office/drawing/2014/main" id="{94FBD956-905C-7D43-92CA-0756E00F5873}"/>
              </a:ext>
            </a:extLst>
          </p:cNvPr>
          <p:cNvSpPr/>
          <p:nvPr>
            <p:custDataLst>
              <p:tags r:id="rId99"/>
            </p:custDataLst>
          </p:nvPr>
        </p:nvSpPr>
        <p:spPr>
          <a:xfrm>
            <a:off x="6259721" y="2248693"/>
            <a:ext cx="2278036" cy="183244"/>
          </a:xfrm>
          <a:prstGeom prst="roundRect">
            <a:avLst/>
          </a:prstGeom>
          <a:solidFill>
            <a:srgbClr val="EBDDC3"/>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8" name="OTLSHAPE_SLT_a07e0acf9685496baee002f12bfeb4de_Shape">
            <a:extLst>
              <a:ext uri="{FF2B5EF4-FFF2-40B4-BE49-F238E27FC236}">
                <a16:creationId xmlns:a16="http://schemas.microsoft.com/office/drawing/2014/main" id="{2DF8E5B7-8E55-CA43-B42B-751A0EC22F6F}"/>
              </a:ext>
            </a:extLst>
          </p:cNvPr>
          <p:cNvSpPr/>
          <p:nvPr>
            <p:custDataLst>
              <p:tags r:id="rId100"/>
            </p:custDataLst>
          </p:nvPr>
        </p:nvSpPr>
        <p:spPr>
          <a:xfrm>
            <a:off x="7961147" y="2460662"/>
            <a:ext cx="783815" cy="208922"/>
          </a:xfrm>
          <a:prstGeom prst="roundRect">
            <a:avLst/>
          </a:prstGeom>
          <a:solidFill>
            <a:srgbClr val="EBDDC3"/>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19" name="OTLSHAPE_SLT_3df44b9f47ec497895fd372f64ca96f1_Title">
            <a:extLst>
              <a:ext uri="{FF2B5EF4-FFF2-40B4-BE49-F238E27FC236}">
                <a16:creationId xmlns:a16="http://schemas.microsoft.com/office/drawing/2014/main" id="{3064A1DF-CD2F-8A42-ACAC-6289DC86FAE3}"/>
              </a:ext>
            </a:extLst>
          </p:cNvPr>
          <p:cNvSpPr txBox="1"/>
          <p:nvPr>
            <p:custDataLst>
              <p:tags r:id="rId101"/>
            </p:custDataLst>
          </p:nvPr>
        </p:nvSpPr>
        <p:spPr>
          <a:xfrm>
            <a:off x="7951928" y="2494959"/>
            <a:ext cx="801850" cy="130625"/>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spc="-2" dirty="0">
                <a:solidFill>
                  <a:prstClr val="black"/>
                </a:solidFill>
                <a:latin typeface="Calibri" panose="020F0502020204030204" pitchFamily="34" charset="0"/>
                <a:ea typeface="+mn-ea"/>
                <a:cs typeface="+mn-cs"/>
              </a:rPr>
              <a:t>Laser</a:t>
            </a:r>
            <a:r>
              <a:rPr kumimoji="0" lang="en-US" sz="1000" b="0" i="0" u="none" strike="noStrike" kern="0" cap="none" spc="-2" normalizeH="0" baseline="0" noProof="0" dirty="0">
                <a:ln>
                  <a:noFill/>
                </a:ln>
                <a:solidFill>
                  <a:prstClr val="black"/>
                </a:solidFill>
                <a:effectLst/>
                <a:uLnTx/>
                <a:uFillTx/>
                <a:latin typeface="Calibri" panose="020F0502020204030204" pitchFamily="34" charset="0"/>
                <a:ea typeface="+mn-ea"/>
                <a:cs typeface="+mn-cs"/>
              </a:rPr>
              <a:t> upgrade</a:t>
            </a:r>
          </a:p>
        </p:txBody>
      </p:sp>
      <p:sp>
        <p:nvSpPr>
          <p:cNvPr id="120" name="OTLSHAPE_SLT_3df44b9f47ec497895fd372f64ca96f1_Title">
            <a:extLst>
              <a:ext uri="{FF2B5EF4-FFF2-40B4-BE49-F238E27FC236}">
                <a16:creationId xmlns:a16="http://schemas.microsoft.com/office/drawing/2014/main" id="{FD7525C8-C2F9-7D4A-82B8-DD5E8C0A414E}"/>
              </a:ext>
            </a:extLst>
          </p:cNvPr>
          <p:cNvSpPr txBox="1"/>
          <p:nvPr>
            <p:custDataLst>
              <p:tags r:id="rId102"/>
            </p:custDataLst>
          </p:nvPr>
        </p:nvSpPr>
        <p:spPr>
          <a:xfrm>
            <a:off x="6299683" y="2269056"/>
            <a:ext cx="2187092" cy="135089"/>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1000" kern="0" spc="-2" dirty="0">
                <a:solidFill>
                  <a:prstClr val="black"/>
                </a:solidFill>
                <a:latin typeface="Calibri" panose="020F0502020204030204" pitchFamily="34" charset="0"/>
                <a:ea typeface="+mn-ea"/>
                <a:cs typeface="+mn-cs"/>
              </a:rPr>
              <a:t>Calibration/optimization of </a:t>
            </a:r>
            <a:r>
              <a:rPr kumimoji="0" lang="en-US" sz="1000" b="0" i="0" u="none" strike="noStrike" kern="0" cap="none" spc="-2" normalizeH="0" baseline="0" noProof="0" dirty="0">
                <a:ln>
                  <a:noFill/>
                </a:ln>
                <a:solidFill>
                  <a:prstClr val="black"/>
                </a:solidFill>
                <a:effectLst/>
                <a:uLnTx/>
                <a:uFillTx/>
                <a:latin typeface="Calibri" panose="020F0502020204030204" pitchFamily="34" charset="0"/>
                <a:ea typeface="+mn-ea"/>
                <a:cs typeface="+mn-cs"/>
              </a:rPr>
              <a:t> digitizers</a:t>
            </a:r>
          </a:p>
        </p:txBody>
      </p:sp>
      <p:sp>
        <p:nvSpPr>
          <p:cNvPr id="121" name="TextBox 120">
            <a:extLst>
              <a:ext uri="{FF2B5EF4-FFF2-40B4-BE49-F238E27FC236}">
                <a16:creationId xmlns:a16="http://schemas.microsoft.com/office/drawing/2014/main" id="{9A2E406E-3786-FB4C-BE1D-DD6132788216}"/>
              </a:ext>
            </a:extLst>
          </p:cNvPr>
          <p:cNvSpPr txBox="1"/>
          <p:nvPr/>
        </p:nvSpPr>
        <p:spPr>
          <a:xfrm rot="18809443">
            <a:off x="5406449" y="3712864"/>
            <a:ext cx="728264" cy="369332"/>
          </a:xfrm>
          <a:prstGeom prst="rect">
            <a:avLst/>
          </a:prstGeom>
          <a:noFill/>
        </p:spPr>
        <p:txBody>
          <a:bodyPr vert="horz" wrap="square" rtlCol="0">
            <a:spAutoFit/>
          </a:bodyPr>
          <a:lstStyle/>
          <a:p>
            <a:r>
              <a:rPr lang="en-IT" sz="1800" b="1" dirty="0">
                <a:solidFill>
                  <a:srgbClr val="7030A0"/>
                </a:solidFill>
              </a:rPr>
              <a:t>Run 0</a:t>
            </a:r>
          </a:p>
        </p:txBody>
      </p:sp>
      <p:sp>
        <p:nvSpPr>
          <p:cNvPr id="122" name="OTLSHAPE_SLT_190c19f8048244c4985a9356f406cab1_Shape">
            <a:extLst>
              <a:ext uri="{FF2B5EF4-FFF2-40B4-BE49-F238E27FC236}">
                <a16:creationId xmlns:a16="http://schemas.microsoft.com/office/drawing/2014/main" id="{4D938550-C042-4A45-93DF-0C45D63E6C81}"/>
              </a:ext>
            </a:extLst>
          </p:cNvPr>
          <p:cNvSpPr/>
          <p:nvPr>
            <p:custDataLst>
              <p:tags r:id="rId103"/>
            </p:custDataLst>
          </p:nvPr>
        </p:nvSpPr>
        <p:spPr>
          <a:xfrm>
            <a:off x="6124933" y="6003441"/>
            <a:ext cx="2437776" cy="148524"/>
          </a:xfrm>
          <a:prstGeom prst="roundRect">
            <a:avLst/>
          </a:prstGeom>
          <a:solidFill>
            <a:srgbClr val="94B6D2">
              <a:lumMod val="7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3" name="OTLSHAPE_SLT_190c19f8048244c4985a9356f406cab1_Title">
            <a:extLst>
              <a:ext uri="{FF2B5EF4-FFF2-40B4-BE49-F238E27FC236}">
                <a16:creationId xmlns:a16="http://schemas.microsoft.com/office/drawing/2014/main" id="{9F1DBECB-22E7-364B-B817-2A240BE8AA6B}"/>
              </a:ext>
            </a:extLst>
          </p:cNvPr>
          <p:cNvSpPr txBox="1"/>
          <p:nvPr>
            <p:custDataLst>
              <p:tags r:id="rId104"/>
            </p:custDataLst>
          </p:nvPr>
        </p:nvSpPr>
        <p:spPr>
          <a:xfrm>
            <a:off x="6103289" y="6017962"/>
            <a:ext cx="2452247" cy="135148"/>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Noise investigation of bottom/side CRT</a:t>
            </a:r>
          </a:p>
        </p:txBody>
      </p:sp>
      <p:sp>
        <p:nvSpPr>
          <p:cNvPr id="124" name="OTLSHAPE_SLT_190c19f8048244c4985a9356f406cab1_Shape">
            <a:extLst>
              <a:ext uri="{FF2B5EF4-FFF2-40B4-BE49-F238E27FC236}">
                <a16:creationId xmlns:a16="http://schemas.microsoft.com/office/drawing/2014/main" id="{1251FA71-EA88-AB4C-AC8F-025200D0F934}"/>
              </a:ext>
            </a:extLst>
          </p:cNvPr>
          <p:cNvSpPr/>
          <p:nvPr>
            <p:custDataLst>
              <p:tags r:id="rId105"/>
            </p:custDataLst>
          </p:nvPr>
        </p:nvSpPr>
        <p:spPr>
          <a:xfrm>
            <a:off x="4547160" y="1781260"/>
            <a:ext cx="616038" cy="447097"/>
          </a:xfrm>
          <a:prstGeom prst="roundRect">
            <a:avLst/>
          </a:prstGeom>
          <a:solidFill>
            <a:srgbClr val="D0344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5" name="OTLSHAPE_SLT_190c19f8048244c4985a9356f406cab1_Title">
            <a:extLst>
              <a:ext uri="{FF2B5EF4-FFF2-40B4-BE49-F238E27FC236}">
                <a16:creationId xmlns:a16="http://schemas.microsoft.com/office/drawing/2014/main" id="{50D221A1-7DA5-8A46-8F53-1754138FE10F}"/>
              </a:ext>
            </a:extLst>
          </p:cNvPr>
          <p:cNvSpPr txBox="1"/>
          <p:nvPr>
            <p:custDataLst>
              <p:tags r:id="rId106"/>
            </p:custDataLst>
          </p:nvPr>
        </p:nvSpPr>
        <p:spPr>
          <a:xfrm>
            <a:off x="4565749" y="1816531"/>
            <a:ext cx="556579" cy="376153"/>
          </a:xfrm>
          <a:prstGeom prst="rect">
            <a:avLst/>
          </a:prstGeom>
          <a:noFill/>
        </p:spPr>
        <p:txBody>
          <a:bodyPr vert="horz" wrap="square" lIns="0" tIns="0" rIns="0" bIns="0" rtlCol="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SW condenser </a:t>
            </a:r>
            <a:r>
              <a:rPr kumimoji="0" lang="en-US" sz="1000" b="0" i="0" u="none" strike="noStrike" kern="0" cap="none" spc="0" normalizeH="0" baseline="0" noProof="0" dirty="0" err="1">
                <a:ln>
                  <a:noFill/>
                </a:ln>
                <a:solidFill>
                  <a:prstClr val="white"/>
                </a:solidFill>
                <a:effectLst/>
                <a:uLnTx/>
                <a:uFillTx/>
                <a:latin typeface="Calibri" panose="020F0502020204030204" pitchFamily="34" charset="0"/>
                <a:ea typeface="+mn-ea"/>
                <a:cs typeface="+mn-cs"/>
              </a:rPr>
              <a:t>modif</a:t>
            </a:r>
            <a:r>
              <a:rPr kumimoji="0" lang="en-US" sz="1000" b="0" i="0" u="none" strike="noStrike" kern="0" cap="none" spc="0" normalizeH="0" baseline="0" noProof="0" dirty="0">
                <a:ln>
                  <a:noFill/>
                </a:ln>
                <a:solidFill>
                  <a:prstClr val="white"/>
                </a:solidFill>
                <a:effectLst/>
                <a:uLnTx/>
                <a:uFillTx/>
                <a:latin typeface="Calibri" panose="020F0502020204030204" pitchFamily="34" charset="0"/>
                <a:ea typeface="+mn-ea"/>
                <a:cs typeface="+mn-cs"/>
              </a:rPr>
              <a:t>.</a:t>
            </a:r>
          </a:p>
        </p:txBody>
      </p:sp>
    </p:spTree>
    <p:extLst>
      <p:ext uri="{BB962C8B-B14F-4D97-AF65-F5344CB8AC3E}">
        <p14:creationId xmlns:p14="http://schemas.microsoft.com/office/powerpoint/2010/main" val="3112912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E63119-B879-E641-8C49-AF681186A08D}"/>
              </a:ext>
            </a:extLst>
          </p:cNvPr>
          <p:cNvSpPr>
            <a:spLocks noGrp="1"/>
          </p:cNvSpPr>
          <p:nvPr>
            <p:ph type="title"/>
          </p:nvPr>
        </p:nvSpPr>
        <p:spPr/>
        <p:txBody>
          <a:bodyPr/>
          <a:lstStyle/>
          <a:p>
            <a:r>
              <a:rPr lang="en-IT" dirty="0"/>
              <a:t>Summary</a:t>
            </a:r>
          </a:p>
        </p:txBody>
      </p:sp>
      <p:sp>
        <p:nvSpPr>
          <p:cNvPr id="4" name="Date Placeholder 3">
            <a:extLst>
              <a:ext uri="{FF2B5EF4-FFF2-40B4-BE49-F238E27FC236}">
                <a16:creationId xmlns:a16="http://schemas.microsoft.com/office/drawing/2014/main" id="{9D3F1EBF-70F5-5443-85E2-D0CAADA8FC73}"/>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C3BC96D9-F524-6649-852C-02ECF29332DF}"/>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BB92CB42-89C2-0F4B-B56A-3CD26A5D3ECF}"/>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sp>
        <p:nvSpPr>
          <p:cNvPr id="7" name="Content Placeholder 2">
            <a:extLst>
              <a:ext uri="{FF2B5EF4-FFF2-40B4-BE49-F238E27FC236}">
                <a16:creationId xmlns:a16="http://schemas.microsoft.com/office/drawing/2014/main" id="{59AA3588-9635-D54F-AD9D-4B6C0E6A261A}"/>
              </a:ext>
            </a:extLst>
          </p:cNvPr>
          <p:cNvSpPr txBox="1">
            <a:spLocks/>
          </p:cNvSpPr>
          <p:nvPr/>
        </p:nvSpPr>
        <p:spPr>
          <a:xfrm>
            <a:off x="80353" y="1043050"/>
            <a:ext cx="8963440" cy="1778695"/>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Both detector and cryogenic systems running steadily since several months.</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Free electrons lifetime now at the level of 3 </a:t>
            </a:r>
            <a:r>
              <a:rPr lang="en-US" sz="2000" dirty="0" err="1">
                <a:solidFill>
                  <a:srgbClr val="4E4E4E"/>
                </a:solidFill>
                <a:latin typeface="+mj-lt"/>
                <a:sym typeface="Wingdings" pitchFamily="2" charset="2"/>
              </a:rPr>
              <a:t>ms</a:t>
            </a:r>
            <a:r>
              <a:rPr lang="en-US" sz="2000" dirty="0">
                <a:solidFill>
                  <a:srgbClr val="4E4E4E"/>
                </a:solidFill>
                <a:latin typeface="+mj-lt"/>
                <a:sym typeface="Wingdings" pitchFamily="2" charset="2"/>
              </a:rPr>
              <a:t> and stable.</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ICARUS data taking collecting steadily BNB neutrino beam events with the full PMTs + TPCs since mid-March. </a:t>
            </a:r>
            <a:r>
              <a:rPr lang="en-US" sz="2000" dirty="0" err="1">
                <a:solidFill>
                  <a:srgbClr val="4E4E4E"/>
                </a:solidFill>
                <a:latin typeface="+mj-lt"/>
                <a:sym typeface="Wingdings" pitchFamily="2" charset="2"/>
              </a:rPr>
              <a:t>NuMI</a:t>
            </a:r>
            <a:r>
              <a:rPr lang="en-US" sz="2000" dirty="0">
                <a:solidFill>
                  <a:srgbClr val="4E4E4E"/>
                </a:solidFill>
                <a:latin typeface="+mj-lt"/>
                <a:sym typeface="Wingdings" pitchFamily="2" charset="2"/>
              </a:rPr>
              <a:t> beam added in mid-April.</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Since end of May full-time neutrino beam run ongoing with trigger based on scintillation light information. ICARUS primary BNB user.</a:t>
            </a:r>
          </a:p>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Installation of the Top CRT and of the overburden needed in order to fulfil the requirements for sterile neutrino search:</a:t>
            </a:r>
          </a:p>
          <a:p>
            <a:pPr marL="671513" lvl="0" indent="-336550">
              <a:spcBef>
                <a:spcPts val="600"/>
              </a:spcBef>
              <a:buSzPct val="100000"/>
              <a:buFont typeface="Arial" panose="020B0604020202020204" pitchFamily="34" charset="0"/>
              <a:buChar char="•"/>
            </a:pPr>
            <a:r>
              <a:rPr lang="en-US" sz="2000" dirty="0">
                <a:solidFill>
                  <a:srgbClr val="4E4E4E"/>
                </a:solidFill>
                <a:latin typeface="Calibri"/>
                <a:sym typeface="Wingdings" pitchFamily="2" charset="2"/>
              </a:rPr>
              <a:t>side CRT completely installed and commissioned;</a:t>
            </a:r>
          </a:p>
          <a:p>
            <a:pPr marL="671513" lvl="0" indent="-336550">
              <a:spcBef>
                <a:spcPts val="600"/>
              </a:spcBef>
              <a:buSzPct val="100000"/>
              <a:buFont typeface="Arial" panose="020B0604020202020204" pitchFamily="34" charset="0"/>
              <a:buChar char="•"/>
            </a:pPr>
            <a:r>
              <a:rPr lang="en-US" sz="2000" dirty="0">
                <a:solidFill>
                  <a:srgbClr val="4E4E4E"/>
                </a:solidFill>
                <a:latin typeface="Calibri"/>
                <a:sym typeface="Wingdings" pitchFamily="2" charset="2"/>
              </a:rPr>
              <a:t>top CRT modules at Fermilab, to be installed during the summer shutdown;</a:t>
            </a:r>
          </a:p>
          <a:p>
            <a:pPr marL="671513" indent="-336550">
              <a:spcBef>
                <a:spcPts val="600"/>
              </a:spcBef>
              <a:buSzPct val="100000"/>
              <a:buFont typeface="Arial" panose="020B0604020202020204" pitchFamily="34" charset="0"/>
              <a:buChar char="•"/>
            </a:pPr>
            <a:r>
              <a:rPr lang="en-US" sz="2000" dirty="0">
                <a:solidFill>
                  <a:srgbClr val="4E4E4E"/>
                </a:solidFill>
                <a:latin typeface="Calibri"/>
                <a:sym typeface="Wingdings" pitchFamily="2" charset="2"/>
              </a:rPr>
              <a:t>installation of the overburden to follow at the beginning of the next neutrino run.</a:t>
            </a:r>
          </a:p>
        </p:txBody>
      </p:sp>
    </p:spTree>
    <p:extLst>
      <p:ext uri="{BB962C8B-B14F-4D97-AF65-F5344CB8AC3E}">
        <p14:creationId xmlns:p14="http://schemas.microsoft.com/office/powerpoint/2010/main" val="34870799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290A7D2-0B94-4A4E-8FA3-DE10B3AA9210}"/>
              </a:ext>
            </a:extLst>
          </p:cNvPr>
          <p:cNvSpPr>
            <a:spLocks noGrp="1"/>
          </p:cNvSpPr>
          <p:nvPr>
            <p:ph type="title"/>
          </p:nvPr>
        </p:nvSpPr>
        <p:spPr>
          <a:xfrm>
            <a:off x="228600" y="3215061"/>
            <a:ext cx="8686800" cy="427877"/>
          </a:xfrm>
        </p:spPr>
        <p:txBody>
          <a:bodyPr/>
          <a:lstStyle/>
          <a:p>
            <a:pPr algn="ctr"/>
            <a:r>
              <a:rPr lang="en-IT" dirty="0"/>
              <a:t>Backup</a:t>
            </a:r>
          </a:p>
        </p:txBody>
      </p:sp>
      <p:sp>
        <p:nvSpPr>
          <p:cNvPr id="4" name="Date Placeholder 3">
            <a:extLst>
              <a:ext uri="{FF2B5EF4-FFF2-40B4-BE49-F238E27FC236}">
                <a16:creationId xmlns:a16="http://schemas.microsoft.com/office/drawing/2014/main" id="{B72658AB-0C8F-EA4E-A89C-78A321073D8B}"/>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966CEFF3-B809-1149-8C79-EE5E15E439FB}"/>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78D3EB77-ED67-C544-9E76-6AFCD278F2F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spTree>
    <p:extLst>
      <p:ext uri="{BB962C8B-B14F-4D97-AF65-F5344CB8AC3E}">
        <p14:creationId xmlns:p14="http://schemas.microsoft.com/office/powerpoint/2010/main" val="14212547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8756ADE-2B3E-4B48-AAC7-A474B5103073}"/>
              </a:ext>
            </a:extLst>
          </p:cNvPr>
          <p:cNvSpPr>
            <a:spLocks noGrp="1"/>
          </p:cNvSpPr>
          <p:nvPr>
            <p:ph type="title"/>
          </p:nvPr>
        </p:nvSpPr>
        <p:spPr/>
        <p:txBody>
          <a:bodyPr/>
          <a:lstStyle/>
          <a:p>
            <a:r>
              <a:rPr lang="en-IT" dirty="0"/>
              <a:t>Plans to improve the electron lifetime</a:t>
            </a:r>
          </a:p>
        </p:txBody>
      </p:sp>
      <p:sp>
        <p:nvSpPr>
          <p:cNvPr id="4" name="Date Placeholder 3">
            <a:extLst>
              <a:ext uri="{FF2B5EF4-FFF2-40B4-BE49-F238E27FC236}">
                <a16:creationId xmlns:a16="http://schemas.microsoft.com/office/drawing/2014/main" id="{123E9368-5ED9-394C-ADF2-34C039CD7BA5}"/>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2BD825DD-C206-FB4E-8D72-627E4821C5CE}"/>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21E06417-5E18-DD4D-B0F1-867D11B646A4}"/>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pic>
        <p:nvPicPr>
          <p:cNvPr id="8" name="Picture 7" descr="Diagram, schematic&#10;&#10;Description automatically generated">
            <a:extLst>
              <a:ext uri="{FF2B5EF4-FFF2-40B4-BE49-F238E27FC236}">
                <a16:creationId xmlns:a16="http://schemas.microsoft.com/office/drawing/2014/main" id="{6B151818-048A-F240-BFF5-F93BF2B723E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03968" y="2301821"/>
            <a:ext cx="2912871" cy="3884497"/>
          </a:xfrm>
          <a:prstGeom prst="rect">
            <a:avLst/>
          </a:prstGeom>
          <a:ln w="28575">
            <a:solidFill>
              <a:srgbClr val="FFC000"/>
            </a:solidFill>
          </a:ln>
        </p:spPr>
      </p:pic>
      <p:pic>
        <p:nvPicPr>
          <p:cNvPr id="9" name="Picture 8">
            <a:extLst>
              <a:ext uri="{FF2B5EF4-FFF2-40B4-BE49-F238E27FC236}">
                <a16:creationId xmlns:a16="http://schemas.microsoft.com/office/drawing/2014/main" id="{245C5A63-9E65-EA40-AF9C-00440E6BCED2}"/>
              </a:ext>
            </a:extLst>
          </p:cNvPr>
          <p:cNvPicPr>
            <a:picLocks noChangeAspect="1"/>
          </p:cNvPicPr>
          <p:nvPr/>
        </p:nvPicPr>
        <p:blipFill>
          <a:blip r:embed="rId3"/>
          <a:stretch>
            <a:fillRect/>
          </a:stretch>
        </p:blipFill>
        <p:spPr>
          <a:xfrm>
            <a:off x="4933448" y="2246276"/>
            <a:ext cx="3088080" cy="3965094"/>
          </a:xfrm>
          <a:prstGeom prst="rect">
            <a:avLst/>
          </a:prstGeom>
        </p:spPr>
      </p:pic>
      <p:sp>
        <p:nvSpPr>
          <p:cNvPr id="10" name="Rectangle 9">
            <a:extLst>
              <a:ext uri="{FF2B5EF4-FFF2-40B4-BE49-F238E27FC236}">
                <a16:creationId xmlns:a16="http://schemas.microsoft.com/office/drawing/2014/main" id="{7C221854-AA51-D343-A83C-26DDBD63EBAA}"/>
              </a:ext>
            </a:extLst>
          </p:cNvPr>
          <p:cNvSpPr/>
          <p:nvPr/>
        </p:nvSpPr>
        <p:spPr>
          <a:xfrm>
            <a:off x="0" y="748752"/>
            <a:ext cx="9144000" cy="1477328"/>
          </a:xfrm>
          <a:prstGeom prst="rect">
            <a:avLst/>
          </a:prstGeom>
        </p:spPr>
        <p:txBody>
          <a:bodyPr wrap="square">
            <a:spAutoFit/>
          </a:bodyPr>
          <a:lstStyle/>
          <a:p>
            <a:pPr marL="360363" indent="-360363">
              <a:spcBef>
                <a:spcPts val="1200"/>
              </a:spcBef>
              <a:buSzPct val="100000"/>
              <a:buFont typeface="Courier New" panose="02070309020205020404" pitchFamily="49" charset="0"/>
              <a:buChar char="o"/>
            </a:pPr>
            <a:r>
              <a:rPr lang="en-US" sz="2000" dirty="0">
                <a:solidFill>
                  <a:srgbClr val="50504E"/>
                </a:solidFill>
              </a:rPr>
              <a:t>Improvement in the purity after activation of SE condenser confirms that limited electron lifetime currently achieved possibly caused by insufficient </a:t>
            </a:r>
            <a:r>
              <a:rPr lang="en-US" sz="2000" dirty="0" err="1">
                <a:solidFill>
                  <a:srgbClr val="50504E"/>
                </a:solidFill>
              </a:rPr>
              <a:t>GAr</a:t>
            </a:r>
            <a:r>
              <a:rPr lang="en-US" sz="2000" dirty="0">
                <a:solidFill>
                  <a:srgbClr val="50504E"/>
                </a:solidFill>
              </a:rPr>
              <a:t> flow.</a:t>
            </a:r>
          </a:p>
          <a:p>
            <a:pPr marL="360363" indent="-360363">
              <a:spcBef>
                <a:spcPts val="1200"/>
              </a:spcBef>
              <a:buSzPct val="100000"/>
              <a:buFont typeface="Courier New" panose="02070309020205020404" pitchFamily="49" charset="0"/>
              <a:buChar char="o"/>
            </a:pPr>
            <a:r>
              <a:rPr lang="en-US" sz="2000" dirty="0">
                <a:solidFill>
                  <a:srgbClr val="50504E"/>
                </a:solidFill>
              </a:rPr>
              <a:t>4 larger (up to 20L) external warm filters, 2 per cryostat, being constructed at CERN to be added to the gas collection system tentatively in late May.</a:t>
            </a:r>
          </a:p>
        </p:txBody>
      </p:sp>
      <p:cxnSp>
        <p:nvCxnSpPr>
          <p:cNvPr id="12" name="Straight Arrow Connector 11">
            <a:extLst>
              <a:ext uri="{FF2B5EF4-FFF2-40B4-BE49-F238E27FC236}">
                <a16:creationId xmlns:a16="http://schemas.microsoft.com/office/drawing/2014/main" id="{56E54BFC-F595-FB4D-9474-1172EA122E6F}"/>
              </a:ext>
            </a:extLst>
          </p:cNvPr>
          <p:cNvCxnSpPr>
            <a:stCxn id="8" idx="3"/>
          </p:cNvCxnSpPr>
          <p:nvPr/>
        </p:nvCxnSpPr>
        <p:spPr>
          <a:xfrm>
            <a:off x="3816839" y="4244070"/>
            <a:ext cx="2558909" cy="152566"/>
          </a:xfrm>
          <a:prstGeom prst="straightConnector1">
            <a:avLst/>
          </a:prstGeom>
          <a:ln>
            <a:solidFill>
              <a:srgbClr val="FFC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57527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DCDCED-BDDF-5449-83C3-9B73F099874C}"/>
              </a:ext>
            </a:extLst>
          </p:cNvPr>
          <p:cNvSpPr>
            <a:spLocks noGrp="1"/>
          </p:cNvSpPr>
          <p:nvPr>
            <p:ph type="title"/>
          </p:nvPr>
        </p:nvSpPr>
        <p:spPr/>
        <p:txBody>
          <a:bodyPr/>
          <a:lstStyle/>
          <a:p>
            <a:r>
              <a:rPr lang="en-US" dirty="0"/>
              <a:t>Studies of TPC electronic noise in West cryostat</a:t>
            </a:r>
            <a:endParaRPr lang="en-IT" dirty="0"/>
          </a:p>
        </p:txBody>
      </p:sp>
      <p:sp>
        <p:nvSpPr>
          <p:cNvPr id="4" name="Date Placeholder 3">
            <a:extLst>
              <a:ext uri="{FF2B5EF4-FFF2-40B4-BE49-F238E27FC236}">
                <a16:creationId xmlns:a16="http://schemas.microsoft.com/office/drawing/2014/main" id="{79AC8584-DC78-A74D-9EAA-C1483B81DE6B}"/>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BB79B1C4-2D2F-FA4E-9217-E3AE117D209D}"/>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CD164239-BD74-B047-A889-B6E07EEB2A93}"/>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15" name="Content Placeholder 2">
            <a:extLst>
              <a:ext uri="{FF2B5EF4-FFF2-40B4-BE49-F238E27FC236}">
                <a16:creationId xmlns:a16="http://schemas.microsoft.com/office/drawing/2014/main" id="{4CE37389-A7D8-2D4F-BB0D-5303FCBB4086}"/>
              </a:ext>
            </a:extLst>
          </p:cNvPr>
          <p:cNvSpPr>
            <a:spLocks noGrp="1"/>
          </p:cNvSpPr>
          <p:nvPr>
            <p:ph idx="1"/>
          </p:nvPr>
        </p:nvSpPr>
        <p:spPr>
          <a:xfrm>
            <a:off x="98853" y="765165"/>
            <a:ext cx="8954165" cy="1414203"/>
          </a:xfrm>
        </p:spPr>
        <p:txBody>
          <a:bodyPr/>
          <a:lstStyle/>
          <a:p>
            <a:pPr algn="just">
              <a:spcBef>
                <a:spcPts val="1200"/>
              </a:spcBef>
              <a:buSzPct val="100000"/>
              <a:buFont typeface="Courier New" panose="02070309020205020404" pitchFamily="49" charset="0"/>
              <a:buChar char="o"/>
            </a:pPr>
            <a:r>
              <a:rPr lang="en-US" sz="2000" dirty="0">
                <a:solidFill>
                  <a:srgbClr val="50504E"/>
                </a:solidFill>
                <a:latin typeface="+mn-lt"/>
              </a:rPr>
              <a:t>Thorough test campaign performed at FNAL in Dec ‘20 to study/mitigate abnormal noise detected in the TPC read-out electronics after </a:t>
            </a:r>
            <a:r>
              <a:rPr lang="en-US" sz="2000" dirty="0" err="1">
                <a:solidFill>
                  <a:srgbClr val="50504E"/>
                </a:solidFill>
                <a:latin typeface="+mn-lt"/>
              </a:rPr>
              <a:t>LAr</a:t>
            </a:r>
            <a:r>
              <a:rPr lang="en-US" sz="2000" dirty="0">
                <a:solidFill>
                  <a:srgbClr val="50504E"/>
                </a:solidFill>
                <a:latin typeface="+mn-lt"/>
              </a:rPr>
              <a:t> filling, focus on West </a:t>
            </a:r>
            <a:r>
              <a:rPr lang="en-US" sz="2000" dirty="0" err="1">
                <a:solidFill>
                  <a:srgbClr val="50504E"/>
                </a:solidFill>
                <a:latin typeface="+mn-lt"/>
              </a:rPr>
              <a:t>cryo</a:t>
            </a:r>
            <a:r>
              <a:rPr lang="en-US" sz="2000" dirty="0">
                <a:solidFill>
                  <a:srgbClr val="50504E"/>
                </a:solidFill>
                <a:latin typeface="+mn-lt"/>
              </a:rPr>
              <a:t>. </a:t>
            </a:r>
          </a:p>
          <a:p>
            <a:pPr algn="just">
              <a:spcBef>
                <a:spcPts val="1200"/>
              </a:spcBef>
              <a:buSzPct val="100000"/>
              <a:buFont typeface="Courier New" panose="02070309020205020404" pitchFamily="49" charset="0"/>
              <a:buChar char="o"/>
            </a:pPr>
            <a:r>
              <a:rPr lang="en-US" sz="2000" dirty="0">
                <a:solidFill>
                  <a:srgbClr val="50504E"/>
                </a:solidFill>
                <a:latin typeface="+mn-lt"/>
              </a:rPr>
              <a:t>Partial success in mitigating the 120 kHz noise component in 10 (out of 48) mini-crates by adding 2 “filter” 100 Ohm resistors in the offset line.</a:t>
            </a:r>
          </a:p>
          <a:p>
            <a:pPr algn="just">
              <a:spcBef>
                <a:spcPts val="1200"/>
              </a:spcBef>
              <a:buSzPct val="100000"/>
              <a:buFont typeface="Courier New" panose="02070309020205020404" pitchFamily="49" charset="0"/>
              <a:buChar char="o"/>
            </a:pPr>
            <a:endParaRPr lang="en-US" sz="2000" dirty="0">
              <a:solidFill>
                <a:srgbClr val="50504E"/>
              </a:solidFill>
              <a:latin typeface="+mn-lt"/>
            </a:endParaRPr>
          </a:p>
        </p:txBody>
      </p:sp>
      <p:pic>
        <p:nvPicPr>
          <p:cNvPr id="27" name="Picture 16">
            <a:extLst>
              <a:ext uri="{FF2B5EF4-FFF2-40B4-BE49-F238E27FC236}">
                <a16:creationId xmlns:a16="http://schemas.microsoft.com/office/drawing/2014/main" id="{C27FB55C-0523-374D-8A84-F622458ECCB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8392" y="3884143"/>
            <a:ext cx="3333210" cy="2327958"/>
          </a:xfrm>
          <a:prstGeom prst="rect">
            <a:avLst/>
          </a:prstGeom>
        </p:spPr>
      </p:pic>
      <p:pic>
        <p:nvPicPr>
          <p:cNvPr id="24" name="Picture 16">
            <a:extLst>
              <a:ext uri="{FF2B5EF4-FFF2-40B4-BE49-F238E27FC236}">
                <a16:creationId xmlns:a16="http://schemas.microsoft.com/office/drawing/2014/main" id="{E2C5825E-B161-2448-834E-63B2E2AE63A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063648" y="2164696"/>
            <a:ext cx="3688948" cy="2218916"/>
          </a:xfrm>
          <a:prstGeom prst="rect">
            <a:avLst/>
          </a:prstGeom>
        </p:spPr>
      </p:pic>
      <p:sp>
        <p:nvSpPr>
          <p:cNvPr id="25" name="Rettangolo 22">
            <a:extLst>
              <a:ext uri="{FF2B5EF4-FFF2-40B4-BE49-F238E27FC236}">
                <a16:creationId xmlns:a16="http://schemas.microsoft.com/office/drawing/2014/main" id="{645BEAA9-554F-F94B-8FAE-7C30FE1B0AD8}"/>
              </a:ext>
            </a:extLst>
          </p:cNvPr>
          <p:cNvSpPr/>
          <p:nvPr/>
        </p:nvSpPr>
        <p:spPr>
          <a:xfrm>
            <a:off x="4267096" y="2482184"/>
            <a:ext cx="1905000" cy="1200329"/>
          </a:xfrm>
          <a:prstGeom prst="rect">
            <a:avLst/>
          </a:prstGeom>
          <a:solidFill>
            <a:schemeClr val="bg1"/>
          </a:solidFill>
        </p:spPr>
        <p:txBody>
          <a:bodyPr wrap="square">
            <a:spAutoFit/>
          </a:bodyPr>
          <a:lstStyle/>
          <a:p>
            <a:r>
              <a:rPr lang="en-US" sz="1800" dirty="0">
                <a:solidFill>
                  <a:srgbClr val="4E4E4E"/>
                </a:solidFill>
                <a:latin typeface="+mn-lt"/>
                <a:ea typeface="ＭＳ Ｐゴシック" charset="0"/>
                <a:cs typeface="ＭＳ Ｐゴシック" charset="0"/>
              </a:rPr>
              <a:t>Coll/Ind2 standard </a:t>
            </a:r>
          </a:p>
          <a:p>
            <a:r>
              <a:rPr lang="en-US" sz="1800" dirty="0">
                <a:solidFill>
                  <a:srgbClr val="4E4E4E"/>
                </a:solidFill>
                <a:latin typeface="+mn-lt"/>
                <a:ea typeface="ＭＳ Ｐゴシック" charset="0"/>
                <a:cs typeface="ＭＳ Ｐゴシック" charset="0"/>
              </a:rPr>
              <a:t>wires (3.9 m).                    Average RMS </a:t>
            </a:r>
          </a:p>
          <a:p>
            <a:r>
              <a:rPr lang="en-US" sz="1800" dirty="0">
                <a:solidFill>
                  <a:srgbClr val="3333CC"/>
                </a:solidFill>
                <a:latin typeface="+mn-lt"/>
                <a:ea typeface="ＭＳ Ｐゴシック" charset="0"/>
                <a:cs typeface="ＭＳ Ｐゴシック" charset="0"/>
              </a:rPr>
              <a:t>4.1 </a:t>
            </a:r>
            <a:r>
              <a:rPr lang="en-US" sz="1800" dirty="0">
                <a:solidFill>
                  <a:srgbClr val="3333CC"/>
                </a:solidFill>
                <a:latin typeface="+mn-lt"/>
                <a:ea typeface="ＭＳ Ｐゴシック" charset="0"/>
                <a:cs typeface="ＭＳ Ｐゴシック" charset="0"/>
                <a:sym typeface="Wingdings" pitchFamily="2" charset="2"/>
              </a:rPr>
              <a:t> </a:t>
            </a:r>
            <a:r>
              <a:rPr lang="en-US" sz="1800" dirty="0">
                <a:solidFill>
                  <a:srgbClr val="FF0000"/>
                </a:solidFill>
                <a:latin typeface="+mn-lt"/>
                <a:ea typeface="ＭＳ Ｐゴシック" charset="0"/>
                <a:cs typeface="ＭＳ Ｐゴシック" charset="0"/>
              </a:rPr>
              <a:t>3.9 </a:t>
            </a:r>
            <a:r>
              <a:rPr lang="en-US" sz="1800" dirty="0">
                <a:solidFill>
                  <a:srgbClr val="4E4E4E"/>
                </a:solidFill>
                <a:latin typeface="+mn-lt"/>
                <a:ea typeface="ＭＳ Ｐゴシック" charset="0"/>
                <a:cs typeface="ＭＳ Ｐゴシック" charset="0"/>
              </a:rPr>
              <a:t>#ADC</a:t>
            </a:r>
            <a:endParaRPr lang="it-IT" sz="1800" dirty="0">
              <a:solidFill>
                <a:srgbClr val="4E4E4E"/>
              </a:solidFill>
              <a:latin typeface="+mn-lt"/>
              <a:ea typeface="ＭＳ Ｐゴシック" charset="0"/>
              <a:cs typeface="ＭＳ Ｐゴシック" charset="0"/>
            </a:endParaRPr>
          </a:p>
        </p:txBody>
      </p:sp>
      <p:sp>
        <p:nvSpPr>
          <p:cNvPr id="33" name="Rettangolo 22">
            <a:extLst>
              <a:ext uri="{FF2B5EF4-FFF2-40B4-BE49-F238E27FC236}">
                <a16:creationId xmlns:a16="http://schemas.microsoft.com/office/drawing/2014/main" id="{2DE79630-78C4-0F4D-8267-77546DC32B51}"/>
              </a:ext>
            </a:extLst>
          </p:cNvPr>
          <p:cNvSpPr/>
          <p:nvPr/>
        </p:nvSpPr>
        <p:spPr>
          <a:xfrm>
            <a:off x="1895205" y="4304101"/>
            <a:ext cx="2799976" cy="1200329"/>
          </a:xfrm>
          <a:prstGeom prst="rect">
            <a:avLst/>
          </a:prstGeom>
          <a:solidFill>
            <a:schemeClr val="bg1"/>
          </a:solidFill>
        </p:spPr>
        <p:txBody>
          <a:bodyPr wrap="square">
            <a:spAutoFit/>
          </a:bodyPr>
          <a:lstStyle/>
          <a:p>
            <a:r>
              <a:rPr lang="en-US" sz="1800" dirty="0">
                <a:solidFill>
                  <a:srgbClr val="4E4E4E"/>
                </a:solidFill>
                <a:latin typeface="+mn-lt"/>
                <a:ea typeface="ＭＳ Ｐゴシック" charset="0"/>
                <a:cs typeface="ＭＳ Ｐゴシック" charset="0"/>
              </a:rPr>
              <a:t>Top flanges</a:t>
            </a:r>
          </a:p>
          <a:p>
            <a:r>
              <a:rPr lang="en-US" sz="1800" dirty="0">
                <a:solidFill>
                  <a:srgbClr val="4E4E4E"/>
                </a:solidFill>
                <a:latin typeface="+mn-lt"/>
                <a:ea typeface="ＭＳ Ｐゴシック" charset="0"/>
                <a:cs typeface="ＭＳ Ｐゴシック" charset="0"/>
              </a:rPr>
              <a:t>Ind 1 wires (9 m).                    Average RMS </a:t>
            </a:r>
          </a:p>
          <a:p>
            <a:r>
              <a:rPr lang="en-US" sz="1800" dirty="0">
                <a:solidFill>
                  <a:srgbClr val="3333CC"/>
                </a:solidFill>
                <a:latin typeface="+mn-lt"/>
                <a:ea typeface="ＭＳ Ｐゴシック" charset="0"/>
                <a:cs typeface="ＭＳ Ｐゴシック" charset="0"/>
              </a:rPr>
              <a:t>6.6 </a:t>
            </a:r>
            <a:r>
              <a:rPr lang="en-US" sz="1800" dirty="0">
                <a:solidFill>
                  <a:srgbClr val="3333CC"/>
                </a:solidFill>
                <a:latin typeface="+mn-lt"/>
                <a:ea typeface="ＭＳ Ｐゴシック" charset="0"/>
                <a:cs typeface="ＭＳ Ｐゴシック" charset="0"/>
                <a:sym typeface="Wingdings" pitchFamily="2" charset="2"/>
              </a:rPr>
              <a:t> </a:t>
            </a:r>
            <a:r>
              <a:rPr lang="en-US" sz="1800" dirty="0">
                <a:solidFill>
                  <a:srgbClr val="FF0000"/>
                </a:solidFill>
                <a:latin typeface="+mn-lt"/>
                <a:ea typeface="ＭＳ Ｐゴシック" charset="0"/>
                <a:cs typeface="ＭＳ Ｐゴシック" charset="0"/>
                <a:sym typeface="Wingdings" pitchFamily="2" charset="2"/>
              </a:rPr>
              <a:t>6.1</a:t>
            </a:r>
            <a:r>
              <a:rPr lang="en-US" sz="1800" dirty="0">
                <a:solidFill>
                  <a:srgbClr val="FF0000"/>
                </a:solidFill>
                <a:latin typeface="+mn-lt"/>
                <a:ea typeface="ＭＳ Ｐゴシック" charset="0"/>
                <a:cs typeface="ＭＳ Ｐゴシック" charset="0"/>
              </a:rPr>
              <a:t> </a:t>
            </a:r>
            <a:r>
              <a:rPr lang="en-US" sz="1800" dirty="0">
                <a:solidFill>
                  <a:srgbClr val="4E4E4E"/>
                </a:solidFill>
                <a:latin typeface="+mn-lt"/>
                <a:ea typeface="ＭＳ Ｐゴシック" charset="0"/>
                <a:cs typeface="ＭＳ Ｐゴシック" charset="0"/>
              </a:rPr>
              <a:t>#ADC</a:t>
            </a:r>
            <a:endParaRPr lang="it-IT" sz="1800" dirty="0">
              <a:solidFill>
                <a:srgbClr val="4E4E4E"/>
              </a:solidFill>
              <a:latin typeface="+mn-lt"/>
              <a:ea typeface="ＭＳ Ｐゴシック" charset="0"/>
              <a:cs typeface="ＭＳ Ｐゴシック" charset="0"/>
            </a:endParaRPr>
          </a:p>
        </p:txBody>
      </p:sp>
      <p:sp>
        <p:nvSpPr>
          <p:cNvPr id="26" name="Rectangle 25">
            <a:extLst>
              <a:ext uri="{FF2B5EF4-FFF2-40B4-BE49-F238E27FC236}">
                <a16:creationId xmlns:a16="http://schemas.microsoft.com/office/drawing/2014/main" id="{57F0FAAC-9DF3-0A41-A274-57D79B124A7A}"/>
              </a:ext>
            </a:extLst>
          </p:cNvPr>
          <p:cNvSpPr/>
          <p:nvPr/>
        </p:nvSpPr>
        <p:spPr>
          <a:xfrm>
            <a:off x="4473141" y="4161905"/>
            <a:ext cx="1905000" cy="370486"/>
          </a:xfrm>
          <a:prstGeom prst="rect">
            <a:avLst/>
          </a:prstGeom>
        </p:spPr>
        <p:txBody>
          <a:bodyPr wrap="square">
            <a:spAutoFit/>
          </a:bodyPr>
          <a:lstStyle/>
          <a:p>
            <a:pPr>
              <a:lnSpc>
                <a:spcPts val="2400"/>
              </a:lnSpc>
              <a:spcBef>
                <a:spcPts val="600"/>
              </a:spcBef>
            </a:pPr>
            <a:r>
              <a:rPr lang="en-US" sz="1400" dirty="0">
                <a:solidFill>
                  <a:srgbClr val="4E4E4E"/>
                </a:solidFill>
                <a:latin typeface="+mn-lt"/>
                <a:ea typeface="ＭＳ Ｐゴシック" charset="0"/>
              </a:rPr>
              <a:t>RMS (#ADC)</a:t>
            </a:r>
          </a:p>
        </p:txBody>
      </p:sp>
      <p:sp>
        <p:nvSpPr>
          <p:cNvPr id="34" name="Rectangle 33">
            <a:extLst>
              <a:ext uri="{FF2B5EF4-FFF2-40B4-BE49-F238E27FC236}">
                <a16:creationId xmlns:a16="http://schemas.microsoft.com/office/drawing/2014/main" id="{EE9EE68C-E10B-CE4F-A3F0-7E4A12CD0732}"/>
              </a:ext>
            </a:extLst>
          </p:cNvPr>
          <p:cNvSpPr/>
          <p:nvPr/>
        </p:nvSpPr>
        <p:spPr>
          <a:xfrm>
            <a:off x="2202782" y="6000197"/>
            <a:ext cx="1905000" cy="370486"/>
          </a:xfrm>
          <a:prstGeom prst="rect">
            <a:avLst/>
          </a:prstGeom>
        </p:spPr>
        <p:txBody>
          <a:bodyPr wrap="square">
            <a:spAutoFit/>
          </a:bodyPr>
          <a:lstStyle/>
          <a:p>
            <a:pPr>
              <a:lnSpc>
                <a:spcPts val="2400"/>
              </a:lnSpc>
              <a:spcBef>
                <a:spcPts val="600"/>
              </a:spcBef>
            </a:pPr>
            <a:r>
              <a:rPr lang="en-US" sz="1400" dirty="0">
                <a:solidFill>
                  <a:srgbClr val="4E4E4E"/>
                </a:solidFill>
                <a:latin typeface="+mn-lt"/>
                <a:ea typeface="ＭＳ Ｐゴシック" charset="0"/>
              </a:rPr>
              <a:t>RMS (#ADC)</a:t>
            </a:r>
          </a:p>
        </p:txBody>
      </p:sp>
      <p:pic>
        <p:nvPicPr>
          <p:cNvPr id="35" name="Picture 16">
            <a:extLst>
              <a:ext uri="{FF2B5EF4-FFF2-40B4-BE49-F238E27FC236}">
                <a16:creationId xmlns:a16="http://schemas.microsoft.com/office/drawing/2014/main" id="{36A8CA6D-2776-1E4D-A982-9F2F5219565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445045" y="3653381"/>
            <a:ext cx="3679988" cy="2327958"/>
          </a:xfrm>
          <a:prstGeom prst="rect">
            <a:avLst/>
          </a:prstGeom>
        </p:spPr>
      </p:pic>
      <p:sp>
        <p:nvSpPr>
          <p:cNvPr id="36" name="Rettangolo 22">
            <a:extLst>
              <a:ext uri="{FF2B5EF4-FFF2-40B4-BE49-F238E27FC236}">
                <a16:creationId xmlns:a16="http://schemas.microsoft.com/office/drawing/2014/main" id="{7E6D1FA7-AFFA-1D4C-9023-EA0911404485}"/>
              </a:ext>
            </a:extLst>
          </p:cNvPr>
          <p:cNvSpPr/>
          <p:nvPr/>
        </p:nvSpPr>
        <p:spPr>
          <a:xfrm>
            <a:off x="7389680" y="3990453"/>
            <a:ext cx="2799976" cy="1200329"/>
          </a:xfrm>
          <a:prstGeom prst="rect">
            <a:avLst/>
          </a:prstGeom>
          <a:solidFill>
            <a:schemeClr val="bg1"/>
          </a:solidFill>
        </p:spPr>
        <p:txBody>
          <a:bodyPr wrap="square">
            <a:spAutoFit/>
          </a:bodyPr>
          <a:lstStyle/>
          <a:p>
            <a:r>
              <a:rPr lang="en-US" sz="1800" dirty="0">
                <a:solidFill>
                  <a:srgbClr val="4E4E4E"/>
                </a:solidFill>
                <a:latin typeface="+mn-lt"/>
                <a:ea typeface="ＭＳ Ｐゴシック" charset="0"/>
                <a:cs typeface="ＭＳ Ｐゴシック" charset="0"/>
              </a:rPr>
              <a:t>Middle flanges</a:t>
            </a:r>
          </a:p>
          <a:p>
            <a:r>
              <a:rPr lang="en-US" sz="1800" dirty="0">
                <a:solidFill>
                  <a:srgbClr val="4E4E4E"/>
                </a:solidFill>
                <a:latin typeface="+mn-lt"/>
                <a:ea typeface="ＭＳ Ｐゴシック" charset="0"/>
                <a:cs typeface="ＭＳ Ｐゴシック" charset="0"/>
              </a:rPr>
              <a:t>Ind 1 wires (9 m).                    Average RMS </a:t>
            </a:r>
          </a:p>
          <a:p>
            <a:r>
              <a:rPr lang="en-US" sz="1800" dirty="0">
                <a:solidFill>
                  <a:srgbClr val="3333CC"/>
                </a:solidFill>
                <a:latin typeface="+mn-lt"/>
                <a:ea typeface="ＭＳ Ｐゴシック" charset="0"/>
                <a:cs typeface="ＭＳ Ｐゴシック" charset="0"/>
              </a:rPr>
              <a:t>7.4 </a:t>
            </a:r>
            <a:r>
              <a:rPr lang="en-US" sz="1800" dirty="0">
                <a:solidFill>
                  <a:srgbClr val="3333CC"/>
                </a:solidFill>
                <a:latin typeface="+mn-lt"/>
                <a:ea typeface="ＭＳ Ｐゴシック" charset="0"/>
                <a:cs typeface="ＭＳ Ｐゴシック" charset="0"/>
                <a:sym typeface="Wingdings" pitchFamily="2" charset="2"/>
              </a:rPr>
              <a:t> </a:t>
            </a:r>
            <a:r>
              <a:rPr lang="en-US" sz="1800" dirty="0">
                <a:solidFill>
                  <a:srgbClr val="FF0000"/>
                </a:solidFill>
                <a:latin typeface="+mn-lt"/>
                <a:ea typeface="ＭＳ Ｐゴシック" charset="0"/>
                <a:cs typeface="ＭＳ Ｐゴシック" charset="0"/>
                <a:sym typeface="Wingdings" pitchFamily="2" charset="2"/>
              </a:rPr>
              <a:t>6.6</a:t>
            </a:r>
            <a:r>
              <a:rPr lang="en-US" sz="1800" dirty="0">
                <a:solidFill>
                  <a:srgbClr val="FF0000"/>
                </a:solidFill>
                <a:latin typeface="+mn-lt"/>
                <a:ea typeface="ＭＳ Ｐゴシック" charset="0"/>
                <a:cs typeface="ＭＳ Ｐゴシック" charset="0"/>
              </a:rPr>
              <a:t> </a:t>
            </a:r>
            <a:r>
              <a:rPr lang="en-US" sz="1800" dirty="0">
                <a:solidFill>
                  <a:srgbClr val="4E4E4E"/>
                </a:solidFill>
                <a:latin typeface="+mn-lt"/>
                <a:ea typeface="ＭＳ Ｐゴシック" charset="0"/>
                <a:cs typeface="ＭＳ Ｐゴシック" charset="0"/>
              </a:rPr>
              <a:t>#ADC</a:t>
            </a:r>
            <a:endParaRPr lang="it-IT" sz="1800" dirty="0">
              <a:solidFill>
                <a:srgbClr val="4E4E4E"/>
              </a:solidFill>
              <a:latin typeface="+mn-lt"/>
              <a:ea typeface="ＭＳ Ｐゴシック" charset="0"/>
              <a:cs typeface="ＭＳ Ｐゴシック" charset="0"/>
            </a:endParaRPr>
          </a:p>
        </p:txBody>
      </p:sp>
      <p:sp>
        <p:nvSpPr>
          <p:cNvPr id="37" name="Rectangle 36">
            <a:extLst>
              <a:ext uri="{FF2B5EF4-FFF2-40B4-BE49-F238E27FC236}">
                <a16:creationId xmlns:a16="http://schemas.microsoft.com/office/drawing/2014/main" id="{173AC50F-1586-6841-A6B9-CB45442BA922}"/>
              </a:ext>
            </a:extLst>
          </p:cNvPr>
          <p:cNvSpPr/>
          <p:nvPr/>
        </p:nvSpPr>
        <p:spPr>
          <a:xfrm>
            <a:off x="7837168" y="5776338"/>
            <a:ext cx="1905000" cy="370486"/>
          </a:xfrm>
          <a:prstGeom prst="rect">
            <a:avLst/>
          </a:prstGeom>
        </p:spPr>
        <p:txBody>
          <a:bodyPr wrap="square">
            <a:spAutoFit/>
          </a:bodyPr>
          <a:lstStyle/>
          <a:p>
            <a:pPr>
              <a:lnSpc>
                <a:spcPts val="2400"/>
              </a:lnSpc>
              <a:spcBef>
                <a:spcPts val="600"/>
              </a:spcBef>
            </a:pPr>
            <a:r>
              <a:rPr lang="en-US" sz="1400" dirty="0">
                <a:solidFill>
                  <a:srgbClr val="4E4E4E"/>
                </a:solidFill>
                <a:latin typeface="+mn-lt"/>
                <a:ea typeface="ＭＳ Ｐゴシック" charset="0"/>
              </a:rPr>
              <a:t>RMS (#ADC)</a:t>
            </a:r>
          </a:p>
        </p:txBody>
      </p:sp>
    </p:spTree>
    <p:extLst>
      <p:ext uri="{BB962C8B-B14F-4D97-AF65-F5344CB8AC3E}">
        <p14:creationId xmlns:p14="http://schemas.microsoft.com/office/powerpoint/2010/main" val="269048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it-IT"/>
              <a:t>06/11/21</a:t>
            </a:r>
            <a:endParaRPr lang="en-US" dirty="0"/>
          </a:p>
        </p:txBody>
      </p:sp>
      <p:sp>
        <p:nvSpPr>
          <p:cNvPr id="4" name="Footer Placeholder 3"/>
          <p:cNvSpPr>
            <a:spLocks noGrp="1"/>
          </p:cNvSpPr>
          <p:nvPr>
            <p:ph type="ftr" sz="quarter" idx="3"/>
          </p:nvPr>
        </p:nvSpPr>
        <p:spPr/>
        <p:txBody>
          <a:bodyPr/>
          <a:lstStyle/>
          <a:p>
            <a:pPr>
              <a:defRPr/>
            </a:pPr>
            <a:r>
              <a:rPr lang="en-US"/>
              <a:t>SBN Oversight Board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9" name="Title 8"/>
          <p:cNvSpPr>
            <a:spLocks noGrp="1"/>
          </p:cNvSpPr>
          <p:nvPr>
            <p:ph type="title"/>
          </p:nvPr>
        </p:nvSpPr>
        <p:spPr>
          <a:xfrm>
            <a:off x="228600" y="176596"/>
            <a:ext cx="8686800" cy="427877"/>
          </a:xfrm>
        </p:spPr>
        <p:txBody>
          <a:bodyPr/>
          <a:lstStyle/>
          <a:p>
            <a:r>
              <a:rPr lang="en-US" dirty="0"/>
              <a:t>Detector status and stability</a:t>
            </a:r>
          </a:p>
        </p:txBody>
      </p:sp>
      <p:sp>
        <p:nvSpPr>
          <p:cNvPr id="10" name="Content Placeholder 2"/>
          <p:cNvSpPr>
            <a:spLocks noGrp="1"/>
          </p:cNvSpPr>
          <p:nvPr>
            <p:ph idx="1"/>
          </p:nvPr>
        </p:nvSpPr>
        <p:spPr>
          <a:xfrm>
            <a:off x="148283" y="715062"/>
            <a:ext cx="8847435" cy="2443238"/>
          </a:xfrm>
        </p:spPr>
        <p:txBody>
          <a:bodyPr/>
          <a:lstStyle/>
          <a:p>
            <a:pPr algn="just">
              <a:spcBef>
                <a:spcPts val="600"/>
              </a:spcBef>
              <a:buSzPct val="100000"/>
              <a:buFont typeface="Courier New" panose="02070309020205020404" pitchFamily="49" charset="0"/>
              <a:buChar char="o"/>
            </a:pPr>
            <a:r>
              <a:rPr lang="en-US" sz="2000" dirty="0">
                <a:solidFill>
                  <a:srgbClr val="50504E"/>
                </a:solidFill>
                <a:latin typeface="+mn-lt"/>
              </a:rPr>
              <a:t>Stable detector operations for both TPC and PMTs since Aug 27</a:t>
            </a:r>
            <a:r>
              <a:rPr lang="en-US" sz="2000" baseline="30000" dirty="0">
                <a:solidFill>
                  <a:srgbClr val="50504E"/>
                </a:solidFill>
                <a:latin typeface="+mn-lt"/>
              </a:rPr>
              <a:t>th</a:t>
            </a:r>
            <a:r>
              <a:rPr lang="en-US" sz="2000" dirty="0">
                <a:solidFill>
                  <a:srgbClr val="50504E"/>
                </a:solidFill>
                <a:latin typeface="+mn-lt"/>
              </a:rPr>
              <a:t>. </a:t>
            </a:r>
          </a:p>
          <a:p>
            <a:pPr algn="just">
              <a:spcBef>
                <a:spcPts val="600"/>
              </a:spcBef>
              <a:buSzPct val="100000"/>
              <a:buFont typeface="Courier New" panose="02070309020205020404" pitchFamily="49" charset="0"/>
              <a:buChar char="o"/>
            </a:pPr>
            <a:r>
              <a:rPr lang="en-US" sz="2000" dirty="0">
                <a:solidFill>
                  <a:srgbClr val="50504E"/>
                </a:solidFill>
                <a:latin typeface="+mn-lt"/>
              </a:rPr>
              <a:t>Networking upgraded to the final configuration with redundancy.</a:t>
            </a:r>
          </a:p>
          <a:p>
            <a:pPr marL="342900" lvl="1" indent="-342900" algn="just">
              <a:spcBef>
                <a:spcPts val="600"/>
              </a:spcBef>
              <a:buSzPct val="100000"/>
              <a:buFont typeface="Courier New" panose="02070309020205020404" pitchFamily="49" charset="0"/>
              <a:buChar char="o"/>
            </a:pPr>
            <a:r>
              <a:rPr lang="en-US" sz="2000" dirty="0">
                <a:solidFill>
                  <a:srgbClr val="50504E"/>
                </a:solidFill>
                <a:latin typeface="+mn-lt"/>
              </a:rPr>
              <a:t>Slow controls performing steadily and continuously upgraded to add more components. Remote-only shifts.</a:t>
            </a:r>
          </a:p>
          <a:p>
            <a:pPr algn="just">
              <a:spcBef>
                <a:spcPts val="600"/>
              </a:spcBef>
              <a:buSzPct val="100000"/>
              <a:buFont typeface="Courier New" panose="02070309020205020404" pitchFamily="49" charset="0"/>
              <a:buChar char="o"/>
            </a:pPr>
            <a:r>
              <a:rPr lang="en-US" sz="2000" dirty="0">
                <a:solidFill>
                  <a:srgbClr val="50504E"/>
                </a:solidFill>
                <a:latin typeface="+mn-lt"/>
              </a:rPr>
              <a:t>Steady data taking with neutrino beams overnight and during weekends since mid March, in parallel with continuing commissioning activities during working hours. Full time (24/7) neutrino beam run since May 30</a:t>
            </a:r>
            <a:r>
              <a:rPr lang="en-US" sz="2000" baseline="30000" dirty="0">
                <a:solidFill>
                  <a:srgbClr val="50504E"/>
                </a:solidFill>
                <a:latin typeface="+mn-lt"/>
              </a:rPr>
              <a:t>th</a:t>
            </a:r>
            <a:r>
              <a:rPr lang="en-US" sz="2000" dirty="0">
                <a:solidFill>
                  <a:srgbClr val="50504E"/>
                </a:solidFill>
                <a:latin typeface="+mn-lt"/>
              </a:rPr>
              <a:t>.</a:t>
            </a:r>
          </a:p>
        </p:txBody>
      </p:sp>
      <p:sp>
        <p:nvSpPr>
          <p:cNvPr id="12" name="Installing the modules">
            <a:extLst>
              <a:ext uri="{FF2B5EF4-FFF2-40B4-BE49-F238E27FC236}">
                <a16:creationId xmlns:a16="http://schemas.microsoft.com/office/drawing/2014/main" id="{DAFFE46D-BE23-4D43-857A-FAF239AE4E34}"/>
              </a:ext>
            </a:extLst>
          </p:cNvPr>
          <p:cNvSpPr txBox="1"/>
          <p:nvPr/>
        </p:nvSpPr>
        <p:spPr>
          <a:xfrm>
            <a:off x="6450536" y="4288811"/>
            <a:ext cx="2545181" cy="7184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35719" tIns="35719" rIns="35719" bIns="35719" anchor="ctr">
            <a:spAutoFit/>
          </a:bodyPr>
          <a:lstStyle/>
          <a:p>
            <a:pPr defTabSz="914400" fontAlgn="auto">
              <a:spcBef>
                <a:spcPts val="0"/>
              </a:spcBef>
              <a:spcAft>
                <a:spcPts val="0"/>
              </a:spcAft>
            </a:pPr>
            <a:r>
              <a:rPr lang="en-US" sz="1400" b="1" dirty="0">
                <a:solidFill>
                  <a:prstClr val="black"/>
                </a:solidFill>
                <a:latin typeface="Calibri" panose="020F0502020204030204"/>
                <a:ea typeface="+mn-ea"/>
                <a:cs typeface="+mn-cs"/>
              </a:rPr>
              <a:t>Stability of the cathode </a:t>
            </a:r>
          </a:p>
          <a:p>
            <a:pPr defTabSz="914400" fontAlgn="auto">
              <a:spcBef>
                <a:spcPts val="0"/>
              </a:spcBef>
              <a:spcAft>
                <a:spcPts val="0"/>
              </a:spcAft>
            </a:pPr>
            <a:r>
              <a:rPr lang="en-US" sz="1400" b="1" dirty="0">
                <a:solidFill>
                  <a:prstClr val="black"/>
                </a:solidFill>
                <a:latin typeface="Calibri" panose="020F0502020204030204"/>
                <a:ea typeface="+mn-ea"/>
                <a:cs typeface="+mn-cs"/>
              </a:rPr>
              <a:t>voltage and current, </a:t>
            </a:r>
            <a:br>
              <a:rPr lang="en-US" sz="1400" b="1" dirty="0">
                <a:solidFill>
                  <a:prstClr val="black"/>
                </a:solidFill>
                <a:latin typeface="Calibri" panose="020F0502020204030204"/>
                <a:ea typeface="+mn-ea"/>
                <a:cs typeface="+mn-cs"/>
              </a:rPr>
            </a:br>
            <a:r>
              <a:rPr lang="en-US" sz="1400" b="1" dirty="0">
                <a:solidFill>
                  <a:prstClr val="black"/>
                </a:solidFill>
                <a:latin typeface="Calibri" panose="020F0502020204030204"/>
                <a:ea typeface="+mn-ea"/>
                <a:cs typeface="+mn-cs"/>
              </a:rPr>
              <a:t>at nominal drift field 500 V/cm</a:t>
            </a:r>
            <a:endParaRPr sz="1400" b="1" dirty="0">
              <a:solidFill>
                <a:prstClr val="black"/>
              </a:solidFill>
              <a:latin typeface="Calibri" panose="020F0502020204030204"/>
              <a:ea typeface="+mn-ea"/>
              <a:cs typeface="+mn-cs"/>
            </a:endParaRPr>
          </a:p>
        </p:txBody>
      </p:sp>
      <p:pic>
        <p:nvPicPr>
          <p:cNvPr id="6" name="Picture 5">
            <a:extLst>
              <a:ext uri="{FF2B5EF4-FFF2-40B4-BE49-F238E27FC236}">
                <a16:creationId xmlns:a16="http://schemas.microsoft.com/office/drawing/2014/main" id="{3092F9AC-D8B8-604B-9D4F-B378FC13794C}"/>
              </a:ext>
            </a:extLst>
          </p:cNvPr>
          <p:cNvPicPr>
            <a:picLocks noChangeAspect="1"/>
          </p:cNvPicPr>
          <p:nvPr/>
        </p:nvPicPr>
        <p:blipFill>
          <a:blip r:embed="rId3"/>
          <a:stretch>
            <a:fillRect/>
          </a:stretch>
        </p:blipFill>
        <p:spPr>
          <a:xfrm>
            <a:off x="828672" y="3086952"/>
            <a:ext cx="5384237" cy="3163536"/>
          </a:xfrm>
          <a:prstGeom prst="rect">
            <a:avLst/>
          </a:prstGeom>
        </p:spPr>
      </p:pic>
    </p:spTree>
    <p:extLst>
      <p:ext uri="{BB962C8B-B14F-4D97-AF65-F5344CB8AC3E}">
        <p14:creationId xmlns:p14="http://schemas.microsoft.com/office/powerpoint/2010/main" val="35091140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896E2E-3145-FF45-9A50-AE2D9F6CF80A}"/>
              </a:ext>
            </a:extLst>
          </p:cNvPr>
          <p:cNvSpPr>
            <a:spLocks noGrp="1"/>
          </p:cNvSpPr>
          <p:nvPr>
            <p:ph type="title"/>
          </p:nvPr>
        </p:nvSpPr>
        <p:spPr/>
        <p:txBody>
          <a:bodyPr/>
          <a:lstStyle/>
          <a:p>
            <a:r>
              <a:rPr lang="en-IT" dirty="0"/>
              <a:t>Effect of ground strap on TPC noise</a:t>
            </a:r>
          </a:p>
        </p:txBody>
      </p:sp>
      <p:sp>
        <p:nvSpPr>
          <p:cNvPr id="4" name="Date Placeholder 3">
            <a:extLst>
              <a:ext uri="{FF2B5EF4-FFF2-40B4-BE49-F238E27FC236}">
                <a16:creationId xmlns:a16="http://schemas.microsoft.com/office/drawing/2014/main" id="{27DB0040-EDA0-4145-87A1-BDDDD259B954}"/>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31870C9A-1DC7-534C-86A2-586265034593}"/>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82524818-7DAE-8947-B434-00DF4E07A65F}"/>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pic>
        <p:nvPicPr>
          <p:cNvPr id="7" name="Content Placeholder 4" descr="Chart&#10;&#10;Description automatically generated">
            <a:extLst>
              <a:ext uri="{FF2B5EF4-FFF2-40B4-BE49-F238E27FC236}">
                <a16:creationId xmlns:a16="http://schemas.microsoft.com/office/drawing/2014/main" id="{CB921B87-40B2-AE45-A41A-F0EF74EDCD11}"/>
              </a:ext>
            </a:extLst>
          </p:cNvPr>
          <p:cNvPicPr>
            <a:picLocks noChangeAspect="1"/>
          </p:cNvPicPr>
          <p:nvPr/>
        </p:nvPicPr>
        <p:blipFill>
          <a:blip r:embed="rId2"/>
          <a:stretch>
            <a:fillRect/>
          </a:stretch>
        </p:blipFill>
        <p:spPr>
          <a:xfrm>
            <a:off x="3986213" y="1234596"/>
            <a:ext cx="4914900" cy="4248150"/>
          </a:xfrm>
          <a:prstGeom prst="rect">
            <a:avLst/>
          </a:prstGeom>
        </p:spPr>
      </p:pic>
      <p:sp>
        <p:nvSpPr>
          <p:cNvPr id="8" name="Installing the modules">
            <a:extLst>
              <a:ext uri="{FF2B5EF4-FFF2-40B4-BE49-F238E27FC236}">
                <a16:creationId xmlns:a16="http://schemas.microsoft.com/office/drawing/2014/main" id="{75CADA46-11B5-5747-9541-6BA80EE3D7B1}"/>
              </a:ext>
            </a:extLst>
          </p:cNvPr>
          <p:cNvSpPr txBox="1"/>
          <p:nvPr/>
        </p:nvSpPr>
        <p:spPr>
          <a:xfrm>
            <a:off x="5288096" y="5278720"/>
            <a:ext cx="2950231" cy="287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914400" fontAlgn="auto">
              <a:spcBef>
                <a:spcPts val="0"/>
              </a:spcBef>
              <a:spcAft>
                <a:spcPts val="0"/>
              </a:spcAft>
            </a:pPr>
            <a:r>
              <a:rPr lang="en-US" sz="1400" b="1" dirty="0">
                <a:solidFill>
                  <a:prstClr val="black"/>
                </a:solidFill>
                <a:latin typeface="Calibri" panose="020F0502020204030204"/>
                <a:ea typeface="+mn-ea"/>
                <a:cs typeface="+mn-cs"/>
              </a:rPr>
              <a:t>Sample FFT for one mini-crate (WW05)</a:t>
            </a:r>
            <a:endParaRPr sz="1400" b="1" dirty="0">
              <a:solidFill>
                <a:prstClr val="black"/>
              </a:solidFill>
              <a:latin typeface="Calibri" panose="020F0502020204030204"/>
              <a:ea typeface="+mn-ea"/>
              <a:cs typeface="+mn-cs"/>
            </a:endParaRPr>
          </a:p>
        </p:txBody>
      </p:sp>
      <p:sp>
        <p:nvSpPr>
          <p:cNvPr id="9" name="Content Placeholder 2">
            <a:extLst>
              <a:ext uri="{FF2B5EF4-FFF2-40B4-BE49-F238E27FC236}">
                <a16:creationId xmlns:a16="http://schemas.microsoft.com/office/drawing/2014/main" id="{06D28A3C-CD66-4E43-9778-EBD53D9D01A4}"/>
              </a:ext>
            </a:extLst>
          </p:cNvPr>
          <p:cNvSpPr>
            <a:spLocks noGrp="1"/>
          </p:cNvSpPr>
          <p:nvPr>
            <p:ph idx="1"/>
          </p:nvPr>
        </p:nvSpPr>
        <p:spPr>
          <a:xfrm>
            <a:off x="98854" y="1209544"/>
            <a:ext cx="3757051" cy="4331703"/>
          </a:xfrm>
        </p:spPr>
        <p:txBody>
          <a:bodyPr/>
          <a:lstStyle/>
          <a:p>
            <a:pPr>
              <a:spcBef>
                <a:spcPts val="1200"/>
              </a:spcBef>
              <a:buSzPct val="100000"/>
              <a:buFont typeface="Courier New" panose="02070309020205020404" pitchFamily="49" charset="0"/>
              <a:buChar char="o"/>
            </a:pPr>
            <a:r>
              <a:rPr lang="en-US" sz="2000" dirty="0">
                <a:solidFill>
                  <a:srgbClr val="50504E"/>
                </a:solidFill>
                <a:latin typeface="+mn-lt"/>
              </a:rPr>
              <a:t>Investigation of the effect of the ground strap (connecting the mini-crates to the feed-through signal wire flanges) on TPC noise performed in January ’21.</a:t>
            </a:r>
          </a:p>
          <a:p>
            <a:pPr>
              <a:spcBef>
                <a:spcPts val="1200"/>
              </a:spcBef>
              <a:buSzPct val="100000"/>
              <a:buFont typeface="Courier New" panose="02070309020205020404" pitchFamily="49" charset="0"/>
              <a:buChar char="o"/>
            </a:pPr>
            <a:r>
              <a:rPr lang="en-US" sz="2000" dirty="0">
                <a:solidFill>
                  <a:srgbClr val="50504E"/>
                </a:solidFill>
                <a:latin typeface="+mn-lt"/>
              </a:rPr>
              <a:t>Removal of the ground straps causes substantial increase in TPC noise, at particular frequencies prominent in some of the noisier mini-crates.</a:t>
            </a:r>
          </a:p>
          <a:p>
            <a:pPr>
              <a:spcBef>
                <a:spcPts val="1200"/>
              </a:spcBef>
              <a:buSzPct val="100000"/>
              <a:buFont typeface="Courier New" panose="02070309020205020404" pitchFamily="49" charset="0"/>
              <a:buChar char="o"/>
            </a:pPr>
            <a:r>
              <a:rPr lang="en-US" sz="2000" dirty="0">
                <a:solidFill>
                  <a:srgbClr val="50504E"/>
                </a:solidFill>
                <a:latin typeface="+mn-lt"/>
              </a:rPr>
              <a:t>This is additional evidence of some grounding-related noise source.</a:t>
            </a:r>
          </a:p>
        </p:txBody>
      </p:sp>
    </p:spTree>
    <p:extLst>
      <p:ext uri="{BB962C8B-B14F-4D97-AF65-F5344CB8AC3E}">
        <p14:creationId xmlns:p14="http://schemas.microsoft.com/office/powerpoint/2010/main" val="16996603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749D8-44D9-EF4D-BEEC-8E93BE21BEF4}"/>
              </a:ext>
            </a:extLst>
          </p:cNvPr>
          <p:cNvSpPr>
            <a:spLocks noGrp="1"/>
          </p:cNvSpPr>
          <p:nvPr>
            <p:ph type="title"/>
          </p:nvPr>
        </p:nvSpPr>
        <p:spPr/>
        <p:txBody>
          <a:bodyPr/>
          <a:lstStyle/>
          <a:p>
            <a:pPr algn="ctr"/>
            <a:r>
              <a:rPr lang="en-US" dirty="0"/>
              <a:t>“Spill-only” trigger</a:t>
            </a:r>
            <a:endParaRPr lang="en-IT" dirty="0"/>
          </a:p>
        </p:txBody>
      </p:sp>
      <p:sp>
        <p:nvSpPr>
          <p:cNvPr id="4" name="Date Placeholder 3">
            <a:extLst>
              <a:ext uri="{FF2B5EF4-FFF2-40B4-BE49-F238E27FC236}">
                <a16:creationId xmlns:a16="http://schemas.microsoft.com/office/drawing/2014/main" id="{E4AF6F48-D6BD-A645-91AE-A290D07ADCC4}"/>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28CF122A-0530-9D46-86D3-247527FF4623}"/>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9C65B572-A193-BE41-A415-43D68F194C11}"/>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8" name="Content Placeholder 2">
            <a:extLst>
              <a:ext uri="{FF2B5EF4-FFF2-40B4-BE49-F238E27FC236}">
                <a16:creationId xmlns:a16="http://schemas.microsoft.com/office/drawing/2014/main" id="{46E1B948-3E40-3C4E-9116-E6146D3B67B4}"/>
              </a:ext>
            </a:extLst>
          </p:cNvPr>
          <p:cNvSpPr>
            <a:spLocks noGrp="1"/>
          </p:cNvSpPr>
          <p:nvPr>
            <p:ph idx="1"/>
          </p:nvPr>
        </p:nvSpPr>
        <p:spPr>
          <a:xfrm>
            <a:off x="117864" y="790386"/>
            <a:ext cx="8913402" cy="5673044"/>
          </a:xfrm>
        </p:spPr>
        <p:txBody>
          <a:bodyPr/>
          <a:lstStyle/>
          <a:p>
            <a:pPr>
              <a:spcBef>
                <a:spcPts val="1200"/>
              </a:spcBef>
              <a:buSzPct val="100000"/>
              <a:buFont typeface="Courier New" panose="02070309020205020404" pitchFamily="49" charset="0"/>
              <a:buChar char="o"/>
            </a:pPr>
            <a:r>
              <a:rPr lang="en-US" sz="2000" dirty="0">
                <a:solidFill>
                  <a:srgbClr val="50504E"/>
                </a:solidFill>
                <a:latin typeface="+mn-lt"/>
                <a:sym typeface="Wingdings" pitchFamily="2" charset="2"/>
              </a:rPr>
              <a:t>Simplest beam trigger implemented “spill-only”: early warning signal of the extraction of protons for the BNB (gated-BES) used to generate a trigger signal common to TPC and PMTs in the EAST cryostat only.</a:t>
            </a:r>
          </a:p>
          <a:p>
            <a:pPr marL="0" indent="0">
              <a:spcBef>
                <a:spcPts val="1200"/>
              </a:spcBef>
              <a:buSzPct val="100000"/>
              <a:buNone/>
            </a:pPr>
            <a:endParaRPr lang="en-US" sz="2000" dirty="0">
              <a:solidFill>
                <a:srgbClr val="50504E"/>
              </a:solidFill>
              <a:latin typeface="+mn-lt"/>
              <a:sym typeface="Wingdings" pitchFamily="2" charset="2"/>
            </a:endParaRPr>
          </a:p>
          <a:p>
            <a:pPr marL="0" indent="0">
              <a:spcBef>
                <a:spcPts val="1200"/>
              </a:spcBef>
              <a:buSzPct val="100000"/>
              <a:buNone/>
            </a:pPr>
            <a:endParaRPr lang="en-US" sz="2000" dirty="0">
              <a:solidFill>
                <a:srgbClr val="50504E"/>
              </a:solidFill>
              <a:latin typeface="+mn-lt"/>
              <a:sym typeface="Wingdings" pitchFamily="2" charset="2"/>
            </a:endParaRPr>
          </a:p>
          <a:p>
            <a:pPr marL="0" indent="0">
              <a:spcBef>
                <a:spcPts val="1200"/>
              </a:spcBef>
              <a:buSzPct val="100000"/>
              <a:buNone/>
            </a:pPr>
            <a:endParaRPr lang="en-US" sz="2000" dirty="0">
              <a:solidFill>
                <a:srgbClr val="50504E"/>
              </a:solidFill>
              <a:latin typeface="+mn-lt"/>
              <a:sym typeface="Wingdings" pitchFamily="2" charset="2"/>
            </a:endParaRPr>
          </a:p>
          <a:p>
            <a:pPr marL="0" indent="0">
              <a:spcBef>
                <a:spcPts val="1200"/>
              </a:spcBef>
              <a:buSzPct val="100000"/>
              <a:buNone/>
            </a:pPr>
            <a:endParaRPr lang="en-US" sz="2000" dirty="0">
              <a:solidFill>
                <a:srgbClr val="50504E"/>
              </a:solidFill>
              <a:latin typeface="+mn-lt"/>
              <a:sym typeface="Wingdings" pitchFamily="2" charset="2"/>
            </a:endParaRPr>
          </a:p>
          <a:p>
            <a:pPr marL="0" indent="0">
              <a:spcBef>
                <a:spcPts val="1200"/>
              </a:spcBef>
              <a:buSzPct val="100000"/>
              <a:buNone/>
            </a:pPr>
            <a:endParaRPr lang="en-US" sz="2000" dirty="0">
              <a:solidFill>
                <a:srgbClr val="50504E"/>
              </a:solidFill>
              <a:latin typeface="+mn-lt"/>
              <a:sym typeface="Wingdings" pitchFamily="2" charset="2"/>
            </a:endParaRPr>
          </a:p>
          <a:p>
            <a:pPr marL="0" indent="0">
              <a:spcBef>
                <a:spcPts val="1200"/>
              </a:spcBef>
              <a:buSzPct val="100000"/>
              <a:buNone/>
            </a:pPr>
            <a:endParaRPr lang="en-US" sz="2000" dirty="0">
              <a:solidFill>
                <a:srgbClr val="50504E"/>
              </a:solidFill>
              <a:latin typeface="+mn-lt"/>
              <a:sym typeface="Wingdings" pitchFamily="2" charset="2"/>
            </a:endParaRPr>
          </a:p>
          <a:p>
            <a:pPr marL="0" indent="0">
              <a:spcBef>
                <a:spcPts val="1200"/>
              </a:spcBef>
              <a:buSzPct val="100000"/>
              <a:buNone/>
            </a:pPr>
            <a:endParaRPr lang="en-US" sz="2000" dirty="0">
              <a:solidFill>
                <a:srgbClr val="50504E"/>
              </a:solidFill>
              <a:latin typeface="+mn-lt"/>
              <a:sym typeface="Wingdings" pitchFamily="2" charset="2"/>
            </a:endParaRPr>
          </a:p>
          <a:p>
            <a:pPr marL="0" indent="0">
              <a:spcBef>
                <a:spcPts val="1200"/>
              </a:spcBef>
              <a:buSzPct val="100000"/>
              <a:buNone/>
            </a:pPr>
            <a:endParaRPr lang="en-US" sz="2000" dirty="0">
              <a:solidFill>
                <a:srgbClr val="50504E"/>
              </a:solidFill>
              <a:latin typeface="+mn-lt"/>
              <a:sym typeface="Wingdings" pitchFamily="2" charset="2"/>
            </a:endParaRPr>
          </a:p>
          <a:p>
            <a:pPr>
              <a:spcBef>
                <a:spcPts val="1200"/>
              </a:spcBef>
              <a:buSzPct val="100000"/>
              <a:buFont typeface="Courier New" panose="02070309020205020404" pitchFamily="49" charset="0"/>
              <a:buChar char="o"/>
            </a:pPr>
            <a:r>
              <a:rPr lang="en-US" sz="2000" dirty="0">
                <a:solidFill>
                  <a:srgbClr val="50504E"/>
                </a:solidFill>
                <a:latin typeface="+mn-lt"/>
                <a:sym typeface="Wingdings" pitchFamily="2" charset="2"/>
              </a:rPr>
              <a:t>Duration and pre/post-sampling (i.e. positioning compared to trigger time) of the PMT readout window varied in different runs for commissioning purposes.</a:t>
            </a:r>
          </a:p>
          <a:p>
            <a:pPr>
              <a:spcBef>
                <a:spcPts val="1200"/>
              </a:spcBef>
              <a:buSzPct val="100000"/>
              <a:buFont typeface="Courier New" panose="02070309020205020404" pitchFamily="49" charset="0"/>
              <a:buChar char="o"/>
            </a:pPr>
            <a:endParaRPr lang="en-US" sz="2000" dirty="0">
              <a:solidFill>
                <a:srgbClr val="004C97"/>
              </a:solidFill>
              <a:latin typeface="+mn-lt"/>
              <a:sym typeface="Wingdings" pitchFamily="2" charset="2"/>
            </a:endParaRPr>
          </a:p>
        </p:txBody>
      </p:sp>
      <p:cxnSp>
        <p:nvCxnSpPr>
          <p:cNvPr id="7" name="Straight Arrow Connector 6">
            <a:extLst>
              <a:ext uri="{FF2B5EF4-FFF2-40B4-BE49-F238E27FC236}">
                <a16:creationId xmlns:a16="http://schemas.microsoft.com/office/drawing/2014/main" id="{F2E92437-BF15-9B46-9F70-5E89F7FEFE6F}"/>
              </a:ext>
            </a:extLst>
          </p:cNvPr>
          <p:cNvCxnSpPr>
            <a:cxnSpLocks/>
          </p:cNvCxnSpPr>
          <p:nvPr/>
        </p:nvCxnSpPr>
        <p:spPr>
          <a:xfrm>
            <a:off x="601251" y="2693096"/>
            <a:ext cx="7555836" cy="0"/>
          </a:xfrm>
          <a:prstGeom prst="straightConnector1">
            <a:avLst/>
          </a:prstGeom>
          <a:ln>
            <a:headEnd type="oval"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2FA9B04-6C95-B349-8BFE-A7D37B1295F6}"/>
              </a:ext>
            </a:extLst>
          </p:cNvPr>
          <p:cNvCxnSpPr>
            <a:cxnSpLocks/>
          </p:cNvCxnSpPr>
          <p:nvPr/>
        </p:nvCxnSpPr>
        <p:spPr>
          <a:xfrm>
            <a:off x="601251" y="2505206"/>
            <a:ext cx="0" cy="241126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0" name="Straight Connector 19">
            <a:extLst>
              <a:ext uri="{FF2B5EF4-FFF2-40B4-BE49-F238E27FC236}">
                <a16:creationId xmlns:a16="http://schemas.microsoft.com/office/drawing/2014/main" id="{8A48A7C7-6BC7-394C-B3F4-EF1BF02E2FC5}"/>
              </a:ext>
            </a:extLst>
          </p:cNvPr>
          <p:cNvCxnSpPr>
            <a:cxnSpLocks/>
          </p:cNvCxnSpPr>
          <p:nvPr/>
        </p:nvCxnSpPr>
        <p:spPr>
          <a:xfrm>
            <a:off x="2137396" y="2505206"/>
            <a:ext cx="0" cy="2411260"/>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3" name="Straight Connector 22">
            <a:extLst>
              <a:ext uri="{FF2B5EF4-FFF2-40B4-BE49-F238E27FC236}">
                <a16:creationId xmlns:a16="http://schemas.microsoft.com/office/drawing/2014/main" id="{47FA491A-1051-C34F-A74C-7FD08CEC1462}"/>
              </a:ext>
            </a:extLst>
          </p:cNvPr>
          <p:cNvCxnSpPr>
            <a:cxnSpLocks/>
          </p:cNvCxnSpPr>
          <p:nvPr/>
        </p:nvCxnSpPr>
        <p:spPr>
          <a:xfrm>
            <a:off x="7939505" y="2505206"/>
            <a:ext cx="10413" cy="2455101"/>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1" name="Rectangle 10">
            <a:extLst>
              <a:ext uri="{FF2B5EF4-FFF2-40B4-BE49-F238E27FC236}">
                <a16:creationId xmlns:a16="http://schemas.microsoft.com/office/drawing/2014/main" id="{6709DF93-A7C7-BC40-917D-2FF04BBD669C}"/>
              </a:ext>
            </a:extLst>
          </p:cNvPr>
          <p:cNvSpPr/>
          <p:nvPr/>
        </p:nvSpPr>
        <p:spPr>
          <a:xfrm>
            <a:off x="565634" y="3281818"/>
            <a:ext cx="7373405" cy="302400"/>
          </a:xfrm>
          <a:prstGeom prst="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T"/>
          </a:p>
        </p:txBody>
      </p:sp>
      <p:sp>
        <p:nvSpPr>
          <p:cNvPr id="12" name="Rectangle 11">
            <a:extLst>
              <a:ext uri="{FF2B5EF4-FFF2-40B4-BE49-F238E27FC236}">
                <a16:creationId xmlns:a16="http://schemas.microsoft.com/office/drawing/2014/main" id="{C0D80A05-A946-2740-950F-EAA089AE5A07}"/>
              </a:ext>
            </a:extLst>
          </p:cNvPr>
          <p:cNvSpPr/>
          <p:nvPr/>
        </p:nvSpPr>
        <p:spPr>
          <a:xfrm>
            <a:off x="2140439" y="3281819"/>
            <a:ext cx="4500000" cy="300625"/>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T" sz="1800" dirty="0"/>
              <a:t>TPC readout: 1.638 ms (1 ms drift)</a:t>
            </a:r>
          </a:p>
        </p:txBody>
      </p:sp>
      <p:sp>
        <p:nvSpPr>
          <p:cNvPr id="13" name="Rectangle 12">
            <a:extLst>
              <a:ext uri="{FF2B5EF4-FFF2-40B4-BE49-F238E27FC236}">
                <a16:creationId xmlns:a16="http://schemas.microsoft.com/office/drawing/2014/main" id="{916F2B5A-4602-394C-9B11-34444AEBBF2C}"/>
              </a:ext>
            </a:extLst>
          </p:cNvPr>
          <p:cNvSpPr/>
          <p:nvPr/>
        </p:nvSpPr>
        <p:spPr>
          <a:xfrm>
            <a:off x="1687396" y="3959112"/>
            <a:ext cx="900000" cy="84462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T" sz="1600" dirty="0"/>
              <a:t>PMT readout ≤ 200 μs</a:t>
            </a:r>
          </a:p>
        </p:txBody>
      </p:sp>
      <p:sp>
        <p:nvSpPr>
          <p:cNvPr id="27" name="TextBox 26">
            <a:extLst>
              <a:ext uri="{FF2B5EF4-FFF2-40B4-BE49-F238E27FC236}">
                <a16:creationId xmlns:a16="http://schemas.microsoft.com/office/drawing/2014/main" id="{221BEC5D-0429-D343-86FF-851EAA26A1A1}"/>
              </a:ext>
            </a:extLst>
          </p:cNvPr>
          <p:cNvSpPr txBox="1"/>
          <p:nvPr/>
        </p:nvSpPr>
        <p:spPr>
          <a:xfrm>
            <a:off x="8176213" y="2505206"/>
            <a:ext cx="614271" cy="369332"/>
          </a:xfrm>
          <a:prstGeom prst="rect">
            <a:avLst/>
          </a:prstGeom>
          <a:noFill/>
        </p:spPr>
        <p:txBody>
          <a:bodyPr wrap="none" rtlCol="0">
            <a:spAutoFit/>
          </a:bodyPr>
          <a:lstStyle/>
          <a:p>
            <a:r>
              <a:rPr lang="en-IT" sz="1800" dirty="0">
                <a:solidFill>
                  <a:schemeClr val="accent1">
                    <a:lumMod val="75000"/>
                  </a:schemeClr>
                </a:solidFill>
              </a:rPr>
              <a:t>time</a:t>
            </a:r>
          </a:p>
        </p:txBody>
      </p:sp>
      <p:sp>
        <p:nvSpPr>
          <p:cNvPr id="33" name="TextBox 32">
            <a:extLst>
              <a:ext uri="{FF2B5EF4-FFF2-40B4-BE49-F238E27FC236}">
                <a16:creationId xmlns:a16="http://schemas.microsoft.com/office/drawing/2014/main" id="{D9E93C5B-FDE8-0C41-897E-F63037D01129}"/>
              </a:ext>
            </a:extLst>
          </p:cNvPr>
          <p:cNvSpPr txBox="1"/>
          <p:nvPr/>
        </p:nvSpPr>
        <p:spPr>
          <a:xfrm>
            <a:off x="181383" y="1861363"/>
            <a:ext cx="1239755" cy="646331"/>
          </a:xfrm>
          <a:prstGeom prst="rect">
            <a:avLst/>
          </a:prstGeom>
          <a:noFill/>
        </p:spPr>
        <p:txBody>
          <a:bodyPr wrap="square" rtlCol="0">
            <a:spAutoFit/>
          </a:bodyPr>
          <a:lstStyle/>
          <a:p>
            <a:r>
              <a:rPr lang="en-GB" sz="1800" dirty="0">
                <a:solidFill>
                  <a:srgbClr val="C00000"/>
                </a:solidFill>
              </a:rPr>
              <a:t>G</a:t>
            </a:r>
            <a:r>
              <a:rPr lang="en-IT" sz="1800" dirty="0">
                <a:solidFill>
                  <a:srgbClr val="C00000"/>
                </a:solidFill>
              </a:rPr>
              <a:t>ated-BES </a:t>
            </a:r>
            <a:br>
              <a:rPr lang="en-IT" sz="1800" dirty="0">
                <a:solidFill>
                  <a:srgbClr val="C00000"/>
                </a:solidFill>
              </a:rPr>
            </a:br>
            <a:r>
              <a:rPr lang="en-IT" sz="1800" dirty="0">
                <a:solidFill>
                  <a:srgbClr val="C00000"/>
                </a:solidFill>
              </a:rPr>
              <a:t>generated</a:t>
            </a:r>
          </a:p>
        </p:txBody>
      </p:sp>
      <p:sp>
        <p:nvSpPr>
          <p:cNvPr id="37" name="TextBox 36">
            <a:extLst>
              <a:ext uri="{FF2B5EF4-FFF2-40B4-BE49-F238E27FC236}">
                <a16:creationId xmlns:a16="http://schemas.microsoft.com/office/drawing/2014/main" id="{B88A9C3F-5222-AE48-ACAC-C119032BE2DC}"/>
              </a:ext>
            </a:extLst>
          </p:cNvPr>
          <p:cNvSpPr txBox="1"/>
          <p:nvPr/>
        </p:nvSpPr>
        <p:spPr>
          <a:xfrm>
            <a:off x="1571456" y="1861363"/>
            <a:ext cx="1597621" cy="646331"/>
          </a:xfrm>
          <a:prstGeom prst="rect">
            <a:avLst/>
          </a:prstGeom>
          <a:noFill/>
        </p:spPr>
        <p:txBody>
          <a:bodyPr wrap="square" rtlCol="0">
            <a:spAutoFit/>
          </a:bodyPr>
          <a:lstStyle/>
          <a:p>
            <a:r>
              <a:rPr lang="en-US" sz="1800" dirty="0">
                <a:solidFill>
                  <a:srgbClr val="C00000"/>
                </a:solidFill>
              </a:rPr>
              <a:t>𝜈 arrival time</a:t>
            </a:r>
          </a:p>
          <a:p>
            <a:r>
              <a:rPr lang="en-US" sz="1800" dirty="0">
                <a:solidFill>
                  <a:srgbClr val="C00000"/>
                </a:solidFill>
              </a:rPr>
              <a:t>≃ PMT trigger</a:t>
            </a:r>
            <a:endParaRPr lang="en-IT" sz="1800" dirty="0">
              <a:solidFill>
                <a:srgbClr val="C00000"/>
              </a:solidFill>
            </a:endParaRPr>
          </a:p>
        </p:txBody>
      </p:sp>
      <p:sp>
        <p:nvSpPr>
          <p:cNvPr id="38" name="TextBox 37">
            <a:extLst>
              <a:ext uri="{FF2B5EF4-FFF2-40B4-BE49-F238E27FC236}">
                <a16:creationId xmlns:a16="http://schemas.microsoft.com/office/drawing/2014/main" id="{6D15A585-D128-1643-9F17-8C96D91A599F}"/>
              </a:ext>
            </a:extLst>
          </p:cNvPr>
          <p:cNvSpPr txBox="1"/>
          <p:nvPr/>
        </p:nvSpPr>
        <p:spPr>
          <a:xfrm>
            <a:off x="7306635" y="2111886"/>
            <a:ext cx="1239755" cy="369332"/>
          </a:xfrm>
          <a:prstGeom prst="rect">
            <a:avLst/>
          </a:prstGeom>
          <a:noFill/>
        </p:spPr>
        <p:txBody>
          <a:bodyPr wrap="square" rtlCol="0">
            <a:spAutoFit/>
          </a:bodyPr>
          <a:lstStyle/>
          <a:p>
            <a:r>
              <a:rPr lang="en-US" sz="1800" dirty="0">
                <a:solidFill>
                  <a:srgbClr val="C00000"/>
                </a:solidFill>
              </a:rPr>
              <a:t>TPC trigger</a:t>
            </a:r>
            <a:endParaRPr lang="en-IT" sz="1800" dirty="0">
              <a:solidFill>
                <a:srgbClr val="C00000"/>
              </a:solidFill>
            </a:endParaRPr>
          </a:p>
        </p:txBody>
      </p:sp>
      <p:cxnSp>
        <p:nvCxnSpPr>
          <p:cNvPr id="41" name="Straight Arrow Connector 40">
            <a:extLst>
              <a:ext uri="{FF2B5EF4-FFF2-40B4-BE49-F238E27FC236}">
                <a16:creationId xmlns:a16="http://schemas.microsoft.com/office/drawing/2014/main" id="{F38B573E-1788-7A4D-AF89-85FEA6F81FD1}"/>
              </a:ext>
            </a:extLst>
          </p:cNvPr>
          <p:cNvCxnSpPr/>
          <p:nvPr/>
        </p:nvCxnSpPr>
        <p:spPr>
          <a:xfrm>
            <a:off x="597610" y="4916466"/>
            <a:ext cx="1539786" cy="0"/>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E0595CAF-2889-7542-9EA3-5F0A75650D8F}"/>
              </a:ext>
            </a:extLst>
          </p:cNvPr>
          <p:cNvCxnSpPr>
            <a:cxnSpLocks/>
          </p:cNvCxnSpPr>
          <p:nvPr/>
        </p:nvCxnSpPr>
        <p:spPr>
          <a:xfrm flipV="1">
            <a:off x="2137396" y="4916466"/>
            <a:ext cx="5812522" cy="208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4F53EB9F-5D23-1E43-9C90-03A04207F714}"/>
              </a:ext>
            </a:extLst>
          </p:cNvPr>
          <p:cNvSpPr txBox="1"/>
          <p:nvPr/>
        </p:nvSpPr>
        <p:spPr>
          <a:xfrm>
            <a:off x="957185" y="4979640"/>
            <a:ext cx="857927" cy="369332"/>
          </a:xfrm>
          <a:prstGeom prst="rect">
            <a:avLst/>
          </a:prstGeom>
          <a:noFill/>
        </p:spPr>
        <p:txBody>
          <a:bodyPr wrap="none" rtlCol="0">
            <a:spAutoFit/>
          </a:bodyPr>
          <a:lstStyle/>
          <a:p>
            <a:r>
              <a:rPr lang="en-IT" sz="1800" dirty="0">
                <a:solidFill>
                  <a:schemeClr val="accent1">
                    <a:lumMod val="75000"/>
                  </a:schemeClr>
                </a:solidFill>
              </a:rPr>
              <a:t>335 </a:t>
            </a:r>
            <a:r>
              <a:rPr lang="el-GR" sz="1800" dirty="0">
                <a:solidFill>
                  <a:schemeClr val="accent1">
                    <a:lumMod val="75000"/>
                  </a:schemeClr>
                </a:solidFill>
              </a:rPr>
              <a:t>μ</a:t>
            </a:r>
            <a:r>
              <a:rPr lang="en-GB" sz="1800" dirty="0">
                <a:solidFill>
                  <a:schemeClr val="accent1">
                    <a:lumMod val="75000"/>
                  </a:schemeClr>
                </a:solidFill>
              </a:rPr>
              <a:t>s</a:t>
            </a:r>
            <a:r>
              <a:rPr lang="en-IT" sz="1800" dirty="0">
                <a:solidFill>
                  <a:schemeClr val="accent1">
                    <a:lumMod val="75000"/>
                  </a:schemeClr>
                </a:solidFill>
              </a:rPr>
              <a:t> </a:t>
            </a:r>
          </a:p>
        </p:txBody>
      </p:sp>
      <p:sp>
        <p:nvSpPr>
          <p:cNvPr id="45" name="TextBox 44">
            <a:extLst>
              <a:ext uri="{FF2B5EF4-FFF2-40B4-BE49-F238E27FC236}">
                <a16:creationId xmlns:a16="http://schemas.microsoft.com/office/drawing/2014/main" id="{58B59A8D-3C2F-B845-9308-ED450E0F21F9}"/>
              </a:ext>
            </a:extLst>
          </p:cNvPr>
          <p:cNvSpPr txBox="1"/>
          <p:nvPr/>
        </p:nvSpPr>
        <p:spPr>
          <a:xfrm>
            <a:off x="4236010" y="4960307"/>
            <a:ext cx="671979" cy="369332"/>
          </a:xfrm>
          <a:prstGeom prst="rect">
            <a:avLst/>
          </a:prstGeom>
          <a:noFill/>
        </p:spPr>
        <p:txBody>
          <a:bodyPr wrap="none" rtlCol="0">
            <a:spAutoFit/>
          </a:bodyPr>
          <a:lstStyle/>
          <a:p>
            <a:r>
              <a:rPr lang="en-US" sz="1800" dirty="0">
                <a:solidFill>
                  <a:schemeClr val="accent1">
                    <a:lumMod val="75000"/>
                  </a:schemeClr>
                </a:solidFill>
              </a:rPr>
              <a:t>1.3 m</a:t>
            </a:r>
            <a:r>
              <a:rPr lang="en-GB" sz="1800" dirty="0">
                <a:solidFill>
                  <a:schemeClr val="accent1">
                    <a:lumMod val="75000"/>
                  </a:schemeClr>
                </a:solidFill>
              </a:rPr>
              <a:t>s</a:t>
            </a:r>
            <a:r>
              <a:rPr lang="en-IT" sz="1800" dirty="0">
                <a:solidFill>
                  <a:schemeClr val="accent1">
                    <a:lumMod val="75000"/>
                  </a:schemeClr>
                </a:solidFill>
              </a:rPr>
              <a:t> </a:t>
            </a:r>
          </a:p>
        </p:txBody>
      </p:sp>
      <p:sp>
        <p:nvSpPr>
          <p:cNvPr id="46" name="TextBox 45">
            <a:extLst>
              <a:ext uri="{FF2B5EF4-FFF2-40B4-BE49-F238E27FC236}">
                <a16:creationId xmlns:a16="http://schemas.microsoft.com/office/drawing/2014/main" id="{F43FC8A7-AD53-C94F-BF24-DC81A63799B0}"/>
              </a:ext>
            </a:extLst>
          </p:cNvPr>
          <p:cNvSpPr txBox="1"/>
          <p:nvPr/>
        </p:nvSpPr>
        <p:spPr>
          <a:xfrm>
            <a:off x="1605644" y="3653827"/>
            <a:ext cx="464101" cy="338554"/>
          </a:xfrm>
          <a:prstGeom prst="rect">
            <a:avLst/>
          </a:prstGeom>
          <a:noFill/>
        </p:spPr>
        <p:txBody>
          <a:bodyPr wrap="none" rtlCol="0">
            <a:spAutoFit/>
          </a:bodyPr>
          <a:lstStyle/>
          <a:p>
            <a:r>
              <a:rPr lang="en-IT" sz="1600" dirty="0">
                <a:solidFill>
                  <a:schemeClr val="accent2">
                    <a:lumMod val="75000"/>
                  </a:schemeClr>
                </a:solidFill>
              </a:rPr>
              <a:t>pre</a:t>
            </a:r>
          </a:p>
        </p:txBody>
      </p:sp>
      <p:sp>
        <p:nvSpPr>
          <p:cNvPr id="47" name="TextBox 46">
            <a:extLst>
              <a:ext uri="{FF2B5EF4-FFF2-40B4-BE49-F238E27FC236}">
                <a16:creationId xmlns:a16="http://schemas.microsoft.com/office/drawing/2014/main" id="{CF9699BF-014C-3A4D-824B-8F0E7A01208B}"/>
              </a:ext>
            </a:extLst>
          </p:cNvPr>
          <p:cNvSpPr txBox="1"/>
          <p:nvPr/>
        </p:nvSpPr>
        <p:spPr>
          <a:xfrm>
            <a:off x="2143139" y="3647617"/>
            <a:ext cx="547842" cy="338554"/>
          </a:xfrm>
          <a:prstGeom prst="rect">
            <a:avLst/>
          </a:prstGeom>
          <a:noFill/>
        </p:spPr>
        <p:txBody>
          <a:bodyPr wrap="none" rtlCol="0">
            <a:spAutoFit/>
          </a:bodyPr>
          <a:lstStyle/>
          <a:p>
            <a:r>
              <a:rPr lang="en-IT" sz="1600" dirty="0">
                <a:solidFill>
                  <a:schemeClr val="accent2">
                    <a:lumMod val="75000"/>
                  </a:schemeClr>
                </a:solidFill>
              </a:rPr>
              <a:t>post</a:t>
            </a:r>
          </a:p>
        </p:txBody>
      </p:sp>
    </p:spTree>
    <p:extLst>
      <p:ext uri="{BB962C8B-B14F-4D97-AF65-F5344CB8AC3E}">
        <p14:creationId xmlns:p14="http://schemas.microsoft.com/office/powerpoint/2010/main" val="1833854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descr="Chart, line chart&#10;&#10;Description automatically generated">
            <a:extLst>
              <a:ext uri="{FF2B5EF4-FFF2-40B4-BE49-F238E27FC236}">
                <a16:creationId xmlns:a16="http://schemas.microsoft.com/office/drawing/2014/main" id="{1FFDC82A-97F4-DE41-9C12-5BC08F5690D9}"/>
              </a:ext>
            </a:extLst>
          </p:cNvPr>
          <p:cNvPicPr>
            <a:picLocks noChangeAspect="1"/>
          </p:cNvPicPr>
          <p:nvPr/>
        </p:nvPicPr>
        <p:blipFill>
          <a:blip r:embed="rId2"/>
          <a:stretch>
            <a:fillRect/>
          </a:stretch>
        </p:blipFill>
        <p:spPr>
          <a:xfrm>
            <a:off x="4846484" y="3652211"/>
            <a:ext cx="3929062" cy="2569640"/>
          </a:xfrm>
          <a:prstGeom prst="rect">
            <a:avLst/>
          </a:prstGeom>
        </p:spPr>
      </p:pic>
      <p:sp>
        <p:nvSpPr>
          <p:cNvPr id="3" name="Title 2">
            <a:extLst>
              <a:ext uri="{FF2B5EF4-FFF2-40B4-BE49-F238E27FC236}">
                <a16:creationId xmlns:a16="http://schemas.microsoft.com/office/drawing/2014/main" id="{753749D8-44D9-EF4D-BEEC-8E93BE21BEF4}"/>
              </a:ext>
            </a:extLst>
          </p:cNvPr>
          <p:cNvSpPr>
            <a:spLocks noGrp="1"/>
          </p:cNvSpPr>
          <p:nvPr>
            <p:ph type="title"/>
          </p:nvPr>
        </p:nvSpPr>
        <p:spPr/>
        <p:txBody>
          <a:bodyPr/>
          <a:lstStyle/>
          <a:p>
            <a:pPr algn="ctr"/>
            <a:r>
              <a:rPr lang="en-US" dirty="0"/>
              <a:t>Commissioning of the timing of the beam signal</a:t>
            </a:r>
            <a:endParaRPr lang="en-IT" dirty="0"/>
          </a:p>
        </p:txBody>
      </p:sp>
      <p:sp>
        <p:nvSpPr>
          <p:cNvPr id="4" name="Date Placeholder 3">
            <a:extLst>
              <a:ext uri="{FF2B5EF4-FFF2-40B4-BE49-F238E27FC236}">
                <a16:creationId xmlns:a16="http://schemas.microsoft.com/office/drawing/2014/main" id="{E4AF6F48-D6BD-A645-91AE-A290D07ADCC4}"/>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28CF122A-0530-9D46-86D3-247527FF4623}"/>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9C65B572-A193-BE41-A415-43D68F194C11}"/>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sp>
        <p:nvSpPr>
          <p:cNvPr id="8" name="Content Placeholder 2">
            <a:extLst>
              <a:ext uri="{FF2B5EF4-FFF2-40B4-BE49-F238E27FC236}">
                <a16:creationId xmlns:a16="http://schemas.microsoft.com/office/drawing/2014/main" id="{46E1B948-3E40-3C4E-9116-E6146D3B67B4}"/>
              </a:ext>
            </a:extLst>
          </p:cNvPr>
          <p:cNvSpPr>
            <a:spLocks noGrp="1"/>
          </p:cNvSpPr>
          <p:nvPr>
            <p:ph idx="1"/>
          </p:nvPr>
        </p:nvSpPr>
        <p:spPr>
          <a:xfrm>
            <a:off x="117864" y="790386"/>
            <a:ext cx="8913402" cy="5673044"/>
          </a:xfrm>
        </p:spPr>
        <p:txBody>
          <a:bodyPr/>
          <a:lstStyle/>
          <a:p>
            <a:pPr>
              <a:spcBef>
                <a:spcPts val="1200"/>
              </a:spcBef>
              <a:buSzPct val="100000"/>
              <a:buFont typeface="Courier New" panose="02070309020205020404" pitchFamily="49" charset="0"/>
              <a:buChar char="o"/>
            </a:pPr>
            <a:r>
              <a:rPr lang="en-US" sz="2000" dirty="0">
                <a:solidFill>
                  <a:srgbClr val="50504E"/>
                </a:solidFill>
                <a:latin typeface="+mn-lt"/>
                <a:sym typeface="Wingdings" pitchFamily="2" charset="2"/>
              </a:rPr>
              <a:t>Offset added to the gated-BES for the PMT trigger generation ~ 335 </a:t>
            </a:r>
            <a:r>
              <a:rPr lang="en-US" sz="2000" dirty="0" err="1">
                <a:solidFill>
                  <a:srgbClr val="50504E"/>
                </a:solidFill>
                <a:latin typeface="Symbol" charset="2"/>
                <a:ea typeface="ＭＳ Ｐゴシック" charset="-128"/>
                <a:cs typeface="Symbol" charset="2"/>
              </a:rPr>
              <a:t>m</a:t>
            </a:r>
            <a:r>
              <a:rPr lang="en-US" sz="2000" dirty="0" err="1">
                <a:solidFill>
                  <a:srgbClr val="50504E"/>
                </a:solidFill>
                <a:latin typeface="+mn-lt"/>
                <a:sym typeface="Wingdings" pitchFamily="2" charset="2"/>
              </a:rPr>
              <a:t>s</a:t>
            </a:r>
            <a:r>
              <a:rPr lang="en-US" sz="2000" dirty="0">
                <a:solidFill>
                  <a:srgbClr val="004C97"/>
                </a:solidFill>
                <a:latin typeface="+mn-lt"/>
                <a:sym typeface="Wingdings" pitchFamily="2" charset="2"/>
              </a:rPr>
              <a:t>: </a:t>
            </a:r>
            <a:br>
              <a:rPr lang="en-US" sz="2000" dirty="0">
                <a:solidFill>
                  <a:srgbClr val="004C97"/>
                </a:solidFill>
                <a:latin typeface="+mn-lt"/>
                <a:sym typeface="Wingdings" pitchFamily="2" charset="2"/>
              </a:rPr>
            </a:br>
            <a:r>
              <a:rPr lang="en-US" sz="2000" dirty="0">
                <a:solidFill>
                  <a:srgbClr val="50504E"/>
                </a:solidFill>
                <a:latin typeface="+mn-lt"/>
                <a:sym typeface="Wingdings" pitchFamily="2" charset="2"/>
              </a:rPr>
              <a:t>time difference between gated-BES and neutrino extraction (RWM) signals + 𝜈 time of flight from MI-12 to ICARUS.</a:t>
            </a:r>
          </a:p>
          <a:p>
            <a:pPr>
              <a:spcBef>
                <a:spcPts val="1200"/>
              </a:spcBef>
              <a:buSzPct val="100000"/>
              <a:buFont typeface="Courier New" panose="02070309020205020404" pitchFamily="49" charset="0"/>
              <a:buChar char="o"/>
            </a:pPr>
            <a:r>
              <a:rPr lang="en-US" sz="2000" dirty="0">
                <a:solidFill>
                  <a:srgbClr val="50504E"/>
                </a:solidFill>
                <a:latin typeface="+mn-lt"/>
                <a:sym typeface="Wingdings" pitchFamily="2" charset="2"/>
              </a:rPr>
              <a:t>Time of PMT light flashes (&gt;5 fired PMTs within 150 ns window in coincidence in both left and right TPCs) in 25 </a:t>
            </a:r>
            <a:r>
              <a:rPr lang="en-US" sz="2000" dirty="0" err="1">
                <a:solidFill>
                  <a:srgbClr val="50504E"/>
                </a:solidFill>
                <a:latin typeface="+mn-lt"/>
                <a:sym typeface="Wingdings" pitchFamily="2" charset="2"/>
              </a:rPr>
              <a:t>μs</a:t>
            </a:r>
            <a:r>
              <a:rPr lang="en-US" sz="2000" dirty="0">
                <a:solidFill>
                  <a:srgbClr val="50504E"/>
                </a:solidFill>
                <a:latin typeface="+mn-lt"/>
                <a:sym typeface="Wingdings" pitchFamily="2" charset="2"/>
              </a:rPr>
              <a:t> PMT readout window with 60% post-trigger shows excess over the cosmic background rate at the expected 𝜈 arrival time. </a:t>
            </a:r>
          </a:p>
          <a:p>
            <a:pPr>
              <a:spcBef>
                <a:spcPts val="1200"/>
              </a:spcBef>
              <a:buSzPct val="100000"/>
              <a:buFont typeface="Courier New" panose="02070309020205020404" pitchFamily="49" charset="0"/>
              <a:buChar char="o"/>
            </a:pPr>
            <a:endParaRPr lang="en-US" sz="2000" dirty="0">
              <a:solidFill>
                <a:srgbClr val="004C97"/>
              </a:solidFill>
              <a:latin typeface="+mn-lt"/>
              <a:sym typeface="Wingdings" pitchFamily="2" charset="2"/>
            </a:endParaRPr>
          </a:p>
        </p:txBody>
      </p:sp>
      <p:sp>
        <p:nvSpPr>
          <p:cNvPr id="15" name="Rettangolo 23">
            <a:extLst>
              <a:ext uri="{FF2B5EF4-FFF2-40B4-BE49-F238E27FC236}">
                <a16:creationId xmlns:a16="http://schemas.microsoft.com/office/drawing/2014/main" id="{E211F06A-B96B-EB46-95D6-51095AAEC12D}"/>
              </a:ext>
            </a:extLst>
          </p:cNvPr>
          <p:cNvSpPr/>
          <p:nvPr/>
        </p:nvSpPr>
        <p:spPr>
          <a:xfrm>
            <a:off x="5993028" y="3203900"/>
            <a:ext cx="1472484" cy="369332"/>
          </a:xfrm>
          <a:prstGeom prst="rect">
            <a:avLst/>
          </a:prstGeom>
        </p:spPr>
        <p:txBody>
          <a:bodyPr wrap="square">
            <a:spAutoFit/>
          </a:bodyPr>
          <a:lstStyle/>
          <a:p>
            <a:r>
              <a:rPr lang="en-US" sz="1800" dirty="0">
                <a:solidFill>
                  <a:srgbClr val="C00000"/>
                </a:solidFill>
              </a:rPr>
              <a:t>𝜈 arrival time</a:t>
            </a:r>
          </a:p>
        </p:txBody>
      </p:sp>
      <p:cxnSp>
        <p:nvCxnSpPr>
          <p:cNvPr id="16" name="Straight Arrow Connector 7">
            <a:extLst>
              <a:ext uri="{FF2B5EF4-FFF2-40B4-BE49-F238E27FC236}">
                <a16:creationId xmlns:a16="http://schemas.microsoft.com/office/drawing/2014/main" id="{D6BB7BF6-1906-D749-8FED-73CD4C197CEA}"/>
              </a:ext>
            </a:extLst>
          </p:cNvPr>
          <p:cNvCxnSpPr>
            <a:cxnSpLocks/>
          </p:cNvCxnSpPr>
          <p:nvPr/>
        </p:nvCxnSpPr>
        <p:spPr bwMode="auto">
          <a:xfrm>
            <a:off x="6755028" y="3578070"/>
            <a:ext cx="0" cy="318893"/>
          </a:xfrm>
          <a:prstGeom prst="straightConnector1">
            <a:avLst/>
          </a:prstGeom>
          <a:solidFill>
            <a:srgbClr val="00CC99"/>
          </a:solidFill>
          <a:ln w="12700" cap="flat" cmpd="sng" algn="ctr">
            <a:solidFill>
              <a:srgbClr val="C00000"/>
            </a:solidFill>
            <a:prstDash val="solid"/>
            <a:round/>
            <a:headEnd type="none" w="med" len="med"/>
            <a:tailEnd type="arrow"/>
          </a:ln>
          <a:effectLst/>
        </p:spPr>
      </p:cxnSp>
      <p:grpSp>
        <p:nvGrpSpPr>
          <p:cNvPr id="32" name="Group 31">
            <a:extLst>
              <a:ext uri="{FF2B5EF4-FFF2-40B4-BE49-F238E27FC236}">
                <a16:creationId xmlns:a16="http://schemas.microsoft.com/office/drawing/2014/main" id="{D2C3F9AF-83BC-384A-A0F3-2CF32E7D98BF}"/>
              </a:ext>
            </a:extLst>
          </p:cNvPr>
          <p:cNvGrpSpPr/>
          <p:nvPr/>
        </p:nvGrpSpPr>
        <p:grpSpPr>
          <a:xfrm>
            <a:off x="368454" y="3429000"/>
            <a:ext cx="4366035" cy="2694337"/>
            <a:chOff x="368454" y="3429000"/>
            <a:chExt cx="4366035" cy="2694337"/>
          </a:xfrm>
        </p:grpSpPr>
        <p:pic>
          <p:nvPicPr>
            <p:cNvPr id="26" name="Picture 25" descr="A picture containing text, indoor, monitor, electronics&#10;&#10;Description automatically generated">
              <a:extLst>
                <a:ext uri="{FF2B5EF4-FFF2-40B4-BE49-F238E27FC236}">
                  <a16:creationId xmlns:a16="http://schemas.microsoft.com/office/drawing/2014/main" id="{7F0C4692-7401-CF48-B4C6-221C48CCC9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368454" y="3429000"/>
              <a:ext cx="4366035" cy="2694337"/>
            </a:xfrm>
            <a:prstGeom prst="rect">
              <a:avLst/>
            </a:prstGeom>
          </p:spPr>
        </p:pic>
        <p:sp>
          <p:nvSpPr>
            <p:cNvPr id="21" name="TextBox 20">
              <a:extLst>
                <a:ext uri="{FF2B5EF4-FFF2-40B4-BE49-F238E27FC236}">
                  <a16:creationId xmlns:a16="http://schemas.microsoft.com/office/drawing/2014/main" id="{950CADF3-A213-694D-A34D-54FE0ABA4BE2}"/>
                </a:ext>
              </a:extLst>
            </p:cNvPr>
            <p:cNvSpPr txBox="1"/>
            <p:nvPr/>
          </p:nvSpPr>
          <p:spPr>
            <a:xfrm>
              <a:off x="783247" y="4012096"/>
              <a:ext cx="1112109" cy="338554"/>
            </a:xfrm>
            <a:prstGeom prst="rect">
              <a:avLst/>
            </a:prstGeom>
            <a:noFill/>
          </p:spPr>
          <p:txBody>
            <a:bodyPr wrap="square" rtlCol="0">
              <a:spAutoFit/>
            </a:bodyPr>
            <a:lstStyle/>
            <a:p>
              <a:r>
                <a:rPr lang="en-GB" sz="1600" dirty="0">
                  <a:solidFill>
                    <a:srgbClr val="FFFF00"/>
                  </a:solidFill>
                </a:rPr>
                <a:t>G</a:t>
              </a:r>
              <a:r>
                <a:rPr lang="en-IT" sz="1600" dirty="0">
                  <a:solidFill>
                    <a:srgbClr val="FFFF00"/>
                  </a:solidFill>
                </a:rPr>
                <a:t>ated-BES</a:t>
              </a:r>
            </a:p>
          </p:txBody>
        </p:sp>
        <p:sp>
          <p:nvSpPr>
            <p:cNvPr id="22" name="TextBox 21">
              <a:extLst>
                <a:ext uri="{FF2B5EF4-FFF2-40B4-BE49-F238E27FC236}">
                  <a16:creationId xmlns:a16="http://schemas.microsoft.com/office/drawing/2014/main" id="{9F2AAFFE-6FF8-414C-BB6D-692464935BA4}"/>
                </a:ext>
              </a:extLst>
            </p:cNvPr>
            <p:cNvSpPr txBox="1"/>
            <p:nvPr/>
          </p:nvSpPr>
          <p:spPr>
            <a:xfrm>
              <a:off x="3244268" y="5233616"/>
              <a:ext cx="652551" cy="338554"/>
            </a:xfrm>
            <a:prstGeom prst="rect">
              <a:avLst/>
            </a:prstGeom>
            <a:noFill/>
          </p:spPr>
          <p:txBody>
            <a:bodyPr wrap="none" rtlCol="0">
              <a:spAutoFit/>
            </a:bodyPr>
            <a:lstStyle/>
            <a:p>
              <a:r>
                <a:rPr lang="en-IT" sz="1600" dirty="0">
                  <a:solidFill>
                    <a:schemeClr val="accent5">
                      <a:lumMod val="60000"/>
                      <a:lumOff val="40000"/>
                    </a:schemeClr>
                  </a:solidFill>
                </a:rPr>
                <a:t>RWM</a:t>
              </a:r>
            </a:p>
          </p:txBody>
        </p:sp>
        <p:cxnSp>
          <p:nvCxnSpPr>
            <p:cNvPr id="28" name="Straight Arrow Connector 27">
              <a:extLst>
                <a:ext uri="{FF2B5EF4-FFF2-40B4-BE49-F238E27FC236}">
                  <a16:creationId xmlns:a16="http://schemas.microsoft.com/office/drawing/2014/main" id="{BCFF0DBF-908A-2044-A6AC-CE04F4ABBBE8}"/>
                </a:ext>
              </a:extLst>
            </p:cNvPr>
            <p:cNvCxnSpPr>
              <a:cxnSpLocks/>
            </p:cNvCxnSpPr>
            <p:nvPr/>
          </p:nvCxnSpPr>
          <p:spPr>
            <a:xfrm>
              <a:off x="783247" y="4992130"/>
              <a:ext cx="3113572" cy="0"/>
            </a:xfrm>
            <a:prstGeom prst="straightConnector1">
              <a:avLst/>
            </a:prstGeom>
            <a:ln w="9525">
              <a:solidFill>
                <a:schemeClr val="bg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sp>
          <p:nvSpPr>
            <p:cNvPr id="30" name="TextBox 29">
              <a:extLst>
                <a:ext uri="{FF2B5EF4-FFF2-40B4-BE49-F238E27FC236}">
                  <a16:creationId xmlns:a16="http://schemas.microsoft.com/office/drawing/2014/main" id="{BE872D8C-F1E7-344D-8462-E2486E40E72F}"/>
                </a:ext>
              </a:extLst>
            </p:cNvPr>
            <p:cNvSpPr txBox="1"/>
            <p:nvPr/>
          </p:nvSpPr>
          <p:spPr>
            <a:xfrm>
              <a:off x="2014151" y="4646141"/>
              <a:ext cx="1250663" cy="461665"/>
            </a:xfrm>
            <a:prstGeom prst="rect">
              <a:avLst/>
            </a:prstGeom>
            <a:noFill/>
          </p:spPr>
          <p:txBody>
            <a:bodyPr wrap="none" rtlCol="0">
              <a:spAutoFit/>
            </a:bodyPr>
            <a:lstStyle/>
            <a:p>
              <a:r>
                <a:rPr lang="en-IT" sz="1600" dirty="0">
                  <a:solidFill>
                    <a:schemeClr val="bg1"/>
                  </a:solidFill>
                </a:rPr>
                <a:t>333.8 </a:t>
              </a:r>
              <a:r>
                <a:rPr lang="en-US" sz="1600" dirty="0">
                  <a:solidFill>
                    <a:schemeClr val="bg1"/>
                  </a:solidFill>
                  <a:latin typeface="Symbol" charset="2"/>
                  <a:ea typeface="ＭＳ Ｐゴシック" charset="-128"/>
                  <a:cs typeface="Symbol" charset="2"/>
                </a:rPr>
                <a:t>m</a:t>
              </a:r>
              <a:r>
                <a:rPr lang="en-IT" sz="1600" dirty="0">
                  <a:solidFill>
                    <a:schemeClr val="bg1"/>
                  </a:solidFill>
                </a:rPr>
                <a:t>s</a:t>
              </a:r>
            </a:p>
          </p:txBody>
        </p:sp>
      </p:grpSp>
    </p:spTree>
    <p:extLst>
      <p:ext uri="{BB962C8B-B14F-4D97-AF65-F5344CB8AC3E}">
        <p14:creationId xmlns:p14="http://schemas.microsoft.com/office/powerpoint/2010/main" val="2437211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3749D8-44D9-EF4D-BEEC-8E93BE21BEF4}"/>
              </a:ext>
            </a:extLst>
          </p:cNvPr>
          <p:cNvSpPr>
            <a:spLocks noGrp="1"/>
          </p:cNvSpPr>
          <p:nvPr>
            <p:ph type="title"/>
          </p:nvPr>
        </p:nvSpPr>
        <p:spPr/>
        <p:txBody>
          <a:bodyPr/>
          <a:lstStyle/>
          <a:p>
            <a:pPr algn="ctr"/>
            <a:r>
              <a:rPr lang="en-US" dirty="0"/>
              <a:t>Study of TPC-PMT signal association</a:t>
            </a:r>
            <a:endParaRPr lang="en-IT" dirty="0"/>
          </a:p>
        </p:txBody>
      </p:sp>
      <p:sp>
        <p:nvSpPr>
          <p:cNvPr id="4" name="Date Placeholder 3">
            <a:extLst>
              <a:ext uri="{FF2B5EF4-FFF2-40B4-BE49-F238E27FC236}">
                <a16:creationId xmlns:a16="http://schemas.microsoft.com/office/drawing/2014/main" id="{E4AF6F48-D6BD-A645-91AE-A290D07ADCC4}"/>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28CF122A-0530-9D46-86D3-247527FF4623}"/>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9C65B572-A193-BE41-A415-43D68F194C1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sp>
        <p:nvSpPr>
          <p:cNvPr id="8" name="Content Placeholder 2">
            <a:extLst>
              <a:ext uri="{FF2B5EF4-FFF2-40B4-BE49-F238E27FC236}">
                <a16:creationId xmlns:a16="http://schemas.microsoft.com/office/drawing/2014/main" id="{46E1B948-3E40-3C4E-9116-E6146D3B67B4}"/>
              </a:ext>
            </a:extLst>
          </p:cNvPr>
          <p:cNvSpPr>
            <a:spLocks noGrp="1"/>
          </p:cNvSpPr>
          <p:nvPr>
            <p:ph idx="1"/>
          </p:nvPr>
        </p:nvSpPr>
        <p:spPr>
          <a:xfrm>
            <a:off x="117864" y="790386"/>
            <a:ext cx="8913402" cy="5673044"/>
          </a:xfrm>
        </p:spPr>
        <p:txBody>
          <a:bodyPr/>
          <a:lstStyle/>
          <a:p>
            <a:pPr>
              <a:spcBef>
                <a:spcPts val="1200"/>
              </a:spcBef>
              <a:buSzPct val="100000"/>
              <a:buFont typeface="Courier New" panose="02070309020205020404" pitchFamily="49" charset="0"/>
              <a:buChar char="o"/>
            </a:pPr>
            <a:r>
              <a:rPr lang="en-US" sz="2000" dirty="0">
                <a:solidFill>
                  <a:srgbClr val="50504E"/>
                </a:solidFill>
                <a:latin typeface="+mn-lt"/>
                <a:sym typeface="Wingdings" pitchFamily="2" charset="2"/>
              </a:rPr>
              <a:t>Data collected with “spill only” trigger used also to check the timing/read-out of both TPC and PMTs signals, a prerequisite for the trigger deployment.</a:t>
            </a:r>
          </a:p>
          <a:p>
            <a:pPr>
              <a:spcBef>
                <a:spcPts val="1200"/>
              </a:spcBef>
              <a:buSzPct val="100000"/>
              <a:buFont typeface="Courier New" panose="02070309020205020404" pitchFamily="49" charset="0"/>
              <a:buChar char="o"/>
            </a:pPr>
            <a:r>
              <a:rPr lang="en-US" sz="2000" dirty="0">
                <a:solidFill>
                  <a:srgbClr val="50504E"/>
                </a:solidFill>
                <a:latin typeface="+mn-lt"/>
                <a:sym typeface="Wingdings" pitchFamily="2" charset="2"/>
              </a:rPr>
              <a:t>Anode-to-cathode cosmic </a:t>
            </a:r>
            <a:r>
              <a:rPr lang="en-US" sz="2000" dirty="0">
                <a:solidFill>
                  <a:srgbClr val="50504E"/>
                </a:solidFill>
                <a:latin typeface="Symbol" pitchFamily="2" charset="2"/>
                <a:sym typeface="Wingdings" pitchFamily="2" charset="2"/>
              </a:rPr>
              <a:t>m</a:t>
            </a:r>
            <a:r>
              <a:rPr lang="en-US" sz="2000" dirty="0">
                <a:solidFill>
                  <a:srgbClr val="50504E"/>
                </a:solidFill>
                <a:latin typeface="+mn-lt"/>
                <a:sym typeface="Wingdings" pitchFamily="2" charset="2"/>
              </a:rPr>
              <a:t> tracks selected </a:t>
            </a:r>
            <a:br>
              <a:rPr lang="en-US" sz="2000" dirty="0">
                <a:solidFill>
                  <a:srgbClr val="50504E"/>
                </a:solidFill>
                <a:latin typeface="+mn-lt"/>
                <a:sym typeface="Wingdings" pitchFamily="2" charset="2"/>
              </a:rPr>
            </a:br>
            <a:r>
              <a:rPr lang="en-US" sz="2000" dirty="0">
                <a:solidFill>
                  <a:srgbClr val="50504E"/>
                </a:solidFill>
                <a:latin typeface="+mn-lt"/>
                <a:sym typeface="Wingdings" pitchFamily="2" charset="2"/>
              </a:rPr>
              <a:t>as analysis sample:</a:t>
            </a:r>
          </a:p>
          <a:p>
            <a:pPr marL="622300" indent="-336550">
              <a:spcBef>
                <a:spcPts val="1200"/>
              </a:spcBef>
              <a:buSzPct val="100000"/>
              <a:buFont typeface="Arial" panose="020B0604020202020204" pitchFamily="34" charset="0"/>
              <a:buChar char="•"/>
            </a:pPr>
            <a:r>
              <a:rPr lang="en-US" sz="2000" dirty="0">
                <a:solidFill>
                  <a:srgbClr val="50504E"/>
                </a:solidFill>
                <a:latin typeface="+mn-lt"/>
                <a:sym typeface="Wingdings" pitchFamily="2" charset="2"/>
              </a:rPr>
              <a:t>occupy the full ~ 1 </a:t>
            </a:r>
            <a:r>
              <a:rPr lang="en-US" sz="2000" dirty="0" err="1">
                <a:solidFill>
                  <a:srgbClr val="50504E"/>
                </a:solidFill>
                <a:latin typeface="+mn-lt"/>
                <a:sym typeface="Wingdings" pitchFamily="2" charset="2"/>
              </a:rPr>
              <a:t>ms</a:t>
            </a:r>
            <a:r>
              <a:rPr lang="en-US" sz="2000" dirty="0">
                <a:solidFill>
                  <a:srgbClr val="50504E"/>
                </a:solidFill>
                <a:latin typeface="+mn-lt"/>
                <a:sym typeface="Wingdings" pitchFamily="2" charset="2"/>
              </a:rPr>
              <a:t> drift time corresponding </a:t>
            </a:r>
            <a:br>
              <a:rPr lang="en-US" sz="2000" dirty="0">
                <a:solidFill>
                  <a:srgbClr val="50504E"/>
                </a:solidFill>
                <a:latin typeface="+mn-lt"/>
                <a:sym typeface="Wingdings" pitchFamily="2" charset="2"/>
              </a:rPr>
            </a:br>
            <a:r>
              <a:rPr lang="en-US" sz="2000" dirty="0">
                <a:solidFill>
                  <a:srgbClr val="50504E"/>
                </a:solidFill>
                <a:latin typeface="+mn-lt"/>
                <a:sym typeface="Wingdings" pitchFamily="2" charset="2"/>
              </a:rPr>
              <a:t>to the 1.5 m distance between the anode and </a:t>
            </a:r>
            <a:br>
              <a:rPr lang="en-US" sz="2000" dirty="0">
                <a:solidFill>
                  <a:srgbClr val="50504E"/>
                </a:solidFill>
                <a:latin typeface="+mn-lt"/>
                <a:sym typeface="Wingdings" pitchFamily="2" charset="2"/>
              </a:rPr>
            </a:br>
            <a:r>
              <a:rPr lang="en-US" sz="2000" dirty="0">
                <a:solidFill>
                  <a:srgbClr val="50504E"/>
                </a:solidFill>
                <a:latin typeface="+mn-lt"/>
                <a:sym typeface="Wingdings" pitchFamily="2" charset="2"/>
              </a:rPr>
              <a:t>the cathode;</a:t>
            </a:r>
          </a:p>
          <a:p>
            <a:pPr marL="622300" indent="-336550">
              <a:spcBef>
                <a:spcPts val="1200"/>
              </a:spcBef>
              <a:buSzPct val="100000"/>
              <a:buFont typeface="Arial" panose="020B0604020202020204" pitchFamily="34" charset="0"/>
              <a:buChar char="•"/>
            </a:pPr>
            <a:r>
              <a:rPr lang="en-US" sz="2000" dirty="0">
                <a:solidFill>
                  <a:srgbClr val="50504E"/>
                </a:solidFill>
                <a:latin typeface="+mn-lt"/>
                <a:sym typeface="Wingdings" pitchFamily="2" charset="2"/>
              </a:rPr>
              <a:t>the time of the first hit signal in the track </a:t>
            </a:r>
            <a:br>
              <a:rPr lang="en-US" sz="2000" dirty="0">
                <a:solidFill>
                  <a:srgbClr val="50504E"/>
                </a:solidFill>
                <a:latin typeface="+mn-lt"/>
                <a:sym typeface="Wingdings" pitchFamily="2" charset="2"/>
              </a:rPr>
            </a:br>
            <a:r>
              <a:rPr lang="en-US" sz="2000" dirty="0">
                <a:solidFill>
                  <a:srgbClr val="50504E"/>
                </a:solidFill>
                <a:latin typeface="+mn-lt"/>
                <a:sym typeface="Wingdings" pitchFamily="2" charset="2"/>
              </a:rPr>
              <a:t>provides the time </a:t>
            </a:r>
            <a:r>
              <a:rPr lang="en-US" sz="2000" dirty="0" err="1">
                <a:solidFill>
                  <a:srgbClr val="50504E"/>
                </a:solidFill>
                <a:latin typeface="+mn-lt"/>
                <a:sym typeface="Wingdings" pitchFamily="2" charset="2"/>
              </a:rPr>
              <a:t>t</a:t>
            </a:r>
            <a:r>
              <a:rPr lang="en-US" sz="2000" baseline="-25000" dirty="0" err="1">
                <a:solidFill>
                  <a:srgbClr val="50504E"/>
                </a:solidFill>
                <a:latin typeface="+mn-lt"/>
                <a:sym typeface="Wingdings" pitchFamily="2" charset="2"/>
              </a:rPr>
              <a:t>TPC</a:t>
            </a:r>
            <a:r>
              <a:rPr lang="en-US" sz="2000" dirty="0">
                <a:solidFill>
                  <a:srgbClr val="50504E"/>
                </a:solidFill>
                <a:latin typeface="+mn-lt"/>
                <a:sym typeface="Wingdings" pitchFamily="2" charset="2"/>
              </a:rPr>
              <a:t> at which the particle </a:t>
            </a:r>
            <a:br>
              <a:rPr lang="en-US" sz="2000" dirty="0">
                <a:solidFill>
                  <a:srgbClr val="50504E"/>
                </a:solidFill>
                <a:latin typeface="+mn-lt"/>
                <a:sym typeface="Wingdings" pitchFamily="2" charset="2"/>
              </a:rPr>
            </a:br>
            <a:r>
              <a:rPr lang="en-US" sz="2000" dirty="0">
                <a:solidFill>
                  <a:srgbClr val="50504E"/>
                </a:solidFill>
                <a:latin typeface="+mn-lt"/>
                <a:sym typeface="Wingdings" pitchFamily="2" charset="2"/>
              </a:rPr>
              <a:t>crossed the wire plane, with ~</a:t>
            </a:r>
            <a:r>
              <a:rPr lang="en-US" sz="2000" dirty="0" err="1">
                <a:solidFill>
                  <a:srgbClr val="50504E"/>
                </a:solidFill>
                <a:latin typeface="+mn-lt"/>
                <a:sym typeface="Wingdings" pitchFamily="2" charset="2"/>
              </a:rPr>
              <a:t>μs</a:t>
            </a:r>
            <a:r>
              <a:rPr lang="en-US" sz="2000" dirty="0">
                <a:solidFill>
                  <a:srgbClr val="50504E"/>
                </a:solidFill>
                <a:latin typeface="+mn-lt"/>
                <a:sym typeface="Wingdings" pitchFamily="2" charset="2"/>
              </a:rPr>
              <a:t> resolution;</a:t>
            </a:r>
          </a:p>
          <a:p>
            <a:pPr marL="622300" indent="-336550">
              <a:spcBef>
                <a:spcPts val="1200"/>
              </a:spcBef>
              <a:buSzPct val="100000"/>
              <a:buFont typeface="Arial" panose="020B0604020202020204" pitchFamily="34" charset="0"/>
              <a:buChar char="•"/>
            </a:pPr>
            <a:r>
              <a:rPr lang="en-US" sz="2000" dirty="0">
                <a:solidFill>
                  <a:srgbClr val="50504E"/>
                </a:solidFill>
                <a:latin typeface="+mn-lt"/>
                <a:sym typeface="Wingdings" pitchFamily="2" charset="2"/>
              </a:rPr>
              <a:t>light signals on PMTs inside the corresponding </a:t>
            </a:r>
            <a:br>
              <a:rPr lang="en-US" sz="2000" dirty="0">
                <a:solidFill>
                  <a:srgbClr val="50504E"/>
                </a:solidFill>
                <a:latin typeface="+mn-lt"/>
                <a:sym typeface="Wingdings" pitchFamily="2" charset="2"/>
              </a:rPr>
            </a:br>
            <a:r>
              <a:rPr lang="en-US" sz="2000" dirty="0">
                <a:solidFill>
                  <a:srgbClr val="50504E"/>
                </a:solidFill>
                <a:latin typeface="+mn-lt"/>
                <a:sym typeface="Wingdings" pitchFamily="2" charset="2"/>
              </a:rPr>
              <a:t>detector slice are reconstructed with ns </a:t>
            </a:r>
            <a:br>
              <a:rPr lang="en-US" sz="2000" dirty="0">
                <a:solidFill>
                  <a:srgbClr val="50504E"/>
                </a:solidFill>
                <a:latin typeface="+mn-lt"/>
                <a:sym typeface="Wingdings" pitchFamily="2" charset="2"/>
              </a:rPr>
            </a:br>
            <a:r>
              <a:rPr lang="en-US" sz="2000" dirty="0">
                <a:solidFill>
                  <a:srgbClr val="50504E"/>
                </a:solidFill>
                <a:latin typeface="+mn-lt"/>
                <a:sym typeface="Wingdings" pitchFamily="2" charset="2"/>
              </a:rPr>
              <a:t>resolution, providing the time </a:t>
            </a:r>
            <a:r>
              <a:rPr lang="en-US" sz="2000" dirty="0" err="1">
                <a:solidFill>
                  <a:srgbClr val="50504E"/>
                </a:solidFill>
                <a:latin typeface="+mn-lt"/>
                <a:sym typeface="Wingdings" pitchFamily="2" charset="2"/>
              </a:rPr>
              <a:t>t</a:t>
            </a:r>
            <a:r>
              <a:rPr lang="en-US" sz="2000" baseline="-25000" dirty="0" err="1">
                <a:solidFill>
                  <a:srgbClr val="50504E"/>
                </a:solidFill>
                <a:latin typeface="+mn-lt"/>
                <a:sym typeface="Wingdings" pitchFamily="2" charset="2"/>
              </a:rPr>
              <a:t>PMT</a:t>
            </a:r>
            <a:r>
              <a:rPr lang="en-US" sz="2000" dirty="0">
                <a:solidFill>
                  <a:srgbClr val="50504E"/>
                </a:solidFill>
                <a:latin typeface="+mn-lt"/>
                <a:sym typeface="Wingdings" pitchFamily="2" charset="2"/>
              </a:rPr>
              <a:t> measured </a:t>
            </a:r>
            <a:br>
              <a:rPr lang="en-US" sz="2000" dirty="0">
                <a:solidFill>
                  <a:srgbClr val="50504E"/>
                </a:solidFill>
                <a:latin typeface="+mn-lt"/>
                <a:sym typeface="Wingdings" pitchFamily="2" charset="2"/>
              </a:rPr>
            </a:br>
            <a:r>
              <a:rPr lang="en-US" sz="2000" dirty="0">
                <a:solidFill>
                  <a:srgbClr val="50504E"/>
                </a:solidFill>
                <a:latin typeface="+mn-lt"/>
                <a:sym typeface="Wingdings" pitchFamily="2" charset="2"/>
              </a:rPr>
              <a:t>by the PMT.</a:t>
            </a:r>
            <a:br>
              <a:rPr lang="en-US" sz="2000" dirty="0">
                <a:solidFill>
                  <a:srgbClr val="50504E"/>
                </a:solidFill>
                <a:latin typeface="+mn-lt"/>
                <a:sym typeface="Wingdings" pitchFamily="2" charset="2"/>
              </a:rPr>
            </a:br>
            <a:endParaRPr lang="en-US" sz="2000" dirty="0">
              <a:solidFill>
                <a:srgbClr val="004C97"/>
              </a:solidFill>
              <a:latin typeface="+mn-lt"/>
              <a:sym typeface="Wingdings" pitchFamily="2" charset="2"/>
            </a:endParaRPr>
          </a:p>
        </p:txBody>
      </p:sp>
      <p:pic>
        <p:nvPicPr>
          <p:cNvPr id="66" name="Picture 65">
            <a:extLst>
              <a:ext uri="{FF2B5EF4-FFF2-40B4-BE49-F238E27FC236}">
                <a16:creationId xmlns:a16="http://schemas.microsoft.com/office/drawing/2014/main" id="{CFDD5D43-153B-3749-B537-EE8E53D871D8}"/>
              </a:ext>
            </a:extLst>
          </p:cNvPr>
          <p:cNvPicPr>
            <a:picLocks noChangeAspect="1"/>
          </p:cNvPicPr>
          <p:nvPr/>
        </p:nvPicPr>
        <p:blipFill>
          <a:blip r:embed="rId2"/>
          <a:stretch>
            <a:fillRect/>
          </a:stretch>
        </p:blipFill>
        <p:spPr>
          <a:xfrm>
            <a:off x="5560860" y="1518259"/>
            <a:ext cx="3759200" cy="4648200"/>
          </a:xfrm>
          <a:prstGeom prst="rect">
            <a:avLst/>
          </a:prstGeom>
        </p:spPr>
      </p:pic>
    </p:spTree>
    <p:extLst>
      <p:ext uri="{BB962C8B-B14F-4D97-AF65-F5344CB8AC3E}">
        <p14:creationId xmlns:p14="http://schemas.microsoft.com/office/powerpoint/2010/main" val="1126891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2" descr="ScarpelliPeak50%10kev_Screen Shot 2021-01-20 at 14.23.22.png">
            <a:extLst>
              <a:ext uri="{FF2B5EF4-FFF2-40B4-BE49-F238E27FC236}">
                <a16:creationId xmlns:a16="http://schemas.microsoft.com/office/drawing/2014/main" id="{A2DD3863-8340-804A-9832-5DA73F07A68B}"/>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05314" y="3077132"/>
            <a:ext cx="3873500" cy="3124200"/>
          </a:xfrm>
          <a:prstGeom prst="rect">
            <a:avLst/>
          </a:prstGeom>
        </p:spPr>
      </p:pic>
      <p:sp>
        <p:nvSpPr>
          <p:cNvPr id="3" name="Title 2">
            <a:extLst>
              <a:ext uri="{FF2B5EF4-FFF2-40B4-BE49-F238E27FC236}">
                <a16:creationId xmlns:a16="http://schemas.microsoft.com/office/drawing/2014/main" id="{753749D8-44D9-EF4D-BEEC-8E93BE21BEF4}"/>
              </a:ext>
            </a:extLst>
          </p:cNvPr>
          <p:cNvSpPr>
            <a:spLocks noGrp="1"/>
          </p:cNvSpPr>
          <p:nvPr>
            <p:ph type="title"/>
          </p:nvPr>
        </p:nvSpPr>
        <p:spPr/>
        <p:txBody>
          <a:bodyPr/>
          <a:lstStyle/>
          <a:p>
            <a:pPr algn="ctr"/>
            <a:r>
              <a:rPr lang="en-US" dirty="0"/>
              <a:t>Study of TPC-PMT signal association (cont’d)</a:t>
            </a:r>
            <a:endParaRPr lang="en-IT" dirty="0"/>
          </a:p>
        </p:txBody>
      </p:sp>
      <p:sp>
        <p:nvSpPr>
          <p:cNvPr id="4" name="Date Placeholder 3">
            <a:extLst>
              <a:ext uri="{FF2B5EF4-FFF2-40B4-BE49-F238E27FC236}">
                <a16:creationId xmlns:a16="http://schemas.microsoft.com/office/drawing/2014/main" id="{E4AF6F48-D6BD-A645-91AE-A290D07ADCC4}"/>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28CF122A-0530-9D46-86D3-247527FF4623}"/>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9C65B572-A193-BE41-A415-43D68F194C11}"/>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sp>
        <p:nvSpPr>
          <p:cNvPr id="8" name="Content Placeholder 2">
            <a:extLst>
              <a:ext uri="{FF2B5EF4-FFF2-40B4-BE49-F238E27FC236}">
                <a16:creationId xmlns:a16="http://schemas.microsoft.com/office/drawing/2014/main" id="{46E1B948-3E40-3C4E-9116-E6146D3B67B4}"/>
              </a:ext>
            </a:extLst>
          </p:cNvPr>
          <p:cNvSpPr>
            <a:spLocks noGrp="1"/>
          </p:cNvSpPr>
          <p:nvPr>
            <p:ph idx="1"/>
          </p:nvPr>
        </p:nvSpPr>
        <p:spPr>
          <a:xfrm>
            <a:off x="117864" y="790386"/>
            <a:ext cx="3873500" cy="5673044"/>
          </a:xfrm>
        </p:spPr>
        <p:txBody>
          <a:bodyPr/>
          <a:lstStyle/>
          <a:p>
            <a:pPr>
              <a:spcBef>
                <a:spcPts val="1200"/>
              </a:spcBef>
              <a:buSzPct val="100000"/>
              <a:buFont typeface="Courier New" panose="02070309020205020404" pitchFamily="49" charset="0"/>
              <a:buChar char="o"/>
            </a:pPr>
            <a:r>
              <a:rPr lang="en-US" sz="2000" dirty="0">
                <a:solidFill>
                  <a:srgbClr val="4E4E4E"/>
                </a:solidFill>
                <a:latin typeface="+mn-lt"/>
                <a:sym typeface="Wingdings" pitchFamily="2" charset="2"/>
              </a:rPr>
              <a:t>Clear ~2 </a:t>
            </a:r>
            <a:r>
              <a:rPr lang="en-US" sz="2000" dirty="0" err="1">
                <a:solidFill>
                  <a:srgbClr val="4E4E4E"/>
                </a:solidFill>
                <a:latin typeface="Symbol" pitchFamily="2" charset="2"/>
                <a:sym typeface="Wingdings" pitchFamily="2" charset="2"/>
              </a:rPr>
              <a:t>m</a:t>
            </a:r>
            <a:r>
              <a:rPr lang="en-US" sz="2000" dirty="0" err="1">
                <a:solidFill>
                  <a:srgbClr val="4E4E4E"/>
                </a:solidFill>
                <a:latin typeface="+mn-lt"/>
                <a:sym typeface="Wingdings" pitchFamily="2" charset="2"/>
              </a:rPr>
              <a:t>s</a:t>
            </a:r>
            <a:r>
              <a:rPr lang="en-US" sz="2000" dirty="0">
                <a:solidFill>
                  <a:srgbClr val="4E4E4E"/>
                </a:solidFill>
                <a:latin typeface="+mn-lt"/>
                <a:sym typeface="Wingdings" pitchFamily="2" charset="2"/>
              </a:rPr>
              <a:t> peak in </a:t>
            </a:r>
            <a:r>
              <a:rPr lang="en-US" sz="2000" dirty="0" err="1">
                <a:solidFill>
                  <a:srgbClr val="4E4E4E"/>
                </a:solidFill>
                <a:latin typeface="+mn-lt"/>
                <a:sym typeface="Wingdings" pitchFamily="2" charset="2"/>
              </a:rPr>
              <a:t>t</a:t>
            </a:r>
            <a:r>
              <a:rPr lang="en-US" sz="2000" baseline="-25000" dirty="0" err="1">
                <a:solidFill>
                  <a:srgbClr val="4E4E4E"/>
                </a:solidFill>
                <a:latin typeface="+mn-lt"/>
                <a:sym typeface="Wingdings" pitchFamily="2" charset="2"/>
              </a:rPr>
              <a:t>TPC</a:t>
            </a:r>
            <a:r>
              <a:rPr lang="en-US" sz="2000" dirty="0">
                <a:solidFill>
                  <a:srgbClr val="4E4E4E"/>
                </a:solidFill>
                <a:latin typeface="+mn-lt"/>
                <a:sym typeface="Wingdings" pitchFamily="2" charset="2"/>
              </a:rPr>
              <a:t> – </a:t>
            </a:r>
            <a:r>
              <a:rPr lang="en-US" sz="2000" dirty="0" err="1">
                <a:solidFill>
                  <a:srgbClr val="4E4E4E"/>
                </a:solidFill>
                <a:latin typeface="+mn-lt"/>
                <a:sym typeface="Wingdings" pitchFamily="2" charset="2"/>
              </a:rPr>
              <a:t>t</a:t>
            </a:r>
            <a:r>
              <a:rPr lang="en-US" sz="2000" baseline="-25000" dirty="0" err="1">
                <a:solidFill>
                  <a:srgbClr val="4E4E4E"/>
                </a:solidFill>
                <a:latin typeface="+mn-lt"/>
                <a:sym typeface="Wingdings" pitchFamily="2" charset="2"/>
              </a:rPr>
              <a:t>PMT</a:t>
            </a:r>
            <a:r>
              <a:rPr lang="en-US" sz="2000" dirty="0">
                <a:solidFill>
                  <a:srgbClr val="4E4E4E"/>
                </a:solidFill>
                <a:latin typeface="+mn-lt"/>
                <a:sym typeface="Wingdings" pitchFamily="2" charset="2"/>
              </a:rPr>
              <a:t> confirming the correct relative TPC - PMT timing.</a:t>
            </a:r>
          </a:p>
          <a:p>
            <a:pPr>
              <a:spcBef>
                <a:spcPts val="1200"/>
              </a:spcBef>
              <a:buSzPct val="100000"/>
              <a:buFont typeface="Courier New" panose="02070309020205020404" pitchFamily="49" charset="0"/>
              <a:buChar char="o"/>
            </a:pPr>
            <a:r>
              <a:rPr lang="en-US" sz="2000" dirty="0">
                <a:solidFill>
                  <a:srgbClr val="4E4E4E"/>
                </a:solidFill>
                <a:latin typeface="+mn-lt"/>
                <a:sym typeface="Wingdings" pitchFamily="2" charset="2"/>
              </a:rPr>
              <a:t>Absolute timing of the peak perfectly compatible with expectations for different PMT post-sampling settings.</a:t>
            </a:r>
          </a:p>
        </p:txBody>
      </p:sp>
      <p:pic>
        <p:nvPicPr>
          <p:cNvPr id="11" name="Picture 10">
            <a:extLst>
              <a:ext uri="{FF2B5EF4-FFF2-40B4-BE49-F238E27FC236}">
                <a16:creationId xmlns:a16="http://schemas.microsoft.com/office/drawing/2014/main" id="{AC3189F1-B9BD-084F-AE6E-68C1F805BE2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66264" y="3330051"/>
            <a:ext cx="4555697" cy="2942532"/>
          </a:xfrm>
          <a:prstGeom prst="rect">
            <a:avLst/>
          </a:prstGeom>
        </p:spPr>
      </p:pic>
      <p:cxnSp>
        <p:nvCxnSpPr>
          <p:cNvPr id="14" name="Straight Connector 13">
            <a:extLst>
              <a:ext uri="{FF2B5EF4-FFF2-40B4-BE49-F238E27FC236}">
                <a16:creationId xmlns:a16="http://schemas.microsoft.com/office/drawing/2014/main" id="{8714D3F0-3082-5D42-8A66-2F055196290A}"/>
              </a:ext>
            </a:extLst>
          </p:cNvPr>
          <p:cNvCxnSpPr>
            <a:cxnSpLocks/>
          </p:cNvCxnSpPr>
          <p:nvPr/>
        </p:nvCxnSpPr>
        <p:spPr>
          <a:xfrm flipH="1">
            <a:off x="5356578" y="1089765"/>
            <a:ext cx="14568" cy="2060535"/>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Rectangle 15">
            <a:extLst>
              <a:ext uri="{FF2B5EF4-FFF2-40B4-BE49-F238E27FC236}">
                <a16:creationId xmlns:a16="http://schemas.microsoft.com/office/drawing/2014/main" id="{582AC6E4-EF06-B84A-8D7A-E6AD1E63C65C}"/>
              </a:ext>
            </a:extLst>
          </p:cNvPr>
          <p:cNvSpPr/>
          <p:nvPr/>
        </p:nvSpPr>
        <p:spPr>
          <a:xfrm>
            <a:off x="3784817" y="1515652"/>
            <a:ext cx="4331942" cy="302400"/>
          </a:xfrm>
          <a:prstGeom prst="rect">
            <a:avLst/>
          </a:prstGeom>
          <a:solidFill>
            <a:schemeClr val="accent6">
              <a:lumMod val="40000"/>
              <a:lumOff val="6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T"/>
          </a:p>
        </p:txBody>
      </p:sp>
      <p:sp>
        <p:nvSpPr>
          <p:cNvPr id="17" name="Rectangle 16">
            <a:extLst>
              <a:ext uri="{FF2B5EF4-FFF2-40B4-BE49-F238E27FC236}">
                <a16:creationId xmlns:a16="http://schemas.microsoft.com/office/drawing/2014/main" id="{F096186D-B47A-7142-85C0-1C0D22E22AB9}"/>
              </a:ext>
            </a:extLst>
          </p:cNvPr>
          <p:cNvSpPr/>
          <p:nvPr/>
        </p:nvSpPr>
        <p:spPr>
          <a:xfrm>
            <a:off x="5359621" y="1515653"/>
            <a:ext cx="2767550" cy="300625"/>
          </a:xfrm>
          <a:prstGeom prst="rect">
            <a:avLst/>
          </a:prstGeom>
          <a:solidFill>
            <a:schemeClr val="accent6">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T" sz="1800" dirty="0"/>
              <a:t>TPC readout (ro)</a:t>
            </a:r>
          </a:p>
        </p:txBody>
      </p:sp>
      <p:sp>
        <p:nvSpPr>
          <p:cNvPr id="18" name="Rectangle 17">
            <a:extLst>
              <a:ext uri="{FF2B5EF4-FFF2-40B4-BE49-F238E27FC236}">
                <a16:creationId xmlns:a16="http://schemas.microsoft.com/office/drawing/2014/main" id="{4825EDAD-165D-E646-8E72-BF485AC888A6}"/>
              </a:ext>
            </a:extLst>
          </p:cNvPr>
          <p:cNvSpPr/>
          <p:nvPr/>
        </p:nvSpPr>
        <p:spPr>
          <a:xfrm>
            <a:off x="4906578" y="1967478"/>
            <a:ext cx="900000" cy="302400"/>
          </a:xfrm>
          <a:prstGeom prst="rect">
            <a:avLst/>
          </a:prstGeom>
          <a:solidFill>
            <a:srgbClr val="0070C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T" sz="1600" dirty="0"/>
              <a:t>PMT ro</a:t>
            </a:r>
          </a:p>
        </p:txBody>
      </p:sp>
      <p:sp>
        <p:nvSpPr>
          <p:cNvPr id="21" name="TextBox 20">
            <a:extLst>
              <a:ext uri="{FF2B5EF4-FFF2-40B4-BE49-F238E27FC236}">
                <a16:creationId xmlns:a16="http://schemas.microsoft.com/office/drawing/2014/main" id="{B2473E1A-045D-F84A-B751-574A3F76496D}"/>
              </a:ext>
            </a:extLst>
          </p:cNvPr>
          <p:cNvSpPr txBox="1"/>
          <p:nvPr/>
        </p:nvSpPr>
        <p:spPr>
          <a:xfrm>
            <a:off x="4839488" y="733298"/>
            <a:ext cx="1597621" cy="369332"/>
          </a:xfrm>
          <a:prstGeom prst="rect">
            <a:avLst/>
          </a:prstGeom>
          <a:noFill/>
        </p:spPr>
        <p:txBody>
          <a:bodyPr wrap="square" rtlCol="0">
            <a:spAutoFit/>
          </a:bodyPr>
          <a:lstStyle/>
          <a:p>
            <a:r>
              <a:rPr lang="en-US" sz="1800" dirty="0">
                <a:solidFill>
                  <a:srgbClr val="C00000"/>
                </a:solidFill>
              </a:rPr>
              <a:t>PMT trigger</a:t>
            </a:r>
            <a:endParaRPr lang="en-IT" sz="1800" dirty="0">
              <a:solidFill>
                <a:srgbClr val="C00000"/>
              </a:solidFill>
            </a:endParaRPr>
          </a:p>
        </p:txBody>
      </p:sp>
      <p:sp>
        <p:nvSpPr>
          <p:cNvPr id="30" name="Rectangle 29">
            <a:extLst>
              <a:ext uri="{FF2B5EF4-FFF2-40B4-BE49-F238E27FC236}">
                <a16:creationId xmlns:a16="http://schemas.microsoft.com/office/drawing/2014/main" id="{A9CE26A3-CB56-9C46-AE9F-8291B88E7CAB}"/>
              </a:ext>
            </a:extLst>
          </p:cNvPr>
          <p:cNvSpPr/>
          <p:nvPr/>
        </p:nvSpPr>
        <p:spPr>
          <a:xfrm>
            <a:off x="5356578" y="2382886"/>
            <a:ext cx="900000" cy="3024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T" sz="1600" dirty="0"/>
              <a:t>PMT ro</a:t>
            </a:r>
          </a:p>
        </p:txBody>
      </p:sp>
      <p:sp>
        <p:nvSpPr>
          <p:cNvPr id="31" name="Rectangle 30">
            <a:extLst>
              <a:ext uri="{FF2B5EF4-FFF2-40B4-BE49-F238E27FC236}">
                <a16:creationId xmlns:a16="http://schemas.microsoft.com/office/drawing/2014/main" id="{5FCFA34B-605C-D54C-9762-B53F2A79A67F}"/>
              </a:ext>
            </a:extLst>
          </p:cNvPr>
          <p:cNvSpPr/>
          <p:nvPr/>
        </p:nvSpPr>
        <p:spPr>
          <a:xfrm>
            <a:off x="4471146" y="2773632"/>
            <a:ext cx="900000" cy="302400"/>
          </a:xfrm>
          <a:prstGeom prst="rect">
            <a:avLst/>
          </a:prstGeom>
          <a:solidFill>
            <a:schemeClr val="accent3">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IT" sz="1600" dirty="0"/>
              <a:t>PMT ro</a:t>
            </a:r>
          </a:p>
        </p:txBody>
      </p:sp>
      <p:cxnSp>
        <p:nvCxnSpPr>
          <p:cNvPr id="35" name="Straight Arrow Connector 34">
            <a:extLst>
              <a:ext uri="{FF2B5EF4-FFF2-40B4-BE49-F238E27FC236}">
                <a16:creationId xmlns:a16="http://schemas.microsoft.com/office/drawing/2014/main" id="{3A8613CE-16FB-CE45-A54E-130B63F5ECE1}"/>
              </a:ext>
            </a:extLst>
          </p:cNvPr>
          <p:cNvCxnSpPr>
            <a:cxnSpLocks/>
            <a:stCxn id="36" idx="1"/>
          </p:cNvCxnSpPr>
          <p:nvPr/>
        </p:nvCxnSpPr>
        <p:spPr>
          <a:xfrm flipH="1">
            <a:off x="5371146" y="1248920"/>
            <a:ext cx="450000" cy="229154"/>
          </a:xfrm>
          <a:prstGeom prst="straightConnector1">
            <a:avLst/>
          </a:prstGeom>
          <a:ln>
            <a:solidFill>
              <a:schemeClr val="accent6">
                <a:lumMod val="75000"/>
              </a:schemeClr>
            </a:solidFill>
            <a:tailEnd type="triangle"/>
          </a:ln>
        </p:spPr>
        <p:style>
          <a:lnRef idx="2">
            <a:schemeClr val="accent3"/>
          </a:lnRef>
          <a:fillRef idx="0">
            <a:schemeClr val="accent3"/>
          </a:fillRef>
          <a:effectRef idx="1">
            <a:schemeClr val="accent3"/>
          </a:effectRef>
          <a:fontRef idx="minor">
            <a:schemeClr val="tx1"/>
          </a:fontRef>
        </p:style>
      </p:cxnSp>
      <p:sp>
        <p:nvSpPr>
          <p:cNvPr id="36" name="TextBox 35">
            <a:extLst>
              <a:ext uri="{FF2B5EF4-FFF2-40B4-BE49-F238E27FC236}">
                <a16:creationId xmlns:a16="http://schemas.microsoft.com/office/drawing/2014/main" id="{A261149B-8A89-D841-B9C5-6BC66678A004}"/>
              </a:ext>
            </a:extLst>
          </p:cNvPr>
          <p:cNvSpPr txBox="1"/>
          <p:nvPr/>
        </p:nvSpPr>
        <p:spPr>
          <a:xfrm>
            <a:off x="5821146" y="1064254"/>
            <a:ext cx="3003236" cy="369332"/>
          </a:xfrm>
          <a:prstGeom prst="rect">
            <a:avLst/>
          </a:prstGeom>
          <a:noFill/>
        </p:spPr>
        <p:txBody>
          <a:bodyPr wrap="square" rtlCol="0">
            <a:spAutoFit/>
          </a:bodyPr>
          <a:lstStyle/>
          <a:p>
            <a:r>
              <a:rPr lang="en-US" sz="1800" dirty="0" err="1">
                <a:solidFill>
                  <a:schemeClr val="accent6">
                    <a:lumMod val="75000"/>
                  </a:schemeClr>
                </a:solidFill>
              </a:rPr>
              <a:t>t</a:t>
            </a:r>
            <a:r>
              <a:rPr lang="en-US" sz="1800" baseline="-25000" dirty="0" err="1">
                <a:solidFill>
                  <a:schemeClr val="accent6">
                    <a:lumMod val="75000"/>
                  </a:schemeClr>
                </a:solidFill>
              </a:rPr>
              <a:t>TPC</a:t>
            </a:r>
            <a:r>
              <a:rPr lang="en-US" sz="1800" dirty="0">
                <a:solidFill>
                  <a:schemeClr val="accent6">
                    <a:lumMod val="75000"/>
                  </a:schemeClr>
                </a:solidFill>
              </a:rPr>
              <a:t>: </a:t>
            </a:r>
            <a:r>
              <a:rPr lang="el-GR" sz="1800" dirty="0">
                <a:solidFill>
                  <a:schemeClr val="accent6">
                    <a:lumMod val="75000"/>
                  </a:schemeClr>
                </a:solidFill>
              </a:rPr>
              <a:t>33</a:t>
            </a:r>
            <a:r>
              <a:rPr lang="en-US" sz="1800" dirty="0">
                <a:solidFill>
                  <a:schemeClr val="accent6">
                    <a:lumMod val="75000"/>
                  </a:schemeClr>
                </a:solidFill>
              </a:rPr>
              <a:t>8</a:t>
            </a:r>
            <a:r>
              <a:rPr lang="el-GR" sz="1800" dirty="0">
                <a:solidFill>
                  <a:schemeClr val="accent6">
                    <a:lumMod val="75000"/>
                  </a:schemeClr>
                </a:solidFill>
              </a:rPr>
              <a:t> μ</a:t>
            </a:r>
            <a:r>
              <a:rPr lang="en-US" sz="1800" dirty="0">
                <a:solidFill>
                  <a:schemeClr val="accent6">
                    <a:lumMod val="75000"/>
                  </a:schemeClr>
                </a:solidFill>
              </a:rPr>
              <a:t>s </a:t>
            </a:r>
            <a:endParaRPr lang="en-IT" sz="1800" dirty="0">
              <a:solidFill>
                <a:schemeClr val="accent6">
                  <a:lumMod val="75000"/>
                </a:schemeClr>
              </a:solidFill>
            </a:endParaRPr>
          </a:p>
        </p:txBody>
      </p:sp>
      <p:sp>
        <p:nvSpPr>
          <p:cNvPr id="39" name="TextBox 38">
            <a:extLst>
              <a:ext uri="{FF2B5EF4-FFF2-40B4-BE49-F238E27FC236}">
                <a16:creationId xmlns:a16="http://schemas.microsoft.com/office/drawing/2014/main" id="{33A5A4EA-2DD1-D048-A8EB-AE416F912423}"/>
              </a:ext>
            </a:extLst>
          </p:cNvPr>
          <p:cNvSpPr txBox="1"/>
          <p:nvPr/>
        </p:nvSpPr>
        <p:spPr>
          <a:xfrm>
            <a:off x="5855968" y="1915803"/>
            <a:ext cx="3003236" cy="369332"/>
          </a:xfrm>
          <a:prstGeom prst="rect">
            <a:avLst/>
          </a:prstGeom>
          <a:noFill/>
        </p:spPr>
        <p:txBody>
          <a:bodyPr wrap="square" rtlCol="0">
            <a:spAutoFit/>
          </a:bodyPr>
          <a:lstStyle/>
          <a:p>
            <a:r>
              <a:rPr lang="en-US" sz="1800" dirty="0">
                <a:solidFill>
                  <a:srgbClr val="0070C0"/>
                </a:solidFill>
              </a:rPr>
              <a:t>50% post-sample: </a:t>
            </a:r>
            <a:r>
              <a:rPr lang="en-US" sz="1800" dirty="0" err="1">
                <a:solidFill>
                  <a:srgbClr val="0070C0"/>
                </a:solidFill>
              </a:rPr>
              <a:t>t</a:t>
            </a:r>
            <a:r>
              <a:rPr lang="en-US" sz="1800" baseline="-25000" dirty="0" err="1">
                <a:solidFill>
                  <a:srgbClr val="0070C0"/>
                </a:solidFill>
              </a:rPr>
              <a:t>PMT</a:t>
            </a:r>
            <a:r>
              <a:rPr lang="en-US" sz="1800" dirty="0">
                <a:solidFill>
                  <a:srgbClr val="0070C0"/>
                </a:solidFill>
              </a:rPr>
              <a:t> 100</a:t>
            </a:r>
            <a:r>
              <a:rPr lang="el-GR" sz="1800" dirty="0">
                <a:solidFill>
                  <a:srgbClr val="0070C0"/>
                </a:solidFill>
              </a:rPr>
              <a:t> μ</a:t>
            </a:r>
            <a:r>
              <a:rPr lang="en-US" sz="1800" dirty="0">
                <a:solidFill>
                  <a:srgbClr val="0070C0"/>
                </a:solidFill>
              </a:rPr>
              <a:t>s </a:t>
            </a:r>
            <a:endParaRPr lang="en-IT" sz="1800" dirty="0">
              <a:solidFill>
                <a:srgbClr val="0070C0"/>
              </a:solidFill>
            </a:endParaRPr>
          </a:p>
        </p:txBody>
      </p:sp>
      <p:sp>
        <p:nvSpPr>
          <p:cNvPr id="40" name="TextBox 39">
            <a:extLst>
              <a:ext uri="{FF2B5EF4-FFF2-40B4-BE49-F238E27FC236}">
                <a16:creationId xmlns:a16="http://schemas.microsoft.com/office/drawing/2014/main" id="{814831C4-9EC3-5644-B663-637F4ADD9122}"/>
              </a:ext>
            </a:extLst>
          </p:cNvPr>
          <p:cNvSpPr txBox="1"/>
          <p:nvPr/>
        </p:nvSpPr>
        <p:spPr>
          <a:xfrm>
            <a:off x="6256578" y="2359899"/>
            <a:ext cx="3003236" cy="369332"/>
          </a:xfrm>
          <a:prstGeom prst="rect">
            <a:avLst/>
          </a:prstGeom>
          <a:noFill/>
        </p:spPr>
        <p:txBody>
          <a:bodyPr wrap="square" rtlCol="0">
            <a:spAutoFit/>
          </a:bodyPr>
          <a:lstStyle/>
          <a:p>
            <a:r>
              <a:rPr lang="en-US" sz="1800" dirty="0">
                <a:solidFill>
                  <a:schemeClr val="accent2">
                    <a:lumMod val="75000"/>
                  </a:schemeClr>
                </a:solidFill>
              </a:rPr>
              <a:t>100% post-sample: </a:t>
            </a:r>
            <a:r>
              <a:rPr lang="en-US" sz="1800" dirty="0" err="1">
                <a:solidFill>
                  <a:schemeClr val="accent2">
                    <a:lumMod val="75000"/>
                  </a:schemeClr>
                </a:solidFill>
              </a:rPr>
              <a:t>t</a:t>
            </a:r>
            <a:r>
              <a:rPr lang="en-US" sz="1800" baseline="-25000" dirty="0" err="1">
                <a:solidFill>
                  <a:schemeClr val="accent2">
                    <a:lumMod val="75000"/>
                  </a:schemeClr>
                </a:solidFill>
              </a:rPr>
              <a:t>PMT</a:t>
            </a:r>
            <a:r>
              <a:rPr lang="en-US" sz="1800" dirty="0">
                <a:solidFill>
                  <a:schemeClr val="accent2">
                    <a:lumMod val="75000"/>
                  </a:schemeClr>
                </a:solidFill>
              </a:rPr>
              <a:t> 0</a:t>
            </a:r>
            <a:r>
              <a:rPr lang="el-GR" sz="1800" dirty="0">
                <a:solidFill>
                  <a:schemeClr val="accent2">
                    <a:lumMod val="75000"/>
                  </a:schemeClr>
                </a:solidFill>
              </a:rPr>
              <a:t> μ</a:t>
            </a:r>
            <a:r>
              <a:rPr lang="en-US" sz="1800" dirty="0">
                <a:solidFill>
                  <a:schemeClr val="accent2">
                    <a:lumMod val="75000"/>
                  </a:schemeClr>
                </a:solidFill>
              </a:rPr>
              <a:t>s </a:t>
            </a:r>
            <a:endParaRPr lang="en-IT" sz="1800" dirty="0">
              <a:solidFill>
                <a:schemeClr val="accent2">
                  <a:lumMod val="75000"/>
                </a:schemeClr>
              </a:solidFill>
            </a:endParaRPr>
          </a:p>
        </p:txBody>
      </p:sp>
      <p:sp>
        <p:nvSpPr>
          <p:cNvPr id="41" name="TextBox 40">
            <a:extLst>
              <a:ext uri="{FF2B5EF4-FFF2-40B4-BE49-F238E27FC236}">
                <a16:creationId xmlns:a16="http://schemas.microsoft.com/office/drawing/2014/main" id="{45D31F12-E107-5C48-9907-5950865C40C9}"/>
              </a:ext>
            </a:extLst>
          </p:cNvPr>
          <p:cNvSpPr txBox="1"/>
          <p:nvPr/>
        </p:nvSpPr>
        <p:spPr>
          <a:xfrm>
            <a:off x="5578249" y="2758011"/>
            <a:ext cx="3003236" cy="369332"/>
          </a:xfrm>
          <a:prstGeom prst="rect">
            <a:avLst/>
          </a:prstGeom>
          <a:noFill/>
        </p:spPr>
        <p:txBody>
          <a:bodyPr wrap="square" rtlCol="0">
            <a:spAutoFit/>
          </a:bodyPr>
          <a:lstStyle/>
          <a:p>
            <a:r>
              <a:rPr lang="en-US" sz="1800" dirty="0">
                <a:solidFill>
                  <a:schemeClr val="accent3">
                    <a:lumMod val="75000"/>
                  </a:schemeClr>
                </a:solidFill>
              </a:rPr>
              <a:t>0% post-sample: </a:t>
            </a:r>
            <a:r>
              <a:rPr lang="en-US" sz="1800" dirty="0" err="1">
                <a:solidFill>
                  <a:schemeClr val="accent3">
                    <a:lumMod val="75000"/>
                  </a:schemeClr>
                </a:solidFill>
              </a:rPr>
              <a:t>t</a:t>
            </a:r>
            <a:r>
              <a:rPr lang="en-US" sz="1800" baseline="-25000" dirty="0" err="1">
                <a:solidFill>
                  <a:schemeClr val="accent3">
                    <a:lumMod val="75000"/>
                  </a:schemeClr>
                </a:solidFill>
              </a:rPr>
              <a:t>PMT</a:t>
            </a:r>
            <a:r>
              <a:rPr lang="en-US" sz="1800" dirty="0">
                <a:solidFill>
                  <a:schemeClr val="accent3">
                    <a:lumMod val="75000"/>
                  </a:schemeClr>
                </a:solidFill>
              </a:rPr>
              <a:t> 200</a:t>
            </a:r>
            <a:r>
              <a:rPr lang="el-GR" sz="1800" dirty="0">
                <a:solidFill>
                  <a:schemeClr val="accent3">
                    <a:lumMod val="75000"/>
                  </a:schemeClr>
                </a:solidFill>
              </a:rPr>
              <a:t> μ</a:t>
            </a:r>
            <a:r>
              <a:rPr lang="en-US" sz="1800" dirty="0">
                <a:solidFill>
                  <a:schemeClr val="accent3">
                    <a:lumMod val="75000"/>
                  </a:schemeClr>
                </a:solidFill>
              </a:rPr>
              <a:t>s </a:t>
            </a:r>
            <a:endParaRPr lang="en-IT" sz="1800" dirty="0">
              <a:solidFill>
                <a:schemeClr val="accent3">
                  <a:lumMod val="75000"/>
                </a:schemeClr>
              </a:solidFill>
            </a:endParaRPr>
          </a:p>
        </p:txBody>
      </p:sp>
    </p:spTree>
    <p:extLst>
      <p:ext uri="{BB962C8B-B14F-4D97-AF65-F5344CB8AC3E}">
        <p14:creationId xmlns:p14="http://schemas.microsoft.com/office/powerpoint/2010/main" val="6284591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2"/>
          </p:nvPr>
        </p:nvSpPr>
        <p:spPr/>
        <p:txBody>
          <a:bodyPr/>
          <a:lstStyle/>
          <a:p>
            <a:pPr>
              <a:defRPr/>
            </a:pPr>
            <a:r>
              <a:rPr lang="it-IT"/>
              <a:t>06/11/21</a:t>
            </a:r>
            <a:endParaRPr lang="en-US" dirty="0"/>
          </a:p>
        </p:txBody>
      </p:sp>
      <p:sp>
        <p:nvSpPr>
          <p:cNvPr id="4" name="Footer Placeholder 3"/>
          <p:cNvSpPr>
            <a:spLocks noGrp="1"/>
          </p:cNvSpPr>
          <p:nvPr>
            <p:ph type="ftr" sz="quarter" idx="3"/>
          </p:nvPr>
        </p:nvSpPr>
        <p:spPr/>
        <p:txBody>
          <a:bodyPr/>
          <a:lstStyle/>
          <a:p>
            <a:pPr>
              <a:defRPr/>
            </a:pPr>
            <a:r>
              <a:rPr lang="en-US"/>
              <a:t>SBN Oversight Board Meeting</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
        <p:nvSpPr>
          <p:cNvPr id="9" name="Title 8"/>
          <p:cNvSpPr>
            <a:spLocks noGrp="1"/>
          </p:cNvSpPr>
          <p:nvPr>
            <p:ph type="title"/>
          </p:nvPr>
        </p:nvSpPr>
        <p:spPr/>
        <p:txBody>
          <a:bodyPr/>
          <a:lstStyle/>
          <a:p>
            <a:r>
              <a:rPr lang="en-US" dirty="0"/>
              <a:t>Cryogenics and electron lifetime</a:t>
            </a:r>
          </a:p>
        </p:txBody>
      </p:sp>
      <p:sp>
        <p:nvSpPr>
          <p:cNvPr id="2" name="Rectangle 1">
            <a:extLst>
              <a:ext uri="{FF2B5EF4-FFF2-40B4-BE49-F238E27FC236}">
                <a16:creationId xmlns:a16="http://schemas.microsoft.com/office/drawing/2014/main" id="{9DC795D7-CDBC-5649-AB26-A7C40AF9C801}"/>
              </a:ext>
            </a:extLst>
          </p:cNvPr>
          <p:cNvSpPr/>
          <p:nvPr/>
        </p:nvSpPr>
        <p:spPr>
          <a:xfrm>
            <a:off x="0" y="723700"/>
            <a:ext cx="9144000" cy="2477601"/>
          </a:xfrm>
          <a:prstGeom prst="rect">
            <a:avLst/>
          </a:prstGeom>
        </p:spPr>
        <p:txBody>
          <a:bodyPr wrap="square">
            <a:spAutoFit/>
          </a:bodyPr>
          <a:lstStyle/>
          <a:p>
            <a:pPr marL="360363" indent="-360363">
              <a:spcBef>
                <a:spcPts val="1200"/>
              </a:spcBef>
              <a:buSzPct val="100000"/>
              <a:buFont typeface="Courier New" panose="02070309020205020404" pitchFamily="49" charset="0"/>
              <a:buChar char="o"/>
            </a:pPr>
            <a:r>
              <a:rPr lang="en-US" sz="2000" dirty="0">
                <a:solidFill>
                  <a:srgbClr val="50504E"/>
                </a:solidFill>
              </a:rPr>
              <a:t>Cryogenic system overall stable and fully operational! All </a:t>
            </a:r>
            <a:r>
              <a:rPr lang="en-US" sz="2000" dirty="0" err="1">
                <a:solidFill>
                  <a:srgbClr val="50504E"/>
                </a:solidFill>
              </a:rPr>
              <a:t>GAr</a:t>
            </a:r>
            <a:r>
              <a:rPr lang="en-US" sz="2000" dirty="0">
                <a:solidFill>
                  <a:srgbClr val="50504E"/>
                </a:solidFill>
              </a:rPr>
              <a:t> filters regenerated and LN</a:t>
            </a:r>
            <a:r>
              <a:rPr lang="en-US" sz="2000" baseline="-25000" dirty="0">
                <a:solidFill>
                  <a:srgbClr val="50504E"/>
                </a:solidFill>
              </a:rPr>
              <a:t>2</a:t>
            </a:r>
            <a:r>
              <a:rPr lang="en-US" sz="2000" dirty="0">
                <a:solidFill>
                  <a:srgbClr val="50504E"/>
                </a:solidFill>
              </a:rPr>
              <a:t> and </a:t>
            </a:r>
            <a:r>
              <a:rPr lang="en-US" sz="2000" dirty="0" err="1">
                <a:solidFill>
                  <a:srgbClr val="50504E"/>
                </a:solidFill>
              </a:rPr>
              <a:t>LAr</a:t>
            </a:r>
            <a:r>
              <a:rPr lang="en-US" sz="2000" dirty="0">
                <a:solidFill>
                  <a:srgbClr val="50504E"/>
                </a:solidFill>
              </a:rPr>
              <a:t> pumps maintained.</a:t>
            </a:r>
          </a:p>
          <a:p>
            <a:pPr marL="360363" lvl="0" indent="-360363">
              <a:spcBef>
                <a:spcPts val="1200"/>
              </a:spcBef>
              <a:buSzPct val="100000"/>
              <a:buFont typeface="Courier New" panose="02070309020205020404" pitchFamily="49" charset="0"/>
              <a:buChar char="o"/>
            </a:pPr>
            <a:r>
              <a:rPr lang="en-US" sz="2000" dirty="0">
                <a:solidFill>
                  <a:srgbClr val="50504E"/>
                </a:solidFill>
              </a:rPr>
              <a:t>The two South </a:t>
            </a:r>
            <a:r>
              <a:rPr lang="en-US" sz="2000" dirty="0" err="1">
                <a:solidFill>
                  <a:srgbClr val="50504E"/>
                </a:solidFill>
              </a:rPr>
              <a:t>GAr</a:t>
            </a:r>
            <a:r>
              <a:rPr lang="en-US" sz="2000" dirty="0">
                <a:solidFill>
                  <a:srgbClr val="50504E"/>
                </a:solidFill>
              </a:rPr>
              <a:t> recirculation units modified, to increase performance. All 4 units performing well and steadily. </a:t>
            </a:r>
            <a:r>
              <a:rPr lang="en-US" sz="2000" dirty="0" err="1">
                <a:solidFill>
                  <a:srgbClr val="50504E"/>
                </a:solidFill>
              </a:rPr>
              <a:t>LAr</a:t>
            </a:r>
            <a:r>
              <a:rPr lang="en-US" sz="2000" dirty="0">
                <a:solidFill>
                  <a:srgbClr val="50504E"/>
                </a:solidFill>
              </a:rPr>
              <a:t> refills on March 24</a:t>
            </a:r>
            <a:r>
              <a:rPr lang="en-US" sz="2000" baseline="30000" dirty="0">
                <a:solidFill>
                  <a:srgbClr val="50504E"/>
                </a:solidFill>
              </a:rPr>
              <a:t>th</a:t>
            </a:r>
            <a:r>
              <a:rPr lang="en-US" sz="2000" dirty="0">
                <a:solidFill>
                  <a:srgbClr val="50504E"/>
                </a:solidFill>
              </a:rPr>
              <a:t> (≈ 5000 l) and April 19</a:t>
            </a:r>
            <a:r>
              <a:rPr lang="en-US" sz="2000" baseline="30000" dirty="0">
                <a:solidFill>
                  <a:srgbClr val="50504E"/>
                </a:solidFill>
              </a:rPr>
              <a:t>th</a:t>
            </a:r>
            <a:r>
              <a:rPr lang="en-US" sz="2000" dirty="0">
                <a:solidFill>
                  <a:srgbClr val="50504E"/>
                </a:solidFill>
              </a:rPr>
              <a:t> (≈ 2500 l) to bring the level 1.5 cm above the nominal level: smooth operations. </a:t>
            </a:r>
          </a:p>
          <a:p>
            <a:pPr marL="360363" indent="-360363">
              <a:spcBef>
                <a:spcPts val="600"/>
              </a:spcBef>
              <a:buSzPct val="100000"/>
              <a:buFont typeface="Courier New" panose="02070309020205020404" pitchFamily="49" charset="0"/>
              <a:buChar char="o"/>
            </a:pPr>
            <a:r>
              <a:rPr lang="en-US" sz="2000" dirty="0">
                <a:solidFill>
                  <a:srgbClr val="50504E"/>
                </a:solidFill>
              </a:rPr>
              <a:t>April 7</a:t>
            </a:r>
            <a:r>
              <a:rPr lang="en-US" sz="2000" baseline="30000" dirty="0">
                <a:solidFill>
                  <a:srgbClr val="50504E"/>
                </a:solidFill>
              </a:rPr>
              <a:t>th</a:t>
            </a:r>
            <a:r>
              <a:rPr lang="en-US" sz="2000" dirty="0">
                <a:solidFill>
                  <a:srgbClr val="50504E"/>
                </a:solidFill>
              </a:rPr>
              <a:t> to April 9</a:t>
            </a:r>
            <a:r>
              <a:rPr lang="en-US" sz="2000" baseline="30000" dirty="0">
                <a:solidFill>
                  <a:srgbClr val="50504E"/>
                </a:solidFill>
              </a:rPr>
              <a:t>th: </a:t>
            </a:r>
            <a:r>
              <a:rPr lang="en-US" sz="2000" dirty="0">
                <a:solidFill>
                  <a:srgbClr val="50504E"/>
                </a:solidFill>
              </a:rPr>
              <a:t>1 day of continuous venting at 20 g/s/module and 2 days at 15 g/s/module to check the effect on the purity.</a:t>
            </a:r>
          </a:p>
        </p:txBody>
      </p:sp>
      <p:pic>
        <p:nvPicPr>
          <p:cNvPr id="14" name="Picture 13">
            <a:extLst>
              <a:ext uri="{FF2B5EF4-FFF2-40B4-BE49-F238E27FC236}">
                <a16:creationId xmlns:a16="http://schemas.microsoft.com/office/drawing/2014/main" id="{0F85BAF2-C7AE-8046-A1CB-5E4138B0CBAA}"/>
              </a:ext>
            </a:extLst>
          </p:cNvPr>
          <p:cNvPicPr>
            <a:picLocks noChangeAspect="1"/>
          </p:cNvPicPr>
          <p:nvPr/>
        </p:nvPicPr>
        <p:blipFill>
          <a:blip r:embed="rId3"/>
          <a:stretch>
            <a:fillRect/>
          </a:stretch>
        </p:blipFill>
        <p:spPr>
          <a:xfrm>
            <a:off x="426668" y="3209027"/>
            <a:ext cx="4270592" cy="3053899"/>
          </a:xfrm>
          <a:prstGeom prst="rect">
            <a:avLst/>
          </a:prstGeom>
        </p:spPr>
      </p:pic>
      <p:pic>
        <p:nvPicPr>
          <p:cNvPr id="16" name="Picture 15">
            <a:extLst>
              <a:ext uri="{FF2B5EF4-FFF2-40B4-BE49-F238E27FC236}">
                <a16:creationId xmlns:a16="http://schemas.microsoft.com/office/drawing/2014/main" id="{ECB76963-C1F8-BC4E-9F44-F05DAC43DAD7}"/>
              </a:ext>
            </a:extLst>
          </p:cNvPr>
          <p:cNvPicPr>
            <a:picLocks noChangeAspect="1"/>
          </p:cNvPicPr>
          <p:nvPr/>
        </p:nvPicPr>
        <p:blipFill>
          <a:blip r:embed="rId4"/>
          <a:stretch>
            <a:fillRect/>
          </a:stretch>
        </p:blipFill>
        <p:spPr>
          <a:xfrm>
            <a:off x="4644808" y="3208290"/>
            <a:ext cx="4270592" cy="3053899"/>
          </a:xfrm>
          <a:prstGeom prst="rect">
            <a:avLst/>
          </a:prstGeom>
        </p:spPr>
      </p:pic>
      <p:cxnSp>
        <p:nvCxnSpPr>
          <p:cNvPr id="37" name="Straight Arrow Connector 36">
            <a:extLst>
              <a:ext uri="{FF2B5EF4-FFF2-40B4-BE49-F238E27FC236}">
                <a16:creationId xmlns:a16="http://schemas.microsoft.com/office/drawing/2014/main" id="{FAC9FB6B-C846-D141-9A30-0B5D72C13B4E}"/>
              </a:ext>
            </a:extLst>
          </p:cNvPr>
          <p:cNvCxnSpPr>
            <a:cxnSpLocks/>
            <a:stCxn id="47" idx="1"/>
          </p:cNvCxnSpPr>
          <p:nvPr/>
        </p:nvCxnSpPr>
        <p:spPr>
          <a:xfrm flipH="1" flipV="1">
            <a:off x="2343275" y="4735239"/>
            <a:ext cx="1061484" cy="608782"/>
          </a:xfrm>
          <a:prstGeom prst="straightConnector1">
            <a:avLst/>
          </a:prstGeom>
          <a:ln>
            <a:solidFill>
              <a:schemeClr val="accent3">
                <a:lumMod val="75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39" name="Straight Arrow Connector 38">
            <a:extLst>
              <a:ext uri="{FF2B5EF4-FFF2-40B4-BE49-F238E27FC236}">
                <a16:creationId xmlns:a16="http://schemas.microsoft.com/office/drawing/2014/main" id="{63EB1E30-372B-D240-85DC-87F21AA45C9F}"/>
              </a:ext>
            </a:extLst>
          </p:cNvPr>
          <p:cNvCxnSpPr>
            <a:cxnSpLocks/>
            <a:stCxn id="47" idx="3"/>
          </p:cNvCxnSpPr>
          <p:nvPr/>
        </p:nvCxnSpPr>
        <p:spPr>
          <a:xfrm flipV="1">
            <a:off x="4476482" y="4756473"/>
            <a:ext cx="1925332" cy="587548"/>
          </a:xfrm>
          <a:prstGeom prst="straightConnector1">
            <a:avLst/>
          </a:prstGeom>
          <a:ln>
            <a:solidFill>
              <a:schemeClr val="accent3">
                <a:lumMod val="75000"/>
              </a:schemeClr>
            </a:solidFill>
            <a:tailEnd type="triangle"/>
          </a:ln>
        </p:spPr>
        <p:style>
          <a:lnRef idx="1">
            <a:schemeClr val="accent4"/>
          </a:lnRef>
          <a:fillRef idx="0">
            <a:schemeClr val="accent4"/>
          </a:fillRef>
          <a:effectRef idx="0">
            <a:schemeClr val="accent4"/>
          </a:effectRef>
          <a:fontRef idx="minor">
            <a:schemeClr val="tx1"/>
          </a:fontRef>
        </p:style>
      </p:cxnSp>
      <p:sp>
        <p:nvSpPr>
          <p:cNvPr id="44" name="Rectangle 43">
            <a:extLst>
              <a:ext uri="{FF2B5EF4-FFF2-40B4-BE49-F238E27FC236}">
                <a16:creationId xmlns:a16="http://schemas.microsoft.com/office/drawing/2014/main" id="{F89533BC-F595-0D46-9A6D-09E8F7D19E6A}"/>
              </a:ext>
            </a:extLst>
          </p:cNvPr>
          <p:cNvSpPr/>
          <p:nvPr/>
        </p:nvSpPr>
        <p:spPr>
          <a:xfrm>
            <a:off x="6381397" y="3429000"/>
            <a:ext cx="144000" cy="2455992"/>
          </a:xfrm>
          <a:prstGeom prst="rect">
            <a:avLst/>
          </a:prstGeom>
          <a:solidFill>
            <a:schemeClr val="accent3">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T"/>
          </a:p>
        </p:txBody>
      </p:sp>
      <p:sp>
        <p:nvSpPr>
          <p:cNvPr id="46" name="Rectangle 45">
            <a:extLst>
              <a:ext uri="{FF2B5EF4-FFF2-40B4-BE49-F238E27FC236}">
                <a16:creationId xmlns:a16="http://schemas.microsoft.com/office/drawing/2014/main" id="{6A663990-2D80-E943-83B7-D59AE279C0DA}"/>
              </a:ext>
            </a:extLst>
          </p:cNvPr>
          <p:cNvSpPr/>
          <p:nvPr/>
        </p:nvSpPr>
        <p:spPr>
          <a:xfrm>
            <a:off x="2203076" y="3442588"/>
            <a:ext cx="144000" cy="2455992"/>
          </a:xfrm>
          <a:prstGeom prst="rect">
            <a:avLst/>
          </a:prstGeom>
          <a:solidFill>
            <a:schemeClr val="accent3">
              <a:lumMod val="75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T"/>
          </a:p>
        </p:txBody>
      </p:sp>
      <p:sp>
        <p:nvSpPr>
          <p:cNvPr id="47" name="TextBox 46">
            <a:extLst>
              <a:ext uri="{FF2B5EF4-FFF2-40B4-BE49-F238E27FC236}">
                <a16:creationId xmlns:a16="http://schemas.microsoft.com/office/drawing/2014/main" id="{CA1A8B82-EE5D-0941-A148-AB5F28112CFE}"/>
              </a:ext>
            </a:extLst>
          </p:cNvPr>
          <p:cNvSpPr txBox="1"/>
          <p:nvPr/>
        </p:nvSpPr>
        <p:spPr>
          <a:xfrm>
            <a:off x="3404759" y="5082411"/>
            <a:ext cx="1071723" cy="523220"/>
          </a:xfrm>
          <a:prstGeom prst="rect">
            <a:avLst/>
          </a:prstGeom>
          <a:solidFill>
            <a:schemeClr val="bg1"/>
          </a:solidFill>
        </p:spPr>
        <p:txBody>
          <a:bodyPr wrap="square" rtlCol="0">
            <a:spAutoFit/>
          </a:bodyPr>
          <a:lstStyle/>
          <a:p>
            <a:r>
              <a:rPr lang="en-US" sz="1400" dirty="0">
                <a:solidFill>
                  <a:schemeClr val="accent3">
                    <a:lumMod val="75000"/>
                  </a:schemeClr>
                </a:solidFill>
              </a:rPr>
              <a:t>Continuous venting</a:t>
            </a:r>
            <a:endParaRPr lang="en-IT" sz="1400" dirty="0">
              <a:solidFill>
                <a:schemeClr val="accent3">
                  <a:lumMod val="75000"/>
                </a:schemeClr>
              </a:solidFill>
            </a:endParaRPr>
          </a:p>
        </p:txBody>
      </p:sp>
      <p:sp>
        <p:nvSpPr>
          <p:cNvPr id="48" name="Rectangle 47">
            <a:extLst>
              <a:ext uri="{FF2B5EF4-FFF2-40B4-BE49-F238E27FC236}">
                <a16:creationId xmlns:a16="http://schemas.microsoft.com/office/drawing/2014/main" id="{7010D4CC-8456-5244-9279-0BE4FAB36BD6}"/>
              </a:ext>
            </a:extLst>
          </p:cNvPr>
          <p:cNvSpPr/>
          <p:nvPr/>
        </p:nvSpPr>
        <p:spPr>
          <a:xfrm>
            <a:off x="1754239" y="3435736"/>
            <a:ext cx="72000" cy="2448000"/>
          </a:xfrm>
          <a:prstGeom prst="rect">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49" name="Rectangle 48">
            <a:extLst>
              <a:ext uri="{FF2B5EF4-FFF2-40B4-BE49-F238E27FC236}">
                <a16:creationId xmlns:a16="http://schemas.microsoft.com/office/drawing/2014/main" id="{F813BC26-7EF1-F64A-964F-D0A56D3F59FA}"/>
              </a:ext>
            </a:extLst>
          </p:cNvPr>
          <p:cNvSpPr/>
          <p:nvPr/>
        </p:nvSpPr>
        <p:spPr>
          <a:xfrm>
            <a:off x="5947327" y="3441526"/>
            <a:ext cx="72000" cy="2448000"/>
          </a:xfrm>
          <a:prstGeom prst="rect">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50" name="Rectangle 49">
            <a:extLst>
              <a:ext uri="{FF2B5EF4-FFF2-40B4-BE49-F238E27FC236}">
                <a16:creationId xmlns:a16="http://schemas.microsoft.com/office/drawing/2014/main" id="{897BB2C4-12AA-8443-9668-01591A7C7E6A}"/>
              </a:ext>
            </a:extLst>
          </p:cNvPr>
          <p:cNvSpPr/>
          <p:nvPr/>
        </p:nvSpPr>
        <p:spPr>
          <a:xfrm>
            <a:off x="2598888" y="3441351"/>
            <a:ext cx="36000" cy="2448000"/>
          </a:xfrm>
          <a:prstGeom prst="rect">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51" name="Rectangle 50">
            <a:extLst>
              <a:ext uri="{FF2B5EF4-FFF2-40B4-BE49-F238E27FC236}">
                <a16:creationId xmlns:a16="http://schemas.microsoft.com/office/drawing/2014/main" id="{22E16E1F-FC64-7746-9FA1-AB05BB738B79}"/>
              </a:ext>
            </a:extLst>
          </p:cNvPr>
          <p:cNvSpPr/>
          <p:nvPr/>
        </p:nvSpPr>
        <p:spPr>
          <a:xfrm>
            <a:off x="6770330" y="3429000"/>
            <a:ext cx="36000" cy="2448000"/>
          </a:xfrm>
          <a:prstGeom prst="rect">
            <a:avLst/>
          </a:prstGeom>
          <a:solidFill>
            <a:schemeClr val="accent1">
              <a:alpha val="33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T"/>
          </a:p>
        </p:txBody>
      </p:sp>
      <p:sp>
        <p:nvSpPr>
          <p:cNvPr id="52" name="Rectangle 51">
            <a:extLst>
              <a:ext uri="{FF2B5EF4-FFF2-40B4-BE49-F238E27FC236}">
                <a16:creationId xmlns:a16="http://schemas.microsoft.com/office/drawing/2014/main" id="{7FF3F684-82E8-1B42-A518-00241BE2D3B8}"/>
              </a:ext>
            </a:extLst>
          </p:cNvPr>
          <p:cNvSpPr/>
          <p:nvPr/>
        </p:nvSpPr>
        <p:spPr>
          <a:xfrm>
            <a:off x="2991103" y="3421008"/>
            <a:ext cx="403637" cy="2455992"/>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IT"/>
          </a:p>
        </p:txBody>
      </p:sp>
      <p:sp>
        <p:nvSpPr>
          <p:cNvPr id="53" name="TextBox 52">
            <a:extLst>
              <a:ext uri="{FF2B5EF4-FFF2-40B4-BE49-F238E27FC236}">
                <a16:creationId xmlns:a16="http://schemas.microsoft.com/office/drawing/2014/main" id="{A6BE49BC-5402-FF4F-8B71-0FFE20CA207D}"/>
              </a:ext>
            </a:extLst>
          </p:cNvPr>
          <p:cNvSpPr txBox="1"/>
          <p:nvPr/>
        </p:nvSpPr>
        <p:spPr>
          <a:xfrm>
            <a:off x="3332667" y="3496513"/>
            <a:ext cx="1237271" cy="523220"/>
          </a:xfrm>
          <a:prstGeom prst="rect">
            <a:avLst/>
          </a:prstGeom>
          <a:noFill/>
        </p:spPr>
        <p:txBody>
          <a:bodyPr wrap="square" rtlCol="0">
            <a:spAutoFit/>
          </a:bodyPr>
          <a:lstStyle/>
          <a:p>
            <a:r>
              <a:rPr lang="en-US" sz="1400" dirty="0">
                <a:solidFill>
                  <a:srgbClr val="C00000"/>
                </a:solidFill>
              </a:rPr>
              <a:t>SW condenser</a:t>
            </a:r>
          </a:p>
          <a:p>
            <a:r>
              <a:rPr lang="en-US" sz="1400" dirty="0">
                <a:solidFill>
                  <a:srgbClr val="C00000"/>
                </a:solidFill>
              </a:rPr>
              <a:t>modified</a:t>
            </a:r>
            <a:endParaRPr lang="en-IT" sz="1400" dirty="0">
              <a:solidFill>
                <a:srgbClr val="C00000"/>
              </a:solidFill>
            </a:endParaRPr>
          </a:p>
        </p:txBody>
      </p:sp>
      <p:sp>
        <p:nvSpPr>
          <p:cNvPr id="54" name="TextBox 53">
            <a:extLst>
              <a:ext uri="{FF2B5EF4-FFF2-40B4-BE49-F238E27FC236}">
                <a16:creationId xmlns:a16="http://schemas.microsoft.com/office/drawing/2014/main" id="{D127BDB1-6C36-2540-84DC-9249195DC96B}"/>
              </a:ext>
            </a:extLst>
          </p:cNvPr>
          <p:cNvSpPr txBox="1"/>
          <p:nvPr/>
        </p:nvSpPr>
        <p:spPr>
          <a:xfrm>
            <a:off x="7103652" y="3484816"/>
            <a:ext cx="905248" cy="307777"/>
          </a:xfrm>
          <a:prstGeom prst="rect">
            <a:avLst/>
          </a:prstGeom>
          <a:noFill/>
        </p:spPr>
        <p:txBody>
          <a:bodyPr wrap="none" rtlCol="0">
            <a:spAutoFit/>
          </a:bodyPr>
          <a:lstStyle/>
          <a:p>
            <a:r>
              <a:rPr lang="en-US" sz="1400" dirty="0" err="1">
                <a:solidFill>
                  <a:schemeClr val="accent1">
                    <a:lumMod val="50000"/>
                  </a:schemeClr>
                </a:solidFill>
              </a:rPr>
              <a:t>LAr</a:t>
            </a:r>
            <a:r>
              <a:rPr lang="en-US" sz="1400" dirty="0">
                <a:solidFill>
                  <a:schemeClr val="accent1">
                    <a:lumMod val="50000"/>
                  </a:schemeClr>
                </a:solidFill>
              </a:rPr>
              <a:t> refills </a:t>
            </a:r>
            <a:endParaRPr lang="en-IT" sz="1400" dirty="0">
              <a:solidFill>
                <a:schemeClr val="accent1">
                  <a:lumMod val="50000"/>
                </a:schemeClr>
              </a:solidFill>
            </a:endParaRPr>
          </a:p>
        </p:txBody>
      </p:sp>
      <p:cxnSp>
        <p:nvCxnSpPr>
          <p:cNvPr id="55" name="Straight Arrow Connector 54">
            <a:extLst>
              <a:ext uri="{FF2B5EF4-FFF2-40B4-BE49-F238E27FC236}">
                <a16:creationId xmlns:a16="http://schemas.microsoft.com/office/drawing/2014/main" id="{0BBA2B2F-65BA-C84F-96F5-73D47F325846}"/>
              </a:ext>
            </a:extLst>
          </p:cNvPr>
          <p:cNvCxnSpPr>
            <a:cxnSpLocks/>
          </p:cNvCxnSpPr>
          <p:nvPr/>
        </p:nvCxnSpPr>
        <p:spPr>
          <a:xfrm flipH="1">
            <a:off x="1826239" y="3788315"/>
            <a:ext cx="5353387" cy="458733"/>
          </a:xfrm>
          <a:prstGeom prst="straightConnector1">
            <a:avLst/>
          </a:prstGeom>
          <a:ln>
            <a:solidFill>
              <a:schemeClr val="accent1">
                <a:lumMod val="50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56" name="Straight Arrow Connector 55">
            <a:extLst>
              <a:ext uri="{FF2B5EF4-FFF2-40B4-BE49-F238E27FC236}">
                <a16:creationId xmlns:a16="http://schemas.microsoft.com/office/drawing/2014/main" id="{3CF9E372-E04F-A343-8F41-C1B0A21511B7}"/>
              </a:ext>
            </a:extLst>
          </p:cNvPr>
          <p:cNvCxnSpPr>
            <a:cxnSpLocks/>
          </p:cNvCxnSpPr>
          <p:nvPr/>
        </p:nvCxnSpPr>
        <p:spPr>
          <a:xfrm flipH="1">
            <a:off x="2644398" y="3788315"/>
            <a:ext cx="4535228" cy="458733"/>
          </a:xfrm>
          <a:prstGeom prst="straightConnector1">
            <a:avLst/>
          </a:prstGeom>
          <a:ln>
            <a:solidFill>
              <a:schemeClr val="accent1">
                <a:lumMod val="50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57" name="Straight Arrow Connector 56">
            <a:extLst>
              <a:ext uri="{FF2B5EF4-FFF2-40B4-BE49-F238E27FC236}">
                <a16:creationId xmlns:a16="http://schemas.microsoft.com/office/drawing/2014/main" id="{FDBBBC1A-4EFB-F944-8BD4-1878B9C53E51}"/>
              </a:ext>
            </a:extLst>
          </p:cNvPr>
          <p:cNvCxnSpPr>
            <a:cxnSpLocks/>
          </p:cNvCxnSpPr>
          <p:nvPr/>
        </p:nvCxnSpPr>
        <p:spPr>
          <a:xfrm flipH="1">
            <a:off x="6044379" y="3797700"/>
            <a:ext cx="1135247" cy="18634"/>
          </a:xfrm>
          <a:prstGeom prst="straightConnector1">
            <a:avLst/>
          </a:prstGeom>
          <a:ln>
            <a:solidFill>
              <a:schemeClr val="accent1">
                <a:lumMod val="50000"/>
              </a:schemeClr>
            </a:solidFill>
            <a:tailEnd type="triangle"/>
          </a:ln>
        </p:spPr>
        <p:style>
          <a:lnRef idx="1">
            <a:schemeClr val="accent4"/>
          </a:lnRef>
          <a:fillRef idx="0">
            <a:schemeClr val="accent4"/>
          </a:fillRef>
          <a:effectRef idx="0">
            <a:schemeClr val="accent4"/>
          </a:effectRef>
          <a:fontRef idx="minor">
            <a:schemeClr val="tx1"/>
          </a:fontRef>
        </p:style>
      </p:cxnSp>
      <p:cxnSp>
        <p:nvCxnSpPr>
          <p:cNvPr id="60" name="Straight Arrow Connector 59">
            <a:extLst>
              <a:ext uri="{FF2B5EF4-FFF2-40B4-BE49-F238E27FC236}">
                <a16:creationId xmlns:a16="http://schemas.microsoft.com/office/drawing/2014/main" id="{674F24AA-7EB4-4448-990C-9DC0914173AD}"/>
              </a:ext>
            </a:extLst>
          </p:cNvPr>
          <p:cNvCxnSpPr>
            <a:cxnSpLocks/>
          </p:cNvCxnSpPr>
          <p:nvPr/>
        </p:nvCxnSpPr>
        <p:spPr>
          <a:xfrm flipH="1">
            <a:off x="6806330" y="3794491"/>
            <a:ext cx="373296" cy="160596"/>
          </a:xfrm>
          <a:prstGeom prst="straightConnector1">
            <a:avLst/>
          </a:prstGeom>
          <a:ln>
            <a:solidFill>
              <a:schemeClr val="accent1">
                <a:lumMod val="50000"/>
              </a:schemeClr>
            </a:solidFill>
            <a:tailEnd type="triangle"/>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1942859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CA08B5-2B25-4A40-A5FF-DDA1B23A1BFC}"/>
              </a:ext>
            </a:extLst>
          </p:cNvPr>
          <p:cNvSpPr>
            <a:spLocks noGrp="1"/>
          </p:cNvSpPr>
          <p:nvPr>
            <p:ph type="title"/>
          </p:nvPr>
        </p:nvSpPr>
        <p:spPr/>
        <p:txBody>
          <a:bodyPr/>
          <a:lstStyle/>
          <a:p>
            <a:r>
              <a:rPr lang="en-US" dirty="0"/>
              <a:t>TPC electronic noise mitigation</a:t>
            </a:r>
            <a:endParaRPr lang="en-IT" dirty="0"/>
          </a:p>
        </p:txBody>
      </p:sp>
      <p:sp>
        <p:nvSpPr>
          <p:cNvPr id="4" name="Date Placeholder 3">
            <a:extLst>
              <a:ext uri="{FF2B5EF4-FFF2-40B4-BE49-F238E27FC236}">
                <a16:creationId xmlns:a16="http://schemas.microsoft.com/office/drawing/2014/main" id="{8B09CAFC-CAF0-5B41-9939-8CC7E244263E}"/>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91FFFD91-3CB6-0E40-A277-53A6907067DA}"/>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EFA8E039-70BE-EC45-8AED-7689DBAA4B99}"/>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9" name="Content Placeholder 2">
            <a:extLst>
              <a:ext uri="{FF2B5EF4-FFF2-40B4-BE49-F238E27FC236}">
                <a16:creationId xmlns:a16="http://schemas.microsoft.com/office/drawing/2014/main" id="{1989A635-9C34-C74B-B515-EDF528D3423A}"/>
              </a:ext>
            </a:extLst>
          </p:cNvPr>
          <p:cNvSpPr>
            <a:spLocks noGrp="1"/>
          </p:cNvSpPr>
          <p:nvPr>
            <p:ph idx="1"/>
          </p:nvPr>
        </p:nvSpPr>
        <p:spPr>
          <a:xfrm>
            <a:off x="86498" y="773841"/>
            <a:ext cx="8871964" cy="1020744"/>
          </a:xfrm>
        </p:spPr>
        <p:txBody>
          <a:bodyPr/>
          <a:lstStyle/>
          <a:p>
            <a:pPr>
              <a:spcBef>
                <a:spcPts val="1200"/>
              </a:spcBef>
              <a:buSzPct val="100000"/>
              <a:buFont typeface="Courier New" panose="02070309020205020404" pitchFamily="49" charset="0"/>
              <a:buChar char="o"/>
            </a:pPr>
            <a:r>
              <a:rPr lang="en-US" sz="2000" dirty="0">
                <a:solidFill>
                  <a:srgbClr val="50504E"/>
                </a:solidFill>
                <a:latin typeface="Calibri"/>
              </a:rPr>
              <a:t>Increase of TPC electronic noise by ~30% after </a:t>
            </a:r>
            <a:r>
              <a:rPr lang="en-US" sz="2000" dirty="0" err="1">
                <a:solidFill>
                  <a:srgbClr val="50504E"/>
                </a:solidFill>
                <a:latin typeface="Calibri"/>
              </a:rPr>
              <a:t>LAr</a:t>
            </a:r>
            <a:r>
              <a:rPr lang="en-US" sz="2000" dirty="0">
                <a:solidFill>
                  <a:srgbClr val="50504E"/>
                </a:solidFill>
                <a:latin typeface="Calibri"/>
              </a:rPr>
              <a:t> filling, well above expectations from dielectric effect. However not preventing neutrino events collection.</a:t>
            </a:r>
          </a:p>
          <a:p>
            <a:pPr>
              <a:spcBef>
                <a:spcPts val="1200"/>
              </a:spcBef>
              <a:buSzPct val="100000"/>
              <a:buFont typeface="Courier New" panose="02070309020205020404" pitchFamily="49" charset="0"/>
              <a:buChar char="o"/>
            </a:pPr>
            <a:r>
              <a:rPr lang="en-US" sz="2000" dirty="0">
                <a:solidFill>
                  <a:srgbClr val="50504E"/>
                </a:solidFill>
                <a:latin typeface="+mn-lt"/>
              </a:rPr>
              <a:t>Intervention in Dec ‘20 allowed to mitigate in the West cryostat a 120 kHz noise detected in several boards, disentangling contributions of front-end electronics from external ancillary devices and restoring some ground connections.</a:t>
            </a:r>
          </a:p>
        </p:txBody>
      </p:sp>
      <p:sp>
        <p:nvSpPr>
          <p:cNvPr id="13" name="Content Placeholder 2">
            <a:extLst>
              <a:ext uri="{FF2B5EF4-FFF2-40B4-BE49-F238E27FC236}">
                <a16:creationId xmlns:a16="http://schemas.microsoft.com/office/drawing/2014/main" id="{3C03B119-C576-094F-AEA9-2F0B7489D624}"/>
              </a:ext>
            </a:extLst>
          </p:cNvPr>
          <p:cNvSpPr txBox="1">
            <a:spLocks/>
          </p:cNvSpPr>
          <p:nvPr/>
        </p:nvSpPr>
        <p:spPr>
          <a:xfrm>
            <a:off x="86498" y="5057243"/>
            <a:ext cx="8957295" cy="1734562"/>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buSzPct val="100000"/>
              <a:buFont typeface="Courier New" panose="02070309020205020404" pitchFamily="49" charset="0"/>
              <a:buChar char="o"/>
            </a:pPr>
            <a:r>
              <a:rPr lang="en-US" sz="2000" dirty="0">
                <a:solidFill>
                  <a:srgbClr val="50504E"/>
                </a:solidFill>
                <a:latin typeface="+mn-lt"/>
              </a:rPr>
              <a:t>Several potential external noise sources (TT-Link trigger/clock, cathode HV, wire bias and test-pulse distribution systems) excluded through investigations in situ. Deep investigation of coherent noise on all signal flanges needed but extremely difficult within the pandemic; test-bench in Padova studying the issue.</a:t>
            </a:r>
          </a:p>
        </p:txBody>
      </p:sp>
      <p:pic>
        <p:nvPicPr>
          <p:cNvPr id="8" name="Picture 7">
            <a:extLst>
              <a:ext uri="{FF2B5EF4-FFF2-40B4-BE49-F238E27FC236}">
                <a16:creationId xmlns:a16="http://schemas.microsoft.com/office/drawing/2014/main" id="{0ED09B0F-960C-214B-A6EC-98127BE915FD}"/>
              </a:ext>
            </a:extLst>
          </p:cNvPr>
          <p:cNvPicPr>
            <a:picLocks noChangeAspect="1"/>
          </p:cNvPicPr>
          <p:nvPr/>
        </p:nvPicPr>
        <p:blipFill>
          <a:blip r:embed="rId2"/>
          <a:stretch>
            <a:fillRect/>
          </a:stretch>
        </p:blipFill>
        <p:spPr>
          <a:xfrm>
            <a:off x="0" y="2418702"/>
            <a:ext cx="9144000" cy="2671948"/>
          </a:xfrm>
          <a:prstGeom prst="rect">
            <a:avLst/>
          </a:prstGeom>
        </p:spPr>
      </p:pic>
    </p:spTree>
    <p:extLst>
      <p:ext uri="{BB962C8B-B14F-4D97-AF65-F5344CB8AC3E}">
        <p14:creationId xmlns:p14="http://schemas.microsoft.com/office/powerpoint/2010/main" val="1383084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AB63F8-407C-4341-A733-022A272E6617}"/>
              </a:ext>
            </a:extLst>
          </p:cNvPr>
          <p:cNvSpPr>
            <a:spLocks noGrp="1"/>
          </p:cNvSpPr>
          <p:nvPr>
            <p:ph type="title"/>
          </p:nvPr>
        </p:nvSpPr>
        <p:spPr/>
        <p:txBody>
          <a:bodyPr/>
          <a:lstStyle/>
          <a:p>
            <a:r>
              <a:rPr lang="en-IT" dirty="0"/>
              <a:t>Status of the scintillation light system </a:t>
            </a:r>
          </a:p>
        </p:txBody>
      </p:sp>
      <p:sp>
        <p:nvSpPr>
          <p:cNvPr id="4" name="Date Placeholder 3">
            <a:extLst>
              <a:ext uri="{FF2B5EF4-FFF2-40B4-BE49-F238E27FC236}">
                <a16:creationId xmlns:a16="http://schemas.microsoft.com/office/drawing/2014/main" id="{76C23C09-F28F-9642-833B-0C3CD8CC4DD9}"/>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7603429B-3FB3-754B-AC0D-F3BDDA5C8CE6}"/>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67A59E69-352D-D347-896E-E60788A7C7E5}"/>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7" name="Content Placeholder 2">
            <a:extLst>
              <a:ext uri="{FF2B5EF4-FFF2-40B4-BE49-F238E27FC236}">
                <a16:creationId xmlns:a16="http://schemas.microsoft.com/office/drawing/2014/main" id="{F5A6C5FA-B0E6-DC43-BDE8-A324E626CA32}"/>
              </a:ext>
            </a:extLst>
          </p:cNvPr>
          <p:cNvSpPr>
            <a:spLocks noGrp="1"/>
          </p:cNvSpPr>
          <p:nvPr>
            <p:ph idx="1"/>
          </p:nvPr>
        </p:nvSpPr>
        <p:spPr>
          <a:xfrm>
            <a:off x="89052" y="777006"/>
            <a:ext cx="9054948" cy="1690622"/>
          </a:xfrm>
        </p:spPr>
        <p:txBody>
          <a:bodyPr/>
          <a:lstStyle/>
          <a:p>
            <a:pPr>
              <a:spcBef>
                <a:spcPts val="1200"/>
              </a:spcBef>
              <a:buSzPct val="100000"/>
              <a:buFont typeface="Courier New" panose="02070309020205020404" pitchFamily="49" charset="0"/>
              <a:buChar char="o"/>
            </a:pPr>
            <a:r>
              <a:rPr lang="en-US" sz="2000" dirty="0">
                <a:solidFill>
                  <a:srgbClr val="50504E"/>
                </a:solidFill>
                <a:latin typeface="+mn-lt"/>
              </a:rPr>
              <a:t>Excellent stability of the light detection system (PMTs) since activation. PMT HV system remotely controlled during regular shifts by means of a GUI interface allowing PMT voltages monitoring/setting.</a:t>
            </a:r>
          </a:p>
          <a:p>
            <a:pPr lvl="0">
              <a:spcBef>
                <a:spcPts val="1200"/>
              </a:spcBef>
              <a:buSzPct val="100000"/>
              <a:buFont typeface="Courier New" panose="02070309020205020404" pitchFamily="49" charset="0"/>
              <a:buChar char="o"/>
            </a:pPr>
            <a:r>
              <a:rPr lang="en-US" sz="2000" dirty="0">
                <a:solidFill>
                  <a:srgbClr val="50504E"/>
                </a:solidFill>
                <a:latin typeface="Calibri"/>
              </a:rPr>
              <a:t>The PMT system has been extensively employed for calibration purposes and now being integrated in the trigger system. </a:t>
            </a:r>
          </a:p>
        </p:txBody>
      </p:sp>
      <p:pic>
        <p:nvPicPr>
          <p:cNvPr id="8" name="Picture 2">
            <a:extLst>
              <a:ext uri="{FF2B5EF4-FFF2-40B4-BE49-F238E27FC236}">
                <a16:creationId xmlns:a16="http://schemas.microsoft.com/office/drawing/2014/main" id="{E642B13A-091D-F24B-A7A7-1013EC662FD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0" y="2337844"/>
            <a:ext cx="4389492" cy="386588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a:extLst>
              <a:ext uri="{FF2B5EF4-FFF2-40B4-BE49-F238E27FC236}">
                <a16:creationId xmlns:a16="http://schemas.microsoft.com/office/drawing/2014/main" id="{D12B47EE-A9FD-CD49-8B0A-54F3A1F9DB47}"/>
              </a:ext>
            </a:extLst>
          </p:cNvPr>
          <p:cNvSpPr/>
          <p:nvPr/>
        </p:nvSpPr>
        <p:spPr>
          <a:xfrm>
            <a:off x="0" y="2517732"/>
            <a:ext cx="4572000" cy="3631763"/>
          </a:xfrm>
          <a:prstGeom prst="rect">
            <a:avLst/>
          </a:prstGeom>
        </p:spPr>
        <p:txBody>
          <a:bodyPr>
            <a:spAutoFit/>
          </a:bodyPr>
          <a:lstStyle/>
          <a:p>
            <a:pPr marL="342900" lvl="0" indent="-342900">
              <a:spcBef>
                <a:spcPts val="1200"/>
              </a:spcBef>
              <a:buSzPct val="100000"/>
              <a:buFont typeface="Courier New" panose="02070309020205020404" pitchFamily="49" charset="0"/>
              <a:buChar char="o"/>
            </a:pPr>
            <a:r>
              <a:rPr lang="en-US" sz="2000" dirty="0">
                <a:solidFill>
                  <a:srgbClr val="50504E"/>
                </a:solidFill>
                <a:latin typeface="Calibri"/>
              </a:rPr>
              <a:t>Ongoing PMT calibration activity to equalize the gain to G = 10</a:t>
            </a:r>
            <a:r>
              <a:rPr lang="en-US" sz="2000" baseline="30000" dirty="0">
                <a:solidFill>
                  <a:srgbClr val="50504E"/>
                </a:solidFill>
                <a:latin typeface="Calibri"/>
              </a:rPr>
              <a:t>7</a:t>
            </a:r>
            <a:r>
              <a:rPr lang="en-US" sz="2000" dirty="0">
                <a:solidFill>
                  <a:srgbClr val="50504E"/>
                </a:solidFill>
                <a:latin typeface="Calibri"/>
              </a:rPr>
              <a:t> using both laser light pulses and single photoelectron (</a:t>
            </a:r>
            <a:r>
              <a:rPr lang="en-US" sz="2000" dirty="0" err="1">
                <a:solidFill>
                  <a:srgbClr val="50504E"/>
                </a:solidFill>
                <a:latin typeface="Calibri"/>
              </a:rPr>
              <a:t>phe</a:t>
            </a:r>
            <a:r>
              <a:rPr lang="en-US" sz="2000" dirty="0">
                <a:solidFill>
                  <a:srgbClr val="50504E"/>
                </a:solidFill>
                <a:latin typeface="Calibri"/>
              </a:rPr>
              <a:t>) from background (~50 kHz per PMT). </a:t>
            </a:r>
            <a:br>
              <a:rPr lang="en-US" sz="2000" dirty="0">
                <a:solidFill>
                  <a:srgbClr val="50504E"/>
                </a:solidFill>
                <a:latin typeface="Calibri"/>
              </a:rPr>
            </a:br>
            <a:r>
              <a:rPr lang="en-US" sz="2000" dirty="0">
                <a:solidFill>
                  <a:srgbClr val="50504E"/>
                </a:solidFill>
                <a:latin typeface="Calibri"/>
              </a:rPr>
              <a:t>PMT timing calibration under study. </a:t>
            </a:r>
          </a:p>
          <a:p>
            <a:pPr marL="342900" indent="-342900">
              <a:spcBef>
                <a:spcPts val="1200"/>
              </a:spcBef>
              <a:buSzPct val="100000"/>
              <a:buFont typeface="Courier New" panose="02070309020205020404" pitchFamily="49" charset="0"/>
              <a:buChar char="o"/>
            </a:pPr>
            <a:r>
              <a:rPr lang="en-US" sz="2000" dirty="0">
                <a:solidFill>
                  <a:srgbClr val="50504E"/>
                </a:solidFill>
                <a:latin typeface="Calibri"/>
              </a:rPr>
              <a:t>PMT rates measured as a function of signal discrimination threshold :</a:t>
            </a:r>
          </a:p>
          <a:p>
            <a:pPr marL="671513" lvl="0" indent="-336550">
              <a:spcBef>
                <a:spcPts val="0"/>
              </a:spcBef>
              <a:buSzPct val="100000"/>
              <a:buFont typeface="Arial" panose="020B0604020202020204" pitchFamily="34" charset="0"/>
              <a:buChar char="•"/>
            </a:pPr>
            <a:r>
              <a:rPr lang="en-US" sz="2000" dirty="0">
                <a:solidFill>
                  <a:srgbClr val="50504E"/>
                </a:solidFill>
                <a:latin typeface="Calibri"/>
              </a:rPr>
              <a:t>uniform behavior across PMTs;</a:t>
            </a:r>
          </a:p>
          <a:p>
            <a:pPr marL="671513" lvl="0" indent="-336550">
              <a:spcBef>
                <a:spcPts val="0"/>
              </a:spcBef>
              <a:buSzPct val="100000"/>
              <a:buFont typeface="Arial" panose="020B0604020202020204" pitchFamily="34" charset="0"/>
              <a:buChar char="•"/>
            </a:pPr>
            <a:r>
              <a:rPr lang="en-US" sz="2000" dirty="0">
                <a:solidFill>
                  <a:srgbClr val="50504E"/>
                </a:solidFill>
                <a:latin typeface="Calibri"/>
              </a:rPr>
              <a:t>being compared with expectation from MC simulation.</a:t>
            </a:r>
          </a:p>
        </p:txBody>
      </p:sp>
      <p:sp>
        <p:nvSpPr>
          <p:cNvPr id="12" name="Rettangolo 1">
            <a:extLst>
              <a:ext uri="{FF2B5EF4-FFF2-40B4-BE49-F238E27FC236}">
                <a16:creationId xmlns:a16="http://schemas.microsoft.com/office/drawing/2014/main" id="{71FBB3E2-D73F-084D-B814-F44C1782D69F}"/>
              </a:ext>
            </a:extLst>
          </p:cNvPr>
          <p:cNvSpPr/>
          <p:nvPr/>
        </p:nvSpPr>
        <p:spPr>
          <a:xfrm>
            <a:off x="6175332" y="4741101"/>
            <a:ext cx="2740068" cy="954107"/>
          </a:xfrm>
          <a:prstGeom prst="rect">
            <a:avLst/>
          </a:prstGeom>
        </p:spPr>
        <p:txBody>
          <a:bodyPr wrap="square">
            <a:spAutoFit/>
          </a:bodyPr>
          <a:lstStyle/>
          <a:p>
            <a:pPr marL="0" lvl="1" defTabSz="914400" fontAlgn="auto">
              <a:spcBef>
                <a:spcPts val="600"/>
              </a:spcBef>
              <a:spcAft>
                <a:spcPts val="0"/>
              </a:spcAft>
            </a:pPr>
            <a:r>
              <a:rPr lang="en-US" sz="1400" b="1" dirty="0">
                <a:solidFill>
                  <a:srgbClr val="000000"/>
                </a:solidFill>
                <a:latin typeface="Calibri"/>
                <a:ea typeface="+mn-ea"/>
                <a:cs typeface="+mn-cs"/>
              </a:rPr>
              <a:t>Example of counting rates for 15 </a:t>
            </a:r>
            <a:r>
              <a:rPr lang="en-US" sz="1400" b="1" dirty="0" err="1">
                <a:solidFill>
                  <a:srgbClr val="000000"/>
                </a:solidFill>
                <a:latin typeface="Calibri"/>
                <a:ea typeface="+mn-ea"/>
                <a:cs typeface="+mn-cs"/>
              </a:rPr>
              <a:t>PMTs.</a:t>
            </a:r>
            <a:r>
              <a:rPr lang="en-US" sz="1400" b="1" dirty="0">
                <a:solidFill>
                  <a:srgbClr val="000000"/>
                </a:solidFill>
                <a:latin typeface="Calibri"/>
                <a:ea typeface="+mn-ea"/>
                <a:cs typeface="+mn-cs"/>
              </a:rPr>
              <a:t> Threshold values are in ADC (0.122 mV/ADC) corresponding to 50 ADC/</a:t>
            </a:r>
            <a:r>
              <a:rPr lang="en-US" sz="1400" b="1" dirty="0" err="1">
                <a:solidFill>
                  <a:srgbClr val="000000"/>
                </a:solidFill>
                <a:latin typeface="Calibri"/>
                <a:ea typeface="+mn-ea"/>
                <a:cs typeface="+mn-cs"/>
              </a:rPr>
              <a:t>phe</a:t>
            </a:r>
            <a:r>
              <a:rPr lang="en-US" sz="1400" b="1" dirty="0">
                <a:solidFill>
                  <a:srgbClr val="000000"/>
                </a:solidFill>
                <a:latin typeface="Calibri"/>
                <a:ea typeface="+mn-ea"/>
                <a:cs typeface="+mn-cs"/>
              </a:rPr>
              <a:t>.</a:t>
            </a:r>
          </a:p>
        </p:txBody>
      </p:sp>
    </p:spTree>
    <p:extLst>
      <p:ext uri="{BB962C8B-B14F-4D97-AF65-F5344CB8AC3E}">
        <p14:creationId xmlns:p14="http://schemas.microsoft.com/office/powerpoint/2010/main" val="2698478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607EF6-BD2A-DA45-89FA-9BCD002E1E96}"/>
              </a:ext>
            </a:extLst>
          </p:cNvPr>
          <p:cNvSpPr>
            <a:spLocks noGrp="1"/>
          </p:cNvSpPr>
          <p:nvPr>
            <p:ph type="title"/>
          </p:nvPr>
        </p:nvSpPr>
        <p:spPr>
          <a:xfrm>
            <a:off x="228600" y="251752"/>
            <a:ext cx="5508320" cy="427877"/>
          </a:xfrm>
        </p:spPr>
        <p:txBody>
          <a:bodyPr/>
          <a:lstStyle/>
          <a:p>
            <a:r>
              <a:rPr lang="en-IT" dirty="0"/>
              <a:t>CRT status</a:t>
            </a:r>
          </a:p>
        </p:txBody>
      </p:sp>
      <p:sp>
        <p:nvSpPr>
          <p:cNvPr id="4" name="Date Placeholder 3">
            <a:extLst>
              <a:ext uri="{FF2B5EF4-FFF2-40B4-BE49-F238E27FC236}">
                <a16:creationId xmlns:a16="http://schemas.microsoft.com/office/drawing/2014/main" id="{CCA0F8EF-23A4-DC43-BBDD-3C2D8410F3BA}"/>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ED759F40-B377-714B-AA6C-129BDE9BC951}"/>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505D7FAC-00FA-0045-9CC5-D036E9DB3A6B}"/>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sp>
        <p:nvSpPr>
          <p:cNvPr id="7" name="Content Placeholder 2">
            <a:extLst>
              <a:ext uri="{FF2B5EF4-FFF2-40B4-BE49-F238E27FC236}">
                <a16:creationId xmlns:a16="http://schemas.microsoft.com/office/drawing/2014/main" id="{2AD6FB05-D36F-8E42-8E45-6BC5E19F3629}"/>
              </a:ext>
            </a:extLst>
          </p:cNvPr>
          <p:cNvSpPr>
            <a:spLocks noGrp="1"/>
          </p:cNvSpPr>
          <p:nvPr>
            <p:ph idx="1"/>
          </p:nvPr>
        </p:nvSpPr>
        <p:spPr>
          <a:xfrm>
            <a:off x="142679" y="1685577"/>
            <a:ext cx="4997507" cy="4218032"/>
          </a:xfrm>
        </p:spPr>
        <p:txBody>
          <a:bodyPr/>
          <a:lstStyle/>
          <a:p>
            <a:pPr>
              <a:spcBef>
                <a:spcPts val="1800"/>
              </a:spcBef>
              <a:buSzPct val="100000"/>
              <a:buFont typeface="Courier New" panose="02070309020205020404" pitchFamily="49" charset="0"/>
              <a:buChar char="o"/>
            </a:pPr>
            <a:r>
              <a:rPr lang="en-US" sz="2000" dirty="0">
                <a:solidFill>
                  <a:srgbClr val="50504E"/>
                </a:solidFill>
                <a:latin typeface="+mn-lt"/>
              </a:rPr>
              <a:t>Installation of the last wall of the side CRT completed, including readout and cabling.</a:t>
            </a:r>
          </a:p>
          <a:p>
            <a:pPr>
              <a:spcBef>
                <a:spcPts val="1800"/>
              </a:spcBef>
              <a:buSzPct val="100000"/>
              <a:buFont typeface="Courier New" panose="02070309020205020404" pitchFamily="49" charset="0"/>
              <a:buChar char="o"/>
            </a:pPr>
            <a:r>
              <a:rPr lang="en-US" sz="2000" dirty="0">
                <a:solidFill>
                  <a:srgbClr val="50504E"/>
                </a:solidFill>
                <a:latin typeface="+mn-lt"/>
              </a:rPr>
              <a:t>Several ongoing activities:</a:t>
            </a:r>
          </a:p>
          <a:p>
            <a:pPr marL="622300" indent="-261938">
              <a:spcBef>
                <a:spcPts val="0"/>
              </a:spcBef>
              <a:buSzPct val="100000"/>
              <a:buFont typeface="Arial" panose="020B0604020202020204" pitchFamily="34" charset="0"/>
              <a:buChar char="•"/>
            </a:pPr>
            <a:r>
              <a:rPr lang="en-US" sz="2000" dirty="0">
                <a:solidFill>
                  <a:srgbClr val="50504E"/>
                </a:solidFill>
                <a:latin typeface="+mn-lt"/>
              </a:rPr>
              <a:t>chasing the origin of noise sources;</a:t>
            </a:r>
          </a:p>
          <a:p>
            <a:pPr marL="622300" indent="-261938">
              <a:spcBef>
                <a:spcPts val="0"/>
              </a:spcBef>
              <a:buSzPct val="100000"/>
              <a:buFont typeface="Arial" panose="020B0604020202020204" pitchFamily="34" charset="0"/>
              <a:buChar char="•"/>
            </a:pPr>
            <a:r>
              <a:rPr lang="en-US" sz="2000" dirty="0">
                <a:solidFill>
                  <a:srgbClr val="50504E"/>
                </a:solidFill>
                <a:latin typeface="+mn-lt"/>
              </a:rPr>
              <a:t>side CRT data/MC comparison;</a:t>
            </a:r>
          </a:p>
          <a:p>
            <a:pPr marL="622300" indent="-261938">
              <a:spcBef>
                <a:spcPts val="0"/>
              </a:spcBef>
              <a:buSzPct val="100000"/>
              <a:buFont typeface="Arial" panose="020B0604020202020204" pitchFamily="34" charset="0"/>
              <a:buChar char="•"/>
            </a:pPr>
            <a:r>
              <a:rPr lang="en-US" sz="2000" dirty="0">
                <a:solidFill>
                  <a:srgbClr val="50504E"/>
                </a:solidFill>
                <a:latin typeface="+mn-lt"/>
              </a:rPr>
              <a:t>optimization of thresholds for CRT hits identification;</a:t>
            </a:r>
          </a:p>
          <a:p>
            <a:pPr marL="622300" indent="-261938">
              <a:spcBef>
                <a:spcPts val="0"/>
              </a:spcBef>
              <a:buSzPct val="100000"/>
              <a:buFont typeface="Arial" panose="020B0604020202020204" pitchFamily="34" charset="0"/>
              <a:buChar char="•"/>
            </a:pPr>
            <a:r>
              <a:rPr lang="en-US" sz="2000" dirty="0">
                <a:solidFill>
                  <a:srgbClr val="50504E"/>
                </a:solidFill>
                <a:latin typeface="+mn-lt"/>
              </a:rPr>
              <a:t>deep investigation of relative timing between PMT and CRT systems;</a:t>
            </a:r>
          </a:p>
          <a:p>
            <a:pPr marL="622300" indent="-261938">
              <a:spcBef>
                <a:spcPts val="0"/>
              </a:spcBef>
              <a:buSzPct val="100000"/>
              <a:buFont typeface="Arial" panose="020B0604020202020204" pitchFamily="34" charset="0"/>
              <a:buChar char="•"/>
            </a:pPr>
            <a:r>
              <a:rPr lang="en-US" sz="2000" dirty="0">
                <a:solidFill>
                  <a:srgbClr val="50504E"/>
                </a:solidFill>
                <a:latin typeface="+mn-lt"/>
              </a:rPr>
              <a:t>work on CRT hits reconstruction.</a:t>
            </a:r>
          </a:p>
        </p:txBody>
      </p:sp>
      <p:pic>
        <p:nvPicPr>
          <p:cNvPr id="9" name="Picture 8" descr="A picture containing indoor, steel&#10;&#10;Description automatically generated">
            <a:extLst>
              <a:ext uri="{FF2B5EF4-FFF2-40B4-BE49-F238E27FC236}">
                <a16:creationId xmlns:a16="http://schemas.microsoft.com/office/drawing/2014/main" id="{F09DCB42-6BA6-B14A-98BA-E0498A872651}"/>
              </a:ext>
            </a:extLst>
          </p:cNvPr>
          <p:cNvPicPr>
            <a:picLocks noChangeAspect="1"/>
          </p:cNvPicPr>
          <p:nvPr/>
        </p:nvPicPr>
        <p:blipFill>
          <a:blip r:embed="rId2"/>
          <a:stretch>
            <a:fillRect/>
          </a:stretch>
        </p:blipFill>
        <p:spPr>
          <a:xfrm rot="5400000">
            <a:off x="4524004" y="1457032"/>
            <a:ext cx="5116933" cy="3837700"/>
          </a:xfrm>
          <a:prstGeom prst="rect">
            <a:avLst/>
          </a:prstGeom>
        </p:spPr>
      </p:pic>
      <p:sp>
        <p:nvSpPr>
          <p:cNvPr id="10" name="Installing the modules">
            <a:extLst>
              <a:ext uri="{FF2B5EF4-FFF2-40B4-BE49-F238E27FC236}">
                <a16:creationId xmlns:a16="http://schemas.microsoft.com/office/drawing/2014/main" id="{A02A607D-BC66-EF46-8F38-B97D24BE4503}"/>
              </a:ext>
            </a:extLst>
          </p:cNvPr>
          <p:cNvSpPr txBox="1"/>
          <p:nvPr/>
        </p:nvSpPr>
        <p:spPr>
          <a:xfrm>
            <a:off x="6335767" y="5963016"/>
            <a:ext cx="1915654" cy="28757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35719" tIns="35719" rIns="35719" bIns="35719" anchor="ctr">
            <a:spAutoFit/>
          </a:bodyPr>
          <a:lstStyle/>
          <a:p>
            <a:pPr defTabSz="914400" fontAlgn="auto">
              <a:spcBef>
                <a:spcPts val="0"/>
              </a:spcBef>
              <a:spcAft>
                <a:spcPts val="0"/>
              </a:spcAft>
            </a:pPr>
            <a:r>
              <a:rPr lang="en-US" sz="1400" b="1" dirty="0">
                <a:solidFill>
                  <a:prstClr val="black"/>
                </a:solidFill>
                <a:latin typeface="Calibri" panose="020F0502020204030204"/>
                <a:ea typeface="+mn-ea"/>
                <a:cs typeface="+mn-cs"/>
              </a:rPr>
              <a:t>CRT South wall complete</a:t>
            </a:r>
            <a:endParaRPr sz="1400" b="1" dirty="0">
              <a:solidFill>
                <a:prstClr val="black"/>
              </a:solidFill>
              <a:latin typeface="Calibri" panose="020F0502020204030204"/>
              <a:ea typeface="+mn-ea"/>
              <a:cs typeface="+mn-cs"/>
            </a:endParaRPr>
          </a:p>
        </p:txBody>
      </p:sp>
    </p:spTree>
    <p:extLst>
      <p:ext uri="{BB962C8B-B14F-4D97-AF65-F5344CB8AC3E}">
        <p14:creationId xmlns:p14="http://schemas.microsoft.com/office/powerpoint/2010/main" val="28529614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magine 5" descr="NUMI_beam_associated signals.png">
            <a:extLst>
              <a:ext uri="{FF2B5EF4-FFF2-40B4-BE49-F238E27FC236}">
                <a16:creationId xmlns:a16="http://schemas.microsoft.com/office/drawing/2014/main" id="{090C6908-2FE1-8143-B039-DBF7F986A5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641" y="3768610"/>
            <a:ext cx="4105738" cy="2512801"/>
          </a:xfrm>
          <a:prstGeom prst="rect">
            <a:avLst/>
          </a:prstGeom>
        </p:spPr>
      </p:pic>
      <p:sp>
        <p:nvSpPr>
          <p:cNvPr id="3" name="Title 2">
            <a:extLst>
              <a:ext uri="{FF2B5EF4-FFF2-40B4-BE49-F238E27FC236}">
                <a16:creationId xmlns:a16="http://schemas.microsoft.com/office/drawing/2014/main" id="{753749D8-44D9-EF4D-BEEC-8E93BE21BEF4}"/>
              </a:ext>
            </a:extLst>
          </p:cNvPr>
          <p:cNvSpPr>
            <a:spLocks noGrp="1"/>
          </p:cNvSpPr>
          <p:nvPr>
            <p:ph type="title"/>
          </p:nvPr>
        </p:nvSpPr>
        <p:spPr/>
        <p:txBody>
          <a:bodyPr/>
          <a:lstStyle/>
          <a:p>
            <a:r>
              <a:rPr lang="en-US" dirty="0"/>
              <a:t>Activation of the </a:t>
            </a:r>
            <a:r>
              <a:rPr lang="en-US" dirty="0" err="1"/>
              <a:t>NuMI</a:t>
            </a:r>
            <a:r>
              <a:rPr lang="en-US" dirty="0"/>
              <a:t> beam trigger </a:t>
            </a:r>
            <a:endParaRPr lang="en-IT" dirty="0"/>
          </a:p>
        </p:txBody>
      </p:sp>
      <p:sp>
        <p:nvSpPr>
          <p:cNvPr id="4" name="Date Placeholder 3">
            <a:extLst>
              <a:ext uri="{FF2B5EF4-FFF2-40B4-BE49-F238E27FC236}">
                <a16:creationId xmlns:a16="http://schemas.microsoft.com/office/drawing/2014/main" id="{E4AF6F48-D6BD-A645-91AE-A290D07ADCC4}"/>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28CF122A-0530-9D46-86D3-247527FF4623}"/>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9C65B572-A193-BE41-A415-43D68F194C11}"/>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8" name="Content Placeholder 2">
            <a:extLst>
              <a:ext uri="{FF2B5EF4-FFF2-40B4-BE49-F238E27FC236}">
                <a16:creationId xmlns:a16="http://schemas.microsoft.com/office/drawing/2014/main" id="{46E1B948-3E40-3C4E-9116-E6146D3B67B4}"/>
              </a:ext>
            </a:extLst>
          </p:cNvPr>
          <p:cNvSpPr>
            <a:spLocks noGrp="1"/>
          </p:cNvSpPr>
          <p:nvPr>
            <p:ph idx="1"/>
          </p:nvPr>
        </p:nvSpPr>
        <p:spPr>
          <a:xfrm>
            <a:off x="117864" y="790386"/>
            <a:ext cx="8913402" cy="5673044"/>
          </a:xfrm>
        </p:spPr>
        <p:txBody>
          <a:bodyPr/>
          <a:lstStyle/>
          <a:p>
            <a:pPr>
              <a:spcBef>
                <a:spcPts val="1200"/>
              </a:spcBef>
              <a:buSzPct val="100000"/>
              <a:buFont typeface="Courier New" panose="02070309020205020404" pitchFamily="49" charset="0"/>
              <a:buChar char="o"/>
            </a:pPr>
            <a:r>
              <a:rPr lang="en-US" sz="2000" dirty="0">
                <a:solidFill>
                  <a:srgbClr val="50504E"/>
                </a:solidFill>
                <a:latin typeface="+mn-lt"/>
                <a:sym typeface="Wingdings" pitchFamily="2" charset="2"/>
              </a:rPr>
              <a:t>After verifying correct timing of BNB signals, similar procedure adopted for </a:t>
            </a:r>
            <a:r>
              <a:rPr lang="en-US" sz="2000" dirty="0" err="1">
                <a:solidFill>
                  <a:srgbClr val="50504E"/>
                </a:solidFill>
                <a:latin typeface="+mn-lt"/>
                <a:sym typeface="Wingdings" pitchFamily="2" charset="2"/>
              </a:rPr>
              <a:t>NuMI</a:t>
            </a:r>
            <a:r>
              <a:rPr lang="en-US" sz="2000" dirty="0">
                <a:solidFill>
                  <a:srgbClr val="50504E"/>
                </a:solidFill>
                <a:latin typeface="+mn-lt"/>
                <a:sym typeface="Wingdings" pitchFamily="2" charset="2"/>
              </a:rPr>
              <a:t>:</a:t>
            </a:r>
          </a:p>
          <a:p>
            <a:pPr marL="714375" indent="-357188">
              <a:spcBef>
                <a:spcPts val="600"/>
              </a:spcBef>
              <a:buSzPct val="100000"/>
              <a:buFont typeface="+mj-lt"/>
              <a:buAutoNum type="arabicParenR"/>
            </a:pPr>
            <a:r>
              <a:rPr lang="en-US" sz="2000" dirty="0">
                <a:solidFill>
                  <a:srgbClr val="50504E"/>
                </a:solidFill>
                <a:latin typeface="+mn-lt"/>
                <a:sym typeface="Wingdings" pitchFamily="2" charset="2"/>
              </a:rPr>
              <a:t>time interval between Early warning signal (MIBS$74) and proton extraction signal (RWM counters at target) measured at oscilloscope;</a:t>
            </a:r>
          </a:p>
          <a:p>
            <a:pPr marL="714375" indent="-357188">
              <a:spcBef>
                <a:spcPts val="600"/>
              </a:spcBef>
              <a:buSzPct val="100000"/>
              <a:buFont typeface="+mj-lt"/>
              <a:buAutoNum type="arabicParenR"/>
            </a:pPr>
            <a:r>
              <a:rPr lang="en-US" sz="2000" dirty="0">
                <a:solidFill>
                  <a:srgbClr val="50504E"/>
                </a:solidFill>
                <a:latin typeface="+mn-lt"/>
                <a:sym typeface="Wingdings" pitchFamily="2" charset="2"/>
              </a:rPr>
              <a:t>excess of PMT light flashes (&gt;5 fired PMTs within 200 ns window in coincidence in both left and right TPCs) over the cosmic background rate at the expected time verified in dedicated test run recording only PMT components;</a:t>
            </a:r>
          </a:p>
          <a:p>
            <a:pPr marL="714375" indent="-357188">
              <a:spcBef>
                <a:spcPts val="600"/>
              </a:spcBef>
              <a:buSzPct val="100000"/>
              <a:buFont typeface="+mj-lt"/>
              <a:buAutoNum type="arabicParenR"/>
            </a:pPr>
            <a:r>
              <a:rPr lang="en-US" sz="2000" dirty="0">
                <a:solidFill>
                  <a:srgbClr val="50504E"/>
                </a:solidFill>
                <a:latin typeface="+mn-lt"/>
                <a:sym typeface="Wingdings" pitchFamily="2" charset="2"/>
              </a:rPr>
              <a:t>setup of minimum-bias </a:t>
            </a:r>
            <a:r>
              <a:rPr lang="en-US" sz="2000" dirty="0" err="1">
                <a:solidFill>
                  <a:srgbClr val="50504E"/>
                </a:solidFill>
                <a:latin typeface="+mn-lt"/>
                <a:sym typeface="Wingdings" pitchFamily="2" charset="2"/>
              </a:rPr>
              <a:t>NuMI</a:t>
            </a:r>
            <a:r>
              <a:rPr lang="en-US" sz="2000" dirty="0">
                <a:solidFill>
                  <a:srgbClr val="50504E"/>
                </a:solidFill>
                <a:latin typeface="+mn-lt"/>
                <a:sym typeface="Wingdings" pitchFamily="2" charset="2"/>
              </a:rPr>
              <a:t> trigger to record all components (PMT, TPC and CRT) at each beam extraction.</a:t>
            </a:r>
          </a:p>
          <a:p>
            <a:pPr>
              <a:spcBef>
                <a:spcPts val="1200"/>
              </a:spcBef>
              <a:buSzPct val="100000"/>
              <a:buFont typeface="Courier New" panose="02070309020205020404" pitchFamily="49" charset="0"/>
              <a:buChar char="o"/>
            </a:pPr>
            <a:endParaRPr lang="en-US" sz="2000" dirty="0">
              <a:solidFill>
                <a:srgbClr val="004C97"/>
              </a:solidFill>
              <a:latin typeface="+mn-lt"/>
              <a:sym typeface="Wingdings" pitchFamily="2" charset="2"/>
            </a:endParaRPr>
          </a:p>
        </p:txBody>
      </p:sp>
      <p:sp>
        <p:nvSpPr>
          <p:cNvPr id="15" name="Rettangolo 23">
            <a:extLst>
              <a:ext uri="{FF2B5EF4-FFF2-40B4-BE49-F238E27FC236}">
                <a16:creationId xmlns:a16="http://schemas.microsoft.com/office/drawing/2014/main" id="{E211F06A-B96B-EB46-95D6-51095AAEC12D}"/>
              </a:ext>
            </a:extLst>
          </p:cNvPr>
          <p:cNvSpPr/>
          <p:nvPr/>
        </p:nvSpPr>
        <p:spPr>
          <a:xfrm>
            <a:off x="6184942" y="3276164"/>
            <a:ext cx="1524000" cy="369332"/>
          </a:xfrm>
          <a:prstGeom prst="rect">
            <a:avLst/>
          </a:prstGeom>
        </p:spPr>
        <p:txBody>
          <a:bodyPr wrap="square">
            <a:spAutoFit/>
          </a:bodyPr>
          <a:lstStyle/>
          <a:p>
            <a:pPr defTabSz="914400" eaLnBrk="0" hangingPunct="0"/>
            <a:r>
              <a:rPr lang="en-US" sz="1800" dirty="0">
                <a:solidFill>
                  <a:srgbClr val="C00000"/>
                </a:solidFill>
                <a:latin typeface="+mn-lt"/>
                <a:ea typeface="ＭＳ Ｐゴシック" charset="-128"/>
                <a:cs typeface="Comic Sans MS"/>
              </a:rPr>
              <a:t>Trigger time</a:t>
            </a:r>
          </a:p>
        </p:txBody>
      </p:sp>
      <p:cxnSp>
        <p:nvCxnSpPr>
          <p:cNvPr id="16" name="Straight Arrow Connector 7">
            <a:extLst>
              <a:ext uri="{FF2B5EF4-FFF2-40B4-BE49-F238E27FC236}">
                <a16:creationId xmlns:a16="http://schemas.microsoft.com/office/drawing/2014/main" id="{D6BB7BF6-1906-D749-8FED-73CD4C197CEA}"/>
              </a:ext>
            </a:extLst>
          </p:cNvPr>
          <p:cNvCxnSpPr>
            <a:cxnSpLocks/>
          </p:cNvCxnSpPr>
          <p:nvPr/>
        </p:nvCxnSpPr>
        <p:spPr bwMode="auto">
          <a:xfrm>
            <a:off x="6890955" y="3578070"/>
            <a:ext cx="0" cy="318893"/>
          </a:xfrm>
          <a:prstGeom prst="straightConnector1">
            <a:avLst/>
          </a:prstGeom>
          <a:solidFill>
            <a:srgbClr val="00CC99"/>
          </a:solidFill>
          <a:ln w="12700" cap="flat" cmpd="sng" algn="ctr">
            <a:solidFill>
              <a:srgbClr val="C00000"/>
            </a:solidFill>
            <a:prstDash val="solid"/>
            <a:round/>
            <a:headEnd type="none" w="med" len="med"/>
            <a:tailEnd type="arrow"/>
          </a:ln>
          <a:effectLst/>
        </p:spPr>
      </p:cxnSp>
      <p:pic>
        <p:nvPicPr>
          <p:cNvPr id="17" name="Immagine 3" descr="NUMI_timing.png">
            <a:extLst>
              <a:ext uri="{FF2B5EF4-FFF2-40B4-BE49-F238E27FC236}">
                <a16:creationId xmlns:a16="http://schemas.microsoft.com/office/drawing/2014/main" id="{77E6E262-F99A-364E-8A2F-83BB1E1B5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53" y="3717820"/>
            <a:ext cx="4343400" cy="2349794"/>
          </a:xfrm>
          <a:prstGeom prst="rect">
            <a:avLst/>
          </a:prstGeom>
        </p:spPr>
      </p:pic>
    </p:spTree>
    <p:extLst>
      <p:ext uri="{BB962C8B-B14F-4D97-AF65-F5344CB8AC3E}">
        <p14:creationId xmlns:p14="http://schemas.microsoft.com/office/powerpoint/2010/main" val="3750345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C73A01-5A2E-EF4A-A20F-5F8E86C1C800}"/>
              </a:ext>
            </a:extLst>
          </p:cNvPr>
          <p:cNvSpPr>
            <a:spLocks noGrp="1"/>
          </p:cNvSpPr>
          <p:nvPr>
            <p:ph type="title"/>
          </p:nvPr>
        </p:nvSpPr>
        <p:spPr/>
        <p:txBody>
          <a:bodyPr/>
          <a:lstStyle/>
          <a:p>
            <a:r>
              <a:rPr lang="en-IT" dirty="0"/>
              <a:t>Example of NuMI </a:t>
            </a:r>
            <a:r>
              <a:rPr lang="en-US" dirty="0"/>
              <a:t>𝜈</a:t>
            </a:r>
            <a:r>
              <a:rPr lang="en-US" baseline="-25000" dirty="0" err="1"/>
              <a:t>μ</a:t>
            </a:r>
            <a:r>
              <a:rPr lang="en-US" dirty="0" err="1"/>
              <a:t>CC</a:t>
            </a:r>
            <a:r>
              <a:rPr lang="en-US" dirty="0"/>
              <a:t> candidate</a:t>
            </a:r>
            <a:endParaRPr lang="en-IT" dirty="0"/>
          </a:p>
        </p:txBody>
      </p:sp>
      <p:sp>
        <p:nvSpPr>
          <p:cNvPr id="4" name="Date Placeholder 3">
            <a:extLst>
              <a:ext uri="{FF2B5EF4-FFF2-40B4-BE49-F238E27FC236}">
                <a16:creationId xmlns:a16="http://schemas.microsoft.com/office/drawing/2014/main" id="{508BB53B-EAD5-0B49-8FB4-DF27E93A279E}"/>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DA9635F2-73D0-DC4D-9668-89930069B783}"/>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EB570BF0-87D9-5E4A-8232-0B8D384D3658}"/>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48" name="Picture 47">
            <a:extLst>
              <a:ext uri="{FF2B5EF4-FFF2-40B4-BE49-F238E27FC236}">
                <a16:creationId xmlns:a16="http://schemas.microsoft.com/office/drawing/2014/main" id="{5E956662-B1D9-BB4B-B795-C28CB89BF0EA}"/>
              </a:ext>
            </a:extLst>
          </p:cNvPr>
          <p:cNvPicPr>
            <a:picLocks noChangeAspect="1"/>
          </p:cNvPicPr>
          <p:nvPr/>
        </p:nvPicPr>
        <p:blipFill>
          <a:blip r:embed="rId2"/>
          <a:stretch>
            <a:fillRect/>
          </a:stretch>
        </p:blipFill>
        <p:spPr>
          <a:xfrm>
            <a:off x="-222772" y="823320"/>
            <a:ext cx="5400197" cy="5537200"/>
          </a:xfrm>
          <a:prstGeom prst="rect">
            <a:avLst/>
          </a:prstGeom>
        </p:spPr>
      </p:pic>
      <p:sp>
        <p:nvSpPr>
          <p:cNvPr id="49" name="Content Placeholder 2">
            <a:extLst>
              <a:ext uri="{FF2B5EF4-FFF2-40B4-BE49-F238E27FC236}">
                <a16:creationId xmlns:a16="http://schemas.microsoft.com/office/drawing/2014/main" id="{1349A065-9EDF-014D-AC66-E77C5A40C8DD}"/>
              </a:ext>
            </a:extLst>
          </p:cNvPr>
          <p:cNvSpPr>
            <a:spLocks noGrp="1"/>
          </p:cNvSpPr>
          <p:nvPr>
            <p:ph idx="1"/>
          </p:nvPr>
        </p:nvSpPr>
        <p:spPr>
          <a:xfrm>
            <a:off x="3903606" y="934015"/>
            <a:ext cx="5240394" cy="2748637"/>
          </a:xfrm>
        </p:spPr>
        <p:txBody>
          <a:bodyPr/>
          <a:lstStyle/>
          <a:p>
            <a:pPr>
              <a:spcBef>
                <a:spcPts val="1800"/>
              </a:spcBef>
              <a:buSzPct val="100000"/>
              <a:buFont typeface="Courier New" panose="02070309020205020404" pitchFamily="49" charset="0"/>
              <a:buChar char="o"/>
            </a:pPr>
            <a:r>
              <a:rPr lang="en-US" sz="2000" dirty="0">
                <a:solidFill>
                  <a:srgbClr val="50504E"/>
                </a:solidFill>
                <a:latin typeface="+mn-lt"/>
              </a:rPr>
              <a:t>Five particles produced at vertex (red arrows), E</a:t>
            </a:r>
            <a:r>
              <a:rPr lang="en-US" sz="2000" baseline="-25000" dirty="0">
                <a:solidFill>
                  <a:srgbClr val="50504E"/>
                </a:solidFill>
                <a:latin typeface="+mn-lt"/>
              </a:rPr>
              <a:t>DEP</a:t>
            </a:r>
            <a:r>
              <a:rPr lang="en-US" sz="2000" dirty="0">
                <a:solidFill>
                  <a:srgbClr val="50504E"/>
                </a:solidFill>
                <a:latin typeface="+mn-lt"/>
              </a:rPr>
              <a:t> ~ 2.5 GeV:</a:t>
            </a:r>
          </a:p>
          <a:p>
            <a:pPr marL="622300" indent="-261938">
              <a:spcBef>
                <a:spcPts val="0"/>
              </a:spcBef>
              <a:buSzPct val="100000"/>
              <a:buFont typeface="Arial" panose="020B0604020202020204" pitchFamily="34" charset="0"/>
              <a:buChar char="•"/>
            </a:pPr>
            <a:r>
              <a:rPr lang="en-US" sz="2000" dirty="0">
                <a:solidFill>
                  <a:srgbClr val="50504E"/>
                </a:solidFill>
                <a:latin typeface="+mn-lt"/>
              </a:rPr>
              <a:t>Track 1: downward going </a:t>
            </a:r>
            <a:r>
              <a:rPr lang="en-US" sz="2000" dirty="0" err="1">
                <a:solidFill>
                  <a:srgbClr val="50504E"/>
                </a:solidFill>
                <a:latin typeface="+mn-lt"/>
              </a:rPr>
              <a:t>μ</a:t>
            </a:r>
            <a:r>
              <a:rPr lang="en-US" sz="2000" dirty="0">
                <a:solidFill>
                  <a:srgbClr val="50504E"/>
                </a:solidFill>
                <a:latin typeface="+mn-lt"/>
              </a:rPr>
              <a:t>, crossing the cathode and exiting downstream, L= 4.2 m, p~ 1.3 GeV/c by MCS;</a:t>
            </a:r>
          </a:p>
          <a:p>
            <a:pPr marL="622300" indent="-261938">
              <a:spcBef>
                <a:spcPts val="0"/>
              </a:spcBef>
              <a:buSzPct val="100000"/>
              <a:buFont typeface="Arial" panose="020B0604020202020204" pitchFamily="34" charset="0"/>
              <a:buChar char="•"/>
            </a:pPr>
            <a:r>
              <a:rPr lang="en-US" sz="2000" dirty="0">
                <a:solidFill>
                  <a:srgbClr val="50504E"/>
                </a:solidFill>
                <a:latin typeface="+mn-lt"/>
              </a:rPr>
              <a:t>Track 2: upward going p candidate, L=31 cm;</a:t>
            </a:r>
          </a:p>
          <a:p>
            <a:pPr marL="622300" indent="-261938">
              <a:spcBef>
                <a:spcPts val="0"/>
              </a:spcBef>
              <a:buSzPct val="100000"/>
              <a:buFont typeface="Arial" panose="020B0604020202020204" pitchFamily="34" charset="0"/>
              <a:buChar char="•"/>
            </a:pPr>
            <a:r>
              <a:rPr lang="en-US" sz="2000" dirty="0">
                <a:solidFill>
                  <a:srgbClr val="50504E"/>
                </a:solidFill>
                <a:latin typeface="+mn-lt"/>
              </a:rPr>
              <a:t>Two photons 𝛾1, 𝛾2 pointing to the primary vertex, E</a:t>
            </a:r>
            <a:r>
              <a:rPr lang="en-US" sz="2000" baseline="-25000" dirty="0">
                <a:solidFill>
                  <a:srgbClr val="50504E"/>
                </a:solidFill>
                <a:latin typeface="+mn-lt"/>
              </a:rPr>
              <a:t>1</a:t>
            </a:r>
            <a:r>
              <a:rPr lang="en-US" sz="2000" dirty="0">
                <a:solidFill>
                  <a:srgbClr val="50504E"/>
                </a:solidFill>
                <a:latin typeface="+mn-lt"/>
              </a:rPr>
              <a:t> ~ 200 MeV, E</a:t>
            </a:r>
            <a:r>
              <a:rPr lang="en-US" sz="2000" baseline="-25000" dirty="0">
                <a:solidFill>
                  <a:srgbClr val="50504E"/>
                </a:solidFill>
                <a:latin typeface="+mn-lt"/>
              </a:rPr>
              <a:t>2</a:t>
            </a:r>
            <a:r>
              <a:rPr lang="en-US" sz="2000" dirty="0">
                <a:solidFill>
                  <a:srgbClr val="50504E"/>
                </a:solidFill>
                <a:latin typeface="+mn-lt"/>
              </a:rPr>
              <a:t>~ 240 MeV, converting at 18 cm, 58 cm distance;</a:t>
            </a:r>
          </a:p>
        </p:txBody>
      </p:sp>
      <p:sp>
        <p:nvSpPr>
          <p:cNvPr id="50" name="Rectangle 49">
            <a:extLst>
              <a:ext uri="{FF2B5EF4-FFF2-40B4-BE49-F238E27FC236}">
                <a16:creationId xmlns:a16="http://schemas.microsoft.com/office/drawing/2014/main" id="{79B33899-A580-B24A-8428-3045958E7A69}"/>
              </a:ext>
            </a:extLst>
          </p:cNvPr>
          <p:cNvSpPr/>
          <p:nvPr/>
        </p:nvSpPr>
        <p:spPr>
          <a:xfrm>
            <a:off x="4694225" y="3657600"/>
            <a:ext cx="4572000" cy="2554545"/>
          </a:xfrm>
          <a:prstGeom prst="rect">
            <a:avLst/>
          </a:prstGeom>
        </p:spPr>
        <p:txBody>
          <a:bodyPr>
            <a:spAutoFit/>
          </a:bodyPr>
          <a:lstStyle/>
          <a:p>
            <a:pPr marL="622300" lvl="0" indent="-261938">
              <a:spcBef>
                <a:spcPts val="0"/>
              </a:spcBef>
              <a:buSzPct val="100000"/>
              <a:buFont typeface="Arial" panose="020B0604020202020204" pitchFamily="34" charset="0"/>
              <a:buChar char="•"/>
            </a:pPr>
            <a:r>
              <a:rPr lang="en-US" sz="2000" dirty="0">
                <a:solidFill>
                  <a:srgbClr val="50504E"/>
                </a:solidFill>
                <a:latin typeface="Calibri"/>
              </a:rPr>
              <a:t>Track 3: hadron that produces a secondary vertex (yellow arrow) where a short proton, another hadron (Track 5) and two photons </a:t>
            </a:r>
            <a:r>
              <a:rPr lang="en-US" sz="2000" dirty="0">
                <a:solidFill>
                  <a:srgbClr val="50504E"/>
                </a:solidFill>
              </a:rPr>
              <a:t>𝛾3, 𝛾4 </a:t>
            </a:r>
            <a:r>
              <a:rPr lang="en-US" sz="2000" dirty="0">
                <a:solidFill>
                  <a:srgbClr val="50504E"/>
                </a:solidFill>
                <a:latin typeface="Calibri"/>
              </a:rPr>
              <a:t>are also clearly visible;</a:t>
            </a:r>
          </a:p>
          <a:p>
            <a:pPr marL="622300" lvl="0" indent="-261938">
              <a:spcBef>
                <a:spcPts val="0"/>
              </a:spcBef>
              <a:buSzPct val="100000"/>
              <a:buFont typeface="Arial" panose="020B0604020202020204" pitchFamily="34" charset="0"/>
              <a:buChar char="•"/>
            </a:pPr>
            <a:r>
              <a:rPr lang="en-US" sz="2000" dirty="0">
                <a:solidFill>
                  <a:srgbClr val="50504E"/>
                </a:solidFill>
                <a:latin typeface="Calibri"/>
              </a:rPr>
              <a:t>Track 4: charged pion with visible Michel electron produced in the 𝜋 -&gt; </a:t>
            </a:r>
            <a:r>
              <a:rPr lang="en-US" sz="2000" dirty="0" err="1">
                <a:solidFill>
                  <a:srgbClr val="50504E"/>
                </a:solidFill>
                <a:latin typeface="Calibri"/>
              </a:rPr>
              <a:t>μ</a:t>
            </a:r>
            <a:r>
              <a:rPr lang="en-US" sz="2000" dirty="0">
                <a:solidFill>
                  <a:srgbClr val="50504E"/>
                </a:solidFill>
                <a:latin typeface="Calibri"/>
              </a:rPr>
              <a:t> -&gt; e decay chain.</a:t>
            </a:r>
          </a:p>
        </p:txBody>
      </p:sp>
    </p:spTree>
    <p:extLst>
      <p:ext uri="{BB962C8B-B14F-4D97-AF65-F5344CB8AC3E}">
        <p14:creationId xmlns:p14="http://schemas.microsoft.com/office/powerpoint/2010/main" val="2026189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73E684-868D-614F-965D-B235F9254689}"/>
              </a:ext>
            </a:extLst>
          </p:cNvPr>
          <p:cNvSpPr>
            <a:spLocks noGrp="1"/>
          </p:cNvSpPr>
          <p:nvPr>
            <p:ph type="title"/>
          </p:nvPr>
        </p:nvSpPr>
        <p:spPr/>
        <p:txBody>
          <a:bodyPr/>
          <a:lstStyle/>
          <a:p>
            <a:r>
              <a:rPr lang="en-IT" dirty="0"/>
              <a:t>Example of NuMI </a:t>
            </a:r>
            <a:r>
              <a:rPr lang="en-US" dirty="0"/>
              <a:t>𝜈</a:t>
            </a:r>
            <a:r>
              <a:rPr lang="en-US" baseline="-25000" dirty="0" err="1"/>
              <a:t>e</a:t>
            </a:r>
            <a:r>
              <a:rPr lang="en-US" dirty="0" err="1"/>
              <a:t>CC</a:t>
            </a:r>
            <a:r>
              <a:rPr lang="en-US" dirty="0"/>
              <a:t> candidate</a:t>
            </a:r>
            <a:endParaRPr lang="en-IT" dirty="0"/>
          </a:p>
        </p:txBody>
      </p:sp>
      <p:sp>
        <p:nvSpPr>
          <p:cNvPr id="4" name="Date Placeholder 3">
            <a:extLst>
              <a:ext uri="{FF2B5EF4-FFF2-40B4-BE49-F238E27FC236}">
                <a16:creationId xmlns:a16="http://schemas.microsoft.com/office/drawing/2014/main" id="{285452A5-22D8-7E4D-A228-651A4C18574A}"/>
              </a:ext>
            </a:extLst>
          </p:cNvPr>
          <p:cNvSpPr>
            <a:spLocks noGrp="1"/>
          </p:cNvSpPr>
          <p:nvPr>
            <p:ph type="dt" sz="half" idx="2"/>
          </p:nvPr>
        </p:nvSpPr>
        <p:spPr/>
        <p:txBody>
          <a:bodyPr/>
          <a:lstStyle/>
          <a:p>
            <a:pPr>
              <a:defRPr/>
            </a:pPr>
            <a:r>
              <a:rPr lang="it-IT"/>
              <a:t>06/11/21</a:t>
            </a:r>
            <a:endParaRPr lang="en-US" dirty="0"/>
          </a:p>
        </p:txBody>
      </p:sp>
      <p:sp>
        <p:nvSpPr>
          <p:cNvPr id="5" name="Footer Placeholder 4">
            <a:extLst>
              <a:ext uri="{FF2B5EF4-FFF2-40B4-BE49-F238E27FC236}">
                <a16:creationId xmlns:a16="http://schemas.microsoft.com/office/drawing/2014/main" id="{7E3E5292-5362-064C-9144-93AD5E59ECD0}"/>
              </a:ext>
            </a:extLst>
          </p:cNvPr>
          <p:cNvSpPr>
            <a:spLocks noGrp="1"/>
          </p:cNvSpPr>
          <p:nvPr>
            <p:ph type="ftr" sz="quarter" idx="3"/>
          </p:nvPr>
        </p:nvSpPr>
        <p:spPr/>
        <p:txBody>
          <a:bodyPr/>
          <a:lstStyle/>
          <a:p>
            <a:pPr>
              <a:defRPr/>
            </a:pPr>
            <a:r>
              <a:rPr lang="en-US"/>
              <a:t>SBN Oversight Board Meeting</a:t>
            </a:r>
            <a:endParaRPr lang="en-US" b="1" dirty="0"/>
          </a:p>
        </p:txBody>
      </p:sp>
      <p:sp>
        <p:nvSpPr>
          <p:cNvPr id="6" name="Slide Number Placeholder 5">
            <a:extLst>
              <a:ext uri="{FF2B5EF4-FFF2-40B4-BE49-F238E27FC236}">
                <a16:creationId xmlns:a16="http://schemas.microsoft.com/office/drawing/2014/main" id="{493EC66B-25A9-694B-9163-A5C2F217F0FB}"/>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sp>
        <p:nvSpPr>
          <p:cNvPr id="8" name="Content Placeholder 2">
            <a:extLst>
              <a:ext uri="{FF2B5EF4-FFF2-40B4-BE49-F238E27FC236}">
                <a16:creationId xmlns:a16="http://schemas.microsoft.com/office/drawing/2014/main" id="{B13180A4-EFE4-704D-B805-8E4A60B1E073}"/>
              </a:ext>
            </a:extLst>
          </p:cNvPr>
          <p:cNvSpPr>
            <a:spLocks noGrp="1"/>
          </p:cNvSpPr>
          <p:nvPr>
            <p:ph idx="1"/>
          </p:nvPr>
        </p:nvSpPr>
        <p:spPr>
          <a:xfrm>
            <a:off x="98582" y="3934604"/>
            <a:ext cx="9008347" cy="1778695"/>
          </a:xfrm>
        </p:spPr>
        <p:txBody>
          <a:bodyPr/>
          <a:lstStyle/>
          <a:p>
            <a:pPr>
              <a:spcBef>
                <a:spcPts val="1200"/>
              </a:spcBef>
              <a:buSzPct val="100000"/>
              <a:buFont typeface="Courier New" panose="02070309020205020404" pitchFamily="49" charset="0"/>
              <a:buChar char="o"/>
            </a:pPr>
            <a:r>
              <a:rPr lang="en-US" sz="2000" dirty="0">
                <a:solidFill>
                  <a:srgbClr val="4E4E4E"/>
                </a:solidFill>
                <a:latin typeface="+mj-lt"/>
                <a:sym typeface="Wingdings" pitchFamily="2" charset="2"/>
              </a:rPr>
              <a:t>QE electron neutrino candidate with two particles at the primary vertex (indicated by red arrows):</a:t>
            </a:r>
          </a:p>
          <a:p>
            <a:pPr marL="671513" indent="-336550">
              <a:spcBef>
                <a:spcPts val="1200"/>
              </a:spcBef>
              <a:buSzPct val="100000"/>
              <a:buFont typeface="Arial" panose="020B0604020202020204" pitchFamily="34" charset="0"/>
              <a:buChar char="•"/>
            </a:pPr>
            <a:r>
              <a:rPr lang="en-US" sz="2000" dirty="0">
                <a:solidFill>
                  <a:srgbClr val="4E4E4E"/>
                </a:solidFill>
                <a:latin typeface="+mj-lt"/>
                <a:sym typeface="Wingdings" pitchFamily="2" charset="2"/>
              </a:rPr>
              <a:t>Track 1 is the upward going proton candidate stopping inside L= 13 cm </a:t>
            </a:r>
          </a:p>
          <a:p>
            <a:pPr marL="671513" indent="-336550">
              <a:spcBef>
                <a:spcPts val="1200"/>
              </a:spcBef>
              <a:buSzPct val="100000"/>
              <a:buFont typeface="Arial" panose="020B0604020202020204" pitchFamily="34" charset="0"/>
              <a:buChar char="•"/>
            </a:pPr>
            <a:r>
              <a:rPr lang="en-US" sz="2000" dirty="0">
                <a:solidFill>
                  <a:srgbClr val="4E4E4E"/>
                </a:solidFill>
                <a:latin typeface="+mj-lt"/>
                <a:sym typeface="Wingdings" pitchFamily="2" charset="2"/>
              </a:rPr>
              <a:t>The electron shower is downward going: the beginning of the shower is clearly visible in particular in Induction 2  view (in Collection the e</a:t>
            </a:r>
            <a:r>
              <a:rPr lang="en-US" sz="2000" baseline="30000" dirty="0">
                <a:solidFill>
                  <a:srgbClr val="4E4E4E"/>
                </a:solidFill>
                <a:latin typeface="+mj-lt"/>
                <a:sym typeface="Wingdings" pitchFamily="2" charset="2"/>
              </a:rPr>
              <a:t>-</a:t>
            </a:r>
            <a:r>
              <a:rPr lang="en-US" sz="2000" dirty="0">
                <a:solidFill>
                  <a:srgbClr val="4E4E4E"/>
                </a:solidFill>
                <a:latin typeface="+mj-lt"/>
                <a:sym typeface="Wingdings" pitchFamily="2" charset="2"/>
              </a:rPr>
              <a:t> and track 1 are overlapped).</a:t>
            </a:r>
          </a:p>
          <a:p>
            <a:pPr marL="285750" indent="0">
              <a:spcBef>
                <a:spcPts val="0"/>
              </a:spcBef>
              <a:buSzPct val="100000"/>
              <a:buNone/>
            </a:pPr>
            <a:endParaRPr lang="en-US" sz="2000" dirty="0">
              <a:solidFill>
                <a:srgbClr val="4E4E4E"/>
              </a:solidFill>
              <a:latin typeface="+mn-lt"/>
              <a:sym typeface="Wingdings" pitchFamily="2" charset="2"/>
            </a:endParaRPr>
          </a:p>
        </p:txBody>
      </p:sp>
      <p:pic>
        <p:nvPicPr>
          <p:cNvPr id="2" name="Picture 1">
            <a:extLst>
              <a:ext uri="{FF2B5EF4-FFF2-40B4-BE49-F238E27FC236}">
                <a16:creationId xmlns:a16="http://schemas.microsoft.com/office/drawing/2014/main" id="{A24D3A62-D440-5F4B-AF21-1A4FE9E6D921}"/>
              </a:ext>
            </a:extLst>
          </p:cNvPr>
          <p:cNvPicPr>
            <a:picLocks noChangeAspect="1"/>
          </p:cNvPicPr>
          <p:nvPr/>
        </p:nvPicPr>
        <p:blipFill>
          <a:blip r:embed="rId2"/>
          <a:stretch>
            <a:fillRect/>
          </a:stretch>
        </p:blipFill>
        <p:spPr>
          <a:xfrm>
            <a:off x="0" y="668192"/>
            <a:ext cx="9144000" cy="3074973"/>
          </a:xfrm>
          <a:prstGeom prst="rect">
            <a:avLst/>
          </a:prstGeom>
        </p:spPr>
      </p:pic>
    </p:spTree>
    <p:extLst>
      <p:ext uri="{BB962C8B-B14F-4D97-AF65-F5344CB8AC3E}">
        <p14:creationId xmlns:p14="http://schemas.microsoft.com/office/powerpoint/2010/main" val="38483927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Fermilab_PowerPoint_Template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12687</TotalTime>
  <Words>2647</Words>
  <Application>Microsoft Macintosh PowerPoint</Application>
  <PresentationFormat>On-screen Show (4:3)</PresentationFormat>
  <Paragraphs>312</Paragraphs>
  <Slides>24</Slides>
  <Notes>2</Notes>
  <HiddenSlides>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Courier New</vt:lpstr>
      <vt:lpstr>Helvetica</vt:lpstr>
      <vt:lpstr>Symbol</vt:lpstr>
      <vt:lpstr>Fermilab_PowerPoint_Template_090915</vt:lpstr>
      <vt:lpstr>Commissioning of the Icarus detector</vt:lpstr>
      <vt:lpstr>Detector status and stability</vt:lpstr>
      <vt:lpstr>Cryogenics and electron lifetime</vt:lpstr>
      <vt:lpstr>TPC electronic noise mitigation</vt:lpstr>
      <vt:lpstr>Status of the scintillation light system </vt:lpstr>
      <vt:lpstr>CRT status</vt:lpstr>
      <vt:lpstr>Activation of the NuMI beam trigger </vt:lpstr>
      <vt:lpstr>Example of NuMI 𝜈μCC candidate</vt:lpstr>
      <vt:lpstr>Example of NuMI 𝜈eCC candidate</vt:lpstr>
      <vt:lpstr>First beam trigger based on scintillation light</vt:lpstr>
      <vt:lpstr>Initial neutrino data taking </vt:lpstr>
      <vt:lpstr>Test of physics run</vt:lpstr>
      <vt:lpstr>Plan for the summer shutdown</vt:lpstr>
      <vt:lpstr>Top CRT installation</vt:lpstr>
      <vt:lpstr>High-level planning of commissioning activities</vt:lpstr>
      <vt:lpstr>Summary</vt:lpstr>
      <vt:lpstr>Backup</vt:lpstr>
      <vt:lpstr>Plans to improve the electron lifetime</vt:lpstr>
      <vt:lpstr>Studies of TPC electronic noise in West cryostat</vt:lpstr>
      <vt:lpstr>Effect of ground strap on TPC noise</vt:lpstr>
      <vt:lpstr>“Spill-only” trigger</vt:lpstr>
      <vt:lpstr>Commissioning of the timing of the beam signal</vt:lpstr>
      <vt:lpstr>Study of TPC-PMT signal association</vt:lpstr>
      <vt:lpstr>Study of TPC-PMT signal association (cont’d)</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Sandbox Studio</dc:creator>
  <cp:lastModifiedBy>Angela Fava</cp:lastModifiedBy>
  <cp:revision>544</cp:revision>
  <cp:lastPrinted>2014-01-20T19:40:21Z</cp:lastPrinted>
  <dcterms:created xsi:type="dcterms:W3CDTF">2014-01-03T20:18:13Z</dcterms:created>
  <dcterms:modified xsi:type="dcterms:W3CDTF">2021-06-10T18:12:03Z</dcterms:modified>
</cp:coreProperties>
</file>