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15"/>
  </p:notesMasterIdLst>
  <p:handoutMasterIdLst>
    <p:handoutMasterId r:id="rId16"/>
  </p:handoutMasterIdLst>
  <p:sldIdLst>
    <p:sldId id="294" r:id="rId2"/>
    <p:sldId id="782" r:id="rId3"/>
    <p:sldId id="1111" r:id="rId4"/>
    <p:sldId id="1113" r:id="rId5"/>
    <p:sldId id="1114" r:id="rId6"/>
    <p:sldId id="811" r:id="rId7"/>
    <p:sldId id="257" r:id="rId8"/>
    <p:sldId id="258" r:id="rId9"/>
    <p:sldId id="259" r:id="rId10"/>
    <p:sldId id="1150" r:id="rId11"/>
    <p:sldId id="1164" r:id="rId12"/>
    <p:sldId id="1165" r:id="rId13"/>
    <p:sldId id="1166" r:id="rId1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96E676"/>
    <a:srgbClr val="000000"/>
    <a:srgbClr val="00B0F0"/>
    <a:srgbClr val="FFFFFF"/>
    <a:srgbClr val="0F2D62"/>
    <a:srgbClr val="50504E"/>
    <a:srgbClr val="4E4E4E"/>
    <a:srgbClr val="404040"/>
    <a:srgbClr val="004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50000" autoAdjust="0"/>
  </p:normalViewPr>
  <p:slideViewPr>
    <p:cSldViewPr snapToGrid="0" snapToObjects="1" showGuides="1">
      <p:cViewPr varScale="1">
        <p:scale>
          <a:sx n="128" d="100"/>
          <a:sy n="128" d="100"/>
        </p:scale>
        <p:origin x="696" y="1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54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20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b4bc295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ab4bc295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ab4bc295e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ab4bc295e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b4bc295e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ab4bc295e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b4eb386f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db4eb386f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a8704c9a1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a8704c9a1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b4eb386f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db4eb386f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3884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1" name="Picture 10" descr="Aerial Diagram (low res)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750871"/>
            <a:ext cx="9183407" cy="31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1456" y="790575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defRPr sz="2200">
                <a:solidFill>
                  <a:srgbClr val="505050"/>
                </a:solidFill>
              </a:defRPr>
            </a:lvl1pPr>
            <a:lvl2pPr marL="457200" indent="-228600">
              <a:defRPr sz="2000">
                <a:solidFill>
                  <a:srgbClr val="505050"/>
                </a:solidFill>
              </a:defRPr>
            </a:lvl2pPr>
            <a:lvl3pPr marL="685800" indent="-228600">
              <a:defRPr sz="1800">
                <a:solidFill>
                  <a:srgbClr val="505050"/>
                </a:solidFill>
              </a:defRPr>
            </a:lvl3pPr>
            <a:lvl4pPr marL="914400" indent="-228600">
              <a:defRPr sz="1600">
                <a:solidFill>
                  <a:srgbClr val="505050"/>
                </a:solidFill>
              </a:defRPr>
            </a:lvl4pPr>
            <a:lvl5pPr marL="1143000" indent="-22860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1456" y="12802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6/11/21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9365" y="816881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defRPr sz="2200">
                <a:solidFill>
                  <a:srgbClr val="505050"/>
                </a:solidFill>
              </a:defRPr>
            </a:lvl1pPr>
            <a:lvl2pPr marL="457200" indent="-228600">
              <a:defRPr sz="2000">
                <a:solidFill>
                  <a:srgbClr val="505050"/>
                </a:solidFill>
              </a:defRPr>
            </a:lvl2pPr>
            <a:lvl3pPr marL="685800" indent="-228600">
              <a:defRPr sz="1800">
                <a:solidFill>
                  <a:srgbClr val="505050"/>
                </a:solidFill>
              </a:defRPr>
            </a:lvl3pPr>
            <a:lvl4pPr marL="914400" indent="-228600">
              <a:defRPr sz="1600">
                <a:solidFill>
                  <a:srgbClr val="505050"/>
                </a:solidFill>
              </a:defRPr>
            </a:lvl4pPr>
            <a:lvl5pPr marL="1143000" indent="-22860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61661" y="816881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defRPr sz="2200">
                <a:solidFill>
                  <a:srgbClr val="505050"/>
                </a:solidFill>
              </a:defRPr>
            </a:lvl1pPr>
            <a:lvl2pPr marL="457200" indent="-228600">
              <a:defRPr sz="2000">
                <a:solidFill>
                  <a:srgbClr val="505050"/>
                </a:solidFill>
              </a:defRPr>
            </a:lvl2pPr>
            <a:lvl3pPr marL="685800" indent="-228600">
              <a:defRPr sz="1800">
                <a:solidFill>
                  <a:srgbClr val="505050"/>
                </a:solidFill>
              </a:defRPr>
            </a:lvl3pPr>
            <a:lvl4pPr marL="914400" indent="-228600">
              <a:defRPr sz="1600">
                <a:solidFill>
                  <a:srgbClr val="505050"/>
                </a:solidFill>
              </a:defRPr>
            </a:lvl4pPr>
            <a:lvl5pPr marL="1143000" indent="-228600">
              <a:buFont typeface="Arial"/>
              <a:buChar char="•"/>
              <a:defRPr sz="16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1">
                <a:solidFill>
                  <a:srgbClr val="004C97"/>
                </a:solidFill>
                <a:latin typeface="Comic Sans MS" panose="030F0702030302020204" pitchFamily="66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1">
                <a:solidFill>
                  <a:srgbClr val="004C97"/>
                </a:solidFill>
                <a:latin typeface="Comic Sans MS" panose="030F0702030302020204" pitchFamily="66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6/11/21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5489323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11889" y="118594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6/11/21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6/11/21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6/11/21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6/11/21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Peter Wilson | SBN Oversight Board Meeting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4EE54-2C76-4097-98D1-6238C796A1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74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ide-by-Side">
  <p:cSld name="Content Side-by-S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222250" y="914400"/>
            <a:ext cx="3902076" cy="52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2"/>
          </p:nvPr>
        </p:nvSpPr>
        <p:spPr>
          <a:xfrm>
            <a:off x="4819649" y="914400"/>
            <a:ext cx="3962401" cy="52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222250" y="365125"/>
            <a:ext cx="8559800" cy="43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7418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dt" idx="10"/>
          </p:nvPr>
        </p:nvSpPr>
        <p:spPr>
          <a:xfrm>
            <a:off x="660784" y="6495483"/>
            <a:ext cx="970054" cy="23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6/11/21</a:t>
            </a:r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ftr" idx="11"/>
          </p:nvPr>
        </p:nvSpPr>
        <p:spPr>
          <a:xfrm>
            <a:off x="1630838" y="6495483"/>
            <a:ext cx="5686209" cy="23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Peter Wilson | SBN Oversight Board Meeting </a:t>
            </a:r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ldNum" idx="12"/>
          </p:nvPr>
        </p:nvSpPr>
        <p:spPr>
          <a:xfrm>
            <a:off x="222250" y="6495482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4361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g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6/11/21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515786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2250" y="6381538"/>
            <a:ext cx="788066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120243" y="6202888"/>
            <a:ext cx="1965336" cy="6551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31" r:id="rId8"/>
    <p:sldLayoutId id="2147484132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gzeller@fnal.gov" TargetMode="External"/><Relationship Id="rId2" Type="http://schemas.openxmlformats.org/officeDocument/2006/relationships/hyperlink" Target="mailto:pjw@fnal.gov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esh-docdb.fnal.gov/cgi-bin/sso/ShowDocument?docid=6076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Peter Wilson – SBN Program Coordinator</a:t>
            </a:r>
          </a:p>
          <a:p>
            <a:r>
              <a:rPr lang="en-US" dirty="0"/>
              <a:t>Oversight Board</a:t>
            </a:r>
          </a:p>
          <a:p>
            <a:r>
              <a:rPr lang="en-US" dirty="0"/>
              <a:t>11 June 2021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SBN Program Status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 txBox="1">
            <a:spLocks noGrp="1"/>
          </p:cNvSpPr>
          <p:nvPr>
            <p:ph type="body" idx="1"/>
          </p:nvPr>
        </p:nvSpPr>
        <p:spPr>
          <a:xfrm>
            <a:off x="222250" y="914400"/>
            <a:ext cx="5259656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SzPts val="1800"/>
            </a:pPr>
            <a:r>
              <a:rPr lang="en-US" sz="1800" dirty="0"/>
              <a:t>Top cap was test assembled at CERN </a:t>
            </a:r>
            <a:br>
              <a:rPr lang="en-US" sz="1800" dirty="0"/>
            </a:br>
            <a:r>
              <a:rPr lang="en-US" sz="1800" dirty="0"/>
              <a:t>before shipping</a:t>
            </a:r>
          </a:p>
          <a:p>
            <a:pPr lvl="1">
              <a:spcBef>
                <a:spcPts val="0"/>
              </a:spcBef>
            </a:pPr>
            <a:r>
              <a:rPr lang="en-US" dirty="0"/>
              <a:t>Mockup of exact cryostat dimensions</a:t>
            </a:r>
          </a:p>
          <a:p>
            <a:pPr lvl="1">
              <a:spcBef>
                <a:spcPts val="0"/>
              </a:spcBef>
            </a:pPr>
            <a:r>
              <a:rPr lang="en-US" dirty="0"/>
              <a:t>date of shipping and test fitting/</a:t>
            </a:r>
            <a:br>
              <a:rPr lang="en-US" dirty="0"/>
            </a:br>
            <a:r>
              <a:rPr lang="en-US" dirty="0"/>
              <a:t>installation sequence to be worked </a:t>
            </a:r>
            <a:br>
              <a:rPr lang="en-US" dirty="0"/>
            </a:br>
            <a:r>
              <a:rPr lang="en-US" dirty="0"/>
              <a:t>into the cryostat installation schedule</a:t>
            </a:r>
            <a:br>
              <a:rPr lang="en-US" dirty="0"/>
            </a:br>
            <a:endParaRPr lang="en-US" dirty="0"/>
          </a:p>
          <a:p>
            <a:pPr lvl="0" indent="-342900">
              <a:spcBef>
                <a:spcPts val="0"/>
              </a:spcBef>
              <a:buSzPts val="1800"/>
            </a:pPr>
            <a:r>
              <a:rPr lang="en-US" sz="1800" dirty="0"/>
              <a:t>Stairs and decking installation started on the </a:t>
            </a:r>
            <a:br>
              <a:rPr lang="en-US" sz="1800" dirty="0"/>
            </a:br>
            <a:r>
              <a:rPr lang="en-US" sz="1800" dirty="0"/>
              <a:t>warm vessel</a:t>
            </a:r>
          </a:p>
          <a:p>
            <a:pPr marL="114300" lvl="0" indent="0" algn="l" rtl="0">
              <a:spcBef>
                <a:spcPts val="400"/>
              </a:spcBef>
              <a:spcAft>
                <a:spcPts val="0"/>
              </a:spcAft>
              <a:buSzPts val="1800"/>
              <a:buNone/>
            </a:pPr>
            <a:endParaRPr lang="en-US" sz="1800" b="1" dirty="0"/>
          </a:p>
          <a:p>
            <a:pPr marL="457200" lvl="0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 b="1" dirty="0"/>
              <a:t>Last shipment of membrane cryostat materials arrived</a:t>
            </a:r>
            <a:endParaRPr sz="1800" b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US" sz="1800" b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 b="1" dirty="0"/>
              <a:t>Cryostat installation plan 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dirty="0"/>
              <a:t>contract almost ready to be placed by CERN</a:t>
            </a: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dirty="0"/>
              <a:t>Installation is foreseen in phases (</a:t>
            </a:r>
            <a:r>
              <a:rPr lang="en-US" b="1" dirty="0"/>
              <a:t>see next slide for details</a:t>
            </a:r>
            <a:r>
              <a:rPr lang="en-US" dirty="0"/>
              <a:t>)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dirty="0"/>
              <a:t>Detail planning meetings between FNAL &amp; CERN started in late May</a:t>
            </a:r>
            <a:br>
              <a:rPr lang="en-US" dirty="0"/>
            </a:br>
            <a:endParaRPr dirty="0"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/>
          </p:nvPr>
        </p:nvSpPr>
        <p:spPr>
          <a:xfrm>
            <a:off x="222250" y="365125"/>
            <a:ext cx="85599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SBND Cryostat (2.09)</a:t>
            </a:r>
            <a:endParaRPr dirty="0"/>
          </a:p>
        </p:txBody>
      </p:sp>
      <p:sp>
        <p:nvSpPr>
          <p:cNvPr id="123" name="Google Shape;123;p13"/>
          <p:cNvSpPr txBox="1">
            <a:spLocks noGrp="1"/>
          </p:cNvSpPr>
          <p:nvPr>
            <p:ph type="ftr" idx="11"/>
          </p:nvPr>
        </p:nvSpPr>
        <p:spPr>
          <a:xfrm>
            <a:off x="16308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Peter Wilson | SBN Oversight Board Meeting </a:t>
            </a:r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ldNum" idx="12"/>
          </p:nvPr>
        </p:nvSpPr>
        <p:spPr>
          <a:xfrm>
            <a:off x="222250" y="6495482"/>
            <a:ext cx="4143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 sz="1200"/>
          </a:p>
        </p:txBody>
      </p:sp>
      <p:sp>
        <p:nvSpPr>
          <p:cNvPr id="125" name="Google Shape;125;p13"/>
          <p:cNvSpPr txBox="1">
            <a:spLocks noGrp="1"/>
          </p:cNvSpPr>
          <p:nvPr>
            <p:ph type="dt" idx="10"/>
          </p:nvPr>
        </p:nvSpPr>
        <p:spPr>
          <a:xfrm>
            <a:off x="660784" y="6495483"/>
            <a:ext cx="970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6/11/21</a:t>
            </a:r>
            <a:endParaRPr sz="1200"/>
          </a:p>
        </p:txBody>
      </p:sp>
      <p:sp>
        <p:nvSpPr>
          <p:cNvPr id="126" name="Google Shape;126;p13"/>
          <p:cNvSpPr txBox="1"/>
          <p:nvPr/>
        </p:nvSpPr>
        <p:spPr>
          <a:xfrm>
            <a:off x="5183400" y="6043718"/>
            <a:ext cx="374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chemeClr val="dk1"/>
                </a:solidFill>
              </a:rPr>
              <a:t>Top cap test assembly at CERN</a:t>
            </a:r>
            <a:endParaRPr sz="1200" i="1">
              <a:solidFill>
                <a:schemeClr val="dk1"/>
              </a:solidFill>
            </a:endParaRPr>
          </a:p>
        </p:txBody>
      </p:sp>
      <p:pic>
        <p:nvPicPr>
          <p:cNvPr id="127" name="Google Shape;12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1906" y="3429000"/>
            <a:ext cx="3599847" cy="261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1;p13">
            <a:extLst>
              <a:ext uri="{FF2B5EF4-FFF2-40B4-BE49-F238E27FC236}">
                <a16:creationId xmlns:a16="http://schemas.microsoft.com/office/drawing/2014/main" id="{33C1289C-F447-7F4B-B162-95B7B3129EE5}"/>
              </a:ext>
            </a:extLst>
          </p:cNvPr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37" y="276978"/>
            <a:ext cx="2976313" cy="2285309"/>
          </a:xfrm>
          <a:prstGeom prst="rect">
            <a:avLst/>
          </a:prstGeom>
          <a:noFill/>
          <a:ln>
            <a:solidFill>
              <a:schemeClr val="dk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Google Shape;126;p13">
            <a:extLst>
              <a:ext uri="{FF2B5EF4-FFF2-40B4-BE49-F238E27FC236}">
                <a16:creationId xmlns:a16="http://schemas.microsoft.com/office/drawing/2014/main" id="{AC7B9A1A-FD12-EF41-BA06-375F09624343}"/>
              </a:ext>
            </a:extLst>
          </p:cNvPr>
          <p:cNvSpPr txBox="1"/>
          <p:nvPr/>
        </p:nvSpPr>
        <p:spPr>
          <a:xfrm>
            <a:off x="5356981" y="2558663"/>
            <a:ext cx="374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chemeClr val="dk1"/>
                </a:solidFill>
              </a:rPr>
              <a:t>Cryostat material in the warehouse</a:t>
            </a:r>
            <a:endParaRPr sz="1200" i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 txBox="1">
            <a:spLocks noGrp="1"/>
          </p:cNvSpPr>
          <p:nvPr>
            <p:ph type="body" idx="1"/>
          </p:nvPr>
        </p:nvSpPr>
        <p:spPr>
          <a:xfrm>
            <a:off x="222250" y="914400"/>
            <a:ext cx="87012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/>
              <a:t>Installation is foreseen in four phases</a:t>
            </a:r>
            <a:endParaRPr sz="18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 sz="1600" dirty="0"/>
              <a:t>stud positioning (short, ~ 2 weeks) – CERN + Contractor + FNAL</a:t>
            </a:r>
            <a:endParaRPr sz="1600" dirty="0"/>
          </a:p>
          <a:p>
            <a:pPr lvl="1" indent="-330200">
              <a:spcBef>
                <a:spcPts val="0"/>
              </a:spcBef>
              <a:buSzPts val="1600"/>
            </a:pPr>
            <a:r>
              <a:rPr lang="en-US" sz="1600" dirty="0"/>
              <a:t>insulation panel and secondary membrane installation (long, ~ 6 weeks) – Contractor + CERN + FNAL</a:t>
            </a:r>
            <a:endParaRPr sz="1600" dirty="0"/>
          </a:p>
          <a:p>
            <a:pPr lvl="1" indent="-330200">
              <a:spcBef>
                <a:spcPts val="0"/>
              </a:spcBef>
              <a:buSzPts val="1600"/>
            </a:pPr>
            <a:r>
              <a:rPr lang="en-US" sz="1600" dirty="0"/>
              <a:t>primary membrane installation (long, ~ 6 weeks)  – Contractor + CERN + FNAL</a:t>
            </a:r>
            <a:endParaRPr sz="1600" dirty="0"/>
          </a:p>
          <a:p>
            <a:pPr lvl="1" indent="-330200">
              <a:spcBef>
                <a:spcPts val="0"/>
              </a:spcBef>
              <a:buSzPts val="1600"/>
            </a:pPr>
            <a:r>
              <a:rPr lang="en-US" sz="1600" dirty="0"/>
              <a:t>testing (short, ~ 2 weeks) – CERN + FNAL</a:t>
            </a: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endParaRPr sz="16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/>
              <a:t>Total work time is ~ 4 months, calendar time about 6 months</a:t>
            </a: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 sz="1600" dirty="0"/>
              <a:t>Team returns home to Europe for several weeks (</a:t>
            </a:r>
            <a:r>
              <a:rPr lang="en-US" sz="1600" dirty="0" err="1"/>
              <a:t>tbd</a:t>
            </a:r>
            <a:r>
              <a:rPr lang="en-US" sz="1600" dirty="0"/>
              <a:t>) between phases</a:t>
            </a: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r>
              <a:rPr lang="en-US" sz="1600" dirty="0"/>
              <a:t>some overlap between team members for each installation phase, </a:t>
            </a:r>
            <a:r>
              <a:rPr lang="en-US" sz="1600" dirty="0" err="1"/>
              <a:t>eg</a:t>
            </a:r>
            <a:r>
              <a:rPr lang="en-US" sz="1600" dirty="0"/>
              <a:t> CERN supervisors</a:t>
            </a:r>
            <a:endParaRPr sz="16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–"/>
            </a:pPr>
            <a:endParaRPr lang="en-US" sz="14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/>
              <a:t>Start date driven by completion of travel/Visa approvals for first team and delivery of tools to Fermilab</a:t>
            </a:r>
            <a:endParaRPr lang="en-US" sz="1600" dirty="0"/>
          </a:p>
          <a:p>
            <a:pPr lvl="1">
              <a:spcBef>
                <a:spcPts val="0"/>
              </a:spcBef>
              <a:buChar char="•"/>
            </a:pPr>
            <a:r>
              <a:rPr lang="en-US" sz="1600" dirty="0"/>
              <a:t>Earliest installation start:  end of July 2021</a:t>
            </a:r>
          </a:p>
          <a:p>
            <a:pPr lvl="1">
              <a:spcBef>
                <a:spcPts val="0"/>
              </a:spcBef>
              <a:buChar char="•"/>
            </a:pPr>
            <a:r>
              <a:rPr lang="en-US" sz="1600" dirty="0"/>
              <a:t>Expect to finalize the schedule around the end of June</a:t>
            </a:r>
          </a:p>
          <a:p>
            <a:pPr lvl="1">
              <a:spcBef>
                <a:spcPts val="0"/>
              </a:spcBef>
              <a:buFont typeface="Arial"/>
              <a:buChar char="•"/>
            </a:pPr>
            <a:r>
              <a:rPr lang="en-US" sz="1600" dirty="0"/>
              <a:t>Will implement the phased installation approach into the project schedule in June/July</a:t>
            </a:r>
          </a:p>
          <a:p>
            <a:pPr lvl="1">
              <a:spcBef>
                <a:spcPts val="0"/>
              </a:spcBef>
              <a:buChar char="•"/>
            </a:pPr>
            <a:endParaRPr lang="en-US" sz="1600" dirty="0"/>
          </a:p>
        </p:txBody>
      </p:sp>
      <p:sp>
        <p:nvSpPr>
          <p:cNvPr id="133" name="Google Shape;133;p14"/>
          <p:cNvSpPr txBox="1">
            <a:spLocks noGrp="1"/>
          </p:cNvSpPr>
          <p:nvPr>
            <p:ph type="title"/>
          </p:nvPr>
        </p:nvSpPr>
        <p:spPr>
          <a:xfrm>
            <a:off x="222250" y="365125"/>
            <a:ext cx="85599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Cryostat Installation Plan - outline</a:t>
            </a:r>
            <a:endParaRPr dirty="0"/>
          </a:p>
        </p:txBody>
      </p:sp>
      <p:sp>
        <p:nvSpPr>
          <p:cNvPr id="134" name="Google Shape;134;p14"/>
          <p:cNvSpPr txBox="1">
            <a:spLocks noGrp="1"/>
          </p:cNvSpPr>
          <p:nvPr>
            <p:ph type="ftr" idx="11"/>
          </p:nvPr>
        </p:nvSpPr>
        <p:spPr>
          <a:xfrm>
            <a:off x="16308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Peter Wilson | SBN Oversight Board Meeting </a:t>
            </a:r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sldNum" idx="12"/>
          </p:nvPr>
        </p:nvSpPr>
        <p:spPr>
          <a:xfrm>
            <a:off x="222250" y="6495482"/>
            <a:ext cx="4143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 sz="12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dt" idx="10"/>
          </p:nvPr>
        </p:nvSpPr>
        <p:spPr>
          <a:xfrm>
            <a:off x="660784" y="6495483"/>
            <a:ext cx="970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6/11/21</a:t>
            </a:r>
            <a:endParaRPr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body" idx="1"/>
          </p:nvPr>
        </p:nvSpPr>
        <p:spPr>
          <a:xfrm>
            <a:off x="222250" y="914400"/>
            <a:ext cx="87012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Installation work of </a:t>
            </a:r>
            <a:r>
              <a:rPr lang="en-US" sz="1800" dirty="0" err="1">
                <a:solidFill>
                  <a:schemeClr val="accent6"/>
                </a:solidFill>
              </a:rPr>
              <a:t>dewar</a:t>
            </a:r>
            <a:r>
              <a:rPr lang="en-US" sz="1800" dirty="0">
                <a:solidFill>
                  <a:schemeClr val="accent6"/>
                </a:solidFill>
              </a:rPr>
              <a:t> piping outside SBND has started</a:t>
            </a:r>
            <a:endParaRPr sz="1800" dirty="0">
              <a:solidFill>
                <a:schemeClr val="accent6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libri"/>
              <a:buChar char="–"/>
            </a:pPr>
            <a:r>
              <a:rPr lang="en-US" sz="1400" dirty="0">
                <a:solidFill>
                  <a:schemeClr val="accent6"/>
                </a:solidFill>
              </a:rPr>
              <a:t>Working to complete LN2 </a:t>
            </a:r>
            <a:r>
              <a:rPr lang="en-US" sz="1400" dirty="0" err="1">
                <a:solidFill>
                  <a:schemeClr val="accent6"/>
                </a:solidFill>
              </a:rPr>
              <a:t>dewar</a:t>
            </a:r>
            <a:r>
              <a:rPr lang="en-US" sz="1400" dirty="0">
                <a:solidFill>
                  <a:schemeClr val="accent6"/>
                </a:solidFill>
              </a:rPr>
              <a:t> </a:t>
            </a: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libri"/>
              <a:buChar char="–"/>
            </a:pPr>
            <a:r>
              <a:rPr lang="en-US" sz="1400" dirty="0">
                <a:solidFill>
                  <a:schemeClr val="accent6"/>
                </a:solidFill>
              </a:rPr>
              <a:t>All subassemblies ready for </a:t>
            </a:r>
            <a:r>
              <a:rPr lang="en-US" sz="1400" dirty="0" err="1">
                <a:solidFill>
                  <a:schemeClr val="accent6"/>
                </a:solidFill>
              </a:rPr>
              <a:t>LAr</a:t>
            </a:r>
            <a:r>
              <a:rPr lang="en-US" sz="1400" dirty="0">
                <a:solidFill>
                  <a:schemeClr val="accent6"/>
                </a:solidFill>
              </a:rPr>
              <a:t> </a:t>
            </a:r>
            <a:r>
              <a:rPr lang="en-US" sz="1400" dirty="0" err="1">
                <a:solidFill>
                  <a:schemeClr val="accent6"/>
                </a:solidFill>
              </a:rPr>
              <a:t>dewar</a:t>
            </a:r>
            <a:endParaRPr lang="en-US" sz="1400" dirty="0">
              <a:solidFill>
                <a:schemeClr val="accent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Controls panel installation and wiring progressing inside  SBN ND building</a:t>
            </a:r>
            <a:endParaRPr sz="1800" dirty="0">
              <a:solidFill>
                <a:schemeClr val="accent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Primary relief vent design being finalized between engineers and designer</a:t>
            </a:r>
            <a:endParaRPr sz="1800" dirty="0">
              <a:solidFill>
                <a:schemeClr val="accent6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–"/>
            </a:pPr>
            <a:r>
              <a:rPr lang="en-US" sz="1400" dirty="0">
                <a:solidFill>
                  <a:schemeClr val="accent6"/>
                </a:solidFill>
              </a:rPr>
              <a:t>started work on installation plan, procurement to follow when design is final</a:t>
            </a:r>
          </a:p>
          <a:p>
            <a:pPr marL="139700" indent="0">
              <a:lnSpc>
                <a:spcPct val="115000"/>
              </a:lnSpc>
              <a:spcBef>
                <a:spcPts val="0"/>
              </a:spcBef>
              <a:buClr>
                <a:schemeClr val="accent6"/>
              </a:buClr>
              <a:buSzPts val="1400"/>
              <a:buNone/>
            </a:pPr>
            <a:endParaRPr sz="1600" dirty="0">
              <a:solidFill>
                <a:schemeClr val="accent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accent6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accent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404040"/>
              </a:solidFill>
            </a:endParaRPr>
          </a:p>
        </p:txBody>
      </p:sp>
      <p:sp>
        <p:nvSpPr>
          <p:cNvPr id="142" name="Google Shape;142;p15"/>
          <p:cNvSpPr txBox="1">
            <a:spLocks noGrp="1"/>
          </p:cNvSpPr>
          <p:nvPr>
            <p:ph type="title"/>
          </p:nvPr>
        </p:nvSpPr>
        <p:spPr>
          <a:xfrm>
            <a:off x="222250" y="365125"/>
            <a:ext cx="85599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SBND Cryogenics (4.03)</a:t>
            </a:r>
            <a:endParaRPr dirty="0"/>
          </a:p>
        </p:txBody>
      </p:sp>
      <p:sp>
        <p:nvSpPr>
          <p:cNvPr id="143" name="Google Shape;143;p15"/>
          <p:cNvSpPr txBox="1">
            <a:spLocks noGrp="1"/>
          </p:cNvSpPr>
          <p:nvPr>
            <p:ph type="ftr" idx="11"/>
          </p:nvPr>
        </p:nvSpPr>
        <p:spPr>
          <a:xfrm>
            <a:off x="16308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Peter Wilson | SBN Oversight Board Meeting </a:t>
            </a:r>
            <a:endParaRPr/>
          </a:p>
        </p:txBody>
      </p:sp>
      <p:sp>
        <p:nvSpPr>
          <p:cNvPr id="144" name="Google Shape;144;p15"/>
          <p:cNvSpPr txBox="1">
            <a:spLocks noGrp="1"/>
          </p:cNvSpPr>
          <p:nvPr>
            <p:ph type="sldNum" idx="12"/>
          </p:nvPr>
        </p:nvSpPr>
        <p:spPr>
          <a:xfrm>
            <a:off x="222250" y="6495482"/>
            <a:ext cx="4143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 sz="1200"/>
          </a:p>
        </p:txBody>
      </p:sp>
      <p:sp>
        <p:nvSpPr>
          <p:cNvPr id="148" name="Google Shape;148;p15"/>
          <p:cNvSpPr txBox="1"/>
          <p:nvPr/>
        </p:nvSpPr>
        <p:spPr>
          <a:xfrm>
            <a:off x="222250" y="6011950"/>
            <a:ext cx="8701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chemeClr val="dk1"/>
                </a:solidFill>
              </a:rPr>
              <a:t>cryogenics piping installation on the outside LN2 </a:t>
            </a:r>
            <a:r>
              <a:rPr lang="en-US" sz="1200" i="1" dirty="0" err="1">
                <a:solidFill>
                  <a:schemeClr val="dk1"/>
                </a:solidFill>
              </a:rPr>
              <a:t>dewar</a:t>
            </a:r>
            <a:r>
              <a:rPr lang="en-US" sz="1200" i="1" dirty="0">
                <a:solidFill>
                  <a:schemeClr val="dk1"/>
                </a:solidFill>
              </a:rPr>
              <a:t>.</a:t>
            </a:r>
            <a:endParaRPr sz="1200" i="1" dirty="0">
              <a:solidFill>
                <a:schemeClr val="dk1"/>
              </a:solidFill>
            </a:endParaRPr>
          </a:p>
        </p:txBody>
      </p:sp>
      <p:sp>
        <p:nvSpPr>
          <p:cNvPr id="149" name="Google Shape;149;p15"/>
          <p:cNvSpPr txBox="1">
            <a:spLocks noGrp="1"/>
          </p:cNvSpPr>
          <p:nvPr>
            <p:ph type="dt" idx="10"/>
          </p:nvPr>
        </p:nvSpPr>
        <p:spPr>
          <a:xfrm>
            <a:off x="660784" y="6495483"/>
            <a:ext cx="970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6/11/21</a:t>
            </a:r>
            <a:endParaRPr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26D01-1E42-784F-81E1-D269AE082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14" y="3075625"/>
            <a:ext cx="3915100" cy="2936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14BD84-B967-7042-8B8E-1A8CBFF2F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488" y="3070813"/>
            <a:ext cx="3927932" cy="294594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 txBox="1">
            <a:spLocks noGrp="1"/>
          </p:cNvSpPr>
          <p:nvPr>
            <p:ph type="body" idx="1"/>
          </p:nvPr>
        </p:nvSpPr>
        <p:spPr>
          <a:xfrm>
            <a:off x="222250" y="914400"/>
            <a:ext cx="87012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/>
              <a:t>Expect to complete the cryostat in early CY 2022 – currently critical path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US"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/>
              <a:t>Expect to have detector ready to move to SBN ND building in early CY 2022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US"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/>
              <a:t>Final installation of the detector in the cryostat, completion of cryogenics and top of detector installation will take several additional months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US"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/>
              <a:t>Detector ready to fill in late summer or fall of CY 2022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US"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 dirty="0"/>
              <a:t>Will update milestone projections once the cryostat schedule has been finalized with CERN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endParaRPr lang="en-US" sz="1800" dirty="0"/>
          </a:p>
          <a:p>
            <a:pPr lvl="1">
              <a:spcBef>
                <a:spcPts val="0"/>
              </a:spcBef>
              <a:buChar char="•"/>
            </a:pPr>
            <a:endParaRPr lang="en-US" sz="1600" dirty="0"/>
          </a:p>
        </p:txBody>
      </p:sp>
      <p:sp>
        <p:nvSpPr>
          <p:cNvPr id="133" name="Google Shape;133;p14"/>
          <p:cNvSpPr txBox="1">
            <a:spLocks noGrp="1"/>
          </p:cNvSpPr>
          <p:nvPr>
            <p:ph type="title"/>
          </p:nvPr>
        </p:nvSpPr>
        <p:spPr>
          <a:xfrm>
            <a:off x="222250" y="365125"/>
            <a:ext cx="85599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SBND Schedule</a:t>
            </a:r>
            <a:endParaRPr dirty="0"/>
          </a:p>
        </p:txBody>
      </p:sp>
      <p:sp>
        <p:nvSpPr>
          <p:cNvPr id="134" name="Google Shape;134;p14"/>
          <p:cNvSpPr txBox="1">
            <a:spLocks noGrp="1"/>
          </p:cNvSpPr>
          <p:nvPr>
            <p:ph type="ftr" idx="11"/>
          </p:nvPr>
        </p:nvSpPr>
        <p:spPr>
          <a:xfrm>
            <a:off x="16308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Peter Wilson | SBN Oversight Board Meeting </a:t>
            </a:r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sldNum" idx="12"/>
          </p:nvPr>
        </p:nvSpPr>
        <p:spPr>
          <a:xfrm>
            <a:off x="222250" y="6495482"/>
            <a:ext cx="4143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 sz="12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dt" idx="10"/>
          </p:nvPr>
        </p:nvSpPr>
        <p:spPr>
          <a:xfrm>
            <a:off x="660784" y="6495483"/>
            <a:ext cx="970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6/11/21</a:t>
            </a: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314045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Fermilab COVID 19 Work Status</a:t>
            </a:r>
          </a:p>
          <a:p>
            <a:r>
              <a:rPr lang="en-US" dirty="0"/>
              <a:t>SBND technical progress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18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432794-AB58-AB46-90B9-D5F69CEB0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293121"/>
            <a:ext cx="8686800" cy="427877"/>
          </a:xfrm>
        </p:spPr>
        <p:txBody>
          <a:bodyPr/>
          <a:lstStyle/>
          <a:p>
            <a:r>
              <a:rPr lang="en-US" dirty="0"/>
              <a:t>COVID 19: Fermilab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EB078-E794-114D-A6F9-2633C4DCF7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69B74-74B9-AE4E-A8B8-6B5730010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2E242-0693-6D4D-AFE4-C21029164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8F5D0F1-4BEA-2B4E-B75E-7C672A0C5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48" y="763391"/>
            <a:ext cx="8686007" cy="5059363"/>
          </a:xfrm>
        </p:spPr>
        <p:txBody>
          <a:bodyPr/>
          <a:lstStyle/>
          <a:p>
            <a:pPr marL="290512" indent="-285750"/>
            <a:r>
              <a:rPr lang="en-US" sz="2000" dirty="0"/>
              <a:t>Work continues on-site with the same access restrictions and safety protocols of the past year</a:t>
            </a:r>
          </a:p>
          <a:p>
            <a:pPr marL="519112" lvl="1" indent="-285750"/>
            <a:r>
              <a:rPr lang="en-US" sz="1800" dirty="0"/>
              <a:t>Access limited to essential personnel list and day access passes</a:t>
            </a:r>
          </a:p>
          <a:p>
            <a:pPr marL="519112" lvl="1" indent="-285750"/>
            <a:r>
              <a:rPr lang="en-US" sz="1800" dirty="0"/>
              <a:t>Standard masking and social distancing requirements</a:t>
            </a:r>
          </a:p>
          <a:p>
            <a:pPr marL="747712" lvl="2" indent="-285750"/>
            <a:r>
              <a:rPr lang="en-US" sz="1600" dirty="0"/>
              <a:t>Any work at close proximity (&lt;6ft) requires extra PPE, written Hazard Analysis and approval by Neutrino Division Head   </a:t>
            </a:r>
          </a:p>
          <a:p>
            <a:pPr marL="747712" lvl="2" indent="-285750"/>
            <a:r>
              <a:rPr lang="en-US" sz="1600" dirty="0"/>
              <a:t>We anticipate an update of the work rules in the next 1-2 weeks </a:t>
            </a:r>
          </a:p>
          <a:p>
            <a:pPr marL="290512" indent="-285750"/>
            <a:r>
              <a:rPr lang="en-US" sz="2000" dirty="0"/>
              <a:t>For planning we are assuming that these access restrictions and work rules will remain in place at least through the summer of 2021</a:t>
            </a:r>
          </a:p>
          <a:p>
            <a:pPr marL="519112" lvl="1" indent="-285750"/>
            <a:endParaRPr lang="en-US" sz="1800" dirty="0"/>
          </a:p>
          <a:p>
            <a:pPr marL="233362" lvl="1" indent="0">
              <a:buNone/>
            </a:pPr>
            <a:endParaRPr lang="en-US" sz="1600" dirty="0"/>
          </a:p>
          <a:p>
            <a:pPr marL="4762" indent="0">
              <a:buNone/>
            </a:pPr>
            <a:br>
              <a:rPr lang="en-US" sz="1800" dirty="0"/>
            </a:br>
            <a:endParaRPr lang="en-US" sz="1800" dirty="0"/>
          </a:p>
          <a:p>
            <a:pPr marL="228600" lvl="1" indent="0">
              <a:buNone/>
            </a:pP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297DF3-1B1C-A94B-9A8A-0B9A9C018F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685" y="4067782"/>
            <a:ext cx="7078345" cy="2566670"/>
          </a:xfrm>
          <a:prstGeom prst="rect">
            <a:avLst/>
          </a:prstGeom>
          <a:noFill/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E1D3DA-7FAE-8041-9F89-E95ACB4F8E33}"/>
              </a:ext>
            </a:extLst>
          </p:cNvPr>
          <p:cNvCxnSpPr>
            <a:cxnSpLocks/>
          </p:cNvCxnSpPr>
          <p:nvPr/>
        </p:nvCxnSpPr>
        <p:spPr>
          <a:xfrm>
            <a:off x="4979504" y="4354964"/>
            <a:ext cx="0" cy="2981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8CE3220-6FEA-F742-9C0E-45AEA136E7C2}"/>
              </a:ext>
            </a:extLst>
          </p:cNvPr>
          <p:cNvSpPr txBox="1"/>
          <p:nvPr/>
        </p:nvSpPr>
        <p:spPr>
          <a:xfrm>
            <a:off x="3972704" y="3831506"/>
            <a:ext cx="201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We continue to operate in this state </a:t>
            </a:r>
          </a:p>
        </p:txBody>
      </p:sp>
    </p:spTree>
    <p:extLst>
      <p:ext uri="{BB962C8B-B14F-4D97-AF65-F5344CB8AC3E}">
        <p14:creationId xmlns:p14="http://schemas.microsoft.com/office/powerpoint/2010/main" val="3095756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432794-AB58-AB46-90B9-D5F69CEB0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293121"/>
            <a:ext cx="8686800" cy="427877"/>
          </a:xfrm>
        </p:spPr>
        <p:txBody>
          <a:bodyPr/>
          <a:lstStyle/>
          <a:p>
            <a:r>
              <a:rPr lang="en-US" dirty="0"/>
              <a:t>COVID 19 Site Access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EB078-E794-114D-A6F9-2633C4DCF7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69B74-74B9-AE4E-A8B8-6B5730010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2E242-0693-6D4D-AFE4-C21029164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8F5D0F1-4BEA-2B4E-B75E-7C672A0C5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48" y="763391"/>
            <a:ext cx="8686007" cy="5059363"/>
          </a:xfrm>
        </p:spPr>
        <p:txBody>
          <a:bodyPr/>
          <a:lstStyle/>
          <a:p>
            <a:pPr marL="290512" indent="-285750"/>
            <a:r>
              <a:rPr lang="en-US" sz="2000" dirty="0"/>
              <a:t>To access the Fermilab site: must be on either the </a:t>
            </a:r>
            <a:r>
              <a:rPr lang="en-US" sz="2000" i="1" dirty="0"/>
              <a:t>Essential Personnel</a:t>
            </a:r>
            <a:r>
              <a:rPr lang="en-US" sz="2000" dirty="0"/>
              <a:t>  list or </a:t>
            </a:r>
            <a:r>
              <a:rPr lang="en-US" sz="2000" i="1" dirty="0"/>
              <a:t>Daily Access</a:t>
            </a:r>
            <a:r>
              <a:rPr lang="en-US" sz="2000" dirty="0"/>
              <a:t> </a:t>
            </a:r>
            <a:r>
              <a:rPr lang="en-US" sz="2000" i="1" dirty="0"/>
              <a:t>List*</a:t>
            </a:r>
            <a:endParaRPr lang="en-US" sz="2000" dirty="0"/>
          </a:p>
          <a:p>
            <a:pPr marL="519112" lvl="1" indent="-285750"/>
            <a:r>
              <a:rPr lang="en-US" sz="1800" dirty="0"/>
              <a:t>Peter Wilson (</a:t>
            </a:r>
            <a:r>
              <a:rPr lang="en-US" sz="1800" dirty="0">
                <a:hlinkClick r:id="rId2"/>
              </a:rPr>
              <a:t>pjw@fnal.gov</a:t>
            </a:r>
            <a:r>
              <a:rPr lang="en-US" sz="1800" dirty="0"/>
              <a:t>) coordinates the </a:t>
            </a:r>
            <a:r>
              <a:rPr lang="en-US" sz="1800" i="1" dirty="0"/>
              <a:t>Essential Personnel </a:t>
            </a:r>
            <a:r>
              <a:rPr lang="en-US" sz="1800" dirty="0"/>
              <a:t>list for the Neutrino Division </a:t>
            </a:r>
          </a:p>
          <a:p>
            <a:pPr marL="747712" lvl="2" indent="-285750"/>
            <a:r>
              <a:rPr lang="en-US" sz="1600" dirty="0"/>
              <a:t>Additions take several weeks to plan – contact me early and ask questions!</a:t>
            </a:r>
            <a:endParaRPr lang="en-US" sz="1400" dirty="0"/>
          </a:p>
          <a:p>
            <a:pPr marL="519112" lvl="1" indent="-285750"/>
            <a:r>
              <a:rPr lang="en-US" sz="1800" dirty="0"/>
              <a:t>Sam Zeller (</a:t>
            </a:r>
            <a:r>
              <a:rPr lang="en-US" sz="1800" dirty="0">
                <a:hlinkClick r:id="rId3"/>
              </a:rPr>
              <a:t>gzeller@fnal.gov</a:t>
            </a:r>
            <a:r>
              <a:rPr lang="en-US" sz="1800" dirty="0"/>
              <a:t>) coordinates the </a:t>
            </a:r>
            <a:r>
              <a:rPr lang="en-US" sz="1800" i="1" dirty="0"/>
              <a:t>Daily Access </a:t>
            </a:r>
            <a:r>
              <a:rPr lang="en-US" sz="1800" dirty="0"/>
              <a:t>requests for the Neutrino Division </a:t>
            </a:r>
          </a:p>
          <a:p>
            <a:pPr marL="747712" lvl="2" indent="-285750"/>
            <a:r>
              <a:rPr lang="en-US" sz="1600" dirty="0"/>
              <a:t>Please make requests one week in advance, if at all possible </a:t>
            </a:r>
          </a:p>
          <a:p>
            <a:pPr marL="747712" lvl="2" indent="-285750"/>
            <a:r>
              <a:rPr lang="en-US" sz="1600" dirty="0"/>
              <a:t>Emergency requests can be no later than noon of the previous business day</a:t>
            </a:r>
          </a:p>
          <a:p>
            <a:pPr marL="519112" lvl="1" indent="-285750"/>
            <a:r>
              <a:rPr lang="en-US" sz="1800" dirty="0"/>
              <a:t>Priorities are set based on input from spokespeople (or deputies), commissioning, run/technical coordinators and/or relevant Fermilab experiment representatives</a:t>
            </a:r>
          </a:p>
          <a:p>
            <a:pPr marL="290512" indent="-285750"/>
            <a:r>
              <a:rPr lang="en-US" sz="2000" dirty="0"/>
              <a:t>Access is granted to work in a specific facility not anywhere on-site</a:t>
            </a:r>
            <a:endParaRPr lang="en-US" sz="1800" dirty="0"/>
          </a:p>
          <a:p>
            <a:pPr marL="519112" lvl="1" indent="-285750"/>
            <a:r>
              <a:rPr lang="en-US" sz="1800" dirty="0"/>
              <a:t>Do NOT go to the High-Rise unless specifically approved</a:t>
            </a:r>
          </a:p>
          <a:p>
            <a:pPr marL="4762" indent="0">
              <a:buNone/>
            </a:pPr>
            <a:endParaRPr lang="en-US" sz="2000" dirty="0"/>
          </a:p>
          <a:p>
            <a:pPr marL="4762" indent="0">
              <a:buNone/>
            </a:pPr>
            <a:r>
              <a:rPr lang="en-US" sz="2000" dirty="0"/>
              <a:t>*</a:t>
            </a:r>
            <a:r>
              <a:rPr lang="en-US" sz="1600" dirty="0"/>
              <a:t>Additional access lists for limited access to the Daycare Center and Village Housing for people not on the Essential Personnel list</a:t>
            </a:r>
            <a:endParaRPr lang="en-US" sz="2000" dirty="0"/>
          </a:p>
          <a:p>
            <a:pPr marL="2286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63633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D79659-3316-094C-B46C-CD9DE17A4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Requirements for Users and Business </a:t>
            </a:r>
            <a:r>
              <a:rPr lang="en-US" sz="2000" dirty="0" err="1"/>
              <a:t>travellers</a:t>
            </a:r>
            <a:r>
              <a:rPr lang="en-US" sz="2000" dirty="0"/>
              <a:t> can be found at: </a:t>
            </a:r>
            <a:r>
              <a:rPr lang="en-US" sz="2000" dirty="0">
                <a:hlinkClick r:id="rId2"/>
              </a:rPr>
              <a:t>Fermilab COVID Travel Requirements</a:t>
            </a:r>
            <a:endParaRPr lang="en-US" sz="2000" dirty="0"/>
          </a:p>
          <a:p>
            <a:r>
              <a:rPr lang="en-US" sz="2000" dirty="0"/>
              <a:t>These provide rules for both domestic and international travel.  </a:t>
            </a:r>
          </a:p>
          <a:p>
            <a:r>
              <a:rPr lang="en-US" sz="2000" dirty="0"/>
              <a:t>Please note that these rules are updated as state and/or DOE rule are updated </a:t>
            </a:r>
          </a:p>
          <a:p>
            <a:pPr lvl="1"/>
            <a:r>
              <a:rPr lang="en-US" sz="1800" dirty="0"/>
              <a:t>Most recently updated on April 8</a:t>
            </a:r>
          </a:p>
          <a:p>
            <a:pPr lvl="1"/>
            <a:endParaRPr lang="en-US" sz="1800" dirty="0"/>
          </a:p>
          <a:p>
            <a:r>
              <a:rPr lang="en-US" sz="2000" dirty="0"/>
              <a:t>Note that international travelers still require special approval by the Directorate/DOE. </a:t>
            </a:r>
          </a:p>
          <a:p>
            <a:pPr lvl="1"/>
            <a:r>
              <a:rPr lang="en-US" sz="1600" dirty="0"/>
              <a:t>Will provide letters of invitation demonstrating national interest for visa </a:t>
            </a:r>
            <a:r>
              <a:rPr lang="en-US" sz="1600" dirty="0" err="1"/>
              <a:t>appliations</a:t>
            </a:r>
            <a:endParaRPr lang="en-US" sz="1600" dirty="0"/>
          </a:p>
          <a:p>
            <a:pPr lvl="1"/>
            <a:r>
              <a:rPr lang="en-US" sz="1600" dirty="0"/>
              <a:t>This process can take many weeks </a:t>
            </a:r>
          </a:p>
          <a:p>
            <a:pPr marL="0" indent="0">
              <a:buNone/>
            </a:pPr>
            <a:endParaRPr lang="en-US" sz="2000" dirty="0"/>
          </a:p>
          <a:p>
            <a:pPr marL="228600" lvl="1" indent="0">
              <a:buNone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0F96C3-0630-9E4F-9F9D-9D8849E48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Travel Guidance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F5248-F2FF-8548-8F04-D6CE52BA72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14F46-F4C7-CE4A-BAD3-75A4AEE56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FB17D-04B3-0D4F-AF55-EFD7110BB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609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6C5DB6-34EA-A249-AA20-514AA94B1E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" y="601434"/>
            <a:ext cx="9144000" cy="565513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50D4693-201F-D345-9F56-B444FDEC4BCA}"/>
              </a:ext>
            </a:extLst>
          </p:cNvPr>
          <p:cNvSpPr txBox="1"/>
          <p:nvPr/>
        </p:nvSpPr>
        <p:spPr>
          <a:xfrm>
            <a:off x="12982" y="2049763"/>
            <a:ext cx="1235970" cy="52322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Cryogenic </a:t>
            </a:r>
            <a:r>
              <a:rPr lang="en-US" sz="1400" dirty="0" err="1"/>
              <a:t>Dewars</a:t>
            </a:r>
            <a:endParaRPr lang="en-US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EB926F-818E-8E4D-AA01-EE6019FE9A3F}"/>
              </a:ext>
            </a:extLst>
          </p:cNvPr>
          <p:cNvSpPr txBox="1"/>
          <p:nvPr/>
        </p:nvSpPr>
        <p:spPr>
          <a:xfrm>
            <a:off x="1551651" y="5055136"/>
            <a:ext cx="691371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TPC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DECB3C-7BEB-FF40-8C50-AE21B6ED64CE}"/>
              </a:ext>
            </a:extLst>
          </p:cNvPr>
          <p:cNvSpPr txBox="1"/>
          <p:nvPr/>
        </p:nvSpPr>
        <p:spPr>
          <a:xfrm>
            <a:off x="315681" y="3855750"/>
            <a:ext cx="1235970" cy="52322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Proximity Cryogenics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B4B1D27-99B1-D84D-88A7-8DE3FC407586}"/>
              </a:ext>
            </a:extLst>
          </p:cNvPr>
          <p:cNvCxnSpPr>
            <a:cxnSpLocks/>
          </p:cNvCxnSpPr>
          <p:nvPr/>
        </p:nvCxnSpPr>
        <p:spPr>
          <a:xfrm flipV="1">
            <a:off x="1997916" y="2606108"/>
            <a:ext cx="335328" cy="26161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4C7569B-E82E-B042-B99F-EAA36457D853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1551651" y="2728890"/>
            <a:ext cx="1737375" cy="138847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3530BC9-5EDD-904A-9A2F-9A012B72B651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2243022" y="5164768"/>
            <a:ext cx="2570733" cy="4425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4C1B999-65DC-6247-9835-4776C5294A59}"/>
              </a:ext>
            </a:extLst>
          </p:cNvPr>
          <p:cNvSpPr txBox="1"/>
          <p:nvPr/>
        </p:nvSpPr>
        <p:spPr>
          <a:xfrm>
            <a:off x="7757630" y="5918724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/>
              <a:t>Side CRT</a:t>
            </a:r>
            <a:endParaRPr lang="en-US" sz="14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83EFA6A-08BD-1C45-B73D-E84FFF8063AB}"/>
              </a:ext>
            </a:extLst>
          </p:cNvPr>
          <p:cNvCxnSpPr>
            <a:cxnSpLocks/>
          </p:cNvCxnSpPr>
          <p:nvPr/>
        </p:nvCxnSpPr>
        <p:spPr>
          <a:xfrm flipH="1" flipV="1">
            <a:off x="5812136" y="5666872"/>
            <a:ext cx="1945494" cy="40574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F7A757E-82E4-4840-9103-D3C23002D669}"/>
              </a:ext>
            </a:extLst>
          </p:cNvPr>
          <p:cNvSpPr txBox="1"/>
          <p:nvPr/>
        </p:nvSpPr>
        <p:spPr>
          <a:xfrm>
            <a:off x="7496129" y="353787"/>
            <a:ext cx="1235970" cy="52322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Top CRT and Overburden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E988FB8-6BE6-9443-A943-400F71AC2631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5590148" y="877007"/>
            <a:ext cx="2523966" cy="285970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95509FE-8D53-DC47-B79C-9886419EA7A1}"/>
              </a:ext>
            </a:extLst>
          </p:cNvPr>
          <p:cNvSpPr txBox="1"/>
          <p:nvPr/>
        </p:nvSpPr>
        <p:spPr>
          <a:xfrm>
            <a:off x="137502" y="4802781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Readout racks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249A01-4934-064B-95EF-90613DD3305D}"/>
              </a:ext>
            </a:extLst>
          </p:cNvPr>
          <p:cNvSpPr txBox="1"/>
          <p:nvPr/>
        </p:nvSpPr>
        <p:spPr>
          <a:xfrm>
            <a:off x="772102" y="337384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 ton crane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600C4FA-B97E-B447-B90B-656B3FC49FE0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2008072" y="491273"/>
            <a:ext cx="1146861" cy="155849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6/11/21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Peter Wilson | SBN Oversight Board Meeting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Near Detector - SBND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7A63A60-D54C-6A44-B916-ACCBB96D670C}"/>
              </a:ext>
            </a:extLst>
          </p:cNvPr>
          <p:cNvCxnSpPr>
            <a:cxnSpLocks/>
          </p:cNvCxnSpPr>
          <p:nvPr/>
        </p:nvCxnSpPr>
        <p:spPr>
          <a:xfrm flipV="1">
            <a:off x="1373472" y="4307015"/>
            <a:ext cx="1208030" cy="66809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3B36029-A332-E748-9267-54CC156AC516}"/>
              </a:ext>
            </a:extLst>
          </p:cNvPr>
          <p:cNvSpPr txBox="1"/>
          <p:nvPr/>
        </p:nvSpPr>
        <p:spPr>
          <a:xfrm>
            <a:off x="7757630" y="4914649"/>
            <a:ext cx="12359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Top CRT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F250C2-018D-0040-800E-83EAAD813F2E}"/>
              </a:ext>
            </a:extLst>
          </p:cNvPr>
          <p:cNvSpPr txBox="1"/>
          <p:nvPr/>
        </p:nvSpPr>
        <p:spPr>
          <a:xfrm>
            <a:off x="1248952" y="5830514"/>
            <a:ext cx="994070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Cryostat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EDA6E04-2221-294E-8ABF-17C6D648C25D}"/>
              </a:ext>
            </a:extLst>
          </p:cNvPr>
          <p:cNvCxnSpPr>
            <a:cxnSpLocks/>
          </p:cNvCxnSpPr>
          <p:nvPr/>
        </p:nvCxnSpPr>
        <p:spPr>
          <a:xfrm flipV="1">
            <a:off x="2243022" y="5582867"/>
            <a:ext cx="1832885" cy="401537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E781E92-1611-904F-BA52-B5387425A939}"/>
              </a:ext>
            </a:extLst>
          </p:cNvPr>
          <p:cNvCxnSpPr>
            <a:cxnSpLocks/>
          </p:cNvCxnSpPr>
          <p:nvPr/>
        </p:nvCxnSpPr>
        <p:spPr>
          <a:xfrm flipV="1">
            <a:off x="1551651" y="3241560"/>
            <a:ext cx="1737375" cy="91156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816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222250" y="365125"/>
            <a:ext cx="85599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Light Systems (WBS 2.04)</a:t>
            </a:r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ftr" idx="11"/>
          </p:nvPr>
        </p:nvSpPr>
        <p:spPr>
          <a:xfrm>
            <a:off x="16308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Peter Wilson | SBN Oversight Board Meeting </a:t>
            </a:r>
            <a:endParaRPr sz="1200" b="1"/>
          </a:p>
        </p:txBody>
      </p:sp>
      <p:sp>
        <p:nvSpPr>
          <p:cNvPr id="84" name="Google Shape;84;p10"/>
          <p:cNvSpPr txBox="1">
            <a:spLocks noGrp="1"/>
          </p:cNvSpPr>
          <p:nvPr>
            <p:ph type="sldNum" idx="12"/>
          </p:nvPr>
        </p:nvSpPr>
        <p:spPr>
          <a:xfrm>
            <a:off x="222250" y="6495482"/>
            <a:ext cx="4143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 sz="1200"/>
          </a:p>
        </p:txBody>
      </p:sp>
      <p:sp>
        <p:nvSpPr>
          <p:cNvPr id="85" name="Google Shape;85;p10"/>
          <p:cNvSpPr txBox="1"/>
          <p:nvPr/>
        </p:nvSpPr>
        <p:spPr>
          <a:xfrm>
            <a:off x="4359349" y="355864"/>
            <a:ext cx="1930500" cy="80018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from </a:t>
            </a:r>
            <a:r>
              <a:rPr lang="en-US" sz="2000" dirty="0" err="1">
                <a:solidFill>
                  <a:schemeClr val="dk1"/>
                </a:solidFill>
              </a:rPr>
              <a:t>Vishvas</a:t>
            </a:r>
            <a:r>
              <a:rPr lang="en-US" sz="2000" dirty="0">
                <a:solidFill>
                  <a:schemeClr val="dk1"/>
                </a:solidFill>
              </a:rPr>
              <a:t> Pandey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86" name="Google Shape;8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4500" y="2336726"/>
            <a:ext cx="2320199" cy="139873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0"/>
          <p:cNvSpPr txBox="1">
            <a:spLocks noGrp="1"/>
          </p:cNvSpPr>
          <p:nvPr>
            <p:ph type="body" idx="1"/>
          </p:nvPr>
        </p:nvSpPr>
        <p:spPr>
          <a:xfrm>
            <a:off x="222250" y="838200"/>
            <a:ext cx="52881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414141"/>
                </a:solidFill>
              </a:rPr>
              <a:t>PMT System</a:t>
            </a:r>
            <a:endParaRPr sz="1600" b="1" dirty="0">
              <a:solidFill>
                <a:srgbClr val="41414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•"/>
            </a:pPr>
            <a:r>
              <a:rPr lang="en-US" sz="1600" dirty="0">
                <a:solidFill>
                  <a:srgbClr val="414141"/>
                </a:solidFill>
              </a:rPr>
              <a:t>Reception Tests</a:t>
            </a:r>
            <a:endParaRPr sz="1600" dirty="0">
              <a:solidFill>
                <a:srgbClr val="41414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–"/>
            </a:pPr>
            <a:r>
              <a:rPr lang="en-US" sz="1400" dirty="0">
                <a:solidFill>
                  <a:srgbClr val="414141"/>
                </a:solidFill>
              </a:rPr>
              <a:t>All 24 PMT boxes are tested and ready. </a:t>
            </a: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–"/>
            </a:pPr>
            <a:r>
              <a:rPr lang="en-US" sz="1400" dirty="0">
                <a:solidFill>
                  <a:srgbClr val="414141"/>
                </a:solidFill>
              </a:rPr>
              <a:t>PMT QA/QC benchmark database is created from the reception tests.</a:t>
            </a:r>
            <a:endParaRPr sz="1400" dirty="0">
              <a:solidFill>
                <a:srgbClr val="41414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•"/>
            </a:pPr>
            <a:r>
              <a:rPr lang="en-US" sz="1600" dirty="0">
                <a:solidFill>
                  <a:srgbClr val="414141"/>
                </a:solidFill>
              </a:rPr>
              <a:t>All (10) diffusers and diffuser mounts </a:t>
            </a:r>
            <a:br>
              <a:rPr lang="en-US" sz="1600" dirty="0">
                <a:solidFill>
                  <a:srgbClr val="414141"/>
                </a:solidFill>
              </a:rPr>
            </a:br>
            <a:r>
              <a:rPr lang="en-US" sz="1600" dirty="0">
                <a:solidFill>
                  <a:srgbClr val="414141"/>
                </a:solidFill>
              </a:rPr>
              <a:t>are fully assembled at LANL and are </a:t>
            </a:r>
            <a:br>
              <a:rPr lang="en-US" sz="1600" dirty="0">
                <a:solidFill>
                  <a:srgbClr val="414141"/>
                </a:solidFill>
              </a:rPr>
            </a:br>
            <a:r>
              <a:rPr lang="en-US" sz="1600" dirty="0">
                <a:solidFill>
                  <a:srgbClr val="414141"/>
                </a:solidFill>
              </a:rPr>
              <a:t>ready to be shipped.</a:t>
            </a:r>
            <a:endParaRPr sz="1600" dirty="0">
              <a:solidFill>
                <a:srgbClr val="41414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41414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414141"/>
                </a:solidFill>
              </a:rPr>
              <a:t>X-ARAPUCA System</a:t>
            </a:r>
            <a:endParaRPr sz="1600" b="1" dirty="0">
              <a:solidFill>
                <a:srgbClr val="41414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600"/>
              <a:buFont typeface="Calibri"/>
              <a:buChar char="•"/>
            </a:pPr>
            <a:r>
              <a:rPr lang="en-US" sz="1600" dirty="0">
                <a:solidFill>
                  <a:srgbClr val="414141"/>
                </a:solidFill>
              </a:rPr>
              <a:t>Shipping from Brazil</a:t>
            </a:r>
            <a:endParaRPr sz="1600" dirty="0">
              <a:solidFill>
                <a:srgbClr val="41414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Calibri"/>
              <a:buChar char="–"/>
            </a:pPr>
            <a:r>
              <a:rPr lang="en-US" sz="1400" dirty="0">
                <a:solidFill>
                  <a:srgbClr val="414141"/>
                </a:solidFill>
              </a:rPr>
              <a:t>APSAIA read out boards (V1730s) arrived </a:t>
            </a:r>
            <a:br>
              <a:rPr lang="en-US" sz="1400" dirty="0">
                <a:solidFill>
                  <a:srgbClr val="414141"/>
                </a:solidFill>
              </a:rPr>
            </a:br>
            <a:r>
              <a:rPr lang="en-US" sz="1400" dirty="0">
                <a:solidFill>
                  <a:srgbClr val="414141"/>
                </a:solidFill>
              </a:rPr>
              <a:t>at FNAL. The CAEN crate is already at FNAL.</a:t>
            </a:r>
            <a:endParaRPr sz="1400" dirty="0">
              <a:solidFill>
                <a:srgbClr val="414141"/>
              </a:solidFill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Calibri"/>
              <a:buChar char="–"/>
            </a:pPr>
            <a:r>
              <a:rPr lang="en-US" sz="1400" dirty="0">
                <a:solidFill>
                  <a:srgbClr val="414141"/>
                </a:solidFill>
              </a:rPr>
              <a:t>X-ARAPUCA feedthrough Tee and APSAIA </a:t>
            </a:r>
            <a:br>
              <a:rPr lang="en-US" sz="1400" dirty="0">
                <a:solidFill>
                  <a:srgbClr val="414141"/>
                </a:solidFill>
              </a:rPr>
            </a:br>
            <a:r>
              <a:rPr lang="en-US" sz="1400" dirty="0">
                <a:solidFill>
                  <a:srgbClr val="414141"/>
                </a:solidFill>
              </a:rPr>
              <a:t>feedthrough are being prepared to be </a:t>
            </a:r>
            <a:br>
              <a:rPr lang="en-US" sz="1400" dirty="0">
                <a:solidFill>
                  <a:srgbClr val="414141"/>
                </a:solidFill>
              </a:rPr>
            </a:br>
            <a:r>
              <a:rPr lang="en-US" sz="1400" dirty="0">
                <a:solidFill>
                  <a:srgbClr val="414141"/>
                </a:solidFill>
              </a:rPr>
              <a:t>shipped to FNAL.</a:t>
            </a:r>
            <a:endParaRPr sz="1400" dirty="0">
              <a:solidFill>
                <a:srgbClr val="41414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414141"/>
              </a:solidFill>
            </a:endParaRPr>
          </a:p>
        </p:txBody>
      </p:sp>
      <p:pic>
        <p:nvPicPr>
          <p:cNvPr id="88" name="Google Shape;88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0200" y="497575"/>
            <a:ext cx="2424150" cy="323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7696" y="4279022"/>
            <a:ext cx="2320304" cy="17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7625" y="4279025"/>
            <a:ext cx="2086724" cy="173186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0"/>
          <p:cNvSpPr txBox="1"/>
          <p:nvPr/>
        </p:nvSpPr>
        <p:spPr>
          <a:xfrm>
            <a:off x="4497700" y="6011950"/>
            <a:ext cx="232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chemeClr val="dk1"/>
                </a:solidFill>
              </a:rPr>
              <a:t>CAEN crate and readout board</a:t>
            </a:r>
            <a:endParaRPr sz="1200" i="1">
              <a:solidFill>
                <a:schemeClr val="dk1"/>
              </a:solidFill>
            </a:endParaRPr>
          </a:p>
        </p:txBody>
      </p:sp>
      <p:sp>
        <p:nvSpPr>
          <p:cNvPr id="92" name="Google Shape;92;p10"/>
          <p:cNvSpPr txBox="1"/>
          <p:nvPr/>
        </p:nvSpPr>
        <p:spPr>
          <a:xfrm>
            <a:off x="6917625" y="6011950"/>
            <a:ext cx="208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chemeClr val="dk1"/>
                </a:solidFill>
              </a:rPr>
              <a:t>APSAIA feedthrough</a:t>
            </a:r>
            <a:endParaRPr sz="1200" i="1">
              <a:solidFill>
                <a:schemeClr val="dk1"/>
              </a:solidFill>
            </a:endParaRPr>
          </a:p>
        </p:txBody>
      </p:sp>
      <p:sp>
        <p:nvSpPr>
          <p:cNvPr id="93" name="Google Shape;93;p10"/>
          <p:cNvSpPr txBox="1"/>
          <p:nvPr/>
        </p:nvSpPr>
        <p:spPr>
          <a:xfrm>
            <a:off x="4164575" y="3723863"/>
            <a:ext cx="2320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chemeClr val="dk1"/>
                </a:solidFill>
              </a:rPr>
              <a:t>PMT resistance tester </a:t>
            </a:r>
            <a:br>
              <a:rPr lang="en-US" sz="1200" i="1">
                <a:solidFill>
                  <a:schemeClr val="dk1"/>
                </a:solidFill>
              </a:rPr>
            </a:br>
            <a:r>
              <a:rPr lang="en-US" sz="1200" i="1">
                <a:solidFill>
                  <a:schemeClr val="dk1"/>
                </a:solidFill>
              </a:rPr>
              <a:t>(made by Paul/Linda)</a:t>
            </a:r>
            <a:endParaRPr sz="1200" i="1">
              <a:solidFill>
                <a:schemeClr val="dk1"/>
              </a:solidFill>
            </a:endParaRPr>
          </a:p>
        </p:txBody>
      </p:sp>
      <p:sp>
        <p:nvSpPr>
          <p:cNvPr id="94" name="Google Shape;94;p10"/>
          <p:cNvSpPr txBox="1">
            <a:spLocks noGrp="1"/>
          </p:cNvSpPr>
          <p:nvPr>
            <p:ph type="dt" idx="10"/>
          </p:nvPr>
        </p:nvSpPr>
        <p:spPr>
          <a:xfrm>
            <a:off x="660784" y="6495483"/>
            <a:ext cx="970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6/11/21</a:t>
            </a:r>
            <a:endParaRPr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>
            <a:spLocks noGrp="1"/>
          </p:cNvSpPr>
          <p:nvPr>
            <p:ph type="body" idx="1"/>
          </p:nvPr>
        </p:nvSpPr>
        <p:spPr>
          <a:xfrm>
            <a:off x="222250" y="838200"/>
            <a:ext cx="86853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Began TPC Detector and Cold Electronics Power rack installation</a:t>
            </a:r>
            <a:br>
              <a:rPr lang="en-US" sz="1800" dirty="0">
                <a:solidFill>
                  <a:schemeClr val="accent6"/>
                </a:solidFill>
              </a:rPr>
            </a:br>
            <a:endParaRPr sz="1800" dirty="0">
              <a:solidFill>
                <a:schemeClr val="accent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Planning PDS readout and power racks installation</a:t>
            </a:r>
            <a:br>
              <a:rPr lang="en-US" sz="1800" dirty="0">
                <a:solidFill>
                  <a:schemeClr val="accent6"/>
                </a:solidFill>
              </a:rPr>
            </a:br>
            <a:endParaRPr sz="1800" dirty="0">
              <a:solidFill>
                <a:schemeClr val="accent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Set up and configured DCS (Slow Controls) production network</a:t>
            </a:r>
            <a:br>
              <a:rPr lang="en-US" sz="1800" dirty="0">
                <a:solidFill>
                  <a:schemeClr val="accent6"/>
                </a:solidFill>
              </a:rPr>
            </a:br>
            <a:endParaRPr sz="1800" dirty="0">
              <a:solidFill>
                <a:schemeClr val="accent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Installed production DCS server and moved DCS processes to their final home</a:t>
            </a:r>
            <a:br>
              <a:rPr lang="en-US" sz="1800" dirty="0">
                <a:solidFill>
                  <a:schemeClr val="accent6"/>
                </a:solidFill>
              </a:rPr>
            </a:br>
            <a:endParaRPr sz="1800" dirty="0">
              <a:solidFill>
                <a:schemeClr val="accent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Installed production Timing interface server</a:t>
            </a:r>
            <a:br>
              <a:rPr lang="en-US" sz="1800" dirty="0">
                <a:solidFill>
                  <a:schemeClr val="accent6"/>
                </a:solidFill>
              </a:rPr>
            </a:br>
            <a:endParaRPr sz="1800" dirty="0">
              <a:solidFill>
                <a:schemeClr val="accent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Set up production 10 </a:t>
            </a:r>
            <a:r>
              <a:rPr lang="en-US" sz="1800" dirty="0" err="1">
                <a:solidFill>
                  <a:schemeClr val="accent6"/>
                </a:solidFill>
              </a:rPr>
              <a:t>gigE</a:t>
            </a:r>
            <a:r>
              <a:rPr lang="en-US" sz="1800" dirty="0">
                <a:solidFill>
                  <a:schemeClr val="accent6"/>
                </a:solidFill>
              </a:rPr>
              <a:t> DAQ production network, begin testing TPC readout there</a:t>
            </a:r>
            <a:br>
              <a:rPr lang="en-US" sz="1800" dirty="0">
                <a:solidFill>
                  <a:schemeClr val="accent6"/>
                </a:solidFill>
              </a:rPr>
            </a:br>
            <a:endParaRPr sz="1800" dirty="0">
              <a:solidFill>
                <a:schemeClr val="accent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Continue TPC readout stress tests and continue trigger integration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Char char="•"/>
            </a:pPr>
            <a:endParaRPr lang="en-US" sz="1800" dirty="0">
              <a:solidFill>
                <a:schemeClr val="accent6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Planning cable tray layout for top of the detector</a:t>
            </a:r>
            <a:endParaRPr sz="1800" dirty="0">
              <a:solidFill>
                <a:schemeClr val="accent6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</a:endParaRPr>
          </a:p>
        </p:txBody>
      </p:sp>
      <p:sp>
        <p:nvSpPr>
          <p:cNvPr id="100" name="Google Shape;100;p11"/>
          <p:cNvSpPr txBox="1">
            <a:spLocks noGrp="1"/>
          </p:cNvSpPr>
          <p:nvPr>
            <p:ph type="title"/>
          </p:nvPr>
        </p:nvSpPr>
        <p:spPr>
          <a:xfrm>
            <a:off x="222250" y="365125"/>
            <a:ext cx="85599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DAQ and Electrical Installation (WBS 2.07)</a:t>
            </a:r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ftr" idx="11"/>
          </p:nvPr>
        </p:nvSpPr>
        <p:spPr>
          <a:xfrm>
            <a:off x="16308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Peter Wilson | SBN Oversight Board Meeting </a:t>
            </a:r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sldNum" idx="12"/>
          </p:nvPr>
        </p:nvSpPr>
        <p:spPr>
          <a:xfrm>
            <a:off x="222250" y="6495482"/>
            <a:ext cx="4143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 sz="1200"/>
          </a:p>
        </p:txBody>
      </p:sp>
      <p:sp>
        <p:nvSpPr>
          <p:cNvPr id="103" name="Google Shape;103;p11"/>
          <p:cNvSpPr txBox="1"/>
          <p:nvPr/>
        </p:nvSpPr>
        <p:spPr>
          <a:xfrm>
            <a:off x="7317050" y="514200"/>
            <a:ext cx="1590600" cy="80018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from Bill Badgett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04" name="Google Shape;104;p11"/>
          <p:cNvSpPr txBox="1">
            <a:spLocks noGrp="1"/>
          </p:cNvSpPr>
          <p:nvPr>
            <p:ph type="dt" idx="10"/>
          </p:nvPr>
        </p:nvSpPr>
        <p:spPr>
          <a:xfrm>
            <a:off x="660784" y="6495483"/>
            <a:ext cx="970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6/11/21</a:t>
            </a:r>
            <a:endParaRPr sz="1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 txBox="1">
            <a:spLocks noGrp="1"/>
          </p:cNvSpPr>
          <p:nvPr>
            <p:ph type="body" idx="1"/>
          </p:nvPr>
        </p:nvSpPr>
        <p:spPr>
          <a:xfrm>
            <a:off x="222250" y="914400"/>
            <a:ext cx="5232900" cy="54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3850" algn="l" rtl="0">
              <a:spcBef>
                <a:spcPts val="400"/>
              </a:spcBef>
              <a:spcAft>
                <a:spcPts val="0"/>
              </a:spcAft>
              <a:buSzPts val="1500"/>
              <a:buChar char="•"/>
            </a:pPr>
            <a:r>
              <a:rPr lang="en-US" sz="1500" dirty="0"/>
              <a:t>Clean tent is complete and cleaned</a:t>
            </a:r>
            <a:endParaRPr sz="1500" dirty="0"/>
          </a:p>
          <a:p>
            <a:pPr lvl="0" indent="-323850">
              <a:spcBef>
                <a:spcPts val="0"/>
              </a:spcBef>
              <a:buSzPts val="1500"/>
            </a:pPr>
            <a:r>
              <a:rPr lang="en-US" sz="1500" dirty="0"/>
              <a:t>APA hangers are being fabricated in the Fermilab machine shop </a:t>
            </a:r>
            <a:r>
              <a:rPr lang="en-US" sz="1600" dirty="0"/>
              <a:t>– </a:t>
            </a:r>
            <a:r>
              <a:rPr lang="en-US" sz="1600" dirty="0">
                <a:solidFill>
                  <a:srgbClr val="FF0000"/>
                </a:solidFill>
              </a:rPr>
              <a:t>APA critical path</a:t>
            </a:r>
            <a:endParaRPr lang="en-US" sz="1500" dirty="0"/>
          </a:p>
          <a:p>
            <a:pPr lvl="1" indent="-323850">
              <a:spcBef>
                <a:spcPts val="0"/>
              </a:spcBef>
              <a:buSzPts val="1500"/>
              <a:buChar char="•"/>
            </a:pPr>
            <a:r>
              <a:rPr lang="en-US" sz="1300" dirty="0"/>
              <a:t>~2 month delay - supply issues for large cross-section SS bar</a:t>
            </a: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1500" dirty="0"/>
              <a:t>APA support beams completed and being cleaned onsite </a:t>
            </a:r>
          </a:p>
          <a:p>
            <a:pPr lvl="1" indent="-323850">
              <a:spcBef>
                <a:spcPts val="0"/>
              </a:spcBef>
              <a:buSzPts val="1500"/>
              <a:buChar char="•"/>
            </a:pPr>
            <a:r>
              <a:rPr lang="en-US" sz="1300" dirty="0"/>
              <a:t>Preparing for test installation in </a:t>
            </a:r>
            <a:r>
              <a:rPr lang="en-US" sz="1300" dirty="0" err="1"/>
              <a:t>atf</a:t>
            </a:r>
            <a:r>
              <a:rPr lang="en-US" sz="1300" dirty="0"/>
              <a:t> today or next week</a:t>
            </a: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1500" dirty="0"/>
              <a:t>Test installation of CPA beam in </a:t>
            </a:r>
            <a:r>
              <a:rPr lang="en-US" sz="1500" dirty="0" err="1"/>
              <a:t>atf</a:t>
            </a:r>
            <a:r>
              <a:rPr lang="en-US" sz="1500" dirty="0"/>
              <a:t> two weeks ago </a:t>
            </a:r>
          </a:p>
          <a:p>
            <a:pPr lvl="1" indent="-323850">
              <a:spcBef>
                <a:spcPts val="0"/>
              </a:spcBef>
              <a:buSzPts val="1500"/>
              <a:buChar char="•"/>
            </a:pPr>
            <a:r>
              <a:rPr lang="en-US" sz="1300" dirty="0"/>
              <a:t>good practice for CPA installation</a:t>
            </a: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1500" dirty="0"/>
              <a:t>Unfortunately, the FR4 H-brackets that are part of the CPA hanger system were fabricated with wrong fiber alignment  – </a:t>
            </a:r>
            <a:r>
              <a:rPr lang="en-US" sz="1500" dirty="0">
                <a:solidFill>
                  <a:srgbClr val="FF0000"/>
                </a:solidFill>
              </a:rPr>
              <a:t>CPA critical path</a:t>
            </a:r>
            <a:endParaRPr sz="1500" dirty="0">
              <a:solidFill>
                <a:srgbClr val="FF0000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–"/>
            </a:pPr>
            <a:r>
              <a:rPr lang="en-US" sz="1300" dirty="0"/>
              <a:t>sending back to company for replacement</a:t>
            </a:r>
            <a:endParaRPr sz="1300" dirty="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–"/>
            </a:pPr>
            <a:r>
              <a:rPr lang="en-US" sz="1300" dirty="0"/>
              <a:t> ~1 month schedule delay</a:t>
            </a: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1500" dirty="0"/>
              <a:t>Maintaining two parallel plans for assembly with either CPA or APA going first</a:t>
            </a: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–"/>
            </a:pPr>
            <a:r>
              <a:rPr lang="en-US" sz="1300" dirty="0"/>
              <a:t>fabrication schedule for APA hangers and H-brackets will decide</a:t>
            </a:r>
            <a:endParaRPr sz="1300" dirty="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–"/>
            </a:pPr>
            <a:r>
              <a:rPr lang="en-US" sz="1300" dirty="0"/>
              <a:t>CPA could be installed in June pending on H-bracket replacement </a:t>
            </a:r>
            <a:endParaRPr sz="1300" dirty="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-US" sz="1500" dirty="0"/>
              <a:t>All CE hardware (Faraday shields, cable trays, ... ) arrived</a:t>
            </a:r>
            <a:endParaRPr sz="1500" dirty="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–"/>
            </a:pPr>
            <a:r>
              <a:rPr lang="en-US" sz="1300" dirty="0"/>
              <a:t>test fitted several pieces around the APA plane in the clean tent</a:t>
            </a:r>
            <a:endParaRPr sz="1300" dirty="0"/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–"/>
            </a:pPr>
            <a:r>
              <a:rPr lang="en-US" sz="1300" dirty="0"/>
              <a:t>cable tray assembly started in the Hurricane deck</a:t>
            </a:r>
            <a:endParaRPr sz="1300" dirty="0"/>
          </a:p>
        </p:txBody>
      </p:sp>
      <p:sp>
        <p:nvSpPr>
          <p:cNvPr id="110" name="Google Shape;110;p12"/>
          <p:cNvSpPr txBox="1">
            <a:spLocks noGrp="1"/>
          </p:cNvSpPr>
          <p:nvPr>
            <p:ph type="title"/>
          </p:nvPr>
        </p:nvSpPr>
        <p:spPr>
          <a:xfrm>
            <a:off x="222250" y="365125"/>
            <a:ext cx="85599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SBND Assembly (WBS 2.08)</a:t>
            </a:r>
            <a:endParaRPr dirty="0"/>
          </a:p>
        </p:txBody>
      </p:sp>
      <p:sp>
        <p:nvSpPr>
          <p:cNvPr id="111" name="Google Shape;111;p12"/>
          <p:cNvSpPr txBox="1">
            <a:spLocks noGrp="1"/>
          </p:cNvSpPr>
          <p:nvPr>
            <p:ph type="ftr" idx="11"/>
          </p:nvPr>
        </p:nvSpPr>
        <p:spPr>
          <a:xfrm>
            <a:off x="16308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Peter Wilson | SBN Oversight Board Meeting </a:t>
            </a:r>
            <a:endParaRPr/>
          </a:p>
        </p:txBody>
      </p:sp>
      <p:sp>
        <p:nvSpPr>
          <p:cNvPr id="112" name="Google Shape;112;p12"/>
          <p:cNvSpPr txBox="1">
            <a:spLocks noGrp="1"/>
          </p:cNvSpPr>
          <p:nvPr>
            <p:ph type="sldNum" idx="12"/>
          </p:nvPr>
        </p:nvSpPr>
        <p:spPr>
          <a:xfrm>
            <a:off x="222250" y="6495482"/>
            <a:ext cx="4143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 sz="1200"/>
          </a:p>
        </p:txBody>
      </p:sp>
      <p:pic>
        <p:nvPicPr>
          <p:cNvPr id="114" name="Google Shape;11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211825" y="1762677"/>
            <a:ext cx="4282952" cy="321219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2"/>
          <p:cNvSpPr txBox="1"/>
          <p:nvPr/>
        </p:nvSpPr>
        <p:spPr>
          <a:xfrm>
            <a:off x="5747250" y="5586450"/>
            <a:ext cx="3212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chemeClr val="dk1"/>
                </a:solidFill>
              </a:rPr>
              <a:t>Thumbs up for the Faraday shield test fit</a:t>
            </a:r>
            <a:endParaRPr sz="1200" i="1">
              <a:solidFill>
                <a:schemeClr val="dk1"/>
              </a:solidFill>
            </a:endParaRPr>
          </a:p>
        </p:txBody>
      </p:sp>
      <p:sp>
        <p:nvSpPr>
          <p:cNvPr id="116" name="Google Shape;116;p12"/>
          <p:cNvSpPr txBox="1">
            <a:spLocks noGrp="1"/>
          </p:cNvSpPr>
          <p:nvPr>
            <p:ph type="dt" idx="10"/>
          </p:nvPr>
        </p:nvSpPr>
        <p:spPr>
          <a:xfrm>
            <a:off x="660784" y="6495483"/>
            <a:ext cx="970200" cy="2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6/11/21</a:t>
            </a:r>
            <a:endParaRPr sz="1200"/>
          </a:p>
        </p:txBody>
      </p:sp>
      <p:sp>
        <p:nvSpPr>
          <p:cNvPr id="9" name="Google Shape;125;p12">
            <a:extLst>
              <a:ext uri="{FF2B5EF4-FFF2-40B4-BE49-F238E27FC236}">
                <a16:creationId xmlns:a16="http://schemas.microsoft.com/office/drawing/2014/main" id="{61862B9B-769B-9646-9FC2-5EFCB8CD5C62}"/>
              </a:ext>
            </a:extLst>
          </p:cNvPr>
          <p:cNvSpPr txBox="1"/>
          <p:nvPr/>
        </p:nvSpPr>
        <p:spPr>
          <a:xfrm>
            <a:off x="6521909" y="180185"/>
            <a:ext cx="2458643" cy="67707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from Nicola McConkey &amp; Roberto Acciarri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BN_PPT_1130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93080</TotalTime>
  <Words>1308</Words>
  <Application>Microsoft Macintosh PowerPoint</Application>
  <PresentationFormat>On-screen Show (4:3)</PresentationFormat>
  <Paragraphs>183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Comic Sans MS</vt:lpstr>
      <vt:lpstr>Helvetica</vt:lpstr>
      <vt:lpstr>Helvetica Neue</vt:lpstr>
      <vt:lpstr>SBN_PPT_113015</vt:lpstr>
      <vt:lpstr>PowerPoint Presentation</vt:lpstr>
      <vt:lpstr>Outline</vt:lpstr>
      <vt:lpstr>COVID 19: Fermilab Status</vt:lpstr>
      <vt:lpstr>COVID 19 Site Access</vt:lpstr>
      <vt:lpstr>Travel Guidance</vt:lpstr>
      <vt:lpstr>Near Detector - SBND</vt:lpstr>
      <vt:lpstr>Light Systems (WBS 2.04)</vt:lpstr>
      <vt:lpstr>DAQ and Electrical Installation (WBS 2.07)</vt:lpstr>
      <vt:lpstr>SBND Assembly (WBS 2.08)</vt:lpstr>
      <vt:lpstr>SBND Cryostat (2.09)</vt:lpstr>
      <vt:lpstr>Cryostat Installation Plan - outline</vt:lpstr>
      <vt:lpstr>SBND Cryogenics (4.03)</vt:lpstr>
      <vt:lpstr>SBND Schedule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Peter J Wilson</cp:lastModifiedBy>
  <cp:revision>1318</cp:revision>
  <cp:lastPrinted>2021-03-15T19:02:50Z</cp:lastPrinted>
  <dcterms:created xsi:type="dcterms:W3CDTF">2014-01-03T20:18:13Z</dcterms:created>
  <dcterms:modified xsi:type="dcterms:W3CDTF">2021-06-11T13:47:14Z</dcterms:modified>
</cp:coreProperties>
</file>