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12578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79" name="Picture 7" descr="title head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7" descr="doe_bl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8" descr="title footer_Blue_64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000" b="1" cap="none" baseline="0"/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79550"/>
          </a:xfrm>
        </p:spPr>
        <p:txBody>
          <a:bodyPr anchor="t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1"/>
            <a:ext cx="3008313" cy="44196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5" descr="slide footer_blue_646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24600"/>
            <a:ext cx="9144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72250"/>
            <a:ext cx="137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1256D209-03A0-447A-B0DC-C7A2B4628225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225" y="6307138"/>
            <a:ext cx="5942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89700"/>
            <a:ext cx="384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17EDD62A-AFC8-47A7-9E8D-D6D89992616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7" descr="slide header_646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ATLAS ROOT I/O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ATLAS ROOT I/O contributions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POOL/ROOT file format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Multi core I/O developments</a:t>
            </a:r>
            <a:endParaRPr lang="en-US" sz="1600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Peter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van Gemmeren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(ATLAS/ANL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Happenings…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Latest / 1</a:t>
            </a:r>
            <a:r>
              <a:rPr lang="en-US" sz="2400" baseline="30000" dirty="0" smtClean="0">
                <a:solidFill>
                  <a:schemeClr val="tx1">
                    <a:lumMod val="50000"/>
                  </a:schemeClr>
                </a:solidFill>
              </a:rPr>
              <a:t>st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Workshop in July, Philippe invited more direct involvement of ATLAS / CMS software experts for ROOT I/O tasks.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In August, US-ATLAS had a Software Management Meeting: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David Malon (ANL, my boss) presented the outcome of the ROOT I/O workshop und suggested that: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3"/>
                </a:solidFill>
              </a:rPr>
              <a:t>US-ATLAS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should consider contributing up to </a:t>
            </a:r>
            <a:r>
              <a:rPr lang="en-US" sz="1800" b="1" dirty="0" smtClean="0">
                <a:solidFill>
                  <a:schemeClr val="accent3"/>
                </a:solidFill>
              </a:rPr>
              <a:t>25% FTE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of a Core Software Developer (me) to work directly with the ROOT I/O team (Philippe).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To develop, augment and/or accelerate features of importance to ATLAS.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Management agreed to the proposal as a </a:t>
            </a:r>
            <a:r>
              <a:rPr lang="en-US" sz="2000" b="1" dirty="0" smtClean="0">
                <a:solidFill>
                  <a:schemeClr val="accent3"/>
                </a:solidFill>
              </a:rPr>
              <a:t>transition in FY 2012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allowing me to spend up to 25% of my time on direct ROOT I/O contributions and their integration to ATLAS.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Conditionally on off-loading other work.</a:t>
            </a:r>
          </a:p>
          <a:p>
            <a:endParaRPr lang="en-US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Results??? Not quite yet.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Transitioning out of some of my current responsibilities to make time for ROOT development is a </a:t>
            </a:r>
            <a:r>
              <a:rPr lang="en-US" sz="2400" b="1" dirty="0" smtClean="0">
                <a:solidFill>
                  <a:schemeClr val="accent3"/>
                </a:solidFill>
              </a:rPr>
              <a:t>slow process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</a:rPr>
              <a:t>Also learning the details of ROOT I/O takes time.</a:t>
            </a:r>
          </a:p>
          <a:p>
            <a:endParaRPr lang="en-US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Started to work on </a:t>
            </a:r>
            <a:r>
              <a:rPr lang="en-US" sz="2400" b="1" dirty="0" err="1" smtClean="0">
                <a:solidFill>
                  <a:schemeClr val="accent3"/>
                </a:solidFill>
              </a:rPr>
              <a:t>TTreeCache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with the goal of enabling multiple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TTrees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per file to be cacheable.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</a:rPr>
              <a:t>On the way produced small patch to </a:t>
            </a:r>
            <a:r>
              <a:rPr lang="en-US" sz="2200" dirty="0" err="1" smtClean="0">
                <a:solidFill>
                  <a:schemeClr val="tx1">
                    <a:lumMod val="50000"/>
                  </a:schemeClr>
                </a:solidFill>
              </a:rPr>
              <a:t>TTreeCache</a:t>
            </a:r>
            <a:r>
              <a:rPr lang="en-US" sz="2200" dirty="0" smtClean="0">
                <a:solidFill>
                  <a:schemeClr val="tx1">
                    <a:lumMod val="50000"/>
                  </a:schemeClr>
                </a:solidFill>
              </a:rPr>
              <a:t> to provide more detail on print().</a:t>
            </a:r>
          </a:p>
          <a:p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ATLAS Release 17 ROOT layout for ESD / AOD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With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Release 17, ATLAS significantly changed the way we store upstream data products (</a:t>
            </a:r>
            <a:r>
              <a:rPr lang="en-US" sz="2400" b="1" dirty="0" smtClean="0">
                <a:solidFill>
                  <a:schemeClr val="accent3"/>
                </a:solidFill>
              </a:rPr>
              <a:t>Athena-POOL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) in ROOT: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Previously,</a:t>
            </a:r>
          </a:p>
          <a:p>
            <a:pPr lvl="2"/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DataObjects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are written in </a:t>
            </a:r>
            <a:r>
              <a:rPr lang="en-US" sz="1800" b="1" dirty="0" smtClean="0">
                <a:solidFill>
                  <a:schemeClr val="accent3"/>
                </a:solidFill>
              </a:rPr>
              <a:t>full split </a:t>
            </a:r>
            <a:r>
              <a:rPr lang="en-US" sz="1800" b="1" dirty="0" smtClean="0">
                <a:solidFill>
                  <a:schemeClr val="accent3"/>
                </a:solidFill>
              </a:rPr>
              <a:t>mode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(split-level = 99) 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The main event tree (containing ~95% of the data) was </a:t>
            </a:r>
            <a:r>
              <a:rPr lang="en-US" sz="1800" b="1" dirty="0" smtClean="0">
                <a:solidFill>
                  <a:schemeClr val="accent3"/>
                </a:solidFill>
              </a:rPr>
              <a:t>optimized to 30 </a:t>
            </a:r>
            <a:r>
              <a:rPr lang="en-US" sz="1800" b="1" dirty="0" smtClean="0">
                <a:solidFill>
                  <a:schemeClr val="accent3"/>
                </a:solidFill>
              </a:rPr>
              <a:t>MB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baskets (O(100) of events).</a:t>
            </a:r>
            <a:endParaRPr lang="en-US" sz="1800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Now,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Most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DataObjects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are written </a:t>
            </a:r>
            <a:r>
              <a:rPr lang="en-US" sz="1800" b="1" dirty="0" smtClean="0">
                <a:solidFill>
                  <a:schemeClr val="accent3"/>
                </a:solidFill>
              </a:rPr>
              <a:t>un-split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using </a:t>
            </a:r>
            <a:r>
              <a:rPr lang="en-US" sz="1800" b="1" dirty="0" smtClean="0">
                <a:solidFill>
                  <a:schemeClr val="accent3"/>
                </a:solidFill>
              </a:rPr>
              <a:t>member-wise streaming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lvl="3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in Athena objects are retrieved via StoreGate and there is no partial object retrieval.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The main event tree is optimized to hold only </a:t>
            </a:r>
            <a:r>
              <a:rPr lang="en-US" sz="1800" b="1" dirty="0" smtClean="0">
                <a:solidFill>
                  <a:schemeClr val="accent3"/>
                </a:solidFill>
              </a:rPr>
              <a:t>5/10 events</a:t>
            </a:r>
          </a:p>
          <a:p>
            <a:pPr lvl="3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Minimizes overhead reads for event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selections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Also, somewhat relaxed compression. </a:t>
            </a:r>
            <a:endParaRPr lang="en-US" sz="18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99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08150"/>
          </a:xfrm>
        </p:spPr>
        <p:txBody>
          <a:bodyPr/>
          <a:lstStyle/>
          <a:p>
            <a:r>
              <a:rPr lang="en-US" dirty="0" smtClean="0"/>
              <a:t>Now, all ATLAS 2011 data has been reprocessed with Release 17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half" idx="2"/>
          </p:nvPr>
        </p:nvSpPr>
        <p:spPr>
          <a:xfrm>
            <a:off x="457200" y="1981199"/>
            <a:ext cx="3008313" cy="4191001"/>
          </a:xfrm>
        </p:spPr>
        <p:txBody>
          <a:bodyPr/>
          <a:lstStyle/>
          <a:p>
            <a:pPr marL="342900" lvl="0" indent="-342900" defTabSz="457200">
              <a:buFont typeface="Arial" charset="0"/>
              <a:buChar char="•"/>
              <a:defRPr/>
            </a:pPr>
            <a:r>
              <a:rPr lang="en-US" sz="2400" kern="12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Improve </a:t>
            </a:r>
            <a:r>
              <a:rPr lang="en-US" sz="2400" kern="12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I/O performance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:</a:t>
            </a:r>
            <a:endParaRPr lang="en-US" sz="2400" kern="1200" dirty="0" smtClean="0">
              <a:solidFill>
                <a:schemeClr val="tx1">
                  <a:lumMod val="50000"/>
                </a:schemeClr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pPr marL="742950" lvl="1" indent="-285750" defTabSz="457200">
              <a:buFont typeface="Arial" charset="0"/>
              <a:buChar char="–"/>
              <a:defRPr/>
            </a:pPr>
            <a:r>
              <a:rPr lang="en-US" sz="1800" kern="12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Sequential reading </a:t>
            </a:r>
            <a:r>
              <a:rPr lang="en-US" sz="1800" kern="12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is </a:t>
            </a:r>
            <a:r>
              <a:rPr lang="en-US" sz="1800" b="1" kern="1200" dirty="0" smtClean="0">
                <a:solidFill>
                  <a:schemeClr val="accent3"/>
                </a:solidFill>
                <a:ea typeface="ＭＳ Ｐゴシック" pitchFamily="-112" charset="-128"/>
              </a:rPr>
              <a:t>~30% faster</a:t>
            </a:r>
            <a:r>
              <a:rPr lang="en-US" sz="1800" kern="12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marL="742950" lvl="1" indent="-285750" defTabSz="457200">
              <a:buFont typeface="Arial" charset="0"/>
              <a:buChar char="–"/>
              <a:defRPr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Selective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reading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is </a:t>
            </a:r>
            <a:r>
              <a:rPr lang="en-US" sz="1800" b="1" dirty="0" smtClean="0">
                <a:solidFill>
                  <a:schemeClr val="accent3"/>
                </a:solidFill>
                <a:ea typeface="ＭＳ Ｐゴシック" pitchFamily="-112" charset="-128"/>
              </a:rPr>
              <a:t>4-5 times </a:t>
            </a:r>
            <a:r>
              <a:rPr lang="en-US" sz="1800" b="1" dirty="0" smtClean="0">
                <a:solidFill>
                  <a:schemeClr val="accent3"/>
                </a:solidFill>
                <a:ea typeface="ＭＳ Ｐゴシック" pitchFamily="-112" charset="-128"/>
              </a:rPr>
              <a:t>faster</a:t>
            </a:r>
          </a:p>
          <a:p>
            <a:pPr marL="1200150" lvl="2" indent="-285750" defTabSz="4572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for </a:t>
            </a: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1</a:t>
            </a: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</a:rPr>
              <a:t>% selection</a:t>
            </a:r>
          </a:p>
          <a:p>
            <a:pPr marL="342900" lvl="0" indent="-342900" defTabSz="457200">
              <a:buFont typeface="Arial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Other results:</a:t>
            </a:r>
            <a:endParaRPr lang="en-US" sz="2000" kern="1200" dirty="0" smtClean="0">
              <a:solidFill>
                <a:schemeClr val="tx1">
                  <a:lumMod val="50000"/>
                </a:schemeClr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pPr marL="742950" lvl="1" indent="-285750" defTabSz="457200">
              <a:buFont typeface="Arial" charset="0"/>
              <a:buChar char="–"/>
              <a:defRPr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Virtual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Memory foot print reduced by about </a:t>
            </a:r>
            <a:r>
              <a:rPr lang="en-US" sz="1800" b="1" dirty="0" smtClean="0">
                <a:solidFill>
                  <a:schemeClr val="accent3"/>
                </a:solidFill>
                <a:ea typeface="ＭＳ Ｐゴシック" pitchFamily="-112" charset="-128"/>
                <a:cs typeface="ＭＳ Ｐゴシック" pitchFamily="-112" charset="-128"/>
              </a:rPr>
              <a:t>50-100 </a:t>
            </a:r>
            <a:r>
              <a:rPr lang="en-US" sz="1800" b="1" dirty="0" smtClean="0">
                <a:solidFill>
                  <a:schemeClr val="accent3"/>
                </a:solidFill>
                <a:ea typeface="ＭＳ Ｐゴシック" pitchFamily="-112" charset="-128"/>
                <a:cs typeface="ＭＳ Ｐゴシック" pitchFamily="-112" charset="-128"/>
              </a:rPr>
              <a:t>MB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.</a:t>
            </a:r>
          </a:p>
          <a:p>
            <a:pPr marL="742950" lvl="1" indent="-285750" defTabSz="457200">
              <a:buFont typeface="Arial" charset="0"/>
              <a:buChar char="–"/>
              <a:defRPr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Writing is </a:t>
            </a:r>
            <a:r>
              <a:rPr lang="en-US" sz="1800" b="1" dirty="0" smtClean="0">
                <a:solidFill>
                  <a:schemeClr val="accent3"/>
                </a:solidFill>
                <a:ea typeface="ＭＳ Ｐゴシック" pitchFamily="-112" charset="-128"/>
                <a:cs typeface="ＭＳ Ｐゴシック" pitchFamily="-112" charset="-128"/>
              </a:rPr>
              <a:t>almost 50% faster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ＭＳ Ｐゴシック" pitchFamily="-112" charset="-128"/>
                <a:cs typeface="ＭＳ Ｐゴシック" pitchFamily="-112" charset="-128"/>
              </a:rPr>
              <a:t>.</a:t>
            </a:r>
            <a:endParaRPr lang="en-US" sz="1800" dirty="0" smtClean="0">
              <a:solidFill>
                <a:schemeClr val="tx1">
                  <a:lumMod val="50000"/>
                </a:schemeClr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3581400" y="228600"/>
            <a:ext cx="5111750" cy="5897563"/>
            <a:chOff x="3575050" y="273050"/>
            <a:chExt cx="5111750" cy="5897563"/>
          </a:xfrm>
        </p:grpSpPr>
        <p:sp>
          <p:nvSpPr>
            <p:cNvPr id="54" name="Flowchart: Internal Storage 53"/>
            <p:cNvSpPr/>
            <p:nvPr/>
          </p:nvSpPr>
          <p:spPr>
            <a:xfrm>
              <a:off x="5898573" y="2589406"/>
              <a:ext cx="2788227" cy="914351"/>
            </a:xfrm>
            <a:prstGeom prst="flowChartInternalStorag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5" name="Flowchart: Internal Storage 54"/>
            <p:cNvSpPr/>
            <p:nvPr/>
          </p:nvSpPr>
          <p:spPr>
            <a:xfrm>
              <a:off x="5821122" y="2665602"/>
              <a:ext cx="2788227" cy="914351"/>
            </a:xfrm>
            <a:prstGeom prst="flowChartInternalStorag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6" name="Flowchart: Internal Storage 55"/>
            <p:cNvSpPr/>
            <p:nvPr/>
          </p:nvSpPr>
          <p:spPr>
            <a:xfrm>
              <a:off x="5743671" y="2741798"/>
              <a:ext cx="2788227" cy="914351"/>
            </a:xfrm>
            <a:prstGeom prst="flowChartInternalStorag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r>
                <a:rPr lang="en-US" sz="1600" dirty="0" smtClean="0">
                  <a:solidFill>
                    <a:schemeClr val="tx1">
                      <a:lumMod val="50000"/>
                    </a:schemeClr>
                  </a:solidFill>
                </a:rPr>
                <a:t>Persistent Event</a:t>
              </a:r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7" name="Flowchart: Document 10"/>
            <p:cNvSpPr/>
            <p:nvPr/>
          </p:nvSpPr>
          <p:spPr>
            <a:xfrm>
              <a:off x="6208376" y="3122777"/>
              <a:ext cx="929409" cy="457176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endParaRPr lang="en-US" sz="12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8" name="Rectangle 11"/>
            <p:cNvSpPr/>
            <p:nvPr/>
          </p:nvSpPr>
          <p:spPr>
            <a:xfrm>
              <a:off x="6363277" y="3275168"/>
              <a:ext cx="77451" cy="761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9" name="Rectangle 12"/>
            <p:cNvSpPr/>
            <p:nvPr/>
          </p:nvSpPr>
          <p:spPr>
            <a:xfrm>
              <a:off x="6518179" y="3275168"/>
              <a:ext cx="232352" cy="761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0" name="Rectangle 13"/>
            <p:cNvSpPr/>
            <p:nvPr/>
          </p:nvSpPr>
          <p:spPr>
            <a:xfrm>
              <a:off x="6827982" y="3275168"/>
              <a:ext cx="154902" cy="761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1" name="Flowchart: Multidocument 16"/>
            <p:cNvSpPr/>
            <p:nvPr/>
          </p:nvSpPr>
          <p:spPr>
            <a:xfrm>
              <a:off x="7370137" y="3122777"/>
              <a:ext cx="929409" cy="457176"/>
            </a:xfrm>
            <a:prstGeom prst="flowChartMulti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endParaRPr lang="en-US" sz="12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2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2" name="Flowchart: Internal Storage 61"/>
            <p:cNvSpPr/>
            <p:nvPr/>
          </p:nvSpPr>
          <p:spPr>
            <a:xfrm>
              <a:off x="5898573" y="273050"/>
              <a:ext cx="2788227" cy="1479558"/>
            </a:xfrm>
            <a:prstGeom prst="flowChartInternalStorag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3" name="Flowchart: Internal Storage 62"/>
            <p:cNvSpPr/>
            <p:nvPr/>
          </p:nvSpPr>
          <p:spPr>
            <a:xfrm>
              <a:off x="5821122" y="349246"/>
              <a:ext cx="2788227" cy="1479558"/>
            </a:xfrm>
            <a:prstGeom prst="flowChartInternalStorag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4" name="Flowchart: Internal Storage 63"/>
            <p:cNvSpPr/>
            <p:nvPr/>
          </p:nvSpPr>
          <p:spPr>
            <a:xfrm>
              <a:off x="5743671" y="425442"/>
              <a:ext cx="2788227" cy="1479558"/>
            </a:xfrm>
            <a:prstGeom prst="flowChartInternalStorag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r>
                <a:rPr lang="en-US" sz="1600" dirty="0" smtClean="0">
                  <a:solidFill>
                    <a:schemeClr val="tx1">
                      <a:lumMod val="50000"/>
                    </a:schemeClr>
                  </a:solidFill>
                </a:rPr>
                <a:t>StoreGate</a:t>
              </a:r>
            </a:p>
            <a:p>
              <a:pPr algn="ctr"/>
              <a:r>
                <a:rPr lang="en-US" sz="1000" dirty="0" smtClean="0">
                  <a:solidFill>
                    <a:schemeClr val="tx1">
                      <a:lumMod val="50000"/>
                    </a:schemeClr>
                  </a:solidFill>
                </a:rPr>
                <a:t>		(1 transient event)</a:t>
              </a:r>
            </a:p>
          </p:txBody>
        </p:sp>
        <p:sp>
          <p:nvSpPr>
            <p:cNvPr id="65" name="Flowchart: Document 10"/>
            <p:cNvSpPr/>
            <p:nvPr/>
          </p:nvSpPr>
          <p:spPr>
            <a:xfrm>
              <a:off x="6208376" y="882616"/>
              <a:ext cx="929409" cy="914400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r>
                <a:rPr lang="en-US" sz="1200" dirty="0" smtClean="0">
                  <a:solidFill>
                    <a:schemeClr val="tx1">
                      <a:lumMod val="50000"/>
                    </a:schemeClr>
                  </a:solidFill>
                </a:rPr>
                <a:t>Top-Level</a:t>
              </a:r>
            </a:p>
            <a:p>
              <a:pPr algn="ctr"/>
              <a:r>
                <a:rPr lang="en-US" sz="1200" dirty="0" smtClean="0">
                  <a:solidFill>
                    <a:schemeClr val="tx1">
                      <a:lumMod val="50000"/>
                    </a:schemeClr>
                  </a:solidFill>
                </a:rPr>
                <a:t>Object</a:t>
              </a:r>
            </a:p>
            <a:p>
              <a:pPr algn="ctr"/>
              <a:endParaRPr lang="en-US" sz="12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6" name="Flowchart: Multidocument 16"/>
            <p:cNvSpPr/>
            <p:nvPr/>
          </p:nvSpPr>
          <p:spPr>
            <a:xfrm>
              <a:off x="7370137" y="1111205"/>
              <a:ext cx="929409" cy="685763"/>
            </a:xfrm>
            <a:prstGeom prst="flowChartMulti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r>
                <a:rPr lang="en-US" sz="1200" dirty="0" smtClean="0">
                  <a:solidFill>
                    <a:schemeClr val="tx1">
                      <a:lumMod val="50000"/>
                    </a:schemeClr>
                  </a:solidFill>
                </a:rPr>
                <a:t>Collection</a:t>
              </a:r>
            </a:p>
            <a:p>
              <a:pPr algn="ctr"/>
              <a:endParaRPr lang="en-US" sz="12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2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grpSp>
          <p:nvGrpSpPr>
            <p:cNvPr id="67" name="Group 58"/>
            <p:cNvGrpSpPr/>
            <p:nvPr/>
          </p:nvGrpSpPr>
          <p:grpSpPr>
            <a:xfrm>
              <a:off x="6363277" y="1295400"/>
              <a:ext cx="619606" cy="228587"/>
              <a:chOff x="6400800" y="1339793"/>
              <a:chExt cx="609600" cy="228587"/>
            </a:xfrm>
          </p:grpSpPr>
          <p:sp>
            <p:nvSpPr>
              <p:cNvPr id="95" name="Rectangle 11"/>
              <p:cNvSpPr/>
              <p:nvPr/>
            </p:nvSpPr>
            <p:spPr>
              <a:xfrm>
                <a:off x="6400800" y="1492184"/>
                <a:ext cx="76200" cy="76196"/>
              </a:xfrm>
              <a:prstGeom prst="rect">
                <a:avLst/>
              </a:prstGeom>
              <a:solidFill>
                <a:schemeClr val="accent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6" name="Rectangle 12"/>
              <p:cNvSpPr/>
              <p:nvPr/>
            </p:nvSpPr>
            <p:spPr>
              <a:xfrm>
                <a:off x="6553200" y="1339793"/>
                <a:ext cx="228600" cy="76196"/>
              </a:xfrm>
              <a:prstGeom prst="rect">
                <a:avLst/>
              </a:prstGeom>
              <a:solidFill>
                <a:schemeClr val="accent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7" name="Rectangle 13"/>
              <p:cNvSpPr/>
              <p:nvPr/>
            </p:nvSpPr>
            <p:spPr>
              <a:xfrm>
                <a:off x="6858000" y="1492184"/>
                <a:ext cx="152400" cy="76196"/>
              </a:xfrm>
              <a:prstGeom prst="rect">
                <a:avLst/>
              </a:prstGeom>
              <a:solidFill>
                <a:schemeClr val="accent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98" name="Straight Arrow Connector 19"/>
              <p:cNvCxnSpPr>
                <a:stCxn id="97" idx="0"/>
                <a:endCxn id="96" idx="2"/>
              </p:cNvCxnSpPr>
              <p:nvPr/>
            </p:nvCxnSpPr>
            <p:spPr>
              <a:xfrm rot="16200000" flipV="1">
                <a:off x="6762752" y="1320737"/>
                <a:ext cx="76196" cy="266700"/>
              </a:xfrm>
              <a:prstGeom prst="straightConnector1">
                <a:avLst/>
              </a:prstGeom>
              <a:ln w="9525">
                <a:solidFill>
                  <a:schemeClr val="tx1">
                    <a:lumMod val="50000"/>
                  </a:schemeClr>
                </a:solidFill>
                <a:prstDash val="dash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19"/>
              <p:cNvCxnSpPr>
                <a:stCxn id="95" idx="0"/>
                <a:endCxn id="96" idx="2"/>
              </p:cNvCxnSpPr>
              <p:nvPr/>
            </p:nvCxnSpPr>
            <p:spPr>
              <a:xfrm rot="5400000" flipH="1" flipV="1">
                <a:off x="6515102" y="1339787"/>
                <a:ext cx="76196" cy="228600"/>
              </a:xfrm>
              <a:prstGeom prst="straightConnector1">
                <a:avLst/>
              </a:prstGeom>
              <a:ln w="9525">
                <a:solidFill>
                  <a:schemeClr val="tx1">
                    <a:lumMod val="50000"/>
                  </a:schemeClr>
                </a:solidFill>
                <a:prstDash val="dash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Flowchart: Internal Storage 67"/>
            <p:cNvSpPr/>
            <p:nvPr/>
          </p:nvSpPr>
          <p:spPr>
            <a:xfrm>
              <a:off x="5743671" y="4341911"/>
              <a:ext cx="2943129" cy="1828702"/>
            </a:xfrm>
            <a:prstGeom prst="flowChartInternalStorag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1"/>
            <a:lstStyle/>
            <a:p>
              <a:pPr algn="ctr"/>
              <a:r>
                <a:rPr lang="en-US" sz="1600" b="1" dirty="0" smtClean="0">
                  <a:solidFill>
                    <a:schemeClr val="tx1">
                      <a:lumMod val="50000"/>
                    </a:schemeClr>
                  </a:solidFill>
                </a:rPr>
                <a:t>NEW</a:t>
              </a:r>
              <a:r>
                <a:rPr lang="en-US" sz="1600" dirty="0" smtClean="0">
                  <a:solidFill>
                    <a:schemeClr val="tx1">
                      <a:lumMod val="50000"/>
                    </a:schemeClr>
                  </a:solidFill>
                </a:rPr>
                <a:t> ROOT TTree</a:t>
              </a:r>
            </a:p>
          </p:txBody>
        </p:sp>
        <p:sp>
          <p:nvSpPr>
            <p:cNvPr id="69" name="Flowchart: Document 68"/>
            <p:cNvSpPr/>
            <p:nvPr/>
          </p:nvSpPr>
          <p:spPr>
            <a:xfrm>
              <a:off x="6208376" y="4875282"/>
              <a:ext cx="929409" cy="1219135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1"/>
            <a:lstStyle/>
            <a:p>
              <a:pPr algn="ctr"/>
              <a:r>
                <a:rPr lang="en-US" sz="1000" dirty="0" smtClean="0">
                  <a:solidFill>
                    <a:schemeClr val="tx1">
                      <a:lumMod val="50000"/>
                    </a:schemeClr>
                  </a:solidFill>
                </a:rPr>
                <a:t>POOL Container ROOT  </a:t>
              </a:r>
              <a:r>
                <a:rPr lang="en-US" sz="1000" dirty="0" err="1" smtClean="0">
                  <a:solidFill>
                    <a:schemeClr val="tx1">
                      <a:lumMod val="50000"/>
                    </a:schemeClr>
                  </a:solidFill>
                </a:rPr>
                <a:t>TBranch</a:t>
              </a:r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285827" y="5180066"/>
              <a:ext cx="1680576" cy="1485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algn="r"/>
              <a:r>
                <a:rPr lang="en-US" sz="1000" dirty="0" smtClean="0">
                  <a:solidFill>
                    <a:schemeClr val="tx1">
                      <a:lumMod val="50000"/>
                    </a:schemeClr>
                  </a:solidFill>
                </a:rPr>
                <a:t>Event #1-10</a:t>
              </a:r>
              <a:endParaRPr lang="en-US" sz="1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285827" y="5637242"/>
              <a:ext cx="2323523" cy="15239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algn="r"/>
              <a:r>
                <a:rPr lang="en-US" sz="1000" dirty="0" smtClean="0">
                  <a:solidFill>
                    <a:schemeClr val="tx1">
                      <a:lumMod val="50000"/>
                    </a:schemeClr>
                  </a:solidFill>
                </a:rPr>
                <a:t>Event … #N</a:t>
              </a:r>
              <a:endParaRPr lang="en-US" sz="1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285827" y="5180066"/>
              <a:ext cx="464705" cy="1485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1 - 10</a:t>
              </a:r>
              <a:endParaRPr lang="en-US" baseline="-25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85827" y="5332458"/>
              <a:ext cx="464705" cy="1523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11 - 20</a:t>
              </a:r>
              <a:endParaRPr lang="en-US" baseline="-25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285827" y="5484850"/>
              <a:ext cx="464705" cy="1485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…</a:t>
              </a:r>
              <a:endParaRPr lang="en-US" baseline="-25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285827" y="5637242"/>
              <a:ext cx="464705" cy="1485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… - N</a:t>
              </a:r>
              <a:endParaRPr lang="en-US" baseline="-25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76" name="Straight Arrow Connector 47"/>
            <p:cNvCxnSpPr>
              <a:stCxn id="58" idx="2"/>
              <a:endCxn id="72" idx="0"/>
            </p:cNvCxnSpPr>
            <p:nvPr/>
          </p:nvCxnSpPr>
          <p:spPr>
            <a:xfrm rot="16200000" flipH="1">
              <a:off x="5545740" y="4207627"/>
              <a:ext cx="1828702" cy="116176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accent3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47"/>
            <p:cNvCxnSpPr>
              <a:stCxn id="59" idx="2"/>
              <a:endCxn id="72" idx="0"/>
            </p:cNvCxnSpPr>
            <p:nvPr/>
          </p:nvCxnSpPr>
          <p:spPr>
            <a:xfrm rot="5400000">
              <a:off x="5661916" y="4207627"/>
              <a:ext cx="1828702" cy="116176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accent3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47"/>
            <p:cNvCxnSpPr>
              <a:stCxn id="60" idx="2"/>
              <a:endCxn id="72" idx="0"/>
            </p:cNvCxnSpPr>
            <p:nvPr/>
          </p:nvCxnSpPr>
          <p:spPr>
            <a:xfrm rot="5400000">
              <a:off x="5797455" y="4072088"/>
              <a:ext cx="1828702" cy="387254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accent3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47"/>
            <p:cNvCxnSpPr>
              <a:stCxn id="95" idx="2"/>
              <a:endCxn id="58" idx="0"/>
            </p:cNvCxnSpPr>
            <p:nvPr/>
          </p:nvCxnSpPr>
          <p:spPr>
            <a:xfrm rot="5400000">
              <a:off x="5526412" y="2399565"/>
              <a:ext cx="1751182" cy="1614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accent3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47"/>
            <p:cNvCxnSpPr>
              <a:stCxn id="96" idx="2"/>
              <a:endCxn id="59" idx="0"/>
            </p:cNvCxnSpPr>
            <p:nvPr/>
          </p:nvCxnSpPr>
          <p:spPr>
            <a:xfrm rot="5400000">
              <a:off x="5682569" y="2323369"/>
              <a:ext cx="1903573" cy="1614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accent3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47"/>
            <p:cNvCxnSpPr>
              <a:stCxn id="97" idx="2"/>
              <a:endCxn id="60" idx="0"/>
            </p:cNvCxnSpPr>
            <p:nvPr/>
          </p:nvCxnSpPr>
          <p:spPr>
            <a:xfrm rot="5400000">
              <a:off x="6029842" y="2399565"/>
              <a:ext cx="1751182" cy="1614"/>
            </a:xfrm>
            <a:prstGeom prst="curvedConnector3">
              <a:avLst>
                <a:gd name="adj1" fmla="val 50000"/>
              </a:avLst>
            </a:prstGeom>
            <a:ln w="9525">
              <a:solidFill>
                <a:schemeClr val="accent3">
                  <a:lumMod val="75000"/>
                </a:schemeClr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Flowchart: Document 81"/>
            <p:cNvSpPr/>
            <p:nvPr/>
          </p:nvSpPr>
          <p:spPr>
            <a:xfrm>
              <a:off x="3575050" y="4875282"/>
              <a:ext cx="929409" cy="1219134"/>
            </a:xfrm>
            <a:prstGeom prst="flowChartDocumen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1"/>
            <a:lstStyle/>
            <a:p>
              <a:pPr algn="ctr"/>
              <a:r>
                <a:rPr lang="en-US" sz="1000" dirty="0" smtClean="0">
                  <a:solidFill>
                    <a:schemeClr val="tx1">
                      <a:lumMod val="50000"/>
                    </a:schemeClr>
                  </a:solidFill>
                </a:rPr>
                <a:t>POOL Container ROOT  </a:t>
              </a:r>
              <a:r>
                <a:rPr lang="en-US" sz="1000" dirty="0" err="1" smtClean="0">
                  <a:solidFill>
                    <a:schemeClr val="tx1">
                      <a:lumMod val="50000"/>
                    </a:schemeClr>
                  </a:solidFill>
                </a:rPr>
                <a:t>TBranch</a:t>
              </a:r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000" dirty="0" smtClean="0">
                <a:solidFill>
                  <a:schemeClr val="tx1">
                    <a:lumMod val="50000"/>
                  </a:schemeClr>
                </a:solidFill>
              </a:endParaRPr>
            </a:p>
            <a:p>
              <a:pPr algn="ctr"/>
              <a:endParaRPr lang="en-US" sz="1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652501" y="5180065"/>
              <a:ext cx="77451" cy="6095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1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2</a:t>
              </a:r>
            </a:p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3</a:t>
              </a:r>
            </a:p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…</a:t>
              </a:r>
            </a:p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N</a:t>
              </a:r>
              <a:endParaRPr lang="en-US" baseline="-25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652501" y="5180065"/>
              <a:ext cx="1471564" cy="76196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algn="r"/>
              <a:r>
                <a:rPr lang="en-US" sz="1000" dirty="0" smtClean="0">
                  <a:solidFill>
                    <a:schemeClr val="tx1">
                      <a:lumMod val="50000"/>
                    </a:schemeClr>
                  </a:solidFill>
                </a:rPr>
                <a:t>Event #1</a:t>
              </a:r>
              <a:endParaRPr lang="en-US" sz="1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807402" y="5180065"/>
              <a:ext cx="232352" cy="1523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807402" y="5332457"/>
              <a:ext cx="232352" cy="1523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2,3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807402" y="5484849"/>
              <a:ext cx="232352" cy="1523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…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807402" y="5637241"/>
              <a:ext cx="232352" cy="1523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N</a:t>
              </a:r>
            </a:p>
          </p:txBody>
        </p:sp>
        <p:sp>
          <p:nvSpPr>
            <p:cNvPr id="89" name="Rectangle 15"/>
            <p:cNvSpPr/>
            <p:nvPr/>
          </p:nvSpPr>
          <p:spPr>
            <a:xfrm>
              <a:off x="4117205" y="5180065"/>
              <a:ext cx="154902" cy="2285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</a:p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2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117205" y="5408653"/>
              <a:ext cx="154902" cy="2285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3</a:t>
              </a:r>
            </a:p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…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17205" y="5637241"/>
              <a:ext cx="154902" cy="1523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chemeClr val="tx1">
                      <a:lumMod val="50000"/>
                    </a:schemeClr>
                  </a:solidFill>
                </a:rPr>
                <a:t>N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652501" y="5713437"/>
              <a:ext cx="1781367" cy="76196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algn="r"/>
              <a:r>
                <a:rPr lang="en-US" sz="1000" dirty="0" smtClean="0">
                  <a:solidFill>
                    <a:schemeClr val="tx1">
                      <a:lumMod val="50000"/>
                    </a:schemeClr>
                  </a:solidFill>
                </a:rPr>
                <a:t>Event #N</a:t>
              </a:r>
              <a:endParaRPr lang="en-US" sz="10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graphicFrame>
          <p:nvGraphicFramePr>
            <p:cNvPr id="93" name="Content Placeholder 8"/>
            <p:cNvGraphicFramePr>
              <a:graphicFrameLocks/>
            </p:cNvGraphicFramePr>
            <p:nvPr/>
          </p:nvGraphicFramePr>
          <p:xfrm>
            <a:off x="3575050" y="303528"/>
            <a:ext cx="1828800" cy="3124200"/>
          </p:xfrm>
          <a:graphic>
            <a:graphicData uri="http://schemas.openxmlformats.org/drawingml/2006/table">
              <a:tbl>
                <a:tblPr firstRow="1" firstCol="1" lastRow="1" bandRow="1">
                  <a:tableStyleId>{5C22544A-7EE6-4342-B048-85BDC9FD1C3A}</a:tableStyleId>
                </a:tblPr>
                <a:tblGrid>
                  <a:gridCol w="609600"/>
                  <a:gridCol w="609600"/>
                  <a:gridCol w="609600"/>
                </a:tblGrid>
                <a:tr h="649586">
                  <a:tc>
                    <a:txBody>
                      <a:bodyPr/>
                      <a:lstStyle/>
                      <a:p>
                        <a:endParaRPr lang="en-US" sz="1200" dirty="0"/>
                      </a:p>
                    </a:txBody>
                    <a:tcPr>
                      <a:solidFill>
                        <a:schemeClr val="tx2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200" dirty="0" smtClean="0"/>
                          <a:t>Read all</a:t>
                        </a:r>
                        <a:r>
                          <a:rPr lang="en-US" sz="1200" baseline="0" dirty="0" smtClean="0"/>
                          <a:t> events</a:t>
                        </a:r>
                      </a:p>
                    </a:txBody>
                    <a:tcPr>
                      <a:solidFill>
                        <a:schemeClr val="tx2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200" dirty="0" smtClean="0"/>
                          <a:t>Read 1% of events</a:t>
                        </a:r>
                      </a:p>
                    </a:txBody>
                    <a:tcPr>
                      <a:solidFill>
                        <a:schemeClr val="tx2"/>
                      </a:solidFill>
                    </a:tcPr>
                  </a:tc>
                </a:tr>
                <a:tr h="742384">
                  <a:tc>
                    <a:txBody>
                      <a:bodyPr/>
                      <a:lstStyle/>
                      <a:p>
                        <a:r>
                          <a:rPr lang="en-US" sz="1200" dirty="0" smtClean="0"/>
                          <a:t>AOD 1</a:t>
                        </a:r>
                        <a:endParaRPr lang="en-US" sz="1000" dirty="0" smtClean="0"/>
                      </a:p>
                      <a:p>
                        <a:pPr algn="r"/>
                        <a:r>
                          <a:rPr lang="en-US" sz="1000" dirty="0" smtClean="0"/>
                          <a:t>split, 30MB</a:t>
                        </a:r>
                        <a:r>
                          <a:rPr lang="en-US" sz="1000" baseline="0" dirty="0" smtClean="0"/>
                          <a:t> TTree</a:t>
                        </a:r>
                        <a:endParaRPr lang="en-US" sz="1000" dirty="0"/>
                      </a:p>
                    </a:txBody>
                    <a:tcPr>
                      <a:solidFill>
                        <a:schemeClr val="tx2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20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55 ms/</a:t>
                        </a:r>
                        <a:r>
                          <a:rPr lang="en-US" sz="1200" dirty="0" err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ev</a:t>
                        </a:r>
                        <a:r>
                          <a:rPr lang="en-US" sz="120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.</a:t>
                        </a:r>
                        <a:endParaRPr lang="en-U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200" baseline="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270 ms/</a:t>
                        </a:r>
                        <a:r>
                          <a:rPr lang="en-US" sz="1200" baseline="0" dirty="0" err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ev</a:t>
                        </a:r>
                        <a:r>
                          <a:rPr lang="en-US" sz="1200" baseline="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.</a:t>
                        </a:r>
                        <a:endParaRPr lang="en-U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endParaRPr>
                      </a:p>
                    </a:txBody>
                    <a:tcPr/>
                  </a:tc>
                </a:tr>
                <a:tr h="897048">
                  <a:tc>
                    <a:txBody>
                      <a:bodyPr/>
                      <a:lstStyle/>
                      <a:p>
                        <a:r>
                          <a:rPr lang="en-US" sz="1200" dirty="0" smtClean="0"/>
                          <a:t>AOD 2 </a:t>
                        </a:r>
                        <a:endParaRPr lang="en-US" sz="1000" dirty="0" smtClean="0"/>
                      </a:p>
                      <a:p>
                        <a:pPr algn="r"/>
                        <a:r>
                          <a:rPr lang="en-US" sz="1000" dirty="0" smtClean="0"/>
                          <a:t>un-split,  flush 10 </a:t>
                        </a:r>
                        <a:r>
                          <a:rPr lang="en-US" sz="1000" dirty="0" err="1" smtClean="0"/>
                          <a:t>evt</a:t>
                        </a:r>
                        <a:r>
                          <a:rPr lang="en-US" sz="1000" dirty="0" smtClean="0"/>
                          <a:t>.</a:t>
                        </a:r>
                        <a:endParaRPr lang="en-US" sz="1000" dirty="0"/>
                      </a:p>
                    </a:txBody>
                    <a:tcPr>
                      <a:solidFill>
                        <a:schemeClr val="tx2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20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35</a:t>
                        </a:r>
                        <a:r>
                          <a:rPr lang="en-US" sz="1200" baseline="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 ms/</a:t>
                        </a:r>
                        <a:r>
                          <a:rPr lang="en-US" sz="1200" baseline="0" dirty="0" err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ev</a:t>
                        </a:r>
                        <a:r>
                          <a:rPr lang="en-US" sz="1200" baseline="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.</a:t>
                        </a:r>
                        <a:endParaRPr lang="en-U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lang="en-US" sz="120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60 ms/</a:t>
                        </a:r>
                        <a:r>
                          <a:rPr lang="en-US" sz="1200" dirty="0" err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ev</a:t>
                        </a:r>
                        <a:r>
                          <a:rPr lang="en-US" sz="1200" dirty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</a:rPr>
                          <a:t>.</a:t>
                        </a:r>
                      </a:p>
                    </a:txBody>
                    <a:tcPr/>
                  </a:tc>
                </a:tr>
                <a:tr h="835182">
                  <a:tc>
                    <a:txBody>
                      <a:bodyPr/>
                      <a:lstStyle/>
                      <a:p>
                        <a:r>
                          <a:rPr lang="en-US" sz="1200" b="1" dirty="0" smtClean="0">
                            <a:solidFill>
                              <a:schemeClr val="bg1"/>
                            </a:solidFill>
                          </a:rPr>
                          <a:t>Difference</a:t>
                        </a:r>
                        <a:endParaRPr lang="en-US" sz="1200" b="1" dirty="0">
                          <a:solidFill>
                            <a:schemeClr val="bg1"/>
                          </a:solidFill>
                        </a:endParaRPr>
                      </a:p>
                    </a:txBody>
                    <a:tcPr>
                      <a:solidFill>
                        <a:schemeClr val="tx2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200" b="1" dirty="0" smtClean="0">
                            <a:solidFill>
                              <a:schemeClr val="bg1"/>
                            </a:solidFill>
                          </a:rPr>
                          <a:t>~30 % faster read</a:t>
                        </a:r>
                        <a:endParaRPr lang="en-US" sz="1200" b="1" dirty="0">
                          <a:solidFill>
                            <a:schemeClr val="bg1"/>
                          </a:solidFill>
                        </a:endParaRPr>
                      </a:p>
                    </a:txBody>
                    <a:tcPr>
                      <a:solidFill>
                        <a:schemeClr val="tx2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200" b="1" dirty="0" smtClean="0">
                            <a:solidFill>
                              <a:schemeClr val="bg1"/>
                            </a:solidFill>
                          </a:rPr>
                          <a:t>4-5 times faster read</a:t>
                        </a:r>
                        <a:endParaRPr lang="en-US" sz="1200" b="1" dirty="0">
                          <a:solidFill>
                            <a:schemeClr val="bg1"/>
                          </a:solidFill>
                        </a:endParaRPr>
                      </a:p>
                    </a:txBody>
                    <a:tcPr>
                      <a:solidFill>
                        <a:schemeClr val="tx2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4" name="TextBox 93"/>
            <p:cNvSpPr txBox="1"/>
            <p:nvPr/>
          </p:nvSpPr>
          <p:spPr>
            <a:xfrm>
              <a:off x="3575050" y="4341910"/>
              <a:ext cx="1858818" cy="338536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50000"/>
                    </a:schemeClr>
                  </a:solidFill>
                </a:rPr>
                <a:t>vs. </a:t>
              </a:r>
              <a:r>
                <a:rPr lang="en-US" sz="1600" b="1" dirty="0" smtClean="0">
                  <a:solidFill>
                    <a:schemeClr val="tx1">
                      <a:lumMod val="50000"/>
                    </a:schemeClr>
                  </a:solidFill>
                </a:rPr>
                <a:t>OLD </a:t>
              </a:r>
              <a:r>
                <a:rPr lang="en-US" sz="1600" dirty="0" smtClean="0">
                  <a:solidFill>
                    <a:schemeClr val="tx1">
                      <a:lumMod val="50000"/>
                    </a:schemeClr>
                  </a:solidFill>
                </a:rPr>
                <a:t>ROOT TTree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I/O to multi-core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ATLAS uses </a:t>
            </a:r>
            <a:r>
              <a:rPr lang="en-US" sz="2400" b="1" dirty="0" err="1" smtClean="0">
                <a:solidFill>
                  <a:schemeClr val="accent3"/>
                </a:solidFill>
              </a:rPr>
              <a:t>AthenaMP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for multi-process deployment: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Start as single process (mother), after Nth event use python multiprocessing to create workers processing events.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Utilizes Copy On Write to minimize VMEM.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Python queue schedules events to be processed by each worker.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Worker do their own </a:t>
            </a:r>
            <a:r>
              <a:rPr lang="en-US" sz="1800" b="1" dirty="0" smtClean="0">
                <a:solidFill>
                  <a:schemeClr val="accent3"/>
                </a:solidFill>
              </a:rPr>
              <a:t>I/O independently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Handling of I/O is sub-optimal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:</a:t>
            </a:r>
            <a:endParaRPr lang="en-US" sz="24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Independent output files need to be </a:t>
            </a:r>
            <a:r>
              <a:rPr lang="en-US" sz="2400" b="1" dirty="0" smtClean="0">
                <a:solidFill>
                  <a:schemeClr val="accent3"/>
                </a:solidFill>
              </a:rPr>
              <a:t>merged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(in serial):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A little bit tricky for event data, our </a:t>
            </a:r>
            <a:r>
              <a:rPr lang="en-US" sz="2000" b="1" dirty="0" smtClean="0">
                <a:solidFill>
                  <a:schemeClr val="accent3"/>
                </a:solidFill>
              </a:rPr>
              <a:t>POOL references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need updating.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Done (and working) by a POOL module, creating a redirection layer for references and utilizing ROOT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TTreeCloner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to make things fast.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Harder for non-event metadata, which needs to be summarized.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Use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athena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job (which basically skips all events) to process metadata.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About </a:t>
            </a:r>
            <a:r>
              <a:rPr lang="en-US" sz="2400" b="1" dirty="0" smtClean="0">
                <a:solidFill>
                  <a:schemeClr val="accent3"/>
                </a:solidFill>
              </a:rPr>
              <a:t>10 times faster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than using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athena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Reduces time from O(5-10%) to &lt; 1%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Hugely important as this is run in serial: </a:t>
            </a:r>
          </a:p>
          <a:p>
            <a:pPr lvl="3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In one large scale test this improved </a:t>
            </a:r>
            <a:r>
              <a:rPr lang="en-US" sz="1800" b="1" dirty="0" smtClean="0">
                <a:solidFill>
                  <a:schemeClr val="accent3"/>
                </a:solidFill>
              </a:rPr>
              <a:t>event throughput by ~40%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L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onger term ATLAS wants to move to a single writer: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ollects data from workers and directly writes to a single file.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Independent access to input file causes performance penalty: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E.g.: Several worker processing events may read and decompress the same ROOT baskets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Wastes CPU for multiple (but parallel) unzips of the same data.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Wastes memory to store several uncompressed copies</a:t>
            </a: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New Data Layout will help to improve situation: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Workers could be scheduled to process small chunks of 5/10 events.</a:t>
            </a:r>
          </a:p>
          <a:p>
            <a:pPr lvl="2"/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Matches Release 17 output, so each worker processes complete baskets and there is no overlap between worker.</a:t>
            </a:r>
          </a:p>
          <a:p>
            <a:pPr lvl="3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Fixed (known) number of events per basket.</a:t>
            </a:r>
          </a:p>
          <a:p>
            <a:pPr lvl="3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Not true for some auxiliary container with variable number of entries.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L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onger term ATLAS wants to move to a single reader: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Done now for (non-ROOT format) RAW data (mostly as exercise).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Starting to contribute to ROOT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TTreeCache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developments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Improved I/O performance for Upstream (POOL/ROOT) data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Developments underway for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AthenaMP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I/O</a:t>
            </a:r>
          </a:p>
          <a:p>
            <a:endParaRPr lang="en-US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Neglected: ATLAS is investigating to take ownership of POOL and either migrate it into more customized product or to create new direct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RootCnvSvc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(~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LHCb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People get so emotional on this, I did not want to open a can of worms (or did I just do that)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design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blue_2007</Template>
  <TotalTime>299</TotalTime>
  <Words>908</Words>
  <Application>Microsoft Office PowerPoint</Application>
  <PresentationFormat>On-screen Show (4:3)</PresentationFormat>
  <Paragraphs>127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Blue design</vt:lpstr>
      <vt:lpstr>ATLAS ROOT I/O updates</vt:lpstr>
      <vt:lpstr>Happenings…</vt:lpstr>
      <vt:lpstr>Results??? Not quite yet.</vt:lpstr>
      <vt:lpstr>ATLAS Release 17 ROOT layout for ESD / AOD</vt:lpstr>
      <vt:lpstr>Now, all ATLAS 2011 data has been reprocessed with Release 17:</vt:lpstr>
      <vt:lpstr>Moving I/O to multi-core</vt:lpstr>
      <vt:lpstr>Output</vt:lpstr>
      <vt:lpstr>Input</vt:lpstr>
      <vt:lpstr>done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</dc:title>
  <dc:creator>Peter van Gemmeren</dc:creator>
  <cp:lastModifiedBy>Peter van Gemmeren</cp:lastModifiedBy>
  <cp:revision>6</cp:revision>
  <dcterms:created xsi:type="dcterms:W3CDTF">2011-10-18T12:56:17Z</dcterms:created>
  <dcterms:modified xsi:type="dcterms:W3CDTF">2011-10-19T08:49:46Z</dcterms:modified>
</cp:coreProperties>
</file>