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7" r:id="rId3"/>
  </p:sldMasterIdLst>
  <p:notesMasterIdLst>
    <p:notesMasterId r:id="rId12"/>
  </p:notesMasterIdLst>
  <p:sldIdLst>
    <p:sldId id="264" r:id="rId4"/>
    <p:sldId id="267" r:id="rId5"/>
    <p:sldId id="260" r:id="rId6"/>
    <p:sldId id="261" r:id="rId7"/>
    <p:sldId id="266" r:id="rId8"/>
    <p:sldId id="263" r:id="rId9"/>
    <p:sldId id="257" r:id="rId10"/>
    <p:sldId id="25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80807-D5E6-43C5-8247-584B352E9D37}" type="datetimeFigureOut">
              <a:rPr lang="fr-FR" smtClean="0"/>
              <a:t>07/04/2021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59690-FA53-4298-90FB-B0B2D993AB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92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17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60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367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CD4B7-35A6-471F-B42E-BC791FD878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39039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998BB-B763-4A1F-8248-AD8F340487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277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E6234-8C88-4379-9409-28372491126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5951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166B8-381D-4D69-A63B-F754238DE54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1094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C937-052F-4A94-8941-C4AAA92AC0F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62368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57E0F-0AAB-498F-B2E5-9EE175A469D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80958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239349" y="6487754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50059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59CB3-90F2-47E0-AF60-E678B403DE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pic>
        <p:nvPicPr>
          <p:cNvPr id="5" name="Espace réservé du contenu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180" y="6543184"/>
            <a:ext cx="1123752" cy="27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8982" y="6500595"/>
            <a:ext cx="990653" cy="35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217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A6851-01FD-40D1-B91B-9DD315AA3E1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2410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4112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C24C-F800-4E26-AACA-3941D472812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506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3B92-6930-45E3-829D-47476075598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8465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A515-3BE2-4485-A0ED-A62818A281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713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0500B-A95E-4975-8888-30278A857D5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4420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543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069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693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855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515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48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18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0" y="6475857"/>
            <a:ext cx="2743200" cy="365125"/>
          </a:xfrm>
        </p:spPr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20312" y="6475856"/>
            <a:ext cx="4114800" cy="365125"/>
          </a:xfrm>
        </p:spPr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9412224" y="6475855"/>
            <a:ext cx="2743200" cy="365125"/>
          </a:xfrm>
        </p:spPr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6721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1321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348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231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42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53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56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07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108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51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01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72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7/04/2021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3B9449E-212C-4118-9664-8908EC5C666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7751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1FE96-4EBC-4DEB-AA2F-EF6EB7D3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71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dunescience.org/wiki/DUNE_FD_Vertical_Drift_Proposal-Report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7/04/2021</a:t>
            </a: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D. Duchesneau, S. Tufanli / CRP consortium</a:t>
            </a: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1FE96-4EBC-4DEB-AA2F-EF6EB7D3BE3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460580" y="548008"/>
            <a:ext cx="5599546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CRP consortium  meeting: 7/04/2021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2568951"/>
            <a:ext cx="9390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news: WBS,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CDR, April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technical reviews....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>
              <a:buFontTx/>
              <a:buChar char="-"/>
              <a:defRPr/>
            </a:pPr>
            <a:r>
              <a:rPr lang="en-US" dirty="0">
                <a:solidFill>
                  <a:prstClr val="black"/>
                </a:solidFill>
              </a:rPr>
              <a:t>Status of activities preparing CRP of cold box </a:t>
            </a:r>
            <a:r>
              <a:rPr lang="en-US" dirty="0" smtClean="0">
                <a:solidFill>
                  <a:prstClr val="black"/>
                </a:solidFill>
              </a:rPr>
              <a:t>tests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CRP Assembly operations for first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CRP in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31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2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84883" y="2016575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WBS and CDR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3537" y="2385907"/>
            <a:ext cx="99094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Activities 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WBS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and costs estimates ongoing, (needed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to consolidate the project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 the US side):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First draft exists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o be completed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by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mid- May 2021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Editing activities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the CDR 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evolving from proposal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document: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Should describe the baseline and alternatives with a version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to submit to LBNC by July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Editorial team 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Heavey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S.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Palestini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M. </a:t>
            </a:r>
            <a:r>
              <a:rPr 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Marshak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Persons of contact for the different chapters =&gt;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consortia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representatives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CRP chapter has to be reviewed for outline, modifications and updates: discussion with Anne, Sandro and Marvin probably next week (after April 12</a:t>
            </a:r>
            <a:r>
              <a:rPr lang="en-US" baseline="30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4883" y="193014"/>
            <a:ext cx="155369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General News: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293246" y="5148309"/>
            <a:ext cx="7945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hlinkClick r:id="rId2"/>
              </a:rPr>
              <a:t>https://wiki.dunescience.org/wiki/DUNE_FD_Vertical_Drift_Proposal-Report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503537" y="816121"/>
            <a:ext cx="10886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Matt Worcester (BNL) </a:t>
            </a:r>
            <a:r>
              <a:rPr lang="en-US" sz="1600" dirty="0" smtClean="0"/>
              <a:t>has agreed to serve </a:t>
            </a:r>
            <a:r>
              <a:rPr lang="en-US" sz="1600" dirty="0"/>
              <a:t>as </a:t>
            </a:r>
            <a:r>
              <a:rPr lang="en-US" sz="1600" dirty="0" smtClean="0"/>
              <a:t>the manager </a:t>
            </a:r>
            <a:r>
              <a:rPr lang="en-US" sz="1600" dirty="0"/>
              <a:t>for the US </a:t>
            </a:r>
            <a:r>
              <a:rPr lang="en-US" sz="1600" dirty="0" smtClean="0"/>
              <a:t>contributions </a:t>
            </a:r>
            <a:r>
              <a:rPr lang="en-US" sz="1600" dirty="0"/>
              <a:t>to the Vertical Drift </a:t>
            </a:r>
            <a:r>
              <a:rPr lang="en-US" sz="1600" dirty="0" smtClean="0"/>
              <a:t>CRP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He </a:t>
            </a:r>
            <a:r>
              <a:rPr lang="en-US" sz="1600" dirty="0"/>
              <a:t>will </a:t>
            </a:r>
            <a:r>
              <a:rPr lang="en-US" sz="1600" dirty="0" smtClean="0"/>
              <a:t>work </a:t>
            </a:r>
            <a:r>
              <a:rPr lang="en-US" sz="1600" dirty="0"/>
              <a:t>closely with Cheng-</a:t>
            </a:r>
            <a:r>
              <a:rPr lang="en-US" sz="1600" dirty="0" err="1"/>
              <a:t>Ju</a:t>
            </a:r>
            <a:r>
              <a:rPr lang="en-US" sz="1600" dirty="0"/>
              <a:t> Lin </a:t>
            </a:r>
            <a:r>
              <a:rPr lang="en-US" sz="1600" dirty="0" smtClean="0"/>
              <a:t> the </a:t>
            </a:r>
            <a:r>
              <a:rPr lang="en-US" sz="1600" dirty="0"/>
              <a:t>US manager for FD-2 Bottom CRP </a:t>
            </a:r>
            <a:r>
              <a:rPr lang="en-US" sz="1600" dirty="0" smtClean="0"/>
              <a:t>Electronics and responsible </a:t>
            </a:r>
            <a:r>
              <a:rPr lang="en-US" sz="1600" dirty="0"/>
              <a:t>for </a:t>
            </a:r>
            <a:r>
              <a:rPr lang="en-US" sz="1600" dirty="0" smtClean="0"/>
              <a:t>delivering </a:t>
            </a:r>
            <a:r>
              <a:rPr lang="en-US" sz="1600" dirty="0"/>
              <a:t>electronics to the bottom CRP factories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73293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247900" y="162236"/>
            <a:ext cx="159992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7030A0"/>
                </a:solidFill>
              </a:rPr>
              <a:t>April </a:t>
            </a:r>
            <a:r>
              <a:rPr lang="fr-FR" sz="2000" dirty="0" err="1" smtClean="0">
                <a:solidFill>
                  <a:srgbClr val="7030A0"/>
                </a:solidFill>
              </a:rPr>
              <a:t>reviews</a:t>
            </a:r>
            <a:r>
              <a:rPr lang="fr-FR" sz="2000" dirty="0" smtClean="0">
                <a:solidFill>
                  <a:srgbClr val="7030A0"/>
                </a:solidFill>
              </a:rPr>
              <a:t>: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087" y="577383"/>
            <a:ext cx="114358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CRP </a:t>
            </a:r>
            <a:r>
              <a:rPr lang="fr-FR" dirty="0" err="1"/>
              <a:t>Conceptual</a:t>
            </a:r>
            <a:r>
              <a:rPr lang="fr-FR" dirty="0"/>
              <a:t> Design </a:t>
            </a:r>
            <a:r>
              <a:rPr lang="fr-FR" dirty="0" err="1" smtClean="0"/>
              <a:t>Review</a:t>
            </a:r>
            <a:r>
              <a:rPr lang="fr-FR" dirty="0" smtClean="0"/>
              <a:t>: April 20th </a:t>
            </a:r>
            <a:r>
              <a:rPr lang="fr-FR" dirty="0" err="1" smtClean="0"/>
              <a:t>from</a:t>
            </a:r>
            <a:r>
              <a:rPr lang="fr-FR" dirty="0" smtClean="0"/>
              <a:t> 8:00-12:00 (CT) (15h-19h CERN time)</a:t>
            </a:r>
            <a:endParaRPr lang="fr-FR" dirty="0"/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 This </a:t>
            </a:r>
            <a:r>
              <a:rPr lang="fr-FR" dirty="0" err="1" smtClean="0">
                <a:solidFill>
                  <a:srgbClr val="0070C0"/>
                </a:solidFill>
              </a:rPr>
              <a:t>will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be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 front of an internal audience. It will serve as </a:t>
            </a:r>
            <a:r>
              <a:rPr lang="en-US" dirty="0">
                <a:solidFill>
                  <a:srgbClr val="0070C0"/>
                </a:solidFill>
              </a:rPr>
              <a:t>a sort of rehearsal for </a:t>
            </a:r>
            <a:r>
              <a:rPr lang="en-US" dirty="0" smtClean="0">
                <a:solidFill>
                  <a:srgbClr val="0070C0"/>
                </a:solidFill>
              </a:rPr>
              <a:t>the material to be presented at   LBNC review on April 28th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should also make sure that the requirements are understood and reasonably complete</a:t>
            </a:r>
            <a:endParaRPr lang="fr-FR" dirty="0">
              <a:solidFill>
                <a:srgbClr val="0070C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t="16449"/>
          <a:stretch/>
        </p:blipFill>
        <p:spPr>
          <a:xfrm>
            <a:off x="734841" y="1792749"/>
            <a:ext cx="9029700" cy="44963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1236518" y="4312227"/>
            <a:ext cx="8156864" cy="131964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84883" y="193014"/>
            <a:ext cx="155369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General News: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423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88026" y="1406327"/>
            <a:ext cx="103562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Requirements: =&gt; specifications, key design parameters in connection to physics requirements  (to complete by April 11</a:t>
            </a:r>
            <a:r>
              <a:rPr lang="en-GB" baseline="30000" dirty="0" smtClean="0"/>
              <a:t>th</a:t>
            </a:r>
            <a:r>
              <a:rPr lang="en-GB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Scope and team (similar to what was described on Jan 25 consortium meeting, use the same material)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FD CRP conceptual design and progress since the proposal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Anodes (Bo/</a:t>
            </a:r>
            <a:r>
              <a:rPr lang="en-GB" dirty="0" err="1" smtClean="0"/>
              <a:t>Serhan</a:t>
            </a:r>
            <a:r>
              <a:rPr lang="en-GB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Mechanics (Benjamin, D.D.)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Interfaces (electronics, cathode, detector support…) (</a:t>
            </a:r>
            <a:r>
              <a:rPr lang="en-GB" dirty="0" err="1" smtClean="0"/>
              <a:t>Serhan</a:t>
            </a:r>
            <a:r>
              <a:rPr lang="en-GB" dirty="0" smtClean="0"/>
              <a:t>, DD + other consortia)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Assembly factories (Benjamin, Matt)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Installation (CERN/LAPP…)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Plan for R&amp;D and prototyping: activities going on and first CRP preparation (CERN, LAPP….)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50L, Cold Box, Module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Risks register to fill </a:t>
            </a:r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198831" y="241955"/>
            <a:ext cx="6994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70C0"/>
                </a:solidFill>
              </a:rPr>
              <a:t>What to prepare and present on CRP for Vertical Drift FD module: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8692" y="824141"/>
            <a:ext cx="8371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For the CD Review on April 20th details of all the following topics have to be addressed: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8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5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84117" y="3834290"/>
            <a:ext cx="11315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- CRP overview and requirements  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CRP design status and progress since the proposal  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Plan for R&amp;D and prototyping: activities going on, first CRP preparation and towards Module0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+ potentially something on  CRP Assembly factories and Installation </a:t>
            </a: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228600" y="159557"/>
            <a:ext cx="503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An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indico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page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setup and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ready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fill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the agenda: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4908" y="159557"/>
            <a:ext cx="5136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April 20th </a:t>
            </a:r>
            <a:r>
              <a:rPr lang="fr-FR" dirty="0" err="1">
                <a:solidFill>
                  <a:srgbClr val="C00000"/>
                </a:solidFill>
              </a:rPr>
              <a:t>from</a:t>
            </a:r>
            <a:r>
              <a:rPr lang="fr-FR" dirty="0">
                <a:solidFill>
                  <a:srgbClr val="C00000"/>
                </a:solidFill>
              </a:rPr>
              <a:t> 8:00-12:00 (CT) (15h-19h CERN time)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32518" y="3431079"/>
            <a:ext cx="881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Proposal for the main talks: (to be refined in the coming days with sub topics + suggestions):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/>
          <a:srcRect t="8403" b="2741"/>
          <a:stretch/>
        </p:blipFill>
        <p:spPr>
          <a:xfrm>
            <a:off x="1629633" y="583095"/>
            <a:ext cx="7845136" cy="2582843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4536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6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246" y="262804"/>
            <a:ext cx="4895850" cy="429577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84883" y="736650"/>
            <a:ext cx="64527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On April 28</a:t>
            </a:r>
            <a:r>
              <a:rPr lang="en-US" baseline="30000" dirty="0" smtClean="0">
                <a:solidFill>
                  <a:srgbClr val="0070C0"/>
                </a:solidFill>
              </a:rPr>
              <a:t>th</a:t>
            </a:r>
            <a:r>
              <a:rPr lang="en-US" dirty="0" smtClean="0">
                <a:solidFill>
                  <a:srgbClr val="0070C0"/>
                </a:solidFill>
              </a:rPr>
              <a:t>: 1-day </a:t>
            </a:r>
            <a:r>
              <a:rPr lang="en-US" dirty="0">
                <a:solidFill>
                  <a:srgbClr val="0070C0"/>
                </a:solidFill>
              </a:rPr>
              <a:t>technical review of SPVD by </a:t>
            </a:r>
            <a:r>
              <a:rPr lang="en-US" dirty="0" smtClean="0">
                <a:solidFill>
                  <a:srgbClr val="0070C0"/>
                </a:solidFill>
              </a:rPr>
              <a:t>the LBNC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dirty="0" smtClean="0">
                <a:solidFill>
                  <a:srgbClr val="7030A0"/>
                </a:solidFill>
              </a:rPr>
              <a:t>CRP will have 40mn presentation on design  status and changes (3 first bullet points of previous slides)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endParaRPr lang="en-US" dirty="0">
              <a:solidFill>
                <a:srgbClr val="7030A0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endParaRPr lang="en-US" dirty="0" smtClean="0">
              <a:solidFill>
                <a:srgbClr val="7030A0"/>
              </a:solidFill>
            </a:endParaRP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en-US" dirty="0" smtClean="0">
                <a:solidFill>
                  <a:srgbClr val="7030A0"/>
                </a:solidFill>
              </a:rPr>
              <a:t>The contributions </a:t>
            </a:r>
            <a:r>
              <a:rPr lang="en-US" dirty="0">
                <a:solidFill>
                  <a:srgbClr val="7030A0"/>
                </a:solidFill>
              </a:rPr>
              <a:t>on R&amp;D and </a:t>
            </a:r>
            <a:r>
              <a:rPr lang="en-US" dirty="0" smtClean="0">
                <a:solidFill>
                  <a:srgbClr val="7030A0"/>
                </a:solidFill>
              </a:rPr>
              <a:t>prototyping activities will be included in 2 other talks </a:t>
            </a:r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6096000" y="2670464"/>
            <a:ext cx="980209" cy="135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6096000" y="2738004"/>
            <a:ext cx="980209" cy="599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6567054" y="1558636"/>
            <a:ext cx="509155" cy="84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247900" y="162236"/>
            <a:ext cx="159992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7030A0"/>
                </a:solidFill>
              </a:rPr>
              <a:t>April </a:t>
            </a:r>
            <a:r>
              <a:rPr lang="fr-FR" sz="2000" dirty="0" err="1" smtClean="0">
                <a:solidFill>
                  <a:srgbClr val="7030A0"/>
                </a:solidFill>
              </a:rPr>
              <a:t>reviews</a:t>
            </a:r>
            <a:r>
              <a:rPr lang="fr-FR" sz="2000" dirty="0" smtClean="0">
                <a:solidFill>
                  <a:srgbClr val="7030A0"/>
                </a:solidFill>
              </a:rPr>
              <a:t>: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84883" y="193014"/>
            <a:ext cx="155369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General News: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7076209" y="1600726"/>
            <a:ext cx="4277591" cy="155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076209" y="2738004"/>
            <a:ext cx="4277591" cy="155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7076209" y="3327274"/>
            <a:ext cx="4277591" cy="155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6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2819" y="259887"/>
            <a:ext cx="3289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steps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CRP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0196" y="1100772"/>
            <a:ext cx="3592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Small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scale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tests of CRP components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90196" y="2005195"/>
            <a:ext cx="474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Cold box test of a first CRP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anodes (0,90,48)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44222" y="3424109"/>
            <a:ext cx="254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NP02 module 0: full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CRPs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0195" y="5648155"/>
            <a:ext cx="4496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CRP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assembly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installation for a DUNE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FD 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1330199" y="1190972"/>
            <a:ext cx="208568" cy="46130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44222" y="4640435"/>
            <a:ext cx="1216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Production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7/04/2021</a:t>
            </a: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D. Duchesneau, S. Tufanli / CRP consortium</a:t>
            </a: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1FE96-4EBC-4DEB-AA2F-EF6EB7D3BE3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ccolade fermante 11"/>
          <p:cNvSpPr/>
          <p:nvPr/>
        </p:nvSpPr>
        <p:spPr>
          <a:xfrm>
            <a:off x="6573138" y="1100772"/>
            <a:ext cx="314648" cy="14421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093242" y="163716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2021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2487173" y="3793441"/>
            <a:ext cx="0" cy="72082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487173" y="5009767"/>
            <a:ext cx="0" cy="72082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790196" y="2804534"/>
            <a:ext cx="473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Cold box tests of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top and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bottom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CRPs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093240" y="280453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2022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093241" y="340230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2023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52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7/04/2021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Duchesneau, S. Tufanli / CRP consortium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1FE96-4EBC-4DEB-AA2F-EF6EB7D3BE3B}" type="slidenum">
              <a:rPr lang="fr-FR" smtClean="0"/>
              <a:t>8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32571" y="970473"/>
            <a:ext cx="4752391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u="sng" dirty="0" smtClean="0"/>
              <a:t>Components </a:t>
            </a:r>
            <a:r>
              <a:rPr lang="fr-FR" u="sng" dirty="0" err="1" smtClean="0"/>
              <a:t>arriving</a:t>
            </a:r>
            <a:r>
              <a:rPr lang="fr-FR" u="sng" dirty="0" smtClean="0"/>
              <a:t> in </a:t>
            </a:r>
            <a:r>
              <a:rPr lang="fr-FR" u="sng" dirty="0" err="1" smtClean="0"/>
              <a:t>assembly</a:t>
            </a:r>
            <a:r>
              <a:rPr lang="fr-FR" u="sng" dirty="0" smtClean="0"/>
              <a:t> sites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Anode PCB (1.7m x 3m)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Adapter </a:t>
            </a:r>
            <a:r>
              <a:rPr lang="fr-FR" dirty="0" err="1" smtClean="0"/>
              <a:t>boards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Connectors</a:t>
            </a:r>
            <a:r>
              <a:rPr lang="fr-FR" dirty="0" smtClean="0"/>
              <a:t> (</a:t>
            </a:r>
            <a:r>
              <a:rPr lang="fr-FR" dirty="0" err="1" smtClean="0"/>
              <a:t>edge</a:t>
            </a:r>
            <a:r>
              <a:rPr lang="fr-FR" dirty="0" smtClean="0"/>
              <a:t> or to solder) for the anodes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Spacers</a:t>
            </a:r>
            <a:r>
              <a:rPr lang="fr-FR" dirty="0" smtClean="0"/>
              <a:t> and </a:t>
            </a:r>
            <a:r>
              <a:rPr lang="fr-FR" dirty="0" err="1" smtClean="0"/>
              <a:t>screws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Support frame</a:t>
            </a:r>
          </a:p>
          <a:p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5571451" y="1342674"/>
            <a:ext cx="6353544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err="1" smtClean="0"/>
              <a:t>Steps</a:t>
            </a:r>
            <a:r>
              <a:rPr lang="fr-FR" u="sng" dirty="0" smtClean="0"/>
              <a:t> of </a:t>
            </a:r>
            <a:r>
              <a:rPr lang="fr-FR" u="sng" dirty="0" err="1" smtClean="0"/>
              <a:t>assembly</a:t>
            </a:r>
            <a:r>
              <a:rPr lang="fr-FR" u="sng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For </a:t>
            </a:r>
            <a:r>
              <a:rPr lang="fr-FR" dirty="0" err="1" smtClean="0"/>
              <a:t>each</a:t>
            </a:r>
            <a:r>
              <a:rPr lang="fr-FR" dirty="0" smtClean="0"/>
              <a:t> anode put on a table: 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solder the </a:t>
            </a:r>
            <a:r>
              <a:rPr lang="fr-FR" dirty="0" err="1" smtClean="0"/>
              <a:t>connectors</a:t>
            </a:r>
            <a:r>
              <a:rPr lang="fr-FR" dirty="0" smtClean="0"/>
              <a:t> 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Connect</a:t>
            </a:r>
            <a:r>
              <a:rPr lang="fr-FR" dirty="0" smtClean="0"/>
              <a:t> the adapter </a:t>
            </a:r>
            <a:r>
              <a:rPr lang="fr-FR" dirty="0" err="1" smtClean="0"/>
              <a:t>boards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Insert the </a:t>
            </a:r>
            <a:r>
              <a:rPr lang="fr-FR" dirty="0" err="1" smtClean="0"/>
              <a:t>spacers</a:t>
            </a:r>
            <a:r>
              <a:rPr lang="fr-FR" dirty="0" smtClean="0"/>
              <a:t> on </a:t>
            </a:r>
            <a:r>
              <a:rPr lang="fr-FR" dirty="0" err="1" smtClean="0"/>
              <a:t>each</a:t>
            </a:r>
            <a:r>
              <a:rPr lang="fr-FR" dirty="0" smtClean="0"/>
              <a:t> PCB « collection layer »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Attach</a:t>
            </a:r>
            <a:r>
              <a:rPr lang="fr-FR" dirty="0" smtClean="0"/>
              <a:t> the anode PCB layer </a:t>
            </a:r>
            <a:r>
              <a:rPr lang="fr-FR" dirty="0" err="1" smtClean="0"/>
              <a:t>with</a:t>
            </a:r>
            <a:r>
              <a:rPr lang="fr-FR" dirty="0" smtClean="0"/>
              <a:t> the adapter </a:t>
            </a:r>
            <a:r>
              <a:rPr lang="fr-FR" dirty="0" err="1" smtClean="0"/>
              <a:t>board</a:t>
            </a:r>
            <a:r>
              <a:rPr lang="fr-FR" dirty="0" smtClean="0"/>
              <a:t> on the composite frame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Attach</a:t>
            </a:r>
            <a:r>
              <a:rPr lang="fr-FR" dirty="0" smtClean="0"/>
              <a:t> the second anode PCB « </a:t>
            </a:r>
            <a:r>
              <a:rPr lang="fr-FR" dirty="0" err="1" smtClean="0"/>
              <a:t>shield</a:t>
            </a:r>
            <a:r>
              <a:rPr lang="fr-FR" dirty="0" smtClean="0"/>
              <a:t> layer » 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Connect</a:t>
            </a:r>
            <a:r>
              <a:rPr lang="fr-FR" dirty="0" smtClean="0"/>
              <a:t> the </a:t>
            </a:r>
            <a:r>
              <a:rPr lang="fr-FR" dirty="0" err="1" smtClean="0"/>
              <a:t>strips</a:t>
            </a:r>
            <a:r>
              <a:rPr lang="fr-FR" dirty="0" smtClean="0"/>
              <a:t> (use </a:t>
            </a:r>
            <a:r>
              <a:rPr lang="fr-FR" dirty="0" err="1"/>
              <a:t>edge</a:t>
            </a:r>
            <a:r>
              <a:rPr lang="fr-FR" dirty="0"/>
              <a:t> </a:t>
            </a:r>
            <a:r>
              <a:rPr lang="fr-FR" dirty="0" err="1"/>
              <a:t>connectors</a:t>
            </a:r>
            <a:r>
              <a:rPr lang="fr-FR" dirty="0" smtClean="0"/>
              <a:t>)?</a:t>
            </a:r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err="1" smtClean="0"/>
              <a:t>Electrical</a:t>
            </a:r>
            <a:r>
              <a:rPr lang="fr-FR" dirty="0" smtClean="0"/>
              <a:t> tests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Install on </a:t>
            </a:r>
            <a:r>
              <a:rPr lang="fr-FR" dirty="0" err="1" smtClean="0"/>
              <a:t>temporary</a:t>
            </a:r>
            <a:r>
              <a:rPr lang="fr-FR" dirty="0" smtClean="0"/>
              <a:t> frame for cold box tests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err="1" smtClean="0"/>
              <a:t>Perform</a:t>
            </a:r>
            <a:r>
              <a:rPr lang="fr-FR" dirty="0" smtClean="0"/>
              <a:t> cold test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Pack the CRP in </a:t>
            </a:r>
            <a:r>
              <a:rPr lang="fr-FR" dirty="0" err="1" smtClean="0"/>
              <a:t>its</a:t>
            </a:r>
            <a:r>
              <a:rPr lang="fr-FR" dirty="0" smtClean="0"/>
              <a:t> transport box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01336" y="84083"/>
            <a:ext cx="429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accent5"/>
                </a:solidFill>
              </a:rPr>
              <a:t>CRP </a:t>
            </a:r>
            <a:r>
              <a:rPr lang="fr-FR" sz="2400" dirty="0" err="1" smtClean="0">
                <a:solidFill>
                  <a:schemeClr val="accent5"/>
                </a:solidFill>
              </a:rPr>
              <a:t>Assembly</a:t>
            </a:r>
            <a:r>
              <a:rPr lang="fr-FR" sz="2400" dirty="0" smtClean="0">
                <a:solidFill>
                  <a:schemeClr val="accent5"/>
                </a:solidFill>
              </a:rPr>
              <a:t> sites </a:t>
            </a:r>
            <a:r>
              <a:rPr lang="fr-FR" sz="2400" dirty="0" err="1" smtClean="0">
                <a:solidFill>
                  <a:schemeClr val="accent5"/>
                </a:solidFill>
              </a:rPr>
              <a:t>general</a:t>
            </a:r>
            <a:r>
              <a:rPr lang="fr-FR" sz="2400" dirty="0" smtClean="0">
                <a:solidFill>
                  <a:schemeClr val="accent5"/>
                </a:solidFill>
              </a:rPr>
              <a:t> </a:t>
            </a:r>
            <a:r>
              <a:rPr lang="fr-FR" sz="2400" dirty="0" err="1" smtClean="0">
                <a:solidFill>
                  <a:schemeClr val="accent5"/>
                </a:solidFill>
              </a:rPr>
              <a:t>view</a:t>
            </a:r>
            <a:r>
              <a:rPr lang="fr-FR" sz="2400" dirty="0" smtClean="0">
                <a:solidFill>
                  <a:schemeClr val="accent5"/>
                </a:solidFill>
              </a:rPr>
              <a:t>:</a:t>
            </a:r>
            <a:endParaRPr lang="fr-FR" sz="2400" dirty="0">
              <a:solidFill>
                <a:schemeClr val="accent5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24931" y="4177299"/>
            <a:ext cx="3573543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u="sng" dirty="0" smtClean="0"/>
              <a:t>Tests to </a:t>
            </a:r>
            <a:r>
              <a:rPr lang="fr-FR" u="sng" dirty="0" err="1" smtClean="0"/>
              <a:t>foresee</a:t>
            </a:r>
            <a:r>
              <a:rPr lang="fr-FR" u="sng" dirty="0" smtClean="0"/>
              <a:t> in </a:t>
            </a:r>
            <a:r>
              <a:rPr lang="fr-FR" u="sng" dirty="0" err="1" smtClean="0"/>
              <a:t>assembly</a:t>
            </a:r>
            <a:r>
              <a:rPr lang="fr-FR" u="sng" dirty="0" smtClean="0"/>
              <a:t> sites</a:t>
            </a:r>
            <a:r>
              <a:rPr lang="fr-FR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Electrical</a:t>
            </a:r>
            <a:r>
              <a:rPr lang="fr-FR" dirty="0" smtClean="0"/>
              <a:t> </a:t>
            </a:r>
            <a:r>
              <a:rPr lang="fr-FR" dirty="0" err="1" smtClean="0"/>
              <a:t>continuity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Noise </a:t>
            </a:r>
            <a:r>
              <a:rPr lang="fr-FR" dirty="0" err="1" smtClean="0"/>
              <a:t>measurement</a:t>
            </a:r>
            <a:r>
              <a:rPr lang="fr-FR" dirty="0" smtClean="0"/>
              <a:t> for 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Cold ‘open bath’ test: </a:t>
            </a:r>
            <a:r>
              <a:rPr lang="fr-FR" dirty="0" err="1" smtClean="0"/>
              <a:t>mechanical</a:t>
            </a:r>
            <a:r>
              <a:rPr lang="fr-FR" dirty="0" smtClean="0"/>
              <a:t> and </a:t>
            </a:r>
            <a:r>
              <a:rPr lang="fr-FR" dirty="0" err="1" smtClean="0"/>
              <a:t>electrical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4872238" y="141556"/>
            <a:ext cx="705275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The </a:t>
            </a:r>
            <a:r>
              <a:rPr lang="fr-FR" dirty="0" err="1" smtClean="0">
                <a:solidFill>
                  <a:srgbClr val="7030A0"/>
                </a:solidFill>
              </a:rPr>
              <a:t>organization</a:t>
            </a:r>
            <a:r>
              <a:rPr lang="fr-FR" dirty="0" smtClean="0">
                <a:solidFill>
                  <a:srgbClr val="7030A0"/>
                </a:solidFill>
              </a:rPr>
              <a:t> and </a:t>
            </a:r>
            <a:r>
              <a:rPr lang="fr-FR" dirty="0" err="1" smtClean="0">
                <a:solidFill>
                  <a:srgbClr val="7030A0"/>
                </a:solidFill>
              </a:rPr>
              <a:t>detailed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err="1" smtClean="0">
                <a:solidFill>
                  <a:srgbClr val="7030A0"/>
                </a:solidFill>
              </a:rPr>
              <a:t>understanding</a:t>
            </a:r>
            <a:r>
              <a:rPr lang="fr-FR" dirty="0" smtClean="0">
                <a:solidFill>
                  <a:srgbClr val="7030A0"/>
                </a:solidFill>
              </a:rPr>
              <a:t> of the </a:t>
            </a:r>
            <a:r>
              <a:rPr lang="fr-FR" dirty="0" err="1" smtClean="0">
                <a:solidFill>
                  <a:srgbClr val="7030A0"/>
                </a:solidFill>
              </a:rPr>
              <a:t>activities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err="1" smtClean="0">
                <a:solidFill>
                  <a:srgbClr val="7030A0"/>
                </a:solidFill>
              </a:rPr>
              <a:t>foreseen</a:t>
            </a:r>
            <a:r>
              <a:rPr lang="fr-FR" dirty="0" smtClean="0">
                <a:solidFill>
                  <a:srgbClr val="7030A0"/>
                </a:solidFill>
              </a:rPr>
              <a:t> in the </a:t>
            </a:r>
            <a:r>
              <a:rPr lang="fr-FR" dirty="0" err="1" smtClean="0">
                <a:solidFill>
                  <a:srgbClr val="7030A0"/>
                </a:solidFill>
              </a:rPr>
              <a:t>assembly</a:t>
            </a:r>
            <a:r>
              <a:rPr lang="fr-FR" dirty="0" smtClean="0">
                <a:solidFill>
                  <a:srgbClr val="7030A0"/>
                </a:solidFill>
              </a:rPr>
              <a:t> sites to </a:t>
            </a:r>
            <a:r>
              <a:rPr lang="fr-FR" dirty="0" err="1" smtClean="0">
                <a:solidFill>
                  <a:srgbClr val="7030A0"/>
                </a:solidFill>
              </a:rPr>
              <a:t>be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err="1" smtClean="0">
                <a:solidFill>
                  <a:srgbClr val="7030A0"/>
                </a:solidFill>
              </a:rPr>
              <a:t>developed</a:t>
            </a:r>
            <a:r>
              <a:rPr lang="fr-FR" dirty="0" smtClean="0">
                <a:solidFill>
                  <a:srgbClr val="7030A0"/>
                </a:solidFill>
              </a:rPr>
              <a:t> in </a:t>
            </a:r>
            <a:r>
              <a:rPr lang="fr-FR" dirty="0" err="1" smtClean="0">
                <a:solidFill>
                  <a:srgbClr val="7030A0"/>
                </a:solidFill>
              </a:rPr>
              <a:t>coming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err="1" smtClean="0">
                <a:solidFill>
                  <a:srgbClr val="7030A0"/>
                </a:solidFill>
              </a:rPr>
              <a:t>months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499917" y="790428"/>
            <a:ext cx="545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7030A0"/>
                </a:solidFill>
              </a:rPr>
              <a:t>Some</a:t>
            </a:r>
            <a:r>
              <a:rPr lang="fr-FR" dirty="0" smtClean="0">
                <a:solidFill>
                  <a:srgbClr val="7030A0"/>
                </a:solidFill>
              </a:rPr>
              <a:t> basic </a:t>
            </a:r>
            <a:r>
              <a:rPr lang="fr-FR" dirty="0" err="1" smtClean="0">
                <a:solidFill>
                  <a:srgbClr val="7030A0"/>
                </a:solidFill>
              </a:rPr>
              <a:t>assumptions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err="1" smtClean="0">
                <a:solidFill>
                  <a:srgbClr val="7030A0"/>
                </a:solidFill>
              </a:rPr>
              <a:t>used</a:t>
            </a:r>
            <a:r>
              <a:rPr lang="fr-FR" dirty="0" smtClean="0">
                <a:solidFill>
                  <a:srgbClr val="7030A0"/>
                </a:solidFill>
              </a:rPr>
              <a:t> for the WBS initial version</a:t>
            </a:r>
            <a:endParaRPr lang="fr-F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61826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869</Words>
  <Application>Microsoft Office PowerPoint</Application>
  <PresentationFormat>Grand écran</PresentationFormat>
  <Paragraphs>117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Wingdings</vt:lpstr>
      <vt:lpstr>1_Thème Office</vt:lpstr>
      <vt:lpstr>2_Conception personnalisée</vt:lpstr>
      <vt:lpstr>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Duchesneau</dc:creator>
  <cp:lastModifiedBy>Dominique Duchesneau</cp:lastModifiedBy>
  <cp:revision>50</cp:revision>
  <dcterms:created xsi:type="dcterms:W3CDTF">2021-03-29T08:49:18Z</dcterms:created>
  <dcterms:modified xsi:type="dcterms:W3CDTF">2021-04-07T12:27:00Z</dcterms:modified>
</cp:coreProperties>
</file>