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79" r:id="rId2"/>
  </p:sldMasterIdLst>
  <p:notesMasterIdLst>
    <p:notesMasterId r:id="rId24"/>
  </p:notesMasterIdLst>
  <p:handoutMasterIdLst>
    <p:handoutMasterId r:id="rId25"/>
  </p:handoutMasterIdLst>
  <p:sldIdLst>
    <p:sldId id="577" r:id="rId3"/>
    <p:sldId id="719" r:id="rId4"/>
    <p:sldId id="770" r:id="rId5"/>
    <p:sldId id="722" r:id="rId6"/>
    <p:sldId id="755" r:id="rId7"/>
    <p:sldId id="769" r:id="rId8"/>
    <p:sldId id="760" r:id="rId9"/>
    <p:sldId id="761" r:id="rId10"/>
    <p:sldId id="723" r:id="rId11"/>
    <p:sldId id="759" r:id="rId12"/>
    <p:sldId id="756" r:id="rId13"/>
    <p:sldId id="726" r:id="rId14"/>
    <p:sldId id="762" r:id="rId15"/>
    <p:sldId id="763" r:id="rId16"/>
    <p:sldId id="734" r:id="rId17"/>
    <p:sldId id="737" r:id="rId18"/>
    <p:sldId id="753" r:id="rId19"/>
    <p:sldId id="765" r:id="rId20"/>
    <p:sldId id="766" r:id="rId21"/>
    <p:sldId id="767" r:id="rId22"/>
    <p:sldId id="76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C090494-708F-4F6D-995A-15C19D23D53F}">
          <p14:sldIdLst>
            <p14:sldId id="577"/>
            <p14:sldId id="719"/>
            <p14:sldId id="770"/>
            <p14:sldId id="722"/>
            <p14:sldId id="755"/>
            <p14:sldId id="769"/>
            <p14:sldId id="760"/>
            <p14:sldId id="761"/>
            <p14:sldId id="723"/>
            <p14:sldId id="759"/>
            <p14:sldId id="756"/>
            <p14:sldId id="726"/>
            <p14:sldId id="762"/>
            <p14:sldId id="763"/>
            <p14:sldId id="734"/>
            <p14:sldId id="737"/>
            <p14:sldId id="753"/>
            <p14:sldId id="765"/>
            <p14:sldId id="766"/>
            <p14:sldId id="767"/>
            <p14:sldId id="7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7642"/>
    <a:srgbClr val="FF00FF"/>
    <a:srgbClr val="1600BC"/>
    <a:srgbClr val="8FA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586" autoAdjust="0"/>
  </p:normalViewPr>
  <p:slideViewPr>
    <p:cSldViewPr snapToGrid="0">
      <p:cViewPr varScale="1">
        <p:scale>
          <a:sx n="111" d="100"/>
          <a:sy n="111" d="100"/>
        </p:scale>
        <p:origin x="15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81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2EFA0-D594-4F0E-BA09-D6958D39C820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EE233-5CF7-432B-812C-ADDFE68B22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07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2A9E-C55F-49E9-AF49-332B02987A00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ACDF-D031-4CEC-802B-C056DEA929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6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  <a:prstGeom prst="rect">
            <a:avLst/>
          </a:prstGeo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3" name="Espace réservé du titre 1"/>
          <p:cNvSpPr>
            <a:spLocks noGrp="1"/>
          </p:cNvSpPr>
          <p:nvPr>
            <p:ph type="ctrTitle" hasCustomPrompt="1"/>
          </p:nvPr>
        </p:nvSpPr>
        <p:spPr>
          <a:xfrm>
            <a:off x="2987824" y="3140968"/>
            <a:ext cx="6620272" cy="1470025"/>
          </a:xfrm>
        </p:spPr>
        <p:txBody>
          <a:bodyPr/>
          <a:lstStyle>
            <a:lvl1pPr algn="l">
              <a:defRPr sz="3600" smtClean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sz="3600" b="1" dirty="0" smtClean="0">
                <a:solidFill>
                  <a:srgbClr val="153449"/>
                </a:solidFill>
              </a:rPr>
              <a:t>Titre de la présentation</a:t>
            </a:r>
            <a:br>
              <a:rPr lang="fr-FR" sz="3600" b="1" dirty="0" smtClean="0">
                <a:solidFill>
                  <a:srgbClr val="153449"/>
                </a:solidFill>
              </a:rPr>
            </a:br>
            <a:r>
              <a:rPr lang="fr-FR" sz="2300" dirty="0" smtClean="0">
                <a:solidFill>
                  <a:srgbClr val="01B2CD"/>
                </a:solidFill>
              </a:rPr>
              <a:t>Sous-titre de la présentation</a:t>
            </a:r>
            <a:br>
              <a:rPr lang="fr-FR" sz="2300" dirty="0" smtClean="0">
                <a:solidFill>
                  <a:srgbClr val="01B2CD"/>
                </a:solidFill>
              </a:rPr>
            </a:br>
            <a:r>
              <a:rPr lang="fr-FR" sz="1800" dirty="0" smtClean="0">
                <a:solidFill>
                  <a:srgbClr val="153449"/>
                </a:solidFill>
              </a:rPr>
              <a:t>7 MARS </a:t>
            </a:r>
            <a:r>
              <a:rPr lang="fr-FR" sz="1800" baseline="0" dirty="0" smtClean="0">
                <a:solidFill>
                  <a:srgbClr val="153449"/>
                </a:solidFill>
              </a:rPr>
              <a:t>2016</a:t>
            </a:r>
            <a:endParaRPr lang="fr-FR" sz="1800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368" y="6454800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66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9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0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394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3999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13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3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9382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3" hasCustomPrompt="1"/>
          </p:nvPr>
        </p:nvSpPr>
        <p:spPr>
          <a:xfrm>
            <a:off x="112925" y="6105091"/>
            <a:ext cx="839275" cy="662909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352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633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295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36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52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36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6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030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19AD89-17DE-4EAC-B060-CF86C17F772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8450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454800"/>
            <a:ext cx="1033200" cy="31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22D0-6A26-4700-92D2-75E3B120B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111600" y="6105600"/>
            <a:ext cx="838800" cy="662400"/>
          </a:xfrm>
        </p:spPr>
        <p:txBody>
          <a:bodyPr/>
          <a:lstStyle>
            <a:lvl1pPr marL="0" indent="0">
              <a:buNone/>
              <a:defRPr sz="1200" baseline="30000"/>
            </a:lvl1pPr>
          </a:lstStyle>
          <a:p>
            <a:r>
              <a:rPr lang="fr-FR" dirty="0" smtClean="0"/>
              <a:t>Espace disponible pour un 2ème logo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3805200" y="68399"/>
            <a:ext cx="5126400" cy="45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pour modifier le titre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2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8000" y="6454800"/>
            <a:ext cx="2635200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srgbClr val="00B3CC"/>
                </a:solidFill>
              </a:rPr>
              <a:t>2021/07/04</a:t>
            </a:r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800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smtClean="0">
                <a:solidFill>
                  <a:srgbClr val="153449"/>
                </a:solidFill>
              </a:rPr>
              <a:t>LAPP – DUNE Vertical Drift design</a:t>
            </a:r>
            <a:endParaRPr lang="fr-FR" dirty="0">
              <a:solidFill>
                <a:srgbClr val="153449"/>
              </a:solidFill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7600" y="6454800"/>
            <a:ext cx="1033200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19AD89-17DE-4EAC-B060-CF86C17F772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88024" y="77093"/>
            <a:ext cx="4220550" cy="408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2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805200" y="68400"/>
            <a:ext cx="5126400" cy="4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13" name="Espace réservé du contenu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" y="205200"/>
            <a:ext cx="1080000" cy="358729"/>
          </a:xfrm>
          <a:prstGeom prst="rect">
            <a:avLst/>
          </a:prstGeom>
        </p:spPr>
      </p:pic>
      <p:sp>
        <p:nvSpPr>
          <p:cNvPr id="14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187624" y="6454800"/>
            <a:ext cx="2633464" cy="313200"/>
          </a:xfrm>
          <a:prstGeom prst="rect">
            <a:avLst/>
          </a:prstGeom>
        </p:spPr>
        <p:txBody>
          <a:bodyPr/>
          <a:lstStyle>
            <a:lvl1pPr>
              <a:defRPr sz="1200" baseline="0">
                <a:latin typeface="calibri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5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4294212" y="6454800"/>
            <a:ext cx="3086100" cy="313200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latin typeface="calibri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6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7884368" y="6453336"/>
            <a:ext cx="1032428" cy="3132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3CC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1112400" y="6472800"/>
            <a:ext cx="7732800" cy="0"/>
          </a:xfrm>
          <a:prstGeom prst="line">
            <a:avLst/>
          </a:prstGeom>
          <a:ln w="12700">
            <a:solidFill>
              <a:srgbClr val="00B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720000" y="640800"/>
            <a:ext cx="6505200" cy="0"/>
          </a:xfrm>
          <a:prstGeom prst="line">
            <a:avLst/>
          </a:prstGeom>
          <a:ln w="12700">
            <a:solidFill>
              <a:srgbClr val="00B4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1814400" y="561600"/>
            <a:ext cx="6199200" cy="3600"/>
          </a:xfrm>
          <a:prstGeom prst="line">
            <a:avLst/>
          </a:prstGeom>
          <a:ln w="12700">
            <a:solidFill>
              <a:srgbClr val="173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iming>
    <p:tnLst>
      <p:par>
        <p:cTn id="1" dur="indefinite" restart="never" nodeType="tmRoot"/>
      </p:par>
    </p:tnLst>
  </p:timing>
  <p:hf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735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app-owncloud.in2p3.fr/s/fPC2Sb8KfesLMoS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22904" y="2978598"/>
            <a:ext cx="6421096" cy="1470025"/>
          </a:xfrm>
        </p:spPr>
        <p:txBody>
          <a:bodyPr/>
          <a:lstStyle/>
          <a:p>
            <a:r>
              <a:rPr lang="en-US" smtClean="0"/>
              <a:t>DUNE Vertical Drift</a:t>
            </a:r>
            <a:br>
              <a:rPr lang="en-US" smtClean="0"/>
            </a:br>
            <a:r>
              <a:rPr lang="en-US" sz="2800" smtClean="0"/>
              <a:t>CRP </a:t>
            </a:r>
            <a:r>
              <a:rPr lang="en-US" sz="2800" smtClean="0"/>
              <a:t>production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i="1" smtClean="0"/>
              <a:t>04/2021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err="1" smtClean="0"/>
              <a:t>B.Aimard</a:t>
            </a:r>
            <a:r>
              <a:rPr lang="en-US" sz="2400" i="1" smtClean="0"/>
              <a:t>, G.Deleglise, </a:t>
            </a:r>
            <a:r>
              <a:rPr lang="en-US" sz="2400" i="1" dirty="0" err="1" smtClean="0"/>
              <a:t>D.Duchesneau</a:t>
            </a:r>
            <a:r>
              <a:rPr lang="en-US" sz="2400" i="1" smtClean="0"/>
              <a:t>, N.Geffroy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1118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Adjustment sizing tests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884000" y="6506559"/>
            <a:ext cx="1033200" cy="313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0518"/>
          <a:stretch/>
        </p:blipFill>
        <p:spPr>
          <a:xfrm>
            <a:off x="6054968" y="718368"/>
            <a:ext cx="2997789" cy="53717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8" t="24576" r="3344" b="14537"/>
          <a:stretch/>
        </p:blipFill>
        <p:spPr>
          <a:xfrm>
            <a:off x="3200158" y="4482451"/>
            <a:ext cx="2493034" cy="13025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79" t="28962" r="16922" b="20401"/>
          <a:stretch/>
        </p:blipFill>
        <p:spPr>
          <a:xfrm>
            <a:off x="368490" y="4482451"/>
            <a:ext cx="2380268" cy="130258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8000333" y="2560107"/>
            <a:ext cx="793088" cy="6383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l="32696" t="16853" r="44772" b="22677"/>
          <a:stretch/>
        </p:blipFill>
        <p:spPr>
          <a:xfrm>
            <a:off x="4165121" y="800726"/>
            <a:ext cx="1813937" cy="3518762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0" idx="3"/>
          </p:cNvCxnSpPr>
          <p:nvPr/>
        </p:nvCxnSpPr>
        <p:spPr>
          <a:xfrm flipH="1">
            <a:off x="5136364" y="3104977"/>
            <a:ext cx="2980114" cy="93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77639" y="781590"/>
            <a:ext cx="37275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Adjustment between </a:t>
            </a:r>
            <a:r>
              <a:rPr lang="fr-FR" sz="1600" smtClean="0"/>
              <a:t>+</a:t>
            </a:r>
            <a:r>
              <a:rPr lang="fr-FR" sz="1600" smtClean="0"/>
              <a:t>20µm</a:t>
            </a:r>
            <a:r>
              <a:rPr lang="fr-FR" sz="1600" smtClean="0"/>
              <a:t> </a:t>
            </a:r>
            <a:r>
              <a:rPr lang="fr-FR" sz="1600" smtClean="0"/>
              <a:t>and </a:t>
            </a:r>
            <a:r>
              <a:rPr lang="fr-FR" sz="1600" smtClean="0"/>
              <a:t>+</a:t>
            </a:r>
            <a:r>
              <a:rPr lang="fr-FR" sz="1600" smtClean="0"/>
              <a:t>80µm</a:t>
            </a:r>
            <a:r>
              <a:rPr lang="fr-FR" sz="1600" smtClean="0"/>
              <a:t> </a:t>
            </a:r>
            <a:r>
              <a:rPr lang="fr-FR" sz="1600" smtClean="0"/>
              <a:t>are suitable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If adjustment is betwenn </a:t>
            </a:r>
            <a:r>
              <a:rPr lang="fr-FR" sz="1600" smtClean="0"/>
              <a:t>-10µm </a:t>
            </a:r>
            <a:r>
              <a:rPr lang="fr-FR" sz="1600" smtClean="0"/>
              <a:t>and 0, insertion is possible manually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Liquid Ar/N cooling of the pin induces a </a:t>
            </a:r>
            <a:r>
              <a:rPr lang="fr-FR" sz="1600" smtClean="0"/>
              <a:t>-40µm </a:t>
            </a:r>
            <a:r>
              <a:rPr lang="fr-FR" sz="1600" smtClean="0"/>
              <a:t>contraction on the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Eltos provides very </a:t>
            </a:r>
            <a:r>
              <a:rPr lang="fr-FR" sz="1600" smtClean="0"/>
              <a:t>good</a:t>
            </a:r>
            <a:r>
              <a:rPr lang="fr-FR" sz="1600" smtClean="0"/>
              <a:t> </a:t>
            </a:r>
            <a:r>
              <a:rPr lang="fr-FR" sz="1600" smtClean="0"/>
              <a:t>tolerances on 2,5mm holes </a:t>
            </a:r>
            <a:r>
              <a:rPr lang="fr-FR" sz="1600" smtClean="0"/>
              <a:t>(&lt;10µm), </a:t>
            </a:r>
            <a:r>
              <a:rPr lang="fr-FR" sz="1600" smtClean="0"/>
              <a:t>is it possible to get the same for 4mm fixation holes ?</a:t>
            </a:r>
          </a:p>
          <a:p>
            <a:endParaRPr lang="fr-FR" sz="1600" smtClean="0"/>
          </a:p>
        </p:txBody>
      </p:sp>
    </p:spTree>
    <p:extLst>
      <p:ext uri="{BB962C8B-B14F-4D97-AF65-F5344CB8AC3E}">
        <p14:creationId xmlns:p14="http://schemas.microsoft.com/office/powerpoint/2010/main" val="30682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Next steps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98" y="2427510"/>
            <a:ext cx="5728502" cy="19726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2108"/>
          <a:stretch/>
        </p:blipFill>
        <p:spPr>
          <a:xfrm>
            <a:off x="3209276" y="733245"/>
            <a:ext cx="5707924" cy="183983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584" y="4320218"/>
            <a:ext cx="5441866" cy="1846566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539FBEB8-4752-4609-B393-E0CA7B595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90" y="4550112"/>
            <a:ext cx="2759332" cy="1539939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endCxn id="9" idx="1"/>
          </p:cNvCxnSpPr>
          <p:nvPr/>
        </p:nvCxnSpPr>
        <p:spPr>
          <a:xfrm>
            <a:off x="3088257" y="5158596"/>
            <a:ext cx="303327" cy="84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88596" y="2184220"/>
            <a:ext cx="187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Spacers insertions</a:t>
            </a:r>
            <a:endParaRPr lang="fr-FR"/>
          </a:p>
        </p:txBody>
      </p:sp>
      <p:cxnSp>
        <p:nvCxnSpPr>
          <p:cNvPr id="15" name="Connecteur droit avec flèche 14"/>
          <p:cNvCxnSpPr>
            <a:stCxn id="13" idx="3"/>
          </p:cNvCxnSpPr>
          <p:nvPr/>
        </p:nvCxnSpPr>
        <p:spPr>
          <a:xfrm>
            <a:off x="2866867" y="2368886"/>
            <a:ext cx="1391140" cy="1025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87196" y="2899895"/>
            <a:ext cx="2614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Electrical connections + Adapter boards mounting by CERN team</a:t>
            </a:r>
          </a:p>
          <a:p>
            <a:r>
              <a:rPr lang="fr-FR" sz="1400" i="1" smtClean="0"/>
              <a:t>See Bo’s slides, 17/03/2021</a:t>
            </a:r>
            <a:endParaRPr lang="fr-FR" i="1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889185" y="4019909"/>
            <a:ext cx="0" cy="380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460228" y="1595211"/>
            <a:ext cx="78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A</a:t>
            </a: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15157" y="3428025"/>
            <a:ext cx="78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B</a:t>
            </a: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483767" y="5815173"/>
            <a:ext cx="77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C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0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Connection to composite frame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954399" y="1316053"/>
            <a:ext cx="6587780" cy="4939467"/>
            <a:chOff x="290557" y="1316052"/>
            <a:chExt cx="6587780" cy="4939467"/>
          </a:xfrm>
        </p:grpSpPr>
        <p:sp>
          <p:nvSpPr>
            <p:cNvPr id="17" name="Rectangle 16"/>
            <p:cNvSpPr/>
            <p:nvPr/>
          </p:nvSpPr>
          <p:spPr>
            <a:xfrm>
              <a:off x="290557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426352" y="-1503547"/>
              <a:ext cx="316194" cy="59553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2143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1273" y="1476286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5965" y="1467239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>
              <a:stCxn id="20" idx="2"/>
            </p:cNvCxnSpPr>
            <p:nvPr/>
          </p:nvCxnSpPr>
          <p:spPr>
            <a:xfrm>
              <a:off x="2298372" y="1920668"/>
              <a:ext cx="0" cy="147842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803064" y="1915894"/>
              <a:ext cx="0" cy="1478422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20552" y="3040168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30425" y="3035394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Demi-tour 27"/>
            <p:cNvSpPr/>
            <p:nvPr/>
          </p:nvSpPr>
          <p:spPr>
            <a:xfrm rot="10800000" flipH="1">
              <a:off x="2254535" y="3202538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Demi-tour 28"/>
            <p:cNvSpPr/>
            <p:nvPr/>
          </p:nvSpPr>
          <p:spPr>
            <a:xfrm rot="10800000" flipH="1">
              <a:off x="4737466" y="3202719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005332" y="3398591"/>
            <a:ext cx="4307280" cy="388826"/>
            <a:chOff x="3823200" y="4315624"/>
            <a:chExt cx="2240781" cy="1939898"/>
          </a:xfrm>
        </p:grpSpPr>
        <p:sp>
          <p:nvSpPr>
            <p:cNvPr id="32" name="Rectangle 31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/>
          <p:cNvGrpSpPr/>
          <p:nvPr/>
        </p:nvGrpSpPr>
        <p:grpSpPr>
          <a:xfrm>
            <a:off x="2740745" y="3748624"/>
            <a:ext cx="5101705" cy="363447"/>
            <a:chOff x="1187998" y="3748624"/>
            <a:chExt cx="5101705" cy="363447"/>
          </a:xfrm>
        </p:grpSpPr>
        <p:cxnSp>
          <p:nvCxnSpPr>
            <p:cNvPr id="42" name="Connecteur droit 41"/>
            <p:cNvCxnSpPr/>
            <p:nvPr/>
          </p:nvCxnSpPr>
          <p:spPr>
            <a:xfrm>
              <a:off x="1452585" y="3748624"/>
              <a:ext cx="0" cy="31123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606224" y="3764557"/>
              <a:ext cx="0" cy="1396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5759865" y="3787416"/>
              <a:ext cx="0" cy="1396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2653129" y="3787416"/>
              <a:ext cx="0" cy="1396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4841520" y="3787416"/>
              <a:ext cx="0" cy="1396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e 35"/>
            <p:cNvGrpSpPr/>
            <p:nvPr/>
          </p:nvGrpSpPr>
          <p:grpSpPr>
            <a:xfrm>
              <a:off x="1187998" y="3904244"/>
              <a:ext cx="5101705" cy="207827"/>
              <a:chOff x="3823200" y="4315624"/>
              <a:chExt cx="2240781" cy="193989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3823200" y="4315627"/>
                <a:ext cx="2240781" cy="1939895"/>
              </a:xfrm>
              <a:prstGeom prst="rect">
                <a:avLst/>
              </a:prstGeom>
              <a:grp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>
                <a:off x="4435268" y="4315624"/>
                <a:ext cx="0" cy="1939895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943590" y="4315626"/>
                <a:ext cx="0" cy="1939895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5502067" y="4315625"/>
                <a:ext cx="0" cy="1939895"/>
              </a:xfrm>
              <a:prstGeom prst="line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8" name="Connecteur droit 47"/>
          <p:cNvCxnSpPr/>
          <p:nvPr/>
        </p:nvCxnSpPr>
        <p:spPr>
          <a:xfrm>
            <a:off x="5323263" y="4293394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73735" y="42176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7485727" y="41384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496337" y="42176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708329" y="41384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5726809" y="4217678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5938801" y="4138405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81634" y="4329937"/>
            <a:ext cx="2349959" cy="19398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Optical table</a:t>
            </a:r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5506606" y="4329934"/>
            <a:ext cx="2240781" cy="1939898"/>
            <a:chOff x="3823200" y="4315624"/>
            <a:chExt cx="2240781" cy="1939898"/>
          </a:xfrm>
        </p:grpSpPr>
        <p:sp>
          <p:nvSpPr>
            <p:cNvPr id="55" name="Rectangle 54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5835992" y="5057603"/>
            <a:ext cx="1539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Elcom supporting structure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900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4" y="821374"/>
            <a:ext cx="3111614" cy="21036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21144"/>
          <a:stretch/>
        </p:blipFill>
        <p:spPr>
          <a:xfrm>
            <a:off x="166424" y="3413408"/>
            <a:ext cx="2913206" cy="301765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30835" y="5099261"/>
            <a:ext cx="486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Composite frame is  brought above anode with the crane, then laid on adjustment </a:t>
            </a:r>
            <a:r>
              <a:rPr lang="fr-FR" smtClean="0"/>
              <a:t>arms</a:t>
            </a:r>
          </a:p>
          <a:p>
            <a:endParaRPr lang="fr-FR"/>
          </a:p>
          <a:p>
            <a:r>
              <a:rPr lang="fr-FR" smtClean="0"/>
              <a:t>Precise vertical positionning thanks to ball-screws</a:t>
            </a:r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2156605" y="4796288"/>
            <a:ext cx="1574230" cy="50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11436"/>
          <a:stretch/>
        </p:blipFill>
        <p:spPr>
          <a:xfrm>
            <a:off x="3208864" y="1017917"/>
            <a:ext cx="5391672" cy="35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Composite frame – Anodes connection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288"/>
          <a:stretch/>
        </p:blipFill>
        <p:spPr>
          <a:xfrm>
            <a:off x="6199921" y="743501"/>
            <a:ext cx="2551382" cy="140054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8460" y="1029455"/>
            <a:ext cx="5399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Special tooling is used to access the top of the composite frame (even the middle) and place the washers + nuts</a:t>
            </a:r>
            <a:endParaRPr lang="fr-FR"/>
          </a:p>
        </p:txBody>
      </p:sp>
      <p:pic>
        <p:nvPicPr>
          <p:cNvPr id="15" name="Espace réservé du contenu 6"/>
          <p:cNvPicPr>
            <a:picLocks noChangeAspect="1"/>
          </p:cNvPicPr>
          <p:nvPr/>
        </p:nvPicPr>
        <p:blipFill rotWithShape="1">
          <a:blip r:embed="rId3"/>
          <a:srcRect r="29295"/>
          <a:stretch/>
        </p:blipFill>
        <p:spPr bwMode="auto">
          <a:xfrm>
            <a:off x="93035" y="2402644"/>
            <a:ext cx="3772812" cy="187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r="35108"/>
          <a:stretch/>
        </p:blipFill>
        <p:spPr>
          <a:xfrm>
            <a:off x="4763538" y="2553812"/>
            <a:ext cx="3578205" cy="1868763"/>
          </a:xfrm>
          <a:prstGeom prst="rect">
            <a:avLst/>
          </a:prstGeom>
        </p:spPr>
      </p:pic>
      <p:cxnSp>
        <p:nvCxnSpPr>
          <p:cNvPr id="12" name="Connecteur droit avec flèche 11"/>
          <p:cNvCxnSpPr/>
          <p:nvPr/>
        </p:nvCxnSpPr>
        <p:spPr>
          <a:xfrm>
            <a:off x="2967487" y="1759380"/>
            <a:ext cx="2536166" cy="974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883958" y="2364207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D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599239" y="2369146"/>
            <a:ext cx="76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E</a:t>
            </a:r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/>
          <a:srcRect l="33033"/>
          <a:stretch/>
        </p:blipFill>
        <p:spPr>
          <a:xfrm>
            <a:off x="892851" y="4324331"/>
            <a:ext cx="1439279" cy="18646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/>
          <a:srcRect l="7909"/>
          <a:stretch/>
        </p:blipFill>
        <p:spPr>
          <a:xfrm>
            <a:off x="5423816" y="4594217"/>
            <a:ext cx="1697076" cy="15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Anode : Shield layer connection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-1599676" y="1281547"/>
            <a:ext cx="6587780" cy="4939467"/>
            <a:chOff x="290557" y="1316052"/>
            <a:chExt cx="6587780" cy="4939467"/>
          </a:xfrm>
        </p:grpSpPr>
        <p:sp>
          <p:nvSpPr>
            <p:cNvPr id="17" name="Rectangle 16"/>
            <p:cNvSpPr/>
            <p:nvPr/>
          </p:nvSpPr>
          <p:spPr>
            <a:xfrm>
              <a:off x="290557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426352" y="-1503547"/>
              <a:ext cx="316194" cy="59553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2143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1273" y="1476286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5965" y="1467239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>
              <a:stCxn id="20" idx="2"/>
              <a:endCxn id="25" idx="0"/>
            </p:cNvCxnSpPr>
            <p:nvPr/>
          </p:nvCxnSpPr>
          <p:spPr>
            <a:xfrm flipH="1">
              <a:off x="2293191" y="1920668"/>
              <a:ext cx="5181" cy="52514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endCxn id="29" idx="3"/>
            </p:cNvCxnSpPr>
            <p:nvPr/>
          </p:nvCxnSpPr>
          <p:spPr>
            <a:xfrm flipH="1">
              <a:off x="4797945" y="1915894"/>
              <a:ext cx="5119" cy="87056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20552" y="2445808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30425" y="2441034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Demi-tour 27"/>
            <p:cNvSpPr/>
            <p:nvPr/>
          </p:nvSpPr>
          <p:spPr>
            <a:xfrm rot="10800000" flipH="1">
              <a:off x="2254535" y="2608178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Demi-tour 28"/>
            <p:cNvSpPr/>
            <p:nvPr/>
          </p:nvSpPr>
          <p:spPr>
            <a:xfrm rot="10800000" flipH="1">
              <a:off x="4737466" y="2608359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-548743" y="2716385"/>
            <a:ext cx="4307280" cy="388826"/>
            <a:chOff x="3823200" y="4315624"/>
            <a:chExt cx="2240781" cy="1939898"/>
          </a:xfrm>
        </p:grpSpPr>
        <p:sp>
          <p:nvSpPr>
            <p:cNvPr id="32" name="Rectangle 31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1769188" y="3611188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719660" y="3535473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3931652" y="3456200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2942262" y="3535473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3154254" y="3456200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172734" y="3535472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384726" y="3456199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-772022" y="4281119"/>
            <a:ext cx="2349959" cy="19398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Optical table</a:t>
            </a:r>
            <a:endParaRPr lang="fr-FR"/>
          </a:p>
        </p:txBody>
      </p:sp>
      <p:grpSp>
        <p:nvGrpSpPr>
          <p:cNvPr id="54" name="Groupe 53"/>
          <p:cNvGrpSpPr/>
          <p:nvPr/>
        </p:nvGrpSpPr>
        <p:grpSpPr>
          <a:xfrm>
            <a:off x="1852950" y="4281116"/>
            <a:ext cx="2240781" cy="1939898"/>
            <a:chOff x="3823200" y="4315624"/>
            <a:chExt cx="2240781" cy="1939898"/>
          </a:xfrm>
        </p:grpSpPr>
        <p:sp>
          <p:nvSpPr>
            <p:cNvPr id="55" name="Rectangle 54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2182336" y="5008785"/>
            <a:ext cx="1539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Elcom supporting structure</a:t>
            </a:r>
            <a:endParaRPr lang="fr-FR" sz="1400"/>
          </a:p>
        </p:txBody>
      </p:sp>
      <p:cxnSp>
        <p:nvCxnSpPr>
          <p:cNvPr id="60" name="Connecteur droit 59"/>
          <p:cNvCxnSpPr/>
          <p:nvPr/>
        </p:nvCxnSpPr>
        <p:spPr>
          <a:xfrm>
            <a:off x="-548741" y="2925610"/>
            <a:ext cx="0" cy="3112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1604898" y="3097162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3758539" y="3120021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651803" y="3120021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2840194" y="3120021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/>
          <p:cNvGrpSpPr/>
          <p:nvPr/>
        </p:nvGrpSpPr>
        <p:grpSpPr>
          <a:xfrm>
            <a:off x="-813328" y="3236849"/>
            <a:ext cx="5101705" cy="207827"/>
            <a:chOff x="3823200" y="4315624"/>
            <a:chExt cx="2240781" cy="19398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6" name="Rectangle 65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Connecteur droit 69"/>
          <p:cNvCxnSpPr/>
          <p:nvPr/>
        </p:nvCxnSpPr>
        <p:spPr>
          <a:xfrm>
            <a:off x="1763402" y="4246667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027"/>
          <a:stretch/>
        </p:blipFill>
        <p:spPr>
          <a:xfrm>
            <a:off x="5314001" y="1168076"/>
            <a:ext cx="3465373" cy="1117924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731" y="4976630"/>
            <a:ext cx="3427961" cy="1316725"/>
          </a:xfrm>
          <a:prstGeom prst="rect">
            <a:avLst/>
          </a:prstGeom>
        </p:spPr>
      </p:pic>
      <p:pic>
        <p:nvPicPr>
          <p:cNvPr id="73" name="Espace réservé du contenu 6"/>
          <p:cNvPicPr>
            <a:picLocks noChangeAspect="1"/>
          </p:cNvPicPr>
          <p:nvPr/>
        </p:nvPicPr>
        <p:blipFill rotWithShape="1">
          <a:blip r:embed="rId2"/>
          <a:srcRect t="85229"/>
          <a:stretch/>
        </p:blipFill>
        <p:spPr bwMode="auto">
          <a:xfrm>
            <a:off x="5329455" y="2468396"/>
            <a:ext cx="3465373" cy="19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ZoneTexte 73"/>
          <p:cNvSpPr txBox="1"/>
          <p:nvPr/>
        </p:nvSpPr>
        <p:spPr>
          <a:xfrm>
            <a:off x="6128196" y="956599"/>
            <a:ext cx="76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F</a:t>
            </a:r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169981" y="4812680"/>
            <a:ext cx="800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Step G</a:t>
            </a:r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4"/>
          <a:srcRect l="21144" t="21026"/>
          <a:stretch/>
        </p:blipFill>
        <p:spPr>
          <a:xfrm>
            <a:off x="7194995" y="2991108"/>
            <a:ext cx="1837320" cy="1503024"/>
          </a:xfrm>
          <a:prstGeom prst="rect">
            <a:avLst/>
          </a:prstGeom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F81BBBF6-13A9-4CC5-A0E6-2A7EA1E0A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613" y="3275927"/>
            <a:ext cx="1919482" cy="1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06546" y="4315625"/>
            <a:ext cx="2349959" cy="19398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Optical table</a:t>
            </a:r>
            <a:endParaRPr lang="fr-FR"/>
          </a:p>
        </p:txBody>
      </p:sp>
      <p:grpSp>
        <p:nvGrpSpPr>
          <p:cNvPr id="62" name="Groupe 61"/>
          <p:cNvGrpSpPr/>
          <p:nvPr/>
        </p:nvGrpSpPr>
        <p:grpSpPr>
          <a:xfrm>
            <a:off x="4031518" y="4315622"/>
            <a:ext cx="2240781" cy="1939898"/>
            <a:chOff x="3823200" y="4315624"/>
            <a:chExt cx="2240781" cy="1939898"/>
          </a:xfrm>
        </p:grpSpPr>
        <p:sp>
          <p:nvSpPr>
            <p:cNvPr id="63" name="Rectangle 62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oneTexte 66"/>
          <p:cNvSpPr txBox="1"/>
          <p:nvPr/>
        </p:nvSpPr>
        <p:spPr>
          <a:xfrm>
            <a:off x="4360904" y="5043291"/>
            <a:ext cx="1539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Elcom supporting structure</a:t>
            </a:r>
            <a:endParaRPr lang="fr-FR" sz="14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01652" y="1316053"/>
            <a:ext cx="6587780" cy="4939467"/>
            <a:chOff x="290557" y="1316052"/>
            <a:chExt cx="6587780" cy="4939467"/>
          </a:xfrm>
        </p:grpSpPr>
        <p:sp>
          <p:nvSpPr>
            <p:cNvPr id="17" name="Rectangle 16"/>
            <p:cNvSpPr/>
            <p:nvPr/>
          </p:nvSpPr>
          <p:spPr>
            <a:xfrm>
              <a:off x="290557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426352" y="-1503547"/>
              <a:ext cx="316194" cy="59553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2143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1273" y="1476286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5965" y="1467239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>
              <a:stCxn id="20" idx="2"/>
              <a:endCxn id="25" idx="0"/>
            </p:cNvCxnSpPr>
            <p:nvPr/>
          </p:nvCxnSpPr>
          <p:spPr>
            <a:xfrm flipH="1">
              <a:off x="2293191" y="1920668"/>
              <a:ext cx="5181" cy="52514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endCxn id="29" idx="3"/>
            </p:cNvCxnSpPr>
            <p:nvPr/>
          </p:nvCxnSpPr>
          <p:spPr>
            <a:xfrm flipH="1">
              <a:off x="4797945" y="1915894"/>
              <a:ext cx="5119" cy="87056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20552" y="2445808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30425" y="2441034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Demi-tour 27"/>
            <p:cNvSpPr/>
            <p:nvPr/>
          </p:nvSpPr>
          <p:spPr>
            <a:xfrm rot="10800000" flipH="1">
              <a:off x="2254535" y="2608178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Demi-tour 28"/>
            <p:cNvSpPr/>
            <p:nvPr/>
          </p:nvSpPr>
          <p:spPr>
            <a:xfrm rot="10800000" flipH="1">
              <a:off x="4737466" y="2608359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452585" y="2750891"/>
            <a:ext cx="4307280" cy="388826"/>
            <a:chOff x="3823200" y="4315624"/>
            <a:chExt cx="2240781" cy="1939898"/>
          </a:xfrm>
        </p:grpSpPr>
        <p:sp>
          <p:nvSpPr>
            <p:cNvPr id="32" name="Rectangle 31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>
            <a:stCxn id="32" idx="1"/>
          </p:cNvCxnSpPr>
          <p:nvPr/>
        </p:nvCxnSpPr>
        <p:spPr>
          <a:xfrm>
            <a:off x="1452585" y="2945305"/>
            <a:ext cx="0" cy="3112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606224" y="311685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759865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653129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841520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770516" y="3645694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720988" y="35699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932980" y="34907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943590" y="35699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155582" y="34907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74062" y="3569978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386054" y="3490705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>
            <a:off x="3770516" y="3734510"/>
            <a:ext cx="270555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11" y="3959689"/>
            <a:ext cx="3983993" cy="2181838"/>
          </a:xfrm>
          <a:prstGeom prst="rect">
            <a:avLst/>
          </a:prstGeom>
        </p:spPr>
      </p:pic>
      <p:cxnSp>
        <p:nvCxnSpPr>
          <p:cNvPr id="68" name="Connecteur droit 67"/>
          <p:cNvCxnSpPr/>
          <p:nvPr/>
        </p:nvCxnSpPr>
        <p:spPr>
          <a:xfrm>
            <a:off x="1452585" y="2919336"/>
            <a:ext cx="0" cy="3112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3606224" y="3090888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5759865" y="311374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2653129" y="311374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4841520" y="311374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3" name="Groupe 72"/>
          <p:cNvGrpSpPr/>
          <p:nvPr/>
        </p:nvGrpSpPr>
        <p:grpSpPr>
          <a:xfrm>
            <a:off x="1187998" y="3230575"/>
            <a:ext cx="5101705" cy="207827"/>
            <a:chOff x="3823200" y="4315624"/>
            <a:chExt cx="2240781" cy="19398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4" name="Rectangle 73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68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401652" y="1316053"/>
            <a:ext cx="6587780" cy="4939467"/>
            <a:chOff x="290557" y="1316052"/>
            <a:chExt cx="6587780" cy="4939467"/>
          </a:xfrm>
        </p:grpSpPr>
        <p:sp>
          <p:nvSpPr>
            <p:cNvPr id="17" name="Rectangle 16"/>
            <p:cNvSpPr/>
            <p:nvPr/>
          </p:nvSpPr>
          <p:spPr>
            <a:xfrm>
              <a:off x="290557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3426352" y="-1503547"/>
              <a:ext cx="316194" cy="59553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62143" y="1316052"/>
              <a:ext cx="316194" cy="493946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11273" y="1476286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15965" y="1467239"/>
              <a:ext cx="374198" cy="4443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/>
            <p:cNvCxnSpPr>
              <a:stCxn id="20" idx="2"/>
              <a:endCxn id="25" idx="0"/>
            </p:cNvCxnSpPr>
            <p:nvPr/>
          </p:nvCxnSpPr>
          <p:spPr>
            <a:xfrm flipH="1">
              <a:off x="2293191" y="1920668"/>
              <a:ext cx="5181" cy="52514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endCxn id="29" idx="3"/>
            </p:cNvCxnSpPr>
            <p:nvPr/>
          </p:nvCxnSpPr>
          <p:spPr>
            <a:xfrm flipH="1">
              <a:off x="4797945" y="1915894"/>
              <a:ext cx="5119" cy="87056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2220552" y="2445808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30425" y="2441034"/>
              <a:ext cx="145278" cy="1623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Demi-tour 27"/>
            <p:cNvSpPr/>
            <p:nvPr/>
          </p:nvSpPr>
          <p:spPr>
            <a:xfrm rot="10800000" flipH="1">
              <a:off x="2254535" y="2608178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9" name="Demi-tour 28"/>
            <p:cNvSpPr/>
            <p:nvPr/>
          </p:nvSpPr>
          <p:spPr>
            <a:xfrm rot="10800000" flipH="1">
              <a:off x="4737466" y="2608359"/>
              <a:ext cx="138237" cy="178100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452585" y="2750891"/>
            <a:ext cx="4307280" cy="388826"/>
            <a:chOff x="3823200" y="4315624"/>
            <a:chExt cx="2240781" cy="1939898"/>
          </a:xfrm>
        </p:grpSpPr>
        <p:sp>
          <p:nvSpPr>
            <p:cNvPr id="32" name="Rectangle 31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Connecteur droit 41"/>
          <p:cNvCxnSpPr>
            <a:stCxn id="32" idx="1"/>
          </p:cNvCxnSpPr>
          <p:nvPr/>
        </p:nvCxnSpPr>
        <p:spPr>
          <a:xfrm>
            <a:off x="1452585" y="2945305"/>
            <a:ext cx="0" cy="3112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3606224" y="311685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5759865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2653129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841520" y="3139716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3770516" y="3645694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720988" y="35699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932980" y="34907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943590" y="3569979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5155582" y="3490706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4174062" y="3569978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4386054" y="3490705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60"/>
          <p:cNvCxnSpPr/>
          <p:nvPr/>
        </p:nvCxnSpPr>
        <p:spPr>
          <a:xfrm>
            <a:off x="3770516" y="3734510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050324" y="3642820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000796" y="3567105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212788" y="3487832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223398" y="3567105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435390" y="3487832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1453870" y="3567104"/>
            <a:ext cx="697337" cy="45719"/>
          </a:xfrm>
          <a:prstGeom prst="rect">
            <a:avLst/>
          </a:prstGeom>
          <a:solidFill>
            <a:srgbClr val="CA7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1665862" y="3487831"/>
            <a:ext cx="228600" cy="45719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/>
          <p:cNvCxnSpPr/>
          <p:nvPr/>
        </p:nvCxnSpPr>
        <p:spPr>
          <a:xfrm>
            <a:off x="1050324" y="3731636"/>
            <a:ext cx="264780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245875" y="4329937"/>
            <a:ext cx="2349959" cy="19398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Optical table</a:t>
            </a:r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3870847" y="4329934"/>
            <a:ext cx="2240781" cy="1939898"/>
            <a:chOff x="3823200" y="4315624"/>
            <a:chExt cx="2240781" cy="1939898"/>
          </a:xfrm>
        </p:grpSpPr>
        <p:sp>
          <p:nvSpPr>
            <p:cNvPr id="64" name="Rectangle 63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Connecteur droit 64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ZoneTexte 67"/>
          <p:cNvSpPr txBox="1"/>
          <p:nvPr/>
        </p:nvSpPr>
        <p:spPr>
          <a:xfrm>
            <a:off x="4200233" y="5057603"/>
            <a:ext cx="1539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Elcom supporting structure</a:t>
            </a:r>
            <a:endParaRPr lang="fr-FR" sz="1400"/>
          </a:p>
        </p:txBody>
      </p:sp>
      <p:cxnSp>
        <p:nvCxnSpPr>
          <p:cNvPr id="69" name="Connecteur droit 68"/>
          <p:cNvCxnSpPr/>
          <p:nvPr/>
        </p:nvCxnSpPr>
        <p:spPr>
          <a:xfrm>
            <a:off x="1452587" y="2938596"/>
            <a:ext cx="0" cy="3112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3606226" y="3110148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5759867" y="313300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653131" y="313300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841522" y="3133007"/>
            <a:ext cx="0" cy="1396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1188000" y="3249835"/>
            <a:ext cx="5101705" cy="207827"/>
            <a:chOff x="3823200" y="4315624"/>
            <a:chExt cx="2240781" cy="193989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" name="Rectangle 74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6" name="Connecteur droit 75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grp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Material studies - Cryolab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169" y="1713819"/>
            <a:ext cx="6734569" cy="4318729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0140" y="856362"/>
            <a:ext cx="768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CTE measurements have been performed by Cryolab on Anode material and Glass fiber from manufacturer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4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Material studies : Cryolab</a:t>
            </a:r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411" y="881308"/>
            <a:ext cx="4692601" cy="3802835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20906" y="3760813"/>
            <a:ext cx="33962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Glass fiber </a:t>
            </a:r>
            <a:r>
              <a:rPr lang="fr-FR" smtClean="0"/>
              <a:t>from composite frame </a:t>
            </a:r>
            <a:r>
              <a:rPr lang="fr-FR" smtClean="0"/>
              <a:t>manufacturer</a:t>
            </a:r>
          </a:p>
          <a:p>
            <a:r>
              <a:rPr lang="fr-FR" smtClean="0"/>
              <a:t>CTE = </a:t>
            </a:r>
            <a:r>
              <a:rPr lang="fr-FR" smtClean="0"/>
              <a:t>8,87 </a:t>
            </a:r>
          </a:p>
          <a:p>
            <a:r>
              <a:rPr lang="fr-FR" sz="1400" smtClean="0"/>
              <a:t>Little dependance on fiber orientation</a:t>
            </a:r>
            <a:endParaRPr lang="fr-FR" sz="1400"/>
          </a:p>
        </p:txBody>
      </p:sp>
      <p:sp>
        <p:nvSpPr>
          <p:cNvPr id="11" name="ZoneTexte 10"/>
          <p:cNvSpPr txBox="1"/>
          <p:nvPr/>
        </p:nvSpPr>
        <p:spPr>
          <a:xfrm>
            <a:off x="5638364" y="1216276"/>
            <a:ext cx="1742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Anode material</a:t>
            </a:r>
          </a:p>
          <a:p>
            <a:r>
              <a:rPr lang="fr-FR" smtClean="0"/>
              <a:t>CTE 0° = 11,47</a:t>
            </a:r>
          </a:p>
          <a:p>
            <a:r>
              <a:rPr lang="fr-FR" smtClean="0"/>
              <a:t>CTE 90° = 9,76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69411" y="5305843"/>
            <a:ext cx="799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Data are included in mechanical simulation to evaluate differential thermal shrinkage impact on deflection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0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ProtoDUNE DP installation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4253" y="1198463"/>
            <a:ext cx="6099030" cy="1013911"/>
          </a:xfrm>
        </p:spPr>
        <p:txBody>
          <a:bodyPr/>
          <a:lstStyle/>
          <a:p>
            <a:pPr marL="0" indent="0">
              <a:buNone/>
            </a:pPr>
            <a:r>
              <a:rPr lang="fr-FR" sz="2000" smtClean="0">
                <a:hlinkClick r:id="rId2"/>
              </a:rPr>
              <a:t>https</a:t>
            </a:r>
            <a:r>
              <a:rPr lang="fr-FR" sz="2000">
                <a:hlinkClick r:id="rId2"/>
              </a:rPr>
              <a:t>://lapp-owncloud.in2p3.fr/s/fPC2Sb8KfesLMoS</a:t>
            </a:r>
            <a:endParaRPr lang="fr-FR" sz="20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099" y="829131"/>
            <a:ext cx="717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Overview of the ProtoDUNE Dual Phase CRPs is available here : 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11" y="1737474"/>
            <a:ext cx="5769289" cy="38354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5098" y="5859980"/>
            <a:ext cx="717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Clean room dimensions :  20m x 6m x 5m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4477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Material studies – CERN Metrology 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28" y="1436298"/>
            <a:ext cx="3394472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5659" y="1436297"/>
            <a:ext cx="4244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Measurement of CTE by photogrammetry have been performed with CERN metrology team.</a:t>
            </a:r>
          </a:p>
          <a:p>
            <a:endParaRPr lang="fr-FR" smtClean="0"/>
          </a:p>
          <a:p>
            <a:r>
              <a:rPr lang="fr-FR" smtClean="0"/>
              <a:t>Anodes samples have been included and will provide redundancy with Cryolab’s </a:t>
            </a:r>
            <a:r>
              <a:rPr lang="fr-FR" smtClean="0"/>
              <a:t>measurements</a:t>
            </a:r>
            <a:r>
              <a:rPr lang="fr-FR" smtClean="0"/>
              <a:t>.</a:t>
            </a:r>
          </a:p>
          <a:p>
            <a:endParaRPr lang="fr-FR"/>
          </a:p>
          <a:p>
            <a:r>
              <a:rPr lang="fr-FR" smtClean="0"/>
              <a:t>Results available soon.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6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Next steps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2892" y="873540"/>
            <a:ext cx="7823816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400" smtClean="0"/>
              <a:t>Spacers validation </a:t>
            </a:r>
          </a:p>
          <a:p>
            <a:pPr lvl="1">
              <a:lnSpc>
                <a:spcPct val="150000"/>
              </a:lnSpc>
            </a:pPr>
            <a:r>
              <a:rPr lang="fr-FR" sz="1600" i="1" smtClean="0"/>
              <a:t>dimensions and mechanical tests</a:t>
            </a:r>
            <a:endParaRPr lang="fr-FR" sz="1600" i="1"/>
          </a:p>
          <a:p>
            <a:pPr>
              <a:lnSpc>
                <a:spcPct val="150000"/>
              </a:lnSpc>
            </a:pPr>
            <a:r>
              <a:rPr lang="fr-FR" sz="2400" smtClean="0"/>
              <a:t>Composite frame final design &amp; thermal simulations</a:t>
            </a:r>
          </a:p>
          <a:p>
            <a:pPr>
              <a:lnSpc>
                <a:spcPct val="150000"/>
              </a:lnSpc>
            </a:pPr>
            <a:r>
              <a:rPr lang="fr-FR" sz="2400" smtClean="0"/>
              <a:t>Decoupling system production and tests</a:t>
            </a:r>
          </a:p>
          <a:p>
            <a:pPr lvl="1">
              <a:lnSpc>
                <a:spcPct val="150000"/>
              </a:lnSpc>
            </a:pPr>
            <a:r>
              <a:rPr lang="fr-FR" sz="1600" i="1" smtClean="0"/>
              <a:t>Links between metallic and composite frames</a:t>
            </a:r>
          </a:p>
          <a:p>
            <a:pPr>
              <a:lnSpc>
                <a:spcPct val="150000"/>
              </a:lnSpc>
            </a:pPr>
            <a:r>
              <a:rPr lang="fr-FR" sz="2400" smtClean="0"/>
              <a:t>Metallic frame final design (+ transport box)</a:t>
            </a:r>
          </a:p>
          <a:p>
            <a:pPr>
              <a:lnSpc>
                <a:spcPct val="150000"/>
              </a:lnSpc>
            </a:pPr>
            <a:r>
              <a:rPr lang="fr-FR" sz="2400"/>
              <a:t>CRP instrumentation integration</a:t>
            </a:r>
          </a:p>
          <a:p>
            <a:pPr>
              <a:lnSpc>
                <a:spcPct val="150000"/>
              </a:lnSpc>
            </a:pPr>
            <a:r>
              <a:rPr lang="fr-FR" sz="2400" smtClean="0"/>
              <a:t>Cable </a:t>
            </a:r>
            <a:r>
              <a:rPr lang="fr-FR" sz="2400"/>
              <a:t>routing definition </a:t>
            </a:r>
            <a:r>
              <a:rPr lang="fr-FR" sz="2400"/>
              <a:t>for </a:t>
            </a:r>
            <a:r>
              <a:rPr lang="fr-FR" sz="2400" smtClean="0"/>
              <a:t>coldbox test</a:t>
            </a:r>
            <a:endParaRPr lang="fr-FR" sz="2400"/>
          </a:p>
          <a:p>
            <a:pPr>
              <a:lnSpc>
                <a:spcPct val="150000"/>
              </a:lnSpc>
            </a:pPr>
            <a:r>
              <a:rPr lang="fr-FR" sz="2400" smtClean="0"/>
              <a:t>Suspension feedthrough design modifications for coldbox</a:t>
            </a:r>
            <a:endParaRPr lang="fr-FR" sz="24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89" y="2605178"/>
            <a:ext cx="605329" cy="12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Clean room 185 tooling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898" y="1332781"/>
            <a:ext cx="5700453" cy="4525963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14868" y="2635013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Optical table</a:t>
            </a:r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672264" y="4241963"/>
            <a:ext cx="165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Elcom structure</a:t>
            </a:r>
            <a:endParaRPr lang="fr-FR"/>
          </a:p>
        </p:txBody>
      </p:sp>
      <p:cxnSp>
        <p:nvCxnSpPr>
          <p:cNvPr id="11" name="Connecteur droit avec flèche 10"/>
          <p:cNvCxnSpPr>
            <a:stCxn id="8" idx="1"/>
          </p:cNvCxnSpPr>
          <p:nvPr/>
        </p:nvCxnSpPr>
        <p:spPr>
          <a:xfrm flipH="1">
            <a:off x="5348377" y="2819679"/>
            <a:ext cx="1466491" cy="1195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5201728" y="4339211"/>
            <a:ext cx="1470537" cy="9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8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>
          <a:xfrm>
            <a:off x="7793808" y="5527930"/>
            <a:ext cx="305076" cy="323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7920308" y="5585345"/>
            <a:ext cx="52963" cy="692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7798073" y="5533044"/>
            <a:ext cx="305076" cy="3235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920308" y="5750208"/>
            <a:ext cx="52963" cy="692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6989" y="68400"/>
            <a:ext cx="6414611" cy="450000"/>
          </a:xfrm>
        </p:spPr>
        <p:txBody>
          <a:bodyPr/>
          <a:lstStyle/>
          <a:p>
            <a:r>
              <a:rPr lang="fr-FR" smtClean="0"/>
              <a:t>Anode production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509" y="4406581"/>
            <a:ext cx="2349959" cy="19398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Optical table</a:t>
            </a:r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2954481" y="4406578"/>
            <a:ext cx="2240781" cy="1939898"/>
            <a:chOff x="3823200" y="4315624"/>
            <a:chExt cx="2240781" cy="1939898"/>
          </a:xfrm>
        </p:grpSpPr>
        <p:sp>
          <p:nvSpPr>
            <p:cNvPr id="8" name="Rectangle 7"/>
            <p:cNvSpPr/>
            <p:nvPr/>
          </p:nvSpPr>
          <p:spPr>
            <a:xfrm>
              <a:off x="3823200" y="4315627"/>
              <a:ext cx="2240781" cy="193989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4435268" y="4315624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943590" y="4315626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502067" y="4315625"/>
              <a:ext cx="0" cy="1939895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>
            <a:off x="68318" y="4377175"/>
            <a:ext cx="285647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929213" y="2296134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29751" y="2298550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730289" y="2298550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630827" y="2277145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319315" y="2277143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490318" y="2277144"/>
            <a:ext cx="625525" cy="137587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94941" y="776840"/>
            <a:ext cx="87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A</a:t>
            </a:r>
            <a:r>
              <a:rPr lang="fr-FR" smtClean="0"/>
              <a:t>node panels are glued together on the optical table (in a vacuum bag</a:t>
            </a:r>
            <a:r>
              <a:rPr lang="fr-FR" smtClean="0"/>
              <a:t>)</a:t>
            </a:r>
            <a:endParaRPr lang="fr-FR" smtClean="0"/>
          </a:p>
          <a:p>
            <a:r>
              <a:rPr lang="fr-FR" smtClean="0"/>
              <a:t>Connections are </a:t>
            </a:r>
            <a:r>
              <a:rPr lang="fr-FR" smtClean="0"/>
              <a:t>printed</a:t>
            </a:r>
          </a:p>
          <a:p>
            <a:endParaRPr lang="fr-FR" sz="60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smtClean="0"/>
              <a:t>Done by </a:t>
            </a:r>
            <a:r>
              <a:rPr lang="fr-FR" sz="1400" smtClean="0"/>
              <a:t>Rui’s team</a:t>
            </a:r>
            <a:endParaRPr lang="fr-FR" sz="140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smtClean="0"/>
              <a:t>Once glued, panels can be </a:t>
            </a:r>
            <a:r>
              <a:rPr lang="fr-FR" sz="1400" smtClean="0"/>
              <a:t>safely moved </a:t>
            </a:r>
            <a:r>
              <a:rPr lang="fr-FR" sz="1400" smtClean="0"/>
              <a:t>and fliped by hand by 4 persons (confirmed by Rui)</a:t>
            </a:r>
          </a:p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262514" y="4412579"/>
            <a:ext cx="812641" cy="12886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774344" y="4411258"/>
            <a:ext cx="812641" cy="12899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6568866" y="4155006"/>
            <a:ext cx="2440874" cy="2409696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6062409" y="3510143"/>
            <a:ext cx="369494" cy="342151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>
            <a:stCxn id="33" idx="5"/>
            <a:endCxn id="20" idx="1"/>
          </p:cNvCxnSpPr>
          <p:nvPr/>
        </p:nvCxnSpPr>
        <p:spPr>
          <a:xfrm>
            <a:off x="6377792" y="3802187"/>
            <a:ext cx="548532" cy="70571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283867" y="5134247"/>
            <a:ext cx="1539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smtClean="0"/>
              <a:t>Elcom supporting structure</a:t>
            </a:r>
            <a:endParaRPr lang="fr-FR" sz="1400"/>
          </a:p>
        </p:txBody>
      </p:sp>
      <p:sp>
        <p:nvSpPr>
          <p:cNvPr id="42" name="ZoneTexte 41"/>
          <p:cNvSpPr txBox="1"/>
          <p:nvPr/>
        </p:nvSpPr>
        <p:spPr>
          <a:xfrm>
            <a:off x="6944840" y="5750208"/>
            <a:ext cx="153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Detachable centering « ears »</a:t>
            </a:r>
            <a:endParaRPr lang="fr-FR" sz="140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716657" y="2305345"/>
            <a:ext cx="0" cy="13758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1929213" y="3852294"/>
            <a:ext cx="5877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 rot="16200000">
            <a:off x="1313341" y="281162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1686</a:t>
            </a:r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031821" y="384074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500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Necessary to enlarge optical table?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58" y="716631"/>
            <a:ext cx="5980432" cy="3614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" y="2772503"/>
            <a:ext cx="3904543" cy="35145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23359" y="871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1490</a:t>
            </a:r>
            <a:endParaRPr lang="fr-FR"/>
          </a:p>
        </p:txBody>
      </p:sp>
      <p:cxnSp>
        <p:nvCxnSpPr>
          <p:cNvPr id="12" name="Connecteur droit avec flèche 11"/>
          <p:cNvCxnSpPr>
            <a:stCxn id="10" idx="3"/>
          </p:cNvCxnSpPr>
          <p:nvPr/>
        </p:nvCxnSpPr>
        <p:spPr>
          <a:xfrm>
            <a:off x="2076102" y="1055934"/>
            <a:ext cx="805121" cy="38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554851" y="67573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1686</a:t>
            </a:r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16" name="Connecteur droit avec flèche 15"/>
          <p:cNvCxnSpPr>
            <a:stCxn id="15" idx="3"/>
          </p:cNvCxnSpPr>
          <p:nvPr/>
        </p:nvCxnSpPr>
        <p:spPr>
          <a:xfrm>
            <a:off x="3207594" y="860404"/>
            <a:ext cx="661637" cy="4902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94800" y="338730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3990</a:t>
            </a:r>
            <a:endParaRPr lang="fr-FR"/>
          </a:p>
        </p:txBody>
      </p:sp>
      <p:cxnSp>
        <p:nvCxnSpPr>
          <p:cNvPr id="21" name="Connecteur droit avec flèche 20"/>
          <p:cNvCxnSpPr>
            <a:stCxn id="20" idx="3"/>
          </p:cNvCxnSpPr>
          <p:nvPr/>
        </p:nvCxnSpPr>
        <p:spPr>
          <a:xfrm flipV="1">
            <a:off x="4947543" y="2708695"/>
            <a:ext cx="436074" cy="863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3542859" y="28825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00B050"/>
                </a:solidFill>
              </a:rPr>
              <a:t>2998</a:t>
            </a:r>
            <a:endParaRPr lang="fr-FR">
              <a:solidFill>
                <a:srgbClr val="00B050"/>
              </a:solidFill>
            </a:endParaRPr>
          </a:p>
        </p:txBody>
      </p:sp>
      <p:cxnSp>
        <p:nvCxnSpPr>
          <p:cNvPr id="23" name="Connecteur droit avec flèche 22"/>
          <p:cNvCxnSpPr>
            <a:stCxn id="22" idx="3"/>
          </p:cNvCxnSpPr>
          <p:nvPr/>
        </p:nvCxnSpPr>
        <p:spPr>
          <a:xfrm flipV="1">
            <a:off x="4195602" y="2080543"/>
            <a:ext cx="99198" cy="9866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096030" y="4618022"/>
            <a:ext cx="5047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Is it necessary to extend the table to cover the whole anode surface?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smtClean="0"/>
              <a:t>Should we foresee a smooth covering to avoid scratches when sliding the anode? 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40381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Composite frame transparency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18346" y="1263054"/>
            <a:ext cx="5987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Last version of the composite frame, under mechanical studies</a:t>
            </a:r>
          </a:p>
          <a:p>
            <a:r>
              <a:rPr lang="fr-FR" smtClean="0"/>
              <a:t>Transparency : ~56%</a:t>
            </a:r>
          </a:p>
          <a:p>
            <a:endParaRPr lang="fr-FR" smtClean="0"/>
          </a:p>
          <a:p>
            <a:r>
              <a:rPr lang="fr-FR" smtClean="0"/>
              <a:t>To </a:t>
            </a:r>
            <a:r>
              <a:rPr lang="fr-FR"/>
              <a:t>be validated with manufacturer (bid will be proposed soon</a:t>
            </a:r>
            <a:r>
              <a:rPr lang="fr-FR" smtClean="0"/>
              <a:t>)</a:t>
            </a:r>
          </a:p>
          <a:p>
            <a:endParaRPr lang="fr-FR"/>
          </a:p>
          <a:p>
            <a:r>
              <a:rPr lang="fr-FR" smtClean="0"/>
              <a:t>Estimated planarity in specs, results will be presented in details soon</a:t>
            </a:r>
            <a:endParaRPr lang="fr-FR"/>
          </a:p>
          <a:p>
            <a:endParaRPr lang="fr-FR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951" y="3643212"/>
            <a:ext cx="7400925" cy="21786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387" y="1263054"/>
            <a:ext cx="2263785" cy="20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Spacers geometry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186" y="1362974"/>
            <a:ext cx="6398865" cy="4625167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2044460" y="1362974"/>
            <a:ext cx="834891" cy="80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44800" y="1104182"/>
            <a:ext cx="17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Composite frame</a:t>
            </a:r>
            <a:endParaRPr lang="fr-FR"/>
          </a:p>
        </p:txBody>
      </p:sp>
      <p:cxnSp>
        <p:nvCxnSpPr>
          <p:cNvPr id="14" name="Connecteur droit avec flèche 13"/>
          <p:cNvCxnSpPr>
            <a:stCxn id="15" idx="3"/>
          </p:cNvCxnSpPr>
          <p:nvPr/>
        </p:nvCxnSpPr>
        <p:spPr>
          <a:xfrm>
            <a:off x="1918111" y="2353205"/>
            <a:ext cx="961240" cy="334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71149" y="2168539"/>
            <a:ext cx="15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Adapter board</a:t>
            </a:r>
            <a:endParaRPr lang="fr-FR"/>
          </a:p>
        </p:txBody>
      </p:sp>
      <p:cxnSp>
        <p:nvCxnSpPr>
          <p:cNvPr id="16" name="Connecteur droit avec flèche 15"/>
          <p:cNvCxnSpPr>
            <a:stCxn id="17" idx="3"/>
          </p:cNvCxnSpPr>
          <p:nvPr/>
        </p:nvCxnSpPr>
        <p:spPr>
          <a:xfrm>
            <a:off x="2082636" y="3287082"/>
            <a:ext cx="738202" cy="1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93364" y="3102416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Anode Collection</a:t>
            </a:r>
            <a:endParaRPr lang="fr-FR"/>
          </a:p>
        </p:txBody>
      </p:sp>
      <p:cxnSp>
        <p:nvCxnSpPr>
          <p:cNvPr id="18" name="Connecteur droit avec flèche 17"/>
          <p:cNvCxnSpPr>
            <a:stCxn id="19" idx="3"/>
          </p:cNvCxnSpPr>
          <p:nvPr/>
        </p:nvCxnSpPr>
        <p:spPr>
          <a:xfrm flipV="1">
            <a:off x="1899092" y="3901390"/>
            <a:ext cx="980259" cy="24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76908" y="395675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Anode Shield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4017" t="43796"/>
          <a:stretch/>
        </p:blipFill>
        <p:spPr>
          <a:xfrm>
            <a:off x="1104617" y="1874089"/>
            <a:ext cx="3024669" cy="23981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Are Anodes spacing ok?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9286" y="1212012"/>
            <a:ext cx="4478227" cy="372229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812211" y="2639683"/>
            <a:ext cx="1604514" cy="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2993366" y="3933645"/>
            <a:ext cx="14233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5063705" y="1990188"/>
            <a:ext cx="636122" cy="6094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020526" y="166955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>
                <a:solidFill>
                  <a:srgbClr val="C00000"/>
                </a:solidFill>
              </a:rPr>
              <a:t>Ok?</a:t>
            </a:r>
            <a:endParaRPr lang="fr-FR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>
            <a:endCxn id="18" idx="2"/>
          </p:cNvCxnSpPr>
          <p:nvPr/>
        </p:nvCxnSpPr>
        <p:spPr>
          <a:xfrm>
            <a:off x="4416725" y="1946071"/>
            <a:ext cx="646980" cy="348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526224" y="1946071"/>
            <a:ext cx="1550525" cy="80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60" y="4344214"/>
            <a:ext cx="2857626" cy="203743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216498" y="4272232"/>
            <a:ext cx="794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smtClean="0"/>
              <a:t>M3 screw</a:t>
            </a:r>
            <a:endParaRPr lang="fr-FR" sz="1200"/>
          </a:p>
        </p:txBody>
      </p:sp>
      <p:cxnSp>
        <p:nvCxnSpPr>
          <p:cNvPr id="31" name="Connecteur droit avec flèche 30"/>
          <p:cNvCxnSpPr>
            <a:stCxn id="29" idx="3"/>
          </p:cNvCxnSpPr>
          <p:nvPr/>
        </p:nvCxnSpPr>
        <p:spPr>
          <a:xfrm flipV="1">
            <a:off x="7010690" y="4080294"/>
            <a:ext cx="143265" cy="33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5469147" y="1358054"/>
            <a:ext cx="1254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mtClean="0"/>
              <a:t>M4 nut + washer</a:t>
            </a:r>
            <a:endParaRPr lang="fr-FR" sz="1200"/>
          </a:p>
        </p:txBody>
      </p:sp>
      <p:cxnSp>
        <p:nvCxnSpPr>
          <p:cNvPr id="36" name="Connecteur droit avec flèche 35"/>
          <p:cNvCxnSpPr>
            <a:stCxn id="35" idx="3"/>
          </p:cNvCxnSpPr>
          <p:nvPr/>
        </p:nvCxnSpPr>
        <p:spPr>
          <a:xfrm>
            <a:off x="6723251" y="1496554"/>
            <a:ext cx="430704" cy="675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974305" y="5269470"/>
            <a:ext cx="4289802" cy="66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D</a:t>
            </a:r>
            <a:r>
              <a:rPr lang="fr-FR" smtClean="0"/>
              <a:t>imensions are from CAD files, can we consider them final ?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7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Anodes assembly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2021/07/04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153449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LAPP – DUNE Vertical Drift design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153449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9AD89-17DE-4EAC-B060-CF86C17F77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B3CC"/>
                </a:solidFill>
                <a:effectLst/>
                <a:uLnTx/>
                <a:uFillTx/>
                <a:latin typeface="Calibri" charset="0"/>
                <a:cs typeface="Calibri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B3CC"/>
              </a:solidFill>
              <a:effectLst/>
              <a:uLnTx/>
              <a:uFillTx/>
              <a:latin typeface="Calibri" charset="0"/>
              <a:cs typeface="Calibri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14319" y="781590"/>
            <a:ext cx="8271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The 58 plastic spacers are placed in the panel</a:t>
            </a:r>
          </a:p>
          <a:p>
            <a:endParaRPr lang="fr-FR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smtClean="0"/>
              <a:t>best solution following Rui, in development by LAPP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smtClean="0"/>
              <a:t>PEEK or Nylon should be suitable (support 50 or 30 kg by spacer in traction)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smtClean="0"/>
              <a:t>Performed on Elcom structure </a:t>
            </a:r>
            <a:r>
              <a:rPr lang="fr-FR" sz="1600" smtClean="0"/>
              <a:t>to access from below</a:t>
            </a:r>
            <a:endParaRPr lang="fr-FR" sz="160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84898" y="3087019"/>
            <a:ext cx="7349706" cy="269541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24357" y="3433314"/>
            <a:ext cx="17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Anode collection</a:t>
            </a:r>
            <a:endParaRPr lang="fr-FR"/>
          </a:p>
        </p:txBody>
      </p:sp>
      <p:cxnSp>
        <p:nvCxnSpPr>
          <p:cNvPr id="13" name="Connecteur droit avec flèche 12"/>
          <p:cNvCxnSpPr>
            <a:stCxn id="15" idx="2"/>
          </p:cNvCxnSpPr>
          <p:nvPr/>
        </p:nvCxnSpPr>
        <p:spPr>
          <a:xfrm flipH="1">
            <a:off x="4294800" y="2869678"/>
            <a:ext cx="1032585" cy="93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830413" y="2531124"/>
            <a:ext cx="2993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>
                <a:solidFill>
                  <a:srgbClr val="C00000"/>
                </a:solidFill>
              </a:rPr>
              <a:t>Tightening must be insured here</a:t>
            </a:r>
            <a:endParaRPr lang="fr-FR" sz="1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65B1BEBA-2ACD-EE4B-8A4E-A7A92331B0D1}" vid="{9DE71B95-A8B5-764D-A0BD-757A5AE25D93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sentation_couv_bleue_QUAL-LABO-FOR-029.pptx" id="{35AFA3E9-CBEE-4EB4-A049-5DFA4C6F9F33}" vid="{808DEDE2-569E-485A-A9E4-02552F097F6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21473</TotalTime>
  <Words>754</Words>
  <Application>Microsoft Office PowerPoint</Application>
  <PresentationFormat>Affichage à l'écran (4:3)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</vt:lpstr>
      <vt:lpstr>Wingdings</vt:lpstr>
      <vt:lpstr>Conception personnalisée</vt:lpstr>
      <vt:lpstr>1_Conception personnalisée</vt:lpstr>
      <vt:lpstr>DUNE Vertical Drift CRP production 04/2021 B.Aimard, G.Deleglise, D.Duchesneau, N.Geffroy</vt:lpstr>
      <vt:lpstr>ProtoDUNE DP installation</vt:lpstr>
      <vt:lpstr>Clean room 185 tooling</vt:lpstr>
      <vt:lpstr>Anode production</vt:lpstr>
      <vt:lpstr>Necessary to enlarge optical table?</vt:lpstr>
      <vt:lpstr>Composite frame transparency</vt:lpstr>
      <vt:lpstr>Spacers geometry</vt:lpstr>
      <vt:lpstr>Are Anodes spacing ok?</vt:lpstr>
      <vt:lpstr>Anodes assembly</vt:lpstr>
      <vt:lpstr>Adjustment sizing tests</vt:lpstr>
      <vt:lpstr>Next steps</vt:lpstr>
      <vt:lpstr>Connection to composite frame</vt:lpstr>
      <vt:lpstr>Présentation PowerPoint</vt:lpstr>
      <vt:lpstr>Composite frame – Anodes connection</vt:lpstr>
      <vt:lpstr>Anode : Shield layer connection</vt:lpstr>
      <vt:lpstr>Présentation PowerPoint</vt:lpstr>
      <vt:lpstr>Présentation PowerPoint</vt:lpstr>
      <vt:lpstr>Material studies - Cryolab</vt:lpstr>
      <vt:lpstr>Material studies : Cryolab</vt:lpstr>
      <vt:lpstr>Material studies – CERN Metrology </vt:lpstr>
      <vt:lpstr>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AIMARD</dc:creator>
  <cp:lastModifiedBy>Benjamin AIMARD</cp:lastModifiedBy>
  <cp:revision>1197</cp:revision>
  <dcterms:created xsi:type="dcterms:W3CDTF">2015-09-16T09:17:56Z</dcterms:created>
  <dcterms:modified xsi:type="dcterms:W3CDTF">2021-04-07T12:52:46Z</dcterms:modified>
</cp:coreProperties>
</file>