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4"/>
  </p:sldMasterIdLst>
  <p:notesMasterIdLst>
    <p:notesMasterId r:id="rId43"/>
  </p:notesMasterIdLst>
  <p:sldIdLst>
    <p:sldId id="256" r:id="rId5"/>
    <p:sldId id="522" r:id="rId6"/>
    <p:sldId id="264" r:id="rId7"/>
    <p:sldId id="626" r:id="rId8"/>
    <p:sldId id="629" r:id="rId9"/>
    <p:sldId id="630" r:id="rId10"/>
    <p:sldId id="5107" r:id="rId11"/>
    <p:sldId id="512" r:id="rId12"/>
    <p:sldId id="483" r:id="rId13"/>
    <p:sldId id="265" r:id="rId14"/>
    <p:sldId id="1127" r:id="rId15"/>
    <p:sldId id="519" r:id="rId16"/>
    <p:sldId id="1419" r:id="rId17"/>
    <p:sldId id="1423" r:id="rId18"/>
    <p:sldId id="507" r:id="rId19"/>
    <p:sldId id="1424" r:id="rId20"/>
    <p:sldId id="273" r:id="rId21"/>
    <p:sldId id="530" r:id="rId22"/>
    <p:sldId id="327" r:id="rId23"/>
    <p:sldId id="314" r:id="rId24"/>
    <p:sldId id="339" r:id="rId25"/>
    <p:sldId id="493" r:id="rId26"/>
    <p:sldId id="1416" r:id="rId27"/>
    <p:sldId id="442" r:id="rId28"/>
    <p:sldId id="556" r:id="rId29"/>
    <p:sldId id="523" r:id="rId30"/>
    <p:sldId id="558" r:id="rId31"/>
    <p:sldId id="1425" r:id="rId32"/>
    <p:sldId id="1426" r:id="rId33"/>
    <p:sldId id="1427" r:id="rId34"/>
    <p:sldId id="258" r:id="rId35"/>
    <p:sldId id="5083" r:id="rId36"/>
    <p:sldId id="5102" r:id="rId37"/>
    <p:sldId id="5086" r:id="rId38"/>
    <p:sldId id="5101" r:id="rId39"/>
    <p:sldId id="543" r:id="rId40"/>
    <p:sldId id="538" r:id="rId41"/>
    <p:sldId id="261" r:id="rId4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96CBE55-EE63-485A-B9BC-FC4D1F86EF4F}" v="11" dt="2021-06-17T12:06:59.08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10" autoAdjust="0"/>
    <p:restoredTop sz="94694"/>
  </p:normalViewPr>
  <p:slideViewPr>
    <p:cSldViewPr snapToGrid="0" snapToObjects="1">
      <p:cViewPr varScale="1">
        <p:scale>
          <a:sx n="70" d="100"/>
          <a:sy n="70" d="100"/>
        </p:scale>
        <p:origin x="2736" y="84"/>
      </p:cViewPr>
      <p:guideLst/>
    </p:cSldViewPr>
  </p:slideViewPr>
  <p:notesTextViewPr>
    <p:cViewPr>
      <p:scale>
        <a:sx n="1" d="1"/>
        <a:sy n="1" d="1"/>
      </p:scale>
      <p:origin x="0" y="0"/>
    </p:cViewPr>
  </p:notesTextViewPr>
  <p:sorterViewPr>
    <p:cViewPr varScale="1">
      <p:scale>
        <a:sx n="100" d="100"/>
        <a:sy n="100" d="100"/>
      </p:scale>
      <p:origin x="0" y="-5196"/>
    </p:cViewPr>
  </p:sorterViewPr>
  <p:notesViewPr>
    <p:cSldViewPr snapToGrid="0" snapToObjects="1">
      <p:cViewPr varScale="1">
        <p:scale>
          <a:sx n="54" d="100"/>
          <a:sy n="54" d="100"/>
        </p:scale>
        <p:origin x="4476" y="6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48" Type="http://schemas.microsoft.com/office/2016/11/relationships/changesInfo" Target="changesInfos/changesInfo1.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utler, Cathy" userId="fc1f4585-29f3-4727-bd3e-48ed3716d75c" providerId="ADAL" clId="{796CBE55-EE63-485A-B9BC-FC4D1F86EF4F}"/>
    <pc:docChg chg="addSld delSld modSld sldOrd">
      <pc:chgData name="Cutler, Cathy" userId="fc1f4585-29f3-4727-bd3e-48ed3716d75c" providerId="ADAL" clId="{796CBE55-EE63-485A-B9BC-FC4D1F86EF4F}" dt="2021-06-17T12:24:31.032" v="131" actId="6549"/>
      <pc:docMkLst>
        <pc:docMk/>
      </pc:docMkLst>
      <pc:sldChg chg="modSp mod">
        <pc:chgData name="Cutler, Cathy" userId="fc1f4585-29f3-4727-bd3e-48ed3716d75c" providerId="ADAL" clId="{796CBE55-EE63-485A-B9BC-FC4D1F86EF4F}" dt="2021-06-17T12:07:46.058" v="31" actId="6549"/>
        <pc:sldMkLst>
          <pc:docMk/>
          <pc:sldMk cId="2246755923" sldId="256"/>
        </pc:sldMkLst>
        <pc:spChg chg="mod">
          <ac:chgData name="Cutler, Cathy" userId="fc1f4585-29f3-4727-bd3e-48ed3716d75c" providerId="ADAL" clId="{796CBE55-EE63-485A-B9BC-FC4D1F86EF4F}" dt="2021-06-17T12:07:46.058" v="31" actId="6549"/>
          <ac:spMkLst>
            <pc:docMk/>
            <pc:sldMk cId="2246755923" sldId="256"/>
            <ac:spMk id="3" creationId="{FDB0E14B-6889-F849-8A8C-D01D7C36038D}"/>
          </ac:spMkLst>
        </pc:spChg>
        <pc:spChg chg="mod">
          <ac:chgData name="Cutler, Cathy" userId="fc1f4585-29f3-4727-bd3e-48ed3716d75c" providerId="ADAL" clId="{796CBE55-EE63-485A-B9BC-FC4D1F86EF4F}" dt="2021-06-17T12:07:22.779" v="12" actId="20577"/>
          <ac:spMkLst>
            <pc:docMk/>
            <pc:sldMk cId="2246755923" sldId="256"/>
            <ac:spMk id="4" creationId="{BD0F4563-AB5E-1F4E-B28C-08AC1323034C}"/>
          </ac:spMkLst>
        </pc:spChg>
      </pc:sldChg>
      <pc:sldChg chg="ord">
        <pc:chgData name="Cutler, Cathy" userId="fc1f4585-29f3-4727-bd3e-48ed3716d75c" providerId="ADAL" clId="{796CBE55-EE63-485A-B9BC-FC4D1F86EF4F}" dt="2021-06-17T12:10:28.806" v="94"/>
        <pc:sldMkLst>
          <pc:docMk/>
          <pc:sldMk cId="151193269" sldId="264"/>
        </pc:sldMkLst>
      </pc:sldChg>
      <pc:sldChg chg="modSp mod">
        <pc:chgData name="Cutler, Cathy" userId="fc1f4585-29f3-4727-bd3e-48ed3716d75c" providerId="ADAL" clId="{796CBE55-EE63-485A-B9BC-FC4D1F86EF4F}" dt="2021-06-17T12:10:10.180" v="92" actId="6549"/>
        <pc:sldMkLst>
          <pc:docMk/>
          <pc:sldMk cId="927465939" sldId="522"/>
        </pc:sldMkLst>
        <pc:spChg chg="mod">
          <ac:chgData name="Cutler, Cathy" userId="fc1f4585-29f3-4727-bd3e-48ed3716d75c" providerId="ADAL" clId="{796CBE55-EE63-485A-B9BC-FC4D1F86EF4F}" dt="2021-06-17T12:10:10.180" v="92" actId="6549"/>
          <ac:spMkLst>
            <pc:docMk/>
            <pc:sldMk cId="927465939" sldId="522"/>
            <ac:spMk id="23555" creationId="{116CE732-1BAF-4859-A6AA-7E37247CA702}"/>
          </ac:spMkLst>
        </pc:spChg>
      </pc:sldChg>
      <pc:sldChg chg="modSp add">
        <pc:chgData name="Cutler, Cathy" userId="fc1f4585-29f3-4727-bd3e-48ed3716d75c" providerId="ADAL" clId="{796CBE55-EE63-485A-B9BC-FC4D1F86EF4F}" dt="2021-06-17T12:06:59.082" v="10" actId="20577"/>
        <pc:sldMkLst>
          <pc:docMk/>
          <pc:sldMk cId="1248477893" sldId="1127"/>
        </pc:sldMkLst>
        <pc:spChg chg="mod">
          <ac:chgData name="Cutler, Cathy" userId="fc1f4585-29f3-4727-bd3e-48ed3716d75c" providerId="ADAL" clId="{796CBE55-EE63-485A-B9BC-FC4D1F86EF4F}" dt="2021-06-17T12:06:59.082" v="10" actId="20577"/>
          <ac:spMkLst>
            <pc:docMk/>
            <pc:sldMk cId="1248477893" sldId="1127"/>
            <ac:spMk id="8" creationId="{C17CCD38-5400-0A44-BA88-3D81BFF858A9}"/>
          </ac:spMkLst>
        </pc:spChg>
      </pc:sldChg>
      <pc:sldChg chg="modSp mod">
        <pc:chgData name="Cutler, Cathy" userId="fc1f4585-29f3-4727-bd3e-48ed3716d75c" providerId="ADAL" clId="{796CBE55-EE63-485A-B9BC-FC4D1F86EF4F}" dt="2021-06-17T12:24:31.032" v="131" actId="6549"/>
        <pc:sldMkLst>
          <pc:docMk/>
          <pc:sldMk cId="1616410177" sldId="1425"/>
        </pc:sldMkLst>
        <pc:spChg chg="mod">
          <ac:chgData name="Cutler, Cathy" userId="fc1f4585-29f3-4727-bd3e-48ed3716d75c" providerId="ADAL" clId="{796CBE55-EE63-485A-B9BC-FC4D1F86EF4F}" dt="2021-06-17T12:24:31.032" v="131" actId="6549"/>
          <ac:spMkLst>
            <pc:docMk/>
            <pc:sldMk cId="1616410177" sldId="1425"/>
            <ac:spMk id="67589" creationId="{0430DFF5-19A3-47CE-9F89-DEF03FFE7E86}"/>
          </ac:spMkLst>
        </pc:spChg>
      </pc:sldChg>
      <pc:sldChg chg="del">
        <pc:chgData name="Cutler, Cathy" userId="fc1f4585-29f3-4727-bd3e-48ed3716d75c" providerId="ADAL" clId="{796CBE55-EE63-485A-B9BC-FC4D1F86EF4F}" dt="2021-06-17T12:22:04.342" v="96" actId="47"/>
        <pc:sldMkLst>
          <pc:docMk/>
          <pc:sldMk cId="470808821" sldId="5104"/>
        </pc:sldMkLst>
      </pc:sldChg>
      <pc:sldChg chg="del">
        <pc:chgData name="Cutler, Cathy" userId="fc1f4585-29f3-4727-bd3e-48ed3716d75c" providerId="ADAL" clId="{796CBE55-EE63-485A-B9BC-FC4D1F86EF4F}" dt="2021-06-17T12:22:08.444" v="97" actId="47"/>
        <pc:sldMkLst>
          <pc:docMk/>
          <pc:sldMk cId="1618575648" sldId="5105"/>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730439D-B384-4B35-8FF2-746D423BD615}" type="doc">
      <dgm:prSet loTypeId="urn:microsoft.com/office/officeart/2005/8/layout/chart3" loCatId="relationship" qsTypeId="urn:microsoft.com/office/officeart/2005/8/quickstyle/simple1" qsCatId="simple" csTypeId="urn:microsoft.com/office/officeart/2005/8/colors/accent1_5" csCatId="accent1" phldr="1"/>
      <dgm:spPr/>
    </dgm:pt>
    <dgm:pt modelId="{6DC9268C-9663-405A-B2D0-2ED72C85F2F7}">
      <dgm:prSet phldrT="[Text]"/>
      <dgm:spPr>
        <a:gradFill flip="none" rotWithShape="0">
          <a:gsLst>
            <a:gs pos="0">
              <a:srgbClr val="EDE5E8">
                <a:shade val="30000"/>
                <a:satMod val="115000"/>
              </a:srgbClr>
            </a:gs>
            <a:gs pos="50000">
              <a:srgbClr val="EDE5E8">
                <a:shade val="67500"/>
                <a:satMod val="115000"/>
              </a:srgbClr>
            </a:gs>
            <a:gs pos="100000">
              <a:srgbClr val="EDE5E8">
                <a:shade val="100000"/>
                <a:satMod val="115000"/>
              </a:srgbClr>
            </a:gs>
          </a:gsLst>
          <a:lin ang="8100000" scaled="1"/>
          <a:tileRect/>
        </a:gradFill>
      </dgm:spPr>
      <dgm:t>
        <a:bodyPr/>
        <a:lstStyle/>
        <a:p>
          <a:r>
            <a:rPr lang="en-US"/>
            <a:t> </a:t>
          </a:r>
        </a:p>
      </dgm:t>
    </dgm:pt>
    <dgm:pt modelId="{A20806AD-1494-4F8C-99AD-B1AC25E1A908}" type="parTrans" cxnId="{77950136-8855-4729-9A3B-559FED77A4FE}">
      <dgm:prSet/>
      <dgm:spPr/>
      <dgm:t>
        <a:bodyPr/>
        <a:lstStyle/>
        <a:p>
          <a:endParaRPr lang="en-US"/>
        </a:p>
      </dgm:t>
    </dgm:pt>
    <dgm:pt modelId="{A3D8B43C-FF54-490C-8102-76DEA2B43CB9}" type="sibTrans" cxnId="{77950136-8855-4729-9A3B-559FED77A4FE}">
      <dgm:prSet/>
      <dgm:spPr/>
      <dgm:t>
        <a:bodyPr/>
        <a:lstStyle/>
        <a:p>
          <a:endParaRPr lang="en-US"/>
        </a:p>
      </dgm:t>
    </dgm:pt>
    <dgm:pt modelId="{1D07AE76-DAC0-4655-AFA5-F742B62CA823}">
      <dgm:prSet phldrT="[Text]"/>
      <dgm:spPr>
        <a:gradFill rotWithShape="0">
          <a:gsLst>
            <a:gs pos="0">
              <a:schemeClr val="accent1">
                <a:lumMod val="5000"/>
                <a:lumOff val="95000"/>
              </a:schemeClr>
            </a:gs>
            <a:gs pos="100000">
              <a:schemeClr val="accent3">
                <a:lumMod val="40000"/>
                <a:lumOff val="60000"/>
              </a:schemeClr>
            </a:gs>
            <a:gs pos="100000">
              <a:schemeClr val="accent1">
                <a:lumMod val="45000"/>
                <a:lumOff val="55000"/>
              </a:schemeClr>
            </a:gs>
            <a:gs pos="100000">
              <a:schemeClr val="accent1">
                <a:lumMod val="30000"/>
                <a:lumOff val="70000"/>
              </a:schemeClr>
            </a:gs>
          </a:gsLst>
          <a:lin ang="5400000" scaled="1"/>
        </a:gradFill>
      </dgm:spPr>
      <dgm:t>
        <a:bodyPr/>
        <a:lstStyle/>
        <a:p>
          <a:r>
            <a:rPr lang="en-US"/>
            <a:t> </a:t>
          </a:r>
        </a:p>
      </dgm:t>
    </dgm:pt>
    <dgm:pt modelId="{0F308A3C-6200-49FD-ADA1-D2E2D9815E71}" type="parTrans" cxnId="{7F748B0B-7C73-49B9-B537-1184DD0FA41D}">
      <dgm:prSet/>
      <dgm:spPr/>
      <dgm:t>
        <a:bodyPr/>
        <a:lstStyle/>
        <a:p>
          <a:endParaRPr lang="en-US"/>
        </a:p>
      </dgm:t>
    </dgm:pt>
    <dgm:pt modelId="{A34278F6-133A-4868-A77F-05B315846B43}" type="sibTrans" cxnId="{7F748B0B-7C73-49B9-B537-1184DD0FA41D}">
      <dgm:prSet/>
      <dgm:spPr/>
      <dgm:t>
        <a:bodyPr/>
        <a:lstStyle/>
        <a:p>
          <a:endParaRPr lang="en-US"/>
        </a:p>
      </dgm:t>
    </dgm:pt>
    <dgm:pt modelId="{6A593034-DE62-4418-A14E-A2842E162054}">
      <dgm:prSet phldrT="[Text]"/>
      <dgm:spPr>
        <a:gradFill flip="none" rotWithShape="0">
          <a:gsLst>
            <a:gs pos="0">
              <a:schemeClr val="accent4">
                <a:lumMod val="20000"/>
                <a:lumOff val="80000"/>
                <a:shade val="30000"/>
                <a:satMod val="115000"/>
              </a:schemeClr>
            </a:gs>
            <a:gs pos="50000">
              <a:schemeClr val="accent4">
                <a:lumMod val="20000"/>
                <a:lumOff val="80000"/>
                <a:shade val="67500"/>
                <a:satMod val="115000"/>
              </a:schemeClr>
            </a:gs>
            <a:gs pos="100000">
              <a:schemeClr val="accent4">
                <a:lumMod val="20000"/>
                <a:lumOff val="80000"/>
                <a:shade val="100000"/>
                <a:satMod val="115000"/>
              </a:schemeClr>
            </a:gs>
          </a:gsLst>
          <a:lin ang="2700000" scaled="1"/>
          <a:tileRect/>
        </a:gradFill>
      </dgm:spPr>
      <dgm:t>
        <a:bodyPr/>
        <a:lstStyle/>
        <a:p>
          <a:r>
            <a:rPr lang="en-US"/>
            <a:t> </a:t>
          </a:r>
        </a:p>
      </dgm:t>
    </dgm:pt>
    <dgm:pt modelId="{281D6FA0-BEB9-43B4-8E83-BC5E2A233338}" type="parTrans" cxnId="{883145F3-11E5-4FD2-B19B-F5DE10B37D39}">
      <dgm:prSet/>
      <dgm:spPr/>
      <dgm:t>
        <a:bodyPr/>
        <a:lstStyle/>
        <a:p>
          <a:endParaRPr lang="en-US"/>
        </a:p>
      </dgm:t>
    </dgm:pt>
    <dgm:pt modelId="{3AD773BA-E792-42D7-B289-DAB17954C691}" type="sibTrans" cxnId="{883145F3-11E5-4FD2-B19B-F5DE10B37D39}">
      <dgm:prSet/>
      <dgm:spPr/>
      <dgm:t>
        <a:bodyPr/>
        <a:lstStyle/>
        <a:p>
          <a:endParaRPr lang="en-US"/>
        </a:p>
      </dgm:t>
    </dgm:pt>
    <dgm:pt modelId="{D6E28A16-668F-4297-BDD7-8FEB71A2D647}" type="pres">
      <dgm:prSet presAssocID="{7730439D-B384-4B35-8FF2-746D423BD615}" presName="compositeShape" presStyleCnt="0">
        <dgm:presLayoutVars>
          <dgm:chMax val="7"/>
          <dgm:dir/>
          <dgm:resizeHandles val="exact"/>
        </dgm:presLayoutVars>
      </dgm:prSet>
      <dgm:spPr/>
    </dgm:pt>
    <dgm:pt modelId="{801A1B29-2323-46F2-B67C-27E24FE44A90}" type="pres">
      <dgm:prSet presAssocID="{7730439D-B384-4B35-8FF2-746D423BD615}" presName="wedge1" presStyleLbl="node1" presStyleIdx="0" presStyleCnt="3" custScaleX="151256" custScaleY="133341" custLinFactNeighborX="-6715" custLinFactNeighborY="4185"/>
      <dgm:spPr/>
    </dgm:pt>
    <dgm:pt modelId="{943051A9-9D6D-4C27-AA81-3F2AFD5DF24B}" type="pres">
      <dgm:prSet presAssocID="{7730439D-B384-4B35-8FF2-746D423BD615}" presName="wedge1Tx" presStyleLbl="node1" presStyleIdx="0" presStyleCnt="3">
        <dgm:presLayoutVars>
          <dgm:chMax val="0"/>
          <dgm:chPref val="0"/>
          <dgm:bulletEnabled val="1"/>
        </dgm:presLayoutVars>
      </dgm:prSet>
      <dgm:spPr/>
    </dgm:pt>
    <dgm:pt modelId="{396F17B4-85FF-4FD4-9344-F52F485A229D}" type="pres">
      <dgm:prSet presAssocID="{7730439D-B384-4B35-8FF2-746D423BD615}" presName="wedge2" presStyleLbl="node1" presStyleIdx="1" presStyleCnt="3" custScaleX="148822" custScaleY="133222" custLinFactNeighborX="-397" custLinFactNeighborY="1349"/>
      <dgm:spPr/>
    </dgm:pt>
    <dgm:pt modelId="{C25818EE-9CEB-4C7B-9569-014B76B325DA}" type="pres">
      <dgm:prSet presAssocID="{7730439D-B384-4B35-8FF2-746D423BD615}" presName="wedge2Tx" presStyleLbl="node1" presStyleIdx="1" presStyleCnt="3">
        <dgm:presLayoutVars>
          <dgm:chMax val="0"/>
          <dgm:chPref val="0"/>
          <dgm:bulletEnabled val="1"/>
        </dgm:presLayoutVars>
      </dgm:prSet>
      <dgm:spPr/>
    </dgm:pt>
    <dgm:pt modelId="{9406EBEA-FA5D-42DB-94BE-EEC3D5DDD48D}" type="pres">
      <dgm:prSet presAssocID="{7730439D-B384-4B35-8FF2-746D423BD615}" presName="wedge3" presStyleLbl="node1" presStyleIdx="2" presStyleCnt="3" custScaleX="144393" custScaleY="132897" custLinFactNeighborX="-1016" custLinFactNeighborY="1399"/>
      <dgm:spPr/>
    </dgm:pt>
    <dgm:pt modelId="{4F4CEAB6-A34D-48AD-B51C-29B722062FEC}" type="pres">
      <dgm:prSet presAssocID="{7730439D-B384-4B35-8FF2-746D423BD615}" presName="wedge3Tx" presStyleLbl="node1" presStyleIdx="2" presStyleCnt="3">
        <dgm:presLayoutVars>
          <dgm:chMax val="0"/>
          <dgm:chPref val="0"/>
          <dgm:bulletEnabled val="1"/>
        </dgm:presLayoutVars>
      </dgm:prSet>
      <dgm:spPr/>
    </dgm:pt>
  </dgm:ptLst>
  <dgm:cxnLst>
    <dgm:cxn modelId="{7F748B0B-7C73-49B9-B537-1184DD0FA41D}" srcId="{7730439D-B384-4B35-8FF2-746D423BD615}" destId="{1D07AE76-DAC0-4655-AFA5-F742B62CA823}" srcOrd="1" destOrd="0" parTransId="{0F308A3C-6200-49FD-ADA1-D2E2D9815E71}" sibTransId="{A34278F6-133A-4868-A77F-05B315846B43}"/>
    <dgm:cxn modelId="{1DFB382C-37EA-4B52-8857-704E1D9B91F5}" type="presOf" srcId="{7730439D-B384-4B35-8FF2-746D423BD615}" destId="{D6E28A16-668F-4297-BDD7-8FEB71A2D647}" srcOrd="0" destOrd="0" presId="urn:microsoft.com/office/officeart/2005/8/layout/chart3"/>
    <dgm:cxn modelId="{77950136-8855-4729-9A3B-559FED77A4FE}" srcId="{7730439D-B384-4B35-8FF2-746D423BD615}" destId="{6DC9268C-9663-405A-B2D0-2ED72C85F2F7}" srcOrd="0" destOrd="0" parTransId="{A20806AD-1494-4F8C-99AD-B1AC25E1A908}" sibTransId="{A3D8B43C-FF54-490C-8102-76DEA2B43CB9}"/>
    <dgm:cxn modelId="{38FA4981-5EE6-4787-A7CC-D26F29626D3C}" type="presOf" srcId="{6DC9268C-9663-405A-B2D0-2ED72C85F2F7}" destId="{943051A9-9D6D-4C27-AA81-3F2AFD5DF24B}" srcOrd="1" destOrd="0" presId="urn:microsoft.com/office/officeart/2005/8/layout/chart3"/>
    <dgm:cxn modelId="{4FD42C8E-E4B3-4754-A5A1-87C38DCF884B}" type="presOf" srcId="{6DC9268C-9663-405A-B2D0-2ED72C85F2F7}" destId="{801A1B29-2323-46F2-B67C-27E24FE44A90}" srcOrd="0" destOrd="0" presId="urn:microsoft.com/office/officeart/2005/8/layout/chart3"/>
    <dgm:cxn modelId="{58F3BFCA-EF49-4F95-AB4C-5FB94D5A6675}" type="presOf" srcId="{1D07AE76-DAC0-4655-AFA5-F742B62CA823}" destId="{396F17B4-85FF-4FD4-9344-F52F485A229D}" srcOrd="0" destOrd="0" presId="urn:microsoft.com/office/officeart/2005/8/layout/chart3"/>
    <dgm:cxn modelId="{48917BCE-F477-4B08-9ABC-C6F185ECA296}" type="presOf" srcId="{6A593034-DE62-4418-A14E-A2842E162054}" destId="{9406EBEA-FA5D-42DB-94BE-EEC3D5DDD48D}" srcOrd="0" destOrd="0" presId="urn:microsoft.com/office/officeart/2005/8/layout/chart3"/>
    <dgm:cxn modelId="{883145F3-11E5-4FD2-B19B-F5DE10B37D39}" srcId="{7730439D-B384-4B35-8FF2-746D423BD615}" destId="{6A593034-DE62-4418-A14E-A2842E162054}" srcOrd="2" destOrd="0" parTransId="{281D6FA0-BEB9-43B4-8E83-BC5E2A233338}" sibTransId="{3AD773BA-E792-42D7-B289-DAB17954C691}"/>
    <dgm:cxn modelId="{1E29B9F8-7541-480B-8609-9A58CDA9354B}" type="presOf" srcId="{1D07AE76-DAC0-4655-AFA5-F742B62CA823}" destId="{C25818EE-9CEB-4C7B-9569-014B76B325DA}" srcOrd="1" destOrd="0" presId="urn:microsoft.com/office/officeart/2005/8/layout/chart3"/>
    <dgm:cxn modelId="{253F14FE-C935-4622-86DD-1BE0AFB83242}" type="presOf" srcId="{6A593034-DE62-4418-A14E-A2842E162054}" destId="{4F4CEAB6-A34D-48AD-B51C-29B722062FEC}" srcOrd="1" destOrd="0" presId="urn:microsoft.com/office/officeart/2005/8/layout/chart3"/>
    <dgm:cxn modelId="{3452E238-12FB-4718-9DD8-3ED988A3304A}" type="presParOf" srcId="{D6E28A16-668F-4297-BDD7-8FEB71A2D647}" destId="{801A1B29-2323-46F2-B67C-27E24FE44A90}" srcOrd="0" destOrd="0" presId="urn:microsoft.com/office/officeart/2005/8/layout/chart3"/>
    <dgm:cxn modelId="{5ABB984E-FE93-4D1E-B2B1-8466DB3C7029}" type="presParOf" srcId="{D6E28A16-668F-4297-BDD7-8FEB71A2D647}" destId="{943051A9-9D6D-4C27-AA81-3F2AFD5DF24B}" srcOrd="1" destOrd="0" presId="urn:microsoft.com/office/officeart/2005/8/layout/chart3"/>
    <dgm:cxn modelId="{7DA6487B-C875-4020-8830-A95A642C4A26}" type="presParOf" srcId="{D6E28A16-668F-4297-BDD7-8FEB71A2D647}" destId="{396F17B4-85FF-4FD4-9344-F52F485A229D}" srcOrd="2" destOrd="0" presId="urn:microsoft.com/office/officeart/2005/8/layout/chart3"/>
    <dgm:cxn modelId="{D47AD410-57F6-40AA-867F-CB5776EA1EDC}" type="presParOf" srcId="{D6E28A16-668F-4297-BDD7-8FEB71A2D647}" destId="{C25818EE-9CEB-4C7B-9569-014B76B325DA}" srcOrd="3" destOrd="0" presId="urn:microsoft.com/office/officeart/2005/8/layout/chart3"/>
    <dgm:cxn modelId="{F9780E40-1925-490B-BFE6-077FFEF08994}" type="presParOf" srcId="{D6E28A16-668F-4297-BDD7-8FEB71A2D647}" destId="{9406EBEA-FA5D-42DB-94BE-EEC3D5DDD48D}" srcOrd="4" destOrd="0" presId="urn:microsoft.com/office/officeart/2005/8/layout/chart3"/>
    <dgm:cxn modelId="{55C505D6-F1A3-4C31-AB4F-873014A4A1DF}" type="presParOf" srcId="{D6E28A16-668F-4297-BDD7-8FEB71A2D647}" destId="{4F4CEAB6-A34D-48AD-B51C-29B722062FEC}" srcOrd="5" destOrd="0" presId="urn:microsoft.com/office/officeart/2005/8/layout/chart3"/>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1A1B29-2323-46F2-B67C-27E24FE44A90}">
      <dsp:nvSpPr>
        <dsp:cNvPr id="0" name=""/>
        <dsp:cNvSpPr/>
      </dsp:nvSpPr>
      <dsp:spPr>
        <a:xfrm>
          <a:off x="315064" y="-150293"/>
          <a:ext cx="5143109" cy="4533951"/>
        </a:xfrm>
        <a:prstGeom prst="pie">
          <a:avLst>
            <a:gd name="adj1" fmla="val 16200000"/>
            <a:gd name="adj2" fmla="val 1800000"/>
          </a:avLst>
        </a:prstGeom>
        <a:gradFill flip="none" rotWithShape="0">
          <a:gsLst>
            <a:gs pos="0">
              <a:srgbClr val="EDE5E8">
                <a:shade val="30000"/>
                <a:satMod val="115000"/>
              </a:srgbClr>
            </a:gs>
            <a:gs pos="50000">
              <a:srgbClr val="EDE5E8">
                <a:shade val="67500"/>
                <a:satMod val="115000"/>
              </a:srgbClr>
            </a:gs>
            <a:gs pos="100000">
              <a:srgbClr val="EDE5E8">
                <a:shade val="100000"/>
                <a:satMod val="115000"/>
              </a:srgbClr>
            </a:gs>
          </a:gsLst>
          <a:lin ang="8100000" scaled="1"/>
          <a:tileRect/>
        </a:gra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r>
            <a:rPr lang="en-US" sz="6500" kern="1200"/>
            <a:t> </a:t>
          </a:r>
        </a:p>
      </dsp:txBody>
      <dsp:txXfrm>
        <a:off x="3111324" y="686328"/>
        <a:ext cx="1744983" cy="1511317"/>
      </dsp:txXfrm>
    </dsp:sp>
    <dsp:sp modelId="{396F17B4-85FF-4FD4-9344-F52F485A229D}">
      <dsp:nvSpPr>
        <dsp:cNvPr id="0" name=""/>
        <dsp:cNvSpPr/>
      </dsp:nvSpPr>
      <dsp:spPr>
        <a:xfrm>
          <a:off x="395999" y="-143503"/>
          <a:ext cx="5060346" cy="4529904"/>
        </a:xfrm>
        <a:prstGeom prst="pie">
          <a:avLst>
            <a:gd name="adj1" fmla="val 1800000"/>
            <a:gd name="adj2" fmla="val 9000000"/>
          </a:avLst>
        </a:prstGeom>
        <a:gradFill rotWithShape="0">
          <a:gsLst>
            <a:gs pos="0">
              <a:schemeClr val="accent1">
                <a:lumMod val="5000"/>
                <a:lumOff val="95000"/>
              </a:schemeClr>
            </a:gs>
            <a:gs pos="100000">
              <a:schemeClr val="accent3">
                <a:lumMod val="40000"/>
                <a:lumOff val="60000"/>
              </a:schemeClr>
            </a:gs>
            <a:gs pos="100000">
              <a:schemeClr val="accent1">
                <a:lumMod val="45000"/>
                <a:lumOff val="55000"/>
              </a:schemeClr>
            </a:gs>
            <a:gs pos="100000">
              <a:schemeClr val="accent1">
                <a:lumMod val="30000"/>
                <a:lumOff val="70000"/>
              </a:schemeClr>
            </a:gs>
          </a:gsLst>
          <a:lin ang="5400000" scaled="1"/>
        </a:gra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r>
            <a:rPr lang="en-US" sz="6500" kern="1200"/>
            <a:t> </a:t>
          </a:r>
        </a:p>
      </dsp:txBody>
      <dsp:txXfrm>
        <a:off x="1781570" y="2714651"/>
        <a:ext cx="2289204" cy="1402113"/>
      </dsp:txXfrm>
    </dsp:sp>
    <dsp:sp modelId="{9406EBEA-FA5D-42DB-94BE-EEC3D5DDD48D}">
      <dsp:nvSpPr>
        <dsp:cNvPr id="0" name=""/>
        <dsp:cNvSpPr/>
      </dsp:nvSpPr>
      <dsp:spPr>
        <a:xfrm>
          <a:off x="450250" y="-136277"/>
          <a:ext cx="4909748" cy="4518854"/>
        </a:xfrm>
        <a:prstGeom prst="pie">
          <a:avLst>
            <a:gd name="adj1" fmla="val 9000000"/>
            <a:gd name="adj2" fmla="val 16200000"/>
          </a:avLst>
        </a:prstGeom>
        <a:gradFill flip="none" rotWithShape="0">
          <a:gsLst>
            <a:gs pos="0">
              <a:schemeClr val="accent4">
                <a:lumMod val="20000"/>
                <a:lumOff val="80000"/>
                <a:shade val="30000"/>
                <a:satMod val="115000"/>
              </a:schemeClr>
            </a:gs>
            <a:gs pos="50000">
              <a:schemeClr val="accent4">
                <a:lumMod val="20000"/>
                <a:lumOff val="80000"/>
                <a:shade val="67500"/>
                <a:satMod val="115000"/>
              </a:schemeClr>
            </a:gs>
            <a:gs pos="100000">
              <a:schemeClr val="accent4">
                <a:lumMod val="20000"/>
                <a:lumOff val="80000"/>
                <a:shade val="100000"/>
                <a:satMod val="115000"/>
              </a:schemeClr>
            </a:gs>
          </a:gsLst>
          <a:lin ang="2700000" scaled="1"/>
          <a:tileRect/>
        </a:gra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r>
            <a:rPr lang="en-US" sz="6500" kern="1200"/>
            <a:t> </a:t>
          </a:r>
        </a:p>
      </dsp:txBody>
      <dsp:txXfrm>
        <a:off x="976294" y="751354"/>
        <a:ext cx="1665807" cy="1506284"/>
      </dsp:txXfrm>
    </dsp:sp>
  </dsp:spTree>
</dsp:drawing>
</file>

<file path=ppt/diagrams/layout1.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E36F475-F7F5-6C41-B37C-656C49194CAF}" type="datetimeFigureOut">
              <a:rPr lang="en-US" smtClean="0"/>
              <a:t>6/17/2021</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15839EF-EF2D-A244-8B03-02564FD38722}" type="slidenum">
              <a:rPr lang="en-US" smtClean="0"/>
              <a:t>‹#›</a:t>
            </a:fld>
            <a:endParaRPr lang="en-US"/>
          </a:p>
        </p:txBody>
      </p:sp>
    </p:spTree>
    <p:extLst>
      <p:ext uri="{BB962C8B-B14F-4D97-AF65-F5344CB8AC3E}">
        <p14:creationId xmlns:p14="http://schemas.microsoft.com/office/powerpoint/2010/main" val="26792809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a:extLst>
              <a:ext uri="{FF2B5EF4-FFF2-40B4-BE49-F238E27FC236}">
                <a16:creationId xmlns:a16="http://schemas.microsoft.com/office/drawing/2014/main" id="{30272180-C846-40EF-B05D-F79804CFF657}"/>
              </a:ext>
            </a:extLst>
          </p:cNvPr>
          <p:cNvSpPr>
            <a:spLocks noGrp="1" noRot="1" noChangeAspect="1" noChangeArrowheads="1" noTextEdit="1"/>
          </p:cNvSpPr>
          <p:nvPr>
            <p:ph type="sldImg"/>
          </p:nvPr>
        </p:nvSpPr>
        <p:spPr>
          <a:ln/>
        </p:spPr>
      </p:sp>
      <p:sp>
        <p:nvSpPr>
          <p:cNvPr id="24579" name="Notes Placeholder 2">
            <a:extLst>
              <a:ext uri="{FF2B5EF4-FFF2-40B4-BE49-F238E27FC236}">
                <a16:creationId xmlns:a16="http://schemas.microsoft.com/office/drawing/2014/main" id="{C1CDEC12-7744-4FAD-8A64-ED43FAE61D9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24580" name="Slide Number Placeholder 3">
            <a:extLst>
              <a:ext uri="{FF2B5EF4-FFF2-40B4-BE49-F238E27FC236}">
                <a16:creationId xmlns:a16="http://schemas.microsoft.com/office/drawing/2014/main" id="{0CB12254-482F-4ED1-B199-B189EBFBF3E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Arial" panose="020B0604020202020204" pitchFamily="34" charset="0"/>
                <a:ea typeface="MS PGothic" panose="020B0600070205080204" pitchFamily="34" charset="-128"/>
              </a:defRPr>
            </a:lvl1pPr>
            <a:lvl2pPr marL="742950" indent="-285750">
              <a:defRPr sz="2800">
                <a:solidFill>
                  <a:schemeClr val="tx1"/>
                </a:solidFill>
                <a:latin typeface="Arial" panose="020B0604020202020204" pitchFamily="34" charset="0"/>
                <a:ea typeface="MS PGothic" panose="020B0600070205080204" pitchFamily="34" charset="-128"/>
              </a:defRPr>
            </a:lvl2pPr>
            <a:lvl3pPr marL="1143000" indent="-228600">
              <a:defRPr sz="2800">
                <a:solidFill>
                  <a:schemeClr val="tx1"/>
                </a:solidFill>
                <a:latin typeface="Arial" panose="020B0604020202020204" pitchFamily="34" charset="0"/>
                <a:ea typeface="MS PGothic" panose="020B0600070205080204" pitchFamily="34" charset="-128"/>
              </a:defRPr>
            </a:lvl3pPr>
            <a:lvl4pPr marL="1600200" indent="-228600">
              <a:defRPr sz="2800">
                <a:solidFill>
                  <a:schemeClr val="tx1"/>
                </a:solidFill>
                <a:latin typeface="Arial" panose="020B0604020202020204" pitchFamily="34" charset="0"/>
                <a:ea typeface="MS PGothic" panose="020B0600070205080204" pitchFamily="34" charset="-128"/>
              </a:defRPr>
            </a:lvl4pPr>
            <a:lvl5pPr marL="2057400" indent="-228600">
              <a:defRPr sz="28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9pPr>
          </a:lstStyle>
          <a:p>
            <a:fld id="{93993058-036D-4179-800C-D5CDC230DD00}" type="slidenum">
              <a:rPr lang="en-US" altLang="en-US" sz="1200"/>
              <a:pPr/>
              <a:t>2</a:t>
            </a:fld>
            <a:endParaRPr lang="en-US" altLang="en-US" sz="1200"/>
          </a:p>
        </p:txBody>
      </p:sp>
    </p:spTree>
    <p:extLst>
      <p:ext uri="{BB962C8B-B14F-4D97-AF65-F5344CB8AC3E}">
        <p14:creationId xmlns:p14="http://schemas.microsoft.com/office/powerpoint/2010/main" val="21610895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B86D59C-D13C-4CE5-A028-7B50D04CB309}" type="slidenum">
              <a:rPr kumimoji="1" lang="ja-JP" altLang="en-US" smtClean="0"/>
              <a:t>30</a:t>
            </a:fld>
            <a:endParaRPr kumimoji="1" lang="ja-JP" altLang="en-US"/>
          </a:p>
        </p:txBody>
      </p:sp>
    </p:spTree>
    <p:extLst>
      <p:ext uri="{BB962C8B-B14F-4D97-AF65-F5344CB8AC3E}">
        <p14:creationId xmlns:p14="http://schemas.microsoft.com/office/powerpoint/2010/main" val="35536354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02BD34F-4073-45C2-973B-18FB0997D3D3}" type="slidenum">
              <a:rPr lang="en-US" smtClean="0"/>
              <a:t>35</a:t>
            </a:fld>
            <a:endParaRPr lang="en-US"/>
          </a:p>
        </p:txBody>
      </p:sp>
    </p:spTree>
    <p:extLst>
      <p:ext uri="{BB962C8B-B14F-4D97-AF65-F5344CB8AC3E}">
        <p14:creationId xmlns:p14="http://schemas.microsoft.com/office/powerpoint/2010/main" val="6184149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B86D59C-D13C-4CE5-A028-7B50D04CB309}" type="slidenum">
              <a:rPr kumimoji="1" lang="ja-JP" altLang="en-US" smtClean="0"/>
              <a:t>37</a:t>
            </a:fld>
            <a:endParaRPr kumimoji="1" lang="ja-JP" altLang="en-US"/>
          </a:p>
        </p:txBody>
      </p:sp>
    </p:spTree>
    <p:extLst>
      <p:ext uri="{BB962C8B-B14F-4D97-AF65-F5344CB8AC3E}">
        <p14:creationId xmlns:p14="http://schemas.microsoft.com/office/powerpoint/2010/main" val="7415936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15839EF-EF2D-A244-8B03-02564FD38722}" type="slidenum">
              <a:rPr lang="en-US" smtClean="0"/>
              <a:t>4</a:t>
            </a:fld>
            <a:endParaRPr lang="en-US"/>
          </a:p>
        </p:txBody>
      </p:sp>
    </p:spTree>
    <p:extLst>
      <p:ext uri="{BB962C8B-B14F-4D97-AF65-F5344CB8AC3E}">
        <p14:creationId xmlns:p14="http://schemas.microsoft.com/office/powerpoint/2010/main" val="25875312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7"/>
          <p:cNvSpPr>
            <a:spLocks noGrp="1" noChangeArrowheads="1"/>
          </p:cNvSpPr>
          <p:nvPr>
            <p:ph type="sldNum" sz="quarter" idx="5"/>
          </p:nvPr>
        </p:nvSpPr>
        <p:spPr>
          <a:noFill/>
        </p:spPr>
        <p:txBody>
          <a:bodyPr/>
          <a:lstStyle/>
          <a:p>
            <a:fld id="{B99E07BA-0E8C-4C8E-852B-F3B0A0CF9351}" type="slidenum">
              <a:rPr lang="en-US" smtClean="0"/>
              <a:pPr/>
              <a:t>5</a:t>
            </a:fld>
            <a:endParaRPr lang="en-US" dirty="0"/>
          </a:p>
        </p:txBody>
      </p:sp>
      <p:sp>
        <p:nvSpPr>
          <p:cNvPr id="4099" name="Rectangle 2"/>
          <p:cNvSpPr>
            <a:spLocks noGrp="1" noRot="1" noChangeAspect="1" noChangeArrowheads="1" noTextEdit="1"/>
          </p:cNvSpPr>
          <p:nvPr>
            <p:ph type="sldImg"/>
          </p:nvPr>
        </p:nvSpPr>
        <p:spPr>
          <a:xfrm>
            <a:off x="1204913" y="687388"/>
            <a:ext cx="4605337" cy="3452812"/>
          </a:xfrm>
          <a:ln/>
        </p:spPr>
      </p:sp>
      <p:sp>
        <p:nvSpPr>
          <p:cNvPr id="4100" name="Rectangle 3"/>
          <p:cNvSpPr>
            <a:spLocks noGrp="1" noChangeArrowheads="1"/>
          </p:cNvSpPr>
          <p:nvPr>
            <p:ph type="body" idx="1"/>
          </p:nvPr>
        </p:nvSpPr>
        <p:spPr>
          <a:xfrm>
            <a:off x="923362" y="4368841"/>
            <a:ext cx="5163680" cy="4138569"/>
          </a:xfrm>
          <a:noFill/>
          <a:ln/>
        </p:spPr>
        <p:txBody>
          <a:bodyPr lIns="89198" tIns="44604" rIns="89198" bIns="44604"/>
          <a:lstStyle/>
          <a:p>
            <a:endParaRPr lang="en-US" dirty="0"/>
          </a:p>
        </p:txBody>
      </p:sp>
    </p:spTree>
    <p:extLst>
      <p:ext uri="{BB962C8B-B14F-4D97-AF65-F5344CB8AC3E}">
        <p14:creationId xmlns:p14="http://schemas.microsoft.com/office/powerpoint/2010/main" val="26925436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a:extLst>
              <a:ext uri="{FF2B5EF4-FFF2-40B4-BE49-F238E27FC236}">
                <a16:creationId xmlns:a16="http://schemas.microsoft.com/office/drawing/2014/main" id="{8BEACF8D-F282-401F-87D8-B5575E3FA91C}"/>
              </a:ext>
            </a:extLst>
          </p:cNvPr>
          <p:cNvSpPr>
            <a:spLocks noGrp="1" noRot="1" noChangeAspect="1" noChangeArrowheads="1" noTextEdit="1"/>
          </p:cNvSpPr>
          <p:nvPr>
            <p:ph type="sldImg"/>
          </p:nvPr>
        </p:nvSpPr>
        <p:spPr>
          <a:xfrm>
            <a:off x="1190625" y="703263"/>
            <a:ext cx="4646613" cy="3484562"/>
          </a:xfrm>
          <a:ln/>
        </p:spPr>
      </p:sp>
      <p:sp>
        <p:nvSpPr>
          <p:cNvPr id="26627" name="Rectangle 3">
            <a:extLst>
              <a:ext uri="{FF2B5EF4-FFF2-40B4-BE49-F238E27FC236}">
                <a16:creationId xmlns:a16="http://schemas.microsoft.com/office/drawing/2014/main" id="{FDFC0921-5B1B-4F9C-AE7F-A54FAB59E609}"/>
              </a:ext>
            </a:extLst>
          </p:cNvPr>
          <p:cNvSpPr>
            <a:spLocks noGrp="1" noChangeArrowheads="1"/>
          </p:cNvSpPr>
          <p:nvPr>
            <p:ph type="body" idx="1"/>
          </p:nvPr>
        </p:nvSpPr>
        <p:spPr>
          <a:xfrm>
            <a:off x="931863" y="4422775"/>
            <a:ext cx="5162550" cy="41973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4924AF2-6349-454B-9AEE-498D359868D1}" type="slidenum">
              <a:rPr lang="en-US" smtClean="0"/>
              <a:t>17</a:t>
            </a:fld>
            <a:endParaRPr lang="en-US"/>
          </a:p>
        </p:txBody>
      </p:sp>
    </p:spTree>
    <p:extLst>
      <p:ext uri="{BB962C8B-B14F-4D97-AF65-F5344CB8AC3E}">
        <p14:creationId xmlns:p14="http://schemas.microsoft.com/office/powerpoint/2010/main" val="35460717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4924AF2-6349-454B-9AEE-498D359868D1}" type="slidenum">
              <a:rPr lang="en-US" smtClean="0"/>
              <a:t>19</a:t>
            </a:fld>
            <a:endParaRPr lang="en-US"/>
          </a:p>
        </p:txBody>
      </p:sp>
    </p:spTree>
    <p:extLst>
      <p:ext uri="{BB962C8B-B14F-4D97-AF65-F5344CB8AC3E}">
        <p14:creationId xmlns:p14="http://schemas.microsoft.com/office/powerpoint/2010/main" val="12430439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4924AF2-6349-454B-9AEE-498D359868D1}" type="slidenum">
              <a:rPr lang="en-US" smtClean="0"/>
              <a:t>20</a:t>
            </a:fld>
            <a:endParaRPr lang="en-US"/>
          </a:p>
        </p:txBody>
      </p:sp>
    </p:spTree>
    <p:extLst>
      <p:ext uri="{BB962C8B-B14F-4D97-AF65-F5344CB8AC3E}">
        <p14:creationId xmlns:p14="http://schemas.microsoft.com/office/powerpoint/2010/main" val="30691433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4924AF2-6349-454B-9AEE-498D359868D1}" type="slidenum">
              <a:rPr lang="en-US" smtClean="0"/>
              <a:t>21</a:t>
            </a:fld>
            <a:endParaRPr lang="en-US"/>
          </a:p>
        </p:txBody>
      </p:sp>
    </p:spTree>
    <p:extLst>
      <p:ext uri="{BB962C8B-B14F-4D97-AF65-F5344CB8AC3E}">
        <p14:creationId xmlns:p14="http://schemas.microsoft.com/office/powerpoint/2010/main" val="25638418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B86D59C-D13C-4CE5-A028-7B50D04CB309}" type="slidenum">
              <a:rPr kumimoji="1" lang="ja-JP" altLang="en-US" smtClean="0"/>
              <a:t>26</a:t>
            </a:fld>
            <a:endParaRPr kumimoji="1" lang="ja-JP" altLang="en-US"/>
          </a:p>
        </p:txBody>
      </p:sp>
    </p:spTree>
    <p:extLst>
      <p:ext uri="{BB962C8B-B14F-4D97-AF65-F5344CB8AC3E}">
        <p14:creationId xmlns:p14="http://schemas.microsoft.com/office/powerpoint/2010/main" val="300660413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1.xml"/><Relationship Id="rId5" Type="http://schemas.openxmlformats.org/officeDocument/2006/relationships/image" Target="../media/image15.png"/><Relationship Id="rId4" Type="http://schemas.openxmlformats.org/officeDocument/2006/relationships/image" Target="../media/image14.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FD422-CF21-5F4B-9F3C-D943F67A9BE0}"/>
              </a:ext>
            </a:extLst>
          </p:cNvPr>
          <p:cNvSpPr>
            <a:spLocks noGrp="1"/>
          </p:cNvSpPr>
          <p:nvPr>
            <p:ph type="ctrTitle" hasCustomPrompt="1"/>
          </p:nvPr>
        </p:nvSpPr>
        <p:spPr>
          <a:xfrm>
            <a:off x="609882" y="2541806"/>
            <a:ext cx="7750969" cy="1947460"/>
          </a:xfrm>
        </p:spPr>
        <p:txBody>
          <a:bodyPr anchor="t" anchorCtr="0">
            <a:normAutofit/>
          </a:bodyPr>
          <a:lstStyle>
            <a:lvl1pPr algn="l">
              <a:defRPr sz="4800" b="1" i="0">
                <a:solidFill>
                  <a:schemeClr val="bg1"/>
                </a:solidFill>
                <a:latin typeface="+mn-lt"/>
                <a:cs typeface="Arial" panose="020B06040202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B4A5F0DF-C789-3B48-88B2-EEF178B1680D}"/>
              </a:ext>
            </a:extLst>
          </p:cNvPr>
          <p:cNvSpPr>
            <a:spLocks noGrp="1"/>
          </p:cNvSpPr>
          <p:nvPr>
            <p:ph type="subTitle" idx="1"/>
          </p:nvPr>
        </p:nvSpPr>
        <p:spPr>
          <a:xfrm>
            <a:off x="609882" y="5773230"/>
            <a:ext cx="7750969" cy="746185"/>
          </a:xfrm>
        </p:spPr>
        <p:txBody>
          <a:bodyPr>
            <a:normAutofit/>
          </a:bodyPr>
          <a:lstStyle>
            <a:lvl1pPr marL="0" indent="0" algn="l">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5" name="Text Placeholder 4">
            <a:extLst>
              <a:ext uri="{FF2B5EF4-FFF2-40B4-BE49-F238E27FC236}">
                <a16:creationId xmlns:a16="http://schemas.microsoft.com/office/drawing/2014/main" id="{4B87851E-C1E1-6E46-8D1B-95D6C1888590}"/>
              </a:ext>
            </a:extLst>
          </p:cNvPr>
          <p:cNvSpPr>
            <a:spLocks noGrp="1"/>
          </p:cNvSpPr>
          <p:nvPr>
            <p:ph type="body" sz="quarter" idx="10"/>
          </p:nvPr>
        </p:nvSpPr>
        <p:spPr>
          <a:xfrm>
            <a:off x="609882" y="4501445"/>
            <a:ext cx="7750969" cy="1259607"/>
          </a:xfrm>
        </p:spPr>
        <p:txBody>
          <a:bodyPr>
            <a:noAutofit/>
          </a:bodyPr>
          <a:lstStyle>
            <a:lvl1pPr marL="0" indent="0">
              <a:buFontTx/>
              <a:buNone/>
              <a:defRPr sz="2400">
                <a:solidFill>
                  <a:schemeClr val="bg1"/>
                </a:solidFill>
              </a:defRPr>
            </a:lvl1pPr>
            <a:lvl2pPr marL="342900" indent="0">
              <a:buFontTx/>
              <a:buNone/>
              <a:defRPr sz="1500"/>
            </a:lvl2pPr>
            <a:lvl3pPr marL="685800" indent="0">
              <a:buFontTx/>
              <a:buNone/>
              <a:defRPr sz="1500"/>
            </a:lvl3pPr>
            <a:lvl4pPr marL="1028700" indent="0">
              <a:buFontTx/>
              <a:buNone/>
              <a:defRPr sz="1500"/>
            </a:lvl4pPr>
            <a:lvl5pPr marL="1371600" indent="0">
              <a:buFontTx/>
              <a:buNone/>
              <a:defRPr sz="1500"/>
            </a:lvl5pPr>
          </a:lstStyle>
          <a:p>
            <a:pPr lvl="0"/>
            <a:r>
              <a:rPr lang="en-US"/>
              <a:t>Click to edit Master text styles</a:t>
            </a:r>
          </a:p>
        </p:txBody>
      </p:sp>
      <p:pic>
        <p:nvPicPr>
          <p:cNvPr id="7" name="Picture 6" descr="Graphical user interface&#10;&#10;Description automatically generated with medium confidence">
            <a:extLst>
              <a:ext uri="{FF2B5EF4-FFF2-40B4-BE49-F238E27FC236}">
                <a16:creationId xmlns:a16="http://schemas.microsoft.com/office/drawing/2014/main" id="{4CEC2187-E5FA-944C-A56A-E562C9C1C5D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436664" y="5761051"/>
            <a:ext cx="3238500" cy="419100"/>
          </a:xfrm>
          <a:prstGeom prst="rect">
            <a:avLst/>
          </a:prstGeom>
        </p:spPr>
      </p:pic>
    </p:spTree>
    <p:extLst>
      <p:ext uri="{BB962C8B-B14F-4D97-AF65-F5344CB8AC3E}">
        <p14:creationId xmlns:p14="http://schemas.microsoft.com/office/powerpoint/2010/main" val="642655364"/>
      </p:ext>
    </p:extLst>
  </p:cSld>
  <p:clrMapOvr>
    <a:masterClrMapping/>
  </p:clrMapOvr>
  <p:extLst>
    <p:ext uri="{DCECCB84-F9BA-43D5-87BE-67443E8EF086}">
      <p15:sldGuideLst xmlns:p15="http://schemas.microsoft.com/office/powerpoint/2012/main">
        <p15:guide id="7" orient="horz" pos="2160" userDrawn="1">
          <p15:clr>
            <a:srgbClr val="FBAE40"/>
          </p15:clr>
        </p15:guide>
        <p15:guide id="8" pos="2880" userDrawn="1">
          <p15:clr>
            <a:srgbClr val="FBAE40"/>
          </p15:clr>
        </p15:guide>
        <p15:guide id="9" orient="horz" pos="3888" userDrawn="1">
          <p15:clr>
            <a:srgbClr val="FBAE40"/>
          </p15:clr>
        </p15:guide>
        <p15:guide id="10" pos="270" userDrawn="1">
          <p15:clr>
            <a:srgbClr val="FBAE40"/>
          </p15:clr>
        </p15:guide>
        <p15:guide id="11" pos="5490" userDrawn="1">
          <p15:clr>
            <a:srgbClr val="FBAE40"/>
          </p15:clr>
        </p15:guide>
        <p15:guide id="12" orient="horz" pos="3984"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184E83-FA30-AE49-A809-D1503D6A5772}"/>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1FF97B18-F1D3-C845-98E1-FCEEFD596FE2}"/>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B0677A6-B440-D244-B039-82AFE3A152A3}"/>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8" name="Slide Number Placeholder 5">
            <a:extLst>
              <a:ext uri="{FF2B5EF4-FFF2-40B4-BE49-F238E27FC236}">
                <a16:creationId xmlns:a16="http://schemas.microsoft.com/office/drawing/2014/main" id="{6ACFED41-9DB8-3441-9E99-88FCE31DC294}"/>
              </a:ext>
            </a:extLst>
          </p:cNvPr>
          <p:cNvSpPr>
            <a:spLocks noGrp="1"/>
          </p:cNvSpPr>
          <p:nvPr>
            <p:ph type="sldNum" sz="quarter" idx="4"/>
          </p:nvPr>
        </p:nvSpPr>
        <p:spPr>
          <a:xfrm>
            <a:off x="8391010" y="6316596"/>
            <a:ext cx="324365" cy="365125"/>
          </a:xfrm>
          <a:prstGeom prst="rect">
            <a:avLst/>
          </a:prstGeom>
        </p:spPr>
        <p:txBody>
          <a:bodyPr lIns="0" tIns="0" rIns="45720" bIns="0" anchor="ctr"/>
          <a:lstStyle>
            <a:lvl1pPr algn="r">
              <a:defRPr sz="750"/>
            </a:lvl1pPr>
          </a:lstStyle>
          <a:p>
            <a:fld id="{933A556B-7C63-244D-9B7C-B0EA8042B330}" type="slidenum">
              <a:rPr lang="en-US" smtClean="0"/>
              <a:pPr/>
              <a:t>‹#›</a:t>
            </a:fld>
            <a:endParaRPr lang="en-US" sz="750" dirty="0"/>
          </a:p>
        </p:txBody>
      </p:sp>
    </p:spTree>
    <p:extLst>
      <p:ext uri="{BB962C8B-B14F-4D97-AF65-F5344CB8AC3E}">
        <p14:creationId xmlns:p14="http://schemas.microsoft.com/office/powerpoint/2010/main" val="41603393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3999BF-B963-A049-A11E-595313950FCA}"/>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6BA4A0F9-2FD7-DE46-AE52-AD7C0C073AC7}"/>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a:extLst>
              <a:ext uri="{FF2B5EF4-FFF2-40B4-BE49-F238E27FC236}">
                <a16:creationId xmlns:a16="http://schemas.microsoft.com/office/drawing/2014/main" id="{A59413AE-9723-9D45-B482-FF92ED073F46}"/>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8" name="Slide Number Placeholder 5">
            <a:extLst>
              <a:ext uri="{FF2B5EF4-FFF2-40B4-BE49-F238E27FC236}">
                <a16:creationId xmlns:a16="http://schemas.microsoft.com/office/drawing/2014/main" id="{B0BC717A-FCD7-0D46-A097-931C02281585}"/>
              </a:ext>
            </a:extLst>
          </p:cNvPr>
          <p:cNvSpPr>
            <a:spLocks noGrp="1"/>
          </p:cNvSpPr>
          <p:nvPr>
            <p:ph type="sldNum" sz="quarter" idx="4"/>
          </p:nvPr>
        </p:nvSpPr>
        <p:spPr>
          <a:xfrm>
            <a:off x="8391010" y="6316596"/>
            <a:ext cx="324365" cy="365125"/>
          </a:xfrm>
          <a:prstGeom prst="rect">
            <a:avLst/>
          </a:prstGeom>
        </p:spPr>
        <p:txBody>
          <a:bodyPr lIns="0" tIns="0" rIns="45720" bIns="0" anchor="ctr"/>
          <a:lstStyle>
            <a:lvl1pPr algn="r">
              <a:defRPr sz="750"/>
            </a:lvl1pPr>
          </a:lstStyle>
          <a:p>
            <a:fld id="{933A556B-7C63-244D-9B7C-B0EA8042B330}" type="slidenum">
              <a:rPr lang="en-US" smtClean="0"/>
              <a:pPr/>
              <a:t>‹#›</a:t>
            </a:fld>
            <a:endParaRPr lang="en-US" sz="750" dirty="0"/>
          </a:p>
        </p:txBody>
      </p:sp>
    </p:spTree>
    <p:extLst>
      <p:ext uri="{BB962C8B-B14F-4D97-AF65-F5344CB8AC3E}">
        <p14:creationId xmlns:p14="http://schemas.microsoft.com/office/powerpoint/2010/main" val="18119199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80FA0D-AA3C-664A-87D2-78DEA605DFE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105DD7F-359B-0241-A0E1-CB414639490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194FE3B0-EE83-EE47-9729-1EF195304D10}"/>
              </a:ext>
            </a:extLst>
          </p:cNvPr>
          <p:cNvSpPr>
            <a:spLocks noGrp="1"/>
          </p:cNvSpPr>
          <p:nvPr>
            <p:ph type="sldNum" sz="quarter" idx="4"/>
          </p:nvPr>
        </p:nvSpPr>
        <p:spPr>
          <a:xfrm>
            <a:off x="8391010" y="6316596"/>
            <a:ext cx="324365" cy="365125"/>
          </a:xfrm>
          <a:prstGeom prst="rect">
            <a:avLst/>
          </a:prstGeom>
        </p:spPr>
        <p:txBody>
          <a:bodyPr lIns="0" tIns="0" rIns="45720" bIns="0" anchor="ctr"/>
          <a:lstStyle>
            <a:lvl1pPr algn="r">
              <a:defRPr sz="750"/>
            </a:lvl1pPr>
          </a:lstStyle>
          <a:p>
            <a:fld id="{933A556B-7C63-244D-9B7C-B0EA8042B330}" type="slidenum">
              <a:rPr lang="en-US" smtClean="0"/>
              <a:pPr/>
              <a:t>‹#›</a:t>
            </a:fld>
            <a:endParaRPr lang="en-US" sz="750" dirty="0"/>
          </a:p>
        </p:txBody>
      </p:sp>
    </p:spTree>
    <p:extLst>
      <p:ext uri="{BB962C8B-B14F-4D97-AF65-F5344CB8AC3E}">
        <p14:creationId xmlns:p14="http://schemas.microsoft.com/office/powerpoint/2010/main" val="23816605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B7785AC-BC0C-8F4E-B552-D8A6AD40EEB4}"/>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E59A820-91F6-F544-8B07-61605B067C56}"/>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E1FAE437-C75F-3A40-9104-1FFF2D5E7948}"/>
              </a:ext>
            </a:extLst>
          </p:cNvPr>
          <p:cNvSpPr>
            <a:spLocks noGrp="1"/>
          </p:cNvSpPr>
          <p:nvPr>
            <p:ph type="sldNum" sz="quarter" idx="4"/>
          </p:nvPr>
        </p:nvSpPr>
        <p:spPr>
          <a:xfrm>
            <a:off x="8391010" y="6316596"/>
            <a:ext cx="324365" cy="365125"/>
          </a:xfrm>
          <a:prstGeom prst="rect">
            <a:avLst/>
          </a:prstGeom>
        </p:spPr>
        <p:txBody>
          <a:bodyPr lIns="0" tIns="0" rIns="45720" bIns="0" anchor="ctr"/>
          <a:lstStyle>
            <a:lvl1pPr algn="r">
              <a:defRPr sz="750"/>
            </a:lvl1pPr>
          </a:lstStyle>
          <a:p>
            <a:fld id="{933A556B-7C63-244D-9B7C-B0EA8042B330}" type="slidenum">
              <a:rPr lang="en-US" smtClean="0"/>
              <a:pPr/>
              <a:t>‹#›</a:t>
            </a:fld>
            <a:endParaRPr lang="en-US" sz="750" dirty="0"/>
          </a:p>
        </p:txBody>
      </p:sp>
    </p:spTree>
    <p:extLst>
      <p:ext uri="{BB962C8B-B14F-4D97-AF65-F5344CB8AC3E}">
        <p14:creationId xmlns:p14="http://schemas.microsoft.com/office/powerpoint/2010/main" val="10660975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pPr>
              <a:defRPr/>
            </a:pPr>
            <a:fld id="{77E77963-5DDD-492F-84AF-490230497F73}" type="slidenum">
              <a:rPr lang="en-US" smtClean="0"/>
              <a:pPr>
                <a:defRPr/>
              </a:pPr>
              <a:t>‹#›</a:t>
            </a:fld>
            <a:endParaRPr lang="en-US"/>
          </a:p>
        </p:txBody>
      </p:sp>
    </p:spTree>
    <p:extLst>
      <p:ext uri="{BB962C8B-B14F-4D97-AF65-F5344CB8AC3E}">
        <p14:creationId xmlns:p14="http://schemas.microsoft.com/office/powerpoint/2010/main" val="6187099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502CB8CB-E407-CA41-A045-EF227FFBF8EF}"/>
              </a:ext>
            </a:extLst>
          </p:cNvPr>
          <p:cNvSpPr/>
          <p:nvPr userDrawn="1"/>
        </p:nvSpPr>
        <p:spPr>
          <a:xfrm rot="10800000" flipH="1">
            <a:off x="-112102" y="6603024"/>
            <a:ext cx="2406894" cy="254977"/>
          </a:xfrm>
          <a:prstGeom prst="parallelogram">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 name="TextBox 3">
            <a:extLst>
              <a:ext uri="{FF2B5EF4-FFF2-40B4-BE49-F238E27FC236}">
                <a16:creationId xmlns:a16="http://schemas.microsoft.com/office/drawing/2014/main" id="{9F2B7B8D-488F-3C4B-9F5A-A4B0EDD96063}"/>
              </a:ext>
            </a:extLst>
          </p:cNvPr>
          <p:cNvSpPr txBox="1"/>
          <p:nvPr userDrawn="1"/>
        </p:nvSpPr>
        <p:spPr>
          <a:xfrm>
            <a:off x="0" y="6603023"/>
            <a:ext cx="2374368" cy="230832"/>
          </a:xfrm>
          <a:prstGeom prst="rect">
            <a:avLst/>
          </a:prstGeom>
          <a:noFill/>
        </p:spPr>
        <p:txBody>
          <a:bodyPr wrap="none" rtlCol="0">
            <a:spAutoFit/>
          </a:bodyPr>
          <a:lstStyle/>
          <a:p>
            <a:r>
              <a:rPr lang="en-US" sz="900" b="1" dirty="0">
                <a:solidFill>
                  <a:schemeClr val="bg1"/>
                </a:solidFill>
              </a:rPr>
              <a:t>Mehmet Topsakal – mtopsakal@bnl.gov</a:t>
            </a:r>
          </a:p>
        </p:txBody>
      </p:sp>
      <p:sp>
        <p:nvSpPr>
          <p:cNvPr id="5" name="Parallelogram 4">
            <a:extLst>
              <a:ext uri="{FF2B5EF4-FFF2-40B4-BE49-F238E27FC236}">
                <a16:creationId xmlns:a16="http://schemas.microsoft.com/office/drawing/2014/main" id="{006A6EDB-4EB6-4B47-BD0F-779A681C5B2F}"/>
              </a:ext>
            </a:extLst>
          </p:cNvPr>
          <p:cNvSpPr/>
          <p:nvPr userDrawn="1"/>
        </p:nvSpPr>
        <p:spPr>
          <a:xfrm>
            <a:off x="6739304" y="6392008"/>
            <a:ext cx="2611316" cy="536372"/>
          </a:xfrm>
          <a:prstGeom prst="parallelogram">
            <a:avLst/>
          </a:prstGeom>
          <a:noFill/>
          <a:ln w="381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6" name="Picture 5">
            <a:extLst>
              <a:ext uri="{FF2B5EF4-FFF2-40B4-BE49-F238E27FC236}">
                <a16:creationId xmlns:a16="http://schemas.microsoft.com/office/drawing/2014/main" id="{B0D1C252-7F0E-AB4A-87FB-1AB143A22E3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867159" y="6501348"/>
            <a:ext cx="650264" cy="317693"/>
          </a:xfrm>
          <a:prstGeom prst="rect">
            <a:avLst/>
          </a:prstGeom>
        </p:spPr>
      </p:pic>
      <p:pic>
        <p:nvPicPr>
          <p:cNvPr id="7" name="Picture 6">
            <a:extLst>
              <a:ext uri="{FF2B5EF4-FFF2-40B4-BE49-F238E27FC236}">
                <a16:creationId xmlns:a16="http://schemas.microsoft.com/office/drawing/2014/main" id="{F0BBCB75-1BE5-4649-825B-9EB44F9A0E4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484943" y="6456416"/>
            <a:ext cx="664958" cy="407555"/>
          </a:xfrm>
          <a:prstGeom prst="rect">
            <a:avLst/>
          </a:prstGeom>
        </p:spPr>
      </p:pic>
      <p:pic>
        <p:nvPicPr>
          <p:cNvPr id="8" name="Picture 7">
            <a:extLst>
              <a:ext uri="{FF2B5EF4-FFF2-40B4-BE49-F238E27FC236}">
                <a16:creationId xmlns:a16="http://schemas.microsoft.com/office/drawing/2014/main" id="{5BFCFE33-286F-AC49-810D-441CBB674465}"/>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568345" y="6456416"/>
            <a:ext cx="865676" cy="418235"/>
          </a:xfrm>
          <a:prstGeom prst="rect">
            <a:avLst/>
          </a:prstGeom>
        </p:spPr>
      </p:pic>
    </p:spTree>
    <p:extLst>
      <p:ext uri="{BB962C8B-B14F-4D97-AF65-F5344CB8AC3E}">
        <p14:creationId xmlns:p14="http://schemas.microsoft.com/office/powerpoint/2010/main" val="369454695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07267"/>
            <a:ext cx="7772400" cy="1802697"/>
          </a:xfrm>
        </p:spPr>
        <p:txBody>
          <a:bodyPr anchor="t">
            <a:normAutofit/>
          </a:bodyPr>
          <a:lstStyle>
            <a:lvl1pPr algn="r">
              <a:defRPr sz="3300"/>
            </a:lvl1pPr>
          </a:lstStyle>
          <a:p>
            <a:r>
              <a:rPr lang="en-US"/>
              <a:t>Click to edit Master title style</a:t>
            </a:r>
          </a:p>
        </p:txBody>
      </p:sp>
      <p:sp>
        <p:nvSpPr>
          <p:cNvPr id="3" name="Subtitle 2"/>
          <p:cNvSpPr>
            <a:spLocks noGrp="1"/>
          </p:cNvSpPr>
          <p:nvPr>
            <p:ph type="subTitle" idx="1"/>
          </p:nvPr>
        </p:nvSpPr>
        <p:spPr>
          <a:xfrm>
            <a:off x="1600200" y="4299995"/>
            <a:ext cx="6858000" cy="416690"/>
          </a:xfrm>
        </p:spPr>
        <p:txBody>
          <a:bodyPr/>
          <a:lstStyle>
            <a:lvl1pPr marL="0" indent="0" algn="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pic>
        <p:nvPicPr>
          <p:cNvPr id="4" name="Picture 3">
            <a:extLst>
              <a:ext uri="{FF2B5EF4-FFF2-40B4-BE49-F238E27FC236}">
                <a16:creationId xmlns:a16="http://schemas.microsoft.com/office/drawing/2014/main" id="{5A815B22-180E-4C07-AD79-A72D154EFCFC}"/>
              </a:ext>
            </a:extLst>
          </p:cNvPr>
          <p:cNvPicPr>
            <a:picLocks noChangeAspect="1"/>
          </p:cNvPicPr>
          <p:nvPr userDrawn="1"/>
        </p:nvPicPr>
        <p:blipFill>
          <a:blip r:embed="rId3"/>
          <a:stretch>
            <a:fillRect/>
          </a:stretch>
        </p:blipFill>
        <p:spPr>
          <a:xfrm>
            <a:off x="8906523" y="344156"/>
            <a:ext cx="239852" cy="187820"/>
          </a:xfrm>
          <a:prstGeom prst="rect">
            <a:avLst/>
          </a:prstGeom>
        </p:spPr>
      </p:pic>
      <p:sp>
        <p:nvSpPr>
          <p:cNvPr id="5" name="TextBox 4">
            <a:extLst>
              <a:ext uri="{FF2B5EF4-FFF2-40B4-BE49-F238E27FC236}">
                <a16:creationId xmlns:a16="http://schemas.microsoft.com/office/drawing/2014/main" id="{6D41E178-9481-4E92-9802-00A8DB9E38AA}"/>
              </a:ext>
            </a:extLst>
          </p:cNvPr>
          <p:cNvSpPr txBox="1"/>
          <p:nvPr userDrawn="1"/>
        </p:nvSpPr>
        <p:spPr>
          <a:xfrm>
            <a:off x="5974401" y="223542"/>
            <a:ext cx="2972289" cy="323165"/>
          </a:xfrm>
          <a:prstGeom prst="rect">
            <a:avLst/>
          </a:prstGeom>
          <a:noFill/>
        </p:spPr>
        <p:txBody>
          <a:bodyPr wrap="none" rtlCol="0">
            <a:spAutoFit/>
          </a:bodyPr>
          <a:lstStyle/>
          <a:p>
            <a:r>
              <a:rPr lang="en-US" sz="1500">
                <a:latin typeface="Univers" panose="020B0503020202020204" pitchFamily="34" charset="0"/>
                <a:ea typeface="GulimChe" panose="020B0609000101010101" pitchFamily="49" charset="-127"/>
              </a:rPr>
              <a:t>Nuclear Science User Facilities</a:t>
            </a:r>
          </a:p>
        </p:txBody>
      </p:sp>
      <p:pic>
        <p:nvPicPr>
          <p:cNvPr id="7" name="Picture 6">
            <a:extLst>
              <a:ext uri="{FF2B5EF4-FFF2-40B4-BE49-F238E27FC236}">
                <a16:creationId xmlns:a16="http://schemas.microsoft.com/office/drawing/2014/main" id="{8953F39B-3761-4D47-8726-142D48202BF8}"/>
              </a:ext>
            </a:extLst>
          </p:cNvPr>
          <p:cNvPicPr>
            <a:picLocks noChangeAspect="1"/>
          </p:cNvPicPr>
          <p:nvPr userDrawn="1"/>
        </p:nvPicPr>
        <p:blipFill>
          <a:blip r:embed="rId4"/>
          <a:stretch>
            <a:fillRect/>
          </a:stretch>
        </p:blipFill>
        <p:spPr>
          <a:xfrm>
            <a:off x="311208" y="272958"/>
            <a:ext cx="3565468" cy="330217"/>
          </a:xfrm>
          <a:prstGeom prst="rect">
            <a:avLst/>
          </a:prstGeom>
        </p:spPr>
      </p:pic>
      <p:sp>
        <p:nvSpPr>
          <p:cNvPr id="6" name="TextBox 5">
            <a:extLst>
              <a:ext uri="{FF2B5EF4-FFF2-40B4-BE49-F238E27FC236}">
                <a16:creationId xmlns:a16="http://schemas.microsoft.com/office/drawing/2014/main" id="{E04B5F4E-F6FF-49CB-B395-EFFFBF0B1167}"/>
              </a:ext>
            </a:extLst>
          </p:cNvPr>
          <p:cNvSpPr txBox="1"/>
          <p:nvPr userDrawn="1"/>
        </p:nvSpPr>
        <p:spPr>
          <a:xfrm>
            <a:off x="229991" y="221668"/>
            <a:ext cx="3501280" cy="323165"/>
          </a:xfrm>
          <a:prstGeom prst="rect">
            <a:avLst/>
          </a:prstGeom>
          <a:noFill/>
        </p:spPr>
        <p:txBody>
          <a:bodyPr wrap="none" rtlCol="0">
            <a:spAutoFit/>
          </a:bodyPr>
          <a:lstStyle/>
          <a:p>
            <a:r>
              <a:rPr lang="en-US" sz="1500">
                <a:latin typeface="Univers" panose="020B0503020202020204" pitchFamily="34" charset="0"/>
                <a:ea typeface="Verdana" panose="020B0604030504040204" pitchFamily="34" charset="0"/>
              </a:rPr>
              <a:t>National Synchrotron Light Source II</a:t>
            </a:r>
          </a:p>
        </p:txBody>
      </p:sp>
      <p:pic>
        <p:nvPicPr>
          <p:cNvPr id="11" name="Picture 10">
            <a:extLst>
              <a:ext uri="{FF2B5EF4-FFF2-40B4-BE49-F238E27FC236}">
                <a16:creationId xmlns:a16="http://schemas.microsoft.com/office/drawing/2014/main" id="{F32C65A2-6713-445A-A685-1B224D09EAAC}"/>
              </a:ext>
            </a:extLst>
          </p:cNvPr>
          <p:cNvPicPr>
            <a:picLocks noChangeAspect="1"/>
          </p:cNvPicPr>
          <p:nvPr userDrawn="1"/>
        </p:nvPicPr>
        <p:blipFill>
          <a:blip r:embed="rId5"/>
          <a:stretch>
            <a:fillRect/>
          </a:stretch>
        </p:blipFill>
        <p:spPr>
          <a:xfrm>
            <a:off x="4210548" y="5607021"/>
            <a:ext cx="4807119" cy="1250979"/>
          </a:xfrm>
          <a:prstGeom prst="rect">
            <a:avLst/>
          </a:prstGeom>
        </p:spPr>
      </p:pic>
    </p:spTree>
    <p:extLst>
      <p:ext uri="{BB962C8B-B14F-4D97-AF65-F5344CB8AC3E}">
        <p14:creationId xmlns:p14="http://schemas.microsoft.com/office/powerpoint/2010/main" val="21070035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2_Title and Content">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588072269"/>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1_Title Slide_Print-friend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FD422-CF21-5F4B-9F3C-D943F67A9BE0}"/>
              </a:ext>
            </a:extLst>
          </p:cNvPr>
          <p:cNvSpPr>
            <a:spLocks noGrp="1"/>
          </p:cNvSpPr>
          <p:nvPr>
            <p:ph type="ctrTitle" hasCustomPrompt="1"/>
          </p:nvPr>
        </p:nvSpPr>
        <p:spPr>
          <a:xfrm>
            <a:off x="609882" y="2541806"/>
            <a:ext cx="7750969" cy="1947460"/>
          </a:xfrm>
        </p:spPr>
        <p:txBody>
          <a:bodyPr anchor="t" anchorCtr="0">
            <a:normAutofit/>
          </a:bodyPr>
          <a:lstStyle>
            <a:lvl1pPr algn="l">
              <a:defRPr sz="4800" b="1" i="0">
                <a:solidFill>
                  <a:schemeClr val="tx1"/>
                </a:solidFill>
                <a:latin typeface="+mn-lt"/>
                <a:cs typeface="Arial" panose="020B06040202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B4A5F0DF-C789-3B48-88B2-EEF178B1680D}"/>
              </a:ext>
            </a:extLst>
          </p:cNvPr>
          <p:cNvSpPr>
            <a:spLocks noGrp="1"/>
          </p:cNvSpPr>
          <p:nvPr>
            <p:ph type="subTitle" idx="1"/>
          </p:nvPr>
        </p:nvSpPr>
        <p:spPr>
          <a:xfrm>
            <a:off x="609882" y="5773230"/>
            <a:ext cx="7750969" cy="746185"/>
          </a:xfrm>
        </p:spPr>
        <p:txBody>
          <a:bodyPr>
            <a:normAutofit/>
          </a:bodyPr>
          <a:lstStyle>
            <a:lvl1pPr marL="0" indent="0" algn="l">
              <a:buNone/>
              <a:defRPr sz="180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5" name="Text Placeholder 4">
            <a:extLst>
              <a:ext uri="{FF2B5EF4-FFF2-40B4-BE49-F238E27FC236}">
                <a16:creationId xmlns:a16="http://schemas.microsoft.com/office/drawing/2014/main" id="{4B87851E-C1E1-6E46-8D1B-95D6C1888590}"/>
              </a:ext>
            </a:extLst>
          </p:cNvPr>
          <p:cNvSpPr>
            <a:spLocks noGrp="1"/>
          </p:cNvSpPr>
          <p:nvPr>
            <p:ph type="body" sz="quarter" idx="10"/>
          </p:nvPr>
        </p:nvSpPr>
        <p:spPr>
          <a:xfrm>
            <a:off x="609882" y="4501445"/>
            <a:ext cx="7750969" cy="1259607"/>
          </a:xfrm>
        </p:spPr>
        <p:txBody>
          <a:bodyPr>
            <a:noAutofit/>
          </a:bodyPr>
          <a:lstStyle>
            <a:lvl1pPr marL="0" indent="0">
              <a:buFontTx/>
              <a:buNone/>
              <a:defRPr sz="2400">
                <a:solidFill>
                  <a:schemeClr val="tx1"/>
                </a:solidFill>
              </a:defRPr>
            </a:lvl1pPr>
            <a:lvl2pPr marL="342900" indent="0">
              <a:buFontTx/>
              <a:buNone/>
              <a:defRPr sz="1500"/>
            </a:lvl2pPr>
            <a:lvl3pPr marL="685800" indent="0">
              <a:buFontTx/>
              <a:buNone/>
              <a:defRPr sz="1500"/>
            </a:lvl3pPr>
            <a:lvl4pPr marL="1028700" indent="0">
              <a:buFontTx/>
              <a:buNone/>
              <a:defRPr sz="1500"/>
            </a:lvl4pPr>
            <a:lvl5pPr marL="1371600" indent="0">
              <a:buFontTx/>
              <a:buNone/>
              <a:defRPr sz="1500"/>
            </a:lvl5pPr>
          </a:lstStyle>
          <a:p>
            <a:pPr lvl="0"/>
            <a:r>
              <a:rPr lang="en-US"/>
              <a:t>Click to edit Master text styles</a:t>
            </a:r>
          </a:p>
        </p:txBody>
      </p:sp>
      <p:pic>
        <p:nvPicPr>
          <p:cNvPr id="6" name="Picture 5">
            <a:extLst>
              <a:ext uri="{FF2B5EF4-FFF2-40B4-BE49-F238E27FC236}">
                <a16:creationId xmlns:a16="http://schemas.microsoft.com/office/drawing/2014/main" id="{C11DD1EC-00E2-0247-ADB6-287150A1627B}"/>
              </a:ext>
            </a:extLst>
          </p:cNvPr>
          <p:cNvPicPr>
            <a:picLocks noChangeAspect="1"/>
          </p:cNvPicPr>
          <p:nvPr userDrawn="1"/>
        </p:nvPicPr>
        <p:blipFill>
          <a:blip r:embed="rId3"/>
          <a:stretch>
            <a:fillRect/>
          </a:stretch>
        </p:blipFill>
        <p:spPr>
          <a:xfrm>
            <a:off x="5436664" y="5761050"/>
            <a:ext cx="3238500" cy="419100"/>
          </a:xfrm>
          <a:prstGeom prst="rect">
            <a:avLst/>
          </a:prstGeom>
        </p:spPr>
      </p:pic>
    </p:spTree>
    <p:extLst>
      <p:ext uri="{BB962C8B-B14F-4D97-AF65-F5344CB8AC3E}">
        <p14:creationId xmlns:p14="http://schemas.microsoft.com/office/powerpoint/2010/main" val="485114529"/>
      </p:ext>
    </p:extLst>
  </p:cSld>
  <p:clrMapOvr>
    <a:masterClrMapping/>
  </p:clrMapOvr>
  <p:extLst>
    <p:ext uri="{DCECCB84-F9BA-43D5-87BE-67443E8EF086}">
      <p15:sldGuideLst xmlns:p15="http://schemas.microsoft.com/office/powerpoint/2012/main">
        <p15:guide id="7" orient="horz" pos="2160" userDrawn="1">
          <p15:clr>
            <a:srgbClr val="FBAE40"/>
          </p15:clr>
        </p15:guide>
        <p15:guide id="8" pos="2880" userDrawn="1">
          <p15:clr>
            <a:srgbClr val="FBAE40"/>
          </p15:clr>
        </p15:guide>
        <p15:guide id="9" orient="horz" pos="3888" userDrawn="1">
          <p15:clr>
            <a:srgbClr val="FBAE40"/>
          </p15:clr>
        </p15:guide>
        <p15:guide id="10" pos="270" userDrawn="1">
          <p15:clr>
            <a:srgbClr val="FBAE40"/>
          </p15:clr>
        </p15:guide>
        <p15:guide id="11" pos="5490" userDrawn="1">
          <p15:clr>
            <a:srgbClr val="FBAE40"/>
          </p15:clr>
        </p15:guide>
        <p15:guide id="12" orient="horz" pos="3984"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5F96C7-1801-CD4F-9F28-C99CEA00AEF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81FB783-2389-2044-9FEC-A01C09265EC1}"/>
              </a:ext>
            </a:extLst>
          </p:cNvPr>
          <p:cNvSpPr>
            <a:spLocks noGrp="1"/>
          </p:cNvSpPr>
          <p:nvPr>
            <p:ph idx="1"/>
          </p:nvPr>
        </p:nvSpPr>
        <p:spPr/>
        <p:txBody>
          <a:bodyPr/>
          <a:lstStyle>
            <a:lvl1pPr>
              <a:buFont typeface="Arial" panose="020B0604020202020204" pitchFamily="34" charset="0"/>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5">
            <a:extLst>
              <a:ext uri="{FF2B5EF4-FFF2-40B4-BE49-F238E27FC236}">
                <a16:creationId xmlns:a16="http://schemas.microsoft.com/office/drawing/2014/main" id="{84785F67-179E-4145-8BCB-4A0C61A894B6}"/>
              </a:ext>
            </a:extLst>
          </p:cNvPr>
          <p:cNvSpPr>
            <a:spLocks noGrp="1"/>
          </p:cNvSpPr>
          <p:nvPr>
            <p:ph type="sldNum" sz="quarter" idx="4"/>
          </p:nvPr>
        </p:nvSpPr>
        <p:spPr>
          <a:xfrm>
            <a:off x="8391010" y="6316596"/>
            <a:ext cx="324365" cy="365125"/>
          </a:xfrm>
          <a:prstGeom prst="rect">
            <a:avLst/>
          </a:prstGeom>
        </p:spPr>
        <p:txBody>
          <a:bodyPr lIns="0" tIns="0" rIns="45720" bIns="0" anchor="ctr"/>
          <a:lstStyle>
            <a:lvl1pPr algn="r">
              <a:defRPr sz="750"/>
            </a:lvl1pPr>
          </a:lstStyle>
          <a:p>
            <a:fld id="{933A556B-7C63-244D-9B7C-B0EA8042B330}" type="slidenum">
              <a:rPr lang="en-US" smtClean="0"/>
              <a:pPr/>
              <a:t>‹#›</a:t>
            </a:fld>
            <a:endParaRPr lang="en-US" sz="750" dirty="0"/>
          </a:p>
        </p:txBody>
      </p:sp>
    </p:spTree>
    <p:extLst>
      <p:ext uri="{BB962C8B-B14F-4D97-AF65-F5344CB8AC3E}">
        <p14:creationId xmlns:p14="http://schemas.microsoft.com/office/powerpoint/2010/main" val="27945689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ection Header">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0C4E73FD-DB7D-6846-A2AE-E73A318442F4}"/>
              </a:ext>
            </a:extLst>
          </p:cNvPr>
          <p:cNvSpPr>
            <a:spLocks noGrp="1"/>
          </p:cNvSpPr>
          <p:nvPr>
            <p:ph type="sldNum" sz="quarter" idx="4"/>
          </p:nvPr>
        </p:nvSpPr>
        <p:spPr>
          <a:xfrm>
            <a:off x="8391010" y="6316596"/>
            <a:ext cx="324365" cy="365125"/>
          </a:xfrm>
          <a:prstGeom prst="rect">
            <a:avLst/>
          </a:prstGeom>
        </p:spPr>
        <p:txBody>
          <a:bodyPr lIns="0" tIns="0" rIns="45720" bIns="0" anchor="ctr"/>
          <a:lstStyle>
            <a:lvl1pPr algn="r">
              <a:defRPr sz="750">
                <a:solidFill>
                  <a:schemeClr val="tx1"/>
                </a:solidFill>
              </a:defRPr>
            </a:lvl1pPr>
          </a:lstStyle>
          <a:p>
            <a:fld id="{933A556B-7C63-244D-9B7C-B0EA8042B330}" type="slidenum">
              <a:rPr lang="en-US" smtClean="0"/>
              <a:pPr/>
              <a:t>‹#›</a:t>
            </a:fld>
            <a:endParaRPr lang="en-US" dirty="0"/>
          </a:p>
        </p:txBody>
      </p:sp>
      <p:sp>
        <p:nvSpPr>
          <p:cNvPr id="7" name="Title 1">
            <a:extLst>
              <a:ext uri="{FF2B5EF4-FFF2-40B4-BE49-F238E27FC236}">
                <a16:creationId xmlns:a16="http://schemas.microsoft.com/office/drawing/2014/main" id="{27110BA2-9B68-CC4C-A636-3277ABFA5F1F}"/>
              </a:ext>
            </a:extLst>
          </p:cNvPr>
          <p:cNvSpPr>
            <a:spLocks noGrp="1"/>
          </p:cNvSpPr>
          <p:nvPr>
            <p:ph type="ctrTitle" hasCustomPrompt="1"/>
          </p:nvPr>
        </p:nvSpPr>
        <p:spPr>
          <a:xfrm>
            <a:off x="609882" y="2541806"/>
            <a:ext cx="7750969" cy="1947460"/>
          </a:xfrm>
        </p:spPr>
        <p:txBody>
          <a:bodyPr anchor="t" anchorCtr="0">
            <a:normAutofit/>
          </a:bodyPr>
          <a:lstStyle>
            <a:lvl1pPr algn="l">
              <a:defRPr sz="4800" b="1" i="0">
                <a:solidFill>
                  <a:schemeClr val="bg1"/>
                </a:solidFill>
                <a:latin typeface="+mn-lt"/>
                <a:cs typeface="Arial" panose="020B0604020202020204" pitchFamily="34" charset="0"/>
              </a:defRPr>
            </a:lvl1pPr>
          </a:lstStyle>
          <a:p>
            <a:r>
              <a:rPr lang="en-US" dirty="0"/>
              <a:t>Click To Edit Master Title Style</a:t>
            </a:r>
          </a:p>
        </p:txBody>
      </p:sp>
      <p:sp>
        <p:nvSpPr>
          <p:cNvPr id="8" name="Text Placeholder 4">
            <a:extLst>
              <a:ext uri="{FF2B5EF4-FFF2-40B4-BE49-F238E27FC236}">
                <a16:creationId xmlns:a16="http://schemas.microsoft.com/office/drawing/2014/main" id="{9FCBF15F-CA7F-7641-B9E3-4E9C3E92F434}"/>
              </a:ext>
            </a:extLst>
          </p:cNvPr>
          <p:cNvSpPr>
            <a:spLocks noGrp="1"/>
          </p:cNvSpPr>
          <p:nvPr>
            <p:ph type="body" sz="quarter" idx="10"/>
          </p:nvPr>
        </p:nvSpPr>
        <p:spPr>
          <a:xfrm>
            <a:off x="609882" y="4501445"/>
            <a:ext cx="7750969" cy="1259607"/>
          </a:xfrm>
        </p:spPr>
        <p:txBody>
          <a:bodyPr>
            <a:noAutofit/>
          </a:bodyPr>
          <a:lstStyle>
            <a:lvl1pPr marL="0" indent="0">
              <a:buFontTx/>
              <a:buNone/>
              <a:defRPr sz="2400">
                <a:solidFill>
                  <a:schemeClr val="bg1"/>
                </a:solidFill>
              </a:defRPr>
            </a:lvl1pPr>
            <a:lvl2pPr marL="342900" indent="0">
              <a:buFontTx/>
              <a:buNone/>
              <a:defRPr sz="1500"/>
            </a:lvl2pPr>
            <a:lvl3pPr marL="685800" indent="0">
              <a:buFontTx/>
              <a:buNone/>
              <a:defRPr sz="1500"/>
            </a:lvl3pPr>
            <a:lvl4pPr marL="1028700" indent="0">
              <a:buFontTx/>
              <a:buNone/>
              <a:defRPr sz="1500"/>
            </a:lvl4pPr>
            <a:lvl5pPr marL="1371600" indent="0">
              <a:buFontTx/>
              <a:buNone/>
              <a:defRPr sz="1500"/>
            </a:lvl5pPr>
          </a:lstStyle>
          <a:p>
            <a:pPr lvl="0"/>
            <a:r>
              <a:rPr lang="en-US"/>
              <a:t>Click to edit Master text styles</a:t>
            </a:r>
          </a:p>
        </p:txBody>
      </p:sp>
    </p:spTree>
    <p:extLst>
      <p:ext uri="{BB962C8B-B14F-4D97-AF65-F5344CB8AC3E}">
        <p14:creationId xmlns:p14="http://schemas.microsoft.com/office/powerpoint/2010/main" val="42236879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1_Section Header_Print-friend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0C4E73FD-DB7D-6846-A2AE-E73A318442F4}"/>
              </a:ext>
            </a:extLst>
          </p:cNvPr>
          <p:cNvSpPr>
            <a:spLocks noGrp="1"/>
          </p:cNvSpPr>
          <p:nvPr>
            <p:ph type="sldNum" sz="quarter" idx="4"/>
          </p:nvPr>
        </p:nvSpPr>
        <p:spPr>
          <a:xfrm>
            <a:off x="8391010" y="6316596"/>
            <a:ext cx="324365" cy="365125"/>
          </a:xfrm>
          <a:prstGeom prst="rect">
            <a:avLst/>
          </a:prstGeom>
        </p:spPr>
        <p:txBody>
          <a:bodyPr lIns="0" tIns="0" rIns="45720" bIns="0" anchor="ctr"/>
          <a:lstStyle>
            <a:lvl1pPr algn="r">
              <a:defRPr sz="750">
                <a:solidFill>
                  <a:schemeClr val="tx1"/>
                </a:solidFill>
              </a:defRPr>
            </a:lvl1pPr>
          </a:lstStyle>
          <a:p>
            <a:fld id="{933A556B-7C63-244D-9B7C-B0EA8042B330}" type="slidenum">
              <a:rPr lang="en-US" smtClean="0"/>
              <a:pPr/>
              <a:t>‹#›</a:t>
            </a:fld>
            <a:endParaRPr lang="en-US" dirty="0"/>
          </a:p>
        </p:txBody>
      </p:sp>
      <p:sp>
        <p:nvSpPr>
          <p:cNvPr id="7" name="Title 1">
            <a:extLst>
              <a:ext uri="{FF2B5EF4-FFF2-40B4-BE49-F238E27FC236}">
                <a16:creationId xmlns:a16="http://schemas.microsoft.com/office/drawing/2014/main" id="{27110BA2-9B68-CC4C-A636-3277ABFA5F1F}"/>
              </a:ext>
            </a:extLst>
          </p:cNvPr>
          <p:cNvSpPr>
            <a:spLocks noGrp="1"/>
          </p:cNvSpPr>
          <p:nvPr>
            <p:ph type="ctrTitle" hasCustomPrompt="1"/>
          </p:nvPr>
        </p:nvSpPr>
        <p:spPr>
          <a:xfrm>
            <a:off x="609882" y="2541806"/>
            <a:ext cx="7750969" cy="1947460"/>
          </a:xfrm>
        </p:spPr>
        <p:txBody>
          <a:bodyPr anchor="t" anchorCtr="0">
            <a:normAutofit/>
          </a:bodyPr>
          <a:lstStyle>
            <a:lvl1pPr algn="l">
              <a:defRPr sz="4800" b="1" i="0">
                <a:solidFill>
                  <a:schemeClr val="tx1"/>
                </a:solidFill>
                <a:latin typeface="+mn-lt"/>
                <a:cs typeface="Arial" panose="020B0604020202020204" pitchFamily="34" charset="0"/>
              </a:defRPr>
            </a:lvl1pPr>
          </a:lstStyle>
          <a:p>
            <a:r>
              <a:rPr lang="en-US" dirty="0"/>
              <a:t>Click To Edit Master Title Style</a:t>
            </a:r>
          </a:p>
        </p:txBody>
      </p:sp>
      <p:sp>
        <p:nvSpPr>
          <p:cNvPr id="8" name="Text Placeholder 4">
            <a:extLst>
              <a:ext uri="{FF2B5EF4-FFF2-40B4-BE49-F238E27FC236}">
                <a16:creationId xmlns:a16="http://schemas.microsoft.com/office/drawing/2014/main" id="{9FCBF15F-CA7F-7641-B9E3-4E9C3E92F434}"/>
              </a:ext>
            </a:extLst>
          </p:cNvPr>
          <p:cNvSpPr>
            <a:spLocks noGrp="1"/>
          </p:cNvSpPr>
          <p:nvPr>
            <p:ph type="body" sz="quarter" idx="10"/>
          </p:nvPr>
        </p:nvSpPr>
        <p:spPr>
          <a:xfrm>
            <a:off x="609882" y="4501445"/>
            <a:ext cx="7750969" cy="1259607"/>
          </a:xfrm>
        </p:spPr>
        <p:txBody>
          <a:bodyPr>
            <a:noAutofit/>
          </a:bodyPr>
          <a:lstStyle>
            <a:lvl1pPr marL="0" indent="0">
              <a:buFontTx/>
              <a:buNone/>
              <a:defRPr sz="2400">
                <a:solidFill>
                  <a:schemeClr val="tx1"/>
                </a:solidFill>
              </a:defRPr>
            </a:lvl1pPr>
            <a:lvl2pPr marL="342900" indent="0">
              <a:buFontTx/>
              <a:buNone/>
              <a:defRPr sz="1500"/>
            </a:lvl2pPr>
            <a:lvl3pPr marL="685800" indent="0">
              <a:buFontTx/>
              <a:buNone/>
              <a:defRPr sz="1500"/>
            </a:lvl3pPr>
            <a:lvl4pPr marL="1028700" indent="0">
              <a:buFontTx/>
              <a:buNone/>
              <a:defRPr sz="1500"/>
            </a:lvl4pPr>
            <a:lvl5pPr marL="1371600" indent="0">
              <a:buFontTx/>
              <a:buNone/>
              <a:defRPr sz="1500"/>
            </a:lvl5pPr>
          </a:lstStyle>
          <a:p>
            <a:pPr lvl="0"/>
            <a:r>
              <a:rPr lang="en-US"/>
              <a:t>Click to edit Master text styles</a:t>
            </a:r>
          </a:p>
        </p:txBody>
      </p:sp>
    </p:spTree>
    <p:extLst>
      <p:ext uri="{BB962C8B-B14F-4D97-AF65-F5344CB8AC3E}">
        <p14:creationId xmlns:p14="http://schemas.microsoft.com/office/powerpoint/2010/main" val="21968156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FB965E-00C4-6F4C-8817-84A69C14D22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B8926A3-B154-C14C-BFED-E141D3C8B7D4}"/>
              </a:ext>
            </a:extLst>
          </p:cNvPr>
          <p:cNvSpPr>
            <a:spLocks noGrp="1"/>
          </p:cNvSpPr>
          <p:nvPr>
            <p:ph sz="half" idx="1"/>
          </p:nvPr>
        </p:nvSpPr>
        <p:spPr>
          <a:xfrm>
            <a:off x="428625"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940C922-34CF-D846-A402-06F51B18941E}"/>
              </a:ext>
            </a:extLst>
          </p:cNvPr>
          <p:cNvSpPr>
            <a:spLocks noGrp="1"/>
          </p:cNvSpPr>
          <p:nvPr>
            <p:ph sz="half" idx="2"/>
          </p:nvPr>
        </p:nvSpPr>
        <p:spPr>
          <a:xfrm>
            <a:off x="457200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471868AE-308B-D548-82A1-318656FC5556}"/>
              </a:ext>
            </a:extLst>
          </p:cNvPr>
          <p:cNvSpPr>
            <a:spLocks noGrp="1"/>
          </p:cNvSpPr>
          <p:nvPr>
            <p:ph type="sldNum" sz="quarter" idx="4"/>
          </p:nvPr>
        </p:nvSpPr>
        <p:spPr>
          <a:xfrm>
            <a:off x="8391010" y="6316596"/>
            <a:ext cx="324365" cy="365125"/>
          </a:xfrm>
          <a:prstGeom prst="rect">
            <a:avLst/>
          </a:prstGeom>
        </p:spPr>
        <p:txBody>
          <a:bodyPr lIns="0" tIns="0" rIns="45720" bIns="0" anchor="ctr"/>
          <a:lstStyle>
            <a:lvl1pPr algn="r">
              <a:defRPr sz="750"/>
            </a:lvl1pPr>
          </a:lstStyle>
          <a:p>
            <a:fld id="{933A556B-7C63-244D-9B7C-B0EA8042B330}" type="slidenum">
              <a:rPr lang="en-US" smtClean="0"/>
              <a:pPr/>
              <a:t>‹#›</a:t>
            </a:fld>
            <a:endParaRPr lang="en-US" sz="750" dirty="0"/>
          </a:p>
        </p:txBody>
      </p:sp>
    </p:spTree>
    <p:extLst>
      <p:ext uri="{BB962C8B-B14F-4D97-AF65-F5344CB8AC3E}">
        <p14:creationId xmlns:p14="http://schemas.microsoft.com/office/powerpoint/2010/main" val="36306142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ACFC5-D97A-B448-B815-E68D1A9731E8}"/>
              </a:ext>
            </a:extLst>
          </p:cNvPr>
          <p:cNvSpPr>
            <a:spLocks noGrp="1"/>
          </p:cNvSpPr>
          <p:nvPr>
            <p:ph type="title"/>
          </p:nvPr>
        </p:nvSpPr>
        <p:spPr>
          <a:xfrm>
            <a:off x="428625"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EBFB46D-01D9-1D44-ABED-AC6282C16BC1}"/>
              </a:ext>
            </a:extLst>
          </p:cNvPr>
          <p:cNvSpPr>
            <a:spLocks noGrp="1"/>
          </p:cNvSpPr>
          <p:nvPr>
            <p:ph type="body" idx="1"/>
          </p:nvPr>
        </p:nvSpPr>
        <p:spPr>
          <a:xfrm>
            <a:off x="428626"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A08F9F48-3F7F-A545-9387-0732A54B5B13}"/>
              </a:ext>
            </a:extLst>
          </p:cNvPr>
          <p:cNvSpPr>
            <a:spLocks noGrp="1"/>
          </p:cNvSpPr>
          <p:nvPr>
            <p:ph sz="half" idx="2"/>
          </p:nvPr>
        </p:nvSpPr>
        <p:spPr>
          <a:xfrm>
            <a:off x="428626"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90C0DC1-B7CB-B343-8B4E-8D57625AEA93}"/>
              </a:ext>
            </a:extLst>
          </p:cNvPr>
          <p:cNvSpPr>
            <a:spLocks noGrp="1"/>
          </p:cNvSpPr>
          <p:nvPr>
            <p:ph type="body" sz="quarter" idx="3"/>
          </p:nvPr>
        </p:nvSpPr>
        <p:spPr>
          <a:xfrm>
            <a:off x="457200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782689F1-F4A7-6440-A9D9-1BF6E3E127B0}"/>
              </a:ext>
            </a:extLst>
          </p:cNvPr>
          <p:cNvSpPr>
            <a:spLocks noGrp="1"/>
          </p:cNvSpPr>
          <p:nvPr>
            <p:ph sz="quarter" idx="4"/>
          </p:nvPr>
        </p:nvSpPr>
        <p:spPr>
          <a:xfrm>
            <a:off x="457200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5">
            <a:extLst>
              <a:ext uri="{FF2B5EF4-FFF2-40B4-BE49-F238E27FC236}">
                <a16:creationId xmlns:a16="http://schemas.microsoft.com/office/drawing/2014/main" id="{24E88283-FA1D-D040-8AFC-1D07DFC302AA}"/>
              </a:ext>
            </a:extLst>
          </p:cNvPr>
          <p:cNvSpPr>
            <a:spLocks noGrp="1"/>
          </p:cNvSpPr>
          <p:nvPr>
            <p:ph type="sldNum" sz="quarter" idx="10"/>
          </p:nvPr>
        </p:nvSpPr>
        <p:spPr>
          <a:xfrm>
            <a:off x="8391010" y="6316596"/>
            <a:ext cx="324365" cy="365125"/>
          </a:xfrm>
          <a:prstGeom prst="rect">
            <a:avLst/>
          </a:prstGeom>
        </p:spPr>
        <p:txBody>
          <a:bodyPr lIns="0" tIns="0" rIns="45720" bIns="0" anchor="ctr"/>
          <a:lstStyle>
            <a:lvl1pPr algn="r">
              <a:defRPr sz="750"/>
            </a:lvl1pPr>
          </a:lstStyle>
          <a:p>
            <a:fld id="{933A556B-7C63-244D-9B7C-B0EA8042B330}" type="slidenum">
              <a:rPr lang="en-US" smtClean="0"/>
              <a:pPr/>
              <a:t>‹#›</a:t>
            </a:fld>
            <a:endParaRPr lang="en-US" sz="750" dirty="0"/>
          </a:p>
        </p:txBody>
      </p:sp>
    </p:spTree>
    <p:extLst>
      <p:ext uri="{BB962C8B-B14F-4D97-AF65-F5344CB8AC3E}">
        <p14:creationId xmlns:p14="http://schemas.microsoft.com/office/powerpoint/2010/main" val="35739312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4B70F5-09AC-CD48-85DB-1752A5E862CB}"/>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00D6FDB5-5C90-C844-8D34-266A469CEC57}"/>
              </a:ext>
            </a:extLst>
          </p:cNvPr>
          <p:cNvSpPr>
            <a:spLocks noGrp="1"/>
          </p:cNvSpPr>
          <p:nvPr>
            <p:ph type="sldNum" sz="quarter" idx="4"/>
          </p:nvPr>
        </p:nvSpPr>
        <p:spPr>
          <a:xfrm>
            <a:off x="8391010" y="6316596"/>
            <a:ext cx="324365" cy="365125"/>
          </a:xfrm>
          <a:prstGeom prst="rect">
            <a:avLst/>
          </a:prstGeom>
        </p:spPr>
        <p:txBody>
          <a:bodyPr lIns="0" tIns="0" rIns="45720" bIns="0" anchor="ctr"/>
          <a:lstStyle>
            <a:lvl1pPr algn="r">
              <a:defRPr sz="750"/>
            </a:lvl1pPr>
          </a:lstStyle>
          <a:p>
            <a:fld id="{933A556B-7C63-244D-9B7C-B0EA8042B330}" type="slidenum">
              <a:rPr lang="en-US" smtClean="0"/>
              <a:pPr/>
              <a:t>‹#›</a:t>
            </a:fld>
            <a:endParaRPr lang="en-US" sz="750" dirty="0"/>
          </a:p>
        </p:txBody>
      </p:sp>
    </p:spTree>
    <p:extLst>
      <p:ext uri="{BB962C8B-B14F-4D97-AF65-F5344CB8AC3E}">
        <p14:creationId xmlns:p14="http://schemas.microsoft.com/office/powerpoint/2010/main" val="41335934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87D20343-9337-0E42-A01C-2815CA8E0561}"/>
              </a:ext>
            </a:extLst>
          </p:cNvPr>
          <p:cNvSpPr>
            <a:spLocks noGrp="1"/>
          </p:cNvSpPr>
          <p:nvPr>
            <p:ph type="sldNum" sz="quarter" idx="4"/>
          </p:nvPr>
        </p:nvSpPr>
        <p:spPr>
          <a:xfrm>
            <a:off x="8391010" y="6316596"/>
            <a:ext cx="324365" cy="365125"/>
          </a:xfrm>
          <a:prstGeom prst="rect">
            <a:avLst/>
          </a:prstGeom>
        </p:spPr>
        <p:txBody>
          <a:bodyPr lIns="0" tIns="0" rIns="45720" bIns="0" anchor="ctr"/>
          <a:lstStyle>
            <a:lvl1pPr algn="r">
              <a:defRPr sz="750"/>
            </a:lvl1pPr>
          </a:lstStyle>
          <a:p>
            <a:fld id="{933A556B-7C63-244D-9B7C-B0EA8042B330}" type="slidenum">
              <a:rPr lang="en-US" smtClean="0"/>
              <a:pPr/>
              <a:t>‹#›</a:t>
            </a:fld>
            <a:endParaRPr lang="en-US" sz="750" dirty="0"/>
          </a:p>
        </p:txBody>
      </p:sp>
    </p:spTree>
    <p:extLst>
      <p:ext uri="{BB962C8B-B14F-4D97-AF65-F5344CB8AC3E}">
        <p14:creationId xmlns:p14="http://schemas.microsoft.com/office/powerpoint/2010/main" val="23912526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D7DAAA2-8718-2247-8539-9A0DC22C048C}"/>
              </a:ext>
            </a:extLst>
          </p:cNvPr>
          <p:cNvSpPr>
            <a:spLocks noGrp="1"/>
          </p:cNvSpPr>
          <p:nvPr>
            <p:ph type="title"/>
          </p:nvPr>
        </p:nvSpPr>
        <p:spPr>
          <a:xfrm>
            <a:off x="428625" y="365126"/>
            <a:ext cx="8286750" cy="1325563"/>
          </a:xfrm>
          <a:prstGeom prst="rect">
            <a:avLst/>
          </a:prstGeom>
        </p:spPr>
        <p:txBody>
          <a:bodyPr vert="horz" lIns="91440" tIns="45720" rIns="91440" bIns="45720" rtlCol="0" anchor="ctr">
            <a:normAutofit/>
          </a:bodyPr>
          <a:lstStyle/>
          <a:p>
            <a:endParaRPr lang="en-US" dirty="0"/>
          </a:p>
        </p:txBody>
      </p:sp>
      <p:sp>
        <p:nvSpPr>
          <p:cNvPr id="3" name="Text Placeholder 2">
            <a:extLst>
              <a:ext uri="{FF2B5EF4-FFF2-40B4-BE49-F238E27FC236}">
                <a16:creationId xmlns:a16="http://schemas.microsoft.com/office/drawing/2014/main" id="{A73056FE-C136-A54B-9DE3-EACD8E08FED9}"/>
              </a:ext>
            </a:extLst>
          </p:cNvPr>
          <p:cNvSpPr>
            <a:spLocks noGrp="1"/>
          </p:cNvSpPr>
          <p:nvPr>
            <p:ph type="body" idx="1"/>
          </p:nvPr>
        </p:nvSpPr>
        <p:spPr>
          <a:xfrm>
            <a:off x="428625" y="1825626"/>
            <a:ext cx="8286750" cy="420718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Slide Number Placeholder 5">
            <a:extLst>
              <a:ext uri="{FF2B5EF4-FFF2-40B4-BE49-F238E27FC236}">
                <a16:creationId xmlns:a16="http://schemas.microsoft.com/office/drawing/2014/main" id="{125833E0-DD3D-DF4F-9316-F67B7A80E307}"/>
              </a:ext>
            </a:extLst>
          </p:cNvPr>
          <p:cNvSpPr>
            <a:spLocks noGrp="1"/>
          </p:cNvSpPr>
          <p:nvPr>
            <p:ph type="sldNum" sz="quarter" idx="4"/>
          </p:nvPr>
        </p:nvSpPr>
        <p:spPr>
          <a:xfrm>
            <a:off x="8391010" y="6316596"/>
            <a:ext cx="324365" cy="365125"/>
          </a:xfrm>
          <a:prstGeom prst="rect">
            <a:avLst/>
          </a:prstGeom>
        </p:spPr>
        <p:txBody>
          <a:bodyPr lIns="0" tIns="0" rIns="45720" bIns="0" anchor="ctr"/>
          <a:lstStyle>
            <a:lvl1pPr algn="r">
              <a:defRPr sz="750"/>
            </a:lvl1pPr>
          </a:lstStyle>
          <a:p>
            <a:fld id="{933A556B-7C63-244D-9B7C-B0EA8042B330}" type="slidenum">
              <a:rPr lang="en-US" smtClean="0"/>
              <a:pPr/>
              <a:t>‹#›</a:t>
            </a:fld>
            <a:endParaRPr lang="en-US" sz="750" dirty="0"/>
          </a:p>
        </p:txBody>
      </p:sp>
    </p:spTree>
    <p:extLst>
      <p:ext uri="{BB962C8B-B14F-4D97-AF65-F5344CB8AC3E}">
        <p14:creationId xmlns:p14="http://schemas.microsoft.com/office/powerpoint/2010/main" val="544521178"/>
      </p:ext>
    </p:extLst>
  </p:cSld>
  <p:clrMap bg1="lt1" tx1="dk1" bg2="lt2" tx2="dk2" accent1="accent1" accent2="accent2" accent3="accent3" accent4="accent4" accent5="accent5" accent6="accent6" hlink="hlink" folHlink="folHlink"/>
  <p:sldLayoutIdLst>
    <p:sldLayoutId id="2147483661" r:id="rId1"/>
    <p:sldLayoutId id="2147483672" r:id="rId2"/>
    <p:sldLayoutId id="2147483662" r:id="rId3"/>
    <p:sldLayoutId id="2147483663" r:id="rId4"/>
    <p:sldLayoutId id="214748367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5" r:id="rId14"/>
    <p:sldLayoutId id="2147483676" r:id="rId15"/>
    <p:sldLayoutId id="2147483677" r:id="rId16"/>
    <p:sldLayoutId id="2147483678" r:id="rId17"/>
  </p:sldLayoutIdLst>
  <p:hf hdr="0" ftr="0" dt="0"/>
  <p:txStyles>
    <p:titleStyle>
      <a:lvl1pPr algn="l" defTabSz="685800" rtl="0" eaLnBrk="1" latinLnBrk="0" hangingPunct="1">
        <a:lnSpc>
          <a:spcPct val="90000"/>
        </a:lnSpc>
        <a:spcBef>
          <a:spcPct val="0"/>
        </a:spcBef>
        <a:buNone/>
        <a:defRPr sz="3600" b="1" kern="1200">
          <a:solidFill>
            <a:schemeClr val="tx1"/>
          </a:solidFill>
          <a:latin typeface="+mn-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4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20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7" orient="horz" pos="2160" userDrawn="1">
          <p15:clr>
            <a:srgbClr val="F26B43"/>
          </p15:clr>
        </p15:guide>
        <p15:guide id="8" pos="2880" userDrawn="1">
          <p15:clr>
            <a:srgbClr val="F26B43"/>
          </p15:clr>
        </p15:guide>
        <p15:guide id="9" pos="270" userDrawn="1">
          <p15:clr>
            <a:srgbClr val="F26B43"/>
          </p15:clr>
        </p15:guide>
        <p15:guide id="10" orient="horz" pos="3888" userDrawn="1">
          <p15:clr>
            <a:srgbClr val="F26B43"/>
          </p15:clr>
        </p15:guide>
        <p15:guide id="11" pos="5490" userDrawn="1">
          <p15:clr>
            <a:srgbClr val="F26B43"/>
          </p15:clr>
        </p15:guide>
        <p15:guide id="12" orient="horz" pos="4128"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6.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1.xml.rels><?xml version="1.0" encoding="UTF-8" standalone="yes"?>
<Relationships xmlns="http://schemas.openxmlformats.org/package/2006/relationships"><Relationship Id="rId8" Type="http://schemas.openxmlformats.org/officeDocument/2006/relationships/image" Target="../media/image47.emf"/><Relationship Id="rId3" Type="http://schemas.openxmlformats.org/officeDocument/2006/relationships/image" Target="../media/image42.emf"/><Relationship Id="rId7" Type="http://schemas.openxmlformats.org/officeDocument/2006/relationships/image" Target="../media/image46.png"/><Relationship Id="rId2" Type="http://schemas.openxmlformats.org/officeDocument/2006/relationships/image" Target="../media/image41.emf"/><Relationship Id="rId1" Type="http://schemas.openxmlformats.org/officeDocument/2006/relationships/slideLayout" Target="../slideLayouts/slideLayout17.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12.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image" Target="../media/image48.png"/><Relationship Id="rId1" Type="http://schemas.openxmlformats.org/officeDocument/2006/relationships/slideLayout" Target="../slideLayouts/slideLayout3.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png"/></Relationships>
</file>

<file path=ppt/slides/_rels/slide13.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58.png"/><Relationship Id="rId2" Type="http://schemas.openxmlformats.org/officeDocument/2006/relationships/image" Target="../media/image54.png"/><Relationship Id="rId1" Type="http://schemas.openxmlformats.org/officeDocument/2006/relationships/slideLayout" Target="../slideLayouts/slideLayout3.xml"/><Relationship Id="rId6" Type="http://schemas.openxmlformats.org/officeDocument/2006/relationships/image" Target="../media/image57.png"/><Relationship Id="rId5" Type="http://schemas.openxmlformats.org/officeDocument/2006/relationships/image" Target="../media/image29.png"/><Relationship Id="rId4" Type="http://schemas.openxmlformats.org/officeDocument/2006/relationships/image" Target="../media/image56.jpeg"/></Relationships>
</file>

<file path=ppt/slides/_rels/slide14.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3.xml"/><Relationship Id="rId4" Type="http://schemas.openxmlformats.org/officeDocument/2006/relationships/image" Target="../media/image61.jpeg"/></Relationships>
</file>

<file path=ppt/slides/_rels/slide15.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3.xml"/><Relationship Id="rId6" Type="http://schemas.openxmlformats.org/officeDocument/2006/relationships/image" Target="../media/image66.jpeg"/><Relationship Id="rId5" Type="http://schemas.openxmlformats.org/officeDocument/2006/relationships/image" Target="../media/image65.jpeg"/><Relationship Id="rId4" Type="http://schemas.openxmlformats.org/officeDocument/2006/relationships/image" Target="../media/image64.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xml"/><Relationship Id="rId1" Type="http://schemas.openxmlformats.org/officeDocument/2006/relationships/slideLayout" Target="../slideLayouts/slideLayout15.xml"/><Relationship Id="rId6" Type="http://schemas.openxmlformats.org/officeDocument/2006/relationships/image" Target="../media/image70.png"/><Relationship Id="rId5" Type="http://schemas.openxmlformats.org/officeDocument/2006/relationships/image" Target="../media/image69.jpeg"/><Relationship Id="rId4" Type="http://schemas.openxmlformats.org/officeDocument/2006/relationships/image" Target="../media/image68.jpeg"/></Relationships>
</file>

<file path=ppt/slides/_rels/slide18.xml.rels><?xml version="1.0" encoding="UTF-8" standalone="yes"?>
<Relationships xmlns="http://schemas.openxmlformats.org/package/2006/relationships"><Relationship Id="rId3" Type="http://schemas.openxmlformats.org/officeDocument/2006/relationships/image" Target="../media/image72.jpeg"/><Relationship Id="rId7" Type="http://schemas.openxmlformats.org/officeDocument/2006/relationships/image" Target="../media/image76.png"/><Relationship Id="rId2" Type="http://schemas.openxmlformats.org/officeDocument/2006/relationships/image" Target="../media/image71.jpeg"/><Relationship Id="rId1" Type="http://schemas.openxmlformats.org/officeDocument/2006/relationships/slideLayout" Target="../slideLayouts/slideLayout3.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1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6.xml"/><Relationship Id="rId1" Type="http://schemas.openxmlformats.org/officeDocument/2006/relationships/slideLayout" Target="../slideLayouts/slideLayout15.xml"/><Relationship Id="rId5" Type="http://schemas.openxmlformats.org/officeDocument/2006/relationships/image" Target="../media/image79.png"/><Relationship Id="rId4" Type="http://schemas.openxmlformats.org/officeDocument/2006/relationships/image" Target="../media/image78.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68.jpeg"/><Relationship Id="rId7" Type="http://schemas.openxmlformats.org/officeDocument/2006/relationships/image" Target="../media/image83.png"/><Relationship Id="rId2" Type="http://schemas.openxmlformats.org/officeDocument/2006/relationships/notesSlide" Target="../notesSlides/notesSlide7.xml"/><Relationship Id="rId1" Type="http://schemas.openxmlformats.org/officeDocument/2006/relationships/slideLayout" Target="../slideLayouts/slideLayout15.xml"/><Relationship Id="rId6" Type="http://schemas.openxmlformats.org/officeDocument/2006/relationships/image" Target="../media/image82.png"/><Relationship Id="rId11" Type="http://schemas.openxmlformats.org/officeDocument/2006/relationships/image" Target="../media/image87.png"/><Relationship Id="rId5" Type="http://schemas.openxmlformats.org/officeDocument/2006/relationships/image" Target="../media/image81.png"/><Relationship Id="rId10" Type="http://schemas.openxmlformats.org/officeDocument/2006/relationships/image" Target="../media/image86.png"/><Relationship Id="rId4" Type="http://schemas.openxmlformats.org/officeDocument/2006/relationships/image" Target="../media/image80.jpeg"/><Relationship Id="rId9" Type="http://schemas.openxmlformats.org/officeDocument/2006/relationships/image" Target="../media/image85.png"/></Relationships>
</file>

<file path=ppt/slides/_rels/slide21.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8.xml"/><Relationship Id="rId1" Type="http://schemas.openxmlformats.org/officeDocument/2006/relationships/slideLayout" Target="../slideLayouts/slideLayout15.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image" Target="../media/image93.jpeg"/><Relationship Id="rId7" Type="http://schemas.openxmlformats.org/officeDocument/2006/relationships/image" Target="../media/image97.png"/><Relationship Id="rId2" Type="http://schemas.openxmlformats.org/officeDocument/2006/relationships/image" Target="../media/image92.jpeg"/><Relationship Id="rId1" Type="http://schemas.openxmlformats.org/officeDocument/2006/relationships/slideLayout" Target="../slideLayouts/slideLayout9.xml"/><Relationship Id="rId6" Type="http://schemas.openxmlformats.org/officeDocument/2006/relationships/image" Target="../media/image96.png"/><Relationship Id="rId5" Type="http://schemas.openxmlformats.org/officeDocument/2006/relationships/image" Target="../media/image95.jpeg"/><Relationship Id="rId4" Type="http://schemas.openxmlformats.org/officeDocument/2006/relationships/image" Target="../media/image94.png"/></Relationships>
</file>

<file path=ppt/slides/_rels/slide24.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3.xml"/><Relationship Id="rId5" Type="http://schemas.openxmlformats.org/officeDocument/2006/relationships/image" Target="../media/image102.png"/><Relationship Id="rId4" Type="http://schemas.openxmlformats.org/officeDocument/2006/relationships/image" Target="../media/image101.png"/></Relationships>
</file>

<file path=ppt/slides/_rels/slide25.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3.xml"/><Relationship Id="rId5" Type="http://schemas.openxmlformats.org/officeDocument/2006/relationships/image" Target="../media/image106.png"/><Relationship Id="rId4" Type="http://schemas.openxmlformats.org/officeDocument/2006/relationships/image" Target="../media/image105.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07.png"/><Relationship Id="rId1" Type="http://schemas.openxmlformats.org/officeDocument/2006/relationships/slideLayout" Target="../slideLayouts/slideLayout3.xml"/><Relationship Id="rId5" Type="http://schemas.openxmlformats.org/officeDocument/2006/relationships/image" Target="../media/image109.png"/><Relationship Id="rId4" Type="http://schemas.openxmlformats.org/officeDocument/2006/relationships/image" Target="../media/image76.png"/></Relationships>
</file>

<file path=ppt/slides/_rels/slide28.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3" Type="http://schemas.openxmlformats.org/officeDocument/2006/relationships/image" Target="../media/image113.png"/><Relationship Id="rId7" Type="http://schemas.openxmlformats.org/officeDocument/2006/relationships/image" Target="../media/image117.jpeg"/><Relationship Id="rId2" Type="http://schemas.openxmlformats.org/officeDocument/2006/relationships/image" Target="../media/image112.png"/><Relationship Id="rId1" Type="http://schemas.openxmlformats.org/officeDocument/2006/relationships/slideLayout" Target="../slideLayouts/slideLayout3.xml"/><Relationship Id="rId6" Type="http://schemas.openxmlformats.org/officeDocument/2006/relationships/image" Target="../media/image116.png"/><Relationship Id="rId5" Type="http://schemas.openxmlformats.org/officeDocument/2006/relationships/image" Target="../media/image115.png"/><Relationship Id="rId4" Type="http://schemas.openxmlformats.org/officeDocument/2006/relationships/image" Target="../media/image114.png"/></Relationships>
</file>

<file path=ppt/slides/_rels/slide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118.png"/><Relationship Id="rId7" Type="http://schemas.openxmlformats.org/officeDocument/2006/relationships/image" Target="../media/image121.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50.png"/><Relationship Id="rId5" Type="http://schemas.openxmlformats.org/officeDocument/2006/relationships/image" Target="../media/image120.png"/><Relationship Id="rId4" Type="http://schemas.openxmlformats.org/officeDocument/2006/relationships/image" Target="../media/image119.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8" Type="http://schemas.openxmlformats.org/officeDocument/2006/relationships/image" Target="../media/image128.png"/><Relationship Id="rId3" Type="http://schemas.openxmlformats.org/officeDocument/2006/relationships/image" Target="../media/image123.png"/><Relationship Id="rId7" Type="http://schemas.openxmlformats.org/officeDocument/2006/relationships/image" Target="../media/image127.png"/><Relationship Id="rId2" Type="http://schemas.openxmlformats.org/officeDocument/2006/relationships/image" Target="../media/image122.png"/><Relationship Id="rId1" Type="http://schemas.openxmlformats.org/officeDocument/2006/relationships/slideLayout" Target="../slideLayouts/slideLayout16.xml"/><Relationship Id="rId6" Type="http://schemas.openxmlformats.org/officeDocument/2006/relationships/image" Target="../media/image126.png"/><Relationship Id="rId5" Type="http://schemas.openxmlformats.org/officeDocument/2006/relationships/image" Target="../media/image125.png"/><Relationship Id="rId10" Type="http://schemas.openxmlformats.org/officeDocument/2006/relationships/image" Target="../media/image130.png"/><Relationship Id="rId4" Type="http://schemas.openxmlformats.org/officeDocument/2006/relationships/image" Target="../media/image124.png"/><Relationship Id="rId9" Type="http://schemas.openxmlformats.org/officeDocument/2006/relationships/image" Target="../media/image129.png"/></Relationships>
</file>

<file path=ppt/slides/_rels/slide33.xml.rels><?xml version="1.0" encoding="UTF-8" standalone="yes"?>
<Relationships xmlns="http://schemas.openxmlformats.org/package/2006/relationships"><Relationship Id="rId8" Type="http://schemas.openxmlformats.org/officeDocument/2006/relationships/image" Target="../media/image132.png"/><Relationship Id="rId13" Type="http://schemas.openxmlformats.org/officeDocument/2006/relationships/image" Target="../media/image136.png"/><Relationship Id="rId3" Type="http://schemas.openxmlformats.org/officeDocument/2006/relationships/diagramLayout" Target="../diagrams/layout1.xml"/><Relationship Id="rId7" Type="http://schemas.openxmlformats.org/officeDocument/2006/relationships/image" Target="../media/image131.png"/><Relationship Id="rId12" Type="http://schemas.openxmlformats.org/officeDocument/2006/relationships/image" Target="../media/image135.png"/><Relationship Id="rId17" Type="http://schemas.openxmlformats.org/officeDocument/2006/relationships/image" Target="../media/image140.png"/><Relationship Id="rId2" Type="http://schemas.openxmlformats.org/officeDocument/2006/relationships/diagramData" Target="../diagrams/data1.xml"/><Relationship Id="rId16" Type="http://schemas.openxmlformats.org/officeDocument/2006/relationships/image" Target="../media/image139.png"/><Relationship Id="rId1" Type="http://schemas.openxmlformats.org/officeDocument/2006/relationships/slideLayout" Target="../slideLayouts/slideLayout9.xml"/><Relationship Id="rId6" Type="http://schemas.microsoft.com/office/2007/relationships/diagramDrawing" Target="../diagrams/drawing1.xml"/><Relationship Id="rId11" Type="http://schemas.openxmlformats.org/officeDocument/2006/relationships/image" Target="../media/image134.png"/><Relationship Id="rId5" Type="http://schemas.openxmlformats.org/officeDocument/2006/relationships/diagramColors" Target="../diagrams/colors1.xml"/><Relationship Id="rId15" Type="http://schemas.openxmlformats.org/officeDocument/2006/relationships/image" Target="../media/image138.png"/><Relationship Id="rId10" Type="http://schemas.openxmlformats.org/officeDocument/2006/relationships/image" Target="../media/image133.jpeg"/><Relationship Id="rId4" Type="http://schemas.openxmlformats.org/officeDocument/2006/relationships/diagramQuickStyle" Target="../diagrams/quickStyle1.xml"/><Relationship Id="rId9" Type="http://schemas.openxmlformats.org/officeDocument/2006/relationships/hyperlink" Target="http://www.google.com/url?sa=i&amp;rct=j&amp;q=&amp;esrc=s&amp;source=images&amp;cd=&amp;cad=rja&amp;uact=8&amp;ved=0ahUKEwjDneeBgo_MAhUHyj4KHfbBDkAQjRwIBw&amp;url=http://www.corrosionlab.com/Failure-Analysis-Studies/20052.clscc.304ss-pipe.htm&amp;psig=AFQjCNH_UM5wAlNLtjq65XxK4KV027nqxQ&amp;ust=1460753746534276" TargetMode="External"/><Relationship Id="rId14" Type="http://schemas.openxmlformats.org/officeDocument/2006/relationships/image" Target="../media/image137.jpeg"/></Relationships>
</file>

<file path=ppt/slides/_rels/slide34.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41.png"/><Relationship Id="rId1" Type="http://schemas.openxmlformats.org/officeDocument/2006/relationships/slideLayout" Target="../slideLayouts/slideLayout8.xml"/><Relationship Id="rId5" Type="http://schemas.openxmlformats.org/officeDocument/2006/relationships/image" Target="../media/image143.png"/><Relationship Id="rId4" Type="http://schemas.openxmlformats.org/officeDocument/2006/relationships/image" Target="../media/image142.png"/></Relationships>
</file>

<file path=ppt/slides/_rels/slide35.xml.rels><?xml version="1.0" encoding="UTF-8" standalone="yes"?>
<Relationships xmlns="http://schemas.openxmlformats.org/package/2006/relationships"><Relationship Id="rId8" Type="http://schemas.openxmlformats.org/officeDocument/2006/relationships/image" Target="../media/image149.png"/><Relationship Id="rId3" Type="http://schemas.openxmlformats.org/officeDocument/2006/relationships/image" Target="../media/image144.jpeg"/><Relationship Id="rId7" Type="http://schemas.openxmlformats.org/officeDocument/2006/relationships/image" Target="../media/image148.png"/><Relationship Id="rId2" Type="http://schemas.openxmlformats.org/officeDocument/2006/relationships/notesSlide" Target="../notesSlides/notesSlide11.xml"/><Relationship Id="rId1" Type="http://schemas.openxmlformats.org/officeDocument/2006/relationships/slideLayout" Target="../slideLayouts/slideLayout8.xml"/><Relationship Id="rId6" Type="http://schemas.openxmlformats.org/officeDocument/2006/relationships/image" Target="../media/image147.png"/><Relationship Id="rId5" Type="http://schemas.openxmlformats.org/officeDocument/2006/relationships/image" Target="../media/image146.png"/><Relationship Id="rId4" Type="http://schemas.openxmlformats.org/officeDocument/2006/relationships/image" Target="../media/image145.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20.png"/><Relationship Id="rId11" Type="http://schemas.openxmlformats.org/officeDocument/2006/relationships/image" Target="../media/image25.jpe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27.jpeg"/><Relationship Id="rId7" Type="http://schemas.openxmlformats.org/officeDocument/2006/relationships/image" Target="../media/image31.jpeg"/><Relationship Id="rId2" Type="http://schemas.openxmlformats.org/officeDocument/2006/relationships/notesSlide" Target="../notesSlides/notesSlide4.xml"/><Relationship Id="rId1" Type="http://schemas.openxmlformats.org/officeDocument/2006/relationships/slideLayout" Target="../slideLayouts/slideLayout9.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jpeg"/></Relationships>
</file>

<file path=ppt/slides/_rels/slide9.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33.emf"/><Relationship Id="rId1" Type="http://schemas.openxmlformats.org/officeDocument/2006/relationships/slideLayout" Target="../slideLayouts/slideLayout8.xml"/><Relationship Id="rId4"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156CBC-DA70-7741-BB3F-BCDBBE052F88}"/>
              </a:ext>
            </a:extLst>
          </p:cNvPr>
          <p:cNvSpPr>
            <a:spLocks noGrp="1"/>
          </p:cNvSpPr>
          <p:nvPr>
            <p:ph type="ctrTitle"/>
          </p:nvPr>
        </p:nvSpPr>
        <p:spPr/>
        <p:txBody>
          <a:bodyPr>
            <a:normAutofit fontScale="90000"/>
          </a:bodyPr>
          <a:lstStyle/>
          <a:p>
            <a:r>
              <a:rPr lang="en-US" dirty="0"/>
              <a:t>BNL Capabilities to Support Advanced Material Studies</a:t>
            </a:r>
          </a:p>
        </p:txBody>
      </p:sp>
      <p:sp>
        <p:nvSpPr>
          <p:cNvPr id="3" name="Subtitle 2">
            <a:extLst>
              <a:ext uri="{FF2B5EF4-FFF2-40B4-BE49-F238E27FC236}">
                <a16:creationId xmlns:a16="http://schemas.microsoft.com/office/drawing/2014/main" id="{FDB0E14B-6889-F849-8A8C-D01D7C36038D}"/>
              </a:ext>
            </a:extLst>
          </p:cNvPr>
          <p:cNvSpPr>
            <a:spLocks noGrp="1"/>
          </p:cNvSpPr>
          <p:nvPr>
            <p:ph type="subTitle" idx="1"/>
          </p:nvPr>
        </p:nvSpPr>
        <p:spPr/>
        <p:txBody>
          <a:bodyPr/>
          <a:lstStyle/>
          <a:p>
            <a:r>
              <a:rPr lang="en-US" dirty="0"/>
              <a:t>June 17, 2021</a:t>
            </a:r>
          </a:p>
        </p:txBody>
      </p:sp>
      <p:sp>
        <p:nvSpPr>
          <p:cNvPr id="4" name="Text Placeholder 3">
            <a:extLst>
              <a:ext uri="{FF2B5EF4-FFF2-40B4-BE49-F238E27FC236}">
                <a16:creationId xmlns:a16="http://schemas.microsoft.com/office/drawing/2014/main" id="{BD0F4563-AB5E-1F4E-B28C-08AC1323034C}"/>
              </a:ext>
            </a:extLst>
          </p:cNvPr>
          <p:cNvSpPr>
            <a:spLocks noGrp="1"/>
          </p:cNvSpPr>
          <p:nvPr>
            <p:ph type="body" sz="quarter" idx="10"/>
          </p:nvPr>
        </p:nvSpPr>
        <p:spPr/>
        <p:txBody>
          <a:bodyPr/>
          <a:lstStyle/>
          <a:p>
            <a:r>
              <a:rPr lang="en-US" dirty="0"/>
              <a:t>C.S. Cutler, D. Kim, T. Mehmet, N. Simos, L. Ecker, </a:t>
            </a:r>
          </a:p>
        </p:txBody>
      </p:sp>
    </p:spTree>
    <p:extLst>
      <p:ext uri="{BB962C8B-B14F-4D97-AF65-F5344CB8AC3E}">
        <p14:creationId xmlns:p14="http://schemas.microsoft.com/office/powerpoint/2010/main" val="22467559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3D4EC5-FB19-46DD-86C3-1ED9AFCC8213}"/>
              </a:ext>
            </a:extLst>
          </p:cNvPr>
          <p:cNvSpPr>
            <a:spLocks noGrp="1"/>
          </p:cNvSpPr>
          <p:nvPr>
            <p:ph type="title"/>
          </p:nvPr>
        </p:nvSpPr>
        <p:spPr/>
        <p:txBody>
          <a:bodyPr/>
          <a:lstStyle/>
          <a:p>
            <a:r>
              <a:rPr lang="en-US" dirty="0"/>
              <a:t>BLIP Targets</a:t>
            </a:r>
          </a:p>
        </p:txBody>
      </p:sp>
      <p:sp>
        <p:nvSpPr>
          <p:cNvPr id="4" name="Content Placeholder 3">
            <a:extLst>
              <a:ext uri="{FF2B5EF4-FFF2-40B4-BE49-F238E27FC236}">
                <a16:creationId xmlns:a16="http://schemas.microsoft.com/office/drawing/2014/main" id="{4B361771-6C93-494D-B044-6BC9FBEF1282}"/>
              </a:ext>
            </a:extLst>
          </p:cNvPr>
          <p:cNvSpPr>
            <a:spLocks noGrp="1"/>
          </p:cNvSpPr>
          <p:nvPr>
            <p:ph sz="half" idx="1"/>
          </p:nvPr>
        </p:nvSpPr>
        <p:spPr>
          <a:xfrm>
            <a:off x="357808" y="1547018"/>
            <a:ext cx="6157476" cy="5006182"/>
          </a:xfrm>
        </p:spPr>
        <p:txBody>
          <a:bodyPr>
            <a:normAutofit/>
          </a:bodyPr>
          <a:lstStyle/>
          <a:p>
            <a:r>
              <a:rPr lang="en-US" sz="1400" dirty="0"/>
              <a:t>Targets are irradiated by the proton beam</a:t>
            </a:r>
          </a:p>
          <a:p>
            <a:pPr lvl="1"/>
            <a:r>
              <a:rPr lang="en-US" sz="1200" dirty="0"/>
              <a:t>Production targets for Sr</a:t>
            </a:r>
          </a:p>
          <a:p>
            <a:pPr lvl="1"/>
            <a:r>
              <a:rPr lang="en-US" sz="1200" dirty="0"/>
              <a:t>R &amp; D targets</a:t>
            </a:r>
          </a:p>
          <a:p>
            <a:pPr lvl="1"/>
            <a:r>
              <a:rPr lang="en-US" sz="1200" dirty="0"/>
              <a:t>LINAC beam intensity: 50-165 </a:t>
            </a:r>
            <a:r>
              <a:rPr lang="en-US" sz="1200" dirty="0" err="1"/>
              <a:t>uA</a:t>
            </a:r>
            <a:endParaRPr lang="en-US" sz="1200" dirty="0"/>
          </a:p>
          <a:p>
            <a:pPr lvl="1"/>
            <a:r>
              <a:rPr lang="en-US" sz="1200" dirty="0"/>
              <a:t>Beam raster</a:t>
            </a:r>
            <a:r>
              <a:rPr lang="en-US" sz="1200" dirty="0">
                <a:solidFill>
                  <a:srgbClr val="FF0000"/>
                </a:solidFill>
              </a:rPr>
              <a:t> </a:t>
            </a:r>
            <a:r>
              <a:rPr lang="en-US" sz="1200" dirty="0"/>
              <a:t>lowers power density on target to </a:t>
            </a:r>
          </a:p>
          <a:p>
            <a:pPr marL="457200" lvl="1" indent="0">
              <a:buNone/>
            </a:pPr>
            <a:r>
              <a:rPr lang="en-US" sz="1200" dirty="0"/>
              <a:t>	minimize risk of target failure enabling higher current</a:t>
            </a:r>
          </a:p>
          <a:p>
            <a:pPr marL="457200" lvl="1" indent="0">
              <a:buNone/>
            </a:pPr>
            <a:r>
              <a:rPr lang="en-US" sz="1200" dirty="0"/>
              <a:t>	and higher production yields</a:t>
            </a:r>
          </a:p>
          <a:p>
            <a:pPr lvl="1"/>
            <a:r>
              <a:rPr lang="en-US" sz="1200" dirty="0"/>
              <a:t>BLIP equipment allows as many as two target boxes </a:t>
            </a:r>
          </a:p>
          <a:p>
            <a:pPr marL="457200" lvl="1" indent="0">
              <a:buNone/>
            </a:pPr>
            <a:r>
              <a:rPr lang="en-US" sz="1200" dirty="0"/>
              <a:t>     per irradiation</a:t>
            </a:r>
          </a:p>
          <a:p>
            <a:r>
              <a:rPr lang="en-US" sz="1400" dirty="0"/>
              <a:t>Targets undergo review process by Radiation Safety </a:t>
            </a:r>
            <a:br>
              <a:rPr lang="en-US" sz="1400" dirty="0"/>
            </a:br>
            <a:r>
              <a:rPr lang="en-US" sz="1400" dirty="0"/>
              <a:t>Sub-Committee including:</a:t>
            </a:r>
          </a:p>
          <a:p>
            <a:pPr lvl="1"/>
            <a:r>
              <a:rPr lang="en-US" sz="1200" dirty="0"/>
              <a:t>Radionuclides and activity expected after irradiation</a:t>
            </a:r>
          </a:p>
          <a:p>
            <a:pPr lvl="1"/>
            <a:r>
              <a:rPr lang="en-US" sz="1200" dirty="0"/>
              <a:t>Heating profile and heat transfer calculations</a:t>
            </a:r>
          </a:p>
          <a:p>
            <a:r>
              <a:rPr lang="en-US" sz="1400" dirty="0"/>
              <a:t>Documentation maintained in “canning record” kept by RSC</a:t>
            </a:r>
          </a:p>
          <a:p>
            <a:r>
              <a:rPr lang="en-US" sz="1400" dirty="0"/>
              <a:t>Metal foils used for R &amp; D also reviewed against </a:t>
            </a:r>
            <a:br>
              <a:rPr lang="en-US" sz="1400" dirty="0"/>
            </a:br>
            <a:r>
              <a:rPr lang="en-US" sz="1400" dirty="0"/>
              <a:t>similar criteria as production targets</a:t>
            </a:r>
          </a:p>
          <a:p>
            <a:r>
              <a:rPr lang="en-US" sz="1400" dirty="0"/>
              <a:t>Target arrays are configuration managed and checked before irradiations against target loading table</a:t>
            </a:r>
          </a:p>
        </p:txBody>
      </p:sp>
      <p:pic>
        <p:nvPicPr>
          <p:cNvPr id="6" name="Picture 5">
            <a:extLst>
              <a:ext uri="{FF2B5EF4-FFF2-40B4-BE49-F238E27FC236}">
                <a16:creationId xmlns:a16="http://schemas.microsoft.com/office/drawing/2014/main" id="{5EB817D4-418F-413D-A324-E3B4849BF01A}"/>
              </a:ext>
            </a:extLst>
          </p:cNvPr>
          <p:cNvPicPr>
            <a:picLocks noChangeAspect="1"/>
          </p:cNvPicPr>
          <p:nvPr/>
        </p:nvPicPr>
        <p:blipFill rotWithShape="1">
          <a:blip r:embed="rId2"/>
          <a:srcRect l="934" r="-3257"/>
          <a:stretch/>
        </p:blipFill>
        <p:spPr>
          <a:xfrm>
            <a:off x="5805148" y="376645"/>
            <a:ext cx="1905679" cy="1970901"/>
          </a:xfrm>
          <a:prstGeom prst="rect">
            <a:avLst/>
          </a:prstGeom>
        </p:spPr>
      </p:pic>
      <p:pic>
        <p:nvPicPr>
          <p:cNvPr id="2050" name="Picture 2">
            <a:extLst>
              <a:ext uri="{FF2B5EF4-FFF2-40B4-BE49-F238E27FC236}">
                <a16:creationId xmlns:a16="http://schemas.microsoft.com/office/drawing/2014/main" id="{0B65EA33-1E54-425E-BF6B-8D7BC3495C4D}"/>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b="-335"/>
          <a:stretch/>
        </p:blipFill>
        <p:spPr bwMode="auto">
          <a:xfrm>
            <a:off x="4768707" y="2496300"/>
            <a:ext cx="2155822" cy="254961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EF772BFF-BBE4-4016-9DFA-974C6FF36A07}"/>
              </a:ext>
            </a:extLst>
          </p:cNvPr>
          <p:cNvPicPr>
            <a:picLocks noChangeAspect="1"/>
          </p:cNvPicPr>
          <p:nvPr/>
        </p:nvPicPr>
        <p:blipFill>
          <a:blip r:embed="rId4"/>
          <a:stretch>
            <a:fillRect/>
          </a:stretch>
        </p:blipFill>
        <p:spPr>
          <a:xfrm>
            <a:off x="6515284" y="3031606"/>
            <a:ext cx="1734425" cy="234191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a:extLst>
              <a:ext uri="{FF2B5EF4-FFF2-40B4-BE49-F238E27FC236}">
                <a16:creationId xmlns:a16="http://schemas.microsoft.com/office/drawing/2014/main" id="{CF3C1E81-4352-42A4-9B6C-1DDB418CAF3D}"/>
              </a:ext>
            </a:extLst>
          </p:cNvPr>
          <p:cNvPicPr>
            <a:picLocks noChangeAspect="1"/>
          </p:cNvPicPr>
          <p:nvPr/>
        </p:nvPicPr>
        <p:blipFill>
          <a:blip r:embed="rId5"/>
          <a:stretch>
            <a:fillRect/>
          </a:stretch>
        </p:blipFill>
        <p:spPr>
          <a:xfrm>
            <a:off x="7333773" y="3468304"/>
            <a:ext cx="1679613" cy="229841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a:extLst>
              <a:ext uri="{FF2B5EF4-FFF2-40B4-BE49-F238E27FC236}">
                <a16:creationId xmlns:a16="http://schemas.microsoft.com/office/drawing/2014/main" id="{A849D2C6-8686-4D6A-BB5E-47B58103307A}"/>
              </a:ext>
            </a:extLst>
          </p:cNvPr>
          <p:cNvPicPr/>
          <p:nvPr/>
        </p:nvPicPr>
        <p:blipFill rotWithShape="1">
          <a:blip r:embed="rId6"/>
          <a:srcRect l="12176" t="9635" r="15646" b="19601"/>
          <a:stretch/>
        </p:blipFill>
        <p:spPr>
          <a:xfrm>
            <a:off x="4345411" y="451480"/>
            <a:ext cx="1194426" cy="910615"/>
          </a:xfrm>
          <a:prstGeom prst="rect">
            <a:avLst/>
          </a:prstGeom>
        </p:spPr>
      </p:pic>
      <p:sp>
        <p:nvSpPr>
          <p:cNvPr id="3" name="TextBox 2">
            <a:extLst>
              <a:ext uri="{FF2B5EF4-FFF2-40B4-BE49-F238E27FC236}">
                <a16:creationId xmlns:a16="http://schemas.microsoft.com/office/drawing/2014/main" id="{B7FF85E8-252C-4408-95BA-1C6AFD663CE0}"/>
              </a:ext>
            </a:extLst>
          </p:cNvPr>
          <p:cNvSpPr txBox="1"/>
          <p:nvPr/>
        </p:nvSpPr>
        <p:spPr>
          <a:xfrm>
            <a:off x="4529658" y="1547018"/>
            <a:ext cx="825932" cy="369332"/>
          </a:xfrm>
          <a:prstGeom prst="rect">
            <a:avLst/>
          </a:prstGeom>
          <a:noFill/>
        </p:spPr>
        <p:txBody>
          <a:bodyPr wrap="none" rtlCol="0">
            <a:spAutoFit/>
          </a:bodyPr>
          <a:lstStyle/>
          <a:p>
            <a:r>
              <a:rPr lang="en-US" dirty="0"/>
              <a:t>Target</a:t>
            </a:r>
          </a:p>
        </p:txBody>
      </p:sp>
    </p:spTree>
    <p:extLst>
      <p:ext uri="{BB962C8B-B14F-4D97-AF65-F5344CB8AC3E}">
        <p14:creationId xmlns:p14="http://schemas.microsoft.com/office/powerpoint/2010/main" val="20791858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5667A9-D833-6E4B-A998-E92389C3E30C}"/>
              </a:ext>
            </a:extLst>
          </p:cNvPr>
          <p:cNvSpPr>
            <a:spLocks noGrp="1"/>
          </p:cNvSpPr>
          <p:nvPr>
            <p:ph type="title"/>
          </p:nvPr>
        </p:nvSpPr>
        <p:spPr>
          <a:xfrm>
            <a:off x="357809" y="13891"/>
            <a:ext cx="8328991" cy="1325563"/>
          </a:xfrm>
        </p:spPr>
        <p:txBody>
          <a:bodyPr vert="horz" lIns="91440" tIns="45720" rIns="91440" bIns="45720" rtlCol="0" anchor="ctr">
            <a:normAutofit/>
          </a:bodyPr>
          <a:lstStyle/>
          <a:p>
            <a:r>
              <a:rPr lang="en-US" dirty="0">
                <a:ea typeface="+mj-lt"/>
                <a:cs typeface="+mj-lt"/>
              </a:rPr>
              <a:t>200 MeV H- beams  LINAC/BLIP                                                             </a:t>
            </a:r>
          </a:p>
        </p:txBody>
      </p:sp>
      <p:pic>
        <p:nvPicPr>
          <p:cNvPr id="3" name="Picture 5">
            <a:extLst>
              <a:ext uri="{FF2B5EF4-FFF2-40B4-BE49-F238E27FC236}">
                <a16:creationId xmlns:a16="http://schemas.microsoft.com/office/drawing/2014/main" id="{0585CC25-3E77-0948-8B1E-A36BA181157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429250" y="3064670"/>
            <a:ext cx="2363391" cy="293608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Content Placeholder 3">
            <a:extLst>
              <a:ext uri="{FF2B5EF4-FFF2-40B4-BE49-F238E27FC236}">
                <a16:creationId xmlns:a16="http://schemas.microsoft.com/office/drawing/2014/main" id="{C5A06A2F-5226-AD4C-961E-5E751D3A2A7A}"/>
              </a:ext>
            </a:extLst>
          </p:cNvPr>
          <p:cNvPicPr>
            <a:picLocks noChangeAspect="1"/>
          </p:cNvPicPr>
          <p:nvPr/>
        </p:nvPicPr>
        <p:blipFill>
          <a:blip r:embed="rId3">
            <a:extLst>
              <a:ext uri="{28A0092B-C50C-407E-A947-70E740481C1C}">
                <a14:useLocalDpi xmlns:a14="http://schemas.microsoft.com/office/drawing/2010/main" val="0"/>
              </a:ext>
            </a:extLst>
          </a:blip>
          <a:srcRect l="27757" t="2599" r="8044" b="15002"/>
          <a:stretch>
            <a:fillRect/>
          </a:stretch>
        </p:blipFill>
        <p:spPr>
          <a:xfrm>
            <a:off x="457200" y="2914650"/>
            <a:ext cx="3734991" cy="3086100"/>
          </a:xfrm>
          <a:prstGeom prst="rect">
            <a:avLst/>
          </a:prstGeom>
        </p:spPr>
      </p:pic>
      <p:sp>
        <p:nvSpPr>
          <p:cNvPr id="5" name="Content Placeholder 2">
            <a:extLst>
              <a:ext uri="{FF2B5EF4-FFF2-40B4-BE49-F238E27FC236}">
                <a16:creationId xmlns:a16="http://schemas.microsoft.com/office/drawing/2014/main" id="{ADFADF6F-00B9-F242-94E8-CE5907020BB3}"/>
              </a:ext>
            </a:extLst>
          </p:cNvPr>
          <p:cNvSpPr txBox="1">
            <a:spLocks/>
          </p:cNvSpPr>
          <p:nvPr/>
        </p:nvSpPr>
        <p:spPr>
          <a:xfrm>
            <a:off x="2943225" y="1297782"/>
            <a:ext cx="6086475" cy="1445419"/>
          </a:xfrm>
          <a:prstGeom prst="rect">
            <a:avLst/>
          </a:prstGeom>
        </p:spPr>
        <p:txBody>
          <a:bodyPr/>
          <a:lstStyle>
            <a:lvl1pPr marL="233363" indent="-233363" algn="l" rtl="0" eaLnBrk="0" fontAlgn="base" hangingPunct="0">
              <a:spcBef>
                <a:spcPct val="20000"/>
              </a:spcBef>
              <a:spcAft>
                <a:spcPct val="0"/>
              </a:spcAft>
              <a:buSzPct val="65000"/>
              <a:buBlip>
                <a:blip r:embed="rId4"/>
              </a:buBlip>
              <a:defRPr sz="2000">
                <a:solidFill>
                  <a:srgbClr val="0000FF"/>
                </a:solidFill>
                <a:latin typeface="Helvetica"/>
                <a:ea typeface="ＭＳ Ｐゴシック" charset="0"/>
                <a:cs typeface="Helvetica"/>
              </a:defRPr>
            </a:lvl1pPr>
            <a:lvl2pPr marL="339725" indent="-230188" algn="l" rtl="0" eaLnBrk="0" fontAlgn="base" hangingPunct="0">
              <a:spcBef>
                <a:spcPct val="20000"/>
              </a:spcBef>
              <a:spcAft>
                <a:spcPct val="0"/>
              </a:spcAft>
              <a:buSzPct val="65000"/>
              <a:buBlip>
                <a:blip r:embed="rId5"/>
              </a:buBlip>
              <a:defRPr>
                <a:solidFill>
                  <a:schemeClr val="tx1"/>
                </a:solidFill>
                <a:latin typeface="Helvetica"/>
                <a:ea typeface="ＭＳ Ｐゴシック" charset="0"/>
                <a:cs typeface="Helvetica"/>
              </a:defRPr>
            </a:lvl2pPr>
            <a:lvl3pPr marL="460375" indent="-230188" algn="l" rtl="0" eaLnBrk="0" fontAlgn="base" hangingPunct="0">
              <a:spcBef>
                <a:spcPct val="20000"/>
              </a:spcBef>
              <a:spcAft>
                <a:spcPct val="0"/>
              </a:spcAft>
              <a:buSzPct val="65000"/>
              <a:buBlip>
                <a:blip r:embed="rId6"/>
              </a:buBlip>
              <a:defRPr sz="1600" i="1">
                <a:solidFill>
                  <a:schemeClr val="tx1"/>
                </a:solidFill>
                <a:latin typeface="Helvetica"/>
                <a:ea typeface="ＭＳ Ｐゴシック" charset="0"/>
                <a:cs typeface="Helvetica"/>
              </a:defRPr>
            </a:lvl3pPr>
            <a:lvl4pPr marL="569913" indent="-230188" algn="l" rtl="0" eaLnBrk="0" fontAlgn="base" hangingPunct="0">
              <a:spcBef>
                <a:spcPct val="20000"/>
              </a:spcBef>
              <a:spcAft>
                <a:spcPct val="0"/>
              </a:spcAft>
              <a:buSzPct val="65000"/>
              <a:buBlip>
                <a:blip r:embed="rId7"/>
              </a:buBlip>
              <a:defRPr sz="1400">
                <a:solidFill>
                  <a:schemeClr val="tx1"/>
                </a:solidFill>
                <a:latin typeface="Helvetica"/>
                <a:ea typeface="ＭＳ Ｐゴシック" charset="0"/>
                <a:cs typeface="Helvetica"/>
              </a:defRPr>
            </a:lvl4pPr>
            <a:lvl5pPr marL="623888" indent="-163513" algn="l" rtl="0" eaLnBrk="0" fontAlgn="base" hangingPunct="0">
              <a:spcBef>
                <a:spcPct val="20000"/>
              </a:spcBef>
              <a:spcAft>
                <a:spcPct val="0"/>
              </a:spcAft>
              <a:buChar char="»"/>
              <a:defRPr sz="1400">
                <a:solidFill>
                  <a:schemeClr val="tx1"/>
                </a:solidFill>
                <a:latin typeface="Helvetica"/>
                <a:ea typeface="ＭＳ Ｐゴシック" charset="0"/>
                <a:cs typeface="Helvetica"/>
              </a:defRPr>
            </a:lvl5pPr>
            <a:lvl6pPr marL="2514600" indent="-228600" algn="l" rtl="0" eaLnBrk="1" fontAlgn="base" hangingPunct="1">
              <a:spcBef>
                <a:spcPct val="20000"/>
              </a:spcBef>
              <a:spcAft>
                <a:spcPct val="0"/>
              </a:spcAft>
              <a:buChar char="»"/>
              <a:defRPr sz="1600">
                <a:solidFill>
                  <a:schemeClr val="tx1"/>
                </a:solidFill>
                <a:latin typeface="+mn-lt"/>
              </a:defRPr>
            </a:lvl6pPr>
            <a:lvl7pPr marL="2971800" indent="-228600" algn="l" rtl="0" eaLnBrk="1" fontAlgn="base" hangingPunct="1">
              <a:spcBef>
                <a:spcPct val="20000"/>
              </a:spcBef>
              <a:spcAft>
                <a:spcPct val="0"/>
              </a:spcAft>
              <a:buChar char="»"/>
              <a:defRPr sz="1600">
                <a:solidFill>
                  <a:schemeClr val="tx1"/>
                </a:solidFill>
                <a:latin typeface="+mn-lt"/>
              </a:defRPr>
            </a:lvl7pPr>
            <a:lvl8pPr marL="3429000" indent="-228600" algn="l" rtl="0" eaLnBrk="1" fontAlgn="base" hangingPunct="1">
              <a:spcBef>
                <a:spcPct val="20000"/>
              </a:spcBef>
              <a:spcAft>
                <a:spcPct val="0"/>
              </a:spcAft>
              <a:buChar char="»"/>
              <a:defRPr sz="1600">
                <a:solidFill>
                  <a:schemeClr val="tx1"/>
                </a:solidFill>
                <a:latin typeface="+mn-lt"/>
              </a:defRPr>
            </a:lvl8pPr>
            <a:lvl9pPr marL="3886200" indent="-228600" algn="l" rtl="0" eaLnBrk="1" fontAlgn="base" hangingPunct="1">
              <a:spcBef>
                <a:spcPct val="20000"/>
              </a:spcBef>
              <a:spcAft>
                <a:spcPct val="0"/>
              </a:spcAft>
              <a:buChar char="»"/>
              <a:defRPr sz="1600">
                <a:solidFill>
                  <a:schemeClr val="tx1"/>
                </a:solidFill>
                <a:latin typeface="+mn-lt"/>
              </a:defRPr>
            </a:lvl9pPr>
          </a:lstStyle>
          <a:p>
            <a:pPr>
              <a:buFont typeface="Arial" panose="020B0604020202020204" pitchFamily="34" charset="0"/>
              <a:buChar char="•"/>
            </a:pPr>
            <a:r>
              <a:rPr lang="en-US" sz="1800" kern="0" dirty="0">
                <a:solidFill>
                  <a:schemeClr val="tx1"/>
                </a:solidFill>
                <a:latin typeface="Helvetica" pitchFamily="2" charset="0"/>
              </a:rPr>
              <a:t>First beam: fall 1972</a:t>
            </a:r>
          </a:p>
          <a:p>
            <a:pPr>
              <a:buFont typeface="Arial" panose="020B0604020202020204" pitchFamily="34" charset="0"/>
              <a:buChar char="•"/>
            </a:pPr>
            <a:r>
              <a:rPr lang="en-US" sz="1800" kern="0" dirty="0">
                <a:solidFill>
                  <a:schemeClr val="tx1"/>
                </a:solidFill>
                <a:latin typeface="Helvetica" pitchFamily="2" charset="0"/>
              </a:rPr>
              <a:t>85-100% of all Linac pulses go to BLIP</a:t>
            </a:r>
          </a:p>
          <a:p>
            <a:pPr>
              <a:buFont typeface="Arial" panose="020B0604020202020204" pitchFamily="34" charset="0"/>
              <a:buChar char="•"/>
            </a:pPr>
            <a:r>
              <a:rPr lang="en-US" sz="1800" kern="0" dirty="0">
                <a:solidFill>
                  <a:schemeClr val="tx1"/>
                </a:solidFill>
                <a:latin typeface="Helvetica" pitchFamily="2" charset="0"/>
              </a:rPr>
              <a:t>Target irradiation with 66 – 200 MeV, 165 </a:t>
            </a:r>
            <a:r>
              <a:rPr lang="en-US" sz="1800" kern="0" dirty="0">
                <a:solidFill>
                  <a:schemeClr val="tx1"/>
                </a:solidFill>
                <a:latin typeface="Symbol" pitchFamily="2" charset="2"/>
                <a:cs typeface="Symbol" charset="0"/>
              </a:rPr>
              <a:t>m</a:t>
            </a:r>
            <a:r>
              <a:rPr lang="en-US" sz="1800" kern="0" dirty="0">
                <a:solidFill>
                  <a:schemeClr val="tx1"/>
                </a:solidFill>
                <a:latin typeface="Helvetica" pitchFamily="2" charset="0"/>
              </a:rPr>
              <a:t>A </a:t>
            </a:r>
          </a:p>
          <a:p>
            <a:pPr>
              <a:buFont typeface="Arial" panose="020B0604020202020204" pitchFamily="34" charset="0"/>
              <a:buChar char="•"/>
            </a:pPr>
            <a:r>
              <a:rPr lang="en-US" sz="1800" kern="0" dirty="0">
                <a:solidFill>
                  <a:schemeClr val="tx1"/>
                </a:solidFill>
                <a:latin typeface="Helvetica" pitchFamily="2" charset="0"/>
              </a:rPr>
              <a:t>Radioisotope production for diagnostic</a:t>
            </a:r>
            <a:br>
              <a:rPr lang="en-US" sz="1800" kern="0" dirty="0">
                <a:solidFill>
                  <a:schemeClr val="tx1"/>
                </a:solidFill>
                <a:latin typeface="Helvetica" pitchFamily="2" charset="0"/>
              </a:rPr>
            </a:br>
            <a:r>
              <a:rPr lang="en-US" sz="1800" kern="0" dirty="0">
                <a:solidFill>
                  <a:schemeClr val="tx1"/>
                </a:solidFill>
                <a:latin typeface="Helvetica" pitchFamily="2" charset="0"/>
              </a:rPr>
              <a:t>(e.g. </a:t>
            </a:r>
            <a:r>
              <a:rPr lang="en-US" sz="1800" kern="0" baseline="30000" dirty="0">
                <a:solidFill>
                  <a:schemeClr val="tx1"/>
                </a:solidFill>
                <a:latin typeface="Helvetica" pitchFamily="2" charset="0"/>
              </a:rPr>
              <a:t>82</a:t>
            </a:r>
            <a:r>
              <a:rPr lang="en-US" sz="1800" kern="0" dirty="0">
                <a:solidFill>
                  <a:schemeClr val="tx1"/>
                </a:solidFill>
                <a:latin typeface="Helvetica" pitchFamily="2" charset="0"/>
              </a:rPr>
              <a:t>Sr, </a:t>
            </a:r>
            <a:r>
              <a:rPr lang="en-US" sz="1800" kern="0" baseline="30000" dirty="0">
                <a:solidFill>
                  <a:schemeClr val="tx1"/>
                </a:solidFill>
                <a:latin typeface="Helvetica" pitchFamily="2" charset="0"/>
              </a:rPr>
              <a:t>68</a:t>
            </a:r>
            <a:r>
              <a:rPr lang="en-US" sz="1800" kern="0" dirty="0">
                <a:solidFill>
                  <a:schemeClr val="tx1"/>
                </a:solidFill>
                <a:latin typeface="Helvetica" pitchFamily="2" charset="0"/>
              </a:rPr>
              <a:t>Ge) and therapeutic (</a:t>
            </a:r>
            <a:r>
              <a:rPr lang="en-US" sz="1800" kern="0" baseline="30000" dirty="0">
                <a:solidFill>
                  <a:schemeClr val="tx1"/>
                </a:solidFill>
                <a:latin typeface="Helvetica" pitchFamily="2" charset="0"/>
              </a:rPr>
              <a:t>225</a:t>
            </a:r>
            <a:r>
              <a:rPr lang="en-US" sz="1800" kern="0" dirty="0">
                <a:solidFill>
                  <a:schemeClr val="tx1"/>
                </a:solidFill>
                <a:latin typeface="Helvetica" pitchFamily="2" charset="0"/>
              </a:rPr>
              <a:t>Ac) use</a:t>
            </a:r>
          </a:p>
        </p:txBody>
      </p:sp>
      <p:pic>
        <p:nvPicPr>
          <p:cNvPr id="6" name="Picture 6">
            <a:extLst>
              <a:ext uri="{FF2B5EF4-FFF2-40B4-BE49-F238E27FC236}">
                <a16:creationId xmlns:a16="http://schemas.microsoft.com/office/drawing/2014/main" id="{E703A9A3-4D4C-DD45-9D57-9EDEE14559A5}"/>
              </a:ext>
            </a:extLst>
          </p:cNvPr>
          <p:cNvPicPr>
            <a:picLocks noChangeAspect="1"/>
          </p:cNvPicPr>
          <p:nvPr/>
        </p:nvPicPr>
        <p:blipFill>
          <a:blip r:embed="rId8">
            <a:extLst>
              <a:ext uri="{28A0092B-C50C-407E-A947-70E740481C1C}">
                <a14:useLocalDpi xmlns:a14="http://schemas.microsoft.com/office/drawing/2010/main" val="0"/>
              </a:ext>
            </a:extLst>
          </a:blip>
          <a:srcRect l="22504" t="15198" r="8815" b="22694"/>
          <a:stretch>
            <a:fillRect/>
          </a:stretch>
        </p:blipFill>
        <p:spPr bwMode="auto">
          <a:xfrm>
            <a:off x="371475" y="1500189"/>
            <a:ext cx="2427685" cy="14608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TextBox 7">
            <a:extLst>
              <a:ext uri="{FF2B5EF4-FFF2-40B4-BE49-F238E27FC236}">
                <a16:creationId xmlns:a16="http://schemas.microsoft.com/office/drawing/2014/main" id="{C17CCD38-5400-0A44-BA88-3D81BFF858A9}"/>
              </a:ext>
            </a:extLst>
          </p:cNvPr>
          <p:cNvSpPr txBox="1"/>
          <p:nvPr/>
        </p:nvSpPr>
        <p:spPr>
          <a:xfrm>
            <a:off x="2028271" y="3667088"/>
            <a:ext cx="5484194" cy="1338828"/>
          </a:xfrm>
          <a:prstGeom prst="rect">
            <a:avLst/>
          </a:prstGeom>
          <a:solidFill>
            <a:schemeClr val="bg1"/>
          </a:solidFill>
        </p:spPr>
        <p:txBody>
          <a:bodyPr wrap="none" rtlCol="0">
            <a:spAutoFit/>
          </a:bodyPr>
          <a:lstStyle/>
          <a:p>
            <a:r>
              <a:rPr lang="en-US" sz="1350" dirty="0">
                <a:solidFill>
                  <a:srgbClr val="FF0000"/>
                </a:solidFill>
                <a:latin typeface="Helvetica" pitchFamily="2" charset="0"/>
              </a:rPr>
              <a:t>Linac Intensity Upgrade Phase II (shovel-ready)</a:t>
            </a:r>
          </a:p>
          <a:p>
            <a:pPr algn="l"/>
            <a:r>
              <a:rPr lang="en-US" sz="1350" dirty="0">
                <a:latin typeface="Helvetica" pitchFamily="2" charset="0"/>
              </a:rPr>
              <a:t>Why	     : 2x increase in beam current and significant increase </a:t>
            </a:r>
            <a:br>
              <a:rPr lang="en-US" sz="1350" dirty="0">
                <a:latin typeface="Helvetica" pitchFamily="2" charset="0"/>
              </a:rPr>
            </a:br>
            <a:r>
              <a:rPr lang="en-US" sz="1350" dirty="0">
                <a:latin typeface="Helvetica" pitchFamily="2" charset="0"/>
              </a:rPr>
              <a:t>		in isotope production capacity</a:t>
            </a:r>
          </a:p>
          <a:p>
            <a:pPr algn="l"/>
            <a:r>
              <a:rPr lang="en-US" sz="1350" dirty="0">
                <a:latin typeface="Helvetica" pitchFamily="2" charset="0"/>
              </a:rPr>
              <a:t>Scope     : Linac pulse length doubling to 900 </a:t>
            </a:r>
            <a:r>
              <a:rPr lang="en-US" sz="1350" dirty="0">
                <a:latin typeface="Helvetica" pitchFamily="2" charset="0"/>
                <a:ea typeface="Symbol" charset="2"/>
                <a:cs typeface="Symbol" charset="2"/>
              </a:rPr>
              <a:t>m</a:t>
            </a:r>
            <a:r>
              <a:rPr lang="en-US" sz="1350" dirty="0">
                <a:latin typeface="Helvetica" pitchFamily="2" charset="0"/>
              </a:rPr>
              <a:t>s for </a:t>
            </a:r>
            <a:r>
              <a:rPr lang="en-US" sz="1350" i="1" dirty="0">
                <a:latin typeface="Helvetica" pitchFamily="2" charset="0"/>
              </a:rPr>
              <a:t>I</a:t>
            </a:r>
            <a:r>
              <a:rPr lang="en-US" sz="1350" baseline="-25000" dirty="0">
                <a:latin typeface="Helvetica" pitchFamily="2" charset="0"/>
              </a:rPr>
              <a:t>avg</a:t>
            </a:r>
            <a:r>
              <a:rPr lang="en-US" sz="1350" dirty="0">
                <a:latin typeface="Helvetica" pitchFamily="2" charset="0"/>
              </a:rPr>
              <a:t>  250 </a:t>
            </a:r>
            <a:r>
              <a:rPr lang="en-US" sz="1350" dirty="0">
                <a:latin typeface="Helvetica" pitchFamily="2" charset="0"/>
                <a:ea typeface="Symbol" charset="2"/>
                <a:cs typeface="Symbol" charset="2"/>
              </a:rPr>
              <a:t>m</a:t>
            </a:r>
            <a:r>
              <a:rPr lang="en-US" sz="1350" dirty="0">
                <a:latin typeface="Helvetica" pitchFamily="2" charset="0"/>
              </a:rPr>
              <a:t>A </a:t>
            </a:r>
          </a:p>
          <a:p>
            <a:pPr algn="l"/>
            <a:r>
              <a:rPr lang="en-US" sz="1350" dirty="0">
                <a:latin typeface="Helvetica" pitchFamily="2" charset="0"/>
              </a:rPr>
              <a:t>Schedule: ~3-4 years (with cost minimization)</a:t>
            </a:r>
          </a:p>
          <a:p>
            <a:pPr algn="l"/>
            <a:r>
              <a:rPr lang="en-US" sz="1350" dirty="0">
                <a:latin typeface="Helvetica" pitchFamily="2" charset="0"/>
              </a:rPr>
              <a:t>Cost	    : ~$17.4M (depending on scope and schedule)</a:t>
            </a:r>
          </a:p>
        </p:txBody>
      </p:sp>
      <p:sp>
        <p:nvSpPr>
          <p:cNvPr id="9" name="TextBox 8">
            <a:extLst>
              <a:ext uri="{FF2B5EF4-FFF2-40B4-BE49-F238E27FC236}">
                <a16:creationId xmlns:a16="http://schemas.microsoft.com/office/drawing/2014/main" id="{3F6AC2EB-2808-4640-AFEB-8CB090944ACA}"/>
              </a:ext>
            </a:extLst>
          </p:cNvPr>
          <p:cNvSpPr txBox="1"/>
          <p:nvPr/>
        </p:nvSpPr>
        <p:spPr>
          <a:xfrm>
            <a:off x="6780678" y="1331017"/>
            <a:ext cx="1752403" cy="300082"/>
          </a:xfrm>
          <a:prstGeom prst="rect">
            <a:avLst/>
          </a:prstGeom>
          <a:noFill/>
        </p:spPr>
        <p:txBody>
          <a:bodyPr wrap="none" rtlCol="0">
            <a:spAutoFit/>
          </a:bodyPr>
          <a:lstStyle/>
          <a:p>
            <a:r>
              <a:rPr lang="en-US" sz="1350" dirty="0">
                <a:latin typeface="Helvetica" pitchFamily="2" charset="0"/>
              </a:rPr>
              <a:t>Contact: D. Raparia </a:t>
            </a:r>
          </a:p>
        </p:txBody>
      </p:sp>
    </p:spTree>
    <p:extLst>
      <p:ext uri="{BB962C8B-B14F-4D97-AF65-F5344CB8AC3E}">
        <p14:creationId xmlns:p14="http://schemas.microsoft.com/office/powerpoint/2010/main" val="124847789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Footer Placeholder 1">
            <a:extLst>
              <a:ext uri="{FF2B5EF4-FFF2-40B4-BE49-F238E27FC236}">
                <a16:creationId xmlns:a16="http://schemas.microsoft.com/office/drawing/2014/main" id="{B3AE8C5B-EB6D-4ABC-933B-2900A560DB85}"/>
              </a:ext>
            </a:extLst>
          </p:cNvPr>
          <p:cNvSpPr>
            <a:spLocks noGrp="1"/>
          </p:cNvSpPr>
          <p:nvPr>
            <p:ph type="ftr" sz="quarter" idx="11"/>
          </p:nvPr>
        </p:nvSpPr>
        <p:spPr>
          <a:xfrm>
            <a:off x="3124200" y="6356350"/>
            <a:ext cx="2895600" cy="3651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spcBef>
                <a:spcPct val="0"/>
              </a:spcBef>
              <a:buClrTx/>
              <a:buSzTx/>
              <a:buFontTx/>
              <a:buNone/>
            </a:pPr>
            <a:endParaRPr lang="en-US" altLang="en-US" sz="1400"/>
          </a:p>
        </p:txBody>
      </p:sp>
      <p:pic>
        <p:nvPicPr>
          <p:cNvPr id="29699" name="Picture 2">
            <a:extLst>
              <a:ext uri="{FF2B5EF4-FFF2-40B4-BE49-F238E27FC236}">
                <a16:creationId xmlns:a16="http://schemas.microsoft.com/office/drawing/2014/main" id="{5A8DB506-41D2-42A2-AC28-4CB823AC5D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0588" y="4235450"/>
            <a:ext cx="2992438" cy="2171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700" name="Picture 3" descr="Protons_LHC1_ISO2">
            <a:extLst>
              <a:ext uri="{FF2B5EF4-FFF2-40B4-BE49-F238E27FC236}">
                <a16:creationId xmlns:a16="http://schemas.microsoft.com/office/drawing/2014/main" id="{873A8A5D-1D6F-4591-992D-ECD18944A7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4237"/>
          <a:stretch>
            <a:fillRect/>
          </a:stretch>
        </p:blipFill>
        <p:spPr bwMode="auto">
          <a:xfrm>
            <a:off x="230982" y="581458"/>
            <a:ext cx="4251325" cy="271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1" name="AutoShape 4">
            <a:extLst>
              <a:ext uri="{FF2B5EF4-FFF2-40B4-BE49-F238E27FC236}">
                <a16:creationId xmlns:a16="http://schemas.microsoft.com/office/drawing/2014/main" id="{D153801C-FD08-40DD-B290-5F1516608F1C}"/>
              </a:ext>
            </a:extLst>
          </p:cNvPr>
          <p:cNvSpPr>
            <a:spLocks noChangeArrowheads="1"/>
          </p:cNvSpPr>
          <p:nvPr/>
        </p:nvSpPr>
        <p:spPr bwMode="auto">
          <a:xfrm>
            <a:off x="812006" y="1707789"/>
            <a:ext cx="723900" cy="331787"/>
          </a:xfrm>
          <a:custGeom>
            <a:avLst/>
            <a:gdLst>
              <a:gd name="T0" fmla="*/ 2147483646 w 21600"/>
              <a:gd name="T1" fmla="*/ 0 h 21600"/>
              <a:gd name="T2" fmla="*/ 0 w 21600"/>
              <a:gd name="T3" fmla="*/ 2147483646 h 21600"/>
              <a:gd name="T4" fmla="*/ 2147483646 w 21600"/>
              <a:gd name="T5" fmla="*/ 2147483646 h 21600"/>
              <a:gd name="T6" fmla="*/ 2147483646 w 21600"/>
              <a:gd name="T7" fmla="*/ 2147483646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0000FF"/>
          </a:solidFill>
          <a:ln w="9525">
            <a:solidFill>
              <a:srgbClr val="000000"/>
            </a:solidFill>
            <a:miter lim="800000"/>
            <a:headEnd/>
            <a:tailEnd/>
          </a:ln>
        </p:spPr>
        <p:txBody>
          <a:bodyPr/>
          <a:lstStyle/>
          <a:p>
            <a:endParaRPr lang="en-US"/>
          </a:p>
        </p:txBody>
      </p:sp>
      <p:sp>
        <p:nvSpPr>
          <p:cNvPr id="29705" name="Rectangle 8">
            <a:extLst>
              <a:ext uri="{FF2B5EF4-FFF2-40B4-BE49-F238E27FC236}">
                <a16:creationId xmlns:a16="http://schemas.microsoft.com/office/drawing/2014/main" id="{D68EB88F-8DCB-4644-8680-6FF965ED54F8}"/>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rgbClr val="042B7F"/>
              </a:buClr>
              <a:buSzPct val="110000"/>
              <a:buFont typeface="Wingdings" panose="05000000000000000000" pitchFamily="2" charset="2"/>
              <a:buChar char="§"/>
              <a:defRPr sz="24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rgbClr val="042B7F"/>
              </a:buClr>
              <a:buSzPct val="90000"/>
              <a:buFont typeface="Times" panose="02020603050405020304" pitchFamily="18" charset="0"/>
              <a:buChar char="•"/>
              <a:defRPr sz="2000">
                <a:solidFill>
                  <a:schemeClr val="tx1"/>
                </a:solidFill>
                <a:latin typeface="Arial" panose="020B0604020202020204" pitchFamily="34" charset="0"/>
                <a:ea typeface="MS PGothic" panose="020B0600070205080204" pitchFamily="34" charset="-128"/>
              </a:defRPr>
            </a:lvl2pPr>
            <a:lvl3pPr marL="1143000" indent="-228600">
              <a:lnSpc>
                <a:spcPct val="80000"/>
              </a:lnSpc>
              <a:spcBef>
                <a:spcPct val="20000"/>
              </a:spcBef>
              <a:buClr>
                <a:srgbClr val="042B7F"/>
              </a:buClr>
              <a:buSzPct val="90000"/>
              <a:buChar char="-"/>
              <a:defRPr sz="2400">
                <a:solidFill>
                  <a:schemeClr val="tx1"/>
                </a:solidFill>
                <a:latin typeface="Arial" panose="020B0604020202020204" pitchFamily="34" charset="0"/>
                <a:ea typeface="MS PGothic" panose="020B0600070205080204" pitchFamily="34" charset="-128"/>
              </a:defRPr>
            </a:lvl3pPr>
            <a:lvl4pPr marL="1600200" indent="-228600">
              <a:lnSpc>
                <a:spcPct val="80000"/>
              </a:lnSpc>
              <a:spcBef>
                <a:spcPct val="20000"/>
              </a:spcBef>
              <a:buClr>
                <a:srgbClr val="042B7F"/>
              </a:buClr>
              <a:buSzPct val="90000"/>
              <a:buChar char="-"/>
              <a:defRPr sz="2000">
                <a:solidFill>
                  <a:schemeClr val="tx1"/>
                </a:solidFill>
                <a:latin typeface="Arial" panose="020B0604020202020204" pitchFamily="34" charset="0"/>
                <a:ea typeface="MS PGothic" panose="020B0600070205080204" pitchFamily="34" charset="-128"/>
              </a:defRPr>
            </a:lvl4pPr>
            <a:lvl5pPr marL="2057400" indent="-228600">
              <a:lnSpc>
                <a:spcPct val="80000"/>
              </a:lnSpc>
              <a:spcBef>
                <a:spcPct val="20000"/>
              </a:spcBef>
              <a:buClr>
                <a:srgbClr val="042B7F"/>
              </a:buClr>
              <a:buSzPct val="9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endParaRPr lang="en-US" altLang="en-US" sz="2800">
              <a:cs typeface="Arial" panose="020B0604020202020204" pitchFamily="34" charset="0"/>
            </a:endParaRPr>
          </a:p>
        </p:txBody>
      </p:sp>
      <p:sp>
        <p:nvSpPr>
          <p:cNvPr id="29706" name="Rectangle 9">
            <a:extLst>
              <a:ext uri="{FF2B5EF4-FFF2-40B4-BE49-F238E27FC236}">
                <a16:creationId xmlns:a16="http://schemas.microsoft.com/office/drawing/2014/main" id="{AAB6F970-CC45-4748-94D7-EF71C4AFBFC2}"/>
              </a:ext>
            </a:extLst>
          </p:cNvPr>
          <p:cNvSpPr>
            <a:spLocks noChangeArrowheads="1"/>
          </p:cNvSpPr>
          <p:nvPr/>
        </p:nvSpPr>
        <p:spPr bwMode="auto">
          <a:xfrm>
            <a:off x="0"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rgbClr val="042B7F"/>
              </a:buClr>
              <a:buSzPct val="110000"/>
              <a:buFont typeface="Wingdings" panose="05000000000000000000" pitchFamily="2" charset="2"/>
              <a:buChar char="§"/>
              <a:defRPr sz="24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rgbClr val="042B7F"/>
              </a:buClr>
              <a:buSzPct val="90000"/>
              <a:buFont typeface="Times" panose="02020603050405020304" pitchFamily="18" charset="0"/>
              <a:buChar char="•"/>
              <a:defRPr sz="2000">
                <a:solidFill>
                  <a:schemeClr val="tx1"/>
                </a:solidFill>
                <a:latin typeface="Arial" panose="020B0604020202020204" pitchFamily="34" charset="0"/>
                <a:ea typeface="MS PGothic" panose="020B0600070205080204" pitchFamily="34" charset="-128"/>
              </a:defRPr>
            </a:lvl2pPr>
            <a:lvl3pPr marL="1143000" indent="-228600">
              <a:lnSpc>
                <a:spcPct val="80000"/>
              </a:lnSpc>
              <a:spcBef>
                <a:spcPct val="20000"/>
              </a:spcBef>
              <a:buClr>
                <a:srgbClr val="042B7F"/>
              </a:buClr>
              <a:buSzPct val="90000"/>
              <a:buChar char="-"/>
              <a:defRPr sz="2400">
                <a:solidFill>
                  <a:schemeClr val="tx1"/>
                </a:solidFill>
                <a:latin typeface="Arial" panose="020B0604020202020204" pitchFamily="34" charset="0"/>
                <a:ea typeface="MS PGothic" panose="020B0600070205080204" pitchFamily="34" charset="-128"/>
              </a:defRPr>
            </a:lvl3pPr>
            <a:lvl4pPr marL="1600200" indent="-228600">
              <a:lnSpc>
                <a:spcPct val="80000"/>
              </a:lnSpc>
              <a:spcBef>
                <a:spcPct val="20000"/>
              </a:spcBef>
              <a:buClr>
                <a:srgbClr val="042B7F"/>
              </a:buClr>
              <a:buSzPct val="90000"/>
              <a:buChar char="-"/>
              <a:defRPr sz="2000">
                <a:solidFill>
                  <a:schemeClr val="tx1"/>
                </a:solidFill>
                <a:latin typeface="Arial" panose="020B0604020202020204" pitchFamily="34" charset="0"/>
                <a:ea typeface="MS PGothic" panose="020B0600070205080204" pitchFamily="34" charset="-128"/>
              </a:defRPr>
            </a:lvl4pPr>
            <a:lvl5pPr marL="2057400" indent="-228600">
              <a:lnSpc>
                <a:spcPct val="80000"/>
              </a:lnSpc>
              <a:spcBef>
                <a:spcPct val="20000"/>
              </a:spcBef>
              <a:buClr>
                <a:srgbClr val="042B7F"/>
              </a:buClr>
              <a:buSzPct val="9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endParaRPr lang="en-US" altLang="en-US" sz="2800">
              <a:cs typeface="Arial" panose="020B0604020202020204" pitchFamily="34" charset="0"/>
            </a:endParaRPr>
          </a:p>
        </p:txBody>
      </p:sp>
      <p:sp>
        <p:nvSpPr>
          <p:cNvPr id="29707" name="Rectangle 10">
            <a:extLst>
              <a:ext uri="{FF2B5EF4-FFF2-40B4-BE49-F238E27FC236}">
                <a16:creationId xmlns:a16="http://schemas.microsoft.com/office/drawing/2014/main" id="{54613A36-09CC-41E0-8EB9-62B1153EE442}"/>
              </a:ext>
            </a:extLst>
          </p:cNvPr>
          <p:cNvSpPr>
            <a:spLocks noChangeArrowheads="1"/>
          </p:cNvSpPr>
          <p:nvPr/>
        </p:nvSpPr>
        <p:spPr bwMode="auto">
          <a:xfrm>
            <a:off x="0" y="28765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rgbClr val="042B7F"/>
              </a:buClr>
              <a:buSzPct val="110000"/>
              <a:buFont typeface="Wingdings" panose="05000000000000000000" pitchFamily="2" charset="2"/>
              <a:buChar char="§"/>
              <a:defRPr sz="24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rgbClr val="042B7F"/>
              </a:buClr>
              <a:buSzPct val="90000"/>
              <a:buFont typeface="Times" panose="02020603050405020304" pitchFamily="18" charset="0"/>
              <a:buChar char="•"/>
              <a:defRPr sz="2000">
                <a:solidFill>
                  <a:schemeClr val="tx1"/>
                </a:solidFill>
                <a:latin typeface="Arial" panose="020B0604020202020204" pitchFamily="34" charset="0"/>
                <a:ea typeface="MS PGothic" panose="020B0600070205080204" pitchFamily="34" charset="-128"/>
              </a:defRPr>
            </a:lvl2pPr>
            <a:lvl3pPr marL="1143000" indent="-228600">
              <a:lnSpc>
                <a:spcPct val="80000"/>
              </a:lnSpc>
              <a:spcBef>
                <a:spcPct val="20000"/>
              </a:spcBef>
              <a:buClr>
                <a:srgbClr val="042B7F"/>
              </a:buClr>
              <a:buSzPct val="90000"/>
              <a:buChar char="-"/>
              <a:defRPr sz="2400">
                <a:solidFill>
                  <a:schemeClr val="tx1"/>
                </a:solidFill>
                <a:latin typeface="Arial" panose="020B0604020202020204" pitchFamily="34" charset="0"/>
                <a:ea typeface="MS PGothic" panose="020B0600070205080204" pitchFamily="34" charset="-128"/>
              </a:defRPr>
            </a:lvl3pPr>
            <a:lvl4pPr marL="1600200" indent="-228600">
              <a:lnSpc>
                <a:spcPct val="80000"/>
              </a:lnSpc>
              <a:spcBef>
                <a:spcPct val="20000"/>
              </a:spcBef>
              <a:buClr>
                <a:srgbClr val="042B7F"/>
              </a:buClr>
              <a:buSzPct val="90000"/>
              <a:buChar char="-"/>
              <a:defRPr sz="2000">
                <a:solidFill>
                  <a:schemeClr val="tx1"/>
                </a:solidFill>
                <a:latin typeface="Arial" panose="020B0604020202020204" pitchFamily="34" charset="0"/>
                <a:ea typeface="MS PGothic" panose="020B0600070205080204" pitchFamily="34" charset="-128"/>
              </a:defRPr>
            </a:lvl4pPr>
            <a:lvl5pPr marL="2057400" indent="-228600">
              <a:lnSpc>
                <a:spcPct val="80000"/>
              </a:lnSpc>
              <a:spcBef>
                <a:spcPct val="20000"/>
              </a:spcBef>
              <a:buClr>
                <a:srgbClr val="042B7F"/>
              </a:buClr>
              <a:buSzPct val="9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panose="020B0604020202020204" pitchFamily="34" charset="0"/>
                <a:ea typeface="MS PGothic" panose="020B0600070205080204" pitchFamily="34" charset="-128"/>
              </a:defRPr>
            </a:lvl9pPr>
          </a:lstStyle>
          <a:p>
            <a:pPr algn="ctr">
              <a:spcBef>
                <a:spcPct val="0"/>
              </a:spcBef>
              <a:buClrTx/>
              <a:buSzTx/>
              <a:buFontTx/>
              <a:buNone/>
            </a:pPr>
            <a:r>
              <a:rPr lang="en-IE" altLang="en-US" sz="1200">
                <a:cs typeface="Arial" panose="020B0604020202020204" pitchFamily="34" charset="0"/>
              </a:rPr>
              <a:t> </a:t>
            </a:r>
            <a:endParaRPr lang="en-IE" altLang="en-US" sz="2800">
              <a:cs typeface="Arial" panose="020B0604020202020204" pitchFamily="34" charset="0"/>
            </a:endParaRPr>
          </a:p>
        </p:txBody>
      </p:sp>
      <p:sp>
        <p:nvSpPr>
          <p:cNvPr id="29708" name="Rectangle 11">
            <a:extLst>
              <a:ext uri="{FF2B5EF4-FFF2-40B4-BE49-F238E27FC236}">
                <a16:creationId xmlns:a16="http://schemas.microsoft.com/office/drawing/2014/main" id="{A59C088C-1AC9-48EB-8C98-84ABF4C04E3C}"/>
              </a:ext>
            </a:extLst>
          </p:cNvPr>
          <p:cNvSpPr>
            <a:spLocks noChangeArrowheads="1"/>
          </p:cNvSpPr>
          <p:nvPr/>
        </p:nvSpPr>
        <p:spPr bwMode="auto">
          <a:xfrm>
            <a:off x="0" y="52959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rgbClr val="042B7F"/>
              </a:buClr>
              <a:buSzPct val="110000"/>
              <a:buFont typeface="Wingdings" panose="05000000000000000000" pitchFamily="2" charset="2"/>
              <a:buChar char="§"/>
              <a:defRPr sz="24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rgbClr val="042B7F"/>
              </a:buClr>
              <a:buSzPct val="90000"/>
              <a:buFont typeface="Times" panose="02020603050405020304" pitchFamily="18" charset="0"/>
              <a:buChar char="•"/>
              <a:defRPr sz="2000">
                <a:solidFill>
                  <a:schemeClr val="tx1"/>
                </a:solidFill>
                <a:latin typeface="Arial" panose="020B0604020202020204" pitchFamily="34" charset="0"/>
                <a:ea typeface="MS PGothic" panose="020B0600070205080204" pitchFamily="34" charset="-128"/>
              </a:defRPr>
            </a:lvl2pPr>
            <a:lvl3pPr marL="1143000" indent="-228600">
              <a:lnSpc>
                <a:spcPct val="80000"/>
              </a:lnSpc>
              <a:spcBef>
                <a:spcPct val="20000"/>
              </a:spcBef>
              <a:buClr>
                <a:srgbClr val="042B7F"/>
              </a:buClr>
              <a:buSzPct val="90000"/>
              <a:buChar char="-"/>
              <a:defRPr sz="2400">
                <a:solidFill>
                  <a:schemeClr val="tx1"/>
                </a:solidFill>
                <a:latin typeface="Arial" panose="020B0604020202020204" pitchFamily="34" charset="0"/>
                <a:ea typeface="MS PGothic" panose="020B0600070205080204" pitchFamily="34" charset="-128"/>
              </a:defRPr>
            </a:lvl3pPr>
            <a:lvl4pPr marL="1600200" indent="-228600">
              <a:lnSpc>
                <a:spcPct val="80000"/>
              </a:lnSpc>
              <a:spcBef>
                <a:spcPct val="20000"/>
              </a:spcBef>
              <a:buClr>
                <a:srgbClr val="042B7F"/>
              </a:buClr>
              <a:buSzPct val="90000"/>
              <a:buChar char="-"/>
              <a:defRPr sz="2000">
                <a:solidFill>
                  <a:schemeClr val="tx1"/>
                </a:solidFill>
                <a:latin typeface="Arial" panose="020B0604020202020204" pitchFamily="34" charset="0"/>
                <a:ea typeface="MS PGothic" panose="020B0600070205080204" pitchFamily="34" charset="-128"/>
              </a:defRPr>
            </a:lvl4pPr>
            <a:lvl5pPr marL="2057400" indent="-228600">
              <a:lnSpc>
                <a:spcPct val="80000"/>
              </a:lnSpc>
              <a:spcBef>
                <a:spcPct val="20000"/>
              </a:spcBef>
              <a:buClr>
                <a:srgbClr val="042B7F"/>
              </a:buClr>
              <a:buSzPct val="9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endParaRPr lang="en-US" altLang="en-US" sz="2800">
              <a:cs typeface="Arial" panose="020B0604020202020204" pitchFamily="34" charset="0"/>
            </a:endParaRPr>
          </a:p>
        </p:txBody>
      </p:sp>
      <p:sp>
        <p:nvSpPr>
          <p:cNvPr id="29709" name="TextBox 9">
            <a:extLst>
              <a:ext uri="{FF2B5EF4-FFF2-40B4-BE49-F238E27FC236}">
                <a16:creationId xmlns:a16="http://schemas.microsoft.com/office/drawing/2014/main" id="{F821AC03-C582-4D56-85C9-C7428E03FE94}"/>
              </a:ext>
            </a:extLst>
          </p:cNvPr>
          <p:cNvSpPr txBox="1">
            <a:spLocks noChangeArrowheads="1"/>
          </p:cNvSpPr>
          <p:nvPr/>
        </p:nvSpPr>
        <p:spPr bwMode="auto">
          <a:xfrm>
            <a:off x="174625" y="1477963"/>
            <a:ext cx="199866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42B7F"/>
              </a:buClr>
              <a:buSzPct val="110000"/>
              <a:buFont typeface="Wingdings" panose="05000000000000000000" pitchFamily="2" charset="2"/>
              <a:buChar char="§"/>
              <a:defRPr sz="24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rgbClr val="042B7F"/>
              </a:buClr>
              <a:buSzPct val="90000"/>
              <a:buFont typeface="Times" panose="02020603050405020304" pitchFamily="18" charset="0"/>
              <a:buChar char="•"/>
              <a:defRPr sz="2000">
                <a:solidFill>
                  <a:schemeClr val="tx1"/>
                </a:solidFill>
                <a:latin typeface="Arial" panose="020B0604020202020204" pitchFamily="34" charset="0"/>
                <a:ea typeface="MS PGothic" panose="020B0600070205080204" pitchFamily="34" charset="-128"/>
              </a:defRPr>
            </a:lvl2pPr>
            <a:lvl3pPr marL="1143000" indent="-228600">
              <a:lnSpc>
                <a:spcPct val="80000"/>
              </a:lnSpc>
              <a:spcBef>
                <a:spcPct val="20000"/>
              </a:spcBef>
              <a:buClr>
                <a:srgbClr val="042B7F"/>
              </a:buClr>
              <a:buSzPct val="90000"/>
              <a:buChar char="-"/>
              <a:defRPr sz="2400">
                <a:solidFill>
                  <a:schemeClr val="tx1"/>
                </a:solidFill>
                <a:latin typeface="Arial" panose="020B0604020202020204" pitchFamily="34" charset="0"/>
                <a:ea typeface="MS PGothic" panose="020B0600070205080204" pitchFamily="34" charset="-128"/>
              </a:defRPr>
            </a:lvl3pPr>
            <a:lvl4pPr marL="1600200" indent="-228600">
              <a:lnSpc>
                <a:spcPct val="80000"/>
              </a:lnSpc>
              <a:spcBef>
                <a:spcPct val="20000"/>
              </a:spcBef>
              <a:buClr>
                <a:srgbClr val="042B7F"/>
              </a:buClr>
              <a:buSzPct val="90000"/>
              <a:buChar char="-"/>
              <a:defRPr sz="2000">
                <a:solidFill>
                  <a:schemeClr val="tx1"/>
                </a:solidFill>
                <a:latin typeface="Arial" panose="020B0604020202020204" pitchFamily="34" charset="0"/>
                <a:ea typeface="MS PGothic" panose="020B0600070205080204" pitchFamily="34" charset="-128"/>
              </a:defRPr>
            </a:lvl4pPr>
            <a:lvl5pPr marL="2057400" indent="-228600">
              <a:lnSpc>
                <a:spcPct val="80000"/>
              </a:lnSpc>
              <a:spcBef>
                <a:spcPct val="20000"/>
              </a:spcBef>
              <a:buClr>
                <a:srgbClr val="042B7F"/>
              </a:buClr>
              <a:buSzPct val="9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r>
              <a:rPr lang="en-US" altLang="en-US" sz="1200" b="1" dirty="0">
                <a:latin typeface="Arial Narrow" panose="020B0606020202030204" pitchFamily="34" charset="0"/>
                <a:cs typeface="Arial" panose="020B0604020202020204" pitchFamily="34" charset="0"/>
              </a:rPr>
              <a:t>Linac Protons (up to 200 MeV)</a:t>
            </a:r>
          </a:p>
        </p:txBody>
      </p:sp>
      <p:sp>
        <p:nvSpPr>
          <p:cNvPr id="29710" name="TextBox 10">
            <a:extLst>
              <a:ext uri="{FF2B5EF4-FFF2-40B4-BE49-F238E27FC236}">
                <a16:creationId xmlns:a16="http://schemas.microsoft.com/office/drawing/2014/main" id="{ADE77DC1-9F54-4783-B766-991AFF6C1E0F}"/>
              </a:ext>
            </a:extLst>
          </p:cNvPr>
          <p:cNvSpPr txBox="1">
            <a:spLocks noChangeArrowheads="1"/>
          </p:cNvSpPr>
          <p:nvPr/>
        </p:nvSpPr>
        <p:spPr bwMode="auto">
          <a:xfrm>
            <a:off x="6586538" y="2711450"/>
            <a:ext cx="11239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42B7F"/>
              </a:buClr>
              <a:buSzPct val="110000"/>
              <a:buFont typeface="Wingdings" panose="05000000000000000000" pitchFamily="2" charset="2"/>
              <a:buChar char="§"/>
              <a:defRPr sz="24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rgbClr val="042B7F"/>
              </a:buClr>
              <a:buSzPct val="90000"/>
              <a:buFont typeface="Times" panose="02020603050405020304" pitchFamily="18" charset="0"/>
              <a:buChar char="•"/>
              <a:defRPr sz="2000">
                <a:solidFill>
                  <a:schemeClr val="tx1"/>
                </a:solidFill>
                <a:latin typeface="Arial" panose="020B0604020202020204" pitchFamily="34" charset="0"/>
                <a:ea typeface="MS PGothic" panose="020B0600070205080204" pitchFamily="34" charset="-128"/>
              </a:defRPr>
            </a:lvl2pPr>
            <a:lvl3pPr marL="1143000" indent="-228600">
              <a:lnSpc>
                <a:spcPct val="80000"/>
              </a:lnSpc>
              <a:spcBef>
                <a:spcPct val="20000"/>
              </a:spcBef>
              <a:buClr>
                <a:srgbClr val="042B7F"/>
              </a:buClr>
              <a:buSzPct val="90000"/>
              <a:buChar char="-"/>
              <a:defRPr sz="2400">
                <a:solidFill>
                  <a:schemeClr val="tx1"/>
                </a:solidFill>
                <a:latin typeface="Arial" panose="020B0604020202020204" pitchFamily="34" charset="0"/>
                <a:ea typeface="MS PGothic" panose="020B0600070205080204" pitchFamily="34" charset="-128"/>
              </a:defRPr>
            </a:lvl3pPr>
            <a:lvl4pPr marL="1600200" indent="-228600">
              <a:lnSpc>
                <a:spcPct val="80000"/>
              </a:lnSpc>
              <a:spcBef>
                <a:spcPct val="20000"/>
              </a:spcBef>
              <a:buClr>
                <a:srgbClr val="042B7F"/>
              </a:buClr>
              <a:buSzPct val="90000"/>
              <a:buChar char="-"/>
              <a:defRPr sz="2000">
                <a:solidFill>
                  <a:schemeClr val="tx1"/>
                </a:solidFill>
                <a:latin typeface="Arial" panose="020B0604020202020204" pitchFamily="34" charset="0"/>
                <a:ea typeface="MS PGothic" panose="020B0600070205080204" pitchFamily="34" charset="-128"/>
              </a:defRPr>
            </a:lvl4pPr>
            <a:lvl5pPr marL="2057400" indent="-228600">
              <a:lnSpc>
                <a:spcPct val="80000"/>
              </a:lnSpc>
              <a:spcBef>
                <a:spcPct val="20000"/>
              </a:spcBef>
              <a:buClr>
                <a:srgbClr val="042B7F"/>
              </a:buClr>
              <a:buSzPct val="9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r>
              <a:rPr lang="en-US" altLang="en-US" sz="2800">
                <a:solidFill>
                  <a:schemeClr val="bg1"/>
                </a:solidFill>
                <a:cs typeface="Arial" panose="020B0604020202020204" pitchFamily="34" charset="0"/>
              </a:rPr>
              <a:t>Beam</a:t>
            </a:r>
          </a:p>
        </p:txBody>
      </p:sp>
      <p:pic>
        <p:nvPicPr>
          <p:cNvPr id="29711" name="Picture 3" descr="C:\Users\simos\Desktop\NSLS2_Simos_Colloquia_Sept_2017\Figures_4Presentation\neutron_FLUX.bmp">
            <a:extLst>
              <a:ext uri="{FF2B5EF4-FFF2-40B4-BE49-F238E27FC236}">
                <a16:creationId xmlns:a16="http://schemas.microsoft.com/office/drawing/2014/main" id="{1ED65653-2372-4457-87A0-C5765ABF0A3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79" t="1781"/>
          <a:stretch>
            <a:fillRect/>
          </a:stretch>
        </p:blipFill>
        <p:spPr bwMode="auto">
          <a:xfrm>
            <a:off x="174625" y="4235450"/>
            <a:ext cx="3681413" cy="227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12" name="TextBox 1">
            <a:extLst>
              <a:ext uri="{FF2B5EF4-FFF2-40B4-BE49-F238E27FC236}">
                <a16:creationId xmlns:a16="http://schemas.microsoft.com/office/drawing/2014/main" id="{E4FE6697-8FD2-4127-A12A-272E299246AE}"/>
              </a:ext>
            </a:extLst>
          </p:cNvPr>
          <p:cNvSpPr txBox="1">
            <a:spLocks noChangeArrowheads="1"/>
          </p:cNvSpPr>
          <p:nvPr/>
        </p:nvSpPr>
        <p:spPr bwMode="auto">
          <a:xfrm>
            <a:off x="174625" y="95581"/>
            <a:ext cx="8396169" cy="590931"/>
          </a:xfrm>
          <a:prstGeom prst="rect">
            <a:avLst/>
          </a:prstGeom>
        </p:spPr>
        <p:txBody>
          <a:bodyPr vert="horz" lIns="91440" tIns="45720" rIns="91440" bIns="45720" rtlCol="0" anchor="ctr">
            <a:normAutofit/>
          </a:bodyPr>
          <a:lstStyle>
            <a:lvl1pPr defTabSz="685800">
              <a:lnSpc>
                <a:spcPct val="90000"/>
              </a:lnSpc>
              <a:spcBef>
                <a:spcPct val="0"/>
              </a:spcBef>
              <a:buNone/>
              <a:defRPr sz="3600" b="1">
                <a:ea typeface="+mj-lt"/>
                <a:cs typeface="+mj-lt"/>
              </a:defRPr>
            </a:lvl1pPr>
          </a:lstStyle>
          <a:p>
            <a:r>
              <a:rPr lang="en-US" altLang="en-US" sz="3200" dirty="0"/>
              <a:t>BNL Irradiation Facilities and Capabilities</a:t>
            </a:r>
          </a:p>
        </p:txBody>
      </p:sp>
      <p:sp>
        <p:nvSpPr>
          <p:cNvPr id="29713" name="TextBox 1">
            <a:extLst>
              <a:ext uri="{FF2B5EF4-FFF2-40B4-BE49-F238E27FC236}">
                <a16:creationId xmlns:a16="http://schemas.microsoft.com/office/drawing/2014/main" id="{26B23826-BD08-4808-9C65-AD8EC5CFD6DA}"/>
              </a:ext>
            </a:extLst>
          </p:cNvPr>
          <p:cNvSpPr txBox="1">
            <a:spLocks noChangeArrowheads="1"/>
          </p:cNvSpPr>
          <p:nvPr/>
        </p:nvSpPr>
        <p:spPr bwMode="auto">
          <a:xfrm>
            <a:off x="1468438" y="3526781"/>
            <a:ext cx="581281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42B7F"/>
              </a:buClr>
              <a:buSzPct val="110000"/>
              <a:buFont typeface="Wingdings" panose="05000000000000000000" pitchFamily="2" charset="2"/>
              <a:buChar char="§"/>
              <a:defRPr sz="24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rgbClr val="042B7F"/>
              </a:buClr>
              <a:buSzPct val="90000"/>
              <a:buFont typeface="Times" panose="02020603050405020304" pitchFamily="18" charset="0"/>
              <a:buChar char="•"/>
              <a:defRPr sz="2000">
                <a:solidFill>
                  <a:schemeClr val="tx1"/>
                </a:solidFill>
                <a:latin typeface="Arial" panose="020B0604020202020204" pitchFamily="34" charset="0"/>
                <a:ea typeface="MS PGothic" panose="020B0600070205080204" pitchFamily="34" charset="-128"/>
              </a:defRPr>
            </a:lvl2pPr>
            <a:lvl3pPr marL="1143000" indent="-228600">
              <a:lnSpc>
                <a:spcPct val="80000"/>
              </a:lnSpc>
              <a:spcBef>
                <a:spcPct val="20000"/>
              </a:spcBef>
              <a:buClr>
                <a:srgbClr val="042B7F"/>
              </a:buClr>
              <a:buSzPct val="90000"/>
              <a:buChar char="-"/>
              <a:defRPr sz="2400">
                <a:solidFill>
                  <a:schemeClr val="tx1"/>
                </a:solidFill>
                <a:latin typeface="Arial" panose="020B0604020202020204" pitchFamily="34" charset="0"/>
                <a:ea typeface="MS PGothic" panose="020B0600070205080204" pitchFamily="34" charset="-128"/>
              </a:defRPr>
            </a:lvl3pPr>
            <a:lvl4pPr marL="1600200" indent="-228600">
              <a:lnSpc>
                <a:spcPct val="80000"/>
              </a:lnSpc>
              <a:spcBef>
                <a:spcPct val="20000"/>
              </a:spcBef>
              <a:buClr>
                <a:srgbClr val="042B7F"/>
              </a:buClr>
              <a:buSzPct val="90000"/>
              <a:buChar char="-"/>
              <a:defRPr sz="2000">
                <a:solidFill>
                  <a:schemeClr val="tx1"/>
                </a:solidFill>
                <a:latin typeface="Arial" panose="020B0604020202020204" pitchFamily="34" charset="0"/>
                <a:ea typeface="MS PGothic" panose="020B0600070205080204" pitchFamily="34" charset="-128"/>
              </a:defRPr>
            </a:lvl4pPr>
            <a:lvl5pPr marL="2057400" indent="-228600">
              <a:lnSpc>
                <a:spcPct val="80000"/>
              </a:lnSpc>
              <a:spcBef>
                <a:spcPct val="20000"/>
              </a:spcBef>
              <a:buClr>
                <a:srgbClr val="042B7F"/>
              </a:buClr>
              <a:buSzPct val="9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ClrTx/>
              <a:buSzTx/>
              <a:buFontTx/>
              <a:buNone/>
            </a:pPr>
            <a:r>
              <a:rPr lang="en-US" altLang="en-US" sz="2000" b="1" dirty="0">
                <a:solidFill>
                  <a:srgbClr val="FF0000"/>
                </a:solidFill>
                <a:latin typeface="Arial Narrow" panose="020B0606020202030204" pitchFamily="34" charset="0"/>
              </a:rPr>
              <a:t>Fast Neutron Spectra and Nuclear Materials at BNL/BLIP</a:t>
            </a:r>
          </a:p>
        </p:txBody>
      </p:sp>
      <p:pic>
        <p:nvPicPr>
          <p:cNvPr id="29715" name="Picture 2" descr="C:\Users\simos\Desktop\Target_Photos_ALL\IMG-20130604-00021.jpg">
            <a:extLst>
              <a:ext uri="{FF2B5EF4-FFF2-40B4-BE49-F238E27FC236}">
                <a16:creationId xmlns:a16="http://schemas.microsoft.com/office/drawing/2014/main" id="{14E9B028-E1F7-4A06-84B4-11BE3A70D75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r="19434"/>
          <a:stretch>
            <a:fillRect/>
          </a:stretch>
        </p:blipFill>
        <p:spPr bwMode="auto">
          <a:xfrm>
            <a:off x="4591050" y="903725"/>
            <a:ext cx="2022570" cy="1883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16" name="Picture 3" descr="C:\Users\simos\Desktop\Target_Photos_ALL\IMG-20130602-00018.jpg">
            <a:extLst>
              <a:ext uri="{FF2B5EF4-FFF2-40B4-BE49-F238E27FC236}">
                <a16:creationId xmlns:a16="http://schemas.microsoft.com/office/drawing/2014/main" id="{ECA963F2-4933-4BCB-9B8C-116B7FBB869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12074" r="24252" b="13377"/>
          <a:stretch>
            <a:fillRect/>
          </a:stretch>
        </p:blipFill>
        <p:spPr bwMode="auto">
          <a:xfrm>
            <a:off x="6875075" y="868891"/>
            <a:ext cx="1837292" cy="1874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17" name="Picture 3" descr="C:\Users\simos\Desktop\Neutrons.bmp">
            <a:extLst>
              <a:ext uri="{FF2B5EF4-FFF2-40B4-BE49-F238E27FC236}">
                <a16:creationId xmlns:a16="http://schemas.microsoft.com/office/drawing/2014/main" id="{B863CBBB-73A5-4A64-A127-B313AC9A381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9422" t="17091" r="3653" b="11314"/>
          <a:stretch>
            <a:fillRect/>
          </a:stretch>
        </p:blipFill>
        <p:spPr bwMode="auto">
          <a:xfrm>
            <a:off x="3389024" y="4414837"/>
            <a:ext cx="2884487" cy="173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extBox 3">
            <a:extLst>
              <a:ext uri="{FF2B5EF4-FFF2-40B4-BE49-F238E27FC236}">
                <a16:creationId xmlns:a16="http://schemas.microsoft.com/office/drawing/2014/main" id="{C21B28CB-D41D-4E14-99A9-62FFDE69C618}"/>
              </a:ext>
            </a:extLst>
          </p:cNvPr>
          <p:cNvSpPr txBox="1">
            <a:spLocks noChangeArrowheads="1"/>
          </p:cNvSpPr>
          <p:nvPr/>
        </p:nvSpPr>
        <p:spPr bwMode="auto">
          <a:xfrm>
            <a:off x="450377" y="-51395"/>
            <a:ext cx="6694166" cy="978729"/>
          </a:xfrm>
          <a:prstGeom prst="rect">
            <a:avLst/>
          </a:prstGeom>
        </p:spPr>
        <p:txBody>
          <a:bodyPr vert="horz" lIns="91440" tIns="45720" rIns="91440" bIns="45720" rtlCol="0" anchor="ctr">
            <a:normAutofit/>
          </a:bodyPr>
          <a:lstStyle>
            <a:defPPr>
              <a:defRPr lang="en-US"/>
            </a:defPPr>
            <a:lvl1pPr defTabSz="685800">
              <a:lnSpc>
                <a:spcPct val="90000"/>
              </a:lnSpc>
              <a:spcBef>
                <a:spcPct val="0"/>
              </a:spcBef>
              <a:buNone/>
              <a:defRPr sz="3200" b="1">
                <a:ea typeface="+mj-lt"/>
                <a:cs typeface="+mj-lt"/>
              </a:defRPr>
            </a:lvl1pPr>
          </a:lstStyle>
          <a:p>
            <a:r>
              <a:rPr lang="en-US" altLang="en-US" dirty="0"/>
              <a:t>Ion irradiation at BNL Tandem </a:t>
            </a:r>
          </a:p>
        </p:txBody>
      </p:sp>
      <p:pic>
        <p:nvPicPr>
          <p:cNvPr id="31747" name="Picture 4" descr="neutron">
            <a:extLst>
              <a:ext uri="{FF2B5EF4-FFF2-40B4-BE49-F238E27FC236}">
                <a16:creationId xmlns:a16="http://schemas.microsoft.com/office/drawing/2014/main" id="{F12FA57D-54DB-4182-823F-77284CCD66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975" r="1733" b="6638"/>
          <a:stretch>
            <a:fillRect/>
          </a:stretch>
        </p:blipFill>
        <p:spPr bwMode="auto">
          <a:xfrm>
            <a:off x="2320131" y="4948237"/>
            <a:ext cx="2827338" cy="180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8" name="Picture 2" descr="C:\Documents and Settings\simos\Desktop\RaDIATE_Collaboration\FLUKA_dpa\Tandem_28MeV_proton_dpa.bmp">
            <a:extLst>
              <a:ext uri="{FF2B5EF4-FFF2-40B4-BE49-F238E27FC236}">
                <a16:creationId xmlns:a16="http://schemas.microsoft.com/office/drawing/2014/main" id="{FF7636F7-C099-4B16-896D-6531E6B24D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498"/>
          <a:stretch>
            <a:fillRect/>
          </a:stretch>
        </p:blipFill>
        <p:spPr bwMode="auto">
          <a:xfrm>
            <a:off x="2320131" y="3399518"/>
            <a:ext cx="2827338" cy="165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9" name="Picture 59" descr="3293671738_e88330ee53">
            <a:extLst>
              <a:ext uri="{FF2B5EF4-FFF2-40B4-BE49-F238E27FC236}">
                <a16:creationId xmlns:a16="http://schemas.microsoft.com/office/drawing/2014/main" id="{18E21164-7F38-4485-97EF-6B07397954D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5405" t="43958" r="5405" b="5806"/>
          <a:stretch>
            <a:fillRect/>
          </a:stretch>
        </p:blipFill>
        <p:spPr bwMode="auto">
          <a:xfrm>
            <a:off x="131762" y="855097"/>
            <a:ext cx="4257675" cy="1770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0" name="Picture 2" descr="Synergistic1">
            <a:extLst>
              <a:ext uri="{FF2B5EF4-FFF2-40B4-BE49-F238E27FC236}">
                <a16:creationId xmlns:a16="http://schemas.microsoft.com/office/drawing/2014/main" id="{54A71E88-5BB6-4A74-9E9C-EED31784AB8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66756" t="17947" r="10928" b="61143"/>
          <a:stretch>
            <a:fillRect/>
          </a:stretch>
        </p:blipFill>
        <p:spPr bwMode="auto">
          <a:xfrm>
            <a:off x="2997199" y="1008913"/>
            <a:ext cx="1851025" cy="130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1" name="Picture 13" descr="G:\BLAIRR_Forum\Tandem_IONS.bmp">
            <a:extLst>
              <a:ext uri="{FF2B5EF4-FFF2-40B4-BE49-F238E27FC236}">
                <a16:creationId xmlns:a16="http://schemas.microsoft.com/office/drawing/2014/main" id="{94546300-2E20-493D-886D-C29A6E78A6C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07000" y="1195161"/>
            <a:ext cx="39370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2" name="TextBox 3">
            <a:extLst>
              <a:ext uri="{FF2B5EF4-FFF2-40B4-BE49-F238E27FC236}">
                <a16:creationId xmlns:a16="http://schemas.microsoft.com/office/drawing/2014/main" id="{44B7205C-1F14-41C2-A1A8-9B4A833A8711}"/>
              </a:ext>
            </a:extLst>
          </p:cNvPr>
          <p:cNvSpPr txBox="1">
            <a:spLocks noChangeArrowheads="1"/>
          </p:cNvSpPr>
          <p:nvPr/>
        </p:nvSpPr>
        <p:spPr bwMode="auto">
          <a:xfrm>
            <a:off x="155575" y="2977356"/>
            <a:ext cx="45926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42B7F"/>
              </a:buClr>
              <a:buSzPct val="110000"/>
              <a:buFont typeface="Wingdings" panose="05000000000000000000" pitchFamily="2" charset="2"/>
              <a:buChar char="§"/>
              <a:defRPr sz="24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rgbClr val="042B7F"/>
              </a:buClr>
              <a:buSzPct val="90000"/>
              <a:buFont typeface="Times" panose="02020603050405020304" pitchFamily="18" charset="0"/>
              <a:buChar char="•"/>
              <a:defRPr sz="2000">
                <a:solidFill>
                  <a:schemeClr val="tx1"/>
                </a:solidFill>
                <a:latin typeface="Arial" panose="020B0604020202020204" pitchFamily="34" charset="0"/>
                <a:ea typeface="MS PGothic" panose="020B0600070205080204" pitchFamily="34" charset="-128"/>
              </a:defRPr>
            </a:lvl2pPr>
            <a:lvl3pPr marL="1143000" indent="-228600">
              <a:lnSpc>
                <a:spcPct val="80000"/>
              </a:lnSpc>
              <a:spcBef>
                <a:spcPct val="20000"/>
              </a:spcBef>
              <a:buClr>
                <a:srgbClr val="042B7F"/>
              </a:buClr>
              <a:buSzPct val="90000"/>
              <a:buChar char="-"/>
              <a:defRPr sz="2400">
                <a:solidFill>
                  <a:schemeClr val="tx1"/>
                </a:solidFill>
                <a:latin typeface="Arial" panose="020B0604020202020204" pitchFamily="34" charset="0"/>
                <a:ea typeface="MS PGothic" panose="020B0600070205080204" pitchFamily="34" charset="-128"/>
              </a:defRPr>
            </a:lvl3pPr>
            <a:lvl4pPr marL="1600200" indent="-228600">
              <a:lnSpc>
                <a:spcPct val="80000"/>
              </a:lnSpc>
              <a:spcBef>
                <a:spcPct val="20000"/>
              </a:spcBef>
              <a:buClr>
                <a:srgbClr val="042B7F"/>
              </a:buClr>
              <a:buSzPct val="90000"/>
              <a:buChar char="-"/>
              <a:defRPr sz="2000">
                <a:solidFill>
                  <a:schemeClr val="tx1"/>
                </a:solidFill>
                <a:latin typeface="Arial" panose="020B0604020202020204" pitchFamily="34" charset="0"/>
                <a:ea typeface="MS PGothic" panose="020B0600070205080204" pitchFamily="34" charset="-128"/>
              </a:defRPr>
            </a:lvl4pPr>
            <a:lvl5pPr marL="2057400" indent="-228600">
              <a:lnSpc>
                <a:spcPct val="80000"/>
              </a:lnSpc>
              <a:spcBef>
                <a:spcPct val="20000"/>
              </a:spcBef>
              <a:buClr>
                <a:srgbClr val="042B7F"/>
              </a:buClr>
              <a:buSzPct val="9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ClrTx/>
              <a:buSzTx/>
              <a:buFontTx/>
              <a:buNone/>
            </a:pPr>
            <a:r>
              <a:rPr lang="en-US" altLang="en-US" sz="2000" b="1" dirty="0"/>
              <a:t>28 MeV irrad. at sub-zero temp.</a:t>
            </a:r>
          </a:p>
        </p:txBody>
      </p:sp>
      <p:pic>
        <p:nvPicPr>
          <p:cNvPr id="31753" name="Picture 9">
            <a:extLst>
              <a:ext uri="{FF2B5EF4-FFF2-40B4-BE49-F238E27FC236}">
                <a16:creationId xmlns:a16="http://schemas.microsoft.com/office/drawing/2014/main" id="{3B33E0B4-86BB-4C1E-BB1D-7B860573FDE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5575" y="3868738"/>
            <a:ext cx="2105025" cy="1565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2">
            <a:extLst>
              <a:ext uri="{FF2B5EF4-FFF2-40B4-BE49-F238E27FC236}">
                <a16:creationId xmlns:a16="http://schemas.microsoft.com/office/drawing/2014/main" id="{179B31E3-C045-44DF-8AF4-852F79AA6F13}"/>
              </a:ext>
            </a:extLst>
          </p:cNvPr>
          <p:cNvSpPr txBox="1">
            <a:spLocks noChangeArrowheads="1"/>
          </p:cNvSpPr>
          <p:nvPr/>
        </p:nvSpPr>
        <p:spPr bwMode="auto">
          <a:xfrm>
            <a:off x="475673" y="1054660"/>
            <a:ext cx="4267200" cy="1815882"/>
          </a:xfrm>
          <a:prstGeom prst="rect">
            <a:avLst/>
          </a:prstGeom>
          <a:solidFill>
            <a:schemeClr val="bg2">
              <a:lumMod val="25000"/>
              <a:lumOff val="75000"/>
            </a:schemeClr>
          </a:solidFill>
          <a:ln>
            <a:noFill/>
          </a:ln>
        </p:spPr>
        <p:txBody>
          <a:bodyPr>
            <a:spAutoFit/>
          </a:bodyPr>
          <a:lstStyle>
            <a:lvl1pPr>
              <a:spcBef>
                <a:spcPct val="20000"/>
              </a:spcBef>
              <a:buClr>
                <a:srgbClr val="042B7F"/>
              </a:buClr>
              <a:buSzPct val="110000"/>
              <a:buFont typeface="Wingdings" pitchFamily="2" charset="2"/>
              <a:buChar char="§"/>
              <a:defRPr sz="2400">
                <a:solidFill>
                  <a:schemeClr val="tx1"/>
                </a:solidFill>
                <a:latin typeface="Arial" charset="0"/>
                <a:ea typeface="ＭＳ Ｐゴシック" pitchFamily="34" charset="-128"/>
              </a:defRPr>
            </a:lvl1pPr>
            <a:lvl2pPr marL="742950" indent="-285750">
              <a:spcBef>
                <a:spcPct val="20000"/>
              </a:spcBef>
              <a:buClr>
                <a:srgbClr val="042B7F"/>
              </a:buClr>
              <a:buSzPct val="90000"/>
              <a:buFont typeface="Times" pitchFamily="48" charset="0"/>
              <a:buChar char="•"/>
              <a:defRPr sz="2000">
                <a:solidFill>
                  <a:schemeClr val="tx1"/>
                </a:solidFill>
                <a:latin typeface="Arial" charset="0"/>
                <a:ea typeface="ＭＳ Ｐゴシック" pitchFamily="34" charset="-128"/>
              </a:defRPr>
            </a:lvl2pPr>
            <a:lvl3pPr marL="1143000" indent="-228600">
              <a:lnSpc>
                <a:spcPct val="80000"/>
              </a:lnSpc>
              <a:spcBef>
                <a:spcPct val="20000"/>
              </a:spcBef>
              <a:buClr>
                <a:srgbClr val="042B7F"/>
              </a:buClr>
              <a:buSzPct val="90000"/>
              <a:buChar char="-"/>
              <a:defRPr sz="2400">
                <a:solidFill>
                  <a:schemeClr val="tx1"/>
                </a:solidFill>
                <a:latin typeface="Arial" charset="0"/>
                <a:ea typeface="ＭＳ Ｐゴシック" pitchFamily="34" charset="-128"/>
              </a:defRPr>
            </a:lvl3pPr>
            <a:lvl4pPr marL="1600200" indent="-228600">
              <a:lnSpc>
                <a:spcPct val="80000"/>
              </a:lnSpc>
              <a:spcBef>
                <a:spcPct val="20000"/>
              </a:spcBef>
              <a:buClr>
                <a:srgbClr val="042B7F"/>
              </a:buClr>
              <a:buSzPct val="90000"/>
              <a:buChar char="-"/>
              <a:defRPr sz="2000">
                <a:solidFill>
                  <a:schemeClr val="tx1"/>
                </a:solidFill>
                <a:latin typeface="Arial" charset="0"/>
                <a:ea typeface="ＭＳ Ｐゴシック" pitchFamily="34" charset="-128"/>
              </a:defRPr>
            </a:lvl4pPr>
            <a:lvl5pPr marL="2057400" indent="-228600">
              <a:lnSpc>
                <a:spcPct val="80000"/>
              </a:lnSpc>
              <a:spcBef>
                <a:spcPct val="20000"/>
              </a:spcBef>
              <a:buClr>
                <a:srgbClr val="042B7F"/>
              </a:buClr>
              <a:buSzPct val="90000"/>
              <a:buChar char="-"/>
              <a:defRPr sz="2000">
                <a:solidFill>
                  <a:schemeClr val="tx1"/>
                </a:solidFill>
                <a:latin typeface="Arial" charset="0"/>
                <a:ea typeface="ＭＳ Ｐゴシック" pitchFamily="34" charset="-128"/>
              </a:defRPr>
            </a:lvl5pPr>
            <a:lvl6pPr marL="25146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charset="0"/>
                <a:ea typeface="ＭＳ Ｐゴシック" pitchFamily="34" charset="-128"/>
              </a:defRPr>
            </a:lvl6pPr>
            <a:lvl7pPr marL="29718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charset="0"/>
                <a:ea typeface="ＭＳ Ｐゴシック" pitchFamily="34" charset="-128"/>
              </a:defRPr>
            </a:lvl7pPr>
            <a:lvl8pPr marL="34290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charset="0"/>
                <a:ea typeface="ＭＳ Ｐゴシック" pitchFamily="34" charset="-128"/>
              </a:defRPr>
            </a:lvl8pPr>
            <a:lvl9pPr marL="38862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charset="0"/>
                <a:ea typeface="ＭＳ Ｐゴシック" pitchFamily="34" charset="-128"/>
              </a:defRPr>
            </a:lvl9pPr>
          </a:lstStyle>
          <a:p>
            <a:pPr eaLnBrk="1" hangingPunct="1">
              <a:spcBef>
                <a:spcPct val="0"/>
              </a:spcBef>
              <a:buClrTx/>
              <a:buSzTx/>
              <a:buFontTx/>
              <a:buNone/>
              <a:defRPr/>
            </a:pPr>
            <a:r>
              <a:rPr lang="en-US" altLang="en-US" sz="1600" dirty="0"/>
              <a:t>Experimental Facility occupies 2 hot cells and a HEPA-filtered fume hood</a:t>
            </a:r>
          </a:p>
          <a:p>
            <a:pPr eaLnBrk="1" hangingPunct="1">
              <a:spcBef>
                <a:spcPct val="0"/>
              </a:spcBef>
              <a:buClrTx/>
              <a:buSzTx/>
              <a:buFontTx/>
              <a:buNone/>
              <a:defRPr/>
            </a:pPr>
            <a:endParaRPr lang="en-US" altLang="en-US" sz="1600" dirty="0"/>
          </a:p>
          <a:p>
            <a:pPr eaLnBrk="1" hangingPunct="1">
              <a:spcBef>
                <a:spcPct val="0"/>
              </a:spcBef>
              <a:buClrTx/>
              <a:buSzTx/>
              <a:buFontTx/>
              <a:buNone/>
              <a:defRPr/>
            </a:pPr>
            <a:r>
              <a:rPr lang="en-US" altLang="en-US" sz="1600" dirty="0"/>
              <a:t>PLUS</a:t>
            </a:r>
          </a:p>
          <a:p>
            <a:pPr eaLnBrk="1" hangingPunct="1">
              <a:spcBef>
                <a:spcPct val="0"/>
              </a:spcBef>
              <a:buClrTx/>
              <a:buSzTx/>
              <a:buFontTx/>
              <a:buNone/>
              <a:defRPr/>
            </a:pPr>
            <a:r>
              <a:rPr lang="en-US" altLang="en-US" sz="1600" dirty="0"/>
              <a:t>Photon spectra and isotopic analysis</a:t>
            </a:r>
          </a:p>
          <a:p>
            <a:pPr eaLnBrk="1" hangingPunct="1">
              <a:spcBef>
                <a:spcPct val="0"/>
              </a:spcBef>
              <a:buClrTx/>
              <a:buSzTx/>
              <a:buFontTx/>
              <a:buNone/>
              <a:defRPr/>
            </a:pPr>
            <a:r>
              <a:rPr lang="en-US" altLang="en-US" sz="1600" dirty="0"/>
              <a:t>Activity measurements</a:t>
            </a:r>
          </a:p>
          <a:p>
            <a:pPr eaLnBrk="1" hangingPunct="1">
              <a:spcBef>
                <a:spcPct val="0"/>
              </a:spcBef>
              <a:buClrTx/>
              <a:buSzTx/>
              <a:buFontTx/>
              <a:buNone/>
              <a:defRPr/>
            </a:pPr>
            <a:r>
              <a:rPr lang="en-US" altLang="en-US" sz="1600" dirty="0"/>
              <a:t>Weight loss or gain	</a:t>
            </a:r>
          </a:p>
        </p:txBody>
      </p:sp>
      <p:sp>
        <p:nvSpPr>
          <p:cNvPr id="33795" name="TextBox 1">
            <a:extLst>
              <a:ext uri="{FF2B5EF4-FFF2-40B4-BE49-F238E27FC236}">
                <a16:creationId xmlns:a16="http://schemas.microsoft.com/office/drawing/2014/main" id="{B3C3A73F-5F4A-4D32-ADC6-12779DC604C1}"/>
              </a:ext>
            </a:extLst>
          </p:cNvPr>
          <p:cNvSpPr txBox="1">
            <a:spLocks noChangeArrowheads="1"/>
          </p:cNvSpPr>
          <p:nvPr/>
        </p:nvSpPr>
        <p:spPr bwMode="auto">
          <a:xfrm>
            <a:off x="25400" y="7938"/>
            <a:ext cx="8135961" cy="978729"/>
          </a:xfrm>
          <a:prstGeom prst="rect">
            <a:avLst/>
          </a:prstGeom>
        </p:spPr>
        <p:txBody>
          <a:bodyPr vert="horz" lIns="91440" tIns="45720" rIns="91440" bIns="45720" rtlCol="0" anchor="ctr">
            <a:normAutofit/>
          </a:bodyPr>
          <a:lstStyle>
            <a:defPPr>
              <a:defRPr lang="en-US"/>
            </a:defPPr>
            <a:lvl1pPr defTabSz="685800">
              <a:lnSpc>
                <a:spcPct val="90000"/>
              </a:lnSpc>
              <a:spcBef>
                <a:spcPct val="0"/>
              </a:spcBef>
              <a:buNone/>
              <a:defRPr sz="3200" b="1">
                <a:ea typeface="+mj-lt"/>
                <a:cs typeface="+mj-lt"/>
              </a:defRPr>
            </a:lvl1pPr>
          </a:lstStyle>
          <a:p>
            <a:r>
              <a:rPr lang="en-US" altLang="en-US" dirty="0"/>
              <a:t>BNL Post-Irradiation Facilities </a:t>
            </a:r>
          </a:p>
          <a:p>
            <a:r>
              <a:rPr lang="en-US" altLang="en-US" dirty="0"/>
              <a:t>Isotope Extraction and Processing </a:t>
            </a:r>
          </a:p>
        </p:txBody>
      </p:sp>
      <p:pic>
        <p:nvPicPr>
          <p:cNvPr id="33796" name="Picture 6" descr="Hot_Cells">
            <a:extLst>
              <a:ext uri="{FF2B5EF4-FFF2-40B4-BE49-F238E27FC236}">
                <a16:creationId xmlns:a16="http://schemas.microsoft.com/office/drawing/2014/main" id="{448F08EB-1B1B-4FB0-9C75-D8639C79F20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98419" y="831850"/>
            <a:ext cx="3594531" cy="2526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7" name="Picture 7" descr="C:\Users\lh5\AppData\Local\Microsoft\Windows\Temporary Internet Files\Content.IE5\CN6Y4HY9\IMG00323-20110616-1053.jpg">
            <a:extLst>
              <a:ext uri="{FF2B5EF4-FFF2-40B4-BE49-F238E27FC236}">
                <a16:creationId xmlns:a16="http://schemas.microsoft.com/office/drawing/2014/main" id="{15BF44B8-925A-4D41-A0F8-3ADBFCAAE2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67728" y="3474538"/>
            <a:ext cx="3655911" cy="2445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1" name="Picture 2" descr="C:\Users\simos\Desktop\NSUF\ATT32540.jpg">
            <a:extLst>
              <a:ext uri="{FF2B5EF4-FFF2-40B4-BE49-F238E27FC236}">
                <a16:creationId xmlns:a16="http://schemas.microsoft.com/office/drawing/2014/main" id="{4BE4BF12-EE08-4962-BEA9-75B8E05671F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8781" y="3001841"/>
            <a:ext cx="3718545" cy="2788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82187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2">
            <a:extLst>
              <a:ext uri="{FF2B5EF4-FFF2-40B4-BE49-F238E27FC236}">
                <a16:creationId xmlns:a16="http://schemas.microsoft.com/office/drawing/2014/main" id="{179B31E3-C045-44DF-8AF4-852F79AA6F13}"/>
              </a:ext>
            </a:extLst>
          </p:cNvPr>
          <p:cNvSpPr txBox="1">
            <a:spLocks noChangeArrowheads="1"/>
          </p:cNvSpPr>
          <p:nvPr/>
        </p:nvSpPr>
        <p:spPr bwMode="auto">
          <a:xfrm>
            <a:off x="290659" y="1141326"/>
            <a:ext cx="4636655" cy="1846659"/>
          </a:xfrm>
          <a:prstGeom prst="rect">
            <a:avLst/>
          </a:prstGeom>
          <a:solidFill>
            <a:schemeClr val="bg2">
              <a:lumMod val="25000"/>
              <a:lumOff val="75000"/>
            </a:schemeClr>
          </a:solidFill>
          <a:ln>
            <a:noFill/>
          </a:ln>
        </p:spPr>
        <p:txBody>
          <a:bodyPr wrap="square">
            <a:spAutoFit/>
          </a:bodyPr>
          <a:lstStyle>
            <a:lvl1pPr>
              <a:spcBef>
                <a:spcPct val="20000"/>
              </a:spcBef>
              <a:buClr>
                <a:srgbClr val="042B7F"/>
              </a:buClr>
              <a:buSzPct val="110000"/>
              <a:buFont typeface="Wingdings" pitchFamily="2" charset="2"/>
              <a:buChar char="§"/>
              <a:defRPr sz="2400">
                <a:solidFill>
                  <a:schemeClr val="tx1"/>
                </a:solidFill>
                <a:latin typeface="Arial" charset="0"/>
                <a:ea typeface="ＭＳ Ｐゴシック" pitchFamily="34" charset="-128"/>
              </a:defRPr>
            </a:lvl1pPr>
            <a:lvl2pPr marL="742950" indent="-285750">
              <a:spcBef>
                <a:spcPct val="20000"/>
              </a:spcBef>
              <a:buClr>
                <a:srgbClr val="042B7F"/>
              </a:buClr>
              <a:buSzPct val="90000"/>
              <a:buFont typeface="Times" pitchFamily="48" charset="0"/>
              <a:buChar char="•"/>
              <a:defRPr sz="2000">
                <a:solidFill>
                  <a:schemeClr val="tx1"/>
                </a:solidFill>
                <a:latin typeface="Arial" charset="0"/>
                <a:ea typeface="ＭＳ Ｐゴシック" pitchFamily="34" charset="-128"/>
              </a:defRPr>
            </a:lvl2pPr>
            <a:lvl3pPr marL="1143000" indent="-228600">
              <a:lnSpc>
                <a:spcPct val="80000"/>
              </a:lnSpc>
              <a:spcBef>
                <a:spcPct val="20000"/>
              </a:spcBef>
              <a:buClr>
                <a:srgbClr val="042B7F"/>
              </a:buClr>
              <a:buSzPct val="90000"/>
              <a:buChar char="-"/>
              <a:defRPr sz="2400">
                <a:solidFill>
                  <a:schemeClr val="tx1"/>
                </a:solidFill>
                <a:latin typeface="Arial" charset="0"/>
                <a:ea typeface="ＭＳ Ｐゴシック" pitchFamily="34" charset="-128"/>
              </a:defRPr>
            </a:lvl3pPr>
            <a:lvl4pPr marL="1600200" indent="-228600">
              <a:lnSpc>
                <a:spcPct val="80000"/>
              </a:lnSpc>
              <a:spcBef>
                <a:spcPct val="20000"/>
              </a:spcBef>
              <a:buClr>
                <a:srgbClr val="042B7F"/>
              </a:buClr>
              <a:buSzPct val="90000"/>
              <a:buChar char="-"/>
              <a:defRPr sz="2000">
                <a:solidFill>
                  <a:schemeClr val="tx1"/>
                </a:solidFill>
                <a:latin typeface="Arial" charset="0"/>
                <a:ea typeface="ＭＳ Ｐゴシック" pitchFamily="34" charset="-128"/>
              </a:defRPr>
            </a:lvl4pPr>
            <a:lvl5pPr marL="2057400" indent="-228600">
              <a:lnSpc>
                <a:spcPct val="80000"/>
              </a:lnSpc>
              <a:spcBef>
                <a:spcPct val="20000"/>
              </a:spcBef>
              <a:buClr>
                <a:srgbClr val="042B7F"/>
              </a:buClr>
              <a:buSzPct val="90000"/>
              <a:buChar char="-"/>
              <a:defRPr sz="2000">
                <a:solidFill>
                  <a:schemeClr val="tx1"/>
                </a:solidFill>
                <a:latin typeface="Arial" charset="0"/>
                <a:ea typeface="ＭＳ Ｐゴシック" pitchFamily="34" charset="-128"/>
              </a:defRPr>
            </a:lvl5pPr>
            <a:lvl6pPr marL="25146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charset="0"/>
                <a:ea typeface="ＭＳ Ｐゴシック" pitchFamily="34" charset="-128"/>
              </a:defRPr>
            </a:lvl6pPr>
            <a:lvl7pPr marL="29718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charset="0"/>
                <a:ea typeface="ＭＳ Ｐゴシック" pitchFamily="34" charset="-128"/>
              </a:defRPr>
            </a:lvl7pPr>
            <a:lvl8pPr marL="34290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charset="0"/>
                <a:ea typeface="ＭＳ Ｐゴシック" pitchFamily="34" charset="-128"/>
              </a:defRPr>
            </a:lvl8pPr>
            <a:lvl9pPr marL="38862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charset="0"/>
                <a:ea typeface="ＭＳ Ｐゴシック" pitchFamily="34" charset="-128"/>
              </a:defRPr>
            </a:lvl9pPr>
          </a:lstStyle>
          <a:p>
            <a:pPr eaLnBrk="1" hangingPunct="1">
              <a:spcBef>
                <a:spcPct val="0"/>
              </a:spcBef>
              <a:buClrTx/>
              <a:buSzTx/>
              <a:buFontTx/>
              <a:buNone/>
              <a:defRPr/>
            </a:pPr>
            <a:r>
              <a:rPr lang="en-US" altLang="en-US" sz="1600" b="1" dirty="0"/>
              <a:t>Macroscopic PIE analyses performed are:</a:t>
            </a:r>
          </a:p>
          <a:p>
            <a:pPr eaLnBrk="1" hangingPunct="1">
              <a:spcBef>
                <a:spcPct val="0"/>
              </a:spcBef>
              <a:buClrTx/>
              <a:buSzTx/>
              <a:buFontTx/>
              <a:buNone/>
              <a:defRPr/>
            </a:pPr>
            <a:endParaRPr lang="en-US" altLang="en-US" sz="1400" dirty="0"/>
          </a:p>
          <a:p>
            <a:pPr eaLnBrk="1" hangingPunct="1">
              <a:spcBef>
                <a:spcPct val="0"/>
              </a:spcBef>
              <a:buClrTx/>
              <a:buSzTx/>
              <a:buFontTx/>
              <a:buNone/>
              <a:defRPr/>
            </a:pPr>
            <a:r>
              <a:rPr lang="en-US" altLang="en-US" sz="1400" dirty="0"/>
              <a:t>Stress-strain (tension, 3-point and 4-point bending)</a:t>
            </a:r>
          </a:p>
          <a:p>
            <a:pPr eaLnBrk="1" hangingPunct="1">
              <a:spcBef>
                <a:spcPct val="0"/>
              </a:spcBef>
              <a:buClrTx/>
              <a:buSzTx/>
              <a:buFontTx/>
              <a:buNone/>
              <a:defRPr/>
            </a:pPr>
            <a:r>
              <a:rPr lang="en-US" altLang="en-US" sz="1400" dirty="0"/>
              <a:t>Thermal Expansion and annealing (sensitive dilatometer, </a:t>
            </a:r>
            <a:r>
              <a:rPr lang="en-US" altLang="en-US" sz="1400" dirty="0" err="1"/>
              <a:t>Linseis</a:t>
            </a:r>
            <a:r>
              <a:rPr lang="en-US" altLang="en-US" sz="1400" dirty="0"/>
              <a:t>)</a:t>
            </a:r>
          </a:p>
          <a:p>
            <a:pPr eaLnBrk="1" hangingPunct="1">
              <a:spcBef>
                <a:spcPct val="0"/>
              </a:spcBef>
              <a:buClrTx/>
              <a:buSzTx/>
              <a:buFontTx/>
              <a:buNone/>
              <a:defRPr/>
            </a:pPr>
            <a:r>
              <a:rPr lang="en-US" altLang="en-US" sz="1400" dirty="0"/>
              <a:t>Thermal Conductivity (electrical resistivity)</a:t>
            </a:r>
          </a:p>
          <a:p>
            <a:pPr eaLnBrk="1" hangingPunct="1">
              <a:spcBef>
                <a:spcPct val="0"/>
              </a:spcBef>
              <a:buClrTx/>
              <a:buSzTx/>
              <a:buFontTx/>
              <a:buNone/>
              <a:defRPr/>
            </a:pPr>
            <a:r>
              <a:rPr lang="en-US" altLang="en-US" sz="1400" dirty="0"/>
              <a:t>Magnetic Whole probe</a:t>
            </a:r>
          </a:p>
          <a:p>
            <a:pPr eaLnBrk="1" hangingPunct="1">
              <a:spcBef>
                <a:spcPct val="0"/>
              </a:spcBef>
              <a:buClrTx/>
              <a:buSzTx/>
              <a:buFontTx/>
              <a:buNone/>
              <a:defRPr/>
            </a:pPr>
            <a:r>
              <a:rPr lang="en-US" altLang="en-US" sz="1400" dirty="0"/>
              <a:t>Ultrasonic  measurements</a:t>
            </a:r>
          </a:p>
        </p:txBody>
      </p:sp>
      <p:sp>
        <p:nvSpPr>
          <p:cNvPr id="33795" name="TextBox 1">
            <a:extLst>
              <a:ext uri="{FF2B5EF4-FFF2-40B4-BE49-F238E27FC236}">
                <a16:creationId xmlns:a16="http://schemas.microsoft.com/office/drawing/2014/main" id="{B3C3A73F-5F4A-4D32-ADC6-12779DC604C1}"/>
              </a:ext>
            </a:extLst>
          </p:cNvPr>
          <p:cNvSpPr txBox="1">
            <a:spLocks noChangeArrowheads="1"/>
          </p:cNvSpPr>
          <p:nvPr/>
        </p:nvSpPr>
        <p:spPr bwMode="auto">
          <a:xfrm>
            <a:off x="25401" y="44971"/>
            <a:ext cx="8777406" cy="978729"/>
          </a:xfrm>
          <a:prstGeom prst="rect">
            <a:avLst/>
          </a:prstGeom>
        </p:spPr>
        <p:txBody>
          <a:bodyPr vert="horz" lIns="91440" tIns="45720" rIns="91440" bIns="45720" rtlCol="0" anchor="ctr">
            <a:normAutofit/>
          </a:bodyPr>
          <a:lstStyle>
            <a:defPPr>
              <a:defRPr lang="en-US"/>
            </a:defPPr>
            <a:lvl1pPr defTabSz="685800">
              <a:lnSpc>
                <a:spcPct val="90000"/>
              </a:lnSpc>
              <a:spcBef>
                <a:spcPct val="0"/>
              </a:spcBef>
              <a:buNone/>
              <a:defRPr sz="3200" b="1">
                <a:ea typeface="+mj-lt"/>
                <a:cs typeface="+mj-lt"/>
              </a:defRPr>
            </a:lvl1pPr>
          </a:lstStyle>
          <a:p>
            <a:r>
              <a:rPr lang="en-US" altLang="en-US" dirty="0"/>
              <a:t>BNL Post-Irradiation Facilities </a:t>
            </a:r>
          </a:p>
          <a:p>
            <a:r>
              <a:rPr lang="en-US" altLang="en-US" dirty="0"/>
              <a:t>Isotope Extraction and Processing at BNL</a:t>
            </a:r>
          </a:p>
        </p:txBody>
      </p:sp>
      <p:pic>
        <p:nvPicPr>
          <p:cNvPr id="33798" name="Picture 8" descr="Fix-1297_IMG">
            <a:extLst>
              <a:ext uri="{FF2B5EF4-FFF2-40B4-BE49-F238E27FC236}">
                <a16:creationId xmlns:a16="http://schemas.microsoft.com/office/drawing/2014/main" id="{0456E7FD-39FC-41BC-BE10-2CBD522786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89901" y="895151"/>
            <a:ext cx="3535627" cy="23390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9" name="Picture 9" descr="J:\My Documents\ATR\NSUF\BNL-Proposal\Electrical_Res_Conductivity.JPG">
            <a:extLst>
              <a:ext uri="{FF2B5EF4-FFF2-40B4-BE49-F238E27FC236}">
                <a16:creationId xmlns:a16="http://schemas.microsoft.com/office/drawing/2014/main" id="{2CBADC2E-5D88-499D-AA44-5CA6D42C95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8551" b="29929"/>
          <a:stretch>
            <a:fillRect/>
          </a:stretch>
        </p:blipFill>
        <p:spPr bwMode="auto">
          <a:xfrm>
            <a:off x="290659" y="3256162"/>
            <a:ext cx="2031325" cy="1846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0" name="Picture 10" descr="Tensile_HotCell_2">
            <a:extLst>
              <a:ext uri="{FF2B5EF4-FFF2-40B4-BE49-F238E27FC236}">
                <a16:creationId xmlns:a16="http://schemas.microsoft.com/office/drawing/2014/main" id="{5157469C-C108-4B90-B360-E9848FE9F68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91941" y="3256161"/>
            <a:ext cx="2033587" cy="2706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2" name="Picture 4" descr="C:\Users\simos\Desktop\NSUF\ATT92394.jpg">
            <a:extLst>
              <a:ext uri="{FF2B5EF4-FFF2-40B4-BE49-F238E27FC236}">
                <a16:creationId xmlns:a16="http://schemas.microsoft.com/office/drawing/2014/main" id="{F0850174-0844-499B-85DA-B603A347C52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20087" r="7532"/>
          <a:stretch>
            <a:fillRect/>
          </a:stretch>
        </p:blipFill>
        <p:spPr bwMode="auto">
          <a:xfrm>
            <a:off x="5089236" y="3258048"/>
            <a:ext cx="1018310" cy="18759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803" name="Footer Placeholder 1">
            <a:extLst>
              <a:ext uri="{FF2B5EF4-FFF2-40B4-BE49-F238E27FC236}">
                <a16:creationId xmlns:a16="http://schemas.microsoft.com/office/drawing/2014/main" id="{DFF52793-C7F7-4A02-8CAA-2F2B7A1B1026}"/>
              </a:ext>
            </a:extLst>
          </p:cNvPr>
          <p:cNvSpPr>
            <a:spLocks noGrp="1"/>
          </p:cNvSpPr>
          <p:nvPr>
            <p:ph type="ftr" sz="quarter" idx="11"/>
          </p:nvPr>
        </p:nvSpPr>
        <p:spPr>
          <a:xfrm>
            <a:off x="3124200" y="6356350"/>
            <a:ext cx="2895600" cy="3651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spcBef>
                <a:spcPct val="0"/>
              </a:spcBef>
              <a:buClrTx/>
              <a:buSzTx/>
              <a:buFontTx/>
              <a:buNone/>
            </a:pPr>
            <a:endParaRPr lang="en-US" altLang="en-US" sz="1400" dirty="0"/>
          </a:p>
        </p:txBody>
      </p:sp>
      <p:pic>
        <p:nvPicPr>
          <p:cNvPr id="33804" name="Picture 2" descr="Fixture">
            <a:extLst>
              <a:ext uri="{FF2B5EF4-FFF2-40B4-BE49-F238E27FC236}">
                <a16:creationId xmlns:a16="http://schemas.microsoft.com/office/drawing/2014/main" id="{F2EABEA3-9C3D-4F51-BE74-04411C073FB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8609" t="14311" r="6622" b="883"/>
          <a:stretch>
            <a:fillRect/>
          </a:stretch>
        </p:blipFill>
        <p:spPr bwMode="auto">
          <a:xfrm>
            <a:off x="2424721" y="3256161"/>
            <a:ext cx="2480120" cy="1846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315304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5">
            <a:extLst>
              <a:ext uri="{FF2B5EF4-FFF2-40B4-BE49-F238E27FC236}">
                <a16:creationId xmlns:a16="http://schemas.microsoft.com/office/drawing/2014/main" id="{F60A1F83-9903-4B8A-81FF-07B18ACC3C20}"/>
              </a:ext>
            </a:extLst>
          </p:cNvPr>
          <p:cNvSpPr>
            <a:spLocks noGrp="1" noChangeArrowheads="1"/>
          </p:cNvSpPr>
          <p:nvPr>
            <p:ph type="ftr" sz="quarter" idx="11"/>
          </p:nvPr>
        </p:nvSpPr>
        <p:spPr>
          <a:xfrm>
            <a:off x="3124200" y="6356350"/>
            <a:ext cx="2895600" cy="3651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spcBef>
                <a:spcPct val="0"/>
              </a:spcBef>
              <a:buClrTx/>
              <a:buSzTx/>
              <a:buFontTx/>
              <a:buNone/>
            </a:pPr>
            <a:endParaRPr lang="en-US" altLang="en-US" sz="1400">
              <a:solidFill>
                <a:srgbClr val="322F31"/>
              </a:solidFill>
            </a:endParaRPr>
          </a:p>
        </p:txBody>
      </p:sp>
      <p:sp>
        <p:nvSpPr>
          <p:cNvPr id="35843" name="Rectangle 1">
            <a:extLst>
              <a:ext uri="{FF2B5EF4-FFF2-40B4-BE49-F238E27FC236}">
                <a16:creationId xmlns:a16="http://schemas.microsoft.com/office/drawing/2014/main" id="{5B453C60-60F9-41A1-A87C-79E3BEF8873A}"/>
              </a:ext>
            </a:extLst>
          </p:cNvPr>
          <p:cNvSpPr>
            <a:spLocks noChangeArrowheads="1"/>
          </p:cNvSpPr>
          <p:nvPr/>
        </p:nvSpPr>
        <p:spPr bwMode="auto">
          <a:xfrm>
            <a:off x="937697" y="1286301"/>
            <a:ext cx="7268605" cy="1409617"/>
          </a:xfrm>
          <a:prstGeom prst="rect">
            <a:avLst/>
          </a:prstGeom>
        </p:spPr>
        <p:txBody>
          <a:bodyPr vert="horz" lIns="91440" tIns="45720" rIns="91440" bIns="45720" rtlCol="0" anchor="ctr">
            <a:normAutofit/>
          </a:bodyPr>
          <a:lstStyle/>
          <a:p>
            <a:pPr defTabSz="685800">
              <a:lnSpc>
                <a:spcPct val="90000"/>
              </a:lnSpc>
              <a:spcBef>
                <a:spcPct val="0"/>
              </a:spcBef>
            </a:pPr>
            <a:r>
              <a:rPr lang="en-US" altLang="en-US" sz="3200" b="1" dirty="0">
                <a:ea typeface="+mj-lt"/>
                <a:cs typeface="+mj-lt"/>
              </a:rPr>
              <a:t>Post-Irradiation Characterization </a:t>
            </a:r>
          </a:p>
          <a:p>
            <a:pPr defTabSz="685800">
              <a:lnSpc>
                <a:spcPct val="90000"/>
              </a:lnSpc>
              <a:spcBef>
                <a:spcPct val="0"/>
              </a:spcBef>
            </a:pPr>
            <a:r>
              <a:rPr lang="en-US" altLang="en-US" sz="3200" b="1" dirty="0">
                <a:ea typeface="+mj-lt"/>
                <a:cs typeface="+mj-lt"/>
              </a:rPr>
              <a:t>at BNL Synchrotrons</a:t>
            </a:r>
          </a:p>
          <a:p>
            <a:pPr defTabSz="685800">
              <a:lnSpc>
                <a:spcPct val="90000"/>
              </a:lnSpc>
              <a:spcBef>
                <a:spcPct val="0"/>
              </a:spcBef>
            </a:pPr>
            <a:endParaRPr lang="en-US" altLang="en-US" sz="3200" b="1" dirty="0">
              <a:ea typeface="+mj-lt"/>
              <a:cs typeface="+mj-lt"/>
            </a:endParaRPr>
          </a:p>
        </p:txBody>
      </p:sp>
    </p:spTree>
    <p:extLst>
      <p:ext uri="{BB962C8B-B14F-4D97-AF65-F5344CB8AC3E}">
        <p14:creationId xmlns:p14="http://schemas.microsoft.com/office/powerpoint/2010/main" val="314080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4F7C6B0-385E-7A47-8B6D-1BED17FF282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3776" y="1038525"/>
            <a:ext cx="6021324" cy="2180063"/>
          </a:xfrm>
          <a:prstGeom prst="rect">
            <a:avLst/>
          </a:prstGeom>
        </p:spPr>
      </p:pic>
      <p:sp>
        <p:nvSpPr>
          <p:cNvPr id="4" name="Rectangle 3">
            <a:extLst>
              <a:ext uri="{FF2B5EF4-FFF2-40B4-BE49-F238E27FC236}">
                <a16:creationId xmlns:a16="http://schemas.microsoft.com/office/drawing/2014/main" id="{21CAFA02-4954-4444-85C3-B64B83B3F5AC}"/>
              </a:ext>
            </a:extLst>
          </p:cNvPr>
          <p:cNvSpPr/>
          <p:nvPr/>
        </p:nvSpPr>
        <p:spPr>
          <a:xfrm>
            <a:off x="5072742" y="1914480"/>
            <a:ext cx="311947" cy="249557"/>
          </a:xfrm>
          <a:prstGeom prst="rect">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026" name="Picture 2">
            <a:extLst>
              <a:ext uri="{FF2B5EF4-FFF2-40B4-BE49-F238E27FC236}">
                <a16:creationId xmlns:a16="http://schemas.microsoft.com/office/drawing/2014/main" id="{58BBED23-8FAC-9F4A-A2CD-3694944DFA35}"/>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876447" y="3437682"/>
            <a:ext cx="4762348" cy="2399156"/>
          </a:xfrm>
          <a:prstGeom prst="rect">
            <a:avLst/>
          </a:prstGeom>
          <a:noFill/>
          <a:ln w="38100">
            <a:solidFill>
              <a:srgbClr val="FF0000"/>
            </a:solidFill>
          </a:ln>
          <a:extLst>
            <a:ext uri="{909E8E84-426E-40DD-AFC4-6F175D3DCCD1}">
              <a14:hiddenFill xmlns:a14="http://schemas.microsoft.com/office/drawing/2010/main">
                <a:solidFill>
                  <a:srgbClr val="FFFFFF"/>
                </a:solidFill>
              </a14:hiddenFill>
            </a:ext>
          </a:extLst>
        </p:spPr>
      </p:pic>
      <p:cxnSp>
        <p:nvCxnSpPr>
          <p:cNvPr id="7" name="Straight Connector 6">
            <a:extLst>
              <a:ext uri="{FF2B5EF4-FFF2-40B4-BE49-F238E27FC236}">
                <a16:creationId xmlns:a16="http://schemas.microsoft.com/office/drawing/2014/main" id="{055068BB-F63A-2640-86F8-EF88DDCF6212}"/>
              </a:ext>
            </a:extLst>
          </p:cNvPr>
          <p:cNvCxnSpPr>
            <a:cxnSpLocks/>
          </p:cNvCxnSpPr>
          <p:nvPr/>
        </p:nvCxnSpPr>
        <p:spPr>
          <a:xfrm flipH="1">
            <a:off x="3876446" y="2164037"/>
            <a:ext cx="1196297" cy="127364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DF76B59B-F5EC-A64C-9F9A-9C873907EBB0}"/>
              </a:ext>
            </a:extLst>
          </p:cNvPr>
          <p:cNvCxnSpPr>
            <a:cxnSpLocks/>
          </p:cNvCxnSpPr>
          <p:nvPr/>
        </p:nvCxnSpPr>
        <p:spPr>
          <a:xfrm>
            <a:off x="5384689" y="2164037"/>
            <a:ext cx="3278312" cy="127364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5" name="Group 14">
            <a:extLst>
              <a:ext uri="{FF2B5EF4-FFF2-40B4-BE49-F238E27FC236}">
                <a16:creationId xmlns:a16="http://schemas.microsoft.com/office/drawing/2014/main" id="{BD01D772-2F74-0249-ACD2-39CA56D5B394}"/>
              </a:ext>
            </a:extLst>
          </p:cNvPr>
          <p:cNvGrpSpPr/>
          <p:nvPr/>
        </p:nvGrpSpPr>
        <p:grpSpPr>
          <a:xfrm>
            <a:off x="6240061" y="4082333"/>
            <a:ext cx="1968964" cy="1645921"/>
            <a:chOff x="7899458" y="4288535"/>
            <a:chExt cx="2625286" cy="2194561"/>
          </a:xfrm>
        </p:grpSpPr>
        <p:grpSp>
          <p:nvGrpSpPr>
            <p:cNvPr id="13" name="Group 12">
              <a:extLst>
                <a:ext uri="{FF2B5EF4-FFF2-40B4-BE49-F238E27FC236}">
                  <a16:creationId xmlns:a16="http://schemas.microsoft.com/office/drawing/2014/main" id="{1CD97BDE-AF8E-8443-9E45-C18FD50EBD9A}"/>
                </a:ext>
              </a:extLst>
            </p:cNvPr>
            <p:cNvGrpSpPr/>
            <p:nvPr/>
          </p:nvGrpSpPr>
          <p:grpSpPr>
            <a:xfrm>
              <a:off x="8951976" y="4288535"/>
              <a:ext cx="1572768" cy="2194561"/>
              <a:chOff x="8951976" y="4288535"/>
              <a:chExt cx="1572768" cy="2194561"/>
            </a:xfrm>
          </p:grpSpPr>
          <p:pic>
            <p:nvPicPr>
              <p:cNvPr id="1028" name="Picture 4">
                <a:extLst>
                  <a:ext uri="{FF2B5EF4-FFF2-40B4-BE49-F238E27FC236}">
                    <a16:creationId xmlns:a16="http://schemas.microsoft.com/office/drawing/2014/main" id="{F7B7A936-2B16-FD4C-8EDD-5FD79912EEED}"/>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9185402" y="4537528"/>
                <a:ext cx="1074166" cy="1707823"/>
              </a:xfrm>
              <a:prstGeom prst="rect">
                <a:avLst/>
              </a:prstGeom>
              <a:noFill/>
              <a:extLst>
                <a:ext uri="{909E8E84-426E-40DD-AFC4-6F175D3DCCD1}">
                  <a14:hiddenFill xmlns:a14="http://schemas.microsoft.com/office/drawing/2010/main">
                    <a:solidFill>
                      <a:srgbClr val="FFFFFF"/>
                    </a:solidFill>
                  </a14:hiddenFill>
                </a:ext>
              </a:extLst>
            </p:spPr>
          </p:pic>
          <p:sp>
            <p:nvSpPr>
              <p:cNvPr id="12" name="Oval 11">
                <a:extLst>
                  <a:ext uri="{FF2B5EF4-FFF2-40B4-BE49-F238E27FC236}">
                    <a16:creationId xmlns:a16="http://schemas.microsoft.com/office/drawing/2014/main" id="{74B6C1CF-F5F8-624B-AC84-BAF84ED9455F}"/>
                  </a:ext>
                </a:extLst>
              </p:cNvPr>
              <p:cNvSpPr/>
              <p:nvPr/>
            </p:nvSpPr>
            <p:spPr>
              <a:xfrm>
                <a:off x="8951976" y="4288535"/>
                <a:ext cx="1572768" cy="219456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14" name="TextBox 13">
              <a:extLst>
                <a:ext uri="{FF2B5EF4-FFF2-40B4-BE49-F238E27FC236}">
                  <a16:creationId xmlns:a16="http://schemas.microsoft.com/office/drawing/2014/main" id="{9417391E-086C-384B-B89E-910CE85E66E8}"/>
                </a:ext>
              </a:extLst>
            </p:cNvPr>
            <p:cNvSpPr txBox="1"/>
            <p:nvPr/>
          </p:nvSpPr>
          <p:spPr>
            <a:xfrm>
              <a:off x="7899458" y="4423358"/>
              <a:ext cx="1208024" cy="500223"/>
            </a:xfrm>
            <a:prstGeom prst="rect">
              <a:avLst/>
            </a:prstGeom>
            <a:noFill/>
          </p:spPr>
          <p:txBody>
            <a:bodyPr wrap="none" rtlCol="0">
              <a:spAutoFit/>
            </a:bodyPr>
            <a:lstStyle/>
            <a:p>
              <a:pPr algn="ctr"/>
              <a:r>
                <a:rPr lang="en-US" sz="1050" b="1" dirty="0">
                  <a:solidFill>
                    <a:srgbClr val="FF0000"/>
                  </a:solidFill>
                </a:rPr>
                <a:t>C-hutch</a:t>
              </a:r>
            </a:p>
            <a:p>
              <a:pPr algn="ctr"/>
              <a:r>
                <a:rPr lang="en-US" sz="788" b="1" dirty="0">
                  <a:solidFill>
                    <a:srgbClr val="FF0000"/>
                  </a:solidFill>
                </a:rPr>
                <a:t>(in production)</a:t>
              </a:r>
            </a:p>
          </p:txBody>
        </p:sp>
      </p:grpSp>
      <p:sp>
        <p:nvSpPr>
          <p:cNvPr id="16" name="TextBox 15">
            <a:extLst>
              <a:ext uri="{FF2B5EF4-FFF2-40B4-BE49-F238E27FC236}">
                <a16:creationId xmlns:a16="http://schemas.microsoft.com/office/drawing/2014/main" id="{26AD99E0-71FF-EC40-86B7-1321A2591471}"/>
              </a:ext>
            </a:extLst>
          </p:cNvPr>
          <p:cNvSpPr txBox="1"/>
          <p:nvPr/>
        </p:nvSpPr>
        <p:spPr>
          <a:xfrm>
            <a:off x="234273" y="4245385"/>
            <a:ext cx="3412153" cy="646331"/>
          </a:xfrm>
          <a:prstGeom prst="rect">
            <a:avLst/>
          </a:prstGeom>
          <a:noFill/>
        </p:spPr>
        <p:txBody>
          <a:bodyPr wrap="none" rtlCol="0">
            <a:spAutoFit/>
          </a:bodyPr>
          <a:lstStyle/>
          <a:p>
            <a:pPr algn="ctr"/>
            <a:r>
              <a:rPr lang="en-US" dirty="0"/>
              <a:t>High-resolution X-ray diffraction</a:t>
            </a:r>
          </a:p>
          <a:p>
            <a:pPr algn="ctr"/>
            <a:r>
              <a:rPr lang="en-US" dirty="0"/>
              <a:t>beamline (XPD) at NSLS-II</a:t>
            </a:r>
          </a:p>
        </p:txBody>
      </p:sp>
      <p:grpSp>
        <p:nvGrpSpPr>
          <p:cNvPr id="3" name="Group 2">
            <a:extLst>
              <a:ext uri="{FF2B5EF4-FFF2-40B4-BE49-F238E27FC236}">
                <a16:creationId xmlns:a16="http://schemas.microsoft.com/office/drawing/2014/main" id="{5BA000B9-1FF2-C244-9FB5-06D5762463ED}"/>
              </a:ext>
            </a:extLst>
          </p:cNvPr>
          <p:cNvGrpSpPr/>
          <p:nvPr/>
        </p:nvGrpSpPr>
        <p:grpSpPr>
          <a:xfrm>
            <a:off x="3941339" y="3890137"/>
            <a:ext cx="1907716" cy="1659808"/>
            <a:chOff x="5255118" y="4032274"/>
            <a:chExt cx="2543620" cy="2213077"/>
          </a:xfrm>
        </p:grpSpPr>
        <p:sp>
          <p:nvSpPr>
            <p:cNvPr id="23" name="Oval 22">
              <a:extLst>
                <a:ext uri="{FF2B5EF4-FFF2-40B4-BE49-F238E27FC236}">
                  <a16:creationId xmlns:a16="http://schemas.microsoft.com/office/drawing/2014/main" id="{76978ECF-5833-114A-A8E5-258509A0AAAA}"/>
                </a:ext>
              </a:extLst>
            </p:cNvPr>
            <p:cNvSpPr/>
            <p:nvPr/>
          </p:nvSpPr>
          <p:spPr>
            <a:xfrm>
              <a:off x="5255118" y="4185613"/>
              <a:ext cx="2095761" cy="205973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1" name="TextBox 20">
              <a:extLst>
                <a:ext uri="{FF2B5EF4-FFF2-40B4-BE49-F238E27FC236}">
                  <a16:creationId xmlns:a16="http://schemas.microsoft.com/office/drawing/2014/main" id="{EA537AF9-0C0F-0E4F-9B4C-AC50D8ADAD93}"/>
                </a:ext>
              </a:extLst>
            </p:cNvPr>
            <p:cNvSpPr txBox="1"/>
            <p:nvPr/>
          </p:nvSpPr>
          <p:spPr>
            <a:xfrm>
              <a:off x="6866432" y="4032274"/>
              <a:ext cx="932306" cy="500223"/>
            </a:xfrm>
            <a:prstGeom prst="rect">
              <a:avLst/>
            </a:prstGeom>
            <a:noFill/>
          </p:spPr>
          <p:txBody>
            <a:bodyPr wrap="none" rtlCol="0">
              <a:spAutoFit/>
            </a:bodyPr>
            <a:lstStyle/>
            <a:p>
              <a:pPr algn="ctr"/>
              <a:r>
                <a:rPr lang="en-US" sz="1050" b="1" dirty="0">
                  <a:solidFill>
                    <a:srgbClr val="FF0000"/>
                  </a:solidFill>
                </a:rPr>
                <a:t>D-hutch</a:t>
              </a:r>
            </a:p>
            <a:p>
              <a:pPr algn="ctr"/>
              <a:r>
                <a:rPr lang="en-US" sz="788" b="1" dirty="0">
                  <a:solidFill>
                    <a:srgbClr val="FF0000"/>
                  </a:solidFill>
                </a:rPr>
                <a:t>(in comm.)</a:t>
              </a:r>
            </a:p>
          </p:txBody>
        </p:sp>
        <p:pic>
          <p:nvPicPr>
            <p:cNvPr id="17" name="Picture 16">
              <a:extLst>
                <a:ext uri="{FF2B5EF4-FFF2-40B4-BE49-F238E27FC236}">
                  <a16:creationId xmlns:a16="http://schemas.microsoft.com/office/drawing/2014/main" id="{32ACB823-BCFD-C247-99F0-38A20CE9BD6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555837" y="4579575"/>
              <a:ext cx="1494324" cy="1200667"/>
            </a:xfrm>
            <a:prstGeom prst="rect">
              <a:avLst/>
            </a:prstGeom>
          </p:spPr>
        </p:pic>
      </p:grpSp>
      <p:sp>
        <p:nvSpPr>
          <p:cNvPr id="18" name="TextBox 1">
            <a:extLst>
              <a:ext uri="{FF2B5EF4-FFF2-40B4-BE49-F238E27FC236}">
                <a16:creationId xmlns:a16="http://schemas.microsoft.com/office/drawing/2014/main" id="{AA49808A-123C-4B18-B023-4FCE2657B61E}"/>
              </a:ext>
            </a:extLst>
          </p:cNvPr>
          <p:cNvSpPr txBox="1">
            <a:spLocks noChangeArrowheads="1"/>
          </p:cNvSpPr>
          <p:nvPr/>
        </p:nvSpPr>
        <p:spPr bwMode="auto">
          <a:xfrm>
            <a:off x="170537" y="108022"/>
            <a:ext cx="8698393" cy="535531"/>
          </a:xfrm>
          <a:prstGeom prst="rect">
            <a:avLst/>
          </a:prstGeom>
        </p:spPr>
        <p:txBody>
          <a:bodyPr vert="horz" lIns="91440" tIns="45720" rIns="91440" bIns="45720" rtlCol="0" anchor="ctr">
            <a:normAutofit/>
          </a:bodyPr>
          <a:lstStyle>
            <a:defPPr>
              <a:defRPr lang="en-US"/>
            </a:defPPr>
            <a:lvl1pPr defTabSz="685800">
              <a:lnSpc>
                <a:spcPct val="90000"/>
              </a:lnSpc>
              <a:spcBef>
                <a:spcPct val="0"/>
              </a:spcBef>
              <a:defRPr sz="3200" b="1">
                <a:ea typeface="+mj-lt"/>
                <a:cs typeface="+mj-lt"/>
              </a:defRPr>
            </a:lvl1pPr>
          </a:lstStyle>
          <a:p>
            <a:r>
              <a:rPr lang="en-US" altLang="en-US" dirty="0"/>
              <a:t>PIE: X-ray diffraction of irradiated materials</a:t>
            </a:r>
          </a:p>
        </p:txBody>
      </p:sp>
    </p:spTree>
    <p:extLst>
      <p:ext uri="{BB962C8B-B14F-4D97-AF65-F5344CB8AC3E}">
        <p14:creationId xmlns:p14="http://schemas.microsoft.com/office/powerpoint/2010/main" val="110620771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5">
            <a:extLst>
              <a:ext uri="{FF2B5EF4-FFF2-40B4-BE49-F238E27FC236}">
                <a16:creationId xmlns:a16="http://schemas.microsoft.com/office/drawing/2014/main" id="{E33FC735-2126-47BA-967B-8E0BA0EAA4B9}"/>
              </a:ext>
            </a:extLst>
          </p:cNvPr>
          <p:cNvSpPr>
            <a:spLocks noGrp="1" noChangeArrowheads="1"/>
          </p:cNvSpPr>
          <p:nvPr>
            <p:ph type="ftr" sz="quarter" idx="11"/>
          </p:nvPr>
        </p:nvSpPr>
        <p:spPr>
          <a:xfrm>
            <a:off x="3124200" y="6356350"/>
            <a:ext cx="2895600" cy="3651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spcBef>
                <a:spcPct val="0"/>
              </a:spcBef>
              <a:buClrTx/>
              <a:buSzTx/>
              <a:buFontTx/>
              <a:buNone/>
            </a:pPr>
            <a:endParaRPr lang="en-US" altLang="en-US" sz="1400">
              <a:solidFill>
                <a:srgbClr val="322F31"/>
              </a:solidFill>
            </a:endParaRPr>
          </a:p>
        </p:txBody>
      </p:sp>
      <p:sp>
        <p:nvSpPr>
          <p:cNvPr id="34819" name="TextBox 3">
            <a:extLst>
              <a:ext uri="{FF2B5EF4-FFF2-40B4-BE49-F238E27FC236}">
                <a16:creationId xmlns:a16="http://schemas.microsoft.com/office/drawing/2014/main" id="{A64E3E92-253E-4A93-9C01-A4E3C83D2CEC}"/>
              </a:ext>
            </a:extLst>
          </p:cNvPr>
          <p:cNvSpPr txBox="1">
            <a:spLocks noChangeArrowheads="1"/>
          </p:cNvSpPr>
          <p:nvPr/>
        </p:nvSpPr>
        <p:spPr bwMode="auto">
          <a:xfrm>
            <a:off x="66674" y="733426"/>
            <a:ext cx="497046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042B7F"/>
              </a:buClr>
              <a:buSzPct val="110000"/>
              <a:buFont typeface="Wingdings" panose="05000000000000000000" pitchFamily="2" charset="2"/>
              <a:buChar char="§"/>
              <a:defRPr sz="24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rgbClr val="042B7F"/>
              </a:buClr>
              <a:buSzPct val="90000"/>
              <a:buFont typeface="Times" panose="02020603050405020304" pitchFamily="18" charset="0"/>
              <a:buChar char="•"/>
              <a:defRPr sz="2000">
                <a:solidFill>
                  <a:schemeClr val="tx1"/>
                </a:solidFill>
                <a:latin typeface="Arial" panose="020B0604020202020204" pitchFamily="34" charset="0"/>
                <a:ea typeface="MS PGothic" panose="020B0600070205080204" pitchFamily="34" charset="-128"/>
              </a:defRPr>
            </a:lvl2pPr>
            <a:lvl3pPr marL="1143000" indent="-228600">
              <a:lnSpc>
                <a:spcPct val="80000"/>
              </a:lnSpc>
              <a:spcBef>
                <a:spcPct val="20000"/>
              </a:spcBef>
              <a:buClr>
                <a:srgbClr val="042B7F"/>
              </a:buClr>
              <a:buSzPct val="90000"/>
              <a:buChar char="-"/>
              <a:defRPr sz="2400">
                <a:solidFill>
                  <a:schemeClr val="tx1"/>
                </a:solidFill>
                <a:latin typeface="Arial" panose="020B0604020202020204" pitchFamily="34" charset="0"/>
                <a:ea typeface="MS PGothic" panose="020B0600070205080204" pitchFamily="34" charset="-128"/>
              </a:defRPr>
            </a:lvl3pPr>
            <a:lvl4pPr marL="1600200" indent="-228600">
              <a:lnSpc>
                <a:spcPct val="80000"/>
              </a:lnSpc>
              <a:spcBef>
                <a:spcPct val="20000"/>
              </a:spcBef>
              <a:buClr>
                <a:srgbClr val="042B7F"/>
              </a:buClr>
              <a:buSzPct val="90000"/>
              <a:buChar char="-"/>
              <a:defRPr sz="2000">
                <a:solidFill>
                  <a:schemeClr val="tx1"/>
                </a:solidFill>
                <a:latin typeface="Arial" panose="020B0604020202020204" pitchFamily="34" charset="0"/>
                <a:ea typeface="MS PGothic" panose="020B0600070205080204" pitchFamily="34" charset="-128"/>
              </a:defRPr>
            </a:lvl4pPr>
            <a:lvl5pPr marL="2057400" indent="-228600">
              <a:lnSpc>
                <a:spcPct val="80000"/>
              </a:lnSpc>
              <a:spcBef>
                <a:spcPct val="20000"/>
              </a:spcBef>
              <a:buClr>
                <a:srgbClr val="042B7F"/>
              </a:buClr>
              <a:buSzPct val="9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ClrTx/>
              <a:buSzTx/>
              <a:buFontTx/>
              <a:buNone/>
            </a:pPr>
            <a:r>
              <a:rPr lang="en-US" altLang="en-US" sz="2000" b="1" dirty="0">
                <a:latin typeface="Arial Narrow" panose="020B0606020202030204" pitchFamily="34" charset="0"/>
                <a:cs typeface="Arial" panose="020B0604020202020204" pitchFamily="34" charset="0"/>
              </a:rPr>
              <a:t>NSLS (end of life)</a:t>
            </a:r>
          </a:p>
          <a:p>
            <a:pPr marL="285750" indent="-285750">
              <a:spcBef>
                <a:spcPct val="0"/>
              </a:spcBef>
              <a:buClrTx/>
              <a:buSzTx/>
            </a:pPr>
            <a:r>
              <a:rPr lang="en-US" altLang="en-US" sz="1400" b="1" dirty="0">
                <a:latin typeface="Arial Narrow" panose="020B0606020202030204" pitchFamily="34" charset="0"/>
                <a:cs typeface="Arial" panose="020B0604020202020204" pitchFamily="34" charset="0"/>
              </a:rPr>
              <a:t>X17B1 Beamline (200 keV, polychromatic beam, EDXRD)</a:t>
            </a:r>
          </a:p>
          <a:p>
            <a:pPr marL="285750" indent="-285750">
              <a:spcBef>
                <a:spcPct val="0"/>
              </a:spcBef>
              <a:buClrTx/>
              <a:buSzTx/>
            </a:pPr>
            <a:r>
              <a:rPr lang="en-US" altLang="en-US" sz="1400" b="1" dirty="0">
                <a:latin typeface="Arial Narrow" panose="020B0606020202030204" pitchFamily="34" charset="0"/>
                <a:cs typeface="Arial" panose="020B0604020202020204" pitchFamily="34" charset="0"/>
              </a:rPr>
              <a:t>X17A (70 keV, monochromatic X-rays, XRD)</a:t>
            </a:r>
          </a:p>
        </p:txBody>
      </p:sp>
      <p:pic>
        <p:nvPicPr>
          <p:cNvPr id="34820" name="Picture 3" descr="G:\BLAIRR_Workshop\NSLS2_CFN\IMG_20160819_183648962_HDR.jpg">
            <a:extLst>
              <a:ext uri="{FF2B5EF4-FFF2-40B4-BE49-F238E27FC236}">
                <a16:creationId xmlns:a16="http://schemas.microsoft.com/office/drawing/2014/main" id="{FF05C827-1FE0-4F50-950C-7EF11E55B0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602" r="7481"/>
          <a:stretch>
            <a:fillRect/>
          </a:stretch>
        </p:blipFill>
        <p:spPr bwMode="auto">
          <a:xfrm>
            <a:off x="5199760" y="1874757"/>
            <a:ext cx="3513137" cy="220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1" name="Rectangle 5">
            <a:extLst>
              <a:ext uri="{FF2B5EF4-FFF2-40B4-BE49-F238E27FC236}">
                <a16:creationId xmlns:a16="http://schemas.microsoft.com/office/drawing/2014/main" id="{8DE25E80-2E9C-426D-B32E-851FEAF53AE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rgbClr val="042B7F"/>
              </a:buClr>
              <a:buSzPct val="110000"/>
              <a:buFont typeface="Wingdings" panose="05000000000000000000" pitchFamily="2" charset="2"/>
              <a:buChar char="§"/>
              <a:defRPr sz="24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rgbClr val="042B7F"/>
              </a:buClr>
              <a:buSzPct val="90000"/>
              <a:buFont typeface="Times" panose="02020603050405020304" pitchFamily="18" charset="0"/>
              <a:buChar char="•"/>
              <a:defRPr sz="2000">
                <a:solidFill>
                  <a:schemeClr val="tx1"/>
                </a:solidFill>
                <a:latin typeface="Arial" panose="020B0604020202020204" pitchFamily="34" charset="0"/>
                <a:ea typeface="MS PGothic" panose="020B0600070205080204" pitchFamily="34" charset="-128"/>
              </a:defRPr>
            </a:lvl2pPr>
            <a:lvl3pPr marL="1143000" indent="-228600">
              <a:lnSpc>
                <a:spcPct val="80000"/>
              </a:lnSpc>
              <a:spcBef>
                <a:spcPct val="20000"/>
              </a:spcBef>
              <a:buClr>
                <a:srgbClr val="042B7F"/>
              </a:buClr>
              <a:buSzPct val="90000"/>
              <a:buChar char="-"/>
              <a:defRPr sz="2400">
                <a:solidFill>
                  <a:schemeClr val="tx1"/>
                </a:solidFill>
                <a:latin typeface="Arial" panose="020B0604020202020204" pitchFamily="34" charset="0"/>
                <a:ea typeface="MS PGothic" panose="020B0600070205080204" pitchFamily="34" charset="-128"/>
              </a:defRPr>
            </a:lvl3pPr>
            <a:lvl4pPr marL="1600200" indent="-228600">
              <a:lnSpc>
                <a:spcPct val="80000"/>
              </a:lnSpc>
              <a:spcBef>
                <a:spcPct val="20000"/>
              </a:spcBef>
              <a:buClr>
                <a:srgbClr val="042B7F"/>
              </a:buClr>
              <a:buSzPct val="90000"/>
              <a:buChar char="-"/>
              <a:defRPr sz="2000">
                <a:solidFill>
                  <a:schemeClr val="tx1"/>
                </a:solidFill>
                <a:latin typeface="Arial" panose="020B0604020202020204" pitchFamily="34" charset="0"/>
                <a:ea typeface="MS PGothic" panose="020B0600070205080204" pitchFamily="34" charset="-128"/>
              </a:defRPr>
            </a:lvl4pPr>
            <a:lvl5pPr marL="2057400" indent="-228600">
              <a:lnSpc>
                <a:spcPct val="80000"/>
              </a:lnSpc>
              <a:spcBef>
                <a:spcPct val="20000"/>
              </a:spcBef>
              <a:buClr>
                <a:srgbClr val="042B7F"/>
              </a:buClr>
              <a:buSzPct val="9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endParaRPr lang="en-US" altLang="en-US" sz="2800">
              <a:cs typeface="Arial" panose="020B0604020202020204" pitchFamily="34" charset="0"/>
            </a:endParaRPr>
          </a:p>
        </p:txBody>
      </p:sp>
      <p:sp>
        <p:nvSpPr>
          <p:cNvPr id="34823" name="TextBox 3">
            <a:extLst>
              <a:ext uri="{FF2B5EF4-FFF2-40B4-BE49-F238E27FC236}">
                <a16:creationId xmlns:a16="http://schemas.microsoft.com/office/drawing/2014/main" id="{C2F395E9-44DF-4AD8-96E5-C0B598C66CD4}"/>
              </a:ext>
            </a:extLst>
          </p:cNvPr>
          <p:cNvSpPr txBox="1">
            <a:spLocks noChangeArrowheads="1"/>
          </p:cNvSpPr>
          <p:nvPr/>
        </p:nvSpPr>
        <p:spPr bwMode="auto">
          <a:xfrm>
            <a:off x="6019799" y="733425"/>
            <a:ext cx="2837873"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042B7F"/>
              </a:buClr>
              <a:buSzPct val="110000"/>
              <a:buFont typeface="Wingdings" panose="05000000000000000000" pitchFamily="2" charset="2"/>
              <a:buChar char="§"/>
              <a:defRPr sz="24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rgbClr val="042B7F"/>
              </a:buClr>
              <a:buSzPct val="90000"/>
              <a:buFont typeface="Times" panose="02020603050405020304" pitchFamily="18" charset="0"/>
              <a:buChar char="•"/>
              <a:defRPr sz="2000">
                <a:solidFill>
                  <a:schemeClr val="tx1"/>
                </a:solidFill>
                <a:latin typeface="Arial" panose="020B0604020202020204" pitchFamily="34" charset="0"/>
                <a:ea typeface="MS PGothic" panose="020B0600070205080204" pitchFamily="34" charset="-128"/>
              </a:defRPr>
            </a:lvl2pPr>
            <a:lvl3pPr marL="1143000" indent="-228600">
              <a:lnSpc>
                <a:spcPct val="80000"/>
              </a:lnSpc>
              <a:spcBef>
                <a:spcPct val="20000"/>
              </a:spcBef>
              <a:buClr>
                <a:srgbClr val="042B7F"/>
              </a:buClr>
              <a:buSzPct val="90000"/>
              <a:buChar char="-"/>
              <a:defRPr sz="2400">
                <a:solidFill>
                  <a:schemeClr val="tx1"/>
                </a:solidFill>
                <a:latin typeface="Arial" panose="020B0604020202020204" pitchFamily="34" charset="0"/>
                <a:ea typeface="MS PGothic" panose="020B0600070205080204" pitchFamily="34" charset="-128"/>
              </a:defRPr>
            </a:lvl3pPr>
            <a:lvl4pPr marL="1600200" indent="-228600">
              <a:lnSpc>
                <a:spcPct val="80000"/>
              </a:lnSpc>
              <a:spcBef>
                <a:spcPct val="20000"/>
              </a:spcBef>
              <a:buClr>
                <a:srgbClr val="042B7F"/>
              </a:buClr>
              <a:buSzPct val="90000"/>
              <a:buChar char="-"/>
              <a:defRPr sz="2000">
                <a:solidFill>
                  <a:schemeClr val="tx1"/>
                </a:solidFill>
                <a:latin typeface="Arial" panose="020B0604020202020204" pitchFamily="34" charset="0"/>
                <a:ea typeface="MS PGothic" panose="020B0600070205080204" pitchFamily="34" charset="-128"/>
              </a:defRPr>
            </a:lvl4pPr>
            <a:lvl5pPr marL="2057400" indent="-228600">
              <a:lnSpc>
                <a:spcPct val="80000"/>
              </a:lnSpc>
              <a:spcBef>
                <a:spcPct val="20000"/>
              </a:spcBef>
              <a:buClr>
                <a:srgbClr val="042B7F"/>
              </a:buClr>
              <a:buSzPct val="9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ClrTx/>
              <a:buSzTx/>
              <a:buFontTx/>
              <a:buNone/>
            </a:pPr>
            <a:r>
              <a:rPr lang="en-US" altLang="en-US" sz="1800" b="1" dirty="0">
                <a:latin typeface="Arial Narrow" panose="020B0606020202030204" pitchFamily="34" charset="0"/>
                <a:cs typeface="Arial" panose="020B0604020202020204" pitchFamily="34" charset="0"/>
              </a:rPr>
              <a:t>NSLS II (XPD) Beamline</a:t>
            </a:r>
          </a:p>
          <a:p>
            <a:pPr marL="285750" indent="-285750">
              <a:spcBef>
                <a:spcPct val="0"/>
              </a:spcBef>
              <a:buClrTx/>
              <a:buSzTx/>
            </a:pPr>
            <a:r>
              <a:rPr lang="en-US" altLang="en-US" sz="1600" b="1" dirty="0">
                <a:latin typeface="Arial Narrow" panose="020B0606020202030204" pitchFamily="34" charset="0"/>
                <a:cs typeface="Arial" panose="020B0604020202020204" pitchFamily="34" charset="0"/>
              </a:rPr>
              <a:t>XRD</a:t>
            </a:r>
          </a:p>
          <a:p>
            <a:pPr marL="285750" indent="-285750">
              <a:spcBef>
                <a:spcPct val="0"/>
              </a:spcBef>
              <a:buClrTx/>
              <a:buSzTx/>
            </a:pPr>
            <a:r>
              <a:rPr lang="en-US" altLang="en-US" sz="1600" b="1" dirty="0">
                <a:latin typeface="Arial Narrow" panose="020B0606020202030204" pitchFamily="34" charset="0"/>
                <a:cs typeface="Arial" panose="020B0604020202020204" pitchFamily="34" charset="0"/>
              </a:rPr>
              <a:t>PDF</a:t>
            </a:r>
          </a:p>
          <a:p>
            <a:pPr marL="285750" indent="-285750">
              <a:spcBef>
                <a:spcPct val="0"/>
              </a:spcBef>
              <a:buClrTx/>
              <a:buSzTx/>
            </a:pPr>
            <a:r>
              <a:rPr lang="en-US" altLang="en-US" sz="1600" b="1" dirty="0">
                <a:latin typeface="Arial Narrow" panose="020B0606020202030204" pitchFamily="34" charset="0"/>
                <a:cs typeface="Arial" panose="020B0604020202020204" pitchFamily="34" charset="0"/>
              </a:rPr>
              <a:t>X-Ray Tomography*</a:t>
            </a:r>
          </a:p>
          <a:p>
            <a:pPr eaLnBrk="1" hangingPunct="1">
              <a:spcBef>
                <a:spcPct val="0"/>
              </a:spcBef>
              <a:buClrTx/>
              <a:buSzTx/>
              <a:buFontTx/>
              <a:buNone/>
            </a:pPr>
            <a:endParaRPr lang="en-US" altLang="en-US" sz="1800" b="1" dirty="0">
              <a:latin typeface="Arial Narrow" panose="020B0606020202030204" pitchFamily="34" charset="0"/>
              <a:cs typeface="Arial" panose="020B0604020202020204" pitchFamily="34" charset="0"/>
            </a:endParaRPr>
          </a:p>
        </p:txBody>
      </p:sp>
      <p:pic>
        <p:nvPicPr>
          <p:cNvPr id="34824" name="Picture 1">
            <a:extLst>
              <a:ext uri="{FF2B5EF4-FFF2-40B4-BE49-F238E27FC236}">
                <a16:creationId xmlns:a16="http://schemas.microsoft.com/office/drawing/2014/main" id="{DE203403-DC02-4DE1-B677-B46F93DA0F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2325" r="378" b="13036"/>
          <a:stretch>
            <a:fillRect/>
          </a:stretch>
        </p:blipFill>
        <p:spPr bwMode="auto">
          <a:xfrm>
            <a:off x="5043055" y="4350888"/>
            <a:ext cx="2020888" cy="2012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825" name="Picture 12" descr="MoGR_BLIP-DPA_X17A">
            <a:extLst>
              <a:ext uri="{FF2B5EF4-FFF2-40B4-BE49-F238E27FC236}">
                <a16:creationId xmlns:a16="http://schemas.microsoft.com/office/drawing/2014/main" id="{0F9F7ABA-44A3-45F1-B159-DA33F817763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r="12137" b="10155"/>
          <a:stretch>
            <a:fillRect/>
          </a:stretch>
        </p:blipFill>
        <p:spPr bwMode="auto">
          <a:xfrm>
            <a:off x="7063943" y="4308819"/>
            <a:ext cx="1804987" cy="2097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6" name="Picture 11">
            <a:extLst>
              <a:ext uri="{FF2B5EF4-FFF2-40B4-BE49-F238E27FC236}">
                <a16:creationId xmlns:a16="http://schemas.microsoft.com/office/drawing/2014/main" id="{8AAFCF0D-B330-49E2-BC99-71A5C0B8E98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1103" y="1795967"/>
            <a:ext cx="3238305" cy="181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7" name="Picture 2" descr="IG430_unirr_vs_irrad - Copy">
            <a:extLst>
              <a:ext uri="{FF2B5EF4-FFF2-40B4-BE49-F238E27FC236}">
                <a16:creationId xmlns:a16="http://schemas.microsoft.com/office/drawing/2014/main" id="{47A05AD3-A72B-448F-83B0-08DB2CC9420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0537" y="4586823"/>
            <a:ext cx="3323359" cy="19520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8" name="Picture 4" descr="Graphite_4PB_loading">
            <a:extLst>
              <a:ext uri="{FF2B5EF4-FFF2-40B4-BE49-F238E27FC236}">
                <a16:creationId xmlns:a16="http://schemas.microsoft.com/office/drawing/2014/main" id="{DB4E3B83-F375-44E3-A255-8600066C53A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1443" t="2890" r="2957" b="19917"/>
          <a:stretch>
            <a:fillRect/>
          </a:stretch>
        </p:blipFill>
        <p:spPr bwMode="auto">
          <a:xfrm>
            <a:off x="2576474" y="3358950"/>
            <a:ext cx="2494929" cy="1408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3" name="Group 52">
            <a:extLst>
              <a:ext uri="{FF2B5EF4-FFF2-40B4-BE49-F238E27FC236}">
                <a16:creationId xmlns:a16="http://schemas.microsoft.com/office/drawing/2014/main" id="{C71A5D89-506B-6048-BB40-BD20438ED32F}"/>
              </a:ext>
            </a:extLst>
          </p:cNvPr>
          <p:cNvGrpSpPr/>
          <p:nvPr/>
        </p:nvGrpSpPr>
        <p:grpSpPr>
          <a:xfrm>
            <a:off x="88210" y="1628488"/>
            <a:ext cx="4427473" cy="3649190"/>
            <a:chOff x="117613" y="1028318"/>
            <a:chExt cx="5903297" cy="4865586"/>
          </a:xfrm>
        </p:grpSpPr>
        <p:pic>
          <p:nvPicPr>
            <p:cNvPr id="4" name="Picture 3">
              <a:extLst>
                <a:ext uri="{FF2B5EF4-FFF2-40B4-BE49-F238E27FC236}">
                  <a16:creationId xmlns:a16="http://schemas.microsoft.com/office/drawing/2014/main" id="{F3B237BC-8EDB-8E48-8634-83AFCDFCB08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7613" y="1456602"/>
              <a:ext cx="5903297" cy="4437302"/>
            </a:xfrm>
            <a:prstGeom prst="rect">
              <a:avLst/>
            </a:prstGeom>
          </p:spPr>
        </p:pic>
        <p:sp>
          <p:nvSpPr>
            <p:cNvPr id="52" name="TextBox 51">
              <a:extLst>
                <a:ext uri="{FF2B5EF4-FFF2-40B4-BE49-F238E27FC236}">
                  <a16:creationId xmlns:a16="http://schemas.microsoft.com/office/drawing/2014/main" id="{6CB572A6-A152-944D-93C6-94FF66101C8D}"/>
                </a:ext>
              </a:extLst>
            </p:cNvPr>
            <p:cNvSpPr txBox="1"/>
            <p:nvPr/>
          </p:nvSpPr>
          <p:spPr>
            <a:xfrm>
              <a:off x="446236" y="1028318"/>
              <a:ext cx="5307606" cy="400109"/>
            </a:xfrm>
            <a:prstGeom prst="rect">
              <a:avLst/>
            </a:prstGeom>
            <a:noFill/>
          </p:spPr>
          <p:txBody>
            <a:bodyPr wrap="none" rtlCol="0">
              <a:spAutoFit/>
            </a:bodyPr>
            <a:lstStyle/>
            <a:p>
              <a:r>
                <a:rPr lang="en-US" sz="1350" dirty="0"/>
                <a:t>A typical X-ray diffraction setup with area detector</a:t>
              </a:r>
            </a:p>
          </p:txBody>
        </p:sp>
      </p:grpSp>
      <p:sp>
        <p:nvSpPr>
          <p:cNvPr id="5" name="TextBox 4">
            <a:extLst>
              <a:ext uri="{FF2B5EF4-FFF2-40B4-BE49-F238E27FC236}">
                <a16:creationId xmlns:a16="http://schemas.microsoft.com/office/drawing/2014/main" id="{D4E45C41-2973-444A-814A-A263F2F4DDEC}"/>
              </a:ext>
            </a:extLst>
          </p:cNvPr>
          <p:cNvSpPr txBox="1"/>
          <p:nvPr/>
        </p:nvSpPr>
        <p:spPr>
          <a:xfrm>
            <a:off x="477672" y="438986"/>
            <a:ext cx="7779224" cy="535531"/>
          </a:xfrm>
          <a:prstGeom prst="rect">
            <a:avLst/>
          </a:prstGeom>
        </p:spPr>
        <p:txBody>
          <a:bodyPr vert="horz" lIns="91440" tIns="45720" rIns="91440" bIns="45720" rtlCol="0" anchor="ctr">
            <a:normAutofit/>
          </a:bodyPr>
          <a:lstStyle>
            <a:defPPr>
              <a:defRPr lang="en-US"/>
            </a:defPPr>
            <a:lvl1pPr defTabSz="685800">
              <a:lnSpc>
                <a:spcPct val="90000"/>
              </a:lnSpc>
              <a:spcBef>
                <a:spcPct val="0"/>
              </a:spcBef>
              <a:defRPr sz="3200" b="1">
                <a:ea typeface="+mj-lt"/>
                <a:cs typeface="+mj-lt"/>
              </a:defRPr>
            </a:lvl1pPr>
          </a:lstStyle>
          <a:p>
            <a:r>
              <a:rPr lang="en-US" dirty="0"/>
              <a:t>One-slide on X-ray diffraction method</a:t>
            </a:r>
          </a:p>
        </p:txBody>
      </p:sp>
      <p:grpSp>
        <p:nvGrpSpPr>
          <p:cNvPr id="55" name="Group 54">
            <a:extLst>
              <a:ext uri="{FF2B5EF4-FFF2-40B4-BE49-F238E27FC236}">
                <a16:creationId xmlns:a16="http://schemas.microsoft.com/office/drawing/2014/main" id="{E8664833-B97E-F04A-AF87-A5C8364C6565}"/>
              </a:ext>
            </a:extLst>
          </p:cNvPr>
          <p:cNvGrpSpPr/>
          <p:nvPr/>
        </p:nvGrpSpPr>
        <p:grpSpPr>
          <a:xfrm>
            <a:off x="821188" y="1672702"/>
            <a:ext cx="5700300" cy="2438222"/>
            <a:chOff x="1094917" y="1087270"/>
            <a:chExt cx="7600400" cy="3250962"/>
          </a:xfrm>
        </p:grpSpPr>
        <p:grpSp>
          <p:nvGrpSpPr>
            <p:cNvPr id="54" name="Group 53">
              <a:extLst>
                <a:ext uri="{FF2B5EF4-FFF2-40B4-BE49-F238E27FC236}">
                  <a16:creationId xmlns:a16="http://schemas.microsoft.com/office/drawing/2014/main" id="{5A486A8A-5E67-A94B-BAF2-E2D21D6FBC47}"/>
                </a:ext>
              </a:extLst>
            </p:cNvPr>
            <p:cNvGrpSpPr/>
            <p:nvPr/>
          </p:nvGrpSpPr>
          <p:grpSpPr>
            <a:xfrm>
              <a:off x="1094917" y="2808000"/>
              <a:ext cx="4639961" cy="1530232"/>
              <a:chOff x="1094917" y="2808000"/>
              <a:chExt cx="4639961" cy="1530232"/>
            </a:xfrm>
          </p:grpSpPr>
          <p:cxnSp>
            <p:nvCxnSpPr>
              <p:cNvPr id="7" name="Straight Arrow Connector 6">
                <a:extLst>
                  <a:ext uri="{FF2B5EF4-FFF2-40B4-BE49-F238E27FC236}">
                    <a16:creationId xmlns:a16="http://schemas.microsoft.com/office/drawing/2014/main" id="{B95D9B33-AAE8-FF4F-85A4-CC802F1C390A}"/>
                  </a:ext>
                </a:extLst>
              </p:cNvPr>
              <p:cNvCxnSpPr/>
              <p:nvPr/>
            </p:nvCxnSpPr>
            <p:spPr>
              <a:xfrm flipH="1" flipV="1">
                <a:off x="2991678" y="3617843"/>
                <a:ext cx="2743200" cy="89453"/>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4DAAC325-358A-5949-8288-61BD8218B176}"/>
                  </a:ext>
                </a:extLst>
              </p:cNvPr>
              <p:cNvSpPr txBox="1"/>
              <p:nvPr/>
            </p:nvSpPr>
            <p:spPr>
              <a:xfrm rot="175266">
                <a:off x="3631026" y="3290533"/>
                <a:ext cx="1464504" cy="400109"/>
              </a:xfrm>
              <a:prstGeom prst="rect">
                <a:avLst/>
              </a:prstGeom>
              <a:noFill/>
            </p:spPr>
            <p:txBody>
              <a:bodyPr wrap="none" rtlCol="0">
                <a:spAutoFit/>
              </a:bodyPr>
              <a:lstStyle/>
              <a:p>
                <a:r>
                  <a:rPr lang="en-US" sz="1350" b="1" dirty="0">
                    <a:solidFill>
                      <a:srgbClr val="FFFF00"/>
                    </a:solidFill>
                  </a:rPr>
                  <a:t>x-ray beam</a:t>
                </a:r>
              </a:p>
            </p:txBody>
          </p:sp>
          <p:sp>
            <p:nvSpPr>
              <p:cNvPr id="10" name="Oval 9">
                <a:extLst>
                  <a:ext uri="{FF2B5EF4-FFF2-40B4-BE49-F238E27FC236}">
                    <a16:creationId xmlns:a16="http://schemas.microsoft.com/office/drawing/2014/main" id="{50191BEE-4B93-5A45-A19E-5E533FD8AEB7}"/>
                  </a:ext>
                </a:extLst>
              </p:cNvPr>
              <p:cNvSpPr/>
              <p:nvPr/>
            </p:nvSpPr>
            <p:spPr>
              <a:xfrm>
                <a:off x="1458567" y="3327991"/>
                <a:ext cx="281627" cy="440348"/>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Oval 10">
                <a:extLst>
                  <a:ext uri="{FF2B5EF4-FFF2-40B4-BE49-F238E27FC236}">
                    <a16:creationId xmlns:a16="http://schemas.microsoft.com/office/drawing/2014/main" id="{84C7AAE0-E702-954A-9149-900FB549FA92}"/>
                  </a:ext>
                </a:extLst>
              </p:cNvPr>
              <p:cNvSpPr/>
              <p:nvPr/>
            </p:nvSpPr>
            <p:spPr>
              <a:xfrm>
                <a:off x="1321983" y="3130847"/>
                <a:ext cx="524538" cy="820160"/>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Oval 11">
                <a:extLst>
                  <a:ext uri="{FF2B5EF4-FFF2-40B4-BE49-F238E27FC236}">
                    <a16:creationId xmlns:a16="http://schemas.microsoft.com/office/drawing/2014/main" id="{42F09954-3CC1-F745-AB4E-C991DA7E1672}"/>
                  </a:ext>
                </a:extLst>
              </p:cNvPr>
              <p:cNvSpPr/>
              <p:nvPr/>
            </p:nvSpPr>
            <p:spPr>
              <a:xfrm>
                <a:off x="1233377" y="2992304"/>
                <a:ext cx="701749" cy="1097245"/>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Oval 12">
                <a:extLst>
                  <a:ext uri="{FF2B5EF4-FFF2-40B4-BE49-F238E27FC236}">
                    <a16:creationId xmlns:a16="http://schemas.microsoft.com/office/drawing/2014/main" id="{F7E1E6CC-1B70-984B-BC97-DBC2765223C0}"/>
                  </a:ext>
                </a:extLst>
              </p:cNvPr>
              <p:cNvSpPr/>
              <p:nvPr/>
            </p:nvSpPr>
            <p:spPr>
              <a:xfrm>
                <a:off x="1154932" y="2876887"/>
                <a:ext cx="858638" cy="1342555"/>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Oval 13">
                <a:extLst>
                  <a:ext uri="{FF2B5EF4-FFF2-40B4-BE49-F238E27FC236}">
                    <a16:creationId xmlns:a16="http://schemas.microsoft.com/office/drawing/2014/main" id="{35F5A847-2174-CF4D-82CE-784FD63E6331}"/>
                  </a:ext>
                </a:extLst>
              </p:cNvPr>
              <p:cNvSpPr/>
              <p:nvPr/>
            </p:nvSpPr>
            <p:spPr>
              <a:xfrm>
                <a:off x="1094917" y="2808000"/>
                <a:ext cx="978668" cy="1530232"/>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16" name="Straight Connector 15">
                <a:extLst>
                  <a:ext uri="{FF2B5EF4-FFF2-40B4-BE49-F238E27FC236}">
                    <a16:creationId xmlns:a16="http://schemas.microsoft.com/office/drawing/2014/main" id="{420D84A6-C366-364F-A4FF-B73E990E4050}"/>
                  </a:ext>
                </a:extLst>
              </p:cNvPr>
              <p:cNvCxnSpPr>
                <a:endCxn id="14" idx="0"/>
              </p:cNvCxnSpPr>
              <p:nvPr/>
            </p:nvCxnSpPr>
            <p:spPr>
              <a:xfrm flipH="1" flipV="1">
                <a:off x="1584251" y="2808000"/>
                <a:ext cx="1378239" cy="809843"/>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42AEEA6A-89CB-7E4F-A6CD-1EA5E6975382}"/>
                  </a:ext>
                </a:extLst>
              </p:cNvPr>
              <p:cNvCxnSpPr>
                <a:cxnSpLocks/>
              </p:cNvCxnSpPr>
              <p:nvPr/>
            </p:nvCxnSpPr>
            <p:spPr>
              <a:xfrm flipH="1" flipV="1">
                <a:off x="1591414" y="2888626"/>
                <a:ext cx="1371076" cy="725497"/>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0A4E2C13-8C84-764E-9403-C5A7CD8A1487}"/>
                  </a:ext>
                </a:extLst>
              </p:cNvPr>
              <p:cNvCxnSpPr>
                <a:cxnSpLocks/>
                <a:endCxn id="12" idx="0"/>
              </p:cNvCxnSpPr>
              <p:nvPr/>
            </p:nvCxnSpPr>
            <p:spPr>
              <a:xfrm flipH="1" flipV="1">
                <a:off x="1584252" y="2992304"/>
                <a:ext cx="1372376" cy="619952"/>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3D7BE3C-772E-164E-B11B-67CB7866ABED}"/>
                  </a:ext>
                </a:extLst>
              </p:cNvPr>
              <p:cNvCxnSpPr>
                <a:cxnSpLocks/>
                <a:endCxn id="11" idx="0"/>
              </p:cNvCxnSpPr>
              <p:nvPr/>
            </p:nvCxnSpPr>
            <p:spPr>
              <a:xfrm flipH="1" flipV="1">
                <a:off x="1584252" y="3130847"/>
                <a:ext cx="1363672" cy="481410"/>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77B3294B-BE3D-1D43-819C-716972DBAD3E}"/>
                  </a:ext>
                </a:extLst>
              </p:cNvPr>
              <p:cNvCxnSpPr>
                <a:cxnSpLocks/>
                <a:endCxn id="10" idx="0"/>
              </p:cNvCxnSpPr>
              <p:nvPr/>
            </p:nvCxnSpPr>
            <p:spPr>
              <a:xfrm flipH="1" flipV="1">
                <a:off x="1599381" y="3327991"/>
                <a:ext cx="1360928" cy="290978"/>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32788779-4DAC-9341-A14F-C43B5BF3F7B0}"/>
                  </a:ext>
                </a:extLst>
              </p:cNvPr>
              <p:cNvCxnSpPr>
                <a:cxnSpLocks/>
                <a:endCxn id="10" idx="4"/>
              </p:cNvCxnSpPr>
              <p:nvPr/>
            </p:nvCxnSpPr>
            <p:spPr>
              <a:xfrm flipH="1">
                <a:off x="1599381" y="3618776"/>
                <a:ext cx="1355132" cy="149563"/>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11FD3FA6-2697-F341-9E71-97CEB4FD14AB}"/>
                  </a:ext>
                </a:extLst>
              </p:cNvPr>
              <p:cNvCxnSpPr>
                <a:cxnSpLocks/>
                <a:endCxn id="11" idx="4"/>
              </p:cNvCxnSpPr>
              <p:nvPr/>
            </p:nvCxnSpPr>
            <p:spPr>
              <a:xfrm flipH="1">
                <a:off x="1584252" y="3618776"/>
                <a:ext cx="1366684" cy="332231"/>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2F1178D-8722-554B-97ED-39DE02668A6B}"/>
                  </a:ext>
                </a:extLst>
              </p:cNvPr>
              <p:cNvCxnSpPr>
                <a:cxnSpLocks/>
                <a:endCxn id="12" idx="4"/>
              </p:cNvCxnSpPr>
              <p:nvPr/>
            </p:nvCxnSpPr>
            <p:spPr>
              <a:xfrm flipH="1">
                <a:off x="1584252" y="3618776"/>
                <a:ext cx="1351556" cy="470773"/>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2AD7E3D5-5C2C-6C42-B314-213FFD01C5B9}"/>
                  </a:ext>
                </a:extLst>
              </p:cNvPr>
              <p:cNvCxnSpPr>
                <a:cxnSpLocks/>
                <a:endCxn id="13" idx="4"/>
              </p:cNvCxnSpPr>
              <p:nvPr/>
            </p:nvCxnSpPr>
            <p:spPr>
              <a:xfrm flipH="1">
                <a:off x="1584251" y="3618776"/>
                <a:ext cx="1351558" cy="600666"/>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C7319912-BD04-AC4C-BA64-5CEE7886147B}"/>
                  </a:ext>
                </a:extLst>
              </p:cNvPr>
              <p:cNvCxnSpPr>
                <a:cxnSpLocks/>
                <a:endCxn id="14" idx="4"/>
              </p:cNvCxnSpPr>
              <p:nvPr/>
            </p:nvCxnSpPr>
            <p:spPr>
              <a:xfrm flipH="1">
                <a:off x="1584251" y="3618776"/>
                <a:ext cx="1351558" cy="719456"/>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grpSp>
        <p:pic>
          <p:nvPicPr>
            <p:cNvPr id="35" name="Picture 34">
              <a:extLst>
                <a:ext uri="{FF2B5EF4-FFF2-40B4-BE49-F238E27FC236}">
                  <a16:creationId xmlns:a16="http://schemas.microsoft.com/office/drawing/2014/main" id="{AD4386A8-DCFE-CD4E-9D7A-4F2C086F575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82798" y="1456602"/>
              <a:ext cx="2112519" cy="2105235"/>
            </a:xfrm>
            <a:prstGeom prst="rect">
              <a:avLst/>
            </a:prstGeom>
          </p:spPr>
        </p:pic>
        <p:sp>
          <p:nvSpPr>
            <p:cNvPr id="36" name="TextBox 35">
              <a:extLst>
                <a:ext uri="{FF2B5EF4-FFF2-40B4-BE49-F238E27FC236}">
                  <a16:creationId xmlns:a16="http://schemas.microsoft.com/office/drawing/2014/main" id="{62B8D728-B8B6-0449-9810-EEEDD95D69D9}"/>
                </a:ext>
              </a:extLst>
            </p:cNvPr>
            <p:cNvSpPr txBox="1"/>
            <p:nvPr/>
          </p:nvSpPr>
          <p:spPr>
            <a:xfrm>
              <a:off x="7053000" y="1087270"/>
              <a:ext cx="1233671" cy="400109"/>
            </a:xfrm>
            <a:prstGeom prst="rect">
              <a:avLst/>
            </a:prstGeom>
            <a:noFill/>
          </p:spPr>
          <p:txBody>
            <a:bodyPr wrap="none" rtlCol="0">
              <a:spAutoFit/>
            </a:bodyPr>
            <a:lstStyle/>
            <a:p>
              <a:r>
                <a:rPr lang="en-US" sz="1350" dirty="0"/>
                <a:t>2D image</a:t>
              </a:r>
            </a:p>
          </p:txBody>
        </p:sp>
      </p:grpSp>
      <p:grpSp>
        <p:nvGrpSpPr>
          <p:cNvPr id="56" name="Group 55">
            <a:extLst>
              <a:ext uri="{FF2B5EF4-FFF2-40B4-BE49-F238E27FC236}">
                <a16:creationId xmlns:a16="http://schemas.microsoft.com/office/drawing/2014/main" id="{D204106B-E8DA-8D47-BE14-66956830D36D}"/>
              </a:ext>
            </a:extLst>
          </p:cNvPr>
          <p:cNvGrpSpPr/>
          <p:nvPr/>
        </p:nvGrpSpPr>
        <p:grpSpPr>
          <a:xfrm>
            <a:off x="6538949" y="1672702"/>
            <a:ext cx="2477456" cy="1898630"/>
            <a:chOff x="8718597" y="1087270"/>
            <a:chExt cx="3303274" cy="2531506"/>
          </a:xfrm>
        </p:grpSpPr>
        <p:pic>
          <p:nvPicPr>
            <p:cNvPr id="37" name="Picture 36">
              <a:extLst>
                <a:ext uri="{FF2B5EF4-FFF2-40B4-BE49-F238E27FC236}">
                  <a16:creationId xmlns:a16="http://schemas.microsoft.com/office/drawing/2014/main" id="{BB83C7BA-9E09-A14D-9E88-2623E145A52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444995" y="1456602"/>
              <a:ext cx="2576876" cy="2162174"/>
            </a:xfrm>
            <a:prstGeom prst="rect">
              <a:avLst/>
            </a:prstGeom>
          </p:spPr>
        </p:pic>
        <p:sp>
          <p:nvSpPr>
            <p:cNvPr id="38" name="TextBox 37">
              <a:extLst>
                <a:ext uri="{FF2B5EF4-FFF2-40B4-BE49-F238E27FC236}">
                  <a16:creationId xmlns:a16="http://schemas.microsoft.com/office/drawing/2014/main" id="{4C1C4923-ACAD-9040-A4E1-758922B51C85}"/>
                </a:ext>
              </a:extLst>
            </p:cNvPr>
            <p:cNvSpPr txBox="1"/>
            <p:nvPr/>
          </p:nvSpPr>
          <p:spPr>
            <a:xfrm>
              <a:off x="10147375" y="1087270"/>
              <a:ext cx="1323439" cy="400109"/>
            </a:xfrm>
            <a:prstGeom prst="rect">
              <a:avLst/>
            </a:prstGeom>
            <a:noFill/>
          </p:spPr>
          <p:txBody>
            <a:bodyPr wrap="none" rtlCol="0">
              <a:spAutoFit/>
            </a:bodyPr>
            <a:lstStyle/>
            <a:p>
              <a:r>
                <a:rPr lang="en-US" sz="1350" dirty="0"/>
                <a:t>1D pattern</a:t>
              </a:r>
            </a:p>
          </p:txBody>
        </p:sp>
        <p:sp>
          <p:nvSpPr>
            <p:cNvPr id="39" name="Right Arrow 38">
              <a:extLst>
                <a:ext uri="{FF2B5EF4-FFF2-40B4-BE49-F238E27FC236}">
                  <a16:creationId xmlns:a16="http://schemas.microsoft.com/office/drawing/2014/main" id="{FCD1ADC4-9AB6-9E47-B097-F452FAE4BA53}"/>
                </a:ext>
              </a:extLst>
            </p:cNvPr>
            <p:cNvSpPr/>
            <p:nvPr/>
          </p:nvSpPr>
          <p:spPr>
            <a:xfrm>
              <a:off x="8808899" y="1788606"/>
              <a:ext cx="522514" cy="24116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0" name="Right Arrow 39">
              <a:extLst>
                <a:ext uri="{FF2B5EF4-FFF2-40B4-BE49-F238E27FC236}">
                  <a16:creationId xmlns:a16="http://schemas.microsoft.com/office/drawing/2014/main" id="{9A459360-1AC1-C04D-8187-99FDCEA5D83D}"/>
                </a:ext>
              </a:extLst>
            </p:cNvPr>
            <p:cNvSpPr/>
            <p:nvPr/>
          </p:nvSpPr>
          <p:spPr>
            <a:xfrm>
              <a:off x="8808899" y="2924173"/>
              <a:ext cx="522514" cy="24116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1" name="TextBox 40">
              <a:extLst>
                <a:ext uri="{FF2B5EF4-FFF2-40B4-BE49-F238E27FC236}">
                  <a16:creationId xmlns:a16="http://schemas.microsoft.com/office/drawing/2014/main" id="{A2BD42D0-F0CB-D24B-9739-477E26F31195}"/>
                </a:ext>
              </a:extLst>
            </p:cNvPr>
            <p:cNvSpPr txBox="1"/>
            <p:nvPr/>
          </p:nvSpPr>
          <p:spPr>
            <a:xfrm rot="16200000">
              <a:off x="8451430" y="2208627"/>
              <a:ext cx="1088332" cy="553997"/>
            </a:xfrm>
            <a:prstGeom prst="rect">
              <a:avLst/>
            </a:prstGeom>
            <a:noFill/>
          </p:spPr>
          <p:txBody>
            <a:bodyPr wrap="none" rtlCol="0">
              <a:spAutoFit/>
            </a:bodyPr>
            <a:lstStyle/>
            <a:p>
              <a:pPr algn="ctr"/>
              <a:r>
                <a:rPr lang="en-US" sz="1050" dirty="0"/>
                <a:t>Azimuthal </a:t>
              </a:r>
            </a:p>
            <a:p>
              <a:pPr algn="ctr"/>
              <a:r>
                <a:rPr lang="en-US" sz="1050" dirty="0"/>
                <a:t>integration</a:t>
              </a:r>
            </a:p>
          </p:txBody>
        </p:sp>
      </p:grpSp>
      <p:grpSp>
        <p:nvGrpSpPr>
          <p:cNvPr id="57" name="Group 56">
            <a:extLst>
              <a:ext uri="{FF2B5EF4-FFF2-40B4-BE49-F238E27FC236}">
                <a16:creationId xmlns:a16="http://schemas.microsoft.com/office/drawing/2014/main" id="{4D07EC73-6164-A34D-9B29-6F2FCA0D6803}"/>
              </a:ext>
            </a:extLst>
          </p:cNvPr>
          <p:cNvGrpSpPr/>
          <p:nvPr/>
        </p:nvGrpSpPr>
        <p:grpSpPr>
          <a:xfrm>
            <a:off x="4611090" y="3875960"/>
            <a:ext cx="4468716" cy="1628386"/>
            <a:chOff x="6148120" y="4024947"/>
            <a:chExt cx="5958287" cy="2171182"/>
          </a:xfrm>
        </p:grpSpPr>
        <p:sp>
          <p:nvSpPr>
            <p:cNvPr id="44" name="Right Arrow 43">
              <a:extLst>
                <a:ext uri="{FF2B5EF4-FFF2-40B4-BE49-F238E27FC236}">
                  <a16:creationId xmlns:a16="http://schemas.microsoft.com/office/drawing/2014/main" id="{7A8697A0-EE34-4546-9A80-912A09D7C74B}"/>
                </a:ext>
              </a:extLst>
            </p:cNvPr>
            <p:cNvSpPr/>
            <p:nvPr/>
          </p:nvSpPr>
          <p:spPr>
            <a:xfrm rot="8183718" flipV="1">
              <a:off x="9262829" y="4024947"/>
              <a:ext cx="1297871" cy="20434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6" name="TextBox 45">
              <a:extLst>
                <a:ext uri="{FF2B5EF4-FFF2-40B4-BE49-F238E27FC236}">
                  <a16:creationId xmlns:a16="http://schemas.microsoft.com/office/drawing/2014/main" id="{79AD2D84-954A-E045-975E-97E921725962}"/>
                </a:ext>
              </a:extLst>
            </p:cNvPr>
            <p:cNvSpPr txBox="1"/>
            <p:nvPr/>
          </p:nvSpPr>
          <p:spPr>
            <a:xfrm>
              <a:off x="6148120" y="4576824"/>
              <a:ext cx="3071781" cy="492443"/>
            </a:xfrm>
            <a:prstGeom prst="rect">
              <a:avLst/>
            </a:prstGeom>
            <a:noFill/>
          </p:spPr>
          <p:txBody>
            <a:bodyPr wrap="none" rtlCol="0">
              <a:spAutoFit/>
            </a:bodyPr>
            <a:lstStyle/>
            <a:p>
              <a:pPr marL="257175" indent="-257175">
                <a:buFont typeface="Arial" panose="020B0604020202020204" pitchFamily="34" charset="0"/>
                <a:buChar char="•"/>
              </a:pPr>
              <a:r>
                <a:rPr lang="en-US" dirty="0"/>
                <a:t>Phase information</a:t>
              </a:r>
            </a:p>
          </p:txBody>
        </p:sp>
        <p:sp>
          <p:nvSpPr>
            <p:cNvPr id="47" name="TextBox 46">
              <a:extLst>
                <a:ext uri="{FF2B5EF4-FFF2-40B4-BE49-F238E27FC236}">
                  <a16:creationId xmlns:a16="http://schemas.microsoft.com/office/drawing/2014/main" id="{5C4D8F77-ED17-6A45-B3FD-8E2AB8423D8F}"/>
                </a:ext>
              </a:extLst>
            </p:cNvPr>
            <p:cNvSpPr txBox="1"/>
            <p:nvPr/>
          </p:nvSpPr>
          <p:spPr>
            <a:xfrm>
              <a:off x="6148120" y="5115109"/>
              <a:ext cx="3140176" cy="492443"/>
            </a:xfrm>
            <a:prstGeom prst="rect">
              <a:avLst/>
            </a:prstGeom>
            <a:noFill/>
          </p:spPr>
          <p:txBody>
            <a:bodyPr wrap="none" rtlCol="0">
              <a:spAutoFit/>
            </a:bodyPr>
            <a:lstStyle/>
            <a:p>
              <a:pPr marL="257175" indent="-257175">
                <a:buFont typeface="Arial" panose="020B0604020202020204" pitchFamily="34" charset="0"/>
                <a:buChar char="•"/>
              </a:pPr>
              <a:r>
                <a:rPr lang="en-US" dirty="0"/>
                <a:t>Lattice parameters</a:t>
              </a:r>
            </a:p>
          </p:txBody>
        </p:sp>
        <p:sp>
          <p:nvSpPr>
            <p:cNvPr id="48" name="TextBox 47">
              <a:extLst>
                <a:ext uri="{FF2B5EF4-FFF2-40B4-BE49-F238E27FC236}">
                  <a16:creationId xmlns:a16="http://schemas.microsoft.com/office/drawing/2014/main" id="{9D361545-D4E9-5B4D-8066-28A6EA8A3E78}"/>
                </a:ext>
              </a:extLst>
            </p:cNvPr>
            <p:cNvSpPr txBox="1"/>
            <p:nvPr/>
          </p:nvSpPr>
          <p:spPr>
            <a:xfrm>
              <a:off x="6148120" y="5678545"/>
              <a:ext cx="3379557" cy="492443"/>
            </a:xfrm>
            <a:prstGeom prst="rect">
              <a:avLst/>
            </a:prstGeom>
            <a:noFill/>
          </p:spPr>
          <p:txBody>
            <a:bodyPr wrap="none" rtlCol="0">
              <a:spAutoFit/>
            </a:bodyPr>
            <a:lstStyle/>
            <a:p>
              <a:pPr marL="257175" indent="-257175">
                <a:buFont typeface="Arial" panose="020B0604020202020204" pitchFamily="34" charset="0"/>
                <a:buChar char="•"/>
              </a:pPr>
              <a:r>
                <a:rPr lang="en-US" dirty="0"/>
                <a:t>Phase mass fraction</a:t>
              </a:r>
            </a:p>
          </p:txBody>
        </p:sp>
        <p:sp>
          <p:nvSpPr>
            <p:cNvPr id="49" name="TextBox 48">
              <a:extLst>
                <a:ext uri="{FF2B5EF4-FFF2-40B4-BE49-F238E27FC236}">
                  <a16:creationId xmlns:a16="http://schemas.microsoft.com/office/drawing/2014/main" id="{35D2A8D7-E6D0-8842-BA9A-F01A9D459F65}"/>
                </a:ext>
              </a:extLst>
            </p:cNvPr>
            <p:cNvSpPr txBox="1"/>
            <p:nvPr/>
          </p:nvSpPr>
          <p:spPr>
            <a:xfrm>
              <a:off x="9465570" y="4598146"/>
              <a:ext cx="2182649" cy="492443"/>
            </a:xfrm>
            <a:prstGeom prst="rect">
              <a:avLst/>
            </a:prstGeom>
            <a:noFill/>
          </p:spPr>
          <p:txBody>
            <a:bodyPr wrap="none" rtlCol="0">
              <a:spAutoFit/>
            </a:bodyPr>
            <a:lstStyle/>
            <a:p>
              <a:pPr marL="257175" indent="-257175">
                <a:buFont typeface="Arial" panose="020B0604020202020204" pitchFamily="34" charset="0"/>
                <a:buChar char="•"/>
              </a:pPr>
              <a:r>
                <a:rPr lang="en-US" dirty="0"/>
                <a:t>Micro strain</a:t>
              </a:r>
            </a:p>
          </p:txBody>
        </p:sp>
        <p:sp>
          <p:nvSpPr>
            <p:cNvPr id="50" name="TextBox 49">
              <a:extLst>
                <a:ext uri="{FF2B5EF4-FFF2-40B4-BE49-F238E27FC236}">
                  <a16:creationId xmlns:a16="http://schemas.microsoft.com/office/drawing/2014/main" id="{14137B76-36CB-5846-B0B1-701D3BECA7D7}"/>
                </a:ext>
              </a:extLst>
            </p:cNvPr>
            <p:cNvSpPr txBox="1"/>
            <p:nvPr/>
          </p:nvSpPr>
          <p:spPr>
            <a:xfrm>
              <a:off x="9444995" y="5161274"/>
              <a:ext cx="2661412" cy="492443"/>
            </a:xfrm>
            <a:prstGeom prst="rect">
              <a:avLst/>
            </a:prstGeom>
            <a:noFill/>
          </p:spPr>
          <p:txBody>
            <a:bodyPr wrap="none" rtlCol="0">
              <a:spAutoFit/>
            </a:bodyPr>
            <a:lstStyle/>
            <a:p>
              <a:pPr marL="257175" indent="-257175">
                <a:buFont typeface="Arial" panose="020B0604020202020204" pitchFamily="34" charset="0"/>
                <a:buChar char="•"/>
              </a:pPr>
              <a:r>
                <a:rPr lang="en-US" dirty="0"/>
                <a:t>Crystalline size</a:t>
              </a:r>
            </a:p>
          </p:txBody>
        </p:sp>
        <p:sp>
          <p:nvSpPr>
            <p:cNvPr id="51" name="TextBox 50">
              <a:extLst>
                <a:ext uri="{FF2B5EF4-FFF2-40B4-BE49-F238E27FC236}">
                  <a16:creationId xmlns:a16="http://schemas.microsoft.com/office/drawing/2014/main" id="{6BE845C4-4B10-164F-8B39-CA2126A4A194}"/>
                </a:ext>
              </a:extLst>
            </p:cNvPr>
            <p:cNvSpPr txBox="1"/>
            <p:nvPr/>
          </p:nvSpPr>
          <p:spPr>
            <a:xfrm>
              <a:off x="9444995" y="5703686"/>
              <a:ext cx="2593017" cy="492443"/>
            </a:xfrm>
            <a:prstGeom prst="rect">
              <a:avLst/>
            </a:prstGeom>
            <a:noFill/>
          </p:spPr>
          <p:txBody>
            <a:bodyPr wrap="none" rtlCol="0">
              <a:spAutoFit/>
            </a:bodyPr>
            <a:lstStyle/>
            <a:p>
              <a:pPr marL="257175" indent="-257175">
                <a:buFont typeface="Arial" panose="020B0604020202020204" pitchFamily="34" charset="0"/>
                <a:buChar char="•"/>
              </a:pPr>
              <a:r>
                <a:rPr lang="en-US" dirty="0"/>
                <a:t>Stacking faults</a:t>
              </a:r>
            </a:p>
          </p:txBody>
        </p:sp>
      </p:grpSp>
    </p:spTree>
    <p:extLst>
      <p:ext uri="{BB962C8B-B14F-4D97-AF65-F5344CB8AC3E}">
        <p14:creationId xmlns:p14="http://schemas.microsoft.com/office/powerpoint/2010/main" val="15998747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anim calcmode="lin" valueType="num">
                                      <p:cBhvr additive="base">
                                        <p:cTn id="7" dur="500" fill="hold"/>
                                        <p:tgtEl>
                                          <p:spTgt spid="53"/>
                                        </p:tgtEl>
                                        <p:attrNameLst>
                                          <p:attrName>ppt_x</p:attrName>
                                        </p:attrNameLst>
                                      </p:cBhvr>
                                      <p:tavLst>
                                        <p:tav tm="0">
                                          <p:val>
                                            <p:strVal val="#ppt_x"/>
                                          </p:val>
                                        </p:tav>
                                        <p:tav tm="100000">
                                          <p:val>
                                            <p:strVal val="#ppt_x"/>
                                          </p:val>
                                        </p:tav>
                                      </p:tavLst>
                                    </p:anim>
                                    <p:anim calcmode="lin" valueType="num">
                                      <p:cBhvr additive="base">
                                        <p:cTn id="8" dur="500" fill="hold"/>
                                        <p:tgtEl>
                                          <p:spTgt spid="5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5"/>
                                        </p:tgtEl>
                                        <p:attrNameLst>
                                          <p:attrName>style.visibility</p:attrName>
                                        </p:attrNameLst>
                                      </p:cBhvr>
                                      <p:to>
                                        <p:strVal val="visible"/>
                                      </p:to>
                                    </p:set>
                                    <p:anim calcmode="lin" valueType="num">
                                      <p:cBhvr additive="base">
                                        <p:cTn id="13" dur="500" fill="hold"/>
                                        <p:tgtEl>
                                          <p:spTgt spid="55"/>
                                        </p:tgtEl>
                                        <p:attrNameLst>
                                          <p:attrName>ppt_x</p:attrName>
                                        </p:attrNameLst>
                                      </p:cBhvr>
                                      <p:tavLst>
                                        <p:tav tm="0">
                                          <p:val>
                                            <p:strVal val="#ppt_x"/>
                                          </p:val>
                                        </p:tav>
                                        <p:tav tm="100000">
                                          <p:val>
                                            <p:strVal val="#ppt_x"/>
                                          </p:val>
                                        </p:tav>
                                      </p:tavLst>
                                    </p:anim>
                                    <p:anim calcmode="lin" valueType="num">
                                      <p:cBhvr additive="base">
                                        <p:cTn id="14" dur="500" fill="hold"/>
                                        <p:tgtEl>
                                          <p:spTgt spid="5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6"/>
                                        </p:tgtEl>
                                        <p:attrNameLst>
                                          <p:attrName>style.visibility</p:attrName>
                                        </p:attrNameLst>
                                      </p:cBhvr>
                                      <p:to>
                                        <p:strVal val="visible"/>
                                      </p:to>
                                    </p:set>
                                    <p:anim calcmode="lin" valueType="num">
                                      <p:cBhvr additive="base">
                                        <p:cTn id="19" dur="500" fill="hold"/>
                                        <p:tgtEl>
                                          <p:spTgt spid="56"/>
                                        </p:tgtEl>
                                        <p:attrNameLst>
                                          <p:attrName>ppt_x</p:attrName>
                                        </p:attrNameLst>
                                      </p:cBhvr>
                                      <p:tavLst>
                                        <p:tav tm="0">
                                          <p:val>
                                            <p:strVal val="#ppt_x"/>
                                          </p:val>
                                        </p:tav>
                                        <p:tav tm="100000">
                                          <p:val>
                                            <p:strVal val="#ppt_x"/>
                                          </p:val>
                                        </p:tav>
                                      </p:tavLst>
                                    </p:anim>
                                    <p:anim calcmode="lin" valueType="num">
                                      <p:cBhvr additive="base">
                                        <p:cTn id="20" dur="500" fill="hold"/>
                                        <p:tgtEl>
                                          <p:spTgt spid="5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7"/>
                                        </p:tgtEl>
                                        <p:attrNameLst>
                                          <p:attrName>style.visibility</p:attrName>
                                        </p:attrNameLst>
                                      </p:cBhvr>
                                      <p:to>
                                        <p:strVal val="visible"/>
                                      </p:to>
                                    </p:set>
                                    <p:anim calcmode="lin" valueType="num">
                                      <p:cBhvr additive="base">
                                        <p:cTn id="25" dur="500" fill="hold"/>
                                        <p:tgtEl>
                                          <p:spTgt spid="57"/>
                                        </p:tgtEl>
                                        <p:attrNameLst>
                                          <p:attrName>ppt_x</p:attrName>
                                        </p:attrNameLst>
                                      </p:cBhvr>
                                      <p:tavLst>
                                        <p:tav tm="0">
                                          <p:val>
                                            <p:strVal val="#ppt_x"/>
                                          </p:val>
                                        </p:tav>
                                        <p:tav tm="100000">
                                          <p:val>
                                            <p:strVal val="#ppt_x"/>
                                          </p:val>
                                        </p:tav>
                                      </p:tavLst>
                                    </p:anim>
                                    <p:anim calcmode="lin" valueType="num">
                                      <p:cBhvr additive="base">
                                        <p:cTn id="26" dur="500" fill="hold"/>
                                        <p:tgtEl>
                                          <p:spTgt spid="5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Rectangle 1">
            <a:extLst>
              <a:ext uri="{FF2B5EF4-FFF2-40B4-BE49-F238E27FC236}">
                <a16:creationId xmlns:a16="http://schemas.microsoft.com/office/drawing/2014/main" id="{116CE732-1BAF-4859-A6AA-7E37247CA702}"/>
              </a:ext>
            </a:extLst>
          </p:cNvPr>
          <p:cNvSpPr>
            <a:spLocks noChangeArrowheads="1"/>
          </p:cNvSpPr>
          <p:nvPr/>
        </p:nvSpPr>
        <p:spPr bwMode="auto">
          <a:xfrm>
            <a:off x="307975" y="1038796"/>
            <a:ext cx="8153400" cy="4678204"/>
          </a:xfrm>
          <a:prstGeom prst="rect">
            <a:avLst/>
          </a:prstGeom>
          <a:noFill/>
          <a:ln>
            <a:noFill/>
          </a:ln>
        </p:spPr>
        <p:txBody>
          <a:bodyPr>
            <a:spAutoFit/>
          </a:bodyPr>
          <a:lstStyle>
            <a:lvl1pPr>
              <a:spcBef>
                <a:spcPct val="20000"/>
              </a:spcBef>
              <a:buClr>
                <a:srgbClr val="042B7F"/>
              </a:buClr>
              <a:buSzPct val="110000"/>
              <a:buFont typeface="Wingdings" pitchFamily="2" charset="2"/>
              <a:buChar char="§"/>
              <a:defRPr sz="2400">
                <a:solidFill>
                  <a:schemeClr val="tx1"/>
                </a:solidFill>
                <a:latin typeface="Arial" charset="0"/>
                <a:ea typeface="ＭＳ Ｐゴシック" pitchFamily="34" charset="-128"/>
              </a:defRPr>
            </a:lvl1pPr>
            <a:lvl2pPr marL="742950" indent="-285750">
              <a:spcBef>
                <a:spcPct val="20000"/>
              </a:spcBef>
              <a:buClr>
                <a:srgbClr val="042B7F"/>
              </a:buClr>
              <a:buSzPct val="90000"/>
              <a:buFont typeface="Times" pitchFamily="18" charset="0"/>
              <a:buChar char="•"/>
              <a:defRPr sz="2000">
                <a:solidFill>
                  <a:schemeClr val="tx1"/>
                </a:solidFill>
                <a:latin typeface="Arial" charset="0"/>
                <a:ea typeface="ＭＳ Ｐゴシック" pitchFamily="34" charset="-128"/>
              </a:defRPr>
            </a:lvl2pPr>
            <a:lvl3pPr marL="1143000" indent="-228600">
              <a:lnSpc>
                <a:spcPct val="80000"/>
              </a:lnSpc>
              <a:spcBef>
                <a:spcPct val="20000"/>
              </a:spcBef>
              <a:buClr>
                <a:srgbClr val="042B7F"/>
              </a:buClr>
              <a:buSzPct val="90000"/>
              <a:buChar char="-"/>
              <a:defRPr sz="2400">
                <a:solidFill>
                  <a:schemeClr val="tx1"/>
                </a:solidFill>
                <a:latin typeface="Arial" charset="0"/>
                <a:ea typeface="ＭＳ Ｐゴシック" pitchFamily="34" charset="-128"/>
              </a:defRPr>
            </a:lvl3pPr>
            <a:lvl4pPr marL="1600200" indent="-228600">
              <a:lnSpc>
                <a:spcPct val="80000"/>
              </a:lnSpc>
              <a:spcBef>
                <a:spcPct val="20000"/>
              </a:spcBef>
              <a:buClr>
                <a:srgbClr val="042B7F"/>
              </a:buClr>
              <a:buSzPct val="90000"/>
              <a:buChar char="-"/>
              <a:defRPr sz="2000">
                <a:solidFill>
                  <a:schemeClr val="tx1"/>
                </a:solidFill>
                <a:latin typeface="Arial" charset="0"/>
                <a:ea typeface="ＭＳ Ｐゴシック" pitchFamily="34" charset="-128"/>
              </a:defRPr>
            </a:lvl4pPr>
            <a:lvl5pPr marL="2057400" indent="-228600">
              <a:lnSpc>
                <a:spcPct val="80000"/>
              </a:lnSpc>
              <a:spcBef>
                <a:spcPct val="20000"/>
              </a:spcBef>
              <a:buClr>
                <a:srgbClr val="042B7F"/>
              </a:buClr>
              <a:buSzPct val="90000"/>
              <a:buChar char="-"/>
              <a:defRPr sz="2000">
                <a:solidFill>
                  <a:schemeClr val="tx1"/>
                </a:solidFill>
                <a:latin typeface="Arial" charset="0"/>
                <a:ea typeface="ＭＳ Ｐゴシック" pitchFamily="34" charset="-128"/>
              </a:defRPr>
            </a:lvl5pPr>
            <a:lvl6pPr marL="25146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charset="0"/>
                <a:ea typeface="ＭＳ Ｐゴシック" pitchFamily="34" charset="-128"/>
              </a:defRPr>
            </a:lvl6pPr>
            <a:lvl7pPr marL="29718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charset="0"/>
                <a:ea typeface="ＭＳ Ｐゴシック" pitchFamily="34" charset="-128"/>
              </a:defRPr>
            </a:lvl7pPr>
            <a:lvl8pPr marL="34290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charset="0"/>
                <a:ea typeface="ＭＳ Ｐゴシック" pitchFamily="34" charset="-128"/>
              </a:defRPr>
            </a:lvl8pPr>
            <a:lvl9pPr marL="38862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charset="0"/>
                <a:ea typeface="ＭＳ Ｐゴシック" pitchFamily="34" charset="-128"/>
              </a:defRPr>
            </a:lvl9pPr>
          </a:lstStyle>
          <a:p>
            <a:pPr algn="just">
              <a:spcBef>
                <a:spcPct val="0"/>
              </a:spcBef>
              <a:buClrTx/>
              <a:buSzTx/>
              <a:buFontTx/>
              <a:buNone/>
              <a:defRPr/>
            </a:pPr>
            <a:endParaRPr lang="en-US" altLang="en-US" sz="1800" dirty="0"/>
          </a:p>
          <a:p>
            <a:pPr marL="285750" indent="-285750" algn="just">
              <a:spcBef>
                <a:spcPct val="0"/>
              </a:spcBef>
              <a:buClrTx/>
              <a:buSzTx/>
              <a:defRPr/>
            </a:pPr>
            <a:r>
              <a:rPr lang="en-US" altLang="en-US" sz="2000" dirty="0"/>
              <a:t>Overview of the Isotope Program</a:t>
            </a:r>
          </a:p>
          <a:p>
            <a:pPr marL="285750" indent="-285750" algn="just">
              <a:spcBef>
                <a:spcPct val="0"/>
              </a:spcBef>
              <a:buClrTx/>
              <a:buSzTx/>
              <a:defRPr/>
            </a:pPr>
            <a:endParaRPr lang="en-US" altLang="en-US" sz="2000" dirty="0"/>
          </a:p>
          <a:p>
            <a:pPr marL="285750" indent="-285750" algn="just">
              <a:spcBef>
                <a:spcPct val="0"/>
              </a:spcBef>
              <a:buClrTx/>
              <a:buSzTx/>
              <a:defRPr/>
            </a:pPr>
            <a:r>
              <a:rPr lang="en-US" altLang="en-US" sz="2000" dirty="0"/>
              <a:t>Present capabilities at BNL in irradiation and post-irradiation characterizing accelerator and nuclear materials on materials in utilizing its unique experimental facilities</a:t>
            </a:r>
          </a:p>
          <a:p>
            <a:pPr marL="285750" indent="-285750" algn="just">
              <a:spcBef>
                <a:spcPct val="0"/>
              </a:spcBef>
              <a:buClrTx/>
              <a:buSzTx/>
              <a:defRPr/>
            </a:pPr>
            <a:endParaRPr lang="en-US" altLang="en-US" sz="2000" dirty="0"/>
          </a:p>
          <a:p>
            <a:pPr marL="285750" indent="-285750" algn="just">
              <a:spcBef>
                <a:spcPct val="0"/>
              </a:spcBef>
              <a:buClrTx/>
              <a:buSzTx/>
              <a:defRPr/>
            </a:pPr>
            <a:r>
              <a:rPr lang="en-US" altLang="en-US" sz="2000" dirty="0"/>
              <a:t>Discuss some of the previous work</a:t>
            </a:r>
          </a:p>
          <a:p>
            <a:pPr algn="just">
              <a:spcBef>
                <a:spcPct val="0"/>
              </a:spcBef>
              <a:buClrTx/>
              <a:buSzTx/>
              <a:buFont typeface="Wingdings" pitchFamily="2" charset="2"/>
              <a:buNone/>
              <a:defRPr/>
            </a:pPr>
            <a:r>
              <a:rPr lang="en-US" altLang="en-US" sz="2000" dirty="0"/>
              <a:t>    </a:t>
            </a:r>
          </a:p>
          <a:p>
            <a:pPr marL="285750" indent="-285750" algn="just">
              <a:spcBef>
                <a:spcPct val="0"/>
              </a:spcBef>
              <a:buClrTx/>
              <a:buSzTx/>
              <a:defRPr/>
            </a:pPr>
            <a:r>
              <a:rPr lang="en-US" altLang="en-US" sz="2000" dirty="0"/>
              <a:t>Outline a path forward in both irradiation damage capabilities, an exciting array of micro-characterization techniques at the NSLS-II synchrotron beamlines</a:t>
            </a:r>
          </a:p>
          <a:p>
            <a:pPr algn="just">
              <a:spcBef>
                <a:spcPct val="0"/>
              </a:spcBef>
              <a:buClrTx/>
              <a:buSzTx/>
              <a:buNone/>
              <a:defRPr/>
            </a:pPr>
            <a:endParaRPr lang="en-US" altLang="en-US" sz="2000" dirty="0"/>
          </a:p>
          <a:p>
            <a:pPr marL="285750" indent="-285750" algn="just">
              <a:spcBef>
                <a:spcPct val="0"/>
              </a:spcBef>
              <a:buClrTx/>
              <a:buSzTx/>
              <a:defRPr/>
            </a:pPr>
            <a:r>
              <a:rPr lang="en-US" altLang="en-US" sz="2000" dirty="0"/>
              <a:t>Present future capabilities at the Material in Radiations Environment MRE for Post Irradiation examination of radioactive materials </a:t>
            </a:r>
          </a:p>
        </p:txBody>
      </p:sp>
      <p:sp>
        <p:nvSpPr>
          <p:cNvPr id="4" name="TextBox 1">
            <a:extLst>
              <a:ext uri="{FF2B5EF4-FFF2-40B4-BE49-F238E27FC236}">
                <a16:creationId xmlns:a16="http://schemas.microsoft.com/office/drawing/2014/main" id="{9F1C1C3C-FB9E-42D9-A15C-5024BBBD6B88}"/>
              </a:ext>
            </a:extLst>
          </p:cNvPr>
          <p:cNvSpPr txBox="1">
            <a:spLocks noChangeArrowheads="1"/>
          </p:cNvSpPr>
          <p:nvPr/>
        </p:nvSpPr>
        <p:spPr bwMode="auto">
          <a:xfrm>
            <a:off x="307975" y="447865"/>
            <a:ext cx="5262979" cy="590931"/>
          </a:xfrm>
          <a:prstGeom prst="rect">
            <a:avLst/>
          </a:prstGeom>
        </p:spPr>
        <p:txBody>
          <a:bodyPr vert="horz" lIns="91440" tIns="45720" rIns="91440" bIns="45720" rtlCol="0" anchor="ctr">
            <a:normAutofit/>
          </a:bodyPr>
          <a:lstStyle>
            <a:lvl1pPr defTabSz="685800">
              <a:lnSpc>
                <a:spcPct val="90000"/>
              </a:lnSpc>
              <a:spcBef>
                <a:spcPct val="0"/>
              </a:spcBef>
              <a:buNone/>
              <a:defRPr sz="3600" b="1">
                <a:ea typeface="+mj-lt"/>
                <a:cs typeface="+mj-lt"/>
              </a:defRPr>
            </a:lvl1pPr>
          </a:lstStyle>
          <a:p>
            <a:r>
              <a:rPr lang="en-US" altLang="en-US" dirty="0"/>
              <a:t>Outline of Presentation</a:t>
            </a:r>
          </a:p>
        </p:txBody>
      </p:sp>
    </p:spTree>
    <p:extLst>
      <p:ext uri="{BB962C8B-B14F-4D97-AF65-F5344CB8AC3E}">
        <p14:creationId xmlns:p14="http://schemas.microsoft.com/office/powerpoint/2010/main" val="9274659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A5D87AC8-2343-EB47-882E-BB31D68FFBF1}"/>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70801" y="1029844"/>
            <a:ext cx="4762348" cy="2399156"/>
          </a:xfrm>
          <a:prstGeom prst="rect">
            <a:avLst/>
          </a:prstGeom>
          <a:noFill/>
          <a:ln w="38100">
            <a:noFill/>
          </a:ln>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72070C5D-989E-6F43-8BCD-D860FCDD3D28}"/>
              </a:ext>
            </a:extLst>
          </p:cNvPr>
          <p:cNvGrpSpPr/>
          <p:nvPr/>
        </p:nvGrpSpPr>
        <p:grpSpPr>
          <a:xfrm>
            <a:off x="496166" y="3570372"/>
            <a:ext cx="2382412" cy="2070461"/>
            <a:chOff x="661555" y="3617496"/>
            <a:chExt cx="3176549" cy="2760614"/>
          </a:xfrm>
        </p:grpSpPr>
        <p:pic>
          <p:nvPicPr>
            <p:cNvPr id="4" name="Picture 4">
              <a:extLst>
                <a:ext uri="{FF2B5EF4-FFF2-40B4-BE49-F238E27FC236}">
                  <a16:creationId xmlns:a16="http://schemas.microsoft.com/office/drawing/2014/main" id="{F80CAAFD-4761-4340-97A1-77B5AEC343DA}"/>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65064" y="3617496"/>
              <a:ext cx="1335372" cy="212311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97695B95-7DCC-C44A-BFFC-3028743A3DC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500479" y="3659518"/>
              <a:ext cx="974127" cy="971312"/>
            </a:xfrm>
            <a:prstGeom prst="rect">
              <a:avLst/>
            </a:prstGeom>
          </p:spPr>
        </p:pic>
        <p:pic>
          <p:nvPicPr>
            <p:cNvPr id="6" name="Picture 5">
              <a:extLst>
                <a:ext uri="{FF2B5EF4-FFF2-40B4-BE49-F238E27FC236}">
                  <a16:creationId xmlns:a16="http://schemas.microsoft.com/office/drawing/2014/main" id="{B78D4707-0B89-1943-BDBA-F96D7A1FEE8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061396" y="4768219"/>
              <a:ext cx="1776708" cy="971313"/>
            </a:xfrm>
            <a:prstGeom prst="rect">
              <a:avLst/>
            </a:prstGeom>
          </p:spPr>
        </p:pic>
        <p:sp>
          <p:nvSpPr>
            <p:cNvPr id="7" name="TextBox 6">
              <a:extLst>
                <a:ext uri="{FF2B5EF4-FFF2-40B4-BE49-F238E27FC236}">
                  <a16:creationId xmlns:a16="http://schemas.microsoft.com/office/drawing/2014/main" id="{0FDA4CE2-51C5-764F-B2A7-5DC4391E973C}"/>
                </a:ext>
              </a:extLst>
            </p:cNvPr>
            <p:cNvSpPr txBox="1"/>
            <p:nvPr/>
          </p:nvSpPr>
          <p:spPr>
            <a:xfrm>
              <a:off x="661555" y="5701002"/>
              <a:ext cx="2939268" cy="677108"/>
            </a:xfrm>
            <a:prstGeom prst="rect">
              <a:avLst/>
            </a:prstGeom>
            <a:noFill/>
          </p:spPr>
          <p:txBody>
            <a:bodyPr wrap="none" rtlCol="0">
              <a:spAutoFit/>
            </a:bodyPr>
            <a:lstStyle/>
            <a:p>
              <a:pPr algn="ctr"/>
              <a:r>
                <a:rPr lang="en-US" sz="1350" dirty="0"/>
                <a:t>Robot for high-throughput </a:t>
              </a:r>
            </a:p>
            <a:p>
              <a:pPr algn="ctr"/>
              <a:r>
                <a:rPr lang="en-US" sz="1350" dirty="0"/>
                <a:t>sample changing</a:t>
              </a:r>
            </a:p>
          </p:txBody>
        </p:sp>
      </p:grpSp>
      <p:cxnSp>
        <p:nvCxnSpPr>
          <p:cNvPr id="8" name="Straight Connector 7">
            <a:extLst>
              <a:ext uri="{FF2B5EF4-FFF2-40B4-BE49-F238E27FC236}">
                <a16:creationId xmlns:a16="http://schemas.microsoft.com/office/drawing/2014/main" id="{1528F9B3-0507-4846-93A5-61F5B05DEFB1}"/>
              </a:ext>
            </a:extLst>
          </p:cNvPr>
          <p:cNvCxnSpPr/>
          <p:nvPr/>
        </p:nvCxnSpPr>
        <p:spPr>
          <a:xfrm flipV="1">
            <a:off x="2943162" y="3623803"/>
            <a:ext cx="0" cy="1794442"/>
          </a:xfrm>
          <a:prstGeom prst="line">
            <a:avLst/>
          </a:prstGeom>
          <a:ln w="22225">
            <a:prstDash val="dash"/>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3AB1EA6-9CC7-1C4A-A0CD-D9630D49D105}"/>
              </a:ext>
            </a:extLst>
          </p:cNvPr>
          <p:cNvCxnSpPr/>
          <p:nvPr/>
        </p:nvCxnSpPr>
        <p:spPr>
          <a:xfrm flipV="1">
            <a:off x="5042315" y="3592177"/>
            <a:ext cx="0" cy="1794442"/>
          </a:xfrm>
          <a:prstGeom prst="line">
            <a:avLst/>
          </a:prstGeom>
          <a:ln w="22225">
            <a:prstDash val="dash"/>
          </a:ln>
        </p:spPr>
        <p:style>
          <a:lnRef idx="1">
            <a:schemeClr val="accent1"/>
          </a:lnRef>
          <a:fillRef idx="0">
            <a:schemeClr val="accent1"/>
          </a:fillRef>
          <a:effectRef idx="0">
            <a:schemeClr val="accent1"/>
          </a:effectRef>
          <a:fontRef idx="minor">
            <a:schemeClr val="tx1"/>
          </a:fontRef>
        </p:style>
      </p:cxnSp>
      <p:grpSp>
        <p:nvGrpSpPr>
          <p:cNvPr id="10" name="Group 9">
            <a:extLst>
              <a:ext uri="{FF2B5EF4-FFF2-40B4-BE49-F238E27FC236}">
                <a16:creationId xmlns:a16="http://schemas.microsoft.com/office/drawing/2014/main" id="{265D8EFC-4E8B-A548-BACC-331067C3CCE1}"/>
              </a:ext>
            </a:extLst>
          </p:cNvPr>
          <p:cNvGrpSpPr/>
          <p:nvPr/>
        </p:nvGrpSpPr>
        <p:grpSpPr>
          <a:xfrm>
            <a:off x="7188725" y="3570373"/>
            <a:ext cx="1386105" cy="1924665"/>
            <a:chOff x="9584962" y="3617496"/>
            <a:chExt cx="1848139" cy="2566219"/>
          </a:xfrm>
        </p:grpSpPr>
        <p:pic>
          <p:nvPicPr>
            <p:cNvPr id="11" name="Picture 10">
              <a:extLst>
                <a:ext uri="{FF2B5EF4-FFF2-40B4-BE49-F238E27FC236}">
                  <a16:creationId xmlns:a16="http://schemas.microsoft.com/office/drawing/2014/main" id="{7B75F6D1-E33E-DD4F-AEF0-93EE8B10E29C}"/>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584962" y="3617496"/>
              <a:ext cx="1844273" cy="2162917"/>
            </a:xfrm>
            <a:prstGeom prst="rect">
              <a:avLst/>
            </a:prstGeom>
          </p:spPr>
        </p:pic>
        <p:sp>
          <p:nvSpPr>
            <p:cNvPr id="12" name="TextBox 11">
              <a:extLst>
                <a:ext uri="{FF2B5EF4-FFF2-40B4-BE49-F238E27FC236}">
                  <a16:creationId xmlns:a16="http://schemas.microsoft.com/office/drawing/2014/main" id="{BC3D9E0A-0E17-6C47-B26E-1C0ED54C83DD}"/>
                </a:ext>
              </a:extLst>
            </p:cNvPr>
            <p:cNvSpPr txBox="1"/>
            <p:nvPr/>
          </p:nvSpPr>
          <p:spPr>
            <a:xfrm>
              <a:off x="9776237" y="5783606"/>
              <a:ext cx="1656864" cy="400109"/>
            </a:xfrm>
            <a:prstGeom prst="rect">
              <a:avLst/>
            </a:prstGeom>
            <a:noFill/>
          </p:spPr>
          <p:txBody>
            <a:bodyPr wrap="none" rtlCol="0">
              <a:spAutoFit/>
            </a:bodyPr>
            <a:lstStyle/>
            <a:p>
              <a:r>
                <a:rPr lang="en-US" sz="1350" dirty="0"/>
                <a:t>Corrosion cell</a:t>
              </a:r>
            </a:p>
          </p:txBody>
        </p:sp>
      </p:grpSp>
      <p:cxnSp>
        <p:nvCxnSpPr>
          <p:cNvPr id="13" name="Straight Connector 12">
            <a:extLst>
              <a:ext uri="{FF2B5EF4-FFF2-40B4-BE49-F238E27FC236}">
                <a16:creationId xmlns:a16="http://schemas.microsoft.com/office/drawing/2014/main" id="{53AADBF9-0326-0541-BE78-1CE3D5112698}"/>
              </a:ext>
            </a:extLst>
          </p:cNvPr>
          <p:cNvCxnSpPr/>
          <p:nvPr/>
        </p:nvCxnSpPr>
        <p:spPr>
          <a:xfrm flipV="1">
            <a:off x="7035062" y="3623802"/>
            <a:ext cx="0" cy="1794442"/>
          </a:xfrm>
          <a:prstGeom prst="line">
            <a:avLst/>
          </a:prstGeom>
          <a:ln w="22225">
            <a:prstDash val="dash"/>
          </a:ln>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id="{CB5FC4E0-C805-D540-A49F-E92051DEB475}"/>
              </a:ext>
            </a:extLst>
          </p:cNvPr>
          <p:cNvGrpSpPr/>
          <p:nvPr/>
        </p:nvGrpSpPr>
        <p:grpSpPr>
          <a:xfrm>
            <a:off x="5055807" y="3584777"/>
            <a:ext cx="2060179" cy="1890837"/>
            <a:chOff x="6741075" y="3636701"/>
            <a:chExt cx="2746906" cy="2521115"/>
          </a:xfrm>
        </p:grpSpPr>
        <p:sp>
          <p:nvSpPr>
            <p:cNvPr id="15" name="TextBox 14">
              <a:extLst>
                <a:ext uri="{FF2B5EF4-FFF2-40B4-BE49-F238E27FC236}">
                  <a16:creationId xmlns:a16="http://schemas.microsoft.com/office/drawing/2014/main" id="{DE9EAC62-0407-D64F-AC5D-AFBB8518D076}"/>
                </a:ext>
              </a:extLst>
            </p:cNvPr>
            <p:cNvSpPr txBox="1"/>
            <p:nvPr/>
          </p:nvSpPr>
          <p:spPr>
            <a:xfrm>
              <a:off x="6741075" y="5757707"/>
              <a:ext cx="2746906" cy="400109"/>
            </a:xfrm>
            <a:prstGeom prst="rect">
              <a:avLst/>
            </a:prstGeom>
            <a:noFill/>
          </p:spPr>
          <p:txBody>
            <a:bodyPr wrap="none" rtlCol="0">
              <a:spAutoFit/>
            </a:bodyPr>
            <a:lstStyle/>
            <a:p>
              <a:r>
                <a:rPr lang="en-US" sz="1350" dirty="0"/>
                <a:t>Cryostream  (80K-500K)</a:t>
              </a:r>
            </a:p>
          </p:txBody>
        </p:sp>
        <p:pic>
          <p:nvPicPr>
            <p:cNvPr id="16" name="Picture 15">
              <a:extLst>
                <a:ext uri="{FF2B5EF4-FFF2-40B4-BE49-F238E27FC236}">
                  <a16:creationId xmlns:a16="http://schemas.microsoft.com/office/drawing/2014/main" id="{41F631D0-4751-1F44-8951-4FA221B02A96}"/>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248126" y="3636701"/>
              <a:ext cx="1423614" cy="2065023"/>
            </a:xfrm>
            <a:prstGeom prst="rect">
              <a:avLst/>
            </a:prstGeom>
          </p:spPr>
        </p:pic>
      </p:grpSp>
      <p:grpSp>
        <p:nvGrpSpPr>
          <p:cNvPr id="17" name="Group 16">
            <a:extLst>
              <a:ext uri="{FF2B5EF4-FFF2-40B4-BE49-F238E27FC236}">
                <a16:creationId xmlns:a16="http://schemas.microsoft.com/office/drawing/2014/main" id="{73255532-38ED-2646-826B-CA4C138BD2F5}"/>
              </a:ext>
            </a:extLst>
          </p:cNvPr>
          <p:cNvGrpSpPr/>
          <p:nvPr/>
        </p:nvGrpSpPr>
        <p:grpSpPr>
          <a:xfrm>
            <a:off x="3032974" y="3584776"/>
            <a:ext cx="1911134" cy="1897247"/>
            <a:chOff x="4043965" y="3636701"/>
            <a:chExt cx="2548179" cy="2529663"/>
          </a:xfrm>
        </p:grpSpPr>
        <p:pic>
          <p:nvPicPr>
            <p:cNvPr id="18" name="Picture 17">
              <a:extLst>
                <a:ext uri="{FF2B5EF4-FFF2-40B4-BE49-F238E27FC236}">
                  <a16:creationId xmlns:a16="http://schemas.microsoft.com/office/drawing/2014/main" id="{C875F2CB-AA6C-8742-9749-CE36770A1C0A}"/>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043965" y="3636701"/>
              <a:ext cx="1505281" cy="1523345"/>
            </a:xfrm>
            <a:prstGeom prst="rect">
              <a:avLst/>
            </a:prstGeom>
          </p:spPr>
        </p:pic>
        <p:pic>
          <p:nvPicPr>
            <p:cNvPr id="19" name="Picture 18">
              <a:extLst>
                <a:ext uri="{FF2B5EF4-FFF2-40B4-BE49-F238E27FC236}">
                  <a16:creationId xmlns:a16="http://schemas.microsoft.com/office/drawing/2014/main" id="{3EA36D43-8DB4-B74E-83A7-462C269BD659}"/>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5199861" y="4431876"/>
              <a:ext cx="1392283" cy="1317025"/>
            </a:xfrm>
            <a:prstGeom prst="rect">
              <a:avLst/>
            </a:prstGeom>
          </p:spPr>
        </p:pic>
        <p:sp>
          <p:nvSpPr>
            <p:cNvPr id="20" name="TextBox 19">
              <a:extLst>
                <a:ext uri="{FF2B5EF4-FFF2-40B4-BE49-F238E27FC236}">
                  <a16:creationId xmlns:a16="http://schemas.microsoft.com/office/drawing/2014/main" id="{A89B3739-0CA9-9646-BC4D-3EA7F070BF52}"/>
                </a:ext>
              </a:extLst>
            </p:cNvPr>
            <p:cNvSpPr txBox="1"/>
            <p:nvPr/>
          </p:nvSpPr>
          <p:spPr>
            <a:xfrm>
              <a:off x="4165286" y="5766255"/>
              <a:ext cx="2362186" cy="400109"/>
            </a:xfrm>
            <a:prstGeom prst="rect">
              <a:avLst/>
            </a:prstGeom>
            <a:noFill/>
          </p:spPr>
          <p:txBody>
            <a:bodyPr wrap="none" rtlCol="0">
              <a:spAutoFit/>
            </a:bodyPr>
            <a:lstStyle/>
            <a:p>
              <a:r>
                <a:rPr lang="en-US" sz="1350" dirty="0"/>
                <a:t>Heating up to 1500C</a:t>
              </a:r>
            </a:p>
          </p:txBody>
        </p:sp>
      </p:grpSp>
      <p:grpSp>
        <p:nvGrpSpPr>
          <p:cNvPr id="21" name="Group 20">
            <a:extLst>
              <a:ext uri="{FF2B5EF4-FFF2-40B4-BE49-F238E27FC236}">
                <a16:creationId xmlns:a16="http://schemas.microsoft.com/office/drawing/2014/main" id="{9DFA42F7-89FE-AA46-9F66-282341AA247E}"/>
              </a:ext>
            </a:extLst>
          </p:cNvPr>
          <p:cNvGrpSpPr/>
          <p:nvPr/>
        </p:nvGrpSpPr>
        <p:grpSpPr>
          <a:xfrm>
            <a:off x="3423805" y="1269148"/>
            <a:ext cx="5543465" cy="2051268"/>
            <a:chOff x="4565073" y="549197"/>
            <a:chExt cx="7391287" cy="2735024"/>
          </a:xfrm>
        </p:grpSpPr>
        <p:sp>
          <p:nvSpPr>
            <p:cNvPr id="22" name="Oval 21">
              <a:extLst>
                <a:ext uri="{FF2B5EF4-FFF2-40B4-BE49-F238E27FC236}">
                  <a16:creationId xmlns:a16="http://schemas.microsoft.com/office/drawing/2014/main" id="{EA6012ED-E874-AF44-837E-C908A08384C6}"/>
                </a:ext>
              </a:extLst>
            </p:cNvPr>
            <p:cNvSpPr/>
            <p:nvPr/>
          </p:nvSpPr>
          <p:spPr>
            <a:xfrm>
              <a:off x="4565073" y="1089660"/>
              <a:ext cx="1572768" cy="219456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3" name="Rectangle 22">
              <a:extLst>
                <a:ext uri="{FF2B5EF4-FFF2-40B4-BE49-F238E27FC236}">
                  <a16:creationId xmlns:a16="http://schemas.microsoft.com/office/drawing/2014/main" id="{4C603696-B29A-244E-A3DF-17E1F6773D46}"/>
                </a:ext>
              </a:extLst>
            </p:cNvPr>
            <p:cNvSpPr/>
            <p:nvPr/>
          </p:nvSpPr>
          <p:spPr>
            <a:xfrm>
              <a:off x="4808524" y="2002274"/>
              <a:ext cx="1118256" cy="400109"/>
            </a:xfrm>
            <a:prstGeom prst="rect">
              <a:avLst/>
            </a:prstGeom>
          </p:spPr>
          <p:txBody>
            <a:bodyPr wrap="none">
              <a:spAutoFit/>
            </a:bodyPr>
            <a:lstStyle/>
            <a:p>
              <a:pPr algn="ctr"/>
              <a:r>
                <a:rPr lang="en-US" sz="1350" b="1" dirty="0">
                  <a:solidFill>
                    <a:srgbClr val="FF0000"/>
                  </a:solidFill>
                </a:rPr>
                <a:t>C-hutch</a:t>
              </a:r>
            </a:p>
          </p:txBody>
        </p:sp>
        <p:pic>
          <p:nvPicPr>
            <p:cNvPr id="24" name="Picture 23">
              <a:extLst>
                <a:ext uri="{FF2B5EF4-FFF2-40B4-BE49-F238E27FC236}">
                  <a16:creationId xmlns:a16="http://schemas.microsoft.com/office/drawing/2014/main" id="{AEAECA2D-0EB5-8145-9F4E-CD2FB1C08AB3}"/>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6985095" y="549197"/>
              <a:ext cx="4971265" cy="2656709"/>
            </a:xfrm>
            <a:prstGeom prst="rect">
              <a:avLst/>
            </a:prstGeom>
          </p:spPr>
        </p:pic>
      </p:grpSp>
      <p:sp>
        <p:nvSpPr>
          <p:cNvPr id="25" name="Rectangle 24">
            <a:extLst>
              <a:ext uri="{FF2B5EF4-FFF2-40B4-BE49-F238E27FC236}">
                <a16:creationId xmlns:a16="http://schemas.microsoft.com/office/drawing/2014/main" id="{75ED3942-3C43-3C4B-AAFE-DA2122AE449C}"/>
              </a:ext>
            </a:extLst>
          </p:cNvPr>
          <p:cNvSpPr/>
          <p:nvPr/>
        </p:nvSpPr>
        <p:spPr>
          <a:xfrm>
            <a:off x="238382" y="3498847"/>
            <a:ext cx="8708192" cy="2090006"/>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307790537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ppt_x"/>
                                          </p:val>
                                        </p:tav>
                                        <p:tav tm="100000">
                                          <p:val>
                                            <p:strVal val="#ppt_x"/>
                                          </p:val>
                                        </p:tav>
                                      </p:tavLst>
                                    </p:anim>
                                    <p:anim calcmode="lin" valueType="num">
                                      <p:cBhvr additive="base">
                                        <p:cTn id="2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additive="base">
                                        <p:cTn id="25" dur="500" fill="hold"/>
                                        <p:tgtEl>
                                          <p:spTgt spid="14"/>
                                        </p:tgtEl>
                                        <p:attrNameLst>
                                          <p:attrName>ppt_x</p:attrName>
                                        </p:attrNameLst>
                                      </p:cBhvr>
                                      <p:tavLst>
                                        <p:tav tm="0">
                                          <p:val>
                                            <p:strVal val="#ppt_x"/>
                                          </p:val>
                                        </p:tav>
                                        <p:tav tm="100000">
                                          <p:val>
                                            <p:strVal val="#ppt_x"/>
                                          </p:val>
                                        </p:tav>
                                      </p:tavLst>
                                    </p:anim>
                                    <p:anim calcmode="lin" valueType="num">
                                      <p:cBhvr additive="base">
                                        <p:cTn id="2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F7F417C-374C-404E-AE15-A14799FBA92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850082" y="1548250"/>
            <a:ext cx="3054703" cy="4005695"/>
          </a:xfrm>
          <a:prstGeom prst="rect">
            <a:avLst/>
          </a:prstGeom>
        </p:spPr>
      </p:pic>
      <p:grpSp>
        <p:nvGrpSpPr>
          <p:cNvPr id="6" name="Group 5">
            <a:extLst>
              <a:ext uri="{FF2B5EF4-FFF2-40B4-BE49-F238E27FC236}">
                <a16:creationId xmlns:a16="http://schemas.microsoft.com/office/drawing/2014/main" id="{F7970540-DD7F-E545-B6B5-CCD398DA7FA2}"/>
              </a:ext>
            </a:extLst>
          </p:cNvPr>
          <p:cNvGrpSpPr/>
          <p:nvPr/>
        </p:nvGrpSpPr>
        <p:grpSpPr>
          <a:xfrm>
            <a:off x="259998" y="1672939"/>
            <a:ext cx="5257620" cy="3745922"/>
            <a:chOff x="317610" y="519546"/>
            <a:chExt cx="6276025" cy="4471510"/>
          </a:xfrm>
        </p:grpSpPr>
        <p:pic>
          <p:nvPicPr>
            <p:cNvPr id="3" name="Picture 2">
              <a:extLst>
                <a:ext uri="{FF2B5EF4-FFF2-40B4-BE49-F238E27FC236}">
                  <a16:creationId xmlns:a16="http://schemas.microsoft.com/office/drawing/2014/main" id="{B9F8B248-F39A-6D4A-90BE-89032E66C6D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17610" y="519546"/>
              <a:ext cx="3759397" cy="4471510"/>
            </a:xfrm>
            <a:prstGeom prst="rect">
              <a:avLst/>
            </a:prstGeom>
          </p:spPr>
        </p:pic>
        <p:pic>
          <p:nvPicPr>
            <p:cNvPr id="4" name="Picture 3">
              <a:extLst>
                <a:ext uri="{FF2B5EF4-FFF2-40B4-BE49-F238E27FC236}">
                  <a16:creationId xmlns:a16="http://schemas.microsoft.com/office/drawing/2014/main" id="{964F8EE3-1FF2-6446-BF04-71145E9FAD4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240640" y="809099"/>
              <a:ext cx="2352995" cy="1565375"/>
            </a:xfrm>
            <a:prstGeom prst="rect">
              <a:avLst/>
            </a:prstGeom>
          </p:spPr>
        </p:pic>
        <p:pic>
          <p:nvPicPr>
            <p:cNvPr id="5" name="Picture 4">
              <a:extLst>
                <a:ext uri="{FF2B5EF4-FFF2-40B4-BE49-F238E27FC236}">
                  <a16:creationId xmlns:a16="http://schemas.microsoft.com/office/drawing/2014/main" id="{249462BE-CE39-DD4B-B1E0-399E5BAB4E1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240640" y="2737664"/>
              <a:ext cx="2352995" cy="1382671"/>
            </a:xfrm>
            <a:prstGeom prst="rect">
              <a:avLst/>
            </a:prstGeom>
          </p:spPr>
        </p:pic>
      </p:grpSp>
      <p:sp>
        <p:nvSpPr>
          <p:cNvPr id="7" name="TextBox 6">
            <a:extLst>
              <a:ext uri="{FF2B5EF4-FFF2-40B4-BE49-F238E27FC236}">
                <a16:creationId xmlns:a16="http://schemas.microsoft.com/office/drawing/2014/main" id="{655E220A-BA24-D446-A7DA-A599BC766464}"/>
              </a:ext>
            </a:extLst>
          </p:cNvPr>
          <p:cNvSpPr txBox="1"/>
          <p:nvPr/>
        </p:nvSpPr>
        <p:spPr>
          <a:xfrm>
            <a:off x="599769" y="261362"/>
            <a:ext cx="6777664" cy="535531"/>
          </a:xfrm>
          <a:prstGeom prst="rect">
            <a:avLst/>
          </a:prstGeom>
        </p:spPr>
        <p:txBody>
          <a:bodyPr vert="horz" lIns="91440" tIns="45720" rIns="91440" bIns="45720" rtlCol="0" anchor="ctr">
            <a:noAutofit/>
          </a:bodyPr>
          <a:lstStyle>
            <a:defPPr>
              <a:defRPr lang="en-US"/>
            </a:defPPr>
            <a:lvl1pPr defTabSz="685800">
              <a:lnSpc>
                <a:spcPct val="90000"/>
              </a:lnSpc>
              <a:spcBef>
                <a:spcPct val="0"/>
              </a:spcBef>
              <a:defRPr sz="3200" b="1">
                <a:ea typeface="+mj-lt"/>
                <a:cs typeface="+mj-lt"/>
              </a:defRPr>
            </a:lvl1pPr>
          </a:lstStyle>
          <a:p>
            <a:r>
              <a:rPr lang="en-US" dirty="0"/>
              <a:t>We are experienced with radioactive materials at NSLS-II</a:t>
            </a:r>
          </a:p>
        </p:txBody>
      </p:sp>
    </p:spTree>
    <p:extLst>
      <p:ext uri="{BB962C8B-B14F-4D97-AF65-F5344CB8AC3E}">
        <p14:creationId xmlns:p14="http://schemas.microsoft.com/office/powerpoint/2010/main" val="405776115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5">
            <a:extLst>
              <a:ext uri="{FF2B5EF4-FFF2-40B4-BE49-F238E27FC236}">
                <a16:creationId xmlns:a16="http://schemas.microsoft.com/office/drawing/2014/main" id="{F60A1F83-9903-4B8A-81FF-07B18ACC3C20}"/>
              </a:ext>
            </a:extLst>
          </p:cNvPr>
          <p:cNvSpPr>
            <a:spLocks noGrp="1" noChangeArrowheads="1"/>
          </p:cNvSpPr>
          <p:nvPr>
            <p:ph type="ftr" sz="quarter" idx="11"/>
          </p:nvPr>
        </p:nvSpPr>
        <p:spPr>
          <a:xfrm>
            <a:off x="3124200" y="6356350"/>
            <a:ext cx="2895600" cy="3651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spcBef>
                <a:spcPct val="0"/>
              </a:spcBef>
              <a:buClrTx/>
              <a:buSzTx/>
              <a:buFontTx/>
              <a:buNone/>
            </a:pPr>
            <a:endParaRPr lang="en-US" altLang="en-US" sz="1400">
              <a:solidFill>
                <a:srgbClr val="322F31"/>
              </a:solidFill>
            </a:endParaRPr>
          </a:p>
        </p:txBody>
      </p:sp>
      <p:sp>
        <p:nvSpPr>
          <p:cNvPr id="35843" name="Rectangle 1">
            <a:extLst>
              <a:ext uri="{FF2B5EF4-FFF2-40B4-BE49-F238E27FC236}">
                <a16:creationId xmlns:a16="http://schemas.microsoft.com/office/drawing/2014/main" id="{5B453C60-60F9-41A1-A87C-79E3BEF8873A}"/>
              </a:ext>
            </a:extLst>
          </p:cNvPr>
          <p:cNvSpPr>
            <a:spLocks noChangeArrowheads="1"/>
          </p:cNvSpPr>
          <p:nvPr/>
        </p:nvSpPr>
        <p:spPr bwMode="auto">
          <a:xfrm>
            <a:off x="685800" y="1600200"/>
            <a:ext cx="8153400" cy="224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42B7F"/>
              </a:buClr>
              <a:buSzPct val="110000"/>
              <a:buFont typeface="Wingdings" panose="05000000000000000000" pitchFamily="2" charset="2"/>
              <a:buChar char="§"/>
              <a:defRPr sz="24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rgbClr val="042B7F"/>
              </a:buClr>
              <a:buSzPct val="90000"/>
              <a:buFont typeface="Times" panose="02020603050405020304" pitchFamily="18" charset="0"/>
              <a:buChar char="•"/>
              <a:defRPr sz="2000">
                <a:solidFill>
                  <a:schemeClr val="tx1"/>
                </a:solidFill>
                <a:latin typeface="Arial" panose="020B0604020202020204" pitchFamily="34" charset="0"/>
                <a:ea typeface="MS PGothic" panose="020B0600070205080204" pitchFamily="34" charset="-128"/>
              </a:defRPr>
            </a:lvl2pPr>
            <a:lvl3pPr marL="1143000" indent="-228600">
              <a:lnSpc>
                <a:spcPct val="80000"/>
              </a:lnSpc>
              <a:spcBef>
                <a:spcPct val="20000"/>
              </a:spcBef>
              <a:buClr>
                <a:srgbClr val="042B7F"/>
              </a:buClr>
              <a:buSzPct val="90000"/>
              <a:buChar char="-"/>
              <a:defRPr sz="2400">
                <a:solidFill>
                  <a:schemeClr val="tx1"/>
                </a:solidFill>
                <a:latin typeface="Arial" panose="020B0604020202020204" pitchFamily="34" charset="0"/>
                <a:ea typeface="MS PGothic" panose="020B0600070205080204" pitchFamily="34" charset="-128"/>
              </a:defRPr>
            </a:lvl3pPr>
            <a:lvl4pPr marL="1600200" indent="-228600">
              <a:lnSpc>
                <a:spcPct val="80000"/>
              </a:lnSpc>
              <a:spcBef>
                <a:spcPct val="20000"/>
              </a:spcBef>
              <a:buClr>
                <a:srgbClr val="042B7F"/>
              </a:buClr>
              <a:buSzPct val="90000"/>
              <a:buChar char="-"/>
              <a:defRPr sz="2000">
                <a:solidFill>
                  <a:schemeClr val="tx1"/>
                </a:solidFill>
                <a:latin typeface="Arial" panose="020B0604020202020204" pitchFamily="34" charset="0"/>
                <a:ea typeface="MS PGothic" panose="020B0600070205080204" pitchFamily="34" charset="-128"/>
              </a:defRPr>
            </a:lvl4pPr>
            <a:lvl5pPr marL="2057400" indent="-228600">
              <a:lnSpc>
                <a:spcPct val="80000"/>
              </a:lnSpc>
              <a:spcBef>
                <a:spcPct val="20000"/>
              </a:spcBef>
              <a:buClr>
                <a:srgbClr val="042B7F"/>
              </a:buClr>
              <a:buSzPct val="9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r>
              <a:rPr lang="en-US" altLang="en-US" sz="3200" b="1">
                <a:latin typeface="Arial Narrow" panose="020B0606020202030204" pitchFamily="34" charset="0"/>
                <a:cs typeface="Arial" panose="020B0604020202020204" pitchFamily="34" charset="0"/>
              </a:rPr>
              <a:t>Overview of nuclear material studies at BNL</a:t>
            </a:r>
          </a:p>
          <a:p>
            <a:pPr>
              <a:spcBef>
                <a:spcPct val="0"/>
              </a:spcBef>
              <a:buClrTx/>
              <a:buSzTx/>
              <a:buFontTx/>
              <a:buNone/>
            </a:pPr>
            <a:endParaRPr lang="en-US" altLang="en-US" sz="2800" b="1">
              <a:cs typeface="Arial" panose="020B0604020202020204" pitchFamily="34" charset="0"/>
            </a:endParaRPr>
          </a:p>
          <a:p>
            <a:pPr>
              <a:spcBef>
                <a:spcPct val="0"/>
              </a:spcBef>
              <a:buClrTx/>
              <a:buSzTx/>
              <a:buFontTx/>
              <a:buNone/>
            </a:pPr>
            <a:r>
              <a:rPr lang="en-US" altLang="en-US" sz="2800">
                <a:latin typeface="Arial Narrow" panose="020B0606020202030204" pitchFamily="34" charset="0"/>
                <a:cs typeface="Arial" panose="020B0604020202020204" pitchFamily="34" charset="0"/>
              </a:rPr>
              <a:t>Radiation damage effects – from Graphite to Tungsten</a:t>
            </a:r>
          </a:p>
          <a:p>
            <a:pPr>
              <a:spcBef>
                <a:spcPct val="0"/>
              </a:spcBef>
              <a:buClrTx/>
              <a:buSzTx/>
              <a:buFontTx/>
              <a:buNone/>
            </a:pPr>
            <a:endParaRPr lang="en-US" altLang="en-US" sz="2800">
              <a:solidFill>
                <a:srgbClr val="0000FF"/>
              </a:solidFill>
              <a:latin typeface="Arial Narrow" panose="020B0606020202030204" pitchFamily="34" charset="0"/>
              <a:cs typeface="Arial" panose="020B0604020202020204" pitchFamily="34" charset="0"/>
            </a:endParaRPr>
          </a:p>
          <a:p>
            <a:pPr>
              <a:spcBef>
                <a:spcPct val="0"/>
              </a:spcBef>
              <a:buClrTx/>
              <a:buSzTx/>
              <a:buFontTx/>
              <a:buNone/>
            </a:pPr>
            <a:r>
              <a:rPr lang="en-US" altLang="en-US">
                <a:solidFill>
                  <a:srgbClr val="0000FF"/>
                </a:solidFill>
                <a:latin typeface="Arial Narrow" panose="020B0606020202030204" pitchFamily="34" charset="0"/>
                <a:cs typeface="Arial" panose="020B0604020202020204" pitchFamily="34" charset="0"/>
              </a:rPr>
              <a:t>Linking macrostructure to radiation-induced lattice defects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Number Placeholder 1">
            <a:extLst>
              <a:ext uri="{FF2B5EF4-FFF2-40B4-BE49-F238E27FC236}">
                <a16:creationId xmlns:a16="http://schemas.microsoft.com/office/drawing/2014/main" id="{02FF495D-59A8-4330-9098-607D53F7145E}"/>
              </a:ext>
            </a:extLst>
          </p:cNvPr>
          <p:cNvSpPr>
            <a:spLocks noGrp="1" noChangeArrowheads="1"/>
          </p:cNvSpPr>
          <p:nvPr>
            <p:ph type="sldNum" sz="quarter" idx="12"/>
          </p:nvPr>
        </p:nvSpPr>
        <p:spPr>
          <a:xfrm>
            <a:off x="6553200" y="6356350"/>
            <a:ext cx="2133600" cy="3651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8920262-1562-461F-8061-710B2597574C}" type="slidenum">
              <a:rPr kumimoji="1" lang="ja-JP" altLang="en-US" smtClean="0"/>
              <a:pPr/>
              <a:t>23</a:t>
            </a:fld>
            <a:endParaRPr kumimoji="1" lang="ja-JP" altLang="en-US" sz="1400">
              <a:solidFill>
                <a:srgbClr val="042B7F"/>
              </a:solidFill>
            </a:endParaRPr>
          </a:p>
        </p:txBody>
      </p:sp>
      <p:sp>
        <p:nvSpPr>
          <p:cNvPr id="36867" name="TextBox 2">
            <a:extLst>
              <a:ext uri="{FF2B5EF4-FFF2-40B4-BE49-F238E27FC236}">
                <a16:creationId xmlns:a16="http://schemas.microsoft.com/office/drawing/2014/main" id="{8F1186AF-4329-4289-9FC1-B25D34EC823F}"/>
              </a:ext>
            </a:extLst>
          </p:cNvPr>
          <p:cNvSpPr txBox="1">
            <a:spLocks noChangeArrowheads="1"/>
          </p:cNvSpPr>
          <p:nvPr/>
        </p:nvSpPr>
        <p:spPr bwMode="auto">
          <a:xfrm>
            <a:off x="55563" y="23813"/>
            <a:ext cx="8936037" cy="978729"/>
          </a:xfrm>
          <a:prstGeom prst="rect">
            <a:avLst/>
          </a:prstGeom>
        </p:spPr>
        <p:txBody>
          <a:bodyPr vert="horz" lIns="91440" tIns="45720" rIns="91440" bIns="45720" rtlCol="0" anchor="ctr">
            <a:normAutofit/>
          </a:bodyPr>
          <a:lstStyle>
            <a:defPPr>
              <a:defRPr lang="en-US"/>
            </a:defPPr>
            <a:lvl1pPr defTabSz="685800">
              <a:lnSpc>
                <a:spcPct val="90000"/>
              </a:lnSpc>
              <a:spcBef>
                <a:spcPct val="0"/>
              </a:spcBef>
              <a:defRPr sz="3200" b="1">
                <a:ea typeface="+mj-lt"/>
                <a:cs typeface="+mj-lt"/>
              </a:defRPr>
            </a:lvl1pPr>
          </a:lstStyle>
          <a:p>
            <a:r>
              <a:rPr lang="en-US" altLang="en-US" dirty="0"/>
              <a:t>Research on Graphite: Irradiation </a:t>
            </a:r>
            <a:r>
              <a:rPr lang="en-US" altLang="en-US" dirty="0">
                <a:sym typeface="Wingdings" panose="05000000000000000000" pitchFamily="2" charset="2"/>
              </a:rPr>
              <a:t> Post-irrad</a:t>
            </a:r>
            <a:endParaRPr lang="en-US" altLang="en-US" dirty="0"/>
          </a:p>
        </p:txBody>
      </p:sp>
      <p:pic>
        <p:nvPicPr>
          <p:cNvPr id="36868" name="図 15">
            <a:extLst>
              <a:ext uri="{FF2B5EF4-FFF2-40B4-BE49-F238E27FC236}">
                <a16:creationId xmlns:a16="http://schemas.microsoft.com/office/drawing/2014/main" id="{83E6FA80-601B-43FC-B493-F0B6B47C3A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5469" y="1192031"/>
            <a:ext cx="2377860" cy="178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9" name="Picture 14336">
            <a:extLst>
              <a:ext uri="{FF2B5EF4-FFF2-40B4-BE49-F238E27FC236}">
                <a16:creationId xmlns:a16="http://schemas.microsoft.com/office/drawing/2014/main" id="{3673744F-C46D-4EF2-BB29-8168AB5568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7356" t="10208" r="29974" b="21362"/>
          <a:stretch>
            <a:fillRect/>
          </a:stretch>
        </p:blipFill>
        <p:spPr bwMode="auto">
          <a:xfrm>
            <a:off x="2744577" y="1192031"/>
            <a:ext cx="441096" cy="178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0" name="Picture 64" descr="Triplet_update">
            <a:extLst>
              <a:ext uri="{FF2B5EF4-FFF2-40B4-BE49-F238E27FC236}">
                <a16:creationId xmlns:a16="http://schemas.microsoft.com/office/drawing/2014/main" id="{46A9E9ED-15E3-4CFC-B91E-B7782B25164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45990" t="1003"/>
          <a:stretch>
            <a:fillRect/>
          </a:stretch>
        </p:blipFill>
        <p:spPr bwMode="auto">
          <a:xfrm>
            <a:off x="3445124" y="1055225"/>
            <a:ext cx="2153500" cy="193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1" name="Picture 14342">
            <a:extLst>
              <a:ext uri="{FF2B5EF4-FFF2-40B4-BE49-F238E27FC236}">
                <a16:creationId xmlns:a16="http://schemas.microsoft.com/office/drawing/2014/main" id="{B07E6B48-C4EF-4762-ABBD-23538434AB4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264" t="8691" r="-8" b="8351"/>
          <a:stretch>
            <a:fillRect/>
          </a:stretch>
        </p:blipFill>
        <p:spPr bwMode="auto">
          <a:xfrm>
            <a:off x="184676" y="3090937"/>
            <a:ext cx="3052406" cy="1676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2" name="Picture 14338" descr="Figure12_ab">
            <a:extLst>
              <a:ext uri="{FF2B5EF4-FFF2-40B4-BE49-F238E27FC236}">
                <a16:creationId xmlns:a16="http://schemas.microsoft.com/office/drawing/2014/main" id="{2B8FA90C-676E-4643-828D-10A094EC724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57764" t="7004"/>
          <a:stretch>
            <a:fillRect/>
          </a:stretch>
        </p:blipFill>
        <p:spPr bwMode="auto">
          <a:xfrm>
            <a:off x="3193574" y="3056910"/>
            <a:ext cx="2266954" cy="1891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74" name="Rectangle 10">
            <a:extLst>
              <a:ext uri="{FF2B5EF4-FFF2-40B4-BE49-F238E27FC236}">
                <a16:creationId xmlns:a16="http://schemas.microsoft.com/office/drawing/2014/main" id="{98705BA1-398C-45DD-A9F7-9C9D333A28D4}"/>
              </a:ext>
            </a:extLst>
          </p:cNvPr>
          <p:cNvSpPr>
            <a:spLocks noChangeArrowheads="1"/>
          </p:cNvSpPr>
          <p:nvPr/>
        </p:nvSpPr>
        <p:spPr bwMode="auto">
          <a:xfrm>
            <a:off x="1952625" y="5345113"/>
            <a:ext cx="3497263"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800">
                <a:solidFill>
                  <a:schemeClr val="tx1"/>
                </a:solidFill>
                <a:latin typeface="Arial" panose="020B0604020202020204" pitchFamily="34" charset="0"/>
                <a:ea typeface="MS PGothic" panose="020B0600070205080204" pitchFamily="34" charset="-128"/>
              </a:defRPr>
            </a:lvl1pPr>
            <a:lvl2pPr marL="742950" indent="-285750">
              <a:defRPr sz="2800">
                <a:solidFill>
                  <a:schemeClr val="tx1"/>
                </a:solidFill>
                <a:latin typeface="Arial" panose="020B0604020202020204" pitchFamily="34" charset="0"/>
                <a:ea typeface="MS PGothic" panose="020B0600070205080204" pitchFamily="34" charset="-128"/>
              </a:defRPr>
            </a:lvl2pPr>
            <a:lvl3pPr marL="1143000" indent="-228600">
              <a:defRPr sz="2800">
                <a:solidFill>
                  <a:schemeClr val="tx1"/>
                </a:solidFill>
                <a:latin typeface="Arial" panose="020B0604020202020204" pitchFamily="34" charset="0"/>
                <a:ea typeface="MS PGothic" panose="020B0600070205080204" pitchFamily="34" charset="-128"/>
              </a:defRPr>
            </a:lvl3pPr>
            <a:lvl4pPr marL="1600200" indent="-228600">
              <a:defRPr sz="2800">
                <a:solidFill>
                  <a:schemeClr val="tx1"/>
                </a:solidFill>
                <a:latin typeface="Arial" panose="020B0604020202020204" pitchFamily="34" charset="0"/>
                <a:ea typeface="MS PGothic" panose="020B0600070205080204" pitchFamily="34" charset="-128"/>
              </a:defRPr>
            </a:lvl4pPr>
            <a:lvl5pPr marL="2057400" indent="-228600">
              <a:defRPr sz="28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9pPr>
          </a:lstStyle>
          <a:p>
            <a:pPr eaLnBrk="1" hangingPunct="1"/>
            <a:endParaRPr lang="en-US" altLang="en-US"/>
          </a:p>
        </p:txBody>
      </p:sp>
      <p:sp>
        <p:nvSpPr>
          <p:cNvPr id="36880" name="Rectangle 35">
            <a:extLst>
              <a:ext uri="{FF2B5EF4-FFF2-40B4-BE49-F238E27FC236}">
                <a16:creationId xmlns:a16="http://schemas.microsoft.com/office/drawing/2014/main" id="{56CAC1A1-89E0-4460-96E4-34C940FC9DDD}"/>
              </a:ext>
            </a:extLst>
          </p:cNvPr>
          <p:cNvSpPr>
            <a:spLocks noChangeArrowheads="1"/>
          </p:cNvSpPr>
          <p:nvPr/>
        </p:nvSpPr>
        <p:spPr bwMode="auto">
          <a:xfrm>
            <a:off x="1061993" y="2521492"/>
            <a:ext cx="33877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Arial" panose="020B0604020202020204" pitchFamily="34" charset="0"/>
                <a:ea typeface="MS PGothic" panose="020B0600070205080204" pitchFamily="34" charset="-128"/>
              </a:defRPr>
            </a:lvl1pPr>
            <a:lvl2pPr marL="742950" indent="-285750">
              <a:defRPr sz="2800">
                <a:solidFill>
                  <a:schemeClr val="tx1"/>
                </a:solidFill>
                <a:latin typeface="Arial" panose="020B0604020202020204" pitchFamily="34" charset="0"/>
                <a:ea typeface="MS PGothic" panose="020B0600070205080204" pitchFamily="34" charset="-128"/>
              </a:defRPr>
            </a:lvl2pPr>
            <a:lvl3pPr marL="1143000" indent="-228600">
              <a:defRPr sz="2800">
                <a:solidFill>
                  <a:schemeClr val="tx1"/>
                </a:solidFill>
                <a:latin typeface="Arial" panose="020B0604020202020204" pitchFamily="34" charset="0"/>
                <a:ea typeface="MS PGothic" panose="020B0600070205080204" pitchFamily="34" charset="-128"/>
              </a:defRPr>
            </a:lvl3pPr>
            <a:lvl4pPr marL="1600200" indent="-228600">
              <a:defRPr sz="2800">
                <a:solidFill>
                  <a:schemeClr val="tx1"/>
                </a:solidFill>
                <a:latin typeface="Arial" panose="020B0604020202020204" pitchFamily="34" charset="0"/>
                <a:ea typeface="MS PGothic" panose="020B0600070205080204" pitchFamily="34" charset="-128"/>
              </a:defRPr>
            </a:lvl4pPr>
            <a:lvl5pPr marL="2057400" indent="-228600">
              <a:defRPr sz="28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9pPr>
          </a:lstStyle>
          <a:p>
            <a:pPr eaLnBrk="1" hangingPunct="1"/>
            <a:r>
              <a:rPr kumimoji="1" lang="en-US" altLang="ja-JP" sz="1400" b="1" dirty="0">
                <a:solidFill>
                  <a:srgbClr val="FF0000"/>
                </a:solidFill>
              </a:rPr>
              <a:t>FIXED IG-43</a:t>
            </a:r>
            <a:endParaRPr lang="en-US" altLang="en-US" sz="1400" b="1" dirty="0">
              <a:solidFill>
                <a:srgbClr val="FF0000"/>
              </a:solidFill>
            </a:endParaRPr>
          </a:p>
        </p:txBody>
      </p:sp>
      <p:pic>
        <p:nvPicPr>
          <p:cNvPr id="36881" name="Picture 4" descr="Fluence">
            <a:extLst>
              <a:ext uri="{FF2B5EF4-FFF2-40B4-BE49-F238E27FC236}">
                <a16:creationId xmlns:a16="http://schemas.microsoft.com/office/drawing/2014/main" id="{F3A6F7AF-331E-4160-9752-7ED58BB5AB2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2968" t="494" r="2194" b="2281"/>
          <a:stretch>
            <a:fillRect/>
          </a:stretch>
        </p:blipFill>
        <p:spPr bwMode="auto">
          <a:xfrm>
            <a:off x="5736720" y="1737310"/>
            <a:ext cx="3172257" cy="1959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82" name="Picture 5">
            <a:extLst>
              <a:ext uri="{FF2B5EF4-FFF2-40B4-BE49-F238E27FC236}">
                <a16:creationId xmlns:a16="http://schemas.microsoft.com/office/drawing/2014/main" id="{8D0D9979-B360-4681-8266-A70F22F5B57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l="2367" t="1945" r="5327"/>
          <a:stretch>
            <a:fillRect/>
          </a:stretch>
        </p:blipFill>
        <p:spPr bwMode="auto">
          <a:xfrm>
            <a:off x="6056421" y="3903028"/>
            <a:ext cx="2966698" cy="2286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Rectangle 1">
            <a:extLst>
              <a:ext uri="{FF2B5EF4-FFF2-40B4-BE49-F238E27FC236}">
                <a16:creationId xmlns:a16="http://schemas.microsoft.com/office/drawing/2014/main" id="{D67D8784-FC2C-4166-85F8-0D62A427E6B4}"/>
              </a:ext>
            </a:extLst>
          </p:cNvPr>
          <p:cNvSpPr>
            <a:spLocks noChangeArrowheads="1"/>
          </p:cNvSpPr>
          <p:nvPr/>
        </p:nvSpPr>
        <p:spPr bwMode="auto">
          <a:xfrm>
            <a:off x="5606473" y="6189215"/>
            <a:ext cx="343275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042B7F"/>
              </a:buClr>
              <a:buSzPct val="110000"/>
              <a:buFont typeface="Wingdings" panose="05000000000000000000" pitchFamily="2" charset="2"/>
              <a:buChar char="§"/>
              <a:defRPr sz="24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rgbClr val="042B7F"/>
              </a:buClr>
              <a:buSzPct val="90000"/>
              <a:buFont typeface="Times" panose="02020603050405020304" pitchFamily="18" charset="0"/>
              <a:buChar char="•"/>
              <a:defRPr sz="2000">
                <a:solidFill>
                  <a:schemeClr val="tx1"/>
                </a:solidFill>
                <a:latin typeface="Arial" panose="020B0604020202020204" pitchFamily="34" charset="0"/>
                <a:ea typeface="MS PGothic" panose="020B0600070205080204" pitchFamily="34" charset="-128"/>
              </a:defRPr>
            </a:lvl2pPr>
            <a:lvl3pPr marL="1143000" indent="-228600">
              <a:lnSpc>
                <a:spcPct val="80000"/>
              </a:lnSpc>
              <a:spcBef>
                <a:spcPct val="20000"/>
              </a:spcBef>
              <a:buClr>
                <a:srgbClr val="042B7F"/>
              </a:buClr>
              <a:buSzPct val="90000"/>
              <a:buChar char="-"/>
              <a:defRPr sz="2400">
                <a:solidFill>
                  <a:schemeClr val="tx1"/>
                </a:solidFill>
                <a:latin typeface="Arial" panose="020B0604020202020204" pitchFamily="34" charset="0"/>
                <a:ea typeface="MS PGothic" panose="020B0600070205080204" pitchFamily="34" charset="-128"/>
              </a:defRPr>
            </a:lvl3pPr>
            <a:lvl4pPr marL="1600200" indent="-228600">
              <a:lnSpc>
                <a:spcPct val="80000"/>
              </a:lnSpc>
              <a:spcBef>
                <a:spcPct val="20000"/>
              </a:spcBef>
              <a:buClr>
                <a:srgbClr val="042B7F"/>
              </a:buClr>
              <a:buSzPct val="90000"/>
              <a:buChar char="-"/>
              <a:defRPr sz="2000">
                <a:solidFill>
                  <a:schemeClr val="tx1"/>
                </a:solidFill>
                <a:latin typeface="Arial" panose="020B0604020202020204" pitchFamily="34" charset="0"/>
                <a:ea typeface="MS PGothic" panose="020B0600070205080204" pitchFamily="34" charset="-128"/>
              </a:defRPr>
            </a:lvl4pPr>
            <a:lvl5pPr marL="2057400" indent="-228600">
              <a:lnSpc>
                <a:spcPct val="80000"/>
              </a:lnSpc>
              <a:spcBef>
                <a:spcPct val="20000"/>
              </a:spcBef>
              <a:buClr>
                <a:srgbClr val="042B7F"/>
              </a:buClr>
              <a:buSzPct val="9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r>
              <a:rPr lang="en-US" altLang="en-US" sz="1200" b="1" dirty="0">
                <a:latin typeface="Arial Narrow" panose="020B0606020202030204" pitchFamily="34" charset="0"/>
                <a:cs typeface="Arial" panose="020B0604020202020204" pitchFamily="34" charset="0"/>
              </a:rPr>
              <a:t>N. Simos, et al</a:t>
            </a:r>
            <a:r>
              <a:rPr lang="en-US" altLang="en-US" sz="1200" dirty="0">
                <a:latin typeface="Arial Narrow" panose="020B0606020202030204" pitchFamily="34" charset="0"/>
                <a:cs typeface="Arial" panose="020B0604020202020204" pitchFamily="34" charset="0"/>
              </a:rPr>
              <a:t>., “Proton Irradiated Graphite Grades for a Long Baseline Neutrino Facility Experiment,” Physical Review Accel. and Beams 20, 071002 2017</a:t>
            </a:r>
          </a:p>
        </p:txBody>
      </p:sp>
      <p:sp>
        <p:nvSpPr>
          <p:cNvPr id="20" name="Rectangle 1">
            <a:extLst>
              <a:ext uri="{FF2B5EF4-FFF2-40B4-BE49-F238E27FC236}">
                <a16:creationId xmlns:a16="http://schemas.microsoft.com/office/drawing/2014/main" id="{983CF98B-3009-4EB3-BC34-C0C7DDA29E5D}"/>
              </a:ext>
            </a:extLst>
          </p:cNvPr>
          <p:cNvSpPr>
            <a:spLocks noChangeArrowheads="1"/>
          </p:cNvSpPr>
          <p:nvPr/>
        </p:nvSpPr>
        <p:spPr bwMode="auto">
          <a:xfrm>
            <a:off x="737951" y="5054278"/>
            <a:ext cx="424973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42B7F"/>
              </a:buClr>
              <a:buSzPct val="110000"/>
              <a:buFont typeface="Wingdings" panose="05000000000000000000" pitchFamily="2" charset="2"/>
              <a:buChar char="§"/>
              <a:defRPr sz="24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rgbClr val="042B7F"/>
              </a:buClr>
              <a:buSzPct val="90000"/>
              <a:buFont typeface="Times" panose="02020603050405020304" pitchFamily="18" charset="0"/>
              <a:buChar char="•"/>
              <a:defRPr sz="2000">
                <a:solidFill>
                  <a:schemeClr val="tx1"/>
                </a:solidFill>
                <a:latin typeface="Arial" panose="020B0604020202020204" pitchFamily="34" charset="0"/>
                <a:ea typeface="MS PGothic" panose="020B0600070205080204" pitchFamily="34" charset="-128"/>
              </a:defRPr>
            </a:lvl2pPr>
            <a:lvl3pPr marL="1143000" indent="-228600">
              <a:lnSpc>
                <a:spcPct val="80000"/>
              </a:lnSpc>
              <a:spcBef>
                <a:spcPct val="20000"/>
              </a:spcBef>
              <a:buClr>
                <a:srgbClr val="042B7F"/>
              </a:buClr>
              <a:buSzPct val="90000"/>
              <a:buChar char="-"/>
              <a:defRPr sz="2400">
                <a:solidFill>
                  <a:schemeClr val="tx1"/>
                </a:solidFill>
                <a:latin typeface="Arial" panose="020B0604020202020204" pitchFamily="34" charset="0"/>
                <a:ea typeface="MS PGothic" panose="020B0600070205080204" pitchFamily="34" charset="-128"/>
              </a:defRPr>
            </a:lvl3pPr>
            <a:lvl4pPr marL="1600200" indent="-228600">
              <a:lnSpc>
                <a:spcPct val="80000"/>
              </a:lnSpc>
              <a:spcBef>
                <a:spcPct val="20000"/>
              </a:spcBef>
              <a:buClr>
                <a:srgbClr val="042B7F"/>
              </a:buClr>
              <a:buSzPct val="90000"/>
              <a:buChar char="-"/>
              <a:defRPr sz="2000">
                <a:solidFill>
                  <a:schemeClr val="tx1"/>
                </a:solidFill>
                <a:latin typeface="Arial" panose="020B0604020202020204" pitchFamily="34" charset="0"/>
                <a:ea typeface="MS PGothic" panose="020B0600070205080204" pitchFamily="34" charset="-128"/>
              </a:defRPr>
            </a:lvl4pPr>
            <a:lvl5pPr marL="2057400" indent="-228600">
              <a:lnSpc>
                <a:spcPct val="80000"/>
              </a:lnSpc>
              <a:spcBef>
                <a:spcPct val="20000"/>
              </a:spcBef>
              <a:buClr>
                <a:srgbClr val="042B7F"/>
              </a:buClr>
              <a:buSzPct val="9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ClrTx/>
              <a:buSzTx/>
              <a:buFontTx/>
              <a:buNone/>
            </a:pPr>
            <a:r>
              <a:rPr lang="en-US" altLang="en-US" sz="1400" dirty="0">
                <a:latin typeface="Arial Narrow" panose="020B0606020202030204" pitchFamily="34" charset="0"/>
              </a:rPr>
              <a:t>N. Simos, et al., “Solid Target Studies for Muon Colliders and Neutrino Beams,” Nuclear Physics B, 155, pp. 288-290, 2006</a:t>
            </a:r>
          </a:p>
        </p:txBody>
      </p:sp>
      <p:sp>
        <p:nvSpPr>
          <p:cNvPr id="2" name="Rectangle 1">
            <a:extLst>
              <a:ext uri="{FF2B5EF4-FFF2-40B4-BE49-F238E27FC236}">
                <a16:creationId xmlns:a16="http://schemas.microsoft.com/office/drawing/2014/main" id="{E552A8A1-3B78-4A48-A7BD-E7EBCE83454A}"/>
              </a:ext>
            </a:extLst>
          </p:cNvPr>
          <p:cNvSpPr/>
          <p:nvPr/>
        </p:nvSpPr>
        <p:spPr>
          <a:xfrm>
            <a:off x="597329" y="5681985"/>
            <a:ext cx="4572000" cy="954107"/>
          </a:xfrm>
          <a:prstGeom prst="rect">
            <a:avLst/>
          </a:prstGeom>
        </p:spPr>
        <p:txBody>
          <a:bodyPr>
            <a:spAutoFit/>
          </a:bodyPr>
          <a:lstStyle/>
          <a:p>
            <a:r>
              <a:rPr lang="en-US" sz="1400" dirty="0">
                <a:latin typeface="Arial Narrow" panose="020B0606020202030204" pitchFamily="34" charset="0"/>
                <a:ea typeface="Calibri" panose="020F0502020204030204" pitchFamily="34" charset="0"/>
              </a:rPr>
              <a:t>N. Simos, H. Ludewig, et al., “Multi-MW accelerator target material properties under proton irradiation at Brookhaven National Laboratory linear isotope producer,” </a:t>
            </a:r>
            <a:r>
              <a:rPr lang="en-US" sz="1400" i="1" dirty="0">
                <a:latin typeface="Arial Narrow" panose="020B0606020202030204" pitchFamily="34" charset="0"/>
                <a:ea typeface="Calibri" panose="020F0502020204030204" pitchFamily="34" charset="0"/>
              </a:rPr>
              <a:t>Physical Review Accelerators and Beams</a:t>
            </a:r>
            <a:r>
              <a:rPr lang="en-US" sz="1400" dirty="0">
                <a:latin typeface="Arial Narrow" panose="020B0606020202030204" pitchFamily="34" charset="0"/>
                <a:ea typeface="Calibri" panose="020F0502020204030204" pitchFamily="34" charset="0"/>
              </a:rPr>
              <a:t> (2018) 21 (5)</a:t>
            </a:r>
            <a:endParaRPr lang="en-US" sz="1400" dirty="0">
              <a:latin typeface="Arial Narrow" panose="020B0606020202030204" pitchFamily="34" charset="0"/>
            </a:endParaRPr>
          </a:p>
        </p:txBody>
      </p:sp>
      <p:sp>
        <p:nvSpPr>
          <p:cNvPr id="22" name="Rectangle 1">
            <a:extLst>
              <a:ext uri="{FF2B5EF4-FFF2-40B4-BE49-F238E27FC236}">
                <a16:creationId xmlns:a16="http://schemas.microsoft.com/office/drawing/2014/main" id="{5E1F0A8A-F151-4E6C-A21F-064D405D2036}"/>
              </a:ext>
            </a:extLst>
          </p:cNvPr>
          <p:cNvSpPr>
            <a:spLocks noChangeArrowheads="1"/>
          </p:cNvSpPr>
          <p:nvPr/>
        </p:nvSpPr>
        <p:spPr bwMode="auto">
          <a:xfrm>
            <a:off x="5844757" y="1193979"/>
            <a:ext cx="343275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042B7F"/>
              </a:buClr>
              <a:buSzPct val="110000"/>
              <a:buFont typeface="Wingdings" panose="05000000000000000000" pitchFamily="2" charset="2"/>
              <a:buChar char="§"/>
              <a:defRPr sz="24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rgbClr val="042B7F"/>
              </a:buClr>
              <a:buSzPct val="90000"/>
              <a:buFont typeface="Times" panose="02020603050405020304" pitchFamily="18" charset="0"/>
              <a:buChar char="•"/>
              <a:defRPr sz="2000">
                <a:solidFill>
                  <a:schemeClr val="tx1"/>
                </a:solidFill>
                <a:latin typeface="Arial" panose="020B0604020202020204" pitchFamily="34" charset="0"/>
                <a:ea typeface="MS PGothic" panose="020B0600070205080204" pitchFamily="34" charset="-128"/>
              </a:defRPr>
            </a:lvl2pPr>
            <a:lvl3pPr marL="1143000" indent="-228600">
              <a:lnSpc>
                <a:spcPct val="80000"/>
              </a:lnSpc>
              <a:spcBef>
                <a:spcPct val="20000"/>
              </a:spcBef>
              <a:buClr>
                <a:srgbClr val="042B7F"/>
              </a:buClr>
              <a:buSzPct val="90000"/>
              <a:buChar char="-"/>
              <a:defRPr sz="2400">
                <a:solidFill>
                  <a:schemeClr val="tx1"/>
                </a:solidFill>
                <a:latin typeface="Arial" panose="020B0604020202020204" pitchFamily="34" charset="0"/>
                <a:ea typeface="MS PGothic" panose="020B0600070205080204" pitchFamily="34" charset="-128"/>
              </a:defRPr>
            </a:lvl3pPr>
            <a:lvl4pPr marL="1600200" indent="-228600">
              <a:lnSpc>
                <a:spcPct val="80000"/>
              </a:lnSpc>
              <a:spcBef>
                <a:spcPct val="20000"/>
              </a:spcBef>
              <a:buClr>
                <a:srgbClr val="042B7F"/>
              </a:buClr>
              <a:buSzPct val="90000"/>
              <a:buChar char="-"/>
              <a:defRPr sz="2000">
                <a:solidFill>
                  <a:schemeClr val="tx1"/>
                </a:solidFill>
                <a:latin typeface="Arial" panose="020B0604020202020204" pitchFamily="34" charset="0"/>
                <a:ea typeface="MS PGothic" panose="020B0600070205080204" pitchFamily="34" charset="-128"/>
              </a:defRPr>
            </a:lvl4pPr>
            <a:lvl5pPr marL="2057400" indent="-228600">
              <a:lnSpc>
                <a:spcPct val="80000"/>
              </a:lnSpc>
              <a:spcBef>
                <a:spcPct val="20000"/>
              </a:spcBef>
              <a:buClr>
                <a:srgbClr val="042B7F"/>
              </a:buClr>
              <a:buSzPct val="9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r>
              <a:rPr lang="en-US" altLang="en-US" sz="1400" b="1" dirty="0">
                <a:latin typeface="Arial Narrow" panose="020B0606020202030204" pitchFamily="34" charset="0"/>
                <a:cs typeface="Arial" panose="020B0604020202020204" pitchFamily="34" charset="0"/>
              </a:rPr>
              <a:t>Correlating damage in GRAPHITE between neutrons and protons at BNL</a:t>
            </a:r>
            <a:endParaRPr lang="en-US" altLang="en-US" sz="1400" dirty="0">
              <a:latin typeface="Arial Narrow" panose="020B0606020202030204" pitchFamily="34" charset="0"/>
              <a:cs typeface="Arial" panose="020B0604020202020204" pitchFamily="34" charset="0"/>
            </a:endParaRPr>
          </a:p>
        </p:txBody>
      </p:sp>
      <p:sp>
        <p:nvSpPr>
          <p:cNvPr id="23" name="Rectangle 35">
            <a:extLst>
              <a:ext uri="{FF2B5EF4-FFF2-40B4-BE49-F238E27FC236}">
                <a16:creationId xmlns:a16="http://schemas.microsoft.com/office/drawing/2014/main" id="{9433460A-055E-4D8F-A52E-1C9F687F1343}"/>
              </a:ext>
            </a:extLst>
          </p:cNvPr>
          <p:cNvSpPr>
            <a:spLocks noChangeArrowheads="1"/>
          </p:cNvSpPr>
          <p:nvPr/>
        </p:nvSpPr>
        <p:spPr bwMode="auto">
          <a:xfrm>
            <a:off x="1282541" y="676857"/>
            <a:ext cx="33877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Arial" panose="020B0604020202020204" pitchFamily="34" charset="0"/>
                <a:ea typeface="MS PGothic" panose="020B0600070205080204" pitchFamily="34" charset="-128"/>
              </a:defRPr>
            </a:lvl1pPr>
            <a:lvl2pPr marL="742950" indent="-285750">
              <a:defRPr sz="2800">
                <a:solidFill>
                  <a:schemeClr val="tx1"/>
                </a:solidFill>
                <a:latin typeface="Arial" panose="020B0604020202020204" pitchFamily="34" charset="0"/>
                <a:ea typeface="MS PGothic" panose="020B0600070205080204" pitchFamily="34" charset="-128"/>
              </a:defRPr>
            </a:lvl2pPr>
            <a:lvl3pPr marL="1143000" indent="-228600">
              <a:defRPr sz="2800">
                <a:solidFill>
                  <a:schemeClr val="tx1"/>
                </a:solidFill>
                <a:latin typeface="Arial" panose="020B0604020202020204" pitchFamily="34" charset="0"/>
                <a:ea typeface="MS PGothic" panose="020B0600070205080204" pitchFamily="34" charset="-128"/>
              </a:defRPr>
            </a:lvl3pPr>
            <a:lvl4pPr marL="1600200" indent="-228600">
              <a:defRPr sz="2800">
                <a:solidFill>
                  <a:schemeClr val="tx1"/>
                </a:solidFill>
                <a:latin typeface="Arial" panose="020B0604020202020204" pitchFamily="34" charset="0"/>
                <a:ea typeface="MS PGothic" panose="020B0600070205080204" pitchFamily="34" charset="-128"/>
              </a:defRPr>
            </a:lvl4pPr>
            <a:lvl5pPr marL="2057400" indent="-228600">
              <a:defRPr sz="28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9pPr>
          </a:lstStyle>
          <a:p>
            <a:pPr eaLnBrk="1" hangingPunct="1"/>
            <a:r>
              <a:rPr kumimoji="1" lang="en-US" altLang="ja-JP" sz="1400" b="1" dirty="0">
                <a:solidFill>
                  <a:srgbClr val="FF0000"/>
                </a:solidFill>
              </a:rPr>
              <a:t>J-PARC Muon target – BNL Studies</a:t>
            </a:r>
            <a:endParaRPr lang="en-US" altLang="en-US" sz="1400" b="1" dirty="0">
              <a:solidFill>
                <a:srgbClr val="FF0000"/>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11">
            <a:extLst>
              <a:ext uri="{FF2B5EF4-FFF2-40B4-BE49-F238E27FC236}">
                <a16:creationId xmlns:a16="http://schemas.microsoft.com/office/drawing/2014/main" id="{8EA0782B-5F12-4D08-87C7-D1F38DDC7B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7204" t="2184" r="27913" b="2606"/>
          <a:stretch>
            <a:fillRect/>
          </a:stretch>
        </p:blipFill>
        <p:spPr bwMode="auto">
          <a:xfrm>
            <a:off x="445614" y="1274618"/>
            <a:ext cx="3091336" cy="4084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2" name="Rectangle 4">
            <a:extLst>
              <a:ext uri="{FF2B5EF4-FFF2-40B4-BE49-F238E27FC236}">
                <a16:creationId xmlns:a16="http://schemas.microsoft.com/office/drawing/2014/main" id="{AFAD101D-7523-48B3-979E-F176F609A91B}"/>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rgbClr val="042B7F"/>
              </a:buClr>
              <a:buSzPct val="110000"/>
              <a:buFont typeface="Wingdings" panose="05000000000000000000" pitchFamily="2" charset="2"/>
              <a:buChar char="§"/>
              <a:defRPr sz="24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rgbClr val="042B7F"/>
              </a:buClr>
              <a:buSzPct val="90000"/>
              <a:buFont typeface="Times" panose="02020603050405020304" pitchFamily="18" charset="0"/>
              <a:buChar char="•"/>
              <a:defRPr sz="2000">
                <a:solidFill>
                  <a:schemeClr val="tx1"/>
                </a:solidFill>
                <a:latin typeface="Arial" panose="020B0604020202020204" pitchFamily="34" charset="0"/>
                <a:ea typeface="MS PGothic" panose="020B0600070205080204" pitchFamily="34" charset="-128"/>
              </a:defRPr>
            </a:lvl2pPr>
            <a:lvl3pPr marL="1143000" indent="-228600">
              <a:lnSpc>
                <a:spcPct val="80000"/>
              </a:lnSpc>
              <a:spcBef>
                <a:spcPct val="20000"/>
              </a:spcBef>
              <a:buClr>
                <a:srgbClr val="042B7F"/>
              </a:buClr>
              <a:buSzPct val="90000"/>
              <a:buChar char="-"/>
              <a:defRPr sz="2400">
                <a:solidFill>
                  <a:schemeClr val="tx1"/>
                </a:solidFill>
                <a:latin typeface="Arial" panose="020B0604020202020204" pitchFamily="34" charset="0"/>
                <a:ea typeface="MS PGothic" panose="020B0600070205080204" pitchFamily="34" charset="-128"/>
              </a:defRPr>
            </a:lvl3pPr>
            <a:lvl4pPr marL="1600200" indent="-228600">
              <a:lnSpc>
                <a:spcPct val="80000"/>
              </a:lnSpc>
              <a:spcBef>
                <a:spcPct val="20000"/>
              </a:spcBef>
              <a:buClr>
                <a:srgbClr val="042B7F"/>
              </a:buClr>
              <a:buSzPct val="90000"/>
              <a:buChar char="-"/>
              <a:defRPr sz="2000">
                <a:solidFill>
                  <a:schemeClr val="tx1"/>
                </a:solidFill>
                <a:latin typeface="Arial" panose="020B0604020202020204" pitchFamily="34" charset="0"/>
                <a:ea typeface="MS PGothic" panose="020B0600070205080204" pitchFamily="34" charset="-128"/>
              </a:defRPr>
            </a:lvl4pPr>
            <a:lvl5pPr marL="2057400" indent="-228600">
              <a:lnSpc>
                <a:spcPct val="80000"/>
              </a:lnSpc>
              <a:spcBef>
                <a:spcPct val="20000"/>
              </a:spcBef>
              <a:buClr>
                <a:srgbClr val="042B7F"/>
              </a:buClr>
              <a:buSzPct val="9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endParaRPr lang="en-US" altLang="en-US" sz="2800">
              <a:cs typeface="Arial" panose="020B0604020202020204" pitchFamily="34" charset="0"/>
            </a:endParaRPr>
          </a:p>
        </p:txBody>
      </p:sp>
      <p:sp>
        <p:nvSpPr>
          <p:cNvPr id="37893" name="Rectangle 6">
            <a:extLst>
              <a:ext uri="{FF2B5EF4-FFF2-40B4-BE49-F238E27FC236}">
                <a16:creationId xmlns:a16="http://schemas.microsoft.com/office/drawing/2014/main" id="{9C97E106-AE0A-416D-854F-55F71F5B9F8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rgbClr val="042B7F"/>
              </a:buClr>
              <a:buSzPct val="110000"/>
              <a:buFont typeface="Wingdings" panose="05000000000000000000" pitchFamily="2" charset="2"/>
              <a:buChar char="§"/>
              <a:defRPr sz="24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rgbClr val="042B7F"/>
              </a:buClr>
              <a:buSzPct val="90000"/>
              <a:buFont typeface="Times" panose="02020603050405020304" pitchFamily="18" charset="0"/>
              <a:buChar char="•"/>
              <a:defRPr sz="2000">
                <a:solidFill>
                  <a:schemeClr val="tx1"/>
                </a:solidFill>
                <a:latin typeface="Arial" panose="020B0604020202020204" pitchFamily="34" charset="0"/>
                <a:ea typeface="MS PGothic" panose="020B0600070205080204" pitchFamily="34" charset="-128"/>
              </a:defRPr>
            </a:lvl2pPr>
            <a:lvl3pPr marL="1143000" indent="-228600">
              <a:lnSpc>
                <a:spcPct val="80000"/>
              </a:lnSpc>
              <a:spcBef>
                <a:spcPct val="20000"/>
              </a:spcBef>
              <a:buClr>
                <a:srgbClr val="042B7F"/>
              </a:buClr>
              <a:buSzPct val="90000"/>
              <a:buChar char="-"/>
              <a:defRPr sz="2400">
                <a:solidFill>
                  <a:schemeClr val="tx1"/>
                </a:solidFill>
                <a:latin typeface="Arial" panose="020B0604020202020204" pitchFamily="34" charset="0"/>
                <a:ea typeface="MS PGothic" panose="020B0600070205080204" pitchFamily="34" charset="-128"/>
              </a:defRPr>
            </a:lvl3pPr>
            <a:lvl4pPr marL="1600200" indent="-228600">
              <a:lnSpc>
                <a:spcPct val="80000"/>
              </a:lnSpc>
              <a:spcBef>
                <a:spcPct val="20000"/>
              </a:spcBef>
              <a:buClr>
                <a:srgbClr val="042B7F"/>
              </a:buClr>
              <a:buSzPct val="90000"/>
              <a:buChar char="-"/>
              <a:defRPr sz="2000">
                <a:solidFill>
                  <a:schemeClr val="tx1"/>
                </a:solidFill>
                <a:latin typeface="Arial" panose="020B0604020202020204" pitchFamily="34" charset="0"/>
                <a:ea typeface="MS PGothic" panose="020B0600070205080204" pitchFamily="34" charset="-128"/>
              </a:defRPr>
            </a:lvl4pPr>
            <a:lvl5pPr marL="2057400" indent="-228600">
              <a:lnSpc>
                <a:spcPct val="80000"/>
              </a:lnSpc>
              <a:spcBef>
                <a:spcPct val="20000"/>
              </a:spcBef>
              <a:buClr>
                <a:srgbClr val="042B7F"/>
              </a:buClr>
              <a:buSzPct val="9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endParaRPr lang="en-US" altLang="en-US" sz="2800">
              <a:cs typeface="Arial" panose="020B0604020202020204" pitchFamily="34" charset="0"/>
            </a:endParaRPr>
          </a:p>
        </p:txBody>
      </p:sp>
      <p:pic>
        <p:nvPicPr>
          <p:cNvPr id="37894" name="Picture 7" descr="C:\Users\simos\Desktop\PAPER_Preparation_ALL\Beryllium\Deformation_TWINNING_paper\RelevantPAPERS_Figs\Be_DPA1_Xr_002_vs_TWIN.png">
            <a:extLst>
              <a:ext uri="{FF2B5EF4-FFF2-40B4-BE49-F238E27FC236}">
                <a16:creationId xmlns:a16="http://schemas.microsoft.com/office/drawing/2014/main" id="{7E36292F-5D80-4A4E-96DB-86FD35C943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763" t="6010" r="3044"/>
          <a:stretch>
            <a:fillRect/>
          </a:stretch>
        </p:blipFill>
        <p:spPr bwMode="auto">
          <a:xfrm>
            <a:off x="4876879" y="4042859"/>
            <a:ext cx="3550175" cy="2098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5" name="Picture 9" descr="C:\Users\simos\Desktop\PAPER_Preparation_ALL\Beryllium\Deformation_TWINNING_paper\TwinnedCRYSTALS_0.bmp">
            <a:extLst>
              <a:ext uri="{FF2B5EF4-FFF2-40B4-BE49-F238E27FC236}">
                <a16:creationId xmlns:a16="http://schemas.microsoft.com/office/drawing/2014/main" id="{3A992080-7E14-4DDB-A692-FBFC5111D2D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77643" y="3574473"/>
            <a:ext cx="1167207" cy="1178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6" name="Picture 12">
            <a:extLst>
              <a:ext uri="{FF2B5EF4-FFF2-40B4-BE49-F238E27FC236}">
                <a16:creationId xmlns:a16="http://schemas.microsoft.com/office/drawing/2014/main" id="{C4607386-BFC9-4A43-926A-2F9021745BF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094" t="1291" r="2812" b="8534"/>
          <a:stretch>
            <a:fillRect/>
          </a:stretch>
        </p:blipFill>
        <p:spPr bwMode="auto">
          <a:xfrm>
            <a:off x="4876879" y="1220284"/>
            <a:ext cx="3485227" cy="2311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7" name="TextBox 7">
            <a:extLst>
              <a:ext uri="{FF2B5EF4-FFF2-40B4-BE49-F238E27FC236}">
                <a16:creationId xmlns:a16="http://schemas.microsoft.com/office/drawing/2014/main" id="{4FD1DD84-3A2A-4AEE-A2CA-AE6FF6CA46A6}"/>
              </a:ext>
            </a:extLst>
          </p:cNvPr>
          <p:cNvSpPr txBox="1">
            <a:spLocks noChangeArrowheads="1"/>
          </p:cNvSpPr>
          <p:nvPr/>
        </p:nvSpPr>
        <p:spPr bwMode="auto">
          <a:xfrm>
            <a:off x="457200" y="5956300"/>
            <a:ext cx="24209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42B7F"/>
              </a:buClr>
              <a:buSzPct val="110000"/>
              <a:buFont typeface="Wingdings" panose="05000000000000000000" pitchFamily="2" charset="2"/>
              <a:buChar char="§"/>
              <a:defRPr sz="24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rgbClr val="042B7F"/>
              </a:buClr>
              <a:buSzPct val="90000"/>
              <a:buFont typeface="Times" panose="02020603050405020304" pitchFamily="18" charset="0"/>
              <a:buChar char="•"/>
              <a:defRPr sz="2000">
                <a:solidFill>
                  <a:schemeClr val="tx1"/>
                </a:solidFill>
                <a:latin typeface="Arial" panose="020B0604020202020204" pitchFamily="34" charset="0"/>
                <a:ea typeface="MS PGothic" panose="020B0600070205080204" pitchFamily="34" charset="-128"/>
              </a:defRPr>
            </a:lvl2pPr>
            <a:lvl3pPr marL="1143000" indent="-228600">
              <a:lnSpc>
                <a:spcPct val="80000"/>
              </a:lnSpc>
              <a:spcBef>
                <a:spcPct val="20000"/>
              </a:spcBef>
              <a:buClr>
                <a:srgbClr val="042B7F"/>
              </a:buClr>
              <a:buSzPct val="90000"/>
              <a:buChar char="-"/>
              <a:defRPr sz="2400">
                <a:solidFill>
                  <a:schemeClr val="tx1"/>
                </a:solidFill>
                <a:latin typeface="Arial" panose="020B0604020202020204" pitchFamily="34" charset="0"/>
                <a:ea typeface="MS PGothic" panose="020B0600070205080204" pitchFamily="34" charset="-128"/>
              </a:defRPr>
            </a:lvl3pPr>
            <a:lvl4pPr marL="1600200" indent="-228600">
              <a:lnSpc>
                <a:spcPct val="80000"/>
              </a:lnSpc>
              <a:spcBef>
                <a:spcPct val="20000"/>
              </a:spcBef>
              <a:buClr>
                <a:srgbClr val="042B7F"/>
              </a:buClr>
              <a:buSzPct val="90000"/>
              <a:buChar char="-"/>
              <a:defRPr sz="2000">
                <a:solidFill>
                  <a:schemeClr val="tx1"/>
                </a:solidFill>
                <a:latin typeface="Arial" panose="020B0604020202020204" pitchFamily="34" charset="0"/>
                <a:ea typeface="MS PGothic" panose="020B0600070205080204" pitchFamily="34" charset="-128"/>
              </a:defRPr>
            </a:lvl4pPr>
            <a:lvl5pPr marL="2057400" indent="-228600">
              <a:lnSpc>
                <a:spcPct val="80000"/>
              </a:lnSpc>
              <a:spcBef>
                <a:spcPct val="20000"/>
              </a:spcBef>
              <a:buClr>
                <a:srgbClr val="042B7F"/>
              </a:buClr>
              <a:buSzPct val="9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r>
              <a:rPr lang="en-US" altLang="en-US" sz="1800" b="1" dirty="0">
                <a:latin typeface="Arial Narrow" panose="020B0606020202030204" pitchFamily="34" charset="0"/>
                <a:cs typeface="Arial" panose="020B0604020202020204" pitchFamily="34" charset="0"/>
              </a:rPr>
              <a:t>Macroscopic closer view</a:t>
            </a:r>
          </a:p>
        </p:txBody>
      </p:sp>
      <p:sp>
        <p:nvSpPr>
          <p:cNvPr id="37898" name="Up Arrow 1">
            <a:extLst>
              <a:ext uri="{FF2B5EF4-FFF2-40B4-BE49-F238E27FC236}">
                <a16:creationId xmlns:a16="http://schemas.microsoft.com/office/drawing/2014/main" id="{49D37100-687F-48CC-BF1B-8C713C88D4E5}"/>
              </a:ext>
            </a:extLst>
          </p:cNvPr>
          <p:cNvSpPr>
            <a:spLocks noChangeArrowheads="1"/>
          </p:cNvSpPr>
          <p:nvPr/>
        </p:nvSpPr>
        <p:spPr bwMode="auto">
          <a:xfrm>
            <a:off x="1757363" y="5359400"/>
            <a:ext cx="242887" cy="628650"/>
          </a:xfrm>
          <a:prstGeom prst="upArrow">
            <a:avLst>
              <a:gd name="adj1" fmla="val 50000"/>
              <a:gd name="adj2" fmla="val 49872"/>
            </a:avLst>
          </a:prstGeom>
          <a:solidFill>
            <a:srgbClr val="FC230C"/>
          </a:solidFill>
          <a:ln w="9525" algn="ctr">
            <a:solidFill>
              <a:schemeClr val="tx1"/>
            </a:solidFill>
            <a:round/>
            <a:headEnd/>
            <a:tailEnd/>
          </a:ln>
        </p:spPr>
        <p:txBody>
          <a:bodyPr/>
          <a:lstStyle>
            <a:lvl1pPr>
              <a:spcBef>
                <a:spcPct val="20000"/>
              </a:spcBef>
              <a:buClr>
                <a:srgbClr val="042B7F"/>
              </a:buClr>
              <a:buSzPct val="110000"/>
              <a:buFont typeface="Wingdings" panose="05000000000000000000" pitchFamily="2" charset="2"/>
              <a:buChar char="§"/>
              <a:defRPr sz="24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rgbClr val="042B7F"/>
              </a:buClr>
              <a:buSzPct val="90000"/>
              <a:buFont typeface="Times" panose="02020603050405020304" pitchFamily="18" charset="0"/>
              <a:buChar char="•"/>
              <a:defRPr sz="2000">
                <a:solidFill>
                  <a:schemeClr val="tx1"/>
                </a:solidFill>
                <a:latin typeface="Arial" panose="020B0604020202020204" pitchFamily="34" charset="0"/>
                <a:ea typeface="MS PGothic" panose="020B0600070205080204" pitchFamily="34" charset="-128"/>
              </a:defRPr>
            </a:lvl2pPr>
            <a:lvl3pPr marL="1143000" indent="-228600">
              <a:lnSpc>
                <a:spcPct val="80000"/>
              </a:lnSpc>
              <a:spcBef>
                <a:spcPct val="20000"/>
              </a:spcBef>
              <a:buClr>
                <a:srgbClr val="042B7F"/>
              </a:buClr>
              <a:buSzPct val="90000"/>
              <a:buChar char="-"/>
              <a:defRPr sz="2400">
                <a:solidFill>
                  <a:schemeClr val="tx1"/>
                </a:solidFill>
                <a:latin typeface="Arial" panose="020B0604020202020204" pitchFamily="34" charset="0"/>
                <a:ea typeface="MS PGothic" panose="020B0600070205080204" pitchFamily="34" charset="-128"/>
              </a:defRPr>
            </a:lvl3pPr>
            <a:lvl4pPr marL="1600200" indent="-228600">
              <a:lnSpc>
                <a:spcPct val="80000"/>
              </a:lnSpc>
              <a:spcBef>
                <a:spcPct val="20000"/>
              </a:spcBef>
              <a:buClr>
                <a:srgbClr val="042B7F"/>
              </a:buClr>
              <a:buSzPct val="90000"/>
              <a:buChar char="-"/>
              <a:defRPr sz="2000">
                <a:solidFill>
                  <a:schemeClr val="tx1"/>
                </a:solidFill>
                <a:latin typeface="Arial" panose="020B0604020202020204" pitchFamily="34" charset="0"/>
                <a:ea typeface="MS PGothic" panose="020B0600070205080204" pitchFamily="34" charset="-128"/>
              </a:defRPr>
            </a:lvl4pPr>
            <a:lvl5pPr marL="2057400" indent="-228600">
              <a:lnSpc>
                <a:spcPct val="80000"/>
              </a:lnSpc>
              <a:spcBef>
                <a:spcPct val="20000"/>
              </a:spcBef>
              <a:buClr>
                <a:srgbClr val="042B7F"/>
              </a:buClr>
              <a:buSzPct val="9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endParaRPr lang="en-US" altLang="en-US" sz="2800"/>
          </a:p>
        </p:txBody>
      </p:sp>
      <p:sp>
        <p:nvSpPr>
          <p:cNvPr id="37899" name="TextBox 7">
            <a:extLst>
              <a:ext uri="{FF2B5EF4-FFF2-40B4-BE49-F238E27FC236}">
                <a16:creationId xmlns:a16="http://schemas.microsoft.com/office/drawing/2014/main" id="{9A2D9C02-CFC5-4272-8BA2-8E5579D588ED}"/>
              </a:ext>
            </a:extLst>
          </p:cNvPr>
          <p:cNvSpPr txBox="1">
            <a:spLocks noChangeArrowheads="1"/>
          </p:cNvSpPr>
          <p:nvPr/>
        </p:nvSpPr>
        <p:spPr bwMode="auto">
          <a:xfrm>
            <a:off x="267885" y="40301"/>
            <a:ext cx="6635608" cy="978729"/>
          </a:xfrm>
          <a:prstGeom prst="rect">
            <a:avLst/>
          </a:prstGeom>
        </p:spPr>
        <p:txBody>
          <a:bodyPr vert="horz" lIns="91440" tIns="45720" rIns="91440" bIns="45720" rtlCol="0" anchor="ctr">
            <a:normAutofit/>
          </a:bodyPr>
          <a:lstStyle>
            <a:defPPr>
              <a:defRPr lang="en-US"/>
            </a:defPPr>
            <a:lvl1pPr defTabSz="685800">
              <a:lnSpc>
                <a:spcPct val="90000"/>
              </a:lnSpc>
              <a:spcBef>
                <a:spcPct val="0"/>
              </a:spcBef>
              <a:defRPr sz="3200" b="1">
                <a:ea typeface="+mj-lt"/>
                <a:cs typeface="+mj-lt"/>
              </a:defRPr>
            </a:lvl1pPr>
          </a:lstStyle>
          <a:p>
            <a:r>
              <a:rPr lang="en-US" altLang="en-US" dirty="0"/>
              <a:t>HCP  Beryllium (S 200F) at BNL </a:t>
            </a:r>
          </a:p>
        </p:txBody>
      </p:sp>
      <p:sp>
        <p:nvSpPr>
          <p:cNvPr id="12" name="TextBox 7">
            <a:extLst>
              <a:ext uri="{FF2B5EF4-FFF2-40B4-BE49-F238E27FC236}">
                <a16:creationId xmlns:a16="http://schemas.microsoft.com/office/drawing/2014/main" id="{31D19E7D-F1E1-45A8-8690-51397162A1F6}"/>
              </a:ext>
            </a:extLst>
          </p:cNvPr>
          <p:cNvSpPr txBox="1">
            <a:spLocks noChangeArrowheads="1"/>
          </p:cNvSpPr>
          <p:nvPr/>
        </p:nvSpPr>
        <p:spPr bwMode="auto">
          <a:xfrm>
            <a:off x="5605044" y="820512"/>
            <a:ext cx="209384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42B7F"/>
              </a:buClr>
              <a:buSzPct val="110000"/>
              <a:buFont typeface="Wingdings" panose="05000000000000000000" pitchFamily="2" charset="2"/>
              <a:buChar char="§"/>
              <a:defRPr sz="24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rgbClr val="042B7F"/>
              </a:buClr>
              <a:buSzPct val="90000"/>
              <a:buFont typeface="Times" panose="02020603050405020304" pitchFamily="18" charset="0"/>
              <a:buChar char="•"/>
              <a:defRPr sz="2000">
                <a:solidFill>
                  <a:schemeClr val="tx1"/>
                </a:solidFill>
                <a:latin typeface="Arial" panose="020B0604020202020204" pitchFamily="34" charset="0"/>
                <a:ea typeface="MS PGothic" panose="020B0600070205080204" pitchFamily="34" charset="-128"/>
              </a:defRPr>
            </a:lvl2pPr>
            <a:lvl3pPr marL="1143000" indent="-228600">
              <a:lnSpc>
                <a:spcPct val="80000"/>
              </a:lnSpc>
              <a:spcBef>
                <a:spcPct val="20000"/>
              </a:spcBef>
              <a:buClr>
                <a:srgbClr val="042B7F"/>
              </a:buClr>
              <a:buSzPct val="90000"/>
              <a:buChar char="-"/>
              <a:defRPr sz="2400">
                <a:solidFill>
                  <a:schemeClr val="tx1"/>
                </a:solidFill>
                <a:latin typeface="Arial" panose="020B0604020202020204" pitchFamily="34" charset="0"/>
                <a:ea typeface="MS PGothic" panose="020B0600070205080204" pitchFamily="34" charset="-128"/>
              </a:defRPr>
            </a:lvl3pPr>
            <a:lvl4pPr marL="1600200" indent="-228600">
              <a:lnSpc>
                <a:spcPct val="80000"/>
              </a:lnSpc>
              <a:spcBef>
                <a:spcPct val="20000"/>
              </a:spcBef>
              <a:buClr>
                <a:srgbClr val="042B7F"/>
              </a:buClr>
              <a:buSzPct val="90000"/>
              <a:buChar char="-"/>
              <a:defRPr sz="2000">
                <a:solidFill>
                  <a:schemeClr val="tx1"/>
                </a:solidFill>
                <a:latin typeface="Arial" panose="020B0604020202020204" pitchFamily="34" charset="0"/>
                <a:ea typeface="MS PGothic" panose="020B0600070205080204" pitchFamily="34" charset="-128"/>
              </a:defRPr>
            </a:lvl4pPr>
            <a:lvl5pPr marL="2057400" indent="-228600">
              <a:lnSpc>
                <a:spcPct val="80000"/>
              </a:lnSpc>
              <a:spcBef>
                <a:spcPct val="20000"/>
              </a:spcBef>
              <a:buClr>
                <a:srgbClr val="042B7F"/>
              </a:buClr>
              <a:buSzPct val="9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r>
              <a:rPr lang="en-US" altLang="en-US" sz="1800" b="1" dirty="0">
                <a:latin typeface="Arial Narrow" panose="020B0606020202030204" pitchFamily="34" charset="0"/>
                <a:cs typeface="Arial" panose="020B0604020202020204" pitchFamily="34" charset="0"/>
              </a:rPr>
              <a:t>Microscopic analysis</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5">
            <a:extLst>
              <a:ext uri="{FF2B5EF4-FFF2-40B4-BE49-F238E27FC236}">
                <a16:creationId xmlns:a16="http://schemas.microsoft.com/office/drawing/2014/main" id="{C5F20B90-5571-48EA-AC0C-ACCC7E16755E}"/>
              </a:ext>
            </a:extLst>
          </p:cNvPr>
          <p:cNvSpPr>
            <a:spLocks noGrp="1" noChangeArrowheads="1"/>
          </p:cNvSpPr>
          <p:nvPr>
            <p:ph type="ftr" sz="quarter" idx="11"/>
          </p:nvPr>
        </p:nvSpPr>
        <p:spPr>
          <a:xfrm>
            <a:off x="3124200" y="6356350"/>
            <a:ext cx="2895600" cy="3651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spcBef>
                <a:spcPct val="0"/>
              </a:spcBef>
              <a:buClrTx/>
              <a:buSzTx/>
              <a:buFontTx/>
              <a:buNone/>
            </a:pPr>
            <a:endParaRPr lang="en-US" altLang="en-US" sz="1400">
              <a:solidFill>
                <a:srgbClr val="322F31"/>
              </a:solidFill>
            </a:endParaRPr>
          </a:p>
        </p:txBody>
      </p:sp>
      <p:sp>
        <p:nvSpPr>
          <p:cNvPr id="41987" name="Rectangle 9">
            <a:extLst>
              <a:ext uri="{FF2B5EF4-FFF2-40B4-BE49-F238E27FC236}">
                <a16:creationId xmlns:a16="http://schemas.microsoft.com/office/drawing/2014/main" id="{769C67BB-AF83-4ACC-9D12-46CB052FD9A6}"/>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rgbClr val="042B7F"/>
              </a:buClr>
              <a:buSzPct val="110000"/>
              <a:buFont typeface="Wingdings" panose="05000000000000000000" pitchFamily="2" charset="2"/>
              <a:buChar char="§"/>
              <a:defRPr sz="24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rgbClr val="042B7F"/>
              </a:buClr>
              <a:buSzPct val="90000"/>
              <a:buFont typeface="Times" panose="02020603050405020304" pitchFamily="18" charset="0"/>
              <a:buChar char="•"/>
              <a:defRPr sz="2000">
                <a:solidFill>
                  <a:schemeClr val="tx1"/>
                </a:solidFill>
                <a:latin typeface="Arial" panose="020B0604020202020204" pitchFamily="34" charset="0"/>
                <a:ea typeface="MS PGothic" panose="020B0600070205080204" pitchFamily="34" charset="-128"/>
              </a:defRPr>
            </a:lvl2pPr>
            <a:lvl3pPr marL="1143000" indent="-228600">
              <a:lnSpc>
                <a:spcPct val="80000"/>
              </a:lnSpc>
              <a:spcBef>
                <a:spcPct val="20000"/>
              </a:spcBef>
              <a:buClr>
                <a:srgbClr val="042B7F"/>
              </a:buClr>
              <a:buSzPct val="90000"/>
              <a:buChar char="-"/>
              <a:defRPr sz="2400">
                <a:solidFill>
                  <a:schemeClr val="tx1"/>
                </a:solidFill>
                <a:latin typeface="Arial" panose="020B0604020202020204" pitchFamily="34" charset="0"/>
                <a:ea typeface="MS PGothic" panose="020B0600070205080204" pitchFamily="34" charset="-128"/>
              </a:defRPr>
            </a:lvl3pPr>
            <a:lvl4pPr marL="1600200" indent="-228600">
              <a:lnSpc>
                <a:spcPct val="80000"/>
              </a:lnSpc>
              <a:spcBef>
                <a:spcPct val="20000"/>
              </a:spcBef>
              <a:buClr>
                <a:srgbClr val="042B7F"/>
              </a:buClr>
              <a:buSzPct val="90000"/>
              <a:buChar char="-"/>
              <a:defRPr sz="2000">
                <a:solidFill>
                  <a:schemeClr val="tx1"/>
                </a:solidFill>
                <a:latin typeface="Arial" panose="020B0604020202020204" pitchFamily="34" charset="0"/>
                <a:ea typeface="MS PGothic" panose="020B0600070205080204" pitchFamily="34" charset="-128"/>
              </a:defRPr>
            </a:lvl4pPr>
            <a:lvl5pPr marL="2057400" indent="-228600">
              <a:lnSpc>
                <a:spcPct val="80000"/>
              </a:lnSpc>
              <a:spcBef>
                <a:spcPct val="20000"/>
              </a:spcBef>
              <a:buClr>
                <a:srgbClr val="042B7F"/>
              </a:buClr>
              <a:buSzPct val="9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endParaRPr lang="en-US" altLang="en-US" sz="2800">
              <a:cs typeface="Arial" panose="020B0604020202020204" pitchFamily="34" charset="0"/>
            </a:endParaRPr>
          </a:p>
        </p:txBody>
      </p:sp>
      <p:sp>
        <p:nvSpPr>
          <p:cNvPr id="41988" name="Rectangle 11">
            <a:extLst>
              <a:ext uri="{FF2B5EF4-FFF2-40B4-BE49-F238E27FC236}">
                <a16:creationId xmlns:a16="http://schemas.microsoft.com/office/drawing/2014/main" id="{46F18E37-C80D-4F80-8B71-95472DA5AC6B}"/>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rgbClr val="042B7F"/>
              </a:buClr>
              <a:buSzPct val="110000"/>
              <a:buFont typeface="Wingdings" panose="05000000000000000000" pitchFamily="2" charset="2"/>
              <a:buChar char="§"/>
              <a:defRPr sz="24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rgbClr val="042B7F"/>
              </a:buClr>
              <a:buSzPct val="90000"/>
              <a:buFont typeface="Times" panose="02020603050405020304" pitchFamily="18" charset="0"/>
              <a:buChar char="•"/>
              <a:defRPr sz="2000">
                <a:solidFill>
                  <a:schemeClr val="tx1"/>
                </a:solidFill>
                <a:latin typeface="Arial" panose="020B0604020202020204" pitchFamily="34" charset="0"/>
                <a:ea typeface="MS PGothic" panose="020B0600070205080204" pitchFamily="34" charset="-128"/>
              </a:defRPr>
            </a:lvl2pPr>
            <a:lvl3pPr marL="1143000" indent="-228600">
              <a:lnSpc>
                <a:spcPct val="80000"/>
              </a:lnSpc>
              <a:spcBef>
                <a:spcPct val="20000"/>
              </a:spcBef>
              <a:buClr>
                <a:srgbClr val="042B7F"/>
              </a:buClr>
              <a:buSzPct val="90000"/>
              <a:buChar char="-"/>
              <a:defRPr sz="2400">
                <a:solidFill>
                  <a:schemeClr val="tx1"/>
                </a:solidFill>
                <a:latin typeface="Arial" panose="020B0604020202020204" pitchFamily="34" charset="0"/>
                <a:ea typeface="MS PGothic" panose="020B0600070205080204" pitchFamily="34" charset="-128"/>
              </a:defRPr>
            </a:lvl3pPr>
            <a:lvl4pPr marL="1600200" indent="-228600">
              <a:lnSpc>
                <a:spcPct val="80000"/>
              </a:lnSpc>
              <a:spcBef>
                <a:spcPct val="20000"/>
              </a:spcBef>
              <a:buClr>
                <a:srgbClr val="042B7F"/>
              </a:buClr>
              <a:buSzPct val="90000"/>
              <a:buChar char="-"/>
              <a:defRPr sz="2000">
                <a:solidFill>
                  <a:schemeClr val="tx1"/>
                </a:solidFill>
                <a:latin typeface="Arial" panose="020B0604020202020204" pitchFamily="34" charset="0"/>
                <a:ea typeface="MS PGothic" panose="020B0600070205080204" pitchFamily="34" charset="-128"/>
              </a:defRPr>
            </a:lvl4pPr>
            <a:lvl5pPr marL="2057400" indent="-228600">
              <a:lnSpc>
                <a:spcPct val="80000"/>
              </a:lnSpc>
              <a:spcBef>
                <a:spcPct val="20000"/>
              </a:spcBef>
              <a:buClr>
                <a:srgbClr val="042B7F"/>
              </a:buClr>
              <a:buSzPct val="9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endParaRPr lang="en-US" altLang="en-US" sz="2800">
              <a:cs typeface="Arial" panose="020B0604020202020204" pitchFamily="34" charset="0"/>
            </a:endParaRPr>
          </a:p>
        </p:txBody>
      </p:sp>
      <p:sp>
        <p:nvSpPr>
          <p:cNvPr id="41989" name="Rectangle 13">
            <a:extLst>
              <a:ext uri="{FF2B5EF4-FFF2-40B4-BE49-F238E27FC236}">
                <a16:creationId xmlns:a16="http://schemas.microsoft.com/office/drawing/2014/main" id="{B47A1748-F838-4114-8EDC-751F3A5AE3B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rgbClr val="042B7F"/>
              </a:buClr>
              <a:buSzPct val="110000"/>
              <a:buFont typeface="Wingdings" panose="05000000000000000000" pitchFamily="2" charset="2"/>
              <a:buChar char="§"/>
              <a:defRPr sz="24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rgbClr val="042B7F"/>
              </a:buClr>
              <a:buSzPct val="90000"/>
              <a:buFont typeface="Times" panose="02020603050405020304" pitchFamily="18" charset="0"/>
              <a:buChar char="•"/>
              <a:defRPr sz="2000">
                <a:solidFill>
                  <a:schemeClr val="tx1"/>
                </a:solidFill>
                <a:latin typeface="Arial" panose="020B0604020202020204" pitchFamily="34" charset="0"/>
                <a:ea typeface="MS PGothic" panose="020B0600070205080204" pitchFamily="34" charset="-128"/>
              </a:defRPr>
            </a:lvl2pPr>
            <a:lvl3pPr marL="1143000" indent="-228600">
              <a:lnSpc>
                <a:spcPct val="80000"/>
              </a:lnSpc>
              <a:spcBef>
                <a:spcPct val="20000"/>
              </a:spcBef>
              <a:buClr>
                <a:srgbClr val="042B7F"/>
              </a:buClr>
              <a:buSzPct val="90000"/>
              <a:buChar char="-"/>
              <a:defRPr sz="2400">
                <a:solidFill>
                  <a:schemeClr val="tx1"/>
                </a:solidFill>
                <a:latin typeface="Arial" panose="020B0604020202020204" pitchFamily="34" charset="0"/>
                <a:ea typeface="MS PGothic" panose="020B0600070205080204" pitchFamily="34" charset="-128"/>
              </a:defRPr>
            </a:lvl3pPr>
            <a:lvl4pPr marL="1600200" indent="-228600">
              <a:lnSpc>
                <a:spcPct val="80000"/>
              </a:lnSpc>
              <a:spcBef>
                <a:spcPct val="20000"/>
              </a:spcBef>
              <a:buClr>
                <a:srgbClr val="042B7F"/>
              </a:buClr>
              <a:buSzPct val="90000"/>
              <a:buChar char="-"/>
              <a:defRPr sz="2000">
                <a:solidFill>
                  <a:schemeClr val="tx1"/>
                </a:solidFill>
                <a:latin typeface="Arial" panose="020B0604020202020204" pitchFamily="34" charset="0"/>
                <a:ea typeface="MS PGothic" panose="020B0600070205080204" pitchFamily="34" charset="-128"/>
              </a:defRPr>
            </a:lvl4pPr>
            <a:lvl5pPr marL="2057400" indent="-228600">
              <a:lnSpc>
                <a:spcPct val="80000"/>
              </a:lnSpc>
              <a:spcBef>
                <a:spcPct val="20000"/>
              </a:spcBef>
              <a:buClr>
                <a:srgbClr val="042B7F"/>
              </a:buClr>
              <a:buSzPct val="9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endParaRPr lang="en-US" altLang="en-US" sz="2800">
              <a:cs typeface="Arial" panose="020B0604020202020204" pitchFamily="34" charset="0"/>
            </a:endParaRPr>
          </a:p>
        </p:txBody>
      </p:sp>
      <p:pic>
        <p:nvPicPr>
          <p:cNvPr id="41990" name="Picture 2" descr="C:\Users\simos\Desktop\PAPER_Preparation_ALL\PRAB_paper_2011\FINAL_Paper_Figures\CFC_RT_long_seeFIBERS_03 - Copy.tif">
            <a:extLst>
              <a:ext uri="{FF2B5EF4-FFF2-40B4-BE49-F238E27FC236}">
                <a16:creationId xmlns:a16="http://schemas.microsoft.com/office/drawing/2014/main" id="{04EFB912-B5C7-4491-BD34-4DDB0A1A902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1363" y="880382"/>
            <a:ext cx="2925763" cy="2341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1" name="Picture 3" descr="C:\Users\simos\Desktop\PAPER_Preparation_ALL\PRAB_paper_2011\FINAL_Paper_Figures\Fg_SEM_3D_CC.bmp">
            <a:extLst>
              <a:ext uri="{FF2B5EF4-FFF2-40B4-BE49-F238E27FC236}">
                <a16:creationId xmlns:a16="http://schemas.microsoft.com/office/drawing/2014/main" id="{4B22EF63-06B1-4F7E-8753-7C7BDD2FB7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1363" y="3363913"/>
            <a:ext cx="2928937" cy="234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2" name="Picture 4" descr="C:\Users\simos\Desktop\PAPER_Preparation_ALL\PRAB_paper_2011\FINAL_Paper_Figures\Fg_3DCC_002_4Paper.bmp">
            <a:extLst>
              <a:ext uri="{FF2B5EF4-FFF2-40B4-BE49-F238E27FC236}">
                <a16:creationId xmlns:a16="http://schemas.microsoft.com/office/drawing/2014/main" id="{0902A703-9528-4EF8-B22E-3718DB00821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05338" y="3127375"/>
            <a:ext cx="3898900" cy="278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3" name="Picture 5" descr="C:\Users\simos\Desktop\PAPER_Preparation_ALL\PRAB_paper_2011\FINAL_Paper_Figures\Fg_XRD_2DCC_4Paper.bmp">
            <a:extLst>
              <a:ext uri="{FF2B5EF4-FFF2-40B4-BE49-F238E27FC236}">
                <a16:creationId xmlns:a16="http://schemas.microsoft.com/office/drawing/2014/main" id="{DEA2FEF3-317D-4246-BC03-2EF1C9A19FD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51338" y="76200"/>
            <a:ext cx="41529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94" name="Rectangle 12">
            <a:extLst>
              <a:ext uri="{FF2B5EF4-FFF2-40B4-BE49-F238E27FC236}">
                <a16:creationId xmlns:a16="http://schemas.microsoft.com/office/drawing/2014/main" id="{5AE9815B-D445-491A-AD19-AC42E59C2B56}"/>
              </a:ext>
            </a:extLst>
          </p:cNvPr>
          <p:cNvSpPr>
            <a:spLocks noChangeArrowheads="1"/>
          </p:cNvSpPr>
          <p:nvPr/>
        </p:nvSpPr>
        <p:spPr bwMode="auto">
          <a:xfrm>
            <a:off x="177800" y="6096000"/>
            <a:ext cx="78708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42B7F"/>
              </a:buClr>
              <a:buSzPct val="110000"/>
              <a:buFont typeface="Wingdings" panose="05000000000000000000" pitchFamily="2" charset="2"/>
              <a:buChar char="§"/>
              <a:defRPr sz="24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rgbClr val="042B7F"/>
              </a:buClr>
              <a:buSzPct val="90000"/>
              <a:buFont typeface="Times" panose="02020603050405020304" pitchFamily="18" charset="0"/>
              <a:buChar char="•"/>
              <a:defRPr sz="2000">
                <a:solidFill>
                  <a:schemeClr val="tx1"/>
                </a:solidFill>
                <a:latin typeface="Arial" panose="020B0604020202020204" pitchFamily="34" charset="0"/>
                <a:ea typeface="MS PGothic" panose="020B0600070205080204" pitchFamily="34" charset="-128"/>
              </a:defRPr>
            </a:lvl2pPr>
            <a:lvl3pPr marL="1143000" indent="-228600">
              <a:lnSpc>
                <a:spcPct val="80000"/>
              </a:lnSpc>
              <a:spcBef>
                <a:spcPct val="20000"/>
              </a:spcBef>
              <a:buClr>
                <a:srgbClr val="042B7F"/>
              </a:buClr>
              <a:buSzPct val="90000"/>
              <a:buChar char="-"/>
              <a:defRPr sz="2400">
                <a:solidFill>
                  <a:schemeClr val="tx1"/>
                </a:solidFill>
                <a:latin typeface="Arial" panose="020B0604020202020204" pitchFamily="34" charset="0"/>
                <a:ea typeface="MS PGothic" panose="020B0600070205080204" pitchFamily="34" charset="-128"/>
              </a:defRPr>
            </a:lvl3pPr>
            <a:lvl4pPr marL="1600200" indent="-228600">
              <a:lnSpc>
                <a:spcPct val="80000"/>
              </a:lnSpc>
              <a:spcBef>
                <a:spcPct val="20000"/>
              </a:spcBef>
              <a:buClr>
                <a:srgbClr val="042B7F"/>
              </a:buClr>
              <a:buSzPct val="90000"/>
              <a:buChar char="-"/>
              <a:defRPr sz="2000">
                <a:solidFill>
                  <a:schemeClr val="tx1"/>
                </a:solidFill>
                <a:latin typeface="Arial" panose="020B0604020202020204" pitchFamily="34" charset="0"/>
                <a:ea typeface="MS PGothic" panose="020B0600070205080204" pitchFamily="34" charset="-128"/>
              </a:defRPr>
            </a:lvl4pPr>
            <a:lvl5pPr marL="2057400" indent="-228600">
              <a:lnSpc>
                <a:spcPct val="80000"/>
              </a:lnSpc>
              <a:spcBef>
                <a:spcPct val="20000"/>
              </a:spcBef>
              <a:buClr>
                <a:srgbClr val="042B7F"/>
              </a:buClr>
              <a:buSzPct val="9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r>
              <a:rPr lang="en-US" altLang="en-US" sz="1200" b="1">
                <a:latin typeface="Arial Narrow" panose="020B0606020202030204" pitchFamily="34" charset="0"/>
                <a:cs typeface="Arial" panose="020B0604020202020204" pitchFamily="34" charset="0"/>
              </a:rPr>
              <a:t>N. Simos, et al</a:t>
            </a:r>
            <a:r>
              <a:rPr lang="en-US" altLang="en-US" sz="1200">
                <a:latin typeface="Arial Narrow" panose="020B0606020202030204" pitchFamily="34" charset="0"/>
                <a:cs typeface="Arial" panose="020B0604020202020204" pitchFamily="34" charset="0"/>
              </a:rPr>
              <a:t>., “Radiation damage and thermal shock response of carbon-fiber-reinforced materials to intense high-energy proton beams,” Phys. Rev. Accel. Beams 19, 2016</a:t>
            </a:r>
          </a:p>
        </p:txBody>
      </p:sp>
      <p:sp>
        <p:nvSpPr>
          <p:cNvPr id="41995" name="Right Arrow 1">
            <a:extLst>
              <a:ext uri="{FF2B5EF4-FFF2-40B4-BE49-F238E27FC236}">
                <a16:creationId xmlns:a16="http://schemas.microsoft.com/office/drawing/2014/main" id="{E125AF44-B16E-4374-B0FC-B23997EEBA1C}"/>
              </a:ext>
            </a:extLst>
          </p:cNvPr>
          <p:cNvSpPr>
            <a:spLocks noChangeArrowheads="1"/>
          </p:cNvSpPr>
          <p:nvPr/>
        </p:nvSpPr>
        <p:spPr bwMode="auto">
          <a:xfrm>
            <a:off x="3784600" y="1462088"/>
            <a:ext cx="566738" cy="414337"/>
          </a:xfrm>
          <a:prstGeom prst="rightArrow">
            <a:avLst>
              <a:gd name="adj1" fmla="val 50000"/>
              <a:gd name="adj2" fmla="val 50084"/>
            </a:avLst>
          </a:prstGeom>
          <a:solidFill>
            <a:schemeClr val="accent1"/>
          </a:solidFill>
          <a:ln w="9525" algn="ctr">
            <a:solidFill>
              <a:schemeClr val="tx1"/>
            </a:solidFill>
            <a:round/>
            <a:headEnd/>
            <a:tailEnd/>
          </a:ln>
        </p:spPr>
        <p:txBody>
          <a:bodyPr/>
          <a:lstStyle>
            <a:lvl1pPr>
              <a:spcBef>
                <a:spcPct val="20000"/>
              </a:spcBef>
              <a:buClr>
                <a:srgbClr val="042B7F"/>
              </a:buClr>
              <a:buSzPct val="110000"/>
              <a:buFont typeface="Wingdings" panose="05000000000000000000" pitchFamily="2" charset="2"/>
              <a:buChar char="§"/>
              <a:defRPr sz="24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rgbClr val="042B7F"/>
              </a:buClr>
              <a:buSzPct val="90000"/>
              <a:buFont typeface="Times" panose="02020603050405020304" pitchFamily="18" charset="0"/>
              <a:buChar char="•"/>
              <a:defRPr sz="2000">
                <a:solidFill>
                  <a:schemeClr val="tx1"/>
                </a:solidFill>
                <a:latin typeface="Arial" panose="020B0604020202020204" pitchFamily="34" charset="0"/>
                <a:ea typeface="MS PGothic" panose="020B0600070205080204" pitchFamily="34" charset="-128"/>
              </a:defRPr>
            </a:lvl2pPr>
            <a:lvl3pPr marL="1143000" indent="-228600">
              <a:lnSpc>
                <a:spcPct val="80000"/>
              </a:lnSpc>
              <a:spcBef>
                <a:spcPct val="20000"/>
              </a:spcBef>
              <a:buClr>
                <a:srgbClr val="042B7F"/>
              </a:buClr>
              <a:buSzPct val="90000"/>
              <a:buChar char="-"/>
              <a:defRPr sz="2400">
                <a:solidFill>
                  <a:schemeClr val="tx1"/>
                </a:solidFill>
                <a:latin typeface="Arial" panose="020B0604020202020204" pitchFamily="34" charset="0"/>
                <a:ea typeface="MS PGothic" panose="020B0600070205080204" pitchFamily="34" charset="-128"/>
              </a:defRPr>
            </a:lvl3pPr>
            <a:lvl4pPr marL="1600200" indent="-228600">
              <a:lnSpc>
                <a:spcPct val="80000"/>
              </a:lnSpc>
              <a:spcBef>
                <a:spcPct val="20000"/>
              </a:spcBef>
              <a:buClr>
                <a:srgbClr val="042B7F"/>
              </a:buClr>
              <a:buSzPct val="90000"/>
              <a:buChar char="-"/>
              <a:defRPr sz="2000">
                <a:solidFill>
                  <a:schemeClr val="tx1"/>
                </a:solidFill>
                <a:latin typeface="Arial" panose="020B0604020202020204" pitchFamily="34" charset="0"/>
                <a:ea typeface="MS PGothic" panose="020B0600070205080204" pitchFamily="34" charset="-128"/>
              </a:defRPr>
            </a:lvl4pPr>
            <a:lvl5pPr marL="2057400" indent="-228600">
              <a:lnSpc>
                <a:spcPct val="80000"/>
              </a:lnSpc>
              <a:spcBef>
                <a:spcPct val="20000"/>
              </a:spcBef>
              <a:buClr>
                <a:srgbClr val="042B7F"/>
              </a:buClr>
              <a:buSzPct val="9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endParaRPr lang="en-US" altLang="en-US" sz="2800"/>
          </a:p>
        </p:txBody>
      </p:sp>
      <p:sp>
        <p:nvSpPr>
          <p:cNvPr id="41996" name="Right Arrow 11">
            <a:extLst>
              <a:ext uri="{FF2B5EF4-FFF2-40B4-BE49-F238E27FC236}">
                <a16:creationId xmlns:a16="http://schemas.microsoft.com/office/drawing/2014/main" id="{730B16B6-CBF8-45AE-8B6C-9369A3CA24AC}"/>
              </a:ext>
            </a:extLst>
          </p:cNvPr>
          <p:cNvSpPr>
            <a:spLocks noChangeArrowheads="1"/>
          </p:cNvSpPr>
          <p:nvPr/>
        </p:nvSpPr>
        <p:spPr bwMode="auto">
          <a:xfrm>
            <a:off x="3829050" y="4330700"/>
            <a:ext cx="566738" cy="414338"/>
          </a:xfrm>
          <a:prstGeom prst="rightArrow">
            <a:avLst>
              <a:gd name="adj1" fmla="val 50000"/>
              <a:gd name="adj2" fmla="val 50084"/>
            </a:avLst>
          </a:prstGeom>
          <a:solidFill>
            <a:schemeClr val="accent1"/>
          </a:solidFill>
          <a:ln w="9525" algn="ctr">
            <a:solidFill>
              <a:schemeClr val="tx1"/>
            </a:solidFill>
            <a:round/>
            <a:headEnd/>
            <a:tailEnd/>
          </a:ln>
        </p:spPr>
        <p:txBody>
          <a:bodyPr/>
          <a:lstStyle>
            <a:lvl1pPr>
              <a:spcBef>
                <a:spcPct val="20000"/>
              </a:spcBef>
              <a:buClr>
                <a:srgbClr val="042B7F"/>
              </a:buClr>
              <a:buSzPct val="110000"/>
              <a:buFont typeface="Wingdings" panose="05000000000000000000" pitchFamily="2" charset="2"/>
              <a:buChar char="§"/>
              <a:defRPr sz="24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rgbClr val="042B7F"/>
              </a:buClr>
              <a:buSzPct val="90000"/>
              <a:buFont typeface="Times" panose="02020603050405020304" pitchFamily="18" charset="0"/>
              <a:buChar char="•"/>
              <a:defRPr sz="2000">
                <a:solidFill>
                  <a:schemeClr val="tx1"/>
                </a:solidFill>
                <a:latin typeface="Arial" panose="020B0604020202020204" pitchFamily="34" charset="0"/>
                <a:ea typeface="MS PGothic" panose="020B0600070205080204" pitchFamily="34" charset="-128"/>
              </a:defRPr>
            </a:lvl2pPr>
            <a:lvl3pPr marL="1143000" indent="-228600">
              <a:lnSpc>
                <a:spcPct val="80000"/>
              </a:lnSpc>
              <a:spcBef>
                <a:spcPct val="20000"/>
              </a:spcBef>
              <a:buClr>
                <a:srgbClr val="042B7F"/>
              </a:buClr>
              <a:buSzPct val="90000"/>
              <a:buChar char="-"/>
              <a:defRPr sz="2400">
                <a:solidFill>
                  <a:schemeClr val="tx1"/>
                </a:solidFill>
                <a:latin typeface="Arial" panose="020B0604020202020204" pitchFamily="34" charset="0"/>
                <a:ea typeface="MS PGothic" panose="020B0600070205080204" pitchFamily="34" charset="-128"/>
              </a:defRPr>
            </a:lvl3pPr>
            <a:lvl4pPr marL="1600200" indent="-228600">
              <a:lnSpc>
                <a:spcPct val="80000"/>
              </a:lnSpc>
              <a:spcBef>
                <a:spcPct val="20000"/>
              </a:spcBef>
              <a:buClr>
                <a:srgbClr val="042B7F"/>
              </a:buClr>
              <a:buSzPct val="90000"/>
              <a:buChar char="-"/>
              <a:defRPr sz="2000">
                <a:solidFill>
                  <a:schemeClr val="tx1"/>
                </a:solidFill>
                <a:latin typeface="Arial" panose="020B0604020202020204" pitchFamily="34" charset="0"/>
                <a:ea typeface="MS PGothic" panose="020B0600070205080204" pitchFamily="34" charset="-128"/>
              </a:defRPr>
            </a:lvl4pPr>
            <a:lvl5pPr marL="2057400" indent="-228600">
              <a:lnSpc>
                <a:spcPct val="80000"/>
              </a:lnSpc>
              <a:spcBef>
                <a:spcPct val="20000"/>
              </a:spcBef>
              <a:buClr>
                <a:srgbClr val="042B7F"/>
              </a:buClr>
              <a:buSzPct val="9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endParaRPr lang="en-US" altLang="en-US" sz="2800"/>
          </a:p>
        </p:txBody>
      </p:sp>
      <p:sp>
        <p:nvSpPr>
          <p:cNvPr id="41997" name="TextBox 7">
            <a:extLst>
              <a:ext uri="{FF2B5EF4-FFF2-40B4-BE49-F238E27FC236}">
                <a16:creationId xmlns:a16="http://schemas.microsoft.com/office/drawing/2014/main" id="{B7573C90-6D3D-4E4C-905C-CD9E5189BBF3}"/>
              </a:ext>
            </a:extLst>
          </p:cNvPr>
          <p:cNvSpPr txBox="1">
            <a:spLocks noChangeArrowheads="1"/>
          </p:cNvSpPr>
          <p:nvPr/>
        </p:nvSpPr>
        <p:spPr bwMode="auto">
          <a:xfrm rot="5400000">
            <a:off x="6977857" y="2645569"/>
            <a:ext cx="3846512" cy="400050"/>
          </a:xfrm>
          <a:prstGeom prst="rect">
            <a:avLst/>
          </a:prstGeom>
          <a:solidFill>
            <a:srgbClr val="E2F71D"/>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42B7F"/>
              </a:buClr>
              <a:buSzPct val="110000"/>
              <a:buFont typeface="Wingdings" panose="05000000000000000000" pitchFamily="2" charset="2"/>
              <a:buChar char="§"/>
              <a:defRPr sz="24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rgbClr val="042B7F"/>
              </a:buClr>
              <a:buSzPct val="90000"/>
              <a:buFont typeface="Times" panose="02020603050405020304" pitchFamily="18" charset="0"/>
              <a:buChar char="•"/>
              <a:defRPr sz="2000">
                <a:solidFill>
                  <a:schemeClr val="tx1"/>
                </a:solidFill>
                <a:latin typeface="Arial" panose="020B0604020202020204" pitchFamily="34" charset="0"/>
                <a:ea typeface="MS PGothic" panose="020B0600070205080204" pitchFamily="34" charset="-128"/>
              </a:defRPr>
            </a:lvl2pPr>
            <a:lvl3pPr marL="1143000" indent="-228600">
              <a:lnSpc>
                <a:spcPct val="80000"/>
              </a:lnSpc>
              <a:spcBef>
                <a:spcPct val="20000"/>
              </a:spcBef>
              <a:buClr>
                <a:srgbClr val="042B7F"/>
              </a:buClr>
              <a:buSzPct val="90000"/>
              <a:buChar char="-"/>
              <a:defRPr sz="2400">
                <a:solidFill>
                  <a:schemeClr val="tx1"/>
                </a:solidFill>
                <a:latin typeface="Arial" panose="020B0604020202020204" pitchFamily="34" charset="0"/>
                <a:ea typeface="MS PGothic" panose="020B0600070205080204" pitchFamily="34" charset="-128"/>
              </a:defRPr>
            </a:lvl3pPr>
            <a:lvl4pPr marL="1600200" indent="-228600">
              <a:lnSpc>
                <a:spcPct val="80000"/>
              </a:lnSpc>
              <a:spcBef>
                <a:spcPct val="20000"/>
              </a:spcBef>
              <a:buClr>
                <a:srgbClr val="042B7F"/>
              </a:buClr>
              <a:buSzPct val="90000"/>
              <a:buChar char="-"/>
              <a:defRPr sz="2000">
                <a:solidFill>
                  <a:schemeClr val="tx1"/>
                </a:solidFill>
                <a:latin typeface="Arial" panose="020B0604020202020204" pitchFamily="34" charset="0"/>
                <a:ea typeface="MS PGothic" panose="020B0600070205080204" pitchFamily="34" charset="-128"/>
              </a:defRPr>
            </a:lvl4pPr>
            <a:lvl5pPr marL="2057400" indent="-228600">
              <a:lnSpc>
                <a:spcPct val="80000"/>
              </a:lnSpc>
              <a:spcBef>
                <a:spcPct val="20000"/>
              </a:spcBef>
              <a:buClr>
                <a:srgbClr val="042B7F"/>
              </a:buClr>
              <a:buSzPct val="9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ClrTx/>
              <a:buSzTx/>
              <a:buFontTx/>
              <a:buNone/>
            </a:pPr>
            <a:r>
              <a:rPr lang="en-US" altLang="en-US" sz="2000"/>
              <a:t>Graphitization issue/comparison</a:t>
            </a:r>
          </a:p>
        </p:txBody>
      </p:sp>
      <p:cxnSp>
        <p:nvCxnSpPr>
          <p:cNvPr id="41998" name="Straight Arrow Connector 9">
            <a:extLst>
              <a:ext uri="{FF2B5EF4-FFF2-40B4-BE49-F238E27FC236}">
                <a16:creationId xmlns:a16="http://schemas.microsoft.com/office/drawing/2014/main" id="{3AA354F3-0675-4A26-AE1B-5D9D282BD03E}"/>
              </a:ext>
            </a:extLst>
          </p:cNvPr>
          <p:cNvCxnSpPr>
            <a:cxnSpLocks noChangeShapeType="1"/>
          </p:cNvCxnSpPr>
          <p:nvPr/>
        </p:nvCxnSpPr>
        <p:spPr bwMode="auto">
          <a:xfrm flipH="1" flipV="1">
            <a:off x="7924800" y="1462088"/>
            <a:ext cx="776288" cy="207962"/>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41999" name="Straight Arrow Connector 20">
            <a:extLst>
              <a:ext uri="{FF2B5EF4-FFF2-40B4-BE49-F238E27FC236}">
                <a16:creationId xmlns:a16="http://schemas.microsoft.com/office/drawing/2014/main" id="{59497B1B-36A2-4790-BD04-E7B20C45F795}"/>
              </a:ext>
            </a:extLst>
          </p:cNvPr>
          <p:cNvCxnSpPr>
            <a:cxnSpLocks noChangeShapeType="1"/>
          </p:cNvCxnSpPr>
          <p:nvPr/>
        </p:nvCxnSpPr>
        <p:spPr bwMode="auto">
          <a:xfrm flipH="1">
            <a:off x="7620000" y="3810000"/>
            <a:ext cx="1054100" cy="728663"/>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16" name="TextBox 7">
            <a:extLst>
              <a:ext uri="{FF2B5EF4-FFF2-40B4-BE49-F238E27FC236}">
                <a16:creationId xmlns:a16="http://schemas.microsoft.com/office/drawing/2014/main" id="{BCE4409B-F47C-4700-8457-FA4D6683812C}"/>
              </a:ext>
            </a:extLst>
          </p:cNvPr>
          <p:cNvSpPr txBox="1">
            <a:spLocks noChangeArrowheads="1"/>
          </p:cNvSpPr>
          <p:nvPr/>
        </p:nvSpPr>
        <p:spPr bwMode="auto">
          <a:xfrm>
            <a:off x="174625" y="136525"/>
            <a:ext cx="4288518" cy="978729"/>
          </a:xfrm>
          <a:prstGeom prst="rect">
            <a:avLst/>
          </a:prstGeom>
        </p:spPr>
        <p:txBody>
          <a:bodyPr vert="horz" lIns="91440" tIns="45720" rIns="91440" bIns="45720" rtlCol="0" anchor="ctr">
            <a:normAutofit/>
          </a:bodyPr>
          <a:lstStyle>
            <a:defPPr>
              <a:defRPr lang="en-US"/>
            </a:defPPr>
            <a:lvl1pPr defTabSz="685800">
              <a:lnSpc>
                <a:spcPct val="90000"/>
              </a:lnSpc>
              <a:spcBef>
                <a:spcPct val="0"/>
              </a:spcBef>
              <a:defRPr sz="3200" b="1">
                <a:ea typeface="+mj-lt"/>
                <a:cs typeface="+mj-lt"/>
              </a:defRPr>
            </a:lvl1pPr>
          </a:lstStyle>
          <a:p>
            <a:r>
              <a:rPr lang="en-US" altLang="en-US" dirty="0"/>
              <a:t>CFC Materials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5">
            <a:extLst>
              <a:ext uri="{FF2B5EF4-FFF2-40B4-BE49-F238E27FC236}">
                <a16:creationId xmlns:a16="http://schemas.microsoft.com/office/drawing/2014/main" id="{BFAAC4D7-F5AB-4011-A568-5345732B791F}"/>
              </a:ext>
            </a:extLst>
          </p:cNvPr>
          <p:cNvSpPr>
            <a:spLocks noGrp="1" noChangeArrowheads="1"/>
          </p:cNvSpPr>
          <p:nvPr>
            <p:ph type="ftr" sz="quarter" idx="11"/>
          </p:nvPr>
        </p:nvSpPr>
        <p:spPr>
          <a:xfrm>
            <a:off x="3124200" y="6356350"/>
            <a:ext cx="2895600" cy="3651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spcBef>
                <a:spcPct val="0"/>
              </a:spcBef>
              <a:buClrTx/>
              <a:buSzTx/>
              <a:buFontTx/>
              <a:buNone/>
            </a:pPr>
            <a:endParaRPr lang="en-US" altLang="en-US" sz="1400"/>
          </a:p>
        </p:txBody>
      </p:sp>
      <p:sp>
        <p:nvSpPr>
          <p:cNvPr id="43011" name="Rectangle 4">
            <a:extLst>
              <a:ext uri="{FF2B5EF4-FFF2-40B4-BE49-F238E27FC236}">
                <a16:creationId xmlns:a16="http://schemas.microsoft.com/office/drawing/2014/main" id="{94522E7F-8C26-4CC3-808E-832A515F8889}"/>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rgbClr val="042B7F"/>
              </a:buClr>
              <a:buSzPct val="110000"/>
              <a:buFont typeface="Wingdings" panose="05000000000000000000" pitchFamily="2" charset="2"/>
              <a:buChar char="§"/>
              <a:defRPr sz="24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rgbClr val="042B7F"/>
              </a:buClr>
              <a:buSzPct val="90000"/>
              <a:buFont typeface="Times" panose="02020603050405020304" pitchFamily="18" charset="0"/>
              <a:buChar char="•"/>
              <a:defRPr sz="2000">
                <a:solidFill>
                  <a:schemeClr val="tx1"/>
                </a:solidFill>
                <a:latin typeface="Arial" panose="020B0604020202020204" pitchFamily="34" charset="0"/>
                <a:ea typeface="MS PGothic" panose="020B0600070205080204" pitchFamily="34" charset="-128"/>
              </a:defRPr>
            </a:lvl2pPr>
            <a:lvl3pPr marL="1143000" indent="-228600">
              <a:lnSpc>
                <a:spcPct val="80000"/>
              </a:lnSpc>
              <a:spcBef>
                <a:spcPct val="20000"/>
              </a:spcBef>
              <a:buClr>
                <a:srgbClr val="042B7F"/>
              </a:buClr>
              <a:buSzPct val="90000"/>
              <a:buChar char="-"/>
              <a:defRPr sz="2400">
                <a:solidFill>
                  <a:schemeClr val="tx1"/>
                </a:solidFill>
                <a:latin typeface="Arial" panose="020B0604020202020204" pitchFamily="34" charset="0"/>
                <a:ea typeface="MS PGothic" panose="020B0600070205080204" pitchFamily="34" charset="-128"/>
              </a:defRPr>
            </a:lvl3pPr>
            <a:lvl4pPr marL="1600200" indent="-228600">
              <a:lnSpc>
                <a:spcPct val="80000"/>
              </a:lnSpc>
              <a:spcBef>
                <a:spcPct val="20000"/>
              </a:spcBef>
              <a:buClr>
                <a:srgbClr val="042B7F"/>
              </a:buClr>
              <a:buSzPct val="90000"/>
              <a:buChar char="-"/>
              <a:defRPr sz="2000">
                <a:solidFill>
                  <a:schemeClr val="tx1"/>
                </a:solidFill>
                <a:latin typeface="Arial" panose="020B0604020202020204" pitchFamily="34" charset="0"/>
                <a:ea typeface="MS PGothic" panose="020B0600070205080204" pitchFamily="34" charset="-128"/>
              </a:defRPr>
            </a:lvl4pPr>
            <a:lvl5pPr marL="2057400" indent="-228600">
              <a:lnSpc>
                <a:spcPct val="80000"/>
              </a:lnSpc>
              <a:spcBef>
                <a:spcPct val="20000"/>
              </a:spcBef>
              <a:buClr>
                <a:srgbClr val="042B7F"/>
              </a:buClr>
              <a:buSzPct val="9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endParaRPr lang="en-US" altLang="en-US" sz="2800">
              <a:cs typeface="Arial" panose="020B0604020202020204" pitchFamily="34" charset="0"/>
            </a:endParaRPr>
          </a:p>
        </p:txBody>
      </p:sp>
      <p:sp>
        <p:nvSpPr>
          <p:cNvPr id="43012" name="Rectangle 6">
            <a:extLst>
              <a:ext uri="{FF2B5EF4-FFF2-40B4-BE49-F238E27FC236}">
                <a16:creationId xmlns:a16="http://schemas.microsoft.com/office/drawing/2014/main" id="{852C8D17-42AF-4FDE-B868-78EE4236B0F2}"/>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rgbClr val="042B7F"/>
              </a:buClr>
              <a:buSzPct val="110000"/>
              <a:buFont typeface="Wingdings" panose="05000000000000000000" pitchFamily="2" charset="2"/>
              <a:buChar char="§"/>
              <a:defRPr sz="24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rgbClr val="042B7F"/>
              </a:buClr>
              <a:buSzPct val="90000"/>
              <a:buFont typeface="Times" panose="02020603050405020304" pitchFamily="18" charset="0"/>
              <a:buChar char="•"/>
              <a:defRPr sz="2000">
                <a:solidFill>
                  <a:schemeClr val="tx1"/>
                </a:solidFill>
                <a:latin typeface="Arial" panose="020B0604020202020204" pitchFamily="34" charset="0"/>
                <a:ea typeface="MS PGothic" panose="020B0600070205080204" pitchFamily="34" charset="-128"/>
              </a:defRPr>
            </a:lvl2pPr>
            <a:lvl3pPr marL="1143000" indent="-228600">
              <a:lnSpc>
                <a:spcPct val="80000"/>
              </a:lnSpc>
              <a:spcBef>
                <a:spcPct val="20000"/>
              </a:spcBef>
              <a:buClr>
                <a:srgbClr val="042B7F"/>
              </a:buClr>
              <a:buSzPct val="90000"/>
              <a:buChar char="-"/>
              <a:defRPr sz="2400">
                <a:solidFill>
                  <a:schemeClr val="tx1"/>
                </a:solidFill>
                <a:latin typeface="Arial" panose="020B0604020202020204" pitchFamily="34" charset="0"/>
                <a:ea typeface="MS PGothic" panose="020B0600070205080204" pitchFamily="34" charset="-128"/>
              </a:defRPr>
            </a:lvl3pPr>
            <a:lvl4pPr marL="1600200" indent="-228600">
              <a:lnSpc>
                <a:spcPct val="80000"/>
              </a:lnSpc>
              <a:spcBef>
                <a:spcPct val="20000"/>
              </a:spcBef>
              <a:buClr>
                <a:srgbClr val="042B7F"/>
              </a:buClr>
              <a:buSzPct val="90000"/>
              <a:buChar char="-"/>
              <a:defRPr sz="2000">
                <a:solidFill>
                  <a:schemeClr val="tx1"/>
                </a:solidFill>
                <a:latin typeface="Arial" panose="020B0604020202020204" pitchFamily="34" charset="0"/>
                <a:ea typeface="MS PGothic" panose="020B0600070205080204" pitchFamily="34" charset="-128"/>
              </a:defRPr>
            </a:lvl4pPr>
            <a:lvl5pPr marL="2057400" indent="-228600">
              <a:lnSpc>
                <a:spcPct val="80000"/>
              </a:lnSpc>
              <a:spcBef>
                <a:spcPct val="20000"/>
              </a:spcBef>
              <a:buClr>
                <a:srgbClr val="042B7F"/>
              </a:buClr>
              <a:buSzPct val="9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endParaRPr lang="en-US" altLang="en-US" sz="2800">
              <a:cs typeface="Arial" panose="020B0604020202020204" pitchFamily="34" charset="0"/>
            </a:endParaRPr>
          </a:p>
        </p:txBody>
      </p:sp>
      <p:sp>
        <p:nvSpPr>
          <p:cNvPr id="43013" name="TextBox 3">
            <a:extLst>
              <a:ext uri="{FF2B5EF4-FFF2-40B4-BE49-F238E27FC236}">
                <a16:creationId xmlns:a16="http://schemas.microsoft.com/office/drawing/2014/main" id="{8F28DA20-25AB-4D13-AD21-02F529308DF2}"/>
              </a:ext>
            </a:extLst>
          </p:cNvPr>
          <p:cNvSpPr txBox="1">
            <a:spLocks noChangeArrowheads="1"/>
          </p:cNvSpPr>
          <p:nvPr/>
        </p:nvSpPr>
        <p:spPr bwMode="auto">
          <a:xfrm>
            <a:off x="363104" y="333846"/>
            <a:ext cx="174291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42B7F"/>
              </a:buClr>
              <a:buSzPct val="110000"/>
              <a:buFont typeface="Wingdings" panose="05000000000000000000" pitchFamily="2" charset="2"/>
              <a:buChar char="§"/>
              <a:defRPr sz="24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rgbClr val="042B7F"/>
              </a:buClr>
              <a:buSzPct val="90000"/>
              <a:buFont typeface="Times" panose="02020603050405020304" pitchFamily="18" charset="0"/>
              <a:buChar char="•"/>
              <a:defRPr sz="2000">
                <a:solidFill>
                  <a:schemeClr val="tx1"/>
                </a:solidFill>
                <a:latin typeface="Arial" panose="020B0604020202020204" pitchFamily="34" charset="0"/>
                <a:ea typeface="MS PGothic" panose="020B0600070205080204" pitchFamily="34" charset="-128"/>
              </a:defRPr>
            </a:lvl2pPr>
            <a:lvl3pPr marL="1143000" indent="-228600">
              <a:lnSpc>
                <a:spcPct val="80000"/>
              </a:lnSpc>
              <a:spcBef>
                <a:spcPct val="20000"/>
              </a:spcBef>
              <a:buClr>
                <a:srgbClr val="042B7F"/>
              </a:buClr>
              <a:buSzPct val="90000"/>
              <a:buChar char="-"/>
              <a:defRPr sz="2400">
                <a:solidFill>
                  <a:schemeClr val="tx1"/>
                </a:solidFill>
                <a:latin typeface="Arial" panose="020B0604020202020204" pitchFamily="34" charset="0"/>
                <a:ea typeface="MS PGothic" panose="020B0600070205080204" pitchFamily="34" charset="-128"/>
              </a:defRPr>
            </a:lvl3pPr>
            <a:lvl4pPr marL="1600200" indent="-228600">
              <a:lnSpc>
                <a:spcPct val="80000"/>
              </a:lnSpc>
              <a:spcBef>
                <a:spcPct val="20000"/>
              </a:spcBef>
              <a:buClr>
                <a:srgbClr val="042B7F"/>
              </a:buClr>
              <a:buSzPct val="90000"/>
              <a:buChar char="-"/>
              <a:defRPr sz="2000">
                <a:solidFill>
                  <a:schemeClr val="tx1"/>
                </a:solidFill>
                <a:latin typeface="Arial" panose="020B0604020202020204" pitchFamily="34" charset="0"/>
                <a:ea typeface="MS PGothic" panose="020B0600070205080204" pitchFamily="34" charset="-128"/>
              </a:defRPr>
            </a:lvl4pPr>
            <a:lvl5pPr marL="2057400" indent="-228600">
              <a:lnSpc>
                <a:spcPct val="80000"/>
              </a:lnSpc>
              <a:spcBef>
                <a:spcPct val="20000"/>
              </a:spcBef>
              <a:buClr>
                <a:srgbClr val="042B7F"/>
              </a:buClr>
              <a:buSzPct val="9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r>
              <a:rPr lang="en-US" altLang="en-US" sz="2000" b="1" dirty="0">
                <a:cs typeface="Arial" panose="020B0604020202020204" pitchFamily="34" charset="0"/>
              </a:rPr>
              <a:t>Super Alloys</a:t>
            </a:r>
          </a:p>
        </p:txBody>
      </p:sp>
      <p:sp>
        <p:nvSpPr>
          <p:cNvPr id="7" name="TextBox 6">
            <a:extLst>
              <a:ext uri="{FF2B5EF4-FFF2-40B4-BE49-F238E27FC236}">
                <a16:creationId xmlns:a16="http://schemas.microsoft.com/office/drawing/2014/main" id="{4F55BC04-CF4C-4213-9024-15F0E519F97E}"/>
              </a:ext>
            </a:extLst>
          </p:cNvPr>
          <p:cNvSpPr txBox="1"/>
          <p:nvPr/>
        </p:nvSpPr>
        <p:spPr>
          <a:xfrm>
            <a:off x="363104" y="669047"/>
            <a:ext cx="7981950" cy="1785104"/>
          </a:xfrm>
          <a:prstGeom prst="rect">
            <a:avLst/>
          </a:prstGeom>
          <a:noFill/>
        </p:spPr>
        <p:txBody>
          <a:bodyPr>
            <a:spAutoFit/>
          </a:bodyPr>
          <a:lstStyle/>
          <a:p>
            <a:pPr>
              <a:defRPr/>
            </a:pPr>
            <a:endParaRPr lang="en-US" dirty="0">
              <a:solidFill>
                <a:srgbClr val="322F31"/>
              </a:solidFill>
              <a:latin typeface="Arial" charset="0"/>
              <a:ea typeface="ＭＳ Ｐゴシック" pitchFamily="34" charset="-128"/>
            </a:endParaRPr>
          </a:p>
          <a:p>
            <a:pPr marL="742950" lvl="1" indent="-285750">
              <a:buFont typeface="Arial" panose="020B0604020202020204" pitchFamily="34" charset="0"/>
              <a:buChar char="•"/>
              <a:defRPr/>
            </a:pPr>
            <a:r>
              <a:rPr lang="en-US" dirty="0">
                <a:solidFill>
                  <a:srgbClr val="002060"/>
                </a:solidFill>
                <a:latin typeface="Arial" charset="0"/>
                <a:ea typeface="ＭＳ Ｐゴシック" pitchFamily="34" charset="-128"/>
              </a:rPr>
              <a:t>The (</a:t>
            </a:r>
            <a:r>
              <a:rPr lang="el-GR" dirty="0">
                <a:solidFill>
                  <a:srgbClr val="002060"/>
                </a:solidFill>
                <a:latin typeface="Arial"/>
                <a:ea typeface="ＭＳ Ｐゴシック" pitchFamily="34" charset="-128"/>
                <a:cs typeface="Arial"/>
              </a:rPr>
              <a:t>α</a:t>
            </a:r>
            <a:r>
              <a:rPr lang="en-US" dirty="0">
                <a:solidFill>
                  <a:srgbClr val="002060"/>
                </a:solidFill>
                <a:latin typeface="Arial"/>
                <a:ea typeface="ＭＳ Ｐゴシック" pitchFamily="34" charset="-128"/>
                <a:cs typeface="Arial"/>
              </a:rPr>
              <a:t> + </a:t>
            </a:r>
            <a:r>
              <a:rPr lang="el-GR" dirty="0">
                <a:solidFill>
                  <a:srgbClr val="002060"/>
                </a:solidFill>
                <a:latin typeface="Arial"/>
                <a:ea typeface="ＭＳ Ｐゴシック" pitchFamily="34" charset="-128"/>
                <a:cs typeface="Arial"/>
              </a:rPr>
              <a:t>β</a:t>
            </a:r>
            <a:r>
              <a:rPr lang="en-US" dirty="0">
                <a:solidFill>
                  <a:srgbClr val="002060"/>
                </a:solidFill>
                <a:latin typeface="Arial"/>
                <a:ea typeface="ＭＳ Ｐゴシック" pitchFamily="34" charset="-128"/>
                <a:cs typeface="Arial"/>
              </a:rPr>
              <a:t>) Ti-6Al-4V alloy</a:t>
            </a:r>
          </a:p>
          <a:p>
            <a:pPr marL="742950" lvl="1" indent="-285750">
              <a:buFont typeface="Arial" panose="020B0604020202020204" pitchFamily="34" charset="0"/>
              <a:buChar char="•"/>
              <a:defRPr/>
            </a:pPr>
            <a:r>
              <a:rPr lang="en-US" dirty="0">
                <a:solidFill>
                  <a:srgbClr val="002060"/>
                </a:solidFill>
                <a:latin typeface="Arial"/>
                <a:ea typeface="ＭＳ Ｐゴシック" pitchFamily="34" charset="-128"/>
                <a:cs typeface="Arial"/>
              </a:rPr>
              <a:t>The </a:t>
            </a:r>
            <a:r>
              <a:rPr lang="el-GR" dirty="0">
                <a:solidFill>
                  <a:srgbClr val="002060"/>
                </a:solidFill>
                <a:latin typeface="Arial"/>
                <a:ea typeface="ＭＳ Ｐゴシック" pitchFamily="34" charset="-128"/>
                <a:cs typeface="Arial"/>
              </a:rPr>
              <a:t>β</a:t>
            </a:r>
            <a:r>
              <a:rPr lang="en-US" dirty="0">
                <a:solidFill>
                  <a:srgbClr val="002060"/>
                </a:solidFill>
                <a:latin typeface="Arial"/>
                <a:ea typeface="ＭＳ Ｐゴシック" pitchFamily="34" charset="-128"/>
                <a:cs typeface="Arial"/>
              </a:rPr>
              <a:t>-titanium alloy </a:t>
            </a:r>
            <a:r>
              <a:rPr lang="en-US" b="1" dirty="0">
                <a:solidFill>
                  <a:srgbClr val="002060"/>
                </a:solidFill>
                <a:latin typeface="Arial"/>
                <a:ea typeface="ＭＳ Ｐゴシック" pitchFamily="34" charset="-128"/>
                <a:cs typeface="Arial"/>
              </a:rPr>
              <a:t>Gum metal </a:t>
            </a:r>
            <a:r>
              <a:rPr lang="en-US" dirty="0">
                <a:solidFill>
                  <a:srgbClr val="002060"/>
                </a:solidFill>
                <a:latin typeface="Arial"/>
                <a:ea typeface="ＭＳ Ｐゴシック" pitchFamily="34" charset="-128"/>
                <a:cs typeface="Arial"/>
              </a:rPr>
              <a:t>(Ti-21Nb-0.7Ta-2.Zr-1.2O)</a:t>
            </a:r>
          </a:p>
          <a:p>
            <a:pPr marL="742950" lvl="1" indent="-285750">
              <a:buFont typeface="Arial" panose="020B0604020202020204" pitchFamily="34" charset="0"/>
              <a:buChar char="•"/>
              <a:defRPr/>
            </a:pPr>
            <a:r>
              <a:rPr lang="en-US" dirty="0">
                <a:solidFill>
                  <a:srgbClr val="002060"/>
                </a:solidFill>
                <a:latin typeface="Arial"/>
                <a:ea typeface="ＭＳ Ｐゴシック" pitchFamily="34" charset="-128"/>
                <a:cs typeface="Arial"/>
              </a:rPr>
              <a:t>Super-Invar</a:t>
            </a:r>
          </a:p>
          <a:p>
            <a:pPr marL="742950" lvl="1" indent="-285750">
              <a:buFont typeface="Arial" panose="020B0604020202020204" pitchFamily="34" charset="0"/>
              <a:buChar char="•"/>
              <a:defRPr/>
            </a:pPr>
            <a:r>
              <a:rPr lang="en-US" dirty="0">
                <a:solidFill>
                  <a:srgbClr val="002060"/>
                </a:solidFill>
                <a:latin typeface="Arial"/>
                <a:ea typeface="ＭＳ Ｐゴシック" pitchFamily="34" charset="-128"/>
                <a:cs typeface="Arial"/>
              </a:rPr>
              <a:t>Inconel 625 and 718</a:t>
            </a:r>
            <a:endParaRPr lang="en-US" dirty="0">
              <a:solidFill>
                <a:srgbClr val="002060"/>
              </a:solidFill>
              <a:latin typeface="Arial" charset="0"/>
              <a:ea typeface="ＭＳ Ｐゴシック" pitchFamily="34" charset="-128"/>
            </a:endParaRPr>
          </a:p>
          <a:p>
            <a:pPr>
              <a:defRPr/>
            </a:pPr>
            <a:endParaRPr lang="en-US" sz="2000" dirty="0">
              <a:solidFill>
                <a:srgbClr val="322F31"/>
              </a:solidFill>
              <a:latin typeface="Arial" charset="0"/>
              <a:ea typeface="ＭＳ Ｐゴシック" pitchFamily="34" charset="-128"/>
            </a:endParaRPr>
          </a:p>
        </p:txBody>
      </p:sp>
      <p:sp>
        <p:nvSpPr>
          <p:cNvPr id="8" name="TextBox 3">
            <a:extLst>
              <a:ext uri="{FF2B5EF4-FFF2-40B4-BE49-F238E27FC236}">
                <a16:creationId xmlns:a16="http://schemas.microsoft.com/office/drawing/2014/main" id="{4BBC2F37-F675-40C9-B474-A92AD86C3F71}"/>
              </a:ext>
            </a:extLst>
          </p:cNvPr>
          <p:cNvSpPr txBox="1">
            <a:spLocks noChangeArrowheads="1"/>
          </p:cNvSpPr>
          <p:nvPr/>
        </p:nvSpPr>
        <p:spPr bwMode="auto">
          <a:xfrm>
            <a:off x="250907" y="2424100"/>
            <a:ext cx="233429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42B7F"/>
              </a:buClr>
              <a:buSzPct val="110000"/>
              <a:buFont typeface="Wingdings" panose="05000000000000000000" pitchFamily="2" charset="2"/>
              <a:buChar char="§"/>
              <a:defRPr sz="24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rgbClr val="042B7F"/>
              </a:buClr>
              <a:buSzPct val="90000"/>
              <a:buFont typeface="Times" panose="02020603050405020304" pitchFamily="18" charset="0"/>
              <a:buChar char="•"/>
              <a:defRPr sz="2000">
                <a:solidFill>
                  <a:schemeClr val="tx1"/>
                </a:solidFill>
                <a:latin typeface="Arial" panose="020B0604020202020204" pitchFamily="34" charset="0"/>
                <a:ea typeface="MS PGothic" panose="020B0600070205080204" pitchFamily="34" charset="-128"/>
              </a:defRPr>
            </a:lvl2pPr>
            <a:lvl3pPr marL="1143000" indent="-228600">
              <a:lnSpc>
                <a:spcPct val="80000"/>
              </a:lnSpc>
              <a:spcBef>
                <a:spcPct val="20000"/>
              </a:spcBef>
              <a:buClr>
                <a:srgbClr val="042B7F"/>
              </a:buClr>
              <a:buSzPct val="90000"/>
              <a:buChar char="-"/>
              <a:defRPr sz="2400">
                <a:solidFill>
                  <a:schemeClr val="tx1"/>
                </a:solidFill>
                <a:latin typeface="Arial" panose="020B0604020202020204" pitchFamily="34" charset="0"/>
                <a:ea typeface="MS PGothic" panose="020B0600070205080204" pitchFamily="34" charset="-128"/>
              </a:defRPr>
            </a:lvl3pPr>
            <a:lvl4pPr marL="1600200" indent="-228600">
              <a:lnSpc>
                <a:spcPct val="80000"/>
              </a:lnSpc>
              <a:spcBef>
                <a:spcPct val="20000"/>
              </a:spcBef>
              <a:buClr>
                <a:srgbClr val="042B7F"/>
              </a:buClr>
              <a:buSzPct val="90000"/>
              <a:buChar char="-"/>
              <a:defRPr sz="2000">
                <a:solidFill>
                  <a:schemeClr val="tx1"/>
                </a:solidFill>
                <a:latin typeface="Arial" panose="020B0604020202020204" pitchFamily="34" charset="0"/>
                <a:ea typeface="MS PGothic" panose="020B0600070205080204" pitchFamily="34" charset="-128"/>
              </a:defRPr>
            </a:lvl4pPr>
            <a:lvl5pPr marL="2057400" indent="-228600">
              <a:lnSpc>
                <a:spcPct val="80000"/>
              </a:lnSpc>
              <a:spcBef>
                <a:spcPct val="20000"/>
              </a:spcBef>
              <a:buClr>
                <a:srgbClr val="042B7F"/>
              </a:buClr>
              <a:buSzPct val="9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r>
              <a:rPr lang="en-US" altLang="en-US" sz="2000" b="1" dirty="0">
                <a:cs typeface="Arial" panose="020B0604020202020204" pitchFamily="34" charset="0"/>
              </a:rPr>
              <a:t>Refractory Metals</a:t>
            </a:r>
          </a:p>
        </p:txBody>
      </p:sp>
      <p:sp>
        <p:nvSpPr>
          <p:cNvPr id="9" name="TextBox 3">
            <a:extLst>
              <a:ext uri="{FF2B5EF4-FFF2-40B4-BE49-F238E27FC236}">
                <a16:creationId xmlns:a16="http://schemas.microsoft.com/office/drawing/2014/main" id="{88FF207E-2083-46C1-A48B-08C26109CB33}"/>
              </a:ext>
            </a:extLst>
          </p:cNvPr>
          <p:cNvSpPr txBox="1">
            <a:spLocks noChangeArrowheads="1"/>
          </p:cNvSpPr>
          <p:nvPr/>
        </p:nvSpPr>
        <p:spPr bwMode="auto">
          <a:xfrm>
            <a:off x="234421" y="5528037"/>
            <a:ext cx="886653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42B7F"/>
              </a:buClr>
              <a:buSzPct val="110000"/>
              <a:buFont typeface="Wingdings" panose="05000000000000000000" pitchFamily="2" charset="2"/>
              <a:buChar char="§"/>
              <a:defRPr sz="24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rgbClr val="042B7F"/>
              </a:buClr>
              <a:buSzPct val="90000"/>
              <a:buFont typeface="Times" panose="02020603050405020304" pitchFamily="18" charset="0"/>
              <a:buChar char="•"/>
              <a:defRPr sz="2000">
                <a:solidFill>
                  <a:schemeClr val="tx1"/>
                </a:solidFill>
                <a:latin typeface="Arial" panose="020B0604020202020204" pitchFamily="34" charset="0"/>
                <a:ea typeface="MS PGothic" panose="020B0600070205080204" pitchFamily="34" charset="-128"/>
              </a:defRPr>
            </a:lvl2pPr>
            <a:lvl3pPr marL="1143000" indent="-228600">
              <a:lnSpc>
                <a:spcPct val="80000"/>
              </a:lnSpc>
              <a:spcBef>
                <a:spcPct val="20000"/>
              </a:spcBef>
              <a:buClr>
                <a:srgbClr val="042B7F"/>
              </a:buClr>
              <a:buSzPct val="90000"/>
              <a:buChar char="-"/>
              <a:defRPr sz="2400">
                <a:solidFill>
                  <a:schemeClr val="tx1"/>
                </a:solidFill>
                <a:latin typeface="Arial" panose="020B0604020202020204" pitchFamily="34" charset="0"/>
                <a:ea typeface="MS PGothic" panose="020B0600070205080204" pitchFamily="34" charset="-128"/>
              </a:defRPr>
            </a:lvl3pPr>
            <a:lvl4pPr marL="1600200" indent="-228600">
              <a:lnSpc>
                <a:spcPct val="80000"/>
              </a:lnSpc>
              <a:spcBef>
                <a:spcPct val="20000"/>
              </a:spcBef>
              <a:buClr>
                <a:srgbClr val="042B7F"/>
              </a:buClr>
              <a:buSzPct val="90000"/>
              <a:buChar char="-"/>
              <a:defRPr sz="2000">
                <a:solidFill>
                  <a:schemeClr val="tx1"/>
                </a:solidFill>
                <a:latin typeface="Arial" panose="020B0604020202020204" pitchFamily="34" charset="0"/>
                <a:ea typeface="MS PGothic" panose="020B0600070205080204" pitchFamily="34" charset="-128"/>
              </a:defRPr>
            </a:lvl4pPr>
            <a:lvl5pPr marL="2057400" indent="-228600">
              <a:lnSpc>
                <a:spcPct val="80000"/>
              </a:lnSpc>
              <a:spcBef>
                <a:spcPct val="20000"/>
              </a:spcBef>
              <a:buClr>
                <a:srgbClr val="042B7F"/>
              </a:buClr>
              <a:buSzPct val="9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r>
              <a:rPr lang="en-US" altLang="en-US" sz="1800" b="1" dirty="0">
                <a:cs typeface="Arial" panose="020B0604020202020204" pitchFamily="34" charset="0"/>
              </a:rPr>
              <a:t>Nuclear steels and nano-structured materials (coatings), including SiC, SiC/SiC</a:t>
            </a:r>
          </a:p>
        </p:txBody>
      </p:sp>
      <p:sp>
        <p:nvSpPr>
          <p:cNvPr id="10" name="TextBox 9">
            <a:extLst>
              <a:ext uri="{FF2B5EF4-FFF2-40B4-BE49-F238E27FC236}">
                <a16:creationId xmlns:a16="http://schemas.microsoft.com/office/drawing/2014/main" id="{30AC6A89-BAB5-42BE-8894-38741072C691}"/>
              </a:ext>
            </a:extLst>
          </p:cNvPr>
          <p:cNvSpPr txBox="1"/>
          <p:nvPr/>
        </p:nvSpPr>
        <p:spPr>
          <a:xfrm>
            <a:off x="442644" y="2703828"/>
            <a:ext cx="7981950" cy="1200329"/>
          </a:xfrm>
          <a:prstGeom prst="rect">
            <a:avLst/>
          </a:prstGeom>
          <a:noFill/>
        </p:spPr>
        <p:txBody>
          <a:bodyPr>
            <a:spAutoFit/>
          </a:bodyPr>
          <a:lstStyle/>
          <a:p>
            <a:pPr>
              <a:defRPr/>
            </a:pPr>
            <a:endParaRPr lang="en-US" dirty="0">
              <a:solidFill>
                <a:srgbClr val="322F31"/>
              </a:solidFill>
              <a:latin typeface="Arial" charset="0"/>
              <a:ea typeface="ＭＳ Ｐゴシック" pitchFamily="34" charset="-128"/>
            </a:endParaRPr>
          </a:p>
          <a:p>
            <a:pPr marL="742950" lvl="1" indent="-285750">
              <a:buFont typeface="Arial" panose="020B0604020202020204" pitchFamily="34" charset="0"/>
              <a:buChar char="•"/>
              <a:defRPr/>
            </a:pPr>
            <a:r>
              <a:rPr lang="en-US" dirty="0">
                <a:solidFill>
                  <a:srgbClr val="002060"/>
                </a:solidFill>
                <a:latin typeface="Arial" charset="0"/>
                <a:ea typeface="ＭＳ Ｐゴシック" pitchFamily="34" charset="-128"/>
                <a:cs typeface="Arial"/>
              </a:rPr>
              <a:t>Tantalum</a:t>
            </a:r>
            <a:endParaRPr lang="en-US" dirty="0">
              <a:solidFill>
                <a:srgbClr val="002060"/>
              </a:solidFill>
              <a:latin typeface="Arial"/>
              <a:ea typeface="ＭＳ Ｐゴシック" pitchFamily="34" charset="-128"/>
              <a:cs typeface="Arial"/>
            </a:endParaRPr>
          </a:p>
          <a:p>
            <a:pPr marL="742950" lvl="1" indent="-285750">
              <a:buFont typeface="Arial" panose="020B0604020202020204" pitchFamily="34" charset="0"/>
              <a:buChar char="•"/>
              <a:defRPr/>
            </a:pPr>
            <a:r>
              <a:rPr lang="en-US" dirty="0">
                <a:solidFill>
                  <a:srgbClr val="002060"/>
                </a:solidFill>
                <a:latin typeface="Arial"/>
                <a:ea typeface="ＭＳ Ｐゴシック" pitchFamily="34" charset="-128"/>
                <a:cs typeface="Arial"/>
              </a:rPr>
              <a:t>Tungsten</a:t>
            </a:r>
          </a:p>
          <a:p>
            <a:pPr marL="742950" lvl="1" indent="-285750">
              <a:buFont typeface="Arial" panose="020B0604020202020204" pitchFamily="34" charset="0"/>
              <a:buChar char="•"/>
              <a:defRPr/>
            </a:pPr>
            <a:r>
              <a:rPr lang="en-US" dirty="0">
                <a:solidFill>
                  <a:srgbClr val="002060"/>
                </a:solidFill>
                <a:latin typeface="Arial"/>
                <a:ea typeface="ＭＳ Ｐゴシック" pitchFamily="34" charset="-128"/>
                <a:cs typeface="Arial"/>
              </a:rPr>
              <a:t>Molybdenum</a:t>
            </a:r>
            <a:endParaRPr lang="en-US" dirty="0">
              <a:solidFill>
                <a:srgbClr val="002060"/>
              </a:solidFill>
              <a:latin typeface="Arial" charset="0"/>
              <a:ea typeface="ＭＳ Ｐゴシック" pitchFamily="34" charset="-128"/>
            </a:endParaRPr>
          </a:p>
        </p:txBody>
      </p:sp>
      <p:sp>
        <p:nvSpPr>
          <p:cNvPr id="11" name="TextBox 3">
            <a:extLst>
              <a:ext uri="{FF2B5EF4-FFF2-40B4-BE49-F238E27FC236}">
                <a16:creationId xmlns:a16="http://schemas.microsoft.com/office/drawing/2014/main" id="{6E6C9878-BA0F-4AD6-B399-CE6B0190AC4D}"/>
              </a:ext>
            </a:extLst>
          </p:cNvPr>
          <p:cNvSpPr txBox="1">
            <a:spLocks noChangeArrowheads="1"/>
          </p:cNvSpPr>
          <p:nvPr/>
        </p:nvSpPr>
        <p:spPr bwMode="auto">
          <a:xfrm>
            <a:off x="250907" y="4053012"/>
            <a:ext cx="335861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42B7F"/>
              </a:buClr>
              <a:buSzPct val="110000"/>
              <a:buFont typeface="Wingdings" panose="05000000000000000000" pitchFamily="2" charset="2"/>
              <a:buChar char="§"/>
              <a:defRPr sz="24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rgbClr val="042B7F"/>
              </a:buClr>
              <a:buSzPct val="90000"/>
              <a:buFont typeface="Times" panose="02020603050405020304" pitchFamily="18" charset="0"/>
              <a:buChar char="•"/>
              <a:defRPr sz="2000">
                <a:solidFill>
                  <a:schemeClr val="tx1"/>
                </a:solidFill>
                <a:latin typeface="Arial" panose="020B0604020202020204" pitchFamily="34" charset="0"/>
                <a:ea typeface="MS PGothic" panose="020B0600070205080204" pitchFamily="34" charset="-128"/>
              </a:defRPr>
            </a:lvl2pPr>
            <a:lvl3pPr marL="1143000" indent="-228600">
              <a:lnSpc>
                <a:spcPct val="80000"/>
              </a:lnSpc>
              <a:spcBef>
                <a:spcPct val="20000"/>
              </a:spcBef>
              <a:buClr>
                <a:srgbClr val="042B7F"/>
              </a:buClr>
              <a:buSzPct val="90000"/>
              <a:buChar char="-"/>
              <a:defRPr sz="2400">
                <a:solidFill>
                  <a:schemeClr val="tx1"/>
                </a:solidFill>
                <a:latin typeface="Arial" panose="020B0604020202020204" pitchFamily="34" charset="0"/>
                <a:ea typeface="MS PGothic" panose="020B0600070205080204" pitchFamily="34" charset="-128"/>
              </a:defRPr>
            </a:lvl3pPr>
            <a:lvl4pPr marL="1600200" indent="-228600">
              <a:lnSpc>
                <a:spcPct val="80000"/>
              </a:lnSpc>
              <a:spcBef>
                <a:spcPct val="20000"/>
              </a:spcBef>
              <a:buClr>
                <a:srgbClr val="042B7F"/>
              </a:buClr>
              <a:buSzPct val="90000"/>
              <a:buChar char="-"/>
              <a:defRPr sz="2000">
                <a:solidFill>
                  <a:schemeClr val="tx1"/>
                </a:solidFill>
                <a:latin typeface="Arial" panose="020B0604020202020204" pitchFamily="34" charset="0"/>
                <a:ea typeface="MS PGothic" panose="020B0600070205080204" pitchFamily="34" charset="-128"/>
              </a:defRPr>
            </a:lvl4pPr>
            <a:lvl5pPr marL="2057400" indent="-228600">
              <a:lnSpc>
                <a:spcPct val="80000"/>
              </a:lnSpc>
              <a:spcBef>
                <a:spcPct val="20000"/>
              </a:spcBef>
              <a:buClr>
                <a:srgbClr val="042B7F"/>
              </a:buClr>
              <a:buSzPct val="9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r>
              <a:rPr lang="en-US" altLang="en-US" sz="2000" b="1" dirty="0">
                <a:cs typeface="Arial" panose="020B0604020202020204" pitchFamily="34" charset="0"/>
              </a:rPr>
              <a:t>LHC Collimation Materials</a:t>
            </a:r>
          </a:p>
        </p:txBody>
      </p:sp>
      <p:sp>
        <p:nvSpPr>
          <p:cNvPr id="12" name="TextBox 11">
            <a:extLst>
              <a:ext uri="{FF2B5EF4-FFF2-40B4-BE49-F238E27FC236}">
                <a16:creationId xmlns:a16="http://schemas.microsoft.com/office/drawing/2014/main" id="{863A3E74-D2DD-4151-A046-625315BECBC6}"/>
              </a:ext>
            </a:extLst>
          </p:cNvPr>
          <p:cNvSpPr txBox="1"/>
          <p:nvPr/>
        </p:nvSpPr>
        <p:spPr>
          <a:xfrm>
            <a:off x="250907" y="4157360"/>
            <a:ext cx="7981950" cy="1200329"/>
          </a:xfrm>
          <a:prstGeom prst="rect">
            <a:avLst/>
          </a:prstGeom>
          <a:noFill/>
        </p:spPr>
        <p:txBody>
          <a:bodyPr>
            <a:spAutoFit/>
          </a:bodyPr>
          <a:lstStyle/>
          <a:p>
            <a:pPr>
              <a:defRPr/>
            </a:pPr>
            <a:endParaRPr lang="en-US" dirty="0">
              <a:solidFill>
                <a:srgbClr val="322F31"/>
              </a:solidFill>
              <a:latin typeface="Arial" charset="0"/>
              <a:ea typeface="ＭＳ Ｐゴシック" pitchFamily="34" charset="-128"/>
            </a:endParaRPr>
          </a:p>
          <a:p>
            <a:pPr marL="742950" lvl="1" indent="-285750">
              <a:buFont typeface="Arial" panose="020B0604020202020204" pitchFamily="34" charset="0"/>
              <a:buChar char="•"/>
              <a:defRPr/>
            </a:pPr>
            <a:r>
              <a:rPr lang="en-US" dirty="0">
                <a:solidFill>
                  <a:srgbClr val="002060"/>
                </a:solidFill>
                <a:latin typeface="Arial" charset="0"/>
                <a:ea typeface="ＭＳ Ｐゴシック" pitchFamily="34" charset="-128"/>
                <a:cs typeface="Arial"/>
              </a:rPr>
              <a:t>Glidcop</a:t>
            </a:r>
            <a:endParaRPr lang="en-US" dirty="0">
              <a:solidFill>
                <a:srgbClr val="002060"/>
              </a:solidFill>
              <a:latin typeface="Arial"/>
              <a:ea typeface="ＭＳ Ｐゴシック" pitchFamily="34" charset="-128"/>
              <a:cs typeface="Arial"/>
            </a:endParaRPr>
          </a:p>
          <a:p>
            <a:pPr marL="742950" lvl="1" indent="-285750">
              <a:buFont typeface="Arial" panose="020B0604020202020204" pitchFamily="34" charset="0"/>
              <a:buChar char="•"/>
              <a:defRPr/>
            </a:pPr>
            <a:r>
              <a:rPr lang="en-US" dirty="0">
                <a:solidFill>
                  <a:srgbClr val="002060"/>
                </a:solidFill>
                <a:latin typeface="Arial"/>
                <a:ea typeface="ＭＳ Ｐゴシック" pitchFamily="34" charset="-128"/>
                <a:cs typeface="Arial"/>
              </a:rPr>
              <a:t>Mo-carbide-Graphite</a:t>
            </a:r>
          </a:p>
          <a:p>
            <a:pPr marL="742950" lvl="1" indent="-285750">
              <a:buFont typeface="Arial" panose="020B0604020202020204" pitchFamily="34" charset="0"/>
              <a:buChar char="•"/>
              <a:defRPr/>
            </a:pPr>
            <a:r>
              <a:rPr lang="en-US" dirty="0">
                <a:solidFill>
                  <a:srgbClr val="002060"/>
                </a:solidFill>
                <a:latin typeface="Arial"/>
                <a:ea typeface="ＭＳ Ｐゴシック" pitchFamily="34" charset="-128"/>
                <a:cs typeface="Arial"/>
              </a:rPr>
              <a:t>Copper-Diamond</a:t>
            </a:r>
            <a:endParaRPr lang="en-US" dirty="0">
              <a:solidFill>
                <a:srgbClr val="002060"/>
              </a:solidFill>
              <a:latin typeface="Arial" charset="0"/>
              <a:ea typeface="ＭＳ Ｐゴシック" pitchFamily="34" charset="-128"/>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3" name="Rectangle 4">
            <a:extLst>
              <a:ext uri="{FF2B5EF4-FFF2-40B4-BE49-F238E27FC236}">
                <a16:creationId xmlns:a16="http://schemas.microsoft.com/office/drawing/2014/main" id="{F4E5FF47-C164-4CCC-99B2-788B91456C36}"/>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rgbClr val="042B7F"/>
              </a:buClr>
              <a:buSzPct val="110000"/>
              <a:buFont typeface="Wingdings" panose="05000000000000000000" pitchFamily="2" charset="2"/>
              <a:buChar char="§"/>
              <a:defRPr sz="24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rgbClr val="042B7F"/>
              </a:buClr>
              <a:buSzPct val="90000"/>
              <a:buFont typeface="Times" panose="02020603050405020304" pitchFamily="18" charset="0"/>
              <a:buChar char="•"/>
              <a:defRPr sz="2000">
                <a:solidFill>
                  <a:schemeClr val="tx1"/>
                </a:solidFill>
                <a:latin typeface="Arial" panose="020B0604020202020204" pitchFamily="34" charset="0"/>
                <a:ea typeface="MS PGothic" panose="020B0600070205080204" pitchFamily="34" charset="-128"/>
              </a:defRPr>
            </a:lvl2pPr>
            <a:lvl3pPr marL="1143000" indent="-228600">
              <a:lnSpc>
                <a:spcPct val="80000"/>
              </a:lnSpc>
              <a:spcBef>
                <a:spcPct val="20000"/>
              </a:spcBef>
              <a:buClr>
                <a:srgbClr val="042B7F"/>
              </a:buClr>
              <a:buSzPct val="90000"/>
              <a:buChar char="-"/>
              <a:defRPr sz="2400">
                <a:solidFill>
                  <a:schemeClr val="tx1"/>
                </a:solidFill>
                <a:latin typeface="Arial" panose="020B0604020202020204" pitchFamily="34" charset="0"/>
                <a:ea typeface="MS PGothic" panose="020B0600070205080204" pitchFamily="34" charset="-128"/>
              </a:defRPr>
            </a:lvl3pPr>
            <a:lvl4pPr marL="1600200" indent="-228600">
              <a:lnSpc>
                <a:spcPct val="80000"/>
              </a:lnSpc>
              <a:spcBef>
                <a:spcPct val="20000"/>
              </a:spcBef>
              <a:buClr>
                <a:srgbClr val="042B7F"/>
              </a:buClr>
              <a:buSzPct val="90000"/>
              <a:buChar char="-"/>
              <a:defRPr sz="2000">
                <a:solidFill>
                  <a:schemeClr val="tx1"/>
                </a:solidFill>
                <a:latin typeface="Arial" panose="020B0604020202020204" pitchFamily="34" charset="0"/>
                <a:ea typeface="MS PGothic" panose="020B0600070205080204" pitchFamily="34" charset="-128"/>
              </a:defRPr>
            </a:lvl4pPr>
            <a:lvl5pPr marL="2057400" indent="-228600">
              <a:lnSpc>
                <a:spcPct val="80000"/>
              </a:lnSpc>
              <a:spcBef>
                <a:spcPct val="20000"/>
              </a:spcBef>
              <a:buClr>
                <a:srgbClr val="042B7F"/>
              </a:buClr>
              <a:buSzPct val="9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endParaRPr lang="en-US" altLang="en-US" sz="2800">
              <a:cs typeface="Arial" panose="020B0604020202020204" pitchFamily="34" charset="0"/>
            </a:endParaRPr>
          </a:p>
        </p:txBody>
      </p:sp>
      <p:sp>
        <p:nvSpPr>
          <p:cNvPr id="66564" name="Rectangle 6">
            <a:extLst>
              <a:ext uri="{FF2B5EF4-FFF2-40B4-BE49-F238E27FC236}">
                <a16:creationId xmlns:a16="http://schemas.microsoft.com/office/drawing/2014/main" id="{BC52D557-7668-4FBB-B491-8039C63E769E}"/>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rgbClr val="042B7F"/>
              </a:buClr>
              <a:buSzPct val="110000"/>
              <a:buFont typeface="Wingdings" panose="05000000000000000000" pitchFamily="2" charset="2"/>
              <a:buChar char="§"/>
              <a:defRPr sz="24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rgbClr val="042B7F"/>
              </a:buClr>
              <a:buSzPct val="90000"/>
              <a:buFont typeface="Times" panose="02020603050405020304" pitchFamily="18" charset="0"/>
              <a:buChar char="•"/>
              <a:defRPr sz="2000">
                <a:solidFill>
                  <a:schemeClr val="tx1"/>
                </a:solidFill>
                <a:latin typeface="Arial" panose="020B0604020202020204" pitchFamily="34" charset="0"/>
                <a:ea typeface="MS PGothic" panose="020B0600070205080204" pitchFamily="34" charset="-128"/>
              </a:defRPr>
            </a:lvl2pPr>
            <a:lvl3pPr marL="1143000" indent="-228600">
              <a:lnSpc>
                <a:spcPct val="80000"/>
              </a:lnSpc>
              <a:spcBef>
                <a:spcPct val="20000"/>
              </a:spcBef>
              <a:buClr>
                <a:srgbClr val="042B7F"/>
              </a:buClr>
              <a:buSzPct val="90000"/>
              <a:buChar char="-"/>
              <a:defRPr sz="2400">
                <a:solidFill>
                  <a:schemeClr val="tx1"/>
                </a:solidFill>
                <a:latin typeface="Arial" panose="020B0604020202020204" pitchFamily="34" charset="0"/>
                <a:ea typeface="MS PGothic" panose="020B0600070205080204" pitchFamily="34" charset="-128"/>
              </a:defRPr>
            </a:lvl3pPr>
            <a:lvl4pPr marL="1600200" indent="-228600">
              <a:lnSpc>
                <a:spcPct val="80000"/>
              </a:lnSpc>
              <a:spcBef>
                <a:spcPct val="20000"/>
              </a:spcBef>
              <a:buClr>
                <a:srgbClr val="042B7F"/>
              </a:buClr>
              <a:buSzPct val="90000"/>
              <a:buChar char="-"/>
              <a:defRPr sz="2000">
                <a:solidFill>
                  <a:schemeClr val="tx1"/>
                </a:solidFill>
                <a:latin typeface="Arial" panose="020B0604020202020204" pitchFamily="34" charset="0"/>
                <a:ea typeface="MS PGothic" panose="020B0600070205080204" pitchFamily="34" charset="-128"/>
              </a:defRPr>
            </a:lvl4pPr>
            <a:lvl5pPr marL="2057400" indent="-228600">
              <a:lnSpc>
                <a:spcPct val="80000"/>
              </a:lnSpc>
              <a:spcBef>
                <a:spcPct val="20000"/>
              </a:spcBef>
              <a:buClr>
                <a:srgbClr val="042B7F"/>
              </a:buClr>
              <a:buSzPct val="9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endParaRPr lang="en-US" altLang="en-US" sz="2800">
              <a:cs typeface="Arial" panose="020B0604020202020204" pitchFamily="34" charset="0"/>
            </a:endParaRPr>
          </a:p>
        </p:txBody>
      </p:sp>
      <p:sp>
        <p:nvSpPr>
          <p:cNvPr id="66566" name="TextBox 5">
            <a:extLst>
              <a:ext uri="{FF2B5EF4-FFF2-40B4-BE49-F238E27FC236}">
                <a16:creationId xmlns:a16="http://schemas.microsoft.com/office/drawing/2014/main" id="{03431316-82CF-47CA-AF8B-F96AC6A51A59}"/>
              </a:ext>
            </a:extLst>
          </p:cNvPr>
          <p:cNvSpPr txBox="1">
            <a:spLocks noChangeArrowheads="1"/>
          </p:cNvSpPr>
          <p:nvPr/>
        </p:nvSpPr>
        <p:spPr bwMode="auto">
          <a:xfrm>
            <a:off x="261379" y="158864"/>
            <a:ext cx="7363691" cy="978729"/>
          </a:xfrm>
          <a:prstGeom prst="rect">
            <a:avLst/>
          </a:prstGeom>
        </p:spPr>
        <p:txBody>
          <a:bodyPr vert="horz" lIns="91440" tIns="45720" rIns="91440" bIns="45720" rtlCol="0" anchor="ctr">
            <a:normAutofit/>
          </a:bodyPr>
          <a:lstStyle>
            <a:defPPr>
              <a:defRPr lang="en-US"/>
            </a:defPPr>
            <a:lvl1pPr defTabSz="685800">
              <a:lnSpc>
                <a:spcPct val="90000"/>
              </a:lnSpc>
              <a:spcBef>
                <a:spcPct val="0"/>
              </a:spcBef>
              <a:defRPr sz="3200" b="1">
                <a:ea typeface="+mj-lt"/>
                <a:cs typeface="+mj-lt"/>
              </a:defRPr>
            </a:lvl1pPr>
          </a:lstStyle>
          <a:p>
            <a:r>
              <a:rPr lang="en-US" altLang="en-US" dirty="0"/>
              <a:t>Enhancing EXTREME conditions during X-ray Characterization</a:t>
            </a:r>
          </a:p>
        </p:txBody>
      </p:sp>
      <p:sp>
        <p:nvSpPr>
          <p:cNvPr id="66567" name="Rectangle 5">
            <a:extLst>
              <a:ext uri="{FF2B5EF4-FFF2-40B4-BE49-F238E27FC236}">
                <a16:creationId xmlns:a16="http://schemas.microsoft.com/office/drawing/2014/main" id="{07F339B5-664F-4E1B-A7D7-6DDF5B3FB0CB}"/>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rgbClr val="042B7F"/>
              </a:buClr>
              <a:buSzPct val="110000"/>
              <a:buFont typeface="Wingdings" panose="05000000000000000000" pitchFamily="2" charset="2"/>
              <a:buChar char="§"/>
              <a:defRPr sz="24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rgbClr val="042B7F"/>
              </a:buClr>
              <a:buSzPct val="90000"/>
              <a:buFont typeface="Times" panose="02020603050405020304" pitchFamily="18" charset="0"/>
              <a:buChar char="•"/>
              <a:defRPr sz="2000">
                <a:solidFill>
                  <a:schemeClr val="tx1"/>
                </a:solidFill>
                <a:latin typeface="Arial" panose="020B0604020202020204" pitchFamily="34" charset="0"/>
                <a:ea typeface="MS PGothic" panose="020B0600070205080204" pitchFamily="34" charset="-128"/>
              </a:defRPr>
            </a:lvl2pPr>
            <a:lvl3pPr marL="1143000" indent="-228600">
              <a:lnSpc>
                <a:spcPct val="80000"/>
              </a:lnSpc>
              <a:spcBef>
                <a:spcPct val="20000"/>
              </a:spcBef>
              <a:buClr>
                <a:srgbClr val="042B7F"/>
              </a:buClr>
              <a:buSzPct val="90000"/>
              <a:buChar char="-"/>
              <a:defRPr sz="2400">
                <a:solidFill>
                  <a:schemeClr val="tx1"/>
                </a:solidFill>
                <a:latin typeface="Arial" panose="020B0604020202020204" pitchFamily="34" charset="0"/>
                <a:ea typeface="MS PGothic" panose="020B0600070205080204" pitchFamily="34" charset="-128"/>
              </a:defRPr>
            </a:lvl3pPr>
            <a:lvl4pPr marL="1600200" indent="-228600">
              <a:lnSpc>
                <a:spcPct val="80000"/>
              </a:lnSpc>
              <a:spcBef>
                <a:spcPct val="20000"/>
              </a:spcBef>
              <a:buClr>
                <a:srgbClr val="042B7F"/>
              </a:buClr>
              <a:buSzPct val="90000"/>
              <a:buChar char="-"/>
              <a:defRPr sz="2000">
                <a:solidFill>
                  <a:schemeClr val="tx1"/>
                </a:solidFill>
                <a:latin typeface="Arial" panose="020B0604020202020204" pitchFamily="34" charset="0"/>
                <a:ea typeface="MS PGothic" panose="020B0600070205080204" pitchFamily="34" charset="-128"/>
              </a:defRPr>
            </a:lvl4pPr>
            <a:lvl5pPr marL="2057400" indent="-228600">
              <a:lnSpc>
                <a:spcPct val="80000"/>
              </a:lnSpc>
              <a:spcBef>
                <a:spcPct val="20000"/>
              </a:spcBef>
              <a:buClr>
                <a:srgbClr val="042B7F"/>
              </a:buClr>
              <a:buSzPct val="9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endParaRPr lang="en-US" altLang="en-US" sz="2800">
              <a:cs typeface="Arial" panose="020B0604020202020204" pitchFamily="34" charset="0"/>
            </a:endParaRPr>
          </a:p>
        </p:txBody>
      </p:sp>
      <p:pic>
        <p:nvPicPr>
          <p:cNvPr id="66569" name="Picture 8" descr="C:\Users\simos\Desktop\NSLS2_Simos_Colloquia_Sept_2017\Figures_4Presentation\load-lockassy-5 - Copy.png">
            <a:extLst>
              <a:ext uri="{FF2B5EF4-FFF2-40B4-BE49-F238E27FC236}">
                <a16:creationId xmlns:a16="http://schemas.microsoft.com/office/drawing/2014/main" id="{EF99A2FE-F306-49D9-9D39-54CDD0FABF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40282" y="2107196"/>
            <a:ext cx="2045657" cy="135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70" name="Picture 3" descr="G:\BLAIRR_Workshop\NSLS2_CFN\IMG_20160819_183648962_HDR.jpg">
            <a:extLst>
              <a:ext uri="{FF2B5EF4-FFF2-40B4-BE49-F238E27FC236}">
                <a16:creationId xmlns:a16="http://schemas.microsoft.com/office/drawing/2014/main" id="{0A73912F-9727-4288-B005-C68524AB19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602" r="7481"/>
          <a:stretch>
            <a:fillRect/>
          </a:stretch>
        </p:blipFill>
        <p:spPr bwMode="auto">
          <a:xfrm>
            <a:off x="6940282" y="665569"/>
            <a:ext cx="2025466" cy="1268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71" name="Picture 4" descr="Graphite_4PB_loading">
            <a:extLst>
              <a:ext uri="{FF2B5EF4-FFF2-40B4-BE49-F238E27FC236}">
                <a16:creationId xmlns:a16="http://schemas.microsoft.com/office/drawing/2014/main" id="{ED566021-284D-492E-A875-7E76CDD38AE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443" t="2890" r="2957" b="19917"/>
          <a:stretch>
            <a:fillRect/>
          </a:stretch>
        </p:blipFill>
        <p:spPr bwMode="auto">
          <a:xfrm>
            <a:off x="6955571" y="3637604"/>
            <a:ext cx="2013920" cy="1138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2">
            <a:extLst>
              <a:ext uri="{FF2B5EF4-FFF2-40B4-BE49-F238E27FC236}">
                <a16:creationId xmlns:a16="http://schemas.microsoft.com/office/drawing/2014/main" id="{2856F5C2-D58E-4E0D-9E55-41F785276488}"/>
              </a:ext>
            </a:extLst>
          </p:cNvPr>
          <p:cNvSpPr txBox="1">
            <a:spLocks noChangeArrowheads="1"/>
          </p:cNvSpPr>
          <p:nvPr/>
        </p:nvSpPr>
        <p:spPr bwMode="auto">
          <a:xfrm>
            <a:off x="534334" y="1385394"/>
            <a:ext cx="5932055" cy="4031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800">
                <a:solidFill>
                  <a:schemeClr val="tx1"/>
                </a:solidFill>
                <a:latin typeface="Arial" panose="020B0604020202020204" pitchFamily="34" charset="0"/>
                <a:ea typeface="MS PGothic" panose="020B0600070205080204" pitchFamily="34" charset="-128"/>
              </a:defRPr>
            </a:lvl1pPr>
            <a:lvl2pPr marL="742950" indent="-285750">
              <a:defRPr sz="2800">
                <a:solidFill>
                  <a:schemeClr val="tx1"/>
                </a:solidFill>
                <a:latin typeface="Arial" panose="020B0604020202020204" pitchFamily="34" charset="0"/>
                <a:ea typeface="MS PGothic" panose="020B0600070205080204" pitchFamily="34" charset="-128"/>
              </a:defRPr>
            </a:lvl2pPr>
            <a:lvl3pPr marL="1143000" indent="-228600">
              <a:defRPr sz="2800">
                <a:solidFill>
                  <a:schemeClr val="tx1"/>
                </a:solidFill>
                <a:latin typeface="Arial" panose="020B0604020202020204" pitchFamily="34" charset="0"/>
                <a:ea typeface="MS PGothic" panose="020B0600070205080204" pitchFamily="34" charset="-128"/>
              </a:defRPr>
            </a:lvl3pPr>
            <a:lvl4pPr marL="1600200" indent="-228600">
              <a:defRPr sz="2800">
                <a:solidFill>
                  <a:schemeClr val="tx1"/>
                </a:solidFill>
                <a:latin typeface="Arial" panose="020B0604020202020204" pitchFamily="34" charset="0"/>
                <a:ea typeface="MS PGothic" panose="020B0600070205080204" pitchFamily="34" charset="-128"/>
              </a:defRPr>
            </a:lvl4pPr>
            <a:lvl5pPr marL="2057400" indent="-228600">
              <a:defRPr sz="28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9pPr>
          </a:lstStyle>
          <a:p>
            <a:pPr marL="342900" indent="-342900" eaLnBrk="1" hangingPunct="1">
              <a:buFont typeface="Arial" panose="020B0604020202020204" pitchFamily="34" charset="0"/>
              <a:buChar char="•"/>
            </a:pPr>
            <a:r>
              <a:rPr lang="en-US" altLang="en-US" sz="2000" dirty="0">
                <a:latin typeface="Arial Narrow" panose="020B0606020202030204" pitchFamily="34" charset="0"/>
              </a:rPr>
              <a:t>Under way with upcoming experiments at NSLS-II beamlines</a:t>
            </a:r>
          </a:p>
          <a:p>
            <a:pPr eaLnBrk="1" hangingPunct="1"/>
            <a:endParaRPr lang="en-US" altLang="en-US" sz="1600" dirty="0">
              <a:latin typeface="Arial Narrow" panose="020B0606020202030204" pitchFamily="34" charset="0"/>
            </a:endParaRPr>
          </a:p>
          <a:p>
            <a:pPr marL="285750" indent="-285750" eaLnBrk="1" hangingPunct="1">
              <a:buFont typeface="Arial" panose="020B0604020202020204" pitchFamily="34" charset="0"/>
              <a:buChar char="•"/>
            </a:pPr>
            <a:r>
              <a:rPr lang="en-US" altLang="en-US" sz="2000" dirty="0">
                <a:latin typeface="Arial Narrow" panose="020B0606020202030204" pitchFamily="34" charset="0"/>
              </a:rPr>
              <a:t>X-ray characterization under extreme, multi-dimensional stress states</a:t>
            </a:r>
          </a:p>
          <a:p>
            <a:pPr eaLnBrk="1" hangingPunct="1"/>
            <a:endParaRPr lang="en-US" altLang="en-US" sz="2000" dirty="0">
              <a:latin typeface="Arial Narrow" panose="020B0606020202030204" pitchFamily="34" charset="0"/>
            </a:endParaRPr>
          </a:p>
          <a:p>
            <a:pPr marL="342900" indent="-342900" eaLnBrk="1" hangingPunct="1">
              <a:buFont typeface="Arial" panose="020B0604020202020204" pitchFamily="34" charset="0"/>
              <a:buChar char="•"/>
            </a:pPr>
            <a:r>
              <a:rPr lang="en-US" altLang="en-US" sz="2000" dirty="0">
                <a:latin typeface="Arial Narrow" panose="020B0606020202030204" pitchFamily="34" charset="0"/>
              </a:rPr>
              <a:t>High energy X-rays and creep of irradiated materials</a:t>
            </a:r>
          </a:p>
          <a:p>
            <a:pPr marL="342900" indent="-342900" eaLnBrk="1" hangingPunct="1">
              <a:buFont typeface="Arial" panose="020B0604020202020204" pitchFamily="34" charset="0"/>
              <a:buChar char="•"/>
            </a:pPr>
            <a:endParaRPr lang="en-US" altLang="en-US" sz="2000" dirty="0">
              <a:latin typeface="Arial Narrow" panose="020B0606020202030204" pitchFamily="34" charset="0"/>
            </a:endParaRPr>
          </a:p>
          <a:p>
            <a:pPr marL="342900" indent="-342900" eaLnBrk="1" hangingPunct="1">
              <a:buFont typeface="Arial" panose="020B0604020202020204" pitchFamily="34" charset="0"/>
              <a:buChar char="•"/>
            </a:pPr>
            <a:r>
              <a:rPr lang="en-US" altLang="en-US" sz="2000" dirty="0">
                <a:latin typeface="Arial Narrow" panose="020B0606020202030204" pitchFamily="34" charset="0"/>
              </a:rPr>
              <a:t>High energy X-rays and fracture toughness/crack propagation</a:t>
            </a:r>
          </a:p>
          <a:p>
            <a:pPr marL="342900" indent="-342900" eaLnBrk="1" hangingPunct="1">
              <a:buFont typeface="Arial" panose="020B0604020202020204" pitchFamily="34" charset="0"/>
              <a:buChar char="•"/>
            </a:pPr>
            <a:endParaRPr lang="en-US" altLang="en-US" sz="2000" dirty="0">
              <a:latin typeface="Arial Narrow" panose="020B0606020202030204" pitchFamily="34" charset="0"/>
            </a:endParaRPr>
          </a:p>
          <a:p>
            <a:pPr marL="342900" indent="-342900" eaLnBrk="1" hangingPunct="1">
              <a:buFont typeface="Arial" panose="020B0604020202020204" pitchFamily="34" charset="0"/>
              <a:buChar char="•"/>
            </a:pPr>
            <a:r>
              <a:rPr lang="en-US" altLang="en-US" sz="2000" dirty="0">
                <a:latin typeface="Arial Narrow" panose="020B0606020202030204" pitchFamily="34" charset="0"/>
              </a:rPr>
              <a:t>High energy X-rays and high temperatures, aggressive environments</a:t>
            </a:r>
          </a:p>
        </p:txBody>
      </p:sp>
      <p:pic>
        <p:nvPicPr>
          <p:cNvPr id="13" name="Picture 2" descr="C:\Users\simos\Desktop\NSLS2_Simos_Colloquia_Sept_2017\Notched5 - Copy.bmp">
            <a:extLst>
              <a:ext uri="{FF2B5EF4-FFF2-40B4-BE49-F238E27FC236}">
                <a16:creationId xmlns:a16="http://schemas.microsoft.com/office/drawing/2014/main" id="{388D8360-130D-4B98-AA50-2FB5110A64A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55571" y="4923688"/>
            <a:ext cx="2035912" cy="1424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94" name="Picture 5" descr="XrayTOMOGRAPHY_Experiment_tensionSAMPLE">
            <a:extLst>
              <a:ext uri="{FF2B5EF4-FFF2-40B4-BE49-F238E27FC236}">
                <a16:creationId xmlns:a16="http://schemas.microsoft.com/office/drawing/2014/main" id="{4C669D02-8147-48DB-B02B-F08924201B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6365" y="767562"/>
            <a:ext cx="6446982" cy="2938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86" name="Slide Number Placeholder 1">
            <a:extLst>
              <a:ext uri="{FF2B5EF4-FFF2-40B4-BE49-F238E27FC236}">
                <a16:creationId xmlns:a16="http://schemas.microsoft.com/office/drawing/2014/main" id="{8A17F175-FDB0-46A1-B40B-772263FBE5CE}"/>
              </a:ext>
            </a:extLst>
          </p:cNvPr>
          <p:cNvSpPr>
            <a:spLocks noGrp="1" noChangeArrowheads="1"/>
          </p:cNvSpPr>
          <p:nvPr>
            <p:ph type="sldNum" sz="quarter" idx="12"/>
          </p:nvPr>
        </p:nvSpPr>
        <p:spPr>
          <a:xfrm>
            <a:off x="6553200" y="6356350"/>
            <a:ext cx="2133600" cy="3651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8920262-1562-461F-8061-710B2597574C}" type="slidenum">
              <a:rPr kumimoji="1" lang="ja-JP" altLang="en-US" smtClean="0"/>
              <a:pPr/>
              <a:t>28</a:t>
            </a:fld>
            <a:endParaRPr kumimoji="1" lang="ja-JP" altLang="en-US" sz="1400">
              <a:solidFill>
                <a:srgbClr val="042B7F"/>
              </a:solidFill>
            </a:endParaRPr>
          </a:p>
        </p:txBody>
      </p:sp>
      <p:sp>
        <p:nvSpPr>
          <p:cNvPr id="67587" name="TextBox 2">
            <a:extLst>
              <a:ext uri="{FF2B5EF4-FFF2-40B4-BE49-F238E27FC236}">
                <a16:creationId xmlns:a16="http://schemas.microsoft.com/office/drawing/2014/main" id="{416D24B0-DA66-43AA-8541-028505E5F533}"/>
              </a:ext>
            </a:extLst>
          </p:cNvPr>
          <p:cNvSpPr txBox="1">
            <a:spLocks noChangeArrowheads="1"/>
          </p:cNvSpPr>
          <p:nvPr/>
        </p:nvSpPr>
        <p:spPr bwMode="auto">
          <a:xfrm>
            <a:off x="212869" y="51651"/>
            <a:ext cx="9088437" cy="978729"/>
          </a:xfrm>
          <a:prstGeom prst="rect">
            <a:avLst/>
          </a:prstGeom>
        </p:spPr>
        <p:txBody>
          <a:bodyPr vert="horz" lIns="91440" tIns="45720" rIns="91440" bIns="45720" rtlCol="0" anchor="ctr">
            <a:normAutofit/>
          </a:bodyPr>
          <a:lstStyle>
            <a:defPPr>
              <a:defRPr lang="en-US"/>
            </a:defPPr>
            <a:lvl1pPr defTabSz="685800">
              <a:lnSpc>
                <a:spcPct val="90000"/>
              </a:lnSpc>
              <a:spcBef>
                <a:spcPct val="0"/>
              </a:spcBef>
              <a:defRPr sz="3200" b="1">
                <a:ea typeface="+mj-lt"/>
                <a:cs typeface="+mj-lt"/>
              </a:defRPr>
            </a:lvl1pPr>
          </a:lstStyle>
          <a:p>
            <a:r>
              <a:rPr lang="en-US" altLang="en-US" dirty="0"/>
              <a:t>BNL Microstructural Analysis Capabilities - X-ray Characterization</a:t>
            </a:r>
          </a:p>
        </p:txBody>
      </p:sp>
      <p:sp>
        <p:nvSpPr>
          <p:cNvPr id="67588" name="Rectangle 10">
            <a:extLst>
              <a:ext uri="{FF2B5EF4-FFF2-40B4-BE49-F238E27FC236}">
                <a16:creationId xmlns:a16="http://schemas.microsoft.com/office/drawing/2014/main" id="{C43D71DD-2DF2-4852-9101-E53FED8F3FD5}"/>
              </a:ext>
            </a:extLst>
          </p:cNvPr>
          <p:cNvSpPr>
            <a:spLocks noChangeArrowheads="1"/>
          </p:cNvSpPr>
          <p:nvPr/>
        </p:nvSpPr>
        <p:spPr bwMode="auto">
          <a:xfrm>
            <a:off x="1952625" y="5345113"/>
            <a:ext cx="3497263"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800">
                <a:solidFill>
                  <a:schemeClr val="tx1"/>
                </a:solidFill>
                <a:latin typeface="Arial" panose="020B0604020202020204" pitchFamily="34" charset="0"/>
                <a:ea typeface="MS PGothic" panose="020B0600070205080204" pitchFamily="34" charset="-128"/>
              </a:defRPr>
            </a:lvl1pPr>
            <a:lvl2pPr marL="742950" indent="-285750">
              <a:defRPr sz="2800">
                <a:solidFill>
                  <a:schemeClr val="tx1"/>
                </a:solidFill>
                <a:latin typeface="Arial" panose="020B0604020202020204" pitchFamily="34" charset="0"/>
                <a:ea typeface="MS PGothic" panose="020B0600070205080204" pitchFamily="34" charset="-128"/>
              </a:defRPr>
            </a:lvl2pPr>
            <a:lvl3pPr marL="1143000" indent="-228600">
              <a:defRPr sz="2800">
                <a:solidFill>
                  <a:schemeClr val="tx1"/>
                </a:solidFill>
                <a:latin typeface="Arial" panose="020B0604020202020204" pitchFamily="34" charset="0"/>
                <a:ea typeface="MS PGothic" panose="020B0600070205080204" pitchFamily="34" charset="-128"/>
              </a:defRPr>
            </a:lvl3pPr>
            <a:lvl4pPr marL="1600200" indent="-228600">
              <a:defRPr sz="2800">
                <a:solidFill>
                  <a:schemeClr val="tx1"/>
                </a:solidFill>
                <a:latin typeface="Arial" panose="020B0604020202020204" pitchFamily="34" charset="0"/>
                <a:ea typeface="MS PGothic" panose="020B0600070205080204" pitchFamily="34" charset="-128"/>
              </a:defRPr>
            </a:lvl4pPr>
            <a:lvl5pPr marL="2057400" indent="-228600">
              <a:defRPr sz="28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9pPr>
          </a:lstStyle>
          <a:p>
            <a:pPr eaLnBrk="1" hangingPunct="1"/>
            <a:endParaRPr lang="en-US" altLang="en-US"/>
          </a:p>
        </p:txBody>
      </p:sp>
      <p:sp>
        <p:nvSpPr>
          <p:cNvPr id="67589" name="TextBox 12">
            <a:extLst>
              <a:ext uri="{FF2B5EF4-FFF2-40B4-BE49-F238E27FC236}">
                <a16:creationId xmlns:a16="http://schemas.microsoft.com/office/drawing/2014/main" id="{0430DFF5-19A3-47CE-9F89-DEF03FFE7E86}"/>
              </a:ext>
            </a:extLst>
          </p:cNvPr>
          <p:cNvSpPr txBox="1">
            <a:spLocks noChangeArrowheads="1"/>
          </p:cNvSpPr>
          <p:nvPr/>
        </p:nvSpPr>
        <p:spPr bwMode="auto">
          <a:xfrm>
            <a:off x="212869" y="3281681"/>
            <a:ext cx="5237019" cy="2800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800">
                <a:solidFill>
                  <a:schemeClr val="tx1"/>
                </a:solidFill>
                <a:latin typeface="Arial" panose="020B0604020202020204" pitchFamily="34" charset="0"/>
                <a:ea typeface="MS PGothic" panose="020B0600070205080204" pitchFamily="34" charset="-128"/>
              </a:defRPr>
            </a:lvl1pPr>
            <a:lvl2pPr marL="742950" indent="-285750">
              <a:defRPr sz="2800">
                <a:solidFill>
                  <a:schemeClr val="tx1"/>
                </a:solidFill>
                <a:latin typeface="Arial" panose="020B0604020202020204" pitchFamily="34" charset="0"/>
                <a:ea typeface="MS PGothic" panose="020B0600070205080204" pitchFamily="34" charset="-128"/>
              </a:defRPr>
            </a:lvl2pPr>
            <a:lvl3pPr marL="1143000" indent="-228600">
              <a:defRPr sz="2800">
                <a:solidFill>
                  <a:schemeClr val="tx1"/>
                </a:solidFill>
                <a:latin typeface="Arial" panose="020B0604020202020204" pitchFamily="34" charset="0"/>
                <a:ea typeface="MS PGothic" panose="020B0600070205080204" pitchFamily="34" charset="-128"/>
              </a:defRPr>
            </a:lvl3pPr>
            <a:lvl4pPr marL="1600200" indent="-228600">
              <a:defRPr sz="2800">
                <a:solidFill>
                  <a:schemeClr val="tx1"/>
                </a:solidFill>
                <a:latin typeface="Arial" panose="020B0604020202020204" pitchFamily="34" charset="0"/>
                <a:ea typeface="MS PGothic" panose="020B0600070205080204" pitchFamily="34" charset="-128"/>
              </a:defRPr>
            </a:lvl4pPr>
            <a:lvl5pPr marL="2057400" indent="-228600">
              <a:defRPr sz="28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9pPr>
          </a:lstStyle>
          <a:p>
            <a:pPr eaLnBrk="1" hangingPunct="1"/>
            <a:r>
              <a:rPr lang="en-US" altLang="en-US" sz="1600" dirty="0">
                <a:latin typeface="Arial Narrow" panose="020B0606020202030204" pitchFamily="34" charset="0"/>
              </a:rPr>
              <a:t>X-ray Diffraction, X-ray tomography, small angle scattering with </a:t>
            </a:r>
            <a:r>
              <a:rPr lang="en-US" altLang="en-US" sz="1600" b="1" dirty="0">
                <a:latin typeface="Arial Narrow" panose="020B0606020202030204" pitchFamily="34" charset="0"/>
              </a:rPr>
              <a:t>in-situ</a:t>
            </a:r>
            <a:r>
              <a:rPr lang="en-US" altLang="en-US" sz="1600" dirty="0">
                <a:latin typeface="Arial Narrow" panose="020B0606020202030204" pitchFamily="34" charset="0"/>
              </a:rPr>
              <a:t> multidirectional loading. </a:t>
            </a:r>
          </a:p>
          <a:p>
            <a:pPr eaLnBrk="1" hangingPunct="1"/>
            <a:r>
              <a:rPr lang="en-US" altLang="en-US" sz="1600" dirty="0">
                <a:latin typeface="Arial Narrow" panose="020B0606020202030204" pitchFamily="34" charset="0"/>
              </a:rPr>
              <a:t>Including 3-point, 4-point bending</a:t>
            </a:r>
          </a:p>
          <a:p>
            <a:pPr eaLnBrk="1" hangingPunct="1"/>
            <a:endParaRPr lang="en-US" altLang="en-US" sz="1600" dirty="0">
              <a:latin typeface="Arial Narrow" panose="020B0606020202030204" pitchFamily="34" charset="0"/>
            </a:endParaRPr>
          </a:p>
          <a:p>
            <a:pPr eaLnBrk="1" hangingPunct="1"/>
            <a:r>
              <a:rPr lang="en-US" altLang="en-US" sz="1600" dirty="0">
                <a:latin typeface="Arial Narrow" panose="020B0606020202030204" pitchFamily="34" charset="0"/>
              </a:rPr>
              <a:t>Tension (to fracture), compression and twisting in addition to the 4-point and 3-point bending</a:t>
            </a:r>
          </a:p>
          <a:p>
            <a:pPr eaLnBrk="1" hangingPunct="1"/>
            <a:endParaRPr lang="en-US" altLang="en-US" sz="1600" dirty="0">
              <a:latin typeface="Arial Narrow" panose="020B0606020202030204" pitchFamily="34" charset="0"/>
            </a:endParaRPr>
          </a:p>
          <a:p>
            <a:pPr eaLnBrk="1" hangingPunct="1"/>
            <a:r>
              <a:rPr lang="en-US" altLang="en-US" sz="1600" dirty="0">
                <a:latin typeface="Arial Narrow" panose="020B0606020202030204" pitchFamily="34" charset="0"/>
              </a:rPr>
              <a:t>ENABLES observation of the microstructural evolution of the IRRADIATED bulk samples as the material is taken to its limits and eventual fracture.</a:t>
            </a:r>
          </a:p>
          <a:p>
            <a:pPr eaLnBrk="1" hangingPunct="1"/>
            <a:endParaRPr lang="en-US" altLang="en-US" sz="1600" dirty="0">
              <a:latin typeface="Arial Narrow" panose="020B0606020202030204" pitchFamily="34" charset="0"/>
            </a:endParaRPr>
          </a:p>
        </p:txBody>
      </p:sp>
      <p:sp>
        <p:nvSpPr>
          <p:cNvPr id="67590" name="Rectangle 2">
            <a:extLst>
              <a:ext uri="{FF2B5EF4-FFF2-40B4-BE49-F238E27FC236}">
                <a16:creationId xmlns:a16="http://schemas.microsoft.com/office/drawing/2014/main" id="{23B6B44C-B184-48F4-8081-A0D5C3FD8168}"/>
              </a:ext>
            </a:extLst>
          </p:cNvPr>
          <p:cNvSpPr>
            <a:spLocks noChangeArrowheads="1"/>
          </p:cNvSpPr>
          <p:nvPr/>
        </p:nvSpPr>
        <p:spPr bwMode="auto">
          <a:xfrm flipV="1">
            <a:off x="2530475" y="-327025"/>
            <a:ext cx="4951413"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800">
                <a:solidFill>
                  <a:schemeClr val="tx1"/>
                </a:solidFill>
                <a:latin typeface="Arial" panose="020B0604020202020204" pitchFamily="34" charset="0"/>
                <a:ea typeface="MS PGothic" panose="020B0600070205080204" pitchFamily="34" charset="-128"/>
              </a:defRPr>
            </a:lvl1pPr>
            <a:lvl2pPr marL="742950" indent="-285750">
              <a:defRPr sz="2800">
                <a:solidFill>
                  <a:schemeClr val="tx1"/>
                </a:solidFill>
                <a:latin typeface="Arial" panose="020B0604020202020204" pitchFamily="34" charset="0"/>
                <a:ea typeface="MS PGothic" panose="020B0600070205080204" pitchFamily="34" charset="-128"/>
              </a:defRPr>
            </a:lvl2pPr>
            <a:lvl3pPr marL="1143000" indent="-228600">
              <a:defRPr sz="2800">
                <a:solidFill>
                  <a:schemeClr val="tx1"/>
                </a:solidFill>
                <a:latin typeface="Arial" panose="020B0604020202020204" pitchFamily="34" charset="0"/>
                <a:ea typeface="MS PGothic" panose="020B0600070205080204" pitchFamily="34" charset="-128"/>
              </a:defRPr>
            </a:lvl3pPr>
            <a:lvl4pPr marL="1600200" indent="-228600">
              <a:defRPr sz="2800">
                <a:solidFill>
                  <a:schemeClr val="tx1"/>
                </a:solidFill>
                <a:latin typeface="Arial" panose="020B0604020202020204" pitchFamily="34" charset="0"/>
                <a:ea typeface="MS PGothic" panose="020B0600070205080204" pitchFamily="34" charset="-128"/>
              </a:defRPr>
            </a:lvl4pPr>
            <a:lvl5pPr marL="2057400" indent="-228600">
              <a:defRPr sz="28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9pPr>
          </a:lstStyle>
          <a:p>
            <a:pPr eaLnBrk="1" hangingPunct="1"/>
            <a:endParaRPr lang="en-US" altLang="en-US"/>
          </a:p>
        </p:txBody>
      </p:sp>
      <p:sp>
        <p:nvSpPr>
          <p:cNvPr id="67592" name="Rectangle 4">
            <a:extLst>
              <a:ext uri="{FF2B5EF4-FFF2-40B4-BE49-F238E27FC236}">
                <a16:creationId xmlns:a16="http://schemas.microsoft.com/office/drawing/2014/main" id="{029445B8-A9C1-4897-BAA6-8A9BEEC715E7}"/>
              </a:ext>
            </a:extLst>
          </p:cNvPr>
          <p:cNvSpPr>
            <a:spLocks noChangeArrowheads="1"/>
          </p:cNvSpPr>
          <p:nvPr/>
        </p:nvSpPr>
        <p:spPr bwMode="auto">
          <a:xfrm>
            <a:off x="3227388" y="92551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800">
                <a:solidFill>
                  <a:schemeClr val="tx1"/>
                </a:solidFill>
                <a:latin typeface="Arial" panose="020B0604020202020204" pitchFamily="34" charset="0"/>
                <a:ea typeface="MS PGothic" panose="020B0600070205080204" pitchFamily="34" charset="-128"/>
              </a:defRPr>
            </a:lvl1pPr>
            <a:lvl2pPr marL="742950" indent="-285750">
              <a:defRPr sz="2800">
                <a:solidFill>
                  <a:schemeClr val="tx1"/>
                </a:solidFill>
                <a:latin typeface="Arial" panose="020B0604020202020204" pitchFamily="34" charset="0"/>
                <a:ea typeface="MS PGothic" panose="020B0600070205080204" pitchFamily="34" charset="-128"/>
              </a:defRPr>
            </a:lvl2pPr>
            <a:lvl3pPr marL="1143000" indent="-228600">
              <a:defRPr sz="2800">
                <a:solidFill>
                  <a:schemeClr val="tx1"/>
                </a:solidFill>
                <a:latin typeface="Arial" panose="020B0604020202020204" pitchFamily="34" charset="0"/>
                <a:ea typeface="MS PGothic" panose="020B0600070205080204" pitchFamily="34" charset="-128"/>
              </a:defRPr>
            </a:lvl3pPr>
            <a:lvl4pPr marL="1600200" indent="-228600">
              <a:defRPr sz="2800">
                <a:solidFill>
                  <a:schemeClr val="tx1"/>
                </a:solidFill>
                <a:latin typeface="Arial" panose="020B0604020202020204" pitchFamily="34" charset="0"/>
                <a:ea typeface="MS PGothic" panose="020B0600070205080204" pitchFamily="34" charset="-128"/>
              </a:defRPr>
            </a:lvl4pPr>
            <a:lvl5pPr marL="2057400" indent="-228600">
              <a:defRPr sz="28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9pPr>
          </a:lstStyle>
          <a:p>
            <a:pPr eaLnBrk="1" hangingPunct="1"/>
            <a:endParaRPr lang="en-US" altLang="en-US"/>
          </a:p>
        </p:txBody>
      </p:sp>
      <p:pic>
        <p:nvPicPr>
          <p:cNvPr id="11" name="Picture 3" descr="C:\Users\simos\Desktop\NSLS2_Simos_Colloquia_Sept_2017\Figures_4Presentation\Tension_W.bmp">
            <a:extLst>
              <a:ext uri="{FF2B5EF4-FFF2-40B4-BE49-F238E27FC236}">
                <a16:creationId xmlns:a16="http://schemas.microsoft.com/office/drawing/2014/main" id="{1EDBE4F4-5934-4E42-A6CB-19D6758EE7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85893" y="3805558"/>
            <a:ext cx="3061421" cy="20306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164101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9" name="Rectangle 4">
            <a:extLst>
              <a:ext uri="{FF2B5EF4-FFF2-40B4-BE49-F238E27FC236}">
                <a16:creationId xmlns:a16="http://schemas.microsoft.com/office/drawing/2014/main" id="{94A55A03-FBF2-4A63-9384-8C20179D30D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rgbClr val="042B7F"/>
              </a:buClr>
              <a:buSzPct val="110000"/>
              <a:buFont typeface="Wingdings" panose="05000000000000000000" pitchFamily="2" charset="2"/>
              <a:buChar char="§"/>
              <a:defRPr sz="24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rgbClr val="042B7F"/>
              </a:buClr>
              <a:buSzPct val="90000"/>
              <a:buFont typeface="Times" panose="02020603050405020304" pitchFamily="18" charset="0"/>
              <a:buChar char="•"/>
              <a:defRPr sz="2000">
                <a:solidFill>
                  <a:schemeClr val="tx1"/>
                </a:solidFill>
                <a:latin typeface="Arial" panose="020B0604020202020204" pitchFamily="34" charset="0"/>
                <a:ea typeface="MS PGothic" panose="020B0600070205080204" pitchFamily="34" charset="-128"/>
              </a:defRPr>
            </a:lvl2pPr>
            <a:lvl3pPr marL="1143000" indent="-228600">
              <a:lnSpc>
                <a:spcPct val="80000"/>
              </a:lnSpc>
              <a:spcBef>
                <a:spcPct val="20000"/>
              </a:spcBef>
              <a:buClr>
                <a:srgbClr val="042B7F"/>
              </a:buClr>
              <a:buSzPct val="90000"/>
              <a:buChar char="-"/>
              <a:defRPr sz="2400">
                <a:solidFill>
                  <a:schemeClr val="tx1"/>
                </a:solidFill>
                <a:latin typeface="Arial" panose="020B0604020202020204" pitchFamily="34" charset="0"/>
                <a:ea typeface="MS PGothic" panose="020B0600070205080204" pitchFamily="34" charset="-128"/>
              </a:defRPr>
            </a:lvl3pPr>
            <a:lvl4pPr marL="1600200" indent="-228600">
              <a:lnSpc>
                <a:spcPct val="80000"/>
              </a:lnSpc>
              <a:spcBef>
                <a:spcPct val="20000"/>
              </a:spcBef>
              <a:buClr>
                <a:srgbClr val="042B7F"/>
              </a:buClr>
              <a:buSzPct val="90000"/>
              <a:buChar char="-"/>
              <a:defRPr sz="2000">
                <a:solidFill>
                  <a:schemeClr val="tx1"/>
                </a:solidFill>
                <a:latin typeface="Arial" panose="020B0604020202020204" pitchFamily="34" charset="0"/>
                <a:ea typeface="MS PGothic" panose="020B0600070205080204" pitchFamily="34" charset="-128"/>
              </a:defRPr>
            </a:lvl4pPr>
            <a:lvl5pPr marL="2057400" indent="-228600">
              <a:lnSpc>
                <a:spcPct val="80000"/>
              </a:lnSpc>
              <a:spcBef>
                <a:spcPct val="20000"/>
              </a:spcBef>
              <a:buClr>
                <a:srgbClr val="042B7F"/>
              </a:buClr>
              <a:buSzPct val="9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endParaRPr lang="en-US" altLang="en-US" sz="2800">
              <a:cs typeface="Arial" panose="020B0604020202020204" pitchFamily="34" charset="0"/>
            </a:endParaRPr>
          </a:p>
        </p:txBody>
      </p:sp>
      <p:sp>
        <p:nvSpPr>
          <p:cNvPr id="65540" name="Rectangle 6">
            <a:extLst>
              <a:ext uri="{FF2B5EF4-FFF2-40B4-BE49-F238E27FC236}">
                <a16:creationId xmlns:a16="http://schemas.microsoft.com/office/drawing/2014/main" id="{30EF194D-9071-4A5E-B60E-94D38A695DF6}"/>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rgbClr val="042B7F"/>
              </a:buClr>
              <a:buSzPct val="110000"/>
              <a:buFont typeface="Wingdings" panose="05000000000000000000" pitchFamily="2" charset="2"/>
              <a:buChar char="§"/>
              <a:defRPr sz="24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rgbClr val="042B7F"/>
              </a:buClr>
              <a:buSzPct val="90000"/>
              <a:buFont typeface="Times" panose="02020603050405020304" pitchFamily="18" charset="0"/>
              <a:buChar char="•"/>
              <a:defRPr sz="2000">
                <a:solidFill>
                  <a:schemeClr val="tx1"/>
                </a:solidFill>
                <a:latin typeface="Arial" panose="020B0604020202020204" pitchFamily="34" charset="0"/>
                <a:ea typeface="MS PGothic" panose="020B0600070205080204" pitchFamily="34" charset="-128"/>
              </a:defRPr>
            </a:lvl2pPr>
            <a:lvl3pPr marL="1143000" indent="-228600">
              <a:lnSpc>
                <a:spcPct val="80000"/>
              </a:lnSpc>
              <a:spcBef>
                <a:spcPct val="20000"/>
              </a:spcBef>
              <a:buClr>
                <a:srgbClr val="042B7F"/>
              </a:buClr>
              <a:buSzPct val="90000"/>
              <a:buChar char="-"/>
              <a:defRPr sz="2400">
                <a:solidFill>
                  <a:schemeClr val="tx1"/>
                </a:solidFill>
                <a:latin typeface="Arial" panose="020B0604020202020204" pitchFamily="34" charset="0"/>
                <a:ea typeface="MS PGothic" panose="020B0600070205080204" pitchFamily="34" charset="-128"/>
              </a:defRPr>
            </a:lvl3pPr>
            <a:lvl4pPr marL="1600200" indent="-228600">
              <a:lnSpc>
                <a:spcPct val="80000"/>
              </a:lnSpc>
              <a:spcBef>
                <a:spcPct val="20000"/>
              </a:spcBef>
              <a:buClr>
                <a:srgbClr val="042B7F"/>
              </a:buClr>
              <a:buSzPct val="90000"/>
              <a:buChar char="-"/>
              <a:defRPr sz="2000">
                <a:solidFill>
                  <a:schemeClr val="tx1"/>
                </a:solidFill>
                <a:latin typeface="Arial" panose="020B0604020202020204" pitchFamily="34" charset="0"/>
                <a:ea typeface="MS PGothic" panose="020B0600070205080204" pitchFamily="34" charset="-128"/>
              </a:defRPr>
            </a:lvl4pPr>
            <a:lvl5pPr marL="2057400" indent="-228600">
              <a:lnSpc>
                <a:spcPct val="80000"/>
              </a:lnSpc>
              <a:spcBef>
                <a:spcPct val="20000"/>
              </a:spcBef>
              <a:buClr>
                <a:srgbClr val="042B7F"/>
              </a:buClr>
              <a:buSzPct val="9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endParaRPr lang="en-US" altLang="en-US" sz="2800">
              <a:cs typeface="Arial" panose="020B0604020202020204" pitchFamily="34" charset="0"/>
            </a:endParaRPr>
          </a:p>
        </p:txBody>
      </p:sp>
      <p:sp>
        <p:nvSpPr>
          <p:cNvPr id="65541" name="TextBox 1">
            <a:extLst>
              <a:ext uri="{FF2B5EF4-FFF2-40B4-BE49-F238E27FC236}">
                <a16:creationId xmlns:a16="http://schemas.microsoft.com/office/drawing/2014/main" id="{DBF3085E-C201-4FD9-A43A-3555D91282B7}"/>
              </a:ext>
            </a:extLst>
          </p:cNvPr>
          <p:cNvSpPr txBox="1">
            <a:spLocks noChangeArrowheads="1"/>
          </p:cNvSpPr>
          <p:nvPr/>
        </p:nvSpPr>
        <p:spPr bwMode="auto">
          <a:xfrm>
            <a:off x="347588" y="389107"/>
            <a:ext cx="6123291" cy="535531"/>
          </a:xfrm>
          <a:prstGeom prst="rect">
            <a:avLst/>
          </a:prstGeom>
        </p:spPr>
        <p:txBody>
          <a:bodyPr vert="horz" lIns="91440" tIns="45720" rIns="91440" bIns="45720" rtlCol="0" anchor="ctr">
            <a:noAutofit/>
          </a:bodyPr>
          <a:lstStyle>
            <a:defPPr>
              <a:defRPr lang="en-US"/>
            </a:defPPr>
            <a:lvl1pPr defTabSz="685800">
              <a:lnSpc>
                <a:spcPct val="90000"/>
              </a:lnSpc>
              <a:spcBef>
                <a:spcPct val="0"/>
              </a:spcBef>
              <a:defRPr sz="3200" b="1">
                <a:ea typeface="+mj-lt"/>
                <a:cs typeface="+mj-lt"/>
              </a:defRPr>
            </a:lvl1pPr>
          </a:lstStyle>
          <a:p>
            <a:r>
              <a:rPr lang="en-US" altLang="en-US" sz="2400" dirty="0"/>
              <a:t>Forward – Spallation Process optimization for fission/fusion reactor materials</a:t>
            </a:r>
          </a:p>
        </p:txBody>
      </p:sp>
      <p:pic>
        <p:nvPicPr>
          <p:cNvPr id="7" name="Picture 6">
            <a:extLst>
              <a:ext uri="{FF2B5EF4-FFF2-40B4-BE49-F238E27FC236}">
                <a16:creationId xmlns:a16="http://schemas.microsoft.com/office/drawing/2014/main" id="{CCBFE20E-686B-4115-B531-6D61CE949639}"/>
              </a:ext>
            </a:extLst>
          </p:cNvPr>
          <p:cNvPicPr/>
          <p:nvPr/>
        </p:nvPicPr>
        <p:blipFill rotWithShape="1">
          <a:blip r:embed="rId2" cstate="print">
            <a:extLst>
              <a:ext uri="{28A0092B-C50C-407E-A947-70E740481C1C}">
                <a14:useLocalDpi xmlns:a14="http://schemas.microsoft.com/office/drawing/2010/main" val="0"/>
              </a:ext>
            </a:extLst>
          </a:blip>
          <a:srcRect l="3052" t="632"/>
          <a:stretch/>
        </p:blipFill>
        <p:spPr bwMode="auto">
          <a:xfrm>
            <a:off x="3417524" y="1174416"/>
            <a:ext cx="1745643" cy="2204690"/>
          </a:xfrm>
          <a:prstGeom prst="rect">
            <a:avLst/>
          </a:prstGeom>
          <a:noFill/>
          <a:ln>
            <a:noFill/>
          </a:ln>
          <a:extLst>
            <a:ext uri="{53640926-AAD7-44D8-BBD7-CCE9431645EC}">
              <a14:shadowObscured xmlns:a14="http://schemas.microsoft.com/office/drawing/2010/main"/>
            </a:ext>
          </a:extLst>
        </p:spPr>
      </p:pic>
      <p:pic>
        <p:nvPicPr>
          <p:cNvPr id="8" name="Picture 7">
            <a:extLst>
              <a:ext uri="{FF2B5EF4-FFF2-40B4-BE49-F238E27FC236}">
                <a16:creationId xmlns:a16="http://schemas.microsoft.com/office/drawing/2014/main" id="{6106BD17-5A68-4EB7-8F38-DFA8945A3E21}"/>
              </a:ext>
            </a:extLst>
          </p:cNvPr>
          <p:cNvPicPr/>
          <p:nvPr/>
        </p:nvPicPr>
        <p:blipFill rotWithShape="1">
          <a:blip r:embed="rId3" cstate="print">
            <a:extLst>
              <a:ext uri="{28A0092B-C50C-407E-A947-70E740481C1C}">
                <a14:useLocalDpi xmlns:a14="http://schemas.microsoft.com/office/drawing/2010/main" val="0"/>
              </a:ext>
            </a:extLst>
          </a:blip>
          <a:srcRect l="1541" t="1858" r="1578" b="3161"/>
          <a:stretch/>
        </p:blipFill>
        <p:spPr bwMode="auto">
          <a:xfrm>
            <a:off x="5703521" y="899475"/>
            <a:ext cx="3072994" cy="2529525"/>
          </a:xfrm>
          <a:prstGeom prst="rect">
            <a:avLst/>
          </a:prstGeom>
          <a:noFill/>
          <a:ln>
            <a:noFill/>
          </a:ln>
          <a:extLst>
            <a:ext uri="{53640926-AAD7-44D8-BBD7-CCE9431645EC}">
              <a14:shadowObscured xmlns:a14="http://schemas.microsoft.com/office/drawing/2010/main"/>
            </a:ext>
          </a:extLst>
        </p:spPr>
      </p:pic>
      <p:pic>
        <p:nvPicPr>
          <p:cNvPr id="9" name="Picture 8">
            <a:extLst>
              <a:ext uri="{FF2B5EF4-FFF2-40B4-BE49-F238E27FC236}">
                <a16:creationId xmlns:a16="http://schemas.microsoft.com/office/drawing/2014/main" id="{7AFF0FC2-2594-407B-BEE5-6541723943BA}"/>
              </a:ext>
            </a:extLst>
          </p:cNvPr>
          <p:cNvPicPr/>
          <p:nvPr/>
        </p:nvPicPr>
        <p:blipFill rotWithShape="1">
          <a:blip r:embed="rId4">
            <a:extLst>
              <a:ext uri="{28A0092B-C50C-407E-A947-70E740481C1C}">
                <a14:useLocalDpi xmlns:a14="http://schemas.microsoft.com/office/drawing/2010/main" val="0"/>
              </a:ext>
            </a:extLst>
          </a:blip>
          <a:srcRect l="2590" t="17188" r="4427" b="-604"/>
          <a:stretch/>
        </p:blipFill>
        <p:spPr bwMode="auto">
          <a:xfrm>
            <a:off x="126362" y="4373912"/>
            <a:ext cx="3306212" cy="1819756"/>
          </a:xfrm>
          <a:prstGeom prst="rect">
            <a:avLst/>
          </a:prstGeom>
          <a:noFill/>
          <a:ln>
            <a:noFill/>
          </a:ln>
          <a:extLst>
            <a:ext uri="{53640926-AAD7-44D8-BBD7-CCE9431645EC}">
              <a14:shadowObscured xmlns:a14="http://schemas.microsoft.com/office/drawing/2010/main"/>
            </a:ext>
          </a:extLst>
        </p:spPr>
      </p:pic>
      <p:pic>
        <p:nvPicPr>
          <p:cNvPr id="10" name="Picture 9">
            <a:extLst>
              <a:ext uri="{FF2B5EF4-FFF2-40B4-BE49-F238E27FC236}">
                <a16:creationId xmlns:a16="http://schemas.microsoft.com/office/drawing/2014/main" id="{BC0B1496-6816-42AB-9944-E7D1A9B63C68}"/>
              </a:ext>
            </a:extLst>
          </p:cNvPr>
          <p:cNvPicPr/>
          <p:nvPr/>
        </p:nvPicPr>
        <p:blipFill rotWithShape="1">
          <a:blip r:embed="rId5" cstate="print">
            <a:extLst>
              <a:ext uri="{28A0092B-C50C-407E-A947-70E740481C1C}">
                <a14:useLocalDpi xmlns:a14="http://schemas.microsoft.com/office/drawing/2010/main" val="0"/>
              </a:ext>
            </a:extLst>
          </a:blip>
          <a:srcRect l="9106" t="814" r="20758" b="820"/>
          <a:stretch/>
        </p:blipFill>
        <p:spPr bwMode="auto">
          <a:xfrm>
            <a:off x="3693343" y="4303744"/>
            <a:ext cx="1745643" cy="1971266"/>
          </a:xfrm>
          <a:prstGeom prst="rect">
            <a:avLst/>
          </a:prstGeom>
          <a:noFill/>
          <a:ln>
            <a:noFill/>
          </a:ln>
          <a:extLst>
            <a:ext uri="{53640926-AAD7-44D8-BBD7-CCE9431645EC}">
              <a14:shadowObscured xmlns:a14="http://schemas.microsoft.com/office/drawing/2010/main"/>
            </a:ext>
          </a:extLst>
        </p:spPr>
      </p:pic>
      <p:pic>
        <p:nvPicPr>
          <p:cNvPr id="11" name="Picture 10">
            <a:extLst>
              <a:ext uri="{FF2B5EF4-FFF2-40B4-BE49-F238E27FC236}">
                <a16:creationId xmlns:a16="http://schemas.microsoft.com/office/drawing/2014/main" id="{C27AE9D4-95E3-4A4A-87F8-E4F53C28F964}"/>
              </a:ext>
            </a:extLst>
          </p:cNvPr>
          <p:cNvPicPr/>
          <p:nvPr/>
        </p:nvPicPr>
        <p:blipFill rotWithShape="1">
          <a:blip r:embed="rId6" cstate="print">
            <a:extLst>
              <a:ext uri="{28A0092B-C50C-407E-A947-70E740481C1C}">
                <a14:useLocalDpi xmlns:a14="http://schemas.microsoft.com/office/drawing/2010/main" val="0"/>
              </a:ext>
            </a:extLst>
          </a:blip>
          <a:srcRect l="713" t="10404"/>
          <a:stretch/>
        </p:blipFill>
        <p:spPr bwMode="auto">
          <a:xfrm>
            <a:off x="49594" y="1384899"/>
            <a:ext cx="2024363" cy="1484757"/>
          </a:xfrm>
          <a:prstGeom prst="rect">
            <a:avLst/>
          </a:prstGeom>
          <a:noFill/>
          <a:ln>
            <a:noFill/>
          </a:ln>
          <a:extLst>
            <a:ext uri="{53640926-AAD7-44D8-BBD7-CCE9431645EC}">
              <a14:shadowObscured xmlns:a14="http://schemas.microsoft.com/office/drawing/2010/main"/>
            </a:ext>
          </a:extLst>
        </p:spPr>
      </p:pic>
      <p:pic>
        <p:nvPicPr>
          <p:cNvPr id="14" name="Picture 13">
            <a:extLst>
              <a:ext uri="{FF2B5EF4-FFF2-40B4-BE49-F238E27FC236}">
                <a16:creationId xmlns:a16="http://schemas.microsoft.com/office/drawing/2014/main" id="{B930C410-D041-4278-B2EF-494A51CFC079}"/>
              </a:ext>
            </a:extLst>
          </p:cNvP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164307" y="1465556"/>
            <a:ext cx="1253217" cy="1323441"/>
          </a:xfrm>
          <a:prstGeom prst="rect">
            <a:avLst/>
          </a:prstGeom>
          <a:noFill/>
          <a:ln>
            <a:noFill/>
          </a:ln>
        </p:spPr>
      </p:pic>
      <p:sp>
        <p:nvSpPr>
          <p:cNvPr id="2" name="Rectangle 1">
            <a:extLst>
              <a:ext uri="{FF2B5EF4-FFF2-40B4-BE49-F238E27FC236}">
                <a16:creationId xmlns:a16="http://schemas.microsoft.com/office/drawing/2014/main" id="{94E0B225-2B3C-4673-BD10-2B142DE3BDDF}"/>
              </a:ext>
            </a:extLst>
          </p:cNvPr>
          <p:cNvSpPr/>
          <p:nvPr/>
        </p:nvSpPr>
        <p:spPr>
          <a:xfrm>
            <a:off x="5703521" y="3500585"/>
            <a:ext cx="3377816" cy="710644"/>
          </a:xfrm>
          <a:prstGeom prst="rect">
            <a:avLst/>
          </a:prstGeom>
        </p:spPr>
        <p:txBody>
          <a:bodyPr wrap="square">
            <a:spAutoFit/>
          </a:bodyPr>
          <a:lstStyle/>
          <a:p>
            <a:pPr algn="just">
              <a:lnSpc>
                <a:spcPct val="115000"/>
              </a:lnSpc>
              <a:spcAft>
                <a:spcPts val="1000"/>
              </a:spcAft>
            </a:pPr>
            <a:r>
              <a:rPr lang="en-US" sz="1200" dirty="0">
                <a:latin typeface="Arial Narrow" panose="020B0606020202030204" pitchFamily="34" charset="0"/>
                <a:ea typeface="Calibri" panose="020F0502020204030204" pitchFamily="34" charset="0"/>
                <a:cs typeface="Times New Roman" panose="02020603050405020304" pitchFamily="18" charset="0"/>
              </a:rPr>
              <a:t>Neutron energy spectra generated by the 200 MeV protons of the BNL beam at various irradiation locations within the irradiated volume </a:t>
            </a:r>
          </a:p>
        </p:txBody>
      </p:sp>
      <p:sp>
        <p:nvSpPr>
          <p:cNvPr id="16" name="Rectangle 15">
            <a:extLst>
              <a:ext uri="{FF2B5EF4-FFF2-40B4-BE49-F238E27FC236}">
                <a16:creationId xmlns:a16="http://schemas.microsoft.com/office/drawing/2014/main" id="{DA3688D5-AEB7-4415-BE72-979E70C31080}"/>
              </a:ext>
            </a:extLst>
          </p:cNvPr>
          <p:cNvSpPr/>
          <p:nvPr/>
        </p:nvSpPr>
        <p:spPr>
          <a:xfrm>
            <a:off x="461817" y="3794293"/>
            <a:ext cx="4396510" cy="498278"/>
          </a:xfrm>
          <a:prstGeom prst="rect">
            <a:avLst/>
          </a:prstGeom>
        </p:spPr>
        <p:txBody>
          <a:bodyPr wrap="square">
            <a:spAutoFit/>
          </a:bodyPr>
          <a:lstStyle/>
          <a:p>
            <a:pPr algn="just">
              <a:lnSpc>
                <a:spcPct val="115000"/>
              </a:lnSpc>
              <a:spcAft>
                <a:spcPts val="1000"/>
              </a:spcAft>
            </a:pPr>
            <a:r>
              <a:rPr lang="en-US" sz="1200" b="1" dirty="0">
                <a:latin typeface="Arial Narrow" panose="020B0606020202030204" pitchFamily="34" charset="0"/>
                <a:ea typeface="Calibri" panose="020F0502020204030204" pitchFamily="34" charset="0"/>
                <a:cs typeface="Times New Roman" panose="02020603050405020304" pitchFamily="18" charset="0"/>
              </a:rPr>
              <a:t>Reproduction </a:t>
            </a:r>
            <a:r>
              <a:rPr lang="en-US" sz="1200" dirty="0">
                <a:latin typeface="Arial Narrow" panose="020B0606020202030204" pitchFamily="34" charset="0"/>
                <a:ea typeface="Calibri" panose="020F0502020204030204" pitchFamily="34" charset="0"/>
                <a:cs typeface="Times New Roman" panose="02020603050405020304" pitchFamily="18" charset="0"/>
              </a:rPr>
              <a:t>of the </a:t>
            </a:r>
            <a:r>
              <a:rPr lang="en-US" sz="1200" dirty="0" err="1">
                <a:latin typeface="Arial Narrow" panose="020B0606020202030204" pitchFamily="34" charset="0"/>
                <a:ea typeface="Calibri" panose="020F0502020204030204" pitchFamily="34" charset="0"/>
                <a:cs typeface="Times New Roman" panose="02020603050405020304" pitchFamily="18" charset="0"/>
              </a:rPr>
              <a:t>MaRIE</a:t>
            </a:r>
            <a:r>
              <a:rPr lang="en-US" sz="1200" dirty="0">
                <a:latin typeface="Arial Narrow" panose="020B0606020202030204" pitchFamily="34" charset="0"/>
                <a:ea typeface="Calibri" panose="020F0502020204030204" pitchFamily="34" charset="0"/>
                <a:cs typeface="Times New Roman" panose="02020603050405020304" pitchFamily="18" charset="0"/>
              </a:rPr>
              <a:t> (LANL) produced neutron spectra using 800 MeV LANCE protons prior to completing the BNL option study.</a:t>
            </a:r>
          </a:p>
        </p:txBody>
      </p:sp>
      <p:sp>
        <p:nvSpPr>
          <p:cNvPr id="17" name="Rectangle 16">
            <a:extLst>
              <a:ext uri="{FF2B5EF4-FFF2-40B4-BE49-F238E27FC236}">
                <a16:creationId xmlns:a16="http://schemas.microsoft.com/office/drawing/2014/main" id="{17FBDBB8-58B8-4F6F-8D4E-FEF80A6AF0B3}"/>
              </a:ext>
            </a:extLst>
          </p:cNvPr>
          <p:cNvSpPr/>
          <p:nvPr/>
        </p:nvSpPr>
        <p:spPr>
          <a:xfrm>
            <a:off x="5766184" y="4782135"/>
            <a:ext cx="3377816" cy="1475981"/>
          </a:xfrm>
          <a:prstGeom prst="rect">
            <a:avLst/>
          </a:prstGeom>
        </p:spPr>
        <p:txBody>
          <a:bodyPr wrap="square">
            <a:spAutoFit/>
          </a:bodyPr>
          <a:lstStyle/>
          <a:p>
            <a:pPr algn="just">
              <a:lnSpc>
                <a:spcPct val="115000"/>
              </a:lnSpc>
              <a:spcAft>
                <a:spcPts val="1000"/>
              </a:spcAft>
            </a:pPr>
            <a:r>
              <a:rPr lang="en-US" sz="1200" dirty="0">
                <a:latin typeface="Arial Narrow" panose="020B0606020202030204" pitchFamily="34" charset="0"/>
                <a:ea typeface="Calibri" panose="020F0502020204030204" pitchFamily="34" charset="0"/>
                <a:cs typeface="Times New Roman" panose="02020603050405020304" pitchFamily="18" charset="0"/>
              </a:rPr>
              <a:t>BNL, due to the potential of arranging the irradiated (fast neutron) material volume very close to the spallation target (W) CAN in the closest position match both the spectra and flux (trace </a:t>
            </a:r>
            <a:r>
              <a:rPr lang="en-US" sz="1200" b="1" dirty="0">
                <a:solidFill>
                  <a:srgbClr val="FF0000"/>
                </a:solidFill>
                <a:latin typeface="Arial Narrow" panose="020B0606020202030204" pitchFamily="34" charset="0"/>
                <a:ea typeface="Calibri" panose="020F0502020204030204" pitchFamily="34" charset="0"/>
                <a:cs typeface="Times New Roman" panose="02020603050405020304" pitchFamily="18" charset="0"/>
              </a:rPr>
              <a:t>A*</a:t>
            </a:r>
            <a:r>
              <a:rPr lang="en-US" sz="1200" dirty="0">
                <a:latin typeface="Arial Narrow" panose="020B0606020202030204" pitchFamily="34" charset="0"/>
                <a:ea typeface="Calibri" panose="020F0502020204030204" pitchFamily="34" charset="0"/>
                <a:cs typeface="Times New Roman" panose="02020603050405020304" pitchFamily="18" charset="0"/>
              </a:rPr>
              <a:t>)</a:t>
            </a:r>
          </a:p>
          <a:p>
            <a:pPr algn="just">
              <a:lnSpc>
                <a:spcPct val="115000"/>
              </a:lnSpc>
              <a:spcAft>
                <a:spcPts val="1000"/>
              </a:spcAft>
            </a:pPr>
            <a:r>
              <a:rPr lang="en-US" sz="1200" dirty="0">
                <a:latin typeface="Arial Narrow" panose="020B0606020202030204" pitchFamily="34" charset="0"/>
                <a:ea typeface="Calibri" panose="020F0502020204030204" pitchFamily="34" charset="0"/>
                <a:cs typeface="Times New Roman" panose="02020603050405020304" pitchFamily="18" charset="0"/>
              </a:rPr>
              <a:t>Spallation target can be studied as accelerator material under proton (200 MeV) flux.</a:t>
            </a:r>
          </a:p>
        </p:txBody>
      </p:sp>
      <p:sp>
        <p:nvSpPr>
          <p:cNvPr id="3" name="TextBox 2">
            <a:extLst>
              <a:ext uri="{FF2B5EF4-FFF2-40B4-BE49-F238E27FC236}">
                <a16:creationId xmlns:a16="http://schemas.microsoft.com/office/drawing/2014/main" id="{1EC49697-1EA6-4CC7-979F-1C09502179F3}"/>
              </a:ext>
            </a:extLst>
          </p:cNvPr>
          <p:cNvSpPr txBox="1"/>
          <p:nvPr/>
        </p:nvSpPr>
        <p:spPr>
          <a:xfrm>
            <a:off x="6273549" y="1200233"/>
            <a:ext cx="394660" cy="369332"/>
          </a:xfrm>
          <a:prstGeom prst="rect">
            <a:avLst/>
          </a:prstGeom>
          <a:noFill/>
        </p:spPr>
        <p:txBody>
          <a:bodyPr wrap="none" rtlCol="0">
            <a:spAutoFit/>
          </a:bodyPr>
          <a:lstStyle/>
          <a:p>
            <a:r>
              <a:rPr lang="en-US" b="1" dirty="0">
                <a:solidFill>
                  <a:srgbClr val="FF0000"/>
                </a:solidFill>
                <a:latin typeface="Arial Narrow" panose="020B0606020202030204" pitchFamily="34" charset="0"/>
              </a:rPr>
              <a:t>A*</a:t>
            </a:r>
          </a:p>
        </p:txBody>
      </p:sp>
      <p:sp>
        <p:nvSpPr>
          <p:cNvPr id="19" name="TextBox 18">
            <a:extLst>
              <a:ext uri="{FF2B5EF4-FFF2-40B4-BE49-F238E27FC236}">
                <a16:creationId xmlns:a16="http://schemas.microsoft.com/office/drawing/2014/main" id="{5F7104E0-F897-4283-8768-BC0031C70B14}"/>
              </a:ext>
            </a:extLst>
          </p:cNvPr>
          <p:cNvSpPr txBox="1"/>
          <p:nvPr/>
        </p:nvSpPr>
        <p:spPr>
          <a:xfrm>
            <a:off x="4174372" y="5513555"/>
            <a:ext cx="1367909" cy="461665"/>
          </a:xfrm>
          <a:prstGeom prst="rect">
            <a:avLst/>
          </a:prstGeom>
          <a:noFill/>
        </p:spPr>
        <p:txBody>
          <a:bodyPr wrap="square" rtlCol="0">
            <a:spAutoFit/>
          </a:bodyPr>
          <a:lstStyle/>
          <a:p>
            <a:r>
              <a:rPr lang="en-US" sz="1200" b="1" dirty="0">
                <a:solidFill>
                  <a:srgbClr val="FF0000"/>
                </a:solidFill>
                <a:latin typeface="Arial Narrow" panose="020B0606020202030204" pitchFamily="34" charset="0"/>
              </a:rPr>
              <a:t>BNL reproduction at position B</a:t>
            </a:r>
          </a:p>
        </p:txBody>
      </p:sp>
      <p:sp>
        <p:nvSpPr>
          <p:cNvPr id="20" name="TextBox 19">
            <a:extLst>
              <a:ext uri="{FF2B5EF4-FFF2-40B4-BE49-F238E27FC236}">
                <a16:creationId xmlns:a16="http://schemas.microsoft.com/office/drawing/2014/main" id="{2F2E395A-08AD-4898-BCAB-E7F93A613623}"/>
              </a:ext>
            </a:extLst>
          </p:cNvPr>
          <p:cNvSpPr txBox="1"/>
          <p:nvPr/>
        </p:nvSpPr>
        <p:spPr>
          <a:xfrm>
            <a:off x="1196909" y="4501588"/>
            <a:ext cx="336328" cy="280547"/>
          </a:xfrm>
          <a:prstGeom prst="rect">
            <a:avLst/>
          </a:prstGeom>
          <a:noFill/>
        </p:spPr>
        <p:txBody>
          <a:bodyPr wrap="square" rtlCol="0">
            <a:spAutoFit/>
          </a:bodyPr>
          <a:lstStyle/>
          <a:p>
            <a:r>
              <a:rPr lang="en-US" sz="1200" b="1" dirty="0">
                <a:solidFill>
                  <a:srgbClr val="FF0000"/>
                </a:solidFill>
                <a:latin typeface="Arial Narrow" panose="020B0606020202030204" pitchFamily="34" charset="0"/>
              </a:rPr>
              <a:t>B</a:t>
            </a:r>
          </a:p>
        </p:txBody>
      </p:sp>
    </p:spTree>
    <p:extLst>
      <p:ext uri="{BB962C8B-B14F-4D97-AF65-F5344CB8AC3E}">
        <p14:creationId xmlns:p14="http://schemas.microsoft.com/office/powerpoint/2010/main" val="3461944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a:xfrm>
            <a:off x="357809" y="209550"/>
            <a:ext cx="8328991" cy="692349"/>
          </a:xfrm>
        </p:spPr>
        <p:txBody>
          <a:bodyPr vert="horz" lIns="91440" tIns="45720" rIns="91440" bIns="45720" rtlCol="0" anchor="ctr">
            <a:normAutofit/>
          </a:bodyPr>
          <a:lstStyle/>
          <a:p>
            <a:r>
              <a:rPr lang="en-US" altLang="en-US" dirty="0"/>
              <a:t>Isotope Program Missions</a:t>
            </a:r>
          </a:p>
        </p:txBody>
      </p:sp>
      <p:sp>
        <p:nvSpPr>
          <p:cNvPr id="3" name="Content Placeholder 2"/>
          <p:cNvSpPr>
            <a:spLocks noGrp="1"/>
          </p:cNvSpPr>
          <p:nvPr>
            <p:ph sz="half" idx="1"/>
          </p:nvPr>
        </p:nvSpPr>
        <p:spPr>
          <a:xfrm>
            <a:off x="762000" y="990600"/>
            <a:ext cx="5181600" cy="5105400"/>
          </a:xfrm>
        </p:spPr>
        <p:txBody>
          <a:bodyPr>
            <a:normAutofit/>
          </a:bodyPr>
          <a:lstStyle/>
          <a:p>
            <a:pPr>
              <a:defRPr/>
            </a:pPr>
            <a:r>
              <a:rPr lang="en-US" sz="1800" dirty="0">
                <a:ea typeface="+mn-ea"/>
              </a:rPr>
              <a:t>Produce and/or distribute radioactive isotopes that are in short supply, including valuable by-products, surplus materials and related isotope services, mitigate reliance on foreign supply</a:t>
            </a:r>
          </a:p>
          <a:p>
            <a:pPr>
              <a:defRPr/>
            </a:pPr>
            <a:r>
              <a:rPr lang="en-US" sz="1800" dirty="0">
                <a:ea typeface="+mn-ea"/>
              </a:rPr>
              <a:t>Maintain the infrastructure required to produce and supply isotope products and related services</a:t>
            </a:r>
          </a:p>
          <a:p>
            <a:pPr>
              <a:defRPr/>
            </a:pPr>
            <a:r>
              <a:rPr lang="en-US" sz="1800" dirty="0">
                <a:ea typeface="+mn-ea"/>
              </a:rPr>
              <a:t>Conduct R&amp;D on new and improved isotope production and processing techniques which can make available new isotopes for research and applications</a:t>
            </a:r>
          </a:p>
          <a:p>
            <a:pPr marL="0" indent="0">
              <a:buFont typeface="Wingdings" pitchFamily="2" charset="2"/>
              <a:buNone/>
              <a:defRPr/>
            </a:pPr>
            <a:r>
              <a:rPr lang="en-US" sz="1800" dirty="0">
                <a:ea typeface="+mn-ea"/>
                <a:sym typeface="Symbol" panose="05050102010706020507" pitchFamily="18" charset="2"/>
              </a:rPr>
              <a:t>Attributes: </a:t>
            </a:r>
          </a:p>
          <a:p>
            <a:pPr>
              <a:defRPr/>
            </a:pPr>
            <a:r>
              <a:rPr lang="en-US" sz="1400" dirty="0">
                <a:ea typeface="+mn-ea"/>
                <a:sym typeface="Symbol" panose="05050102010706020507" pitchFamily="18" charset="2"/>
              </a:rPr>
              <a:t>Core R&amp;D where there are programmatically stewarded activities</a:t>
            </a:r>
          </a:p>
          <a:p>
            <a:pPr>
              <a:defRPr/>
            </a:pPr>
            <a:r>
              <a:rPr lang="en-US" sz="1400" dirty="0">
                <a:ea typeface="+mn-ea"/>
                <a:sym typeface="Symbol" panose="05050102010706020507" pitchFamily="18" charset="2"/>
              </a:rPr>
              <a:t>Competitive R&amp;D</a:t>
            </a:r>
          </a:p>
          <a:p>
            <a:pPr>
              <a:defRPr/>
            </a:pPr>
            <a:r>
              <a:rPr lang="en-US" sz="1400" dirty="0">
                <a:ea typeface="+mn-ea"/>
                <a:sym typeface="Symbol" panose="05050102010706020507" pitchFamily="18" charset="2"/>
              </a:rPr>
              <a:t>SBIR/STTR, Early Career Award Program	</a:t>
            </a:r>
            <a:endParaRPr lang="en-US" sz="1400" dirty="0">
              <a:solidFill>
                <a:srgbClr val="FF0000"/>
              </a:solidFill>
              <a:ea typeface="+mn-ea"/>
              <a:sym typeface="Symbol" panose="05050102010706020507" pitchFamily="18" charset="2"/>
            </a:endParaRPr>
          </a:p>
          <a:p>
            <a:pPr>
              <a:defRPr/>
            </a:pPr>
            <a:r>
              <a:rPr lang="en-US" sz="1400" dirty="0">
                <a:ea typeface="+mn-ea"/>
                <a:sym typeface="Symbol" panose="05050102010706020507" pitchFamily="18" charset="2"/>
              </a:rPr>
              <a:t>Nuclear and Radiochemistry Summer School, Workforce Development</a:t>
            </a:r>
            <a:endParaRPr lang="en-US" sz="1400" dirty="0">
              <a:ea typeface="+mn-ea"/>
            </a:endParaRPr>
          </a:p>
        </p:txBody>
      </p:sp>
      <p:sp>
        <p:nvSpPr>
          <p:cNvPr id="2" name="Slide Number Placeholder 1"/>
          <p:cNvSpPr>
            <a:spLocks noGrp="1"/>
          </p:cNvSpPr>
          <p:nvPr>
            <p:ph type="sldNum" sz="quarter" idx="12"/>
          </p:nvPr>
        </p:nvSpPr>
        <p:spPr>
          <a:xfrm>
            <a:off x="3543300" y="6337101"/>
            <a:ext cx="20574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16D9922-87B3-6043-9531-5184EA303DC1}" type="slidenum">
              <a:rPr lang="en-US" smtClean="0"/>
              <a:pPr/>
              <a:t>3</a:t>
            </a:fld>
            <a:endParaRPr lang="en-US"/>
          </a:p>
        </p:txBody>
      </p:sp>
      <p:pic>
        <p:nvPicPr>
          <p:cNvPr id="15365"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048375" y="990600"/>
            <a:ext cx="2533650" cy="493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119326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5">
            <a:extLst>
              <a:ext uri="{FF2B5EF4-FFF2-40B4-BE49-F238E27FC236}">
                <a16:creationId xmlns:a16="http://schemas.microsoft.com/office/drawing/2014/main" id="{8E3320AD-99B8-4760-B488-2D2661409AA4}"/>
              </a:ext>
            </a:extLst>
          </p:cNvPr>
          <p:cNvSpPr>
            <a:spLocks noGrp="1" noChangeArrowheads="1"/>
          </p:cNvSpPr>
          <p:nvPr>
            <p:ph type="ftr" sz="quarter" idx="11"/>
          </p:nvPr>
        </p:nvSpPr>
        <p:spPr>
          <a:xfrm>
            <a:off x="3124200" y="6356350"/>
            <a:ext cx="2895600" cy="3651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spcBef>
                <a:spcPct val="0"/>
              </a:spcBef>
              <a:buClrTx/>
              <a:buSzTx/>
              <a:buFontTx/>
              <a:buNone/>
            </a:pPr>
            <a:endParaRPr lang="en-US" altLang="en-US" sz="1400"/>
          </a:p>
        </p:txBody>
      </p:sp>
      <p:sp>
        <p:nvSpPr>
          <p:cNvPr id="65539" name="Rectangle 4">
            <a:extLst>
              <a:ext uri="{FF2B5EF4-FFF2-40B4-BE49-F238E27FC236}">
                <a16:creationId xmlns:a16="http://schemas.microsoft.com/office/drawing/2014/main" id="{94A55A03-FBF2-4A63-9384-8C20179D30D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rgbClr val="042B7F"/>
              </a:buClr>
              <a:buSzPct val="110000"/>
              <a:buFont typeface="Wingdings" panose="05000000000000000000" pitchFamily="2" charset="2"/>
              <a:buChar char="§"/>
              <a:defRPr sz="24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rgbClr val="042B7F"/>
              </a:buClr>
              <a:buSzPct val="90000"/>
              <a:buFont typeface="Times" panose="02020603050405020304" pitchFamily="18" charset="0"/>
              <a:buChar char="•"/>
              <a:defRPr sz="2000">
                <a:solidFill>
                  <a:schemeClr val="tx1"/>
                </a:solidFill>
                <a:latin typeface="Arial" panose="020B0604020202020204" pitchFamily="34" charset="0"/>
                <a:ea typeface="MS PGothic" panose="020B0600070205080204" pitchFamily="34" charset="-128"/>
              </a:defRPr>
            </a:lvl2pPr>
            <a:lvl3pPr marL="1143000" indent="-228600">
              <a:lnSpc>
                <a:spcPct val="80000"/>
              </a:lnSpc>
              <a:spcBef>
                <a:spcPct val="20000"/>
              </a:spcBef>
              <a:buClr>
                <a:srgbClr val="042B7F"/>
              </a:buClr>
              <a:buSzPct val="90000"/>
              <a:buChar char="-"/>
              <a:defRPr sz="2400">
                <a:solidFill>
                  <a:schemeClr val="tx1"/>
                </a:solidFill>
                <a:latin typeface="Arial" panose="020B0604020202020204" pitchFamily="34" charset="0"/>
                <a:ea typeface="MS PGothic" panose="020B0600070205080204" pitchFamily="34" charset="-128"/>
              </a:defRPr>
            </a:lvl3pPr>
            <a:lvl4pPr marL="1600200" indent="-228600">
              <a:lnSpc>
                <a:spcPct val="80000"/>
              </a:lnSpc>
              <a:spcBef>
                <a:spcPct val="20000"/>
              </a:spcBef>
              <a:buClr>
                <a:srgbClr val="042B7F"/>
              </a:buClr>
              <a:buSzPct val="90000"/>
              <a:buChar char="-"/>
              <a:defRPr sz="2000">
                <a:solidFill>
                  <a:schemeClr val="tx1"/>
                </a:solidFill>
                <a:latin typeface="Arial" panose="020B0604020202020204" pitchFamily="34" charset="0"/>
                <a:ea typeface="MS PGothic" panose="020B0600070205080204" pitchFamily="34" charset="-128"/>
              </a:defRPr>
            </a:lvl4pPr>
            <a:lvl5pPr marL="2057400" indent="-228600">
              <a:lnSpc>
                <a:spcPct val="80000"/>
              </a:lnSpc>
              <a:spcBef>
                <a:spcPct val="20000"/>
              </a:spcBef>
              <a:buClr>
                <a:srgbClr val="042B7F"/>
              </a:buClr>
              <a:buSzPct val="9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endParaRPr lang="en-US" altLang="en-US" sz="2800">
              <a:cs typeface="Arial" panose="020B0604020202020204" pitchFamily="34" charset="0"/>
            </a:endParaRPr>
          </a:p>
        </p:txBody>
      </p:sp>
      <p:sp>
        <p:nvSpPr>
          <p:cNvPr id="65540" name="Rectangle 6">
            <a:extLst>
              <a:ext uri="{FF2B5EF4-FFF2-40B4-BE49-F238E27FC236}">
                <a16:creationId xmlns:a16="http://schemas.microsoft.com/office/drawing/2014/main" id="{30EF194D-9071-4A5E-B60E-94D38A695DF6}"/>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rgbClr val="042B7F"/>
              </a:buClr>
              <a:buSzPct val="110000"/>
              <a:buFont typeface="Wingdings" panose="05000000000000000000" pitchFamily="2" charset="2"/>
              <a:buChar char="§"/>
              <a:defRPr sz="24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rgbClr val="042B7F"/>
              </a:buClr>
              <a:buSzPct val="90000"/>
              <a:buFont typeface="Times" panose="02020603050405020304" pitchFamily="18" charset="0"/>
              <a:buChar char="•"/>
              <a:defRPr sz="2000">
                <a:solidFill>
                  <a:schemeClr val="tx1"/>
                </a:solidFill>
                <a:latin typeface="Arial" panose="020B0604020202020204" pitchFamily="34" charset="0"/>
                <a:ea typeface="MS PGothic" panose="020B0600070205080204" pitchFamily="34" charset="-128"/>
              </a:defRPr>
            </a:lvl2pPr>
            <a:lvl3pPr marL="1143000" indent="-228600">
              <a:lnSpc>
                <a:spcPct val="80000"/>
              </a:lnSpc>
              <a:spcBef>
                <a:spcPct val="20000"/>
              </a:spcBef>
              <a:buClr>
                <a:srgbClr val="042B7F"/>
              </a:buClr>
              <a:buSzPct val="90000"/>
              <a:buChar char="-"/>
              <a:defRPr sz="2400">
                <a:solidFill>
                  <a:schemeClr val="tx1"/>
                </a:solidFill>
                <a:latin typeface="Arial" panose="020B0604020202020204" pitchFamily="34" charset="0"/>
                <a:ea typeface="MS PGothic" panose="020B0600070205080204" pitchFamily="34" charset="-128"/>
              </a:defRPr>
            </a:lvl3pPr>
            <a:lvl4pPr marL="1600200" indent="-228600">
              <a:lnSpc>
                <a:spcPct val="80000"/>
              </a:lnSpc>
              <a:spcBef>
                <a:spcPct val="20000"/>
              </a:spcBef>
              <a:buClr>
                <a:srgbClr val="042B7F"/>
              </a:buClr>
              <a:buSzPct val="90000"/>
              <a:buChar char="-"/>
              <a:defRPr sz="2000">
                <a:solidFill>
                  <a:schemeClr val="tx1"/>
                </a:solidFill>
                <a:latin typeface="Arial" panose="020B0604020202020204" pitchFamily="34" charset="0"/>
                <a:ea typeface="MS PGothic" panose="020B0600070205080204" pitchFamily="34" charset="-128"/>
              </a:defRPr>
            </a:lvl4pPr>
            <a:lvl5pPr marL="2057400" indent="-228600">
              <a:lnSpc>
                <a:spcPct val="80000"/>
              </a:lnSpc>
              <a:spcBef>
                <a:spcPct val="20000"/>
              </a:spcBef>
              <a:buClr>
                <a:srgbClr val="042B7F"/>
              </a:buClr>
              <a:buSzPct val="9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endParaRPr lang="en-US" altLang="en-US" sz="2800">
              <a:cs typeface="Arial" panose="020B0604020202020204" pitchFamily="34" charset="0"/>
            </a:endParaRPr>
          </a:p>
        </p:txBody>
      </p:sp>
      <p:sp>
        <p:nvSpPr>
          <p:cNvPr id="65541" name="TextBox 1">
            <a:extLst>
              <a:ext uri="{FF2B5EF4-FFF2-40B4-BE49-F238E27FC236}">
                <a16:creationId xmlns:a16="http://schemas.microsoft.com/office/drawing/2014/main" id="{DBF3085E-C201-4FD9-A43A-3555D91282B7}"/>
              </a:ext>
            </a:extLst>
          </p:cNvPr>
          <p:cNvSpPr txBox="1">
            <a:spLocks noChangeArrowheads="1"/>
          </p:cNvSpPr>
          <p:nvPr/>
        </p:nvSpPr>
        <p:spPr bwMode="auto">
          <a:xfrm>
            <a:off x="254739" y="192182"/>
            <a:ext cx="9023624" cy="424732"/>
          </a:xfrm>
          <a:prstGeom prst="rect">
            <a:avLst/>
          </a:prstGeom>
        </p:spPr>
        <p:txBody>
          <a:bodyPr vert="horz" lIns="91440" tIns="45720" rIns="91440" bIns="45720" rtlCol="0" anchor="ctr">
            <a:noAutofit/>
          </a:bodyPr>
          <a:lstStyle>
            <a:defPPr>
              <a:defRPr lang="en-US"/>
            </a:defPPr>
            <a:lvl1pPr defTabSz="685800">
              <a:lnSpc>
                <a:spcPct val="90000"/>
              </a:lnSpc>
              <a:spcBef>
                <a:spcPct val="0"/>
              </a:spcBef>
              <a:defRPr sz="2400" b="1">
                <a:ea typeface="+mj-lt"/>
                <a:cs typeface="+mj-lt"/>
              </a:defRPr>
            </a:lvl1pPr>
          </a:lstStyle>
          <a:p>
            <a:r>
              <a:rPr lang="en-US" altLang="en-US" dirty="0"/>
              <a:t>Forward: </a:t>
            </a:r>
            <a:r>
              <a:rPr lang="en-US" dirty="0"/>
              <a:t>Fast Neutron Spectra for Fusion Reactor Materials </a:t>
            </a:r>
          </a:p>
        </p:txBody>
      </p:sp>
      <p:pic>
        <p:nvPicPr>
          <p:cNvPr id="11" name="Picture 10">
            <a:extLst>
              <a:ext uri="{FF2B5EF4-FFF2-40B4-BE49-F238E27FC236}">
                <a16:creationId xmlns:a16="http://schemas.microsoft.com/office/drawing/2014/main" id="{058439D5-D069-421C-9F35-06C4DB40FE94}"/>
              </a:ext>
            </a:extLst>
          </p:cNvPr>
          <p:cNvPicPr/>
          <p:nvPr/>
        </p:nvPicPr>
        <p:blipFill rotWithShape="1">
          <a:blip r:embed="rId3" cstate="print">
            <a:extLst>
              <a:ext uri="{28A0092B-C50C-407E-A947-70E740481C1C}">
                <a14:useLocalDpi xmlns:a14="http://schemas.microsoft.com/office/drawing/2010/main" val="0"/>
              </a:ext>
            </a:extLst>
          </a:blip>
          <a:srcRect l="10632" t="-553" r="19956" b="3903"/>
          <a:stretch/>
        </p:blipFill>
        <p:spPr bwMode="auto">
          <a:xfrm>
            <a:off x="3349920" y="3319964"/>
            <a:ext cx="3616484" cy="3032245"/>
          </a:xfrm>
          <a:prstGeom prst="rect">
            <a:avLst/>
          </a:prstGeom>
          <a:noFill/>
          <a:ln>
            <a:noFill/>
          </a:ln>
          <a:extLst>
            <a:ext uri="{53640926-AAD7-44D8-BBD7-CCE9431645EC}">
              <a14:shadowObscured xmlns:a14="http://schemas.microsoft.com/office/drawing/2010/main"/>
            </a:ext>
          </a:extLst>
        </p:spPr>
      </p:pic>
      <p:cxnSp>
        <p:nvCxnSpPr>
          <p:cNvPr id="12" name="Straight Arrow Connector 11">
            <a:extLst>
              <a:ext uri="{FF2B5EF4-FFF2-40B4-BE49-F238E27FC236}">
                <a16:creationId xmlns:a16="http://schemas.microsoft.com/office/drawing/2014/main" id="{4C72F1D5-017E-438D-A7EF-EABA9E3F1DEB}"/>
              </a:ext>
            </a:extLst>
          </p:cNvPr>
          <p:cNvCxnSpPr/>
          <p:nvPr/>
        </p:nvCxnSpPr>
        <p:spPr>
          <a:xfrm flipV="1">
            <a:off x="6807200" y="5164165"/>
            <a:ext cx="250190" cy="548640"/>
          </a:xfrm>
          <a:prstGeom prst="straightConnector1">
            <a:avLst/>
          </a:prstGeom>
          <a:noFill/>
          <a:ln w="25400" cap="flat" cmpd="sng" algn="ctr">
            <a:solidFill>
              <a:srgbClr val="FF0000"/>
            </a:solidFill>
            <a:prstDash val="sysDash"/>
            <a:tailEnd type="triangle"/>
          </a:ln>
          <a:effectLst/>
        </p:spPr>
      </p:cxnSp>
      <p:sp>
        <p:nvSpPr>
          <p:cNvPr id="13" name="Text Box 8">
            <a:extLst>
              <a:ext uri="{FF2B5EF4-FFF2-40B4-BE49-F238E27FC236}">
                <a16:creationId xmlns:a16="http://schemas.microsoft.com/office/drawing/2014/main" id="{4C223886-852D-485F-8C40-F6F0BD2E05FD}"/>
              </a:ext>
            </a:extLst>
          </p:cNvPr>
          <p:cNvSpPr txBox="1"/>
          <p:nvPr/>
        </p:nvSpPr>
        <p:spPr>
          <a:xfrm>
            <a:off x="5951855" y="5712313"/>
            <a:ext cx="1710690" cy="26289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nSpc>
                <a:spcPct val="115000"/>
              </a:lnSpc>
              <a:spcBef>
                <a:spcPts val="0"/>
              </a:spcBef>
              <a:spcAft>
                <a:spcPts val="100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Fusion energy relevant</a:t>
            </a:r>
          </a:p>
        </p:txBody>
      </p:sp>
      <p:pic>
        <p:nvPicPr>
          <p:cNvPr id="14" name="Picture 13">
            <a:extLst>
              <a:ext uri="{FF2B5EF4-FFF2-40B4-BE49-F238E27FC236}">
                <a16:creationId xmlns:a16="http://schemas.microsoft.com/office/drawing/2014/main" id="{CFEE6697-09BD-4021-AFF3-C4127476615F}"/>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188508" y="3343170"/>
            <a:ext cx="2895600" cy="1562144"/>
          </a:xfrm>
          <a:prstGeom prst="rect">
            <a:avLst/>
          </a:prstGeom>
          <a:noFill/>
          <a:ln>
            <a:noFill/>
          </a:ln>
        </p:spPr>
      </p:pic>
      <p:pic>
        <p:nvPicPr>
          <p:cNvPr id="15" name="Picture 14">
            <a:extLst>
              <a:ext uri="{FF2B5EF4-FFF2-40B4-BE49-F238E27FC236}">
                <a16:creationId xmlns:a16="http://schemas.microsoft.com/office/drawing/2014/main" id="{96417828-5387-487F-A76F-738A1BE30E1F}"/>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254739" y="4826874"/>
            <a:ext cx="2895600" cy="1872578"/>
          </a:xfrm>
          <a:prstGeom prst="rect">
            <a:avLst/>
          </a:prstGeom>
          <a:noFill/>
          <a:ln>
            <a:noFill/>
          </a:ln>
        </p:spPr>
      </p:pic>
      <p:pic>
        <p:nvPicPr>
          <p:cNvPr id="16" name="Picture 15">
            <a:extLst>
              <a:ext uri="{FF2B5EF4-FFF2-40B4-BE49-F238E27FC236}">
                <a16:creationId xmlns:a16="http://schemas.microsoft.com/office/drawing/2014/main" id="{ADF2D40C-B652-4932-A851-61A4AF0A3849}"/>
              </a:ext>
            </a:extLst>
          </p:cNvPr>
          <p:cNvPicPr/>
          <p:nvPr/>
        </p:nvPicPr>
        <p:blipFill>
          <a:blip r:embed="rId6">
            <a:extLst>
              <a:ext uri="{28A0092B-C50C-407E-A947-70E740481C1C}">
                <a14:useLocalDpi xmlns:a14="http://schemas.microsoft.com/office/drawing/2010/main" val="0"/>
              </a:ext>
            </a:extLst>
          </a:blip>
          <a:srcRect l="-279" t="1781"/>
          <a:stretch>
            <a:fillRect/>
          </a:stretch>
        </p:blipFill>
        <p:spPr bwMode="auto">
          <a:xfrm>
            <a:off x="3596728" y="756992"/>
            <a:ext cx="3122868" cy="1872578"/>
          </a:xfrm>
          <a:prstGeom prst="rect">
            <a:avLst/>
          </a:prstGeom>
          <a:noFill/>
          <a:ln>
            <a:noFill/>
          </a:ln>
        </p:spPr>
      </p:pic>
      <p:pic>
        <p:nvPicPr>
          <p:cNvPr id="17" name="Picture 16">
            <a:extLst>
              <a:ext uri="{FF2B5EF4-FFF2-40B4-BE49-F238E27FC236}">
                <a16:creationId xmlns:a16="http://schemas.microsoft.com/office/drawing/2014/main" id="{54E889A7-A1ED-41F7-898F-BBBE82F50D42}"/>
              </a:ext>
            </a:extLst>
          </p:cNvP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679014" y="882797"/>
            <a:ext cx="2354150" cy="1682714"/>
          </a:xfrm>
          <a:prstGeom prst="rect">
            <a:avLst/>
          </a:prstGeom>
          <a:noFill/>
          <a:ln>
            <a:noFill/>
          </a:ln>
          <a:effectLst/>
        </p:spPr>
      </p:pic>
      <p:sp>
        <p:nvSpPr>
          <p:cNvPr id="2" name="TextBox 1">
            <a:extLst>
              <a:ext uri="{FF2B5EF4-FFF2-40B4-BE49-F238E27FC236}">
                <a16:creationId xmlns:a16="http://schemas.microsoft.com/office/drawing/2014/main" id="{23485490-1322-42BA-9577-19D1E260132C}"/>
              </a:ext>
            </a:extLst>
          </p:cNvPr>
          <p:cNvSpPr txBox="1"/>
          <p:nvPr/>
        </p:nvSpPr>
        <p:spPr>
          <a:xfrm>
            <a:off x="188508" y="1125155"/>
            <a:ext cx="3408220" cy="954107"/>
          </a:xfrm>
          <a:prstGeom prst="rect">
            <a:avLst/>
          </a:prstGeom>
          <a:noFill/>
        </p:spPr>
        <p:txBody>
          <a:bodyPr wrap="square" rtlCol="0">
            <a:spAutoFit/>
          </a:bodyPr>
          <a:lstStyle/>
          <a:p>
            <a:pPr algn="just"/>
            <a:r>
              <a:rPr lang="en-US" sz="1400" b="1" dirty="0">
                <a:solidFill>
                  <a:srgbClr val="FF0000"/>
                </a:solidFill>
                <a:latin typeface="Arial Narrow" panose="020B0606020202030204" pitchFamily="34" charset="0"/>
              </a:rPr>
              <a:t>Current capability </a:t>
            </a:r>
            <a:r>
              <a:rPr lang="en-US" sz="1400" dirty="0">
                <a:latin typeface="Arial Narrow" panose="020B0606020202030204" pitchFamily="34" charset="0"/>
              </a:rPr>
              <a:t>in irradiating with fast neutrons (constrained by isotope production with beam at 118 MeV, thus fast spectra at 0-degree downstream peaking at ~30 MeV)</a:t>
            </a:r>
          </a:p>
        </p:txBody>
      </p:sp>
      <p:sp>
        <p:nvSpPr>
          <p:cNvPr id="18" name="TextBox 17">
            <a:extLst>
              <a:ext uri="{FF2B5EF4-FFF2-40B4-BE49-F238E27FC236}">
                <a16:creationId xmlns:a16="http://schemas.microsoft.com/office/drawing/2014/main" id="{684F1ED1-674A-4A65-8BB5-735DAF995EB8}"/>
              </a:ext>
            </a:extLst>
          </p:cNvPr>
          <p:cNvSpPr txBox="1"/>
          <p:nvPr/>
        </p:nvSpPr>
        <p:spPr>
          <a:xfrm>
            <a:off x="398695" y="2890866"/>
            <a:ext cx="5405967" cy="338554"/>
          </a:xfrm>
          <a:prstGeom prst="rect">
            <a:avLst/>
          </a:prstGeom>
          <a:noFill/>
        </p:spPr>
        <p:txBody>
          <a:bodyPr wrap="none" rtlCol="0">
            <a:spAutoFit/>
          </a:bodyPr>
          <a:lstStyle/>
          <a:p>
            <a:r>
              <a:rPr lang="en-US" sz="1600" b="1" dirty="0">
                <a:solidFill>
                  <a:srgbClr val="FF0000"/>
                </a:solidFill>
                <a:latin typeface="Arial Narrow" panose="020B0606020202030204" pitchFamily="34" charset="0"/>
              </a:rPr>
              <a:t>Future</a:t>
            </a:r>
            <a:r>
              <a:rPr lang="en-US" sz="1600" dirty="0">
                <a:latin typeface="Arial Narrow" panose="020B0606020202030204" pitchFamily="34" charset="0"/>
              </a:rPr>
              <a:t> (explored): Proton beam at 66 MeV with W-Be spallation target</a:t>
            </a:r>
          </a:p>
        </p:txBody>
      </p:sp>
      <p:sp>
        <p:nvSpPr>
          <p:cNvPr id="19" name="TextBox 18">
            <a:extLst>
              <a:ext uri="{FF2B5EF4-FFF2-40B4-BE49-F238E27FC236}">
                <a16:creationId xmlns:a16="http://schemas.microsoft.com/office/drawing/2014/main" id="{836D9707-4CF9-4C17-A582-F471B3AF7C85}"/>
              </a:ext>
            </a:extLst>
          </p:cNvPr>
          <p:cNvSpPr txBox="1"/>
          <p:nvPr/>
        </p:nvSpPr>
        <p:spPr>
          <a:xfrm>
            <a:off x="6966405" y="3758868"/>
            <a:ext cx="2144670" cy="1323439"/>
          </a:xfrm>
          <a:prstGeom prst="rect">
            <a:avLst/>
          </a:prstGeom>
          <a:noFill/>
        </p:spPr>
        <p:txBody>
          <a:bodyPr wrap="square" rtlCol="0">
            <a:spAutoFit/>
          </a:bodyPr>
          <a:lstStyle/>
          <a:p>
            <a:r>
              <a:rPr lang="en-US" sz="1600" b="1" dirty="0">
                <a:solidFill>
                  <a:srgbClr val="FF0000"/>
                </a:solidFill>
                <a:latin typeface="Arial Narrow" panose="020B0606020202030204" pitchFamily="34" charset="0"/>
              </a:rPr>
              <a:t>Future</a:t>
            </a:r>
            <a:r>
              <a:rPr lang="en-US" sz="1600" dirty="0">
                <a:latin typeface="Arial Narrow" panose="020B0606020202030204" pitchFamily="34" charset="0"/>
              </a:rPr>
              <a:t> capability of the BNL Linac/BLIP to generate spectra peaking around 14 MeV!!</a:t>
            </a:r>
          </a:p>
          <a:p>
            <a:r>
              <a:rPr lang="en-US" sz="1600" dirty="0">
                <a:latin typeface="Arial Narrow" panose="020B0606020202030204" pitchFamily="34" charset="0"/>
              </a:rPr>
              <a:t>Capability </a:t>
            </a:r>
            <a:r>
              <a:rPr lang="en-US" sz="1600" dirty="0" err="1">
                <a:latin typeface="Arial Narrow" panose="020B0606020202030204" pitchFamily="34" charset="0"/>
              </a:rPr>
              <a:t>stemmi</a:t>
            </a:r>
            <a:endParaRPr lang="en-US" sz="1600" dirty="0">
              <a:latin typeface="Arial Narrow" panose="020B0606020202030204" pitchFamily="34" charset="0"/>
            </a:endParaRPr>
          </a:p>
        </p:txBody>
      </p:sp>
    </p:spTree>
    <p:extLst>
      <p:ext uri="{BB962C8B-B14F-4D97-AF65-F5344CB8AC3E}">
        <p14:creationId xmlns:p14="http://schemas.microsoft.com/office/powerpoint/2010/main" val="207995152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AE147A3-EBAC-5C4E-8CD3-74DAF0B9A4F7}"/>
              </a:ext>
            </a:extLst>
          </p:cNvPr>
          <p:cNvSpPr>
            <a:spLocks noGrp="1"/>
          </p:cNvSpPr>
          <p:nvPr>
            <p:ph type="sldNum" sz="quarter" idx="4"/>
          </p:nvPr>
        </p:nvSpPr>
        <p:spPr/>
        <p:txBody>
          <a:bodyPr/>
          <a:lstStyle/>
          <a:p>
            <a:fld id="{933A556B-7C63-244D-9B7C-B0EA8042B330}" type="slidenum">
              <a:rPr lang="en-US" smtClean="0"/>
              <a:pPr/>
              <a:t>31</a:t>
            </a:fld>
            <a:endParaRPr lang="en-US" dirty="0">
              <a:solidFill>
                <a:schemeClr val="bg1"/>
              </a:solidFill>
            </a:endParaRPr>
          </a:p>
        </p:txBody>
      </p:sp>
      <p:sp>
        <p:nvSpPr>
          <p:cNvPr id="2" name="Title 1">
            <a:extLst>
              <a:ext uri="{FF2B5EF4-FFF2-40B4-BE49-F238E27FC236}">
                <a16:creationId xmlns:a16="http://schemas.microsoft.com/office/drawing/2014/main" id="{0BDB68A9-B5EB-314F-849D-FB440A7B37AA}"/>
              </a:ext>
            </a:extLst>
          </p:cNvPr>
          <p:cNvSpPr>
            <a:spLocks noGrp="1"/>
          </p:cNvSpPr>
          <p:nvPr>
            <p:ph type="ctrTitle"/>
          </p:nvPr>
        </p:nvSpPr>
        <p:spPr/>
        <p:txBody>
          <a:bodyPr/>
          <a:lstStyle/>
          <a:p>
            <a:r>
              <a:rPr lang="en-US" dirty="0"/>
              <a:t>Section Break</a:t>
            </a:r>
          </a:p>
        </p:txBody>
      </p:sp>
      <p:sp>
        <p:nvSpPr>
          <p:cNvPr id="3" name="Text Placeholder 2">
            <a:extLst>
              <a:ext uri="{FF2B5EF4-FFF2-40B4-BE49-F238E27FC236}">
                <a16:creationId xmlns:a16="http://schemas.microsoft.com/office/drawing/2014/main" id="{23BD80E2-64A8-2746-84CE-DAC7C5339965}"/>
              </a:ext>
            </a:extLst>
          </p:cNvPr>
          <p:cNvSpPr>
            <a:spLocks noGrp="1"/>
          </p:cNvSpPr>
          <p:nvPr>
            <p:ph type="body" sz="quarter" idx="10"/>
          </p:nvPr>
        </p:nvSpPr>
        <p:spPr/>
        <p:txBody>
          <a:bodyPr/>
          <a:lstStyle/>
          <a:p>
            <a:r>
              <a:rPr lang="en-US" dirty="0"/>
              <a:t>Materials in Radiation Damage</a:t>
            </a:r>
          </a:p>
        </p:txBody>
      </p:sp>
    </p:spTree>
    <p:extLst>
      <p:ext uri="{BB962C8B-B14F-4D97-AF65-F5344CB8AC3E}">
        <p14:creationId xmlns:p14="http://schemas.microsoft.com/office/powerpoint/2010/main" val="121570984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51BA42-193D-4585-AA41-57E674AFA830}"/>
              </a:ext>
            </a:extLst>
          </p:cNvPr>
          <p:cNvSpPr>
            <a:spLocks noGrp="1"/>
          </p:cNvSpPr>
          <p:nvPr>
            <p:ph type="ctrTitle"/>
          </p:nvPr>
        </p:nvSpPr>
        <p:spPr>
          <a:xfrm>
            <a:off x="685800" y="1442627"/>
            <a:ext cx="7772400" cy="1352023"/>
          </a:xfrm>
        </p:spPr>
        <p:txBody>
          <a:bodyPr>
            <a:normAutofit fontScale="90000"/>
          </a:bodyPr>
          <a:lstStyle/>
          <a:p>
            <a:r>
              <a:rPr lang="en-US"/>
              <a:t>Materials in Radiation Environment </a:t>
            </a:r>
            <a:br>
              <a:rPr lang="en-US"/>
            </a:br>
            <a:br>
              <a:rPr lang="en-US"/>
            </a:br>
            <a:endParaRPr lang="en-US"/>
          </a:p>
        </p:txBody>
      </p:sp>
      <p:sp>
        <p:nvSpPr>
          <p:cNvPr id="3" name="Subtitle 2">
            <a:extLst>
              <a:ext uri="{FF2B5EF4-FFF2-40B4-BE49-F238E27FC236}">
                <a16:creationId xmlns:a16="http://schemas.microsoft.com/office/drawing/2014/main" id="{0D631A29-6218-4123-8A19-FBA91EE96AE7}"/>
              </a:ext>
            </a:extLst>
          </p:cNvPr>
          <p:cNvSpPr>
            <a:spLocks noGrp="1"/>
          </p:cNvSpPr>
          <p:nvPr>
            <p:ph type="subTitle" idx="1"/>
          </p:nvPr>
        </p:nvSpPr>
        <p:spPr>
          <a:xfrm>
            <a:off x="1490106" y="4651051"/>
            <a:ext cx="6858000" cy="312518"/>
          </a:xfrm>
        </p:spPr>
        <p:txBody>
          <a:bodyPr vert="horz" lIns="68580" tIns="34290" rIns="68580" bIns="34290" rtlCol="0" anchor="t">
            <a:normAutofit lnSpcReduction="10000"/>
          </a:bodyPr>
          <a:lstStyle/>
          <a:p>
            <a:r>
              <a:rPr lang="en-US"/>
              <a:t>November 19, 2020</a:t>
            </a:r>
          </a:p>
        </p:txBody>
      </p:sp>
      <p:sp>
        <p:nvSpPr>
          <p:cNvPr id="4" name="TextBox 3">
            <a:extLst>
              <a:ext uri="{FF2B5EF4-FFF2-40B4-BE49-F238E27FC236}">
                <a16:creationId xmlns:a16="http://schemas.microsoft.com/office/drawing/2014/main" id="{5323AEEF-A27F-47B4-BCA4-144006BC6CEA}"/>
              </a:ext>
            </a:extLst>
          </p:cNvPr>
          <p:cNvSpPr txBox="1"/>
          <p:nvPr/>
        </p:nvSpPr>
        <p:spPr>
          <a:xfrm>
            <a:off x="3521677" y="1941667"/>
            <a:ext cx="4846937" cy="646331"/>
          </a:xfrm>
          <a:prstGeom prst="rect">
            <a:avLst/>
          </a:prstGeom>
          <a:noFill/>
        </p:spPr>
        <p:txBody>
          <a:bodyPr wrap="square" rtlCol="0">
            <a:spAutoFit/>
          </a:bodyPr>
          <a:lstStyle/>
          <a:p>
            <a:pPr algn="r"/>
            <a:r>
              <a:rPr lang="en-US"/>
              <a:t>A unique opportunity identified by INL and BNL to enhance DOE mission delivery</a:t>
            </a:r>
          </a:p>
        </p:txBody>
      </p:sp>
      <p:sp>
        <p:nvSpPr>
          <p:cNvPr id="5" name="Subtitle 4">
            <a:extLst>
              <a:ext uri="{FF2B5EF4-FFF2-40B4-BE49-F238E27FC236}">
                <a16:creationId xmlns:a16="http://schemas.microsoft.com/office/drawing/2014/main" id="{513EC499-5DD0-40DC-AE6E-43519633EC8C}"/>
              </a:ext>
            </a:extLst>
          </p:cNvPr>
          <p:cNvSpPr txBox="1">
            <a:spLocks/>
          </p:cNvSpPr>
          <p:nvPr/>
        </p:nvSpPr>
        <p:spPr>
          <a:xfrm>
            <a:off x="5563481" y="2774863"/>
            <a:ext cx="2805133" cy="1825892"/>
          </a:xfrm>
          <a:prstGeom prst="rect">
            <a:avLst/>
          </a:prstGeom>
        </p:spPr>
        <p:txBody>
          <a:bodyPr vert="horz" lIns="68580" tIns="34290" rIns="68580" bIns="34290" rtlCol="0" anchor="t">
            <a:normAutofit lnSpcReduction="10000"/>
          </a:bodyPr>
          <a:lstStyle>
            <a:lvl1pPr marL="0" indent="0" algn="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800" i="1"/>
              <a:t>Providing a critical tool for  Post Irradiation Examination of materials and actinide chemistry in support of the DOE mission to address America’s nuclear energy and security challenges </a:t>
            </a:r>
          </a:p>
        </p:txBody>
      </p:sp>
      <p:grpSp>
        <p:nvGrpSpPr>
          <p:cNvPr id="6" name="Group 5">
            <a:extLst>
              <a:ext uri="{FF2B5EF4-FFF2-40B4-BE49-F238E27FC236}">
                <a16:creationId xmlns:a16="http://schemas.microsoft.com/office/drawing/2014/main" id="{37521CA8-0A9C-4D40-8D52-54173959182B}"/>
              </a:ext>
            </a:extLst>
          </p:cNvPr>
          <p:cNvGrpSpPr/>
          <p:nvPr/>
        </p:nvGrpSpPr>
        <p:grpSpPr>
          <a:xfrm>
            <a:off x="669603" y="2446241"/>
            <a:ext cx="3605129" cy="3310484"/>
            <a:chOff x="113902" y="0"/>
            <a:chExt cx="3426931" cy="2962463"/>
          </a:xfrm>
        </p:grpSpPr>
        <p:grpSp>
          <p:nvGrpSpPr>
            <p:cNvPr id="7" name="Group 6">
              <a:extLst>
                <a:ext uri="{FF2B5EF4-FFF2-40B4-BE49-F238E27FC236}">
                  <a16:creationId xmlns:a16="http://schemas.microsoft.com/office/drawing/2014/main" id="{45B92CCC-A25C-467B-AB1D-FAA9A38A5D7F}"/>
                </a:ext>
              </a:extLst>
            </p:cNvPr>
            <p:cNvGrpSpPr/>
            <p:nvPr/>
          </p:nvGrpSpPr>
          <p:grpSpPr>
            <a:xfrm>
              <a:off x="113902" y="0"/>
              <a:ext cx="3426931" cy="2962463"/>
              <a:chOff x="113961" y="0"/>
              <a:chExt cx="3428703" cy="2962706"/>
            </a:xfrm>
          </p:grpSpPr>
          <p:grpSp>
            <p:nvGrpSpPr>
              <p:cNvPr id="11" name="Group 10">
                <a:extLst>
                  <a:ext uri="{FF2B5EF4-FFF2-40B4-BE49-F238E27FC236}">
                    <a16:creationId xmlns:a16="http://schemas.microsoft.com/office/drawing/2014/main" id="{CFC26032-2CDF-40D4-855E-7A3886EAB896}"/>
                  </a:ext>
                </a:extLst>
              </p:cNvPr>
              <p:cNvGrpSpPr/>
              <p:nvPr/>
            </p:nvGrpSpPr>
            <p:grpSpPr>
              <a:xfrm>
                <a:off x="113961" y="0"/>
                <a:ext cx="3428703" cy="2925447"/>
                <a:chOff x="-1652" y="0"/>
                <a:chExt cx="5193093" cy="4429534"/>
              </a:xfrm>
            </p:grpSpPr>
            <p:sp>
              <p:nvSpPr>
                <p:cNvPr id="13" name="TextBox 37">
                  <a:extLst>
                    <a:ext uri="{FF2B5EF4-FFF2-40B4-BE49-F238E27FC236}">
                      <a16:creationId xmlns:a16="http://schemas.microsoft.com/office/drawing/2014/main" id="{7592D33C-7246-4D27-8CC6-EBCD493590A4}"/>
                    </a:ext>
                  </a:extLst>
                </p:cNvPr>
                <p:cNvSpPr txBox="1"/>
                <p:nvPr/>
              </p:nvSpPr>
              <p:spPr>
                <a:xfrm>
                  <a:off x="2115215" y="1022350"/>
                  <a:ext cx="1017904" cy="364361"/>
                </a:xfrm>
                <a:prstGeom prst="rect">
                  <a:avLst/>
                </a:prstGeom>
                <a:noFill/>
              </p:spPr>
              <p:txBody>
                <a:bodyPr wrap="square" rtlCol="0">
                  <a:noAutofit/>
                </a:bodyPr>
                <a:lstStyle/>
                <a:p>
                  <a:r>
                    <a:rPr lang="en-US" sz="900">
                      <a:solidFill>
                        <a:srgbClr val="322F31"/>
                      </a:solidFill>
                      <a:latin typeface="Arial" panose="020B0604020202020204" pitchFamily="34" charset="0"/>
                      <a:ea typeface="MS PGothic" panose="020B0600070205080204" pitchFamily="34" charset="-128"/>
                      <a:cs typeface="Times New Roman" panose="02020603050405020304" pitchFamily="18" charset="0"/>
                    </a:rPr>
                    <a:t>NSLS-II</a:t>
                  </a:r>
                  <a:endParaRPr lang="en-US" sz="900">
                    <a:latin typeface="Times New Roman" panose="02020603050405020304" pitchFamily="18" charset="0"/>
                    <a:ea typeface="Times New Roman" panose="02020603050405020304" pitchFamily="18" charset="0"/>
                  </a:endParaRPr>
                </a:p>
              </p:txBody>
            </p:sp>
            <p:grpSp>
              <p:nvGrpSpPr>
                <p:cNvPr id="14" name="Group 13">
                  <a:extLst>
                    <a:ext uri="{FF2B5EF4-FFF2-40B4-BE49-F238E27FC236}">
                      <a16:creationId xmlns:a16="http://schemas.microsoft.com/office/drawing/2014/main" id="{A1E0C3B3-BDED-460B-AC64-84D6AD0A2483}"/>
                    </a:ext>
                  </a:extLst>
                </p:cNvPr>
                <p:cNvGrpSpPr/>
                <p:nvPr/>
              </p:nvGrpSpPr>
              <p:grpSpPr>
                <a:xfrm>
                  <a:off x="-1652" y="0"/>
                  <a:ext cx="5193093" cy="4429534"/>
                  <a:chOff x="-1652" y="0"/>
                  <a:chExt cx="5193093" cy="4429534"/>
                </a:xfrm>
              </p:grpSpPr>
              <p:sp>
                <p:nvSpPr>
                  <p:cNvPr id="17" name="Curved Up Arrow 31">
                    <a:extLst>
                      <a:ext uri="{FF2B5EF4-FFF2-40B4-BE49-F238E27FC236}">
                        <a16:creationId xmlns:a16="http://schemas.microsoft.com/office/drawing/2014/main" id="{3AF62DE4-B385-45F8-9068-32D005090438}"/>
                      </a:ext>
                    </a:extLst>
                  </p:cNvPr>
                  <p:cNvSpPr/>
                  <p:nvPr/>
                </p:nvSpPr>
                <p:spPr bwMode="auto">
                  <a:xfrm rot="10800000" flipH="1">
                    <a:off x="686159" y="513545"/>
                    <a:ext cx="3528350" cy="1308905"/>
                  </a:xfrm>
                  <a:prstGeom prst="curvedUpArrow">
                    <a:avLst/>
                  </a:prstGeom>
                  <a:gradFill flip="none" rotWithShape="1">
                    <a:gsLst>
                      <a:gs pos="47000">
                        <a:srgbClr val="FFFFFF"/>
                      </a:gs>
                      <a:gs pos="100000">
                        <a:srgbClr val="9AC4F1">
                          <a:lumMod val="75000"/>
                        </a:srgbClr>
                      </a:gs>
                      <a:gs pos="0">
                        <a:srgbClr val="FFFFFF"/>
                      </a:gs>
                      <a:gs pos="56000">
                        <a:srgbClr val="FFFFFF"/>
                      </a:gs>
                    </a:gsLst>
                    <a:lin ang="0" scaled="1"/>
                    <a:tileRect/>
                  </a:gra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endParaRPr lang="en-US" sz="1350"/>
                  </a:p>
                </p:txBody>
              </p:sp>
              <p:pic>
                <p:nvPicPr>
                  <p:cNvPr id="18" name="Picture 17">
                    <a:extLst>
                      <a:ext uri="{FF2B5EF4-FFF2-40B4-BE49-F238E27FC236}">
                        <a16:creationId xmlns:a16="http://schemas.microsoft.com/office/drawing/2014/main" id="{5CF11448-23A4-454A-96B2-CDCA445427DC}"/>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054100" y="1739900"/>
                    <a:ext cx="578485" cy="3829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Curved Up Arrow 27">
                    <a:extLst>
                      <a:ext uri="{FF2B5EF4-FFF2-40B4-BE49-F238E27FC236}">
                        <a16:creationId xmlns:a16="http://schemas.microsoft.com/office/drawing/2014/main" id="{14DB9BA1-AB8A-497B-852A-ACC9EE6DBD81}"/>
                      </a:ext>
                    </a:extLst>
                  </p:cNvPr>
                  <p:cNvSpPr/>
                  <p:nvPr/>
                </p:nvSpPr>
                <p:spPr bwMode="auto">
                  <a:xfrm rot="909605" flipH="1">
                    <a:off x="222250" y="2432050"/>
                    <a:ext cx="3528352" cy="1308904"/>
                  </a:xfrm>
                  <a:prstGeom prst="curvedUpArrow">
                    <a:avLst/>
                  </a:prstGeom>
                  <a:gradFill flip="none" rotWithShape="1">
                    <a:gsLst>
                      <a:gs pos="39000">
                        <a:srgbClr val="FFFFFF"/>
                      </a:gs>
                      <a:gs pos="100000">
                        <a:srgbClr val="9AC4F1">
                          <a:lumMod val="75000"/>
                        </a:srgbClr>
                      </a:gs>
                    </a:gsLst>
                    <a:lin ang="0" scaled="1"/>
                    <a:tileRect/>
                  </a:gra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endParaRPr lang="en-US" sz="1350"/>
                  </a:p>
                </p:txBody>
              </p:sp>
              <p:grpSp>
                <p:nvGrpSpPr>
                  <p:cNvPr id="20" name="Group 19">
                    <a:extLst>
                      <a:ext uri="{FF2B5EF4-FFF2-40B4-BE49-F238E27FC236}">
                        <a16:creationId xmlns:a16="http://schemas.microsoft.com/office/drawing/2014/main" id="{1F4CB5FF-6E22-4AD3-84D6-A2496AA8C182}"/>
                      </a:ext>
                    </a:extLst>
                  </p:cNvPr>
                  <p:cNvGrpSpPr/>
                  <p:nvPr/>
                </p:nvGrpSpPr>
                <p:grpSpPr>
                  <a:xfrm>
                    <a:off x="-1652" y="400050"/>
                    <a:ext cx="1875791" cy="1623286"/>
                    <a:chOff x="22892" y="533400"/>
                    <a:chExt cx="2095086" cy="1895865"/>
                  </a:xfrm>
                </p:grpSpPr>
                <p:pic>
                  <p:nvPicPr>
                    <p:cNvPr id="28" name="Picture 27">
                      <a:extLst>
                        <a:ext uri="{FF2B5EF4-FFF2-40B4-BE49-F238E27FC236}">
                          <a16:creationId xmlns:a16="http://schemas.microsoft.com/office/drawing/2014/main" id="{9ED3A2B7-BA12-4844-9D24-E17A8AC83405}"/>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2400" y="533400"/>
                      <a:ext cx="1590675" cy="944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 name="TextBox 34">
                      <a:extLst>
                        <a:ext uri="{FF2B5EF4-FFF2-40B4-BE49-F238E27FC236}">
                          <a16:creationId xmlns:a16="http://schemas.microsoft.com/office/drawing/2014/main" id="{7A181CB7-17B2-47E1-918A-2B2EBE7E070D}"/>
                        </a:ext>
                      </a:extLst>
                    </p:cNvPr>
                    <p:cNvSpPr txBox="1"/>
                    <p:nvPr/>
                  </p:nvSpPr>
                  <p:spPr>
                    <a:xfrm>
                      <a:off x="22892" y="1473154"/>
                      <a:ext cx="2095086" cy="956111"/>
                    </a:xfrm>
                    <a:prstGeom prst="rect">
                      <a:avLst/>
                    </a:prstGeom>
                    <a:noFill/>
                  </p:spPr>
                  <p:txBody>
                    <a:bodyPr wrap="square" rtlCol="0">
                      <a:noAutofit/>
                    </a:bodyPr>
                    <a:lstStyle/>
                    <a:p>
                      <a:r>
                        <a:rPr lang="en-US" sz="900">
                          <a:solidFill>
                            <a:srgbClr val="322F31"/>
                          </a:solidFill>
                          <a:latin typeface="Arial" panose="020B0604020202020204" pitchFamily="34" charset="0"/>
                          <a:ea typeface="MS PGothic" panose="020B0600070205080204" pitchFamily="34" charset="-128"/>
                          <a:cs typeface="Times New Roman" panose="02020603050405020304" pitchFamily="18" charset="0"/>
                        </a:rPr>
                        <a:t>Irradiated Materials Characterization Laboratory</a:t>
                      </a:r>
                      <a:endParaRPr lang="en-US" sz="900">
                        <a:latin typeface="Times New Roman" panose="02020603050405020304" pitchFamily="18" charset="0"/>
                        <a:ea typeface="Times New Roman" panose="02020603050405020304" pitchFamily="18" charset="0"/>
                      </a:endParaRPr>
                    </a:p>
                  </p:txBody>
                </p:sp>
              </p:grpSp>
              <p:sp>
                <p:nvSpPr>
                  <p:cNvPr id="21" name="TextBox 39">
                    <a:extLst>
                      <a:ext uri="{FF2B5EF4-FFF2-40B4-BE49-F238E27FC236}">
                        <a16:creationId xmlns:a16="http://schemas.microsoft.com/office/drawing/2014/main" id="{9DD43C2A-41C4-476D-B2CC-708613848D43}"/>
                      </a:ext>
                    </a:extLst>
                  </p:cNvPr>
                  <p:cNvSpPr txBox="1"/>
                  <p:nvPr/>
                </p:nvSpPr>
                <p:spPr>
                  <a:xfrm>
                    <a:off x="746423" y="3909331"/>
                    <a:ext cx="1400310" cy="520203"/>
                  </a:xfrm>
                  <a:prstGeom prst="rect">
                    <a:avLst/>
                  </a:prstGeom>
                  <a:noFill/>
                </p:spPr>
                <p:txBody>
                  <a:bodyPr wrap="square" rtlCol="0">
                    <a:noAutofit/>
                  </a:bodyPr>
                  <a:lstStyle/>
                  <a:p>
                    <a:pPr algn="ctr"/>
                    <a:r>
                      <a:rPr lang="en-US" sz="900">
                        <a:solidFill>
                          <a:srgbClr val="322F31"/>
                        </a:solidFill>
                        <a:latin typeface="Arial" panose="020B0604020202020204" pitchFamily="34" charset="0"/>
                        <a:ea typeface="MS PGothic" panose="020B0600070205080204" pitchFamily="34" charset="-128"/>
                        <a:cs typeface="Times New Roman" panose="02020603050405020304" pitchFamily="18" charset="0"/>
                      </a:rPr>
                      <a:t>Advanced </a:t>
                    </a:r>
                    <a:br>
                      <a:rPr lang="en-US" sz="900">
                        <a:solidFill>
                          <a:srgbClr val="322F31"/>
                        </a:solidFill>
                        <a:latin typeface="Arial" panose="020B0604020202020204" pitchFamily="34" charset="0"/>
                        <a:ea typeface="MS PGothic" panose="020B0600070205080204" pitchFamily="34" charset="-128"/>
                        <a:cs typeface="Times New Roman" panose="02020603050405020304" pitchFamily="18" charset="0"/>
                      </a:rPr>
                    </a:br>
                    <a:r>
                      <a:rPr lang="en-US" sz="900">
                        <a:solidFill>
                          <a:srgbClr val="322F31"/>
                        </a:solidFill>
                        <a:latin typeface="Arial" panose="020B0604020202020204" pitchFamily="34" charset="0"/>
                        <a:ea typeface="MS PGothic" panose="020B0600070205080204" pitchFamily="34" charset="-128"/>
                        <a:cs typeface="Times New Roman" panose="02020603050405020304" pitchFamily="18" charset="0"/>
                      </a:rPr>
                      <a:t>Test Reactor</a:t>
                    </a:r>
                    <a:endParaRPr lang="en-US" sz="900">
                      <a:latin typeface="Times New Roman" panose="02020603050405020304" pitchFamily="18" charset="0"/>
                      <a:ea typeface="Times New Roman" panose="02020603050405020304" pitchFamily="18" charset="0"/>
                    </a:endParaRPr>
                  </a:p>
                </p:txBody>
              </p:sp>
              <p:pic>
                <p:nvPicPr>
                  <p:cNvPr id="22" name="Picture 21">
                    <a:extLst>
                      <a:ext uri="{FF2B5EF4-FFF2-40B4-BE49-F238E27FC236}">
                        <a16:creationId xmlns:a16="http://schemas.microsoft.com/office/drawing/2014/main" id="{F91A9964-BA7C-4EB8-9A4A-A4EDE76CC87B}"/>
                      </a:ext>
                    </a:extLst>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962894" y="2706854"/>
                    <a:ext cx="940985" cy="1238138"/>
                  </a:xfrm>
                  <a:prstGeom prst="rect">
                    <a:avLst/>
                  </a:prstGeom>
                  <a:noFill/>
                  <a:ln>
                    <a:noFill/>
                  </a:ln>
                  <a:effectLst/>
                </p:spPr>
              </p:pic>
              <p:pic>
                <p:nvPicPr>
                  <p:cNvPr id="23" name="Picture 22">
                    <a:extLst>
                      <a:ext uri="{FF2B5EF4-FFF2-40B4-BE49-F238E27FC236}">
                        <a16:creationId xmlns:a16="http://schemas.microsoft.com/office/drawing/2014/main" id="{B168E379-673C-4E3B-BB66-E05811216A40}"/>
                      </a:ext>
                    </a:extLst>
                  </p:cNvPr>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bwMode="auto">
                  <a:xfrm>
                    <a:off x="3473450" y="1822450"/>
                    <a:ext cx="1039495" cy="12433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 name="TextBox 44">
                    <a:extLst>
                      <a:ext uri="{FF2B5EF4-FFF2-40B4-BE49-F238E27FC236}">
                        <a16:creationId xmlns:a16="http://schemas.microsoft.com/office/drawing/2014/main" id="{B5400BA1-33F6-4FF4-91E3-773D8D1ADC32}"/>
                      </a:ext>
                    </a:extLst>
                  </p:cNvPr>
                  <p:cNvSpPr txBox="1"/>
                  <p:nvPr/>
                </p:nvSpPr>
                <p:spPr>
                  <a:xfrm>
                    <a:off x="1077287" y="2266540"/>
                    <a:ext cx="1073329" cy="363766"/>
                  </a:xfrm>
                  <a:prstGeom prst="rect">
                    <a:avLst/>
                  </a:prstGeom>
                  <a:solidFill>
                    <a:srgbClr val="FFFFFF">
                      <a:alpha val="46000"/>
                    </a:srgbClr>
                  </a:solidFill>
                </p:spPr>
                <p:txBody>
                  <a:bodyPr wrap="square" rtlCol="0">
                    <a:noAutofit/>
                  </a:bodyPr>
                  <a:lstStyle/>
                  <a:p>
                    <a:r>
                      <a:rPr lang="en-US" sz="1050" b="1" i="1">
                        <a:solidFill>
                          <a:srgbClr val="322F31"/>
                        </a:solidFill>
                        <a:latin typeface="Arial" panose="020B0604020202020204" pitchFamily="34" charset="0"/>
                        <a:ea typeface="MS PGothic" panose="020B0600070205080204" pitchFamily="34" charset="-128"/>
                        <a:cs typeface="Times New Roman" panose="02020603050405020304" pitchFamily="18" charset="0"/>
                      </a:rPr>
                      <a:t>Testing</a:t>
                    </a:r>
                    <a:endParaRPr lang="en-US" sz="1050">
                      <a:latin typeface="Times New Roman" panose="02020603050405020304" pitchFamily="18" charset="0"/>
                      <a:ea typeface="Times New Roman" panose="02020603050405020304" pitchFamily="18" charset="0"/>
                    </a:endParaRPr>
                  </a:p>
                </p:txBody>
              </p:sp>
              <p:pic>
                <p:nvPicPr>
                  <p:cNvPr id="25" name="Picture 24">
                    <a:extLst>
                      <a:ext uri="{FF2B5EF4-FFF2-40B4-BE49-F238E27FC236}">
                        <a16:creationId xmlns:a16="http://schemas.microsoft.com/office/drawing/2014/main" id="{7803890A-8749-41D6-AF9C-9449BDD3BABF}"/>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3241695" y="0"/>
                    <a:ext cx="1374468" cy="7633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TextBox 43">
                    <a:extLst>
                      <a:ext uri="{FF2B5EF4-FFF2-40B4-BE49-F238E27FC236}">
                        <a16:creationId xmlns:a16="http://schemas.microsoft.com/office/drawing/2014/main" id="{03874B63-9B7F-469A-87C2-68A1FB96CA83}"/>
                      </a:ext>
                    </a:extLst>
                  </p:cNvPr>
                  <p:cNvSpPr txBox="1"/>
                  <p:nvPr/>
                </p:nvSpPr>
                <p:spPr>
                  <a:xfrm>
                    <a:off x="2354505" y="2228970"/>
                    <a:ext cx="1235038" cy="449581"/>
                  </a:xfrm>
                  <a:prstGeom prst="rect">
                    <a:avLst/>
                  </a:prstGeom>
                  <a:solidFill>
                    <a:srgbClr val="FFFFFF">
                      <a:alpha val="48000"/>
                    </a:srgbClr>
                  </a:solidFill>
                </p:spPr>
                <p:txBody>
                  <a:bodyPr wrap="square" rtlCol="0">
                    <a:noAutofit/>
                  </a:bodyPr>
                  <a:lstStyle/>
                  <a:p>
                    <a:r>
                      <a:rPr lang="en-US" sz="1050" b="1" i="1">
                        <a:solidFill>
                          <a:srgbClr val="322F31"/>
                        </a:solidFill>
                        <a:latin typeface="Arial" panose="020B0604020202020204" pitchFamily="34" charset="0"/>
                        <a:ea typeface="MS PGothic" panose="020B0600070205080204" pitchFamily="34" charset="-128"/>
                        <a:cs typeface="Times New Roman" panose="02020603050405020304" pitchFamily="18" charset="0"/>
                      </a:rPr>
                      <a:t>Modeling</a:t>
                    </a:r>
                    <a:endParaRPr lang="en-US" sz="1050">
                      <a:latin typeface="Times New Roman" panose="02020603050405020304" pitchFamily="18" charset="0"/>
                      <a:ea typeface="Times New Roman" panose="02020603050405020304" pitchFamily="18" charset="0"/>
                    </a:endParaRPr>
                  </a:p>
                </p:txBody>
              </p:sp>
              <p:sp>
                <p:nvSpPr>
                  <p:cNvPr id="27" name="TextBox 10">
                    <a:extLst>
                      <a:ext uri="{FF2B5EF4-FFF2-40B4-BE49-F238E27FC236}">
                        <a16:creationId xmlns:a16="http://schemas.microsoft.com/office/drawing/2014/main" id="{50CF2654-F768-4F72-80D9-82B4083621C6}"/>
                      </a:ext>
                    </a:extLst>
                  </p:cNvPr>
                  <p:cNvSpPr txBox="1"/>
                  <p:nvPr/>
                </p:nvSpPr>
                <p:spPr>
                  <a:xfrm>
                    <a:off x="3632212" y="3065782"/>
                    <a:ext cx="1559229" cy="570907"/>
                  </a:xfrm>
                  <a:prstGeom prst="rect">
                    <a:avLst/>
                  </a:prstGeom>
                  <a:noFill/>
                </p:spPr>
                <p:txBody>
                  <a:bodyPr wrap="square" rtlCol="0">
                    <a:noAutofit/>
                  </a:bodyPr>
                  <a:lstStyle/>
                  <a:p>
                    <a:r>
                      <a:rPr lang="en-US" sz="900">
                        <a:solidFill>
                          <a:srgbClr val="000000"/>
                        </a:solidFill>
                        <a:latin typeface="Arial" panose="020B0604020202020204" pitchFamily="34" charset="0"/>
                        <a:ea typeface="Times New Roman" panose="02020603050405020304" pitchFamily="18" charset="0"/>
                      </a:rPr>
                      <a:t>Titan Supercomputer</a:t>
                    </a:r>
                    <a:endParaRPr lang="en-US" sz="900">
                      <a:latin typeface="Times New Roman" panose="02020603050405020304" pitchFamily="18" charset="0"/>
                      <a:ea typeface="Times New Roman" panose="02020603050405020304" pitchFamily="18" charset="0"/>
                    </a:endParaRPr>
                  </a:p>
                </p:txBody>
              </p:sp>
            </p:grpSp>
            <p:pic>
              <p:nvPicPr>
                <p:cNvPr id="15" name="Picture 14">
                  <a:extLst>
                    <a:ext uri="{FF2B5EF4-FFF2-40B4-BE49-F238E27FC236}">
                      <a16:creationId xmlns:a16="http://schemas.microsoft.com/office/drawing/2014/main" id="{EAF3B362-6CCD-4D67-9011-96BADCA95BB8}"/>
                    </a:ext>
                  </a:extLst>
                </p:cNvPr>
                <p:cNvPicPr>
                  <a:picLocks noChangeAspect="1"/>
                </p:cNvPicPr>
                <p:nvPr/>
              </p:nvPicPr>
              <p:blipFill>
                <a:blip r:embed="rId7" cstate="print">
                  <a:extLst>
                    <a:ext uri="{28A0092B-C50C-407E-A947-70E740481C1C}">
                      <a14:useLocalDpi xmlns:a14="http://schemas.microsoft.com/office/drawing/2010/main"/>
                    </a:ext>
                  </a:extLst>
                </a:blip>
                <a:srcRect/>
                <a:stretch>
                  <a:fillRect/>
                </a:stretch>
              </p:blipFill>
              <p:spPr bwMode="auto">
                <a:xfrm>
                  <a:off x="2051050" y="0"/>
                  <a:ext cx="1132205" cy="9950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TextBox 45">
                  <a:extLst>
                    <a:ext uri="{FF2B5EF4-FFF2-40B4-BE49-F238E27FC236}">
                      <a16:creationId xmlns:a16="http://schemas.microsoft.com/office/drawing/2014/main" id="{373734CC-A0F7-4921-BFA2-0050FC2F491D}"/>
                    </a:ext>
                  </a:extLst>
                </p:cNvPr>
                <p:cNvSpPr txBox="1"/>
                <p:nvPr/>
              </p:nvSpPr>
              <p:spPr>
                <a:xfrm>
                  <a:off x="1803829" y="1273831"/>
                  <a:ext cx="2044701" cy="354329"/>
                </a:xfrm>
                <a:prstGeom prst="rect">
                  <a:avLst/>
                </a:prstGeom>
                <a:solidFill>
                  <a:srgbClr val="FFFFFF">
                    <a:alpha val="46000"/>
                  </a:srgbClr>
                </a:solidFill>
              </p:spPr>
              <p:txBody>
                <a:bodyPr wrap="square" rtlCol="0">
                  <a:noAutofit/>
                </a:bodyPr>
                <a:lstStyle/>
                <a:p>
                  <a:r>
                    <a:rPr lang="en-US" sz="1050" b="1" i="1">
                      <a:solidFill>
                        <a:srgbClr val="322F31"/>
                      </a:solidFill>
                      <a:latin typeface="Arial" panose="020B0604020202020204" pitchFamily="34" charset="0"/>
                      <a:ea typeface="MS PGothic" panose="020B0600070205080204" pitchFamily="34" charset="-128"/>
                      <a:cs typeface="Times New Roman" panose="02020603050405020304" pitchFamily="18" charset="0"/>
                    </a:rPr>
                    <a:t>Characterization</a:t>
                  </a:r>
                  <a:endParaRPr lang="en-US" sz="1050">
                    <a:latin typeface="Times New Roman" panose="02020603050405020304" pitchFamily="18" charset="0"/>
                    <a:ea typeface="Times New Roman" panose="02020603050405020304" pitchFamily="18" charset="0"/>
                  </a:endParaRPr>
                </a:p>
              </p:txBody>
            </p:sp>
          </p:grpSp>
          <p:sp>
            <p:nvSpPr>
              <p:cNvPr id="12" name="Text Box 98">
                <a:extLst>
                  <a:ext uri="{FF2B5EF4-FFF2-40B4-BE49-F238E27FC236}">
                    <a16:creationId xmlns:a16="http://schemas.microsoft.com/office/drawing/2014/main" id="{5B2BAC68-09EA-4E2E-BD32-9CA56273175B}"/>
                  </a:ext>
                </a:extLst>
              </p:cNvPr>
              <p:cNvSpPr txBox="1"/>
              <p:nvPr/>
            </p:nvSpPr>
            <p:spPr>
              <a:xfrm>
                <a:off x="1571212" y="2392843"/>
                <a:ext cx="1523480" cy="569863"/>
              </a:xfrm>
              <a:prstGeom prst="rect">
                <a:avLst/>
              </a:prstGeom>
              <a:noFill/>
              <a:ln w="6350">
                <a:noFill/>
              </a:ln>
            </p:spPr>
            <p:txBody>
              <a:bodyPr rot="0" spcFirstLastPara="0" vert="horz" wrap="square" lIns="68580" tIns="34290" rIns="68580" bIns="34290" numCol="1" spcCol="0" rtlCol="0" fromWordArt="0" anchor="t" anchorCtr="0" forceAA="0" compatLnSpc="1">
                <a:prstTxWarp prst="textNoShape">
                  <a:avLst/>
                </a:prstTxWarp>
                <a:noAutofit/>
              </a:bodyPr>
              <a:lstStyle/>
              <a:p>
                <a:pPr>
                  <a:lnSpc>
                    <a:spcPct val="115000"/>
                  </a:lnSpc>
                  <a:spcAft>
                    <a:spcPts val="750"/>
                  </a:spcAft>
                </a:pPr>
                <a:r>
                  <a:rPr lang="en-US" sz="1350">
                    <a:ea typeface="Times New Roman" panose="02020603050405020304" pitchFamily="18" charset="0"/>
                    <a:cs typeface="Times New Roman" panose="02020603050405020304" pitchFamily="18" charset="0"/>
                  </a:rPr>
                  <a:t>Nuclear Materials Development Cycle</a:t>
                </a:r>
              </a:p>
            </p:txBody>
          </p:sp>
        </p:grpSp>
        <p:grpSp>
          <p:nvGrpSpPr>
            <p:cNvPr id="8" name="Group 7">
              <a:extLst>
                <a:ext uri="{FF2B5EF4-FFF2-40B4-BE49-F238E27FC236}">
                  <a16:creationId xmlns:a16="http://schemas.microsoft.com/office/drawing/2014/main" id="{F11AD464-050B-45BE-A35D-0D16D3153085}"/>
                </a:ext>
              </a:extLst>
            </p:cNvPr>
            <p:cNvGrpSpPr/>
            <p:nvPr/>
          </p:nvGrpSpPr>
          <p:grpSpPr>
            <a:xfrm>
              <a:off x="1426723" y="285344"/>
              <a:ext cx="910261" cy="225491"/>
              <a:chOff x="0" y="0"/>
              <a:chExt cx="910261" cy="225491"/>
            </a:xfrm>
          </p:grpSpPr>
          <p:cxnSp>
            <p:nvCxnSpPr>
              <p:cNvPr id="9" name="Straight Arrow Connector 8">
                <a:extLst>
                  <a:ext uri="{FF2B5EF4-FFF2-40B4-BE49-F238E27FC236}">
                    <a16:creationId xmlns:a16="http://schemas.microsoft.com/office/drawing/2014/main" id="{0928A388-E6AB-47B2-A2CF-F7A3500B50CB}"/>
                  </a:ext>
                </a:extLst>
              </p:cNvPr>
              <p:cNvCxnSpPr/>
              <p:nvPr/>
            </p:nvCxnSpPr>
            <p:spPr bwMode="auto">
              <a:xfrm flipV="1">
                <a:off x="220494" y="12971"/>
                <a:ext cx="689767" cy="118749"/>
              </a:xfrm>
              <a:prstGeom prst="straightConnector1">
                <a:avLst/>
              </a:prstGeom>
              <a:solidFill>
                <a:schemeClr val="accent1"/>
              </a:solidFill>
              <a:ln w="38100" cap="flat" cmpd="sng" algn="ctr">
                <a:solidFill>
                  <a:srgbClr val="FF0000"/>
                </a:solidFill>
                <a:prstDash val="solid"/>
                <a:round/>
                <a:headEnd type="none" w="med" len="med"/>
                <a:tailEnd type="triangle"/>
              </a:ln>
              <a:effectLst/>
            </p:spPr>
          </p:cxnSp>
          <p:sp>
            <p:nvSpPr>
              <p:cNvPr id="10" name="Donut 9">
                <a:extLst>
                  <a:ext uri="{FF2B5EF4-FFF2-40B4-BE49-F238E27FC236}">
                    <a16:creationId xmlns:a16="http://schemas.microsoft.com/office/drawing/2014/main" id="{622352E0-7C28-45EF-A97A-5BC0ADF4C1CD}"/>
                  </a:ext>
                </a:extLst>
              </p:cNvPr>
              <p:cNvSpPr/>
              <p:nvPr/>
            </p:nvSpPr>
            <p:spPr bwMode="auto">
              <a:xfrm>
                <a:off x="0" y="0"/>
                <a:ext cx="225326" cy="225491"/>
              </a:xfrm>
              <a:prstGeom prst="donut">
                <a:avLst>
                  <a:gd name="adj" fmla="val 13295"/>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endParaRPr lang="en-US" sz="1350"/>
              </a:p>
            </p:txBody>
          </p:sp>
        </p:grpSp>
      </p:grpSp>
      <p:pic>
        <p:nvPicPr>
          <p:cNvPr id="31" name="Picture 30">
            <a:extLst>
              <a:ext uri="{FF2B5EF4-FFF2-40B4-BE49-F238E27FC236}">
                <a16:creationId xmlns:a16="http://schemas.microsoft.com/office/drawing/2014/main" id="{BD121E5D-254A-F748-BC03-EBA25C6EA0D1}"/>
              </a:ext>
            </a:extLst>
          </p:cNvPr>
          <p:cNvPicPr>
            <a:picLocks noChangeAspect="1"/>
          </p:cNvPicPr>
          <p:nvPr/>
        </p:nvPicPr>
        <p:blipFill>
          <a:blip r:embed="rId8"/>
          <a:stretch>
            <a:fillRect/>
          </a:stretch>
        </p:blipFill>
        <p:spPr>
          <a:xfrm>
            <a:off x="6237032" y="4961659"/>
            <a:ext cx="2166381" cy="459746"/>
          </a:xfrm>
          <a:prstGeom prst="rect">
            <a:avLst/>
          </a:prstGeom>
        </p:spPr>
      </p:pic>
      <p:pic>
        <p:nvPicPr>
          <p:cNvPr id="32" name="Picture 31">
            <a:extLst>
              <a:ext uri="{FF2B5EF4-FFF2-40B4-BE49-F238E27FC236}">
                <a16:creationId xmlns:a16="http://schemas.microsoft.com/office/drawing/2014/main" id="{64C64017-DAA5-45DE-96D3-6D97C34007E9}"/>
              </a:ext>
            </a:extLst>
          </p:cNvPr>
          <p:cNvPicPr>
            <a:picLocks noChangeAspect="1"/>
          </p:cNvPicPr>
          <p:nvPr/>
        </p:nvPicPr>
        <p:blipFill>
          <a:blip r:embed="rId9"/>
          <a:stretch>
            <a:fillRect/>
          </a:stretch>
        </p:blipFill>
        <p:spPr>
          <a:xfrm>
            <a:off x="6632604" y="5309329"/>
            <a:ext cx="1792108" cy="636757"/>
          </a:xfrm>
          <a:prstGeom prst="rect">
            <a:avLst/>
          </a:prstGeom>
        </p:spPr>
      </p:pic>
      <p:pic>
        <p:nvPicPr>
          <p:cNvPr id="30" name="Picture 29">
            <a:extLst>
              <a:ext uri="{FF2B5EF4-FFF2-40B4-BE49-F238E27FC236}">
                <a16:creationId xmlns:a16="http://schemas.microsoft.com/office/drawing/2014/main" id="{667E4475-BBB6-4212-B6DB-4DDEA2C91E68}"/>
              </a:ext>
            </a:extLst>
          </p:cNvPr>
          <p:cNvPicPr>
            <a:picLocks noChangeAspect="1"/>
          </p:cNvPicPr>
          <p:nvPr/>
        </p:nvPicPr>
        <p:blipFill>
          <a:blip r:embed="rId10"/>
          <a:stretch>
            <a:fillRect/>
          </a:stretch>
        </p:blipFill>
        <p:spPr>
          <a:xfrm>
            <a:off x="257080" y="4397033"/>
            <a:ext cx="1036614" cy="695141"/>
          </a:xfrm>
          <a:prstGeom prst="rect">
            <a:avLst/>
          </a:prstGeom>
        </p:spPr>
      </p:pic>
    </p:spTree>
    <p:extLst>
      <p:ext uri="{BB962C8B-B14F-4D97-AF65-F5344CB8AC3E}">
        <p14:creationId xmlns:p14="http://schemas.microsoft.com/office/powerpoint/2010/main" val="37555169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ight Arrow 31">
            <a:extLst>
              <a:ext uri="{FF2B5EF4-FFF2-40B4-BE49-F238E27FC236}">
                <a16:creationId xmlns:a16="http://schemas.microsoft.com/office/drawing/2014/main" id="{8E6A463F-5AC2-48CE-BAC5-F0DD00F42386}"/>
              </a:ext>
            </a:extLst>
          </p:cNvPr>
          <p:cNvSpPr/>
          <p:nvPr/>
        </p:nvSpPr>
        <p:spPr bwMode="auto">
          <a:xfrm rot="16481050">
            <a:off x="5778994" y="2526190"/>
            <a:ext cx="642987" cy="162773"/>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sz="2100">
              <a:latin typeface="Arial" pitchFamily="-112" charset="0"/>
              <a:ea typeface="ＭＳ Ｐゴシック" pitchFamily="-112" charset="-128"/>
              <a:cs typeface="ＭＳ Ｐゴシック" pitchFamily="-112" charset="-128"/>
            </a:endParaRPr>
          </a:p>
        </p:txBody>
      </p:sp>
      <p:sp>
        <p:nvSpPr>
          <p:cNvPr id="2" name="Slide Number Placeholder 1">
            <a:extLst>
              <a:ext uri="{FF2B5EF4-FFF2-40B4-BE49-F238E27FC236}">
                <a16:creationId xmlns:a16="http://schemas.microsoft.com/office/drawing/2014/main" id="{80450BF8-88FD-4F7C-A5DE-2BA21A547DAC}"/>
              </a:ext>
            </a:extLst>
          </p:cNvPr>
          <p:cNvSpPr>
            <a:spLocks noGrp="1"/>
          </p:cNvSpPr>
          <p:nvPr>
            <p:ph type="sldNum" sz="quarter" idx="12"/>
          </p:nvPr>
        </p:nvSpPr>
        <p:spPr>
          <a:xfrm>
            <a:off x="0" y="501133"/>
            <a:ext cx="410095" cy="341223"/>
          </a:xfrm>
          <a:noFill/>
        </p:spPr>
        <p:txBody>
          <a:bodyPr tIns="45720" bIns="91440" anchor="ctr" anchorCtr="0"/>
          <a:lstStyle>
            <a:defPPr>
              <a:defRPr lang="en-US"/>
            </a:defPPr>
            <a:lvl1pPr marL="0" algn="ctr" defTabSz="914400" rtl="0" eaLnBrk="1" latinLnBrk="0" hangingPunct="1">
              <a:defRPr sz="1400" b="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452C9B3-7572-4512-AD9D-AB04FCD14D82}" type="slidenum">
              <a:rPr lang="en-US" smtClean="0"/>
              <a:pPr/>
              <a:t>33</a:t>
            </a:fld>
            <a:endParaRPr lang="en-US"/>
          </a:p>
        </p:txBody>
      </p:sp>
      <p:grpSp>
        <p:nvGrpSpPr>
          <p:cNvPr id="42" name="Group 41">
            <a:extLst>
              <a:ext uri="{FF2B5EF4-FFF2-40B4-BE49-F238E27FC236}">
                <a16:creationId xmlns:a16="http://schemas.microsoft.com/office/drawing/2014/main" id="{00A1CB01-A225-4832-8E7F-A7D8E3122706}"/>
              </a:ext>
            </a:extLst>
          </p:cNvPr>
          <p:cNvGrpSpPr/>
          <p:nvPr/>
        </p:nvGrpSpPr>
        <p:grpSpPr>
          <a:xfrm>
            <a:off x="2754197" y="962718"/>
            <a:ext cx="6096000" cy="4673263"/>
            <a:chOff x="3330810" y="383796"/>
            <a:chExt cx="8128000" cy="6231017"/>
          </a:xfrm>
        </p:grpSpPr>
        <p:sp>
          <p:nvSpPr>
            <p:cNvPr id="3" name="Oval 2">
              <a:extLst>
                <a:ext uri="{FF2B5EF4-FFF2-40B4-BE49-F238E27FC236}">
                  <a16:creationId xmlns:a16="http://schemas.microsoft.com/office/drawing/2014/main" id="{FB0C7C71-73AB-4CA2-A7C8-B3D01AA0999D}"/>
                </a:ext>
              </a:extLst>
            </p:cNvPr>
            <p:cNvSpPr/>
            <p:nvPr/>
          </p:nvSpPr>
          <p:spPr>
            <a:xfrm>
              <a:off x="5773635" y="1863630"/>
              <a:ext cx="3268541" cy="322627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aphicFrame>
          <p:nvGraphicFramePr>
            <p:cNvPr id="23" name="Diagram 22">
              <a:extLst>
                <a:ext uri="{FF2B5EF4-FFF2-40B4-BE49-F238E27FC236}">
                  <a16:creationId xmlns:a16="http://schemas.microsoft.com/office/drawing/2014/main" id="{368E5EAC-253E-4A12-B4B5-E33700ABB347}"/>
                </a:ext>
              </a:extLst>
            </p:cNvPr>
            <p:cNvGraphicFramePr/>
            <p:nvPr/>
          </p:nvGraphicFramePr>
          <p:xfrm>
            <a:off x="3330810" y="554513"/>
            <a:ext cx="8128000" cy="53972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4" name="TextBox 23">
              <a:extLst>
                <a:ext uri="{FF2B5EF4-FFF2-40B4-BE49-F238E27FC236}">
                  <a16:creationId xmlns:a16="http://schemas.microsoft.com/office/drawing/2014/main" id="{9A093ADF-F642-46E1-A105-BD9C755B84BE}"/>
                </a:ext>
              </a:extLst>
            </p:cNvPr>
            <p:cNvSpPr txBox="1"/>
            <p:nvPr/>
          </p:nvSpPr>
          <p:spPr>
            <a:xfrm>
              <a:off x="8775291" y="2172293"/>
              <a:ext cx="2025685" cy="615553"/>
            </a:xfrm>
            <a:prstGeom prst="rect">
              <a:avLst/>
            </a:prstGeom>
            <a:noFill/>
          </p:spPr>
          <p:txBody>
            <a:bodyPr wrap="square" rtlCol="0">
              <a:spAutoFit/>
            </a:bodyPr>
            <a:lstStyle/>
            <a:p>
              <a:pPr algn="ctr"/>
              <a:r>
                <a:rPr lang="en-US" sz="1200"/>
                <a:t>Improved Structural Materials</a:t>
              </a:r>
            </a:p>
          </p:txBody>
        </p:sp>
        <p:pic>
          <p:nvPicPr>
            <p:cNvPr id="25" name="Picture 3">
              <a:extLst>
                <a:ext uri="{FF2B5EF4-FFF2-40B4-BE49-F238E27FC236}">
                  <a16:creationId xmlns:a16="http://schemas.microsoft.com/office/drawing/2014/main" id="{294A86DD-8DA1-4A46-BD59-ECCFD6B5A9F3}"/>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8849747" y="766477"/>
              <a:ext cx="1507568" cy="14570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 name="Picture 2">
              <a:extLst>
                <a:ext uri="{FF2B5EF4-FFF2-40B4-BE49-F238E27FC236}">
                  <a16:creationId xmlns:a16="http://schemas.microsoft.com/office/drawing/2014/main" id="{F4195388-46E8-4A2C-AE1D-8A908760E826}"/>
                </a:ext>
              </a:extLst>
            </p:cNvPr>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9450897" y="2690112"/>
              <a:ext cx="1277939" cy="12860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7" name="TextBox 26">
              <a:extLst>
                <a:ext uri="{FF2B5EF4-FFF2-40B4-BE49-F238E27FC236}">
                  <a16:creationId xmlns:a16="http://schemas.microsoft.com/office/drawing/2014/main" id="{BA7780AB-F6D1-400A-BC08-74BEEE48B6AB}"/>
                </a:ext>
              </a:extLst>
            </p:cNvPr>
            <p:cNvSpPr txBox="1"/>
            <p:nvPr/>
          </p:nvSpPr>
          <p:spPr>
            <a:xfrm>
              <a:off x="9212891" y="3913696"/>
              <a:ext cx="2198327" cy="338555"/>
            </a:xfrm>
            <a:prstGeom prst="rect">
              <a:avLst/>
            </a:prstGeom>
            <a:noFill/>
          </p:spPr>
          <p:txBody>
            <a:bodyPr wrap="square" lIns="68580" tIns="34290" rIns="68580" bIns="34290" rtlCol="0" anchor="t">
              <a:spAutoFit/>
            </a:bodyPr>
            <a:lstStyle/>
            <a:p>
              <a:r>
                <a:rPr lang="en-US" sz="1200"/>
                <a:t>Studies on Spent Fuel</a:t>
              </a:r>
            </a:p>
          </p:txBody>
        </p:sp>
        <p:pic>
          <p:nvPicPr>
            <p:cNvPr id="29" name="Picture 7" descr="http://www.corrosionlab.com/Failure-Analysis-Studies/Failure-Analysis-Images/20052.ClSCC.stainless-steel-Pipe/20052.branch-crack.jpg">
              <a:hlinkClick r:id="rId9"/>
              <a:extLst>
                <a:ext uri="{FF2B5EF4-FFF2-40B4-BE49-F238E27FC236}">
                  <a16:creationId xmlns:a16="http://schemas.microsoft.com/office/drawing/2014/main" id="{10166147-BC18-41D2-A391-49F77C7D2762}"/>
                </a:ext>
              </a:extLst>
            </p:cNvPr>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7325376" y="383796"/>
              <a:ext cx="1346144" cy="1352125"/>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a:extLst>
                <a:ext uri="{FF2B5EF4-FFF2-40B4-BE49-F238E27FC236}">
                  <a16:creationId xmlns:a16="http://schemas.microsoft.com/office/drawing/2014/main" id="{D0F3613F-2892-4105-99C3-D1DA4B9D1FB0}"/>
                </a:ext>
              </a:extLst>
            </p:cNvPr>
            <p:cNvSpPr txBox="1"/>
            <p:nvPr/>
          </p:nvSpPr>
          <p:spPr>
            <a:xfrm>
              <a:off x="7414126" y="1696092"/>
              <a:ext cx="1061125" cy="1107996"/>
            </a:xfrm>
            <a:prstGeom prst="rect">
              <a:avLst/>
            </a:prstGeom>
            <a:noFill/>
          </p:spPr>
          <p:txBody>
            <a:bodyPr wrap="square" rtlCol="0">
              <a:spAutoFit/>
            </a:bodyPr>
            <a:lstStyle/>
            <a:p>
              <a:r>
                <a:rPr lang="en-US" sz="1200"/>
                <a:t>Corrosion </a:t>
              </a:r>
            </a:p>
            <a:p>
              <a:r>
                <a:rPr lang="en-US" sz="1200"/>
                <a:t>Resistance</a:t>
              </a:r>
            </a:p>
          </p:txBody>
        </p:sp>
        <p:sp>
          <p:nvSpPr>
            <p:cNvPr id="31" name="TextBox 30">
              <a:extLst>
                <a:ext uri="{FF2B5EF4-FFF2-40B4-BE49-F238E27FC236}">
                  <a16:creationId xmlns:a16="http://schemas.microsoft.com/office/drawing/2014/main" id="{E01BCDB9-34AA-4DEC-AC3B-FC052937A529}"/>
                </a:ext>
              </a:extLst>
            </p:cNvPr>
            <p:cNvSpPr txBox="1"/>
            <p:nvPr/>
          </p:nvSpPr>
          <p:spPr>
            <a:xfrm>
              <a:off x="9123138" y="5721726"/>
              <a:ext cx="2274828" cy="369332"/>
            </a:xfrm>
            <a:prstGeom prst="rect">
              <a:avLst/>
            </a:prstGeom>
            <a:noFill/>
          </p:spPr>
          <p:txBody>
            <a:bodyPr wrap="square" rtlCol="0">
              <a:spAutoFit/>
            </a:bodyPr>
            <a:lstStyle/>
            <a:p>
              <a:pPr algn="ctr"/>
              <a:r>
                <a:rPr lang="en-US" sz="1200"/>
                <a:t>Separations</a:t>
              </a:r>
            </a:p>
          </p:txBody>
        </p:sp>
        <p:pic>
          <p:nvPicPr>
            <p:cNvPr id="32" name="Picture 8">
              <a:extLst>
                <a:ext uri="{FF2B5EF4-FFF2-40B4-BE49-F238E27FC236}">
                  <a16:creationId xmlns:a16="http://schemas.microsoft.com/office/drawing/2014/main" id="{FB3C54A2-3456-480F-93C9-F7F60535AAD1}"/>
                </a:ext>
              </a:extLst>
            </p:cNvPr>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9583581" y="4306304"/>
              <a:ext cx="1417026" cy="14793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3" name="Picture 32">
              <a:extLst>
                <a:ext uri="{FF2B5EF4-FFF2-40B4-BE49-F238E27FC236}">
                  <a16:creationId xmlns:a16="http://schemas.microsoft.com/office/drawing/2014/main" id="{921E2F4F-2F6B-4C3E-96E5-D874EE2FD368}"/>
                </a:ext>
              </a:extLst>
            </p:cNvPr>
            <p:cNvPicPr>
              <a:picLocks noChangeAspect="1"/>
            </p:cNvPicPr>
            <p:nvPr/>
          </p:nvPicPr>
          <p:blipFill rotWithShape="1">
            <a:blip r:embed="rId12"/>
            <a:srcRect l="21080" t="36346" r="50000" b="22590"/>
            <a:stretch/>
          </p:blipFill>
          <p:spPr>
            <a:xfrm>
              <a:off x="7726239" y="4179579"/>
              <a:ext cx="1698033" cy="1802195"/>
            </a:xfrm>
            <a:prstGeom prst="rect">
              <a:avLst/>
            </a:prstGeom>
          </p:spPr>
        </p:pic>
        <p:sp>
          <p:nvSpPr>
            <p:cNvPr id="34" name="TextBox 33">
              <a:extLst>
                <a:ext uri="{FF2B5EF4-FFF2-40B4-BE49-F238E27FC236}">
                  <a16:creationId xmlns:a16="http://schemas.microsoft.com/office/drawing/2014/main" id="{CEB7A24F-A285-4C3D-B5F1-1ED4A5765010}"/>
                </a:ext>
              </a:extLst>
            </p:cNvPr>
            <p:cNvSpPr txBox="1"/>
            <p:nvPr/>
          </p:nvSpPr>
          <p:spPr>
            <a:xfrm>
              <a:off x="7914949" y="5999260"/>
              <a:ext cx="1219200" cy="615553"/>
            </a:xfrm>
            <a:prstGeom prst="rect">
              <a:avLst/>
            </a:prstGeom>
            <a:noFill/>
          </p:spPr>
          <p:txBody>
            <a:bodyPr wrap="square" rtlCol="0">
              <a:spAutoFit/>
            </a:bodyPr>
            <a:lstStyle/>
            <a:p>
              <a:pPr algn="ctr"/>
              <a:r>
                <a:rPr lang="en-US" sz="1200"/>
                <a:t>Actinide Chemistry</a:t>
              </a:r>
            </a:p>
          </p:txBody>
        </p:sp>
        <p:sp>
          <p:nvSpPr>
            <p:cNvPr id="35" name="TextBox 34">
              <a:extLst>
                <a:ext uri="{FF2B5EF4-FFF2-40B4-BE49-F238E27FC236}">
                  <a16:creationId xmlns:a16="http://schemas.microsoft.com/office/drawing/2014/main" id="{A334F529-517B-4E3B-B11C-2907047C606B}"/>
                </a:ext>
              </a:extLst>
            </p:cNvPr>
            <p:cNvSpPr txBox="1"/>
            <p:nvPr/>
          </p:nvSpPr>
          <p:spPr>
            <a:xfrm>
              <a:off x="4833849" y="5697806"/>
              <a:ext cx="1257183" cy="615553"/>
            </a:xfrm>
            <a:prstGeom prst="rect">
              <a:avLst/>
            </a:prstGeom>
            <a:noFill/>
          </p:spPr>
          <p:txBody>
            <a:bodyPr wrap="none" rtlCol="0">
              <a:spAutoFit/>
            </a:bodyPr>
            <a:lstStyle/>
            <a:p>
              <a:r>
                <a:rPr lang="en-US" sz="1200"/>
                <a:t>Radiation </a:t>
              </a:r>
            </a:p>
            <a:p>
              <a:r>
                <a:rPr lang="en-US" sz="1200"/>
                <a:t>Resistance</a:t>
              </a:r>
            </a:p>
          </p:txBody>
        </p:sp>
        <p:pic>
          <p:nvPicPr>
            <p:cNvPr id="36" name="Picture 10">
              <a:extLst>
                <a:ext uri="{FF2B5EF4-FFF2-40B4-BE49-F238E27FC236}">
                  <a16:creationId xmlns:a16="http://schemas.microsoft.com/office/drawing/2014/main" id="{48FD837A-A377-44F4-AE48-68EF78DC66AB}"/>
                </a:ext>
              </a:extLst>
            </p:cNvPr>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4656234" y="4556360"/>
              <a:ext cx="1344950" cy="11034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8" name="TextBox 37">
              <a:extLst>
                <a:ext uri="{FF2B5EF4-FFF2-40B4-BE49-F238E27FC236}">
                  <a16:creationId xmlns:a16="http://schemas.microsoft.com/office/drawing/2014/main" id="{7A75F6A8-C05A-41CC-837F-3E1B579A222F}"/>
                </a:ext>
              </a:extLst>
            </p:cNvPr>
            <p:cNvSpPr txBox="1"/>
            <p:nvPr/>
          </p:nvSpPr>
          <p:spPr>
            <a:xfrm>
              <a:off x="5141461" y="1863187"/>
              <a:ext cx="2048211" cy="338555"/>
            </a:xfrm>
            <a:prstGeom prst="rect">
              <a:avLst/>
            </a:prstGeom>
            <a:noFill/>
          </p:spPr>
          <p:txBody>
            <a:bodyPr wrap="square" lIns="68580" tIns="34290" rIns="68580" bIns="34290" rtlCol="0" anchor="t">
              <a:spAutoFit/>
            </a:bodyPr>
            <a:lstStyle/>
            <a:p>
              <a:pPr algn="ctr"/>
              <a:r>
                <a:rPr lang="en-US" sz="1200"/>
                <a:t>Nuclear Forensics</a:t>
              </a:r>
            </a:p>
          </p:txBody>
        </p:sp>
        <p:pic>
          <p:nvPicPr>
            <p:cNvPr id="40" name="Picture 39" descr="Diagram&#10;&#10;Description automatically generated">
              <a:extLst>
                <a:ext uri="{FF2B5EF4-FFF2-40B4-BE49-F238E27FC236}">
                  <a16:creationId xmlns:a16="http://schemas.microsoft.com/office/drawing/2014/main" id="{8429EA9B-185B-4380-9F26-6A89EB47E6FA}"/>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694947" y="2141339"/>
              <a:ext cx="1851008" cy="1874454"/>
            </a:xfrm>
            <a:prstGeom prst="rect">
              <a:avLst/>
            </a:prstGeom>
          </p:spPr>
        </p:pic>
        <p:pic>
          <p:nvPicPr>
            <p:cNvPr id="5" name="Picture 4">
              <a:extLst>
                <a:ext uri="{FF2B5EF4-FFF2-40B4-BE49-F238E27FC236}">
                  <a16:creationId xmlns:a16="http://schemas.microsoft.com/office/drawing/2014/main" id="{C342F274-A579-4E70-A539-9CDECA0B09FF}"/>
                </a:ext>
              </a:extLst>
            </p:cNvPr>
            <p:cNvPicPr>
              <a:picLocks noChangeAspect="1" noChangeArrowheads="1"/>
            </p:cNvPicPr>
            <p:nvPr/>
          </p:nvPicPr>
          <p:blipFill>
            <a:blip r:embed="rId15" cstate="print">
              <a:extLst>
                <a:ext uri="{28A0092B-C50C-407E-A947-70E740481C1C}">
                  <a14:useLocalDpi xmlns:a14="http://schemas.microsoft.com/office/drawing/2010/main"/>
                </a:ext>
              </a:extLst>
            </a:blip>
            <a:srcRect/>
            <a:stretch>
              <a:fillRect/>
            </a:stretch>
          </p:blipFill>
          <p:spPr bwMode="auto">
            <a:xfrm>
              <a:off x="5981160" y="2643343"/>
              <a:ext cx="2494530" cy="13556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1" name="TextBox 40">
              <a:extLst>
                <a:ext uri="{FF2B5EF4-FFF2-40B4-BE49-F238E27FC236}">
                  <a16:creationId xmlns:a16="http://schemas.microsoft.com/office/drawing/2014/main" id="{D7CBF8DB-9DEC-41F3-BAA2-5AFF230468D3}"/>
                </a:ext>
              </a:extLst>
            </p:cNvPr>
            <p:cNvSpPr txBox="1"/>
            <p:nvPr/>
          </p:nvSpPr>
          <p:spPr>
            <a:xfrm>
              <a:off x="3681381" y="3962304"/>
              <a:ext cx="1766960" cy="615553"/>
            </a:xfrm>
            <a:prstGeom prst="rect">
              <a:avLst/>
            </a:prstGeom>
            <a:noFill/>
          </p:spPr>
          <p:txBody>
            <a:bodyPr wrap="square" rtlCol="0">
              <a:spAutoFit/>
            </a:bodyPr>
            <a:lstStyle/>
            <a:p>
              <a:pPr algn="ctr"/>
              <a:r>
                <a:rPr lang="en-US" sz="1200"/>
                <a:t>Phase diagrams for </a:t>
              </a:r>
              <a:r>
                <a:rPr lang="en-US" sz="1200" err="1"/>
                <a:t>transuranics</a:t>
              </a:r>
              <a:endParaRPr lang="en-US" sz="1200"/>
            </a:p>
          </p:txBody>
        </p:sp>
      </p:grpSp>
      <p:sp>
        <p:nvSpPr>
          <p:cNvPr id="43" name="Rectangle 42">
            <a:extLst>
              <a:ext uri="{FF2B5EF4-FFF2-40B4-BE49-F238E27FC236}">
                <a16:creationId xmlns:a16="http://schemas.microsoft.com/office/drawing/2014/main" id="{3E8BB3BE-FA70-477B-B995-7FC0DC721293}"/>
              </a:ext>
            </a:extLst>
          </p:cNvPr>
          <p:cNvSpPr/>
          <p:nvPr/>
        </p:nvSpPr>
        <p:spPr>
          <a:xfrm>
            <a:off x="5683947" y="5697987"/>
            <a:ext cx="914400" cy="26253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8" name="TextBox 47">
            <a:extLst>
              <a:ext uri="{FF2B5EF4-FFF2-40B4-BE49-F238E27FC236}">
                <a16:creationId xmlns:a16="http://schemas.microsoft.com/office/drawing/2014/main" id="{B48409B2-0DBD-48F0-B45E-530A81F18EA9}"/>
              </a:ext>
            </a:extLst>
          </p:cNvPr>
          <p:cNvSpPr txBox="1"/>
          <p:nvPr/>
        </p:nvSpPr>
        <p:spPr>
          <a:xfrm>
            <a:off x="8256808" y="1968384"/>
            <a:ext cx="1082348" cy="369332"/>
          </a:xfrm>
          <a:prstGeom prst="rect">
            <a:avLst/>
          </a:prstGeom>
          <a:noFill/>
        </p:spPr>
        <p:txBody>
          <a:bodyPr wrap="none" rtlCol="0">
            <a:spAutoFit/>
          </a:bodyPr>
          <a:lstStyle/>
          <a:p>
            <a:r>
              <a:rPr lang="en-US" b="1" i="1">
                <a:solidFill>
                  <a:srgbClr val="000000"/>
                </a:solidFill>
              </a:rPr>
              <a:t>DOE-NE</a:t>
            </a:r>
          </a:p>
        </p:txBody>
      </p:sp>
      <p:sp>
        <p:nvSpPr>
          <p:cNvPr id="49" name="TextBox 48">
            <a:extLst>
              <a:ext uri="{FF2B5EF4-FFF2-40B4-BE49-F238E27FC236}">
                <a16:creationId xmlns:a16="http://schemas.microsoft.com/office/drawing/2014/main" id="{AE7F656E-19BC-4F71-8770-46BF742247A7}"/>
              </a:ext>
            </a:extLst>
          </p:cNvPr>
          <p:cNvSpPr txBox="1"/>
          <p:nvPr/>
        </p:nvSpPr>
        <p:spPr>
          <a:xfrm>
            <a:off x="2726391" y="1389362"/>
            <a:ext cx="1369606" cy="346249"/>
          </a:xfrm>
          <a:prstGeom prst="rect">
            <a:avLst/>
          </a:prstGeom>
          <a:noFill/>
        </p:spPr>
        <p:txBody>
          <a:bodyPr wrap="none" lIns="68580" tIns="34290" rIns="68580" bIns="34290" rtlCol="0" anchor="t">
            <a:spAutoFit/>
          </a:bodyPr>
          <a:lstStyle/>
          <a:p>
            <a:r>
              <a:rPr lang="en-US" b="1" i="1">
                <a:solidFill>
                  <a:srgbClr val="000000"/>
                </a:solidFill>
              </a:rPr>
              <a:t>DOE-NNSA</a:t>
            </a:r>
          </a:p>
        </p:txBody>
      </p:sp>
      <p:sp>
        <p:nvSpPr>
          <p:cNvPr id="50" name="Title 1">
            <a:extLst>
              <a:ext uri="{FF2B5EF4-FFF2-40B4-BE49-F238E27FC236}">
                <a16:creationId xmlns:a16="http://schemas.microsoft.com/office/drawing/2014/main" id="{A0033F7F-2C88-462C-87AF-F1F5B0555660}"/>
              </a:ext>
            </a:extLst>
          </p:cNvPr>
          <p:cNvSpPr txBox="1">
            <a:spLocks/>
          </p:cNvSpPr>
          <p:nvPr/>
        </p:nvSpPr>
        <p:spPr>
          <a:xfrm>
            <a:off x="593365" y="1236334"/>
            <a:ext cx="2083778" cy="968744"/>
          </a:xfrm>
          <a:prstGeom prst="rect">
            <a:avLst/>
          </a:prstGeom>
        </p:spPr>
        <p:txBody>
          <a:bodyPr>
            <a:norm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r>
              <a:rPr lang="en-US" sz="3000"/>
              <a:t>MRE</a:t>
            </a:r>
          </a:p>
        </p:txBody>
      </p:sp>
      <p:sp>
        <p:nvSpPr>
          <p:cNvPr id="51" name="TextBox 50">
            <a:extLst>
              <a:ext uri="{FF2B5EF4-FFF2-40B4-BE49-F238E27FC236}">
                <a16:creationId xmlns:a16="http://schemas.microsoft.com/office/drawing/2014/main" id="{FAEE6104-00CE-479F-B668-4E97BF2B9DA7}"/>
              </a:ext>
            </a:extLst>
          </p:cNvPr>
          <p:cNvSpPr txBox="1"/>
          <p:nvPr/>
        </p:nvSpPr>
        <p:spPr>
          <a:xfrm>
            <a:off x="229348" y="1733434"/>
            <a:ext cx="2677394" cy="3370153"/>
          </a:xfrm>
          <a:prstGeom prst="rect">
            <a:avLst/>
          </a:prstGeom>
          <a:noFill/>
        </p:spPr>
        <p:txBody>
          <a:bodyPr wrap="square" lIns="68580" tIns="34290" rIns="68580" bIns="34290" rtlCol="0" anchor="t">
            <a:spAutoFit/>
          </a:bodyPr>
          <a:lstStyle/>
          <a:p>
            <a:endParaRPr lang="en-US" sz="750"/>
          </a:p>
          <a:p>
            <a:r>
              <a:rPr lang="en-US" sz="2100"/>
              <a:t>Addressing Questions Across the Mission of the Entire DOE</a:t>
            </a:r>
          </a:p>
          <a:p>
            <a:endParaRPr lang="en-US"/>
          </a:p>
          <a:p>
            <a:pPr marL="257175" indent="-257175">
              <a:buFont typeface="Arial" panose="020B0604020202020204" pitchFamily="34" charset="0"/>
              <a:buChar char="•"/>
            </a:pPr>
            <a:r>
              <a:rPr lang="en-US" sz="1500"/>
              <a:t>High x-ray energy</a:t>
            </a:r>
          </a:p>
          <a:p>
            <a:pPr marL="257175" indent="-257175">
              <a:buFont typeface="Arial" panose="020B0604020202020204" pitchFamily="34" charset="0"/>
              <a:buChar char="•"/>
            </a:pPr>
            <a:r>
              <a:rPr lang="en-US" sz="1500"/>
              <a:t>High photon flux</a:t>
            </a:r>
          </a:p>
          <a:p>
            <a:pPr marL="257175" indent="-257175">
              <a:buFont typeface="Arial" panose="020B0604020202020204" pitchFamily="34" charset="0"/>
              <a:buChar char="•"/>
            </a:pPr>
            <a:r>
              <a:rPr lang="en-US" sz="1500"/>
              <a:t>Separate building</a:t>
            </a:r>
          </a:p>
          <a:p>
            <a:pPr marL="257175" indent="-257175">
              <a:buFont typeface="Arial" panose="020B0604020202020204" pitchFamily="34" charset="0"/>
              <a:buChar char="•"/>
            </a:pPr>
            <a:r>
              <a:rPr lang="en-US" sz="1500"/>
              <a:t>Separate access and ESH envelope from NSLS-II</a:t>
            </a:r>
          </a:p>
          <a:p>
            <a:pPr marL="257175" indent="-257175">
              <a:buFont typeface="Arial" panose="020B0604020202020204" pitchFamily="34" charset="0"/>
              <a:buChar char="•"/>
            </a:pPr>
            <a:r>
              <a:rPr lang="en-US" sz="1500">
                <a:cs typeface="Calibri" panose="020F0502020204030204"/>
              </a:rPr>
              <a:t>Operated as a radiological facility</a:t>
            </a:r>
          </a:p>
        </p:txBody>
      </p:sp>
      <p:pic>
        <p:nvPicPr>
          <p:cNvPr id="55" name="Picture 55">
            <a:extLst>
              <a:ext uri="{FF2B5EF4-FFF2-40B4-BE49-F238E27FC236}">
                <a16:creationId xmlns:a16="http://schemas.microsoft.com/office/drawing/2014/main" id="{233CAB62-42EF-4897-92C7-8D8786E3EABD}"/>
              </a:ext>
            </a:extLst>
          </p:cNvPr>
          <p:cNvPicPr>
            <a:picLocks noChangeAspect="1"/>
          </p:cNvPicPr>
          <p:nvPr/>
        </p:nvPicPr>
        <p:blipFill>
          <a:blip r:embed="rId16"/>
          <a:stretch>
            <a:fillRect/>
          </a:stretch>
        </p:blipFill>
        <p:spPr>
          <a:xfrm>
            <a:off x="4870695" y="4027266"/>
            <a:ext cx="1128713" cy="948055"/>
          </a:xfrm>
          <a:prstGeom prst="rect">
            <a:avLst/>
          </a:prstGeom>
        </p:spPr>
      </p:pic>
      <p:sp>
        <p:nvSpPr>
          <p:cNvPr id="288" name="TextBox 287">
            <a:extLst>
              <a:ext uri="{FF2B5EF4-FFF2-40B4-BE49-F238E27FC236}">
                <a16:creationId xmlns:a16="http://schemas.microsoft.com/office/drawing/2014/main" id="{10CFD400-CBE1-456C-B994-067739FD1557}"/>
              </a:ext>
            </a:extLst>
          </p:cNvPr>
          <p:cNvSpPr txBox="1"/>
          <p:nvPr/>
        </p:nvSpPr>
        <p:spPr>
          <a:xfrm>
            <a:off x="4870939" y="5024804"/>
            <a:ext cx="1134209" cy="438582"/>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US" sz="1200"/>
              <a:t>Fusion Energy </a:t>
            </a:r>
            <a:br>
              <a:rPr lang="en-US" sz="1200"/>
            </a:br>
            <a:r>
              <a:rPr lang="en-US" sz="1200"/>
              <a:t>Science</a:t>
            </a:r>
            <a:endParaRPr lang="en-US" sz="1200">
              <a:cs typeface="Calibri"/>
            </a:endParaRPr>
          </a:p>
        </p:txBody>
      </p:sp>
      <p:sp>
        <p:nvSpPr>
          <p:cNvPr id="9" name="Rectangle 8">
            <a:extLst>
              <a:ext uri="{FF2B5EF4-FFF2-40B4-BE49-F238E27FC236}">
                <a16:creationId xmlns:a16="http://schemas.microsoft.com/office/drawing/2014/main" id="{FF8A1218-4757-4A97-B36F-AFAF228E2225}"/>
              </a:ext>
            </a:extLst>
          </p:cNvPr>
          <p:cNvSpPr/>
          <p:nvPr/>
        </p:nvSpPr>
        <p:spPr>
          <a:xfrm>
            <a:off x="5688624" y="5653454"/>
            <a:ext cx="3455377" cy="3429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7" name="TextBox 46">
            <a:extLst>
              <a:ext uri="{FF2B5EF4-FFF2-40B4-BE49-F238E27FC236}">
                <a16:creationId xmlns:a16="http://schemas.microsoft.com/office/drawing/2014/main" id="{87B7EAFA-1D63-4ABC-BD0C-2E0B6E0635A8}"/>
              </a:ext>
            </a:extLst>
          </p:cNvPr>
          <p:cNvSpPr txBox="1"/>
          <p:nvPr/>
        </p:nvSpPr>
        <p:spPr>
          <a:xfrm>
            <a:off x="4560751" y="5609672"/>
            <a:ext cx="2754600" cy="346249"/>
          </a:xfrm>
          <a:prstGeom prst="rect">
            <a:avLst/>
          </a:prstGeom>
          <a:noFill/>
        </p:spPr>
        <p:txBody>
          <a:bodyPr wrap="none" lIns="68580" tIns="34290" rIns="68580" bIns="34290" rtlCol="0" anchor="t">
            <a:spAutoFit/>
          </a:bodyPr>
          <a:lstStyle/>
          <a:p>
            <a:r>
              <a:rPr lang="en-US" b="1" i="1">
                <a:solidFill>
                  <a:srgbClr val="000000"/>
                </a:solidFill>
              </a:rPr>
              <a:t>DOE-BES and DOE-FES</a:t>
            </a:r>
          </a:p>
        </p:txBody>
      </p:sp>
      <p:pic>
        <p:nvPicPr>
          <p:cNvPr id="46" name="Picture 51">
            <a:extLst>
              <a:ext uri="{FF2B5EF4-FFF2-40B4-BE49-F238E27FC236}">
                <a16:creationId xmlns:a16="http://schemas.microsoft.com/office/drawing/2014/main" id="{A991180E-0893-4BFD-B4BE-08545E543AD7}"/>
              </a:ext>
            </a:extLst>
          </p:cNvPr>
          <p:cNvPicPr>
            <a:picLocks noChangeAspect="1"/>
          </p:cNvPicPr>
          <p:nvPr/>
        </p:nvPicPr>
        <p:blipFill>
          <a:blip r:embed="rId17"/>
          <a:stretch>
            <a:fillRect/>
          </a:stretch>
        </p:blipFill>
        <p:spPr>
          <a:xfrm>
            <a:off x="4413740" y="916865"/>
            <a:ext cx="1213338" cy="1120484"/>
          </a:xfrm>
          <a:prstGeom prst="rect">
            <a:avLst/>
          </a:prstGeom>
        </p:spPr>
      </p:pic>
    </p:spTree>
    <p:extLst>
      <p:ext uri="{BB962C8B-B14F-4D97-AF65-F5344CB8AC3E}">
        <p14:creationId xmlns:p14="http://schemas.microsoft.com/office/powerpoint/2010/main" val="267010893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E4B5804-61E8-4B5F-A2ED-92E5A4BA82A9}"/>
              </a:ext>
            </a:extLst>
          </p:cNvPr>
          <p:cNvSpPr/>
          <p:nvPr/>
        </p:nvSpPr>
        <p:spPr>
          <a:xfrm>
            <a:off x="0" y="5369805"/>
            <a:ext cx="6259506" cy="6619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a:extLst>
              <a:ext uri="{FF2B5EF4-FFF2-40B4-BE49-F238E27FC236}">
                <a16:creationId xmlns:a16="http://schemas.microsoft.com/office/drawing/2014/main" id="{58A763DD-DD24-4090-841D-A939F578E73E}"/>
              </a:ext>
            </a:extLst>
          </p:cNvPr>
          <p:cNvSpPr>
            <a:spLocks noGrp="1"/>
          </p:cNvSpPr>
          <p:nvPr>
            <p:ph type="title"/>
          </p:nvPr>
        </p:nvSpPr>
        <p:spPr/>
        <p:txBody>
          <a:bodyPr vert="horz" lIns="91440" tIns="45720" rIns="91440" bIns="45720" rtlCol="0" anchor="ctr">
            <a:normAutofit/>
          </a:bodyPr>
          <a:lstStyle/>
          <a:p>
            <a:r>
              <a:rPr lang="en-US" dirty="0">
                <a:ea typeface="+mj-lt"/>
                <a:cs typeface="+mj-lt"/>
              </a:rPr>
              <a:t>Complementary tools for PIE</a:t>
            </a:r>
            <a:br>
              <a:rPr lang="en-US" dirty="0">
                <a:ea typeface="+mj-lt"/>
                <a:cs typeface="+mj-lt"/>
              </a:rPr>
            </a:br>
            <a:endParaRPr lang="en-US" dirty="0">
              <a:ea typeface="+mj-lt"/>
              <a:cs typeface="+mj-lt"/>
            </a:endParaRPr>
          </a:p>
        </p:txBody>
      </p:sp>
      <p:pic>
        <p:nvPicPr>
          <p:cNvPr id="4" name="Picture 3">
            <a:extLst>
              <a:ext uri="{FF2B5EF4-FFF2-40B4-BE49-F238E27FC236}">
                <a16:creationId xmlns:a16="http://schemas.microsoft.com/office/drawing/2014/main" id="{A2DA8146-626F-4843-A3DA-BCDCC636734E}"/>
              </a:ext>
            </a:extLst>
          </p:cNvPr>
          <p:cNvPicPr>
            <a:picLocks noChangeAspect="1"/>
          </p:cNvPicPr>
          <p:nvPr/>
        </p:nvPicPr>
        <p:blipFill rotWithShape="1">
          <a:blip r:embed="rId2"/>
          <a:srcRect l="1022" t="2170" r="1712"/>
          <a:stretch/>
        </p:blipFill>
        <p:spPr>
          <a:xfrm>
            <a:off x="325588" y="1557214"/>
            <a:ext cx="5855678" cy="3567074"/>
          </a:xfrm>
          <a:prstGeom prst="rect">
            <a:avLst/>
          </a:prstGeom>
        </p:spPr>
      </p:pic>
      <p:sp>
        <p:nvSpPr>
          <p:cNvPr id="5" name="Rectangle 4">
            <a:extLst>
              <a:ext uri="{FF2B5EF4-FFF2-40B4-BE49-F238E27FC236}">
                <a16:creationId xmlns:a16="http://schemas.microsoft.com/office/drawing/2014/main" id="{CC73DE2A-DB53-4CDF-9B23-942572FA2BE1}"/>
              </a:ext>
            </a:extLst>
          </p:cNvPr>
          <p:cNvSpPr/>
          <p:nvPr/>
        </p:nvSpPr>
        <p:spPr>
          <a:xfrm>
            <a:off x="916121" y="5034547"/>
            <a:ext cx="1846384" cy="424845"/>
          </a:xfrm>
          <a:prstGeom prst="rect">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b="1">
                <a:solidFill>
                  <a:schemeClr val="bg2">
                    <a:lumMod val="25000"/>
                  </a:schemeClr>
                </a:solidFill>
              </a:rPr>
              <a:t>Electron Microscopy</a:t>
            </a:r>
          </a:p>
        </p:txBody>
      </p:sp>
      <p:sp>
        <p:nvSpPr>
          <p:cNvPr id="6" name="Rectangle 5">
            <a:extLst>
              <a:ext uri="{FF2B5EF4-FFF2-40B4-BE49-F238E27FC236}">
                <a16:creationId xmlns:a16="http://schemas.microsoft.com/office/drawing/2014/main" id="{07805595-A156-410F-BED3-51A0EDFB6D3D}"/>
              </a:ext>
            </a:extLst>
          </p:cNvPr>
          <p:cNvSpPr/>
          <p:nvPr/>
        </p:nvSpPr>
        <p:spPr>
          <a:xfrm>
            <a:off x="1839313" y="5473974"/>
            <a:ext cx="3470624" cy="298939"/>
          </a:xfrm>
          <a:prstGeom prst="rect">
            <a:avLst/>
          </a:prstGeom>
          <a:solidFill>
            <a:schemeClr val="accent3">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b="1">
                <a:solidFill>
                  <a:schemeClr val="bg2">
                    <a:lumMod val="25000"/>
                  </a:schemeClr>
                </a:solidFill>
              </a:rPr>
              <a:t>Synchrotron-based Techniques</a:t>
            </a:r>
          </a:p>
        </p:txBody>
      </p:sp>
      <p:pic>
        <p:nvPicPr>
          <p:cNvPr id="7" name="Picture 6">
            <a:extLst>
              <a:ext uri="{FF2B5EF4-FFF2-40B4-BE49-F238E27FC236}">
                <a16:creationId xmlns:a16="http://schemas.microsoft.com/office/drawing/2014/main" id="{6B86A24A-BA7F-4CC6-BA94-570C5EC019D8}"/>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825604" y="5156464"/>
            <a:ext cx="401594" cy="2825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a:extLst>
              <a:ext uri="{FF2B5EF4-FFF2-40B4-BE49-F238E27FC236}">
                <a16:creationId xmlns:a16="http://schemas.microsoft.com/office/drawing/2014/main" id="{D3B02BD9-DFCA-40B2-9451-52ED88C3AC1F}"/>
              </a:ext>
            </a:extLst>
          </p:cNvPr>
          <p:cNvPicPr>
            <a:picLocks noChangeAspect="1"/>
          </p:cNvPicPr>
          <p:nvPr/>
        </p:nvPicPr>
        <p:blipFill>
          <a:blip r:embed="rId4"/>
          <a:stretch>
            <a:fillRect/>
          </a:stretch>
        </p:blipFill>
        <p:spPr>
          <a:xfrm>
            <a:off x="5371483" y="5459392"/>
            <a:ext cx="888023" cy="334717"/>
          </a:xfrm>
          <a:prstGeom prst="rect">
            <a:avLst/>
          </a:prstGeom>
        </p:spPr>
      </p:pic>
      <p:sp>
        <p:nvSpPr>
          <p:cNvPr id="8" name="TextBox 7">
            <a:extLst>
              <a:ext uri="{FF2B5EF4-FFF2-40B4-BE49-F238E27FC236}">
                <a16:creationId xmlns:a16="http://schemas.microsoft.com/office/drawing/2014/main" id="{A4D095FA-378D-4A8C-947E-48B049FE6614}"/>
              </a:ext>
            </a:extLst>
          </p:cNvPr>
          <p:cNvSpPr txBox="1"/>
          <p:nvPr/>
        </p:nvSpPr>
        <p:spPr>
          <a:xfrm>
            <a:off x="6305875" y="2470943"/>
            <a:ext cx="2866781" cy="2377574"/>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marL="214313" indent="-214313">
              <a:buFont typeface="Arial"/>
              <a:buChar char="•"/>
            </a:pPr>
            <a:r>
              <a:rPr lang="en-US" sz="1500"/>
              <a:t>NE Materials Research Challenges involve a range of processes with length scales spanning orders of magnitude</a:t>
            </a:r>
          </a:p>
          <a:p>
            <a:pPr marL="214313" indent="-214313">
              <a:buFont typeface="Arial"/>
              <a:buChar char="•"/>
            </a:pPr>
            <a:r>
              <a:rPr lang="en-US" sz="1500"/>
              <a:t>Electron microscopy and synchrotron techniques provide a complementary tool set to address these challenges </a:t>
            </a:r>
            <a:endParaRPr lang="en-US" sz="1500">
              <a:cs typeface="Calibri"/>
            </a:endParaRPr>
          </a:p>
        </p:txBody>
      </p:sp>
      <p:pic>
        <p:nvPicPr>
          <p:cNvPr id="11" name="Picture 10">
            <a:extLst>
              <a:ext uri="{FF2B5EF4-FFF2-40B4-BE49-F238E27FC236}">
                <a16:creationId xmlns:a16="http://schemas.microsoft.com/office/drawing/2014/main" id="{814AA41D-E9AD-42A2-A774-FA52843651FC}"/>
              </a:ext>
            </a:extLst>
          </p:cNvPr>
          <p:cNvPicPr>
            <a:picLocks noChangeAspect="1"/>
          </p:cNvPicPr>
          <p:nvPr/>
        </p:nvPicPr>
        <p:blipFill>
          <a:blip r:embed="rId5"/>
          <a:stretch>
            <a:fillRect/>
          </a:stretch>
        </p:blipFill>
        <p:spPr>
          <a:xfrm>
            <a:off x="6268293" y="5616914"/>
            <a:ext cx="2568946" cy="334716"/>
          </a:xfrm>
          <a:prstGeom prst="rect">
            <a:avLst/>
          </a:prstGeom>
        </p:spPr>
      </p:pic>
    </p:spTree>
    <p:extLst>
      <p:ext uri="{BB962C8B-B14F-4D97-AF65-F5344CB8AC3E}">
        <p14:creationId xmlns:p14="http://schemas.microsoft.com/office/powerpoint/2010/main" val="343670941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84D665-3709-4460-A2D0-086144EB5B51}"/>
              </a:ext>
            </a:extLst>
          </p:cNvPr>
          <p:cNvSpPr/>
          <p:nvPr/>
        </p:nvSpPr>
        <p:spPr>
          <a:xfrm>
            <a:off x="0" y="5557266"/>
            <a:ext cx="9144000" cy="4434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a:extLst>
              <a:ext uri="{FF2B5EF4-FFF2-40B4-BE49-F238E27FC236}">
                <a16:creationId xmlns:a16="http://schemas.microsoft.com/office/drawing/2014/main" id="{F320DDBB-8E23-42B3-B2F1-DAB71A2C253D}"/>
              </a:ext>
            </a:extLst>
          </p:cNvPr>
          <p:cNvSpPr>
            <a:spLocks noGrp="1"/>
          </p:cNvSpPr>
          <p:nvPr>
            <p:ph type="title"/>
          </p:nvPr>
        </p:nvSpPr>
        <p:spPr>
          <a:xfrm>
            <a:off x="515743" y="347198"/>
            <a:ext cx="8628257" cy="951160"/>
          </a:xfrm>
        </p:spPr>
        <p:txBody>
          <a:bodyPr vert="horz" lIns="91440" tIns="45720" rIns="91440" bIns="45720" rtlCol="0" anchor="ctr">
            <a:normAutofit fontScale="90000"/>
          </a:bodyPr>
          <a:lstStyle/>
          <a:p>
            <a:r>
              <a:rPr lang="en-US" dirty="0">
                <a:ea typeface="+mj-lt"/>
                <a:cs typeface="+mj-lt"/>
              </a:rPr>
              <a:t>MRE Expands Scope of SC Research on Radioactive Materials</a:t>
            </a:r>
          </a:p>
        </p:txBody>
      </p:sp>
      <p:sp>
        <p:nvSpPr>
          <p:cNvPr id="4" name="Rectangle 3">
            <a:extLst>
              <a:ext uri="{FF2B5EF4-FFF2-40B4-BE49-F238E27FC236}">
                <a16:creationId xmlns:a16="http://schemas.microsoft.com/office/drawing/2014/main" id="{0C038C02-651B-4816-82D5-1D75DB0CAA5F}"/>
              </a:ext>
            </a:extLst>
          </p:cNvPr>
          <p:cNvSpPr/>
          <p:nvPr/>
        </p:nvSpPr>
        <p:spPr>
          <a:xfrm>
            <a:off x="4066890" y="1503092"/>
            <a:ext cx="4948519" cy="3329406"/>
          </a:xfrm>
          <a:prstGeom prst="rect">
            <a:avLst/>
          </a:prstGeom>
          <a:solidFill>
            <a:schemeClr val="accent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t" anchorCtr="0"/>
          <a:lstStyle/>
          <a:p>
            <a:pPr algn="ctr"/>
            <a:r>
              <a:rPr lang="en-US" sz="1350" u="sng" dirty="0">
                <a:solidFill>
                  <a:srgbClr val="FFFEFE"/>
                </a:solidFill>
              </a:rPr>
              <a:t>DOE-SC research interests where cutting-edge characterization of radioactive materials is critical to success</a:t>
            </a:r>
          </a:p>
          <a:p>
            <a:pPr algn="ctr"/>
            <a:endParaRPr lang="en-US" sz="1350" u="sng" dirty="0">
              <a:solidFill>
                <a:srgbClr val="FFFEFE"/>
              </a:solidFill>
            </a:endParaRPr>
          </a:p>
          <a:p>
            <a:pPr marL="214313" indent="-214313">
              <a:buFont typeface="Arial" panose="020B0604020202020204" pitchFamily="34" charset="0"/>
              <a:buChar char="•"/>
            </a:pPr>
            <a:r>
              <a:rPr lang="en-US" sz="1350" dirty="0">
                <a:solidFill>
                  <a:srgbClr val="FFFEFE"/>
                </a:solidFill>
              </a:rPr>
              <a:t>Formation of self-organized microstructures</a:t>
            </a:r>
          </a:p>
          <a:p>
            <a:pPr marL="214313" indent="-214313">
              <a:buFont typeface="Arial" panose="020B0604020202020204" pitchFamily="34" charset="0"/>
              <a:buChar char="•"/>
            </a:pPr>
            <a:r>
              <a:rPr lang="en-US" sz="1350" dirty="0">
                <a:solidFill>
                  <a:srgbClr val="FFFEFE"/>
                </a:solidFill>
              </a:rPr>
              <a:t>Role of grain boundaries in irradiation response</a:t>
            </a:r>
          </a:p>
          <a:p>
            <a:pPr marL="214313" indent="-214313">
              <a:buFont typeface="Arial" panose="020B0604020202020204" pitchFamily="34" charset="0"/>
              <a:buChar char="•"/>
            </a:pPr>
            <a:r>
              <a:rPr lang="en-US" sz="1350" dirty="0">
                <a:solidFill>
                  <a:srgbClr val="FFFEFE"/>
                </a:solidFill>
              </a:rPr>
              <a:t>Design of radiation-resistant alloys</a:t>
            </a:r>
            <a:endParaRPr lang="en-US" sz="1350" dirty="0">
              <a:solidFill>
                <a:srgbClr val="FFFEFE"/>
              </a:solidFill>
              <a:cs typeface="Calibri"/>
            </a:endParaRPr>
          </a:p>
          <a:p>
            <a:pPr marL="214313" indent="-214313">
              <a:buFont typeface="Arial" panose="020B0604020202020204" pitchFamily="34" charset="0"/>
              <a:buChar char="•"/>
            </a:pPr>
            <a:r>
              <a:rPr lang="en-US" sz="1350" dirty="0">
                <a:solidFill>
                  <a:srgbClr val="FFFEFE"/>
                </a:solidFill>
              </a:rPr>
              <a:t>Crack initiation</a:t>
            </a:r>
          </a:p>
          <a:p>
            <a:pPr marL="214313" indent="-214313">
              <a:buFont typeface="Arial" panose="020B0604020202020204" pitchFamily="34" charset="0"/>
              <a:buChar char="•"/>
            </a:pPr>
            <a:r>
              <a:rPr lang="en-US" sz="1350" dirty="0">
                <a:solidFill>
                  <a:srgbClr val="FFFEFE"/>
                </a:solidFill>
              </a:rPr>
              <a:t>Actinide chemistry / </a:t>
            </a:r>
            <a:r>
              <a:rPr lang="en-US" sz="1350" i="1" dirty="0">
                <a:solidFill>
                  <a:srgbClr val="FFFEFE"/>
                </a:solidFill>
              </a:rPr>
              <a:t>f</a:t>
            </a:r>
            <a:r>
              <a:rPr lang="en-US" sz="1350" dirty="0">
                <a:solidFill>
                  <a:srgbClr val="FFFEFE"/>
                </a:solidFill>
              </a:rPr>
              <a:t>-electron challenge</a:t>
            </a:r>
          </a:p>
          <a:p>
            <a:pPr marL="214313" indent="-214313">
              <a:buFont typeface="Arial" panose="020B0604020202020204" pitchFamily="34" charset="0"/>
              <a:buChar char="•"/>
            </a:pPr>
            <a:r>
              <a:rPr lang="en-US" sz="1350" dirty="0">
                <a:solidFill>
                  <a:srgbClr val="FFFEFE"/>
                </a:solidFill>
              </a:rPr>
              <a:t>Actinide-ligand bonding</a:t>
            </a:r>
          </a:p>
          <a:p>
            <a:pPr marL="214313" indent="-214313">
              <a:buFont typeface="Arial" panose="020B0604020202020204" pitchFamily="34" charset="0"/>
              <a:buChar char="•"/>
            </a:pPr>
            <a:r>
              <a:rPr lang="en-US" sz="1350" dirty="0">
                <a:solidFill>
                  <a:srgbClr val="FFFEFE"/>
                </a:solidFill>
              </a:rPr>
              <a:t>Interaction of actinides at interfaces (liquid-liquid and liquid-solid)</a:t>
            </a:r>
          </a:p>
          <a:p>
            <a:pPr marL="214313" indent="-214313">
              <a:buFont typeface="Arial" panose="020B0604020202020204" pitchFamily="34" charset="0"/>
              <a:buChar char="•"/>
            </a:pPr>
            <a:r>
              <a:rPr lang="en-US" sz="1350" dirty="0">
                <a:solidFill>
                  <a:srgbClr val="FFFEFE"/>
                </a:solidFill>
              </a:rPr>
              <a:t>Advanced materials for waste forms</a:t>
            </a:r>
          </a:p>
          <a:p>
            <a:pPr marL="214313" indent="-214313">
              <a:buFont typeface="Arial" panose="020B0604020202020204" pitchFamily="34" charset="0"/>
              <a:buChar char="•"/>
            </a:pPr>
            <a:r>
              <a:rPr lang="en-US" sz="1350" dirty="0">
                <a:solidFill>
                  <a:srgbClr val="FFFEFE"/>
                </a:solidFill>
              </a:rPr>
              <a:t>Materials degradation in complex environments across broad timescales</a:t>
            </a:r>
          </a:p>
          <a:p>
            <a:pPr marL="214313" indent="-214313">
              <a:buFont typeface="Arial" panose="020B0604020202020204" pitchFamily="34" charset="0"/>
              <a:buChar char="•"/>
            </a:pPr>
            <a:r>
              <a:rPr lang="en-US" sz="1350" dirty="0">
                <a:solidFill>
                  <a:srgbClr val="FFFEFE"/>
                </a:solidFill>
              </a:rPr>
              <a:t>Aqueous chemistry far from equilibrium due to ionizing radiation</a:t>
            </a:r>
            <a:endParaRPr lang="en-US" sz="1350" dirty="0">
              <a:solidFill>
                <a:srgbClr val="FFFEFE"/>
              </a:solidFill>
              <a:cs typeface="Calibri"/>
            </a:endParaRPr>
          </a:p>
          <a:p>
            <a:pPr marL="214313" indent="-214313">
              <a:buFont typeface="Arial" panose="020B0604020202020204" pitchFamily="34" charset="0"/>
              <a:buChar char="•"/>
            </a:pPr>
            <a:r>
              <a:rPr lang="en-US" sz="1350" dirty="0">
                <a:solidFill>
                  <a:srgbClr val="FFFEFE"/>
                </a:solidFill>
              </a:rPr>
              <a:t>Plasma-facing materials development for fusion energy systems</a:t>
            </a:r>
            <a:endParaRPr lang="en-US" sz="1350" dirty="0">
              <a:solidFill>
                <a:srgbClr val="FFFEFE"/>
              </a:solidFill>
              <a:cs typeface="Calibri"/>
            </a:endParaRPr>
          </a:p>
          <a:p>
            <a:pPr algn="ctr"/>
            <a:endParaRPr lang="en-US" sz="1050" dirty="0">
              <a:solidFill>
                <a:srgbClr val="FFFEFE"/>
              </a:solidFill>
            </a:endParaRPr>
          </a:p>
        </p:txBody>
      </p:sp>
      <p:pic>
        <p:nvPicPr>
          <p:cNvPr id="9" name="Picture 8" descr="A picture containing indoor, table, kitchen, sitting&#10;&#10;Description automatically generated">
            <a:extLst>
              <a:ext uri="{FF2B5EF4-FFF2-40B4-BE49-F238E27FC236}">
                <a16:creationId xmlns:a16="http://schemas.microsoft.com/office/drawing/2014/main" id="{A1C58A7D-7859-40EE-8EC9-08631CDA30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7479" y="1924150"/>
            <a:ext cx="1989729" cy="1519592"/>
          </a:xfrm>
          <a:prstGeom prst="rect">
            <a:avLst/>
          </a:prstGeom>
        </p:spPr>
      </p:pic>
      <p:pic>
        <p:nvPicPr>
          <p:cNvPr id="7" name="Picture 6">
            <a:extLst>
              <a:ext uri="{FF2B5EF4-FFF2-40B4-BE49-F238E27FC236}">
                <a16:creationId xmlns:a16="http://schemas.microsoft.com/office/drawing/2014/main" id="{A92313B9-3DF5-46CB-A8EC-B9F5350B54D8}"/>
              </a:ext>
            </a:extLst>
          </p:cNvPr>
          <p:cNvPicPr>
            <a:picLocks noChangeAspect="1"/>
          </p:cNvPicPr>
          <p:nvPr/>
        </p:nvPicPr>
        <p:blipFill>
          <a:blip r:embed="rId4"/>
          <a:stretch>
            <a:fillRect/>
          </a:stretch>
        </p:blipFill>
        <p:spPr>
          <a:xfrm>
            <a:off x="2271004" y="4888463"/>
            <a:ext cx="1642529" cy="1048141"/>
          </a:xfrm>
          <a:prstGeom prst="rect">
            <a:avLst/>
          </a:prstGeom>
        </p:spPr>
      </p:pic>
      <p:pic>
        <p:nvPicPr>
          <p:cNvPr id="10" name="Picture 9">
            <a:extLst>
              <a:ext uri="{FF2B5EF4-FFF2-40B4-BE49-F238E27FC236}">
                <a16:creationId xmlns:a16="http://schemas.microsoft.com/office/drawing/2014/main" id="{259BFCC5-8B5D-441B-9A01-62BDE25E56FA}"/>
              </a:ext>
            </a:extLst>
          </p:cNvPr>
          <p:cNvPicPr>
            <a:picLocks noChangeAspect="1"/>
          </p:cNvPicPr>
          <p:nvPr/>
        </p:nvPicPr>
        <p:blipFill>
          <a:blip r:embed="rId5"/>
          <a:stretch>
            <a:fillRect/>
          </a:stretch>
        </p:blipFill>
        <p:spPr>
          <a:xfrm>
            <a:off x="28538" y="3687829"/>
            <a:ext cx="2258670" cy="2263298"/>
          </a:xfrm>
          <a:prstGeom prst="rect">
            <a:avLst/>
          </a:prstGeom>
        </p:spPr>
      </p:pic>
      <p:sp>
        <p:nvSpPr>
          <p:cNvPr id="11" name="TextBox 10">
            <a:extLst>
              <a:ext uri="{FF2B5EF4-FFF2-40B4-BE49-F238E27FC236}">
                <a16:creationId xmlns:a16="http://schemas.microsoft.com/office/drawing/2014/main" id="{84CE28CA-D9B3-4727-8F57-A86AD05296EB}"/>
              </a:ext>
            </a:extLst>
          </p:cNvPr>
          <p:cNvSpPr txBox="1"/>
          <p:nvPr/>
        </p:nvSpPr>
        <p:spPr>
          <a:xfrm>
            <a:off x="0" y="1586803"/>
            <a:ext cx="2961456" cy="276999"/>
          </a:xfrm>
          <a:prstGeom prst="rect">
            <a:avLst/>
          </a:prstGeom>
          <a:noFill/>
        </p:spPr>
        <p:txBody>
          <a:bodyPr wrap="square" rtlCol="0">
            <a:spAutoFit/>
          </a:bodyPr>
          <a:lstStyle/>
          <a:p>
            <a:pPr algn="ctr"/>
            <a:r>
              <a:rPr lang="en-US" sz="1200" dirty="0"/>
              <a:t>In situ experiments with actinides</a:t>
            </a:r>
          </a:p>
        </p:txBody>
      </p:sp>
      <p:sp>
        <p:nvSpPr>
          <p:cNvPr id="12" name="TextBox 11">
            <a:extLst>
              <a:ext uri="{FF2B5EF4-FFF2-40B4-BE49-F238E27FC236}">
                <a16:creationId xmlns:a16="http://schemas.microsoft.com/office/drawing/2014/main" id="{93BFF94E-BA2B-4C31-97A2-15D7CA3A96A2}"/>
              </a:ext>
            </a:extLst>
          </p:cNvPr>
          <p:cNvSpPr txBox="1"/>
          <p:nvPr/>
        </p:nvSpPr>
        <p:spPr>
          <a:xfrm>
            <a:off x="2402453" y="4306103"/>
            <a:ext cx="1483178" cy="461665"/>
          </a:xfrm>
          <a:prstGeom prst="rect">
            <a:avLst/>
          </a:prstGeom>
          <a:noFill/>
        </p:spPr>
        <p:txBody>
          <a:bodyPr wrap="square" rtlCol="0">
            <a:spAutoFit/>
          </a:bodyPr>
          <a:lstStyle/>
          <a:p>
            <a:pPr algn="ctr"/>
            <a:r>
              <a:rPr lang="en-US" sz="1200" dirty="0"/>
              <a:t>Spectroscopy of actinides</a:t>
            </a:r>
          </a:p>
        </p:txBody>
      </p:sp>
      <p:sp>
        <p:nvSpPr>
          <p:cNvPr id="13" name="TextBox 12">
            <a:extLst>
              <a:ext uri="{FF2B5EF4-FFF2-40B4-BE49-F238E27FC236}">
                <a16:creationId xmlns:a16="http://schemas.microsoft.com/office/drawing/2014/main" id="{550C9050-EB24-4113-9E8D-BA68078698BF}"/>
              </a:ext>
            </a:extLst>
          </p:cNvPr>
          <p:cNvSpPr txBox="1"/>
          <p:nvPr/>
        </p:nvSpPr>
        <p:spPr>
          <a:xfrm>
            <a:off x="2287208" y="2216743"/>
            <a:ext cx="1739153" cy="461665"/>
          </a:xfrm>
          <a:prstGeom prst="rect">
            <a:avLst/>
          </a:prstGeom>
          <a:noFill/>
        </p:spPr>
        <p:txBody>
          <a:bodyPr wrap="square" rtlCol="0">
            <a:spAutoFit/>
          </a:bodyPr>
          <a:lstStyle/>
          <a:p>
            <a:pPr algn="ctr"/>
            <a:r>
              <a:rPr lang="en-US" sz="1200" dirty="0"/>
              <a:t>Nanopatterning due to radiation damage</a:t>
            </a:r>
          </a:p>
        </p:txBody>
      </p:sp>
      <p:pic>
        <p:nvPicPr>
          <p:cNvPr id="14" name="Picture 13">
            <a:extLst>
              <a:ext uri="{FF2B5EF4-FFF2-40B4-BE49-F238E27FC236}">
                <a16:creationId xmlns:a16="http://schemas.microsoft.com/office/drawing/2014/main" id="{43D73964-9F5C-4070-8A0D-2EDC19186AE2}"/>
              </a:ext>
            </a:extLst>
          </p:cNvPr>
          <p:cNvPicPr>
            <a:picLocks noChangeAspect="1"/>
          </p:cNvPicPr>
          <p:nvPr/>
        </p:nvPicPr>
        <p:blipFill>
          <a:blip r:embed="rId6"/>
          <a:stretch>
            <a:fillRect/>
          </a:stretch>
        </p:blipFill>
        <p:spPr>
          <a:xfrm>
            <a:off x="2761454" y="2692931"/>
            <a:ext cx="871077" cy="1333837"/>
          </a:xfrm>
          <a:prstGeom prst="rect">
            <a:avLst/>
          </a:prstGeom>
        </p:spPr>
      </p:pic>
      <p:pic>
        <p:nvPicPr>
          <p:cNvPr id="5" name="Picture 5">
            <a:extLst>
              <a:ext uri="{FF2B5EF4-FFF2-40B4-BE49-F238E27FC236}">
                <a16:creationId xmlns:a16="http://schemas.microsoft.com/office/drawing/2014/main" id="{DEF590AB-B3D4-4DF5-8B24-476FE03DCB88}"/>
              </a:ext>
            </a:extLst>
          </p:cNvPr>
          <p:cNvPicPr>
            <a:picLocks noChangeAspect="1"/>
          </p:cNvPicPr>
          <p:nvPr/>
        </p:nvPicPr>
        <p:blipFill>
          <a:blip r:embed="rId7"/>
          <a:stretch>
            <a:fillRect/>
          </a:stretch>
        </p:blipFill>
        <p:spPr>
          <a:xfrm>
            <a:off x="4378569" y="4939480"/>
            <a:ext cx="2233246" cy="997124"/>
          </a:xfrm>
          <a:prstGeom prst="rect">
            <a:avLst/>
          </a:prstGeom>
        </p:spPr>
      </p:pic>
      <p:pic>
        <p:nvPicPr>
          <p:cNvPr id="6" name="Picture 14">
            <a:extLst>
              <a:ext uri="{FF2B5EF4-FFF2-40B4-BE49-F238E27FC236}">
                <a16:creationId xmlns:a16="http://schemas.microsoft.com/office/drawing/2014/main" id="{10C0C856-C0AE-4B56-B6E4-B127D839AAC0}"/>
              </a:ext>
            </a:extLst>
          </p:cNvPr>
          <p:cNvPicPr>
            <a:picLocks noChangeAspect="1"/>
          </p:cNvPicPr>
          <p:nvPr/>
        </p:nvPicPr>
        <p:blipFill>
          <a:blip r:embed="rId8"/>
          <a:stretch>
            <a:fillRect/>
          </a:stretch>
        </p:blipFill>
        <p:spPr>
          <a:xfrm>
            <a:off x="7033846" y="4942779"/>
            <a:ext cx="1661747" cy="1008113"/>
          </a:xfrm>
          <a:prstGeom prst="rect">
            <a:avLst/>
          </a:prstGeom>
        </p:spPr>
      </p:pic>
    </p:spTree>
    <p:extLst>
      <p:ext uri="{BB962C8B-B14F-4D97-AF65-F5344CB8AC3E}">
        <p14:creationId xmlns:p14="http://schemas.microsoft.com/office/powerpoint/2010/main" val="123536637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9" name="Rectangle 4">
            <a:extLst>
              <a:ext uri="{FF2B5EF4-FFF2-40B4-BE49-F238E27FC236}">
                <a16:creationId xmlns:a16="http://schemas.microsoft.com/office/drawing/2014/main" id="{94A55A03-FBF2-4A63-9384-8C20179D30D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rgbClr val="042B7F"/>
              </a:buClr>
              <a:buSzPct val="110000"/>
              <a:buFont typeface="Wingdings" panose="05000000000000000000" pitchFamily="2" charset="2"/>
              <a:buChar char="§"/>
              <a:defRPr sz="24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rgbClr val="042B7F"/>
              </a:buClr>
              <a:buSzPct val="90000"/>
              <a:buFont typeface="Times" panose="02020603050405020304" pitchFamily="18" charset="0"/>
              <a:buChar char="•"/>
              <a:defRPr sz="2000">
                <a:solidFill>
                  <a:schemeClr val="tx1"/>
                </a:solidFill>
                <a:latin typeface="Arial" panose="020B0604020202020204" pitchFamily="34" charset="0"/>
                <a:ea typeface="MS PGothic" panose="020B0600070205080204" pitchFamily="34" charset="-128"/>
              </a:defRPr>
            </a:lvl2pPr>
            <a:lvl3pPr marL="1143000" indent="-228600">
              <a:lnSpc>
                <a:spcPct val="80000"/>
              </a:lnSpc>
              <a:spcBef>
                <a:spcPct val="20000"/>
              </a:spcBef>
              <a:buClr>
                <a:srgbClr val="042B7F"/>
              </a:buClr>
              <a:buSzPct val="90000"/>
              <a:buChar char="-"/>
              <a:defRPr sz="2400">
                <a:solidFill>
                  <a:schemeClr val="tx1"/>
                </a:solidFill>
                <a:latin typeface="Arial" panose="020B0604020202020204" pitchFamily="34" charset="0"/>
                <a:ea typeface="MS PGothic" panose="020B0600070205080204" pitchFamily="34" charset="-128"/>
              </a:defRPr>
            </a:lvl3pPr>
            <a:lvl4pPr marL="1600200" indent="-228600">
              <a:lnSpc>
                <a:spcPct val="80000"/>
              </a:lnSpc>
              <a:spcBef>
                <a:spcPct val="20000"/>
              </a:spcBef>
              <a:buClr>
                <a:srgbClr val="042B7F"/>
              </a:buClr>
              <a:buSzPct val="90000"/>
              <a:buChar char="-"/>
              <a:defRPr sz="2000">
                <a:solidFill>
                  <a:schemeClr val="tx1"/>
                </a:solidFill>
                <a:latin typeface="Arial" panose="020B0604020202020204" pitchFamily="34" charset="0"/>
                <a:ea typeface="MS PGothic" panose="020B0600070205080204" pitchFamily="34" charset="-128"/>
              </a:defRPr>
            </a:lvl4pPr>
            <a:lvl5pPr marL="2057400" indent="-228600">
              <a:lnSpc>
                <a:spcPct val="80000"/>
              </a:lnSpc>
              <a:spcBef>
                <a:spcPct val="20000"/>
              </a:spcBef>
              <a:buClr>
                <a:srgbClr val="042B7F"/>
              </a:buClr>
              <a:buSzPct val="9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endParaRPr lang="en-US" altLang="en-US" sz="2800">
              <a:cs typeface="Arial" panose="020B0604020202020204" pitchFamily="34" charset="0"/>
            </a:endParaRPr>
          </a:p>
        </p:txBody>
      </p:sp>
      <p:sp>
        <p:nvSpPr>
          <p:cNvPr id="65540" name="Rectangle 6">
            <a:extLst>
              <a:ext uri="{FF2B5EF4-FFF2-40B4-BE49-F238E27FC236}">
                <a16:creationId xmlns:a16="http://schemas.microsoft.com/office/drawing/2014/main" id="{30EF194D-9071-4A5E-B60E-94D38A695DF6}"/>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rgbClr val="042B7F"/>
              </a:buClr>
              <a:buSzPct val="110000"/>
              <a:buFont typeface="Wingdings" panose="05000000000000000000" pitchFamily="2" charset="2"/>
              <a:buChar char="§"/>
              <a:defRPr sz="24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rgbClr val="042B7F"/>
              </a:buClr>
              <a:buSzPct val="90000"/>
              <a:buFont typeface="Times" panose="02020603050405020304" pitchFamily="18" charset="0"/>
              <a:buChar char="•"/>
              <a:defRPr sz="2000">
                <a:solidFill>
                  <a:schemeClr val="tx1"/>
                </a:solidFill>
                <a:latin typeface="Arial" panose="020B0604020202020204" pitchFamily="34" charset="0"/>
                <a:ea typeface="MS PGothic" panose="020B0600070205080204" pitchFamily="34" charset="-128"/>
              </a:defRPr>
            </a:lvl2pPr>
            <a:lvl3pPr marL="1143000" indent="-228600">
              <a:lnSpc>
                <a:spcPct val="80000"/>
              </a:lnSpc>
              <a:spcBef>
                <a:spcPct val="20000"/>
              </a:spcBef>
              <a:buClr>
                <a:srgbClr val="042B7F"/>
              </a:buClr>
              <a:buSzPct val="90000"/>
              <a:buChar char="-"/>
              <a:defRPr sz="2400">
                <a:solidFill>
                  <a:schemeClr val="tx1"/>
                </a:solidFill>
                <a:latin typeface="Arial" panose="020B0604020202020204" pitchFamily="34" charset="0"/>
                <a:ea typeface="MS PGothic" panose="020B0600070205080204" pitchFamily="34" charset="-128"/>
              </a:defRPr>
            </a:lvl3pPr>
            <a:lvl4pPr marL="1600200" indent="-228600">
              <a:lnSpc>
                <a:spcPct val="80000"/>
              </a:lnSpc>
              <a:spcBef>
                <a:spcPct val="20000"/>
              </a:spcBef>
              <a:buClr>
                <a:srgbClr val="042B7F"/>
              </a:buClr>
              <a:buSzPct val="90000"/>
              <a:buChar char="-"/>
              <a:defRPr sz="2000">
                <a:solidFill>
                  <a:schemeClr val="tx1"/>
                </a:solidFill>
                <a:latin typeface="Arial" panose="020B0604020202020204" pitchFamily="34" charset="0"/>
                <a:ea typeface="MS PGothic" panose="020B0600070205080204" pitchFamily="34" charset="-128"/>
              </a:defRPr>
            </a:lvl4pPr>
            <a:lvl5pPr marL="2057400" indent="-228600">
              <a:lnSpc>
                <a:spcPct val="80000"/>
              </a:lnSpc>
              <a:spcBef>
                <a:spcPct val="20000"/>
              </a:spcBef>
              <a:buClr>
                <a:srgbClr val="042B7F"/>
              </a:buClr>
              <a:buSzPct val="9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endParaRPr lang="en-US" altLang="en-US" sz="2800">
              <a:cs typeface="Arial" panose="020B0604020202020204" pitchFamily="34" charset="0"/>
            </a:endParaRPr>
          </a:p>
        </p:txBody>
      </p:sp>
      <p:sp>
        <p:nvSpPr>
          <p:cNvPr id="65541" name="TextBox 1">
            <a:extLst>
              <a:ext uri="{FF2B5EF4-FFF2-40B4-BE49-F238E27FC236}">
                <a16:creationId xmlns:a16="http://schemas.microsoft.com/office/drawing/2014/main" id="{DBF3085E-C201-4FD9-A43A-3555D91282B7}"/>
              </a:ext>
            </a:extLst>
          </p:cNvPr>
          <p:cNvSpPr txBox="1">
            <a:spLocks noChangeArrowheads="1"/>
          </p:cNvSpPr>
          <p:nvPr/>
        </p:nvSpPr>
        <p:spPr bwMode="auto">
          <a:xfrm>
            <a:off x="2635828" y="80193"/>
            <a:ext cx="4942379" cy="535531"/>
          </a:xfrm>
          <a:prstGeom prst="rect">
            <a:avLst/>
          </a:prstGeom>
        </p:spPr>
        <p:txBody>
          <a:bodyPr vert="horz" lIns="91440" tIns="45720" rIns="91440" bIns="45720" rtlCol="0" anchor="ctr">
            <a:normAutofit/>
          </a:bodyPr>
          <a:lstStyle>
            <a:defPPr>
              <a:defRPr lang="en-US"/>
            </a:defPPr>
            <a:lvl1pPr defTabSz="685800">
              <a:lnSpc>
                <a:spcPct val="90000"/>
              </a:lnSpc>
              <a:spcBef>
                <a:spcPct val="0"/>
              </a:spcBef>
              <a:defRPr sz="3200" b="1">
                <a:ea typeface="+mj-lt"/>
                <a:cs typeface="+mj-lt"/>
              </a:defRPr>
            </a:lvl1pPr>
          </a:lstStyle>
          <a:p>
            <a:r>
              <a:rPr lang="en-US" altLang="en-US" dirty="0"/>
              <a:t>Looking Forward at BNL</a:t>
            </a:r>
          </a:p>
        </p:txBody>
      </p:sp>
      <p:sp>
        <p:nvSpPr>
          <p:cNvPr id="65542" name="TextBox 5">
            <a:extLst>
              <a:ext uri="{FF2B5EF4-FFF2-40B4-BE49-F238E27FC236}">
                <a16:creationId xmlns:a16="http://schemas.microsoft.com/office/drawing/2014/main" id="{FFDCA42F-5563-4F0A-8132-F5495FF94BC9}"/>
              </a:ext>
            </a:extLst>
          </p:cNvPr>
          <p:cNvSpPr txBox="1">
            <a:spLocks noChangeArrowheads="1"/>
          </p:cNvSpPr>
          <p:nvPr/>
        </p:nvSpPr>
        <p:spPr bwMode="auto">
          <a:xfrm>
            <a:off x="365413" y="705177"/>
            <a:ext cx="8560955" cy="4739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Clr>
                <a:srgbClr val="042B7F"/>
              </a:buClr>
              <a:buSzPct val="110000"/>
              <a:buFont typeface="Wingdings" panose="05000000000000000000" pitchFamily="2" charset="2"/>
              <a:buChar char="§"/>
              <a:defRPr sz="24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rgbClr val="042B7F"/>
              </a:buClr>
              <a:buSzPct val="90000"/>
              <a:buFont typeface="Times" panose="02020603050405020304" pitchFamily="18" charset="0"/>
              <a:buChar char="•"/>
              <a:defRPr sz="2000">
                <a:solidFill>
                  <a:schemeClr val="tx1"/>
                </a:solidFill>
                <a:latin typeface="Arial" panose="020B0604020202020204" pitchFamily="34" charset="0"/>
                <a:ea typeface="MS PGothic" panose="020B0600070205080204" pitchFamily="34" charset="-128"/>
              </a:defRPr>
            </a:lvl2pPr>
            <a:lvl3pPr marL="1143000" indent="-228600">
              <a:lnSpc>
                <a:spcPct val="80000"/>
              </a:lnSpc>
              <a:spcBef>
                <a:spcPct val="20000"/>
              </a:spcBef>
              <a:buClr>
                <a:srgbClr val="042B7F"/>
              </a:buClr>
              <a:buSzPct val="90000"/>
              <a:buChar char="-"/>
              <a:defRPr sz="2400">
                <a:solidFill>
                  <a:schemeClr val="tx1"/>
                </a:solidFill>
                <a:latin typeface="Arial" panose="020B0604020202020204" pitchFamily="34" charset="0"/>
                <a:ea typeface="MS PGothic" panose="020B0600070205080204" pitchFamily="34" charset="-128"/>
              </a:defRPr>
            </a:lvl3pPr>
            <a:lvl4pPr marL="1600200" indent="-228600">
              <a:lnSpc>
                <a:spcPct val="80000"/>
              </a:lnSpc>
              <a:spcBef>
                <a:spcPct val="20000"/>
              </a:spcBef>
              <a:buClr>
                <a:srgbClr val="042B7F"/>
              </a:buClr>
              <a:buSzPct val="90000"/>
              <a:buChar char="-"/>
              <a:defRPr sz="2000">
                <a:solidFill>
                  <a:schemeClr val="tx1"/>
                </a:solidFill>
                <a:latin typeface="Arial" panose="020B0604020202020204" pitchFamily="34" charset="0"/>
                <a:ea typeface="MS PGothic" panose="020B0600070205080204" pitchFamily="34" charset="-128"/>
              </a:defRPr>
            </a:lvl4pPr>
            <a:lvl5pPr marL="2057400" indent="-228600">
              <a:lnSpc>
                <a:spcPct val="80000"/>
              </a:lnSpc>
              <a:spcBef>
                <a:spcPct val="20000"/>
              </a:spcBef>
              <a:buClr>
                <a:srgbClr val="042B7F"/>
              </a:buClr>
              <a:buSzPct val="9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 typeface="Arial" panose="020B0604020202020204" pitchFamily="34" charset="0"/>
              <a:buChar char="•"/>
            </a:pPr>
            <a:r>
              <a:rPr lang="en-US" altLang="en-US" sz="1800" dirty="0">
                <a:solidFill>
                  <a:srgbClr val="FF0000"/>
                </a:solidFill>
                <a:latin typeface="Arial Narrow" panose="020B0606020202030204" pitchFamily="34" charset="0"/>
                <a:cs typeface="Arial" panose="020B0604020202020204" pitchFamily="34" charset="0"/>
              </a:rPr>
              <a:t>Utilizing the potential of NSLS II</a:t>
            </a:r>
            <a:r>
              <a:rPr lang="en-US" altLang="en-US" sz="1800" dirty="0">
                <a:latin typeface="Arial Narrow" panose="020B0606020202030204" pitchFamily="34" charset="0"/>
                <a:cs typeface="Arial" panose="020B0604020202020204" pitchFamily="34" charset="0"/>
              </a:rPr>
              <a:t> and establish/complete the spectrum of extreme conditions at the beamlines (high temperature, high and complex stress states, fatigue, oxidation/corrosion kinetics)</a:t>
            </a:r>
          </a:p>
          <a:p>
            <a:pPr lvl="1">
              <a:spcBef>
                <a:spcPct val="0"/>
              </a:spcBef>
              <a:buClrTx/>
              <a:buSzTx/>
              <a:buFont typeface="Arial" panose="020B0604020202020204" pitchFamily="34" charset="0"/>
              <a:buChar char="•"/>
            </a:pPr>
            <a:r>
              <a:rPr lang="en-US" altLang="en-US" sz="1600" dirty="0">
                <a:cs typeface="Arial" panose="020B0604020202020204" pitchFamily="34" charset="0"/>
              </a:rPr>
              <a:t>In-situ multi-dimensional stress capabilities with X-rays adding to the 3- and 4-point bending to include, Tension to failure, Compression, Torsion, High temperature, Oxidizing and other environments within the chamber</a:t>
            </a:r>
          </a:p>
          <a:p>
            <a:pPr marL="457200" lvl="1" indent="0">
              <a:spcBef>
                <a:spcPct val="0"/>
              </a:spcBef>
              <a:buClrTx/>
              <a:buSzTx/>
              <a:buNone/>
            </a:pPr>
            <a:endParaRPr lang="en-US" altLang="en-US" sz="1600" dirty="0">
              <a:cs typeface="Arial" panose="020B0604020202020204" pitchFamily="34" charset="0"/>
            </a:endParaRPr>
          </a:p>
          <a:p>
            <a:pPr marL="457200" lvl="1" indent="0">
              <a:spcBef>
                <a:spcPct val="0"/>
              </a:spcBef>
              <a:buClrTx/>
              <a:buSzTx/>
              <a:buNone/>
            </a:pPr>
            <a:r>
              <a:rPr lang="en-US" altLang="en-US" sz="1600" dirty="0">
                <a:cs typeface="Arial" panose="020B0604020202020204" pitchFamily="34" charset="0"/>
              </a:rPr>
              <a:t>X-ray Tomography, Small Angle Scattering</a:t>
            </a:r>
          </a:p>
          <a:p>
            <a:pPr marL="457200" lvl="1" indent="0">
              <a:spcBef>
                <a:spcPct val="0"/>
              </a:spcBef>
              <a:buClrTx/>
              <a:buSzTx/>
              <a:buNone/>
            </a:pPr>
            <a:r>
              <a:rPr lang="en-US" altLang="en-US" sz="1600" dirty="0">
                <a:cs typeface="Arial" panose="020B0604020202020204" pitchFamily="34" charset="0"/>
              </a:rPr>
              <a:t>and with upcoming HEX beamline: EDXRD and X-ray imaging once HEX beamline is commissioned</a:t>
            </a:r>
          </a:p>
          <a:p>
            <a:pPr marL="0" indent="0">
              <a:spcBef>
                <a:spcPct val="0"/>
              </a:spcBef>
              <a:buClrTx/>
              <a:buSzTx/>
              <a:buNone/>
            </a:pPr>
            <a:r>
              <a:rPr lang="en-US" altLang="en-US" sz="2000" dirty="0">
                <a:cs typeface="Arial" panose="020B0604020202020204" pitchFamily="34" charset="0"/>
              </a:rPr>
              <a:t>		</a:t>
            </a:r>
          </a:p>
          <a:p>
            <a:pPr>
              <a:spcBef>
                <a:spcPct val="0"/>
              </a:spcBef>
              <a:buClrTx/>
              <a:buSzTx/>
              <a:buFont typeface="Arial" panose="020B0604020202020204" pitchFamily="34" charset="0"/>
              <a:buChar char="•"/>
            </a:pPr>
            <a:r>
              <a:rPr lang="en-US" altLang="en-US" sz="1800" dirty="0">
                <a:latin typeface="Arial Narrow" panose="020B0606020202030204" pitchFamily="34" charset="0"/>
                <a:cs typeface="Arial" panose="020B0604020202020204" pitchFamily="34" charset="0"/>
              </a:rPr>
              <a:t>Bring into the suite of characterization capabilities </a:t>
            </a:r>
            <a:r>
              <a:rPr lang="en-US" altLang="en-US" sz="1800" dirty="0">
                <a:solidFill>
                  <a:srgbClr val="FF0000"/>
                </a:solidFill>
                <a:latin typeface="Arial Narrow" panose="020B0606020202030204" pitchFamily="34" charset="0"/>
                <a:cs typeface="Arial" panose="020B0604020202020204" pitchFamily="34" charset="0"/>
              </a:rPr>
              <a:t>electron microscopy</a:t>
            </a:r>
            <a:r>
              <a:rPr lang="en-US" altLang="en-US" sz="1800" b="1" dirty="0">
                <a:solidFill>
                  <a:srgbClr val="FF0000"/>
                </a:solidFill>
                <a:latin typeface="Arial Narrow" panose="020B0606020202030204" pitchFamily="34" charset="0"/>
                <a:cs typeface="Arial" panose="020B0604020202020204" pitchFamily="34" charset="0"/>
              </a:rPr>
              <a:t> </a:t>
            </a:r>
            <a:r>
              <a:rPr lang="en-US" altLang="en-US" sz="1800" dirty="0">
                <a:latin typeface="Arial Narrow" panose="020B0606020202030204" pitchFamily="34" charset="0"/>
                <a:cs typeface="Arial" panose="020B0604020202020204" pitchFamily="34" charset="0"/>
              </a:rPr>
              <a:t>for irradiated materials. </a:t>
            </a:r>
          </a:p>
          <a:p>
            <a:pPr lvl="1">
              <a:spcBef>
                <a:spcPct val="0"/>
              </a:spcBef>
              <a:buClrTx/>
              <a:buSzTx/>
              <a:buFont typeface="Arial" panose="020B0604020202020204" pitchFamily="34" charset="0"/>
              <a:buChar char="•"/>
            </a:pPr>
            <a:r>
              <a:rPr lang="en-US" altLang="en-US" sz="1400" dirty="0">
                <a:cs typeface="Arial" panose="020B0604020202020204" pitchFamily="34" charset="0"/>
              </a:rPr>
              <a:t>The introduction of scanning electron microscopy (SEM) in the TPL laboratory is currently under study in coordination with the BNL Center of Functional Nanomaterials (CFN), a capability that will enhance the characterization of materials at TPL.</a:t>
            </a:r>
          </a:p>
          <a:p>
            <a:pPr marL="0" indent="0">
              <a:spcBef>
                <a:spcPct val="0"/>
              </a:spcBef>
              <a:buClrTx/>
              <a:buSzTx/>
              <a:buNone/>
            </a:pPr>
            <a:endParaRPr lang="en-US" altLang="en-US" sz="2000" dirty="0">
              <a:cs typeface="Arial" panose="020B0604020202020204" pitchFamily="34" charset="0"/>
            </a:endParaRPr>
          </a:p>
          <a:p>
            <a:pPr>
              <a:spcBef>
                <a:spcPct val="0"/>
              </a:spcBef>
              <a:buClrTx/>
              <a:buSzTx/>
              <a:buFont typeface="Arial" panose="020B0604020202020204" pitchFamily="34" charset="0"/>
              <a:buChar char="•"/>
            </a:pPr>
            <a:r>
              <a:rPr lang="en-US" altLang="en-US" sz="1800" dirty="0">
                <a:solidFill>
                  <a:srgbClr val="FF0000"/>
                </a:solidFill>
                <a:latin typeface="Arial Narrow" panose="020B0606020202030204" pitchFamily="34" charset="0"/>
                <a:cs typeface="Arial" panose="020B0604020202020204" pitchFamily="34" charset="0"/>
              </a:rPr>
              <a:t>LINAC/BLIP upgrade</a:t>
            </a:r>
            <a:r>
              <a:rPr lang="en-US" altLang="en-US" sz="1800" dirty="0">
                <a:latin typeface="Arial Narrow" panose="020B0606020202030204" pitchFamily="34" charset="0"/>
                <a:cs typeface="Arial" panose="020B0604020202020204" pitchFamily="34" charset="0"/>
              </a:rPr>
              <a:t>: reached 205 μA current </a:t>
            </a:r>
            <a:r>
              <a:rPr lang="en-US" altLang="en-US" sz="1800" dirty="0">
                <a:latin typeface="Arial Narrow" panose="020B0606020202030204" pitchFamily="34" charset="0"/>
                <a:cs typeface="Arial" panose="020B0604020202020204" pitchFamily="34" charset="0"/>
                <a:sym typeface="Wingdings" panose="05000000000000000000" pitchFamily="2" charset="2"/>
              </a:rPr>
              <a:t> UPGRADE goal 300 </a:t>
            </a:r>
            <a:r>
              <a:rPr lang="en-US" altLang="en-US" sz="1800" dirty="0" err="1">
                <a:latin typeface="Arial Narrow" panose="020B0606020202030204" pitchFamily="34" charset="0"/>
                <a:cs typeface="Arial" panose="020B0604020202020204" pitchFamily="34" charset="0"/>
              </a:rPr>
              <a:t>μ</a:t>
            </a:r>
            <a:r>
              <a:rPr lang="en-US" altLang="en-US" sz="1800" dirty="0" err="1">
                <a:latin typeface="Arial Narrow" panose="020B0606020202030204" pitchFamily="34" charset="0"/>
                <a:cs typeface="Arial" panose="020B0604020202020204" pitchFamily="34" charset="0"/>
                <a:sym typeface="Wingdings" panose="05000000000000000000" pitchFamily="2" charset="2"/>
              </a:rPr>
              <a:t>A</a:t>
            </a:r>
            <a:endParaRPr lang="en-US" altLang="en-US" sz="1800" dirty="0">
              <a:latin typeface="Arial Narrow" panose="020B0606020202030204" pitchFamily="34" charset="0"/>
              <a:cs typeface="Arial" panose="020B0604020202020204" pitchFamily="34" charset="0"/>
              <a:sym typeface="Wingdings" panose="05000000000000000000" pitchFamily="2" charset="2"/>
            </a:endParaRPr>
          </a:p>
          <a:p>
            <a:pPr>
              <a:spcBef>
                <a:spcPct val="0"/>
              </a:spcBef>
              <a:buClrTx/>
              <a:buSzTx/>
              <a:buFont typeface="Arial" panose="020B0604020202020204" pitchFamily="34" charset="0"/>
              <a:buChar char="•"/>
            </a:pPr>
            <a:r>
              <a:rPr lang="en-US" altLang="en-US" sz="1800" dirty="0">
                <a:solidFill>
                  <a:srgbClr val="FF0000"/>
                </a:solidFill>
                <a:latin typeface="Arial Narrow" panose="020B0606020202030204" pitchFamily="34" charset="0"/>
                <a:cs typeface="Arial" panose="020B0604020202020204" pitchFamily="34" charset="0"/>
                <a:sym typeface="Wingdings" panose="05000000000000000000" pitchFamily="2" charset="2"/>
              </a:rPr>
              <a:t>Materials in Radiation Environment</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9" name="Rectangle 4">
            <a:extLst>
              <a:ext uri="{FF2B5EF4-FFF2-40B4-BE49-F238E27FC236}">
                <a16:creationId xmlns:a16="http://schemas.microsoft.com/office/drawing/2014/main" id="{6339E88C-F243-4897-AA2B-2A838DAA4B32}"/>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rgbClr val="042B7F"/>
              </a:buClr>
              <a:buSzPct val="110000"/>
              <a:buFont typeface="Wingdings" panose="05000000000000000000" pitchFamily="2" charset="2"/>
              <a:buChar char="§"/>
              <a:defRPr sz="24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rgbClr val="042B7F"/>
              </a:buClr>
              <a:buSzPct val="90000"/>
              <a:buFont typeface="Times" panose="02020603050405020304" pitchFamily="18" charset="0"/>
              <a:buChar char="•"/>
              <a:defRPr sz="2000">
                <a:solidFill>
                  <a:schemeClr val="tx1"/>
                </a:solidFill>
                <a:latin typeface="Arial" panose="020B0604020202020204" pitchFamily="34" charset="0"/>
                <a:ea typeface="MS PGothic" panose="020B0600070205080204" pitchFamily="34" charset="-128"/>
              </a:defRPr>
            </a:lvl2pPr>
            <a:lvl3pPr marL="1143000" indent="-228600">
              <a:lnSpc>
                <a:spcPct val="80000"/>
              </a:lnSpc>
              <a:spcBef>
                <a:spcPct val="20000"/>
              </a:spcBef>
              <a:buClr>
                <a:srgbClr val="042B7F"/>
              </a:buClr>
              <a:buSzPct val="90000"/>
              <a:buChar char="-"/>
              <a:defRPr sz="2400">
                <a:solidFill>
                  <a:schemeClr val="tx1"/>
                </a:solidFill>
                <a:latin typeface="Arial" panose="020B0604020202020204" pitchFamily="34" charset="0"/>
                <a:ea typeface="MS PGothic" panose="020B0600070205080204" pitchFamily="34" charset="-128"/>
              </a:defRPr>
            </a:lvl3pPr>
            <a:lvl4pPr marL="1600200" indent="-228600">
              <a:lnSpc>
                <a:spcPct val="80000"/>
              </a:lnSpc>
              <a:spcBef>
                <a:spcPct val="20000"/>
              </a:spcBef>
              <a:buClr>
                <a:srgbClr val="042B7F"/>
              </a:buClr>
              <a:buSzPct val="90000"/>
              <a:buChar char="-"/>
              <a:defRPr sz="2000">
                <a:solidFill>
                  <a:schemeClr val="tx1"/>
                </a:solidFill>
                <a:latin typeface="Arial" panose="020B0604020202020204" pitchFamily="34" charset="0"/>
                <a:ea typeface="MS PGothic" panose="020B0600070205080204" pitchFamily="34" charset="-128"/>
              </a:defRPr>
            </a:lvl4pPr>
            <a:lvl5pPr marL="2057400" indent="-228600">
              <a:lnSpc>
                <a:spcPct val="80000"/>
              </a:lnSpc>
              <a:spcBef>
                <a:spcPct val="20000"/>
              </a:spcBef>
              <a:buClr>
                <a:srgbClr val="042B7F"/>
              </a:buClr>
              <a:buSzPct val="9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endParaRPr lang="en-US" altLang="en-US" sz="2800">
              <a:solidFill>
                <a:srgbClr val="322F31"/>
              </a:solidFill>
              <a:cs typeface="Arial" panose="020B0604020202020204" pitchFamily="34" charset="0"/>
            </a:endParaRPr>
          </a:p>
        </p:txBody>
      </p:sp>
      <p:sp>
        <p:nvSpPr>
          <p:cNvPr id="70660" name="Rectangle 6">
            <a:extLst>
              <a:ext uri="{FF2B5EF4-FFF2-40B4-BE49-F238E27FC236}">
                <a16:creationId xmlns:a16="http://schemas.microsoft.com/office/drawing/2014/main" id="{81DC9F83-724F-4B41-883F-B88DDC481B2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rgbClr val="042B7F"/>
              </a:buClr>
              <a:buSzPct val="110000"/>
              <a:buFont typeface="Wingdings" panose="05000000000000000000" pitchFamily="2" charset="2"/>
              <a:buChar char="§"/>
              <a:defRPr sz="24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rgbClr val="042B7F"/>
              </a:buClr>
              <a:buSzPct val="90000"/>
              <a:buFont typeface="Times" panose="02020603050405020304" pitchFamily="18" charset="0"/>
              <a:buChar char="•"/>
              <a:defRPr sz="2000">
                <a:solidFill>
                  <a:schemeClr val="tx1"/>
                </a:solidFill>
                <a:latin typeface="Arial" panose="020B0604020202020204" pitchFamily="34" charset="0"/>
                <a:ea typeface="MS PGothic" panose="020B0600070205080204" pitchFamily="34" charset="-128"/>
              </a:defRPr>
            </a:lvl2pPr>
            <a:lvl3pPr marL="1143000" indent="-228600">
              <a:lnSpc>
                <a:spcPct val="80000"/>
              </a:lnSpc>
              <a:spcBef>
                <a:spcPct val="20000"/>
              </a:spcBef>
              <a:buClr>
                <a:srgbClr val="042B7F"/>
              </a:buClr>
              <a:buSzPct val="90000"/>
              <a:buChar char="-"/>
              <a:defRPr sz="2400">
                <a:solidFill>
                  <a:schemeClr val="tx1"/>
                </a:solidFill>
                <a:latin typeface="Arial" panose="020B0604020202020204" pitchFamily="34" charset="0"/>
                <a:ea typeface="MS PGothic" panose="020B0600070205080204" pitchFamily="34" charset="-128"/>
              </a:defRPr>
            </a:lvl3pPr>
            <a:lvl4pPr marL="1600200" indent="-228600">
              <a:lnSpc>
                <a:spcPct val="80000"/>
              </a:lnSpc>
              <a:spcBef>
                <a:spcPct val="20000"/>
              </a:spcBef>
              <a:buClr>
                <a:srgbClr val="042B7F"/>
              </a:buClr>
              <a:buSzPct val="90000"/>
              <a:buChar char="-"/>
              <a:defRPr sz="2000">
                <a:solidFill>
                  <a:schemeClr val="tx1"/>
                </a:solidFill>
                <a:latin typeface="Arial" panose="020B0604020202020204" pitchFamily="34" charset="0"/>
                <a:ea typeface="MS PGothic" panose="020B0600070205080204" pitchFamily="34" charset="-128"/>
              </a:defRPr>
            </a:lvl4pPr>
            <a:lvl5pPr marL="2057400" indent="-228600">
              <a:lnSpc>
                <a:spcPct val="80000"/>
              </a:lnSpc>
              <a:spcBef>
                <a:spcPct val="20000"/>
              </a:spcBef>
              <a:buClr>
                <a:srgbClr val="042B7F"/>
              </a:buClr>
              <a:buSzPct val="9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endParaRPr lang="en-US" altLang="en-US" sz="2800">
              <a:solidFill>
                <a:srgbClr val="322F31"/>
              </a:solidFill>
              <a:cs typeface="Arial" panose="020B0604020202020204" pitchFamily="34" charset="0"/>
            </a:endParaRPr>
          </a:p>
        </p:txBody>
      </p:sp>
      <p:sp>
        <p:nvSpPr>
          <p:cNvPr id="70661" name="TextBox 3">
            <a:extLst>
              <a:ext uri="{FF2B5EF4-FFF2-40B4-BE49-F238E27FC236}">
                <a16:creationId xmlns:a16="http://schemas.microsoft.com/office/drawing/2014/main" id="{FF8E62E2-062A-461A-A6FC-D50A602F6390}"/>
              </a:ext>
            </a:extLst>
          </p:cNvPr>
          <p:cNvSpPr txBox="1">
            <a:spLocks noChangeArrowheads="1"/>
          </p:cNvSpPr>
          <p:nvPr/>
        </p:nvSpPr>
        <p:spPr bwMode="auto">
          <a:xfrm>
            <a:off x="504967" y="359614"/>
            <a:ext cx="8420669" cy="5693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042B7F"/>
              </a:buClr>
              <a:buSzPct val="110000"/>
              <a:buFont typeface="Wingdings" panose="05000000000000000000" pitchFamily="2" charset="2"/>
              <a:buChar char="§"/>
              <a:defRPr sz="24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rgbClr val="042B7F"/>
              </a:buClr>
              <a:buSzPct val="90000"/>
              <a:buFont typeface="Times" panose="02020603050405020304" pitchFamily="18" charset="0"/>
              <a:buChar char="•"/>
              <a:defRPr sz="2000">
                <a:solidFill>
                  <a:schemeClr val="tx1"/>
                </a:solidFill>
                <a:latin typeface="Arial" panose="020B0604020202020204" pitchFamily="34" charset="0"/>
                <a:ea typeface="MS PGothic" panose="020B0600070205080204" pitchFamily="34" charset="-128"/>
              </a:defRPr>
            </a:lvl2pPr>
            <a:lvl3pPr marL="1143000" indent="-228600">
              <a:lnSpc>
                <a:spcPct val="80000"/>
              </a:lnSpc>
              <a:spcBef>
                <a:spcPct val="20000"/>
              </a:spcBef>
              <a:buClr>
                <a:srgbClr val="042B7F"/>
              </a:buClr>
              <a:buSzPct val="90000"/>
              <a:buChar char="-"/>
              <a:defRPr sz="2400">
                <a:solidFill>
                  <a:schemeClr val="tx1"/>
                </a:solidFill>
                <a:latin typeface="Arial" panose="020B0604020202020204" pitchFamily="34" charset="0"/>
                <a:ea typeface="MS PGothic" panose="020B0600070205080204" pitchFamily="34" charset="-128"/>
              </a:defRPr>
            </a:lvl3pPr>
            <a:lvl4pPr marL="1600200" indent="-228600">
              <a:lnSpc>
                <a:spcPct val="80000"/>
              </a:lnSpc>
              <a:spcBef>
                <a:spcPct val="20000"/>
              </a:spcBef>
              <a:buClr>
                <a:srgbClr val="042B7F"/>
              </a:buClr>
              <a:buSzPct val="90000"/>
              <a:buChar char="-"/>
              <a:defRPr sz="2000">
                <a:solidFill>
                  <a:schemeClr val="tx1"/>
                </a:solidFill>
                <a:latin typeface="Arial" panose="020B0604020202020204" pitchFamily="34" charset="0"/>
                <a:ea typeface="MS PGothic" panose="020B0600070205080204" pitchFamily="34" charset="-128"/>
              </a:defRPr>
            </a:lvl4pPr>
            <a:lvl5pPr marL="2057400" indent="-228600">
              <a:lnSpc>
                <a:spcPct val="80000"/>
              </a:lnSpc>
              <a:spcBef>
                <a:spcPct val="20000"/>
              </a:spcBef>
              <a:buClr>
                <a:srgbClr val="042B7F"/>
              </a:buClr>
              <a:buSzPct val="9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endParaRPr lang="en-US" altLang="en-US" sz="1600" b="1" dirty="0">
              <a:solidFill>
                <a:srgbClr val="322F31"/>
              </a:solidFill>
              <a:cs typeface="Arial" panose="020B0604020202020204" pitchFamily="34" charset="0"/>
            </a:endParaRPr>
          </a:p>
          <a:p>
            <a:pPr>
              <a:spcBef>
                <a:spcPct val="0"/>
              </a:spcBef>
              <a:buClrTx/>
              <a:buSzTx/>
              <a:buFontTx/>
              <a:buNone/>
            </a:pPr>
            <a:r>
              <a:rPr lang="en-US" altLang="en-US" sz="1800" b="1" dirty="0">
                <a:latin typeface="Arial Narrow" panose="020B0606020202030204" pitchFamily="34" charset="0"/>
                <a:cs typeface="Arial" panose="020B0604020202020204" pitchFamily="34" charset="0"/>
              </a:rPr>
              <a:t>Novel materials</a:t>
            </a:r>
            <a:r>
              <a:rPr lang="en-US" altLang="en-US" sz="1800" dirty="0">
                <a:latin typeface="Arial Narrow" panose="020B0606020202030204" pitchFamily="34" charset="0"/>
                <a:cs typeface="Arial" panose="020B0604020202020204" pitchFamily="34" charset="0"/>
              </a:rPr>
              <a:t>, alloys and composites for next generation reactors and/or accelerators require assessment under extremes. Key to such assessment is the ability for post-irradiation characterization of materials of interest</a:t>
            </a:r>
          </a:p>
          <a:p>
            <a:pPr>
              <a:spcBef>
                <a:spcPct val="0"/>
              </a:spcBef>
              <a:buClrTx/>
              <a:buSzTx/>
              <a:buFontTx/>
              <a:buNone/>
            </a:pPr>
            <a:endParaRPr lang="en-US" altLang="en-US" sz="800" dirty="0">
              <a:latin typeface="Arial Narrow" panose="020B0606020202030204" pitchFamily="34" charset="0"/>
              <a:cs typeface="Arial" panose="020B0604020202020204" pitchFamily="34" charset="0"/>
            </a:endParaRPr>
          </a:p>
          <a:p>
            <a:pPr>
              <a:spcBef>
                <a:spcPct val="0"/>
              </a:spcBef>
              <a:buClrTx/>
              <a:buSzTx/>
              <a:buFontTx/>
              <a:buNone/>
            </a:pPr>
            <a:r>
              <a:rPr lang="en-US" altLang="en-US" sz="1800" dirty="0">
                <a:latin typeface="Arial Narrow" panose="020B0606020202030204" pitchFamily="34" charset="0"/>
                <a:cs typeface="Arial" panose="020B0604020202020204" pitchFamily="34" charset="0"/>
              </a:rPr>
              <a:t>BNL over the decades has maintained infrastructure for macroscopic characterization (hot cells, etc.)</a:t>
            </a:r>
          </a:p>
          <a:p>
            <a:pPr>
              <a:spcBef>
                <a:spcPct val="0"/>
              </a:spcBef>
              <a:buClrTx/>
              <a:buSzTx/>
              <a:buFontTx/>
              <a:buNone/>
            </a:pPr>
            <a:endParaRPr lang="en-US" altLang="en-US" sz="800" dirty="0">
              <a:latin typeface="Arial Narrow" panose="020B0606020202030204" pitchFamily="34" charset="0"/>
              <a:cs typeface="Arial" panose="020B0604020202020204" pitchFamily="34" charset="0"/>
            </a:endParaRPr>
          </a:p>
          <a:p>
            <a:pPr>
              <a:spcBef>
                <a:spcPct val="0"/>
              </a:spcBef>
              <a:buClrTx/>
              <a:buSzTx/>
              <a:buFontTx/>
              <a:buNone/>
            </a:pPr>
            <a:r>
              <a:rPr lang="en-US" altLang="en-US" sz="1800" dirty="0">
                <a:latin typeface="Arial Narrow" panose="020B0606020202030204" pitchFamily="34" charset="0"/>
                <a:cs typeface="Arial" panose="020B0604020202020204" pitchFamily="34" charset="0"/>
              </a:rPr>
              <a:t>Availability of the NSLS-II synchrotron with high energy X-rays and the commissioned techniques</a:t>
            </a:r>
          </a:p>
          <a:p>
            <a:pPr>
              <a:spcBef>
                <a:spcPct val="0"/>
              </a:spcBef>
              <a:buClrTx/>
              <a:buSzTx/>
              <a:buFontTx/>
              <a:buNone/>
            </a:pPr>
            <a:r>
              <a:rPr lang="en-US" altLang="en-US" sz="1800" dirty="0">
                <a:latin typeface="Arial Narrow" panose="020B0606020202030204" pitchFamily="34" charset="0"/>
                <a:cs typeface="Arial" panose="020B0604020202020204" pitchFamily="34" charset="0"/>
              </a:rPr>
              <a:t>at the beamlines provide an excellent means of micro-characterizing BLIP irradiated materials.</a:t>
            </a:r>
          </a:p>
          <a:p>
            <a:pPr>
              <a:spcBef>
                <a:spcPct val="0"/>
              </a:spcBef>
              <a:buClrTx/>
              <a:buSzTx/>
              <a:buFontTx/>
              <a:buNone/>
            </a:pPr>
            <a:endParaRPr lang="en-US" altLang="en-US" sz="800" dirty="0">
              <a:latin typeface="Arial Narrow" panose="020B0606020202030204" pitchFamily="34" charset="0"/>
              <a:cs typeface="Arial" panose="020B0604020202020204" pitchFamily="34" charset="0"/>
            </a:endParaRPr>
          </a:p>
          <a:p>
            <a:pPr>
              <a:spcBef>
                <a:spcPct val="0"/>
              </a:spcBef>
              <a:buClrTx/>
              <a:buSzTx/>
              <a:buFontTx/>
              <a:buNone/>
            </a:pPr>
            <a:r>
              <a:rPr lang="en-US" altLang="en-US" sz="1800" dirty="0">
                <a:latin typeface="Arial Narrow" panose="020B0606020202030204" pitchFamily="34" charset="0"/>
                <a:cs typeface="Arial" panose="020B0604020202020204" pitchFamily="34" charset="0"/>
              </a:rPr>
              <a:t>While currently Electron Microscopy has been integrated into the characterization process only for unirradiated materials under extremes (at Center of Functional Nanomaterials facility)</a:t>
            </a:r>
          </a:p>
          <a:p>
            <a:pPr>
              <a:spcBef>
                <a:spcPct val="0"/>
              </a:spcBef>
              <a:buClrTx/>
              <a:buSzTx/>
              <a:buFontTx/>
              <a:buNone/>
            </a:pPr>
            <a:endParaRPr lang="en-US" altLang="en-US" sz="1800" dirty="0">
              <a:latin typeface="Arial Narrow" panose="020B0606020202030204" pitchFamily="34" charset="0"/>
              <a:cs typeface="Arial" panose="020B0604020202020204" pitchFamily="34" charset="0"/>
            </a:endParaRPr>
          </a:p>
          <a:p>
            <a:pPr>
              <a:spcBef>
                <a:spcPct val="0"/>
              </a:spcBef>
              <a:buClrTx/>
              <a:buSzTx/>
              <a:buNone/>
            </a:pPr>
            <a:r>
              <a:rPr lang="en-US" altLang="en-US" sz="1800" b="1" dirty="0">
                <a:latin typeface="Arial Narrow" panose="020B0606020202030204" pitchFamily="34" charset="0"/>
                <a:cs typeface="Arial" panose="020B0604020202020204" pitchFamily="34" charset="0"/>
              </a:rPr>
              <a:t>Protons</a:t>
            </a:r>
            <a:r>
              <a:rPr lang="en-US" altLang="en-US" sz="1800" dirty="0">
                <a:latin typeface="Arial Narrow" panose="020B0606020202030204" pitchFamily="34" charset="0"/>
                <a:cs typeface="Arial" panose="020B0604020202020204" pitchFamily="34" charset="0"/>
              </a:rPr>
              <a:t> and other </a:t>
            </a:r>
            <a:r>
              <a:rPr lang="en-US" altLang="en-US" sz="1800" b="1" dirty="0">
                <a:latin typeface="Arial Narrow" panose="020B0606020202030204" pitchFamily="34" charset="0"/>
                <a:cs typeface="Arial" panose="020B0604020202020204" pitchFamily="34" charset="0"/>
              </a:rPr>
              <a:t>ions</a:t>
            </a:r>
            <a:r>
              <a:rPr lang="en-US" altLang="en-US" sz="1800" dirty="0">
                <a:latin typeface="Arial Narrow" panose="020B0606020202030204" pitchFamily="34" charset="0"/>
                <a:cs typeface="Arial" panose="020B0604020202020204" pitchFamily="34" charset="0"/>
              </a:rPr>
              <a:t> as surrogates to emulate the damaging effects of fast neutrons have been</a:t>
            </a:r>
          </a:p>
          <a:p>
            <a:pPr>
              <a:spcBef>
                <a:spcPct val="0"/>
              </a:spcBef>
              <a:buClrTx/>
              <a:buSzTx/>
              <a:buNone/>
            </a:pPr>
            <a:r>
              <a:rPr lang="en-US" altLang="en-US" sz="1800" dirty="0">
                <a:latin typeface="Arial Narrow" panose="020B0606020202030204" pitchFamily="34" charset="0"/>
                <a:cs typeface="Arial" panose="020B0604020202020204" pitchFamily="34" charset="0"/>
              </a:rPr>
              <a:t>used at BNL . Also, BNL Linac/BLIP has provided to-date modest means to increase</a:t>
            </a:r>
          </a:p>
          <a:p>
            <a:pPr>
              <a:spcBef>
                <a:spcPct val="0"/>
              </a:spcBef>
              <a:buClrTx/>
              <a:buSzTx/>
              <a:buNone/>
            </a:pPr>
            <a:r>
              <a:rPr lang="en-US" altLang="en-US" sz="1800" dirty="0">
                <a:latin typeface="Arial Narrow" panose="020B0606020202030204" pitchFamily="34" charset="0"/>
                <a:cs typeface="Arial" panose="020B0604020202020204" pitchFamily="34" charset="0"/>
              </a:rPr>
              <a:t>availability of </a:t>
            </a:r>
            <a:r>
              <a:rPr lang="en-US" altLang="en-US" sz="1800" b="1" dirty="0">
                <a:latin typeface="Arial Narrow" panose="020B0606020202030204" pitchFamily="34" charset="0"/>
                <a:cs typeface="Arial" panose="020B0604020202020204" pitchFamily="34" charset="0"/>
              </a:rPr>
              <a:t>fast neutrons </a:t>
            </a:r>
            <a:r>
              <a:rPr lang="en-US" altLang="en-US" sz="1800" dirty="0">
                <a:latin typeface="Arial Narrow" panose="020B0606020202030204" pitchFamily="34" charset="0"/>
                <a:cs typeface="Arial" panose="020B0604020202020204" pitchFamily="34" charset="0"/>
              </a:rPr>
              <a:t>to test materials for fast reactors</a:t>
            </a:r>
          </a:p>
          <a:p>
            <a:pPr>
              <a:spcBef>
                <a:spcPct val="0"/>
              </a:spcBef>
              <a:buClrTx/>
              <a:buSzTx/>
              <a:buFontTx/>
              <a:buNone/>
            </a:pPr>
            <a:r>
              <a:rPr lang="en-US" altLang="en-US" sz="1800" dirty="0">
                <a:latin typeface="Arial Narrow" panose="020B0606020202030204" pitchFamily="34" charset="0"/>
                <a:cs typeface="Arial" panose="020B0604020202020204" pitchFamily="34" charset="0"/>
              </a:rPr>
              <a:t>Proposal is moving forward at BNL to utilize the  200 MeV Linac and the 300 </a:t>
            </a:r>
            <a:r>
              <a:rPr lang="el-GR" altLang="en-US" sz="1800" dirty="0">
                <a:latin typeface="Arial Narrow" panose="020B0606020202030204" pitchFamily="34" charset="0"/>
                <a:cs typeface="Arial" panose="020B0604020202020204" pitchFamily="34" charset="0"/>
              </a:rPr>
              <a:t>μ</a:t>
            </a:r>
            <a:r>
              <a:rPr lang="en-US" altLang="en-US" sz="1800" dirty="0">
                <a:latin typeface="Arial Narrow" panose="020B0606020202030204" pitchFamily="34" charset="0"/>
                <a:cs typeface="Arial" panose="020B0604020202020204" pitchFamily="34" charset="0"/>
              </a:rPr>
              <a:t>A peak current it can</a:t>
            </a:r>
          </a:p>
          <a:p>
            <a:pPr>
              <a:spcBef>
                <a:spcPct val="0"/>
              </a:spcBef>
              <a:buClrTx/>
              <a:buSzTx/>
              <a:buFontTx/>
              <a:buNone/>
            </a:pPr>
            <a:r>
              <a:rPr lang="en-US" altLang="en-US" sz="1800" dirty="0">
                <a:latin typeface="Arial Narrow" panose="020B0606020202030204" pitchFamily="34" charset="0"/>
                <a:cs typeface="Arial" panose="020B0604020202020204" pitchFamily="34" charset="0"/>
              </a:rPr>
              <a:t>deliver after its upgrade (peak current achieved to-date 200+ </a:t>
            </a:r>
            <a:r>
              <a:rPr lang="el-GR" altLang="en-US" sz="1800" dirty="0">
                <a:latin typeface="Arial Narrow" panose="020B0606020202030204" pitchFamily="34" charset="0"/>
                <a:cs typeface="Arial" panose="020B0604020202020204" pitchFamily="34" charset="0"/>
              </a:rPr>
              <a:t>μ</a:t>
            </a:r>
            <a:r>
              <a:rPr lang="en-US" altLang="en-US" sz="1800" dirty="0">
                <a:latin typeface="Arial Narrow" panose="020B0606020202030204" pitchFamily="34" charset="0"/>
                <a:cs typeface="Arial" panose="020B0604020202020204" pitchFamily="34" charset="0"/>
              </a:rPr>
              <a:t>A) for usable fast neutron spectra</a:t>
            </a:r>
          </a:p>
          <a:p>
            <a:pPr>
              <a:spcBef>
                <a:spcPct val="0"/>
              </a:spcBef>
              <a:buClrTx/>
              <a:buSzTx/>
              <a:buFontTx/>
              <a:buNone/>
            </a:pPr>
            <a:r>
              <a:rPr lang="en-US" altLang="en-US" sz="1800" dirty="0">
                <a:latin typeface="Arial Narrow" panose="020B0606020202030204" pitchFamily="34" charset="0"/>
                <a:cs typeface="Arial" panose="020B0604020202020204" pitchFamily="34" charset="0"/>
              </a:rPr>
              <a:t>for fission and fusion materials</a:t>
            </a:r>
          </a:p>
          <a:p>
            <a:pPr>
              <a:spcBef>
                <a:spcPct val="0"/>
              </a:spcBef>
              <a:buClrTx/>
              <a:buSzTx/>
              <a:buFontTx/>
              <a:buNone/>
            </a:pPr>
            <a:endParaRPr lang="en-US" altLang="en-US" sz="1800" dirty="0">
              <a:latin typeface="Arial Narrow" panose="020B0606020202030204" pitchFamily="34" charset="0"/>
              <a:cs typeface="Arial" panose="020B0604020202020204" pitchFamily="34" charset="0"/>
            </a:endParaRPr>
          </a:p>
          <a:p>
            <a:pPr>
              <a:spcBef>
                <a:spcPct val="0"/>
              </a:spcBef>
              <a:buClrTx/>
              <a:buSzTx/>
              <a:buFontTx/>
              <a:buNone/>
            </a:pPr>
            <a:r>
              <a:rPr lang="en-US" altLang="en-US" sz="1800" dirty="0">
                <a:latin typeface="Arial Narrow" panose="020B0606020202030204" pitchFamily="34" charset="0"/>
                <a:cs typeface="Arial" panose="020B0604020202020204" pitchFamily="34" charset="0"/>
              </a:rPr>
              <a:t>MRE facility will allow for more through testing of irradiated materials.</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498ECB3-77A5-3D4D-9BF7-4BAB10DFD336}"/>
              </a:ext>
            </a:extLst>
          </p:cNvPr>
          <p:cNvSpPr>
            <a:spLocks noGrp="1"/>
          </p:cNvSpPr>
          <p:nvPr>
            <p:ph type="sldNum" sz="quarter" idx="4"/>
          </p:nvPr>
        </p:nvSpPr>
        <p:spPr/>
        <p:txBody>
          <a:bodyPr/>
          <a:lstStyle/>
          <a:p>
            <a:fld id="{933A556B-7C63-244D-9B7C-B0EA8042B330}" type="slidenum">
              <a:rPr lang="en-US" smtClean="0"/>
              <a:pPr/>
              <a:t>38</a:t>
            </a:fld>
            <a:endParaRPr lang="en-US" dirty="0"/>
          </a:p>
        </p:txBody>
      </p:sp>
      <p:sp>
        <p:nvSpPr>
          <p:cNvPr id="3" name="Title 2">
            <a:extLst>
              <a:ext uri="{FF2B5EF4-FFF2-40B4-BE49-F238E27FC236}">
                <a16:creationId xmlns:a16="http://schemas.microsoft.com/office/drawing/2014/main" id="{BAAA77AB-6176-954F-B865-28A9CCC08A9A}"/>
              </a:ext>
            </a:extLst>
          </p:cNvPr>
          <p:cNvSpPr>
            <a:spLocks noGrp="1"/>
          </p:cNvSpPr>
          <p:nvPr>
            <p:ph type="ctrTitle"/>
          </p:nvPr>
        </p:nvSpPr>
        <p:spPr/>
        <p:txBody>
          <a:bodyPr/>
          <a:lstStyle/>
          <a:p>
            <a:r>
              <a:rPr lang="en-US" dirty="0"/>
              <a:t>Questions?</a:t>
            </a:r>
          </a:p>
        </p:txBody>
      </p:sp>
    </p:spTree>
    <p:extLst>
      <p:ext uri="{BB962C8B-B14F-4D97-AF65-F5344CB8AC3E}">
        <p14:creationId xmlns:p14="http://schemas.microsoft.com/office/powerpoint/2010/main" val="31663343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162773" y="1810662"/>
            <a:ext cx="6681073" cy="3998828"/>
            <a:chOff x="26362" y="1271216"/>
            <a:chExt cx="8908097" cy="5331770"/>
          </a:xfrm>
        </p:grpSpPr>
        <p:grpSp>
          <p:nvGrpSpPr>
            <p:cNvPr id="3" name="Group 2"/>
            <p:cNvGrpSpPr/>
            <p:nvPr/>
          </p:nvGrpSpPr>
          <p:grpSpPr>
            <a:xfrm>
              <a:off x="66218" y="1271216"/>
              <a:ext cx="8868241" cy="5331770"/>
              <a:chOff x="66218" y="1271216"/>
              <a:chExt cx="8868241" cy="5331770"/>
            </a:xfrm>
          </p:grpSpPr>
          <p:grpSp>
            <p:nvGrpSpPr>
              <p:cNvPr id="2" name="Group 1"/>
              <p:cNvGrpSpPr/>
              <p:nvPr/>
            </p:nvGrpSpPr>
            <p:grpSpPr>
              <a:xfrm>
                <a:off x="66218" y="1271216"/>
                <a:ext cx="8868241" cy="5331770"/>
                <a:chOff x="-16906" y="1169620"/>
                <a:chExt cx="8868241" cy="5331770"/>
              </a:xfrm>
            </p:grpSpPr>
            <p:grpSp>
              <p:nvGrpSpPr>
                <p:cNvPr id="233" name="Group 3"/>
                <p:cNvGrpSpPr>
                  <a:grpSpLocks/>
                </p:cNvGrpSpPr>
                <p:nvPr/>
              </p:nvGrpSpPr>
              <p:grpSpPr bwMode="auto">
                <a:xfrm>
                  <a:off x="1122363" y="2036763"/>
                  <a:ext cx="5849937" cy="3162300"/>
                  <a:chOff x="217" y="555"/>
                  <a:chExt cx="5317" cy="3288"/>
                </a:xfrm>
              </p:grpSpPr>
              <p:sp>
                <p:nvSpPr>
                  <p:cNvPr id="375" name="Freeform 4"/>
                  <p:cNvSpPr>
                    <a:spLocks/>
                  </p:cNvSpPr>
                  <p:nvPr/>
                </p:nvSpPr>
                <p:spPr bwMode="auto">
                  <a:xfrm>
                    <a:off x="464" y="555"/>
                    <a:ext cx="688" cy="492"/>
                  </a:xfrm>
                  <a:custGeom>
                    <a:avLst/>
                    <a:gdLst>
                      <a:gd name="T0" fmla="*/ 212 w 688"/>
                      <a:gd name="T1" fmla="*/ 119 h 492"/>
                      <a:gd name="T2" fmla="*/ 212 w 688"/>
                      <a:gd name="T3" fmla="*/ 102 h 492"/>
                      <a:gd name="T4" fmla="*/ 195 w 688"/>
                      <a:gd name="T5" fmla="*/ 60 h 492"/>
                      <a:gd name="T6" fmla="*/ 212 w 688"/>
                      <a:gd name="T7" fmla="*/ 60 h 492"/>
                      <a:gd name="T8" fmla="*/ 221 w 688"/>
                      <a:gd name="T9" fmla="*/ 34 h 492"/>
                      <a:gd name="T10" fmla="*/ 212 w 688"/>
                      <a:gd name="T11" fmla="*/ 9 h 492"/>
                      <a:gd name="T12" fmla="*/ 586 w 688"/>
                      <a:gd name="T13" fmla="*/ 102 h 492"/>
                      <a:gd name="T14" fmla="*/ 654 w 688"/>
                      <a:gd name="T15" fmla="*/ 237 h 492"/>
                      <a:gd name="T16" fmla="*/ 628 w 688"/>
                      <a:gd name="T17" fmla="*/ 356 h 492"/>
                      <a:gd name="T18" fmla="*/ 611 w 688"/>
                      <a:gd name="T19" fmla="*/ 449 h 492"/>
                      <a:gd name="T20" fmla="*/ 611 w 688"/>
                      <a:gd name="T21" fmla="*/ 466 h 492"/>
                      <a:gd name="T22" fmla="*/ 611 w 688"/>
                      <a:gd name="T23" fmla="*/ 483 h 492"/>
                      <a:gd name="T24" fmla="*/ 518 w 688"/>
                      <a:gd name="T25" fmla="*/ 475 h 492"/>
                      <a:gd name="T26" fmla="*/ 416 w 688"/>
                      <a:gd name="T27" fmla="*/ 458 h 492"/>
                      <a:gd name="T28" fmla="*/ 390 w 688"/>
                      <a:gd name="T29" fmla="*/ 449 h 492"/>
                      <a:gd name="T30" fmla="*/ 365 w 688"/>
                      <a:gd name="T31" fmla="*/ 458 h 492"/>
                      <a:gd name="T32" fmla="*/ 331 w 688"/>
                      <a:gd name="T33" fmla="*/ 458 h 492"/>
                      <a:gd name="T34" fmla="*/ 297 w 688"/>
                      <a:gd name="T35" fmla="*/ 458 h 492"/>
                      <a:gd name="T36" fmla="*/ 280 w 688"/>
                      <a:gd name="T37" fmla="*/ 449 h 492"/>
                      <a:gd name="T38" fmla="*/ 246 w 688"/>
                      <a:gd name="T39" fmla="*/ 449 h 492"/>
                      <a:gd name="T40" fmla="*/ 229 w 688"/>
                      <a:gd name="T41" fmla="*/ 449 h 492"/>
                      <a:gd name="T42" fmla="*/ 229 w 688"/>
                      <a:gd name="T43" fmla="*/ 441 h 492"/>
                      <a:gd name="T44" fmla="*/ 212 w 688"/>
                      <a:gd name="T45" fmla="*/ 432 h 492"/>
                      <a:gd name="T46" fmla="*/ 178 w 688"/>
                      <a:gd name="T47" fmla="*/ 424 h 492"/>
                      <a:gd name="T48" fmla="*/ 161 w 688"/>
                      <a:gd name="T49" fmla="*/ 432 h 492"/>
                      <a:gd name="T50" fmla="*/ 127 w 688"/>
                      <a:gd name="T51" fmla="*/ 432 h 492"/>
                      <a:gd name="T52" fmla="*/ 102 w 688"/>
                      <a:gd name="T53" fmla="*/ 415 h 492"/>
                      <a:gd name="T54" fmla="*/ 93 w 688"/>
                      <a:gd name="T55" fmla="*/ 398 h 492"/>
                      <a:gd name="T56" fmla="*/ 93 w 688"/>
                      <a:gd name="T57" fmla="*/ 373 h 492"/>
                      <a:gd name="T58" fmla="*/ 93 w 688"/>
                      <a:gd name="T59" fmla="*/ 348 h 492"/>
                      <a:gd name="T60" fmla="*/ 68 w 688"/>
                      <a:gd name="T61" fmla="*/ 331 h 492"/>
                      <a:gd name="T62" fmla="*/ 42 w 688"/>
                      <a:gd name="T63" fmla="*/ 314 h 492"/>
                      <a:gd name="T64" fmla="*/ 0 w 688"/>
                      <a:gd name="T65" fmla="*/ 297 h 492"/>
                      <a:gd name="T66" fmla="*/ 25 w 688"/>
                      <a:gd name="T67" fmla="*/ 288 h 492"/>
                      <a:gd name="T68" fmla="*/ 25 w 688"/>
                      <a:gd name="T69" fmla="*/ 254 h 492"/>
                      <a:gd name="T70" fmla="*/ 17 w 688"/>
                      <a:gd name="T71" fmla="*/ 246 h 492"/>
                      <a:gd name="T72" fmla="*/ 25 w 688"/>
                      <a:gd name="T73" fmla="*/ 221 h 492"/>
                      <a:gd name="T74" fmla="*/ 34 w 688"/>
                      <a:gd name="T75" fmla="*/ 212 h 492"/>
                      <a:gd name="T76" fmla="*/ 25 w 688"/>
                      <a:gd name="T77" fmla="*/ 187 h 492"/>
                      <a:gd name="T78" fmla="*/ 25 w 688"/>
                      <a:gd name="T79" fmla="*/ 127 h 492"/>
                      <a:gd name="T80" fmla="*/ 25 w 688"/>
                      <a:gd name="T81" fmla="*/ 43 h 492"/>
                      <a:gd name="T82" fmla="*/ 127 w 688"/>
                      <a:gd name="T83" fmla="*/ 93 h 492"/>
                      <a:gd name="T84" fmla="*/ 170 w 688"/>
                      <a:gd name="T85" fmla="*/ 102 h 492"/>
                      <a:gd name="T86" fmla="*/ 178 w 688"/>
                      <a:gd name="T87" fmla="*/ 136 h 492"/>
                      <a:gd name="T88" fmla="*/ 161 w 688"/>
                      <a:gd name="T89" fmla="*/ 136 h 492"/>
                      <a:gd name="T90" fmla="*/ 119 w 688"/>
                      <a:gd name="T91" fmla="*/ 187 h 492"/>
                      <a:gd name="T92" fmla="*/ 127 w 688"/>
                      <a:gd name="T93" fmla="*/ 187 h 492"/>
                      <a:gd name="T94" fmla="*/ 170 w 688"/>
                      <a:gd name="T95" fmla="*/ 153 h 492"/>
                      <a:gd name="T96" fmla="*/ 187 w 688"/>
                      <a:gd name="T97" fmla="*/ 161 h 492"/>
                      <a:gd name="T98" fmla="*/ 178 w 688"/>
                      <a:gd name="T99" fmla="*/ 187 h 492"/>
                      <a:gd name="T100" fmla="*/ 170 w 688"/>
                      <a:gd name="T101" fmla="*/ 204 h 492"/>
                      <a:gd name="T102" fmla="*/ 161 w 688"/>
                      <a:gd name="T103" fmla="*/ 212 h 492"/>
                      <a:gd name="T104" fmla="*/ 153 w 688"/>
                      <a:gd name="T105" fmla="*/ 204 h 492"/>
                      <a:gd name="T106" fmla="*/ 144 w 688"/>
                      <a:gd name="T107" fmla="*/ 212 h 492"/>
                      <a:gd name="T108" fmla="*/ 119 w 688"/>
                      <a:gd name="T109" fmla="*/ 212 h 492"/>
                      <a:gd name="T110" fmla="*/ 144 w 688"/>
                      <a:gd name="T111" fmla="*/ 229 h 492"/>
                      <a:gd name="T112" fmla="*/ 170 w 688"/>
                      <a:gd name="T113" fmla="*/ 212 h 492"/>
                      <a:gd name="T114" fmla="*/ 178 w 688"/>
                      <a:gd name="T115" fmla="*/ 212 h 492"/>
                      <a:gd name="T116" fmla="*/ 187 w 688"/>
                      <a:gd name="T117" fmla="*/ 187 h 492"/>
                      <a:gd name="T118" fmla="*/ 212 w 688"/>
                      <a:gd name="T119" fmla="*/ 136 h 492"/>
                      <a:gd name="T120" fmla="*/ 212 w 688"/>
                      <a:gd name="T121" fmla="*/ 102 h 49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688"/>
                      <a:gd name="T184" fmla="*/ 0 h 492"/>
                      <a:gd name="T185" fmla="*/ 688 w 688"/>
                      <a:gd name="T186" fmla="*/ 492 h 492"/>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688" h="492">
                        <a:moveTo>
                          <a:pt x="212" y="102"/>
                        </a:moveTo>
                        <a:lnTo>
                          <a:pt x="212" y="102"/>
                        </a:lnTo>
                        <a:lnTo>
                          <a:pt x="204" y="110"/>
                        </a:lnTo>
                        <a:lnTo>
                          <a:pt x="212" y="119"/>
                        </a:lnTo>
                        <a:lnTo>
                          <a:pt x="204" y="110"/>
                        </a:lnTo>
                        <a:lnTo>
                          <a:pt x="204" y="102"/>
                        </a:lnTo>
                        <a:lnTo>
                          <a:pt x="204" y="93"/>
                        </a:lnTo>
                        <a:lnTo>
                          <a:pt x="212" y="102"/>
                        </a:lnTo>
                        <a:lnTo>
                          <a:pt x="221" y="93"/>
                        </a:lnTo>
                        <a:lnTo>
                          <a:pt x="204" y="76"/>
                        </a:lnTo>
                        <a:lnTo>
                          <a:pt x="195" y="76"/>
                        </a:lnTo>
                        <a:lnTo>
                          <a:pt x="195" y="60"/>
                        </a:lnTo>
                        <a:lnTo>
                          <a:pt x="204" y="60"/>
                        </a:lnTo>
                        <a:lnTo>
                          <a:pt x="212" y="68"/>
                        </a:lnTo>
                        <a:lnTo>
                          <a:pt x="212" y="60"/>
                        </a:lnTo>
                        <a:lnTo>
                          <a:pt x="221" y="51"/>
                        </a:lnTo>
                        <a:lnTo>
                          <a:pt x="221" y="43"/>
                        </a:lnTo>
                        <a:lnTo>
                          <a:pt x="221" y="34"/>
                        </a:lnTo>
                        <a:lnTo>
                          <a:pt x="212" y="26"/>
                        </a:lnTo>
                        <a:lnTo>
                          <a:pt x="204" y="9"/>
                        </a:lnTo>
                        <a:lnTo>
                          <a:pt x="204" y="0"/>
                        </a:lnTo>
                        <a:lnTo>
                          <a:pt x="212" y="9"/>
                        </a:lnTo>
                        <a:lnTo>
                          <a:pt x="212" y="0"/>
                        </a:lnTo>
                        <a:lnTo>
                          <a:pt x="365" y="43"/>
                        </a:lnTo>
                        <a:lnTo>
                          <a:pt x="535" y="85"/>
                        </a:lnTo>
                        <a:lnTo>
                          <a:pt x="586" y="102"/>
                        </a:lnTo>
                        <a:lnTo>
                          <a:pt x="654" y="110"/>
                        </a:lnTo>
                        <a:lnTo>
                          <a:pt x="688" y="119"/>
                        </a:lnTo>
                        <a:lnTo>
                          <a:pt x="679" y="144"/>
                        </a:lnTo>
                        <a:lnTo>
                          <a:pt x="654" y="237"/>
                        </a:lnTo>
                        <a:lnTo>
                          <a:pt x="654" y="246"/>
                        </a:lnTo>
                        <a:lnTo>
                          <a:pt x="637" y="322"/>
                        </a:lnTo>
                        <a:lnTo>
                          <a:pt x="637" y="339"/>
                        </a:lnTo>
                        <a:lnTo>
                          <a:pt x="628" y="356"/>
                        </a:lnTo>
                        <a:lnTo>
                          <a:pt x="611" y="424"/>
                        </a:lnTo>
                        <a:lnTo>
                          <a:pt x="611" y="441"/>
                        </a:lnTo>
                        <a:lnTo>
                          <a:pt x="611" y="449"/>
                        </a:lnTo>
                        <a:lnTo>
                          <a:pt x="611" y="458"/>
                        </a:lnTo>
                        <a:lnTo>
                          <a:pt x="611" y="466"/>
                        </a:lnTo>
                        <a:lnTo>
                          <a:pt x="611" y="475"/>
                        </a:lnTo>
                        <a:lnTo>
                          <a:pt x="611" y="483"/>
                        </a:lnTo>
                        <a:lnTo>
                          <a:pt x="603" y="483"/>
                        </a:lnTo>
                        <a:lnTo>
                          <a:pt x="611" y="483"/>
                        </a:lnTo>
                        <a:lnTo>
                          <a:pt x="611" y="492"/>
                        </a:lnTo>
                        <a:lnTo>
                          <a:pt x="560" y="483"/>
                        </a:lnTo>
                        <a:lnTo>
                          <a:pt x="552" y="483"/>
                        </a:lnTo>
                        <a:lnTo>
                          <a:pt x="518" y="475"/>
                        </a:lnTo>
                        <a:lnTo>
                          <a:pt x="433" y="449"/>
                        </a:lnTo>
                        <a:lnTo>
                          <a:pt x="424" y="458"/>
                        </a:lnTo>
                        <a:lnTo>
                          <a:pt x="416" y="458"/>
                        </a:lnTo>
                        <a:lnTo>
                          <a:pt x="407" y="458"/>
                        </a:lnTo>
                        <a:lnTo>
                          <a:pt x="399" y="458"/>
                        </a:lnTo>
                        <a:lnTo>
                          <a:pt x="390" y="458"/>
                        </a:lnTo>
                        <a:lnTo>
                          <a:pt x="390" y="449"/>
                        </a:lnTo>
                        <a:lnTo>
                          <a:pt x="382" y="449"/>
                        </a:lnTo>
                        <a:lnTo>
                          <a:pt x="373" y="449"/>
                        </a:lnTo>
                        <a:lnTo>
                          <a:pt x="365" y="458"/>
                        </a:lnTo>
                        <a:lnTo>
                          <a:pt x="348" y="449"/>
                        </a:lnTo>
                        <a:lnTo>
                          <a:pt x="348" y="458"/>
                        </a:lnTo>
                        <a:lnTo>
                          <a:pt x="339" y="458"/>
                        </a:lnTo>
                        <a:lnTo>
                          <a:pt x="331" y="458"/>
                        </a:lnTo>
                        <a:lnTo>
                          <a:pt x="323" y="458"/>
                        </a:lnTo>
                        <a:lnTo>
                          <a:pt x="314" y="458"/>
                        </a:lnTo>
                        <a:lnTo>
                          <a:pt x="306" y="458"/>
                        </a:lnTo>
                        <a:lnTo>
                          <a:pt x="297" y="458"/>
                        </a:lnTo>
                        <a:lnTo>
                          <a:pt x="289" y="458"/>
                        </a:lnTo>
                        <a:lnTo>
                          <a:pt x="289" y="449"/>
                        </a:lnTo>
                        <a:lnTo>
                          <a:pt x="280" y="449"/>
                        </a:lnTo>
                        <a:lnTo>
                          <a:pt x="272" y="449"/>
                        </a:lnTo>
                        <a:lnTo>
                          <a:pt x="255" y="449"/>
                        </a:lnTo>
                        <a:lnTo>
                          <a:pt x="255" y="458"/>
                        </a:lnTo>
                        <a:lnTo>
                          <a:pt x="246" y="449"/>
                        </a:lnTo>
                        <a:lnTo>
                          <a:pt x="238" y="449"/>
                        </a:lnTo>
                        <a:lnTo>
                          <a:pt x="229" y="449"/>
                        </a:lnTo>
                        <a:lnTo>
                          <a:pt x="229" y="441"/>
                        </a:lnTo>
                        <a:lnTo>
                          <a:pt x="221" y="441"/>
                        </a:lnTo>
                        <a:lnTo>
                          <a:pt x="212" y="432"/>
                        </a:lnTo>
                        <a:lnTo>
                          <a:pt x="204" y="432"/>
                        </a:lnTo>
                        <a:lnTo>
                          <a:pt x="187" y="432"/>
                        </a:lnTo>
                        <a:lnTo>
                          <a:pt x="178" y="424"/>
                        </a:lnTo>
                        <a:lnTo>
                          <a:pt x="170" y="424"/>
                        </a:lnTo>
                        <a:lnTo>
                          <a:pt x="161" y="432"/>
                        </a:lnTo>
                        <a:lnTo>
                          <a:pt x="153" y="432"/>
                        </a:lnTo>
                        <a:lnTo>
                          <a:pt x="136" y="432"/>
                        </a:lnTo>
                        <a:lnTo>
                          <a:pt x="127" y="432"/>
                        </a:lnTo>
                        <a:lnTo>
                          <a:pt x="119" y="424"/>
                        </a:lnTo>
                        <a:lnTo>
                          <a:pt x="110" y="424"/>
                        </a:lnTo>
                        <a:lnTo>
                          <a:pt x="102" y="415"/>
                        </a:lnTo>
                        <a:lnTo>
                          <a:pt x="93" y="415"/>
                        </a:lnTo>
                        <a:lnTo>
                          <a:pt x="93" y="407"/>
                        </a:lnTo>
                        <a:lnTo>
                          <a:pt x="93" y="398"/>
                        </a:lnTo>
                        <a:lnTo>
                          <a:pt x="93" y="390"/>
                        </a:lnTo>
                        <a:lnTo>
                          <a:pt x="93" y="381"/>
                        </a:lnTo>
                        <a:lnTo>
                          <a:pt x="102" y="381"/>
                        </a:lnTo>
                        <a:lnTo>
                          <a:pt x="93" y="373"/>
                        </a:lnTo>
                        <a:lnTo>
                          <a:pt x="102" y="373"/>
                        </a:lnTo>
                        <a:lnTo>
                          <a:pt x="93" y="356"/>
                        </a:lnTo>
                        <a:lnTo>
                          <a:pt x="93" y="348"/>
                        </a:lnTo>
                        <a:lnTo>
                          <a:pt x="85" y="339"/>
                        </a:lnTo>
                        <a:lnTo>
                          <a:pt x="76" y="331"/>
                        </a:lnTo>
                        <a:lnTo>
                          <a:pt x="68" y="331"/>
                        </a:lnTo>
                        <a:lnTo>
                          <a:pt x="68" y="339"/>
                        </a:lnTo>
                        <a:lnTo>
                          <a:pt x="59" y="331"/>
                        </a:lnTo>
                        <a:lnTo>
                          <a:pt x="51" y="314"/>
                        </a:lnTo>
                        <a:lnTo>
                          <a:pt x="42" y="314"/>
                        </a:lnTo>
                        <a:lnTo>
                          <a:pt x="34" y="305"/>
                        </a:lnTo>
                        <a:lnTo>
                          <a:pt x="17" y="305"/>
                        </a:lnTo>
                        <a:lnTo>
                          <a:pt x="8" y="297"/>
                        </a:lnTo>
                        <a:lnTo>
                          <a:pt x="0" y="297"/>
                        </a:lnTo>
                        <a:lnTo>
                          <a:pt x="17" y="254"/>
                        </a:lnTo>
                        <a:lnTo>
                          <a:pt x="17" y="263"/>
                        </a:lnTo>
                        <a:lnTo>
                          <a:pt x="8" y="288"/>
                        </a:lnTo>
                        <a:lnTo>
                          <a:pt x="25" y="288"/>
                        </a:lnTo>
                        <a:lnTo>
                          <a:pt x="17" y="280"/>
                        </a:lnTo>
                        <a:lnTo>
                          <a:pt x="25" y="271"/>
                        </a:lnTo>
                        <a:lnTo>
                          <a:pt x="25" y="263"/>
                        </a:lnTo>
                        <a:lnTo>
                          <a:pt x="25" y="254"/>
                        </a:lnTo>
                        <a:lnTo>
                          <a:pt x="42" y="246"/>
                        </a:lnTo>
                        <a:lnTo>
                          <a:pt x="34" y="246"/>
                        </a:lnTo>
                        <a:lnTo>
                          <a:pt x="17" y="246"/>
                        </a:lnTo>
                        <a:lnTo>
                          <a:pt x="17" y="237"/>
                        </a:lnTo>
                        <a:lnTo>
                          <a:pt x="17" y="221"/>
                        </a:lnTo>
                        <a:lnTo>
                          <a:pt x="25" y="221"/>
                        </a:lnTo>
                        <a:lnTo>
                          <a:pt x="25" y="229"/>
                        </a:lnTo>
                        <a:lnTo>
                          <a:pt x="25" y="221"/>
                        </a:lnTo>
                        <a:lnTo>
                          <a:pt x="51" y="221"/>
                        </a:lnTo>
                        <a:lnTo>
                          <a:pt x="34" y="212"/>
                        </a:lnTo>
                        <a:lnTo>
                          <a:pt x="34" y="204"/>
                        </a:lnTo>
                        <a:lnTo>
                          <a:pt x="25" y="204"/>
                        </a:lnTo>
                        <a:lnTo>
                          <a:pt x="17" y="212"/>
                        </a:lnTo>
                        <a:lnTo>
                          <a:pt x="25" y="187"/>
                        </a:lnTo>
                        <a:lnTo>
                          <a:pt x="25" y="170"/>
                        </a:lnTo>
                        <a:lnTo>
                          <a:pt x="25" y="161"/>
                        </a:lnTo>
                        <a:lnTo>
                          <a:pt x="25" y="136"/>
                        </a:lnTo>
                        <a:lnTo>
                          <a:pt x="25" y="127"/>
                        </a:lnTo>
                        <a:lnTo>
                          <a:pt x="25" y="102"/>
                        </a:lnTo>
                        <a:lnTo>
                          <a:pt x="17" y="93"/>
                        </a:lnTo>
                        <a:lnTo>
                          <a:pt x="17" y="51"/>
                        </a:lnTo>
                        <a:lnTo>
                          <a:pt x="25" y="43"/>
                        </a:lnTo>
                        <a:lnTo>
                          <a:pt x="25" y="26"/>
                        </a:lnTo>
                        <a:lnTo>
                          <a:pt x="42" y="34"/>
                        </a:lnTo>
                        <a:lnTo>
                          <a:pt x="76" y="68"/>
                        </a:lnTo>
                        <a:lnTo>
                          <a:pt x="127" y="93"/>
                        </a:lnTo>
                        <a:lnTo>
                          <a:pt x="153" y="93"/>
                        </a:lnTo>
                        <a:lnTo>
                          <a:pt x="161" y="102"/>
                        </a:lnTo>
                        <a:lnTo>
                          <a:pt x="161" y="110"/>
                        </a:lnTo>
                        <a:lnTo>
                          <a:pt x="170" y="102"/>
                        </a:lnTo>
                        <a:lnTo>
                          <a:pt x="178" y="102"/>
                        </a:lnTo>
                        <a:lnTo>
                          <a:pt x="178" y="110"/>
                        </a:lnTo>
                        <a:lnTo>
                          <a:pt x="178" y="136"/>
                        </a:lnTo>
                        <a:lnTo>
                          <a:pt x="170" y="144"/>
                        </a:lnTo>
                        <a:lnTo>
                          <a:pt x="170" y="136"/>
                        </a:lnTo>
                        <a:lnTo>
                          <a:pt x="161" y="136"/>
                        </a:lnTo>
                        <a:lnTo>
                          <a:pt x="153" y="161"/>
                        </a:lnTo>
                        <a:lnTo>
                          <a:pt x="144" y="161"/>
                        </a:lnTo>
                        <a:lnTo>
                          <a:pt x="127" y="178"/>
                        </a:lnTo>
                        <a:lnTo>
                          <a:pt x="119" y="187"/>
                        </a:lnTo>
                        <a:lnTo>
                          <a:pt x="127" y="195"/>
                        </a:lnTo>
                        <a:lnTo>
                          <a:pt x="153" y="187"/>
                        </a:lnTo>
                        <a:lnTo>
                          <a:pt x="127" y="195"/>
                        </a:lnTo>
                        <a:lnTo>
                          <a:pt x="127" y="187"/>
                        </a:lnTo>
                        <a:lnTo>
                          <a:pt x="136" y="170"/>
                        </a:lnTo>
                        <a:lnTo>
                          <a:pt x="153" y="161"/>
                        </a:lnTo>
                        <a:lnTo>
                          <a:pt x="161" y="161"/>
                        </a:lnTo>
                        <a:lnTo>
                          <a:pt x="170" y="153"/>
                        </a:lnTo>
                        <a:lnTo>
                          <a:pt x="187" y="144"/>
                        </a:lnTo>
                        <a:lnTo>
                          <a:pt x="187" y="136"/>
                        </a:lnTo>
                        <a:lnTo>
                          <a:pt x="195" y="136"/>
                        </a:lnTo>
                        <a:lnTo>
                          <a:pt x="187" y="161"/>
                        </a:lnTo>
                        <a:lnTo>
                          <a:pt x="178" y="161"/>
                        </a:lnTo>
                        <a:lnTo>
                          <a:pt x="178" y="178"/>
                        </a:lnTo>
                        <a:lnTo>
                          <a:pt x="178" y="187"/>
                        </a:lnTo>
                        <a:lnTo>
                          <a:pt x="170" y="195"/>
                        </a:lnTo>
                        <a:lnTo>
                          <a:pt x="170" y="204"/>
                        </a:lnTo>
                        <a:lnTo>
                          <a:pt x="170" y="212"/>
                        </a:lnTo>
                        <a:lnTo>
                          <a:pt x="161" y="212"/>
                        </a:lnTo>
                        <a:lnTo>
                          <a:pt x="153" y="212"/>
                        </a:lnTo>
                        <a:lnTo>
                          <a:pt x="161" y="195"/>
                        </a:lnTo>
                        <a:lnTo>
                          <a:pt x="153" y="204"/>
                        </a:lnTo>
                        <a:lnTo>
                          <a:pt x="153" y="212"/>
                        </a:lnTo>
                        <a:lnTo>
                          <a:pt x="144" y="221"/>
                        </a:lnTo>
                        <a:lnTo>
                          <a:pt x="144" y="212"/>
                        </a:lnTo>
                        <a:lnTo>
                          <a:pt x="153" y="204"/>
                        </a:lnTo>
                        <a:lnTo>
                          <a:pt x="153" y="195"/>
                        </a:lnTo>
                        <a:lnTo>
                          <a:pt x="144" y="204"/>
                        </a:lnTo>
                        <a:lnTo>
                          <a:pt x="119" y="212"/>
                        </a:lnTo>
                        <a:lnTo>
                          <a:pt x="119" y="221"/>
                        </a:lnTo>
                        <a:lnTo>
                          <a:pt x="127" y="229"/>
                        </a:lnTo>
                        <a:lnTo>
                          <a:pt x="144" y="229"/>
                        </a:lnTo>
                        <a:lnTo>
                          <a:pt x="144" y="237"/>
                        </a:lnTo>
                        <a:lnTo>
                          <a:pt x="144" y="229"/>
                        </a:lnTo>
                        <a:lnTo>
                          <a:pt x="161" y="221"/>
                        </a:lnTo>
                        <a:lnTo>
                          <a:pt x="170" y="212"/>
                        </a:lnTo>
                        <a:lnTo>
                          <a:pt x="178" y="221"/>
                        </a:lnTo>
                        <a:lnTo>
                          <a:pt x="178" y="212"/>
                        </a:lnTo>
                        <a:lnTo>
                          <a:pt x="187" y="212"/>
                        </a:lnTo>
                        <a:lnTo>
                          <a:pt x="187" y="204"/>
                        </a:lnTo>
                        <a:lnTo>
                          <a:pt x="187" y="187"/>
                        </a:lnTo>
                        <a:lnTo>
                          <a:pt x="195" y="178"/>
                        </a:lnTo>
                        <a:lnTo>
                          <a:pt x="195" y="170"/>
                        </a:lnTo>
                        <a:lnTo>
                          <a:pt x="195" y="153"/>
                        </a:lnTo>
                        <a:lnTo>
                          <a:pt x="212" y="136"/>
                        </a:lnTo>
                        <a:lnTo>
                          <a:pt x="221" y="136"/>
                        </a:lnTo>
                        <a:lnTo>
                          <a:pt x="212" y="110"/>
                        </a:lnTo>
                        <a:lnTo>
                          <a:pt x="212" y="102"/>
                        </a:lnTo>
                        <a:close/>
                      </a:path>
                    </a:pathLst>
                  </a:custGeom>
                  <a:solidFill>
                    <a:schemeClr val="bg2"/>
                  </a:solidFill>
                  <a:ln w="12700">
                    <a:noFill/>
                    <a:round/>
                    <a:headEnd/>
                    <a:tailEnd/>
                  </a:ln>
                </p:spPr>
                <p:txBody>
                  <a:bodyPr/>
                  <a:lstStyle/>
                  <a:p>
                    <a:endParaRPr lang="en-US" sz="1350"/>
                  </a:p>
                </p:txBody>
              </p:sp>
              <p:sp>
                <p:nvSpPr>
                  <p:cNvPr id="376" name="Freeform 5"/>
                  <p:cNvSpPr>
                    <a:spLocks/>
                  </p:cNvSpPr>
                  <p:nvPr/>
                </p:nvSpPr>
                <p:spPr bwMode="auto">
                  <a:xfrm>
                    <a:off x="1203" y="691"/>
                    <a:ext cx="1044" cy="661"/>
                  </a:xfrm>
                  <a:custGeom>
                    <a:avLst/>
                    <a:gdLst>
                      <a:gd name="T0" fmla="*/ 322 w 1044"/>
                      <a:gd name="T1" fmla="*/ 627 h 661"/>
                      <a:gd name="T2" fmla="*/ 322 w 1044"/>
                      <a:gd name="T3" fmla="*/ 635 h 661"/>
                      <a:gd name="T4" fmla="*/ 305 w 1044"/>
                      <a:gd name="T5" fmla="*/ 635 h 661"/>
                      <a:gd name="T6" fmla="*/ 288 w 1044"/>
                      <a:gd name="T7" fmla="*/ 635 h 661"/>
                      <a:gd name="T8" fmla="*/ 271 w 1044"/>
                      <a:gd name="T9" fmla="*/ 627 h 661"/>
                      <a:gd name="T10" fmla="*/ 254 w 1044"/>
                      <a:gd name="T11" fmla="*/ 627 h 661"/>
                      <a:gd name="T12" fmla="*/ 237 w 1044"/>
                      <a:gd name="T13" fmla="*/ 627 h 661"/>
                      <a:gd name="T14" fmla="*/ 220 w 1044"/>
                      <a:gd name="T15" fmla="*/ 627 h 661"/>
                      <a:gd name="T16" fmla="*/ 195 w 1044"/>
                      <a:gd name="T17" fmla="*/ 627 h 661"/>
                      <a:gd name="T18" fmla="*/ 186 w 1044"/>
                      <a:gd name="T19" fmla="*/ 635 h 661"/>
                      <a:gd name="T20" fmla="*/ 178 w 1044"/>
                      <a:gd name="T21" fmla="*/ 627 h 661"/>
                      <a:gd name="T22" fmla="*/ 178 w 1044"/>
                      <a:gd name="T23" fmla="*/ 601 h 661"/>
                      <a:gd name="T24" fmla="*/ 178 w 1044"/>
                      <a:gd name="T25" fmla="*/ 584 h 661"/>
                      <a:gd name="T26" fmla="*/ 161 w 1044"/>
                      <a:gd name="T27" fmla="*/ 576 h 661"/>
                      <a:gd name="T28" fmla="*/ 144 w 1044"/>
                      <a:gd name="T29" fmla="*/ 551 h 661"/>
                      <a:gd name="T30" fmla="*/ 153 w 1044"/>
                      <a:gd name="T31" fmla="*/ 542 h 661"/>
                      <a:gd name="T32" fmla="*/ 144 w 1044"/>
                      <a:gd name="T33" fmla="*/ 534 h 661"/>
                      <a:gd name="T34" fmla="*/ 136 w 1044"/>
                      <a:gd name="T35" fmla="*/ 517 h 661"/>
                      <a:gd name="T36" fmla="*/ 136 w 1044"/>
                      <a:gd name="T37" fmla="*/ 491 h 661"/>
                      <a:gd name="T38" fmla="*/ 127 w 1044"/>
                      <a:gd name="T39" fmla="*/ 474 h 661"/>
                      <a:gd name="T40" fmla="*/ 127 w 1044"/>
                      <a:gd name="T41" fmla="*/ 457 h 661"/>
                      <a:gd name="T42" fmla="*/ 119 w 1044"/>
                      <a:gd name="T43" fmla="*/ 449 h 661"/>
                      <a:gd name="T44" fmla="*/ 110 w 1044"/>
                      <a:gd name="T45" fmla="*/ 466 h 661"/>
                      <a:gd name="T46" fmla="*/ 93 w 1044"/>
                      <a:gd name="T47" fmla="*/ 466 h 661"/>
                      <a:gd name="T48" fmla="*/ 85 w 1044"/>
                      <a:gd name="T49" fmla="*/ 466 h 661"/>
                      <a:gd name="T50" fmla="*/ 68 w 1044"/>
                      <a:gd name="T51" fmla="*/ 457 h 661"/>
                      <a:gd name="T52" fmla="*/ 76 w 1044"/>
                      <a:gd name="T53" fmla="*/ 440 h 661"/>
                      <a:gd name="T54" fmla="*/ 76 w 1044"/>
                      <a:gd name="T55" fmla="*/ 423 h 661"/>
                      <a:gd name="T56" fmla="*/ 93 w 1044"/>
                      <a:gd name="T57" fmla="*/ 423 h 661"/>
                      <a:gd name="T58" fmla="*/ 85 w 1044"/>
                      <a:gd name="T59" fmla="*/ 406 h 661"/>
                      <a:gd name="T60" fmla="*/ 85 w 1044"/>
                      <a:gd name="T61" fmla="*/ 390 h 661"/>
                      <a:gd name="T62" fmla="*/ 93 w 1044"/>
                      <a:gd name="T63" fmla="*/ 381 h 661"/>
                      <a:gd name="T64" fmla="*/ 102 w 1044"/>
                      <a:gd name="T65" fmla="*/ 356 h 661"/>
                      <a:gd name="T66" fmla="*/ 110 w 1044"/>
                      <a:gd name="T67" fmla="*/ 339 h 661"/>
                      <a:gd name="T68" fmla="*/ 102 w 1044"/>
                      <a:gd name="T69" fmla="*/ 322 h 661"/>
                      <a:gd name="T70" fmla="*/ 85 w 1044"/>
                      <a:gd name="T71" fmla="*/ 313 h 661"/>
                      <a:gd name="T72" fmla="*/ 76 w 1044"/>
                      <a:gd name="T73" fmla="*/ 313 h 661"/>
                      <a:gd name="T74" fmla="*/ 68 w 1044"/>
                      <a:gd name="T75" fmla="*/ 296 h 661"/>
                      <a:gd name="T76" fmla="*/ 68 w 1044"/>
                      <a:gd name="T77" fmla="*/ 271 h 661"/>
                      <a:gd name="T78" fmla="*/ 51 w 1044"/>
                      <a:gd name="T79" fmla="*/ 254 h 661"/>
                      <a:gd name="T80" fmla="*/ 42 w 1044"/>
                      <a:gd name="T81" fmla="*/ 229 h 661"/>
                      <a:gd name="T82" fmla="*/ 25 w 1044"/>
                      <a:gd name="T83" fmla="*/ 220 h 661"/>
                      <a:gd name="T84" fmla="*/ 8 w 1044"/>
                      <a:gd name="T85" fmla="*/ 203 h 661"/>
                      <a:gd name="T86" fmla="*/ 17 w 1044"/>
                      <a:gd name="T87" fmla="*/ 195 h 661"/>
                      <a:gd name="T88" fmla="*/ 17 w 1044"/>
                      <a:gd name="T89" fmla="*/ 178 h 661"/>
                      <a:gd name="T90" fmla="*/ 17 w 1044"/>
                      <a:gd name="T91" fmla="*/ 152 h 661"/>
                      <a:gd name="T92" fmla="*/ 0 w 1044"/>
                      <a:gd name="T93" fmla="*/ 127 h 661"/>
                      <a:gd name="T94" fmla="*/ 136 w 1044"/>
                      <a:gd name="T95" fmla="*/ 25 h 661"/>
                      <a:gd name="T96" fmla="*/ 577 w 1044"/>
                      <a:gd name="T97" fmla="*/ 101 h 661"/>
                      <a:gd name="T98" fmla="*/ 1044 w 1044"/>
                      <a:gd name="T99" fmla="*/ 152 h 661"/>
                      <a:gd name="T100" fmla="*/ 1027 w 1044"/>
                      <a:gd name="T101" fmla="*/ 364 h 661"/>
                      <a:gd name="T102" fmla="*/ 1010 w 1044"/>
                      <a:gd name="T103" fmla="*/ 551 h 661"/>
                      <a:gd name="T104" fmla="*/ 908 w 1044"/>
                      <a:gd name="T105" fmla="*/ 652 h 661"/>
                      <a:gd name="T106" fmla="*/ 586 w 1044"/>
                      <a:gd name="T107" fmla="*/ 618 h 661"/>
                      <a:gd name="T108" fmla="*/ 365 w 1044"/>
                      <a:gd name="T109" fmla="*/ 584 h 661"/>
                      <a:gd name="T110" fmla="*/ 348 w 1044"/>
                      <a:gd name="T111" fmla="*/ 644 h 661"/>
                      <a:gd name="T112" fmla="*/ 348 w 1044"/>
                      <a:gd name="T113" fmla="*/ 627 h 661"/>
                      <a:gd name="T114" fmla="*/ 339 w 1044"/>
                      <a:gd name="T115" fmla="*/ 618 h 661"/>
                      <a:gd name="T116" fmla="*/ 331 w 1044"/>
                      <a:gd name="T117" fmla="*/ 618 h 661"/>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044"/>
                      <a:gd name="T178" fmla="*/ 0 h 661"/>
                      <a:gd name="T179" fmla="*/ 1044 w 1044"/>
                      <a:gd name="T180" fmla="*/ 661 h 661"/>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044" h="661">
                        <a:moveTo>
                          <a:pt x="322" y="618"/>
                        </a:moveTo>
                        <a:lnTo>
                          <a:pt x="322" y="618"/>
                        </a:lnTo>
                        <a:lnTo>
                          <a:pt x="322" y="627"/>
                        </a:lnTo>
                        <a:lnTo>
                          <a:pt x="314" y="627"/>
                        </a:lnTo>
                        <a:lnTo>
                          <a:pt x="314" y="635"/>
                        </a:lnTo>
                        <a:lnTo>
                          <a:pt x="322" y="635"/>
                        </a:lnTo>
                        <a:lnTo>
                          <a:pt x="314" y="635"/>
                        </a:lnTo>
                        <a:lnTo>
                          <a:pt x="305" y="635"/>
                        </a:lnTo>
                        <a:lnTo>
                          <a:pt x="297" y="627"/>
                        </a:lnTo>
                        <a:lnTo>
                          <a:pt x="297" y="635"/>
                        </a:lnTo>
                        <a:lnTo>
                          <a:pt x="288" y="635"/>
                        </a:lnTo>
                        <a:lnTo>
                          <a:pt x="280" y="627"/>
                        </a:lnTo>
                        <a:lnTo>
                          <a:pt x="271" y="627"/>
                        </a:lnTo>
                        <a:lnTo>
                          <a:pt x="263" y="627"/>
                        </a:lnTo>
                        <a:lnTo>
                          <a:pt x="254" y="627"/>
                        </a:lnTo>
                        <a:lnTo>
                          <a:pt x="254" y="618"/>
                        </a:lnTo>
                        <a:lnTo>
                          <a:pt x="246" y="618"/>
                        </a:lnTo>
                        <a:lnTo>
                          <a:pt x="246" y="627"/>
                        </a:lnTo>
                        <a:lnTo>
                          <a:pt x="237" y="627"/>
                        </a:lnTo>
                        <a:lnTo>
                          <a:pt x="237" y="635"/>
                        </a:lnTo>
                        <a:lnTo>
                          <a:pt x="229" y="635"/>
                        </a:lnTo>
                        <a:lnTo>
                          <a:pt x="229" y="627"/>
                        </a:lnTo>
                        <a:lnTo>
                          <a:pt x="220" y="627"/>
                        </a:lnTo>
                        <a:lnTo>
                          <a:pt x="212" y="627"/>
                        </a:lnTo>
                        <a:lnTo>
                          <a:pt x="203" y="618"/>
                        </a:lnTo>
                        <a:lnTo>
                          <a:pt x="203" y="627"/>
                        </a:lnTo>
                        <a:lnTo>
                          <a:pt x="195" y="627"/>
                        </a:lnTo>
                        <a:lnTo>
                          <a:pt x="195" y="635"/>
                        </a:lnTo>
                        <a:lnTo>
                          <a:pt x="186" y="635"/>
                        </a:lnTo>
                        <a:lnTo>
                          <a:pt x="186" y="627"/>
                        </a:lnTo>
                        <a:lnTo>
                          <a:pt x="178" y="627"/>
                        </a:lnTo>
                        <a:lnTo>
                          <a:pt x="178" y="618"/>
                        </a:lnTo>
                        <a:lnTo>
                          <a:pt x="178" y="610"/>
                        </a:lnTo>
                        <a:lnTo>
                          <a:pt x="178" y="601"/>
                        </a:lnTo>
                        <a:lnTo>
                          <a:pt x="178" y="593"/>
                        </a:lnTo>
                        <a:lnTo>
                          <a:pt x="178" y="584"/>
                        </a:lnTo>
                        <a:lnTo>
                          <a:pt x="170" y="576"/>
                        </a:lnTo>
                        <a:lnTo>
                          <a:pt x="161" y="576"/>
                        </a:lnTo>
                        <a:lnTo>
                          <a:pt x="153" y="576"/>
                        </a:lnTo>
                        <a:lnTo>
                          <a:pt x="153" y="567"/>
                        </a:lnTo>
                        <a:lnTo>
                          <a:pt x="144" y="551"/>
                        </a:lnTo>
                        <a:lnTo>
                          <a:pt x="153" y="551"/>
                        </a:lnTo>
                        <a:lnTo>
                          <a:pt x="153" y="542"/>
                        </a:lnTo>
                        <a:lnTo>
                          <a:pt x="153" y="534"/>
                        </a:lnTo>
                        <a:lnTo>
                          <a:pt x="144" y="534"/>
                        </a:lnTo>
                        <a:lnTo>
                          <a:pt x="153" y="534"/>
                        </a:lnTo>
                        <a:lnTo>
                          <a:pt x="144" y="534"/>
                        </a:lnTo>
                        <a:lnTo>
                          <a:pt x="144" y="525"/>
                        </a:lnTo>
                        <a:lnTo>
                          <a:pt x="136" y="517"/>
                        </a:lnTo>
                        <a:lnTo>
                          <a:pt x="136" y="508"/>
                        </a:lnTo>
                        <a:lnTo>
                          <a:pt x="136" y="500"/>
                        </a:lnTo>
                        <a:lnTo>
                          <a:pt x="136" y="491"/>
                        </a:lnTo>
                        <a:lnTo>
                          <a:pt x="136" y="483"/>
                        </a:lnTo>
                        <a:lnTo>
                          <a:pt x="136" y="474"/>
                        </a:lnTo>
                        <a:lnTo>
                          <a:pt x="127" y="474"/>
                        </a:lnTo>
                        <a:lnTo>
                          <a:pt x="136" y="466"/>
                        </a:lnTo>
                        <a:lnTo>
                          <a:pt x="127" y="466"/>
                        </a:lnTo>
                        <a:lnTo>
                          <a:pt x="127" y="457"/>
                        </a:lnTo>
                        <a:lnTo>
                          <a:pt x="119" y="449"/>
                        </a:lnTo>
                        <a:lnTo>
                          <a:pt x="119" y="457"/>
                        </a:lnTo>
                        <a:lnTo>
                          <a:pt x="110" y="457"/>
                        </a:lnTo>
                        <a:lnTo>
                          <a:pt x="110" y="466"/>
                        </a:lnTo>
                        <a:lnTo>
                          <a:pt x="102" y="466"/>
                        </a:lnTo>
                        <a:lnTo>
                          <a:pt x="93" y="466"/>
                        </a:lnTo>
                        <a:lnTo>
                          <a:pt x="93" y="474"/>
                        </a:lnTo>
                        <a:lnTo>
                          <a:pt x="85" y="474"/>
                        </a:lnTo>
                        <a:lnTo>
                          <a:pt x="85" y="466"/>
                        </a:lnTo>
                        <a:lnTo>
                          <a:pt x="76" y="466"/>
                        </a:lnTo>
                        <a:lnTo>
                          <a:pt x="76" y="457"/>
                        </a:lnTo>
                        <a:lnTo>
                          <a:pt x="68" y="457"/>
                        </a:lnTo>
                        <a:lnTo>
                          <a:pt x="68" y="449"/>
                        </a:lnTo>
                        <a:lnTo>
                          <a:pt x="76" y="449"/>
                        </a:lnTo>
                        <a:lnTo>
                          <a:pt x="76" y="440"/>
                        </a:lnTo>
                        <a:lnTo>
                          <a:pt x="76" y="432"/>
                        </a:lnTo>
                        <a:lnTo>
                          <a:pt x="76" y="423"/>
                        </a:lnTo>
                        <a:lnTo>
                          <a:pt x="85" y="423"/>
                        </a:lnTo>
                        <a:lnTo>
                          <a:pt x="93" y="423"/>
                        </a:lnTo>
                        <a:lnTo>
                          <a:pt x="85" y="415"/>
                        </a:lnTo>
                        <a:lnTo>
                          <a:pt x="93" y="406"/>
                        </a:lnTo>
                        <a:lnTo>
                          <a:pt x="85" y="406"/>
                        </a:lnTo>
                        <a:lnTo>
                          <a:pt x="85" y="398"/>
                        </a:lnTo>
                        <a:lnTo>
                          <a:pt x="93" y="390"/>
                        </a:lnTo>
                        <a:lnTo>
                          <a:pt x="85" y="390"/>
                        </a:lnTo>
                        <a:lnTo>
                          <a:pt x="85" y="381"/>
                        </a:lnTo>
                        <a:lnTo>
                          <a:pt x="93" y="381"/>
                        </a:lnTo>
                        <a:lnTo>
                          <a:pt x="93" y="373"/>
                        </a:lnTo>
                        <a:lnTo>
                          <a:pt x="102" y="356"/>
                        </a:lnTo>
                        <a:lnTo>
                          <a:pt x="102" y="347"/>
                        </a:lnTo>
                        <a:lnTo>
                          <a:pt x="110" y="339"/>
                        </a:lnTo>
                        <a:lnTo>
                          <a:pt x="110" y="330"/>
                        </a:lnTo>
                        <a:lnTo>
                          <a:pt x="110" y="322"/>
                        </a:lnTo>
                        <a:lnTo>
                          <a:pt x="102" y="322"/>
                        </a:lnTo>
                        <a:lnTo>
                          <a:pt x="93" y="322"/>
                        </a:lnTo>
                        <a:lnTo>
                          <a:pt x="85" y="322"/>
                        </a:lnTo>
                        <a:lnTo>
                          <a:pt x="85" y="313"/>
                        </a:lnTo>
                        <a:lnTo>
                          <a:pt x="93" y="313"/>
                        </a:lnTo>
                        <a:lnTo>
                          <a:pt x="85" y="305"/>
                        </a:lnTo>
                        <a:lnTo>
                          <a:pt x="76" y="313"/>
                        </a:lnTo>
                        <a:lnTo>
                          <a:pt x="76" y="305"/>
                        </a:lnTo>
                        <a:lnTo>
                          <a:pt x="76" y="296"/>
                        </a:lnTo>
                        <a:lnTo>
                          <a:pt x="68" y="296"/>
                        </a:lnTo>
                        <a:lnTo>
                          <a:pt x="68" y="288"/>
                        </a:lnTo>
                        <a:lnTo>
                          <a:pt x="68" y="279"/>
                        </a:lnTo>
                        <a:lnTo>
                          <a:pt x="68" y="271"/>
                        </a:lnTo>
                        <a:lnTo>
                          <a:pt x="59" y="271"/>
                        </a:lnTo>
                        <a:lnTo>
                          <a:pt x="59" y="262"/>
                        </a:lnTo>
                        <a:lnTo>
                          <a:pt x="51" y="262"/>
                        </a:lnTo>
                        <a:lnTo>
                          <a:pt x="51" y="254"/>
                        </a:lnTo>
                        <a:lnTo>
                          <a:pt x="42" y="245"/>
                        </a:lnTo>
                        <a:lnTo>
                          <a:pt x="42" y="237"/>
                        </a:lnTo>
                        <a:lnTo>
                          <a:pt x="42" y="229"/>
                        </a:lnTo>
                        <a:lnTo>
                          <a:pt x="34" y="229"/>
                        </a:lnTo>
                        <a:lnTo>
                          <a:pt x="25" y="229"/>
                        </a:lnTo>
                        <a:lnTo>
                          <a:pt x="25" y="220"/>
                        </a:lnTo>
                        <a:lnTo>
                          <a:pt x="25" y="212"/>
                        </a:lnTo>
                        <a:lnTo>
                          <a:pt x="17" y="212"/>
                        </a:lnTo>
                        <a:lnTo>
                          <a:pt x="8" y="203"/>
                        </a:lnTo>
                        <a:lnTo>
                          <a:pt x="17" y="203"/>
                        </a:lnTo>
                        <a:lnTo>
                          <a:pt x="25" y="203"/>
                        </a:lnTo>
                        <a:lnTo>
                          <a:pt x="25" y="195"/>
                        </a:lnTo>
                        <a:lnTo>
                          <a:pt x="17" y="195"/>
                        </a:lnTo>
                        <a:lnTo>
                          <a:pt x="17" y="186"/>
                        </a:lnTo>
                        <a:lnTo>
                          <a:pt x="17" y="178"/>
                        </a:lnTo>
                        <a:lnTo>
                          <a:pt x="17" y="169"/>
                        </a:lnTo>
                        <a:lnTo>
                          <a:pt x="17" y="161"/>
                        </a:lnTo>
                        <a:lnTo>
                          <a:pt x="17" y="152"/>
                        </a:lnTo>
                        <a:lnTo>
                          <a:pt x="8" y="152"/>
                        </a:lnTo>
                        <a:lnTo>
                          <a:pt x="8" y="144"/>
                        </a:lnTo>
                        <a:lnTo>
                          <a:pt x="0" y="135"/>
                        </a:lnTo>
                        <a:lnTo>
                          <a:pt x="0" y="127"/>
                        </a:lnTo>
                        <a:lnTo>
                          <a:pt x="8" y="101"/>
                        </a:lnTo>
                        <a:lnTo>
                          <a:pt x="17" y="68"/>
                        </a:lnTo>
                        <a:lnTo>
                          <a:pt x="25" y="0"/>
                        </a:lnTo>
                        <a:lnTo>
                          <a:pt x="136" y="25"/>
                        </a:lnTo>
                        <a:lnTo>
                          <a:pt x="195" y="34"/>
                        </a:lnTo>
                        <a:lnTo>
                          <a:pt x="348" y="68"/>
                        </a:lnTo>
                        <a:lnTo>
                          <a:pt x="424" y="76"/>
                        </a:lnTo>
                        <a:lnTo>
                          <a:pt x="475" y="85"/>
                        </a:lnTo>
                        <a:lnTo>
                          <a:pt x="577" y="101"/>
                        </a:lnTo>
                        <a:lnTo>
                          <a:pt x="688" y="118"/>
                        </a:lnTo>
                        <a:lnTo>
                          <a:pt x="773" y="127"/>
                        </a:lnTo>
                        <a:lnTo>
                          <a:pt x="866" y="135"/>
                        </a:lnTo>
                        <a:lnTo>
                          <a:pt x="951" y="144"/>
                        </a:lnTo>
                        <a:lnTo>
                          <a:pt x="1044" y="152"/>
                        </a:lnTo>
                        <a:lnTo>
                          <a:pt x="1036" y="195"/>
                        </a:lnTo>
                        <a:lnTo>
                          <a:pt x="1036" y="229"/>
                        </a:lnTo>
                        <a:lnTo>
                          <a:pt x="1027" y="279"/>
                        </a:lnTo>
                        <a:lnTo>
                          <a:pt x="1027" y="356"/>
                        </a:lnTo>
                        <a:lnTo>
                          <a:pt x="1027" y="364"/>
                        </a:lnTo>
                        <a:lnTo>
                          <a:pt x="1019" y="449"/>
                        </a:lnTo>
                        <a:lnTo>
                          <a:pt x="1019" y="466"/>
                        </a:lnTo>
                        <a:lnTo>
                          <a:pt x="1010" y="500"/>
                        </a:lnTo>
                        <a:lnTo>
                          <a:pt x="1010" y="542"/>
                        </a:lnTo>
                        <a:lnTo>
                          <a:pt x="1010" y="551"/>
                        </a:lnTo>
                        <a:lnTo>
                          <a:pt x="1002" y="635"/>
                        </a:lnTo>
                        <a:lnTo>
                          <a:pt x="1002" y="661"/>
                        </a:lnTo>
                        <a:lnTo>
                          <a:pt x="993" y="661"/>
                        </a:lnTo>
                        <a:lnTo>
                          <a:pt x="908" y="652"/>
                        </a:lnTo>
                        <a:lnTo>
                          <a:pt x="823" y="644"/>
                        </a:lnTo>
                        <a:lnTo>
                          <a:pt x="798" y="644"/>
                        </a:lnTo>
                        <a:lnTo>
                          <a:pt x="654" y="627"/>
                        </a:lnTo>
                        <a:lnTo>
                          <a:pt x="620" y="618"/>
                        </a:lnTo>
                        <a:lnTo>
                          <a:pt x="586" y="618"/>
                        </a:lnTo>
                        <a:lnTo>
                          <a:pt x="475" y="601"/>
                        </a:lnTo>
                        <a:lnTo>
                          <a:pt x="458" y="601"/>
                        </a:lnTo>
                        <a:lnTo>
                          <a:pt x="424" y="593"/>
                        </a:lnTo>
                        <a:lnTo>
                          <a:pt x="365" y="584"/>
                        </a:lnTo>
                        <a:lnTo>
                          <a:pt x="356" y="627"/>
                        </a:lnTo>
                        <a:lnTo>
                          <a:pt x="356" y="652"/>
                        </a:lnTo>
                        <a:lnTo>
                          <a:pt x="356" y="644"/>
                        </a:lnTo>
                        <a:lnTo>
                          <a:pt x="348" y="644"/>
                        </a:lnTo>
                        <a:lnTo>
                          <a:pt x="348" y="635"/>
                        </a:lnTo>
                        <a:lnTo>
                          <a:pt x="339" y="635"/>
                        </a:lnTo>
                        <a:lnTo>
                          <a:pt x="339" y="627"/>
                        </a:lnTo>
                        <a:lnTo>
                          <a:pt x="348" y="627"/>
                        </a:lnTo>
                        <a:lnTo>
                          <a:pt x="339" y="627"/>
                        </a:lnTo>
                        <a:lnTo>
                          <a:pt x="339" y="618"/>
                        </a:lnTo>
                        <a:lnTo>
                          <a:pt x="339" y="610"/>
                        </a:lnTo>
                        <a:lnTo>
                          <a:pt x="331" y="610"/>
                        </a:lnTo>
                        <a:lnTo>
                          <a:pt x="331" y="618"/>
                        </a:lnTo>
                        <a:lnTo>
                          <a:pt x="322" y="610"/>
                        </a:lnTo>
                        <a:lnTo>
                          <a:pt x="322" y="618"/>
                        </a:lnTo>
                        <a:close/>
                      </a:path>
                    </a:pathLst>
                  </a:custGeom>
                  <a:solidFill>
                    <a:schemeClr val="bg2"/>
                  </a:solidFill>
                  <a:ln w="12700">
                    <a:noFill/>
                    <a:round/>
                    <a:headEnd/>
                    <a:tailEnd/>
                  </a:ln>
                </p:spPr>
                <p:txBody>
                  <a:bodyPr/>
                  <a:lstStyle/>
                  <a:p>
                    <a:endParaRPr lang="en-US" sz="1350"/>
                  </a:p>
                </p:txBody>
              </p:sp>
              <p:sp>
                <p:nvSpPr>
                  <p:cNvPr id="377" name="Freeform 6"/>
                  <p:cNvSpPr>
                    <a:spLocks/>
                  </p:cNvSpPr>
                  <p:nvPr/>
                </p:nvSpPr>
                <p:spPr bwMode="auto">
                  <a:xfrm>
                    <a:off x="5160" y="733"/>
                    <a:ext cx="374" cy="585"/>
                  </a:xfrm>
                  <a:custGeom>
                    <a:avLst/>
                    <a:gdLst>
                      <a:gd name="T0" fmla="*/ 162 w 374"/>
                      <a:gd name="T1" fmla="*/ 475 h 585"/>
                      <a:gd name="T2" fmla="*/ 153 w 374"/>
                      <a:gd name="T3" fmla="*/ 466 h 585"/>
                      <a:gd name="T4" fmla="*/ 145 w 374"/>
                      <a:gd name="T5" fmla="*/ 483 h 585"/>
                      <a:gd name="T6" fmla="*/ 136 w 374"/>
                      <a:gd name="T7" fmla="*/ 475 h 585"/>
                      <a:gd name="T8" fmla="*/ 128 w 374"/>
                      <a:gd name="T9" fmla="*/ 509 h 585"/>
                      <a:gd name="T10" fmla="*/ 119 w 374"/>
                      <a:gd name="T11" fmla="*/ 542 h 585"/>
                      <a:gd name="T12" fmla="*/ 94 w 374"/>
                      <a:gd name="T13" fmla="*/ 585 h 585"/>
                      <a:gd name="T14" fmla="*/ 77 w 374"/>
                      <a:gd name="T15" fmla="*/ 559 h 585"/>
                      <a:gd name="T16" fmla="*/ 68 w 374"/>
                      <a:gd name="T17" fmla="*/ 551 h 585"/>
                      <a:gd name="T18" fmla="*/ 68 w 374"/>
                      <a:gd name="T19" fmla="*/ 534 h 585"/>
                      <a:gd name="T20" fmla="*/ 68 w 374"/>
                      <a:gd name="T21" fmla="*/ 525 h 585"/>
                      <a:gd name="T22" fmla="*/ 34 w 374"/>
                      <a:gd name="T23" fmla="*/ 441 h 585"/>
                      <a:gd name="T24" fmla="*/ 9 w 374"/>
                      <a:gd name="T25" fmla="*/ 314 h 585"/>
                      <a:gd name="T26" fmla="*/ 17 w 374"/>
                      <a:gd name="T27" fmla="*/ 305 h 585"/>
                      <a:gd name="T28" fmla="*/ 34 w 374"/>
                      <a:gd name="T29" fmla="*/ 297 h 585"/>
                      <a:gd name="T30" fmla="*/ 43 w 374"/>
                      <a:gd name="T31" fmla="*/ 246 h 585"/>
                      <a:gd name="T32" fmla="*/ 51 w 374"/>
                      <a:gd name="T33" fmla="*/ 220 h 585"/>
                      <a:gd name="T34" fmla="*/ 43 w 374"/>
                      <a:gd name="T35" fmla="*/ 203 h 585"/>
                      <a:gd name="T36" fmla="*/ 43 w 374"/>
                      <a:gd name="T37" fmla="*/ 170 h 585"/>
                      <a:gd name="T38" fmla="*/ 43 w 374"/>
                      <a:gd name="T39" fmla="*/ 119 h 585"/>
                      <a:gd name="T40" fmla="*/ 102 w 374"/>
                      <a:gd name="T41" fmla="*/ 26 h 585"/>
                      <a:gd name="T42" fmla="*/ 162 w 374"/>
                      <a:gd name="T43" fmla="*/ 9 h 585"/>
                      <a:gd name="T44" fmla="*/ 221 w 374"/>
                      <a:gd name="T45" fmla="*/ 17 h 585"/>
                      <a:gd name="T46" fmla="*/ 264 w 374"/>
                      <a:gd name="T47" fmla="*/ 161 h 585"/>
                      <a:gd name="T48" fmla="*/ 272 w 374"/>
                      <a:gd name="T49" fmla="*/ 187 h 585"/>
                      <a:gd name="T50" fmla="*/ 289 w 374"/>
                      <a:gd name="T51" fmla="*/ 195 h 585"/>
                      <a:gd name="T52" fmla="*/ 298 w 374"/>
                      <a:gd name="T53" fmla="*/ 203 h 585"/>
                      <a:gd name="T54" fmla="*/ 315 w 374"/>
                      <a:gd name="T55" fmla="*/ 237 h 585"/>
                      <a:gd name="T56" fmla="*/ 340 w 374"/>
                      <a:gd name="T57" fmla="*/ 237 h 585"/>
                      <a:gd name="T58" fmla="*/ 357 w 374"/>
                      <a:gd name="T59" fmla="*/ 263 h 585"/>
                      <a:gd name="T60" fmla="*/ 357 w 374"/>
                      <a:gd name="T61" fmla="*/ 297 h 585"/>
                      <a:gd name="T62" fmla="*/ 332 w 374"/>
                      <a:gd name="T63" fmla="*/ 314 h 585"/>
                      <a:gd name="T64" fmla="*/ 306 w 374"/>
                      <a:gd name="T65" fmla="*/ 331 h 585"/>
                      <a:gd name="T66" fmla="*/ 298 w 374"/>
                      <a:gd name="T67" fmla="*/ 339 h 585"/>
                      <a:gd name="T68" fmla="*/ 289 w 374"/>
                      <a:gd name="T69" fmla="*/ 356 h 585"/>
                      <a:gd name="T70" fmla="*/ 264 w 374"/>
                      <a:gd name="T71" fmla="*/ 356 h 585"/>
                      <a:gd name="T72" fmla="*/ 255 w 374"/>
                      <a:gd name="T73" fmla="*/ 381 h 585"/>
                      <a:gd name="T74" fmla="*/ 230 w 374"/>
                      <a:gd name="T75" fmla="*/ 381 h 585"/>
                      <a:gd name="T76" fmla="*/ 230 w 374"/>
                      <a:gd name="T77" fmla="*/ 356 h 585"/>
                      <a:gd name="T78" fmla="*/ 213 w 374"/>
                      <a:gd name="T79" fmla="*/ 348 h 585"/>
                      <a:gd name="T80" fmla="*/ 213 w 374"/>
                      <a:gd name="T81" fmla="*/ 373 h 585"/>
                      <a:gd name="T82" fmla="*/ 213 w 374"/>
                      <a:gd name="T83" fmla="*/ 424 h 585"/>
                      <a:gd name="T84" fmla="*/ 196 w 374"/>
                      <a:gd name="T85" fmla="*/ 432 h 585"/>
                      <a:gd name="T86" fmla="*/ 179 w 374"/>
                      <a:gd name="T87" fmla="*/ 458 h 585"/>
                      <a:gd name="T88" fmla="*/ 170 w 374"/>
                      <a:gd name="T89" fmla="*/ 441 h 585"/>
                      <a:gd name="T90" fmla="*/ 170 w 374"/>
                      <a:gd name="T91" fmla="*/ 475 h 585"/>
                      <a:gd name="T92" fmla="*/ 153 w 374"/>
                      <a:gd name="T93" fmla="*/ 441 h 585"/>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374"/>
                      <a:gd name="T142" fmla="*/ 0 h 585"/>
                      <a:gd name="T143" fmla="*/ 374 w 374"/>
                      <a:gd name="T144" fmla="*/ 585 h 585"/>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374" h="585">
                        <a:moveTo>
                          <a:pt x="153" y="441"/>
                        </a:moveTo>
                        <a:lnTo>
                          <a:pt x="153" y="449"/>
                        </a:lnTo>
                        <a:lnTo>
                          <a:pt x="162" y="475"/>
                        </a:lnTo>
                        <a:lnTo>
                          <a:pt x="162" y="483"/>
                        </a:lnTo>
                        <a:lnTo>
                          <a:pt x="153" y="466"/>
                        </a:lnTo>
                        <a:lnTo>
                          <a:pt x="153" y="475"/>
                        </a:lnTo>
                        <a:lnTo>
                          <a:pt x="145" y="483"/>
                        </a:lnTo>
                        <a:lnTo>
                          <a:pt x="145" y="475"/>
                        </a:lnTo>
                        <a:lnTo>
                          <a:pt x="136" y="475"/>
                        </a:lnTo>
                        <a:lnTo>
                          <a:pt x="128" y="483"/>
                        </a:lnTo>
                        <a:lnTo>
                          <a:pt x="128" y="500"/>
                        </a:lnTo>
                        <a:lnTo>
                          <a:pt x="128" y="509"/>
                        </a:lnTo>
                        <a:lnTo>
                          <a:pt x="119" y="517"/>
                        </a:lnTo>
                        <a:lnTo>
                          <a:pt x="128" y="534"/>
                        </a:lnTo>
                        <a:lnTo>
                          <a:pt x="119" y="542"/>
                        </a:lnTo>
                        <a:lnTo>
                          <a:pt x="111" y="551"/>
                        </a:lnTo>
                        <a:lnTo>
                          <a:pt x="111" y="585"/>
                        </a:lnTo>
                        <a:lnTo>
                          <a:pt x="94" y="585"/>
                        </a:lnTo>
                        <a:lnTo>
                          <a:pt x="94" y="576"/>
                        </a:lnTo>
                        <a:lnTo>
                          <a:pt x="94" y="568"/>
                        </a:lnTo>
                        <a:lnTo>
                          <a:pt x="77" y="559"/>
                        </a:lnTo>
                        <a:lnTo>
                          <a:pt x="68" y="551"/>
                        </a:lnTo>
                        <a:lnTo>
                          <a:pt x="68" y="542"/>
                        </a:lnTo>
                        <a:lnTo>
                          <a:pt x="68" y="534"/>
                        </a:lnTo>
                        <a:lnTo>
                          <a:pt x="68" y="525"/>
                        </a:lnTo>
                        <a:lnTo>
                          <a:pt x="60" y="500"/>
                        </a:lnTo>
                        <a:lnTo>
                          <a:pt x="34" y="441"/>
                        </a:lnTo>
                        <a:lnTo>
                          <a:pt x="26" y="398"/>
                        </a:lnTo>
                        <a:lnTo>
                          <a:pt x="0" y="314"/>
                        </a:lnTo>
                        <a:lnTo>
                          <a:pt x="9" y="314"/>
                        </a:lnTo>
                        <a:lnTo>
                          <a:pt x="17" y="322"/>
                        </a:lnTo>
                        <a:lnTo>
                          <a:pt x="17" y="314"/>
                        </a:lnTo>
                        <a:lnTo>
                          <a:pt x="17" y="305"/>
                        </a:lnTo>
                        <a:lnTo>
                          <a:pt x="17" y="297"/>
                        </a:lnTo>
                        <a:lnTo>
                          <a:pt x="34" y="297"/>
                        </a:lnTo>
                        <a:lnTo>
                          <a:pt x="26" y="280"/>
                        </a:lnTo>
                        <a:lnTo>
                          <a:pt x="34" y="263"/>
                        </a:lnTo>
                        <a:lnTo>
                          <a:pt x="43" y="246"/>
                        </a:lnTo>
                        <a:lnTo>
                          <a:pt x="43" y="237"/>
                        </a:lnTo>
                        <a:lnTo>
                          <a:pt x="51" y="220"/>
                        </a:lnTo>
                        <a:lnTo>
                          <a:pt x="43" y="220"/>
                        </a:lnTo>
                        <a:lnTo>
                          <a:pt x="43" y="203"/>
                        </a:lnTo>
                        <a:lnTo>
                          <a:pt x="43" y="195"/>
                        </a:lnTo>
                        <a:lnTo>
                          <a:pt x="34" y="187"/>
                        </a:lnTo>
                        <a:lnTo>
                          <a:pt x="43" y="170"/>
                        </a:lnTo>
                        <a:lnTo>
                          <a:pt x="51" y="153"/>
                        </a:lnTo>
                        <a:lnTo>
                          <a:pt x="43" y="136"/>
                        </a:lnTo>
                        <a:lnTo>
                          <a:pt x="43" y="119"/>
                        </a:lnTo>
                        <a:lnTo>
                          <a:pt x="85" y="9"/>
                        </a:lnTo>
                        <a:lnTo>
                          <a:pt x="102" y="9"/>
                        </a:lnTo>
                        <a:lnTo>
                          <a:pt x="102" y="26"/>
                        </a:lnTo>
                        <a:lnTo>
                          <a:pt x="119" y="34"/>
                        </a:lnTo>
                        <a:lnTo>
                          <a:pt x="145" y="9"/>
                        </a:lnTo>
                        <a:lnTo>
                          <a:pt x="162" y="9"/>
                        </a:lnTo>
                        <a:lnTo>
                          <a:pt x="162" y="0"/>
                        </a:lnTo>
                        <a:lnTo>
                          <a:pt x="170" y="0"/>
                        </a:lnTo>
                        <a:lnTo>
                          <a:pt x="221" y="17"/>
                        </a:lnTo>
                        <a:lnTo>
                          <a:pt x="264" y="153"/>
                        </a:lnTo>
                        <a:lnTo>
                          <a:pt x="264" y="161"/>
                        </a:lnTo>
                        <a:lnTo>
                          <a:pt x="264" y="170"/>
                        </a:lnTo>
                        <a:lnTo>
                          <a:pt x="264" y="178"/>
                        </a:lnTo>
                        <a:lnTo>
                          <a:pt x="272" y="187"/>
                        </a:lnTo>
                        <a:lnTo>
                          <a:pt x="272" y="195"/>
                        </a:lnTo>
                        <a:lnTo>
                          <a:pt x="272" y="187"/>
                        </a:lnTo>
                        <a:lnTo>
                          <a:pt x="289" y="195"/>
                        </a:lnTo>
                        <a:lnTo>
                          <a:pt x="306" y="187"/>
                        </a:lnTo>
                        <a:lnTo>
                          <a:pt x="306" y="203"/>
                        </a:lnTo>
                        <a:lnTo>
                          <a:pt x="298" y="203"/>
                        </a:lnTo>
                        <a:lnTo>
                          <a:pt x="315" y="220"/>
                        </a:lnTo>
                        <a:lnTo>
                          <a:pt x="315" y="229"/>
                        </a:lnTo>
                        <a:lnTo>
                          <a:pt x="315" y="237"/>
                        </a:lnTo>
                        <a:lnTo>
                          <a:pt x="332" y="246"/>
                        </a:lnTo>
                        <a:lnTo>
                          <a:pt x="332" y="237"/>
                        </a:lnTo>
                        <a:lnTo>
                          <a:pt x="340" y="237"/>
                        </a:lnTo>
                        <a:lnTo>
                          <a:pt x="349" y="237"/>
                        </a:lnTo>
                        <a:lnTo>
                          <a:pt x="357" y="254"/>
                        </a:lnTo>
                        <a:lnTo>
                          <a:pt x="357" y="263"/>
                        </a:lnTo>
                        <a:lnTo>
                          <a:pt x="374" y="271"/>
                        </a:lnTo>
                        <a:lnTo>
                          <a:pt x="374" y="280"/>
                        </a:lnTo>
                        <a:lnTo>
                          <a:pt x="357" y="297"/>
                        </a:lnTo>
                        <a:lnTo>
                          <a:pt x="349" y="305"/>
                        </a:lnTo>
                        <a:lnTo>
                          <a:pt x="340" y="297"/>
                        </a:lnTo>
                        <a:lnTo>
                          <a:pt x="332" y="314"/>
                        </a:lnTo>
                        <a:lnTo>
                          <a:pt x="323" y="322"/>
                        </a:lnTo>
                        <a:lnTo>
                          <a:pt x="306" y="331"/>
                        </a:lnTo>
                        <a:lnTo>
                          <a:pt x="306" y="339"/>
                        </a:lnTo>
                        <a:lnTo>
                          <a:pt x="298" y="339"/>
                        </a:lnTo>
                        <a:lnTo>
                          <a:pt x="298" y="356"/>
                        </a:lnTo>
                        <a:lnTo>
                          <a:pt x="289" y="356"/>
                        </a:lnTo>
                        <a:lnTo>
                          <a:pt x="281" y="348"/>
                        </a:lnTo>
                        <a:lnTo>
                          <a:pt x="272" y="348"/>
                        </a:lnTo>
                        <a:lnTo>
                          <a:pt x="264" y="356"/>
                        </a:lnTo>
                        <a:lnTo>
                          <a:pt x="255" y="356"/>
                        </a:lnTo>
                        <a:lnTo>
                          <a:pt x="247" y="364"/>
                        </a:lnTo>
                        <a:lnTo>
                          <a:pt x="255" y="381"/>
                        </a:lnTo>
                        <a:lnTo>
                          <a:pt x="238" y="381"/>
                        </a:lnTo>
                        <a:lnTo>
                          <a:pt x="230" y="381"/>
                        </a:lnTo>
                        <a:lnTo>
                          <a:pt x="230" y="373"/>
                        </a:lnTo>
                        <a:lnTo>
                          <a:pt x="230" y="356"/>
                        </a:lnTo>
                        <a:lnTo>
                          <a:pt x="221" y="348"/>
                        </a:lnTo>
                        <a:lnTo>
                          <a:pt x="221" y="339"/>
                        </a:lnTo>
                        <a:lnTo>
                          <a:pt x="213" y="348"/>
                        </a:lnTo>
                        <a:lnTo>
                          <a:pt x="221" y="356"/>
                        </a:lnTo>
                        <a:lnTo>
                          <a:pt x="221" y="364"/>
                        </a:lnTo>
                        <a:lnTo>
                          <a:pt x="213" y="373"/>
                        </a:lnTo>
                        <a:lnTo>
                          <a:pt x="221" y="390"/>
                        </a:lnTo>
                        <a:lnTo>
                          <a:pt x="213" y="398"/>
                        </a:lnTo>
                        <a:lnTo>
                          <a:pt x="213" y="424"/>
                        </a:lnTo>
                        <a:lnTo>
                          <a:pt x="204" y="441"/>
                        </a:lnTo>
                        <a:lnTo>
                          <a:pt x="196" y="432"/>
                        </a:lnTo>
                        <a:lnTo>
                          <a:pt x="187" y="432"/>
                        </a:lnTo>
                        <a:lnTo>
                          <a:pt x="187" y="449"/>
                        </a:lnTo>
                        <a:lnTo>
                          <a:pt x="179" y="458"/>
                        </a:lnTo>
                        <a:lnTo>
                          <a:pt x="170" y="466"/>
                        </a:lnTo>
                        <a:lnTo>
                          <a:pt x="170" y="449"/>
                        </a:lnTo>
                        <a:lnTo>
                          <a:pt x="170" y="441"/>
                        </a:lnTo>
                        <a:lnTo>
                          <a:pt x="162" y="449"/>
                        </a:lnTo>
                        <a:lnTo>
                          <a:pt x="162" y="458"/>
                        </a:lnTo>
                        <a:lnTo>
                          <a:pt x="170" y="475"/>
                        </a:lnTo>
                        <a:lnTo>
                          <a:pt x="162" y="475"/>
                        </a:lnTo>
                        <a:lnTo>
                          <a:pt x="153" y="441"/>
                        </a:lnTo>
                        <a:close/>
                      </a:path>
                    </a:pathLst>
                  </a:custGeom>
                  <a:solidFill>
                    <a:schemeClr val="bg2"/>
                  </a:solidFill>
                  <a:ln w="12700">
                    <a:noFill/>
                    <a:round/>
                    <a:headEnd/>
                    <a:tailEnd/>
                  </a:ln>
                </p:spPr>
                <p:txBody>
                  <a:bodyPr/>
                  <a:lstStyle/>
                  <a:p>
                    <a:endParaRPr lang="en-US" sz="1350"/>
                  </a:p>
                </p:txBody>
              </p:sp>
              <p:sp>
                <p:nvSpPr>
                  <p:cNvPr id="378" name="Freeform 7"/>
                  <p:cNvSpPr>
                    <a:spLocks/>
                  </p:cNvSpPr>
                  <p:nvPr/>
                </p:nvSpPr>
                <p:spPr bwMode="auto">
                  <a:xfrm>
                    <a:off x="5424" y="1089"/>
                    <a:ext cx="25" cy="25"/>
                  </a:xfrm>
                  <a:custGeom>
                    <a:avLst/>
                    <a:gdLst>
                      <a:gd name="T0" fmla="*/ 0 w 25"/>
                      <a:gd name="T1" fmla="*/ 8 h 25"/>
                      <a:gd name="T2" fmla="*/ 8 w 25"/>
                      <a:gd name="T3" fmla="*/ 8 h 25"/>
                      <a:gd name="T4" fmla="*/ 0 w 25"/>
                      <a:gd name="T5" fmla="*/ 0 h 25"/>
                      <a:gd name="T6" fmla="*/ 17 w 25"/>
                      <a:gd name="T7" fmla="*/ 0 h 25"/>
                      <a:gd name="T8" fmla="*/ 25 w 25"/>
                      <a:gd name="T9" fmla="*/ 8 h 25"/>
                      <a:gd name="T10" fmla="*/ 8 w 25"/>
                      <a:gd name="T11" fmla="*/ 17 h 25"/>
                      <a:gd name="T12" fmla="*/ 17 w 25"/>
                      <a:gd name="T13" fmla="*/ 25 h 25"/>
                      <a:gd name="T14" fmla="*/ 8 w 25"/>
                      <a:gd name="T15" fmla="*/ 25 h 25"/>
                      <a:gd name="T16" fmla="*/ 0 w 25"/>
                      <a:gd name="T17" fmla="*/ 8 h 2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5"/>
                      <a:gd name="T28" fmla="*/ 0 h 25"/>
                      <a:gd name="T29" fmla="*/ 25 w 25"/>
                      <a:gd name="T30" fmla="*/ 25 h 2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5" h="25">
                        <a:moveTo>
                          <a:pt x="0" y="8"/>
                        </a:moveTo>
                        <a:lnTo>
                          <a:pt x="8" y="8"/>
                        </a:lnTo>
                        <a:lnTo>
                          <a:pt x="0" y="0"/>
                        </a:lnTo>
                        <a:lnTo>
                          <a:pt x="17" y="0"/>
                        </a:lnTo>
                        <a:lnTo>
                          <a:pt x="25" y="8"/>
                        </a:lnTo>
                        <a:lnTo>
                          <a:pt x="8" y="17"/>
                        </a:lnTo>
                        <a:lnTo>
                          <a:pt x="17" y="25"/>
                        </a:lnTo>
                        <a:lnTo>
                          <a:pt x="8" y="25"/>
                        </a:lnTo>
                        <a:lnTo>
                          <a:pt x="0" y="8"/>
                        </a:lnTo>
                        <a:close/>
                      </a:path>
                    </a:pathLst>
                  </a:custGeom>
                  <a:solidFill>
                    <a:schemeClr val="bg2"/>
                  </a:solidFill>
                  <a:ln w="12700">
                    <a:noFill/>
                    <a:round/>
                    <a:headEnd/>
                    <a:tailEnd/>
                  </a:ln>
                </p:spPr>
                <p:txBody>
                  <a:bodyPr/>
                  <a:lstStyle/>
                  <a:p>
                    <a:endParaRPr lang="en-US" sz="1350"/>
                  </a:p>
                </p:txBody>
              </p:sp>
              <p:sp>
                <p:nvSpPr>
                  <p:cNvPr id="379" name="Freeform 8"/>
                  <p:cNvSpPr>
                    <a:spLocks/>
                  </p:cNvSpPr>
                  <p:nvPr/>
                </p:nvSpPr>
                <p:spPr bwMode="auto">
                  <a:xfrm>
                    <a:off x="2213" y="843"/>
                    <a:ext cx="671" cy="415"/>
                  </a:xfrm>
                  <a:custGeom>
                    <a:avLst/>
                    <a:gdLst>
                      <a:gd name="T0" fmla="*/ 382 w 671"/>
                      <a:gd name="T1" fmla="*/ 415 h 415"/>
                      <a:gd name="T2" fmla="*/ 179 w 671"/>
                      <a:gd name="T3" fmla="*/ 399 h 415"/>
                      <a:gd name="T4" fmla="*/ 0 w 671"/>
                      <a:gd name="T5" fmla="*/ 390 h 415"/>
                      <a:gd name="T6" fmla="*/ 9 w 671"/>
                      <a:gd name="T7" fmla="*/ 297 h 415"/>
                      <a:gd name="T8" fmla="*/ 17 w 671"/>
                      <a:gd name="T9" fmla="*/ 127 h 415"/>
                      <a:gd name="T10" fmla="*/ 34 w 671"/>
                      <a:gd name="T11" fmla="*/ 0 h 415"/>
                      <a:gd name="T12" fmla="*/ 247 w 671"/>
                      <a:gd name="T13" fmla="*/ 17 h 415"/>
                      <a:gd name="T14" fmla="*/ 459 w 671"/>
                      <a:gd name="T15" fmla="*/ 26 h 415"/>
                      <a:gd name="T16" fmla="*/ 612 w 671"/>
                      <a:gd name="T17" fmla="*/ 34 h 415"/>
                      <a:gd name="T18" fmla="*/ 620 w 671"/>
                      <a:gd name="T19" fmla="*/ 51 h 415"/>
                      <a:gd name="T20" fmla="*/ 620 w 671"/>
                      <a:gd name="T21" fmla="*/ 60 h 415"/>
                      <a:gd name="T22" fmla="*/ 620 w 671"/>
                      <a:gd name="T23" fmla="*/ 60 h 415"/>
                      <a:gd name="T24" fmla="*/ 620 w 671"/>
                      <a:gd name="T25" fmla="*/ 68 h 415"/>
                      <a:gd name="T26" fmla="*/ 620 w 671"/>
                      <a:gd name="T27" fmla="*/ 77 h 415"/>
                      <a:gd name="T28" fmla="*/ 620 w 671"/>
                      <a:gd name="T29" fmla="*/ 85 h 415"/>
                      <a:gd name="T30" fmla="*/ 620 w 671"/>
                      <a:gd name="T31" fmla="*/ 85 h 415"/>
                      <a:gd name="T32" fmla="*/ 620 w 671"/>
                      <a:gd name="T33" fmla="*/ 85 h 415"/>
                      <a:gd name="T34" fmla="*/ 620 w 671"/>
                      <a:gd name="T35" fmla="*/ 93 h 415"/>
                      <a:gd name="T36" fmla="*/ 620 w 671"/>
                      <a:gd name="T37" fmla="*/ 102 h 415"/>
                      <a:gd name="T38" fmla="*/ 620 w 671"/>
                      <a:gd name="T39" fmla="*/ 102 h 415"/>
                      <a:gd name="T40" fmla="*/ 620 w 671"/>
                      <a:gd name="T41" fmla="*/ 110 h 415"/>
                      <a:gd name="T42" fmla="*/ 620 w 671"/>
                      <a:gd name="T43" fmla="*/ 110 h 415"/>
                      <a:gd name="T44" fmla="*/ 620 w 671"/>
                      <a:gd name="T45" fmla="*/ 119 h 415"/>
                      <a:gd name="T46" fmla="*/ 620 w 671"/>
                      <a:gd name="T47" fmla="*/ 119 h 415"/>
                      <a:gd name="T48" fmla="*/ 620 w 671"/>
                      <a:gd name="T49" fmla="*/ 119 h 415"/>
                      <a:gd name="T50" fmla="*/ 620 w 671"/>
                      <a:gd name="T51" fmla="*/ 127 h 415"/>
                      <a:gd name="T52" fmla="*/ 620 w 671"/>
                      <a:gd name="T53" fmla="*/ 127 h 415"/>
                      <a:gd name="T54" fmla="*/ 620 w 671"/>
                      <a:gd name="T55" fmla="*/ 136 h 415"/>
                      <a:gd name="T56" fmla="*/ 620 w 671"/>
                      <a:gd name="T57" fmla="*/ 144 h 415"/>
                      <a:gd name="T58" fmla="*/ 629 w 671"/>
                      <a:gd name="T59" fmla="*/ 153 h 415"/>
                      <a:gd name="T60" fmla="*/ 629 w 671"/>
                      <a:gd name="T61" fmla="*/ 170 h 415"/>
                      <a:gd name="T62" fmla="*/ 629 w 671"/>
                      <a:gd name="T63" fmla="*/ 178 h 415"/>
                      <a:gd name="T64" fmla="*/ 637 w 671"/>
                      <a:gd name="T65" fmla="*/ 195 h 415"/>
                      <a:gd name="T66" fmla="*/ 646 w 671"/>
                      <a:gd name="T67" fmla="*/ 204 h 415"/>
                      <a:gd name="T68" fmla="*/ 646 w 671"/>
                      <a:gd name="T69" fmla="*/ 221 h 415"/>
                      <a:gd name="T70" fmla="*/ 646 w 671"/>
                      <a:gd name="T71" fmla="*/ 229 h 415"/>
                      <a:gd name="T72" fmla="*/ 646 w 671"/>
                      <a:gd name="T73" fmla="*/ 238 h 415"/>
                      <a:gd name="T74" fmla="*/ 646 w 671"/>
                      <a:gd name="T75" fmla="*/ 246 h 415"/>
                      <a:gd name="T76" fmla="*/ 646 w 671"/>
                      <a:gd name="T77" fmla="*/ 254 h 415"/>
                      <a:gd name="T78" fmla="*/ 646 w 671"/>
                      <a:gd name="T79" fmla="*/ 271 h 415"/>
                      <a:gd name="T80" fmla="*/ 646 w 671"/>
                      <a:gd name="T81" fmla="*/ 280 h 415"/>
                      <a:gd name="T82" fmla="*/ 646 w 671"/>
                      <a:gd name="T83" fmla="*/ 288 h 415"/>
                      <a:gd name="T84" fmla="*/ 646 w 671"/>
                      <a:gd name="T85" fmla="*/ 288 h 415"/>
                      <a:gd name="T86" fmla="*/ 646 w 671"/>
                      <a:gd name="T87" fmla="*/ 297 h 415"/>
                      <a:gd name="T88" fmla="*/ 646 w 671"/>
                      <a:gd name="T89" fmla="*/ 314 h 415"/>
                      <a:gd name="T90" fmla="*/ 646 w 671"/>
                      <a:gd name="T91" fmla="*/ 331 h 415"/>
                      <a:gd name="T92" fmla="*/ 654 w 671"/>
                      <a:gd name="T93" fmla="*/ 339 h 415"/>
                      <a:gd name="T94" fmla="*/ 654 w 671"/>
                      <a:gd name="T95" fmla="*/ 356 h 415"/>
                      <a:gd name="T96" fmla="*/ 663 w 671"/>
                      <a:gd name="T97" fmla="*/ 365 h 415"/>
                      <a:gd name="T98" fmla="*/ 663 w 671"/>
                      <a:gd name="T99" fmla="*/ 382 h 415"/>
                      <a:gd name="T100" fmla="*/ 671 w 671"/>
                      <a:gd name="T101" fmla="*/ 399 h 415"/>
                      <a:gd name="T102" fmla="*/ 663 w 671"/>
                      <a:gd name="T103" fmla="*/ 415 h 415"/>
                      <a:gd name="T104" fmla="*/ 535 w 671"/>
                      <a:gd name="T105" fmla="*/ 415 h 41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671"/>
                      <a:gd name="T160" fmla="*/ 0 h 415"/>
                      <a:gd name="T161" fmla="*/ 671 w 671"/>
                      <a:gd name="T162" fmla="*/ 415 h 415"/>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671" h="415">
                        <a:moveTo>
                          <a:pt x="476" y="415"/>
                        </a:moveTo>
                        <a:lnTo>
                          <a:pt x="450" y="415"/>
                        </a:lnTo>
                        <a:lnTo>
                          <a:pt x="382" y="415"/>
                        </a:lnTo>
                        <a:lnTo>
                          <a:pt x="374" y="415"/>
                        </a:lnTo>
                        <a:lnTo>
                          <a:pt x="315" y="407"/>
                        </a:lnTo>
                        <a:lnTo>
                          <a:pt x="179" y="399"/>
                        </a:lnTo>
                        <a:lnTo>
                          <a:pt x="94" y="399"/>
                        </a:lnTo>
                        <a:lnTo>
                          <a:pt x="0" y="390"/>
                        </a:lnTo>
                        <a:lnTo>
                          <a:pt x="0" y="348"/>
                        </a:lnTo>
                        <a:lnTo>
                          <a:pt x="9" y="314"/>
                        </a:lnTo>
                        <a:lnTo>
                          <a:pt x="9" y="297"/>
                        </a:lnTo>
                        <a:lnTo>
                          <a:pt x="17" y="212"/>
                        </a:lnTo>
                        <a:lnTo>
                          <a:pt x="17" y="204"/>
                        </a:lnTo>
                        <a:lnTo>
                          <a:pt x="17" y="127"/>
                        </a:lnTo>
                        <a:lnTo>
                          <a:pt x="26" y="77"/>
                        </a:lnTo>
                        <a:lnTo>
                          <a:pt x="26" y="43"/>
                        </a:lnTo>
                        <a:lnTo>
                          <a:pt x="34" y="0"/>
                        </a:lnTo>
                        <a:lnTo>
                          <a:pt x="128" y="9"/>
                        </a:lnTo>
                        <a:lnTo>
                          <a:pt x="204" y="17"/>
                        </a:lnTo>
                        <a:lnTo>
                          <a:pt x="247" y="17"/>
                        </a:lnTo>
                        <a:lnTo>
                          <a:pt x="357" y="26"/>
                        </a:lnTo>
                        <a:lnTo>
                          <a:pt x="416" y="26"/>
                        </a:lnTo>
                        <a:lnTo>
                          <a:pt x="459" y="26"/>
                        </a:lnTo>
                        <a:lnTo>
                          <a:pt x="552" y="26"/>
                        </a:lnTo>
                        <a:lnTo>
                          <a:pt x="612" y="26"/>
                        </a:lnTo>
                        <a:lnTo>
                          <a:pt x="612" y="34"/>
                        </a:lnTo>
                        <a:lnTo>
                          <a:pt x="620" y="43"/>
                        </a:lnTo>
                        <a:lnTo>
                          <a:pt x="620" y="51"/>
                        </a:lnTo>
                        <a:lnTo>
                          <a:pt x="620" y="60"/>
                        </a:lnTo>
                        <a:lnTo>
                          <a:pt x="620" y="68"/>
                        </a:lnTo>
                        <a:lnTo>
                          <a:pt x="620" y="77"/>
                        </a:lnTo>
                        <a:lnTo>
                          <a:pt x="620" y="85"/>
                        </a:lnTo>
                        <a:lnTo>
                          <a:pt x="620" y="93"/>
                        </a:lnTo>
                        <a:lnTo>
                          <a:pt x="620" y="102"/>
                        </a:lnTo>
                        <a:lnTo>
                          <a:pt x="620" y="110"/>
                        </a:lnTo>
                        <a:lnTo>
                          <a:pt x="620" y="119"/>
                        </a:lnTo>
                        <a:lnTo>
                          <a:pt x="620" y="127"/>
                        </a:lnTo>
                        <a:lnTo>
                          <a:pt x="620" y="136"/>
                        </a:lnTo>
                        <a:lnTo>
                          <a:pt x="620" y="144"/>
                        </a:lnTo>
                        <a:lnTo>
                          <a:pt x="629" y="153"/>
                        </a:lnTo>
                        <a:lnTo>
                          <a:pt x="629" y="161"/>
                        </a:lnTo>
                        <a:lnTo>
                          <a:pt x="629" y="170"/>
                        </a:lnTo>
                        <a:lnTo>
                          <a:pt x="637" y="178"/>
                        </a:lnTo>
                        <a:lnTo>
                          <a:pt x="629" y="178"/>
                        </a:lnTo>
                        <a:lnTo>
                          <a:pt x="637" y="178"/>
                        </a:lnTo>
                        <a:lnTo>
                          <a:pt x="637" y="187"/>
                        </a:lnTo>
                        <a:lnTo>
                          <a:pt x="637" y="195"/>
                        </a:lnTo>
                        <a:lnTo>
                          <a:pt x="646" y="204"/>
                        </a:lnTo>
                        <a:lnTo>
                          <a:pt x="646" y="212"/>
                        </a:lnTo>
                        <a:lnTo>
                          <a:pt x="646" y="221"/>
                        </a:lnTo>
                        <a:lnTo>
                          <a:pt x="646" y="229"/>
                        </a:lnTo>
                        <a:lnTo>
                          <a:pt x="646" y="238"/>
                        </a:lnTo>
                        <a:lnTo>
                          <a:pt x="646" y="246"/>
                        </a:lnTo>
                        <a:lnTo>
                          <a:pt x="646" y="254"/>
                        </a:lnTo>
                        <a:lnTo>
                          <a:pt x="646" y="263"/>
                        </a:lnTo>
                        <a:lnTo>
                          <a:pt x="646" y="271"/>
                        </a:lnTo>
                        <a:lnTo>
                          <a:pt x="646" y="280"/>
                        </a:lnTo>
                        <a:lnTo>
                          <a:pt x="646" y="288"/>
                        </a:lnTo>
                        <a:lnTo>
                          <a:pt x="654" y="288"/>
                        </a:lnTo>
                        <a:lnTo>
                          <a:pt x="654" y="297"/>
                        </a:lnTo>
                        <a:lnTo>
                          <a:pt x="646" y="297"/>
                        </a:lnTo>
                        <a:lnTo>
                          <a:pt x="654" y="305"/>
                        </a:lnTo>
                        <a:lnTo>
                          <a:pt x="646" y="305"/>
                        </a:lnTo>
                        <a:lnTo>
                          <a:pt x="646" y="314"/>
                        </a:lnTo>
                        <a:lnTo>
                          <a:pt x="646" y="322"/>
                        </a:lnTo>
                        <a:lnTo>
                          <a:pt x="646" y="331"/>
                        </a:lnTo>
                        <a:lnTo>
                          <a:pt x="654" y="331"/>
                        </a:lnTo>
                        <a:lnTo>
                          <a:pt x="654" y="339"/>
                        </a:lnTo>
                        <a:lnTo>
                          <a:pt x="654" y="348"/>
                        </a:lnTo>
                        <a:lnTo>
                          <a:pt x="654" y="356"/>
                        </a:lnTo>
                        <a:lnTo>
                          <a:pt x="663" y="365"/>
                        </a:lnTo>
                        <a:lnTo>
                          <a:pt x="663" y="382"/>
                        </a:lnTo>
                        <a:lnTo>
                          <a:pt x="663" y="390"/>
                        </a:lnTo>
                        <a:lnTo>
                          <a:pt x="671" y="399"/>
                        </a:lnTo>
                        <a:lnTo>
                          <a:pt x="663" y="407"/>
                        </a:lnTo>
                        <a:lnTo>
                          <a:pt x="663" y="415"/>
                        </a:lnTo>
                        <a:lnTo>
                          <a:pt x="612" y="415"/>
                        </a:lnTo>
                        <a:lnTo>
                          <a:pt x="544" y="415"/>
                        </a:lnTo>
                        <a:lnTo>
                          <a:pt x="535" y="415"/>
                        </a:lnTo>
                        <a:lnTo>
                          <a:pt x="476" y="415"/>
                        </a:lnTo>
                        <a:close/>
                      </a:path>
                    </a:pathLst>
                  </a:custGeom>
                  <a:solidFill>
                    <a:schemeClr val="bg2"/>
                  </a:solidFill>
                  <a:ln w="12700">
                    <a:noFill/>
                    <a:round/>
                    <a:headEnd/>
                    <a:tailEnd/>
                  </a:ln>
                </p:spPr>
                <p:txBody>
                  <a:bodyPr/>
                  <a:lstStyle/>
                  <a:p>
                    <a:endParaRPr lang="en-US" sz="1350"/>
                  </a:p>
                </p:txBody>
              </p:sp>
              <p:sp>
                <p:nvSpPr>
                  <p:cNvPr id="380" name="Freeform 9"/>
                  <p:cNvSpPr>
                    <a:spLocks/>
                  </p:cNvSpPr>
                  <p:nvPr/>
                </p:nvSpPr>
                <p:spPr bwMode="auto">
                  <a:xfrm>
                    <a:off x="3207" y="1123"/>
                    <a:ext cx="510" cy="568"/>
                  </a:xfrm>
                  <a:custGeom>
                    <a:avLst/>
                    <a:gdLst>
                      <a:gd name="T0" fmla="*/ 450 w 510"/>
                      <a:gd name="T1" fmla="*/ 263 h 568"/>
                      <a:gd name="T2" fmla="*/ 450 w 510"/>
                      <a:gd name="T3" fmla="*/ 280 h 568"/>
                      <a:gd name="T4" fmla="*/ 467 w 510"/>
                      <a:gd name="T5" fmla="*/ 280 h 568"/>
                      <a:gd name="T6" fmla="*/ 493 w 510"/>
                      <a:gd name="T7" fmla="*/ 246 h 568"/>
                      <a:gd name="T8" fmla="*/ 510 w 510"/>
                      <a:gd name="T9" fmla="*/ 246 h 568"/>
                      <a:gd name="T10" fmla="*/ 501 w 510"/>
                      <a:gd name="T11" fmla="*/ 330 h 568"/>
                      <a:gd name="T12" fmla="*/ 484 w 510"/>
                      <a:gd name="T13" fmla="*/ 415 h 568"/>
                      <a:gd name="T14" fmla="*/ 484 w 510"/>
                      <a:gd name="T15" fmla="*/ 474 h 568"/>
                      <a:gd name="T16" fmla="*/ 493 w 510"/>
                      <a:gd name="T17" fmla="*/ 517 h 568"/>
                      <a:gd name="T18" fmla="*/ 450 w 510"/>
                      <a:gd name="T19" fmla="*/ 551 h 568"/>
                      <a:gd name="T20" fmla="*/ 348 w 510"/>
                      <a:gd name="T21" fmla="*/ 559 h 568"/>
                      <a:gd name="T22" fmla="*/ 246 w 510"/>
                      <a:gd name="T23" fmla="*/ 568 h 568"/>
                      <a:gd name="T24" fmla="*/ 221 w 510"/>
                      <a:gd name="T25" fmla="*/ 559 h 568"/>
                      <a:gd name="T26" fmla="*/ 204 w 510"/>
                      <a:gd name="T27" fmla="*/ 542 h 568"/>
                      <a:gd name="T28" fmla="*/ 178 w 510"/>
                      <a:gd name="T29" fmla="*/ 525 h 568"/>
                      <a:gd name="T30" fmla="*/ 170 w 510"/>
                      <a:gd name="T31" fmla="*/ 491 h 568"/>
                      <a:gd name="T32" fmla="*/ 178 w 510"/>
                      <a:gd name="T33" fmla="*/ 466 h 568"/>
                      <a:gd name="T34" fmla="*/ 161 w 510"/>
                      <a:gd name="T35" fmla="*/ 449 h 568"/>
                      <a:gd name="T36" fmla="*/ 161 w 510"/>
                      <a:gd name="T37" fmla="*/ 415 h 568"/>
                      <a:gd name="T38" fmla="*/ 153 w 510"/>
                      <a:gd name="T39" fmla="*/ 381 h 568"/>
                      <a:gd name="T40" fmla="*/ 127 w 510"/>
                      <a:gd name="T41" fmla="*/ 373 h 568"/>
                      <a:gd name="T42" fmla="*/ 102 w 510"/>
                      <a:gd name="T43" fmla="*/ 347 h 568"/>
                      <a:gd name="T44" fmla="*/ 93 w 510"/>
                      <a:gd name="T45" fmla="*/ 330 h 568"/>
                      <a:gd name="T46" fmla="*/ 59 w 510"/>
                      <a:gd name="T47" fmla="*/ 322 h 568"/>
                      <a:gd name="T48" fmla="*/ 34 w 510"/>
                      <a:gd name="T49" fmla="*/ 305 h 568"/>
                      <a:gd name="T50" fmla="*/ 17 w 510"/>
                      <a:gd name="T51" fmla="*/ 271 h 568"/>
                      <a:gd name="T52" fmla="*/ 17 w 510"/>
                      <a:gd name="T53" fmla="*/ 263 h 568"/>
                      <a:gd name="T54" fmla="*/ 17 w 510"/>
                      <a:gd name="T55" fmla="*/ 237 h 568"/>
                      <a:gd name="T56" fmla="*/ 17 w 510"/>
                      <a:gd name="T57" fmla="*/ 220 h 568"/>
                      <a:gd name="T58" fmla="*/ 25 w 510"/>
                      <a:gd name="T59" fmla="*/ 195 h 568"/>
                      <a:gd name="T60" fmla="*/ 17 w 510"/>
                      <a:gd name="T61" fmla="*/ 178 h 568"/>
                      <a:gd name="T62" fmla="*/ 8 w 510"/>
                      <a:gd name="T63" fmla="*/ 161 h 568"/>
                      <a:gd name="T64" fmla="*/ 17 w 510"/>
                      <a:gd name="T65" fmla="*/ 144 h 568"/>
                      <a:gd name="T66" fmla="*/ 34 w 510"/>
                      <a:gd name="T67" fmla="*/ 127 h 568"/>
                      <a:gd name="T68" fmla="*/ 51 w 510"/>
                      <a:gd name="T69" fmla="*/ 119 h 568"/>
                      <a:gd name="T70" fmla="*/ 51 w 510"/>
                      <a:gd name="T71" fmla="*/ 68 h 568"/>
                      <a:gd name="T72" fmla="*/ 76 w 510"/>
                      <a:gd name="T73" fmla="*/ 34 h 568"/>
                      <a:gd name="T74" fmla="*/ 187 w 510"/>
                      <a:gd name="T75" fmla="*/ 0 h 568"/>
                      <a:gd name="T76" fmla="*/ 204 w 510"/>
                      <a:gd name="T77" fmla="*/ 42 h 568"/>
                      <a:gd name="T78" fmla="*/ 229 w 510"/>
                      <a:gd name="T79" fmla="*/ 51 h 568"/>
                      <a:gd name="T80" fmla="*/ 238 w 510"/>
                      <a:gd name="T81" fmla="*/ 51 h 568"/>
                      <a:gd name="T82" fmla="*/ 246 w 510"/>
                      <a:gd name="T83" fmla="*/ 68 h 568"/>
                      <a:gd name="T84" fmla="*/ 357 w 510"/>
                      <a:gd name="T85" fmla="*/ 102 h 568"/>
                      <a:gd name="T86" fmla="*/ 365 w 510"/>
                      <a:gd name="T87" fmla="*/ 102 h 568"/>
                      <a:gd name="T88" fmla="*/ 382 w 510"/>
                      <a:gd name="T89" fmla="*/ 110 h 568"/>
                      <a:gd name="T90" fmla="*/ 391 w 510"/>
                      <a:gd name="T91" fmla="*/ 102 h 568"/>
                      <a:gd name="T92" fmla="*/ 399 w 510"/>
                      <a:gd name="T93" fmla="*/ 102 h 568"/>
                      <a:gd name="T94" fmla="*/ 408 w 510"/>
                      <a:gd name="T95" fmla="*/ 110 h 568"/>
                      <a:gd name="T96" fmla="*/ 425 w 510"/>
                      <a:gd name="T97" fmla="*/ 110 h 568"/>
                      <a:gd name="T98" fmla="*/ 433 w 510"/>
                      <a:gd name="T99" fmla="*/ 119 h 568"/>
                      <a:gd name="T100" fmla="*/ 433 w 510"/>
                      <a:gd name="T101" fmla="*/ 127 h 568"/>
                      <a:gd name="T102" fmla="*/ 459 w 510"/>
                      <a:gd name="T103" fmla="*/ 135 h 568"/>
                      <a:gd name="T104" fmla="*/ 459 w 510"/>
                      <a:gd name="T105" fmla="*/ 144 h 568"/>
                      <a:gd name="T106" fmla="*/ 459 w 510"/>
                      <a:gd name="T107" fmla="*/ 152 h 568"/>
                      <a:gd name="T108" fmla="*/ 459 w 510"/>
                      <a:gd name="T109" fmla="*/ 161 h 568"/>
                      <a:gd name="T110" fmla="*/ 459 w 510"/>
                      <a:gd name="T111" fmla="*/ 178 h 568"/>
                      <a:gd name="T112" fmla="*/ 459 w 510"/>
                      <a:gd name="T113" fmla="*/ 186 h 568"/>
                      <a:gd name="T114" fmla="*/ 476 w 510"/>
                      <a:gd name="T115" fmla="*/ 178 h 568"/>
                      <a:gd name="T116" fmla="*/ 476 w 510"/>
                      <a:gd name="T117" fmla="*/ 195 h 568"/>
                      <a:gd name="T118" fmla="*/ 476 w 510"/>
                      <a:gd name="T119" fmla="*/ 212 h 568"/>
                      <a:gd name="T120" fmla="*/ 484 w 510"/>
                      <a:gd name="T121" fmla="*/ 229 h 56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510"/>
                      <a:gd name="T184" fmla="*/ 0 h 568"/>
                      <a:gd name="T185" fmla="*/ 510 w 510"/>
                      <a:gd name="T186" fmla="*/ 568 h 568"/>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510" h="568">
                        <a:moveTo>
                          <a:pt x="476" y="229"/>
                        </a:moveTo>
                        <a:lnTo>
                          <a:pt x="467" y="237"/>
                        </a:lnTo>
                        <a:lnTo>
                          <a:pt x="467" y="246"/>
                        </a:lnTo>
                        <a:lnTo>
                          <a:pt x="450" y="263"/>
                        </a:lnTo>
                        <a:lnTo>
                          <a:pt x="450" y="271"/>
                        </a:lnTo>
                        <a:lnTo>
                          <a:pt x="459" y="280"/>
                        </a:lnTo>
                        <a:lnTo>
                          <a:pt x="450" y="280"/>
                        </a:lnTo>
                        <a:lnTo>
                          <a:pt x="459" y="288"/>
                        </a:lnTo>
                        <a:lnTo>
                          <a:pt x="467" y="280"/>
                        </a:lnTo>
                        <a:lnTo>
                          <a:pt x="476" y="271"/>
                        </a:lnTo>
                        <a:lnTo>
                          <a:pt x="476" y="263"/>
                        </a:lnTo>
                        <a:lnTo>
                          <a:pt x="484" y="246"/>
                        </a:lnTo>
                        <a:lnTo>
                          <a:pt x="493" y="246"/>
                        </a:lnTo>
                        <a:lnTo>
                          <a:pt x="501" y="237"/>
                        </a:lnTo>
                        <a:lnTo>
                          <a:pt x="510" y="246"/>
                        </a:lnTo>
                        <a:lnTo>
                          <a:pt x="510" y="263"/>
                        </a:lnTo>
                        <a:lnTo>
                          <a:pt x="501" y="288"/>
                        </a:lnTo>
                        <a:lnTo>
                          <a:pt x="501" y="313"/>
                        </a:lnTo>
                        <a:lnTo>
                          <a:pt x="501" y="330"/>
                        </a:lnTo>
                        <a:lnTo>
                          <a:pt x="493" y="339"/>
                        </a:lnTo>
                        <a:lnTo>
                          <a:pt x="484" y="364"/>
                        </a:lnTo>
                        <a:lnTo>
                          <a:pt x="493" y="398"/>
                        </a:lnTo>
                        <a:lnTo>
                          <a:pt x="484" y="415"/>
                        </a:lnTo>
                        <a:lnTo>
                          <a:pt x="484" y="424"/>
                        </a:lnTo>
                        <a:lnTo>
                          <a:pt x="476" y="440"/>
                        </a:lnTo>
                        <a:lnTo>
                          <a:pt x="476" y="457"/>
                        </a:lnTo>
                        <a:lnTo>
                          <a:pt x="484" y="474"/>
                        </a:lnTo>
                        <a:lnTo>
                          <a:pt x="484" y="483"/>
                        </a:lnTo>
                        <a:lnTo>
                          <a:pt x="484" y="491"/>
                        </a:lnTo>
                        <a:lnTo>
                          <a:pt x="493" y="508"/>
                        </a:lnTo>
                        <a:lnTo>
                          <a:pt x="493" y="517"/>
                        </a:lnTo>
                        <a:lnTo>
                          <a:pt x="493" y="525"/>
                        </a:lnTo>
                        <a:lnTo>
                          <a:pt x="493" y="551"/>
                        </a:lnTo>
                        <a:lnTo>
                          <a:pt x="459" y="551"/>
                        </a:lnTo>
                        <a:lnTo>
                          <a:pt x="450" y="551"/>
                        </a:lnTo>
                        <a:lnTo>
                          <a:pt x="408" y="559"/>
                        </a:lnTo>
                        <a:lnTo>
                          <a:pt x="391" y="559"/>
                        </a:lnTo>
                        <a:lnTo>
                          <a:pt x="348" y="559"/>
                        </a:lnTo>
                        <a:lnTo>
                          <a:pt x="306" y="559"/>
                        </a:lnTo>
                        <a:lnTo>
                          <a:pt x="297" y="559"/>
                        </a:lnTo>
                        <a:lnTo>
                          <a:pt x="246" y="568"/>
                        </a:lnTo>
                        <a:lnTo>
                          <a:pt x="229" y="568"/>
                        </a:lnTo>
                        <a:lnTo>
                          <a:pt x="229" y="559"/>
                        </a:lnTo>
                        <a:lnTo>
                          <a:pt x="221" y="559"/>
                        </a:lnTo>
                        <a:lnTo>
                          <a:pt x="221" y="551"/>
                        </a:lnTo>
                        <a:lnTo>
                          <a:pt x="212" y="551"/>
                        </a:lnTo>
                        <a:lnTo>
                          <a:pt x="204" y="542"/>
                        </a:lnTo>
                        <a:lnTo>
                          <a:pt x="195" y="542"/>
                        </a:lnTo>
                        <a:lnTo>
                          <a:pt x="187" y="542"/>
                        </a:lnTo>
                        <a:lnTo>
                          <a:pt x="187" y="534"/>
                        </a:lnTo>
                        <a:lnTo>
                          <a:pt x="178" y="525"/>
                        </a:lnTo>
                        <a:lnTo>
                          <a:pt x="178" y="517"/>
                        </a:lnTo>
                        <a:lnTo>
                          <a:pt x="178" y="508"/>
                        </a:lnTo>
                        <a:lnTo>
                          <a:pt x="178" y="500"/>
                        </a:lnTo>
                        <a:lnTo>
                          <a:pt x="170" y="491"/>
                        </a:lnTo>
                        <a:lnTo>
                          <a:pt x="178" y="483"/>
                        </a:lnTo>
                        <a:lnTo>
                          <a:pt x="178" y="474"/>
                        </a:lnTo>
                        <a:lnTo>
                          <a:pt x="178" y="466"/>
                        </a:lnTo>
                        <a:lnTo>
                          <a:pt x="170" y="457"/>
                        </a:lnTo>
                        <a:lnTo>
                          <a:pt x="170" y="449"/>
                        </a:lnTo>
                        <a:lnTo>
                          <a:pt x="161" y="449"/>
                        </a:lnTo>
                        <a:lnTo>
                          <a:pt x="170" y="440"/>
                        </a:lnTo>
                        <a:lnTo>
                          <a:pt x="161" y="432"/>
                        </a:lnTo>
                        <a:lnTo>
                          <a:pt x="161" y="415"/>
                        </a:lnTo>
                        <a:lnTo>
                          <a:pt x="161" y="407"/>
                        </a:lnTo>
                        <a:lnTo>
                          <a:pt x="161" y="398"/>
                        </a:lnTo>
                        <a:lnTo>
                          <a:pt x="153" y="381"/>
                        </a:lnTo>
                        <a:lnTo>
                          <a:pt x="144" y="381"/>
                        </a:lnTo>
                        <a:lnTo>
                          <a:pt x="136" y="373"/>
                        </a:lnTo>
                        <a:lnTo>
                          <a:pt x="127" y="373"/>
                        </a:lnTo>
                        <a:lnTo>
                          <a:pt x="119" y="373"/>
                        </a:lnTo>
                        <a:lnTo>
                          <a:pt x="110" y="364"/>
                        </a:lnTo>
                        <a:lnTo>
                          <a:pt x="102" y="356"/>
                        </a:lnTo>
                        <a:lnTo>
                          <a:pt x="102" y="347"/>
                        </a:lnTo>
                        <a:lnTo>
                          <a:pt x="93" y="339"/>
                        </a:lnTo>
                        <a:lnTo>
                          <a:pt x="93" y="330"/>
                        </a:lnTo>
                        <a:lnTo>
                          <a:pt x="85" y="330"/>
                        </a:lnTo>
                        <a:lnTo>
                          <a:pt x="68" y="322"/>
                        </a:lnTo>
                        <a:lnTo>
                          <a:pt x="59" y="322"/>
                        </a:lnTo>
                        <a:lnTo>
                          <a:pt x="59" y="313"/>
                        </a:lnTo>
                        <a:lnTo>
                          <a:pt x="42" y="305"/>
                        </a:lnTo>
                        <a:lnTo>
                          <a:pt x="34" y="305"/>
                        </a:lnTo>
                        <a:lnTo>
                          <a:pt x="34" y="296"/>
                        </a:lnTo>
                        <a:lnTo>
                          <a:pt x="17" y="288"/>
                        </a:lnTo>
                        <a:lnTo>
                          <a:pt x="17" y="271"/>
                        </a:lnTo>
                        <a:lnTo>
                          <a:pt x="17" y="263"/>
                        </a:lnTo>
                        <a:lnTo>
                          <a:pt x="17" y="254"/>
                        </a:lnTo>
                        <a:lnTo>
                          <a:pt x="17" y="246"/>
                        </a:lnTo>
                        <a:lnTo>
                          <a:pt x="17" y="237"/>
                        </a:lnTo>
                        <a:lnTo>
                          <a:pt x="17" y="229"/>
                        </a:lnTo>
                        <a:lnTo>
                          <a:pt x="17" y="220"/>
                        </a:lnTo>
                        <a:lnTo>
                          <a:pt x="17" y="212"/>
                        </a:lnTo>
                        <a:lnTo>
                          <a:pt x="25" y="203"/>
                        </a:lnTo>
                        <a:lnTo>
                          <a:pt x="25" y="195"/>
                        </a:lnTo>
                        <a:lnTo>
                          <a:pt x="17" y="186"/>
                        </a:lnTo>
                        <a:lnTo>
                          <a:pt x="17" y="178"/>
                        </a:lnTo>
                        <a:lnTo>
                          <a:pt x="8" y="186"/>
                        </a:lnTo>
                        <a:lnTo>
                          <a:pt x="0" y="178"/>
                        </a:lnTo>
                        <a:lnTo>
                          <a:pt x="0" y="169"/>
                        </a:lnTo>
                        <a:lnTo>
                          <a:pt x="8" y="161"/>
                        </a:lnTo>
                        <a:lnTo>
                          <a:pt x="8" y="152"/>
                        </a:lnTo>
                        <a:lnTo>
                          <a:pt x="17" y="144"/>
                        </a:lnTo>
                        <a:lnTo>
                          <a:pt x="25" y="135"/>
                        </a:lnTo>
                        <a:lnTo>
                          <a:pt x="34" y="135"/>
                        </a:lnTo>
                        <a:lnTo>
                          <a:pt x="34" y="127"/>
                        </a:lnTo>
                        <a:lnTo>
                          <a:pt x="42" y="127"/>
                        </a:lnTo>
                        <a:lnTo>
                          <a:pt x="42" y="119"/>
                        </a:lnTo>
                        <a:lnTo>
                          <a:pt x="51" y="127"/>
                        </a:lnTo>
                        <a:lnTo>
                          <a:pt x="51" y="119"/>
                        </a:lnTo>
                        <a:lnTo>
                          <a:pt x="51" y="102"/>
                        </a:lnTo>
                        <a:lnTo>
                          <a:pt x="51" y="68"/>
                        </a:lnTo>
                        <a:lnTo>
                          <a:pt x="51" y="42"/>
                        </a:lnTo>
                        <a:lnTo>
                          <a:pt x="59" y="42"/>
                        </a:lnTo>
                        <a:lnTo>
                          <a:pt x="68" y="25"/>
                        </a:lnTo>
                        <a:lnTo>
                          <a:pt x="76" y="34"/>
                        </a:lnTo>
                        <a:lnTo>
                          <a:pt x="85" y="34"/>
                        </a:lnTo>
                        <a:lnTo>
                          <a:pt x="119" y="25"/>
                        </a:lnTo>
                        <a:lnTo>
                          <a:pt x="178" y="0"/>
                        </a:lnTo>
                        <a:lnTo>
                          <a:pt x="187" y="0"/>
                        </a:lnTo>
                        <a:lnTo>
                          <a:pt x="187" y="8"/>
                        </a:lnTo>
                        <a:lnTo>
                          <a:pt x="170" y="42"/>
                        </a:lnTo>
                        <a:lnTo>
                          <a:pt x="187" y="34"/>
                        </a:lnTo>
                        <a:lnTo>
                          <a:pt x="204" y="42"/>
                        </a:lnTo>
                        <a:lnTo>
                          <a:pt x="221" y="42"/>
                        </a:lnTo>
                        <a:lnTo>
                          <a:pt x="221" y="51"/>
                        </a:lnTo>
                        <a:lnTo>
                          <a:pt x="229" y="42"/>
                        </a:lnTo>
                        <a:lnTo>
                          <a:pt x="229" y="51"/>
                        </a:lnTo>
                        <a:lnTo>
                          <a:pt x="238" y="51"/>
                        </a:lnTo>
                        <a:lnTo>
                          <a:pt x="238" y="59"/>
                        </a:lnTo>
                        <a:lnTo>
                          <a:pt x="246" y="68"/>
                        </a:lnTo>
                        <a:lnTo>
                          <a:pt x="263" y="76"/>
                        </a:lnTo>
                        <a:lnTo>
                          <a:pt x="340" y="93"/>
                        </a:lnTo>
                        <a:lnTo>
                          <a:pt x="348" y="93"/>
                        </a:lnTo>
                        <a:lnTo>
                          <a:pt x="357" y="102"/>
                        </a:lnTo>
                        <a:lnTo>
                          <a:pt x="365" y="102"/>
                        </a:lnTo>
                        <a:lnTo>
                          <a:pt x="374" y="102"/>
                        </a:lnTo>
                        <a:lnTo>
                          <a:pt x="382" y="110"/>
                        </a:lnTo>
                        <a:lnTo>
                          <a:pt x="382" y="102"/>
                        </a:lnTo>
                        <a:lnTo>
                          <a:pt x="391" y="102"/>
                        </a:lnTo>
                        <a:lnTo>
                          <a:pt x="399" y="102"/>
                        </a:lnTo>
                        <a:lnTo>
                          <a:pt x="399" y="110"/>
                        </a:lnTo>
                        <a:lnTo>
                          <a:pt x="408" y="102"/>
                        </a:lnTo>
                        <a:lnTo>
                          <a:pt x="408" y="110"/>
                        </a:lnTo>
                        <a:lnTo>
                          <a:pt x="416" y="110"/>
                        </a:lnTo>
                        <a:lnTo>
                          <a:pt x="425" y="110"/>
                        </a:lnTo>
                        <a:lnTo>
                          <a:pt x="433" y="110"/>
                        </a:lnTo>
                        <a:lnTo>
                          <a:pt x="433" y="119"/>
                        </a:lnTo>
                        <a:lnTo>
                          <a:pt x="425" y="127"/>
                        </a:lnTo>
                        <a:lnTo>
                          <a:pt x="433" y="127"/>
                        </a:lnTo>
                        <a:lnTo>
                          <a:pt x="442" y="127"/>
                        </a:lnTo>
                        <a:lnTo>
                          <a:pt x="450" y="135"/>
                        </a:lnTo>
                        <a:lnTo>
                          <a:pt x="459" y="135"/>
                        </a:lnTo>
                        <a:lnTo>
                          <a:pt x="459" y="144"/>
                        </a:lnTo>
                        <a:lnTo>
                          <a:pt x="459" y="152"/>
                        </a:lnTo>
                        <a:lnTo>
                          <a:pt x="459" y="161"/>
                        </a:lnTo>
                        <a:lnTo>
                          <a:pt x="459" y="169"/>
                        </a:lnTo>
                        <a:lnTo>
                          <a:pt x="459" y="178"/>
                        </a:lnTo>
                        <a:lnTo>
                          <a:pt x="459" y="186"/>
                        </a:lnTo>
                        <a:lnTo>
                          <a:pt x="459" y="178"/>
                        </a:lnTo>
                        <a:lnTo>
                          <a:pt x="467" y="178"/>
                        </a:lnTo>
                        <a:lnTo>
                          <a:pt x="476" y="178"/>
                        </a:lnTo>
                        <a:lnTo>
                          <a:pt x="476" y="195"/>
                        </a:lnTo>
                        <a:lnTo>
                          <a:pt x="476" y="203"/>
                        </a:lnTo>
                        <a:lnTo>
                          <a:pt x="467" y="203"/>
                        </a:lnTo>
                        <a:lnTo>
                          <a:pt x="476" y="212"/>
                        </a:lnTo>
                        <a:lnTo>
                          <a:pt x="484" y="212"/>
                        </a:lnTo>
                        <a:lnTo>
                          <a:pt x="484" y="220"/>
                        </a:lnTo>
                        <a:lnTo>
                          <a:pt x="484" y="229"/>
                        </a:lnTo>
                        <a:lnTo>
                          <a:pt x="476" y="229"/>
                        </a:lnTo>
                        <a:close/>
                      </a:path>
                    </a:pathLst>
                  </a:custGeom>
                  <a:solidFill>
                    <a:schemeClr val="bg2"/>
                  </a:solidFill>
                  <a:ln w="12700">
                    <a:noFill/>
                    <a:round/>
                    <a:headEnd/>
                    <a:tailEnd/>
                  </a:ln>
                </p:spPr>
                <p:txBody>
                  <a:bodyPr/>
                  <a:lstStyle/>
                  <a:p>
                    <a:endParaRPr lang="en-US" sz="1350"/>
                  </a:p>
                </p:txBody>
              </p:sp>
              <p:sp>
                <p:nvSpPr>
                  <p:cNvPr id="381" name="Freeform 10"/>
                  <p:cNvSpPr>
                    <a:spLocks/>
                  </p:cNvSpPr>
                  <p:nvPr/>
                </p:nvSpPr>
                <p:spPr bwMode="auto">
                  <a:xfrm>
                    <a:off x="3708" y="1309"/>
                    <a:ext cx="34" cy="60"/>
                  </a:xfrm>
                  <a:custGeom>
                    <a:avLst/>
                    <a:gdLst>
                      <a:gd name="T0" fmla="*/ 34 w 34"/>
                      <a:gd name="T1" fmla="*/ 0 h 60"/>
                      <a:gd name="T2" fmla="*/ 34 w 34"/>
                      <a:gd name="T3" fmla="*/ 0 h 60"/>
                      <a:gd name="T4" fmla="*/ 34 w 34"/>
                      <a:gd name="T5" fmla="*/ 0 h 60"/>
                      <a:gd name="T6" fmla="*/ 34 w 34"/>
                      <a:gd name="T7" fmla="*/ 9 h 60"/>
                      <a:gd name="T8" fmla="*/ 34 w 34"/>
                      <a:gd name="T9" fmla="*/ 0 h 60"/>
                      <a:gd name="T10" fmla="*/ 34 w 34"/>
                      <a:gd name="T11" fmla="*/ 17 h 60"/>
                      <a:gd name="T12" fmla="*/ 26 w 34"/>
                      <a:gd name="T13" fmla="*/ 17 h 60"/>
                      <a:gd name="T14" fmla="*/ 34 w 34"/>
                      <a:gd name="T15" fmla="*/ 26 h 60"/>
                      <a:gd name="T16" fmla="*/ 26 w 34"/>
                      <a:gd name="T17" fmla="*/ 26 h 60"/>
                      <a:gd name="T18" fmla="*/ 34 w 34"/>
                      <a:gd name="T19" fmla="*/ 26 h 60"/>
                      <a:gd name="T20" fmla="*/ 26 w 34"/>
                      <a:gd name="T21" fmla="*/ 26 h 60"/>
                      <a:gd name="T22" fmla="*/ 26 w 34"/>
                      <a:gd name="T23" fmla="*/ 34 h 60"/>
                      <a:gd name="T24" fmla="*/ 26 w 34"/>
                      <a:gd name="T25" fmla="*/ 43 h 60"/>
                      <a:gd name="T26" fmla="*/ 17 w 34"/>
                      <a:gd name="T27" fmla="*/ 51 h 60"/>
                      <a:gd name="T28" fmla="*/ 9 w 34"/>
                      <a:gd name="T29" fmla="*/ 60 h 60"/>
                      <a:gd name="T30" fmla="*/ 9 w 34"/>
                      <a:gd name="T31" fmla="*/ 60 h 60"/>
                      <a:gd name="T32" fmla="*/ 0 w 34"/>
                      <a:gd name="T33" fmla="*/ 51 h 60"/>
                      <a:gd name="T34" fmla="*/ 9 w 34"/>
                      <a:gd name="T35" fmla="*/ 34 h 60"/>
                      <a:gd name="T36" fmla="*/ 9 w 34"/>
                      <a:gd name="T37" fmla="*/ 34 h 60"/>
                      <a:gd name="T38" fmla="*/ 17 w 34"/>
                      <a:gd name="T39" fmla="*/ 17 h 60"/>
                      <a:gd name="T40" fmla="*/ 17 w 34"/>
                      <a:gd name="T41" fmla="*/ 17 h 60"/>
                      <a:gd name="T42" fmla="*/ 26 w 34"/>
                      <a:gd name="T43" fmla="*/ 0 h 60"/>
                      <a:gd name="T44" fmla="*/ 34 w 34"/>
                      <a:gd name="T45" fmla="*/ 0 h 6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34"/>
                      <a:gd name="T70" fmla="*/ 0 h 60"/>
                      <a:gd name="T71" fmla="*/ 34 w 34"/>
                      <a:gd name="T72" fmla="*/ 60 h 60"/>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34" h="60">
                        <a:moveTo>
                          <a:pt x="34" y="0"/>
                        </a:moveTo>
                        <a:lnTo>
                          <a:pt x="34" y="0"/>
                        </a:lnTo>
                        <a:lnTo>
                          <a:pt x="34" y="9"/>
                        </a:lnTo>
                        <a:lnTo>
                          <a:pt x="34" y="0"/>
                        </a:lnTo>
                        <a:lnTo>
                          <a:pt x="34" y="17"/>
                        </a:lnTo>
                        <a:lnTo>
                          <a:pt x="26" y="17"/>
                        </a:lnTo>
                        <a:lnTo>
                          <a:pt x="34" y="26"/>
                        </a:lnTo>
                        <a:lnTo>
                          <a:pt x="26" y="26"/>
                        </a:lnTo>
                        <a:lnTo>
                          <a:pt x="34" y="26"/>
                        </a:lnTo>
                        <a:lnTo>
                          <a:pt x="26" y="26"/>
                        </a:lnTo>
                        <a:lnTo>
                          <a:pt x="26" y="34"/>
                        </a:lnTo>
                        <a:lnTo>
                          <a:pt x="26" y="43"/>
                        </a:lnTo>
                        <a:lnTo>
                          <a:pt x="17" y="51"/>
                        </a:lnTo>
                        <a:lnTo>
                          <a:pt x="9" y="60"/>
                        </a:lnTo>
                        <a:lnTo>
                          <a:pt x="0" y="51"/>
                        </a:lnTo>
                        <a:lnTo>
                          <a:pt x="9" y="34"/>
                        </a:lnTo>
                        <a:lnTo>
                          <a:pt x="17" y="17"/>
                        </a:lnTo>
                        <a:lnTo>
                          <a:pt x="26" y="0"/>
                        </a:lnTo>
                        <a:lnTo>
                          <a:pt x="34" y="0"/>
                        </a:lnTo>
                        <a:close/>
                      </a:path>
                    </a:pathLst>
                  </a:custGeom>
                  <a:solidFill>
                    <a:schemeClr val="bg2"/>
                  </a:solidFill>
                  <a:ln w="12700">
                    <a:noFill/>
                    <a:round/>
                    <a:headEnd/>
                    <a:tailEnd/>
                  </a:ln>
                </p:spPr>
                <p:txBody>
                  <a:bodyPr/>
                  <a:lstStyle/>
                  <a:p>
                    <a:endParaRPr lang="en-US" sz="1350"/>
                  </a:p>
                </p:txBody>
              </p:sp>
              <p:sp>
                <p:nvSpPr>
                  <p:cNvPr id="382" name="Freeform 11"/>
                  <p:cNvSpPr>
                    <a:spLocks/>
                  </p:cNvSpPr>
                  <p:nvPr/>
                </p:nvSpPr>
                <p:spPr bwMode="auto">
                  <a:xfrm>
                    <a:off x="956" y="674"/>
                    <a:ext cx="603" cy="983"/>
                  </a:xfrm>
                  <a:custGeom>
                    <a:avLst/>
                    <a:gdLst>
                      <a:gd name="T0" fmla="*/ 51 w 603"/>
                      <a:gd name="T1" fmla="*/ 644 h 983"/>
                      <a:gd name="T2" fmla="*/ 60 w 603"/>
                      <a:gd name="T3" fmla="*/ 627 h 983"/>
                      <a:gd name="T4" fmla="*/ 60 w 603"/>
                      <a:gd name="T5" fmla="*/ 601 h 983"/>
                      <a:gd name="T6" fmla="*/ 51 w 603"/>
                      <a:gd name="T7" fmla="*/ 584 h 983"/>
                      <a:gd name="T8" fmla="*/ 43 w 603"/>
                      <a:gd name="T9" fmla="*/ 576 h 983"/>
                      <a:gd name="T10" fmla="*/ 60 w 603"/>
                      <a:gd name="T11" fmla="*/ 551 h 983"/>
                      <a:gd name="T12" fmla="*/ 85 w 603"/>
                      <a:gd name="T13" fmla="*/ 525 h 983"/>
                      <a:gd name="T14" fmla="*/ 94 w 603"/>
                      <a:gd name="T15" fmla="*/ 508 h 983"/>
                      <a:gd name="T16" fmla="*/ 102 w 603"/>
                      <a:gd name="T17" fmla="*/ 491 h 983"/>
                      <a:gd name="T18" fmla="*/ 136 w 603"/>
                      <a:gd name="T19" fmla="*/ 449 h 983"/>
                      <a:gd name="T20" fmla="*/ 145 w 603"/>
                      <a:gd name="T21" fmla="*/ 415 h 983"/>
                      <a:gd name="T22" fmla="*/ 119 w 603"/>
                      <a:gd name="T23" fmla="*/ 381 h 983"/>
                      <a:gd name="T24" fmla="*/ 119 w 603"/>
                      <a:gd name="T25" fmla="*/ 347 h 983"/>
                      <a:gd name="T26" fmla="*/ 119 w 603"/>
                      <a:gd name="T27" fmla="*/ 322 h 983"/>
                      <a:gd name="T28" fmla="*/ 162 w 603"/>
                      <a:gd name="T29" fmla="*/ 118 h 983"/>
                      <a:gd name="T30" fmla="*/ 247 w 603"/>
                      <a:gd name="T31" fmla="*/ 144 h 983"/>
                      <a:gd name="T32" fmla="*/ 264 w 603"/>
                      <a:gd name="T33" fmla="*/ 169 h 983"/>
                      <a:gd name="T34" fmla="*/ 264 w 603"/>
                      <a:gd name="T35" fmla="*/ 195 h 983"/>
                      <a:gd name="T36" fmla="*/ 272 w 603"/>
                      <a:gd name="T37" fmla="*/ 220 h 983"/>
                      <a:gd name="T38" fmla="*/ 264 w 603"/>
                      <a:gd name="T39" fmla="*/ 229 h 983"/>
                      <a:gd name="T40" fmla="*/ 281 w 603"/>
                      <a:gd name="T41" fmla="*/ 246 h 983"/>
                      <a:gd name="T42" fmla="*/ 298 w 603"/>
                      <a:gd name="T43" fmla="*/ 271 h 983"/>
                      <a:gd name="T44" fmla="*/ 315 w 603"/>
                      <a:gd name="T45" fmla="*/ 296 h 983"/>
                      <a:gd name="T46" fmla="*/ 323 w 603"/>
                      <a:gd name="T47" fmla="*/ 313 h 983"/>
                      <a:gd name="T48" fmla="*/ 332 w 603"/>
                      <a:gd name="T49" fmla="*/ 322 h 983"/>
                      <a:gd name="T50" fmla="*/ 349 w 603"/>
                      <a:gd name="T51" fmla="*/ 339 h 983"/>
                      <a:gd name="T52" fmla="*/ 357 w 603"/>
                      <a:gd name="T53" fmla="*/ 356 h 983"/>
                      <a:gd name="T54" fmla="*/ 340 w 603"/>
                      <a:gd name="T55" fmla="*/ 390 h 983"/>
                      <a:gd name="T56" fmla="*/ 332 w 603"/>
                      <a:gd name="T57" fmla="*/ 398 h 983"/>
                      <a:gd name="T58" fmla="*/ 332 w 603"/>
                      <a:gd name="T59" fmla="*/ 415 h 983"/>
                      <a:gd name="T60" fmla="*/ 332 w 603"/>
                      <a:gd name="T61" fmla="*/ 432 h 983"/>
                      <a:gd name="T62" fmla="*/ 323 w 603"/>
                      <a:gd name="T63" fmla="*/ 440 h 983"/>
                      <a:gd name="T64" fmla="*/ 323 w 603"/>
                      <a:gd name="T65" fmla="*/ 466 h 983"/>
                      <a:gd name="T66" fmla="*/ 323 w 603"/>
                      <a:gd name="T67" fmla="*/ 474 h 983"/>
                      <a:gd name="T68" fmla="*/ 340 w 603"/>
                      <a:gd name="T69" fmla="*/ 491 h 983"/>
                      <a:gd name="T70" fmla="*/ 357 w 603"/>
                      <a:gd name="T71" fmla="*/ 483 h 983"/>
                      <a:gd name="T72" fmla="*/ 366 w 603"/>
                      <a:gd name="T73" fmla="*/ 466 h 983"/>
                      <a:gd name="T74" fmla="*/ 374 w 603"/>
                      <a:gd name="T75" fmla="*/ 483 h 983"/>
                      <a:gd name="T76" fmla="*/ 383 w 603"/>
                      <a:gd name="T77" fmla="*/ 491 h 983"/>
                      <a:gd name="T78" fmla="*/ 383 w 603"/>
                      <a:gd name="T79" fmla="*/ 525 h 983"/>
                      <a:gd name="T80" fmla="*/ 391 w 603"/>
                      <a:gd name="T81" fmla="*/ 551 h 983"/>
                      <a:gd name="T82" fmla="*/ 400 w 603"/>
                      <a:gd name="T83" fmla="*/ 559 h 983"/>
                      <a:gd name="T84" fmla="*/ 391 w 603"/>
                      <a:gd name="T85" fmla="*/ 568 h 983"/>
                      <a:gd name="T86" fmla="*/ 408 w 603"/>
                      <a:gd name="T87" fmla="*/ 593 h 983"/>
                      <a:gd name="T88" fmla="*/ 425 w 603"/>
                      <a:gd name="T89" fmla="*/ 610 h 983"/>
                      <a:gd name="T90" fmla="*/ 425 w 603"/>
                      <a:gd name="T91" fmla="*/ 635 h 983"/>
                      <a:gd name="T92" fmla="*/ 433 w 603"/>
                      <a:gd name="T93" fmla="*/ 652 h 983"/>
                      <a:gd name="T94" fmla="*/ 450 w 603"/>
                      <a:gd name="T95" fmla="*/ 644 h 983"/>
                      <a:gd name="T96" fmla="*/ 476 w 603"/>
                      <a:gd name="T97" fmla="*/ 644 h 983"/>
                      <a:gd name="T98" fmla="*/ 493 w 603"/>
                      <a:gd name="T99" fmla="*/ 635 h 983"/>
                      <a:gd name="T100" fmla="*/ 510 w 603"/>
                      <a:gd name="T101" fmla="*/ 644 h 983"/>
                      <a:gd name="T102" fmla="*/ 535 w 603"/>
                      <a:gd name="T103" fmla="*/ 652 h 983"/>
                      <a:gd name="T104" fmla="*/ 561 w 603"/>
                      <a:gd name="T105" fmla="*/ 652 h 983"/>
                      <a:gd name="T106" fmla="*/ 561 w 603"/>
                      <a:gd name="T107" fmla="*/ 644 h 983"/>
                      <a:gd name="T108" fmla="*/ 569 w 603"/>
                      <a:gd name="T109" fmla="*/ 635 h 983"/>
                      <a:gd name="T110" fmla="*/ 578 w 603"/>
                      <a:gd name="T111" fmla="*/ 627 h 983"/>
                      <a:gd name="T112" fmla="*/ 595 w 603"/>
                      <a:gd name="T113" fmla="*/ 644 h 983"/>
                      <a:gd name="T114" fmla="*/ 595 w 603"/>
                      <a:gd name="T115" fmla="*/ 661 h 983"/>
                      <a:gd name="T116" fmla="*/ 578 w 603"/>
                      <a:gd name="T117" fmla="*/ 822 h 983"/>
                      <a:gd name="T118" fmla="*/ 450 w 603"/>
                      <a:gd name="T119" fmla="*/ 966 h 983"/>
                      <a:gd name="T120" fmla="*/ 0 w 603"/>
                      <a:gd name="T121" fmla="*/ 873 h 98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603"/>
                      <a:gd name="T184" fmla="*/ 0 h 983"/>
                      <a:gd name="T185" fmla="*/ 603 w 603"/>
                      <a:gd name="T186" fmla="*/ 983 h 983"/>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603" h="983">
                        <a:moveTo>
                          <a:pt x="43" y="661"/>
                        </a:moveTo>
                        <a:lnTo>
                          <a:pt x="43" y="652"/>
                        </a:lnTo>
                        <a:lnTo>
                          <a:pt x="51" y="644"/>
                        </a:lnTo>
                        <a:lnTo>
                          <a:pt x="51" y="635"/>
                        </a:lnTo>
                        <a:lnTo>
                          <a:pt x="60" y="635"/>
                        </a:lnTo>
                        <a:lnTo>
                          <a:pt x="60" y="627"/>
                        </a:lnTo>
                        <a:lnTo>
                          <a:pt x="60" y="618"/>
                        </a:lnTo>
                        <a:lnTo>
                          <a:pt x="60" y="610"/>
                        </a:lnTo>
                        <a:lnTo>
                          <a:pt x="68" y="610"/>
                        </a:lnTo>
                        <a:lnTo>
                          <a:pt x="68" y="601"/>
                        </a:lnTo>
                        <a:lnTo>
                          <a:pt x="60" y="601"/>
                        </a:lnTo>
                        <a:lnTo>
                          <a:pt x="60" y="593"/>
                        </a:lnTo>
                        <a:lnTo>
                          <a:pt x="51" y="593"/>
                        </a:lnTo>
                        <a:lnTo>
                          <a:pt x="51" y="584"/>
                        </a:lnTo>
                        <a:lnTo>
                          <a:pt x="51" y="593"/>
                        </a:lnTo>
                        <a:lnTo>
                          <a:pt x="43" y="584"/>
                        </a:lnTo>
                        <a:lnTo>
                          <a:pt x="43" y="576"/>
                        </a:lnTo>
                        <a:lnTo>
                          <a:pt x="43" y="568"/>
                        </a:lnTo>
                        <a:lnTo>
                          <a:pt x="51" y="568"/>
                        </a:lnTo>
                        <a:lnTo>
                          <a:pt x="51" y="559"/>
                        </a:lnTo>
                        <a:lnTo>
                          <a:pt x="60" y="551"/>
                        </a:lnTo>
                        <a:lnTo>
                          <a:pt x="68" y="534"/>
                        </a:lnTo>
                        <a:lnTo>
                          <a:pt x="77" y="525"/>
                        </a:lnTo>
                        <a:lnTo>
                          <a:pt x="85" y="525"/>
                        </a:lnTo>
                        <a:lnTo>
                          <a:pt x="85" y="517"/>
                        </a:lnTo>
                        <a:lnTo>
                          <a:pt x="94" y="517"/>
                        </a:lnTo>
                        <a:lnTo>
                          <a:pt x="94" y="508"/>
                        </a:lnTo>
                        <a:lnTo>
                          <a:pt x="94" y="500"/>
                        </a:lnTo>
                        <a:lnTo>
                          <a:pt x="102" y="500"/>
                        </a:lnTo>
                        <a:lnTo>
                          <a:pt x="102" y="491"/>
                        </a:lnTo>
                        <a:lnTo>
                          <a:pt x="111" y="491"/>
                        </a:lnTo>
                        <a:lnTo>
                          <a:pt x="111" y="483"/>
                        </a:lnTo>
                        <a:lnTo>
                          <a:pt x="119" y="474"/>
                        </a:lnTo>
                        <a:lnTo>
                          <a:pt x="119" y="466"/>
                        </a:lnTo>
                        <a:lnTo>
                          <a:pt x="136" y="449"/>
                        </a:lnTo>
                        <a:lnTo>
                          <a:pt x="145" y="440"/>
                        </a:lnTo>
                        <a:lnTo>
                          <a:pt x="145" y="432"/>
                        </a:lnTo>
                        <a:lnTo>
                          <a:pt x="145" y="423"/>
                        </a:lnTo>
                        <a:lnTo>
                          <a:pt x="145" y="415"/>
                        </a:lnTo>
                        <a:lnTo>
                          <a:pt x="136" y="407"/>
                        </a:lnTo>
                        <a:lnTo>
                          <a:pt x="136" y="398"/>
                        </a:lnTo>
                        <a:lnTo>
                          <a:pt x="128" y="398"/>
                        </a:lnTo>
                        <a:lnTo>
                          <a:pt x="119" y="390"/>
                        </a:lnTo>
                        <a:lnTo>
                          <a:pt x="119" y="381"/>
                        </a:lnTo>
                        <a:lnTo>
                          <a:pt x="119" y="373"/>
                        </a:lnTo>
                        <a:lnTo>
                          <a:pt x="119" y="364"/>
                        </a:lnTo>
                        <a:lnTo>
                          <a:pt x="111" y="364"/>
                        </a:lnTo>
                        <a:lnTo>
                          <a:pt x="119" y="364"/>
                        </a:lnTo>
                        <a:lnTo>
                          <a:pt x="119" y="356"/>
                        </a:lnTo>
                        <a:lnTo>
                          <a:pt x="119" y="347"/>
                        </a:lnTo>
                        <a:lnTo>
                          <a:pt x="119" y="339"/>
                        </a:lnTo>
                        <a:lnTo>
                          <a:pt x="119" y="330"/>
                        </a:lnTo>
                        <a:lnTo>
                          <a:pt x="119" y="322"/>
                        </a:lnTo>
                        <a:lnTo>
                          <a:pt x="119" y="305"/>
                        </a:lnTo>
                        <a:lnTo>
                          <a:pt x="136" y="237"/>
                        </a:lnTo>
                        <a:lnTo>
                          <a:pt x="145" y="220"/>
                        </a:lnTo>
                        <a:lnTo>
                          <a:pt x="145" y="203"/>
                        </a:lnTo>
                        <a:lnTo>
                          <a:pt x="162" y="127"/>
                        </a:lnTo>
                        <a:lnTo>
                          <a:pt x="162" y="118"/>
                        </a:lnTo>
                        <a:lnTo>
                          <a:pt x="187" y="25"/>
                        </a:lnTo>
                        <a:lnTo>
                          <a:pt x="196" y="0"/>
                        </a:lnTo>
                        <a:lnTo>
                          <a:pt x="272" y="17"/>
                        </a:lnTo>
                        <a:lnTo>
                          <a:pt x="264" y="85"/>
                        </a:lnTo>
                        <a:lnTo>
                          <a:pt x="255" y="118"/>
                        </a:lnTo>
                        <a:lnTo>
                          <a:pt x="247" y="144"/>
                        </a:lnTo>
                        <a:lnTo>
                          <a:pt x="247" y="152"/>
                        </a:lnTo>
                        <a:lnTo>
                          <a:pt x="255" y="161"/>
                        </a:lnTo>
                        <a:lnTo>
                          <a:pt x="255" y="169"/>
                        </a:lnTo>
                        <a:lnTo>
                          <a:pt x="264" y="169"/>
                        </a:lnTo>
                        <a:lnTo>
                          <a:pt x="264" y="178"/>
                        </a:lnTo>
                        <a:lnTo>
                          <a:pt x="264" y="186"/>
                        </a:lnTo>
                        <a:lnTo>
                          <a:pt x="264" y="195"/>
                        </a:lnTo>
                        <a:lnTo>
                          <a:pt x="264" y="203"/>
                        </a:lnTo>
                        <a:lnTo>
                          <a:pt x="264" y="212"/>
                        </a:lnTo>
                        <a:lnTo>
                          <a:pt x="272" y="212"/>
                        </a:lnTo>
                        <a:lnTo>
                          <a:pt x="272" y="220"/>
                        </a:lnTo>
                        <a:lnTo>
                          <a:pt x="264" y="220"/>
                        </a:lnTo>
                        <a:lnTo>
                          <a:pt x="255" y="220"/>
                        </a:lnTo>
                        <a:lnTo>
                          <a:pt x="264" y="229"/>
                        </a:lnTo>
                        <a:lnTo>
                          <a:pt x="272" y="229"/>
                        </a:lnTo>
                        <a:lnTo>
                          <a:pt x="272" y="237"/>
                        </a:lnTo>
                        <a:lnTo>
                          <a:pt x="272" y="246"/>
                        </a:lnTo>
                        <a:lnTo>
                          <a:pt x="281" y="246"/>
                        </a:lnTo>
                        <a:lnTo>
                          <a:pt x="289" y="246"/>
                        </a:lnTo>
                        <a:lnTo>
                          <a:pt x="289" y="254"/>
                        </a:lnTo>
                        <a:lnTo>
                          <a:pt x="289" y="262"/>
                        </a:lnTo>
                        <a:lnTo>
                          <a:pt x="298" y="271"/>
                        </a:lnTo>
                        <a:lnTo>
                          <a:pt x="298" y="279"/>
                        </a:lnTo>
                        <a:lnTo>
                          <a:pt x="306" y="279"/>
                        </a:lnTo>
                        <a:lnTo>
                          <a:pt x="306" y="288"/>
                        </a:lnTo>
                        <a:lnTo>
                          <a:pt x="315" y="288"/>
                        </a:lnTo>
                        <a:lnTo>
                          <a:pt x="315" y="296"/>
                        </a:lnTo>
                        <a:lnTo>
                          <a:pt x="315" y="305"/>
                        </a:lnTo>
                        <a:lnTo>
                          <a:pt x="315" y="313"/>
                        </a:lnTo>
                        <a:lnTo>
                          <a:pt x="323" y="313"/>
                        </a:lnTo>
                        <a:lnTo>
                          <a:pt x="323" y="322"/>
                        </a:lnTo>
                        <a:lnTo>
                          <a:pt x="323" y="330"/>
                        </a:lnTo>
                        <a:lnTo>
                          <a:pt x="332" y="322"/>
                        </a:lnTo>
                        <a:lnTo>
                          <a:pt x="340" y="330"/>
                        </a:lnTo>
                        <a:lnTo>
                          <a:pt x="332" y="330"/>
                        </a:lnTo>
                        <a:lnTo>
                          <a:pt x="332" y="339"/>
                        </a:lnTo>
                        <a:lnTo>
                          <a:pt x="340" y="339"/>
                        </a:lnTo>
                        <a:lnTo>
                          <a:pt x="349" y="339"/>
                        </a:lnTo>
                        <a:lnTo>
                          <a:pt x="357" y="339"/>
                        </a:lnTo>
                        <a:lnTo>
                          <a:pt x="357" y="347"/>
                        </a:lnTo>
                        <a:lnTo>
                          <a:pt x="357" y="356"/>
                        </a:lnTo>
                        <a:lnTo>
                          <a:pt x="349" y="364"/>
                        </a:lnTo>
                        <a:lnTo>
                          <a:pt x="349" y="373"/>
                        </a:lnTo>
                        <a:lnTo>
                          <a:pt x="340" y="390"/>
                        </a:lnTo>
                        <a:lnTo>
                          <a:pt x="340" y="398"/>
                        </a:lnTo>
                        <a:lnTo>
                          <a:pt x="332" y="398"/>
                        </a:lnTo>
                        <a:lnTo>
                          <a:pt x="332" y="407"/>
                        </a:lnTo>
                        <a:lnTo>
                          <a:pt x="340" y="407"/>
                        </a:lnTo>
                        <a:lnTo>
                          <a:pt x="332" y="415"/>
                        </a:lnTo>
                        <a:lnTo>
                          <a:pt x="332" y="423"/>
                        </a:lnTo>
                        <a:lnTo>
                          <a:pt x="340" y="423"/>
                        </a:lnTo>
                        <a:lnTo>
                          <a:pt x="332" y="432"/>
                        </a:lnTo>
                        <a:lnTo>
                          <a:pt x="340" y="440"/>
                        </a:lnTo>
                        <a:lnTo>
                          <a:pt x="332" y="440"/>
                        </a:lnTo>
                        <a:lnTo>
                          <a:pt x="323" y="440"/>
                        </a:lnTo>
                        <a:lnTo>
                          <a:pt x="323" y="449"/>
                        </a:lnTo>
                        <a:lnTo>
                          <a:pt x="323" y="457"/>
                        </a:lnTo>
                        <a:lnTo>
                          <a:pt x="323" y="466"/>
                        </a:lnTo>
                        <a:lnTo>
                          <a:pt x="315" y="466"/>
                        </a:lnTo>
                        <a:lnTo>
                          <a:pt x="315" y="474"/>
                        </a:lnTo>
                        <a:lnTo>
                          <a:pt x="323" y="474"/>
                        </a:lnTo>
                        <a:lnTo>
                          <a:pt x="323" y="483"/>
                        </a:lnTo>
                        <a:lnTo>
                          <a:pt x="332" y="483"/>
                        </a:lnTo>
                        <a:lnTo>
                          <a:pt x="332" y="491"/>
                        </a:lnTo>
                        <a:lnTo>
                          <a:pt x="340" y="491"/>
                        </a:lnTo>
                        <a:lnTo>
                          <a:pt x="340" y="483"/>
                        </a:lnTo>
                        <a:lnTo>
                          <a:pt x="349" y="483"/>
                        </a:lnTo>
                        <a:lnTo>
                          <a:pt x="357" y="483"/>
                        </a:lnTo>
                        <a:lnTo>
                          <a:pt x="357" y="474"/>
                        </a:lnTo>
                        <a:lnTo>
                          <a:pt x="366" y="474"/>
                        </a:lnTo>
                        <a:lnTo>
                          <a:pt x="366" y="466"/>
                        </a:lnTo>
                        <a:lnTo>
                          <a:pt x="374" y="474"/>
                        </a:lnTo>
                        <a:lnTo>
                          <a:pt x="374" y="483"/>
                        </a:lnTo>
                        <a:lnTo>
                          <a:pt x="383" y="483"/>
                        </a:lnTo>
                        <a:lnTo>
                          <a:pt x="374" y="491"/>
                        </a:lnTo>
                        <a:lnTo>
                          <a:pt x="383" y="491"/>
                        </a:lnTo>
                        <a:lnTo>
                          <a:pt x="383" y="500"/>
                        </a:lnTo>
                        <a:lnTo>
                          <a:pt x="383" y="508"/>
                        </a:lnTo>
                        <a:lnTo>
                          <a:pt x="383" y="517"/>
                        </a:lnTo>
                        <a:lnTo>
                          <a:pt x="383" y="525"/>
                        </a:lnTo>
                        <a:lnTo>
                          <a:pt x="383" y="534"/>
                        </a:lnTo>
                        <a:lnTo>
                          <a:pt x="391" y="542"/>
                        </a:lnTo>
                        <a:lnTo>
                          <a:pt x="391" y="551"/>
                        </a:lnTo>
                        <a:lnTo>
                          <a:pt x="400" y="551"/>
                        </a:lnTo>
                        <a:lnTo>
                          <a:pt x="391" y="551"/>
                        </a:lnTo>
                        <a:lnTo>
                          <a:pt x="400" y="551"/>
                        </a:lnTo>
                        <a:lnTo>
                          <a:pt x="400" y="559"/>
                        </a:lnTo>
                        <a:lnTo>
                          <a:pt x="400" y="568"/>
                        </a:lnTo>
                        <a:lnTo>
                          <a:pt x="391" y="568"/>
                        </a:lnTo>
                        <a:lnTo>
                          <a:pt x="400" y="584"/>
                        </a:lnTo>
                        <a:lnTo>
                          <a:pt x="400" y="593"/>
                        </a:lnTo>
                        <a:lnTo>
                          <a:pt x="408" y="593"/>
                        </a:lnTo>
                        <a:lnTo>
                          <a:pt x="417" y="593"/>
                        </a:lnTo>
                        <a:lnTo>
                          <a:pt x="425" y="601"/>
                        </a:lnTo>
                        <a:lnTo>
                          <a:pt x="425" y="610"/>
                        </a:lnTo>
                        <a:lnTo>
                          <a:pt x="425" y="618"/>
                        </a:lnTo>
                        <a:lnTo>
                          <a:pt x="425" y="627"/>
                        </a:lnTo>
                        <a:lnTo>
                          <a:pt x="425" y="635"/>
                        </a:lnTo>
                        <a:lnTo>
                          <a:pt x="425" y="644"/>
                        </a:lnTo>
                        <a:lnTo>
                          <a:pt x="433" y="644"/>
                        </a:lnTo>
                        <a:lnTo>
                          <a:pt x="433" y="652"/>
                        </a:lnTo>
                        <a:lnTo>
                          <a:pt x="442" y="652"/>
                        </a:lnTo>
                        <a:lnTo>
                          <a:pt x="442" y="644"/>
                        </a:lnTo>
                        <a:lnTo>
                          <a:pt x="450" y="644"/>
                        </a:lnTo>
                        <a:lnTo>
                          <a:pt x="450" y="635"/>
                        </a:lnTo>
                        <a:lnTo>
                          <a:pt x="459" y="644"/>
                        </a:lnTo>
                        <a:lnTo>
                          <a:pt x="467" y="644"/>
                        </a:lnTo>
                        <a:lnTo>
                          <a:pt x="476" y="644"/>
                        </a:lnTo>
                        <a:lnTo>
                          <a:pt x="476" y="652"/>
                        </a:lnTo>
                        <a:lnTo>
                          <a:pt x="484" y="652"/>
                        </a:lnTo>
                        <a:lnTo>
                          <a:pt x="484" y="644"/>
                        </a:lnTo>
                        <a:lnTo>
                          <a:pt x="493" y="644"/>
                        </a:lnTo>
                        <a:lnTo>
                          <a:pt x="493" y="635"/>
                        </a:lnTo>
                        <a:lnTo>
                          <a:pt x="501" y="635"/>
                        </a:lnTo>
                        <a:lnTo>
                          <a:pt x="501" y="644"/>
                        </a:lnTo>
                        <a:lnTo>
                          <a:pt x="510" y="644"/>
                        </a:lnTo>
                        <a:lnTo>
                          <a:pt x="518" y="644"/>
                        </a:lnTo>
                        <a:lnTo>
                          <a:pt x="527" y="644"/>
                        </a:lnTo>
                        <a:lnTo>
                          <a:pt x="535" y="652"/>
                        </a:lnTo>
                        <a:lnTo>
                          <a:pt x="544" y="652"/>
                        </a:lnTo>
                        <a:lnTo>
                          <a:pt x="544" y="644"/>
                        </a:lnTo>
                        <a:lnTo>
                          <a:pt x="552" y="652"/>
                        </a:lnTo>
                        <a:lnTo>
                          <a:pt x="561" y="652"/>
                        </a:lnTo>
                        <a:lnTo>
                          <a:pt x="569" y="652"/>
                        </a:lnTo>
                        <a:lnTo>
                          <a:pt x="561" y="652"/>
                        </a:lnTo>
                        <a:lnTo>
                          <a:pt x="561" y="644"/>
                        </a:lnTo>
                        <a:lnTo>
                          <a:pt x="569" y="644"/>
                        </a:lnTo>
                        <a:lnTo>
                          <a:pt x="569" y="635"/>
                        </a:lnTo>
                        <a:lnTo>
                          <a:pt x="569" y="627"/>
                        </a:lnTo>
                        <a:lnTo>
                          <a:pt x="578" y="635"/>
                        </a:lnTo>
                        <a:lnTo>
                          <a:pt x="578" y="627"/>
                        </a:lnTo>
                        <a:lnTo>
                          <a:pt x="586" y="627"/>
                        </a:lnTo>
                        <a:lnTo>
                          <a:pt x="586" y="635"/>
                        </a:lnTo>
                        <a:lnTo>
                          <a:pt x="586" y="644"/>
                        </a:lnTo>
                        <a:lnTo>
                          <a:pt x="595" y="644"/>
                        </a:lnTo>
                        <a:lnTo>
                          <a:pt x="586" y="644"/>
                        </a:lnTo>
                        <a:lnTo>
                          <a:pt x="586" y="652"/>
                        </a:lnTo>
                        <a:lnTo>
                          <a:pt x="595" y="652"/>
                        </a:lnTo>
                        <a:lnTo>
                          <a:pt x="595" y="661"/>
                        </a:lnTo>
                        <a:lnTo>
                          <a:pt x="603" y="661"/>
                        </a:lnTo>
                        <a:lnTo>
                          <a:pt x="603" y="669"/>
                        </a:lnTo>
                        <a:lnTo>
                          <a:pt x="595" y="729"/>
                        </a:lnTo>
                        <a:lnTo>
                          <a:pt x="586" y="788"/>
                        </a:lnTo>
                        <a:lnTo>
                          <a:pt x="578" y="822"/>
                        </a:lnTo>
                        <a:lnTo>
                          <a:pt x="578" y="847"/>
                        </a:lnTo>
                        <a:lnTo>
                          <a:pt x="561" y="915"/>
                        </a:lnTo>
                        <a:lnTo>
                          <a:pt x="552" y="983"/>
                        </a:lnTo>
                        <a:lnTo>
                          <a:pt x="510" y="974"/>
                        </a:lnTo>
                        <a:lnTo>
                          <a:pt x="459" y="966"/>
                        </a:lnTo>
                        <a:lnTo>
                          <a:pt x="450" y="966"/>
                        </a:lnTo>
                        <a:lnTo>
                          <a:pt x="374" y="949"/>
                        </a:lnTo>
                        <a:lnTo>
                          <a:pt x="272" y="932"/>
                        </a:lnTo>
                        <a:lnTo>
                          <a:pt x="255" y="932"/>
                        </a:lnTo>
                        <a:lnTo>
                          <a:pt x="179" y="915"/>
                        </a:lnTo>
                        <a:lnTo>
                          <a:pt x="94" y="898"/>
                        </a:lnTo>
                        <a:lnTo>
                          <a:pt x="0" y="873"/>
                        </a:lnTo>
                        <a:lnTo>
                          <a:pt x="43" y="661"/>
                        </a:lnTo>
                        <a:close/>
                      </a:path>
                    </a:pathLst>
                  </a:custGeom>
                  <a:solidFill>
                    <a:schemeClr val="bg2"/>
                  </a:solidFill>
                  <a:ln w="12700">
                    <a:noFill/>
                    <a:round/>
                    <a:headEnd/>
                    <a:tailEnd/>
                  </a:ln>
                </p:spPr>
                <p:txBody>
                  <a:bodyPr/>
                  <a:lstStyle/>
                  <a:p>
                    <a:endParaRPr lang="en-US" sz="1350"/>
                  </a:p>
                </p:txBody>
              </p:sp>
              <p:sp>
                <p:nvSpPr>
                  <p:cNvPr id="383" name="Freeform 12"/>
                  <p:cNvSpPr>
                    <a:spLocks/>
                  </p:cNvSpPr>
                  <p:nvPr/>
                </p:nvSpPr>
                <p:spPr bwMode="auto">
                  <a:xfrm>
                    <a:off x="4965" y="1097"/>
                    <a:ext cx="178" cy="322"/>
                  </a:xfrm>
                  <a:custGeom>
                    <a:avLst/>
                    <a:gdLst>
                      <a:gd name="T0" fmla="*/ 76 w 178"/>
                      <a:gd name="T1" fmla="*/ 314 h 322"/>
                      <a:gd name="T2" fmla="*/ 59 w 178"/>
                      <a:gd name="T3" fmla="*/ 246 h 322"/>
                      <a:gd name="T4" fmla="*/ 51 w 178"/>
                      <a:gd name="T5" fmla="*/ 221 h 322"/>
                      <a:gd name="T6" fmla="*/ 51 w 178"/>
                      <a:gd name="T7" fmla="*/ 212 h 322"/>
                      <a:gd name="T8" fmla="*/ 42 w 178"/>
                      <a:gd name="T9" fmla="*/ 221 h 322"/>
                      <a:gd name="T10" fmla="*/ 42 w 178"/>
                      <a:gd name="T11" fmla="*/ 195 h 322"/>
                      <a:gd name="T12" fmla="*/ 34 w 178"/>
                      <a:gd name="T13" fmla="*/ 178 h 322"/>
                      <a:gd name="T14" fmla="*/ 25 w 178"/>
                      <a:gd name="T15" fmla="*/ 161 h 322"/>
                      <a:gd name="T16" fmla="*/ 25 w 178"/>
                      <a:gd name="T17" fmla="*/ 153 h 322"/>
                      <a:gd name="T18" fmla="*/ 25 w 178"/>
                      <a:gd name="T19" fmla="*/ 145 h 322"/>
                      <a:gd name="T20" fmla="*/ 25 w 178"/>
                      <a:gd name="T21" fmla="*/ 111 h 322"/>
                      <a:gd name="T22" fmla="*/ 17 w 178"/>
                      <a:gd name="T23" fmla="*/ 94 h 322"/>
                      <a:gd name="T24" fmla="*/ 8 w 178"/>
                      <a:gd name="T25" fmla="*/ 85 h 322"/>
                      <a:gd name="T26" fmla="*/ 8 w 178"/>
                      <a:gd name="T27" fmla="*/ 77 h 322"/>
                      <a:gd name="T28" fmla="*/ 8 w 178"/>
                      <a:gd name="T29" fmla="*/ 60 h 322"/>
                      <a:gd name="T30" fmla="*/ 0 w 178"/>
                      <a:gd name="T31" fmla="*/ 43 h 322"/>
                      <a:gd name="T32" fmla="*/ 127 w 178"/>
                      <a:gd name="T33" fmla="*/ 9 h 322"/>
                      <a:gd name="T34" fmla="*/ 170 w 178"/>
                      <a:gd name="T35" fmla="*/ 9 h 322"/>
                      <a:gd name="T36" fmla="*/ 161 w 178"/>
                      <a:gd name="T37" fmla="*/ 26 h 322"/>
                      <a:gd name="T38" fmla="*/ 170 w 178"/>
                      <a:gd name="T39" fmla="*/ 43 h 322"/>
                      <a:gd name="T40" fmla="*/ 178 w 178"/>
                      <a:gd name="T41" fmla="*/ 51 h 322"/>
                      <a:gd name="T42" fmla="*/ 178 w 178"/>
                      <a:gd name="T43" fmla="*/ 60 h 322"/>
                      <a:gd name="T44" fmla="*/ 170 w 178"/>
                      <a:gd name="T45" fmla="*/ 68 h 322"/>
                      <a:gd name="T46" fmla="*/ 170 w 178"/>
                      <a:gd name="T47" fmla="*/ 77 h 322"/>
                      <a:gd name="T48" fmla="*/ 161 w 178"/>
                      <a:gd name="T49" fmla="*/ 85 h 322"/>
                      <a:gd name="T50" fmla="*/ 153 w 178"/>
                      <a:gd name="T51" fmla="*/ 94 h 322"/>
                      <a:gd name="T52" fmla="*/ 144 w 178"/>
                      <a:gd name="T53" fmla="*/ 102 h 322"/>
                      <a:gd name="T54" fmla="*/ 144 w 178"/>
                      <a:gd name="T55" fmla="*/ 119 h 322"/>
                      <a:gd name="T56" fmla="*/ 144 w 178"/>
                      <a:gd name="T57" fmla="*/ 128 h 322"/>
                      <a:gd name="T58" fmla="*/ 144 w 178"/>
                      <a:gd name="T59" fmla="*/ 136 h 322"/>
                      <a:gd name="T60" fmla="*/ 144 w 178"/>
                      <a:gd name="T61" fmla="*/ 145 h 322"/>
                      <a:gd name="T62" fmla="*/ 144 w 178"/>
                      <a:gd name="T63" fmla="*/ 153 h 322"/>
                      <a:gd name="T64" fmla="*/ 144 w 178"/>
                      <a:gd name="T65" fmla="*/ 170 h 322"/>
                      <a:gd name="T66" fmla="*/ 136 w 178"/>
                      <a:gd name="T67" fmla="*/ 195 h 322"/>
                      <a:gd name="T68" fmla="*/ 136 w 178"/>
                      <a:gd name="T69" fmla="*/ 212 h 322"/>
                      <a:gd name="T70" fmla="*/ 136 w 178"/>
                      <a:gd name="T71" fmla="*/ 229 h 322"/>
                      <a:gd name="T72" fmla="*/ 136 w 178"/>
                      <a:gd name="T73" fmla="*/ 238 h 322"/>
                      <a:gd name="T74" fmla="*/ 144 w 178"/>
                      <a:gd name="T75" fmla="*/ 263 h 322"/>
                      <a:gd name="T76" fmla="*/ 144 w 178"/>
                      <a:gd name="T77" fmla="*/ 272 h 322"/>
                      <a:gd name="T78" fmla="*/ 144 w 178"/>
                      <a:gd name="T79" fmla="*/ 280 h 322"/>
                      <a:gd name="T80" fmla="*/ 144 w 178"/>
                      <a:gd name="T81" fmla="*/ 297 h 322"/>
                      <a:gd name="T82" fmla="*/ 153 w 178"/>
                      <a:gd name="T83" fmla="*/ 306 h 322"/>
                      <a:gd name="T84" fmla="*/ 102 w 178"/>
                      <a:gd name="T85" fmla="*/ 314 h 32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78"/>
                      <a:gd name="T130" fmla="*/ 0 h 322"/>
                      <a:gd name="T131" fmla="*/ 178 w 178"/>
                      <a:gd name="T132" fmla="*/ 322 h 322"/>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78" h="322">
                        <a:moveTo>
                          <a:pt x="76" y="322"/>
                        </a:moveTo>
                        <a:lnTo>
                          <a:pt x="76" y="322"/>
                        </a:lnTo>
                        <a:lnTo>
                          <a:pt x="76" y="314"/>
                        </a:lnTo>
                        <a:lnTo>
                          <a:pt x="68" y="297"/>
                        </a:lnTo>
                        <a:lnTo>
                          <a:pt x="59" y="246"/>
                        </a:lnTo>
                        <a:lnTo>
                          <a:pt x="59" y="221"/>
                        </a:lnTo>
                        <a:lnTo>
                          <a:pt x="51" y="221"/>
                        </a:lnTo>
                        <a:lnTo>
                          <a:pt x="51" y="212"/>
                        </a:lnTo>
                        <a:lnTo>
                          <a:pt x="42" y="212"/>
                        </a:lnTo>
                        <a:lnTo>
                          <a:pt x="42" y="221"/>
                        </a:lnTo>
                        <a:lnTo>
                          <a:pt x="34" y="212"/>
                        </a:lnTo>
                        <a:lnTo>
                          <a:pt x="42" y="204"/>
                        </a:lnTo>
                        <a:lnTo>
                          <a:pt x="42" y="195"/>
                        </a:lnTo>
                        <a:lnTo>
                          <a:pt x="34" y="195"/>
                        </a:lnTo>
                        <a:lnTo>
                          <a:pt x="34" y="178"/>
                        </a:lnTo>
                        <a:lnTo>
                          <a:pt x="25" y="170"/>
                        </a:lnTo>
                        <a:lnTo>
                          <a:pt x="25" y="161"/>
                        </a:lnTo>
                        <a:lnTo>
                          <a:pt x="25" y="153"/>
                        </a:lnTo>
                        <a:lnTo>
                          <a:pt x="25" y="145"/>
                        </a:lnTo>
                        <a:lnTo>
                          <a:pt x="25" y="136"/>
                        </a:lnTo>
                        <a:lnTo>
                          <a:pt x="25" y="119"/>
                        </a:lnTo>
                        <a:lnTo>
                          <a:pt x="25" y="111"/>
                        </a:lnTo>
                        <a:lnTo>
                          <a:pt x="17" y="102"/>
                        </a:lnTo>
                        <a:lnTo>
                          <a:pt x="17" y="94"/>
                        </a:lnTo>
                        <a:lnTo>
                          <a:pt x="8" y="94"/>
                        </a:lnTo>
                        <a:lnTo>
                          <a:pt x="8" y="85"/>
                        </a:lnTo>
                        <a:lnTo>
                          <a:pt x="8" y="77"/>
                        </a:lnTo>
                        <a:lnTo>
                          <a:pt x="8" y="68"/>
                        </a:lnTo>
                        <a:lnTo>
                          <a:pt x="8" y="60"/>
                        </a:lnTo>
                        <a:lnTo>
                          <a:pt x="8" y="51"/>
                        </a:lnTo>
                        <a:lnTo>
                          <a:pt x="0" y="43"/>
                        </a:lnTo>
                        <a:lnTo>
                          <a:pt x="17" y="34"/>
                        </a:lnTo>
                        <a:lnTo>
                          <a:pt x="76" y="26"/>
                        </a:lnTo>
                        <a:lnTo>
                          <a:pt x="127" y="9"/>
                        </a:lnTo>
                        <a:lnTo>
                          <a:pt x="161" y="0"/>
                        </a:lnTo>
                        <a:lnTo>
                          <a:pt x="170" y="9"/>
                        </a:lnTo>
                        <a:lnTo>
                          <a:pt x="161" y="26"/>
                        </a:lnTo>
                        <a:lnTo>
                          <a:pt x="161" y="34"/>
                        </a:lnTo>
                        <a:lnTo>
                          <a:pt x="170" y="43"/>
                        </a:lnTo>
                        <a:lnTo>
                          <a:pt x="178" y="51"/>
                        </a:lnTo>
                        <a:lnTo>
                          <a:pt x="170" y="60"/>
                        </a:lnTo>
                        <a:lnTo>
                          <a:pt x="178" y="60"/>
                        </a:lnTo>
                        <a:lnTo>
                          <a:pt x="178" y="68"/>
                        </a:lnTo>
                        <a:lnTo>
                          <a:pt x="170" y="68"/>
                        </a:lnTo>
                        <a:lnTo>
                          <a:pt x="170" y="77"/>
                        </a:lnTo>
                        <a:lnTo>
                          <a:pt x="161" y="85"/>
                        </a:lnTo>
                        <a:lnTo>
                          <a:pt x="161" y="94"/>
                        </a:lnTo>
                        <a:lnTo>
                          <a:pt x="153" y="94"/>
                        </a:lnTo>
                        <a:lnTo>
                          <a:pt x="144" y="94"/>
                        </a:lnTo>
                        <a:lnTo>
                          <a:pt x="144" y="102"/>
                        </a:lnTo>
                        <a:lnTo>
                          <a:pt x="144" y="111"/>
                        </a:lnTo>
                        <a:lnTo>
                          <a:pt x="144" y="119"/>
                        </a:lnTo>
                        <a:lnTo>
                          <a:pt x="144" y="128"/>
                        </a:lnTo>
                        <a:lnTo>
                          <a:pt x="144" y="136"/>
                        </a:lnTo>
                        <a:lnTo>
                          <a:pt x="144" y="145"/>
                        </a:lnTo>
                        <a:lnTo>
                          <a:pt x="144" y="153"/>
                        </a:lnTo>
                        <a:lnTo>
                          <a:pt x="144" y="161"/>
                        </a:lnTo>
                        <a:lnTo>
                          <a:pt x="144" y="170"/>
                        </a:lnTo>
                        <a:lnTo>
                          <a:pt x="136" y="178"/>
                        </a:lnTo>
                        <a:lnTo>
                          <a:pt x="136" y="195"/>
                        </a:lnTo>
                        <a:lnTo>
                          <a:pt x="136" y="204"/>
                        </a:lnTo>
                        <a:lnTo>
                          <a:pt x="136" y="212"/>
                        </a:lnTo>
                        <a:lnTo>
                          <a:pt x="136" y="221"/>
                        </a:lnTo>
                        <a:lnTo>
                          <a:pt x="136" y="229"/>
                        </a:lnTo>
                        <a:lnTo>
                          <a:pt x="136" y="238"/>
                        </a:lnTo>
                        <a:lnTo>
                          <a:pt x="136" y="255"/>
                        </a:lnTo>
                        <a:lnTo>
                          <a:pt x="144" y="255"/>
                        </a:lnTo>
                        <a:lnTo>
                          <a:pt x="144" y="263"/>
                        </a:lnTo>
                        <a:lnTo>
                          <a:pt x="144" y="272"/>
                        </a:lnTo>
                        <a:lnTo>
                          <a:pt x="144" y="280"/>
                        </a:lnTo>
                        <a:lnTo>
                          <a:pt x="144" y="289"/>
                        </a:lnTo>
                        <a:lnTo>
                          <a:pt x="144" y="297"/>
                        </a:lnTo>
                        <a:lnTo>
                          <a:pt x="153" y="306"/>
                        </a:lnTo>
                        <a:lnTo>
                          <a:pt x="110" y="314"/>
                        </a:lnTo>
                        <a:lnTo>
                          <a:pt x="102" y="314"/>
                        </a:lnTo>
                        <a:lnTo>
                          <a:pt x="76" y="322"/>
                        </a:lnTo>
                        <a:close/>
                      </a:path>
                    </a:pathLst>
                  </a:custGeom>
                  <a:solidFill>
                    <a:schemeClr val="bg2"/>
                  </a:solidFill>
                  <a:ln w="12700">
                    <a:noFill/>
                    <a:round/>
                    <a:headEnd/>
                    <a:tailEnd/>
                  </a:ln>
                </p:spPr>
                <p:txBody>
                  <a:bodyPr/>
                  <a:lstStyle/>
                  <a:p>
                    <a:endParaRPr lang="en-US" sz="1350"/>
                  </a:p>
                </p:txBody>
              </p:sp>
              <p:sp>
                <p:nvSpPr>
                  <p:cNvPr id="384" name="Freeform 13"/>
                  <p:cNvSpPr>
                    <a:spLocks/>
                  </p:cNvSpPr>
                  <p:nvPr/>
                </p:nvSpPr>
                <p:spPr bwMode="auto">
                  <a:xfrm>
                    <a:off x="2825" y="826"/>
                    <a:ext cx="662" cy="746"/>
                  </a:xfrm>
                  <a:custGeom>
                    <a:avLst/>
                    <a:gdLst>
                      <a:gd name="T0" fmla="*/ 382 w 662"/>
                      <a:gd name="T1" fmla="*/ 746 h 746"/>
                      <a:gd name="T2" fmla="*/ 272 w 662"/>
                      <a:gd name="T3" fmla="*/ 746 h 746"/>
                      <a:gd name="T4" fmla="*/ 153 w 662"/>
                      <a:gd name="T5" fmla="*/ 746 h 746"/>
                      <a:gd name="T6" fmla="*/ 59 w 662"/>
                      <a:gd name="T7" fmla="*/ 661 h 746"/>
                      <a:gd name="T8" fmla="*/ 68 w 662"/>
                      <a:gd name="T9" fmla="*/ 517 h 746"/>
                      <a:gd name="T10" fmla="*/ 42 w 662"/>
                      <a:gd name="T11" fmla="*/ 500 h 746"/>
                      <a:gd name="T12" fmla="*/ 34 w 662"/>
                      <a:gd name="T13" fmla="*/ 475 h 746"/>
                      <a:gd name="T14" fmla="*/ 51 w 662"/>
                      <a:gd name="T15" fmla="*/ 432 h 746"/>
                      <a:gd name="T16" fmla="*/ 51 w 662"/>
                      <a:gd name="T17" fmla="*/ 399 h 746"/>
                      <a:gd name="T18" fmla="*/ 42 w 662"/>
                      <a:gd name="T19" fmla="*/ 373 h 746"/>
                      <a:gd name="T20" fmla="*/ 42 w 662"/>
                      <a:gd name="T21" fmla="*/ 348 h 746"/>
                      <a:gd name="T22" fmla="*/ 34 w 662"/>
                      <a:gd name="T23" fmla="*/ 331 h 746"/>
                      <a:gd name="T24" fmla="*/ 42 w 662"/>
                      <a:gd name="T25" fmla="*/ 305 h 746"/>
                      <a:gd name="T26" fmla="*/ 34 w 662"/>
                      <a:gd name="T27" fmla="*/ 305 h 746"/>
                      <a:gd name="T28" fmla="*/ 34 w 662"/>
                      <a:gd name="T29" fmla="*/ 288 h 746"/>
                      <a:gd name="T30" fmla="*/ 34 w 662"/>
                      <a:gd name="T31" fmla="*/ 263 h 746"/>
                      <a:gd name="T32" fmla="*/ 34 w 662"/>
                      <a:gd name="T33" fmla="*/ 246 h 746"/>
                      <a:gd name="T34" fmla="*/ 34 w 662"/>
                      <a:gd name="T35" fmla="*/ 238 h 746"/>
                      <a:gd name="T36" fmla="*/ 25 w 662"/>
                      <a:gd name="T37" fmla="*/ 212 h 746"/>
                      <a:gd name="T38" fmla="*/ 25 w 662"/>
                      <a:gd name="T39" fmla="*/ 195 h 746"/>
                      <a:gd name="T40" fmla="*/ 17 w 662"/>
                      <a:gd name="T41" fmla="*/ 170 h 746"/>
                      <a:gd name="T42" fmla="*/ 8 w 662"/>
                      <a:gd name="T43" fmla="*/ 153 h 746"/>
                      <a:gd name="T44" fmla="*/ 8 w 662"/>
                      <a:gd name="T45" fmla="*/ 144 h 746"/>
                      <a:gd name="T46" fmla="*/ 8 w 662"/>
                      <a:gd name="T47" fmla="*/ 136 h 746"/>
                      <a:gd name="T48" fmla="*/ 8 w 662"/>
                      <a:gd name="T49" fmla="*/ 136 h 746"/>
                      <a:gd name="T50" fmla="*/ 8 w 662"/>
                      <a:gd name="T51" fmla="*/ 127 h 746"/>
                      <a:gd name="T52" fmla="*/ 8 w 662"/>
                      <a:gd name="T53" fmla="*/ 119 h 746"/>
                      <a:gd name="T54" fmla="*/ 8 w 662"/>
                      <a:gd name="T55" fmla="*/ 119 h 746"/>
                      <a:gd name="T56" fmla="*/ 8 w 662"/>
                      <a:gd name="T57" fmla="*/ 102 h 746"/>
                      <a:gd name="T58" fmla="*/ 8 w 662"/>
                      <a:gd name="T59" fmla="*/ 102 h 746"/>
                      <a:gd name="T60" fmla="*/ 8 w 662"/>
                      <a:gd name="T61" fmla="*/ 85 h 746"/>
                      <a:gd name="T62" fmla="*/ 8 w 662"/>
                      <a:gd name="T63" fmla="*/ 77 h 746"/>
                      <a:gd name="T64" fmla="*/ 8 w 662"/>
                      <a:gd name="T65" fmla="*/ 68 h 746"/>
                      <a:gd name="T66" fmla="*/ 68 w 662"/>
                      <a:gd name="T67" fmla="*/ 43 h 746"/>
                      <a:gd name="T68" fmla="*/ 221 w 662"/>
                      <a:gd name="T69" fmla="*/ 60 h 746"/>
                      <a:gd name="T70" fmla="*/ 255 w 662"/>
                      <a:gd name="T71" fmla="*/ 94 h 746"/>
                      <a:gd name="T72" fmla="*/ 323 w 662"/>
                      <a:gd name="T73" fmla="*/ 102 h 746"/>
                      <a:gd name="T74" fmla="*/ 390 w 662"/>
                      <a:gd name="T75" fmla="*/ 102 h 746"/>
                      <a:gd name="T76" fmla="*/ 407 w 662"/>
                      <a:gd name="T77" fmla="*/ 110 h 746"/>
                      <a:gd name="T78" fmla="*/ 424 w 662"/>
                      <a:gd name="T79" fmla="*/ 127 h 746"/>
                      <a:gd name="T80" fmla="*/ 467 w 662"/>
                      <a:gd name="T81" fmla="*/ 136 h 746"/>
                      <a:gd name="T82" fmla="*/ 518 w 662"/>
                      <a:gd name="T83" fmla="*/ 153 h 746"/>
                      <a:gd name="T84" fmla="*/ 577 w 662"/>
                      <a:gd name="T85" fmla="*/ 144 h 746"/>
                      <a:gd name="T86" fmla="*/ 645 w 662"/>
                      <a:gd name="T87" fmla="*/ 153 h 746"/>
                      <a:gd name="T88" fmla="*/ 586 w 662"/>
                      <a:gd name="T89" fmla="*/ 195 h 746"/>
                      <a:gd name="T90" fmla="*/ 441 w 662"/>
                      <a:gd name="T91" fmla="*/ 339 h 746"/>
                      <a:gd name="T92" fmla="*/ 433 w 662"/>
                      <a:gd name="T93" fmla="*/ 416 h 746"/>
                      <a:gd name="T94" fmla="*/ 424 w 662"/>
                      <a:gd name="T95" fmla="*/ 424 h 746"/>
                      <a:gd name="T96" fmla="*/ 399 w 662"/>
                      <a:gd name="T97" fmla="*/ 441 h 746"/>
                      <a:gd name="T98" fmla="*/ 382 w 662"/>
                      <a:gd name="T99" fmla="*/ 466 h 746"/>
                      <a:gd name="T100" fmla="*/ 407 w 662"/>
                      <a:gd name="T101" fmla="*/ 492 h 746"/>
                      <a:gd name="T102" fmla="*/ 399 w 662"/>
                      <a:gd name="T103" fmla="*/ 509 h 746"/>
                      <a:gd name="T104" fmla="*/ 399 w 662"/>
                      <a:gd name="T105" fmla="*/ 534 h 746"/>
                      <a:gd name="T106" fmla="*/ 399 w 662"/>
                      <a:gd name="T107" fmla="*/ 560 h 746"/>
                      <a:gd name="T108" fmla="*/ 399 w 662"/>
                      <a:gd name="T109" fmla="*/ 585 h 746"/>
                      <a:gd name="T110" fmla="*/ 441 w 662"/>
                      <a:gd name="T111" fmla="*/ 610 h 746"/>
                      <a:gd name="T112" fmla="*/ 475 w 662"/>
                      <a:gd name="T113" fmla="*/ 627 h 746"/>
                      <a:gd name="T114" fmla="*/ 484 w 662"/>
                      <a:gd name="T115" fmla="*/ 653 h 746"/>
                      <a:gd name="T116" fmla="*/ 518 w 662"/>
                      <a:gd name="T117" fmla="*/ 670 h 746"/>
                      <a:gd name="T118" fmla="*/ 543 w 662"/>
                      <a:gd name="T119" fmla="*/ 712 h 746"/>
                      <a:gd name="T120" fmla="*/ 509 w 662"/>
                      <a:gd name="T121" fmla="*/ 737 h 74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662"/>
                      <a:gd name="T184" fmla="*/ 0 h 746"/>
                      <a:gd name="T185" fmla="*/ 662 w 662"/>
                      <a:gd name="T186" fmla="*/ 746 h 74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662" h="746">
                        <a:moveTo>
                          <a:pt x="501" y="737"/>
                        </a:moveTo>
                        <a:lnTo>
                          <a:pt x="467" y="737"/>
                        </a:lnTo>
                        <a:lnTo>
                          <a:pt x="433" y="746"/>
                        </a:lnTo>
                        <a:lnTo>
                          <a:pt x="424" y="746"/>
                        </a:lnTo>
                        <a:lnTo>
                          <a:pt x="382" y="746"/>
                        </a:lnTo>
                        <a:lnTo>
                          <a:pt x="340" y="746"/>
                        </a:lnTo>
                        <a:lnTo>
                          <a:pt x="323" y="746"/>
                        </a:lnTo>
                        <a:lnTo>
                          <a:pt x="297" y="746"/>
                        </a:lnTo>
                        <a:lnTo>
                          <a:pt x="272" y="746"/>
                        </a:lnTo>
                        <a:lnTo>
                          <a:pt x="246" y="746"/>
                        </a:lnTo>
                        <a:lnTo>
                          <a:pt x="212" y="746"/>
                        </a:lnTo>
                        <a:lnTo>
                          <a:pt x="204" y="746"/>
                        </a:lnTo>
                        <a:lnTo>
                          <a:pt x="161" y="746"/>
                        </a:lnTo>
                        <a:lnTo>
                          <a:pt x="153" y="746"/>
                        </a:lnTo>
                        <a:lnTo>
                          <a:pt x="119" y="746"/>
                        </a:lnTo>
                        <a:lnTo>
                          <a:pt x="102" y="746"/>
                        </a:lnTo>
                        <a:lnTo>
                          <a:pt x="59" y="746"/>
                        </a:lnTo>
                        <a:lnTo>
                          <a:pt x="59" y="704"/>
                        </a:lnTo>
                        <a:lnTo>
                          <a:pt x="59" y="661"/>
                        </a:lnTo>
                        <a:lnTo>
                          <a:pt x="59" y="619"/>
                        </a:lnTo>
                        <a:lnTo>
                          <a:pt x="59" y="602"/>
                        </a:lnTo>
                        <a:lnTo>
                          <a:pt x="59" y="585"/>
                        </a:lnTo>
                        <a:lnTo>
                          <a:pt x="59" y="560"/>
                        </a:lnTo>
                        <a:lnTo>
                          <a:pt x="68" y="517"/>
                        </a:lnTo>
                        <a:lnTo>
                          <a:pt x="59" y="517"/>
                        </a:lnTo>
                        <a:lnTo>
                          <a:pt x="59" y="509"/>
                        </a:lnTo>
                        <a:lnTo>
                          <a:pt x="51" y="509"/>
                        </a:lnTo>
                        <a:lnTo>
                          <a:pt x="42" y="500"/>
                        </a:lnTo>
                        <a:lnTo>
                          <a:pt x="34" y="492"/>
                        </a:lnTo>
                        <a:lnTo>
                          <a:pt x="34" y="483"/>
                        </a:lnTo>
                        <a:lnTo>
                          <a:pt x="25" y="475"/>
                        </a:lnTo>
                        <a:lnTo>
                          <a:pt x="34" y="475"/>
                        </a:lnTo>
                        <a:lnTo>
                          <a:pt x="51" y="458"/>
                        </a:lnTo>
                        <a:lnTo>
                          <a:pt x="51" y="449"/>
                        </a:lnTo>
                        <a:lnTo>
                          <a:pt x="51" y="432"/>
                        </a:lnTo>
                        <a:lnTo>
                          <a:pt x="51" y="424"/>
                        </a:lnTo>
                        <a:lnTo>
                          <a:pt x="59" y="416"/>
                        </a:lnTo>
                        <a:lnTo>
                          <a:pt x="51" y="407"/>
                        </a:lnTo>
                        <a:lnTo>
                          <a:pt x="51" y="399"/>
                        </a:lnTo>
                        <a:lnTo>
                          <a:pt x="51" y="382"/>
                        </a:lnTo>
                        <a:lnTo>
                          <a:pt x="42" y="373"/>
                        </a:lnTo>
                        <a:lnTo>
                          <a:pt x="42" y="365"/>
                        </a:lnTo>
                        <a:lnTo>
                          <a:pt x="42" y="356"/>
                        </a:lnTo>
                        <a:lnTo>
                          <a:pt x="42" y="348"/>
                        </a:lnTo>
                        <a:lnTo>
                          <a:pt x="34" y="348"/>
                        </a:lnTo>
                        <a:lnTo>
                          <a:pt x="34" y="339"/>
                        </a:lnTo>
                        <a:lnTo>
                          <a:pt x="34" y="331"/>
                        </a:lnTo>
                        <a:lnTo>
                          <a:pt x="34" y="322"/>
                        </a:lnTo>
                        <a:lnTo>
                          <a:pt x="42" y="322"/>
                        </a:lnTo>
                        <a:lnTo>
                          <a:pt x="34" y="314"/>
                        </a:lnTo>
                        <a:lnTo>
                          <a:pt x="42" y="314"/>
                        </a:lnTo>
                        <a:lnTo>
                          <a:pt x="42" y="305"/>
                        </a:lnTo>
                        <a:lnTo>
                          <a:pt x="34" y="305"/>
                        </a:lnTo>
                        <a:lnTo>
                          <a:pt x="34" y="297"/>
                        </a:lnTo>
                        <a:lnTo>
                          <a:pt x="34" y="288"/>
                        </a:lnTo>
                        <a:lnTo>
                          <a:pt x="34" y="280"/>
                        </a:lnTo>
                        <a:lnTo>
                          <a:pt x="34" y="271"/>
                        </a:lnTo>
                        <a:lnTo>
                          <a:pt x="34" y="263"/>
                        </a:lnTo>
                        <a:lnTo>
                          <a:pt x="34" y="255"/>
                        </a:lnTo>
                        <a:lnTo>
                          <a:pt x="34" y="246"/>
                        </a:lnTo>
                        <a:lnTo>
                          <a:pt x="34" y="238"/>
                        </a:lnTo>
                        <a:lnTo>
                          <a:pt x="34" y="229"/>
                        </a:lnTo>
                        <a:lnTo>
                          <a:pt x="34" y="221"/>
                        </a:lnTo>
                        <a:lnTo>
                          <a:pt x="25" y="212"/>
                        </a:lnTo>
                        <a:lnTo>
                          <a:pt x="25" y="204"/>
                        </a:lnTo>
                        <a:lnTo>
                          <a:pt x="25" y="195"/>
                        </a:lnTo>
                        <a:lnTo>
                          <a:pt x="17" y="195"/>
                        </a:lnTo>
                        <a:lnTo>
                          <a:pt x="25" y="195"/>
                        </a:lnTo>
                        <a:lnTo>
                          <a:pt x="17" y="187"/>
                        </a:lnTo>
                        <a:lnTo>
                          <a:pt x="17" y="178"/>
                        </a:lnTo>
                        <a:lnTo>
                          <a:pt x="17" y="170"/>
                        </a:lnTo>
                        <a:lnTo>
                          <a:pt x="8" y="161"/>
                        </a:lnTo>
                        <a:lnTo>
                          <a:pt x="8" y="153"/>
                        </a:lnTo>
                        <a:lnTo>
                          <a:pt x="8" y="144"/>
                        </a:lnTo>
                        <a:lnTo>
                          <a:pt x="8" y="136"/>
                        </a:lnTo>
                        <a:lnTo>
                          <a:pt x="8" y="127"/>
                        </a:lnTo>
                        <a:lnTo>
                          <a:pt x="8" y="119"/>
                        </a:lnTo>
                        <a:lnTo>
                          <a:pt x="8" y="110"/>
                        </a:lnTo>
                        <a:lnTo>
                          <a:pt x="8" y="102"/>
                        </a:lnTo>
                        <a:lnTo>
                          <a:pt x="8" y="94"/>
                        </a:lnTo>
                        <a:lnTo>
                          <a:pt x="8" y="85"/>
                        </a:lnTo>
                        <a:lnTo>
                          <a:pt x="8" y="77"/>
                        </a:lnTo>
                        <a:lnTo>
                          <a:pt x="8" y="68"/>
                        </a:lnTo>
                        <a:lnTo>
                          <a:pt x="8" y="60"/>
                        </a:lnTo>
                        <a:lnTo>
                          <a:pt x="0" y="51"/>
                        </a:lnTo>
                        <a:lnTo>
                          <a:pt x="0" y="43"/>
                        </a:lnTo>
                        <a:lnTo>
                          <a:pt x="68" y="43"/>
                        </a:lnTo>
                        <a:lnTo>
                          <a:pt x="170" y="43"/>
                        </a:lnTo>
                        <a:lnTo>
                          <a:pt x="178" y="43"/>
                        </a:lnTo>
                        <a:lnTo>
                          <a:pt x="178" y="0"/>
                        </a:lnTo>
                        <a:lnTo>
                          <a:pt x="204" y="0"/>
                        </a:lnTo>
                        <a:lnTo>
                          <a:pt x="221" y="60"/>
                        </a:lnTo>
                        <a:lnTo>
                          <a:pt x="221" y="77"/>
                        </a:lnTo>
                        <a:lnTo>
                          <a:pt x="229" y="85"/>
                        </a:lnTo>
                        <a:lnTo>
                          <a:pt x="238" y="85"/>
                        </a:lnTo>
                        <a:lnTo>
                          <a:pt x="255" y="85"/>
                        </a:lnTo>
                        <a:lnTo>
                          <a:pt x="255" y="94"/>
                        </a:lnTo>
                        <a:lnTo>
                          <a:pt x="289" y="94"/>
                        </a:lnTo>
                        <a:lnTo>
                          <a:pt x="297" y="102"/>
                        </a:lnTo>
                        <a:lnTo>
                          <a:pt x="297" y="110"/>
                        </a:lnTo>
                        <a:lnTo>
                          <a:pt x="323" y="102"/>
                        </a:lnTo>
                        <a:lnTo>
                          <a:pt x="323" y="94"/>
                        </a:lnTo>
                        <a:lnTo>
                          <a:pt x="340" y="94"/>
                        </a:lnTo>
                        <a:lnTo>
                          <a:pt x="356" y="94"/>
                        </a:lnTo>
                        <a:lnTo>
                          <a:pt x="365" y="94"/>
                        </a:lnTo>
                        <a:lnTo>
                          <a:pt x="390" y="102"/>
                        </a:lnTo>
                        <a:lnTo>
                          <a:pt x="399" y="102"/>
                        </a:lnTo>
                        <a:lnTo>
                          <a:pt x="390" y="102"/>
                        </a:lnTo>
                        <a:lnTo>
                          <a:pt x="390" y="110"/>
                        </a:lnTo>
                        <a:lnTo>
                          <a:pt x="407" y="110"/>
                        </a:lnTo>
                        <a:lnTo>
                          <a:pt x="407" y="119"/>
                        </a:lnTo>
                        <a:lnTo>
                          <a:pt x="416" y="136"/>
                        </a:lnTo>
                        <a:lnTo>
                          <a:pt x="424" y="136"/>
                        </a:lnTo>
                        <a:lnTo>
                          <a:pt x="424" y="127"/>
                        </a:lnTo>
                        <a:lnTo>
                          <a:pt x="424" y="119"/>
                        </a:lnTo>
                        <a:lnTo>
                          <a:pt x="441" y="119"/>
                        </a:lnTo>
                        <a:lnTo>
                          <a:pt x="450" y="119"/>
                        </a:lnTo>
                        <a:lnTo>
                          <a:pt x="450" y="136"/>
                        </a:lnTo>
                        <a:lnTo>
                          <a:pt x="467" y="136"/>
                        </a:lnTo>
                        <a:lnTo>
                          <a:pt x="475" y="144"/>
                        </a:lnTo>
                        <a:lnTo>
                          <a:pt x="475" y="153"/>
                        </a:lnTo>
                        <a:lnTo>
                          <a:pt x="492" y="153"/>
                        </a:lnTo>
                        <a:lnTo>
                          <a:pt x="492" y="161"/>
                        </a:lnTo>
                        <a:lnTo>
                          <a:pt x="518" y="153"/>
                        </a:lnTo>
                        <a:lnTo>
                          <a:pt x="535" y="136"/>
                        </a:lnTo>
                        <a:lnTo>
                          <a:pt x="552" y="127"/>
                        </a:lnTo>
                        <a:lnTo>
                          <a:pt x="560" y="153"/>
                        </a:lnTo>
                        <a:lnTo>
                          <a:pt x="577" y="144"/>
                        </a:lnTo>
                        <a:lnTo>
                          <a:pt x="611" y="144"/>
                        </a:lnTo>
                        <a:lnTo>
                          <a:pt x="620" y="144"/>
                        </a:lnTo>
                        <a:lnTo>
                          <a:pt x="628" y="153"/>
                        </a:lnTo>
                        <a:lnTo>
                          <a:pt x="637" y="161"/>
                        </a:lnTo>
                        <a:lnTo>
                          <a:pt x="645" y="153"/>
                        </a:lnTo>
                        <a:lnTo>
                          <a:pt x="662" y="153"/>
                        </a:lnTo>
                        <a:lnTo>
                          <a:pt x="654" y="153"/>
                        </a:lnTo>
                        <a:lnTo>
                          <a:pt x="654" y="161"/>
                        </a:lnTo>
                        <a:lnTo>
                          <a:pt x="628" y="178"/>
                        </a:lnTo>
                        <a:lnTo>
                          <a:pt x="586" y="195"/>
                        </a:lnTo>
                        <a:lnTo>
                          <a:pt x="543" y="229"/>
                        </a:lnTo>
                        <a:lnTo>
                          <a:pt x="501" y="271"/>
                        </a:lnTo>
                        <a:lnTo>
                          <a:pt x="475" y="305"/>
                        </a:lnTo>
                        <a:lnTo>
                          <a:pt x="450" y="322"/>
                        </a:lnTo>
                        <a:lnTo>
                          <a:pt x="441" y="339"/>
                        </a:lnTo>
                        <a:lnTo>
                          <a:pt x="433" y="339"/>
                        </a:lnTo>
                        <a:lnTo>
                          <a:pt x="433" y="365"/>
                        </a:lnTo>
                        <a:lnTo>
                          <a:pt x="433" y="399"/>
                        </a:lnTo>
                        <a:lnTo>
                          <a:pt x="433" y="416"/>
                        </a:lnTo>
                        <a:lnTo>
                          <a:pt x="433" y="424"/>
                        </a:lnTo>
                        <a:lnTo>
                          <a:pt x="424" y="416"/>
                        </a:lnTo>
                        <a:lnTo>
                          <a:pt x="424" y="424"/>
                        </a:lnTo>
                        <a:lnTo>
                          <a:pt x="416" y="424"/>
                        </a:lnTo>
                        <a:lnTo>
                          <a:pt x="416" y="432"/>
                        </a:lnTo>
                        <a:lnTo>
                          <a:pt x="407" y="432"/>
                        </a:lnTo>
                        <a:lnTo>
                          <a:pt x="399" y="441"/>
                        </a:lnTo>
                        <a:lnTo>
                          <a:pt x="390" y="449"/>
                        </a:lnTo>
                        <a:lnTo>
                          <a:pt x="390" y="458"/>
                        </a:lnTo>
                        <a:lnTo>
                          <a:pt x="382" y="466"/>
                        </a:lnTo>
                        <a:lnTo>
                          <a:pt x="382" y="475"/>
                        </a:lnTo>
                        <a:lnTo>
                          <a:pt x="390" y="483"/>
                        </a:lnTo>
                        <a:lnTo>
                          <a:pt x="399" y="475"/>
                        </a:lnTo>
                        <a:lnTo>
                          <a:pt x="399" y="483"/>
                        </a:lnTo>
                        <a:lnTo>
                          <a:pt x="407" y="492"/>
                        </a:lnTo>
                        <a:lnTo>
                          <a:pt x="407" y="500"/>
                        </a:lnTo>
                        <a:lnTo>
                          <a:pt x="399" y="509"/>
                        </a:lnTo>
                        <a:lnTo>
                          <a:pt x="399" y="517"/>
                        </a:lnTo>
                        <a:lnTo>
                          <a:pt x="399" y="526"/>
                        </a:lnTo>
                        <a:lnTo>
                          <a:pt x="399" y="534"/>
                        </a:lnTo>
                        <a:lnTo>
                          <a:pt x="399" y="543"/>
                        </a:lnTo>
                        <a:lnTo>
                          <a:pt x="399" y="551"/>
                        </a:lnTo>
                        <a:lnTo>
                          <a:pt x="399" y="560"/>
                        </a:lnTo>
                        <a:lnTo>
                          <a:pt x="399" y="568"/>
                        </a:lnTo>
                        <a:lnTo>
                          <a:pt x="399" y="585"/>
                        </a:lnTo>
                        <a:lnTo>
                          <a:pt x="416" y="593"/>
                        </a:lnTo>
                        <a:lnTo>
                          <a:pt x="416" y="602"/>
                        </a:lnTo>
                        <a:lnTo>
                          <a:pt x="424" y="602"/>
                        </a:lnTo>
                        <a:lnTo>
                          <a:pt x="441" y="610"/>
                        </a:lnTo>
                        <a:lnTo>
                          <a:pt x="441" y="619"/>
                        </a:lnTo>
                        <a:lnTo>
                          <a:pt x="450" y="619"/>
                        </a:lnTo>
                        <a:lnTo>
                          <a:pt x="467" y="627"/>
                        </a:lnTo>
                        <a:lnTo>
                          <a:pt x="475" y="627"/>
                        </a:lnTo>
                        <a:lnTo>
                          <a:pt x="475" y="636"/>
                        </a:lnTo>
                        <a:lnTo>
                          <a:pt x="484" y="644"/>
                        </a:lnTo>
                        <a:lnTo>
                          <a:pt x="484" y="653"/>
                        </a:lnTo>
                        <a:lnTo>
                          <a:pt x="492" y="661"/>
                        </a:lnTo>
                        <a:lnTo>
                          <a:pt x="501" y="670"/>
                        </a:lnTo>
                        <a:lnTo>
                          <a:pt x="509" y="670"/>
                        </a:lnTo>
                        <a:lnTo>
                          <a:pt x="518" y="670"/>
                        </a:lnTo>
                        <a:lnTo>
                          <a:pt x="526" y="678"/>
                        </a:lnTo>
                        <a:lnTo>
                          <a:pt x="535" y="678"/>
                        </a:lnTo>
                        <a:lnTo>
                          <a:pt x="543" y="695"/>
                        </a:lnTo>
                        <a:lnTo>
                          <a:pt x="543" y="704"/>
                        </a:lnTo>
                        <a:lnTo>
                          <a:pt x="543" y="712"/>
                        </a:lnTo>
                        <a:lnTo>
                          <a:pt x="543" y="729"/>
                        </a:lnTo>
                        <a:lnTo>
                          <a:pt x="552" y="737"/>
                        </a:lnTo>
                        <a:lnTo>
                          <a:pt x="509" y="737"/>
                        </a:lnTo>
                        <a:lnTo>
                          <a:pt x="501" y="737"/>
                        </a:lnTo>
                        <a:close/>
                      </a:path>
                    </a:pathLst>
                  </a:custGeom>
                  <a:solidFill>
                    <a:schemeClr val="bg2"/>
                  </a:solidFill>
                  <a:ln w="12700">
                    <a:noFill/>
                    <a:round/>
                    <a:headEnd/>
                    <a:tailEnd/>
                  </a:ln>
                </p:spPr>
                <p:txBody>
                  <a:bodyPr/>
                  <a:lstStyle/>
                  <a:p>
                    <a:endParaRPr lang="en-US" sz="1350"/>
                  </a:p>
                </p:txBody>
              </p:sp>
              <p:sp>
                <p:nvSpPr>
                  <p:cNvPr id="385" name="Freeform 14"/>
                  <p:cNvSpPr>
                    <a:spLocks/>
                  </p:cNvSpPr>
                  <p:nvPr/>
                </p:nvSpPr>
                <p:spPr bwMode="auto">
                  <a:xfrm>
                    <a:off x="285" y="860"/>
                    <a:ext cx="816" cy="687"/>
                  </a:xfrm>
                  <a:custGeom>
                    <a:avLst/>
                    <a:gdLst>
                      <a:gd name="T0" fmla="*/ 68 w 816"/>
                      <a:gd name="T1" fmla="*/ 534 h 687"/>
                      <a:gd name="T2" fmla="*/ 0 w 816"/>
                      <a:gd name="T3" fmla="*/ 475 h 687"/>
                      <a:gd name="T4" fmla="*/ 9 w 816"/>
                      <a:gd name="T5" fmla="*/ 398 h 687"/>
                      <a:gd name="T6" fmla="*/ 60 w 816"/>
                      <a:gd name="T7" fmla="*/ 331 h 687"/>
                      <a:gd name="T8" fmla="*/ 119 w 816"/>
                      <a:gd name="T9" fmla="*/ 195 h 687"/>
                      <a:gd name="T10" fmla="*/ 162 w 816"/>
                      <a:gd name="T11" fmla="*/ 93 h 687"/>
                      <a:gd name="T12" fmla="*/ 162 w 816"/>
                      <a:gd name="T13" fmla="*/ 85 h 687"/>
                      <a:gd name="T14" fmla="*/ 179 w 816"/>
                      <a:gd name="T15" fmla="*/ 34 h 687"/>
                      <a:gd name="T16" fmla="*/ 204 w 816"/>
                      <a:gd name="T17" fmla="*/ 17 h 687"/>
                      <a:gd name="T18" fmla="*/ 213 w 816"/>
                      <a:gd name="T19" fmla="*/ 17 h 687"/>
                      <a:gd name="T20" fmla="*/ 247 w 816"/>
                      <a:gd name="T21" fmla="*/ 34 h 687"/>
                      <a:gd name="T22" fmla="*/ 264 w 816"/>
                      <a:gd name="T23" fmla="*/ 34 h 687"/>
                      <a:gd name="T24" fmla="*/ 281 w 816"/>
                      <a:gd name="T25" fmla="*/ 68 h 687"/>
                      <a:gd name="T26" fmla="*/ 272 w 816"/>
                      <a:gd name="T27" fmla="*/ 85 h 687"/>
                      <a:gd name="T28" fmla="*/ 272 w 816"/>
                      <a:gd name="T29" fmla="*/ 110 h 687"/>
                      <a:gd name="T30" fmla="*/ 306 w 816"/>
                      <a:gd name="T31" fmla="*/ 127 h 687"/>
                      <a:gd name="T32" fmla="*/ 332 w 816"/>
                      <a:gd name="T33" fmla="*/ 127 h 687"/>
                      <a:gd name="T34" fmla="*/ 357 w 816"/>
                      <a:gd name="T35" fmla="*/ 119 h 687"/>
                      <a:gd name="T36" fmla="*/ 383 w 816"/>
                      <a:gd name="T37" fmla="*/ 127 h 687"/>
                      <a:gd name="T38" fmla="*/ 400 w 816"/>
                      <a:gd name="T39" fmla="*/ 136 h 687"/>
                      <a:gd name="T40" fmla="*/ 408 w 816"/>
                      <a:gd name="T41" fmla="*/ 144 h 687"/>
                      <a:gd name="T42" fmla="*/ 425 w 816"/>
                      <a:gd name="T43" fmla="*/ 144 h 687"/>
                      <a:gd name="T44" fmla="*/ 451 w 816"/>
                      <a:gd name="T45" fmla="*/ 144 h 687"/>
                      <a:gd name="T46" fmla="*/ 468 w 816"/>
                      <a:gd name="T47" fmla="*/ 153 h 687"/>
                      <a:gd name="T48" fmla="*/ 502 w 816"/>
                      <a:gd name="T49" fmla="*/ 153 h 687"/>
                      <a:gd name="T50" fmla="*/ 527 w 816"/>
                      <a:gd name="T51" fmla="*/ 144 h 687"/>
                      <a:gd name="T52" fmla="*/ 561 w 816"/>
                      <a:gd name="T53" fmla="*/ 144 h 687"/>
                      <a:gd name="T54" fmla="*/ 586 w 816"/>
                      <a:gd name="T55" fmla="*/ 153 h 687"/>
                      <a:gd name="T56" fmla="*/ 697 w 816"/>
                      <a:gd name="T57" fmla="*/ 170 h 687"/>
                      <a:gd name="T58" fmla="*/ 790 w 816"/>
                      <a:gd name="T59" fmla="*/ 187 h 687"/>
                      <a:gd name="T60" fmla="*/ 799 w 816"/>
                      <a:gd name="T61" fmla="*/ 212 h 687"/>
                      <a:gd name="T62" fmla="*/ 816 w 816"/>
                      <a:gd name="T63" fmla="*/ 229 h 687"/>
                      <a:gd name="T64" fmla="*/ 807 w 816"/>
                      <a:gd name="T65" fmla="*/ 263 h 687"/>
                      <a:gd name="T66" fmla="*/ 782 w 816"/>
                      <a:gd name="T67" fmla="*/ 297 h 687"/>
                      <a:gd name="T68" fmla="*/ 773 w 816"/>
                      <a:gd name="T69" fmla="*/ 314 h 687"/>
                      <a:gd name="T70" fmla="*/ 765 w 816"/>
                      <a:gd name="T71" fmla="*/ 322 h 687"/>
                      <a:gd name="T72" fmla="*/ 765 w 816"/>
                      <a:gd name="T73" fmla="*/ 331 h 687"/>
                      <a:gd name="T74" fmla="*/ 748 w 816"/>
                      <a:gd name="T75" fmla="*/ 339 h 687"/>
                      <a:gd name="T76" fmla="*/ 731 w 816"/>
                      <a:gd name="T77" fmla="*/ 365 h 687"/>
                      <a:gd name="T78" fmla="*/ 722 w 816"/>
                      <a:gd name="T79" fmla="*/ 373 h 687"/>
                      <a:gd name="T80" fmla="*/ 714 w 816"/>
                      <a:gd name="T81" fmla="*/ 398 h 687"/>
                      <a:gd name="T82" fmla="*/ 722 w 816"/>
                      <a:gd name="T83" fmla="*/ 398 h 687"/>
                      <a:gd name="T84" fmla="*/ 731 w 816"/>
                      <a:gd name="T85" fmla="*/ 407 h 687"/>
                      <a:gd name="T86" fmla="*/ 739 w 816"/>
                      <a:gd name="T87" fmla="*/ 415 h 687"/>
                      <a:gd name="T88" fmla="*/ 731 w 816"/>
                      <a:gd name="T89" fmla="*/ 432 h 687"/>
                      <a:gd name="T90" fmla="*/ 722 w 816"/>
                      <a:gd name="T91" fmla="*/ 449 h 687"/>
                      <a:gd name="T92" fmla="*/ 722 w 816"/>
                      <a:gd name="T93" fmla="*/ 458 h 687"/>
                      <a:gd name="T94" fmla="*/ 714 w 816"/>
                      <a:gd name="T95" fmla="*/ 475 h 687"/>
                      <a:gd name="T96" fmla="*/ 451 w 816"/>
                      <a:gd name="T97" fmla="*/ 636 h 687"/>
                      <a:gd name="T98" fmla="*/ 264 w 816"/>
                      <a:gd name="T99" fmla="*/ 585 h 687"/>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816"/>
                      <a:gd name="T151" fmla="*/ 0 h 687"/>
                      <a:gd name="T152" fmla="*/ 816 w 816"/>
                      <a:gd name="T153" fmla="*/ 687 h 687"/>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816" h="687">
                        <a:moveTo>
                          <a:pt x="264" y="585"/>
                        </a:moveTo>
                        <a:lnTo>
                          <a:pt x="187" y="568"/>
                        </a:lnTo>
                        <a:lnTo>
                          <a:pt x="102" y="543"/>
                        </a:lnTo>
                        <a:lnTo>
                          <a:pt x="68" y="534"/>
                        </a:lnTo>
                        <a:lnTo>
                          <a:pt x="43" y="526"/>
                        </a:lnTo>
                        <a:lnTo>
                          <a:pt x="9" y="517"/>
                        </a:lnTo>
                        <a:lnTo>
                          <a:pt x="0" y="500"/>
                        </a:lnTo>
                        <a:lnTo>
                          <a:pt x="0" y="475"/>
                        </a:lnTo>
                        <a:lnTo>
                          <a:pt x="0" y="458"/>
                        </a:lnTo>
                        <a:lnTo>
                          <a:pt x="9" y="441"/>
                        </a:lnTo>
                        <a:lnTo>
                          <a:pt x="17" y="432"/>
                        </a:lnTo>
                        <a:lnTo>
                          <a:pt x="9" y="398"/>
                        </a:lnTo>
                        <a:lnTo>
                          <a:pt x="17" y="390"/>
                        </a:lnTo>
                        <a:lnTo>
                          <a:pt x="43" y="356"/>
                        </a:lnTo>
                        <a:lnTo>
                          <a:pt x="43" y="348"/>
                        </a:lnTo>
                        <a:lnTo>
                          <a:pt x="60" y="331"/>
                        </a:lnTo>
                        <a:lnTo>
                          <a:pt x="68" y="314"/>
                        </a:lnTo>
                        <a:lnTo>
                          <a:pt x="85" y="288"/>
                        </a:lnTo>
                        <a:lnTo>
                          <a:pt x="102" y="237"/>
                        </a:lnTo>
                        <a:lnTo>
                          <a:pt x="119" y="195"/>
                        </a:lnTo>
                        <a:lnTo>
                          <a:pt x="128" y="170"/>
                        </a:lnTo>
                        <a:lnTo>
                          <a:pt x="136" y="144"/>
                        </a:lnTo>
                        <a:lnTo>
                          <a:pt x="153" y="119"/>
                        </a:lnTo>
                        <a:lnTo>
                          <a:pt x="162" y="93"/>
                        </a:lnTo>
                        <a:lnTo>
                          <a:pt x="170" y="93"/>
                        </a:lnTo>
                        <a:lnTo>
                          <a:pt x="162" y="85"/>
                        </a:lnTo>
                        <a:lnTo>
                          <a:pt x="170" y="68"/>
                        </a:lnTo>
                        <a:lnTo>
                          <a:pt x="170" y="60"/>
                        </a:lnTo>
                        <a:lnTo>
                          <a:pt x="179" y="43"/>
                        </a:lnTo>
                        <a:lnTo>
                          <a:pt x="179" y="34"/>
                        </a:lnTo>
                        <a:lnTo>
                          <a:pt x="187" y="26"/>
                        </a:lnTo>
                        <a:lnTo>
                          <a:pt x="187" y="0"/>
                        </a:lnTo>
                        <a:lnTo>
                          <a:pt x="196" y="17"/>
                        </a:lnTo>
                        <a:lnTo>
                          <a:pt x="204" y="17"/>
                        </a:lnTo>
                        <a:lnTo>
                          <a:pt x="196" y="9"/>
                        </a:lnTo>
                        <a:lnTo>
                          <a:pt x="204" y="9"/>
                        </a:lnTo>
                        <a:lnTo>
                          <a:pt x="204" y="17"/>
                        </a:lnTo>
                        <a:lnTo>
                          <a:pt x="213" y="17"/>
                        </a:lnTo>
                        <a:lnTo>
                          <a:pt x="230" y="9"/>
                        </a:lnTo>
                        <a:lnTo>
                          <a:pt x="238" y="26"/>
                        </a:lnTo>
                        <a:lnTo>
                          <a:pt x="247" y="34"/>
                        </a:lnTo>
                        <a:lnTo>
                          <a:pt x="247" y="26"/>
                        </a:lnTo>
                        <a:lnTo>
                          <a:pt x="255" y="26"/>
                        </a:lnTo>
                        <a:lnTo>
                          <a:pt x="264" y="34"/>
                        </a:lnTo>
                        <a:lnTo>
                          <a:pt x="272" y="43"/>
                        </a:lnTo>
                        <a:lnTo>
                          <a:pt x="272" y="51"/>
                        </a:lnTo>
                        <a:lnTo>
                          <a:pt x="281" y="68"/>
                        </a:lnTo>
                        <a:lnTo>
                          <a:pt x="272" y="68"/>
                        </a:lnTo>
                        <a:lnTo>
                          <a:pt x="281" y="76"/>
                        </a:lnTo>
                        <a:lnTo>
                          <a:pt x="272" y="76"/>
                        </a:lnTo>
                        <a:lnTo>
                          <a:pt x="272" y="85"/>
                        </a:lnTo>
                        <a:lnTo>
                          <a:pt x="272" y="93"/>
                        </a:lnTo>
                        <a:lnTo>
                          <a:pt x="272" y="102"/>
                        </a:lnTo>
                        <a:lnTo>
                          <a:pt x="272" y="110"/>
                        </a:lnTo>
                        <a:lnTo>
                          <a:pt x="281" y="110"/>
                        </a:lnTo>
                        <a:lnTo>
                          <a:pt x="289" y="119"/>
                        </a:lnTo>
                        <a:lnTo>
                          <a:pt x="298" y="119"/>
                        </a:lnTo>
                        <a:lnTo>
                          <a:pt x="306" y="127"/>
                        </a:lnTo>
                        <a:lnTo>
                          <a:pt x="315" y="127"/>
                        </a:lnTo>
                        <a:lnTo>
                          <a:pt x="332" y="127"/>
                        </a:lnTo>
                        <a:lnTo>
                          <a:pt x="340" y="127"/>
                        </a:lnTo>
                        <a:lnTo>
                          <a:pt x="349" y="119"/>
                        </a:lnTo>
                        <a:lnTo>
                          <a:pt x="357" y="119"/>
                        </a:lnTo>
                        <a:lnTo>
                          <a:pt x="366" y="127"/>
                        </a:lnTo>
                        <a:lnTo>
                          <a:pt x="383" y="127"/>
                        </a:lnTo>
                        <a:lnTo>
                          <a:pt x="391" y="127"/>
                        </a:lnTo>
                        <a:lnTo>
                          <a:pt x="400" y="136"/>
                        </a:lnTo>
                        <a:lnTo>
                          <a:pt x="408" y="136"/>
                        </a:lnTo>
                        <a:lnTo>
                          <a:pt x="408" y="144"/>
                        </a:lnTo>
                        <a:lnTo>
                          <a:pt x="417" y="144"/>
                        </a:lnTo>
                        <a:lnTo>
                          <a:pt x="425" y="144"/>
                        </a:lnTo>
                        <a:lnTo>
                          <a:pt x="434" y="153"/>
                        </a:lnTo>
                        <a:lnTo>
                          <a:pt x="434" y="144"/>
                        </a:lnTo>
                        <a:lnTo>
                          <a:pt x="451" y="144"/>
                        </a:lnTo>
                        <a:lnTo>
                          <a:pt x="459" y="144"/>
                        </a:lnTo>
                        <a:lnTo>
                          <a:pt x="468" y="144"/>
                        </a:lnTo>
                        <a:lnTo>
                          <a:pt x="468" y="153"/>
                        </a:lnTo>
                        <a:lnTo>
                          <a:pt x="476" y="153"/>
                        </a:lnTo>
                        <a:lnTo>
                          <a:pt x="485" y="153"/>
                        </a:lnTo>
                        <a:lnTo>
                          <a:pt x="493" y="153"/>
                        </a:lnTo>
                        <a:lnTo>
                          <a:pt x="502" y="153"/>
                        </a:lnTo>
                        <a:lnTo>
                          <a:pt x="510" y="153"/>
                        </a:lnTo>
                        <a:lnTo>
                          <a:pt x="518" y="153"/>
                        </a:lnTo>
                        <a:lnTo>
                          <a:pt x="527" y="153"/>
                        </a:lnTo>
                        <a:lnTo>
                          <a:pt x="527" y="144"/>
                        </a:lnTo>
                        <a:lnTo>
                          <a:pt x="544" y="153"/>
                        </a:lnTo>
                        <a:lnTo>
                          <a:pt x="552" y="144"/>
                        </a:lnTo>
                        <a:lnTo>
                          <a:pt x="561" y="144"/>
                        </a:lnTo>
                        <a:lnTo>
                          <a:pt x="569" y="144"/>
                        </a:lnTo>
                        <a:lnTo>
                          <a:pt x="569" y="153"/>
                        </a:lnTo>
                        <a:lnTo>
                          <a:pt x="578" y="153"/>
                        </a:lnTo>
                        <a:lnTo>
                          <a:pt x="586" y="153"/>
                        </a:lnTo>
                        <a:lnTo>
                          <a:pt x="595" y="153"/>
                        </a:lnTo>
                        <a:lnTo>
                          <a:pt x="603" y="153"/>
                        </a:lnTo>
                        <a:lnTo>
                          <a:pt x="612" y="144"/>
                        </a:lnTo>
                        <a:lnTo>
                          <a:pt x="697" y="170"/>
                        </a:lnTo>
                        <a:lnTo>
                          <a:pt x="731" y="178"/>
                        </a:lnTo>
                        <a:lnTo>
                          <a:pt x="739" y="178"/>
                        </a:lnTo>
                        <a:lnTo>
                          <a:pt x="790" y="187"/>
                        </a:lnTo>
                        <a:lnTo>
                          <a:pt x="790" y="195"/>
                        </a:lnTo>
                        <a:lnTo>
                          <a:pt x="790" y="204"/>
                        </a:lnTo>
                        <a:lnTo>
                          <a:pt x="799" y="212"/>
                        </a:lnTo>
                        <a:lnTo>
                          <a:pt x="807" y="212"/>
                        </a:lnTo>
                        <a:lnTo>
                          <a:pt x="807" y="221"/>
                        </a:lnTo>
                        <a:lnTo>
                          <a:pt x="816" y="229"/>
                        </a:lnTo>
                        <a:lnTo>
                          <a:pt x="816" y="237"/>
                        </a:lnTo>
                        <a:lnTo>
                          <a:pt x="816" y="246"/>
                        </a:lnTo>
                        <a:lnTo>
                          <a:pt x="816" y="254"/>
                        </a:lnTo>
                        <a:lnTo>
                          <a:pt x="807" y="263"/>
                        </a:lnTo>
                        <a:lnTo>
                          <a:pt x="790" y="280"/>
                        </a:lnTo>
                        <a:lnTo>
                          <a:pt x="790" y="288"/>
                        </a:lnTo>
                        <a:lnTo>
                          <a:pt x="782" y="297"/>
                        </a:lnTo>
                        <a:lnTo>
                          <a:pt x="782" y="305"/>
                        </a:lnTo>
                        <a:lnTo>
                          <a:pt x="773" y="305"/>
                        </a:lnTo>
                        <a:lnTo>
                          <a:pt x="773" y="314"/>
                        </a:lnTo>
                        <a:lnTo>
                          <a:pt x="765" y="314"/>
                        </a:lnTo>
                        <a:lnTo>
                          <a:pt x="765" y="322"/>
                        </a:lnTo>
                        <a:lnTo>
                          <a:pt x="765" y="331"/>
                        </a:lnTo>
                        <a:lnTo>
                          <a:pt x="756" y="331"/>
                        </a:lnTo>
                        <a:lnTo>
                          <a:pt x="756" y="339"/>
                        </a:lnTo>
                        <a:lnTo>
                          <a:pt x="748" y="339"/>
                        </a:lnTo>
                        <a:lnTo>
                          <a:pt x="739" y="348"/>
                        </a:lnTo>
                        <a:lnTo>
                          <a:pt x="731" y="365"/>
                        </a:lnTo>
                        <a:lnTo>
                          <a:pt x="722" y="373"/>
                        </a:lnTo>
                        <a:lnTo>
                          <a:pt x="722" y="382"/>
                        </a:lnTo>
                        <a:lnTo>
                          <a:pt x="714" y="382"/>
                        </a:lnTo>
                        <a:lnTo>
                          <a:pt x="714" y="390"/>
                        </a:lnTo>
                        <a:lnTo>
                          <a:pt x="714" y="398"/>
                        </a:lnTo>
                        <a:lnTo>
                          <a:pt x="722" y="407"/>
                        </a:lnTo>
                        <a:lnTo>
                          <a:pt x="722" y="398"/>
                        </a:lnTo>
                        <a:lnTo>
                          <a:pt x="722" y="407"/>
                        </a:lnTo>
                        <a:lnTo>
                          <a:pt x="731" y="407"/>
                        </a:lnTo>
                        <a:lnTo>
                          <a:pt x="731" y="415"/>
                        </a:lnTo>
                        <a:lnTo>
                          <a:pt x="739" y="415"/>
                        </a:lnTo>
                        <a:lnTo>
                          <a:pt x="739" y="424"/>
                        </a:lnTo>
                        <a:lnTo>
                          <a:pt x="731" y="424"/>
                        </a:lnTo>
                        <a:lnTo>
                          <a:pt x="731" y="432"/>
                        </a:lnTo>
                        <a:lnTo>
                          <a:pt x="731" y="441"/>
                        </a:lnTo>
                        <a:lnTo>
                          <a:pt x="731" y="449"/>
                        </a:lnTo>
                        <a:lnTo>
                          <a:pt x="722" y="449"/>
                        </a:lnTo>
                        <a:lnTo>
                          <a:pt x="722" y="458"/>
                        </a:lnTo>
                        <a:lnTo>
                          <a:pt x="714" y="466"/>
                        </a:lnTo>
                        <a:lnTo>
                          <a:pt x="714" y="475"/>
                        </a:lnTo>
                        <a:lnTo>
                          <a:pt x="671" y="687"/>
                        </a:lnTo>
                        <a:lnTo>
                          <a:pt x="561" y="661"/>
                        </a:lnTo>
                        <a:lnTo>
                          <a:pt x="459" y="636"/>
                        </a:lnTo>
                        <a:lnTo>
                          <a:pt x="451" y="636"/>
                        </a:lnTo>
                        <a:lnTo>
                          <a:pt x="391" y="627"/>
                        </a:lnTo>
                        <a:lnTo>
                          <a:pt x="315" y="602"/>
                        </a:lnTo>
                        <a:lnTo>
                          <a:pt x="264" y="585"/>
                        </a:lnTo>
                        <a:close/>
                      </a:path>
                    </a:pathLst>
                  </a:custGeom>
                  <a:solidFill>
                    <a:schemeClr val="bg2"/>
                  </a:solidFill>
                  <a:ln w="12700">
                    <a:noFill/>
                    <a:round/>
                    <a:headEnd/>
                    <a:tailEnd/>
                  </a:ln>
                </p:spPr>
                <p:txBody>
                  <a:bodyPr/>
                  <a:lstStyle/>
                  <a:p>
                    <a:endParaRPr lang="en-US" sz="1350"/>
                  </a:p>
                </p:txBody>
              </p:sp>
              <p:sp>
                <p:nvSpPr>
                  <p:cNvPr id="386" name="Freeform 15"/>
                  <p:cNvSpPr>
                    <a:spLocks/>
                  </p:cNvSpPr>
                  <p:nvPr/>
                </p:nvSpPr>
                <p:spPr bwMode="auto">
                  <a:xfrm>
                    <a:off x="5101" y="1047"/>
                    <a:ext cx="161" cy="356"/>
                  </a:xfrm>
                  <a:custGeom>
                    <a:avLst/>
                    <a:gdLst>
                      <a:gd name="T0" fmla="*/ 17 w 161"/>
                      <a:gd name="T1" fmla="*/ 356 h 356"/>
                      <a:gd name="T2" fmla="*/ 17 w 161"/>
                      <a:gd name="T3" fmla="*/ 356 h 356"/>
                      <a:gd name="T4" fmla="*/ 8 w 161"/>
                      <a:gd name="T5" fmla="*/ 347 h 356"/>
                      <a:gd name="T6" fmla="*/ 8 w 161"/>
                      <a:gd name="T7" fmla="*/ 339 h 356"/>
                      <a:gd name="T8" fmla="*/ 8 w 161"/>
                      <a:gd name="T9" fmla="*/ 330 h 356"/>
                      <a:gd name="T10" fmla="*/ 8 w 161"/>
                      <a:gd name="T11" fmla="*/ 322 h 356"/>
                      <a:gd name="T12" fmla="*/ 8 w 161"/>
                      <a:gd name="T13" fmla="*/ 313 h 356"/>
                      <a:gd name="T14" fmla="*/ 8 w 161"/>
                      <a:gd name="T15" fmla="*/ 305 h 356"/>
                      <a:gd name="T16" fmla="*/ 0 w 161"/>
                      <a:gd name="T17" fmla="*/ 288 h 356"/>
                      <a:gd name="T18" fmla="*/ 0 w 161"/>
                      <a:gd name="T19" fmla="*/ 279 h 356"/>
                      <a:gd name="T20" fmla="*/ 0 w 161"/>
                      <a:gd name="T21" fmla="*/ 271 h 356"/>
                      <a:gd name="T22" fmla="*/ 0 w 161"/>
                      <a:gd name="T23" fmla="*/ 262 h 356"/>
                      <a:gd name="T24" fmla="*/ 0 w 161"/>
                      <a:gd name="T25" fmla="*/ 245 h 356"/>
                      <a:gd name="T26" fmla="*/ 0 w 161"/>
                      <a:gd name="T27" fmla="*/ 228 h 356"/>
                      <a:gd name="T28" fmla="*/ 8 w 161"/>
                      <a:gd name="T29" fmla="*/ 220 h 356"/>
                      <a:gd name="T30" fmla="*/ 8 w 161"/>
                      <a:gd name="T31" fmla="*/ 211 h 356"/>
                      <a:gd name="T32" fmla="*/ 8 w 161"/>
                      <a:gd name="T33" fmla="*/ 203 h 356"/>
                      <a:gd name="T34" fmla="*/ 8 w 161"/>
                      <a:gd name="T35" fmla="*/ 195 h 356"/>
                      <a:gd name="T36" fmla="*/ 8 w 161"/>
                      <a:gd name="T37" fmla="*/ 186 h 356"/>
                      <a:gd name="T38" fmla="*/ 8 w 161"/>
                      <a:gd name="T39" fmla="*/ 186 h 356"/>
                      <a:gd name="T40" fmla="*/ 8 w 161"/>
                      <a:gd name="T41" fmla="*/ 178 h 356"/>
                      <a:gd name="T42" fmla="*/ 8 w 161"/>
                      <a:gd name="T43" fmla="*/ 169 h 356"/>
                      <a:gd name="T44" fmla="*/ 8 w 161"/>
                      <a:gd name="T45" fmla="*/ 161 h 356"/>
                      <a:gd name="T46" fmla="*/ 8 w 161"/>
                      <a:gd name="T47" fmla="*/ 152 h 356"/>
                      <a:gd name="T48" fmla="*/ 8 w 161"/>
                      <a:gd name="T49" fmla="*/ 144 h 356"/>
                      <a:gd name="T50" fmla="*/ 17 w 161"/>
                      <a:gd name="T51" fmla="*/ 144 h 356"/>
                      <a:gd name="T52" fmla="*/ 25 w 161"/>
                      <a:gd name="T53" fmla="*/ 135 h 356"/>
                      <a:gd name="T54" fmla="*/ 25 w 161"/>
                      <a:gd name="T55" fmla="*/ 135 h 356"/>
                      <a:gd name="T56" fmla="*/ 34 w 161"/>
                      <a:gd name="T57" fmla="*/ 127 h 356"/>
                      <a:gd name="T58" fmla="*/ 34 w 161"/>
                      <a:gd name="T59" fmla="*/ 118 h 356"/>
                      <a:gd name="T60" fmla="*/ 42 w 161"/>
                      <a:gd name="T61" fmla="*/ 118 h 356"/>
                      <a:gd name="T62" fmla="*/ 34 w 161"/>
                      <a:gd name="T63" fmla="*/ 110 h 356"/>
                      <a:gd name="T64" fmla="*/ 42 w 161"/>
                      <a:gd name="T65" fmla="*/ 101 h 356"/>
                      <a:gd name="T66" fmla="*/ 34 w 161"/>
                      <a:gd name="T67" fmla="*/ 93 h 356"/>
                      <a:gd name="T68" fmla="*/ 34 w 161"/>
                      <a:gd name="T69" fmla="*/ 93 h 356"/>
                      <a:gd name="T70" fmla="*/ 25 w 161"/>
                      <a:gd name="T71" fmla="*/ 76 h 356"/>
                      <a:gd name="T72" fmla="*/ 34 w 161"/>
                      <a:gd name="T73" fmla="*/ 59 h 356"/>
                      <a:gd name="T74" fmla="*/ 25 w 161"/>
                      <a:gd name="T75" fmla="*/ 50 h 356"/>
                      <a:gd name="T76" fmla="*/ 25 w 161"/>
                      <a:gd name="T77" fmla="*/ 42 h 356"/>
                      <a:gd name="T78" fmla="*/ 34 w 161"/>
                      <a:gd name="T79" fmla="*/ 25 h 356"/>
                      <a:gd name="T80" fmla="*/ 34 w 161"/>
                      <a:gd name="T81" fmla="*/ 17 h 356"/>
                      <a:gd name="T82" fmla="*/ 51 w 161"/>
                      <a:gd name="T83" fmla="*/ 17 h 356"/>
                      <a:gd name="T84" fmla="*/ 85 w 161"/>
                      <a:gd name="T85" fmla="*/ 84 h 356"/>
                      <a:gd name="T86" fmla="*/ 119 w 161"/>
                      <a:gd name="T87" fmla="*/ 186 h 356"/>
                      <a:gd name="T88" fmla="*/ 127 w 161"/>
                      <a:gd name="T89" fmla="*/ 211 h 356"/>
                      <a:gd name="T90" fmla="*/ 127 w 161"/>
                      <a:gd name="T91" fmla="*/ 220 h 356"/>
                      <a:gd name="T92" fmla="*/ 127 w 161"/>
                      <a:gd name="T93" fmla="*/ 228 h 356"/>
                      <a:gd name="T94" fmla="*/ 127 w 161"/>
                      <a:gd name="T95" fmla="*/ 237 h 356"/>
                      <a:gd name="T96" fmla="*/ 136 w 161"/>
                      <a:gd name="T97" fmla="*/ 245 h 356"/>
                      <a:gd name="T98" fmla="*/ 153 w 161"/>
                      <a:gd name="T99" fmla="*/ 254 h 356"/>
                      <a:gd name="T100" fmla="*/ 153 w 161"/>
                      <a:gd name="T101" fmla="*/ 271 h 356"/>
                      <a:gd name="T102" fmla="*/ 144 w 161"/>
                      <a:gd name="T103" fmla="*/ 271 h 356"/>
                      <a:gd name="T104" fmla="*/ 153 w 161"/>
                      <a:gd name="T105" fmla="*/ 279 h 356"/>
                      <a:gd name="T106" fmla="*/ 161 w 161"/>
                      <a:gd name="T107" fmla="*/ 271 h 356"/>
                      <a:gd name="T108" fmla="*/ 161 w 161"/>
                      <a:gd name="T109" fmla="*/ 296 h 356"/>
                      <a:gd name="T110" fmla="*/ 153 w 161"/>
                      <a:gd name="T111" fmla="*/ 296 h 356"/>
                      <a:gd name="T112" fmla="*/ 144 w 161"/>
                      <a:gd name="T113" fmla="*/ 313 h 356"/>
                      <a:gd name="T114" fmla="*/ 127 w 161"/>
                      <a:gd name="T115" fmla="*/ 313 h 356"/>
                      <a:gd name="T116" fmla="*/ 127 w 161"/>
                      <a:gd name="T117" fmla="*/ 322 h 356"/>
                      <a:gd name="T118" fmla="*/ 127 w 161"/>
                      <a:gd name="T119" fmla="*/ 330 h 356"/>
                      <a:gd name="T120" fmla="*/ 68 w 161"/>
                      <a:gd name="T121" fmla="*/ 347 h 356"/>
                      <a:gd name="T122" fmla="*/ 34 w 161"/>
                      <a:gd name="T123" fmla="*/ 356 h 35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61"/>
                      <a:gd name="T187" fmla="*/ 0 h 356"/>
                      <a:gd name="T188" fmla="*/ 161 w 161"/>
                      <a:gd name="T189" fmla="*/ 356 h 35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61" h="356">
                        <a:moveTo>
                          <a:pt x="34" y="356"/>
                        </a:moveTo>
                        <a:lnTo>
                          <a:pt x="17" y="356"/>
                        </a:lnTo>
                        <a:lnTo>
                          <a:pt x="8" y="347"/>
                        </a:lnTo>
                        <a:lnTo>
                          <a:pt x="8" y="339"/>
                        </a:lnTo>
                        <a:lnTo>
                          <a:pt x="8" y="330"/>
                        </a:lnTo>
                        <a:lnTo>
                          <a:pt x="8" y="322"/>
                        </a:lnTo>
                        <a:lnTo>
                          <a:pt x="8" y="313"/>
                        </a:lnTo>
                        <a:lnTo>
                          <a:pt x="8" y="305"/>
                        </a:lnTo>
                        <a:lnTo>
                          <a:pt x="0" y="305"/>
                        </a:lnTo>
                        <a:lnTo>
                          <a:pt x="0" y="288"/>
                        </a:lnTo>
                        <a:lnTo>
                          <a:pt x="0" y="279"/>
                        </a:lnTo>
                        <a:lnTo>
                          <a:pt x="0" y="271"/>
                        </a:lnTo>
                        <a:lnTo>
                          <a:pt x="0" y="262"/>
                        </a:lnTo>
                        <a:lnTo>
                          <a:pt x="0" y="254"/>
                        </a:lnTo>
                        <a:lnTo>
                          <a:pt x="0" y="245"/>
                        </a:lnTo>
                        <a:lnTo>
                          <a:pt x="0" y="228"/>
                        </a:lnTo>
                        <a:lnTo>
                          <a:pt x="8" y="220"/>
                        </a:lnTo>
                        <a:lnTo>
                          <a:pt x="8" y="211"/>
                        </a:lnTo>
                        <a:lnTo>
                          <a:pt x="8" y="203"/>
                        </a:lnTo>
                        <a:lnTo>
                          <a:pt x="8" y="195"/>
                        </a:lnTo>
                        <a:lnTo>
                          <a:pt x="8" y="186"/>
                        </a:lnTo>
                        <a:lnTo>
                          <a:pt x="8" y="178"/>
                        </a:lnTo>
                        <a:lnTo>
                          <a:pt x="8" y="169"/>
                        </a:lnTo>
                        <a:lnTo>
                          <a:pt x="8" y="161"/>
                        </a:lnTo>
                        <a:lnTo>
                          <a:pt x="8" y="152"/>
                        </a:lnTo>
                        <a:lnTo>
                          <a:pt x="8" y="144"/>
                        </a:lnTo>
                        <a:lnTo>
                          <a:pt x="17" y="144"/>
                        </a:lnTo>
                        <a:lnTo>
                          <a:pt x="25" y="144"/>
                        </a:lnTo>
                        <a:lnTo>
                          <a:pt x="25" y="135"/>
                        </a:lnTo>
                        <a:lnTo>
                          <a:pt x="34" y="127"/>
                        </a:lnTo>
                        <a:lnTo>
                          <a:pt x="34" y="118"/>
                        </a:lnTo>
                        <a:lnTo>
                          <a:pt x="42" y="118"/>
                        </a:lnTo>
                        <a:lnTo>
                          <a:pt x="42" y="110"/>
                        </a:lnTo>
                        <a:lnTo>
                          <a:pt x="34" y="110"/>
                        </a:lnTo>
                        <a:lnTo>
                          <a:pt x="42" y="101"/>
                        </a:lnTo>
                        <a:lnTo>
                          <a:pt x="34" y="93"/>
                        </a:lnTo>
                        <a:lnTo>
                          <a:pt x="25" y="84"/>
                        </a:lnTo>
                        <a:lnTo>
                          <a:pt x="25" y="76"/>
                        </a:lnTo>
                        <a:lnTo>
                          <a:pt x="34" y="59"/>
                        </a:lnTo>
                        <a:lnTo>
                          <a:pt x="25" y="50"/>
                        </a:lnTo>
                        <a:lnTo>
                          <a:pt x="25" y="42"/>
                        </a:lnTo>
                        <a:lnTo>
                          <a:pt x="34" y="34"/>
                        </a:lnTo>
                        <a:lnTo>
                          <a:pt x="34" y="25"/>
                        </a:lnTo>
                        <a:lnTo>
                          <a:pt x="25" y="17"/>
                        </a:lnTo>
                        <a:lnTo>
                          <a:pt x="34" y="17"/>
                        </a:lnTo>
                        <a:lnTo>
                          <a:pt x="34" y="8"/>
                        </a:lnTo>
                        <a:lnTo>
                          <a:pt x="51" y="17"/>
                        </a:lnTo>
                        <a:lnTo>
                          <a:pt x="59" y="0"/>
                        </a:lnTo>
                        <a:lnTo>
                          <a:pt x="85" y="84"/>
                        </a:lnTo>
                        <a:lnTo>
                          <a:pt x="93" y="127"/>
                        </a:lnTo>
                        <a:lnTo>
                          <a:pt x="119" y="186"/>
                        </a:lnTo>
                        <a:lnTo>
                          <a:pt x="127" y="211"/>
                        </a:lnTo>
                        <a:lnTo>
                          <a:pt x="127" y="220"/>
                        </a:lnTo>
                        <a:lnTo>
                          <a:pt x="127" y="228"/>
                        </a:lnTo>
                        <a:lnTo>
                          <a:pt x="127" y="237"/>
                        </a:lnTo>
                        <a:lnTo>
                          <a:pt x="136" y="245"/>
                        </a:lnTo>
                        <a:lnTo>
                          <a:pt x="153" y="254"/>
                        </a:lnTo>
                        <a:lnTo>
                          <a:pt x="153" y="262"/>
                        </a:lnTo>
                        <a:lnTo>
                          <a:pt x="153" y="271"/>
                        </a:lnTo>
                        <a:lnTo>
                          <a:pt x="144" y="271"/>
                        </a:lnTo>
                        <a:lnTo>
                          <a:pt x="153" y="279"/>
                        </a:lnTo>
                        <a:lnTo>
                          <a:pt x="153" y="271"/>
                        </a:lnTo>
                        <a:lnTo>
                          <a:pt x="161" y="271"/>
                        </a:lnTo>
                        <a:lnTo>
                          <a:pt x="161" y="296"/>
                        </a:lnTo>
                        <a:lnTo>
                          <a:pt x="153" y="296"/>
                        </a:lnTo>
                        <a:lnTo>
                          <a:pt x="144" y="305"/>
                        </a:lnTo>
                        <a:lnTo>
                          <a:pt x="144" y="313"/>
                        </a:lnTo>
                        <a:lnTo>
                          <a:pt x="136" y="313"/>
                        </a:lnTo>
                        <a:lnTo>
                          <a:pt x="127" y="313"/>
                        </a:lnTo>
                        <a:lnTo>
                          <a:pt x="136" y="322"/>
                        </a:lnTo>
                        <a:lnTo>
                          <a:pt x="127" y="322"/>
                        </a:lnTo>
                        <a:lnTo>
                          <a:pt x="127" y="330"/>
                        </a:lnTo>
                        <a:lnTo>
                          <a:pt x="68" y="347"/>
                        </a:lnTo>
                        <a:lnTo>
                          <a:pt x="34" y="356"/>
                        </a:lnTo>
                        <a:close/>
                      </a:path>
                    </a:pathLst>
                  </a:custGeom>
                  <a:solidFill>
                    <a:schemeClr val="bg2"/>
                  </a:solidFill>
                  <a:ln w="12700">
                    <a:noFill/>
                    <a:round/>
                    <a:headEnd/>
                    <a:tailEnd/>
                  </a:ln>
                </p:spPr>
                <p:txBody>
                  <a:bodyPr/>
                  <a:lstStyle/>
                  <a:p>
                    <a:endParaRPr lang="en-US" sz="1350"/>
                  </a:p>
                </p:txBody>
              </p:sp>
              <p:sp>
                <p:nvSpPr>
                  <p:cNvPr id="387" name="Freeform 16"/>
                  <p:cNvSpPr>
                    <a:spLocks/>
                  </p:cNvSpPr>
                  <p:nvPr/>
                </p:nvSpPr>
                <p:spPr bwMode="auto">
                  <a:xfrm>
                    <a:off x="5041" y="1343"/>
                    <a:ext cx="340" cy="178"/>
                  </a:xfrm>
                  <a:custGeom>
                    <a:avLst/>
                    <a:gdLst>
                      <a:gd name="T0" fmla="*/ 213 w 340"/>
                      <a:gd name="T1" fmla="*/ 153 h 178"/>
                      <a:gd name="T2" fmla="*/ 204 w 340"/>
                      <a:gd name="T3" fmla="*/ 144 h 178"/>
                      <a:gd name="T4" fmla="*/ 204 w 340"/>
                      <a:gd name="T5" fmla="*/ 136 h 178"/>
                      <a:gd name="T6" fmla="*/ 196 w 340"/>
                      <a:gd name="T7" fmla="*/ 127 h 178"/>
                      <a:gd name="T8" fmla="*/ 187 w 340"/>
                      <a:gd name="T9" fmla="*/ 127 h 178"/>
                      <a:gd name="T10" fmla="*/ 162 w 340"/>
                      <a:gd name="T11" fmla="*/ 136 h 178"/>
                      <a:gd name="T12" fmla="*/ 128 w 340"/>
                      <a:gd name="T13" fmla="*/ 136 h 178"/>
                      <a:gd name="T14" fmla="*/ 85 w 340"/>
                      <a:gd name="T15" fmla="*/ 153 h 178"/>
                      <a:gd name="T16" fmla="*/ 85 w 340"/>
                      <a:gd name="T17" fmla="*/ 153 h 178"/>
                      <a:gd name="T18" fmla="*/ 68 w 340"/>
                      <a:gd name="T19" fmla="*/ 153 h 178"/>
                      <a:gd name="T20" fmla="*/ 68 w 340"/>
                      <a:gd name="T21" fmla="*/ 161 h 178"/>
                      <a:gd name="T22" fmla="*/ 51 w 340"/>
                      <a:gd name="T23" fmla="*/ 161 h 178"/>
                      <a:gd name="T24" fmla="*/ 0 w 340"/>
                      <a:gd name="T25" fmla="*/ 170 h 178"/>
                      <a:gd name="T26" fmla="*/ 0 w 340"/>
                      <a:gd name="T27" fmla="*/ 110 h 178"/>
                      <a:gd name="T28" fmla="*/ 26 w 340"/>
                      <a:gd name="T29" fmla="*/ 68 h 178"/>
                      <a:gd name="T30" fmla="*/ 77 w 340"/>
                      <a:gd name="T31" fmla="*/ 60 h 178"/>
                      <a:gd name="T32" fmla="*/ 128 w 340"/>
                      <a:gd name="T33" fmla="*/ 51 h 178"/>
                      <a:gd name="T34" fmla="*/ 187 w 340"/>
                      <a:gd name="T35" fmla="*/ 34 h 178"/>
                      <a:gd name="T36" fmla="*/ 187 w 340"/>
                      <a:gd name="T37" fmla="*/ 26 h 178"/>
                      <a:gd name="T38" fmla="*/ 187 w 340"/>
                      <a:gd name="T39" fmla="*/ 17 h 178"/>
                      <a:gd name="T40" fmla="*/ 204 w 340"/>
                      <a:gd name="T41" fmla="*/ 17 h 178"/>
                      <a:gd name="T42" fmla="*/ 213 w 340"/>
                      <a:gd name="T43" fmla="*/ 0 h 178"/>
                      <a:gd name="T44" fmla="*/ 221 w 340"/>
                      <a:gd name="T45" fmla="*/ 0 h 178"/>
                      <a:gd name="T46" fmla="*/ 238 w 340"/>
                      <a:gd name="T47" fmla="*/ 26 h 178"/>
                      <a:gd name="T48" fmla="*/ 247 w 340"/>
                      <a:gd name="T49" fmla="*/ 34 h 178"/>
                      <a:gd name="T50" fmla="*/ 230 w 340"/>
                      <a:gd name="T51" fmla="*/ 60 h 178"/>
                      <a:gd name="T52" fmla="*/ 221 w 340"/>
                      <a:gd name="T53" fmla="*/ 76 h 178"/>
                      <a:gd name="T54" fmla="*/ 238 w 340"/>
                      <a:gd name="T55" fmla="*/ 76 h 178"/>
                      <a:gd name="T56" fmla="*/ 247 w 340"/>
                      <a:gd name="T57" fmla="*/ 76 h 178"/>
                      <a:gd name="T58" fmla="*/ 272 w 340"/>
                      <a:gd name="T59" fmla="*/ 110 h 178"/>
                      <a:gd name="T60" fmla="*/ 281 w 340"/>
                      <a:gd name="T61" fmla="*/ 127 h 178"/>
                      <a:gd name="T62" fmla="*/ 306 w 340"/>
                      <a:gd name="T63" fmla="*/ 127 h 178"/>
                      <a:gd name="T64" fmla="*/ 315 w 340"/>
                      <a:gd name="T65" fmla="*/ 127 h 178"/>
                      <a:gd name="T66" fmla="*/ 332 w 340"/>
                      <a:gd name="T67" fmla="*/ 110 h 178"/>
                      <a:gd name="T68" fmla="*/ 298 w 340"/>
                      <a:gd name="T69" fmla="*/ 85 h 178"/>
                      <a:gd name="T70" fmla="*/ 323 w 340"/>
                      <a:gd name="T71" fmla="*/ 85 h 178"/>
                      <a:gd name="T72" fmla="*/ 340 w 340"/>
                      <a:gd name="T73" fmla="*/ 119 h 178"/>
                      <a:gd name="T74" fmla="*/ 306 w 340"/>
                      <a:gd name="T75" fmla="*/ 144 h 178"/>
                      <a:gd name="T76" fmla="*/ 281 w 340"/>
                      <a:gd name="T77" fmla="*/ 161 h 178"/>
                      <a:gd name="T78" fmla="*/ 281 w 340"/>
                      <a:gd name="T79" fmla="*/ 136 h 178"/>
                      <a:gd name="T80" fmla="*/ 255 w 340"/>
                      <a:gd name="T81" fmla="*/ 161 h 178"/>
                      <a:gd name="T82" fmla="*/ 238 w 340"/>
                      <a:gd name="T83" fmla="*/ 178 h 178"/>
                      <a:gd name="T84" fmla="*/ 230 w 340"/>
                      <a:gd name="T85" fmla="*/ 161 h 178"/>
                      <a:gd name="T86" fmla="*/ 221 w 340"/>
                      <a:gd name="T87" fmla="*/ 153 h 178"/>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340"/>
                      <a:gd name="T133" fmla="*/ 0 h 178"/>
                      <a:gd name="T134" fmla="*/ 340 w 340"/>
                      <a:gd name="T135" fmla="*/ 178 h 178"/>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340" h="178">
                        <a:moveTo>
                          <a:pt x="213" y="153"/>
                        </a:moveTo>
                        <a:lnTo>
                          <a:pt x="213" y="153"/>
                        </a:lnTo>
                        <a:lnTo>
                          <a:pt x="213" y="144"/>
                        </a:lnTo>
                        <a:lnTo>
                          <a:pt x="204" y="144"/>
                        </a:lnTo>
                        <a:lnTo>
                          <a:pt x="204" y="136"/>
                        </a:lnTo>
                        <a:lnTo>
                          <a:pt x="196" y="127"/>
                        </a:lnTo>
                        <a:lnTo>
                          <a:pt x="196" y="119"/>
                        </a:lnTo>
                        <a:lnTo>
                          <a:pt x="187" y="127"/>
                        </a:lnTo>
                        <a:lnTo>
                          <a:pt x="162" y="136"/>
                        </a:lnTo>
                        <a:lnTo>
                          <a:pt x="136" y="136"/>
                        </a:lnTo>
                        <a:lnTo>
                          <a:pt x="128" y="136"/>
                        </a:lnTo>
                        <a:lnTo>
                          <a:pt x="94" y="144"/>
                        </a:lnTo>
                        <a:lnTo>
                          <a:pt x="85" y="153"/>
                        </a:lnTo>
                        <a:lnTo>
                          <a:pt x="68" y="153"/>
                        </a:lnTo>
                        <a:lnTo>
                          <a:pt x="68" y="161"/>
                        </a:lnTo>
                        <a:lnTo>
                          <a:pt x="68" y="153"/>
                        </a:lnTo>
                        <a:lnTo>
                          <a:pt x="51" y="161"/>
                        </a:lnTo>
                        <a:lnTo>
                          <a:pt x="43" y="161"/>
                        </a:lnTo>
                        <a:lnTo>
                          <a:pt x="0" y="170"/>
                        </a:lnTo>
                        <a:lnTo>
                          <a:pt x="0" y="161"/>
                        </a:lnTo>
                        <a:lnTo>
                          <a:pt x="0" y="110"/>
                        </a:lnTo>
                        <a:lnTo>
                          <a:pt x="0" y="76"/>
                        </a:lnTo>
                        <a:lnTo>
                          <a:pt x="26" y="68"/>
                        </a:lnTo>
                        <a:lnTo>
                          <a:pt x="34" y="68"/>
                        </a:lnTo>
                        <a:lnTo>
                          <a:pt x="77" y="60"/>
                        </a:lnTo>
                        <a:lnTo>
                          <a:pt x="94" y="60"/>
                        </a:lnTo>
                        <a:lnTo>
                          <a:pt x="128" y="51"/>
                        </a:lnTo>
                        <a:lnTo>
                          <a:pt x="187" y="34"/>
                        </a:lnTo>
                        <a:lnTo>
                          <a:pt x="187" y="26"/>
                        </a:lnTo>
                        <a:lnTo>
                          <a:pt x="196" y="26"/>
                        </a:lnTo>
                        <a:lnTo>
                          <a:pt x="187" y="17"/>
                        </a:lnTo>
                        <a:lnTo>
                          <a:pt x="196" y="17"/>
                        </a:lnTo>
                        <a:lnTo>
                          <a:pt x="204" y="17"/>
                        </a:lnTo>
                        <a:lnTo>
                          <a:pt x="204" y="9"/>
                        </a:lnTo>
                        <a:lnTo>
                          <a:pt x="213" y="0"/>
                        </a:lnTo>
                        <a:lnTo>
                          <a:pt x="221" y="0"/>
                        </a:lnTo>
                        <a:lnTo>
                          <a:pt x="238" y="26"/>
                        </a:lnTo>
                        <a:lnTo>
                          <a:pt x="247" y="26"/>
                        </a:lnTo>
                        <a:lnTo>
                          <a:pt x="247" y="34"/>
                        </a:lnTo>
                        <a:lnTo>
                          <a:pt x="230" y="43"/>
                        </a:lnTo>
                        <a:lnTo>
                          <a:pt x="230" y="60"/>
                        </a:lnTo>
                        <a:lnTo>
                          <a:pt x="221" y="60"/>
                        </a:lnTo>
                        <a:lnTo>
                          <a:pt x="221" y="76"/>
                        </a:lnTo>
                        <a:lnTo>
                          <a:pt x="230" y="85"/>
                        </a:lnTo>
                        <a:lnTo>
                          <a:pt x="238" y="76"/>
                        </a:lnTo>
                        <a:lnTo>
                          <a:pt x="247" y="76"/>
                        </a:lnTo>
                        <a:lnTo>
                          <a:pt x="255" y="85"/>
                        </a:lnTo>
                        <a:lnTo>
                          <a:pt x="272" y="110"/>
                        </a:lnTo>
                        <a:lnTo>
                          <a:pt x="281" y="110"/>
                        </a:lnTo>
                        <a:lnTo>
                          <a:pt x="281" y="127"/>
                        </a:lnTo>
                        <a:lnTo>
                          <a:pt x="298" y="136"/>
                        </a:lnTo>
                        <a:lnTo>
                          <a:pt x="306" y="127"/>
                        </a:lnTo>
                        <a:lnTo>
                          <a:pt x="306" y="136"/>
                        </a:lnTo>
                        <a:lnTo>
                          <a:pt x="315" y="127"/>
                        </a:lnTo>
                        <a:lnTo>
                          <a:pt x="332" y="119"/>
                        </a:lnTo>
                        <a:lnTo>
                          <a:pt x="332" y="110"/>
                        </a:lnTo>
                        <a:lnTo>
                          <a:pt x="315" y="93"/>
                        </a:lnTo>
                        <a:lnTo>
                          <a:pt x="298" y="85"/>
                        </a:lnTo>
                        <a:lnTo>
                          <a:pt x="315" y="85"/>
                        </a:lnTo>
                        <a:lnTo>
                          <a:pt x="323" y="85"/>
                        </a:lnTo>
                        <a:lnTo>
                          <a:pt x="332" y="102"/>
                        </a:lnTo>
                        <a:lnTo>
                          <a:pt x="340" y="119"/>
                        </a:lnTo>
                        <a:lnTo>
                          <a:pt x="340" y="127"/>
                        </a:lnTo>
                        <a:lnTo>
                          <a:pt x="306" y="144"/>
                        </a:lnTo>
                        <a:lnTo>
                          <a:pt x="298" y="153"/>
                        </a:lnTo>
                        <a:lnTo>
                          <a:pt x="281" y="161"/>
                        </a:lnTo>
                        <a:lnTo>
                          <a:pt x="281" y="136"/>
                        </a:lnTo>
                        <a:lnTo>
                          <a:pt x="264" y="161"/>
                        </a:lnTo>
                        <a:lnTo>
                          <a:pt x="255" y="161"/>
                        </a:lnTo>
                        <a:lnTo>
                          <a:pt x="247" y="178"/>
                        </a:lnTo>
                        <a:lnTo>
                          <a:pt x="238" y="178"/>
                        </a:lnTo>
                        <a:lnTo>
                          <a:pt x="230" y="161"/>
                        </a:lnTo>
                        <a:lnTo>
                          <a:pt x="221" y="153"/>
                        </a:lnTo>
                        <a:lnTo>
                          <a:pt x="213" y="153"/>
                        </a:lnTo>
                        <a:close/>
                      </a:path>
                    </a:pathLst>
                  </a:custGeom>
                  <a:solidFill>
                    <a:schemeClr val="bg2"/>
                  </a:solidFill>
                  <a:ln w="12700">
                    <a:noFill/>
                    <a:round/>
                    <a:headEnd/>
                    <a:tailEnd/>
                  </a:ln>
                </p:spPr>
                <p:txBody>
                  <a:bodyPr/>
                  <a:lstStyle/>
                  <a:p>
                    <a:endParaRPr lang="en-US" sz="1350"/>
                  </a:p>
                </p:txBody>
              </p:sp>
              <p:sp>
                <p:nvSpPr>
                  <p:cNvPr id="388" name="Freeform 17"/>
                  <p:cNvSpPr>
                    <a:spLocks/>
                  </p:cNvSpPr>
                  <p:nvPr/>
                </p:nvSpPr>
                <p:spPr bwMode="auto">
                  <a:xfrm>
                    <a:off x="4455" y="1140"/>
                    <a:ext cx="612" cy="551"/>
                  </a:xfrm>
                  <a:custGeom>
                    <a:avLst/>
                    <a:gdLst>
                      <a:gd name="T0" fmla="*/ 34 w 612"/>
                      <a:gd name="T1" fmla="*/ 423 h 551"/>
                      <a:gd name="T2" fmla="*/ 77 w 612"/>
                      <a:gd name="T3" fmla="*/ 381 h 551"/>
                      <a:gd name="T4" fmla="*/ 60 w 612"/>
                      <a:gd name="T5" fmla="*/ 347 h 551"/>
                      <a:gd name="T6" fmla="*/ 43 w 612"/>
                      <a:gd name="T7" fmla="*/ 322 h 551"/>
                      <a:gd name="T8" fmla="*/ 162 w 612"/>
                      <a:gd name="T9" fmla="*/ 296 h 551"/>
                      <a:gd name="T10" fmla="*/ 238 w 612"/>
                      <a:gd name="T11" fmla="*/ 288 h 551"/>
                      <a:gd name="T12" fmla="*/ 264 w 612"/>
                      <a:gd name="T13" fmla="*/ 263 h 551"/>
                      <a:gd name="T14" fmla="*/ 298 w 612"/>
                      <a:gd name="T15" fmla="*/ 229 h 551"/>
                      <a:gd name="T16" fmla="*/ 289 w 612"/>
                      <a:gd name="T17" fmla="*/ 195 h 551"/>
                      <a:gd name="T18" fmla="*/ 289 w 612"/>
                      <a:gd name="T19" fmla="*/ 169 h 551"/>
                      <a:gd name="T20" fmla="*/ 306 w 612"/>
                      <a:gd name="T21" fmla="*/ 127 h 551"/>
                      <a:gd name="T22" fmla="*/ 374 w 612"/>
                      <a:gd name="T23" fmla="*/ 42 h 551"/>
                      <a:gd name="T24" fmla="*/ 510 w 612"/>
                      <a:gd name="T25" fmla="*/ 0 h 551"/>
                      <a:gd name="T26" fmla="*/ 518 w 612"/>
                      <a:gd name="T27" fmla="*/ 17 h 551"/>
                      <a:gd name="T28" fmla="*/ 518 w 612"/>
                      <a:gd name="T29" fmla="*/ 34 h 551"/>
                      <a:gd name="T30" fmla="*/ 518 w 612"/>
                      <a:gd name="T31" fmla="*/ 42 h 551"/>
                      <a:gd name="T32" fmla="*/ 527 w 612"/>
                      <a:gd name="T33" fmla="*/ 51 h 551"/>
                      <a:gd name="T34" fmla="*/ 535 w 612"/>
                      <a:gd name="T35" fmla="*/ 68 h 551"/>
                      <a:gd name="T36" fmla="*/ 535 w 612"/>
                      <a:gd name="T37" fmla="*/ 102 h 551"/>
                      <a:gd name="T38" fmla="*/ 535 w 612"/>
                      <a:gd name="T39" fmla="*/ 110 h 551"/>
                      <a:gd name="T40" fmla="*/ 535 w 612"/>
                      <a:gd name="T41" fmla="*/ 118 h 551"/>
                      <a:gd name="T42" fmla="*/ 544 w 612"/>
                      <a:gd name="T43" fmla="*/ 135 h 551"/>
                      <a:gd name="T44" fmla="*/ 552 w 612"/>
                      <a:gd name="T45" fmla="*/ 152 h 551"/>
                      <a:gd name="T46" fmla="*/ 552 w 612"/>
                      <a:gd name="T47" fmla="*/ 178 h 551"/>
                      <a:gd name="T48" fmla="*/ 561 w 612"/>
                      <a:gd name="T49" fmla="*/ 169 h 551"/>
                      <a:gd name="T50" fmla="*/ 561 w 612"/>
                      <a:gd name="T51" fmla="*/ 178 h 551"/>
                      <a:gd name="T52" fmla="*/ 569 w 612"/>
                      <a:gd name="T53" fmla="*/ 203 h 551"/>
                      <a:gd name="T54" fmla="*/ 586 w 612"/>
                      <a:gd name="T55" fmla="*/ 271 h 551"/>
                      <a:gd name="T56" fmla="*/ 586 w 612"/>
                      <a:gd name="T57" fmla="*/ 313 h 551"/>
                      <a:gd name="T58" fmla="*/ 595 w 612"/>
                      <a:gd name="T59" fmla="*/ 415 h 551"/>
                      <a:gd name="T60" fmla="*/ 603 w 612"/>
                      <a:gd name="T61" fmla="*/ 466 h 551"/>
                      <a:gd name="T62" fmla="*/ 603 w 612"/>
                      <a:gd name="T63" fmla="*/ 508 h 551"/>
                      <a:gd name="T64" fmla="*/ 595 w 612"/>
                      <a:gd name="T65" fmla="*/ 534 h 551"/>
                      <a:gd name="T66" fmla="*/ 578 w 612"/>
                      <a:gd name="T67" fmla="*/ 551 h 551"/>
                      <a:gd name="T68" fmla="*/ 586 w 612"/>
                      <a:gd name="T69" fmla="*/ 525 h 551"/>
                      <a:gd name="T70" fmla="*/ 552 w 612"/>
                      <a:gd name="T71" fmla="*/ 500 h 551"/>
                      <a:gd name="T72" fmla="*/ 502 w 612"/>
                      <a:gd name="T73" fmla="*/ 483 h 551"/>
                      <a:gd name="T74" fmla="*/ 493 w 612"/>
                      <a:gd name="T75" fmla="*/ 474 h 551"/>
                      <a:gd name="T76" fmla="*/ 476 w 612"/>
                      <a:gd name="T77" fmla="*/ 474 h 551"/>
                      <a:gd name="T78" fmla="*/ 476 w 612"/>
                      <a:gd name="T79" fmla="*/ 474 h 551"/>
                      <a:gd name="T80" fmla="*/ 459 w 612"/>
                      <a:gd name="T81" fmla="*/ 466 h 551"/>
                      <a:gd name="T82" fmla="*/ 459 w 612"/>
                      <a:gd name="T83" fmla="*/ 457 h 551"/>
                      <a:gd name="T84" fmla="*/ 451 w 612"/>
                      <a:gd name="T85" fmla="*/ 440 h 551"/>
                      <a:gd name="T86" fmla="*/ 451 w 612"/>
                      <a:gd name="T87" fmla="*/ 432 h 551"/>
                      <a:gd name="T88" fmla="*/ 442 w 612"/>
                      <a:gd name="T89" fmla="*/ 432 h 551"/>
                      <a:gd name="T90" fmla="*/ 425 w 612"/>
                      <a:gd name="T91" fmla="*/ 423 h 551"/>
                      <a:gd name="T92" fmla="*/ 417 w 612"/>
                      <a:gd name="T93" fmla="*/ 415 h 551"/>
                      <a:gd name="T94" fmla="*/ 349 w 612"/>
                      <a:gd name="T95" fmla="*/ 432 h 551"/>
                      <a:gd name="T96" fmla="*/ 272 w 612"/>
                      <a:gd name="T97" fmla="*/ 449 h 551"/>
                      <a:gd name="T98" fmla="*/ 153 w 612"/>
                      <a:gd name="T99" fmla="*/ 474 h 551"/>
                      <a:gd name="T100" fmla="*/ 77 w 612"/>
                      <a:gd name="T101" fmla="*/ 483 h 551"/>
                      <a:gd name="T102" fmla="*/ 0 w 612"/>
                      <a:gd name="T103" fmla="*/ 466 h 551"/>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612"/>
                      <a:gd name="T157" fmla="*/ 0 h 551"/>
                      <a:gd name="T158" fmla="*/ 612 w 612"/>
                      <a:gd name="T159" fmla="*/ 551 h 551"/>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612" h="551">
                        <a:moveTo>
                          <a:pt x="0" y="466"/>
                        </a:moveTo>
                        <a:lnTo>
                          <a:pt x="26" y="440"/>
                        </a:lnTo>
                        <a:lnTo>
                          <a:pt x="34" y="423"/>
                        </a:lnTo>
                        <a:lnTo>
                          <a:pt x="51" y="415"/>
                        </a:lnTo>
                        <a:lnTo>
                          <a:pt x="60" y="398"/>
                        </a:lnTo>
                        <a:lnTo>
                          <a:pt x="77" y="381"/>
                        </a:lnTo>
                        <a:lnTo>
                          <a:pt x="60" y="356"/>
                        </a:lnTo>
                        <a:lnTo>
                          <a:pt x="68" y="356"/>
                        </a:lnTo>
                        <a:lnTo>
                          <a:pt x="60" y="347"/>
                        </a:lnTo>
                        <a:lnTo>
                          <a:pt x="51" y="347"/>
                        </a:lnTo>
                        <a:lnTo>
                          <a:pt x="51" y="339"/>
                        </a:lnTo>
                        <a:lnTo>
                          <a:pt x="43" y="322"/>
                        </a:lnTo>
                        <a:lnTo>
                          <a:pt x="94" y="305"/>
                        </a:lnTo>
                        <a:lnTo>
                          <a:pt x="136" y="296"/>
                        </a:lnTo>
                        <a:lnTo>
                          <a:pt x="162" y="296"/>
                        </a:lnTo>
                        <a:lnTo>
                          <a:pt x="179" y="305"/>
                        </a:lnTo>
                        <a:lnTo>
                          <a:pt x="196" y="296"/>
                        </a:lnTo>
                        <a:lnTo>
                          <a:pt x="238" y="288"/>
                        </a:lnTo>
                        <a:lnTo>
                          <a:pt x="255" y="271"/>
                        </a:lnTo>
                        <a:lnTo>
                          <a:pt x="255" y="279"/>
                        </a:lnTo>
                        <a:lnTo>
                          <a:pt x="264" y="263"/>
                        </a:lnTo>
                        <a:lnTo>
                          <a:pt x="281" y="246"/>
                        </a:lnTo>
                        <a:lnTo>
                          <a:pt x="298" y="237"/>
                        </a:lnTo>
                        <a:lnTo>
                          <a:pt x="298" y="229"/>
                        </a:lnTo>
                        <a:lnTo>
                          <a:pt x="298" y="220"/>
                        </a:lnTo>
                        <a:lnTo>
                          <a:pt x="289" y="203"/>
                        </a:lnTo>
                        <a:lnTo>
                          <a:pt x="289" y="195"/>
                        </a:lnTo>
                        <a:lnTo>
                          <a:pt x="298" y="186"/>
                        </a:lnTo>
                        <a:lnTo>
                          <a:pt x="289" y="178"/>
                        </a:lnTo>
                        <a:lnTo>
                          <a:pt x="289" y="169"/>
                        </a:lnTo>
                        <a:lnTo>
                          <a:pt x="281" y="178"/>
                        </a:lnTo>
                        <a:lnTo>
                          <a:pt x="272" y="169"/>
                        </a:lnTo>
                        <a:lnTo>
                          <a:pt x="306" y="127"/>
                        </a:lnTo>
                        <a:lnTo>
                          <a:pt x="315" y="110"/>
                        </a:lnTo>
                        <a:lnTo>
                          <a:pt x="340" y="59"/>
                        </a:lnTo>
                        <a:lnTo>
                          <a:pt x="374" y="42"/>
                        </a:lnTo>
                        <a:lnTo>
                          <a:pt x="391" y="25"/>
                        </a:lnTo>
                        <a:lnTo>
                          <a:pt x="451" y="17"/>
                        </a:lnTo>
                        <a:lnTo>
                          <a:pt x="510" y="0"/>
                        </a:lnTo>
                        <a:lnTo>
                          <a:pt x="518" y="8"/>
                        </a:lnTo>
                        <a:lnTo>
                          <a:pt x="518" y="17"/>
                        </a:lnTo>
                        <a:lnTo>
                          <a:pt x="518" y="25"/>
                        </a:lnTo>
                        <a:lnTo>
                          <a:pt x="518" y="34"/>
                        </a:lnTo>
                        <a:lnTo>
                          <a:pt x="518" y="42"/>
                        </a:lnTo>
                        <a:lnTo>
                          <a:pt x="518" y="51"/>
                        </a:lnTo>
                        <a:lnTo>
                          <a:pt x="527" y="51"/>
                        </a:lnTo>
                        <a:lnTo>
                          <a:pt x="527" y="59"/>
                        </a:lnTo>
                        <a:lnTo>
                          <a:pt x="535" y="68"/>
                        </a:lnTo>
                        <a:lnTo>
                          <a:pt x="535" y="76"/>
                        </a:lnTo>
                        <a:lnTo>
                          <a:pt x="535" y="93"/>
                        </a:lnTo>
                        <a:lnTo>
                          <a:pt x="535" y="102"/>
                        </a:lnTo>
                        <a:lnTo>
                          <a:pt x="535" y="110"/>
                        </a:lnTo>
                        <a:lnTo>
                          <a:pt x="535" y="118"/>
                        </a:lnTo>
                        <a:lnTo>
                          <a:pt x="535" y="127"/>
                        </a:lnTo>
                        <a:lnTo>
                          <a:pt x="544" y="135"/>
                        </a:lnTo>
                        <a:lnTo>
                          <a:pt x="544" y="152"/>
                        </a:lnTo>
                        <a:lnTo>
                          <a:pt x="552" y="152"/>
                        </a:lnTo>
                        <a:lnTo>
                          <a:pt x="552" y="161"/>
                        </a:lnTo>
                        <a:lnTo>
                          <a:pt x="544" y="169"/>
                        </a:lnTo>
                        <a:lnTo>
                          <a:pt x="552" y="178"/>
                        </a:lnTo>
                        <a:lnTo>
                          <a:pt x="552" y="169"/>
                        </a:lnTo>
                        <a:lnTo>
                          <a:pt x="561" y="169"/>
                        </a:lnTo>
                        <a:lnTo>
                          <a:pt x="561" y="178"/>
                        </a:lnTo>
                        <a:lnTo>
                          <a:pt x="569" y="178"/>
                        </a:lnTo>
                        <a:lnTo>
                          <a:pt x="569" y="203"/>
                        </a:lnTo>
                        <a:lnTo>
                          <a:pt x="578" y="254"/>
                        </a:lnTo>
                        <a:lnTo>
                          <a:pt x="586" y="271"/>
                        </a:lnTo>
                        <a:lnTo>
                          <a:pt x="586" y="279"/>
                        </a:lnTo>
                        <a:lnTo>
                          <a:pt x="586" y="313"/>
                        </a:lnTo>
                        <a:lnTo>
                          <a:pt x="586" y="364"/>
                        </a:lnTo>
                        <a:lnTo>
                          <a:pt x="586" y="373"/>
                        </a:lnTo>
                        <a:lnTo>
                          <a:pt x="595" y="415"/>
                        </a:lnTo>
                        <a:lnTo>
                          <a:pt x="603" y="440"/>
                        </a:lnTo>
                        <a:lnTo>
                          <a:pt x="603" y="457"/>
                        </a:lnTo>
                        <a:lnTo>
                          <a:pt x="603" y="466"/>
                        </a:lnTo>
                        <a:lnTo>
                          <a:pt x="612" y="474"/>
                        </a:lnTo>
                        <a:lnTo>
                          <a:pt x="595" y="500"/>
                        </a:lnTo>
                        <a:lnTo>
                          <a:pt x="603" y="508"/>
                        </a:lnTo>
                        <a:lnTo>
                          <a:pt x="595" y="525"/>
                        </a:lnTo>
                        <a:lnTo>
                          <a:pt x="595" y="534"/>
                        </a:lnTo>
                        <a:lnTo>
                          <a:pt x="586" y="534"/>
                        </a:lnTo>
                        <a:lnTo>
                          <a:pt x="578" y="551"/>
                        </a:lnTo>
                        <a:lnTo>
                          <a:pt x="578" y="542"/>
                        </a:lnTo>
                        <a:lnTo>
                          <a:pt x="586" y="525"/>
                        </a:lnTo>
                        <a:lnTo>
                          <a:pt x="586" y="517"/>
                        </a:lnTo>
                        <a:lnTo>
                          <a:pt x="586" y="508"/>
                        </a:lnTo>
                        <a:lnTo>
                          <a:pt x="552" y="500"/>
                        </a:lnTo>
                        <a:lnTo>
                          <a:pt x="544" y="500"/>
                        </a:lnTo>
                        <a:lnTo>
                          <a:pt x="535" y="500"/>
                        </a:lnTo>
                        <a:lnTo>
                          <a:pt x="502" y="483"/>
                        </a:lnTo>
                        <a:lnTo>
                          <a:pt x="493" y="483"/>
                        </a:lnTo>
                        <a:lnTo>
                          <a:pt x="493" y="474"/>
                        </a:lnTo>
                        <a:lnTo>
                          <a:pt x="485" y="474"/>
                        </a:lnTo>
                        <a:lnTo>
                          <a:pt x="476" y="474"/>
                        </a:lnTo>
                        <a:lnTo>
                          <a:pt x="468" y="474"/>
                        </a:lnTo>
                        <a:lnTo>
                          <a:pt x="459" y="466"/>
                        </a:lnTo>
                        <a:lnTo>
                          <a:pt x="459" y="457"/>
                        </a:lnTo>
                        <a:lnTo>
                          <a:pt x="451" y="449"/>
                        </a:lnTo>
                        <a:lnTo>
                          <a:pt x="451" y="440"/>
                        </a:lnTo>
                        <a:lnTo>
                          <a:pt x="451" y="432"/>
                        </a:lnTo>
                        <a:lnTo>
                          <a:pt x="442" y="432"/>
                        </a:lnTo>
                        <a:lnTo>
                          <a:pt x="434" y="432"/>
                        </a:lnTo>
                        <a:lnTo>
                          <a:pt x="425" y="423"/>
                        </a:lnTo>
                        <a:lnTo>
                          <a:pt x="417" y="415"/>
                        </a:lnTo>
                        <a:lnTo>
                          <a:pt x="408" y="415"/>
                        </a:lnTo>
                        <a:lnTo>
                          <a:pt x="349" y="432"/>
                        </a:lnTo>
                        <a:lnTo>
                          <a:pt x="306" y="440"/>
                        </a:lnTo>
                        <a:lnTo>
                          <a:pt x="272" y="449"/>
                        </a:lnTo>
                        <a:lnTo>
                          <a:pt x="213" y="457"/>
                        </a:lnTo>
                        <a:lnTo>
                          <a:pt x="196" y="466"/>
                        </a:lnTo>
                        <a:lnTo>
                          <a:pt x="153" y="474"/>
                        </a:lnTo>
                        <a:lnTo>
                          <a:pt x="145" y="474"/>
                        </a:lnTo>
                        <a:lnTo>
                          <a:pt x="85" y="483"/>
                        </a:lnTo>
                        <a:lnTo>
                          <a:pt x="77" y="483"/>
                        </a:lnTo>
                        <a:lnTo>
                          <a:pt x="26" y="500"/>
                        </a:lnTo>
                        <a:lnTo>
                          <a:pt x="9" y="500"/>
                        </a:lnTo>
                        <a:lnTo>
                          <a:pt x="0" y="466"/>
                        </a:lnTo>
                        <a:close/>
                      </a:path>
                    </a:pathLst>
                  </a:custGeom>
                  <a:solidFill>
                    <a:schemeClr val="bg2"/>
                  </a:solidFill>
                  <a:ln w="12700">
                    <a:noFill/>
                    <a:round/>
                    <a:headEnd/>
                    <a:tailEnd/>
                  </a:ln>
                </p:spPr>
                <p:txBody>
                  <a:bodyPr/>
                  <a:lstStyle/>
                  <a:p>
                    <a:endParaRPr lang="en-US" sz="1350"/>
                  </a:p>
                </p:txBody>
              </p:sp>
              <p:sp>
                <p:nvSpPr>
                  <p:cNvPr id="389" name="Freeform 18"/>
                  <p:cNvSpPr>
                    <a:spLocks/>
                  </p:cNvSpPr>
                  <p:nvPr/>
                </p:nvSpPr>
                <p:spPr bwMode="auto">
                  <a:xfrm>
                    <a:off x="5033" y="1597"/>
                    <a:ext cx="195" cy="111"/>
                  </a:xfrm>
                  <a:custGeom>
                    <a:avLst/>
                    <a:gdLst>
                      <a:gd name="T0" fmla="*/ 34 w 195"/>
                      <a:gd name="T1" fmla="*/ 102 h 111"/>
                      <a:gd name="T2" fmla="*/ 17 w 195"/>
                      <a:gd name="T3" fmla="*/ 111 h 111"/>
                      <a:gd name="T4" fmla="*/ 25 w 195"/>
                      <a:gd name="T5" fmla="*/ 102 h 111"/>
                      <a:gd name="T6" fmla="*/ 25 w 195"/>
                      <a:gd name="T7" fmla="*/ 102 h 111"/>
                      <a:gd name="T8" fmla="*/ 17 w 195"/>
                      <a:gd name="T9" fmla="*/ 94 h 111"/>
                      <a:gd name="T10" fmla="*/ 17 w 195"/>
                      <a:gd name="T11" fmla="*/ 102 h 111"/>
                      <a:gd name="T12" fmla="*/ 17 w 195"/>
                      <a:gd name="T13" fmla="*/ 102 h 111"/>
                      <a:gd name="T14" fmla="*/ 8 w 195"/>
                      <a:gd name="T15" fmla="*/ 111 h 111"/>
                      <a:gd name="T16" fmla="*/ 0 w 195"/>
                      <a:gd name="T17" fmla="*/ 102 h 111"/>
                      <a:gd name="T18" fmla="*/ 8 w 195"/>
                      <a:gd name="T19" fmla="*/ 85 h 111"/>
                      <a:gd name="T20" fmla="*/ 8 w 195"/>
                      <a:gd name="T21" fmla="*/ 77 h 111"/>
                      <a:gd name="T22" fmla="*/ 25 w 195"/>
                      <a:gd name="T23" fmla="*/ 77 h 111"/>
                      <a:gd name="T24" fmla="*/ 25 w 195"/>
                      <a:gd name="T25" fmla="*/ 68 h 111"/>
                      <a:gd name="T26" fmla="*/ 34 w 195"/>
                      <a:gd name="T27" fmla="*/ 60 h 111"/>
                      <a:gd name="T28" fmla="*/ 51 w 195"/>
                      <a:gd name="T29" fmla="*/ 60 h 111"/>
                      <a:gd name="T30" fmla="*/ 51 w 195"/>
                      <a:gd name="T31" fmla="*/ 51 h 111"/>
                      <a:gd name="T32" fmla="*/ 76 w 195"/>
                      <a:gd name="T33" fmla="*/ 51 h 111"/>
                      <a:gd name="T34" fmla="*/ 76 w 195"/>
                      <a:gd name="T35" fmla="*/ 43 h 111"/>
                      <a:gd name="T36" fmla="*/ 85 w 195"/>
                      <a:gd name="T37" fmla="*/ 43 h 111"/>
                      <a:gd name="T38" fmla="*/ 127 w 195"/>
                      <a:gd name="T39" fmla="*/ 26 h 111"/>
                      <a:gd name="T40" fmla="*/ 144 w 195"/>
                      <a:gd name="T41" fmla="*/ 0 h 111"/>
                      <a:gd name="T42" fmla="*/ 153 w 195"/>
                      <a:gd name="T43" fmla="*/ 0 h 111"/>
                      <a:gd name="T44" fmla="*/ 144 w 195"/>
                      <a:gd name="T45" fmla="*/ 0 h 111"/>
                      <a:gd name="T46" fmla="*/ 144 w 195"/>
                      <a:gd name="T47" fmla="*/ 17 h 111"/>
                      <a:gd name="T48" fmla="*/ 136 w 195"/>
                      <a:gd name="T49" fmla="*/ 26 h 111"/>
                      <a:gd name="T50" fmla="*/ 127 w 195"/>
                      <a:gd name="T51" fmla="*/ 34 h 111"/>
                      <a:gd name="T52" fmla="*/ 144 w 195"/>
                      <a:gd name="T53" fmla="*/ 34 h 111"/>
                      <a:gd name="T54" fmla="*/ 153 w 195"/>
                      <a:gd name="T55" fmla="*/ 17 h 111"/>
                      <a:gd name="T56" fmla="*/ 161 w 195"/>
                      <a:gd name="T57" fmla="*/ 9 h 111"/>
                      <a:gd name="T58" fmla="*/ 178 w 195"/>
                      <a:gd name="T59" fmla="*/ 17 h 111"/>
                      <a:gd name="T60" fmla="*/ 187 w 195"/>
                      <a:gd name="T61" fmla="*/ 0 h 111"/>
                      <a:gd name="T62" fmla="*/ 195 w 195"/>
                      <a:gd name="T63" fmla="*/ 0 h 111"/>
                      <a:gd name="T64" fmla="*/ 187 w 195"/>
                      <a:gd name="T65" fmla="*/ 0 h 111"/>
                      <a:gd name="T66" fmla="*/ 136 w 195"/>
                      <a:gd name="T67" fmla="*/ 43 h 111"/>
                      <a:gd name="T68" fmla="*/ 59 w 195"/>
                      <a:gd name="T69" fmla="*/ 85 h 111"/>
                      <a:gd name="T70" fmla="*/ 34 w 195"/>
                      <a:gd name="T71" fmla="*/ 102 h 11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95"/>
                      <a:gd name="T109" fmla="*/ 0 h 111"/>
                      <a:gd name="T110" fmla="*/ 195 w 195"/>
                      <a:gd name="T111" fmla="*/ 111 h 11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95" h="111">
                        <a:moveTo>
                          <a:pt x="34" y="102"/>
                        </a:moveTo>
                        <a:lnTo>
                          <a:pt x="17" y="111"/>
                        </a:lnTo>
                        <a:lnTo>
                          <a:pt x="25" y="102"/>
                        </a:lnTo>
                        <a:lnTo>
                          <a:pt x="17" y="94"/>
                        </a:lnTo>
                        <a:lnTo>
                          <a:pt x="17" y="102"/>
                        </a:lnTo>
                        <a:lnTo>
                          <a:pt x="8" y="111"/>
                        </a:lnTo>
                        <a:lnTo>
                          <a:pt x="0" y="102"/>
                        </a:lnTo>
                        <a:lnTo>
                          <a:pt x="8" y="85"/>
                        </a:lnTo>
                        <a:lnTo>
                          <a:pt x="8" y="77"/>
                        </a:lnTo>
                        <a:lnTo>
                          <a:pt x="25" y="77"/>
                        </a:lnTo>
                        <a:lnTo>
                          <a:pt x="25" y="68"/>
                        </a:lnTo>
                        <a:lnTo>
                          <a:pt x="34" y="60"/>
                        </a:lnTo>
                        <a:lnTo>
                          <a:pt x="51" y="60"/>
                        </a:lnTo>
                        <a:lnTo>
                          <a:pt x="51" y="51"/>
                        </a:lnTo>
                        <a:lnTo>
                          <a:pt x="76" y="51"/>
                        </a:lnTo>
                        <a:lnTo>
                          <a:pt x="76" y="43"/>
                        </a:lnTo>
                        <a:lnTo>
                          <a:pt x="85" y="43"/>
                        </a:lnTo>
                        <a:lnTo>
                          <a:pt x="127" y="26"/>
                        </a:lnTo>
                        <a:lnTo>
                          <a:pt x="144" y="0"/>
                        </a:lnTo>
                        <a:lnTo>
                          <a:pt x="153" y="0"/>
                        </a:lnTo>
                        <a:lnTo>
                          <a:pt x="144" y="0"/>
                        </a:lnTo>
                        <a:lnTo>
                          <a:pt x="144" y="17"/>
                        </a:lnTo>
                        <a:lnTo>
                          <a:pt x="136" y="26"/>
                        </a:lnTo>
                        <a:lnTo>
                          <a:pt x="127" y="34"/>
                        </a:lnTo>
                        <a:lnTo>
                          <a:pt x="144" y="34"/>
                        </a:lnTo>
                        <a:lnTo>
                          <a:pt x="153" y="17"/>
                        </a:lnTo>
                        <a:lnTo>
                          <a:pt x="161" y="9"/>
                        </a:lnTo>
                        <a:lnTo>
                          <a:pt x="178" y="17"/>
                        </a:lnTo>
                        <a:lnTo>
                          <a:pt x="187" y="0"/>
                        </a:lnTo>
                        <a:lnTo>
                          <a:pt x="195" y="0"/>
                        </a:lnTo>
                        <a:lnTo>
                          <a:pt x="187" y="0"/>
                        </a:lnTo>
                        <a:lnTo>
                          <a:pt x="136" y="43"/>
                        </a:lnTo>
                        <a:lnTo>
                          <a:pt x="59" y="85"/>
                        </a:lnTo>
                        <a:lnTo>
                          <a:pt x="34" y="102"/>
                        </a:lnTo>
                        <a:close/>
                      </a:path>
                    </a:pathLst>
                  </a:custGeom>
                  <a:solidFill>
                    <a:schemeClr val="bg2"/>
                  </a:solidFill>
                  <a:ln w="12700">
                    <a:noFill/>
                    <a:round/>
                    <a:headEnd/>
                    <a:tailEnd/>
                  </a:ln>
                </p:spPr>
                <p:txBody>
                  <a:bodyPr/>
                  <a:lstStyle/>
                  <a:p>
                    <a:endParaRPr lang="en-US" sz="1350"/>
                  </a:p>
                </p:txBody>
              </p:sp>
              <p:sp>
                <p:nvSpPr>
                  <p:cNvPr id="390" name="Freeform 19"/>
                  <p:cNvSpPr>
                    <a:spLocks/>
                  </p:cNvSpPr>
                  <p:nvPr/>
                </p:nvSpPr>
                <p:spPr bwMode="auto">
                  <a:xfrm>
                    <a:off x="5109" y="1657"/>
                    <a:ext cx="43" cy="25"/>
                  </a:xfrm>
                  <a:custGeom>
                    <a:avLst/>
                    <a:gdLst>
                      <a:gd name="T0" fmla="*/ 0 w 43"/>
                      <a:gd name="T1" fmla="*/ 25 h 25"/>
                      <a:gd name="T2" fmla="*/ 0 w 43"/>
                      <a:gd name="T3" fmla="*/ 25 h 25"/>
                      <a:gd name="T4" fmla="*/ 0 w 43"/>
                      <a:gd name="T5" fmla="*/ 25 h 25"/>
                      <a:gd name="T6" fmla="*/ 17 w 43"/>
                      <a:gd name="T7" fmla="*/ 17 h 25"/>
                      <a:gd name="T8" fmla="*/ 34 w 43"/>
                      <a:gd name="T9" fmla="*/ 8 h 25"/>
                      <a:gd name="T10" fmla="*/ 43 w 43"/>
                      <a:gd name="T11" fmla="*/ 0 h 25"/>
                      <a:gd name="T12" fmla="*/ 43 w 43"/>
                      <a:gd name="T13" fmla="*/ 0 h 25"/>
                      <a:gd name="T14" fmla="*/ 43 w 43"/>
                      <a:gd name="T15" fmla="*/ 0 h 25"/>
                      <a:gd name="T16" fmla="*/ 26 w 43"/>
                      <a:gd name="T17" fmla="*/ 8 h 25"/>
                      <a:gd name="T18" fmla="*/ 17 w 43"/>
                      <a:gd name="T19" fmla="*/ 17 h 25"/>
                      <a:gd name="T20" fmla="*/ 0 w 43"/>
                      <a:gd name="T21" fmla="*/ 25 h 25"/>
                      <a:gd name="T22" fmla="*/ 0 w 43"/>
                      <a:gd name="T23" fmla="*/ 25 h 2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3"/>
                      <a:gd name="T37" fmla="*/ 0 h 25"/>
                      <a:gd name="T38" fmla="*/ 43 w 43"/>
                      <a:gd name="T39" fmla="*/ 25 h 2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3" h="25">
                        <a:moveTo>
                          <a:pt x="0" y="25"/>
                        </a:moveTo>
                        <a:lnTo>
                          <a:pt x="0" y="25"/>
                        </a:lnTo>
                        <a:lnTo>
                          <a:pt x="17" y="17"/>
                        </a:lnTo>
                        <a:lnTo>
                          <a:pt x="34" y="8"/>
                        </a:lnTo>
                        <a:lnTo>
                          <a:pt x="43" y="0"/>
                        </a:lnTo>
                        <a:lnTo>
                          <a:pt x="26" y="8"/>
                        </a:lnTo>
                        <a:lnTo>
                          <a:pt x="17" y="17"/>
                        </a:lnTo>
                        <a:lnTo>
                          <a:pt x="0" y="25"/>
                        </a:lnTo>
                        <a:close/>
                      </a:path>
                    </a:pathLst>
                  </a:custGeom>
                  <a:solidFill>
                    <a:schemeClr val="bg2"/>
                  </a:solidFill>
                  <a:ln w="12700">
                    <a:noFill/>
                    <a:round/>
                    <a:headEnd/>
                    <a:tailEnd/>
                  </a:ln>
                </p:spPr>
                <p:txBody>
                  <a:bodyPr/>
                  <a:lstStyle/>
                  <a:p>
                    <a:endParaRPr lang="en-US" sz="1350"/>
                  </a:p>
                </p:txBody>
              </p:sp>
              <p:sp>
                <p:nvSpPr>
                  <p:cNvPr id="391" name="Freeform 20"/>
                  <p:cNvSpPr>
                    <a:spLocks/>
                  </p:cNvSpPr>
                  <p:nvPr/>
                </p:nvSpPr>
                <p:spPr bwMode="auto">
                  <a:xfrm>
                    <a:off x="5016" y="1699"/>
                    <a:ext cx="17" cy="25"/>
                  </a:xfrm>
                  <a:custGeom>
                    <a:avLst/>
                    <a:gdLst>
                      <a:gd name="T0" fmla="*/ 8 w 17"/>
                      <a:gd name="T1" fmla="*/ 25 h 25"/>
                      <a:gd name="T2" fmla="*/ 0 w 17"/>
                      <a:gd name="T3" fmla="*/ 17 h 25"/>
                      <a:gd name="T4" fmla="*/ 8 w 17"/>
                      <a:gd name="T5" fmla="*/ 9 h 25"/>
                      <a:gd name="T6" fmla="*/ 17 w 17"/>
                      <a:gd name="T7" fmla="*/ 0 h 25"/>
                      <a:gd name="T8" fmla="*/ 17 w 17"/>
                      <a:gd name="T9" fmla="*/ 9 h 25"/>
                      <a:gd name="T10" fmla="*/ 17 w 17"/>
                      <a:gd name="T11" fmla="*/ 17 h 25"/>
                      <a:gd name="T12" fmla="*/ 8 w 17"/>
                      <a:gd name="T13" fmla="*/ 17 h 25"/>
                      <a:gd name="T14" fmla="*/ 8 w 17"/>
                      <a:gd name="T15" fmla="*/ 25 h 25"/>
                      <a:gd name="T16" fmla="*/ 0 60000 65536"/>
                      <a:gd name="T17" fmla="*/ 0 60000 65536"/>
                      <a:gd name="T18" fmla="*/ 0 60000 65536"/>
                      <a:gd name="T19" fmla="*/ 0 60000 65536"/>
                      <a:gd name="T20" fmla="*/ 0 60000 65536"/>
                      <a:gd name="T21" fmla="*/ 0 60000 65536"/>
                      <a:gd name="T22" fmla="*/ 0 60000 65536"/>
                      <a:gd name="T23" fmla="*/ 0 60000 65536"/>
                      <a:gd name="T24" fmla="*/ 0 w 17"/>
                      <a:gd name="T25" fmla="*/ 0 h 25"/>
                      <a:gd name="T26" fmla="*/ 17 w 17"/>
                      <a:gd name="T27" fmla="*/ 25 h 2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7" h="25">
                        <a:moveTo>
                          <a:pt x="8" y="25"/>
                        </a:moveTo>
                        <a:lnTo>
                          <a:pt x="0" y="17"/>
                        </a:lnTo>
                        <a:lnTo>
                          <a:pt x="8" y="9"/>
                        </a:lnTo>
                        <a:lnTo>
                          <a:pt x="17" y="0"/>
                        </a:lnTo>
                        <a:lnTo>
                          <a:pt x="17" y="9"/>
                        </a:lnTo>
                        <a:lnTo>
                          <a:pt x="17" y="17"/>
                        </a:lnTo>
                        <a:lnTo>
                          <a:pt x="8" y="17"/>
                        </a:lnTo>
                        <a:lnTo>
                          <a:pt x="8" y="25"/>
                        </a:lnTo>
                        <a:close/>
                      </a:path>
                    </a:pathLst>
                  </a:custGeom>
                  <a:solidFill>
                    <a:schemeClr val="bg2"/>
                  </a:solidFill>
                  <a:ln w="12700">
                    <a:noFill/>
                    <a:round/>
                    <a:headEnd/>
                    <a:tailEnd/>
                  </a:ln>
                </p:spPr>
                <p:txBody>
                  <a:bodyPr/>
                  <a:lstStyle/>
                  <a:p>
                    <a:endParaRPr lang="en-US" sz="1350"/>
                  </a:p>
                </p:txBody>
              </p:sp>
              <p:sp>
                <p:nvSpPr>
                  <p:cNvPr id="392" name="Freeform 21"/>
                  <p:cNvSpPr>
                    <a:spLocks/>
                  </p:cNvSpPr>
                  <p:nvPr/>
                </p:nvSpPr>
                <p:spPr bwMode="auto">
                  <a:xfrm>
                    <a:off x="4396" y="1555"/>
                    <a:ext cx="586" cy="381"/>
                  </a:xfrm>
                  <a:custGeom>
                    <a:avLst/>
                    <a:gdLst>
                      <a:gd name="T0" fmla="*/ 255 w 586"/>
                      <a:gd name="T1" fmla="*/ 347 h 381"/>
                      <a:gd name="T2" fmla="*/ 195 w 586"/>
                      <a:gd name="T3" fmla="*/ 356 h 381"/>
                      <a:gd name="T4" fmla="*/ 119 w 586"/>
                      <a:gd name="T5" fmla="*/ 373 h 381"/>
                      <a:gd name="T6" fmla="*/ 42 w 586"/>
                      <a:gd name="T7" fmla="*/ 381 h 381"/>
                      <a:gd name="T8" fmla="*/ 34 w 586"/>
                      <a:gd name="T9" fmla="*/ 330 h 381"/>
                      <a:gd name="T10" fmla="*/ 25 w 586"/>
                      <a:gd name="T11" fmla="*/ 271 h 381"/>
                      <a:gd name="T12" fmla="*/ 17 w 586"/>
                      <a:gd name="T13" fmla="*/ 203 h 381"/>
                      <a:gd name="T14" fmla="*/ 0 w 586"/>
                      <a:gd name="T15" fmla="*/ 110 h 381"/>
                      <a:gd name="T16" fmla="*/ 68 w 586"/>
                      <a:gd name="T17" fmla="*/ 85 h 381"/>
                      <a:gd name="T18" fmla="*/ 144 w 586"/>
                      <a:gd name="T19" fmla="*/ 68 h 381"/>
                      <a:gd name="T20" fmla="*/ 255 w 586"/>
                      <a:gd name="T21" fmla="*/ 51 h 381"/>
                      <a:gd name="T22" fmla="*/ 331 w 586"/>
                      <a:gd name="T23" fmla="*/ 34 h 381"/>
                      <a:gd name="T24" fmla="*/ 408 w 586"/>
                      <a:gd name="T25" fmla="*/ 17 h 381"/>
                      <a:gd name="T26" fmla="*/ 476 w 586"/>
                      <a:gd name="T27" fmla="*/ 0 h 381"/>
                      <a:gd name="T28" fmla="*/ 493 w 586"/>
                      <a:gd name="T29" fmla="*/ 17 h 381"/>
                      <a:gd name="T30" fmla="*/ 501 w 586"/>
                      <a:gd name="T31" fmla="*/ 17 h 381"/>
                      <a:gd name="T32" fmla="*/ 510 w 586"/>
                      <a:gd name="T33" fmla="*/ 17 h 381"/>
                      <a:gd name="T34" fmla="*/ 510 w 586"/>
                      <a:gd name="T35" fmla="*/ 25 h 381"/>
                      <a:gd name="T36" fmla="*/ 518 w 586"/>
                      <a:gd name="T37" fmla="*/ 42 h 381"/>
                      <a:gd name="T38" fmla="*/ 518 w 586"/>
                      <a:gd name="T39" fmla="*/ 51 h 381"/>
                      <a:gd name="T40" fmla="*/ 535 w 586"/>
                      <a:gd name="T41" fmla="*/ 59 h 381"/>
                      <a:gd name="T42" fmla="*/ 544 w 586"/>
                      <a:gd name="T43" fmla="*/ 59 h 381"/>
                      <a:gd name="T44" fmla="*/ 552 w 586"/>
                      <a:gd name="T45" fmla="*/ 68 h 381"/>
                      <a:gd name="T46" fmla="*/ 552 w 586"/>
                      <a:gd name="T47" fmla="*/ 76 h 381"/>
                      <a:gd name="T48" fmla="*/ 544 w 586"/>
                      <a:gd name="T49" fmla="*/ 93 h 381"/>
                      <a:gd name="T50" fmla="*/ 544 w 586"/>
                      <a:gd name="T51" fmla="*/ 110 h 381"/>
                      <a:gd name="T52" fmla="*/ 544 w 586"/>
                      <a:gd name="T53" fmla="*/ 110 h 381"/>
                      <a:gd name="T54" fmla="*/ 535 w 586"/>
                      <a:gd name="T55" fmla="*/ 119 h 381"/>
                      <a:gd name="T56" fmla="*/ 527 w 586"/>
                      <a:gd name="T57" fmla="*/ 127 h 381"/>
                      <a:gd name="T58" fmla="*/ 535 w 586"/>
                      <a:gd name="T59" fmla="*/ 136 h 381"/>
                      <a:gd name="T60" fmla="*/ 535 w 586"/>
                      <a:gd name="T61" fmla="*/ 144 h 381"/>
                      <a:gd name="T62" fmla="*/ 527 w 586"/>
                      <a:gd name="T63" fmla="*/ 153 h 381"/>
                      <a:gd name="T64" fmla="*/ 527 w 586"/>
                      <a:gd name="T65" fmla="*/ 161 h 381"/>
                      <a:gd name="T66" fmla="*/ 527 w 586"/>
                      <a:gd name="T67" fmla="*/ 169 h 381"/>
                      <a:gd name="T68" fmla="*/ 535 w 586"/>
                      <a:gd name="T69" fmla="*/ 178 h 381"/>
                      <a:gd name="T70" fmla="*/ 544 w 586"/>
                      <a:gd name="T71" fmla="*/ 178 h 381"/>
                      <a:gd name="T72" fmla="*/ 552 w 586"/>
                      <a:gd name="T73" fmla="*/ 195 h 381"/>
                      <a:gd name="T74" fmla="*/ 561 w 586"/>
                      <a:gd name="T75" fmla="*/ 195 h 381"/>
                      <a:gd name="T76" fmla="*/ 569 w 586"/>
                      <a:gd name="T77" fmla="*/ 203 h 381"/>
                      <a:gd name="T78" fmla="*/ 586 w 586"/>
                      <a:gd name="T79" fmla="*/ 220 h 381"/>
                      <a:gd name="T80" fmla="*/ 577 w 586"/>
                      <a:gd name="T81" fmla="*/ 229 h 381"/>
                      <a:gd name="T82" fmla="*/ 569 w 586"/>
                      <a:gd name="T83" fmla="*/ 246 h 381"/>
                      <a:gd name="T84" fmla="*/ 561 w 586"/>
                      <a:gd name="T85" fmla="*/ 254 h 381"/>
                      <a:gd name="T86" fmla="*/ 552 w 586"/>
                      <a:gd name="T87" fmla="*/ 254 h 381"/>
                      <a:gd name="T88" fmla="*/ 552 w 586"/>
                      <a:gd name="T89" fmla="*/ 263 h 381"/>
                      <a:gd name="T90" fmla="*/ 535 w 586"/>
                      <a:gd name="T91" fmla="*/ 271 h 381"/>
                      <a:gd name="T92" fmla="*/ 518 w 586"/>
                      <a:gd name="T93" fmla="*/ 280 h 381"/>
                      <a:gd name="T94" fmla="*/ 501 w 586"/>
                      <a:gd name="T95" fmla="*/ 288 h 381"/>
                      <a:gd name="T96" fmla="*/ 467 w 586"/>
                      <a:gd name="T97" fmla="*/ 305 h 381"/>
                      <a:gd name="T98" fmla="*/ 408 w 586"/>
                      <a:gd name="T99" fmla="*/ 322 h 381"/>
                      <a:gd name="T100" fmla="*/ 340 w 586"/>
                      <a:gd name="T101" fmla="*/ 330 h 3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586"/>
                      <a:gd name="T154" fmla="*/ 0 h 381"/>
                      <a:gd name="T155" fmla="*/ 586 w 586"/>
                      <a:gd name="T156" fmla="*/ 381 h 381"/>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586" h="381">
                        <a:moveTo>
                          <a:pt x="340" y="330"/>
                        </a:moveTo>
                        <a:lnTo>
                          <a:pt x="280" y="339"/>
                        </a:lnTo>
                        <a:lnTo>
                          <a:pt x="255" y="347"/>
                        </a:lnTo>
                        <a:lnTo>
                          <a:pt x="246" y="347"/>
                        </a:lnTo>
                        <a:lnTo>
                          <a:pt x="212" y="356"/>
                        </a:lnTo>
                        <a:lnTo>
                          <a:pt x="195" y="356"/>
                        </a:lnTo>
                        <a:lnTo>
                          <a:pt x="153" y="364"/>
                        </a:lnTo>
                        <a:lnTo>
                          <a:pt x="144" y="364"/>
                        </a:lnTo>
                        <a:lnTo>
                          <a:pt x="119" y="373"/>
                        </a:lnTo>
                        <a:lnTo>
                          <a:pt x="102" y="373"/>
                        </a:lnTo>
                        <a:lnTo>
                          <a:pt x="51" y="381"/>
                        </a:lnTo>
                        <a:lnTo>
                          <a:pt x="42" y="381"/>
                        </a:lnTo>
                        <a:lnTo>
                          <a:pt x="42" y="356"/>
                        </a:lnTo>
                        <a:lnTo>
                          <a:pt x="34" y="347"/>
                        </a:lnTo>
                        <a:lnTo>
                          <a:pt x="34" y="330"/>
                        </a:lnTo>
                        <a:lnTo>
                          <a:pt x="25" y="297"/>
                        </a:lnTo>
                        <a:lnTo>
                          <a:pt x="25" y="288"/>
                        </a:lnTo>
                        <a:lnTo>
                          <a:pt x="25" y="271"/>
                        </a:lnTo>
                        <a:lnTo>
                          <a:pt x="17" y="237"/>
                        </a:lnTo>
                        <a:lnTo>
                          <a:pt x="17" y="203"/>
                        </a:lnTo>
                        <a:lnTo>
                          <a:pt x="8" y="161"/>
                        </a:lnTo>
                        <a:lnTo>
                          <a:pt x="0" y="110"/>
                        </a:lnTo>
                        <a:lnTo>
                          <a:pt x="0" y="93"/>
                        </a:lnTo>
                        <a:lnTo>
                          <a:pt x="59" y="51"/>
                        </a:lnTo>
                        <a:lnTo>
                          <a:pt x="68" y="85"/>
                        </a:lnTo>
                        <a:lnTo>
                          <a:pt x="85" y="85"/>
                        </a:lnTo>
                        <a:lnTo>
                          <a:pt x="136" y="68"/>
                        </a:lnTo>
                        <a:lnTo>
                          <a:pt x="144" y="68"/>
                        </a:lnTo>
                        <a:lnTo>
                          <a:pt x="204" y="59"/>
                        </a:lnTo>
                        <a:lnTo>
                          <a:pt x="212" y="59"/>
                        </a:lnTo>
                        <a:lnTo>
                          <a:pt x="255" y="51"/>
                        </a:lnTo>
                        <a:lnTo>
                          <a:pt x="272" y="42"/>
                        </a:lnTo>
                        <a:lnTo>
                          <a:pt x="331" y="34"/>
                        </a:lnTo>
                        <a:lnTo>
                          <a:pt x="365" y="25"/>
                        </a:lnTo>
                        <a:lnTo>
                          <a:pt x="408" y="17"/>
                        </a:lnTo>
                        <a:lnTo>
                          <a:pt x="467" y="0"/>
                        </a:lnTo>
                        <a:lnTo>
                          <a:pt x="476" y="0"/>
                        </a:lnTo>
                        <a:lnTo>
                          <a:pt x="484" y="8"/>
                        </a:lnTo>
                        <a:lnTo>
                          <a:pt x="493" y="17"/>
                        </a:lnTo>
                        <a:lnTo>
                          <a:pt x="501" y="17"/>
                        </a:lnTo>
                        <a:lnTo>
                          <a:pt x="510" y="17"/>
                        </a:lnTo>
                        <a:lnTo>
                          <a:pt x="510" y="25"/>
                        </a:lnTo>
                        <a:lnTo>
                          <a:pt x="510" y="34"/>
                        </a:lnTo>
                        <a:lnTo>
                          <a:pt x="518" y="42"/>
                        </a:lnTo>
                        <a:lnTo>
                          <a:pt x="518" y="51"/>
                        </a:lnTo>
                        <a:lnTo>
                          <a:pt x="527" y="59"/>
                        </a:lnTo>
                        <a:lnTo>
                          <a:pt x="535" y="59"/>
                        </a:lnTo>
                        <a:lnTo>
                          <a:pt x="544" y="59"/>
                        </a:lnTo>
                        <a:lnTo>
                          <a:pt x="552" y="59"/>
                        </a:lnTo>
                        <a:lnTo>
                          <a:pt x="552" y="68"/>
                        </a:lnTo>
                        <a:lnTo>
                          <a:pt x="561" y="68"/>
                        </a:lnTo>
                        <a:lnTo>
                          <a:pt x="552" y="76"/>
                        </a:lnTo>
                        <a:lnTo>
                          <a:pt x="544" y="85"/>
                        </a:lnTo>
                        <a:lnTo>
                          <a:pt x="544" y="93"/>
                        </a:lnTo>
                        <a:lnTo>
                          <a:pt x="544" y="102"/>
                        </a:lnTo>
                        <a:lnTo>
                          <a:pt x="544" y="110"/>
                        </a:lnTo>
                        <a:lnTo>
                          <a:pt x="535" y="110"/>
                        </a:lnTo>
                        <a:lnTo>
                          <a:pt x="544" y="110"/>
                        </a:lnTo>
                        <a:lnTo>
                          <a:pt x="535" y="110"/>
                        </a:lnTo>
                        <a:lnTo>
                          <a:pt x="535" y="119"/>
                        </a:lnTo>
                        <a:lnTo>
                          <a:pt x="527" y="127"/>
                        </a:lnTo>
                        <a:lnTo>
                          <a:pt x="535" y="136"/>
                        </a:lnTo>
                        <a:lnTo>
                          <a:pt x="535" y="144"/>
                        </a:lnTo>
                        <a:lnTo>
                          <a:pt x="535" y="153"/>
                        </a:lnTo>
                        <a:lnTo>
                          <a:pt x="527" y="153"/>
                        </a:lnTo>
                        <a:lnTo>
                          <a:pt x="527" y="161"/>
                        </a:lnTo>
                        <a:lnTo>
                          <a:pt x="535" y="169"/>
                        </a:lnTo>
                        <a:lnTo>
                          <a:pt x="527" y="169"/>
                        </a:lnTo>
                        <a:lnTo>
                          <a:pt x="535" y="178"/>
                        </a:lnTo>
                        <a:lnTo>
                          <a:pt x="544" y="178"/>
                        </a:lnTo>
                        <a:lnTo>
                          <a:pt x="544" y="186"/>
                        </a:lnTo>
                        <a:lnTo>
                          <a:pt x="544" y="195"/>
                        </a:lnTo>
                        <a:lnTo>
                          <a:pt x="552" y="195"/>
                        </a:lnTo>
                        <a:lnTo>
                          <a:pt x="561" y="195"/>
                        </a:lnTo>
                        <a:lnTo>
                          <a:pt x="561" y="203"/>
                        </a:lnTo>
                        <a:lnTo>
                          <a:pt x="569" y="203"/>
                        </a:lnTo>
                        <a:lnTo>
                          <a:pt x="577" y="212"/>
                        </a:lnTo>
                        <a:lnTo>
                          <a:pt x="586" y="220"/>
                        </a:lnTo>
                        <a:lnTo>
                          <a:pt x="586" y="229"/>
                        </a:lnTo>
                        <a:lnTo>
                          <a:pt x="577" y="229"/>
                        </a:lnTo>
                        <a:lnTo>
                          <a:pt x="577" y="237"/>
                        </a:lnTo>
                        <a:lnTo>
                          <a:pt x="569" y="237"/>
                        </a:lnTo>
                        <a:lnTo>
                          <a:pt x="569" y="246"/>
                        </a:lnTo>
                        <a:lnTo>
                          <a:pt x="561" y="246"/>
                        </a:lnTo>
                        <a:lnTo>
                          <a:pt x="561" y="254"/>
                        </a:lnTo>
                        <a:lnTo>
                          <a:pt x="552" y="254"/>
                        </a:lnTo>
                        <a:lnTo>
                          <a:pt x="561" y="263"/>
                        </a:lnTo>
                        <a:lnTo>
                          <a:pt x="552" y="263"/>
                        </a:lnTo>
                        <a:lnTo>
                          <a:pt x="552" y="271"/>
                        </a:lnTo>
                        <a:lnTo>
                          <a:pt x="544" y="271"/>
                        </a:lnTo>
                        <a:lnTo>
                          <a:pt x="535" y="271"/>
                        </a:lnTo>
                        <a:lnTo>
                          <a:pt x="535" y="280"/>
                        </a:lnTo>
                        <a:lnTo>
                          <a:pt x="527" y="280"/>
                        </a:lnTo>
                        <a:lnTo>
                          <a:pt x="518" y="280"/>
                        </a:lnTo>
                        <a:lnTo>
                          <a:pt x="510" y="280"/>
                        </a:lnTo>
                        <a:lnTo>
                          <a:pt x="510" y="288"/>
                        </a:lnTo>
                        <a:lnTo>
                          <a:pt x="501" y="288"/>
                        </a:lnTo>
                        <a:lnTo>
                          <a:pt x="501" y="297"/>
                        </a:lnTo>
                        <a:lnTo>
                          <a:pt x="467" y="305"/>
                        </a:lnTo>
                        <a:lnTo>
                          <a:pt x="459" y="305"/>
                        </a:lnTo>
                        <a:lnTo>
                          <a:pt x="425" y="314"/>
                        </a:lnTo>
                        <a:lnTo>
                          <a:pt x="408" y="322"/>
                        </a:lnTo>
                        <a:lnTo>
                          <a:pt x="382" y="322"/>
                        </a:lnTo>
                        <a:lnTo>
                          <a:pt x="365" y="330"/>
                        </a:lnTo>
                        <a:lnTo>
                          <a:pt x="340" y="330"/>
                        </a:lnTo>
                        <a:close/>
                      </a:path>
                    </a:pathLst>
                  </a:custGeom>
                  <a:solidFill>
                    <a:schemeClr val="bg2"/>
                  </a:solidFill>
                  <a:ln w="12700">
                    <a:noFill/>
                    <a:round/>
                    <a:headEnd/>
                    <a:tailEnd/>
                  </a:ln>
                </p:spPr>
                <p:txBody>
                  <a:bodyPr/>
                  <a:lstStyle/>
                  <a:p>
                    <a:endParaRPr lang="en-US" sz="1350"/>
                  </a:p>
                </p:txBody>
              </p:sp>
              <p:sp>
                <p:nvSpPr>
                  <p:cNvPr id="393" name="Freeform 22"/>
                  <p:cNvSpPr>
                    <a:spLocks/>
                  </p:cNvSpPr>
                  <p:nvPr/>
                </p:nvSpPr>
                <p:spPr bwMode="auto">
                  <a:xfrm>
                    <a:off x="5041" y="1479"/>
                    <a:ext cx="179" cy="169"/>
                  </a:xfrm>
                  <a:custGeom>
                    <a:avLst/>
                    <a:gdLst>
                      <a:gd name="T0" fmla="*/ 17 w 179"/>
                      <a:gd name="T1" fmla="*/ 101 h 169"/>
                      <a:gd name="T2" fmla="*/ 9 w 179"/>
                      <a:gd name="T3" fmla="*/ 76 h 169"/>
                      <a:gd name="T4" fmla="*/ 0 w 179"/>
                      <a:gd name="T5" fmla="*/ 34 h 169"/>
                      <a:gd name="T6" fmla="*/ 43 w 179"/>
                      <a:gd name="T7" fmla="*/ 25 h 169"/>
                      <a:gd name="T8" fmla="*/ 51 w 179"/>
                      <a:gd name="T9" fmla="*/ 25 h 169"/>
                      <a:gd name="T10" fmla="*/ 68 w 179"/>
                      <a:gd name="T11" fmla="*/ 17 h 169"/>
                      <a:gd name="T12" fmla="*/ 68 w 179"/>
                      <a:gd name="T13" fmla="*/ 25 h 169"/>
                      <a:gd name="T14" fmla="*/ 68 w 179"/>
                      <a:gd name="T15" fmla="*/ 17 h 169"/>
                      <a:gd name="T16" fmla="*/ 68 w 179"/>
                      <a:gd name="T17" fmla="*/ 17 h 169"/>
                      <a:gd name="T18" fmla="*/ 85 w 179"/>
                      <a:gd name="T19" fmla="*/ 17 h 169"/>
                      <a:gd name="T20" fmla="*/ 85 w 179"/>
                      <a:gd name="T21" fmla="*/ 17 h 169"/>
                      <a:gd name="T22" fmla="*/ 85 w 179"/>
                      <a:gd name="T23" fmla="*/ 17 h 169"/>
                      <a:gd name="T24" fmla="*/ 85 w 179"/>
                      <a:gd name="T25" fmla="*/ 17 h 169"/>
                      <a:gd name="T26" fmla="*/ 94 w 179"/>
                      <a:gd name="T27" fmla="*/ 8 h 169"/>
                      <a:gd name="T28" fmla="*/ 128 w 179"/>
                      <a:gd name="T29" fmla="*/ 0 h 169"/>
                      <a:gd name="T30" fmla="*/ 136 w 179"/>
                      <a:gd name="T31" fmla="*/ 0 h 169"/>
                      <a:gd name="T32" fmla="*/ 162 w 179"/>
                      <a:gd name="T33" fmla="*/ 0 h 169"/>
                      <a:gd name="T34" fmla="*/ 162 w 179"/>
                      <a:gd name="T35" fmla="*/ 0 h 169"/>
                      <a:gd name="T36" fmla="*/ 170 w 179"/>
                      <a:gd name="T37" fmla="*/ 34 h 169"/>
                      <a:gd name="T38" fmla="*/ 170 w 179"/>
                      <a:gd name="T39" fmla="*/ 42 h 169"/>
                      <a:gd name="T40" fmla="*/ 170 w 179"/>
                      <a:gd name="T41" fmla="*/ 51 h 169"/>
                      <a:gd name="T42" fmla="*/ 179 w 179"/>
                      <a:gd name="T43" fmla="*/ 68 h 169"/>
                      <a:gd name="T44" fmla="*/ 179 w 179"/>
                      <a:gd name="T45" fmla="*/ 76 h 169"/>
                      <a:gd name="T46" fmla="*/ 179 w 179"/>
                      <a:gd name="T47" fmla="*/ 84 h 169"/>
                      <a:gd name="T48" fmla="*/ 179 w 179"/>
                      <a:gd name="T49" fmla="*/ 84 h 169"/>
                      <a:gd name="T50" fmla="*/ 179 w 179"/>
                      <a:gd name="T51" fmla="*/ 84 h 169"/>
                      <a:gd name="T52" fmla="*/ 136 w 179"/>
                      <a:gd name="T53" fmla="*/ 101 h 169"/>
                      <a:gd name="T54" fmla="*/ 136 w 179"/>
                      <a:gd name="T55" fmla="*/ 101 h 169"/>
                      <a:gd name="T56" fmla="*/ 128 w 179"/>
                      <a:gd name="T57" fmla="*/ 93 h 169"/>
                      <a:gd name="T58" fmla="*/ 128 w 179"/>
                      <a:gd name="T59" fmla="*/ 101 h 169"/>
                      <a:gd name="T60" fmla="*/ 119 w 179"/>
                      <a:gd name="T61" fmla="*/ 110 h 169"/>
                      <a:gd name="T62" fmla="*/ 85 w 179"/>
                      <a:gd name="T63" fmla="*/ 118 h 169"/>
                      <a:gd name="T64" fmla="*/ 68 w 179"/>
                      <a:gd name="T65" fmla="*/ 135 h 169"/>
                      <a:gd name="T66" fmla="*/ 17 w 179"/>
                      <a:gd name="T67" fmla="*/ 169 h 169"/>
                      <a:gd name="T68" fmla="*/ 17 w 179"/>
                      <a:gd name="T69" fmla="*/ 169 h 169"/>
                      <a:gd name="T70" fmla="*/ 9 w 179"/>
                      <a:gd name="T71" fmla="*/ 161 h 169"/>
                      <a:gd name="T72" fmla="*/ 26 w 179"/>
                      <a:gd name="T73" fmla="*/ 135 h 169"/>
                      <a:gd name="T74" fmla="*/ 17 w 179"/>
                      <a:gd name="T75" fmla="*/ 127 h 169"/>
                      <a:gd name="T76" fmla="*/ 17 w 179"/>
                      <a:gd name="T77" fmla="*/ 118 h 169"/>
                      <a:gd name="T78" fmla="*/ 17 w 179"/>
                      <a:gd name="T79" fmla="*/ 101 h 169"/>
                      <a:gd name="T80" fmla="*/ 17 w 179"/>
                      <a:gd name="T81" fmla="*/ 101 h 16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79"/>
                      <a:gd name="T124" fmla="*/ 0 h 169"/>
                      <a:gd name="T125" fmla="*/ 179 w 179"/>
                      <a:gd name="T126" fmla="*/ 169 h 16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79" h="169">
                        <a:moveTo>
                          <a:pt x="17" y="101"/>
                        </a:moveTo>
                        <a:lnTo>
                          <a:pt x="9" y="76"/>
                        </a:lnTo>
                        <a:lnTo>
                          <a:pt x="0" y="34"/>
                        </a:lnTo>
                        <a:lnTo>
                          <a:pt x="43" y="25"/>
                        </a:lnTo>
                        <a:lnTo>
                          <a:pt x="51" y="25"/>
                        </a:lnTo>
                        <a:lnTo>
                          <a:pt x="68" y="17"/>
                        </a:lnTo>
                        <a:lnTo>
                          <a:pt x="68" y="25"/>
                        </a:lnTo>
                        <a:lnTo>
                          <a:pt x="68" y="17"/>
                        </a:lnTo>
                        <a:lnTo>
                          <a:pt x="85" y="17"/>
                        </a:lnTo>
                        <a:lnTo>
                          <a:pt x="94" y="8"/>
                        </a:lnTo>
                        <a:lnTo>
                          <a:pt x="128" y="0"/>
                        </a:lnTo>
                        <a:lnTo>
                          <a:pt x="136" y="0"/>
                        </a:lnTo>
                        <a:lnTo>
                          <a:pt x="162" y="0"/>
                        </a:lnTo>
                        <a:lnTo>
                          <a:pt x="170" y="34"/>
                        </a:lnTo>
                        <a:lnTo>
                          <a:pt x="170" y="42"/>
                        </a:lnTo>
                        <a:lnTo>
                          <a:pt x="170" y="51"/>
                        </a:lnTo>
                        <a:lnTo>
                          <a:pt x="179" y="68"/>
                        </a:lnTo>
                        <a:lnTo>
                          <a:pt x="179" y="76"/>
                        </a:lnTo>
                        <a:lnTo>
                          <a:pt x="179" y="84"/>
                        </a:lnTo>
                        <a:lnTo>
                          <a:pt x="136" y="101"/>
                        </a:lnTo>
                        <a:lnTo>
                          <a:pt x="128" y="93"/>
                        </a:lnTo>
                        <a:lnTo>
                          <a:pt x="128" y="101"/>
                        </a:lnTo>
                        <a:lnTo>
                          <a:pt x="119" y="110"/>
                        </a:lnTo>
                        <a:lnTo>
                          <a:pt x="85" y="118"/>
                        </a:lnTo>
                        <a:lnTo>
                          <a:pt x="68" y="135"/>
                        </a:lnTo>
                        <a:lnTo>
                          <a:pt x="17" y="169"/>
                        </a:lnTo>
                        <a:lnTo>
                          <a:pt x="9" y="161"/>
                        </a:lnTo>
                        <a:lnTo>
                          <a:pt x="26" y="135"/>
                        </a:lnTo>
                        <a:lnTo>
                          <a:pt x="17" y="127"/>
                        </a:lnTo>
                        <a:lnTo>
                          <a:pt x="17" y="118"/>
                        </a:lnTo>
                        <a:lnTo>
                          <a:pt x="17" y="101"/>
                        </a:lnTo>
                        <a:close/>
                      </a:path>
                    </a:pathLst>
                  </a:custGeom>
                  <a:solidFill>
                    <a:schemeClr val="bg2"/>
                  </a:solidFill>
                  <a:ln w="12700">
                    <a:noFill/>
                    <a:round/>
                    <a:headEnd/>
                    <a:tailEnd/>
                  </a:ln>
                </p:spPr>
                <p:txBody>
                  <a:bodyPr/>
                  <a:lstStyle/>
                  <a:p>
                    <a:endParaRPr lang="en-US" sz="1350"/>
                  </a:p>
                </p:txBody>
              </p:sp>
              <p:sp>
                <p:nvSpPr>
                  <p:cNvPr id="394" name="Freeform 23"/>
                  <p:cNvSpPr>
                    <a:spLocks/>
                  </p:cNvSpPr>
                  <p:nvPr/>
                </p:nvSpPr>
                <p:spPr bwMode="auto">
                  <a:xfrm>
                    <a:off x="5203" y="1462"/>
                    <a:ext cx="59" cy="101"/>
                  </a:xfrm>
                  <a:custGeom>
                    <a:avLst/>
                    <a:gdLst>
                      <a:gd name="T0" fmla="*/ 8 w 59"/>
                      <a:gd name="T1" fmla="*/ 68 h 101"/>
                      <a:gd name="T2" fmla="*/ 8 w 59"/>
                      <a:gd name="T3" fmla="*/ 59 h 101"/>
                      <a:gd name="T4" fmla="*/ 8 w 59"/>
                      <a:gd name="T5" fmla="*/ 51 h 101"/>
                      <a:gd name="T6" fmla="*/ 0 w 59"/>
                      <a:gd name="T7" fmla="*/ 17 h 101"/>
                      <a:gd name="T8" fmla="*/ 25 w 59"/>
                      <a:gd name="T9" fmla="*/ 8 h 101"/>
                      <a:gd name="T10" fmla="*/ 34 w 59"/>
                      <a:gd name="T11" fmla="*/ 0 h 101"/>
                      <a:gd name="T12" fmla="*/ 34 w 59"/>
                      <a:gd name="T13" fmla="*/ 8 h 101"/>
                      <a:gd name="T14" fmla="*/ 42 w 59"/>
                      <a:gd name="T15" fmla="*/ 17 h 101"/>
                      <a:gd name="T16" fmla="*/ 42 w 59"/>
                      <a:gd name="T17" fmla="*/ 17 h 101"/>
                      <a:gd name="T18" fmla="*/ 42 w 59"/>
                      <a:gd name="T19" fmla="*/ 17 h 101"/>
                      <a:gd name="T20" fmla="*/ 42 w 59"/>
                      <a:gd name="T21" fmla="*/ 25 h 101"/>
                      <a:gd name="T22" fmla="*/ 51 w 59"/>
                      <a:gd name="T23" fmla="*/ 25 h 101"/>
                      <a:gd name="T24" fmla="*/ 51 w 59"/>
                      <a:gd name="T25" fmla="*/ 34 h 101"/>
                      <a:gd name="T26" fmla="*/ 51 w 59"/>
                      <a:gd name="T27" fmla="*/ 34 h 101"/>
                      <a:gd name="T28" fmla="*/ 59 w 59"/>
                      <a:gd name="T29" fmla="*/ 34 h 101"/>
                      <a:gd name="T30" fmla="*/ 59 w 59"/>
                      <a:gd name="T31" fmla="*/ 34 h 101"/>
                      <a:gd name="T32" fmla="*/ 59 w 59"/>
                      <a:gd name="T33" fmla="*/ 42 h 101"/>
                      <a:gd name="T34" fmla="*/ 51 w 59"/>
                      <a:gd name="T35" fmla="*/ 34 h 101"/>
                      <a:gd name="T36" fmla="*/ 42 w 59"/>
                      <a:gd name="T37" fmla="*/ 34 h 101"/>
                      <a:gd name="T38" fmla="*/ 51 w 59"/>
                      <a:gd name="T39" fmla="*/ 42 h 101"/>
                      <a:gd name="T40" fmla="*/ 42 w 59"/>
                      <a:gd name="T41" fmla="*/ 51 h 101"/>
                      <a:gd name="T42" fmla="*/ 51 w 59"/>
                      <a:gd name="T43" fmla="*/ 68 h 101"/>
                      <a:gd name="T44" fmla="*/ 51 w 59"/>
                      <a:gd name="T45" fmla="*/ 85 h 101"/>
                      <a:gd name="T46" fmla="*/ 25 w 59"/>
                      <a:gd name="T47" fmla="*/ 101 h 101"/>
                      <a:gd name="T48" fmla="*/ 17 w 59"/>
                      <a:gd name="T49" fmla="*/ 101 h 101"/>
                      <a:gd name="T50" fmla="*/ 17 w 59"/>
                      <a:gd name="T51" fmla="*/ 101 h 101"/>
                      <a:gd name="T52" fmla="*/ 17 w 59"/>
                      <a:gd name="T53" fmla="*/ 101 h 101"/>
                      <a:gd name="T54" fmla="*/ 17 w 59"/>
                      <a:gd name="T55" fmla="*/ 93 h 101"/>
                      <a:gd name="T56" fmla="*/ 17 w 59"/>
                      <a:gd name="T57" fmla="*/ 85 h 101"/>
                      <a:gd name="T58" fmla="*/ 8 w 59"/>
                      <a:gd name="T59" fmla="*/ 68 h 101"/>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59"/>
                      <a:gd name="T91" fmla="*/ 0 h 101"/>
                      <a:gd name="T92" fmla="*/ 59 w 59"/>
                      <a:gd name="T93" fmla="*/ 101 h 101"/>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59" h="101">
                        <a:moveTo>
                          <a:pt x="8" y="68"/>
                        </a:moveTo>
                        <a:lnTo>
                          <a:pt x="8" y="59"/>
                        </a:lnTo>
                        <a:lnTo>
                          <a:pt x="8" y="51"/>
                        </a:lnTo>
                        <a:lnTo>
                          <a:pt x="0" y="17"/>
                        </a:lnTo>
                        <a:lnTo>
                          <a:pt x="25" y="8"/>
                        </a:lnTo>
                        <a:lnTo>
                          <a:pt x="34" y="0"/>
                        </a:lnTo>
                        <a:lnTo>
                          <a:pt x="34" y="8"/>
                        </a:lnTo>
                        <a:lnTo>
                          <a:pt x="42" y="17"/>
                        </a:lnTo>
                        <a:lnTo>
                          <a:pt x="42" y="25"/>
                        </a:lnTo>
                        <a:lnTo>
                          <a:pt x="51" y="25"/>
                        </a:lnTo>
                        <a:lnTo>
                          <a:pt x="51" y="34"/>
                        </a:lnTo>
                        <a:lnTo>
                          <a:pt x="59" y="34"/>
                        </a:lnTo>
                        <a:lnTo>
                          <a:pt x="59" y="42"/>
                        </a:lnTo>
                        <a:lnTo>
                          <a:pt x="51" y="34"/>
                        </a:lnTo>
                        <a:lnTo>
                          <a:pt x="42" y="34"/>
                        </a:lnTo>
                        <a:lnTo>
                          <a:pt x="51" y="42"/>
                        </a:lnTo>
                        <a:lnTo>
                          <a:pt x="42" y="51"/>
                        </a:lnTo>
                        <a:lnTo>
                          <a:pt x="51" y="68"/>
                        </a:lnTo>
                        <a:lnTo>
                          <a:pt x="51" y="85"/>
                        </a:lnTo>
                        <a:lnTo>
                          <a:pt x="25" y="101"/>
                        </a:lnTo>
                        <a:lnTo>
                          <a:pt x="17" y="101"/>
                        </a:lnTo>
                        <a:lnTo>
                          <a:pt x="17" y="93"/>
                        </a:lnTo>
                        <a:lnTo>
                          <a:pt x="17" y="85"/>
                        </a:lnTo>
                        <a:lnTo>
                          <a:pt x="8" y="68"/>
                        </a:lnTo>
                        <a:close/>
                      </a:path>
                    </a:pathLst>
                  </a:custGeom>
                  <a:solidFill>
                    <a:schemeClr val="bg2"/>
                  </a:solidFill>
                  <a:ln w="12700">
                    <a:noFill/>
                    <a:round/>
                    <a:headEnd/>
                    <a:tailEnd/>
                  </a:ln>
                </p:spPr>
                <p:txBody>
                  <a:bodyPr/>
                  <a:lstStyle/>
                  <a:p>
                    <a:endParaRPr lang="en-US" sz="1350"/>
                  </a:p>
                </p:txBody>
              </p:sp>
              <p:sp>
                <p:nvSpPr>
                  <p:cNvPr id="395" name="Freeform 24"/>
                  <p:cNvSpPr>
                    <a:spLocks/>
                  </p:cNvSpPr>
                  <p:nvPr/>
                </p:nvSpPr>
                <p:spPr bwMode="auto">
                  <a:xfrm>
                    <a:off x="5271" y="1504"/>
                    <a:ext cx="8" cy="26"/>
                  </a:xfrm>
                  <a:custGeom>
                    <a:avLst/>
                    <a:gdLst>
                      <a:gd name="T0" fmla="*/ 0 w 8"/>
                      <a:gd name="T1" fmla="*/ 0 h 26"/>
                      <a:gd name="T2" fmla="*/ 0 w 8"/>
                      <a:gd name="T3" fmla="*/ 0 h 26"/>
                      <a:gd name="T4" fmla="*/ 8 w 8"/>
                      <a:gd name="T5" fmla="*/ 17 h 26"/>
                      <a:gd name="T6" fmla="*/ 0 w 8"/>
                      <a:gd name="T7" fmla="*/ 26 h 26"/>
                      <a:gd name="T8" fmla="*/ 0 w 8"/>
                      <a:gd name="T9" fmla="*/ 0 h 26"/>
                      <a:gd name="T10" fmla="*/ 0 60000 65536"/>
                      <a:gd name="T11" fmla="*/ 0 60000 65536"/>
                      <a:gd name="T12" fmla="*/ 0 60000 65536"/>
                      <a:gd name="T13" fmla="*/ 0 60000 65536"/>
                      <a:gd name="T14" fmla="*/ 0 60000 65536"/>
                      <a:gd name="T15" fmla="*/ 0 w 8"/>
                      <a:gd name="T16" fmla="*/ 0 h 26"/>
                      <a:gd name="T17" fmla="*/ 8 w 8"/>
                      <a:gd name="T18" fmla="*/ 26 h 26"/>
                    </a:gdLst>
                    <a:ahLst/>
                    <a:cxnLst>
                      <a:cxn ang="T10">
                        <a:pos x="T0" y="T1"/>
                      </a:cxn>
                      <a:cxn ang="T11">
                        <a:pos x="T2" y="T3"/>
                      </a:cxn>
                      <a:cxn ang="T12">
                        <a:pos x="T4" y="T5"/>
                      </a:cxn>
                      <a:cxn ang="T13">
                        <a:pos x="T6" y="T7"/>
                      </a:cxn>
                      <a:cxn ang="T14">
                        <a:pos x="T8" y="T9"/>
                      </a:cxn>
                    </a:cxnLst>
                    <a:rect l="T15" t="T16" r="T17" b="T18"/>
                    <a:pathLst>
                      <a:path w="8" h="26">
                        <a:moveTo>
                          <a:pt x="0" y="0"/>
                        </a:moveTo>
                        <a:lnTo>
                          <a:pt x="0" y="0"/>
                        </a:lnTo>
                        <a:lnTo>
                          <a:pt x="8" y="17"/>
                        </a:lnTo>
                        <a:lnTo>
                          <a:pt x="0" y="26"/>
                        </a:lnTo>
                        <a:lnTo>
                          <a:pt x="0" y="0"/>
                        </a:lnTo>
                        <a:close/>
                      </a:path>
                    </a:pathLst>
                  </a:custGeom>
                  <a:solidFill>
                    <a:schemeClr val="bg2"/>
                  </a:solidFill>
                  <a:ln w="12700">
                    <a:noFill/>
                    <a:round/>
                    <a:headEnd/>
                    <a:tailEnd/>
                  </a:ln>
                </p:spPr>
                <p:txBody>
                  <a:bodyPr/>
                  <a:lstStyle/>
                  <a:p>
                    <a:endParaRPr lang="en-US" sz="1350"/>
                  </a:p>
                </p:txBody>
              </p:sp>
              <p:sp>
                <p:nvSpPr>
                  <p:cNvPr id="396" name="Freeform 25"/>
                  <p:cNvSpPr>
                    <a:spLocks/>
                  </p:cNvSpPr>
                  <p:nvPr/>
                </p:nvSpPr>
                <p:spPr bwMode="auto">
                  <a:xfrm>
                    <a:off x="5262" y="1513"/>
                    <a:ext cx="9" cy="25"/>
                  </a:xfrm>
                  <a:custGeom>
                    <a:avLst/>
                    <a:gdLst>
                      <a:gd name="T0" fmla="*/ 0 w 9"/>
                      <a:gd name="T1" fmla="*/ 0 h 25"/>
                      <a:gd name="T2" fmla="*/ 9 w 9"/>
                      <a:gd name="T3" fmla="*/ 0 h 25"/>
                      <a:gd name="T4" fmla="*/ 9 w 9"/>
                      <a:gd name="T5" fmla="*/ 17 h 25"/>
                      <a:gd name="T6" fmla="*/ 0 w 9"/>
                      <a:gd name="T7" fmla="*/ 17 h 25"/>
                      <a:gd name="T8" fmla="*/ 0 w 9"/>
                      <a:gd name="T9" fmla="*/ 25 h 25"/>
                      <a:gd name="T10" fmla="*/ 0 w 9"/>
                      <a:gd name="T11" fmla="*/ 0 h 25"/>
                      <a:gd name="T12" fmla="*/ 0 60000 65536"/>
                      <a:gd name="T13" fmla="*/ 0 60000 65536"/>
                      <a:gd name="T14" fmla="*/ 0 60000 65536"/>
                      <a:gd name="T15" fmla="*/ 0 60000 65536"/>
                      <a:gd name="T16" fmla="*/ 0 60000 65536"/>
                      <a:gd name="T17" fmla="*/ 0 60000 65536"/>
                      <a:gd name="T18" fmla="*/ 0 w 9"/>
                      <a:gd name="T19" fmla="*/ 0 h 25"/>
                      <a:gd name="T20" fmla="*/ 9 w 9"/>
                      <a:gd name="T21" fmla="*/ 25 h 25"/>
                    </a:gdLst>
                    <a:ahLst/>
                    <a:cxnLst>
                      <a:cxn ang="T12">
                        <a:pos x="T0" y="T1"/>
                      </a:cxn>
                      <a:cxn ang="T13">
                        <a:pos x="T2" y="T3"/>
                      </a:cxn>
                      <a:cxn ang="T14">
                        <a:pos x="T4" y="T5"/>
                      </a:cxn>
                      <a:cxn ang="T15">
                        <a:pos x="T6" y="T7"/>
                      </a:cxn>
                      <a:cxn ang="T16">
                        <a:pos x="T8" y="T9"/>
                      </a:cxn>
                      <a:cxn ang="T17">
                        <a:pos x="T10" y="T11"/>
                      </a:cxn>
                    </a:cxnLst>
                    <a:rect l="T18" t="T19" r="T20" b="T21"/>
                    <a:pathLst>
                      <a:path w="9" h="25">
                        <a:moveTo>
                          <a:pt x="0" y="0"/>
                        </a:moveTo>
                        <a:lnTo>
                          <a:pt x="9" y="0"/>
                        </a:lnTo>
                        <a:lnTo>
                          <a:pt x="9" y="17"/>
                        </a:lnTo>
                        <a:lnTo>
                          <a:pt x="0" y="17"/>
                        </a:lnTo>
                        <a:lnTo>
                          <a:pt x="0" y="25"/>
                        </a:lnTo>
                        <a:lnTo>
                          <a:pt x="0" y="0"/>
                        </a:lnTo>
                        <a:close/>
                      </a:path>
                    </a:pathLst>
                  </a:custGeom>
                  <a:solidFill>
                    <a:schemeClr val="bg2"/>
                  </a:solidFill>
                  <a:ln w="12700">
                    <a:noFill/>
                    <a:round/>
                    <a:headEnd/>
                    <a:tailEnd/>
                  </a:ln>
                </p:spPr>
                <p:txBody>
                  <a:bodyPr/>
                  <a:lstStyle/>
                  <a:p>
                    <a:endParaRPr lang="en-US" sz="1350"/>
                  </a:p>
                </p:txBody>
              </p:sp>
              <p:sp>
                <p:nvSpPr>
                  <p:cNvPr id="397" name="Freeform 26"/>
                  <p:cNvSpPr>
                    <a:spLocks/>
                  </p:cNvSpPr>
                  <p:nvPr/>
                </p:nvSpPr>
                <p:spPr bwMode="auto">
                  <a:xfrm>
                    <a:off x="4923" y="1623"/>
                    <a:ext cx="127" cy="305"/>
                  </a:xfrm>
                  <a:custGeom>
                    <a:avLst/>
                    <a:gdLst>
                      <a:gd name="T0" fmla="*/ 0 w 127"/>
                      <a:gd name="T1" fmla="*/ 220 h 305"/>
                      <a:gd name="T2" fmla="*/ 0 w 127"/>
                      <a:gd name="T3" fmla="*/ 220 h 305"/>
                      <a:gd name="T4" fmla="*/ 8 w 127"/>
                      <a:gd name="T5" fmla="*/ 212 h 305"/>
                      <a:gd name="T6" fmla="*/ 8 w 127"/>
                      <a:gd name="T7" fmla="*/ 203 h 305"/>
                      <a:gd name="T8" fmla="*/ 25 w 127"/>
                      <a:gd name="T9" fmla="*/ 203 h 305"/>
                      <a:gd name="T10" fmla="*/ 34 w 127"/>
                      <a:gd name="T11" fmla="*/ 195 h 305"/>
                      <a:gd name="T12" fmla="*/ 25 w 127"/>
                      <a:gd name="T13" fmla="*/ 186 h 305"/>
                      <a:gd name="T14" fmla="*/ 34 w 127"/>
                      <a:gd name="T15" fmla="*/ 186 h 305"/>
                      <a:gd name="T16" fmla="*/ 34 w 127"/>
                      <a:gd name="T17" fmla="*/ 186 h 305"/>
                      <a:gd name="T18" fmla="*/ 42 w 127"/>
                      <a:gd name="T19" fmla="*/ 178 h 305"/>
                      <a:gd name="T20" fmla="*/ 50 w 127"/>
                      <a:gd name="T21" fmla="*/ 169 h 305"/>
                      <a:gd name="T22" fmla="*/ 59 w 127"/>
                      <a:gd name="T23" fmla="*/ 161 h 305"/>
                      <a:gd name="T24" fmla="*/ 59 w 127"/>
                      <a:gd name="T25" fmla="*/ 152 h 305"/>
                      <a:gd name="T26" fmla="*/ 42 w 127"/>
                      <a:gd name="T27" fmla="*/ 135 h 305"/>
                      <a:gd name="T28" fmla="*/ 34 w 127"/>
                      <a:gd name="T29" fmla="*/ 135 h 305"/>
                      <a:gd name="T30" fmla="*/ 34 w 127"/>
                      <a:gd name="T31" fmla="*/ 127 h 305"/>
                      <a:gd name="T32" fmla="*/ 25 w 127"/>
                      <a:gd name="T33" fmla="*/ 127 h 305"/>
                      <a:gd name="T34" fmla="*/ 17 w 127"/>
                      <a:gd name="T35" fmla="*/ 127 h 305"/>
                      <a:gd name="T36" fmla="*/ 17 w 127"/>
                      <a:gd name="T37" fmla="*/ 110 h 305"/>
                      <a:gd name="T38" fmla="*/ 8 w 127"/>
                      <a:gd name="T39" fmla="*/ 110 h 305"/>
                      <a:gd name="T40" fmla="*/ 8 w 127"/>
                      <a:gd name="T41" fmla="*/ 110 h 305"/>
                      <a:gd name="T42" fmla="*/ 0 w 127"/>
                      <a:gd name="T43" fmla="*/ 101 h 305"/>
                      <a:gd name="T44" fmla="*/ 8 w 127"/>
                      <a:gd name="T45" fmla="*/ 101 h 305"/>
                      <a:gd name="T46" fmla="*/ 0 w 127"/>
                      <a:gd name="T47" fmla="*/ 93 h 305"/>
                      <a:gd name="T48" fmla="*/ 0 w 127"/>
                      <a:gd name="T49" fmla="*/ 85 h 305"/>
                      <a:gd name="T50" fmla="*/ 8 w 127"/>
                      <a:gd name="T51" fmla="*/ 85 h 305"/>
                      <a:gd name="T52" fmla="*/ 8 w 127"/>
                      <a:gd name="T53" fmla="*/ 76 h 305"/>
                      <a:gd name="T54" fmla="*/ 8 w 127"/>
                      <a:gd name="T55" fmla="*/ 68 h 305"/>
                      <a:gd name="T56" fmla="*/ 8 w 127"/>
                      <a:gd name="T57" fmla="*/ 68 h 305"/>
                      <a:gd name="T58" fmla="*/ 0 w 127"/>
                      <a:gd name="T59" fmla="*/ 59 h 305"/>
                      <a:gd name="T60" fmla="*/ 8 w 127"/>
                      <a:gd name="T61" fmla="*/ 51 h 305"/>
                      <a:gd name="T62" fmla="*/ 8 w 127"/>
                      <a:gd name="T63" fmla="*/ 42 h 305"/>
                      <a:gd name="T64" fmla="*/ 8 w 127"/>
                      <a:gd name="T65" fmla="*/ 42 h 305"/>
                      <a:gd name="T66" fmla="*/ 17 w 127"/>
                      <a:gd name="T67" fmla="*/ 42 h 305"/>
                      <a:gd name="T68" fmla="*/ 17 w 127"/>
                      <a:gd name="T69" fmla="*/ 25 h 305"/>
                      <a:gd name="T70" fmla="*/ 17 w 127"/>
                      <a:gd name="T71" fmla="*/ 17 h 305"/>
                      <a:gd name="T72" fmla="*/ 25 w 127"/>
                      <a:gd name="T73" fmla="*/ 8 h 305"/>
                      <a:gd name="T74" fmla="*/ 67 w 127"/>
                      <a:gd name="T75" fmla="*/ 17 h 305"/>
                      <a:gd name="T76" fmla="*/ 84 w 127"/>
                      <a:gd name="T77" fmla="*/ 17 h 305"/>
                      <a:gd name="T78" fmla="*/ 118 w 127"/>
                      <a:gd name="T79" fmla="*/ 34 h 305"/>
                      <a:gd name="T80" fmla="*/ 118 w 127"/>
                      <a:gd name="T81" fmla="*/ 42 h 305"/>
                      <a:gd name="T82" fmla="*/ 110 w 127"/>
                      <a:gd name="T83" fmla="*/ 68 h 305"/>
                      <a:gd name="T84" fmla="*/ 101 w 127"/>
                      <a:gd name="T85" fmla="*/ 76 h 305"/>
                      <a:gd name="T86" fmla="*/ 101 w 127"/>
                      <a:gd name="T87" fmla="*/ 76 h 305"/>
                      <a:gd name="T88" fmla="*/ 93 w 127"/>
                      <a:gd name="T89" fmla="*/ 101 h 305"/>
                      <a:gd name="T90" fmla="*/ 101 w 127"/>
                      <a:gd name="T91" fmla="*/ 110 h 305"/>
                      <a:gd name="T92" fmla="*/ 127 w 127"/>
                      <a:gd name="T93" fmla="*/ 118 h 305"/>
                      <a:gd name="T94" fmla="*/ 127 w 127"/>
                      <a:gd name="T95" fmla="*/ 144 h 305"/>
                      <a:gd name="T96" fmla="*/ 127 w 127"/>
                      <a:gd name="T97" fmla="*/ 144 h 305"/>
                      <a:gd name="T98" fmla="*/ 118 w 127"/>
                      <a:gd name="T99" fmla="*/ 152 h 305"/>
                      <a:gd name="T100" fmla="*/ 127 w 127"/>
                      <a:gd name="T101" fmla="*/ 178 h 305"/>
                      <a:gd name="T102" fmla="*/ 127 w 127"/>
                      <a:gd name="T103" fmla="*/ 212 h 305"/>
                      <a:gd name="T104" fmla="*/ 118 w 127"/>
                      <a:gd name="T105" fmla="*/ 220 h 305"/>
                      <a:gd name="T106" fmla="*/ 110 w 127"/>
                      <a:gd name="T107" fmla="*/ 229 h 305"/>
                      <a:gd name="T108" fmla="*/ 110 w 127"/>
                      <a:gd name="T109" fmla="*/ 246 h 305"/>
                      <a:gd name="T110" fmla="*/ 93 w 127"/>
                      <a:gd name="T111" fmla="*/ 262 h 305"/>
                      <a:gd name="T112" fmla="*/ 84 w 127"/>
                      <a:gd name="T113" fmla="*/ 296 h 305"/>
                      <a:gd name="T114" fmla="*/ 84 w 127"/>
                      <a:gd name="T115" fmla="*/ 305 h 305"/>
                      <a:gd name="T116" fmla="*/ 76 w 127"/>
                      <a:gd name="T117" fmla="*/ 288 h 305"/>
                      <a:gd name="T118" fmla="*/ 59 w 127"/>
                      <a:gd name="T119" fmla="*/ 279 h 305"/>
                      <a:gd name="T120" fmla="*/ 17 w 127"/>
                      <a:gd name="T121" fmla="*/ 262 h 305"/>
                      <a:gd name="T122" fmla="*/ 0 w 127"/>
                      <a:gd name="T123" fmla="*/ 246 h 305"/>
                      <a:gd name="T124" fmla="*/ 0 w 127"/>
                      <a:gd name="T125" fmla="*/ 229 h 30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27"/>
                      <a:gd name="T190" fmla="*/ 0 h 305"/>
                      <a:gd name="T191" fmla="*/ 127 w 127"/>
                      <a:gd name="T192" fmla="*/ 305 h 305"/>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27" h="305">
                        <a:moveTo>
                          <a:pt x="0" y="229"/>
                        </a:moveTo>
                        <a:lnTo>
                          <a:pt x="0" y="220"/>
                        </a:lnTo>
                        <a:lnTo>
                          <a:pt x="8" y="212"/>
                        </a:lnTo>
                        <a:lnTo>
                          <a:pt x="8" y="203"/>
                        </a:lnTo>
                        <a:lnTo>
                          <a:pt x="17" y="203"/>
                        </a:lnTo>
                        <a:lnTo>
                          <a:pt x="25" y="203"/>
                        </a:lnTo>
                        <a:lnTo>
                          <a:pt x="25" y="195"/>
                        </a:lnTo>
                        <a:lnTo>
                          <a:pt x="34" y="195"/>
                        </a:lnTo>
                        <a:lnTo>
                          <a:pt x="25" y="186"/>
                        </a:lnTo>
                        <a:lnTo>
                          <a:pt x="34" y="186"/>
                        </a:lnTo>
                        <a:lnTo>
                          <a:pt x="34" y="178"/>
                        </a:lnTo>
                        <a:lnTo>
                          <a:pt x="42" y="178"/>
                        </a:lnTo>
                        <a:lnTo>
                          <a:pt x="42" y="169"/>
                        </a:lnTo>
                        <a:lnTo>
                          <a:pt x="50" y="169"/>
                        </a:lnTo>
                        <a:lnTo>
                          <a:pt x="50" y="161"/>
                        </a:lnTo>
                        <a:lnTo>
                          <a:pt x="59" y="161"/>
                        </a:lnTo>
                        <a:lnTo>
                          <a:pt x="59" y="152"/>
                        </a:lnTo>
                        <a:lnTo>
                          <a:pt x="50" y="144"/>
                        </a:lnTo>
                        <a:lnTo>
                          <a:pt x="42" y="135"/>
                        </a:lnTo>
                        <a:lnTo>
                          <a:pt x="34" y="135"/>
                        </a:lnTo>
                        <a:lnTo>
                          <a:pt x="34" y="127"/>
                        </a:lnTo>
                        <a:lnTo>
                          <a:pt x="25" y="127"/>
                        </a:lnTo>
                        <a:lnTo>
                          <a:pt x="17" y="127"/>
                        </a:lnTo>
                        <a:lnTo>
                          <a:pt x="17" y="118"/>
                        </a:lnTo>
                        <a:lnTo>
                          <a:pt x="17" y="110"/>
                        </a:lnTo>
                        <a:lnTo>
                          <a:pt x="8" y="110"/>
                        </a:lnTo>
                        <a:lnTo>
                          <a:pt x="0" y="101"/>
                        </a:lnTo>
                        <a:lnTo>
                          <a:pt x="8" y="101"/>
                        </a:lnTo>
                        <a:lnTo>
                          <a:pt x="0" y="93"/>
                        </a:lnTo>
                        <a:lnTo>
                          <a:pt x="0" y="85"/>
                        </a:lnTo>
                        <a:lnTo>
                          <a:pt x="8" y="85"/>
                        </a:lnTo>
                        <a:lnTo>
                          <a:pt x="8" y="76"/>
                        </a:lnTo>
                        <a:lnTo>
                          <a:pt x="8" y="68"/>
                        </a:lnTo>
                        <a:lnTo>
                          <a:pt x="0" y="59"/>
                        </a:lnTo>
                        <a:lnTo>
                          <a:pt x="8" y="51"/>
                        </a:lnTo>
                        <a:lnTo>
                          <a:pt x="8" y="42"/>
                        </a:lnTo>
                        <a:lnTo>
                          <a:pt x="17" y="42"/>
                        </a:lnTo>
                        <a:lnTo>
                          <a:pt x="8" y="42"/>
                        </a:lnTo>
                        <a:lnTo>
                          <a:pt x="17" y="42"/>
                        </a:lnTo>
                        <a:lnTo>
                          <a:pt x="17" y="34"/>
                        </a:lnTo>
                        <a:lnTo>
                          <a:pt x="17" y="25"/>
                        </a:lnTo>
                        <a:lnTo>
                          <a:pt x="17" y="17"/>
                        </a:lnTo>
                        <a:lnTo>
                          <a:pt x="25" y="8"/>
                        </a:lnTo>
                        <a:lnTo>
                          <a:pt x="34" y="0"/>
                        </a:lnTo>
                        <a:lnTo>
                          <a:pt x="67" y="17"/>
                        </a:lnTo>
                        <a:lnTo>
                          <a:pt x="76" y="17"/>
                        </a:lnTo>
                        <a:lnTo>
                          <a:pt x="84" y="17"/>
                        </a:lnTo>
                        <a:lnTo>
                          <a:pt x="118" y="25"/>
                        </a:lnTo>
                        <a:lnTo>
                          <a:pt x="118" y="34"/>
                        </a:lnTo>
                        <a:lnTo>
                          <a:pt x="118" y="42"/>
                        </a:lnTo>
                        <a:lnTo>
                          <a:pt x="110" y="59"/>
                        </a:lnTo>
                        <a:lnTo>
                          <a:pt x="110" y="68"/>
                        </a:lnTo>
                        <a:lnTo>
                          <a:pt x="101" y="76"/>
                        </a:lnTo>
                        <a:lnTo>
                          <a:pt x="101" y="68"/>
                        </a:lnTo>
                        <a:lnTo>
                          <a:pt x="101" y="76"/>
                        </a:lnTo>
                        <a:lnTo>
                          <a:pt x="101" y="85"/>
                        </a:lnTo>
                        <a:lnTo>
                          <a:pt x="93" y="101"/>
                        </a:lnTo>
                        <a:lnTo>
                          <a:pt x="101" y="110"/>
                        </a:lnTo>
                        <a:lnTo>
                          <a:pt x="110" y="101"/>
                        </a:lnTo>
                        <a:lnTo>
                          <a:pt x="127" y="118"/>
                        </a:lnTo>
                        <a:lnTo>
                          <a:pt x="127" y="144"/>
                        </a:lnTo>
                        <a:lnTo>
                          <a:pt x="127" y="152"/>
                        </a:lnTo>
                        <a:lnTo>
                          <a:pt x="118" y="152"/>
                        </a:lnTo>
                        <a:lnTo>
                          <a:pt x="127" y="152"/>
                        </a:lnTo>
                        <a:lnTo>
                          <a:pt x="127" y="178"/>
                        </a:lnTo>
                        <a:lnTo>
                          <a:pt x="127" y="195"/>
                        </a:lnTo>
                        <a:lnTo>
                          <a:pt x="127" y="212"/>
                        </a:lnTo>
                        <a:lnTo>
                          <a:pt x="118" y="220"/>
                        </a:lnTo>
                        <a:lnTo>
                          <a:pt x="110" y="220"/>
                        </a:lnTo>
                        <a:lnTo>
                          <a:pt x="110" y="229"/>
                        </a:lnTo>
                        <a:lnTo>
                          <a:pt x="110" y="237"/>
                        </a:lnTo>
                        <a:lnTo>
                          <a:pt x="110" y="246"/>
                        </a:lnTo>
                        <a:lnTo>
                          <a:pt x="93" y="262"/>
                        </a:lnTo>
                        <a:lnTo>
                          <a:pt x="101" y="262"/>
                        </a:lnTo>
                        <a:lnTo>
                          <a:pt x="84" y="296"/>
                        </a:lnTo>
                        <a:lnTo>
                          <a:pt x="84" y="305"/>
                        </a:lnTo>
                        <a:lnTo>
                          <a:pt x="76" y="305"/>
                        </a:lnTo>
                        <a:lnTo>
                          <a:pt x="76" y="288"/>
                        </a:lnTo>
                        <a:lnTo>
                          <a:pt x="67" y="279"/>
                        </a:lnTo>
                        <a:lnTo>
                          <a:pt x="59" y="279"/>
                        </a:lnTo>
                        <a:lnTo>
                          <a:pt x="50" y="288"/>
                        </a:lnTo>
                        <a:lnTo>
                          <a:pt x="17" y="262"/>
                        </a:lnTo>
                        <a:lnTo>
                          <a:pt x="0" y="254"/>
                        </a:lnTo>
                        <a:lnTo>
                          <a:pt x="0" y="246"/>
                        </a:lnTo>
                        <a:lnTo>
                          <a:pt x="0" y="237"/>
                        </a:lnTo>
                        <a:lnTo>
                          <a:pt x="0" y="229"/>
                        </a:lnTo>
                        <a:close/>
                      </a:path>
                    </a:pathLst>
                  </a:custGeom>
                  <a:solidFill>
                    <a:schemeClr val="bg2"/>
                  </a:solidFill>
                  <a:ln w="12700">
                    <a:noFill/>
                    <a:round/>
                    <a:headEnd/>
                    <a:tailEnd/>
                  </a:ln>
                </p:spPr>
                <p:txBody>
                  <a:bodyPr/>
                  <a:lstStyle/>
                  <a:p>
                    <a:endParaRPr lang="en-US" sz="1350"/>
                  </a:p>
                </p:txBody>
              </p:sp>
              <p:sp>
                <p:nvSpPr>
                  <p:cNvPr id="398" name="Freeform 27"/>
                  <p:cNvSpPr>
                    <a:spLocks/>
                  </p:cNvSpPr>
                  <p:nvPr/>
                </p:nvSpPr>
                <p:spPr bwMode="auto">
                  <a:xfrm>
                    <a:off x="3725" y="1741"/>
                    <a:ext cx="314" cy="543"/>
                  </a:xfrm>
                  <a:custGeom>
                    <a:avLst/>
                    <a:gdLst>
                      <a:gd name="T0" fmla="*/ 170 w 314"/>
                      <a:gd name="T1" fmla="*/ 475 h 543"/>
                      <a:gd name="T2" fmla="*/ 161 w 314"/>
                      <a:gd name="T3" fmla="*/ 483 h 543"/>
                      <a:gd name="T4" fmla="*/ 161 w 314"/>
                      <a:gd name="T5" fmla="*/ 492 h 543"/>
                      <a:gd name="T6" fmla="*/ 153 w 314"/>
                      <a:gd name="T7" fmla="*/ 500 h 543"/>
                      <a:gd name="T8" fmla="*/ 144 w 314"/>
                      <a:gd name="T9" fmla="*/ 517 h 543"/>
                      <a:gd name="T10" fmla="*/ 144 w 314"/>
                      <a:gd name="T11" fmla="*/ 509 h 543"/>
                      <a:gd name="T12" fmla="*/ 127 w 314"/>
                      <a:gd name="T13" fmla="*/ 500 h 543"/>
                      <a:gd name="T14" fmla="*/ 102 w 314"/>
                      <a:gd name="T15" fmla="*/ 509 h 543"/>
                      <a:gd name="T16" fmla="*/ 93 w 314"/>
                      <a:gd name="T17" fmla="*/ 526 h 543"/>
                      <a:gd name="T18" fmla="*/ 68 w 314"/>
                      <a:gd name="T19" fmla="*/ 517 h 543"/>
                      <a:gd name="T20" fmla="*/ 51 w 314"/>
                      <a:gd name="T21" fmla="*/ 517 h 543"/>
                      <a:gd name="T22" fmla="*/ 43 w 314"/>
                      <a:gd name="T23" fmla="*/ 517 h 543"/>
                      <a:gd name="T24" fmla="*/ 26 w 314"/>
                      <a:gd name="T25" fmla="*/ 526 h 543"/>
                      <a:gd name="T26" fmla="*/ 17 w 314"/>
                      <a:gd name="T27" fmla="*/ 534 h 543"/>
                      <a:gd name="T28" fmla="*/ 9 w 314"/>
                      <a:gd name="T29" fmla="*/ 534 h 543"/>
                      <a:gd name="T30" fmla="*/ 0 w 314"/>
                      <a:gd name="T31" fmla="*/ 526 h 543"/>
                      <a:gd name="T32" fmla="*/ 9 w 314"/>
                      <a:gd name="T33" fmla="*/ 517 h 543"/>
                      <a:gd name="T34" fmla="*/ 0 w 314"/>
                      <a:gd name="T35" fmla="*/ 517 h 543"/>
                      <a:gd name="T36" fmla="*/ 0 w 314"/>
                      <a:gd name="T37" fmla="*/ 509 h 543"/>
                      <a:gd name="T38" fmla="*/ 0 w 314"/>
                      <a:gd name="T39" fmla="*/ 500 h 543"/>
                      <a:gd name="T40" fmla="*/ 9 w 314"/>
                      <a:gd name="T41" fmla="*/ 483 h 543"/>
                      <a:gd name="T42" fmla="*/ 9 w 314"/>
                      <a:gd name="T43" fmla="*/ 475 h 543"/>
                      <a:gd name="T44" fmla="*/ 17 w 314"/>
                      <a:gd name="T45" fmla="*/ 475 h 543"/>
                      <a:gd name="T46" fmla="*/ 26 w 314"/>
                      <a:gd name="T47" fmla="*/ 450 h 543"/>
                      <a:gd name="T48" fmla="*/ 34 w 314"/>
                      <a:gd name="T49" fmla="*/ 441 h 543"/>
                      <a:gd name="T50" fmla="*/ 34 w 314"/>
                      <a:gd name="T51" fmla="*/ 424 h 543"/>
                      <a:gd name="T52" fmla="*/ 51 w 314"/>
                      <a:gd name="T53" fmla="*/ 407 h 543"/>
                      <a:gd name="T54" fmla="*/ 43 w 314"/>
                      <a:gd name="T55" fmla="*/ 390 h 543"/>
                      <a:gd name="T56" fmla="*/ 34 w 314"/>
                      <a:gd name="T57" fmla="*/ 382 h 543"/>
                      <a:gd name="T58" fmla="*/ 26 w 314"/>
                      <a:gd name="T59" fmla="*/ 365 h 543"/>
                      <a:gd name="T60" fmla="*/ 34 w 314"/>
                      <a:gd name="T61" fmla="*/ 356 h 543"/>
                      <a:gd name="T62" fmla="*/ 34 w 314"/>
                      <a:gd name="T63" fmla="*/ 339 h 543"/>
                      <a:gd name="T64" fmla="*/ 34 w 314"/>
                      <a:gd name="T65" fmla="*/ 297 h 543"/>
                      <a:gd name="T66" fmla="*/ 26 w 314"/>
                      <a:gd name="T67" fmla="*/ 153 h 543"/>
                      <a:gd name="T68" fmla="*/ 9 w 314"/>
                      <a:gd name="T69" fmla="*/ 26 h 543"/>
                      <a:gd name="T70" fmla="*/ 43 w 314"/>
                      <a:gd name="T71" fmla="*/ 34 h 543"/>
                      <a:gd name="T72" fmla="*/ 153 w 314"/>
                      <a:gd name="T73" fmla="*/ 9 h 543"/>
                      <a:gd name="T74" fmla="*/ 263 w 314"/>
                      <a:gd name="T75" fmla="*/ 0 h 543"/>
                      <a:gd name="T76" fmla="*/ 280 w 314"/>
                      <a:gd name="T77" fmla="*/ 60 h 543"/>
                      <a:gd name="T78" fmla="*/ 289 w 314"/>
                      <a:gd name="T79" fmla="*/ 144 h 543"/>
                      <a:gd name="T80" fmla="*/ 297 w 314"/>
                      <a:gd name="T81" fmla="*/ 255 h 543"/>
                      <a:gd name="T82" fmla="*/ 306 w 314"/>
                      <a:gd name="T83" fmla="*/ 339 h 543"/>
                      <a:gd name="T84" fmla="*/ 306 w 314"/>
                      <a:gd name="T85" fmla="*/ 348 h 543"/>
                      <a:gd name="T86" fmla="*/ 306 w 314"/>
                      <a:gd name="T87" fmla="*/ 365 h 543"/>
                      <a:gd name="T88" fmla="*/ 314 w 314"/>
                      <a:gd name="T89" fmla="*/ 373 h 543"/>
                      <a:gd name="T90" fmla="*/ 280 w 314"/>
                      <a:gd name="T91" fmla="*/ 390 h 543"/>
                      <a:gd name="T92" fmla="*/ 255 w 314"/>
                      <a:gd name="T93" fmla="*/ 390 h 543"/>
                      <a:gd name="T94" fmla="*/ 255 w 314"/>
                      <a:gd name="T95" fmla="*/ 416 h 543"/>
                      <a:gd name="T96" fmla="*/ 238 w 314"/>
                      <a:gd name="T97" fmla="*/ 450 h 543"/>
                      <a:gd name="T98" fmla="*/ 221 w 314"/>
                      <a:gd name="T99" fmla="*/ 458 h 543"/>
                      <a:gd name="T100" fmla="*/ 204 w 314"/>
                      <a:gd name="T101" fmla="*/ 492 h 543"/>
                      <a:gd name="T102" fmla="*/ 178 w 314"/>
                      <a:gd name="T103" fmla="*/ 492 h 543"/>
                      <a:gd name="T104" fmla="*/ 170 w 314"/>
                      <a:gd name="T105" fmla="*/ 475 h 543"/>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314"/>
                      <a:gd name="T160" fmla="*/ 0 h 543"/>
                      <a:gd name="T161" fmla="*/ 314 w 314"/>
                      <a:gd name="T162" fmla="*/ 543 h 543"/>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314" h="543">
                        <a:moveTo>
                          <a:pt x="170" y="475"/>
                        </a:moveTo>
                        <a:lnTo>
                          <a:pt x="170" y="466"/>
                        </a:lnTo>
                        <a:lnTo>
                          <a:pt x="161" y="466"/>
                        </a:lnTo>
                        <a:lnTo>
                          <a:pt x="161" y="475"/>
                        </a:lnTo>
                        <a:lnTo>
                          <a:pt x="170" y="475"/>
                        </a:lnTo>
                        <a:lnTo>
                          <a:pt x="161" y="483"/>
                        </a:lnTo>
                        <a:lnTo>
                          <a:pt x="161" y="492"/>
                        </a:lnTo>
                        <a:lnTo>
                          <a:pt x="153" y="492"/>
                        </a:lnTo>
                        <a:lnTo>
                          <a:pt x="153" y="500"/>
                        </a:lnTo>
                        <a:lnTo>
                          <a:pt x="153" y="509"/>
                        </a:lnTo>
                        <a:lnTo>
                          <a:pt x="144" y="509"/>
                        </a:lnTo>
                        <a:lnTo>
                          <a:pt x="144" y="517"/>
                        </a:lnTo>
                        <a:lnTo>
                          <a:pt x="144" y="509"/>
                        </a:lnTo>
                        <a:lnTo>
                          <a:pt x="136" y="509"/>
                        </a:lnTo>
                        <a:lnTo>
                          <a:pt x="127" y="500"/>
                        </a:lnTo>
                        <a:lnTo>
                          <a:pt x="119" y="500"/>
                        </a:lnTo>
                        <a:lnTo>
                          <a:pt x="119" y="509"/>
                        </a:lnTo>
                        <a:lnTo>
                          <a:pt x="110" y="509"/>
                        </a:lnTo>
                        <a:lnTo>
                          <a:pt x="102" y="509"/>
                        </a:lnTo>
                        <a:lnTo>
                          <a:pt x="102" y="517"/>
                        </a:lnTo>
                        <a:lnTo>
                          <a:pt x="102" y="526"/>
                        </a:lnTo>
                        <a:lnTo>
                          <a:pt x="93" y="526"/>
                        </a:lnTo>
                        <a:lnTo>
                          <a:pt x="85" y="526"/>
                        </a:lnTo>
                        <a:lnTo>
                          <a:pt x="85" y="517"/>
                        </a:lnTo>
                        <a:lnTo>
                          <a:pt x="76" y="517"/>
                        </a:lnTo>
                        <a:lnTo>
                          <a:pt x="68" y="517"/>
                        </a:lnTo>
                        <a:lnTo>
                          <a:pt x="59" y="517"/>
                        </a:lnTo>
                        <a:lnTo>
                          <a:pt x="43" y="509"/>
                        </a:lnTo>
                        <a:lnTo>
                          <a:pt x="43" y="517"/>
                        </a:lnTo>
                        <a:lnTo>
                          <a:pt x="51" y="517"/>
                        </a:lnTo>
                        <a:lnTo>
                          <a:pt x="51" y="526"/>
                        </a:lnTo>
                        <a:lnTo>
                          <a:pt x="43" y="526"/>
                        </a:lnTo>
                        <a:lnTo>
                          <a:pt x="43" y="517"/>
                        </a:lnTo>
                        <a:lnTo>
                          <a:pt x="34" y="517"/>
                        </a:lnTo>
                        <a:lnTo>
                          <a:pt x="26" y="526"/>
                        </a:lnTo>
                        <a:lnTo>
                          <a:pt x="17" y="517"/>
                        </a:lnTo>
                        <a:lnTo>
                          <a:pt x="17" y="526"/>
                        </a:lnTo>
                        <a:lnTo>
                          <a:pt x="17" y="534"/>
                        </a:lnTo>
                        <a:lnTo>
                          <a:pt x="17" y="543"/>
                        </a:lnTo>
                        <a:lnTo>
                          <a:pt x="9" y="534"/>
                        </a:lnTo>
                        <a:lnTo>
                          <a:pt x="0" y="534"/>
                        </a:lnTo>
                        <a:lnTo>
                          <a:pt x="9" y="534"/>
                        </a:lnTo>
                        <a:lnTo>
                          <a:pt x="0" y="526"/>
                        </a:lnTo>
                        <a:lnTo>
                          <a:pt x="9" y="526"/>
                        </a:lnTo>
                        <a:lnTo>
                          <a:pt x="9" y="517"/>
                        </a:lnTo>
                        <a:lnTo>
                          <a:pt x="0" y="517"/>
                        </a:lnTo>
                        <a:lnTo>
                          <a:pt x="9" y="517"/>
                        </a:lnTo>
                        <a:lnTo>
                          <a:pt x="0" y="509"/>
                        </a:lnTo>
                        <a:lnTo>
                          <a:pt x="0" y="500"/>
                        </a:lnTo>
                        <a:lnTo>
                          <a:pt x="9" y="500"/>
                        </a:lnTo>
                        <a:lnTo>
                          <a:pt x="0" y="500"/>
                        </a:lnTo>
                        <a:lnTo>
                          <a:pt x="9" y="492"/>
                        </a:lnTo>
                        <a:lnTo>
                          <a:pt x="9" y="483"/>
                        </a:lnTo>
                        <a:lnTo>
                          <a:pt x="9" y="475"/>
                        </a:lnTo>
                        <a:lnTo>
                          <a:pt x="9" y="466"/>
                        </a:lnTo>
                        <a:lnTo>
                          <a:pt x="9" y="475"/>
                        </a:lnTo>
                        <a:lnTo>
                          <a:pt x="17" y="466"/>
                        </a:lnTo>
                        <a:lnTo>
                          <a:pt x="17" y="475"/>
                        </a:lnTo>
                        <a:lnTo>
                          <a:pt x="17" y="466"/>
                        </a:lnTo>
                        <a:lnTo>
                          <a:pt x="26" y="458"/>
                        </a:lnTo>
                        <a:lnTo>
                          <a:pt x="26" y="450"/>
                        </a:lnTo>
                        <a:lnTo>
                          <a:pt x="34" y="450"/>
                        </a:lnTo>
                        <a:lnTo>
                          <a:pt x="34" y="441"/>
                        </a:lnTo>
                        <a:lnTo>
                          <a:pt x="34" y="433"/>
                        </a:lnTo>
                        <a:lnTo>
                          <a:pt x="34" y="424"/>
                        </a:lnTo>
                        <a:lnTo>
                          <a:pt x="43" y="424"/>
                        </a:lnTo>
                        <a:lnTo>
                          <a:pt x="43" y="416"/>
                        </a:lnTo>
                        <a:lnTo>
                          <a:pt x="51" y="407"/>
                        </a:lnTo>
                        <a:lnTo>
                          <a:pt x="43" y="407"/>
                        </a:lnTo>
                        <a:lnTo>
                          <a:pt x="43" y="399"/>
                        </a:lnTo>
                        <a:lnTo>
                          <a:pt x="43" y="390"/>
                        </a:lnTo>
                        <a:lnTo>
                          <a:pt x="43" y="382"/>
                        </a:lnTo>
                        <a:lnTo>
                          <a:pt x="34" y="382"/>
                        </a:lnTo>
                        <a:lnTo>
                          <a:pt x="34" y="373"/>
                        </a:lnTo>
                        <a:lnTo>
                          <a:pt x="34" y="365"/>
                        </a:lnTo>
                        <a:lnTo>
                          <a:pt x="26" y="365"/>
                        </a:lnTo>
                        <a:lnTo>
                          <a:pt x="26" y="356"/>
                        </a:lnTo>
                        <a:lnTo>
                          <a:pt x="34" y="356"/>
                        </a:lnTo>
                        <a:lnTo>
                          <a:pt x="34" y="348"/>
                        </a:lnTo>
                        <a:lnTo>
                          <a:pt x="34" y="339"/>
                        </a:lnTo>
                        <a:lnTo>
                          <a:pt x="26" y="339"/>
                        </a:lnTo>
                        <a:lnTo>
                          <a:pt x="34" y="331"/>
                        </a:lnTo>
                        <a:lnTo>
                          <a:pt x="34" y="314"/>
                        </a:lnTo>
                        <a:lnTo>
                          <a:pt x="34" y="297"/>
                        </a:lnTo>
                        <a:lnTo>
                          <a:pt x="34" y="263"/>
                        </a:lnTo>
                        <a:lnTo>
                          <a:pt x="26" y="229"/>
                        </a:lnTo>
                        <a:lnTo>
                          <a:pt x="26" y="187"/>
                        </a:lnTo>
                        <a:lnTo>
                          <a:pt x="26" y="153"/>
                        </a:lnTo>
                        <a:lnTo>
                          <a:pt x="17" y="119"/>
                        </a:lnTo>
                        <a:lnTo>
                          <a:pt x="17" y="102"/>
                        </a:lnTo>
                        <a:lnTo>
                          <a:pt x="17" y="85"/>
                        </a:lnTo>
                        <a:lnTo>
                          <a:pt x="17" y="60"/>
                        </a:lnTo>
                        <a:lnTo>
                          <a:pt x="9" y="26"/>
                        </a:lnTo>
                        <a:lnTo>
                          <a:pt x="17" y="34"/>
                        </a:lnTo>
                        <a:lnTo>
                          <a:pt x="26" y="34"/>
                        </a:lnTo>
                        <a:lnTo>
                          <a:pt x="17" y="34"/>
                        </a:lnTo>
                        <a:lnTo>
                          <a:pt x="26" y="34"/>
                        </a:lnTo>
                        <a:lnTo>
                          <a:pt x="43" y="34"/>
                        </a:lnTo>
                        <a:lnTo>
                          <a:pt x="68" y="26"/>
                        </a:lnTo>
                        <a:lnTo>
                          <a:pt x="76" y="17"/>
                        </a:lnTo>
                        <a:lnTo>
                          <a:pt x="102" y="17"/>
                        </a:lnTo>
                        <a:lnTo>
                          <a:pt x="136" y="9"/>
                        </a:lnTo>
                        <a:lnTo>
                          <a:pt x="153" y="9"/>
                        </a:lnTo>
                        <a:lnTo>
                          <a:pt x="178" y="9"/>
                        </a:lnTo>
                        <a:lnTo>
                          <a:pt x="187" y="9"/>
                        </a:lnTo>
                        <a:lnTo>
                          <a:pt x="221" y="0"/>
                        </a:lnTo>
                        <a:lnTo>
                          <a:pt x="229" y="0"/>
                        </a:lnTo>
                        <a:lnTo>
                          <a:pt x="263" y="0"/>
                        </a:lnTo>
                        <a:lnTo>
                          <a:pt x="272" y="0"/>
                        </a:lnTo>
                        <a:lnTo>
                          <a:pt x="272" y="26"/>
                        </a:lnTo>
                        <a:lnTo>
                          <a:pt x="272" y="43"/>
                        </a:lnTo>
                        <a:lnTo>
                          <a:pt x="280" y="60"/>
                        </a:lnTo>
                        <a:lnTo>
                          <a:pt x="280" y="94"/>
                        </a:lnTo>
                        <a:lnTo>
                          <a:pt x="280" y="102"/>
                        </a:lnTo>
                        <a:lnTo>
                          <a:pt x="289" y="128"/>
                        </a:lnTo>
                        <a:lnTo>
                          <a:pt x="289" y="144"/>
                        </a:lnTo>
                        <a:lnTo>
                          <a:pt x="289" y="178"/>
                        </a:lnTo>
                        <a:lnTo>
                          <a:pt x="297" y="221"/>
                        </a:lnTo>
                        <a:lnTo>
                          <a:pt x="297" y="229"/>
                        </a:lnTo>
                        <a:lnTo>
                          <a:pt x="297" y="255"/>
                        </a:lnTo>
                        <a:lnTo>
                          <a:pt x="297" y="280"/>
                        </a:lnTo>
                        <a:lnTo>
                          <a:pt x="306" y="280"/>
                        </a:lnTo>
                        <a:lnTo>
                          <a:pt x="306" y="314"/>
                        </a:lnTo>
                        <a:lnTo>
                          <a:pt x="306" y="339"/>
                        </a:lnTo>
                        <a:lnTo>
                          <a:pt x="297" y="339"/>
                        </a:lnTo>
                        <a:lnTo>
                          <a:pt x="297" y="348"/>
                        </a:lnTo>
                        <a:lnTo>
                          <a:pt x="306" y="348"/>
                        </a:lnTo>
                        <a:lnTo>
                          <a:pt x="306" y="356"/>
                        </a:lnTo>
                        <a:lnTo>
                          <a:pt x="306" y="365"/>
                        </a:lnTo>
                        <a:lnTo>
                          <a:pt x="314" y="365"/>
                        </a:lnTo>
                        <a:lnTo>
                          <a:pt x="314" y="373"/>
                        </a:lnTo>
                        <a:lnTo>
                          <a:pt x="297" y="382"/>
                        </a:lnTo>
                        <a:lnTo>
                          <a:pt x="289" y="382"/>
                        </a:lnTo>
                        <a:lnTo>
                          <a:pt x="280" y="390"/>
                        </a:lnTo>
                        <a:lnTo>
                          <a:pt x="272" y="390"/>
                        </a:lnTo>
                        <a:lnTo>
                          <a:pt x="263" y="390"/>
                        </a:lnTo>
                        <a:lnTo>
                          <a:pt x="255" y="390"/>
                        </a:lnTo>
                        <a:lnTo>
                          <a:pt x="255" y="399"/>
                        </a:lnTo>
                        <a:lnTo>
                          <a:pt x="255" y="407"/>
                        </a:lnTo>
                        <a:lnTo>
                          <a:pt x="255" y="416"/>
                        </a:lnTo>
                        <a:lnTo>
                          <a:pt x="246" y="424"/>
                        </a:lnTo>
                        <a:lnTo>
                          <a:pt x="238" y="433"/>
                        </a:lnTo>
                        <a:lnTo>
                          <a:pt x="238" y="441"/>
                        </a:lnTo>
                        <a:lnTo>
                          <a:pt x="238" y="450"/>
                        </a:lnTo>
                        <a:lnTo>
                          <a:pt x="229" y="458"/>
                        </a:lnTo>
                        <a:lnTo>
                          <a:pt x="221" y="450"/>
                        </a:lnTo>
                        <a:lnTo>
                          <a:pt x="221" y="458"/>
                        </a:lnTo>
                        <a:lnTo>
                          <a:pt x="212" y="466"/>
                        </a:lnTo>
                        <a:lnTo>
                          <a:pt x="212" y="483"/>
                        </a:lnTo>
                        <a:lnTo>
                          <a:pt x="212" y="492"/>
                        </a:lnTo>
                        <a:lnTo>
                          <a:pt x="204" y="492"/>
                        </a:lnTo>
                        <a:lnTo>
                          <a:pt x="195" y="492"/>
                        </a:lnTo>
                        <a:lnTo>
                          <a:pt x="187" y="492"/>
                        </a:lnTo>
                        <a:lnTo>
                          <a:pt x="178" y="492"/>
                        </a:lnTo>
                        <a:lnTo>
                          <a:pt x="178" y="483"/>
                        </a:lnTo>
                        <a:lnTo>
                          <a:pt x="178" y="475"/>
                        </a:lnTo>
                        <a:lnTo>
                          <a:pt x="170" y="475"/>
                        </a:lnTo>
                        <a:close/>
                      </a:path>
                    </a:pathLst>
                  </a:custGeom>
                  <a:solidFill>
                    <a:schemeClr val="bg2"/>
                  </a:solidFill>
                  <a:ln w="12700">
                    <a:noFill/>
                    <a:round/>
                    <a:headEnd/>
                    <a:tailEnd/>
                  </a:ln>
                </p:spPr>
                <p:txBody>
                  <a:bodyPr/>
                  <a:lstStyle/>
                  <a:p>
                    <a:endParaRPr lang="en-US" sz="1350"/>
                  </a:p>
                </p:txBody>
              </p:sp>
              <p:sp>
                <p:nvSpPr>
                  <p:cNvPr id="399" name="Freeform 28"/>
                  <p:cNvSpPr>
                    <a:spLocks/>
                  </p:cNvSpPr>
                  <p:nvPr/>
                </p:nvSpPr>
                <p:spPr bwMode="auto">
                  <a:xfrm>
                    <a:off x="217" y="1377"/>
                    <a:ext cx="816" cy="1398"/>
                  </a:xfrm>
                  <a:custGeom>
                    <a:avLst/>
                    <a:gdLst>
                      <a:gd name="T0" fmla="*/ 145 w 816"/>
                      <a:gd name="T1" fmla="*/ 534 h 1398"/>
                      <a:gd name="T2" fmla="*/ 111 w 816"/>
                      <a:gd name="T3" fmla="*/ 517 h 1398"/>
                      <a:gd name="T4" fmla="*/ 102 w 816"/>
                      <a:gd name="T5" fmla="*/ 525 h 1398"/>
                      <a:gd name="T6" fmla="*/ 94 w 816"/>
                      <a:gd name="T7" fmla="*/ 534 h 1398"/>
                      <a:gd name="T8" fmla="*/ 85 w 816"/>
                      <a:gd name="T9" fmla="*/ 559 h 1398"/>
                      <a:gd name="T10" fmla="*/ 51 w 816"/>
                      <a:gd name="T11" fmla="*/ 525 h 1398"/>
                      <a:gd name="T12" fmla="*/ 51 w 816"/>
                      <a:gd name="T13" fmla="*/ 492 h 1398"/>
                      <a:gd name="T14" fmla="*/ 17 w 816"/>
                      <a:gd name="T15" fmla="*/ 415 h 1398"/>
                      <a:gd name="T16" fmla="*/ 26 w 816"/>
                      <a:gd name="T17" fmla="*/ 314 h 1398"/>
                      <a:gd name="T18" fmla="*/ 17 w 816"/>
                      <a:gd name="T19" fmla="*/ 237 h 1398"/>
                      <a:gd name="T20" fmla="*/ 43 w 816"/>
                      <a:gd name="T21" fmla="*/ 127 h 1398"/>
                      <a:gd name="T22" fmla="*/ 68 w 816"/>
                      <a:gd name="T23" fmla="*/ 34 h 1398"/>
                      <a:gd name="T24" fmla="*/ 111 w 816"/>
                      <a:gd name="T25" fmla="*/ 9 h 1398"/>
                      <a:gd name="T26" fmla="*/ 332 w 816"/>
                      <a:gd name="T27" fmla="*/ 68 h 1398"/>
                      <a:gd name="T28" fmla="*/ 391 w 816"/>
                      <a:gd name="T29" fmla="*/ 390 h 1398"/>
                      <a:gd name="T30" fmla="*/ 366 w 816"/>
                      <a:gd name="T31" fmla="*/ 466 h 1398"/>
                      <a:gd name="T32" fmla="*/ 391 w 816"/>
                      <a:gd name="T33" fmla="*/ 525 h 1398"/>
                      <a:gd name="T34" fmla="*/ 527 w 816"/>
                      <a:gd name="T35" fmla="*/ 729 h 1398"/>
                      <a:gd name="T36" fmla="*/ 782 w 816"/>
                      <a:gd name="T37" fmla="*/ 1102 h 1398"/>
                      <a:gd name="T38" fmla="*/ 782 w 816"/>
                      <a:gd name="T39" fmla="*/ 1119 h 1398"/>
                      <a:gd name="T40" fmla="*/ 790 w 816"/>
                      <a:gd name="T41" fmla="*/ 1144 h 1398"/>
                      <a:gd name="T42" fmla="*/ 790 w 816"/>
                      <a:gd name="T43" fmla="*/ 1161 h 1398"/>
                      <a:gd name="T44" fmla="*/ 799 w 816"/>
                      <a:gd name="T45" fmla="*/ 1178 h 1398"/>
                      <a:gd name="T46" fmla="*/ 816 w 816"/>
                      <a:gd name="T47" fmla="*/ 1195 h 1398"/>
                      <a:gd name="T48" fmla="*/ 816 w 816"/>
                      <a:gd name="T49" fmla="*/ 1203 h 1398"/>
                      <a:gd name="T50" fmla="*/ 782 w 816"/>
                      <a:gd name="T51" fmla="*/ 1220 h 1398"/>
                      <a:gd name="T52" fmla="*/ 765 w 816"/>
                      <a:gd name="T53" fmla="*/ 1237 h 1398"/>
                      <a:gd name="T54" fmla="*/ 765 w 816"/>
                      <a:gd name="T55" fmla="*/ 1254 h 1398"/>
                      <a:gd name="T56" fmla="*/ 756 w 816"/>
                      <a:gd name="T57" fmla="*/ 1271 h 1398"/>
                      <a:gd name="T58" fmla="*/ 756 w 816"/>
                      <a:gd name="T59" fmla="*/ 1288 h 1398"/>
                      <a:gd name="T60" fmla="*/ 739 w 816"/>
                      <a:gd name="T61" fmla="*/ 1305 h 1398"/>
                      <a:gd name="T62" fmla="*/ 731 w 816"/>
                      <a:gd name="T63" fmla="*/ 1313 h 1398"/>
                      <a:gd name="T64" fmla="*/ 731 w 816"/>
                      <a:gd name="T65" fmla="*/ 1339 h 1398"/>
                      <a:gd name="T66" fmla="*/ 731 w 816"/>
                      <a:gd name="T67" fmla="*/ 1347 h 1398"/>
                      <a:gd name="T68" fmla="*/ 739 w 816"/>
                      <a:gd name="T69" fmla="*/ 1356 h 1398"/>
                      <a:gd name="T70" fmla="*/ 739 w 816"/>
                      <a:gd name="T71" fmla="*/ 1381 h 1398"/>
                      <a:gd name="T72" fmla="*/ 731 w 816"/>
                      <a:gd name="T73" fmla="*/ 1390 h 1398"/>
                      <a:gd name="T74" fmla="*/ 731 w 816"/>
                      <a:gd name="T75" fmla="*/ 1390 h 1398"/>
                      <a:gd name="T76" fmla="*/ 714 w 816"/>
                      <a:gd name="T77" fmla="*/ 1390 h 1398"/>
                      <a:gd name="T78" fmla="*/ 451 w 816"/>
                      <a:gd name="T79" fmla="*/ 1339 h 1398"/>
                      <a:gd name="T80" fmla="*/ 451 w 816"/>
                      <a:gd name="T81" fmla="*/ 1339 h 1398"/>
                      <a:gd name="T82" fmla="*/ 451 w 816"/>
                      <a:gd name="T83" fmla="*/ 1263 h 1398"/>
                      <a:gd name="T84" fmla="*/ 366 w 816"/>
                      <a:gd name="T85" fmla="*/ 1186 h 1398"/>
                      <a:gd name="T86" fmla="*/ 366 w 816"/>
                      <a:gd name="T87" fmla="*/ 1161 h 1398"/>
                      <a:gd name="T88" fmla="*/ 289 w 816"/>
                      <a:gd name="T89" fmla="*/ 1110 h 1398"/>
                      <a:gd name="T90" fmla="*/ 230 w 816"/>
                      <a:gd name="T91" fmla="*/ 1059 h 1398"/>
                      <a:gd name="T92" fmla="*/ 170 w 816"/>
                      <a:gd name="T93" fmla="*/ 1025 h 1398"/>
                      <a:gd name="T94" fmla="*/ 170 w 816"/>
                      <a:gd name="T95" fmla="*/ 983 h 1398"/>
                      <a:gd name="T96" fmla="*/ 179 w 816"/>
                      <a:gd name="T97" fmla="*/ 949 h 1398"/>
                      <a:gd name="T98" fmla="*/ 162 w 816"/>
                      <a:gd name="T99" fmla="*/ 907 h 1398"/>
                      <a:gd name="T100" fmla="*/ 128 w 816"/>
                      <a:gd name="T101" fmla="*/ 847 h 1398"/>
                      <a:gd name="T102" fmla="*/ 94 w 816"/>
                      <a:gd name="T103" fmla="*/ 729 h 1398"/>
                      <a:gd name="T104" fmla="*/ 119 w 816"/>
                      <a:gd name="T105" fmla="*/ 703 h 1398"/>
                      <a:gd name="T106" fmla="*/ 85 w 816"/>
                      <a:gd name="T107" fmla="*/ 669 h 1398"/>
                      <a:gd name="T108" fmla="*/ 77 w 816"/>
                      <a:gd name="T109" fmla="*/ 610 h 1398"/>
                      <a:gd name="T110" fmla="*/ 94 w 816"/>
                      <a:gd name="T111" fmla="*/ 568 h 1398"/>
                      <a:gd name="T112" fmla="*/ 111 w 816"/>
                      <a:gd name="T113" fmla="*/ 619 h 1398"/>
                      <a:gd name="T114" fmla="*/ 102 w 816"/>
                      <a:gd name="T115" fmla="*/ 576 h 1398"/>
                      <a:gd name="T116" fmla="*/ 111 w 816"/>
                      <a:gd name="T117" fmla="*/ 542 h 1398"/>
                      <a:gd name="T118" fmla="*/ 179 w 816"/>
                      <a:gd name="T119" fmla="*/ 551 h 1398"/>
                      <a:gd name="T120" fmla="*/ 187 w 816"/>
                      <a:gd name="T121" fmla="*/ 551 h 139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816"/>
                      <a:gd name="T184" fmla="*/ 0 h 1398"/>
                      <a:gd name="T185" fmla="*/ 816 w 816"/>
                      <a:gd name="T186" fmla="*/ 1398 h 1398"/>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816" h="1398">
                        <a:moveTo>
                          <a:pt x="179" y="542"/>
                        </a:moveTo>
                        <a:lnTo>
                          <a:pt x="162" y="551"/>
                        </a:lnTo>
                        <a:lnTo>
                          <a:pt x="153" y="551"/>
                        </a:lnTo>
                        <a:lnTo>
                          <a:pt x="145" y="534"/>
                        </a:lnTo>
                        <a:lnTo>
                          <a:pt x="119" y="542"/>
                        </a:lnTo>
                        <a:lnTo>
                          <a:pt x="119" y="525"/>
                        </a:lnTo>
                        <a:lnTo>
                          <a:pt x="111" y="517"/>
                        </a:lnTo>
                        <a:lnTo>
                          <a:pt x="119" y="525"/>
                        </a:lnTo>
                        <a:lnTo>
                          <a:pt x="119" y="534"/>
                        </a:lnTo>
                        <a:lnTo>
                          <a:pt x="102" y="525"/>
                        </a:lnTo>
                        <a:lnTo>
                          <a:pt x="94" y="525"/>
                        </a:lnTo>
                        <a:lnTo>
                          <a:pt x="94" y="517"/>
                        </a:lnTo>
                        <a:lnTo>
                          <a:pt x="94" y="534"/>
                        </a:lnTo>
                        <a:lnTo>
                          <a:pt x="94" y="542"/>
                        </a:lnTo>
                        <a:lnTo>
                          <a:pt x="85" y="551"/>
                        </a:lnTo>
                        <a:lnTo>
                          <a:pt x="85" y="559"/>
                        </a:lnTo>
                        <a:lnTo>
                          <a:pt x="68" y="551"/>
                        </a:lnTo>
                        <a:lnTo>
                          <a:pt x="60" y="534"/>
                        </a:lnTo>
                        <a:lnTo>
                          <a:pt x="51" y="525"/>
                        </a:lnTo>
                        <a:lnTo>
                          <a:pt x="43" y="525"/>
                        </a:lnTo>
                        <a:lnTo>
                          <a:pt x="51" y="508"/>
                        </a:lnTo>
                        <a:lnTo>
                          <a:pt x="51" y="492"/>
                        </a:lnTo>
                        <a:lnTo>
                          <a:pt x="43" y="466"/>
                        </a:lnTo>
                        <a:lnTo>
                          <a:pt x="34" y="449"/>
                        </a:lnTo>
                        <a:lnTo>
                          <a:pt x="17" y="415"/>
                        </a:lnTo>
                        <a:lnTo>
                          <a:pt x="9" y="390"/>
                        </a:lnTo>
                        <a:lnTo>
                          <a:pt x="17" y="381"/>
                        </a:lnTo>
                        <a:lnTo>
                          <a:pt x="17" y="339"/>
                        </a:lnTo>
                        <a:lnTo>
                          <a:pt x="26" y="314"/>
                        </a:lnTo>
                        <a:lnTo>
                          <a:pt x="26" y="297"/>
                        </a:lnTo>
                        <a:lnTo>
                          <a:pt x="26" y="280"/>
                        </a:lnTo>
                        <a:lnTo>
                          <a:pt x="17" y="254"/>
                        </a:lnTo>
                        <a:lnTo>
                          <a:pt x="17" y="237"/>
                        </a:lnTo>
                        <a:lnTo>
                          <a:pt x="0" y="212"/>
                        </a:lnTo>
                        <a:lnTo>
                          <a:pt x="0" y="203"/>
                        </a:lnTo>
                        <a:lnTo>
                          <a:pt x="0" y="186"/>
                        </a:lnTo>
                        <a:lnTo>
                          <a:pt x="43" y="127"/>
                        </a:lnTo>
                        <a:lnTo>
                          <a:pt x="51" y="102"/>
                        </a:lnTo>
                        <a:lnTo>
                          <a:pt x="60" y="85"/>
                        </a:lnTo>
                        <a:lnTo>
                          <a:pt x="68" y="68"/>
                        </a:lnTo>
                        <a:lnTo>
                          <a:pt x="68" y="34"/>
                        </a:lnTo>
                        <a:lnTo>
                          <a:pt x="68" y="26"/>
                        </a:lnTo>
                        <a:lnTo>
                          <a:pt x="68" y="17"/>
                        </a:lnTo>
                        <a:lnTo>
                          <a:pt x="77" y="0"/>
                        </a:lnTo>
                        <a:lnTo>
                          <a:pt x="111" y="9"/>
                        </a:lnTo>
                        <a:lnTo>
                          <a:pt x="136" y="17"/>
                        </a:lnTo>
                        <a:lnTo>
                          <a:pt x="170" y="26"/>
                        </a:lnTo>
                        <a:lnTo>
                          <a:pt x="255" y="51"/>
                        </a:lnTo>
                        <a:lnTo>
                          <a:pt x="332" y="68"/>
                        </a:lnTo>
                        <a:lnTo>
                          <a:pt x="383" y="85"/>
                        </a:lnTo>
                        <a:lnTo>
                          <a:pt x="459" y="110"/>
                        </a:lnTo>
                        <a:lnTo>
                          <a:pt x="434" y="212"/>
                        </a:lnTo>
                        <a:lnTo>
                          <a:pt x="391" y="390"/>
                        </a:lnTo>
                        <a:lnTo>
                          <a:pt x="383" y="424"/>
                        </a:lnTo>
                        <a:lnTo>
                          <a:pt x="374" y="441"/>
                        </a:lnTo>
                        <a:lnTo>
                          <a:pt x="366" y="458"/>
                        </a:lnTo>
                        <a:lnTo>
                          <a:pt x="366" y="466"/>
                        </a:lnTo>
                        <a:lnTo>
                          <a:pt x="366" y="475"/>
                        </a:lnTo>
                        <a:lnTo>
                          <a:pt x="366" y="483"/>
                        </a:lnTo>
                        <a:lnTo>
                          <a:pt x="374" y="492"/>
                        </a:lnTo>
                        <a:lnTo>
                          <a:pt x="391" y="525"/>
                        </a:lnTo>
                        <a:lnTo>
                          <a:pt x="417" y="559"/>
                        </a:lnTo>
                        <a:lnTo>
                          <a:pt x="425" y="576"/>
                        </a:lnTo>
                        <a:lnTo>
                          <a:pt x="485" y="661"/>
                        </a:lnTo>
                        <a:lnTo>
                          <a:pt x="527" y="729"/>
                        </a:lnTo>
                        <a:lnTo>
                          <a:pt x="578" y="805"/>
                        </a:lnTo>
                        <a:lnTo>
                          <a:pt x="680" y="949"/>
                        </a:lnTo>
                        <a:lnTo>
                          <a:pt x="697" y="983"/>
                        </a:lnTo>
                        <a:lnTo>
                          <a:pt x="782" y="1102"/>
                        </a:lnTo>
                        <a:lnTo>
                          <a:pt x="782" y="1110"/>
                        </a:lnTo>
                        <a:lnTo>
                          <a:pt x="782" y="1119"/>
                        </a:lnTo>
                        <a:lnTo>
                          <a:pt x="782" y="1127"/>
                        </a:lnTo>
                        <a:lnTo>
                          <a:pt x="782" y="1135"/>
                        </a:lnTo>
                        <a:lnTo>
                          <a:pt x="790" y="1144"/>
                        </a:lnTo>
                        <a:lnTo>
                          <a:pt x="790" y="1161"/>
                        </a:lnTo>
                        <a:lnTo>
                          <a:pt x="799" y="1169"/>
                        </a:lnTo>
                        <a:lnTo>
                          <a:pt x="790" y="1178"/>
                        </a:lnTo>
                        <a:lnTo>
                          <a:pt x="799" y="1178"/>
                        </a:lnTo>
                        <a:lnTo>
                          <a:pt x="799" y="1186"/>
                        </a:lnTo>
                        <a:lnTo>
                          <a:pt x="807" y="1186"/>
                        </a:lnTo>
                        <a:lnTo>
                          <a:pt x="816" y="1195"/>
                        </a:lnTo>
                        <a:lnTo>
                          <a:pt x="816" y="1203"/>
                        </a:lnTo>
                        <a:lnTo>
                          <a:pt x="799" y="1212"/>
                        </a:lnTo>
                        <a:lnTo>
                          <a:pt x="799" y="1220"/>
                        </a:lnTo>
                        <a:lnTo>
                          <a:pt x="790" y="1220"/>
                        </a:lnTo>
                        <a:lnTo>
                          <a:pt x="782" y="1220"/>
                        </a:lnTo>
                        <a:lnTo>
                          <a:pt x="782" y="1229"/>
                        </a:lnTo>
                        <a:lnTo>
                          <a:pt x="765" y="1237"/>
                        </a:lnTo>
                        <a:lnTo>
                          <a:pt x="765" y="1246"/>
                        </a:lnTo>
                        <a:lnTo>
                          <a:pt x="765" y="1254"/>
                        </a:lnTo>
                        <a:lnTo>
                          <a:pt x="765" y="1263"/>
                        </a:lnTo>
                        <a:lnTo>
                          <a:pt x="765" y="1271"/>
                        </a:lnTo>
                        <a:lnTo>
                          <a:pt x="756" y="1271"/>
                        </a:lnTo>
                        <a:lnTo>
                          <a:pt x="756" y="1280"/>
                        </a:lnTo>
                        <a:lnTo>
                          <a:pt x="756" y="1288"/>
                        </a:lnTo>
                        <a:lnTo>
                          <a:pt x="748" y="1296"/>
                        </a:lnTo>
                        <a:lnTo>
                          <a:pt x="739" y="1305"/>
                        </a:lnTo>
                        <a:lnTo>
                          <a:pt x="731" y="1305"/>
                        </a:lnTo>
                        <a:lnTo>
                          <a:pt x="731" y="1313"/>
                        </a:lnTo>
                        <a:lnTo>
                          <a:pt x="731" y="1322"/>
                        </a:lnTo>
                        <a:lnTo>
                          <a:pt x="731" y="1330"/>
                        </a:lnTo>
                        <a:lnTo>
                          <a:pt x="731" y="1339"/>
                        </a:lnTo>
                        <a:lnTo>
                          <a:pt x="722" y="1339"/>
                        </a:lnTo>
                        <a:lnTo>
                          <a:pt x="722" y="1347"/>
                        </a:lnTo>
                        <a:lnTo>
                          <a:pt x="731" y="1356"/>
                        </a:lnTo>
                        <a:lnTo>
                          <a:pt x="731" y="1347"/>
                        </a:lnTo>
                        <a:lnTo>
                          <a:pt x="731" y="1356"/>
                        </a:lnTo>
                        <a:lnTo>
                          <a:pt x="739" y="1356"/>
                        </a:lnTo>
                        <a:lnTo>
                          <a:pt x="748" y="1364"/>
                        </a:lnTo>
                        <a:lnTo>
                          <a:pt x="748" y="1373"/>
                        </a:lnTo>
                        <a:lnTo>
                          <a:pt x="748" y="1381"/>
                        </a:lnTo>
                        <a:lnTo>
                          <a:pt x="739" y="1381"/>
                        </a:lnTo>
                        <a:lnTo>
                          <a:pt x="739" y="1390"/>
                        </a:lnTo>
                        <a:lnTo>
                          <a:pt x="731" y="1390"/>
                        </a:lnTo>
                        <a:lnTo>
                          <a:pt x="731" y="1398"/>
                        </a:lnTo>
                        <a:lnTo>
                          <a:pt x="714" y="1390"/>
                        </a:lnTo>
                        <a:lnTo>
                          <a:pt x="570" y="1373"/>
                        </a:lnTo>
                        <a:lnTo>
                          <a:pt x="459" y="1356"/>
                        </a:lnTo>
                        <a:lnTo>
                          <a:pt x="451" y="1339"/>
                        </a:lnTo>
                        <a:lnTo>
                          <a:pt x="459" y="1356"/>
                        </a:lnTo>
                        <a:lnTo>
                          <a:pt x="459" y="1339"/>
                        </a:lnTo>
                        <a:lnTo>
                          <a:pt x="451" y="1330"/>
                        </a:lnTo>
                        <a:lnTo>
                          <a:pt x="451" y="1339"/>
                        </a:lnTo>
                        <a:lnTo>
                          <a:pt x="451" y="1313"/>
                        </a:lnTo>
                        <a:lnTo>
                          <a:pt x="451" y="1280"/>
                        </a:lnTo>
                        <a:lnTo>
                          <a:pt x="451" y="1263"/>
                        </a:lnTo>
                        <a:lnTo>
                          <a:pt x="434" y="1237"/>
                        </a:lnTo>
                        <a:lnTo>
                          <a:pt x="391" y="1186"/>
                        </a:lnTo>
                        <a:lnTo>
                          <a:pt x="374" y="1178"/>
                        </a:lnTo>
                        <a:lnTo>
                          <a:pt x="366" y="1186"/>
                        </a:lnTo>
                        <a:lnTo>
                          <a:pt x="357" y="1178"/>
                        </a:lnTo>
                        <a:lnTo>
                          <a:pt x="357" y="1169"/>
                        </a:lnTo>
                        <a:lnTo>
                          <a:pt x="366" y="1169"/>
                        </a:lnTo>
                        <a:lnTo>
                          <a:pt x="366" y="1161"/>
                        </a:lnTo>
                        <a:lnTo>
                          <a:pt x="357" y="1135"/>
                        </a:lnTo>
                        <a:lnTo>
                          <a:pt x="332" y="1135"/>
                        </a:lnTo>
                        <a:lnTo>
                          <a:pt x="315" y="1127"/>
                        </a:lnTo>
                        <a:lnTo>
                          <a:pt x="289" y="1110"/>
                        </a:lnTo>
                        <a:lnTo>
                          <a:pt x="289" y="1093"/>
                        </a:lnTo>
                        <a:lnTo>
                          <a:pt x="264" y="1068"/>
                        </a:lnTo>
                        <a:lnTo>
                          <a:pt x="255" y="1068"/>
                        </a:lnTo>
                        <a:lnTo>
                          <a:pt x="230" y="1059"/>
                        </a:lnTo>
                        <a:lnTo>
                          <a:pt x="213" y="1051"/>
                        </a:lnTo>
                        <a:lnTo>
                          <a:pt x="204" y="1042"/>
                        </a:lnTo>
                        <a:lnTo>
                          <a:pt x="170" y="1034"/>
                        </a:lnTo>
                        <a:lnTo>
                          <a:pt x="170" y="1025"/>
                        </a:lnTo>
                        <a:lnTo>
                          <a:pt x="153" y="1017"/>
                        </a:lnTo>
                        <a:lnTo>
                          <a:pt x="162" y="1000"/>
                        </a:lnTo>
                        <a:lnTo>
                          <a:pt x="162" y="991"/>
                        </a:lnTo>
                        <a:lnTo>
                          <a:pt x="170" y="983"/>
                        </a:lnTo>
                        <a:lnTo>
                          <a:pt x="162" y="974"/>
                        </a:lnTo>
                        <a:lnTo>
                          <a:pt x="170" y="966"/>
                        </a:lnTo>
                        <a:lnTo>
                          <a:pt x="179" y="958"/>
                        </a:lnTo>
                        <a:lnTo>
                          <a:pt x="179" y="949"/>
                        </a:lnTo>
                        <a:lnTo>
                          <a:pt x="153" y="932"/>
                        </a:lnTo>
                        <a:lnTo>
                          <a:pt x="153" y="924"/>
                        </a:lnTo>
                        <a:lnTo>
                          <a:pt x="162" y="915"/>
                        </a:lnTo>
                        <a:lnTo>
                          <a:pt x="162" y="907"/>
                        </a:lnTo>
                        <a:lnTo>
                          <a:pt x="153" y="898"/>
                        </a:lnTo>
                        <a:lnTo>
                          <a:pt x="136" y="873"/>
                        </a:lnTo>
                        <a:lnTo>
                          <a:pt x="128" y="864"/>
                        </a:lnTo>
                        <a:lnTo>
                          <a:pt x="128" y="847"/>
                        </a:lnTo>
                        <a:lnTo>
                          <a:pt x="119" y="830"/>
                        </a:lnTo>
                        <a:lnTo>
                          <a:pt x="102" y="788"/>
                        </a:lnTo>
                        <a:lnTo>
                          <a:pt x="94" y="771"/>
                        </a:lnTo>
                        <a:lnTo>
                          <a:pt x="94" y="729"/>
                        </a:lnTo>
                        <a:lnTo>
                          <a:pt x="102" y="729"/>
                        </a:lnTo>
                        <a:lnTo>
                          <a:pt x="111" y="729"/>
                        </a:lnTo>
                        <a:lnTo>
                          <a:pt x="119" y="703"/>
                        </a:lnTo>
                        <a:lnTo>
                          <a:pt x="111" y="686"/>
                        </a:lnTo>
                        <a:lnTo>
                          <a:pt x="94" y="686"/>
                        </a:lnTo>
                        <a:lnTo>
                          <a:pt x="85" y="669"/>
                        </a:lnTo>
                        <a:lnTo>
                          <a:pt x="77" y="661"/>
                        </a:lnTo>
                        <a:lnTo>
                          <a:pt x="68" y="636"/>
                        </a:lnTo>
                        <a:lnTo>
                          <a:pt x="77" y="627"/>
                        </a:lnTo>
                        <a:lnTo>
                          <a:pt x="77" y="610"/>
                        </a:lnTo>
                        <a:lnTo>
                          <a:pt x="68" y="602"/>
                        </a:lnTo>
                        <a:lnTo>
                          <a:pt x="77" y="576"/>
                        </a:lnTo>
                        <a:lnTo>
                          <a:pt x="85" y="568"/>
                        </a:lnTo>
                        <a:lnTo>
                          <a:pt x="94" y="568"/>
                        </a:lnTo>
                        <a:lnTo>
                          <a:pt x="94" y="576"/>
                        </a:lnTo>
                        <a:lnTo>
                          <a:pt x="94" y="585"/>
                        </a:lnTo>
                        <a:lnTo>
                          <a:pt x="85" y="593"/>
                        </a:lnTo>
                        <a:lnTo>
                          <a:pt x="111" y="619"/>
                        </a:lnTo>
                        <a:lnTo>
                          <a:pt x="119" y="619"/>
                        </a:lnTo>
                        <a:lnTo>
                          <a:pt x="111" y="610"/>
                        </a:lnTo>
                        <a:lnTo>
                          <a:pt x="111" y="585"/>
                        </a:lnTo>
                        <a:lnTo>
                          <a:pt x="102" y="576"/>
                        </a:lnTo>
                        <a:lnTo>
                          <a:pt x="102" y="559"/>
                        </a:lnTo>
                        <a:lnTo>
                          <a:pt x="102" y="551"/>
                        </a:lnTo>
                        <a:lnTo>
                          <a:pt x="111" y="542"/>
                        </a:lnTo>
                        <a:lnTo>
                          <a:pt x="136" y="551"/>
                        </a:lnTo>
                        <a:lnTo>
                          <a:pt x="170" y="559"/>
                        </a:lnTo>
                        <a:lnTo>
                          <a:pt x="170" y="551"/>
                        </a:lnTo>
                        <a:lnTo>
                          <a:pt x="179" y="551"/>
                        </a:lnTo>
                        <a:lnTo>
                          <a:pt x="179" y="559"/>
                        </a:lnTo>
                        <a:lnTo>
                          <a:pt x="187" y="559"/>
                        </a:lnTo>
                        <a:lnTo>
                          <a:pt x="187" y="551"/>
                        </a:lnTo>
                        <a:lnTo>
                          <a:pt x="170" y="551"/>
                        </a:lnTo>
                        <a:lnTo>
                          <a:pt x="179" y="542"/>
                        </a:lnTo>
                        <a:close/>
                      </a:path>
                    </a:pathLst>
                  </a:custGeom>
                  <a:solidFill>
                    <a:schemeClr val="bg2"/>
                  </a:solidFill>
                  <a:ln w="12700">
                    <a:noFill/>
                    <a:round/>
                    <a:headEnd/>
                    <a:tailEnd/>
                  </a:ln>
                </p:spPr>
                <p:txBody>
                  <a:bodyPr/>
                  <a:lstStyle/>
                  <a:p>
                    <a:endParaRPr lang="en-US" sz="1350"/>
                  </a:p>
                </p:txBody>
              </p:sp>
              <p:sp>
                <p:nvSpPr>
                  <p:cNvPr id="400" name="Freeform 29"/>
                  <p:cNvSpPr>
                    <a:spLocks/>
                  </p:cNvSpPr>
                  <p:nvPr/>
                </p:nvSpPr>
                <p:spPr bwMode="auto">
                  <a:xfrm>
                    <a:off x="3997" y="1648"/>
                    <a:ext cx="424" cy="492"/>
                  </a:xfrm>
                  <a:custGeom>
                    <a:avLst/>
                    <a:gdLst>
                      <a:gd name="T0" fmla="*/ 187 w 424"/>
                      <a:gd name="T1" fmla="*/ 475 h 492"/>
                      <a:gd name="T2" fmla="*/ 170 w 424"/>
                      <a:gd name="T3" fmla="*/ 466 h 492"/>
                      <a:gd name="T4" fmla="*/ 161 w 424"/>
                      <a:gd name="T5" fmla="*/ 475 h 492"/>
                      <a:gd name="T6" fmla="*/ 144 w 424"/>
                      <a:gd name="T7" fmla="*/ 475 h 492"/>
                      <a:gd name="T8" fmla="*/ 127 w 424"/>
                      <a:gd name="T9" fmla="*/ 466 h 492"/>
                      <a:gd name="T10" fmla="*/ 102 w 424"/>
                      <a:gd name="T11" fmla="*/ 466 h 492"/>
                      <a:gd name="T12" fmla="*/ 93 w 424"/>
                      <a:gd name="T13" fmla="*/ 441 h 492"/>
                      <a:gd name="T14" fmla="*/ 76 w 424"/>
                      <a:gd name="T15" fmla="*/ 432 h 492"/>
                      <a:gd name="T16" fmla="*/ 68 w 424"/>
                      <a:gd name="T17" fmla="*/ 424 h 492"/>
                      <a:gd name="T18" fmla="*/ 42 w 424"/>
                      <a:gd name="T19" fmla="*/ 424 h 492"/>
                      <a:gd name="T20" fmla="*/ 34 w 424"/>
                      <a:gd name="T21" fmla="*/ 407 h 492"/>
                      <a:gd name="T22" fmla="*/ 25 w 424"/>
                      <a:gd name="T23" fmla="*/ 322 h 492"/>
                      <a:gd name="T24" fmla="*/ 17 w 424"/>
                      <a:gd name="T25" fmla="*/ 237 h 492"/>
                      <a:gd name="T26" fmla="*/ 8 w 424"/>
                      <a:gd name="T27" fmla="*/ 153 h 492"/>
                      <a:gd name="T28" fmla="*/ 0 w 424"/>
                      <a:gd name="T29" fmla="*/ 93 h 492"/>
                      <a:gd name="T30" fmla="*/ 93 w 424"/>
                      <a:gd name="T31" fmla="*/ 85 h 492"/>
                      <a:gd name="T32" fmla="*/ 187 w 424"/>
                      <a:gd name="T33" fmla="*/ 93 h 492"/>
                      <a:gd name="T34" fmla="*/ 195 w 424"/>
                      <a:gd name="T35" fmla="*/ 102 h 492"/>
                      <a:gd name="T36" fmla="*/ 272 w 424"/>
                      <a:gd name="T37" fmla="*/ 85 h 492"/>
                      <a:gd name="T38" fmla="*/ 357 w 424"/>
                      <a:gd name="T39" fmla="*/ 26 h 492"/>
                      <a:gd name="T40" fmla="*/ 407 w 424"/>
                      <a:gd name="T41" fmla="*/ 68 h 492"/>
                      <a:gd name="T42" fmla="*/ 424 w 424"/>
                      <a:gd name="T43" fmla="*/ 178 h 492"/>
                      <a:gd name="T44" fmla="*/ 407 w 424"/>
                      <a:gd name="T45" fmla="*/ 187 h 492"/>
                      <a:gd name="T46" fmla="*/ 416 w 424"/>
                      <a:gd name="T47" fmla="*/ 195 h 492"/>
                      <a:gd name="T48" fmla="*/ 424 w 424"/>
                      <a:gd name="T49" fmla="*/ 221 h 492"/>
                      <a:gd name="T50" fmla="*/ 416 w 424"/>
                      <a:gd name="T51" fmla="*/ 237 h 492"/>
                      <a:gd name="T52" fmla="*/ 416 w 424"/>
                      <a:gd name="T53" fmla="*/ 263 h 492"/>
                      <a:gd name="T54" fmla="*/ 407 w 424"/>
                      <a:gd name="T55" fmla="*/ 271 h 492"/>
                      <a:gd name="T56" fmla="*/ 407 w 424"/>
                      <a:gd name="T57" fmla="*/ 280 h 492"/>
                      <a:gd name="T58" fmla="*/ 416 w 424"/>
                      <a:gd name="T59" fmla="*/ 297 h 492"/>
                      <a:gd name="T60" fmla="*/ 407 w 424"/>
                      <a:gd name="T61" fmla="*/ 314 h 492"/>
                      <a:gd name="T62" fmla="*/ 399 w 424"/>
                      <a:gd name="T63" fmla="*/ 322 h 492"/>
                      <a:gd name="T64" fmla="*/ 382 w 424"/>
                      <a:gd name="T65" fmla="*/ 339 h 492"/>
                      <a:gd name="T66" fmla="*/ 374 w 424"/>
                      <a:gd name="T67" fmla="*/ 348 h 492"/>
                      <a:gd name="T68" fmla="*/ 357 w 424"/>
                      <a:gd name="T69" fmla="*/ 348 h 492"/>
                      <a:gd name="T70" fmla="*/ 348 w 424"/>
                      <a:gd name="T71" fmla="*/ 365 h 492"/>
                      <a:gd name="T72" fmla="*/ 340 w 424"/>
                      <a:gd name="T73" fmla="*/ 373 h 492"/>
                      <a:gd name="T74" fmla="*/ 331 w 424"/>
                      <a:gd name="T75" fmla="*/ 390 h 492"/>
                      <a:gd name="T76" fmla="*/ 331 w 424"/>
                      <a:gd name="T77" fmla="*/ 398 h 492"/>
                      <a:gd name="T78" fmla="*/ 331 w 424"/>
                      <a:gd name="T79" fmla="*/ 407 h 492"/>
                      <a:gd name="T80" fmla="*/ 323 w 424"/>
                      <a:gd name="T81" fmla="*/ 424 h 492"/>
                      <a:gd name="T82" fmla="*/ 323 w 424"/>
                      <a:gd name="T83" fmla="*/ 407 h 492"/>
                      <a:gd name="T84" fmla="*/ 306 w 424"/>
                      <a:gd name="T85" fmla="*/ 407 h 492"/>
                      <a:gd name="T86" fmla="*/ 306 w 424"/>
                      <a:gd name="T87" fmla="*/ 432 h 492"/>
                      <a:gd name="T88" fmla="*/ 297 w 424"/>
                      <a:gd name="T89" fmla="*/ 449 h 492"/>
                      <a:gd name="T90" fmla="*/ 297 w 424"/>
                      <a:gd name="T91" fmla="*/ 458 h 492"/>
                      <a:gd name="T92" fmla="*/ 289 w 424"/>
                      <a:gd name="T93" fmla="*/ 483 h 492"/>
                      <a:gd name="T94" fmla="*/ 272 w 424"/>
                      <a:gd name="T95" fmla="*/ 492 h 492"/>
                      <a:gd name="T96" fmla="*/ 255 w 424"/>
                      <a:gd name="T97" fmla="*/ 475 h 492"/>
                      <a:gd name="T98" fmla="*/ 238 w 424"/>
                      <a:gd name="T99" fmla="*/ 466 h 492"/>
                      <a:gd name="T100" fmla="*/ 229 w 424"/>
                      <a:gd name="T101" fmla="*/ 449 h 492"/>
                      <a:gd name="T102" fmla="*/ 212 w 424"/>
                      <a:gd name="T103" fmla="*/ 458 h 492"/>
                      <a:gd name="T104" fmla="*/ 195 w 424"/>
                      <a:gd name="T105" fmla="*/ 475 h 49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424"/>
                      <a:gd name="T160" fmla="*/ 0 h 492"/>
                      <a:gd name="T161" fmla="*/ 424 w 424"/>
                      <a:gd name="T162" fmla="*/ 492 h 49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424" h="492">
                        <a:moveTo>
                          <a:pt x="195" y="475"/>
                        </a:moveTo>
                        <a:lnTo>
                          <a:pt x="195" y="475"/>
                        </a:lnTo>
                        <a:lnTo>
                          <a:pt x="187" y="475"/>
                        </a:lnTo>
                        <a:lnTo>
                          <a:pt x="187" y="466"/>
                        </a:lnTo>
                        <a:lnTo>
                          <a:pt x="178" y="466"/>
                        </a:lnTo>
                        <a:lnTo>
                          <a:pt x="170" y="466"/>
                        </a:lnTo>
                        <a:lnTo>
                          <a:pt x="161" y="466"/>
                        </a:lnTo>
                        <a:lnTo>
                          <a:pt x="161" y="475"/>
                        </a:lnTo>
                        <a:lnTo>
                          <a:pt x="153" y="475"/>
                        </a:lnTo>
                        <a:lnTo>
                          <a:pt x="144" y="475"/>
                        </a:lnTo>
                        <a:lnTo>
                          <a:pt x="144" y="466"/>
                        </a:lnTo>
                        <a:lnTo>
                          <a:pt x="136" y="466"/>
                        </a:lnTo>
                        <a:lnTo>
                          <a:pt x="127" y="466"/>
                        </a:lnTo>
                        <a:lnTo>
                          <a:pt x="127" y="458"/>
                        </a:lnTo>
                        <a:lnTo>
                          <a:pt x="119" y="466"/>
                        </a:lnTo>
                        <a:lnTo>
                          <a:pt x="110" y="466"/>
                        </a:lnTo>
                        <a:lnTo>
                          <a:pt x="102" y="466"/>
                        </a:lnTo>
                        <a:lnTo>
                          <a:pt x="102" y="458"/>
                        </a:lnTo>
                        <a:lnTo>
                          <a:pt x="93" y="449"/>
                        </a:lnTo>
                        <a:lnTo>
                          <a:pt x="93" y="441"/>
                        </a:lnTo>
                        <a:lnTo>
                          <a:pt x="85" y="432"/>
                        </a:lnTo>
                        <a:lnTo>
                          <a:pt x="76" y="432"/>
                        </a:lnTo>
                        <a:lnTo>
                          <a:pt x="76" y="424"/>
                        </a:lnTo>
                        <a:lnTo>
                          <a:pt x="68" y="424"/>
                        </a:lnTo>
                        <a:lnTo>
                          <a:pt x="59" y="432"/>
                        </a:lnTo>
                        <a:lnTo>
                          <a:pt x="51" y="432"/>
                        </a:lnTo>
                        <a:lnTo>
                          <a:pt x="42" y="424"/>
                        </a:lnTo>
                        <a:lnTo>
                          <a:pt x="42" y="432"/>
                        </a:lnTo>
                        <a:lnTo>
                          <a:pt x="34" y="432"/>
                        </a:lnTo>
                        <a:lnTo>
                          <a:pt x="34" y="407"/>
                        </a:lnTo>
                        <a:lnTo>
                          <a:pt x="34" y="373"/>
                        </a:lnTo>
                        <a:lnTo>
                          <a:pt x="25" y="373"/>
                        </a:lnTo>
                        <a:lnTo>
                          <a:pt x="25" y="348"/>
                        </a:lnTo>
                        <a:lnTo>
                          <a:pt x="25" y="322"/>
                        </a:lnTo>
                        <a:lnTo>
                          <a:pt x="25" y="314"/>
                        </a:lnTo>
                        <a:lnTo>
                          <a:pt x="17" y="271"/>
                        </a:lnTo>
                        <a:lnTo>
                          <a:pt x="17" y="237"/>
                        </a:lnTo>
                        <a:lnTo>
                          <a:pt x="17" y="221"/>
                        </a:lnTo>
                        <a:lnTo>
                          <a:pt x="8" y="195"/>
                        </a:lnTo>
                        <a:lnTo>
                          <a:pt x="8" y="187"/>
                        </a:lnTo>
                        <a:lnTo>
                          <a:pt x="8" y="153"/>
                        </a:lnTo>
                        <a:lnTo>
                          <a:pt x="0" y="136"/>
                        </a:lnTo>
                        <a:lnTo>
                          <a:pt x="0" y="119"/>
                        </a:lnTo>
                        <a:lnTo>
                          <a:pt x="0" y="93"/>
                        </a:lnTo>
                        <a:lnTo>
                          <a:pt x="34" y="93"/>
                        </a:lnTo>
                        <a:lnTo>
                          <a:pt x="42" y="93"/>
                        </a:lnTo>
                        <a:lnTo>
                          <a:pt x="85" y="85"/>
                        </a:lnTo>
                        <a:lnTo>
                          <a:pt x="93" y="85"/>
                        </a:lnTo>
                        <a:lnTo>
                          <a:pt x="119" y="76"/>
                        </a:lnTo>
                        <a:lnTo>
                          <a:pt x="153" y="85"/>
                        </a:lnTo>
                        <a:lnTo>
                          <a:pt x="170" y="93"/>
                        </a:lnTo>
                        <a:lnTo>
                          <a:pt x="187" y="93"/>
                        </a:lnTo>
                        <a:lnTo>
                          <a:pt x="195" y="93"/>
                        </a:lnTo>
                        <a:lnTo>
                          <a:pt x="170" y="110"/>
                        </a:lnTo>
                        <a:lnTo>
                          <a:pt x="178" y="110"/>
                        </a:lnTo>
                        <a:lnTo>
                          <a:pt x="195" y="102"/>
                        </a:lnTo>
                        <a:lnTo>
                          <a:pt x="212" y="110"/>
                        </a:lnTo>
                        <a:lnTo>
                          <a:pt x="238" y="102"/>
                        </a:lnTo>
                        <a:lnTo>
                          <a:pt x="263" y="85"/>
                        </a:lnTo>
                        <a:lnTo>
                          <a:pt x="272" y="85"/>
                        </a:lnTo>
                        <a:lnTo>
                          <a:pt x="289" y="85"/>
                        </a:lnTo>
                        <a:lnTo>
                          <a:pt x="314" y="60"/>
                        </a:lnTo>
                        <a:lnTo>
                          <a:pt x="323" y="51"/>
                        </a:lnTo>
                        <a:lnTo>
                          <a:pt x="357" y="26"/>
                        </a:lnTo>
                        <a:lnTo>
                          <a:pt x="399" y="0"/>
                        </a:lnTo>
                        <a:lnTo>
                          <a:pt x="399" y="17"/>
                        </a:lnTo>
                        <a:lnTo>
                          <a:pt x="407" y="68"/>
                        </a:lnTo>
                        <a:lnTo>
                          <a:pt x="416" y="110"/>
                        </a:lnTo>
                        <a:lnTo>
                          <a:pt x="416" y="144"/>
                        </a:lnTo>
                        <a:lnTo>
                          <a:pt x="424" y="178"/>
                        </a:lnTo>
                        <a:lnTo>
                          <a:pt x="416" y="178"/>
                        </a:lnTo>
                        <a:lnTo>
                          <a:pt x="407" y="187"/>
                        </a:lnTo>
                        <a:lnTo>
                          <a:pt x="416" y="187"/>
                        </a:lnTo>
                        <a:lnTo>
                          <a:pt x="416" y="195"/>
                        </a:lnTo>
                        <a:lnTo>
                          <a:pt x="416" y="204"/>
                        </a:lnTo>
                        <a:lnTo>
                          <a:pt x="416" y="212"/>
                        </a:lnTo>
                        <a:lnTo>
                          <a:pt x="424" y="212"/>
                        </a:lnTo>
                        <a:lnTo>
                          <a:pt x="424" y="221"/>
                        </a:lnTo>
                        <a:lnTo>
                          <a:pt x="416" y="229"/>
                        </a:lnTo>
                        <a:lnTo>
                          <a:pt x="416" y="237"/>
                        </a:lnTo>
                        <a:lnTo>
                          <a:pt x="416" y="254"/>
                        </a:lnTo>
                        <a:lnTo>
                          <a:pt x="416" y="263"/>
                        </a:lnTo>
                        <a:lnTo>
                          <a:pt x="416" y="271"/>
                        </a:lnTo>
                        <a:lnTo>
                          <a:pt x="407" y="271"/>
                        </a:lnTo>
                        <a:lnTo>
                          <a:pt x="416" y="280"/>
                        </a:lnTo>
                        <a:lnTo>
                          <a:pt x="407" y="280"/>
                        </a:lnTo>
                        <a:lnTo>
                          <a:pt x="416" y="288"/>
                        </a:lnTo>
                        <a:lnTo>
                          <a:pt x="407" y="288"/>
                        </a:lnTo>
                        <a:lnTo>
                          <a:pt x="407" y="297"/>
                        </a:lnTo>
                        <a:lnTo>
                          <a:pt x="416" y="297"/>
                        </a:lnTo>
                        <a:lnTo>
                          <a:pt x="407" y="305"/>
                        </a:lnTo>
                        <a:lnTo>
                          <a:pt x="407" y="314"/>
                        </a:lnTo>
                        <a:lnTo>
                          <a:pt x="399" y="314"/>
                        </a:lnTo>
                        <a:lnTo>
                          <a:pt x="399" y="322"/>
                        </a:lnTo>
                        <a:lnTo>
                          <a:pt x="390" y="331"/>
                        </a:lnTo>
                        <a:lnTo>
                          <a:pt x="382" y="339"/>
                        </a:lnTo>
                        <a:lnTo>
                          <a:pt x="382" y="348"/>
                        </a:lnTo>
                        <a:lnTo>
                          <a:pt x="374" y="348"/>
                        </a:lnTo>
                        <a:lnTo>
                          <a:pt x="365" y="356"/>
                        </a:lnTo>
                        <a:lnTo>
                          <a:pt x="365" y="348"/>
                        </a:lnTo>
                        <a:lnTo>
                          <a:pt x="357" y="348"/>
                        </a:lnTo>
                        <a:lnTo>
                          <a:pt x="348" y="356"/>
                        </a:lnTo>
                        <a:lnTo>
                          <a:pt x="348" y="365"/>
                        </a:lnTo>
                        <a:lnTo>
                          <a:pt x="340" y="365"/>
                        </a:lnTo>
                        <a:lnTo>
                          <a:pt x="340" y="373"/>
                        </a:lnTo>
                        <a:lnTo>
                          <a:pt x="331" y="382"/>
                        </a:lnTo>
                        <a:lnTo>
                          <a:pt x="340" y="390"/>
                        </a:lnTo>
                        <a:lnTo>
                          <a:pt x="331" y="390"/>
                        </a:lnTo>
                        <a:lnTo>
                          <a:pt x="331" y="398"/>
                        </a:lnTo>
                        <a:lnTo>
                          <a:pt x="340" y="407"/>
                        </a:lnTo>
                        <a:lnTo>
                          <a:pt x="340" y="415"/>
                        </a:lnTo>
                        <a:lnTo>
                          <a:pt x="331" y="407"/>
                        </a:lnTo>
                        <a:lnTo>
                          <a:pt x="331" y="415"/>
                        </a:lnTo>
                        <a:lnTo>
                          <a:pt x="323" y="424"/>
                        </a:lnTo>
                        <a:lnTo>
                          <a:pt x="323" y="415"/>
                        </a:lnTo>
                        <a:lnTo>
                          <a:pt x="323" y="407"/>
                        </a:lnTo>
                        <a:lnTo>
                          <a:pt x="314" y="407"/>
                        </a:lnTo>
                        <a:lnTo>
                          <a:pt x="306" y="407"/>
                        </a:lnTo>
                        <a:lnTo>
                          <a:pt x="306" y="415"/>
                        </a:lnTo>
                        <a:lnTo>
                          <a:pt x="306" y="424"/>
                        </a:lnTo>
                        <a:lnTo>
                          <a:pt x="306" y="432"/>
                        </a:lnTo>
                        <a:lnTo>
                          <a:pt x="297" y="432"/>
                        </a:lnTo>
                        <a:lnTo>
                          <a:pt x="297" y="441"/>
                        </a:lnTo>
                        <a:lnTo>
                          <a:pt x="297" y="449"/>
                        </a:lnTo>
                        <a:lnTo>
                          <a:pt x="306" y="458"/>
                        </a:lnTo>
                        <a:lnTo>
                          <a:pt x="297" y="466"/>
                        </a:lnTo>
                        <a:lnTo>
                          <a:pt x="297" y="458"/>
                        </a:lnTo>
                        <a:lnTo>
                          <a:pt x="297" y="466"/>
                        </a:lnTo>
                        <a:lnTo>
                          <a:pt x="289" y="483"/>
                        </a:lnTo>
                        <a:lnTo>
                          <a:pt x="280" y="483"/>
                        </a:lnTo>
                        <a:lnTo>
                          <a:pt x="280" y="492"/>
                        </a:lnTo>
                        <a:lnTo>
                          <a:pt x="272" y="492"/>
                        </a:lnTo>
                        <a:lnTo>
                          <a:pt x="263" y="492"/>
                        </a:lnTo>
                        <a:lnTo>
                          <a:pt x="263" y="483"/>
                        </a:lnTo>
                        <a:lnTo>
                          <a:pt x="255" y="483"/>
                        </a:lnTo>
                        <a:lnTo>
                          <a:pt x="255" y="475"/>
                        </a:lnTo>
                        <a:lnTo>
                          <a:pt x="246" y="475"/>
                        </a:lnTo>
                        <a:lnTo>
                          <a:pt x="238" y="475"/>
                        </a:lnTo>
                        <a:lnTo>
                          <a:pt x="238" y="466"/>
                        </a:lnTo>
                        <a:lnTo>
                          <a:pt x="229" y="458"/>
                        </a:lnTo>
                        <a:lnTo>
                          <a:pt x="229" y="449"/>
                        </a:lnTo>
                        <a:lnTo>
                          <a:pt x="221" y="458"/>
                        </a:lnTo>
                        <a:lnTo>
                          <a:pt x="212" y="458"/>
                        </a:lnTo>
                        <a:lnTo>
                          <a:pt x="212" y="466"/>
                        </a:lnTo>
                        <a:lnTo>
                          <a:pt x="212" y="475"/>
                        </a:lnTo>
                        <a:lnTo>
                          <a:pt x="204" y="475"/>
                        </a:lnTo>
                        <a:lnTo>
                          <a:pt x="195" y="475"/>
                        </a:lnTo>
                        <a:close/>
                      </a:path>
                    </a:pathLst>
                  </a:custGeom>
                  <a:solidFill>
                    <a:schemeClr val="bg2"/>
                  </a:solidFill>
                  <a:ln w="12700">
                    <a:noFill/>
                    <a:round/>
                    <a:headEnd/>
                    <a:tailEnd/>
                  </a:ln>
                </p:spPr>
                <p:txBody>
                  <a:bodyPr/>
                  <a:lstStyle/>
                  <a:p>
                    <a:endParaRPr lang="en-US" sz="1350"/>
                  </a:p>
                </p:txBody>
              </p:sp>
              <p:sp>
                <p:nvSpPr>
                  <p:cNvPr id="401" name="Freeform 30"/>
                  <p:cNvSpPr>
                    <a:spLocks/>
                  </p:cNvSpPr>
                  <p:nvPr/>
                </p:nvSpPr>
                <p:spPr bwMode="auto">
                  <a:xfrm>
                    <a:off x="3368" y="1674"/>
                    <a:ext cx="408" cy="720"/>
                  </a:xfrm>
                  <a:custGeom>
                    <a:avLst/>
                    <a:gdLst>
                      <a:gd name="T0" fmla="*/ 323 w 408"/>
                      <a:gd name="T1" fmla="*/ 661 h 720"/>
                      <a:gd name="T2" fmla="*/ 323 w 408"/>
                      <a:gd name="T3" fmla="*/ 703 h 720"/>
                      <a:gd name="T4" fmla="*/ 298 w 408"/>
                      <a:gd name="T5" fmla="*/ 694 h 720"/>
                      <a:gd name="T6" fmla="*/ 264 w 408"/>
                      <a:gd name="T7" fmla="*/ 703 h 720"/>
                      <a:gd name="T8" fmla="*/ 255 w 408"/>
                      <a:gd name="T9" fmla="*/ 720 h 720"/>
                      <a:gd name="T10" fmla="*/ 238 w 408"/>
                      <a:gd name="T11" fmla="*/ 711 h 720"/>
                      <a:gd name="T12" fmla="*/ 230 w 408"/>
                      <a:gd name="T13" fmla="*/ 703 h 720"/>
                      <a:gd name="T14" fmla="*/ 221 w 408"/>
                      <a:gd name="T15" fmla="*/ 686 h 720"/>
                      <a:gd name="T16" fmla="*/ 221 w 408"/>
                      <a:gd name="T17" fmla="*/ 661 h 720"/>
                      <a:gd name="T18" fmla="*/ 213 w 408"/>
                      <a:gd name="T19" fmla="*/ 627 h 720"/>
                      <a:gd name="T20" fmla="*/ 179 w 408"/>
                      <a:gd name="T21" fmla="*/ 601 h 720"/>
                      <a:gd name="T22" fmla="*/ 170 w 408"/>
                      <a:gd name="T23" fmla="*/ 593 h 720"/>
                      <a:gd name="T24" fmla="*/ 136 w 408"/>
                      <a:gd name="T25" fmla="*/ 576 h 720"/>
                      <a:gd name="T26" fmla="*/ 128 w 408"/>
                      <a:gd name="T27" fmla="*/ 542 h 720"/>
                      <a:gd name="T28" fmla="*/ 136 w 408"/>
                      <a:gd name="T29" fmla="*/ 508 h 720"/>
                      <a:gd name="T30" fmla="*/ 145 w 408"/>
                      <a:gd name="T31" fmla="*/ 483 h 720"/>
                      <a:gd name="T32" fmla="*/ 111 w 408"/>
                      <a:gd name="T33" fmla="*/ 474 h 720"/>
                      <a:gd name="T34" fmla="*/ 85 w 408"/>
                      <a:gd name="T35" fmla="*/ 457 h 720"/>
                      <a:gd name="T36" fmla="*/ 77 w 408"/>
                      <a:gd name="T37" fmla="*/ 432 h 720"/>
                      <a:gd name="T38" fmla="*/ 34 w 408"/>
                      <a:gd name="T39" fmla="*/ 398 h 720"/>
                      <a:gd name="T40" fmla="*/ 9 w 408"/>
                      <a:gd name="T41" fmla="*/ 364 h 720"/>
                      <a:gd name="T42" fmla="*/ 0 w 408"/>
                      <a:gd name="T43" fmla="*/ 330 h 720"/>
                      <a:gd name="T44" fmla="*/ 9 w 408"/>
                      <a:gd name="T45" fmla="*/ 296 h 720"/>
                      <a:gd name="T46" fmla="*/ 9 w 408"/>
                      <a:gd name="T47" fmla="*/ 271 h 720"/>
                      <a:gd name="T48" fmla="*/ 34 w 408"/>
                      <a:gd name="T49" fmla="*/ 254 h 720"/>
                      <a:gd name="T50" fmla="*/ 43 w 408"/>
                      <a:gd name="T51" fmla="*/ 220 h 720"/>
                      <a:gd name="T52" fmla="*/ 34 w 408"/>
                      <a:gd name="T53" fmla="*/ 186 h 720"/>
                      <a:gd name="T54" fmla="*/ 43 w 408"/>
                      <a:gd name="T55" fmla="*/ 161 h 720"/>
                      <a:gd name="T56" fmla="*/ 85 w 408"/>
                      <a:gd name="T57" fmla="*/ 144 h 720"/>
                      <a:gd name="T58" fmla="*/ 102 w 408"/>
                      <a:gd name="T59" fmla="*/ 127 h 720"/>
                      <a:gd name="T60" fmla="*/ 119 w 408"/>
                      <a:gd name="T61" fmla="*/ 84 h 720"/>
                      <a:gd name="T62" fmla="*/ 111 w 408"/>
                      <a:gd name="T63" fmla="*/ 59 h 720"/>
                      <a:gd name="T64" fmla="*/ 85 w 408"/>
                      <a:gd name="T65" fmla="*/ 34 h 720"/>
                      <a:gd name="T66" fmla="*/ 68 w 408"/>
                      <a:gd name="T67" fmla="*/ 17 h 720"/>
                      <a:gd name="T68" fmla="*/ 230 w 408"/>
                      <a:gd name="T69" fmla="*/ 8 h 720"/>
                      <a:gd name="T70" fmla="*/ 332 w 408"/>
                      <a:gd name="T71" fmla="*/ 25 h 720"/>
                      <a:gd name="T72" fmla="*/ 374 w 408"/>
                      <a:gd name="T73" fmla="*/ 152 h 720"/>
                      <a:gd name="T74" fmla="*/ 383 w 408"/>
                      <a:gd name="T75" fmla="*/ 296 h 720"/>
                      <a:gd name="T76" fmla="*/ 383 w 408"/>
                      <a:gd name="T77" fmla="*/ 406 h 720"/>
                      <a:gd name="T78" fmla="*/ 391 w 408"/>
                      <a:gd name="T79" fmla="*/ 423 h 720"/>
                      <a:gd name="T80" fmla="*/ 391 w 408"/>
                      <a:gd name="T81" fmla="*/ 432 h 720"/>
                      <a:gd name="T82" fmla="*/ 400 w 408"/>
                      <a:gd name="T83" fmla="*/ 449 h 720"/>
                      <a:gd name="T84" fmla="*/ 400 w 408"/>
                      <a:gd name="T85" fmla="*/ 474 h 720"/>
                      <a:gd name="T86" fmla="*/ 391 w 408"/>
                      <a:gd name="T87" fmla="*/ 491 h 720"/>
                      <a:gd name="T88" fmla="*/ 391 w 408"/>
                      <a:gd name="T89" fmla="*/ 508 h 720"/>
                      <a:gd name="T90" fmla="*/ 383 w 408"/>
                      <a:gd name="T91" fmla="*/ 517 h 720"/>
                      <a:gd name="T92" fmla="*/ 374 w 408"/>
                      <a:gd name="T93" fmla="*/ 533 h 720"/>
                      <a:gd name="T94" fmla="*/ 366 w 408"/>
                      <a:gd name="T95" fmla="*/ 542 h 720"/>
                      <a:gd name="T96" fmla="*/ 366 w 408"/>
                      <a:gd name="T97" fmla="*/ 559 h 720"/>
                      <a:gd name="T98" fmla="*/ 357 w 408"/>
                      <a:gd name="T99" fmla="*/ 576 h 720"/>
                      <a:gd name="T100" fmla="*/ 357 w 408"/>
                      <a:gd name="T101" fmla="*/ 584 h 720"/>
                      <a:gd name="T102" fmla="*/ 357 w 408"/>
                      <a:gd name="T103" fmla="*/ 593 h 720"/>
                      <a:gd name="T104" fmla="*/ 357 w 408"/>
                      <a:gd name="T105" fmla="*/ 601 h 720"/>
                      <a:gd name="T106" fmla="*/ 349 w 408"/>
                      <a:gd name="T107" fmla="*/ 627 h 72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408"/>
                      <a:gd name="T163" fmla="*/ 0 h 720"/>
                      <a:gd name="T164" fmla="*/ 408 w 408"/>
                      <a:gd name="T165" fmla="*/ 720 h 720"/>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408" h="720">
                        <a:moveTo>
                          <a:pt x="366" y="644"/>
                        </a:moveTo>
                        <a:lnTo>
                          <a:pt x="357" y="644"/>
                        </a:lnTo>
                        <a:lnTo>
                          <a:pt x="340" y="652"/>
                        </a:lnTo>
                        <a:lnTo>
                          <a:pt x="332" y="652"/>
                        </a:lnTo>
                        <a:lnTo>
                          <a:pt x="323" y="661"/>
                        </a:lnTo>
                        <a:lnTo>
                          <a:pt x="323" y="669"/>
                        </a:lnTo>
                        <a:lnTo>
                          <a:pt x="323" y="677"/>
                        </a:lnTo>
                        <a:lnTo>
                          <a:pt x="323" y="686"/>
                        </a:lnTo>
                        <a:lnTo>
                          <a:pt x="332" y="686"/>
                        </a:lnTo>
                        <a:lnTo>
                          <a:pt x="332" y="694"/>
                        </a:lnTo>
                        <a:lnTo>
                          <a:pt x="323" y="703"/>
                        </a:lnTo>
                        <a:lnTo>
                          <a:pt x="315" y="703"/>
                        </a:lnTo>
                        <a:lnTo>
                          <a:pt x="315" y="694"/>
                        </a:lnTo>
                        <a:lnTo>
                          <a:pt x="306" y="694"/>
                        </a:lnTo>
                        <a:lnTo>
                          <a:pt x="298" y="694"/>
                        </a:lnTo>
                        <a:lnTo>
                          <a:pt x="289" y="686"/>
                        </a:lnTo>
                        <a:lnTo>
                          <a:pt x="281" y="686"/>
                        </a:lnTo>
                        <a:lnTo>
                          <a:pt x="272" y="686"/>
                        </a:lnTo>
                        <a:lnTo>
                          <a:pt x="264" y="694"/>
                        </a:lnTo>
                        <a:lnTo>
                          <a:pt x="264" y="703"/>
                        </a:lnTo>
                        <a:lnTo>
                          <a:pt x="255" y="703"/>
                        </a:lnTo>
                        <a:lnTo>
                          <a:pt x="255" y="711"/>
                        </a:lnTo>
                        <a:lnTo>
                          <a:pt x="264" y="720"/>
                        </a:lnTo>
                        <a:lnTo>
                          <a:pt x="255" y="720"/>
                        </a:lnTo>
                        <a:lnTo>
                          <a:pt x="255" y="711"/>
                        </a:lnTo>
                        <a:lnTo>
                          <a:pt x="247" y="711"/>
                        </a:lnTo>
                        <a:lnTo>
                          <a:pt x="247" y="703"/>
                        </a:lnTo>
                        <a:lnTo>
                          <a:pt x="238" y="703"/>
                        </a:lnTo>
                        <a:lnTo>
                          <a:pt x="238" y="711"/>
                        </a:lnTo>
                        <a:lnTo>
                          <a:pt x="247" y="711"/>
                        </a:lnTo>
                        <a:lnTo>
                          <a:pt x="247" y="720"/>
                        </a:lnTo>
                        <a:lnTo>
                          <a:pt x="238" y="711"/>
                        </a:lnTo>
                        <a:lnTo>
                          <a:pt x="230" y="711"/>
                        </a:lnTo>
                        <a:lnTo>
                          <a:pt x="230" y="703"/>
                        </a:lnTo>
                        <a:lnTo>
                          <a:pt x="230" y="694"/>
                        </a:lnTo>
                        <a:lnTo>
                          <a:pt x="221" y="686"/>
                        </a:lnTo>
                        <a:lnTo>
                          <a:pt x="221" y="677"/>
                        </a:lnTo>
                        <a:lnTo>
                          <a:pt x="230" y="669"/>
                        </a:lnTo>
                        <a:lnTo>
                          <a:pt x="230" y="661"/>
                        </a:lnTo>
                        <a:lnTo>
                          <a:pt x="221" y="661"/>
                        </a:lnTo>
                        <a:lnTo>
                          <a:pt x="221" y="652"/>
                        </a:lnTo>
                        <a:lnTo>
                          <a:pt x="213" y="644"/>
                        </a:lnTo>
                        <a:lnTo>
                          <a:pt x="213" y="635"/>
                        </a:lnTo>
                        <a:lnTo>
                          <a:pt x="213" y="627"/>
                        </a:lnTo>
                        <a:lnTo>
                          <a:pt x="204" y="627"/>
                        </a:lnTo>
                        <a:lnTo>
                          <a:pt x="196" y="627"/>
                        </a:lnTo>
                        <a:lnTo>
                          <a:pt x="196" y="618"/>
                        </a:lnTo>
                        <a:lnTo>
                          <a:pt x="196" y="610"/>
                        </a:lnTo>
                        <a:lnTo>
                          <a:pt x="179" y="601"/>
                        </a:lnTo>
                        <a:lnTo>
                          <a:pt x="170" y="610"/>
                        </a:lnTo>
                        <a:lnTo>
                          <a:pt x="170" y="601"/>
                        </a:lnTo>
                        <a:lnTo>
                          <a:pt x="170" y="593"/>
                        </a:lnTo>
                        <a:lnTo>
                          <a:pt x="162" y="593"/>
                        </a:lnTo>
                        <a:lnTo>
                          <a:pt x="153" y="584"/>
                        </a:lnTo>
                        <a:lnTo>
                          <a:pt x="145" y="584"/>
                        </a:lnTo>
                        <a:lnTo>
                          <a:pt x="136" y="576"/>
                        </a:lnTo>
                        <a:lnTo>
                          <a:pt x="128" y="567"/>
                        </a:lnTo>
                        <a:lnTo>
                          <a:pt x="128" y="550"/>
                        </a:lnTo>
                        <a:lnTo>
                          <a:pt x="128" y="542"/>
                        </a:lnTo>
                        <a:lnTo>
                          <a:pt x="136" y="525"/>
                        </a:lnTo>
                        <a:lnTo>
                          <a:pt x="136" y="517"/>
                        </a:lnTo>
                        <a:lnTo>
                          <a:pt x="136" y="508"/>
                        </a:lnTo>
                        <a:lnTo>
                          <a:pt x="136" y="500"/>
                        </a:lnTo>
                        <a:lnTo>
                          <a:pt x="145" y="491"/>
                        </a:lnTo>
                        <a:lnTo>
                          <a:pt x="145" y="483"/>
                        </a:lnTo>
                        <a:lnTo>
                          <a:pt x="128" y="474"/>
                        </a:lnTo>
                        <a:lnTo>
                          <a:pt x="111" y="474"/>
                        </a:lnTo>
                        <a:lnTo>
                          <a:pt x="102" y="483"/>
                        </a:lnTo>
                        <a:lnTo>
                          <a:pt x="94" y="483"/>
                        </a:lnTo>
                        <a:lnTo>
                          <a:pt x="94" y="474"/>
                        </a:lnTo>
                        <a:lnTo>
                          <a:pt x="85" y="466"/>
                        </a:lnTo>
                        <a:lnTo>
                          <a:pt x="85" y="457"/>
                        </a:lnTo>
                        <a:lnTo>
                          <a:pt x="85" y="449"/>
                        </a:lnTo>
                        <a:lnTo>
                          <a:pt x="85" y="440"/>
                        </a:lnTo>
                        <a:lnTo>
                          <a:pt x="77" y="432"/>
                        </a:lnTo>
                        <a:lnTo>
                          <a:pt x="68" y="423"/>
                        </a:lnTo>
                        <a:lnTo>
                          <a:pt x="60" y="415"/>
                        </a:lnTo>
                        <a:lnTo>
                          <a:pt x="51" y="415"/>
                        </a:lnTo>
                        <a:lnTo>
                          <a:pt x="43" y="406"/>
                        </a:lnTo>
                        <a:lnTo>
                          <a:pt x="43" y="398"/>
                        </a:lnTo>
                        <a:lnTo>
                          <a:pt x="34" y="398"/>
                        </a:lnTo>
                        <a:lnTo>
                          <a:pt x="34" y="389"/>
                        </a:lnTo>
                        <a:lnTo>
                          <a:pt x="17" y="381"/>
                        </a:lnTo>
                        <a:lnTo>
                          <a:pt x="17" y="372"/>
                        </a:lnTo>
                        <a:lnTo>
                          <a:pt x="17" y="364"/>
                        </a:lnTo>
                        <a:lnTo>
                          <a:pt x="9" y="364"/>
                        </a:lnTo>
                        <a:lnTo>
                          <a:pt x="9" y="356"/>
                        </a:lnTo>
                        <a:lnTo>
                          <a:pt x="9" y="347"/>
                        </a:lnTo>
                        <a:lnTo>
                          <a:pt x="0" y="339"/>
                        </a:lnTo>
                        <a:lnTo>
                          <a:pt x="0" y="330"/>
                        </a:lnTo>
                        <a:lnTo>
                          <a:pt x="0" y="322"/>
                        </a:lnTo>
                        <a:lnTo>
                          <a:pt x="0" y="313"/>
                        </a:lnTo>
                        <a:lnTo>
                          <a:pt x="0" y="305"/>
                        </a:lnTo>
                        <a:lnTo>
                          <a:pt x="0" y="296"/>
                        </a:lnTo>
                        <a:lnTo>
                          <a:pt x="9" y="296"/>
                        </a:lnTo>
                        <a:lnTo>
                          <a:pt x="9" y="288"/>
                        </a:lnTo>
                        <a:lnTo>
                          <a:pt x="9" y="279"/>
                        </a:lnTo>
                        <a:lnTo>
                          <a:pt x="9" y="271"/>
                        </a:lnTo>
                        <a:lnTo>
                          <a:pt x="9" y="262"/>
                        </a:lnTo>
                        <a:lnTo>
                          <a:pt x="17" y="262"/>
                        </a:lnTo>
                        <a:lnTo>
                          <a:pt x="26" y="262"/>
                        </a:lnTo>
                        <a:lnTo>
                          <a:pt x="26" y="254"/>
                        </a:lnTo>
                        <a:lnTo>
                          <a:pt x="34" y="254"/>
                        </a:lnTo>
                        <a:lnTo>
                          <a:pt x="34" y="245"/>
                        </a:lnTo>
                        <a:lnTo>
                          <a:pt x="34" y="237"/>
                        </a:lnTo>
                        <a:lnTo>
                          <a:pt x="43" y="228"/>
                        </a:lnTo>
                        <a:lnTo>
                          <a:pt x="43" y="220"/>
                        </a:lnTo>
                        <a:lnTo>
                          <a:pt x="43" y="203"/>
                        </a:lnTo>
                        <a:lnTo>
                          <a:pt x="43" y="195"/>
                        </a:lnTo>
                        <a:lnTo>
                          <a:pt x="43" y="186"/>
                        </a:lnTo>
                        <a:lnTo>
                          <a:pt x="34" y="186"/>
                        </a:lnTo>
                        <a:lnTo>
                          <a:pt x="34" y="178"/>
                        </a:lnTo>
                        <a:lnTo>
                          <a:pt x="34" y="169"/>
                        </a:lnTo>
                        <a:lnTo>
                          <a:pt x="34" y="161"/>
                        </a:lnTo>
                        <a:lnTo>
                          <a:pt x="43" y="152"/>
                        </a:lnTo>
                        <a:lnTo>
                          <a:pt x="43" y="161"/>
                        </a:lnTo>
                        <a:lnTo>
                          <a:pt x="51" y="152"/>
                        </a:lnTo>
                        <a:lnTo>
                          <a:pt x="60" y="152"/>
                        </a:lnTo>
                        <a:lnTo>
                          <a:pt x="68" y="152"/>
                        </a:lnTo>
                        <a:lnTo>
                          <a:pt x="77" y="144"/>
                        </a:lnTo>
                        <a:lnTo>
                          <a:pt x="85" y="144"/>
                        </a:lnTo>
                        <a:lnTo>
                          <a:pt x="94" y="144"/>
                        </a:lnTo>
                        <a:lnTo>
                          <a:pt x="94" y="135"/>
                        </a:lnTo>
                        <a:lnTo>
                          <a:pt x="102" y="135"/>
                        </a:lnTo>
                        <a:lnTo>
                          <a:pt x="102" y="127"/>
                        </a:lnTo>
                        <a:lnTo>
                          <a:pt x="102" y="118"/>
                        </a:lnTo>
                        <a:lnTo>
                          <a:pt x="102" y="110"/>
                        </a:lnTo>
                        <a:lnTo>
                          <a:pt x="111" y="110"/>
                        </a:lnTo>
                        <a:lnTo>
                          <a:pt x="111" y="101"/>
                        </a:lnTo>
                        <a:lnTo>
                          <a:pt x="119" y="84"/>
                        </a:lnTo>
                        <a:lnTo>
                          <a:pt x="119" y="76"/>
                        </a:lnTo>
                        <a:lnTo>
                          <a:pt x="111" y="67"/>
                        </a:lnTo>
                        <a:lnTo>
                          <a:pt x="111" y="59"/>
                        </a:lnTo>
                        <a:lnTo>
                          <a:pt x="102" y="50"/>
                        </a:lnTo>
                        <a:lnTo>
                          <a:pt x="94" y="50"/>
                        </a:lnTo>
                        <a:lnTo>
                          <a:pt x="85" y="42"/>
                        </a:lnTo>
                        <a:lnTo>
                          <a:pt x="85" y="34"/>
                        </a:lnTo>
                        <a:lnTo>
                          <a:pt x="77" y="25"/>
                        </a:lnTo>
                        <a:lnTo>
                          <a:pt x="68" y="25"/>
                        </a:lnTo>
                        <a:lnTo>
                          <a:pt x="68" y="17"/>
                        </a:lnTo>
                        <a:lnTo>
                          <a:pt x="85" y="17"/>
                        </a:lnTo>
                        <a:lnTo>
                          <a:pt x="136" y="8"/>
                        </a:lnTo>
                        <a:lnTo>
                          <a:pt x="145" y="8"/>
                        </a:lnTo>
                        <a:lnTo>
                          <a:pt x="187" y="8"/>
                        </a:lnTo>
                        <a:lnTo>
                          <a:pt x="230" y="8"/>
                        </a:lnTo>
                        <a:lnTo>
                          <a:pt x="247" y="8"/>
                        </a:lnTo>
                        <a:lnTo>
                          <a:pt x="289" y="0"/>
                        </a:lnTo>
                        <a:lnTo>
                          <a:pt x="298" y="0"/>
                        </a:lnTo>
                        <a:lnTo>
                          <a:pt x="332" y="0"/>
                        </a:lnTo>
                        <a:lnTo>
                          <a:pt x="332" y="25"/>
                        </a:lnTo>
                        <a:lnTo>
                          <a:pt x="340" y="42"/>
                        </a:lnTo>
                        <a:lnTo>
                          <a:pt x="349" y="50"/>
                        </a:lnTo>
                        <a:lnTo>
                          <a:pt x="357" y="76"/>
                        </a:lnTo>
                        <a:lnTo>
                          <a:pt x="366" y="93"/>
                        </a:lnTo>
                        <a:lnTo>
                          <a:pt x="374" y="127"/>
                        </a:lnTo>
                        <a:lnTo>
                          <a:pt x="374" y="152"/>
                        </a:lnTo>
                        <a:lnTo>
                          <a:pt x="374" y="169"/>
                        </a:lnTo>
                        <a:lnTo>
                          <a:pt x="374" y="186"/>
                        </a:lnTo>
                        <a:lnTo>
                          <a:pt x="383" y="220"/>
                        </a:lnTo>
                        <a:lnTo>
                          <a:pt x="383" y="254"/>
                        </a:lnTo>
                        <a:lnTo>
                          <a:pt x="383" y="296"/>
                        </a:lnTo>
                        <a:lnTo>
                          <a:pt x="391" y="330"/>
                        </a:lnTo>
                        <a:lnTo>
                          <a:pt x="391" y="364"/>
                        </a:lnTo>
                        <a:lnTo>
                          <a:pt x="391" y="381"/>
                        </a:lnTo>
                        <a:lnTo>
                          <a:pt x="391" y="398"/>
                        </a:lnTo>
                        <a:lnTo>
                          <a:pt x="383" y="406"/>
                        </a:lnTo>
                        <a:lnTo>
                          <a:pt x="391" y="406"/>
                        </a:lnTo>
                        <a:lnTo>
                          <a:pt x="391" y="415"/>
                        </a:lnTo>
                        <a:lnTo>
                          <a:pt x="391" y="423"/>
                        </a:lnTo>
                        <a:lnTo>
                          <a:pt x="383" y="423"/>
                        </a:lnTo>
                        <a:lnTo>
                          <a:pt x="383" y="432"/>
                        </a:lnTo>
                        <a:lnTo>
                          <a:pt x="391" y="432"/>
                        </a:lnTo>
                        <a:lnTo>
                          <a:pt x="391" y="440"/>
                        </a:lnTo>
                        <a:lnTo>
                          <a:pt x="391" y="449"/>
                        </a:lnTo>
                        <a:lnTo>
                          <a:pt x="400" y="449"/>
                        </a:lnTo>
                        <a:lnTo>
                          <a:pt x="400" y="457"/>
                        </a:lnTo>
                        <a:lnTo>
                          <a:pt x="400" y="466"/>
                        </a:lnTo>
                        <a:lnTo>
                          <a:pt x="400" y="474"/>
                        </a:lnTo>
                        <a:lnTo>
                          <a:pt x="408" y="474"/>
                        </a:lnTo>
                        <a:lnTo>
                          <a:pt x="400" y="483"/>
                        </a:lnTo>
                        <a:lnTo>
                          <a:pt x="400" y="491"/>
                        </a:lnTo>
                        <a:lnTo>
                          <a:pt x="391" y="491"/>
                        </a:lnTo>
                        <a:lnTo>
                          <a:pt x="391" y="500"/>
                        </a:lnTo>
                        <a:lnTo>
                          <a:pt x="391" y="508"/>
                        </a:lnTo>
                        <a:lnTo>
                          <a:pt x="391" y="517"/>
                        </a:lnTo>
                        <a:lnTo>
                          <a:pt x="383" y="517"/>
                        </a:lnTo>
                        <a:lnTo>
                          <a:pt x="383" y="525"/>
                        </a:lnTo>
                        <a:lnTo>
                          <a:pt x="374" y="533"/>
                        </a:lnTo>
                        <a:lnTo>
                          <a:pt x="374" y="542"/>
                        </a:lnTo>
                        <a:lnTo>
                          <a:pt x="374" y="533"/>
                        </a:lnTo>
                        <a:lnTo>
                          <a:pt x="366" y="542"/>
                        </a:lnTo>
                        <a:lnTo>
                          <a:pt x="366" y="533"/>
                        </a:lnTo>
                        <a:lnTo>
                          <a:pt x="366" y="542"/>
                        </a:lnTo>
                        <a:lnTo>
                          <a:pt x="366" y="550"/>
                        </a:lnTo>
                        <a:lnTo>
                          <a:pt x="366" y="559"/>
                        </a:lnTo>
                        <a:lnTo>
                          <a:pt x="357" y="567"/>
                        </a:lnTo>
                        <a:lnTo>
                          <a:pt x="366" y="567"/>
                        </a:lnTo>
                        <a:lnTo>
                          <a:pt x="357" y="567"/>
                        </a:lnTo>
                        <a:lnTo>
                          <a:pt x="357" y="576"/>
                        </a:lnTo>
                        <a:lnTo>
                          <a:pt x="366" y="584"/>
                        </a:lnTo>
                        <a:lnTo>
                          <a:pt x="357" y="584"/>
                        </a:lnTo>
                        <a:lnTo>
                          <a:pt x="366" y="584"/>
                        </a:lnTo>
                        <a:lnTo>
                          <a:pt x="366" y="593"/>
                        </a:lnTo>
                        <a:lnTo>
                          <a:pt x="357" y="593"/>
                        </a:lnTo>
                        <a:lnTo>
                          <a:pt x="366" y="601"/>
                        </a:lnTo>
                        <a:lnTo>
                          <a:pt x="357" y="601"/>
                        </a:lnTo>
                        <a:lnTo>
                          <a:pt x="366" y="601"/>
                        </a:lnTo>
                        <a:lnTo>
                          <a:pt x="357" y="610"/>
                        </a:lnTo>
                        <a:lnTo>
                          <a:pt x="357" y="618"/>
                        </a:lnTo>
                        <a:lnTo>
                          <a:pt x="349" y="618"/>
                        </a:lnTo>
                        <a:lnTo>
                          <a:pt x="349" y="627"/>
                        </a:lnTo>
                        <a:lnTo>
                          <a:pt x="357" y="635"/>
                        </a:lnTo>
                        <a:lnTo>
                          <a:pt x="366" y="644"/>
                        </a:lnTo>
                        <a:close/>
                      </a:path>
                    </a:pathLst>
                  </a:custGeom>
                  <a:solidFill>
                    <a:schemeClr val="bg2"/>
                  </a:solidFill>
                  <a:ln w="12700">
                    <a:noFill/>
                    <a:round/>
                    <a:headEnd/>
                    <a:tailEnd/>
                  </a:ln>
                </p:spPr>
                <p:txBody>
                  <a:bodyPr/>
                  <a:lstStyle/>
                  <a:p>
                    <a:endParaRPr lang="en-US" sz="1350"/>
                  </a:p>
                </p:txBody>
              </p:sp>
              <p:sp>
                <p:nvSpPr>
                  <p:cNvPr id="402" name="Freeform 31"/>
                  <p:cNvSpPr>
                    <a:spLocks/>
                  </p:cNvSpPr>
                  <p:nvPr/>
                </p:nvSpPr>
                <p:spPr bwMode="auto">
                  <a:xfrm>
                    <a:off x="4795" y="1970"/>
                    <a:ext cx="17" cy="34"/>
                  </a:xfrm>
                  <a:custGeom>
                    <a:avLst/>
                    <a:gdLst>
                      <a:gd name="T0" fmla="*/ 9 w 17"/>
                      <a:gd name="T1" fmla="*/ 9 h 34"/>
                      <a:gd name="T2" fmla="*/ 17 w 17"/>
                      <a:gd name="T3" fmla="*/ 17 h 34"/>
                      <a:gd name="T4" fmla="*/ 9 w 17"/>
                      <a:gd name="T5" fmla="*/ 34 h 34"/>
                      <a:gd name="T6" fmla="*/ 9 w 17"/>
                      <a:gd name="T7" fmla="*/ 26 h 34"/>
                      <a:gd name="T8" fmla="*/ 9 w 17"/>
                      <a:gd name="T9" fmla="*/ 17 h 34"/>
                      <a:gd name="T10" fmla="*/ 0 w 17"/>
                      <a:gd name="T11" fmla="*/ 17 h 34"/>
                      <a:gd name="T12" fmla="*/ 0 w 17"/>
                      <a:gd name="T13" fmla="*/ 0 h 34"/>
                      <a:gd name="T14" fmla="*/ 9 w 17"/>
                      <a:gd name="T15" fmla="*/ 9 h 34"/>
                      <a:gd name="T16" fmla="*/ 0 60000 65536"/>
                      <a:gd name="T17" fmla="*/ 0 60000 65536"/>
                      <a:gd name="T18" fmla="*/ 0 60000 65536"/>
                      <a:gd name="T19" fmla="*/ 0 60000 65536"/>
                      <a:gd name="T20" fmla="*/ 0 60000 65536"/>
                      <a:gd name="T21" fmla="*/ 0 60000 65536"/>
                      <a:gd name="T22" fmla="*/ 0 60000 65536"/>
                      <a:gd name="T23" fmla="*/ 0 60000 65536"/>
                      <a:gd name="T24" fmla="*/ 0 w 17"/>
                      <a:gd name="T25" fmla="*/ 0 h 34"/>
                      <a:gd name="T26" fmla="*/ 17 w 17"/>
                      <a:gd name="T27" fmla="*/ 34 h 3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7" h="34">
                        <a:moveTo>
                          <a:pt x="9" y="9"/>
                        </a:moveTo>
                        <a:lnTo>
                          <a:pt x="17" y="17"/>
                        </a:lnTo>
                        <a:lnTo>
                          <a:pt x="9" y="34"/>
                        </a:lnTo>
                        <a:lnTo>
                          <a:pt x="9" y="26"/>
                        </a:lnTo>
                        <a:lnTo>
                          <a:pt x="9" y="17"/>
                        </a:lnTo>
                        <a:lnTo>
                          <a:pt x="0" y="17"/>
                        </a:lnTo>
                        <a:lnTo>
                          <a:pt x="0" y="0"/>
                        </a:lnTo>
                        <a:lnTo>
                          <a:pt x="9" y="9"/>
                        </a:lnTo>
                        <a:close/>
                      </a:path>
                    </a:pathLst>
                  </a:custGeom>
                  <a:solidFill>
                    <a:schemeClr val="bg2"/>
                  </a:solidFill>
                  <a:ln w="12700">
                    <a:noFill/>
                    <a:round/>
                    <a:headEnd/>
                    <a:tailEnd/>
                  </a:ln>
                </p:spPr>
                <p:txBody>
                  <a:bodyPr/>
                  <a:lstStyle/>
                  <a:p>
                    <a:endParaRPr lang="en-US" sz="1350"/>
                  </a:p>
                </p:txBody>
              </p:sp>
              <p:sp>
                <p:nvSpPr>
                  <p:cNvPr id="403" name="Freeform 32"/>
                  <p:cNvSpPr>
                    <a:spLocks/>
                  </p:cNvSpPr>
                  <p:nvPr/>
                </p:nvSpPr>
                <p:spPr bwMode="auto">
                  <a:xfrm>
                    <a:off x="4787" y="1970"/>
                    <a:ext cx="25" cy="26"/>
                  </a:xfrm>
                  <a:custGeom>
                    <a:avLst/>
                    <a:gdLst>
                      <a:gd name="T0" fmla="*/ 8 w 25"/>
                      <a:gd name="T1" fmla="*/ 0 h 26"/>
                      <a:gd name="T2" fmla="*/ 25 w 25"/>
                      <a:gd name="T3" fmla="*/ 9 h 26"/>
                      <a:gd name="T4" fmla="*/ 8 w 25"/>
                      <a:gd name="T5" fmla="*/ 26 h 26"/>
                      <a:gd name="T6" fmla="*/ 8 w 25"/>
                      <a:gd name="T7" fmla="*/ 26 h 26"/>
                      <a:gd name="T8" fmla="*/ 8 w 25"/>
                      <a:gd name="T9" fmla="*/ 17 h 26"/>
                      <a:gd name="T10" fmla="*/ 8 w 25"/>
                      <a:gd name="T11" fmla="*/ 17 h 26"/>
                      <a:gd name="T12" fmla="*/ 8 w 25"/>
                      <a:gd name="T13" fmla="*/ 17 h 26"/>
                      <a:gd name="T14" fmla="*/ 8 w 25"/>
                      <a:gd name="T15" fmla="*/ 17 h 26"/>
                      <a:gd name="T16" fmla="*/ 8 w 25"/>
                      <a:gd name="T17" fmla="*/ 9 h 26"/>
                      <a:gd name="T18" fmla="*/ 0 w 25"/>
                      <a:gd name="T19" fmla="*/ 9 h 26"/>
                      <a:gd name="T20" fmla="*/ 8 w 25"/>
                      <a:gd name="T21" fmla="*/ 0 h 26"/>
                      <a:gd name="T22" fmla="*/ 8 w 25"/>
                      <a:gd name="T23" fmla="*/ 0 h 26"/>
                      <a:gd name="T24" fmla="*/ 8 w 25"/>
                      <a:gd name="T25" fmla="*/ 0 h 2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5"/>
                      <a:gd name="T40" fmla="*/ 0 h 26"/>
                      <a:gd name="T41" fmla="*/ 25 w 25"/>
                      <a:gd name="T42" fmla="*/ 26 h 2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5" h="26">
                        <a:moveTo>
                          <a:pt x="8" y="0"/>
                        </a:moveTo>
                        <a:lnTo>
                          <a:pt x="25" y="9"/>
                        </a:lnTo>
                        <a:lnTo>
                          <a:pt x="8" y="26"/>
                        </a:lnTo>
                        <a:lnTo>
                          <a:pt x="8" y="17"/>
                        </a:lnTo>
                        <a:lnTo>
                          <a:pt x="8" y="9"/>
                        </a:lnTo>
                        <a:lnTo>
                          <a:pt x="0" y="9"/>
                        </a:lnTo>
                        <a:lnTo>
                          <a:pt x="8" y="0"/>
                        </a:lnTo>
                        <a:close/>
                      </a:path>
                    </a:pathLst>
                  </a:custGeom>
                  <a:solidFill>
                    <a:schemeClr val="bg2"/>
                  </a:solidFill>
                  <a:ln w="12700">
                    <a:noFill/>
                    <a:round/>
                    <a:headEnd/>
                    <a:tailEnd/>
                  </a:ln>
                </p:spPr>
                <p:txBody>
                  <a:bodyPr/>
                  <a:lstStyle/>
                  <a:p>
                    <a:endParaRPr lang="en-US" sz="1350"/>
                  </a:p>
                </p:txBody>
              </p:sp>
              <p:sp>
                <p:nvSpPr>
                  <p:cNvPr id="404" name="Freeform 33"/>
                  <p:cNvSpPr>
                    <a:spLocks/>
                  </p:cNvSpPr>
                  <p:nvPr/>
                </p:nvSpPr>
                <p:spPr bwMode="auto">
                  <a:xfrm>
                    <a:off x="4897" y="1835"/>
                    <a:ext cx="102" cy="178"/>
                  </a:xfrm>
                  <a:custGeom>
                    <a:avLst/>
                    <a:gdLst>
                      <a:gd name="T0" fmla="*/ 34 w 102"/>
                      <a:gd name="T1" fmla="*/ 161 h 178"/>
                      <a:gd name="T2" fmla="*/ 34 w 102"/>
                      <a:gd name="T3" fmla="*/ 152 h 178"/>
                      <a:gd name="T4" fmla="*/ 26 w 102"/>
                      <a:gd name="T5" fmla="*/ 127 h 178"/>
                      <a:gd name="T6" fmla="*/ 17 w 102"/>
                      <a:gd name="T7" fmla="*/ 93 h 178"/>
                      <a:gd name="T8" fmla="*/ 17 w 102"/>
                      <a:gd name="T9" fmla="*/ 76 h 178"/>
                      <a:gd name="T10" fmla="*/ 9 w 102"/>
                      <a:gd name="T11" fmla="*/ 67 h 178"/>
                      <a:gd name="T12" fmla="*/ 9 w 102"/>
                      <a:gd name="T13" fmla="*/ 59 h 178"/>
                      <a:gd name="T14" fmla="*/ 0 w 102"/>
                      <a:gd name="T15" fmla="*/ 17 h 178"/>
                      <a:gd name="T16" fmla="*/ 0 w 102"/>
                      <a:gd name="T17" fmla="*/ 17 h 178"/>
                      <a:gd name="T18" fmla="*/ 0 w 102"/>
                      <a:gd name="T19" fmla="*/ 8 h 178"/>
                      <a:gd name="T20" fmla="*/ 9 w 102"/>
                      <a:gd name="T21" fmla="*/ 8 h 178"/>
                      <a:gd name="T22" fmla="*/ 9 w 102"/>
                      <a:gd name="T23" fmla="*/ 0 h 178"/>
                      <a:gd name="T24" fmla="*/ 17 w 102"/>
                      <a:gd name="T25" fmla="*/ 0 h 178"/>
                      <a:gd name="T26" fmla="*/ 26 w 102"/>
                      <a:gd name="T27" fmla="*/ 0 h 178"/>
                      <a:gd name="T28" fmla="*/ 34 w 102"/>
                      <a:gd name="T29" fmla="*/ 0 h 178"/>
                      <a:gd name="T30" fmla="*/ 34 w 102"/>
                      <a:gd name="T31" fmla="*/ 0 h 178"/>
                      <a:gd name="T32" fmla="*/ 34 w 102"/>
                      <a:gd name="T33" fmla="*/ 0 h 178"/>
                      <a:gd name="T34" fmla="*/ 26 w 102"/>
                      <a:gd name="T35" fmla="*/ 8 h 178"/>
                      <a:gd name="T36" fmla="*/ 26 w 102"/>
                      <a:gd name="T37" fmla="*/ 8 h 178"/>
                      <a:gd name="T38" fmla="*/ 26 w 102"/>
                      <a:gd name="T39" fmla="*/ 8 h 178"/>
                      <a:gd name="T40" fmla="*/ 26 w 102"/>
                      <a:gd name="T41" fmla="*/ 17 h 178"/>
                      <a:gd name="T42" fmla="*/ 17 w 102"/>
                      <a:gd name="T43" fmla="*/ 25 h 178"/>
                      <a:gd name="T44" fmla="*/ 26 w 102"/>
                      <a:gd name="T45" fmla="*/ 34 h 178"/>
                      <a:gd name="T46" fmla="*/ 26 w 102"/>
                      <a:gd name="T47" fmla="*/ 50 h 178"/>
                      <a:gd name="T48" fmla="*/ 34 w 102"/>
                      <a:gd name="T49" fmla="*/ 59 h 178"/>
                      <a:gd name="T50" fmla="*/ 51 w 102"/>
                      <a:gd name="T51" fmla="*/ 67 h 178"/>
                      <a:gd name="T52" fmla="*/ 51 w 102"/>
                      <a:gd name="T53" fmla="*/ 93 h 178"/>
                      <a:gd name="T54" fmla="*/ 60 w 102"/>
                      <a:gd name="T55" fmla="*/ 101 h 178"/>
                      <a:gd name="T56" fmla="*/ 68 w 102"/>
                      <a:gd name="T57" fmla="*/ 110 h 178"/>
                      <a:gd name="T58" fmla="*/ 85 w 102"/>
                      <a:gd name="T59" fmla="*/ 118 h 178"/>
                      <a:gd name="T60" fmla="*/ 93 w 102"/>
                      <a:gd name="T61" fmla="*/ 118 h 178"/>
                      <a:gd name="T62" fmla="*/ 102 w 102"/>
                      <a:gd name="T63" fmla="*/ 161 h 178"/>
                      <a:gd name="T64" fmla="*/ 102 w 102"/>
                      <a:gd name="T65" fmla="*/ 161 h 178"/>
                      <a:gd name="T66" fmla="*/ 102 w 102"/>
                      <a:gd name="T67" fmla="*/ 161 h 178"/>
                      <a:gd name="T68" fmla="*/ 76 w 102"/>
                      <a:gd name="T69" fmla="*/ 169 h 178"/>
                      <a:gd name="T70" fmla="*/ 43 w 102"/>
                      <a:gd name="T71" fmla="*/ 178 h 178"/>
                      <a:gd name="T72" fmla="*/ 34 w 102"/>
                      <a:gd name="T73" fmla="*/ 161 h 178"/>
                      <a:gd name="T74" fmla="*/ 34 w 102"/>
                      <a:gd name="T75" fmla="*/ 161 h 17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02"/>
                      <a:gd name="T115" fmla="*/ 0 h 178"/>
                      <a:gd name="T116" fmla="*/ 102 w 102"/>
                      <a:gd name="T117" fmla="*/ 178 h 178"/>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02" h="178">
                        <a:moveTo>
                          <a:pt x="34" y="161"/>
                        </a:moveTo>
                        <a:lnTo>
                          <a:pt x="34" y="152"/>
                        </a:lnTo>
                        <a:lnTo>
                          <a:pt x="26" y="127"/>
                        </a:lnTo>
                        <a:lnTo>
                          <a:pt x="17" y="93"/>
                        </a:lnTo>
                        <a:lnTo>
                          <a:pt x="17" y="76"/>
                        </a:lnTo>
                        <a:lnTo>
                          <a:pt x="9" y="67"/>
                        </a:lnTo>
                        <a:lnTo>
                          <a:pt x="9" y="59"/>
                        </a:lnTo>
                        <a:lnTo>
                          <a:pt x="0" y="17"/>
                        </a:lnTo>
                        <a:lnTo>
                          <a:pt x="0" y="8"/>
                        </a:lnTo>
                        <a:lnTo>
                          <a:pt x="9" y="8"/>
                        </a:lnTo>
                        <a:lnTo>
                          <a:pt x="9" y="0"/>
                        </a:lnTo>
                        <a:lnTo>
                          <a:pt x="17" y="0"/>
                        </a:lnTo>
                        <a:lnTo>
                          <a:pt x="26" y="0"/>
                        </a:lnTo>
                        <a:lnTo>
                          <a:pt x="34" y="0"/>
                        </a:lnTo>
                        <a:lnTo>
                          <a:pt x="26" y="8"/>
                        </a:lnTo>
                        <a:lnTo>
                          <a:pt x="26" y="17"/>
                        </a:lnTo>
                        <a:lnTo>
                          <a:pt x="17" y="25"/>
                        </a:lnTo>
                        <a:lnTo>
                          <a:pt x="26" y="34"/>
                        </a:lnTo>
                        <a:lnTo>
                          <a:pt x="26" y="50"/>
                        </a:lnTo>
                        <a:lnTo>
                          <a:pt x="34" y="59"/>
                        </a:lnTo>
                        <a:lnTo>
                          <a:pt x="51" y="67"/>
                        </a:lnTo>
                        <a:lnTo>
                          <a:pt x="51" y="93"/>
                        </a:lnTo>
                        <a:lnTo>
                          <a:pt x="60" y="101"/>
                        </a:lnTo>
                        <a:lnTo>
                          <a:pt x="68" y="110"/>
                        </a:lnTo>
                        <a:lnTo>
                          <a:pt x="85" y="118"/>
                        </a:lnTo>
                        <a:lnTo>
                          <a:pt x="93" y="118"/>
                        </a:lnTo>
                        <a:lnTo>
                          <a:pt x="102" y="161"/>
                        </a:lnTo>
                        <a:lnTo>
                          <a:pt x="76" y="169"/>
                        </a:lnTo>
                        <a:lnTo>
                          <a:pt x="43" y="178"/>
                        </a:lnTo>
                        <a:lnTo>
                          <a:pt x="34" y="161"/>
                        </a:lnTo>
                        <a:close/>
                      </a:path>
                    </a:pathLst>
                  </a:custGeom>
                  <a:solidFill>
                    <a:schemeClr val="bg2"/>
                  </a:solidFill>
                  <a:ln w="12700">
                    <a:noFill/>
                    <a:round/>
                    <a:headEnd/>
                    <a:tailEnd/>
                  </a:ln>
                </p:spPr>
                <p:txBody>
                  <a:bodyPr/>
                  <a:lstStyle/>
                  <a:p>
                    <a:endParaRPr lang="en-US" sz="1350"/>
                  </a:p>
                </p:txBody>
              </p:sp>
              <p:sp>
                <p:nvSpPr>
                  <p:cNvPr id="405" name="Freeform 34"/>
                  <p:cNvSpPr>
                    <a:spLocks/>
                  </p:cNvSpPr>
                  <p:nvPr/>
                </p:nvSpPr>
                <p:spPr bwMode="auto">
                  <a:xfrm>
                    <a:off x="4540" y="1852"/>
                    <a:ext cx="459" cy="220"/>
                  </a:xfrm>
                  <a:custGeom>
                    <a:avLst/>
                    <a:gdLst>
                      <a:gd name="T0" fmla="*/ 433 w 459"/>
                      <a:gd name="T1" fmla="*/ 152 h 220"/>
                      <a:gd name="T2" fmla="*/ 450 w 459"/>
                      <a:gd name="T3" fmla="*/ 186 h 220"/>
                      <a:gd name="T4" fmla="*/ 417 w 459"/>
                      <a:gd name="T5" fmla="*/ 220 h 220"/>
                      <a:gd name="T6" fmla="*/ 391 w 459"/>
                      <a:gd name="T7" fmla="*/ 194 h 220"/>
                      <a:gd name="T8" fmla="*/ 383 w 459"/>
                      <a:gd name="T9" fmla="*/ 178 h 220"/>
                      <a:gd name="T10" fmla="*/ 374 w 459"/>
                      <a:gd name="T11" fmla="*/ 186 h 220"/>
                      <a:gd name="T12" fmla="*/ 349 w 459"/>
                      <a:gd name="T13" fmla="*/ 161 h 220"/>
                      <a:gd name="T14" fmla="*/ 357 w 459"/>
                      <a:gd name="T15" fmla="*/ 152 h 220"/>
                      <a:gd name="T16" fmla="*/ 340 w 459"/>
                      <a:gd name="T17" fmla="*/ 135 h 220"/>
                      <a:gd name="T18" fmla="*/ 332 w 459"/>
                      <a:gd name="T19" fmla="*/ 127 h 220"/>
                      <a:gd name="T20" fmla="*/ 349 w 459"/>
                      <a:gd name="T21" fmla="*/ 110 h 220"/>
                      <a:gd name="T22" fmla="*/ 340 w 459"/>
                      <a:gd name="T23" fmla="*/ 101 h 220"/>
                      <a:gd name="T24" fmla="*/ 332 w 459"/>
                      <a:gd name="T25" fmla="*/ 76 h 220"/>
                      <a:gd name="T26" fmla="*/ 349 w 459"/>
                      <a:gd name="T27" fmla="*/ 50 h 220"/>
                      <a:gd name="T28" fmla="*/ 332 w 459"/>
                      <a:gd name="T29" fmla="*/ 33 h 220"/>
                      <a:gd name="T30" fmla="*/ 306 w 459"/>
                      <a:gd name="T31" fmla="*/ 76 h 220"/>
                      <a:gd name="T32" fmla="*/ 298 w 459"/>
                      <a:gd name="T33" fmla="*/ 84 h 220"/>
                      <a:gd name="T34" fmla="*/ 315 w 459"/>
                      <a:gd name="T35" fmla="*/ 93 h 220"/>
                      <a:gd name="T36" fmla="*/ 315 w 459"/>
                      <a:gd name="T37" fmla="*/ 169 h 220"/>
                      <a:gd name="T38" fmla="*/ 323 w 459"/>
                      <a:gd name="T39" fmla="*/ 194 h 220"/>
                      <a:gd name="T40" fmla="*/ 349 w 459"/>
                      <a:gd name="T41" fmla="*/ 220 h 220"/>
                      <a:gd name="T42" fmla="*/ 281 w 459"/>
                      <a:gd name="T43" fmla="*/ 203 h 220"/>
                      <a:gd name="T44" fmla="*/ 247 w 459"/>
                      <a:gd name="T45" fmla="*/ 194 h 220"/>
                      <a:gd name="T46" fmla="*/ 255 w 459"/>
                      <a:gd name="T47" fmla="*/ 152 h 220"/>
                      <a:gd name="T48" fmla="*/ 255 w 459"/>
                      <a:gd name="T49" fmla="*/ 144 h 220"/>
                      <a:gd name="T50" fmla="*/ 247 w 459"/>
                      <a:gd name="T51" fmla="*/ 127 h 220"/>
                      <a:gd name="T52" fmla="*/ 221 w 459"/>
                      <a:gd name="T53" fmla="*/ 118 h 220"/>
                      <a:gd name="T54" fmla="*/ 213 w 459"/>
                      <a:gd name="T55" fmla="*/ 110 h 220"/>
                      <a:gd name="T56" fmla="*/ 204 w 459"/>
                      <a:gd name="T57" fmla="*/ 101 h 220"/>
                      <a:gd name="T58" fmla="*/ 196 w 459"/>
                      <a:gd name="T59" fmla="*/ 93 h 220"/>
                      <a:gd name="T60" fmla="*/ 179 w 459"/>
                      <a:gd name="T61" fmla="*/ 93 h 220"/>
                      <a:gd name="T62" fmla="*/ 179 w 459"/>
                      <a:gd name="T63" fmla="*/ 84 h 220"/>
                      <a:gd name="T64" fmla="*/ 170 w 459"/>
                      <a:gd name="T65" fmla="*/ 76 h 220"/>
                      <a:gd name="T66" fmla="*/ 170 w 459"/>
                      <a:gd name="T67" fmla="*/ 67 h 220"/>
                      <a:gd name="T68" fmla="*/ 162 w 459"/>
                      <a:gd name="T69" fmla="*/ 67 h 220"/>
                      <a:gd name="T70" fmla="*/ 162 w 459"/>
                      <a:gd name="T71" fmla="*/ 67 h 220"/>
                      <a:gd name="T72" fmla="*/ 162 w 459"/>
                      <a:gd name="T73" fmla="*/ 59 h 220"/>
                      <a:gd name="T74" fmla="*/ 153 w 459"/>
                      <a:gd name="T75" fmla="*/ 59 h 220"/>
                      <a:gd name="T76" fmla="*/ 153 w 459"/>
                      <a:gd name="T77" fmla="*/ 59 h 220"/>
                      <a:gd name="T78" fmla="*/ 145 w 459"/>
                      <a:gd name="T79" fmla="*/ 59 h 220"/>
                      <a:gd name="T80" fmla="*/ 128 w 459"/>
                      <a:gd name="T81" fmla="*/ 50 h 220"/>
                      <a:gd name="T82" fmla="*/ 119 w 459"/>
                      <a:gd name="T83" fmla="*/ 59 h 220"/>
                      <a:gd name="T84" fmla="*/ 111 w 459"/>
                      <a:gd name="T85" fmla="*/ 67 h 220"/>
                      <a:gd name="T86" fmla="*/ 102 w 459"/>
                      <a:gd name="T87" fmla="*/ 67 h 220"/>
                      <a:gd name="T88" fmla="*/ 102 w 459"/>
                      <a:gd name="T89" fmla="*/ 76 h 220"/>
                      <a:gd name="T90" fmla="*/ 85 w 459"/>
                      <a:gd name="T91" fmla="*/ 84 h 220"/>
                      <a:gd name="T92" fmla="*/ 77 w 459"/>
                      <a:gd name="T93" fmla="*/ 76 h 220"/>
                      <a:gd name="T94" fmla="*/ 77 w 459"/>
                      <a:gd name="T95" fmla="*/ 67 h 220"/>
                      <a:gd name="T96" fmla="*/ 68 w 459"/>
                      <a:gd name="T97" fmla="*/ 67 h 220"/>
                      <a:gd name="T98" fmla="*/ 68 w 459"/>
                      <a:gd name="T99" fmla="*/ 76 h 220"/>
                      <a:gd name="T100" fmla="*/ 51 w 459"/>
                      <a:gd name="T101" fmla="*/ 93 h 220"/>
                      <a:gd name="T102" fmla="*/ 43 w 459"/>
                      <a:gd name="T103" fmla="*/ 93 h 220"/>
                      <a:gd name="T104" fmla="*/ 43 w 459"/>
                      <a:gd name="T105" fmla="*/ 110 h 220"/>
                      <a:gd name="T106" fmla="*/ 26 w 459"/>
                      <a:gd name="T107" fmla="*/ 127 h 220"/>
                      <a:gd name="T108" fmla="*/ 9 w 459"/>
                      <a:gd name="T109" fmla="*/ 135 h 220"/>
                      <a:gd name="T110" fmla="*/ 68 w 459"/>
                      <a:gd name="T111" fmla="*/ 59 h 220"/>
                      <a:gd name="T112" fmla="*/ 196 w 459"/>
                      <a:gd name="T113" fmla="*/ 33 h 220"/>
                      <a:gd name="T114" fmla="*/ 264 w 459"/>
                      <a:gd name="T115" fmla="*/ 25 h 220"/>
                      <a:gd name="T116" fmla="*/ 357 w 459"/>
                      <a:gd name="T117" fmla="*/ 0 h 220"/>
                      <a:gd name="T118" fmla="*/ 374 w 459"/>
                      <a:gd name="T119" fmla="*/ 76 h 22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459"/>
                      <a:gd name="T181" fmla="*/ 0 h 220"/>
                      <a:gd name="T182" fmla="*/ 459 w 459"/>
                      <a:gd name="T183" fmla="*/ 220 h 220"/>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459" h="220">
                        <a:moveTo>
                          <a:pt x="391" y="135"/>
                        </a:moveTo>
                        <a:lnTo>
                          <a:pt x="391" y="144"/>
                        </a:lnTo>
                        <a:lnTo>
                          <a:pt x="400" y="161"/>
                        </a:lnTo>
                        <a:lnTo>
                          <a:pt x="433" y="152"/>
                        </a:lnTo>
                        <a:lnTo>
                          <a:pt x="459" y="144"/>
                        </a:lnTo>
                        <a:lnTo>
                          <a:pt x="450" y="161"/>
                        </a:lnTo>
                        <a:lnTo>
                          <a:pt x="459" y="169"/>
                        </a:lnTo>
                        <a:lnTo>
                          <a:pt x="450" y="186"/>
                        </a:lnTo>
                        <a:lnTo>
                          <a:pt x="442" y="203"/>
                        </a:lnTo>
                        <a:lnTo>
                          <a:pt x="442" y="211"/>
                        </a:lnTo>
                        <a:lnTo>
                          <a:pt x="417" y="211"/>
                        </a:lnTo>
                        <a:lnTo>
                          <a:pt x="417" y="220"/>
                        </a:lnTo>
                        <a:lnTo>
                          <a:pt x="400" y="220"/>
                        </a:lnTo>
                        <a:lnTo>
                          <a:pt x="400" y="203"/>
                        </a:lnTo>
                        <a:lnTo>
                          <a:pt x="391" y="203"/>
                        </a:lnTo>
                        <a:lnTo>
                          <a:pt x="391" y="194"/>
                        </a:lnTo>
                        <a:lnTo>
                          <a:pt x="391" y="186"/>
                        </a:lnTo>
                        <a:lnTo>
                          <a:pt x="383" y="186"/>
                        </a:lnTo>
                        <a:lnTo>
                          <a:pt x="383" y="178"/>
                        </a:lnTo>
                        <a:lnTo>
                          <a:pt x="383" y="169"/>
                        </a:lnTo>
                        <a:lnTo>
                          <a:pt x="383" y="186"/>
                        </a:lnTo>
                        <a:lnTo>
                          <a:pt x="374" y="186"/>
                        </a:lnTo>
                        <a:lnTo>
                          <a:pt x="366" y="194"/>
                        </a:lnTo>
                        <a:lnTo>
                          <a:pt x="340" y="178"/>
                        </a:lnTo>
                        <a:lnTo>
                          <a:pt x="340" y="169"/>
                        </a:lnTo>
                        <a:lnTo>
                          <a:pt x="349" y="161"/>
                        </a:lnTo>
                        <a:lnTo>
                          <a:pt x="340" y="152"/>
                        </a:lnTo>
                        <a:lnTo>
                          <a:pt x="366" y="152"/>
                        </a:lnTo>
                        <a:lnTo>
                          <a:pt x="366" y="144"/>
                        </a:lnTo>
                        <a:lnTo>
                          <a:pt x="357" y="152"/>
                        </a:lnTo>
                        <a:lnTo>
                          <a:pt x="357" y="144"/>
                        </a:lnTo>
                        <a:lnTo>
                          <a:pt x="349" y="135"/>
                        </a:lnTo>
                        <a:lnTo>
                          <a:pt x="340" y="135"/>
                        </a:lnTo>
                        <a:lnTo>
                          <a:pt x="332" y="135"/>
                        </a:lnTo>
                        <a:lnTo>
                          <a:pt x="332" y="144"/>
                        </a:lnTo>
                        <a:lnTo>
                          <a:pt x="332" y="127"/>
                        </a:lnTo>
                        <a:lnTo>
                          <a:pt x="340" y="127"/>
                        </a:lnTo>
                        <a:lnTo>
                          <a:pt x="349" y="127"/>
                        </a:lnTo>
                        <a:lnTo>
                          <a:pt x="349" y="110"/>
                        </a:lnTo>
                        <a:lnTo>
                          <a:pt x="349" y="101"/>
                        </a:lnTo>
                        <a:lnTo>
                          <a:pt x="349" y="110"/>
                        </a:lnTo>
                        <a:lnTo>
                          <a:pt x="340" y="101"/>
                        </a:lnTo>
                        <a:lnTo>
                          <a:pt x="340" y="84"/>
                        </a:lnTo>
                        <a:lnTo>
                          <a:pt x="332" y="93"/>
                        </a:lnTo>
                        <a:lnTo>
                          <a:pt x="332" y="84"/>
                        </a:lnTo>
                        <a:lnTo>
                          <a:pt x="332" y="76"/>
                        </a:lnTo>
                        <a:lnTo>
                          <a:pt x="332" y="59"/>
                        </a:lnTo>
                        <a:lnTo>
                          <a:pt x="340" y="50"/>
                        </a:lnTo>
                        <a:lnTo>
                          <a:pt x="357" y="42"/>
                        </a:lnTo>
                        <a:lnTo>
                          <a:pt x="349" y="50"/>
                        </a:lnTo>
                        <a:lnTo>
                          <a:pt x="349" y="33"/>
                        </a:lnTo>
                        <a:lnTo>
                          <a:pt x="340" y="33"/>
                        </a:lnTo>
                        <a:lnTo>
                          <a:pt x="340" y="25"/>
                        </a:lnTo>
                        <a:lnTo>
                          <a:pt x="332" y="33"/>
                        </a:lnTo>
                        <a:lnTo>
                          <a:pt x="332" y="50"/>
                        </a:lnTo>
                        <a:lnTo>
                          <a:pt x="323" y="50"/>
                        </a:lnTo>
                        <a:lnTo>
                          <a:pt x="306" y="50"/>
                        </a:lnTo>
                        <a:lnTo>
                          <a:pt x="306" y="76"/>
                        </a:lnTo>
                        <a:lnTo>
                          <a:pt x="298" y="76"/>
                        </a:lnTo>
                        <a:lnTo>
                          <a:pt x="289" y="76"/>
                        </a:lnTo>
                        <a:lnTo>
                          <a:pt x="298" y="76"/>
                        </a:lnTo>
                        <a:lnTo>
                          <a:pt x="298" y="84"/>
                        </a:lnTo>
                        <a:lnTo>
                          <a:pt x="289" y="84"/>
                        </a:lnTo>
                        <a:lnTo>
                          <a:pt x="289" y="93"/>
                        </a:lnTo>
                        <a:lnTo>
                          <a:pt x="298" y="84"/>
                        </a:lnTo>
                        <a:lnTo>
                          <a:pt x="315" y="93"/>
                        </a:lnTo>
                        <a:lnTo>
                          <a:pt x="315" y="118"/>
                        </a:lnTo>
                        <a:lnTo>
                          <a:pt x="306" y="135"/>
                        </a:lnTo>
                        <a:lnTo>
                          <a:pt x="315" y="144"/>
                        </a:lnTo>
                        <a:lnTo>
                          <a:pt x="315" y="169"/>
                        </a:lnTo>
                        <a:lnTo>
                          <a:pt x="332" y="178"/>
                        </a:lnTo>
                        <a:lnTo>
                          <a:pt x="332" y="186"/>
                        </a:lnTo>
                        <a:lnTo>
                          <a:pt x="332" y="194"/>
                        </a:lnTo>
                        <a:lnTo>
                          <a:pt x="323" y="194"/>
                        </a:lnTo>
                        <a:lnTo>
                          <a:pt x="323" y="186"/>
                        </a:lnTo>
                        <a:lnTo>
                          <a:pt x="306" y="178"/>
                        </a:lnTo>
                        <a:lnTo>
                          <a:pt x="340" y="203"/>
                        </a:lnTo>
                        <a:lnTo>
                          <a:pt x="349" y="220"/>
                        </a:lnTo>
                        <a:lnTo>
                          <a:pt x="323" y="203"/>
                        </a:lnTo>
                        <a:lnTo>
                          <a:pt x="298" y="211"/>
                        </a:lnTo>
                        <a:lnTo>
                          <a:pt x="289" y="194"/>
                        </a:lnTo>
                        <a:lnTo>
                          <a:pt x="281" y="203"/>
                        </a:lnTo>
                        <a:lnTo>
                          <a:pt x="272" y="186"/>
                        </a:lnTo>
                        <a:lnTo>
                          <a:pt x="255" y="194"/>
                        </a:lnTo>
                        <a:lnTo>
                          <a:pt x="247" y="194"/>
                        </a:lnTo>
                        <a:lnTo>
                          <a:pt x="247" y="186"/>
                        </a:lnTo>
                        <a:lnTo>
                          <a:pt x="255" y="161"/>
                        </a:lnTo>
                        <a:lnTo>
                          <a:pt x="255" y="152"/>
                        </a:lnTo>
                        <a:lnTo>
                          <a:pt x="264" y="152"/>
                        </a:lnTo>
                        <a:lnTo>
                          <a:pt x="255" y="144"/>
                        </a:lnTo>
                        <a:lnTo>
                          <a:pt x="272" y="127"/>
                        </a:lnTo>
                        <a:lnTo>
                          <a:pt x="255" y="118"/>
                        </a:lnTo>
                        <a:lnTo>
                          <a:pt x="247" y="127"/>
                        </a:lnTo>
                        <a:lnTo>
                          <a:pt x="238" y="127"/>
                        </a:lnTo>
                        <a:lnTo>
                          <a:pt x="230" y="118"/>
                        </a:lnTo>
                        <a:lnTo>
                          <a:pt x="221" y="118"/>
                        </a:lnTo>
                        <a:lnTo>
                          <a:pt x="213" y="118"/>
                        </a:lnTo>
                        <a:lnTo>
                          <a:pt x="213" y="110"/>
                        </a:lnTo>
                        <a:lnTo>
                          <a:pt x="204" y="110"/>
                        </a:lnTo>
                        <a:lnTo>
                          <a:pt x="204" y="101"/>
                        </a:lnTo>
                        <a:lnTo>
                          <a:pt x="204" y="93"/>
                        </a:lnTo>
                        <a:lnTo>
                          <a:pt x="196" y="93"/>
                        </a:lnTo>
                        <a:lnTo>
                          <a:pt x="187" y="93"/>
                        </a:lnTo>
                        <a:lnTo>
                          <a:pt x="179" y="93"/>
                        </a:lnTo>
                        <a:lnTo>
                          <a:pt x="179" y="84"/>
                        </a:lnTo>
                        <a:lnTo>
                          <a:pt x="170" y="76"/>
                        </a:lnTo>
                        <a:lnTo>
                          <a:pt x="170" y="67"/>
                        </a:lnTo>
                        <a:lnTo>
                          <a:pt x="162" y="67"/>
                        </a:lnTo>
                        <a:lnTo>
                          <a:pt x="162" y="59"/>
                        </a:lnTo>
                        <a:lnTo>
                          <a:pt x="153" y="59"/>
                        </a:lnTo>
                        <a:lnTo>
                          <a:pt x="145" y="59"/>
                        </a:lnTo>
                        <a:lnTo>
                          <a:pt x="136" y="50"/>
                        </a:lnTo>
                        <a:lnTo>
                          <a:pt x="128" y="50"/>
                        </a:lnTo>
                        <a:lnTo>
                          <a:pt x="119" y="59"/>
                        </a:lnTo>
                        <a:lnTo>
                          <a:pt x="111" y="59"/>
                        </a:lnTo>
                        <a:lnTo>
                          <a:pt x="111" y="67"/>
                        </a:lnTo>
                        <a:lnTo>
                          <a:pt x="102" y="67"/>
                        </a:lnTo>
                        <a:lnTo>
                          <a:pt x="111" y="67"/>
                        </a:lnTo>
                        <a:lnTo>
                          <a:pt x="102" y="67"/>
                        </a:lnTo>
                        <a:lnTo>
                          <a:pt x="111" y="76"/>
                        </a:lnTo>
                        <a:lnTo>
                          <a:pt x="102" y="76"/>
                        </a:lnTo>
                        <a:lnTo>
                          <a:pt x="94" y="84"/>
                        </a:lnTo>
                        <a:lnTo>
                          <a:pt x="85" y="76"/>
                        </a:lnTo>
                        <a:lnTo>
                          <a:pt x="85" y="84"/>
                        </a:lnTo>
                        <a:lnTo>
                          <a:pt x="85" y="76"/>
                        </a:lnTo>
                        <a:lnTo>
                          <a:pt x="85" y="84"/>
                        </a:lnTo>
                        <a:lnTo>
                          <a:pt x="77" y="76"/>
                        </a:lnTo>
                        <a:lnTo>
                          <a:pt x="68" y="76"/>
                        </a:lnTo>
                        <a:lnTo>
                          <a:pt x="77" y="76"/>
                        </a:lnTo>
                        <a:lnTo>
                          <a:pt x="77" y="67"/>
                        </a:lnTo>
                        <a:lnTo>
                          <a:pt x="68" y="67"/>
                        </a:lnTo>
                        <a:lnTo>
                          <a:pt x="68" y="76"/>
                        </a:lnTo>
                        <a:lnTo>
                          <a:pt x="60" y="84"/>
                        </a:lnTo>
                        <a:lnTo>
                          <a:pt x="60" y="93"/>
                        </a:lnTo>
                        <a:lnTo>
                          <a:pt x="60" y="101"/>
                        </a:lnTo>
                        <a:lnTo>
                          <a:pt x="51" y="93"/>
                        </a:lnTo>
                        <a:lnTo>
                          <a:pt x="43" y="93"/>
                        </a:lnTo>
                        <a:lnTo>
                          <a:pt x="43" y="101"/>
                        </a:lnTo>
                        <a:lnTo>
                          <a:pt x="43" y="110"/>
                        </a:lnTo>
                        <a:lnTo>
                          <a:pt x="34" y="118"/>
                        </a:lnTo>
                        <a:lnTo>
                          <a:pt x="26" y="118"/>
                        </a:lnTo>
                        <a:lnTo>
                          <a:pt x="26" y="127"/>
                        </a:lnTo>
                        <a:lnTo>
                          <a:pt x="17" y="127"/>
                        </a:lnTo>
                        <a:lnTo>
                          <a:pt x="17" y="135"/>
                        </a:lnTo>
                        <a:lnTo>
                          <a:pt x="9" y="135"/>
                        </a:lnTo>
                        <a:lnTo>
                          <a:pt x="0" y="67"/>
                        </a:lnTo>
                        <a:lnTo>
                          <a:pt x="9" y="67"/>
                        </a:lnTo>
                        <a:lnTo>
                          <a:pt x="51" y="59"/>
                        </a:lnTo>
                        <a:lnTo>
                          <a:pt x="68" y="59"/>
                        </a:lnTo>
                        <a:lnTo>
                          <a:pt x="102" y="50"/>
                        </a:lnTo>
                        <a:lnTo>
                          <a:pt x="111" y="50"/>
                        </a:lnTo>
                        <a:lnTo>
                          <a:pt x="136" y="42"/>
                        </a:lnTo>
                        <a:lnTo>
                          <a:pt x="196" y="33"/>
                        </a:lnTo>
                        <a:lnTo>
                          <a:pt x="221" y="33"/>
                        </a:lnTo>
                        <a:lnTo>
                          <a:pt x="238" y="25"/>
                        </a:lnTo>
                        <a:lnTo>
                          <a:pt x="264" y="25"/>
                        </a:lnTo>
                        <a:lnTo>
                          <a:pt x="281" y="17"/>
                        </a:lnTo>
                        <a:lnTo>
                          <a:pt x="315" y="8"/>
                        </a:lnTo>
                        <a:lnTo>
                          <a:pt x="323" y="8"/>
                        </a:lnTo>
                        <a:lnTo>
                          <a:pt x="357" y="0"/>
                        </a:lnTo>
                        <a:lnTo>
                          <a:pt x="366" y="42"/>
                        </a:lnTo>
                        <a:lnTo>
                          <a:pt x="366" y="50"/>
                        </a:lnTo>
                        <a:lnTo>
                          <a:pt x="374" y="59"/>
                        </a:lnTo>
                        <a:lnTo>
                          <a:pt x="374" y="76"/>
                        </a:lnTo>
                        <a:lnTo>
                          <a:pt x="383" y="110"/>
                        </a:lnTo>
                        <a:lnTo>
                          <a:pt x="391" y="135"/>
                        </a:lnTo>
                        <a:close/>
                      </a:path>
                    </a:pathLst>
                  </a:custGeom>
                  <a:solidFill>
                    <a:schemeClr val="bg2"/>
                  </a:solidFill>
                  <a:ln w="12700">
                    <a:noFill/>
                    <a:round/>
                    <a:headEnd/>
                    <a:tailEnd/>
                  </a:ln>
                </p:spPr>
                <p:txBody>
                  <a:bodyPr/>
                  <a:lstStyle/>
                  <a:p>
                    <a:endParaRPr lang="en-US" sz="1350"/>
                  </a:p>
                </p:txBody>
              </p:sp>
              <p:sp>
                <p:nvSpPr>
                  <p:cNvPr id="406" name="Freeform 35"/>
                  <p:cNvSpPr>
                    <a:spLocks/>
                  </p:cNvSpPr>
                  <p:nvPr/>
                </p:nvSpPr>
                <p:spPr bwMode="auto">
                  <a:xfrm>
                    <a:off x="4863" y="1953"/>
                    <a:ext cx="9" cy="26"/>
                  </a:xfrm>
                  <a:custGeom>
                    <a:avLst/>
                    <a:gdLst>
                      <a:gd name="T0" fmla="*/ 9 w 9"/>
                      <a:gd name="T1" fmla="*/ 17 h 26"/>
                      <a:gd name="T2" fmla="*/ 0 w 9"/>
                      <a:gd name="T3" fmla="*/ 9 h 26"/>
                      <a:gd name="T4" fmla="*/ 0 w 9"/>
                      <a:gd name="T5" fmla="*/ 9 h 26"/>
                      <a:gd name="T6" fmla="*/ 0 w 9"/>
                      <a:gd name="T7" fmla="*/ 9 h 26"/>
                      <a:gd name="T8" fmla="*/ 0 w 9"/>
                      <a:gd name="T9" fmla="*/ 17 h 26"/>
                      <a:gd name="T10" fmla="*/ 0 w 9"/>
                      <a:gd name="T11" fmla="*/ 9 h 26"/>
                      <a:gd name="T12" fmla="*/ 0 w 9"/>
                      <a:gd name="T13" fmla="*/ 17 h 26"/>
                      <a:gd name="T14" fmla="*/ 0 w 9"/>
                      <a:gd name="T15" fmla="*/ 26 h 26"/>
                      <a:gd name="T16" fmla="*/ 0 w 9"/>
                      <a:gd name="T17" fmla="*/ 9 h 26"/>
                      <a:gd name="T18" fmla="*/ 0 w 9"/>
                      <a:gd name="T19" fmla="*/ 0 h 26"/>
                      <a:gd name="T20" fmla="*/ 9 w 9"/>
                      <a:gd name="T21" fmla="*/ 0 h 26"/>
                      <a:gd name="T22" fmla="*/ 9 w 9"/>
                      <a:gd name="T23" fmla="*/ 9 h 26"/>
                      <a:gd name="T24" fmla="*/ 9 w 9"/>
                      <a:gd name="T25" fmla="*/ 9 h 26"/>
                      <a:gd name="T26" fmla="*/ 9 w 9"/>
                      <a:gd name="T27" fmla="*/ 17 h 2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
                      <a:gd name="T43" fmla="*/ 0 h 26"/>
                      <a:gd name="T44" fmla="*/ 9 w 9"/>
                      <a:gd name="T45" fmla="*/ 26 h 2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 h="26">
                        <a:moveTo>
                          <a:pt x="9" y="17"/>
                        </a:moveTo>
                        <a:lnTo>
                          <a:pt x="0" y="9"/>
                        </a:lnTo>
                        <a:lnTo>
                          <a:pt x="0" y="17"/>
                        </a:lnTo>
                        <a:lnTo>
                          <a:pt x="0" y="9"/>
                        </a:lnTo>
                        <a:lnTo>
                          <a:pt x="0" y="17"/>
                        </a:lnTo>
                        <a:lnTo>
                          <a:pt x="0" y="26"/>
                        </a:lnTo>
                        <a:lnTo>
                          <a:pt x="0" y="9"/>
                        </a:lnTo>
                        <a:lnTo>
                          <a:pt x="0" y="0"/>
                        </a:lnTo>
                        <a:lnTo>
                          <a:pt x="9" y="0"/>
                        </a:lnTo>
                        <a:lnTo>
                          <a:pt x="9" y="9"/>
                        </a:lnTo>
                        <a:lnTo>
                          <a:pt x="9" y="17"/>
                        </a:lnTo>
                        <a:close/>
                      </a:path>
                    </a:pathLst>
                  </a:custGeom>
                  <a:solidFill>
                    <a:schemeClr val="bg2"/>
                  </a:solidFill>
                  <a:ln w="12700">
                    <a:noFill/>
                    <a:round/>
                    <a:headEnd/>
                    <a:tailEnd/>
                  </a:ln>
                </p:spPr>
                <p:txBody>
                  <a:bodyPr/>
                  <a:lstStyle/>
                  <a:p>
                    <a:endParaRPr lang="en-US" sz="1350"/>
                  </a:p>
                </p:txBody>
              </p:sp>
              <p:sp>
                <p:nvSpPr>
                  <p:cNvPr id="407" name="Freeform 36"/>
                  <p:cNvSpPr>
                    <a:spLocks/>
                  </p:cNvSpPr>
                  <p:nvPr/>
                </p:nvSpPr>
                <p:spPr bwMode="auto">
                  <a:xfrm>
                    <a:off x="4999" y="1996"/>
                    <a:ext cx="1" cy="17"/>
                  </a:xfrm>
                  <a:custGeom>
                    <a:avLst/>
                    <a:gdLst>
                      <a:gd name="T0" fmla="*/ 0 w 1"/>
                      <a:gd name="T1" fmla="*/ 0 h 17"/>
                      <a:gd name="T2" fmla="*/ 0 w 1"/>
                      <a:gd name="T3" fmla="*/ 0 h 17"/>
                      <a:gd name="T4" fmla="*/ 0 w 1"/>
                      <a:gd name="T5" fmla="*/ 17 h 17"/>
                      <a:gd name="T6" fmla="*/ 0 w 1"/>
                      <a:gd name="T7" fmla="*/ 0 h 17"/>
                      <a:gd name="T8" fmla="*/ 0 60000 65536"/>
                      <a:gd name="T9" fmla="*/ 0 60000 65536"/>
                      <a:gd name="T10" fmla="*/ 0 60000 65536"/>
                      <a:gd name="T11" fmla="*/ 0 60000 65536"/>
                      <a:gd name="T12" fmla="*/ 0 w 1"/>
                      <a:gd name="T13" fmla="*/ 0 h 17"/>
                      <a:gd name="T14" fmla="*/ 1 w 1"/>
                      <a:gd name="T15" fmla="*/ 17 h 17"/>
                    </a:gdLst>
                    <a:ahLst/>
                    <a:cxnLst>
                      <a:cxn ang="T8">
                        <a:pos x="T0" y="T1"/>
                      </a:cxn>
                      <a:cxn ang="T9">
                        <a:pos x="T2" y="T3"/>
                      </a:cxn>
                      <a:cxn ang="T10">
                        <a:pos x="T4" y="T5"/>
                      </a:cxn>
                      <a:cxn ang="T11">
                        <a:pos x="T6" y="T7"/>
                      </a:cxn>
                    </a:cxnLst>
                    <a:rect l="T12" t="T13" r="T14" b="T15"/>
                    <a:pathLst>
                      <a:path w="1" h="17">
                        <a:moveTo>
                          <a:pt x="0" y="0"/>
                        </a:moveTo>
                        <a:lnTo>
                          <a:pt x="0" y="0"/>
                        </a:lnTo>
                        <a:lnTo>
                          <a:pt x="0" y="17"/>
                        </a:lnTo>
                        <a:lnTo>
                          <a:pt x="0" y="0"/>
                        </a:lnTo>
                        <a:close/>
                      </a:path>
                    </a:pathLst>
                  </a:custGeom>
                  <a:solidFill>
                    <a:schemeClr val="bg2"/>
                  </a:solidFill>
                  <a:ln w="12700">
                    <a:noFill/>
                    <a:round/>
                    <a:headEnd/>
                    <a:tailEnd/>
                  </a:ln>
                </p:spPr>
                <p:txBody>
                  <a:bodyPr/>
                  <a:lstStyle/>
                  <a:p>
                    <a:endParaRPr lang="en-US" sz="1350"/>
                  </a:p>
                </p:txBody>
              </p:sp>
              <p:sp>
                <p:nvSpPr>
                  <p:cNvPr id="408" name="Freeform 37"/>
                  <p:cNvSpPr>
                    <a:spLocks/>
                  </p:cNvSpPr>
                  <p:nvPr/>
                </p:nvSpPr>
                <p:spPr bwMode="auto">
                  <a:xfrm>
                    <a:off x="4990" y="2013"/>
                    <a:ext cx="9" cy="42"/>
                  </a:xfrm>
                  <a:custGeom>
                    <a:avLst/>
                    <a:gdLst>
                      <a:gd name="T0" fmla="*/ 0 w 9"/>
                      <a:gd name="T1" fmla="*/ 42 h 42"/>
                      <a:gd name="T2" fmla="*/ 9 w 9"/>
                      <a:gd name="T3" fmla="*/ 42 h 42"/>
                      <a:gd name="T4" fmla="*/ 9 w 9"/>
                      <a:gd name="T5" fmla="*/ 33 h 42"/>
                      <a:gd name="T6" fmla="*/ 9 w 9"/>
                      <a:gd name="T7" fmla="*/ 17 h 42"/>
                      <a:gd name="T8" fmla="*/ 9 w 9"/>
                      <a:gd name="T9" fmla="*/ 0 h 42"/>
                      <a:gd name="T10" fmla="*/ 9 w 9"/>
                      <a:gd name="T11" fmla="*/ 25 h 42"/>
                      <a:gd name="T12" fmla="*/ 9 w 9"/>
                      <a:gd name="T13" fmla="*/ 42 h 42"/>
                      <a:gd name="T14" fmla="*/ 0 w 9"/>
                      <a:gd name="T15" fmla="*/ 42 h 42"/>
                      <a:gd name="T16" fmla="*/ 0 60000 65536"/>
                      <a:gd name="T17" fmla="*/ 0 60000 65536"/>
                      <a:gd name="T18" fmla="*/ 0 60000 65536"/>
                      <a:gd name="T19" fmla="*/ 0 60000 65536"/>
                      <a:gd name="T20" fmla="*/ 0 60000 65536"/>
                      <a:gd name="T21" fmla="*/ 0 60000 65536"/>
                      <a:gd name="T22" fmla="*/ 0 60000 65536"/>
                      <a:gd name="T23" fmla="*/ 0 60000 65536"/>
                      <a:gd name="T24" fmla="*/ 0 w 9"/>
                      <a:gd name="T25" fmla="*/ 0 h 42"/>
                      <a:gd name="T26" fmla="*/ 9 w 9"/>
                      <a:gd name="T27" fmla="*/ 42 h 4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 h="42">
                        <a:moveTo>
                          <a:pt x="0" y="42"/>
                        </a:moveTo>
                        <a:lnTo>
                          <a:pt x="9" y="42"/>
                        </a:lnTo>
                        <a:lnTo>
                          <a:pt x="9" y="33"/>
                        </a:lnTo>
                        <a:lnTo>
                          <a:pt x="9" y="17"/>
                        </a:lnTo>
                        <a:lnTo>
                          <a:pt x="9" y="0"/>
                        </a:lnTo>
                        <a:lnTo>
                          <a:pt x="9" y="25"/>
                        </a:lnTo>
                        <a:lnTo>
                          <a:pt x="9" y="42"/>
                        </a:lnTo>
                        <a:lnTo>
                          <a:pt x="0" y="42"/>
                        </a:lnTo>
                        <a:close/>
                      </a:path>
                    </a:pathLst>
                  </a:custGeom>
                  <a:solidFill>
                    <a:schemeClr val="bg2"/>
                  </a:solidFill>
                  <a:ln w="12700">
                    <a:noFill/>
                    <a:round/>
                    <a:headEnd/>
                    <a:tailEnd/>
                  </a:ln>
                </p:spPr>
                <p:txBody>
                  <a:bodyPr/>
                  <a:lstStyle/>
                  <a:p>
                    <a:endParaRPr lang="en-US" sz="1350"/>
                  </a:p>
                </p:txBody>
              </p:sp>
              <p:sp>
                <p:nvSpPr>
                  <p:cNvPr id="409" name="Freeform 38"/>
                  <p:cNvSpPr>
                    <a:spLocks/>
                  </p:cNvSpPr>
                  <p:nvPr/>
                </p:nvSpPr>
                <p:spPr bwMode="auto">
                  <a:xfrm>
                    <a:off x="3589" y="2445"/>
                    <a:ext cx="9" cy="8"/>
                  </a:xfrm>
                  <a:custGeom>
                    <a:avLst/>
                    <a:gdLst>
                      <a:gd name="T0" fmla="*/ 0 w 9"/>
                      <a:gd name="T1" fmla="*/ 8 h 8"/>
                      <a:gd name="T2" fmla="*/ 0 w 9"/>
                      <a:gd name="T3" fmla="*/ 8 h 8"/>
                      <a:gd name="T4" fmla="*/ 0 w 9"/>
                      <a:gd name="T5" fmla="*/ 8 h 8"/>
                      <a:gd name="T6" fmla="*/ 0 w 9"/>
                      <a:gd name="T7" fmla="*/ 0 h 8"/>
                      <a:gd name="T8" fmla="*/ 0 w 9"/>
                      <a:gd name="T9" fmla="*/ 0 h 8"/>
                      <a:gd name="T10" fmla="*/ 9 w 9"/>
                      <a:gd name="T11" fmla="*/ 0 h 8"/>
                      <a:gd name="T12" fmla="*/ 9 w 9"/>
                      <a:gd name="T13" fmla="*/ 8 h 8"/>
                      <a:gd name="T14" fmla="*/ 9 w 9"/>
                      <a:gd name="T15" fmla="*/ 8 h 8"/>
                      <a:gd name="T16" fmla="*/ 9 w 9"/>
                      <a:gd name="T17" fmla="*/ 8 h 8"/>
                      <a:gd name="T18" fmla="*/ 9 w 9"/>
                      <a:gd name="T19" fmla="*/ 8 h 8"/>
                      <a:gd name="T20" fmla="*/ 0 w 9"/>
                      <a:gd name="T21" fmla="*/ 8 h 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9"/>
                      <a:gd name="T34" fmla="*/ 0 h 8"/>
                      <a:gd name="T35" fmla="*/ 9 w 9"/>
                      <a:gd name="T36" fmla="*/ 8 h 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9" h="8">
                        <a:moveTo>
                          <a:pt x="0" y="8"/>
                        </a:moveTo>
                        <a:lnTo>
                          <a:pt x="0" y="8"/>
                        </a:lnTo>
                        <a:lnTo>
                          <a:pt x="0" y="0"/>
                        </a:lnTo>
                        <a:lnTo>
                          <a:pt x="9" y="0"/>
                        </a:lnTo>
                        <a:lnTo>
                          <a:pt x="9" y="8"/>
                        </a:lnTo>
                        <a:lnTo>
                          <a:pt x="0" y="8"/>
                        </a:lnTo>
                        <a:close/>
                      </a:path>
                    </a:pathLst>
                  </a:custGeom>
                  <a:solidFill>
                    <a:schemeClr val="bg2"/>
                  </a:solidFill>
                  <a:ln w="12700">
                    <a:noFill/>
                    <a:round/>
                    <a:headEnd/>
                    <a:tailEnd/>
                  </a:ln>
                </p:spPr>
                <p:txBody>
                  <a:bodyPr/>
                  <a:lstStyle/>
                  <a:p>
                    <a:endParaRPr lang="en-US" sz="1350"/>
                  </a:p>
                </p:txBody>
              </p:sp>
              <p:sp>
                <p:nvSpPr>
                  <p:cNvPr id="410" name="Freeform 39"/>
                  <p:cNvSpPr>
                    <a:spLocks/>
                  </p:cNvSpPr>
                  <p:nvPr/>
                </p:nvSpPr>
                <p:spPr bwMode="auto">
                  <a:xfrm>
                    <a:off x="4184" y="1936"/>
                    <a:ext cx="789" cy="449"/>
                  </a:xfrm>
                  <a:custGeom>
                    <a:avLst/>
                    <a:gdLst>
                      <a:gd name="T0" fmla="*/ 373 w 789"/>
                      <a:gd name="T1" fmla="*/ 399 h 449"/>
                      <a:gd name="T2" fmla="*/ 203 w 789"/>
                      <a:gd name="T3" fmla="*/ 424 h 449"/>
                      <a:gd name="T4" fmla="*/ 153 w 789"/>
                      <a:gd name="T5" fmla="*/ 432 h 449"/>
                      <a:gd name="T6" fmla="*/ 42 w 789"/>
                      <a:gd name="T7" fmla="*/ 441 h 449"/>
                      <a:gd name="T8" fmla="*/ 25 w 789"/>
                      <a:gd name="T9" fmla="*/ 441 h 449"/>
                      <a:gd name="T10" fmla="*/ 59 w 789"/>
                      <a:gd name="T11" fmla="*/ 424 h 449"/>
                      <a:gd name="T12" fmla="*/ 76 w 789"/>
                      <a:gd name="T13" fmla="*/ 399 h 449"/>
                      <a:gd name="T14" fmla="*/ 93 w 789"/>
                      <a:gd name="T15" fmla="*/ 373 h 449"/>
                      <a:gd name="T16" fmla="*/ 127 w 789"/>
                      <a:gd name="T17" fmla="*/ 339 h 449"/>
                      <a:gd name="T18" fmla="*/ 161 w 789"/>
                      <a:gd name="T19" fmla="*/ 322 h 449"/>
                      <a:gd name="T20" fmla="*/ 178 w 789"/>
                      <a:gd name="T21" fmla="*/ 331 h 449"/>
                      <a:gd name="T22" fmla="*/ 203 w 789"/>
                      <a:gd name="T23" fmla="*/ 339 h 449"/>
                      <a:gd name="T24" fmla="*/ 220 w 789"/>
                      <a:gd name="T25" fmla="*/ 322 h 449"/>
                      <a:gd name="T26" fmla="*/ 263 w 789"/>
                      <a:gd name="T27" fmla="*/ 322 h 449"/>
                      <a:gd name="T28" fmla="*/ 271 w 789"/>
                      <a:gd name="T29" fmla="*/ 305 h 449"/>
                      <a:gd name="T30" fmla="*/ 280 w 789"/>
                      <a:gd name="T31" fmla="*/ 305 h 449"/>
                      <a:gd name="T32" fmla="*/ 305 w 789"/>
                      <a:gd name="T33" fmla="*/ 288 h 449"/>
                      <a:gd name="T34" fmla="*/ 322 w 789"/>
                      <a:gd name="T35" fmla="*/ 288 h 449"/>
                      <a:gd name="T36" fmla="*/ 331 w 789"/>
                      <a:gd name="T37" fmla="*/ 271 h 449"/>
                      <a:gd name="T38" fmla="*/ 322 w 789"/>
                      <a:gd name="T39" fmla="*/ 263 h 449"/>
                      <a:gd name="T40" fmla="*/ 331 w 789"/>
                      <a:gd name="T41" fmla="*/ 238 h 449"/>
                      <a:gd name="T42" fmla="*/ 348 w 789"/>
                      <a:gd name="T43" fmla="*/ 212 h 449"/>
                      <a:gd name="T44" fmla="*/ 356 w 789"/>
                      <a:gd name="T45" fmla="*/ 178 h 449"/>
                      <a:gd name="T46" fmla="*/ 365 w 789"/>
                      <a:gd name="T47" fmla="*/ 161 h 449"/>
                      <a:gd name="T48" fmla="*/ 365 w 789"/>
                      <a:gd name="T49" fmla="*/ 136 h 449"/>
                      <a:gd name="T50" fmla="*/ 416 w 789"/>
                      <a:gd name="T51" fmla="*/ 119 h 449"/>
                      <a:gd name="T52" fmla="*/ 424 w 789"/>
                      <a:gd name="T53" fmla="*/ 94 h 449"/>
                      <a:gd name="T54" fmla="*/ 450 w 789"/>
                      <a:gd name="T55" fmla="*/ 77 h 449"/>
                      <a:gd name="T56" fmla="*/ 458 w 789"/>
                      <a:gd name="T57" fmla="*/ 68 h 449"/>
                      <a:gd name="T58" fmla="*/ 467 w 789"/>
                      <a:gd name="T59" fmla="*/ 43 h 449"/>
                      <a:gd name="T60" fmla="*/ 475 w 789"/>
                      <a:gd name="T61" fmla="*/ 26 h 449"/>
                      <a:gd name="T62" fmla="*/ 475 w 789"/>
                      <a:gd name="T63" fmla="*/ 0 h 449"/>
                      <a:gd name="T64" fmla="*/ 535 w 789"/>
                      <a:gd name="T65" fmla="*/ 26 h 449"/>
                      <a:gd name="T66" fmla="*/ 552 w 789"/>
                      <a:gd name="T67" fmla="*/ 9 h 449"/>
                      <a:gd name="T68" fmla="*/ 560 w 789"/>
                      <a:gd name="T69" fmla="*/ 26 h 449"/>
                      <a:gd name="T70" fmla="*/ 577 w 789"/>
                      <a:gd name="T71" fmla="*/ 34 h 449"/>
                      <a:gd name="T72" fmla="*/ 611 w 789"/>
                      <a:gd name="T73" fmla="*/ 51 h 449"/>
                      <a:gd name="T74" fmla="*/ 620 w 789"/>
                      <a:gd name="T75" fmla="*/ 68 h 449"/>
                      <a:gd name="T76" fmla="*/ 603 w 789"/>
                      <a:gd name="T77" fmla="*/ 85 h 449"/>
                      <a:gd name="T78" fmla="*/ 603 w 789"/>
                      <a:gd name="T79" fmla="*/ 119 h 449"/>
                      <a:gd name="T80" fmla="*/ 679 w 789"/>
                      <a:gd name="T81" fmla="*/ 144 h 449"/>
                      <a:gd name="T82" fmla="*/ 713 w 789"/>
                      <a:gd name="T83" fmla="*/ 161 h 449"/>
                      <a:gd name="T84" fmla="*/ 696 w 789"/>
                      <a:gd name="T85" fmla="*/ 195 h 449"/>
                      <a:gd name="T86" fmla="*/ 679 w 789"/>
                      <a:gd name="T87" fmla="*/ 178 h 449"/>
                      <a:gd name="T88" fmla="*/ 713 w 789"/>
                      <a:gd name="T89" fmla="*/ 204 h 449"/>
                      <a:gd name="T90" fmla="*/ 705 w 789"/>
                      <a:gd name="T91" fmla="*/ 221 h 449"/>
                      <a:gd name="T92" fmla="*/ 688 w 789"/>
                      <a:gd name="T93" fmla="*/ 229 h 449"/>
                      <a:gd name="T94" fmla="*/ 722 w 789"/>
                      <a:gd name="T95" fmla="*/ 255 h 449"/>
                      <a:gd name="T96" fmla="*/ 739 w 789"/>
                      <a:gd name="T97" fmla="*/ 271 h 449"/>
                      <a:gd name="T98" fmla="*/ 705 w 789"/>
                      <a:gd name="T99" fmla="*/ 263 h 449"/>
                      <a:gd name="T100" fmla="*/ 679 w 789"/>
                      <a:gd name="T101" fmla="*/ 255 h 449"/>
                      <a:gd name="T102" fmla="*/ 679 w 789"/>
                      <a:gd name="T103" fmla="*/ 255 h 449"/>
                      <a:gd name="T104" fmla="*/ 705 w 789"/>
                      <a:gd name="T105" fmla="*/ 280 h 449"/>
                      <a:gd name="T106" fmla="*/ 713 w 789"/>
                      <a:gd name="T107" fmla="*/ 297 h 449"/>
                      <a:gd name="T108" fmla="*/ 730 w 789"/>
                      <a:gd name="T109" fmla="*/ 297 h 449"/>
                      <a:gd name="T110" fmla="*/ 747 w 789"/>
                      <a:gd name="T111" fmla="*/ 280 h 449"/>
                      <a:gd name="T112" fmla="*/ 789 w 789"/>
                      <a:gd name="T113" fmla="*/ 314 h 449"/>
                      <a:gd name="T114" fmla="*/ 764 w 789"/>
                      <a:gd name="T115" fmla="*/ 322 h 449"/>
                      <a:gd name="T116" fmla="*/ 662 w 789"/>
                      <a:gd name="T117" fmla="*/ 348 h 449"/>
                      <a:gd name="T118" fmla="*/ 535 w 789"/>
                      <a:gd name="T119" fmla="*/ 373 h 44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789"/>
                      <a:gd name="T181" fmla="*/ 0 h 449"/>
                      <a:gd name="T182" fmla="*/ 789 w 789"/>
                      <a:gd name="T183" fmla="*/ 449 h 449"/>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789" h="449">
                        <a:moveTo>
                          <a:pt x="458" y="382"/>
                        </a:moveTo>
                        <a:lnTo>
                          <a:pt x="450" y="382"/>
                        </a:lnTo>
                        <a:lnTo>
                          <a:pt x="424" y="390"/>
                        </a:lnTo>
                        <a:lnTo>
                          <a:pt x="407" y="390"/>
                        </a:lnTo>
                        <a:lnTo>
                          <a:pt x="373" y="399"/>
                        </a:lnTo>
                        <a:lnTo>
                          <a:pt x="331" y="407"/>
                        </a:lnTo>
                        <a:lnTo>
                          <a:pt x="314" y="407"/>
                        </a:lnTo>
                        <a:lnTo>
                          <a:pt x="288" y="407"/>
                        </a:lnTo>
                        <a:lnTo>
                          <a:pt x="280" y="415"/>
                        </a:lnTo>
                        <a:lnTo>
                          <a:pt x="237" y="415"/>
                        </a:lnTo>
                        <a:lnTo>
                          <a:pt x="203" y="424"/>
                        </a:lnTo>
                        <a:lnTo>
                          <a:pt x="203" y="415"/>
                        </a:lnTo>
                        <a:lnTo>
                          <a:pt x="187" y="424"/>
                        </a:lnTo>
                        <a:lnTo>
                          <a:pt x="178" y="424"/>
                        </a:lnTo>
                        <a:lnTo>
                          <a:pt x="153" y="424"/>
                        </a:lnTo>
                        <a:lnTo>
                          <a:pt x="153" y="432"/>
                        </a:lnTo>
                        <a:lnTo>
                          <a:pt x="144" y="432"/>
                        </a:lnTo>
                        <a:lnTo>
                          <a:pt x="110" y="432"/>
                        </a:lnTo>
                        <a:lnTo>
                          <a:pt x="85" y="441"/>
                        </a:lnTo>
                        <a:lnTo>
                          <a:pt x="76" y="441"/>
                        </a:lnTo>
                        <a:lnTo>
                          <a:pt x="51" y="441"/>
                        </a:lnTo>
                        <a:lnTo>
                          <a:pt x="42" y="441"/>
                        </a:lnTo>
                        <a:lnTo>
                          <a:pt x="25" y="449"/>
                        </a:lnTo>
                        <a:lnTo>
                          <a:pt x="0" y="449"/>
                        </a:lnTo>
                        <a:lnTo>
                          <a:pt x="8" y="449"/>
                        </a:lnTo>
                        <a:lnTo>
                          <a:pt x="17" y="441"/>
                        </a:lnTo>
                        <a:lnTo>
                          <a:pt x="25" y="441"/>
                        </a:lnTo>
                        <a:lnTo>
                          <a:pt x="25" y="432"/>
                        </a:lnTo>
                        <a:lnTo>
                          <a:pt x="34" y="432"/>
                        </a:lnTo>
                        <a:lnTo>
                          <a:pt x="51" y="424"/>
                        </a:lnTo>
                        <a:lnTo>
                          <a:pt x="59" y="424"/>
                        </a:lnTo>
                        <a:lnTo>
                          <a:pt x="51" y="415"/>
                        </a:lnTo>
                        <a:lnTo>
                          <a:pt x="59" y="407"/>
                        </a:lnTo>
                        <a:lnTo>
                          <a:pt x="68" y="407"/>
                        </a:lnTo>
                        <a:lnTo>
                          <a:pt x="76" y="399"/>
                        </a:lnTo>
                        <a:lnTo>
                          <a:pt x="76" y="390"/>
                        </a:lnTo>
                        <a:lnTo>
                          <a:pt x="85" y="382"/>
                        </a:lnTo>
                        <a:lnTo>
                          <a:pt x="93" y="382"/>
                        </a:lnTo>
                        <a:lnTo>
                          <a:pt x="93" y="373"/>
                        </a:lnTo>
                        <a:lnTo>
                          <a:pt x="102" y="356"/>
                        </a:lnTo>
                        <a:lnTo>
                          <a:pt x="119" y="348"/>
                        </a:lnTo>
                        <a:lnTo>
                          <a:pt x="127" y="348"/>
                        </a:lnTo>
                        <a:lnTo>
                          <a:pt x="127" y="339"/>
                        </a:lnTo>
                        <a:lnTo>
                          <a:pt x="161" y="305"/>
                        </a:lnTo>
                        <a:lnTo>
                          <a:pt x="161" y="314"/>
                        </a:lnTo>
                        <a:lnTo>
                          <a:pt x="153" y="314"/>
                        </a:lnTo>
                        <a:lnTo>
                          <a:pt x="161" y="322"/>
                        </a:lnTo>
                        <a:lnTo>
                          <a:pt x="170" y="331"/>
                        </a:lnTo>
                        <a:lnTo>
                          <a:pt x="178" y="331"/>
                        </a:lnTo>
                        <a:lnTo>
                          <a:pt x="187" y="331"/>
                        </a:lnTo>
                        <a:lnTo>
                          <a:pt x="187" y="339"/>
                        </a:lnTo>
                        <a:lnTo>
                          <a:pt x="195" y="339"/>
                        </a:lnTo>
                        <a:lnTo>
                          <a:pt x="203" y="339"/>
                        </a:lnTo>
                        <a:lnTo>
                          <a:pt x="212" y="339"/>
                        </a:lnTo>
                        <a:lnTo>
                          <a:pt x="212" y="331"/>
                        </a:lnTo>
                        <a:lnTo>
                          <a:pt x="220" y="331"/>
                        </a:lnTo>
                        <a:lnTo>
                          <a:pt x="220" y="322"/>
                        </a:lnTo>
                        <a:lnTo>
                          <a:pt x="229" y="322"/>
                        </a:lnTo>
                        <a:lnTo>
                          <a:pt x="237" y="331"/>
                        </a:lnTo>
                        <a:lnTo>
                          <a:pt x="246" y="322"/>
                        </a:lnTo>
                        <a:lnTo>
                          <a:pt x="254" y="322"/>
                        </a:lnTo>
                        <a:lnTo>
                          <a:pt x="263" y="322"/>
                        </a:lnTo>
                        <a:lnTo>
                          <a:pt x="271" y="314"/>
                        </a:lnTo>
                        <a:lnTo>
                          <a:pt x="271" y="305"/>
                        </a:lnTo>
                        <a:lnTo>
                          <a:pt x="280" y="305"/>
                        </a:lnTo>
                        <a:lnTo>
                          <a:pt x="288" y="305"/>
                        </a:lnTo>
                        <a:lnTo>
                          <a:pt x="297" y="297"/>
                        </a:lnTo>
                        <a:lnTo>
                          <a:pt x="297" y="288"/>
                        </a:lnTo>
                        <a:lnTo>
                          <a:pt x="305" y="288"/>
                        </a:lnTo>
                        <a:lnTo>
                          <a:pt x="305" y="297"/>
                        </a:lnTo>
                        <a:lnTo>
                          <a:pt x="314" y="297"/>
                        </a:lnTo>
                        <a:lnTo>
                          <a:pt x="314" y="288"/>
                        </a:lnTo>
                        <a:lnTo>
                          <a:pt x="322" y="288"/>
                        </a:lnTo>
                        <a:lnTo>
                          <a:pt x="322" y="280"/>
                        </a:lnTo>
                        <a:lnTo>
                          <a:pt x="322" y="271"/>
                        </a:lnTo>
                        <a:lnTo>
                          <a:pt x="331" y="271"/>
                        </a:lnTo>
                        <a:lnTo>
                          <a:pt x="331" y="263"/>
                        </a:lnTo>
                        <a:lnTo>
                          <a:pt x="322" y="263"/>
                        </a:lnTo>
                        <a:lnTo>
                          <a:pt x="322" y="255"/>
                        </a:lnTo>
                        <a:lnTo>
                          <a:pt x="322" y="246"/>
                        </a:lnTo>
                        <a:lnTo>
                          <a:pt x="331" y="238"/>
                        </a:lnTo>
                        <a:lnTo>
                          <a:pt x="331" y="229"/>
                        </a:lnTo>
                        <a:lnTo>
                          <a:pt x="339" y="221"/>
                        </a:lnTo>
                        <a:lnTo>
                          <a:pt x="348" y="212"/>
                        </a:lnTo>
                        <a:lnTo>
                          <a:pt x="348" y="204"/>
                        </a:lnTo>
                        <a:lnTo>
                          <a:pt x="348" y="195"/>
                        </a:lnTo>
                        <a:lnTo>
                          <a:pt x="348" y="187"/>
                        </a:lnTo>
                        <a:lnTo>
                          <a:pt x="356" y="178"/>
                        </a:lnTo>
                        <a:lnTo>
                          <a:pt x="356" y="170"/>
                        </a:lnTo>
                        <a:lnTo>
                          <a:pt x="356" y="161"/>
                        </a:lnTo>
                        <a:lnTo>
                          <a:pt x="365" y="161"/>
                        </a:lnTo>
                        <a:lnTo>
                          <a:pt x="365" y="153"/>
                        </a:lnTo>
                        <a:lnTo>
                          <a:pt x="365" y="144"/>
                        </a:lnTo>
                        <a:lnTo>
                          <a:pt x="365" y="136"/>
                        </a:lnTo>
                        <a:lnTo>
                          <a:pt x="373" y="136"/>
                        </a:lnTo>
                        <a:lnTo>
                          <a:pt x="382" y="144"/>
                        </a:lnTo>
                        <a:lnTo>
                          <a:pt x="399" y="153"/>
                        </a:lnTo>
                        <a:lnTo>
                          <a:pt x="407" y="144"/>
                        </a:lnTo>
                        <a:lnTo>
                          <a:pt x="416" y="119"/>
                        </a:lnTo>
                        <a:lnTo>
                          <a:pt x="416" y="110"/>
                        </a:lnTo>
                        <a:lnTo>
                          <a:pt x="416" y="102"/>
                        </a:lnTo>
                        <a:lnTo>
                          <a:pt x="416" y="94"/>
                        </a:lnTo>
                        <a:lnTo>
                          <a:pt x="424" y="94"/>
                        </a:lnTo>
                        <a:lnTo>
                          <a:pt x="441" y="102"/>
                        </a:lnTo>
                        <a:lnTo>
                          <a:pt x="441" y="85"/>
                        </a:lnTo>
                        <a:lnTo>
                          <a:pt x="450" y="77"/>
                        </a:lnTo>
                        <a:lnTo>
                          <a:pt x="458" y="68"/>
                        </a:lnTo>
                        <a:lnTo>
                          <a:pt x="467" y="60"/>
                        </a:lnTo>
                        <a:lnTo>
                          <a:pt x="458" y="60"/>
                        </a:lnTo>
                        <a:lnTo>
                          <a:pt x="467" y="51"/>
                        </a:lnTo>
                        <a:lnTo>
                          <a:pt x="467" y="43"/>
                        </a:lnTo>
                        <a:lnTo>
                          <a:pt x="475" y="43"/>
                        </a:lnTo>
                        <a:lnTo>
                          <a:pt x="475" y="34"/>
                        </a:lnTo>
                        <a:lnTo>
                          <a:pt x="467" y="34"/>
                        </a:lnTo>
                        <a:lnTo>
                          <a:pt x="475" y="26"/>
                        </a:lnTo>
                        <a:lnTo>
                          <a:pt x="467" y="26"/>
                        </a:lnTo>
                        <a:lnTo>
                          <a:pt x="475" y="17"/>
                        </a:lnTo>
                        <a:lnTo>
                          <a:pt x="475" y="9"/>
                        </a:lnTo>
                        <a:lnTo>
                          <a:pt x="475" y="0"/>
                        </a:lnTo>
                        <a:lnTo>
                          <a:pt x="484" y="0"/>
                        </a:lnTo>
                        <a:lnTo>
                          <a:pt x="484" y="9"/>
                        </a:lnTo>
                        <a:lnTo>
                          <a:pt x="509" y="17"/>
                        </a:lnTo>
                        <a:lnTo>
                          <a:pt x="526" y="34"/>
                        </a:lnTo>
                        <a:lnTo>
                          <a:pt x="535" y="34"/>
                        </a:lnTo>
                        <a:lnTo>
                          <a:pt x="535" y="26"/>
                        </a:lnTo>
                        <a:lnTo>
                          <a:pt x="535" y="17"/>
                        </a:lnTo>
                        <a:lnTo>
                          <a:pt x="535" y="9"/>
                        </a:lnTo>
                        <a:lnTo>
                          <a:pt x="543" y="9"/>
                        </a:lnTo>
                        <a:lnTo>
                          <a:pt x="552" y="9"/>
                        </a:lnTo>
                        <a:lnTo>
                          <a:pt x="560" y="9"/>
                        </a:lnTo>
                        <a:lnTo>
                          <a:pt x="560" y="17"/>
                        </a:lnTo>
                        <a:lnTo>
                          <a:pt x="560" y="26"/>
                        </a:lnTo>
                        <a:lnTo>
                          <a:pt x="569" y="26"/>
                        </a:lnTo>
                        <a:lnTo>
                          <a:pt x="569" y="34"/>
                        </a:lnTo>
                        <a:lnTo>
                          <a:pt x="577" y="34"/>
                        </a:lnTo>
                        <a:lnTo>
                          <a:pt x="586" y="34"/>
                        </a:lnTo>
                        <a:lnTo>
                          <a:pt x="594" y="43"/>
                        </a:lnTo>
                        <a:lnTo>
                          <a:pt x="603" y="43"/>
                        </a:lnTo>
                        <a:lnTo>
                          <a:pt x="611" y="43"/>
                        </a:lnTo>
                        <a:lnTo>
                          <a:pt x="611" y="51"/>
                        </a:lnTo>
                        <a:lnTo>
                          <a:pt x="611" y="60"/>
                        </a:lnTo>
                        <a:lnTo>
                          <a:pt x="620" y="68"/>
                        </a:lnTo>
                        <a:lnTo>
                          <a:pt x="611" y="68"/>
                        </a:lnTo>
                        <a:lnTo>
                          <a:pt x="611" y="77"/>
                        </a:lnTo>
                        <a:lnTo>
                          <a:pt x="603" y="85"/>
                        </a:lnTo>
                        <a:lnTo>
                          <a:pt x="603" y="77"/>
                        </a:lnTo>
                        <a:lnTo>
                          <a:pt x="603" y="85"/>
                        </a:lnTo>
                        <a:lnTo>
                          <a:pt x="594" y="102"/>
                        </a:lnTo>
                        <a:lnTo>
                          <a:pt x="594" y="110"/>
                        </a:lnTo>
                        <a:lnTo>
                          <a:pt x="603" y="119"/>
                        </a:lnTo>
                        <a:lnTo>
                          <a:pt x="611" y="119"/>
                        </a:lnTo>
                        <a:lnTo>
                          <a:pt x="628" y="110"/>
                        </a:lnTo>
                        <a:lnTo>
                          <a:pt x="637" y="127"/>
                        </a:lnTo>
                        <a:lnTo>
                          <a:pt x="637" y="136"/>
                        </a:lnTo>
                        <a:lnTo>
                          <a:pt x="679" y="136"/>
                        </a:lnTo>
                        <a:lnTo>
                          <a:pt x="679" y="144"/>
                        </a:lnTo>
                        <a:lnTo>
                          <a:pt x="679" y="153"/>
                        </a:lnTo>
                        <a:lnTo>
                          <a:pt x="688" y="144"/>
                        </a:lnTo>
                        <a:lnTo>
                          <a:pt x="705" y="153"/>
                        </a:lnTo>
                        <a:lnTo>
                          <a:pt x="713" y="161"/>
                        </a:lnTo>
                        <a:lnTo>
                          <a:pt x="713" y="170"/>
                        </a:lnTo>
                        <a:lnTo>
                          <a:pt x="713" y="178"/>
                        </a:lnTo>
                        <a:lnTo>
                          <a:pt x="713" y="187"/>
                        </a:lnTo>
                        <a:lnTo>
                          <a:pt x="713" y="195"/>
                        </a:lnTo>
                        <a:lnTo>
                          <a:pt x="696" y="195"/>
                        </a:lnTo>
                        <a:lnTo>
                          <a:pt x="688" y="178"/>
                        </a:lnTo>
                        <a:lnTo>
                          <a:pt x="679" y="178"/>
                        </a:lnTo>
                        <a:lnTo>
                          <a:pt x="662" y="161"/>
                        </a:lnTo>
                        <a:lnTo>
                          <a:pt x="662" y="170"/>
                        </a:lnTo>
                        <a:lnTo>
                          <a:pt x="671" y="178"/>
                        </a:lnTo>
                        <a:lnTo>
                          <a:pt x="679" y="178"/>
                        </a:lnTo>
                        <a:lnTo>
                          <a:pt x="688" y="195"/>
                        </a:lnTo>
                        <a:lnTo>
                          <a:pt x="722" y="204"/>
                        </a:lnTo>
                        <a:lnTo>
                          <a:pt x="713" y="204"/>
                        </a:lnTo>
                        <a:lnTo>
                          <a:pt x="696" y="204"/>
                        </a:lnTo>
                        <a:lnTo>
                          <a:pt x="705" y="212"/>
                        </a:lnTo>
                        <a:lnTo>
                          <a:pt x="713" y="204"/>
                        </a:lnTo>
                        <a:lnTo>
                          <a:pt x="730" y="221"/>
                        </a:lnTo>
                        <a:lnTo>
                          <a:pt x="730" y="229"/>
                        </a:lnTo>
                        <a:lnTo>
                          <a:pt x="722" y="221"/>
                        </a:lnTo>
                        <a:lnTo>
                          <a:pt x="705" y="221"/>
                        </a:lnTo>
                        <a:lnTo>
                          <a:pt x="713" y="221"/>
                        </a:lnTo>
                        <a:lnTo>
                          <a:pt x="713" y="229"/>
                        </a:lnTo>
                        <a:lnTo>
                          <a:pt x="722" y="238"/>
                        </a:lnTo>
                        <a:lnTo>
                          <a:pt x="713" y="246"/>
                        </a:lnTo>
                        <a:lnTo>
                          <a:pt x="688" y="229"/>
                        </a:lnTo>
                        <a:lnTo>
                          <a:pt x="696" y="238"/>
                        </a:lnTo>
                        <a:lnTo>
                          <a:pt x="713" y="246"/>
                        </a:lnTo>
                        <a:lnTo>
                          <a:pt x="722" y="255"/>
                        </a:lnTo>
                        <a:lnTo>
                          <a:pt x="730" y="246"/>
                        </a:lnTo>
                        <a:lnTo>
                          <a:pt x="730" y="255"/>
                        </a:lnTo>
                        <a:lnTo>
                          <a:pt x="722" y="263"/>
                        </a:lnTo>
                        <a:lnTo>
                          <a:pt x="739" y="263"/>
                        </a:lnTo>
                        <a:lnTo>
                          <a:pt x="739" y="271"/>
                        </a:lnTo>
                        <a:lnTo>
                          <a:pt x="730" y="271"/>
                        </a:lnTo>
                        <a:lnTo>
                          <a:pt x="722" y="280"/>
                        </a:lnTo>
                        <a:lnTo>
                          <a:pt x="713" y="271"/>
                        </a:lnTo>
                        <a:lnTo>
                          <a:pt x="713" y="263"/>
                        </a:lnTo>
                        <a:lnTo>
                          <a:pt x="705" y="263"/>
                        </a:lnTo>
                        <a:lnTo>
                          <a:pt x="696" y="263"/>
                        </a:lnTo>
                        <a:lnTo>
                          <a:pt x="696" y="255"/>
                        </a:lnTo>
                        <a:lnTo>
                          <a:pt x="696" y="246"/>
                        </a:lnTo>
                        <a:lnTo>
                          <a:pt x="688" y="246"/>
                        </a:lnTo>
                        <a:lnTo>
                          <a:pt x="688" y="255"/>
                        </a:lnTo>
                        <a:lnTo>
                          <a:pt x="679" y="255"/>
                        </a:lnTo>
                        <a:lnTo>
                          <a:pt x="671" y="255"/>
                        </a:lnTo>
                        <a:lnTo>
                          <a:pt x="671" y="246"/>
                        </a:lnTo>
                        <a:lnTo>
                          <a:pt x="671" y="255"/>
                        </a:lnTo>
                        <a:lnTo>
                          <a:pt x="662" y="255"/>
                        </a:lnTo>
                        <a:lnTo>
                          <a:pt x="671" y="255"/>
                        </a:lnTo>
                        <a:lnTo>
                          <a:pt x="679" y="255"/>
                        </a:lnTo>
                        <a:lnTo>
                          <a:pt x="688" y="263"/>
                        </a:lnTo>
                        <a:lnTo>
                          <a:pt x="688" y="255"/>
                        </a:lnTo>
                        <a:lnTo>
                          <a:pt x="696" y="263"/>
                        </a:lnTo>
                        <a:lnTo>
                          <a:pt x="696" y="271"/>
                        </a:lnTo>
                        <a:lnTo>
                          <a:pt x="705" y="271"/>
                        </a:lnTo>
                        <a:lnTo>
                          <a:pt x="705" y="280"/>
                        </a:lnTo>
                        <a:lnTo>
                          <a:pt x="713" y="280"/>
                        </a:lnTo>
                        <a:lnTo>
                          <a:pt x="713" y="288"/>
                        </a:lnTo>
                        <a:lnTo>
                          <a:pt x="722" y="288"/>
                        </a:lnTo>
                        <a:lnTo>
                          <a:pt x="713" y="297"/>
                        </a:lnTo>
                        <a:lnTo>
                          <a:pt x="713" y="305"/>
                        </a:lnTo>
                        <a:lnTo>
                          <a:pt x="722" y="288"/>
                        </a:lnTo>
                        <a:lnTo>
                          <a:pt x="730" y="288"/>
                        </a:lnTo>
                        <a:lnTo>
                          <a:pt x="730" y="280"/>
                        </a:lnTo>
                        <a:lnTo>
                          <a:pt x="739" y="288"/>
                        </a:lnTo>
                        <a:lnTo>
                          <a:pt x="730" y="297"/>
                        </a:lnTo>
                        <a:lnTo>
                          <a:pt x="739" y="288"/>
                        </a:lnTo>
                        <a:lnTo>
                          <a:pt x="739" y="297"/>
                        </a:lnTo>
                        <a:lnTo>
                          <a:pt x="739" y="280"/>
                        </a:lnTo>
                        <a:lnTo>
                          <a:pt x="747" y="280"/>
                        </a:lnTo>
                        <a:lnTo>
                          <a:pt x="756" y="280"/>
                        </a:lnTo>
                        <a:lnTo>
                          <a:pt x="764" y="271"/>
                        </a:lnTo>
                        <a:lnTo>
                          <a:pt x="789" y="322"/>
                        </a:lnTo>
                        <a:lnTo>
                          <a:pt x="789" y="314"/>
                        </a:lnTo>
                        <a:lnTo>
                          <a:pt x="781" y="297"/>
                        </a:lnTo>
                        <a:lnTo>
                          <a:pt x="781" y="322"/>
                        </a:lnTo>
                        <a:lnTo>
                          <a:pt x="773" y="322"/>
                        </a:lnTo>
                        <a:lnTo>
                          <a:pt x="773" y="314"/>
                        </a:lnTo>
                        <a:lnTo>
                          <a:pt x="773" y="322"/>
                        </a:lnTo>
                        <a:lnTo>
                          <a:pt x="764" y="322"/>
                        </a:lnTo>
                        <a:lnTo>
                          <a:pt x="747" y="331"/>
                        </a:lnTo>
                        <a:lnTo>
                          <a:pt x="730" y="331"/>
                        </a:lnTo>
                        <a:lnTo>
                          <a:pt x="722" y="331"/>
                        </a:lnTo>
                        <a:lnTo>
                          <a:pt x="688" y="339"/>
                        </a:lnTo>
                        <a:lnTo>
                          <a:pt x="662" y="348"/>
                        </a:lnTo>
                        <a:lnTo>
                          <a:pt x="645" y="348"/>
                        </a:lnTo>
                        <a:lnTo>
                          <a:pt x="603" y="356"/>
                        </a:lnTo>
                        <a:lnTo>
                          <a:pt x="586" y="356"/>
                        </a:lnTo>
                        <a:lnTo>
                          <a:pt x="569" y="365"/>
                        </a:lnTo>
                        <a:lnTo>
                          <a:pt x="543" y="373"/>
                        </a:lnTo>
                        <a:lnTo>
                          <a:pt x="535" y="373"/>
                        </a:lnTo>
                        <a:lnTo>
                          <a:pt x="501" y="373"/>
                        </a:lnTo>
                        <a:lnTo>
                          <a:pt x="492" y="382"/>
                        </a:lnTo>
                        <a:lnTo>
                          <a:pt x="458" y="382"/>
                        </a:lnTo>
                        <a:close/>
                      </a:path>
                    </a:pathLst>
                  </a:custGeom>
                  <a:solidFill>
                    <a:schemeClr val="bg2"/>
                  </a:solidFill>
                  <a:ln w="12700">
                    <a:noFill/>
                    <a:round/>
                    <a:headEnd/>
                    <a:tailEnd/>
                  </a:ln>
                </p:spPr>
                <p:txBody>
                  <a:bodyPr/>
                  <a:lstStyle/>
                  <a:p>
                    <a:endParaRPr lang="en-US" sz="1350"/>
                  </a:p>
                </p:txBody>
              </p:sp>
              <p:sp>
                <p:nvSpPr>
                  <p:cNvPr id="411" name="Freeform 40"/>
                  <p:cNvSpPr>
                    <a:spLocks/>
                  </p:cNvSpPr>
                  <p:nvPr/>
                </p:nvSpPr>
                <p:spPr bwMode="auto">
                  <a:xfrm>
                    <a:off x="4982" y="2055"/>
                    <a:ext cx="17" cy="25"/>
                  </a:xfrm>
                  <a:custGeom>
                    <a:avLst/>
                    <a:gdLst>
                      <a:gd name="T0" fmla="*/ 8 w 17"/>
                      <a:gd name="T1" fmla="*/ 0 h 25"/>
                      <a:gd name="T2" fmla="*/ 17 w 17"/>
                      <a:gd name="T3" fmla="*/ 0 h 25"/>
                      <a:gd name="T4" fmla="*/ 8 w 17"/>
                      <a:gd name="T5" fmla="*/ 8 h 25"/>
                      <a:gd name="T6" fmla="*/ 8 w 17"/>
                      <a:gd name="T7" fmla="*/ 17 h 25"/>
                      <a:gd name="T8" fmla="*/ 0 w 17"/>
                      <a:gd name="T9" fmla="*/ 25 h 25"/>
                      <a:gd name="T10" fmla="*/ 8 w 17"/>
                      <a:gd name="T11" fmla="*/ 17 h 25"/>
                      <a:gd name="T12" fmla="*/ 0 w 17"/>
                      <a:gd name="T13" fmla="*/ 17 h 25"/>
                      <a:gd name="T14" fmla="*/ 8 w 17"/>
                      <a:gd name="T15" fmla="*/ 17 h 25"/>
                      <a:gd name="T16" fmla="*/ 8 w 17"/>
                      <a:gd name="T17" fmla="*/ 0 h 2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7"/>
                      <a:gd name="T28" fmla="*/ 0 h 25"/>
                      <a:gd name="T29" fmla="*/ 17 w 17"/>
                      <a:gd name="T30" fmla="*/ 25 h 2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7" h="25">
                        <a:moveTo>
                          <a:pt x="8" y="0"/>
                        </a:moveTo>
                        <a:lnTo>
                          <a:pt x="17" y="0"/>
                        </a:lnTo>
                        <a:lnTo>
                          <a:pt x="8" y="8"/>
                        </a:lnTo>
                        <a:lnTo>
                          <a:pt x="8" y="17"/>
                        </a:lnTo>
                        <a:lnTo>
                          <a:pt x="0" y="25"/>
                        </a:lnTo>
                        <a:lnTo>
                          <a:pt x="8" y="17"/>
                        </a:lnTo>
                        <a:lnTo>
                          <a:pt x="0" y="17"/>
                        </a:lnTo>
                        <a:lnTo>
                          <a:pt x="8" y="17"/>
                        </a:lnTo>
                        <a:lnTo>
                          <a:pt x="8" y="0"/>
                        </a:lnTo>
                        <a:close/>
                      </a:path>
                    </a:pathLst>
                  </a:custGeom>
                  <a:solidFill>
                    <a:schemeClr val="bg2"/>
                  </a:solidFill>
                  <a:ln w="12700">
                    <a:noFill/>
                    <a:round/>
                    <a:headEnd/>
                    <a:tailEnd/>
                  </a:ln>
                </p:spPr>
                <p:txBody>
                  <a:bodyPr/>
                  <a:lstStyle/>
                  <a:p>
                    <a:endParaRPr lang="en-US" sz="1350"/>
                  </a:p>
                </p:txBody>
              </p:sp>
              <p:sp>
                <p:nvSpPr>
                  <p:cNvPr id="412" name="Freeform 41"/>
                  <p:cNvSpPr>
                    <a:spLocks/>
                  </p:cNvSpPr>
                  <p:nvPr/>
                </p:nvSpPr>
                <p:spPr bwMode="auto">
                  <a:xfrm>
                    <a:off x="4940" y="2063"/>
                    <a:ext cx="42" cy="119"/>
                  </a:xfrm>
                  <a:custGeom>
                    <a:avLst/>
                    <a:gdLst>
                      <a:gd name="T0" fmla="*/ 8 w 42"/>
                      <a:gd name="T1" fmla="*/ 68 h 119"/>
                      <a:gd name="T2" fmla="*/ 0 w 42"/>
                      <a:gd name="T3" fmla="*/ 68 h 119"/>
                      <a:gd name="T4" fmla="*/ 0 w 42"/>
                      <a:gd name="T5" fmla="*/ 60 h 119"/>
                      <a:gd name="T6" fmla="*/ 8 w 42"/>
                      <a:gd name="T7" fmla="*/ 60 h 119"/>
                      <a:gd name="T8" fmla="*/ 0 w 42"/>
                      <a:gd name="T9" fmla="*/ 60 h 119"/>
                      <a:gd name="T10" fmla="*/ 8 w 42"/>
                      <a:gd name="T11" fmla="*/ 43 h 119"/>
                      <a:gd name="T12" fmla="*/ 8 w 42"/>
                      <a:gd name="T13" fmla="*/ 34 h 119"/>
                      <a:gd name="T14" fmla="*/ 17 w 42"/>
                      <a:gd name="T15" fmla="*/ 26 h 119"/>
                      <a:gd name="T16" fmla="*/ 17 w 42"/>
                      <a:gd name="T17" fmla="*/ 26 h 119"/>
                      <a:gd name="T18" fmla="*/ 8 w 42"/>
                      <a:gd name="T19" fmla="*/ 17 h 119"/>
                      <a:gd name="T20" fmla="*/ 17 w 42"/>
                      <a:gd name="T21" fmla="*/ 9 h 119"/>
                      <a:gd name="T22" fmla="*/ 17 w 42"/>
                      <a:gd name="T23" fmla="*/ 9 h 119"/>
                      <a:gd name="T24" fmla="*/ 17 w 42"/>
                      <a:gd name="T25" fmla="*/ 0 h 119"/>
                      <a:gd name="T26" fmla="*/ 42 w 42"/>
                      <a:gd name="T27" fmla="*/ 0 h 119"/>
                      <a:gd name="T28" fmla="*/ 25 w 42"/>
                      <a:gd name="T29" fmla="*/ 43 h 119"/>
                      <a:gd name="T30" fmla="*/ 33 w 42"/>
                      <a:gd name="T31" fmla="*/ 43 h 119"/>
                      <a:gd name="T32" fmla="*/ 25 w 42"/>
                      <a:gd name="T33" fmla="*/ 60 h 119"/>
                      <a:gd name="T34" fmla="*/ 25 w 42"/>
                      <a:gd name="T35" fmla="*/ 60 h 119"/>
                      <a:gd name="T36" fmla="*/ 17 w 42"/>
                      <a:gd name="T37" fmla="*/ 60 h 119"/>
                      <a:gd name="T38" fmla="*/ 17 w 42"/>
                      <a:gd name="T39" fmla="*/ 68 h 119"/>
                      <a:gd name="T40" fmla="*/ 25 w 42"/>
                      <a:gd name="T41" fmla="*/ 68 h 119"/>
                      <a:gd name="T42" fmla="*/ 17 w 42"/>
                      <a:gd name="T43" fmla="*/ 77 h 119"/>
                      <a:gd name="T44" fmla="*/ 17 w 42"/>
                      <a:gd name="T45" fmla="*/ 77 h 119"/>
                      <a:gd name="T46" fmla="*/ 17 w 42"/>
                      <a:gd name="T47" fmla="*/ 85 h 119"/>
                      <a:gd name="T48" fmla="*/ 17 w 42"/>
                      <a:gd name="T49" fmla="*/ 85 h 119"/>
                      <a:gd name="T50" fmla="*/ 8 w 42"/>
                      <a:gd name="T51" fmla="*/ 94 h 119"/>
                      <a:gd name="T52" fmla="*/ 8 w 42"/>
                      <a:gd name="T53" fmla="*/ 119 h 119"/>
                      <a:gd name="T54" fmla="*/ 8 w 42"/>
                      <a:gd name="T55" fmla="*/ 119 h 119"/>
                      <a:gd name="T56" fmla="*/ 0 w 42"/>
                      <a:gd name="T57" fmla="*/ 102 h 119"/>
                      <a:gd name="T58" fmla="*/ 0 w 42"/>
                      <a:gd name="T59" fmla="*/ 77 h 119"/>
                      <a:gd name="T60" fmla="*/ 0 w 42"/>
                      <a:gd name="T61" fmla="*/ 77 h 119"/>
                      <a:gd name="T62" fmla="*/ 0 w 42"/>
                      <a:gd name="T63" fmla="*/ 68 h 119"/>
                      <a:gd name="T64" fmla="*/ 0 w 42"/>
                      <a:gd name="T65" fmla="*/ 68 h 119"/>
                      <a:gd name="T66" fmla="*/ 8 w 42"/>
                      <a:gd name="T67" fmla="*/ 68 h 11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42"/>
                      <a:gd name="T103" fmla="*/ 0 h 119"/>
                      <a:gd name="T104" fmla="*/ 42 w 42"/>
                      <a:gd name="T105" fmla="*/ 119 h 119"/>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42" h="119">
                        <a:moveTo>
                          <a:pt x="8" y="68"/>
                        </a:moveTo>
                        <a:lnTo>
                          <a:pt x="0" y="68"/>
                        </a:lnTo>
                        <a:lnTo>
                          <a:pt x="0" y="60"/>
                        </a:lnTo>
                        <a:lnTo>
                          <a:pt x="8" y="60"/>
                        </a:lnTo>
                        <a:lnTo>
                          <a:pt x="0" y="60"/>
                        </a:lnTo>
                        <a:lnTo>
                          <a:pt x="8" y="43"/>
                        </a:lnTo>
                        <a:lnTo>
                          <a:pt x="8" y="34"/>
                        </a:lnTo>
                        <a:lnTo>
                          <a:pt x="17" y="26"/>
                        </a:lnTo>
                        <a:lnTo>
                          <a:pt x="8" y="17"/>
                        </a:lnTo>
                        <a:lnTo>
                          <a:pt x="17" y="9"/>
                        </a:lnTo>
                        <a:lnTo>
                          <a:pt x="17" y="0"/>
                        </a:lnTo>
                        <a:lnTo>
                          <a:pt x="42" y="0"/>
                        </a:lnTo>
                        <a:lnTo>
                          <a:pt x="25" y="43"/>
                        </a:lnTo>
                        <a:lnTo>
                          <a:pt x="33" y="43"/>
                        </a:lnTo>
                        <a:lnTo>
                          <a:pt x="25" y="60"/>
                        </a:lnTo>
                        <a:lnTo>
                          <a:pt x="17" y="60"/>
                        </a:lnTo>
                        <a:lnTo>
                          <a:pt x="17" y="68"/>
                        </a:lnTo>
                        <a:lnTo>
                          <a:pt x="25" y="68"/>
                        </a:lnTo>
                        <a:lnTo>
                          <a:pt x="17" y="77"/>
                        </a:lnTo>
                        <a:lnTo>
                          <a:pt x="17" y="85"/>
                        </a:lnTo>
                        <a:lnTo>
                          <a:pt x="8" y="94"/>
                        </a:lnTo>
                        <a:lnTo>
                          <a:pt x="8" y="119"/>
                        </a:lnTo>
                        <a:lnTo>
                          <a:pt x="0" y="102"/>
                        </a:lnTo>
                        <a:lnTo>
                          <a:pt x="0" y="77"/>
                        </a:lnTo>
                        <a:lnTo>
                          <a:pt x="0" y="68"/>
                        </a:lnTo>
                        <a:lnTo>
                          <a:pt x="8" y="68"/>
                        </a:lnTo>
                        <a:close/>
                      </a:path>
                    </a:pathLst>
                  </a:custGeom>
                  <a:solidFill>
                    <a:schemeClr val="bg2"/>
                  </a:solidFill>
                  <a:ln w="12700">
                    <a:noFill/>
                    <a:round/>
                    <a:headEnd/>
                    <a:tailEnd/>
                  </a:ln>
                </p:spPr>
                <p:txBody>
                  <a:bodyPr/>
                  <a:lstStyle/>
                  <a:p>
                    <a:endParaRPr lang="en-US" sz="1350"/>
                  </a:p>
                </p:txBody>
              </p:sp>
              <p:sp>
                <p:nvSpPr>
                  <p:cNvPr id="413" name="Freeform 42"/>
                  <p:cNvSpPr>
                    <a:spLocks/>
                  </p:cNvSpPr>
                  <p:nvPr/>
                </p:nvSpPr>
                <p:spPr bwMode="auto">
                  <a:xfrm>
                    <a:off x="914" y="2241"/>
                    <a:ext cx="696" cy="805"/>
                  </a:xfrm>
                  <a:custGeom>
                    <a:avLst/>
                    <a:gdLst>
                      <a:gd name="T0" fmla="*/ 34 w 696"/>
                      <a:gd name="T1" fmla="*/ 492 h 805"/>
                      <a:gd name="T2" fmla="*/ 34 w 696"/>
                      <a:gd name="T3" fmla="*/ 492 h 805"/>
                      <a:gd name="T4" fmla="*/ 34 w 696"/>
                      <a:gd name="T5" fmla="*/ 475 h 805"/>
                      <a:gd name="T6" fmla="*/ 34 w 696"/>
                      <a:gd name="T7" fmla="*/ 458 h 805"/>
                      <a:gd name="T8" fmla="*/ 34 w 696"/>
                      <a:gd name="T9" fmla="*/ 441 h 805"/>
                      <a:gd name="T10" fmla="*/ 51 w 696"/>
                      <a:gd name="T11" fmla="*/ 432 h 805"/>
                      <a:gd name="T12" fmla="*/ 59 w 696"/>
                      <a:gd name="T13" fmla="*/ 424 h 805"/>
                      <a:gd name="T14" fmla="*/ 59 w 696"/>
                      <a:gd name="T15" fmla="*/ 416 h 805"/>
                      <a:gd name="T16" fmla="*/ 68 w 696"/>
                      <a:gd name="T17" fmla="*/ 399 h 805"/>
                      <a:gd name="T18" fmla="*/ 68 w 696"/>
                      <a:gd name="T19" fmla="*/ 390 h 805"/>
                      <a:gd name="T20" fmla="*/ 68 w 696"/>
                      <a:gd name="T21" fmla="*/ 373 h 805"/>
                      <a:gd name="T22" fmla="*/ 85 w 696"/>
                      <a:gd name="T23" fmla="*/ 365 h 805"/>
                      <a:gd name="T24" fmla="*/ 102 w 696"/>
                      <a:gd name="T25" fmla="*/ 356 h 805"/>
                      <a:gd name="T26" fmla="*/ 119 w 696"/>
                      <a:gd name="T27" fmla="*/ 339 h 805"/>
                      <a:gd name="T28" fmla="*/ 119 w 696"/>
                      <a:gd name="T29" fmla="*/ 331 h 805"/>
                      <a:gd name="T30" fmla="*/ 102 w 696"/>
                      <a:gd name="T31" fmla="*/ 322 h 805"/>
                      <a:gd name="T32" fmla="*/ 93 w 696"/>
                      <a:gd name="T33" fmla="*/ 314 h 805"/>
                      <a:gd name="T34" fmla="*/ 93 w 696"/>
                      <a:gd name="T35" fmla="*/ 297 h 805"/>
                      <a:gd name="T36" fmla="*/ 93 w 696"/>
                      <a:gd name="T37" fmla="*/ 280 h 805"/>
                      <a:gd name="T38" fmla="*/ 85 w 696"/>
                      <a:gd name="T39" fmla="*/ 263 h 805"/>
                      <a:gd name="T40" fmla="*/ 85 w 696"/>
                      <a:gd name="T41" fmla="*/ 246 h 805"/>
                      <a:gd name="T42" fmla="*/ 85 w 696"/>
                      <a:gd name="T43" fmla="*/ 238 h 805"/>
                      <a:gd name="T44" fmla="*/ 85 w 696"/>
                      <a:gd name="T45" fmla="*/ 221 h 805"/>
                      <a:gd name="T46" fmla="*/ 93 w 696"/>
                      <a:gd name="T47" fmla="*/ 221 h 805"/>
                      <a:gd name="T48" fmla="*/ 102 w 696"/>
                      <a:gd name="T49" fmla="*/ 195 h 805"/>
                      <a:gd name="T50" fmla="*/ 93 w 696"/>
                      <a:gd name="T51" fmla="*/ 170 h 805"/>
                      <a:gd name="T52" fmla="*/ 102 w 696"/>
                      <a:gd name="T53" fmla="*/ 161 h 805"/>
                      <a:gd name="T54" fmla="*/ 93 w 696"/>
                      <a:gd name="T55" fmla="*/ 144 h 805"/>
                      <a:gd name="T56" fmla="*/ 102 w 696"/>
                      <a:gd name="T57" fmla="*/ 127 h 805"/>
                      <a:gd name="T58" fmla="*/ 102 w 696"/>
                      <a:gd name="T59" fmla="*/ 110 h 805"/>
                      <a:gd name="T60" fmla="*/ 102 w 696"/>
                      <a:gd name="T61" fmla="*/ 102 h 805"/>
                      <a:gd name="T62" fmla="*/ 119 w 696"/>
                      <a:gd name="T63" fmla="*/ 94 h 805"/>
                      <a:gd name="T64" fmla="*/ 136 w 696"/>
                      <a:gd name="T65" fmla="*/ 102 h 805"/>
                      <a:gd name="T66" fmla="*/ 144 w 696"/>
                      <a:gd name="T67" fmla="*/ 110 h 805"/>
                      <a:gd name="T68" fmla="*/ 153 w 696"/>
                      <a:gd name="T69" fmla="*/ 119 h 805"/>
                      <a:gd name="T70" fmla="*/ 170 w 696"/>
                      <a:gd name="T71" fmla="*/ 110 h 805"/>
                      <a:gd name="T72" fmla="*/ 187 w 696"/>
                      <a:gd name="T73" fmla="*/ 17 h 805"/>
                      <a:gd name="T74" fmla="*/ 340 w 696"/>
                      <a:gd name="T75" fmla="*/ 26 h 805"/>
                      <a:gd name="T76" fmla="*/ 526 w 696"/>
                      <a:gd name="T77" fmla="*/ 60 h 805"/>
                      <a:gd name="T78" fmla="*/ 603 w 696"/>
                      <a:gd name="T79" fmla="*/ 68 h 805"/>
                      <a:gd name="T80" fmla="*/ 662 w 696"/>
                      <a:gd name="T81" fmla="*/ 339 h 805"/>
                      <a:gd name="T82" fmla="*/ 628 w 696"/>
                      <a:gd name="T83" fmla="*/ 568 h 805"/>
                      <a:gd name="T84" fmla="*/ 594 w 696"/>
                      <a:gd name="T85" fmla="*/ 805 h 805"/>
                      <a:gd name="T86" fmla="*/ 348 w 696"/>
                      <a:gd name="T87" fmla="*/ 754 h 805"/>
                      <a:gd name="T88" fmla="*/ 8 w 696"/>
                      <a:gd name="T89" fmla="*/ 543 h 805"/>
                      <a:gd name="T90" fmla="*/ 17 w 696"/>
                      <a:gd name="T91" fmla="*/ 526 h 805"/>
                      <a:gd name="T92" fmla="*/ 34 w 696"/>
                      <a:gd name="T93" fmla="*/ 526 h 805"/>
                      <a:gd name="T94" fmla="*/ 34 w 696"/>
                      <a:gd name="T95" fmla="*/ 526 h 805"/>
                      <a:gd name="T96" fmla="*/ 42 w 696"/>
                      <a:gd name="T97" fmla="*/ 526 h 805"/>
                      <a:gd name="T98" fmla="*/ 51 w 696"/>
                      <a:gd name="T99" fmla="*/ 517 h 805"/>
                      <a:gd name="T100" fmla="*/ 42 w 696"/>
                      <a:gd name="T101" fmla="*/ 492 h 805"/>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696"/>
                      <a:gd name="T154" fmla="*/ 0 h 805"/>
                      <a:gd name="T155" fmla="*/ 696 w 696"/>
                      <a:gd name="T156" fmla="*/ 805 h 805"/>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696" h="805">
                        <a:moveTo>
                          <a:pt x="42" y="492"/>
                        </a:moveTo>
                        <a:lnTo>
                          <a:pt x="42" y="492"/>
                        </a:lnTo>
                        <a:lnTo>
                          <a:pt x="34" y="492"/>
                        </a:lnTo>
                        <a:lnTo>
                          <a:pt x="34" y="483"/>
                        </a:lnTo>
                        <a:lnTo>
                          <a:pt x="34" y="492"/>
                        </a:lnTo>
                        <a:lnTo>
                          <a:pt x="25" y="483"/>
                        </a:lnTo>
                        <a:lnTo>
                          <a:pt x="25" y="475"/>
                        </a:lnTo>
                        <a:lnTo>
                          <a:pt x="34" y="475"/>
                        </a:lnTo>
                        <a:lnTo>
                          <a:pt x="34" y="466"/>
                        </a:lnTo>
                        <a:lnTo>
                          <a:pt x="34" y="458"/>
                        </a:lnTo>
                        <a:lnTo>
                          <a:pt x="34" y="449"/>
                        </a:lnTo>
                        <a:lnTo>
                          <a:pt x="34" y="441"/>
                        </a:lnTo>
                        <a:lnTo>
                          <a:pt x="42" y="441"/>
                        </a:lnTo>
                        <a:lnTo>
                          <a:pt x="51" y="432"/>
                        </a:lnTo>
                        <a:lnTo>
                          <a:pt x="59" y="424"/>
                        </a:lnTo>
                        <a:lnTo>
                          <a:pt x="59" y="416"/>
                        </a:lnTo>
                        <a:lnTo>
                          <a:pt x="59" y="407"/>
                        </a:lnTo>
                        <a:lnTo>
                          <a:pt x="68" y="407"/>
                        </a:lnTo>
                        <a:lnTo>
                          <a:pt x="68" y="399"/>
                        </a:lnTo>
                        <a:lnTo>
                          <a:pt x="68" y="390"/>
                        </a:lnTo>
                        <a:lnTo>
                          <a:pt x="68" y="382"/>
                        </a:lnTo>
                        <a:lnTo>
                          <a:pt x="68" y="373"/>
                        </a:lnTo>
                        <a:lnTo>
                          <a:pt x="85" y="365"/>
                        </a:lnTo>
                        <a:lnTo>
                          <a:pt x="85" y="356"/>
                        </a:lnTo>
                        <a:lnTo>
                          <a:pt x="93" y="356"/>
                        </a:lnTo>
                        <a:lnTo>
                          <a:pt x="102" y="356"/>
                        </a:lnTo>
                        <a:lnTo>
                          <a:pt x="102" y="348"/>
                        </a:lnTo>
                        <a:lnTo>
                          <a:pt x="119" y="339"/>
                        </a:lnTo>
                        <a:lnTo>
                          <a:pt x="119" y="331"/>
                        </a:lnTo>
                        <a:lnTo>
                          <a:pt x="110" y="322"/>
                        </a:lnTo>
                        <a:lnTo>
                          <a:pt x="102" y="322"/>
                        </a:lnTo>
                        <a:lnTo>
                          <a:pt x="102" y="314"/>
                        </a:lnTo>
                        <a:lnTo>
                          <a:pt x="93" y="314"/>
                        </a:lnTo>
                        <a:lnTo>
                          <a:pt x="102" y="305"/>
                        </a:lnTo>
                        <a:lnTo>
                          <a:pt x="93" y="297"/>
                        </a:lnTo>
                        <a:lnTo>
                          <a:pt x="93" y="280"/>
                        </a:lnTo>
                        <a:lnTo>
                          <a:pt x="85" y="271"/>
                        </a:lnTo>
                        <a:lnTo>
                          <a:pt x="85" y="263"/>
                        </a:lnTo>
                        <a:lnTo>
                          <a:pt x="85" y="255"/>
                        </a:lnTo>
                        <a:lnTo>
                          <a:pt x="85" y="246"/>
                        </a:lnTo>
                        <a:lnTo>
                          <a:pt x="85" y="238"/>
                        </a:lnTo>
                        <a:lnTo>
                          <a:pt x="93" y="229"/>
                        </a:lnTo>
                        <a:lnTo>
                          <a:pt x="85" y="229"/>
                        </a:lnTo>
                        <a:lnTo>
                          <a:pt x="85" y="221"/>
                        </a:lnTo>
                        <a:lnTo>
                          <a:pt x="93" y="229"/>
                        </a:lnTo>
                        <a:lnTo>
                          <a:pt x="93" y="221"/>
                        </a:lnTo>
                        <a:lnTo>
                          <a:pt x="93" y="212"/>
                        </a:lnTo>
                        <a:lnTo>
                          <a:pt x="93" y="204"/>
                        </a:lnTo>
                        <a:lnTo>
                          <a:pt x="102" y="195"/>
                        </a:lnTo>
                        <a:lnTo>
                          <a:pt x="93" y="187"/>
                        </a:lnTo>
                        <a:lnTo>
                          <a:pt x="93" y="178"/>
                        </a:lnTo>
                        <a:lnTo>
                          <a:pt x="93" y="170"/>
                        </a:lnTo>
                        <a:lnTo>
                          <a:pt x="102" y="161"/>
                        </a:lnTo>
                        <a:lnTo>
                          <a:pt x="93" y="161"/>
                        </a:lnTo>
                        <a:lnTo>
                          <a:pt x="102" y="153"/>
                        </a:lnTo>
                        <a:lnTo>
                          <a:pt x="93" y="144"/>
                        </a:lnTo>
                        <a:lnTo>
                          <a:pt x="102" y="144"/>
                        </a:lnTo>
                        <a:lnTo>
                          <a:pt x="102" y="136"/>
                        </a:lnTo>
                        <a:lnTo>
                          <a:pt x="102" y="127"/>
                        </a:lnTo>
                        <a:lnTo>
                          <a:pt x="102" y="110"/>
                        </a:lnTo>
                        <a:lnTo>
                          <a:pt x="102" y="102"/>
                        </a:lnTo>
                        <a:lnTo>
                          <a:pt x="110" y="94"/>
                        </a:lnTo>
                        <a:lnTo>
                          <a:pt x="119" y="94"/>
                        </a:lnTo>
                        <a:lnTo>
                          <a:pt x="127" y="94"/>
                        </a:lnTo>
                        <a:lnTo>
                          <a:pt x="127" y="102"/>
                        </a:lnTo>
                        <a:lnTo>
                          <a:pt x="136" y="102"/>
                        </a:lnTo>
                        <a:lnTo>
                          <a:pt x="144" y="102"/>
                        </a:lnTo>
                        <a:lnTo>
                          <a:pt x="144" y="110"/>
                        </a:lnTo>
                        <a:lnTo>
                          <a:pt x="153" y="119"/>
                        </a:lnTo>
                        <a:lnTo>
                          <a:pt x="161" y="119"/>
                        </a:lnTo>
                        <a:lnTo>
                          <a:pt x="170" y="110"/>
                        </a:lnTo>
                        <a:lnTo>
                          <a:pt x="170" y="102"/>
                        </a:lnTo>
                        <a:lnTo>
                          <a:pt x="178" y="102"/>
                        </a:lnTo>
                        <a:lnTo>
                          <a:pt x="187" y="17"/>
                        </a:lnTo>
                        <a:lnTo>
                          <a:pt x="195" y="0"/>
                        </a:lnTo>
                        <a:lnTo>
                          <a:pt x="306" y="17"/>
                        </a:lnTo>
                        <a:lnTo>
                          <a:pt x="340" y="26"/>
                        </a:lnTo>
                        <a:lnTo>
                          <a:pt x="374" y="34"/>
                        </a:lnTo>
                        <a:lnTo>
                          <a:pt x="459" y="51"/>
                        </a:lnTo>
                        <a:lnTo>
                          <a:pt x="526" y="60"/>
                        </a:lnTo>
                        <a:lnTo>
                          <a:pt x="552" y="60"/>
                        </a:lnTo>
                        <a:lnTo>
                          <a:pt x="603" y="68"/>
                        </a:lnTo>
                        <a:lnTo>
                          <a:pt x="696" y="85"/>
                        </a:lnTo>
                        <a:lnTo>
                          <a:pt x="679" y="212"/>
                        </a:lnTo>
                        <a:lnTo>
                          <a:pt x="662" y="339"/>
                        </a:lnTo>
                        <a:lnTo>
                          <a:pt x="654" y="390"/>
                        </a:lnTo>
                        <a:lnTo>
                          <a:pt x="637" y="492"/>
                        </a:lnTo>
                        <a:lnTo>
                          <a:pt x="628" y="568"/>
                        </a:lnTo>
                        <a:lnTo>
                          <a:pt x="620" y="619"/>
                        </a:lnTo>
                        <a:lnTo>
                          <a:pt x="611" y="661"/>
                        </a:lnTo>
                        <a:lnTo>
                          <a:pt x="594" y="805"/>
                        </a:lnTo>
                        <a:lnTo>
                          <a:pt x="442" y="780"/>
                        </a:lnTo>
                        <a:lnTo>
                          <a:pt x="374" y="771"/>
                        </a:lnTo>
                        <a:lnTo>
                          <a:pt x="348" y="754"/>
                        </a:lnTo>
                        <a:lnTo>
                          <a:pt x="153" y="644"/>
                        </a:lnTo>
                        <a:lnTo>
                          <a:pt x="0" y="560"/>
                        </a:lnTo>
                        <a:lnTo>
                          <a:pt x="8" y="543"/>
                        </a:lnTo>
                        <a:lnTo>
                          <a:pt x="17" y="526"/>
                        </a:lnTo>
                        <a:lnTo>
                          <a:pt x="34" y="534"/>
                        </a:lnTo>
                        <a:lnTo>
                          <a:pt x="34" y="526"/>
                        </a:lnTo>
                        <a:lnTo>
                          <a:pt x="42" y="526"/>
                        </a:lnTo>
                        <a:lnTo>
                          <a:pt x="42" y="517"/>
                        </a:lnTo>
                        <a:lnTo>
                          <a:pt x="51" y="517"/>
                        </a:lnTo>
                        <a:lnTo>
                          <a:pt x="51" y="509"/>
                        </a:lnTo>
                        <a:lnTo>
                          <a:pt x="51" y="500"/>
                        </a:lnTo>
                        <a:lnTo>
                          <a:pt x="42" y="492"/>
                        </a:lnTo>
                        <a:close/>
                      </a:path>
                    </a:pathLst>
                  </a:custGeom>
                  <a:solidFill>
                    <a:schemeClr val="bg2"/>
                  </a:solidFill>
                  <a:ln w="12700">
                    <a:noFill/>
                    <a:round/>
                    <a:headEnd/>
                    <a:tailEnd/>
                  </a:ln>
                </p:spPr>
                <p:txBody>
                  <a:bodyPr/>
                  <a:lstStyle/>
                  <a:p>
                    <a:endParaRPr lang="en-US" sz="1350"/>
                  </a:p>
                </p:txBody>
              </p:sp>
              <p:sp>
                <p:nvSpPr>
                  <p:cNvPr id="414" name="Freeform 43"/>
                  <p:cNvSpPr>
                    <a:spLocks/>
                  </p:cNvSpPr>
                  <p:nvPr/>
                </p:nvSpPr>
                <p:spPr bwMode="auto">
                  <a:xfrm>
                    <a:off x="4150" y="2258"/>
                    <a:ext cx="866" cy="390"/>
                  </a:xfrm>
                  <a:custGeom>
                    <a:avLst/>
                    <a:gdLst>
                      <a:gd name="T0" fmla="*/ 0 w 866"/>
                      <a:gd name="T1" fmla="*/ 305 h 390"/>
                      <a:gd name="T2" fmla="*/ 25 w 866"/>
                      <a:gd name="T3" fmla="*/ 297 h 390"/>
                      <a:gd name="T4" fmla="*/ 34 w 866"/>
                      <a:gd name="T5" fmla="*/ 271 h 390"/>
                      <a:gd name="T6" fmla="*/ 68 w 866"/>
                      <a:gd name="T7" fmla="*/ 254 h 390"/>
                      <a:gd name="T8" fmla="*/ 93 w 866"/>
                      <a:gd name="T9" fmla="*/ 238 h 390"/>
                      <a:gd name="T10" fmla="*/ 102 w 866"/>
                      <a:gd name="T11" fmla="*/ 229 h 390"/>
                      <a:gd name="T12" fmla="*/ 127 w 866"/>
                      <a:gd name="T13" fmla="*/ 212 h 390"/>
                      <a:gd name="T14" fmla="*/ 136 w 866"/>
                      <a:gd name="T15" fmla="*/ 195 h 390"/>
                      <a:gd name="T16" fmla="*/ 153 w 866"/>
                      <a:gd name="T17" fmla="*/ 178 h 390"/>
                      <a:gd name="T18" fmla="*/ 170 w 866"/>
                      <a:gd name="T19" fmla="*/ 187 h 390"/>
                      <a:gd name="T20" fmla="*/ 187 w 866"/>
                      <a:gd name="T21" fmla="*/ 170 h 390"/>
                      <a:gd name="T22" fmla="*/ 212 w 866"/>
                      <a:gd name="T23" fmla="*/ 161 h 390"/>
                      <a:gd name="T24" fmla="*/ 237 w 866"/>
                      <a:gd name="T25" fmla="*/ 136 h 390"/>
                      <a:gd name="T26" fmla="*/ 237 w 866"/>
                      <a:gd name="T27" fmla="*/ 102 h 390"/>
                      <a:gd name="T28" fmla="*/ 365 w 866"/>
                      <a:gd name="T29" fmla="*/ 85 h 390"/>
                      <a:gd name="T30" fmla="*/ 484 w 866"/>
                      <a:gd name="T31" fmla="*/ 60 h 390"/>
                      <a:gd name="T32" fmla="*/ 577 w 866"/>
                      <a:gd name="T33" fmla="*/ 51 h 390"/>
                      <a:gd name="T34" fmla="*/ 696 w 866"/>
                      <a:gd name="T35" fmla="*/ 26 h 390"/>
                      <a:gd name="T36" fmla="*/ 781 w 866"/>
                      <a:gd name="T37" fmla="*/ 9 h 390"/>
                      <a:gd name="T38" fmla="*/ 815 w 866"/>
                      <a:gd name="T39" fmla="*/ 17 h 390"/>
                      <a:gd name="T40" fmla="*/ 823 w 866"/>
                      <a:gd name="T41" fmla="*/ 26 h 390"/>
                      <a:gd name="T42" fmla="*/ 823 w 866"/>
                      <a:gd name="T43" fmla="*/ 34 h 390"/>
                      <a:gd name="T44" fmla="*/ 798 w 866"/>
                      <a:gd name="T45" fmla="*/ 34 h 390"/>
                      <a:gd name="T46" fmla="*/ 790 w 866"/>
                      <a:gd name="T47" fmla="*/ 51 h 390"/>
                      <a:gd name="T48" fmla="*/ 764 w 866"/>
                      <a:gd name="T49" fmla="*/ 77 h 390"/>
                      <a:gd name="T50" fmla="*/ 747 w 866"/>
                      <a:gd name="T51" fmla="*/ 43 h 390"/>
                      <a:gd name="T52" fmla="*/ 747 w 866"/>
                      <a:gd name="T53" fmla="*/ 51 h 390"/>
                      <a:gd name="T54" fmla="*/ 781 w 866"/>
                      <a:gd name="T55" fmla="*/ 77 h 390"/>
                      <a:gd name="T56" fmla="*/ 823 w 866"/>
                      <a:gd name="T57" fmla="*/ 102 h 390"/>
                      <a:gd name="T58" fmla="*/ 832 w 866"/>
                      <a:gd name="T59" fmla="*/ 85 h 390"/>
                      <a:gd name="T60" fmla="*/ 849 w 866"/>
                      <a:gd name="T61" fmla="*/ 110 h 390"/>
                      <a:gd name="T62" fmla="*/ 790 w 866"/>
                      <a:gd name="T63" fmla="*/ 144 h 390"/>
                      <a:gd name="T64" fmla="*/ 781 w 866"/>
                      <a:gd name="T65" fmla="*/ 153 h 390"/>
                      <a:gd name="T66" fmla="*/ 781 w 866"/>
                      <a:gd name="T67" fmla="*/ 170 h 390"/>
                      <a:gd name="T68" fmla="*/ 790 w 866"/>
                      <a:gd name="T69" fmla="*/ 187 h 390"/>
                      <a:gd name="T70" fmla="*/ 756 w 866"/>
                      <a:gd name="T71" fmla="*/ 204 h 390"/>
                      <a:gd name="T72" fmla="*/ 764 w 866"/>
                      <a:gd name="T73" fmla="*/ 221 h 390"/>
                      <a:gd name="T74" fmla="*/ 815 w 866"/>
                      <a:gd name="T75" fmla="*/ 212 h 390"/>
                      <a:gd name="T76" fmla="*/ 798 w 866"/>
                      <a:gd name="T77" fmla="*/ 246 h 390"/>
                      <a:gd name="T78" fmla="*/ 713 w 866"/>
                      <a:gd name="T79" fmla="*/ 297 h 390"/>
                      <a:gd name="T80" fmla="*/ 679 w 866"/>
                      <a:gd name="T81" fmla="*/ 339 h 390"/>
                      <a:gd name="T82" fmla="*/ 671 w 866"/>
                      <a:gd name="T83" fmla="*/ 373 h 390"/>
                      <a:gd name="T84" fmla="*/ 509 w 866"/>
                      <a:gd name="T85" fmla="*/ 314 h 390"/>
                      <a:gd name="T86" fmla="*/ 390 w 866"/>
                      <a:gd name="T87" fmla="*/ 305 h 390"/>
                      <a:gd name="T88" fmla="*/ 348 w 866"/>
                      <a:gd name="T89" fmla="*/ 280 h 390"/>
                      <a:gd name="T90" fmla="*/ 331 w 866"/>
                      <a:gd name="T91" fmla="*/ 271 h 390"/>
                      <a:gd name="T92" fmla="*/ 237 w 866"/>
                      <a:gd name="T93" fmla="*/ 280 h 390"/>
                      <a:gd name="T94" fmla="*/ 195 w 866"/>
                      <a:gd name="T95" fmla="*/ 288 h 390"/>
                      <a:gd name="T96" fmla="*/ 178 w 866"/>
                      <a:gd name="T97" fmla="*/ 297 h 390"/>
                      <a:gd name="T98" fmla="*/ 161 w 866"/>
                      <a:gd name="T99" fmla="*/ 305 h 390"/>
                      <a:gd name="T100" fmla="*/ 76 w 866"/>
                      <a:gd name="T101" fmla="*/ 331 h 39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866"/>
                      <a:gd name="T154" fmla="*/ 0 h 390"/>
                      <a:gd name="T155" fmla="*/ 866 w 866"/>
                      <a:gd name="T156" fmla="*/ 390 h 390"/>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866" h="390">
                        <a:moveTo>
                          <a:pt x="34" y="339"/>
                        </a:moveTo>
                        <a:lnTo>
                          <a:pt x="17" y="339"/>
                        </a:lnTo>
                        <a:lnTo>
                          <a:pt x="0" y="339"/>
                        </a:lnTo>
                        <a:lnTo>
                          <a:pt x="0" y="314"/>
                        </a:lnTo>
                        <a:lnTo>
                          <a:pt x="0" y="305"/>
                        </a:lnTo>
                        <a:lnTo>
                          <a:pt x="8" y="305"/>
                        </a:lnTo>
                        <a:lnTo>
                          <a:pt x="17" y="305"/>
                        </a:lnTo>
                        <a:lnTo>
                          <a:pt x="17" y="297"/>
                        </a:lnTo>
                        <a:lnTo>
                          <a:pt x="25" y="297"/>
                        </a:lnTo>
                        <a:lnTo>
                          <a:pt x="25" y="288"/>
                        </a:lnTo>
                        <a:lnTo>
                          <a:pt x="25" y="280"/>
                        </a:lnTo>
                        <a:lnTo>
                          <a:pt x="34" y="271"/>
                        </a:lnTo>
                        <a:lnTo>
                          <a:pt x="42" y="263"/>
                        </a:lnTo>
                        <a:lnTo>
                          <a:pt x="51" y="254"/>
                        </a:lnTo>
                        <a:lnTo>
                          <a:pt x="59" y="254"/>
                        </a:lnTo>
                        <a:lnTo>
                          <a:pt x="68" y="254"/>
                        </a:lnTo>
                        <a:lnTo>
                          <a:pt x="76" y="254"/>
                        </a:lnTo>
                        <a:lnTo>
                          <a:pt x="85" y="246"/>
                        </a:lnTo>
                        <a:lnTo>
                          <a:pt x="93" y="238"/>
                        </a:lnTo>
                        <a:lnTo>
                          <a:pt x="93" y="229"/>
                        </a:lnTo>
                        <a:lnTo>
                          <a:pt x="102" y="229"/>
                        </a:lnTo>
                        <a:lnTo>
                          <a:pt x="110" y="229"/>
                        </a:lnTo>
                        <a:lnTo>
                          <a:pt x="110" y="221"/>
                        </a:lnTo>
                        <a:lnTo>
                          <a:pt x="119" y="221"/>
                        </a:lnTo>
                        <a:lnTo>
                          <a:pt x="127" y="221"/>
                        </a:lnTo>
                        <a:lnTo>
                          <a:pt x="127" y="212"/>
                        </a:lnTo>
                        <a:lnTo>
                          <a:pt x="127" y="204"/>
                        </a:lnTo>
                        <a:lnTo>
                          <a:pt x="127" y="195"/>
                        </a:lnTo>
                        <a:lnTo>
                          <a:pt x="136" y="204"/>
                        </a:lnTo>
                        <a:lnTo>
                          <a:pt x="136" y="195"/>
                        </a:lnTo>
                        <a:lnTo>
                          <a:pt x="136" y="187"/>
                        </a:lnTo>
                        <a:lnTo>
                          <a:pt x="153" y="178"/>
                        </a:lnTo>
                        <a:lnTo>
                          <a:pt x="153" y="187"/>
                        </a:lnTo>
                        <a:lnTo>
                          <a:pt x="161" y="195"/>
                        </a:lnTo>
                        <a:lnTo>
                          <a:pt x="170" y="187"/>
                        </a:lnTo>
                        <a:lnTo>
                          <a:pt x="178" y="178"/>
                        </a:lnTo>
                        <a:lnTo>
                          <a:pt x="178" y="170"/>
                        </a:lnTo>
                        <a:lnTo>
                          <a:pt x="187" y="170"/>
                        </a:lnTo>
                        <a:lnTo>
                          <a:pt x="195" y="161"/>
                        </a:lnTo>
                        <a:lnTo>
                          <a:pt x="204" y="170"/>
                        </a:lnTo>
                        <a:lnTo>
                          <a:pt x="212" y="161"/>
                        </a:lnTo>
                        <a:lnTo>
                          <a:pt x="221" y="144"/>
                        </a:lnTo>
                        <a:lnTo>
                          <a:pt x="229" y="136"/>
                        </a:lnTo>
                        <a:lnTo>
                          <a:pt x="237" y="136"/>
                        </a:lnTo>
                        <a:lnTo>
                          <a:pt x="237" y="127"/>
                        </a:lnTo>
                        <a:lnTo>
                          <a:pt x="237" y="110"/>
                        </a:lnTo>
                        <a:lnTo>
                          <a:pt x="237" y="102"/>
                        </a:lnTo>
                        <a:lnTo>
                          <a:pt x="271" y="93"/>
                        </a:lnTo>
                        <a:lnTo>
                          <a:pt x="314" y="93"/>
                        </a:lnTo>
                        <a:lnTo>
                          <a:pt x="322" y="85"/>
                        </a:lnTo>
                        <a:lnTo>
                          <a:pt x="348" y="85"/>
                        </a:lnTo>
                        <a:lnTo>
                          <a:pt x="365" y="85"/>
                        </a:lnTo>
                        <a:lnTo>
                          <a:pt x="407" y="77"/>
                        </a:lnTo>
                        <a:lnTo>
                          <a:pt x="441" y="68"/>
                        </a:lnTo>
                        <a:lnTo>
                          <a:pt x="458" y="68"/>
                        </a:lnTo>
                        <a:lnTo>
                          <a:pt x="484" y="60"/>
                        </a:lnTo>
                        <a:lnTo>
                          <a:pt x="492" y="60"/>
                        </a:lnTo>
                        <a:lnTo>
                          <a:pt x="526" y="60"/>
                        </a:lnTo>
                        <a:lnTo>
                          <a:pt x="535" y="51"/>
                        </a:lnTo>
                        <a:lnTo>
                          <a:pt x="569" y="51"/>
                        </a:lnTo>
                        <a:lnTo>
                          <a:pt x="577" y="51"/>
                        </a:lnTo>
                        <a:lnTo>
                          <a:pt x="603" y="43"/>
                        </a:lnTo>
                        <a:lnTo>
                          <a:pt x="620" y="34"/>
                        </a:lnTo>
                        <a:lnTo>
                          <a:pt x="637" y="34"/>
                        </a:lnTo>
                        <a:lnTo>
                          <a:pt x="679" y="26"/>
                        </a:lnTo>
                        <a:lnTo>
                          <a:pt x="696" y="26"/>
                        </a:lnTo>
                        <a:lnTo>
                          <a:pt x="722" y="17"/>
                        </a:lnTo>
                        <a:lnTo>
                          <a:pt x="756" y="9"/>
                        </a:lnTo>
                        <a:lnTo>
                          <a:pt x="764" y="9"/>
                        </a:lnTo>
                        <a:lnTo>
                          <a:pt x="781" y="9"/>
                        </a:lnTo>
                        <a:lnTo>
                          <a:pt x="798" y="0"/>
                        </a:lnTo>
                        <a:lnTo>
                          <a:pt x="807" y="0"/>
                        </a:lnTo>
                        <a:lnTo>
                          <a:pt x="807" y="9"/>
                        </a:lnTo>
                        <a:lnTo>
                          <a:pt x="815" y="17"/>
                        </a:lnTo>
                        <a:lnTo>
                          <a:pt x="823" y="26"/>
                        </a:lnTo>
                        <a:lnTo>
                          <a:pt x="823" y="17"/>
                        </a:lnTo>
                        <a:lnTo>
                          <a:pt x="823" y="26"/>
                        </a:lnTo>
                        <a:lnTo>
                          <a:pt x="840" y="51"/>
                        </a:lnTo>
                        <a:lnTo>
                          <a:pt x="840" y="60"/>
                        </a:lnTo>
                        <a:lnTo>
                          <a:pt x="840" y="51"/>
                        </a:lnTo>
                        <a:lnTo>
                          <a:pt x="832" y="34"/>
                        </a:lnTo>
                        <a:lnTo>
                          <a:pt x="823" y="34"/>
                        </a:lnTo>
                        <a:lnTo>
                          <a:pt x="815" y="26"/>
                        </a:lnTo>
                        <a:lnTo>
                          <a:pt x="823" y="43"/>
                        </a:lnTo>
                        <a:lnTo>
                          <a:pt x="823" y="51"/>
                        </a:lnTo>
                        <a:lnTo>
                          <a:pt x="798" y="34"/>
                        </a:lnTo>
                        <a:lnTo>
                          <a:pt x="807" y="51"/>
                        </a:lnTo>
                        <a:lnTo>
                          <a:pt x="798" y="51"/>
                        </a:lnTo>
                        <a:lnTo>
                          <a:pt x="790" y="51"/>
                        </a:lnTo>
                        <a:lnTo>
                          <a:pt x="798" y="60"/>
                        </a:lnTo>
                        <a:lnTo>
                          <a:pt x="773" y="68"/>
                        </a:lnTo>
                        <a:lnTo>
                          <a:pt x="781" y="68"/>
                        </a:lnTo>
                        <a:lnTo>
                          <a:pt x="773" y="77"/>
                        </a:lnTo>
                        <a:lnTo>
                          <a:pt x="764" y="77"/>
                        </a:lnTo>
                        <a:lnTo>
                          <a:pt x="756" y="77"/>
                        </a:lnTo>
                        <a:lnTo>
                          <a:pt x="764" y="77"/>
                        </a:lnTo>
                        <a:lnTo>
                          <a:pt x="756" y="77"/>
                        </a:lnTo>
                        <a:lnTo>
                          <a:pt x="747" y="68"/>
                        </a:lnTo>
                        <a:lnTo>
                          <a:pt x="747" y="43"/>
                        </a:lnTo>
                        <a:lnTo>
                          <a:pt x="739" y="43"/>
                        </a:lnTo>
                        <a:lnTo>
                          <a:pt x="722" y="43"/>
                        </a:lnTo>
                        <a:lnTo>
                          <a:pt x="747" y="43"/>
                        </a:lnTo>
                        <a:lnTo>
                          <a:pt x="747" y="51"/>
                        </a:lnTo>
                        <a:lnTo>
                          <a:pt x="747" y="68"/>
                        </a:lnTo>
                        <a:lnTo>
                          <a:pt x="756" y="85"/>
                        </a:lnTo>
                        <a:lnTo>
                          <a:pt x="756" y="93"/>
                        </a:lnTo>
                        <a:lnTo>
                          <a:pt x="781" y="77"/>
                        </a:lnTo>
                        <a:lnTo>
                          <a:pt x="790" y="85"/>
                        </a:lnTo>
                        <a:lnTo>
                          <a:pt x="807" y="77"/>
                        </a:lnTo>
                        <a:lnTo>
                          <a:pt x="815" y="77"/>
                        </a:lnTo>
                        <a:lnTo>
                          <a:pt x="823" y="77"/>
                        </a:lnTo>
                        <a:lnTo>
                          <a:pt x="823" y="102"/>
                        </a:lnTo>
                        <a:lnTo>
                          <a:pt x="832" y="110"/>
                        </a:lnTo>
                        <a:lnTo>
                          <a:pt x="815" y="110"/>
                        </a:lnTo>
                        <a:lnTo>
                          <a:pt x="823" y="110"/>
                        </a:lnTo>
                        <a:lnTo>
                          <a:pt x="832" y="110"/>
                        </a:lnTo>
                        <a:lnTo>
                          <a:pt x="832" y="85"/>
                        </a:lnTo>
                        <a:lnTo>
                          <a:pt x="849" y="77"/>
                        </a:lnTo>
                        <a:lnTo>
                          <a:pt x="857" y="77"/>
                        </a:lnTo>
                        <a:lnTo>
                          <a:pt x="866" y="102"/>
                        </a:lnTo>
                        <a:lnTo>
                          <a:pt x="857" y="119"/>
                        </a:lnTo>
                        <a:lnTo>
                          <a:pt x="849" y="110"/>
                        </a:lnTo>
                        <a:lnTo>
                          <a:pt x="840" y="144"/>
                        </a:lnTo>
                        <a:lnTo>
                          <a:pt x="823" y="153"/>
                        </a:lnTo>
                        <a:lnTo>
                          <a:pt x="790" y="153"/>
                        </a:lnTo>
                        <a:lnTo>
                          <a:pt x="790" y="144"/>
                        </a:lnTo>
                        <a:lnTo>
                          <a:pt x="790" y="136"/>
                        </a:lnTo>
                        <a:lnTo>
                          <a:pt x="781" y="136"/>
                        </a:lnTo>
                        <a:lnTo>
                          <a:pt x="790" y="136"/>
                        </a:lnTo>
                        <a:lnTo>
                          <a:pt x="773" y="144"/>
                        </a:lnTo>
                        <a:lnTo>
                          <a:pt x="781" y="153"/>
                        </a:lnTo>
                        <a:lnTo>
                          <a:pt x="773" y="161"/>
                        </a:lnTo>
                        <a:lnTo>
                          <a:pt x="730" y="153"/>
                        </a:lnTo>
                        <a:lnTo>
                          <a:pt x="739" y="161"/>
                        </a:lnTo>
                        <a:lnTo>
                          <a:pt x="773" y="170"/>
                        </a:lnTo>
                        <a:lnTo>
                          <a:pt x="781" y="170"/>
                        </a:lnTo>
                        <a:lnTo>
                          <a:pt x="790" y="170"/>
                        </a:lnTo>
                        <a:lnTo>
                          <a:pt x="798" y="178"/>
                        </a:lnTo>
                        <a:lnTo>
                          <a:pt x="781" y="187"/>
                        </a:lnTo>
                        <a:lnTo>
                          <a:pt x="790" y="187"/>
                        </a:lnTo>
                        <a:lnTo>
                          <a:pt x="790" y="204"/>
                        </a:lnTo>
                        <a:lnTo>
                          <a:pt x="781" y="204"/>
                        </a:lnTo>
                        <a:lnTo>
                          <a:pt x="764" y="212"/>
                        </a:lnTo>
                        <a:lnTo>
                          <a:pt x="756" y="212"/>
                        </a:lnTo>
                        <a:lnTo>
                          <a:pt x="756" y="204"/>
                        </a:lnTo>
                        <a:lnTo>
                          <a:pt x="747" y="204"/>
                        </a:lnTo>
                        <a:lnTo>
                          <a:pt x="739" y="204"/>
                        </a:lnTo>
                        <a:lnTo>
                          <a:pt x="739" y="212"/>
                        </a:lnTo>
                        <a:lnTo>
                          <a:pt x="747" y="212"/>
                        </a:lnTo>
                        <a:lnTo>
                          <a:pt x="764" y="221"/>
                        </a:lnTo>
                        <a:lnTo>
                          <a:pt x="790" y="221"/>
                        </a:lnTo>
                        <a:lnTo>
                          <a:pt x="781" y="212"/>
                        </a:lnTo>
                        <a:lnTo>
                          <a:pt x="798" y="212"/>
                        </a:lnTo>
                        <a:lnTo>
                          <a:pt x="807" y="204"/>
                        </a:lnTo>
                        <a:lnTo>
                          <a:pt x="815" y="212"/>
                        </a:lnTo>
                        <a:lnTo>
                          <a:pt x="823" y="204"/>
                        </a:lnTo>
                        <a:lnTo>
                          <a:pt x="823" y="212"/>
                        </a:lnTo>
                        <a:lnTo>
                          <a:pt x="807" y="229"/>
                        </a:lnTo>
                        <a:lnTo>
                          <a:pt x="798" y="246"/>
                        </a:lnTo>
                        <a:lnTo>
                          <a:pt x="756" y="254"/>
                        </a:lnTo>
                        <a:lnTo>
                          <a:pt x="739" y="246"/>
                        </a:lnTo>
                        <a:lnTo>
                          <a:pt x="747" y="263"/>
                        </a:lnTo>
                        <a:lnTo>
                          <a:pt x="713" y="297"/>
                        </a:lnTo>
                        <a:lnTo>
                          <a:pt x="705" y="305"/>
                        </a:lnTo>
                        <a:lnTo>
                          <a:pt x="705" y="297"/>
                        </a:lnTo>
                        <a:lnTo>
                          <a:pt x="705" y="305"/>
                        </a:lnTo>
                        <a:lnTo>
                          <a:pt x="688" y="322"/>
                        </a:lnTo>
                        <a:lnTo>
                          <a:pt x="679" y="339"/>
                        </a:lnTo>
                        <a:lnTo>
                          <a:pt x="679" y="356"/>
                        </a:lnTo>
                        <a:lnTo>
                          <a:pt x="671" y="339"/>
                        </a:lnTo>
                        <a:lnTo>
                          <a:pt x="679" y="365"/>
                        </a:lnTo>
                        <a:lnTo>
                          <a:pt x="671" y="373"/>
                        </a:lnTo>
                        <a:lnTo>
                          <a:pt x="611" y="390"/>
                        </a:lnTo>
                        <a:lnTo>
                          <a:pt x="603" y="382"/>
                        </a:lnTo>
                        <a:lnTo>
                          <a:pt x="552" y="348"/>
                        </a:lnTo>
                        <a:lnTo>
                          <a:pt x="509" y="314"/>
                        </a:lnTo>
                        <a:lnTo>
                          <a:pt x="484" y="297"/>
                        </a:lnTo>
                        <a:lnTo>
                          <a:pt x="475" y="297"/>
                        </a:lnTo>
                        <a:lnTo>
                          <a:pt x="458" y="297"/>
                        </a:lnTo>
                        <a:lnTo>
                          <a:pt x="416" y="305"/>
                        </a:lnTo>
                        <a:lnTo>
                          <a:pt x="390" y="305"/>
                        </a:lnTo>
                        <a:lnTo>
                          <a:pt x="365" y="314"/>
                        </a:lnTo>
                        <a:lnTo>
                          <a:pt x="365" y="297"/>
                        </a:lnTo>
                        <a:lnTo>
                          <a:pt x="356" y="288"/>
                        </a:lnTo>
                        <a:lnTo>
                          <a:pt x="348" y="280"/>
                        </a:lnTo>
                        <a:lnTo>
                          <a:pt x="331" y="288"/>
                        </a:lnTo>
                        <a:lnTo>
                          <a:pt x="331" y="280"/>
                        </a:lnTo>
                        <a:lnTo>
                          <a:pt x="331" y="271"/>
                        </a:lnTo>
                        <a:lnTo>
                          <a:pt x="305" y="271"/>
                        </a:lnTo>
                        <a:lnTo>
                          <a:pt x="297" y="271"/>
                        </a:lnTo>
                        <a:lnTo>
                          <a:pt x="254" y="280"/>
                        </a:lnTo>
                        <a:lnTo>
                          <a:pt x="246" y="280"/>
                        </a:lnTo>
                        <a:lnTo>
                          <a:pt x="237" y="280"/>
                        </a:lnTo>
                        <a:lnTo>
                          <a:pt x="212" y="288"/>
                        </a:lnTo>
                        <a:lnTo>
                          <a:pt x="204" y="288"/>
                        </a:lnTo>
                        <a:lnTo>
                          <a:pt x="195" y="288"/>
                        </a:lnTo>
                        <a:lnTo>
                          <a:pt x="187" y="288"/>
                        </a:lnTo>
                        <a:lnTo>
                          <a:pt x="178" y="297"/>
                        </a:lnTo>
                        <a:lnTo>
                          <a:pt x="170" y="297"/>
                        </a:lnTo>
                        <a:lnTo>
                          <a:pt x="161" y="305"/>
                        </a:lnTo>
                        <a:lnTo>
                          <a:pt x="153" y="305"/>
                        </a:lnTo>
                        <a:lnTo>
                          <a:pt x="144" y="314"/>
                        </a:lnTo>
                        <a:lnTo>
                          <a:pt x="136" y="322"/>
                        </a:lnTo>
                        <a:lnTo>
                          <a:pt x="119" y="322"/>
                        </a:lnTo>
                        <a:lnTo>
                          <a:pt x="76" y="331"/>
                        </a:lnTo>
                        <a:lnTo>
                          <a:pt x="34" y="339"/>
                        </a:lnTo>
                        <a:close/>
                      </a:path>
                    </a:pathLst>
                  </a:custGeom>
                  <a:solidFill>
                    <a:schemeClr val="bg2"/>
                  </a:solidFill>
                  <a:ln w="12700">
                    <a:noFill/>
                    <a:round/>
                    <a:headEnd/>
                    <a:tailEnd/>
                  </a:ln>
                </p:spPr>
                <p:txBody>
                  <a:bodyPr/>
                  <a:lstStyle/>
                  <a:p>
                    <a:endParaRPr lang="en-US" sz="1350"/>
                  </a:p>
                </p:txBody>
              </p:sp>
              <p:sp>
                <p:nvSpPr>
                  <p:cNvPr id="415" name="Freeform 44"/>
                  <p:cNvSpPr>
                    <a:spLocks/>
                  </p:cNvSpPr>
                  <p:nvPr/>
                </p:nvSpPr>
                <p:spPr bwMode="auto">
                  <a:xfrm>
                    <a:off x="4957" y="2258"/>
                    <a:ext cx="16" cy="9"/>
                  </a:xfrm>
                  <a:custGeom>
                    <a:avLst/>
                    <a:gdLst>
                      <a:gd name="T0" fmla="*/ 0 w 16"/>
                      <a:gd name="T1" fmla="*/ 0 h 9"/>
                      <a:gd name="T2" fmla="*/ 8 w 16"/>
                      <a:gd name="T3" fmla="*/ 0 h 9"/>
                      <a:gd name="T4" fmla="*/ 16 w 16"/>
                      <a:gd name="T5" fmla="*/ 0 h 9"/>
                      <a:gd name="T6" fmla="*/ 16 w 16"/>
                      <a:gd name="T7" fmla="*/ 9 h 9"/>
                      <a:gd name="T8" fmla="*/ 8 w 16"/>
                      <a:gd name="T9" fmla="*/ 9 h 9"/>
                      <a:gd name="T10" fmla="*/ 8 w 16"/>
                      <a:gd name="T11" fmla="*/ 0 h 9"/>
                      <a:gd name="T12" fmla="*/ 0 w 16"/>
                      <a:gd name="T13" fmla="*/ 0 h 9"/>
                      <a:gd name="T14" fmla="*/ 0 60000 65536"/>
                      <a:gd name="T15" fmla="*/ 0 60000 65536"/>
                      <a:gd name="T16" fmla="*/ 0 60000 65536"/>
                      <a:gd name="T17" fmla="*/ 0 60000 65536"/>
                      <a:gd name="T18" fmla="*/ 0 60000 65536"/>
                      <a:gd name="T19" fmla="*/ 0 60000 65536"/>
                      <a:gd name="T20" fmla="*/ 0 60000 65536"/>
                      <a:gd name="T21" fmla="*/ 0 w 16"/>
                      <a:gd name="T22" fmla="*/ 0 h 9"/>
                      <a:gd name="T23" fmla="*/ 16 w 16"/>
                      <a:gd name="T24" fmla="*/ 9 h 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 h="9">
                        <a:moveTo>
                          <a:pt x="0" y="0"/>
                        </a:moveTo>
                        <a:lnTo>
                          <a:pt x="8" y="0"/>
                        </a:lnTo>
                        <a:lnTo>
                          <a:pt x="16" y="0"/>
                        </a:lnTo>
                        <a:lnTo>
                          <a:pt x="16" y="9"/>
                        </a:lnTo>
                        <a:lnTo>
                          <a:pt x="8" y="9"/>
                        </a:lnTo>
                        <a:lnTo>
                          <a:pt x="8" y="0"/>
                        </a:lnTo>
                        <a:lnTo>
                          <a:pt x="0" y="0"/>
                        </a:lnTo>
                        <a:close/>
                      </a:path>
                    </a:pathLst>
                  </a:custGeom>
                  <a:solidFill>
                    <a:schemeClr val="bg2"/>
                  </a:solidFill>
                  <a:ln w="12700">
                    <a:noFill/>
                    <a:round/>
                    <a:headEnd/>
                    <a:tailEnd/>
                  </a:ln>
                </p:spPr>
                <p:txBody>
                  <a:bodyPr/>
                  <a:lstStyle/>
                  <a:p>
                    <a:endParaRPr lang="en-US" sz="1350"/>
                  </a:p>
                </p:txBody>
              </p:sp>
              <p:sp>
                <p:nvSpPr>
                  <p:cNvPr id="416" name="Freeform 45"/>
                  <p:cNvSpPr>
                    <a:spLocks/>
                  </p:cNvSpPr>
                  <p:nvPr/>
                </p:nvSpPr>
                <p:spPr bwMode="auto">
                  <a:xfrm>
                    <a:off x="4973" y="2258"/>
                    <a:ext cx="51" cy="85"/>
                  </a:xfrm>
                  <a:custGeom>
                    <a:avLst/>
                    <a:gdLst>
                      <a:gd name="T0" fmla="*/ 0 w 51"/>
                      <a:gd name="T1" fmla="*/ 0 h 85"/>
                      <a:gd name="T2" fmla="*/ 0 w 51"/>
                      <a:gd name="T3" fmla="*/ 0 h 85"/>
                      <a:gd name="T4" fmla="*/ 17 w 51"/>
                      <a:gd name="T5" fmla="*/ 34 h 85"/>
                      <a:gd name="T6" fmla="*/ 51 w 51"/>
                      <a:gd name="T7" fmla="*/ 85 h 85"/>
                      <a:gd name="T8" fmla="*/ 34 w 51"/>
                      <a:gd name="T9" fmla="*/ 60 h 85"/>
                      <a:gd name="T10" fmla="*/ 26 w 51"/>
                      <a:gd name="T11" fmla="*/ 60 h 85"/>
                      <a:gd name="T12" fmla="*/ 17 w 51"/>
                      <a:gd name="T13" fmla="*/ 34 h 85"/>
                      <a:gd name="T14" fmla="*/ 0 w 51"/>
                      <a:gd name="T15" fmla="*/ 0 h 85"/>
                      <a:gd name="T16" fmla="*/ 0 60000 65536"/>
                      <a:gd name="T17" fmla="*/ 0 60000 65536"/>
                      <a:gd name="T18" fmla="*/ 0 60000 65536"/>
                      <a:gd name="T19" fmla="*/ 0 60000 65536"/>
                      <a:gd name="T20" fmla="*/ 0 60000 65536"/>
                      <a:gd name="T21" fmla="*/ 0 60000 65536"/>
                      <a:gd name="T22" fmla="*/ 0 60000 65536"/>
                      <a:gd name="T23" fmla="*/ 0 60000 65536"/>
                      <a:gd name="T24" fmla="*/ 0 w 51"/>
                      <a:gd name="T25" fmla="*/ 0 h 85"/>
                      <a:gd name="T26" fmla="*/ 51 w 51"/>
                      <a:gd name="T27" fmla="*/ 85 h 8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1" h="85">
                        <a:moveTo>
                          <a:pt x="0" y="0"/>
                        </a:moveTo>
                        <a:lnTo>
                          <a:pt x="0" y="0"/>
                        </a:lnTo>
                        <a:lnTo>
                          <a:pt x="17" y="34"/>
                        </a:lnTo>
                        <a:lnTo>
                          <a:pt x="51" y="85"/>
                        </a:lnTo>
                        <a:lnTo>
                          <a:pt x="34" y="60"/>
                        </a:lnTo>
                        <a:lnTo>
                          <a:pt x="26" y="60"/>
                        </a:lnTo>
                        <a:lnTo>
                          <a:pt x="17" y="34"/>
                        </a:lnTo>
                        <a:lnTo>
                          <a:pt x="0" y="0"/>
                        </a:lnTo>
                        <a:close/>
                      </a:path>
                    </a:pathLst>
                  </a:custGeom>
                  <a:solidFill>
                    <a:schemeClr val="bg2"/>
                  </a:solidFill>
                  <a:ln w="12700">
                    <a:noFill/>
                    <a:round/>
                    <a:headEnd/>
                    <a:tailEnd/>
                  </a:ln>
                </p:spPr>
                <p:txBody>
                  <a:bodyPr/>
                  <a:lstStyle/>
                  <a:p>
                    <a:endParaRPr lang="en-US" sz="1350"/>
                  </a:p>
                </p:txBody>
              </p:sp>
              <p:sp>
                <p:nvSpPr>
                  <p:cNvPr id="417" name="Freeform 46"/>
                  <p:cNvSpPr>
                    <a:spLocks/>
                  </p:cNvSpPr>
                  <p:nvPr/>
                </p:nvSpPr>
                <p:spPr bwMode="auto">
                  <a:xfrm>
                    <a:off x="5024" y="2343"/>
                    <a:ext cx="17" cy="85"/>
                  </a:xfrm>
                  <a:custGeom>
                    <a:avLst/>
                    <a:gdLst>
                      <a:gd name="T0" fmla="*/ 9 w 17"/>
                      <a:gd name="T1" fmla="*/ 17 h 85"/>
                      <a:gd name="T2" fmla="*/ 9 w 17"/>
                      <a:gd name="T3" fmla="*/ 0 h 85"/>
                      <a:gd name="T4" fmla="*/ 17 w 17"/>
                      <a:gd name="T5" fmla="*/ 17 h 85"/>
                      <a:gd name="T6" fmla="*/ 17 w 17"/>
                      <a:gd name="T7" fmla="*/ 68 h 85"/>
                      <a:gd name="T8" fmla="*/ 0 w 17"/>
                      <a:gd name="T9" fmla="*/ 85 h 85"/>
                      <a:gd name="T10" fmla="*/ 0 w 17"/>
                      <a:gd name="T11" fmla="*/ 76 h 85"/>
                      <a:gd name="T12" fmla="*/ 17 w 17"/>
                      <a:gd name="T13" fmla="*/ 68 h 85"/>
                      <a:gd name="T14" fmla="*/ 17 w 17"/>
                      <a:gd name="T15" fmla="*/ 25 h 85"/>
                      <a:gd name="T16" fmla="*/ 9 w 17"/>
                      <a:gd name="T17" fmla="*/ 17 h 8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7"/>
                      <a:gd name="T28" fmla="*/ 0 h 85"/>
                      <a:gd name="T29" fmla="*/ 17 w 17"/>
                      <a:gd name="T30" fmla="*/ 85 h 8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7" h="85">
                        <a:moveTo>
                          <a:pt x="9" y="17"/>
                        </a:moveTo>
                        <a:lnTo>
                          <a:pt x="9" y="0"/>
                        </a:lnTo>
                        <a:lnTo>
                          <a:pt x="17" y="17"/>
                        </a:lnTo>
                        <a:lnTo>
                          <a:pt x="17" y="68"/>
                        </a:lnTo>
                        <a:lnTo>
                          <a:pt x="0" y="85"/>
                        </a:lnTo>
                        <a:lnTo>
                          <a:pt x="0" y="76"/>
                        </a:lnTo>
                        <a:lnTo>
                          <a:pt x="17" y="68"/>
                        </a:lnTo>
                        <a:lnTo>
                          <a:pt x="17" y="25"/>
                        </a:lnTo>
                        <a:lnTo>
                          <a:pt x="9" y="17"/>
                        </a:lnTo>
                        <a:close/>
                      </a:path>
                    </a:pathLst>
                  </a:custGeom>
                  <a:solidFill>
                    <a:schemeClr val="bg2"/>
                  </a:solidFill>
                  <a:ln w="12700">
                    <a:noFill/>
                    <a:round/>
                    <a:headEnd/>
                    <a:tailEnd/>
                  </a:ln>
                </p:spPr>
                <p:txBody>
                  <a:bodyPr/>
                  <a:lstStyle/>
                  <a:p>
                    <a:endParaRPr lang="en-US" sz="1350"/>
                  </a:p>
                </p:txBody>
              </p:sp>
              <p:sp>
                <p:nvSpPr>
                  <p:cNvPr id="418" name="Freeform 47"/>
                  <p:cNvSpPr>
                    <a:spLocks/>
                  </p:cNvSpPr>
                  <p:nvPr/>
                </p:nvSpPr>
                <p:spPr bwMode="auto">
                  <a:xfrm>
                    <a:off x="4999" y="2428"/>
                    <a:ext cx="25" cy="17"/>
                  </a:xfrm>
                  <a:custGeom>
                    <a:avLst/>
                    <a:gdLst>
                      <a:gd name="T0" fmla="*/ 0 w 25"/>
                      <a:gd name="T1" fmla="*/ 17 h 17"/>
                      <a:gd name="T2" fmla="*/ 0 w 25"/>
                      <a:gd name="T3" fmla="*/ 8 h 17"/>
                      <a:gd name="T4" fmla="*/ 17 w 25"/>
                      <a:gd name="T5" fmla="*/ 0 h 17"/>
                      <a:gd name="T6" fmla="*/ 25 w 25"/>
                      <a:gd name="T7" fmla="*/ 0 h 17"/>
                      <a:gd name="T8" fmla="*/ 17 w 25"/>
                      <a:gd name="T9" fmla="*/ 0 h 17"/>
                      <a:gd name="T10" fmla="*/ 8 w 25"/>
                      <a:gd name="T11" fmla="*/ 8 h 17"/>
                      <a:gd name="T12" fmla="*/ 0 w 25"/>
                      <a:gd name="T13" fmla="*/ 17 h 17"/>
                      <a:gd name="T14" fmla="*/ 0 w 25"/>
                      <a:gd name="T15" fmla="*/ 17 h 17"/>
                      <a:gd name="T16" fmla="*/ 0 60000 65536"/>
                      <a:gd name="T17" fmla="*/ 0 60000 65536"/>
                      <a:gd name="T18" fmla="*/ 0 60000 65536"/>
                      <a:gd name="T19" fmla="*/ 0 60000 65536"/>
                      <a:gd name="T20" fmla="*/ 0 60000 65536"/>
                      <a:gd name="T21" fmla="*/ 0 60000 65536"/>
                      <a:gd name="T22" fmla="*/ 0 60000 65536"/>
                      <a:gd name="T23" fmla="*/ 0 60000 65536"/>
                      <a:gd name="T24" fmla="*/ 0 w 25"/>
                      <a:gd name="T25" fmla="*/ 0 h 17"/>
                      <a:gd name="T26" fmla="*/ 25 w 25"/>
                      <a:gd name="T27" fmla="*/ 17 h 1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5" h="17">
                        <a:moveTo>
                          <a:pt x="0" y="17"/>
                        </a:moveTo>
                        <a:lnTo>
                          <a:pt x="0" y="8"/>
                        </a:lnTo>
                        <a:lnTo>
                          <a:pt x="17" y="0"/>
                        </a:lnTo>
                        <a:lnTo>
                          <a:pt x="25" y="0"/>
                        </a:lnTo>
                        <a:lnTo>
                          <a:pt x="17" y="0"/>
                        </a:lnTo>
                        <a:lnTo>
                          <a:pt x="8" y="8"/>
                        </a:lnTo>
                        <a:lnTo>
                          <a:pt x="0" y="17"/>
                        </a:lnTo>
                        <a:close/>
                      </a:path>
                    </a:pathLst>
                  </a:custGeom>
                  <a:solidFill>
                    <a:schemeClr val="bg2"/>
                  </a:solidFill>
                  <a:ln w="12700">
                    <a:noFill/>
                    <a:round/>
                    <a:headEnd/>
                    <a:tailEnd/>
                  </a:ln>
                </p:spPr>
                <p:txBody>
                  <a:bodyPr/>
                  <a:lstStyle/>
                  <a:p>
                    <a:endParaRPr lang="en-US" sz="1350"/>
                  </a:p>
                </p:txBody>
              </p:sp>
              <p:sp>
                <p:nvSpPr>
                  <p:cNvPr id="419" name="Freeform 48"/>
                  <p:cNvSpPr>
                    <a:spLocks/>
                  </p:cNvSpPr>
                  <p:nvPr/>
                </p:nvSpPr>
                <p:spPr bwMode="auto">
                  <a:xfrm>
                    <a:off x="4957" y="2479"/>
                    <a:ext cx="16" cy="42"/>
                  </a:xfrm>
                  <a:custGeom>
                    <a:avLst/>
                    <a:gdLst>
                      <a:gd name="T0" fmla="*/ 0 w 16"/>
                      <a:gd name="T1" fmla="*/ 42 h 42"/>
                      <a:gd name="T2" fmla="*/ 0 w 16"/>
                      <a:gd name="T3" fmla="*/ 33 h 42"/>
                      <a:gd name="T4" fmla="*/ 0 w 16"/>
                      <a:gd name="T5" fmla="*/ 33 h 42"/>
                      <a:gd name="T6" fmla="*/ 8 w 16"/>
                      <a:gd name="T7" fmla="*/ 25 h 42"/>
                      <a:gd name="T8" fmla="*/ 8 w 16"/>
                      <a:gd name="T9" fmla="*/ 17 h 42"/>
                      <a:gd name="T10" fmla="*/ 16 w 16"/>
                      <a:gd name="T11" fmla="*/ 8 h 42"/>
                      <a:gd name="T12" fmla="*/ 16 w 16"/>
                      <a:gd name="T13" fmla="*/ 0 h 42"/>
                      <a:gd name="T14" fmla="*/ 8 w 16"/>
                      <a:gd name="T15" fmla="*/ 25 h 42"/>
                      <a:gd name="T16" fmla="*/ 0 w 16"/>
                      <a:gd name="T17" fmla="*/ 42 h 4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6"/>
                      <a:gd name="T28" fmla="*/ 0 h 42"/>
                      <a:gd name="T29" fmla="*/ 16 w 16"/>
                      <a:gd name="T30" fmla="*/ 42 h 4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6" h="42">
                        <a:moveTo>
                          <a:pt x="0" y="42"/>
                        </a:moveTo>
                        <a:lnTo>
                          <a:pt x="0" y="33"/>
                        </a:lnTo>
                        <a:lnTo>
                          <a:pt x="8" y="25"/>
                        </a:lnTo>
                        <a:lnTo>
                          <a:pt x="8" y="17"/>
                        </a:lnTo>
                        <a:lnTo>
                          <a:pt x="16" y="8"/>
                        </a:lnTo>
                        <a:lnTo>
                          <a:pt x="16" y="0"/>
                        </a:lnTo>
                        <a:lnTo>
                          <a:pt x="8" y="25"/>
                        </a:lnTo>
                        <a:lnTo>
                          <a:pt x="0" y="42"/>
                        </a:lnTo>
                        <a:close/>
                      </a:path>
                    </a:pathLst>
                  </a:custGeom>
                  <a:solidFill>
                    <a:schemeClr val="bg2"/>
                  </a:solidFill>
                  <a:ln w="12700">
                    <a:noFill/>
                    <a:round/>
                    <a:headEnd/>
                    <a:tailEnd/>
                  </a:ln>
                </p:spPr>
                <p:txBody>
                  <a:bodyPr/>
                  <a:lstStyle/>
                  <a:p>
                    <a:endParaRPr lang="en-US" sz="1350"/>
                  </a:p>
                </p:txBody>
              </p:sp>
              <p:sp>
                <p:nvSpPr>
                  <p:cNvPr id="420" name="Freeform 49"/>
                  <p:cNvSpPr>
                    <a:spLocks/>
                  </p:cNvSpPr>
                  <p:nvPr/>
                </p:nvSpPr>
                <p:spPr bwMode="auto">
                  <a:xfrm>
                    <a:off x="1780" y="2453"/>
                    <a:ext cx="1427" cy="1390"/>
                  </a:xfrm>
                  <a:custGeom>
                    <a:avLst/>
                    <a:gdLst>
                      <a:gd name="T0" fmla="*/ 68 w 1427"/>
                      <a:gd name="T1" fmla="*/ 551 h 1390"/>
                      <a:gd name="T2" fmla="*/ 408 w 1427"/>
                      <a:gd name="T3" fmla="*/ 348 h 1390"/>
                      <a:gd name="T4" fmla="*/ 629 w 1427"/>
                      <a:gd name="T5" fmla="*/ 17 h 1390"/>
                      <a:gd name="T6" fmla="*/ 731 w 1427"/>
                      <a:gd name="T7" fmla="*/ 263 h 1390"/>
                      <a:gd name="T8" fmla="*/ 782 w 1427"/>
                      <a:gd name="T9" fmla="*/ 288 h 1390"/>
                      <a:gd name="T10" fmla="*/ 815 w 1427"/>
                      <a:gd name="T11" fmla="*/ 314 h 1390"/>
                      <a:gd name="T12" fmla="*/ 875 w 1427"/>
                      <a:gd name="T13" fmla="*/ 322 h 1390"/>
                      <a:gd name="T14" fmla="*/ 926 w 1427"/>
                      <a:gd name="T15" fmla="*/ 331 h 1390"/>
                      <a:gd name="T16" fmla="*/ 943 w 1427"/>
                      <a:gd name="T17" fmla="*/ 356 h 1390"/>
                      <a:gd name="T18" fmla="*/ 985 w 1427"/>
                      <a:gd name="T19" fmla="*/ 356 h 1390"/>
                      <a:gd name="T20" fmla="*/ 1019 w 1427"/>
                      <a:gd name="T21" fmla="*/ 365 h 1390"/>
                      <a:gd name="T22" fmla="*/ 1036 w 1427"/>
                      <a:gd name="T23" fmla="*/ 373 h 1390"/>
                      <a:gd name="T24" fmla="*/ 1062 w 1427"/>
                      <a:gd name="T25" fmla="*/ 365 h 1390"/>
                      <a:gd name="T26" fmla="*/ 1096 w 1427"/>
                      <a:gd name="T27" fmla="*/ 373 h 1390"/>
                      <a:gd name="T28" fmla="*/ 1130 w 1427"/>
                      <a:gd name="T29" fmla="*/ 381 h 1390"/>
                      <a:gd name="T30" fmla="*/ 1147 w 1427"/>
                      <a:gd name="T31" fmla="*/ 365 h 1390"/>
                      <a:gd name="T32" fmla="*/ 1181 w 1427"/>
                      <a:gd name="T33" fmla="*/ 365 h 1390"/>
                      <a:gd name="T34" fmla="*/ 1206 w 1427"/>
                      <a:gd name="T35" fmla="*/ 365 h 1390"/>
                      <a:gd name="T36" fmla="*/ 1249 w 1427"/>
                      <a:gd name="T37" fmla="*/ 356 h 1390"/>
                      <a:gd name="T38" fmla="*/ 1266 w 1427"/>
                      <a:gd name="T39" fmla="*/ 373 h 1390"/>
                      <a:gd name="T40" fmla="*/ 1283 w 1427"/>
                      <a:gd name="T41" fmla="*/ 381 h 1390"/>
                      <a:gd name="T42" fmla="*/ 1300 w 1427"/>
                      <a:gd name="T43" fmla="*/ 390 h 1390"/>
                      <a:gd name="T44" fmla="*/ 1308 w 1427"/>
                      <a:gd name="T45" fmla="*/ 398 h 1390"/>
                      <a:gd name="T46" fmla="*/ 1325 w 1427"/>
                      <a:gd name="T47" fmla="*/ 398 h 1390"/>
                      <a:gd name="T48" fmla="*/ 1351 w 1427"/>
                      <a:gd name="T49" fmla="*/ 398 h 1390"/>
                      <a:gd name="T50" fmla="*/ 1368 w 1427"/>
                      <a:gd name="T51" fmla="*/ 610 h 1390"/>
                      <a:gd name="T52" fmla="*/ 1393 w 1427"/>
                      <a:gd name="T53" fmla="*/ 644 h 1390"/>
                      <a:gd name="T54" fmla="*/ 1401 w 1427"/>
                      <a:gd name="T55" fmla="*/ 670 h 1390"/>
                      <a:gd name="T56" fmla="*/ 1401 w 1427"/>
                      <a:gd name="T57" fmla="*/ 686 h 1390"/>
                      <a:gd name="T58" fmla="*/ 1418 w 1427"/>
                      <a:gd name="T59" fmla="*/ 712 h 1390"/>
                      <a:gd name="T60" fmla="*/ 1418 w 1427"/>
                      <a:gd name="T61" fmla="*/ 729 h 1390"/>
                      <a:gd name="T62" fmla="*/ 1418 w 1427"/>
                      <a:gd name="T63" fmla="*/ 754 h 1390"/>
                      <a:gd name="T64" fmla="*/ 1401 w 1427"/>
                      <a:gd name="T65" fmla="*/ 780 h 1390"/>
                      <a:gd name="T66" fmla="*/ 1401 w 1427"/>
                      <a:gd name="T67" fmla="*/ 805 h 1390"/>
                      <a:gd name="T68" fmla="*/ 1410 w 1427"/>
                      <a:gd name="T69" fmla="*/ 839 h 1390"/>
                      <a:gd name="T70" fmla="*/ 1300 w 1427"/>
                      <a:gd name="T71" fmla="*/ 932 h 1390"/>
                      <a:gd name="T72" fmla="*/ 1291 w 1427"/>
                      <a:gd name="T73" fmla="*/ 890 h 1390"/>
                      <a:gd name="T74" fmla="*/ 1274 w 1427"/>
                      <a:gd name="T75" fmla="*/ 932 h 1390"/>
                      <a:gd name="T76" fmla="*/ 1189 w 1427"/>
                      <a:gd name="T77" fmla="*/ 1017 h 1390"/>
                      <a:gd name="T78" fmla="*/ 1130 w 1427"/>
                      <a:gd name="T79" fmla="*/ 1025 h 1390"/>
                      <a:gd name="T80" fmla="*/ 1096 w 1427"/>
                      <a:gd name="T81" fmla="*/ 1042 h 1390"/>
                      <a:gd name="T82" fmla="*/ 1079 w 1427"/>
                      <a:gd name="T83" fmla="*/ 1034 h 1390"/>
                      <a:gd name="T84" fmla="*/ 1062 w 1427"/>
                      <a:gd name="T85" fmla="*/ 1059 h 1390"/>
                      <a:gd name="T86" fmla="*/ 1045 w 1427"/>
                      <a:gd name="T87" fmla="*/ 1093 h 1390"/>
                      <a:gd name="T88" fmla="*/ 1036 w 1427"/>
                      <a:gd name="T89" fmla="*/ 1102 h 1390"/>
                      <a:gd name="T90" fmla="*/ 985 w 1427"/>
                      <a:gd name="T91" fmla="*/ 1136 h 1390"/>
                      <a:gd name="T92" fmla="*/ 977 w 1427"/>
                      <a:gd name="T93" fmla="*/ 1203 h 1390"/>
                      <a:gd name="T94" fmla="*/ 977 w 1427"/>
                      <a:gd name="T95" fmla="*/ 1271 h 1390"/>
                      <a:gd name="T96" fmla="*/ 994 w 1427"/>
                      <a:gd name="T97" fmla="*/ 1381 h 1390"/>
                      <a:gd name="T98" fmla="*/ 883 w 1427"/>
                      <a:gd name="T99" fmla="*/ 1356 h 1390"/>
                      <a:gd name="T100" fmla="*/ 790 w 1427"/>
                      <a:gd name="T101" fmla="*/ 1305 h 1390"/>
                      <a:gd name="T102" fmla="*/ 731 w 1427"/>
                      <a:gd name="T103" fmla="*/ 1152 h 1390"/>
                      <a:gd name="T104" fmla="*/ 654 w 1427"/>
                      <a:gd name="T105" fmla="*/ 1034 h 1390"/>
                      <a:gd name="T106" fmla="*/ 561 w 1427"/>
                      <a:gd name="T107" fmla="*/ 890 h 1390"/>
                      <a:gd name="T108" fmla="*/ 493 w 1427"/>
                      <a:gd name="T109" fmla="*/ 864 h 1390"/>
                      <a:gd name="T110" fmla="*/ 382 w 1427"/>
                      <a:gd name="T111" fmla="*/ 915 h 1390"/>
                      <a:gd name="T112" fmla="*/ 280 w 1427"/>
                      <a:gd name="T113" fmla="*/ 924 h 1390"/>
                      <a:gd name="T114" fmla="*/ 179 w 1427"/>
                      <a:gd name="T115" fmla="*/ 771 h 1390"/>
                      <a:gd name="T116" fmla="*/ 102 w 1427"/>
                      <a:gd name="T117" fmla="*/ 678 h 1390"/>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427"/>
                      <a:gd name="T178" fmla="*/ 0 h 1390"/>
                      <a:gd name="T179" fmla="*/ 1427 w 1427"/>
                      <a:gd name="T180" fmla="*/ 1390 h 1390"/>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427" h="1390">
                        <a:moveTo>
                          <a:pt x="60" y="627"/>
                        </a:moveTo>
                        <a:lnTo>
                          <a:pt x="43" y="610"/>
                        </a:lnTo>
                        <a:lnTo>
                          <a:pt x="26" y="576"/>
                        </a:lnTo>
                        <a:lnTo>
                          <a:pt x="9" y="568"/>
                        </a:lnTo>
                        <a:lnTo>
                          <a:pt x="0" y="568"/>
                        </a:lnTo>
                        <a:lnTo>
                          <a:pt x="0" y="559"/>
                        </a:lnTo>
                        <a:lnTo>
                          <a:pt x="0" y="551"/>
                        </a:lnTo>
                        <a:lnTo>
                          <a:pt x="0" y="542"/>
                        </a:lnTo>
                        <a:lnTo>
                          <a:pt x="26" y="542"/>
                        </a:lnTo>
                        <a:lnTo>
                          <a:pt x="68" y="551"/>
                        </a:lnTo>
                        <a:lnTo>
                          <a:pt x="187" y="559"/>
                        </a:lnTo>
                        <a:lnTo>
                          <a:pt x="196" y="559"/>
                        </a:lnTo>
                        <a:lnTo>
                          <a:pt x="280" y="568"/>
                        </a:lnTo>
                        <a:lnTo>
                          <a:pt x="289" y="568"/>
                        </a:lnTo>
                        <a:lnTo>
                          <a:pt x="314" y="568"/>
                        </a:lnTo>
                        <a:lnTo>
                          <a:pt x="357" y="576"/>
                        </a:lnTo>
                        <a:lnTo>
                          <a:pt x="382" y="576"/>
                        </a:lnTo>
                        <a:lnTo>
                          <a:pt x="391" y="568"/>
                        </a:lnTo>
                        <a:lnTo>
                          <a:pt x="391" y="509"/>
                        </a:lnTo>
                        <a:lnTo>
                          <a:pt x="399" y="458"/>
                        </a:lnTo>
                        <a:lnTo>
                          <a:pt x="399" y="398"/>
                        </a:lnTo>
                        <a:lnTo>
                          <a:pt x="399" y="373"/>
                        </a:lnTo>
                        <a:lnTo>
                          <a:pt x="408" y="348"/>
                        </a:lnTo>
                        <a:lnTo>
                          <a:pt x="408" y="280"/>
                        </a:lnTo>
                        <a:lnTo>
                          <a:pt x="416" y="220"/>
                        </a:lnTo>
                        <a:lnTo>
                          <a:pt x="416" y="195"/>
                        </a:lnTo>
                        <a:lnTo>
                          <a:pt x="416" y="170"/>
                        </a:lnTo>
                        <a:lnTo>
                          <a:pt x="425" y="110"/>
                        </a:lnTo>
                        <a:lnTo>
                          <a:pt x="425" y="93"/>
                        </a:lnTo>
                        <a:lnTo>
                          <a:pt x="425" y="59"/>
                        </a:lnTo>
                        <a:lnTo>
                          <a:pt x="433" y="0"/>
                        </a:lnTo>
                        <a:lnTo>
                          <a:pt x="518" y="9"/>
                        </a:lnTo>
                        <a:lnTo>
                          <a:pt x="535" y="9"/>
                        </a:lnTo>
                        <a:lnTo>
                          <a:pt x="578" y="9"/>
                        </a:lnTo>
                        <a:lnTo>
                          <a:pt x="629" y="17"/>
                        </a:lnTo>
                        <a:lnTo>
                          <a:pt x="646" y="17"/>
                        </a:lnTo>
                        <a:lnTo>
                          <a:pt x="688" y="17"/>
                        </a:lnTo>
                        <a:lnTo>
                          <a:pt x="739" y="17"/>
                        </a:lnTo>
                        <a:lnTo>
                          <a:pt x="739" y="76"/>
                        </a:lnTo>
                        <a:lnTo>
                          <a:pt x="739" y="93"/>
                        </a:lnTo>
                        <a:lnTo>
                          <a:pt x="739" y="127"/>
                        </a:lnTo>
                        <a:lnTo>
                          <a:pt x="739" y="153"/>
                        </a:lnTo>
                        <a:lnTo>
                          <a:pt x="739" y="187"/>
                        </a:lnTo>
                        <a:lnTo>
                          <a:pt x="731" y="204"/>
                        </a:lnTo>
                        <a:lnTo>
                          <a:pt x="731" y="246"/>
                        </a:lnTo>
                        <a:lnTo>
                          <a:pt x="731" y="263"/>
                        </a:lnTo>
                        <a:lnTo>
                          <a:pt x="739" y="263"/>
                        </a:lnTo>
                        <a:lnTo>
                          <a:pt x="748" y="271"/>
                        </a:lnTo>
                        <a:lnTo>
                          <a:pt x="756" y="280"/>
                        </a:lnTo>
                        <a:lnTo>
                          <a:pt x="765" y="288"/>
                        </a:lnTo>
                        <a:lnTo>
                          <a:pt x="773" y="297"/>
                        </a:lnTo>
                        <a:lnTo>
                          <a:pt x="773" y="288"/>
                        </a:lnTo>
                        <a:lnTo>
                          <a:pt x="782" y="288"/>
                        </a:lnTo>
                        <a:lnTo>
                          <a:pt x="790" y="297"/>
                        </a:lnTo>
                        <a:lnTo>
                          <a:pt x="799" y="288"/>
                        </a:lnTo>
                        <a:lnTo>
                          <a:pt x="799" y="280"/>
                        </a:lnTo>
                        <a:lnTo>
                          <a:pt x="799" y="288"/>
                        </a:lnTo>
                        <a:lnTo>
                          <a:pt x="807" y="288"/>
                        </a:lnTo>
                        <a:lnTo>
                          <a:pt x="807" y="297"/>
                        </a:lnTo>
                        <a:lnTo>
                          <a:pt x="815" y="297"/>
                        </a:lnTo>
                        <a:lnTo>
                          <a:pt x="815" y="305"/>
                        </a:lnTo>
                        <a:lnTo>
                          <a:pt x="815" y="314"/>
                        </a:lnTo>
                        <a:lnTo>
                          <a:pt x="824" y="314"/>
                        </a:lnTo>
                        <a:lnTo>
                          <a:pt x="832" y="322"/>
                        </a:lnTo>
                        <a:lnTo>
                          <a:pt x="832" y="314"/>
                        </a:lnTo>
                        <a:lnTo>
                          <a:pt x="841" y="322"/>
                        </a:lnTo>
                        <a:lnTo>
                          <a:pt x="849" y="322"/>
                        </a:lnTo>
                        <a:lnTo>
                          <a:pt x="858" y="322"/>
                        </a:lnTo>
                        <a:lnTo>
                          <a:pt x="858" y="331"/>
                        </a:lnTo>
                        <a:lnTo>
                          <a:pt x="866" y="331"/>
                        </a:lnTo>
                        <a:lnTo>
                          <a:pt x="866" y="322"/>
                        </a:lnTo>
                        <a:lnTo>
                          <a:pt x="875" y="322"/>
                        </a:lnTo>
                        <a:lnTo>
                          <a:pt x="883" y="331"/>
                        </a:lnTo>
                        <a:lnTo>
                          <a:pt x="883" y="339"/>
                        </a:lnTo>
                        <a:lnTo>
                          <a:pt x="892" y="339"/>
                        </a:lnTo>
                        <a:lnTo>
                          <a:pt x="900" y="339"/>
                        </a:lnTo>
                        <a:lnTo>
                          <a:pt x="900" y="331"/>
                        </a:lnTo>
                        <a:lnTo>
                          <a:pt x="909" y="331"/>
                        </a:lnTo>
                        <a:lnTo>
                          <a:pt x="926" y="331"/>
                        </a:lnTo>
                        <a:lnTo>
                          <a:pt x="934" y="331"/>
                        </a:lnTo>
                        <a:lnTo>
                          <a:pt x="926" y="339"/>
                        </a:lnTo>
                        <a:lnTo>
                          <a:pt x="934" y="348"/>
                        </a:lnTo>
                        <a:lnTo>
                          <a:pt x="943" y="348"/>
                        </a:lnTo>
                        <a:lnTo>
                          <a:pt x="943" y="356"/>
                        </a:lnTo>
                        <a:lnTo>
                          <a:pt x="943" y="365"/>
                        </a:lnTo>
                        <a:lnTo>
                          <a:pt x="951" y="365"/>
                        </a:lnTo>
                        <a:lnTo>
                          <a:pt x="960" y="365"/>
                        </a:lnTo>
                        <a:lnTo>
                          <a:pt x="968" y="356"/>
                        </a:lnTo>
                        <a:lnTo>
                          <a:pt x="968" y="348"/>
                        </a:lnTo>
                        <a:lnTo>
                          <a:pt x="977" y="348"/>
                        </a:lnTo>
                        <a:lnTo>
                          <a:pt x="985" y="348"/>
                        </a:lnTo>
                        <a:lnTo>
                          <a:pt x="985" y="356"/>
                        </a:lnTo>
                        <a:lnTo>
                          <a:pt x="994" y="356"/>
                        </a:lnTo>
                        <a:lnTo>
                          <a:pt x="994" y="365"/>
                        </a:lnTo>
                        <a:lnTo>
                          <a:pt x="994" y="373"/>
                        </a:lnTo>
                        <a:lnTo>
                          <a:pt x="1002" y="373"/>
                        </a:lnTo>
                        <a:lnTo>
                          <a:pt x="1011" y="373"/>
                        </a:lnTo>
                        <a:lnTo>
                          <a:pt x="1011" y="365"/>
                        </a:lnTo>
                        <a:lnTo>
                          <a:pt x="1019" y="365"/>
                        </a:lnTo>
                        <a:lnTo>
                          <a:pt x="1028" y="365"/>
                        </a:lnTo>
                        <a:lnTo>
                          <a:pt x="1028" y="373"/>
                        </a:lnTo>
                        <a:lnTo>
                          <a:pt x="1019" y="373"/>
                        </a:lnTo>
                        <a:lnTo>
                          <a:pt x="1028" y="381"/>
                        </a:lnTo>
                        <a:lnTo>
                          <a:pt x="1036" y="381"/>
                        </a:lnTo>
                        <a:lnTo>
                          <a:pt x="1036" y="373"/>
                        </a:lnTo>
                        <a:lnTo>
                          <a:pt x="1036" y="365"/>
                        </a:lnTo>
                        <a:lnTo>
                          <a:pt x="1045" y="373"/>
                        </a:lnTo>
                        <a:lnTo>
                          <a:pt x="1045" y="365"/>
                        </a:lnTo>
                        <a:lnTo>
                          <a:pt x="1045" y="356"/>
                        </a:lnTo>
                        <a:lnTo>
                          <a:pt x="1053" y="356"/>
                        </a:lnTo>
                        <a:lnTo>
                          <a:pt x="1062" y="356"/>
                        </a:lnTo>
                        <a:lnTo>
                          <a:pt x="1062" y="365"/>
                        </a:lnTo>
                        <a:lnTo>
                          <a:pt x="1070" y="365"/>
                        </a:lnTo>
                        <a:lnTo>
                          <a:pt x="1070" y="373"/>
                        </a:lnTo>
                        <a:lnTo>
                          <a:pt x="1079" y="373"/>
                        </a:lnTo>
                        <a:lnTo>
                          <a:pt x="1079" y="365"/>
                        </a:lnTo>
                        <a:lnTo>
                          <a:pt x="1079" y="356"/>
                        </a:lnTo>
                        <a:lnTo>
                          <a:pt x="1087" y="365"/>
                        </a:lnTo>
                        <a:lnTo>
                          <a:pt x="1087" y="373"/>
                        </a:lnTo>
                        <a:lnTo>
                          <a:pt x="1096" y="373"/>
                        </a:lnTo>
                        <a:lnTo>
                          <a:pt x="1096" y="381"/>
                        </a:lnTo>
                        <a:lnTo>
                          <a:pt x="1104" y="373"/>
                        </a:lnTo>
                        <a:lnTo>
                          <a:pt x="1113" y="381"/>
                        </a:lnTo>
                        <a:lnTo>
                          <a:pt x="1113" y="390"/>
                        </a:lnTo>
                        <a:lnTo>
                          <a:pt x="1121" y="390"/>
                        </a:lnTo>
                        <a:lnTo>
                          <a:pt x="1121" y="381"/>
                        </a:lnTo>
                        <a:lnTo>
                          <a:pt x="1130" y="381"/>
                        </a:lnTo>
                        <a:lnTo>
                          <a:pt x="1130" y="373"/>
                        </a:lnTo>
                        <a:lnTo>
                          <a:pt x="1138" y="373"/>
                        </a:lnTo>
                        <a:lnTo>
                          <a:pt x="1130" y="373"/>
                        </a:lnTo>
                        <a:lnTo>
                          <a:pt x="1138" y="373"/>
                        </a:lnTo>
                        <a:lnTo>
                          <a:pt x="1147" y="373"/>
                        </a:lnTo>
                        <a:lnTo>
                          <a:pt x="1147" y="365"/>
                        </a:lnTo>
                        <a:lnTo>
                          <a:pt x="1147" y="373"/>
                        </a:lnTo>
                        <a:lnTo>
                          <a:pt x="1147" y="365"/>
                        </a:lnTo>
                        <a:lnTo>
                          <a:pt x="1155" y="365"/>
                        </a:lnTo>
                        <a:lnTo>
                          <a:pt x="1164" y="373"/>
                        </a:lnTo>
                        <a:lnTo>
                          <a:pt x="1172" y="373"/>
                        </a:lnTo>
                        <a:lnTo>
                          <a:pt x="1172" y="365"/>
                        </a:lnTo>
                        <a:lnTo>
                          <a:pt x="1181" y="365"/>
                        </a:lnTo>
                        <a:lnTo>
                          <a:pt x="1189" y="356"/>
                        </a:lnTo>
                        <a:lnTo>
                          <a:pt x="1198" y="356"/>
                        </a:lnTo>
                        <a:lnTo>
                          <a:pt x="1198" y="365"/>
                        </a:lnTo>
                        <a:lnTo>
                          <a:pt x="1206" y="365"/>
                        </a:lnTo>
                        <a:lnTo>
                          <a:pt x="1223" y="365"/>
                        </a:lnTo>
                        <a:lnTo>
                          <a:pt x="1223" y="356"/>
                        </a:lnTo>
                        <a:lnTo>
                          <a:pt x="1232" y="365"/>
                        </a:lnTo>
                        <a:lnTo>
                          <a:pt x="1232" y="356"/>
                        </a:lnTo>
                        <a:lnTo>
                          <a:pt x="1240" y="356"/>
                        </a:lnTo>
                        <a:lnTo>
                          <a:pt x="1249" y="356"/>
                        </a:lnTo>
                        <a:lnTo>
                          <a:pt x="1249" y="365"/>
                        </a:lnTo>
                        <a:lnTo>
                          <a:pt x="1249" y="356"/>
                        </a:lnTo>
                        <a:lnTo>
                          <a:pt x="1249" y="365"/>
                        </a:lnTo>
                        <a:lnTo>
                          <a:pt x="1257" y="365"/>
                        </a:lnTo>
                        <a:lnTo>
                          <a:pt x="1266" y="373"/>
                        </a:lnTo>
                        <a:lnTo>
                          <a:pt x="1266" y="381"/>
                        </a:lnTo>
                        <a:lnTo>
                          <a:pt x="1274" y="381"/>
                        </a:lnTo>
                        <a:lnTo>
                          <a:pt x="1283" y="381"/>
                        </a:lnTo>
                        <a:lnTo>
                          <a:pt x="1283" y="390"/>
                        </a:lnTo>
                        <a:lnTo>
                          <a:pt x="1291" y="390"/>
                        </a:lnTo>
                        <a:lnTo>
                          <a:pt x="1300" y="390"/>
                        </a:lnTo>
                        <a:lnTo>
                          <a:pt x="1308" y="390"/>
                        </a:lnTo>
                        <a:lnTo>
                          <a:pt x="1300" y="390"/>
                        </a:lnTo>
                        <a:lnTo>
                          <a:pt x="1300" y="398"/>
                        </a:lnTo>
                        <a:lnTo>
                          <a:pt x="1308" y="390"/>
                        </a:lnTo>
                        <a:lnTo>
                          <a:pt x="1308" y="398"/>
                        </a:lnTo>
                        <a:lnTo>
                          <a:pt x="1317" y="398"/>
                        </a:lnTo>
                        <a:lnTo>
                          <a:pt x="1325" y="398"/>
                        </a:lnTo>
                        <a:lnTo>
                          <a:pt x="1317" y="407"/>
                        </a:lnTo>
                        <a:lnTo>
                          <a:pt x="1325" y="407"/>
                        </a:lnTo>
                        <a:lnTo>
                          <a:pt x="1325" y="398"/>
                        </a:lnTo>
                        <a:lnTo>
                          <a:pt x="1334" y="407"/>
                        </a:lnTo>
                        <a:lnTo>
                          <a:pt x="1334" y="398"/>
                        </a:lnTo>
                        <a:lnTo>
                          <a:pt x="1334" y="407"/>
                        </a:lnTo>
                        <a:lnTo>
                          <a:pt x="1334" y="398"/>
                        </a:lnTo>
                        <a:lnTo>
                          <a:pt x="1342" y="398"/>
                        </a:lnTo>
                        <a:lnTo>
                          <a:pt x="1334" y="407"/>
                        </a:lnTo>
                        <a:lnTo>
                          <a:pt x="1342" y="407"/>
                        </a:lnTo>
                        <a:lnTo>
                          <a:pt x="1342" y="398"/>
                        </a:lnTo>
                        <a:lnTo>
                          <a:pt x="1342" y="407"/>
                        </a:lnTo>
                        <a:lnTo>
                          <a:pt x="1351" y="398"/>
                        </a:lnTo>
                        <a:lnTo>
                          <a:pt x="1359" y="398"/>
                        </a:lnTo>
                        <a:lnTo>
                          <a:pt x="1359" y="407"/>
                        </a:lnTo>
                        <a:lnTo>
                          <a:pt x="1359" y="441"/>
                        </a:lnTo>
                        <a:lnTo>
                          <a:pt x="1359" y="475"/>
                        </a:lnTo>
                        <a:lnTo>
                          <a:pt x="1359" y="492"/>
                        </a:lnTo>
                        <a:lnTo>
                          <a:pt x="1359" y="517"/>
                        </a:lnTo>
                        <a:lnTo>
                          <a:pt x="1359" y="551"/>
                        </a:lnTo>
                        <a:lnTo>
                          <a:pt x="1359" y="576"/>
                        </a:lnTo>
                        <a:lnTo>
                          <a:pt x="1359" y="602"/>
                        </a:lnTo>
                        <a:lnTo>
                          <a:pt x="1368" y="602"/>
                        </a:lnTo>
                        <a:lnTo>
                          <a:pt x="1368" y="610"/>
                        </a:lnTo>
                        <a:lnTo>
                          <a:pt x="1376" y="619"/>
                        </a:lnTo>
                        <a:lnTo>
                          <a:pt x="1385" y="619"/>
                        </a:lnTo>
                        <a:lnTo>
                          <a:pt x="1385" y="627"/>
                        </a:lnTo>
                        <a:lnTo>
                          <a:pt x="1385" y="636"/>
                        </a:lnTo>
                        <a:lnTo>
                          <a:pt x="1385" y="644"/>
                        </a:lnTo>
                        <a:lnTo>
                          <a:pt x="1393" y="644"/>
                        </a:lnTo>
                        <a:lnTo>
                          <a:pt x="1385" y="644"/>
                        </a:lnTo>
                        <a:lnTo>
                          <a:pt x="1385" y="653"/>
                        </a:lnTo>
                        <a:lnTo>
                          <a:pt x="1385" y="661"/>
                        </a:lnTo>
                        <a:lnTo>
                          <a:pt x="1393" y="661"/>
                        </a:lnTo>
                        <a:lnTo>
                          <a:pt x="1401" y="661"/>
                        </a:lnTo>
                        <a:lnTo>
                          <a:pt x="1401" y="670"/>
                        </a:lnTo>
                        <a:lnTo>
                          <a:pt x="1393" y="670"/>
                        </a:lnTo>
                        <a:lnTo>
                          <a:pt x="1401" y="670"/>
                        </a:lnTo>
                        <a:lnTo>
                          <a:pt x="1401" y="678"/>
                        </a:lnTo>
                        <a:lnTo>
                          <a:pt x="1401" y="686"/>
                        </a:lnTo>
                        <a:lnTo>
                          <a:pt x="1410" y="686"/>
                        </a:lnTo>
                        <a:lnTo>
                          <a:pt x="1401" y="686"/>
                        </a:lnTo>
                        <a:lnTo>
                          <a:pt x="1401" y="695"/>
                        </a:lnTo>
                        <a:lnTo>
                          <a:pt x="1410" y="695"/>
                        </a:lnTo>
                        <a:lnTo>
                          <a:pt x="1410" y="703"/>
                        </a:lnTo>
                        <a:lnTo>
                          <a:pt x="1418" y="712"/>
                        </a:lnTo>
                        <a:lnTo>
                          <a:pt x="1418" y="703"/>
                        </a:lnTo>
                        <a:lnTo>
                          <a:pt x="1418" y="712"/>
                        </a:lnTo>
                        <a:lnTo>
                          <a:pt x="1418" y="720"/>
                        </a:lnTo>
                        <a:lnTo>
                          <a:pt x="1427" y="729"/>
                        </a:lnTo>
                        <a:lnTo>
                          <a:pt x="1418" y="729"/>
                        </a:lnTo>
                        <a:lnTo>
                          <a:pt x="1418" y="737"/>
                        </a:lnTo>
                        <a:lnTo>
                          <a:pt x="1418" y="746"/>
                        </a:lnTo>
                        <a:lnTo>
                          <a:pt x="1418" y="754"/>
                        </a:lnTo>
                        <a:lnTo>
                          <a:pt x="1418" y="763"/>
                        </a:lnTo>
                        <a:lnTo>
                          <a:pt x="1410" y="763"/>
                        </a:lnTo>
                        <a:lnTo>
                          <a:pt x="1410" y="771"/>
                        </a:lnTo>
                        <a:lnTo>
                          <a:pt x="1410" y="780"/>
                        </a:lnTo>
                        <a:lnTo>
                          <a:pt x="1401" y="780"/>
                        </a:lnTo>
                        <a:lnTo>
                          <a:pt x="1410" y="780"/>
                        </a:lnTo>
                        <a:lnTo>
                          <a:pt x="1401" y="780"/>
                        </a:lnTo>
                        <a:lnTo>
                          <a:pt x="1401" y="788"/>
                        </a:lnTo>
                        <a:lnTo>
                          <a:pt x="1401" y="797"/>
                        </a:lnTo>
                        <a:lnTo>
                          <a:pt x="1401" y="805"/>
                        </a:lnTo>
                        <a:lnTo>
                          <a:pt x="1401" y="814"/>
                        </a:lnTo>
                        <a:lnTo>
                          <a:pt x="1401" y="822"/>
                        </a:lnTo>
                        <a:lnTo>
                          <a:pt x="1401" y="831"/>
                        </a:lnTo>
                        <a:lnTo>
                          <a:pt x="1401" y="839"/>
                        </a:lnTo>
                        <a:lnTo>
                          <a:pt x="1410" y="839"/>
                        </a:lnTo>
                        <a:lnTo>
                          <a:pt x="1401" y="839"/>
                        </a:lnTo>
                        <a:lnTo>
                          <a:pt x="1401" y="847"/>
                        </a:lnTo>
                        <a:lnTo>
                          <a:pt x="1401" y="856"/>
                        </a:lnTo>
                        <a:lnTo>
                          <a:pt x="1385" y="864"/>
                        </a:lnTo>
                        <a:lnTo>
                          <a:pt x="1376" y="881"/>
                        </a:lnTo>
                        <a:lnTo>
                          <a:pt x="1393" y="898"/>
                        </a:lnTo>
                        <a:lnTo>
                          <a:pt x="1368" y="898"/>
                        </a:lnTo>
                        <a:lnTo>
                          <a:pt x="1334" y="915"/>
                        </a:lnTo>
                        <a:lnTo>
                          <a:pt x="1300" y="932"/>
                        </a:lnTo>
                        <a:lnTo>
                          <a:pt x="1291" y="941"/>
                        </a:lnTo>
                        <a:lnTo>
                          <a:pt x="1283" y="941"/>
                        </a:lnTo>
                        <a:lnTo>
                          <a:pt x="1300" y="924"/>
                        </a:lnTo>
                        <a:lnTo>
                          <a:pt x="1308" y="924"/>
                        </a:lnTo>
                        <a:lnTo>
                          <a:pt x="1317" y="924"/>
                        </a:lnTo>
                        <a:lnTo>
                          <a:pt x="1317" y="915"/>
                        </a:lnTo>
                        <a:lnTo>
                          <a:pt x="1308" y="915"/>
                        </a:lnTo>
                        <a:lnTo>
                          <a:pt x="1283" y="924"/>
                        </a:lnTo>
                        <a:lnTo>
                          <a:pt x="1291" y="907"/>
                        </a:lnTo>
                        <a:lnTo>
                          <a:pt x="1291" y="890"/>
                        </a:lnTo>
                        <a:lnTo>
                          <a:pt x="1283" y="890"/>
                        </a:lnTo>
                        <a:lnTo>
                          <a:pt x="1274" y="907"/>
                        </a:lnTo>
                        <a:lnTo>
                          <a:pt x="1266" y="898"/>
                        </a:lnTo>
                        <a:lnTo>
                          <a:pt x="1249" y="890"/>
                        </a:lnTo>
                        <a:lnTo>
                          <a:pt x="1257" y="898"/>
                        </a:lnTo>
                        <a:lnTo>
                          <a:pt x="1266" y="898"/>
                        </a:lnTo>
                        <a:lnTo>
                          <a:pt x="1257" y="915"/>
                        </a:lnTo>
                        <a:lnTo>
                          <a:pt x="1274" y="924"/>
                        </a:lnTo>
                        <a:lnTo>
                          <a:pt x="1266" y="932"/>
                        </a:lnTo>
                        <a:lnTo>
                          <a:pt x="1274" y="932"/>
                        </a:lnTo>
                        <a:lnTo>
                          <a:pt x="1274" y="941"/>
                        </a:lnTo>
                        <a:lnTo>
                          <a:pt x="1283" y="941"/>
                        </a:lnTo>
                        <a:lnTo>
                          <a:pt x="1274" y="941"/>
                        </a:lnTo>
                        <a:lnTo>
                          <a:pt x="1274" y="949"/>
                        </a:lnTo>
                        <a:lnTo>
                          <a:pt x="1266" y="949"/>
                        </a:lnTo>
                        <a:lnTo>
                          <a:pt x="1257" y="966"/>
                        </a:lnTo>
                        <a:lnTo>
                          <a:pt x="1240" y="966"/>
                        </a:lnTo>
                        <a:lnTo>
                          <a:pt x="1240" y="975"/>
                        </a:lnTo>
                        <a:lnTo>
                          <a:pt x="1232" y="992"/>
                        </a:lnTo>
                        <a:lnTo>
                          <a:pt x="1206" y="1017"/>
                        </a:lnTo>
                        <a:lnTo>
                          <a:pt x="1189" y="1025"/>
                        </a:lnTo>
                        <a:lnTo>
                          <a:pt x="1189" y="1017"/>
                        </a:lnTo>
                        <a:lnTo>
                          <a:pt x="1172" y="1025"/>
                        </a:lnTo>
                        <a:lnTo>
                          <a:pt x="1155" y="1025"/>
                        </a:lnTo>
                        <a:lnTo>
                          <a:pt x="1155" y="1034"/>
                        </a:lnTo>
                        <a:lnTo>
                          <a:pt x="1181" y="1025"/>
                        </a:lnTo>
                        <a:lnTo>
                          <a:pt x="1130" y="1051"/>
                        </a:lnTo>
                        <a:lnTo>
                          <a:pt x="1147" y="1042"/>
                        </a:lnTo>
                        <a:lnTo>
                          <a:pt x="1155" y="1034"/>
                        </a:lnTo>
                        <a:lnTo>
                          <a:pt x="1121" y="1042"/>
                        </a:lnTo>
                        <a:lnTo>
                          <a:pt x="1130" y="1042"/>
                        </a:lnTo>
                        <a:lnTo>
                          <a:pt x="1121" y="1034"/>
                        </a:lnTo>
                        <a:lnTo>
                          <a:pt x="1130" y="1017"/>
                        </a:lnTo>
                        <a:lnTo>
                          <a:pt x="1130" y="1025"/>
                        </a:lnTo>
                        <a:lnTo>
                          <a:pt x="1121" y="1034"/>
                        </a:lnTo>
                        <a:lnTo>
                          <a:pt x="1121" y="1025"/>
                        </a:lnTo>
                        <a:lnTo>
                          <a:pt x="1113" y="1034"/>
                        </a:lnTo>
                        <a:lnTo>
                          <a:pt x="1104" y="1034"/>
                        </a:lnTo>
                        <a:lnTo>
                          <a:pt x="1104" y="1025"/>
                        </a:lnTo>
                        <a:lnTo>
                          <a:pt x="1096" y="1017"/>
                        </a:lnTo>
                        <a:lnTo>
                          <a:pt x="1104" y="1025"/>
                        </a:lnTo>
                        <a:lnTo>
                          <a:pt x="1104" y="1034"/>
                        </a:lnTo>
                        <a:lnTo>
                          <a:pt x="1104" y="1042"/>
                        </a:lnTo>
                        <a:lnTo>
                          <a:pt x="1096" y="1042"/>
                        </a:lnTo>
                        <a:lnTo>
                          <a:pt x="1104" y="1042"/>
                        </a:lnTo>
                        <a:lnTo>
                          <a:pt x="1096" y="1034"/>
                        </a:lnTo>
                        <a:lnTo>
                          <a:pt x="1096" y="1042"/>
                        </a:lnTo>
                        <a:lnTo>
                          <a:pt x="1096" y="1034"/>
                        </a:lnTo>
                        <a:lnTo>
                          <a:pt x="1087" y="1034"/>
                        </a:lnTo>
                        <a:lnTo>
                          <a:pt x="1087" y="1025"/>
                        </a:lnTo>
                        <a:lnTo>
                          <a:pt x="1087" y="1017"/>
                        </a:lnTo>
                        <a:lnTo>
                          <a:pt x="1087" y="1025"/>
                        </a:lnTo>
                        <a:lnTo>
                          <a:pt x="1079" y="1025"/>
                        </a:lnTo>
                        <a:lnTo>
                          <a:pt x="1079" y="1034"/>
                        </a:lnTo>
                        <a:lnTo>
                          <a:pt x="1079" y="1042"/>
                        </a:lnTo>
                        <a:lnTo>
                          <a:pt x="1087" y="1042"/>
                        </a:lnTo>
                        <a:lnTo>
                          <a:pt x="1096" y="1051"/>
                        </a:lnTo>
                        <a:lnTo>
                          <a:pt x="1087" y="1059"/>
                        </a:lnTo>
                        <a:lnTo>
                          <a:pt x="1096" y="1059"/>
                        </a:lnTo>
                        <a:lnTo>
                          <a:pt x="1096" y="1051"/>
                        </a:lnTo>
                        <a:lnTo>
                          <a:pt x="1104" y="1059"/>
                        </a:lnTo>
                        <a:lnTo>
                          <a:pt x="1079" y="1076"/>
                        </a:lnTo>
                        <a:lnTo>
                          <a:pt x="1070" y="1076"/>
                        </a:lnTo>
                        <a:lnTo>
                          <a:pt x="1070" y="1068"/>
                        </a:lnTo>
                        <a:lnTo>
                          <a:pt x="1062" y="1059"/>
                        </a:lnTo>
                        <a:lnTo>
                          <a:pt x="1062" y="1068"/>
                        </a:lnTo>
                        <a:lnTo>
                          <a:pt x="1053" y="1068"/>
                        </a:lnTo>
                        <a:lnTo>
                          <a:pt x="1062" y="1068"/>
                        </a:lnTo>
                        <a:lnTo>
                          <a:pt x="1062" y="1076"/>
                        </a:lnTo>
                        <a:lnTo>
                          <a:pt x="1062" y="1085"/>
                        </a:lnTo>
                        <a:lnTo>
                          <a:pt x="1062" y="1093"/>
                        </a:lnTo>
                        <a:lnTo>
                          <a:pt x="1045" y="1102"/>
                        </a:lnTo>
                        <a:lnTo>
                          <a:pt x="1045" y="1085"/>
                        </a:lnTo>
                        <a:lnTo>
                          <a:pt x="1045" y="1093"/>
                        </a:lnTo>
                        <a:lnTo>
                          <a:pt x="1045" y="1102"/>
                        </a:lnTo>
                        <a:lnTo>
                          <a:pt x="1036" y="1102"/>
                        </a:lnTo>
                        <a:lnTo>
                          <a:pt x="1036" y="1093"/>
                        </a:lnTo>
                        <a:lnTo>
                          <a:pt x="1019" y="1102"/>
                        </a:lnTo>
                        <a:lnTo>
                          <a:pt x="1019" y="1093"/>
                        </a:lnTo>
                        <a:lnTo>
                          <a:pt x="1019" y="1102"/>
                        </a:lnTo>
                        <a:lnTo>
                          <a:pt x="1011" y="1110"/>
                        </a:lnTo>
                        <a:lnTo>
                          <a:pt x="1028" y="1110"/>
                        </a:lnTo>
                        <a:lnTo>
                          <a:pt x="1036" y="1102"/>
                        </a:lnTo>
                        <a:lnTo>
                          <a:pt x="1036" y="1110"/>
                        </a:lnTo>
                        <a:lnTo>
                          <a:pt x="1028" y="1127"/>
                        </a:lnTo>
                        <a:lnTo>
                          <a:pt x="1011" y="1136"/>
                        </a:lnTo>
                        <a:lnTo>
                          <a:pt x="1002" y="1136"/>
                        </a:lnTo>
                        <a:lnTo>
                          <a:pt x="994" y="1136"/>
                        </a:lnTo>
                        <a:lnTo>
                          <a:pt x="985" y="1136"/>
                        </a:lnTo>
                        <a:lnTo>
                          <a:pt x="977" y="1127"/>
                        </a:lnTo>
                        <a:lnTo>
                          <a:pt x="977" y="1136"/>
                        </a:lnTo>
                        <a:lnTo>
                          <a:pt x="985" y="1136"/>
                        </a:lnTo>
                        <a:lnTo>
                          <a:pt x="994" y="1136"/>
                        </a:lnTo>
                        <a:lnTo>
                          <a:pt x="994" y="1144"/>
                        </a:lnTo>
                        <a:lnTo>
                          <a:pt x="1002" y="1152"/>
                        </a:lnTo>
                        <a:lnTo>
                          <a:pt x="994" y="1152"/>
                        </a:lnTo>
                        <a:lnTo>
                          <a:pt x="1002" y="1152"/>
                        </a:lnTo>
                        <a:lnTo>
                          <a:pt x="994" y="1161"/>
                        </a:lnTo>
                        <a:lnTo>
                          <a:pt x="1002" y="1152"/>
                        </a:lnTo>
                        <a:lnTo>
                          <a:pt x="1011" y="1152"/>
                        </a:lnTo>
                        <a:lnTo>
                          <a:pt x="1002" y="1169"/>
                        </a:lnTo>
                        <a:lnTo>
                          <a:pt x="985" y="1203"/>
                        </a:lnTo>
                        <a:lnTo>
                          <a:pt x="977" y="1203"/>
                        </a:lnTo>
                        <a:lnTo>
                          <a:pt x="977" y="1186"/>
                        </a:lnTo>
                        <a:lnTo>
                          <a:pt x="977" y="1195"/>
                        </a:lnTo>
                        <a:lnTo>
                          <a:pt x="968" y="1203"/>
                        </a:lnTo>
                        <a:lnTo>
                          <a:pt x="951" y="1186"/>
                        </a:lnTo>
                        <a:lnTo>
                          <a:pt x="960" y="1203"/>
                        </a:lnTo>
                        <a:lnTo>
                          <a:pt x="943" y="1203"/>
                        </a:lnTo>
                        <a:lnTo>
                          <a:pt x="977" y="1212"/>
                        </a:lnTo>
                        <a:lnTo>
                          <a:pt x="985" y="1212"/>
                        </a:lnTo>
                        <a:lnTo>
                          <a:pt x="977" y="1229"/>
                        </a:lnTo>
                        <a:lnTo>
                          <a:pt x="977" y="1246"/>
                        </a:lnTo>
                        <a:lnTo>
                          <a:pt x="968" y="1246"/>
                        </a:lnTo>
                        <a:lnTo>
                          <a:pt x="968" y="1263"/>
                        </a:lnTo>
                        <a:lnTo>
                          <a:pt x="977" y="1271"/>
                        </a:lnTo>
                        <a:lnTo>
                          <a:pt x="985" y="1297"/>
                        </a:lnTo>
                        <a:lnTo>
                          <a:pt x="985" y="1305"/>
                        </a:lnTo>
                        <a:lnTo>
                          <a:pt x="977" y="1305"/>
                        </a:lnTo>
                        <a:lnTo>
                          <a:pt x="985" y="1322"/>
                        </a:lnTo>
                        <a:lnTo>
                          <a:pt x="994" y="1322"/>
                        </a:lnTo>
                        <a:lnTo>
                          <a:pt x="994" y="1347"/>
                        </a:lnTo>
                        <a:lnTo>
                          <a:pt x="1002" y="1364"/>
                        </a:lnTo>
                        <a:lnTo>
                          <a:pt x="1002" y="1373"/>
                        </a:lnTo>
                        <a:lnTo>
                          <a:pt x="1011" y="1364"/>
                        </a:lnTo>
                        <a:lnTo>
                          <a:pt x="1011" y="1373"/>
                        </a:lnTo>
                        <a:lnTo>
                          <a:pt x="1002" y="1373"/>
                        </a:lnTo>
                        <a:lnTo>
                          <a:pt x="994" y="1381"/>
                        </a:lnTo>
                        <a:lnTo>
                          <a:pt x="994" y="1390"/>
                        </a:lnTo>
                        <a:lnTo>
                          <a:pt x="985" y="1390"/>
                        </a:lnTo>
                        <a:lnTo>
                          <a:pt x="968" y="1373"/>
                        </a:lnTo>
                        <a:lnTo>
                          <a:pt x="960" y="1373"/>
                        </a:lnTo>
                        <a:lnTo>
                          <a:pt x="960" y="1364"/>
                        </a:lnTo>
                        <a:lnTo>
                          <a:pt x="934" y="1364"/>
                        </a:lnTo>
                        <a:lnTo>
                          <a:pt x="917" y="1356"/>
                        </a:lnTo>
                        <a:lnTo>
                          <a:pt x="909" y="1364"/>
                        </a:lnTo>
                        <a:lnTo>
                          <a:pt x="909" y="1356"/>
                        </a:lnTo>
                        <a:lnTo>
                          <a:pt x="892" y="1364"/>
                        </a:lnTo>
                        <a:lnTo>
                          <a:pt x="883" y="1356"/>
                        </a:lnTo>
                        <a:lnTo>
                          <a:pt x="883" y="1347"/>
                        </a:lnTo>
                        <a:lnTo>
                          <a:pt x="883" y="1356"/>
                        </a:lnTo>
                        <a:lnTo>
                          <a:pt x="875" y="1347"/>
                        </a:lnTo>
                        <a:lnTo>
                          <a:pt x="866" y="1339"/>
                        </a:lnTo>
                        <a:lnTo>
                          <a:pt x="858" y="1339"/>
                        </a:lnTo>
                        <a:lnTo>
                          <a:pt x="849" y="1330"/>
                        </a:lnTo>
                        <a:lnTo>
                          <a:pt x="841" y="1339"/>
                        </a:lnTo>
                        <a:lnTo>
                          <a:pt x="824" y="1322"/>
                        </a:lnTo>
                        <a:lnTo>
                          <a:pt x="815" y="1322"/>
                        </a:lnTo>
                        <a:lnTo>
                          <a:pt x="807" y="1313"/>
                        </a:lnTo>
                        <a:lnTo>
                          <a:pt x="790" y="1313"/>
                        </a:lnTo>
                        <a:lnTo>
                          <a:pt x="790" y="1305"/>
                        </a:lnTo>
                        <a:lnTo>
                          <a:pt x="782" y="1297"/>
                        </a:lnTo>
                        <a:lnTo>
                          <a:pt x="782" y="1288"/>
                        </a:lnTo>
                        <a:lnTo>
                          <a:pt x="773" y="1254"/>
                        </a:lnTo>
                        <a:lnTo>
                          <a:pt x="765" y="1246"/>
                        </a:lnTo>
                        <a:lnTo>
                          <a:pt x="765" y="1237"/>
                        </a:lnTo>
                        <a:lnTo>
                          <a:pt x="756" y="1229"/>
                        </a:lnTo>
                        <a:lnTo>
                          <a:pt x="756" y="1212"/>
                        </a:lnTo>
                        <a:lnTo>
                          <a:pt x="756" y="1203"/>
                        </a:lnTo>
                        <a:lnTo>
                          <a:pt x="748" y="1195"/>
                        </a:lnTo>
                        <a:lnTo>
                          <a:pt x="748" y="1178"/>
                        </a:lnTo>
                        <a:lnTo>
                          <a:pt x="748" y="1169"/>
                        </a:lnTo>
                        <a:lnTo>
                          <a:pt x="748" y="1161"/>
                        </a:lnTo>
                        <a:lnTo>
                          <a:pt x="731" y="1152"/>
                        </a:lnTo>
                        <a:lnTo>
                          <a:pt x="714" y="1136"/>
                        </a:lnTo>
                        <a:lnTo>
                          <a:pt x="705" y="1136"/>
                        </a:lnTo>
                        <a:lnTo>
                          <a:pt x="705" y="1110"/>
                        </a:lnTo>
                        <a:lnTo>
                          <a:pt x="697" y="1110"/>
                        </a:lnTo>
                        <a:lnTo>
                          <a:pt x="688" y="1085"/>
                        </a:lnTo>
                        <a:lnTo>
                          <a:pt x="671" y="1076"/>
                        </a:lnTo>
                        <a:lnTo>
                          <a:pt x="663" y="1068"/>
                        </a:lnTo>
                        <a:lnTo>
                          <a:pt x="663" y="1059"/>
                        </a:lnTo>
                        <a:lnTo>
                          <a:pt x="654" y="1042"/>
                        </a:lnTo>
                        <a:lnTo>
                          <a:pt x="663" y="1042"/>
                        </a:lnTo>
                        <a:lnTo>
                          <a:pt x="654" y="1034"/>
                        </a:lnTo>
                        <a:lnTo>
                          <a:pt x="646" y="1017"/>
                        </a:lnTo>
                        <a:lnTo>
                          <a:pt x="637" y="992"/>
                        </a:lnTo>
                        <a:lnTo>
                          <a:pt x="629" y="983"/>
                        </a:lnTo>
                        <a:lnTo>
                          <a:pt x="629" y="966"/>
                        </a:lnTo>
                        <a:lnTo>
                          <a:pt x="620" y="958"/>
                        </a:lnTo>
                        <a:lnTo>
                          <a:pt x="612" y="941"/>
                        </a:lnTo>
                        <a:lnTo>
                          <a:pt x="595" y="924"/>
                        </a:lnTo>
                        <a:lnTo>
                          <a:pt x="586" y="915"/>
                        </a:lnTo>
                        <a:lnTo>
                          <a:pt x="561" y="907"/>
                        </a:lnTo>
                        <a:lnTo>
                          <a:pt x="561" y="890"/>
                        </a:lnTo>
                        <a:lnTo>
                          <a:pt x="561" y="898"/>
                        </a:lnTo>
                        <a:lnTo>
                          <a:pt x="561" y="890"/>
                        </a:lnTo>
                        <a:lnTo>
                          <a:pt x="552" y="890"/>
                        </a:lnTo>
                        <a:lnTo>
                          <a:pt x="544" y="881"/>
                        </a:lnTo>
                        <a:lnTo>
                          <a:pt x="552" y="873"/>
                        </a:lnTo>
                        <a:lnTo>
                          <a:pt x="544" y="873"/>
                        </a:lnTo>
                        <a:lnTo>
                          <a:pt x="535" y="873"/>
                        </a:lnTo>
                        <a:lnTo>
                          <a:pt x="535" y="864"/>
                        </a:lnTo>
                        <a:lnTo>
                          <a:pt x="527" y="873"/>
                        </a:lnTo>
                        <a:lnTo>
                          <a:pt x="510" y="873"/>
                        </a:lnTo>
                        <a:lnTo>
                          <a:pt x="501" y="873"/>
                        </a:lnTo>
                        <a:lnTo>
                          <a:pt x="501" y="864"/>
                        </a:lnTo>
                        <a:lnTo>
                          <a:pt x="493" y="864"/>
                        </a:lnTo>
                        <a:lnTo>
                          <a:pt x="484" y="864"/>
                        </a:lnTo>
                        <a:lnTo>
                          <a:pt x="476" y="864"/>
                        </a:lnTo>
                        <a:lnTo>
                          <a:pt x="450" y="856"/>
                        </a:lnTo>
                        <a:lnTo>
                          <a:pt x="442" y="856"/>
                        </a:lnTo>
                        <a:lnTo>
                          <a:pt x="442" y="864"/>
                        </a:lnTo>
                        <a:lnTo>
                          <a:pt x="425" y="864"/>
                        </a:lnTo>
                        <a:lnTo>
                          <a:pt x="425" y="873"/>
                        </a:lnTo>
                        <a:lnTo>
                          <a:pt x="416" y="864"/>
                        </a:lnTo>
                        <a:lnTo>
                          <a:pt x="408" y="873"/>
                        </a:lnTo>
                        <a:lnTo>
                          <a:pt x="408" y="864"/>
                        </a:lnTo>
                        <a:lnTo>
                          <a:pt x="391" y="898"/>
                        </a:lnTo>
                        <a:lnTo>
                          <a:pt x="391" y="907"/>
                        </a:lnTo>
                        <a:lnTo>
                          <a:pt x="382" y="915"/>
                        </a:lnTo>
                        <a:lnTo>
                          <a:pt x="374" y="924"/>
                        </a:lnTo>
                        <a:lnTo>
                          <a:pt x="382" y="932"/>
                        </a:lnTo>
                        <a:lnTo>
                          <a:pt x="365" y="932"/>
                        </a:lnTo>
                        <a:lnTo>
                          <a:pt x="348" y="966"/>
                        </a:lnTo>
                        <a:lnTo>
                          <a:pt x="331" y="958"/>
                        </a:lnTo>
                        <a:lnTo>
                          <a:pt x="331" y="949"/>
                        </a:lnTo>
                        <a:lnTo>
                          <a:pt x="323" y="949"/>
                        </a:lnTo>
                        <a:lnTo>
                          <a:pt x="314" y="949"/>
                        </a:lnTo>
                        <a:lnTo>
                          <a:pt x="306" y="941"/>
                        </a:lnTo>
                        <a:lnTo>
                          <a:pt x="289" y="932"/>
                        </a:lnTo>
                        <a:lnTo>
                          <a:pt x="280" y="924"/>
                        </a:lnTo>
                        <a:lnTo>
                          <a:pt x="280" y="915"/>
                        </a:lnTo>
                        <a:lnTo>
                          <a:pt x="280" y="924"/>
                        </a:lnTo>
                        <a:lnTo>
                          <a:pt x="246" y="907"/>
                        </a:lnTo>
                        <a:lnTo>
                          <a:pt x="238" y="898"/>
                        </a:lnTo>
                        <a:lnTo>
                          <a:pt x="238" y="890"/>
                        </a:lnTo>
                        <a:lnTo>
                          <a:pt x="212" y="881"/>
                        </a:lnTo>
                        <a:lnTo>
                          <a:pt x="204" y="856"/>
                        </a:lnTo>
                        <a:lnTo>
                          <a:pt x="196" y="847"/>
                        </a:lnTo>
                        <a:lnTo>
                          <a:pt x="187" y="831"/>
                        </a:lnTo>
                        <a:lnTo>
                          <a:pt x="187" y="814"/>
                        </a:lnTo>
                        <a:lnTo>
                          <a:pt x="187" y="797"/>
                        </a:lnTo>
                        <a:lnTo>
                          <a:pt x="187" y="788"/>
                        </a:lnTo>
                        <a:lnTo>
                          <a:pt x="179" y="771"/>
                        </a:lnTo>
                        <a:lnTo>
                          <a:pt x="170" y="763"/>
                        </a:lnTo>
                        <a:lnTo>
                          <a:pt x="170" y="746"/>
                        </a:lnTo>
                        <a:lnTo>
                          <a:pt x="162" y="737"/>
                        </a:lnTo>
                        <a:lnTo>
                          <a:pt x="162" y="729"/>
                        </a:lnTo>
                        <a:lnTo>
                          <a:pt x="153" y="729"/>
                        </a:lnTo>
                        <a:lnTo>
                          <a:pt x="136" y="712"/>
                        </a:lnTo>
                        <a:lnTo>
                          <a:pt x="128" y="703"/>
                        </a:lnTo>
                        <a:lnTo>
                          <a:pt x="119" y="703"/>
                        </a:lnTo>
                        <a:lnTo>
                          <a:pt x="119" y="695"/>
                        </a:lnTo>
                        <a:lnTo>
                          <a:pt x="102" y="678"/>
                        </a:lnTo>
                        <a:lnTo>
                          <a:pt x="102" y="670"/>
                        </a:lnTo>
                        <a:lnTo>
                          <a:pt x="85" y="661"/>
                        </a:lnTo>
                        <a:lnTo>
                          <a:pt x="60" y="627"/>
                        </a:lnTo>
                        <a:close/>
                      </a:path>
                    </a:pathLst>
                  </a:custGeom>
                  <a:solidFill>
                    <a:schemeClr val="bg2"/>
                  </a:solidFill>
                  <a:ln w="12700">
                    <a:noFill/>
                    <a:round/>
                    <a:headEnd/>
                    <a:tailEnd/>
                  </a:ln>
                </p:spPr>
                <p:txBody>
                  <a:bodyPr/>
                  <a:lstStyle/>
                  <a:p>
                    <a:endParaRPr lang="en-US" sz="1350"/>
                  </a:p>
                </p:txBody>
              </p:sp>
              <p:sp>
                <p:nvSpPr>
                  <p:cNvPr id="421" name="Freeform 50"/>
                  <p:cNvSpPr>
                    <a:spLocks/>
                  </p:cNvSpPr>
                  <p:nvPr/>
                </p:nvSpPr>
                <p:spPr bwMode="auto">
                  <a:xfrm>
                    <a:off x="3029" y="3394"/>
                    <a:ext cx="42" cy="34"/>
                  </a:xfrm>
                  <a:custGeom>
                    <a:avLst/>
                    <a:gdLst>
                      <a:gd name="T0" fmla="*/ 25 w 42"/>
                      <a:gd name="T1" fmla="*/ 17 h 34"/>
                      <a:gd name="T2" fmla="*/ 42 w 42"/>
                      <a:gd name="T3" fmla="*/ 0 h 34"/>
                      <a:gd name="T4" fmla="*/ 42 w 42"/>
                      <a:gd name="T5" fmla="*/ 8 h 34"/>
                      <a:gd name="T6" fmla="*/ 0 w 42"/>
                      <a:gd name="T7" fmla="*/ 34 h 34"/>
                      <a:gd name="T8" fmla="*/ 25 w 42"/>
                      <a:gd name="T9" fmla="*/ 17 h 34"/>
                      <a:gd name="T10" fmla="*/ 0 60000 65536"/>
                      <a:gd name="T11" fmla="*/ 0 60000 65536"/>
                      <a:gd name="T12" fmla="*/ 0 60000 65536"/>
                      <a:gd name="T13" fmla="*/ 0 60000 65536"/>
                      <a:gd name="T14" fmla="*/ 0 60000 65536"/>
                      <a:gd name="T15" fmla="*/ 0 w 42"/>
                      <a:gd name="T16" fmla="*/ 0 h 34"/>
                      <a:gd name="T17" fmla="*/ 42 w 42"/>
                      <a:gd name="T18" fmla="*/ 34 h 34"/>
                    </a:gdLst>
                    <a:ahLst/>
                    <a:cxnLst>
                      <a:cxn ang="T10">
                        <a:pos x="T0" y="T1"/>
                      </a:cxn>
                      <a:cxn ang="T11">
                        <a:pos x="T2" y="T3"/>
                      </a:cxn>
                      <a:cxn ang="T12">
                        <a:pos x="T4" y="T5"/>
                      </a:cxn>
                      <a:cxn ang="T13">
                        <a:pos x="T6" y="T7"/>
                      </a:cxn>
                      <a:cxn ang="T14">
                        <a:pos x="T8" y="T9"/>
                      </a:cxn>
                    </a:cxnLst>
                    <a:rect l="T15" t="T16" r="T17" b="T18"/>
                    <a:pathLst>
                      <a:path w="42" h="34">
                        <a:moveTo>
                          <a:pt x="25" y="17"/>
                        </a:moveTo>
                        <a:lnTo>
                          <a:pt x="42" y="0"/>
                        </a:lnTo>
                        <a:lnTo>
                          <a:pt x="42" y="8"/>
                        </a:lnTo>
                        <a:lnTo>
                          <a:pt x="0" y="34"/>
                        </a:lnTo>
                        <a:lnTo>
                          <a:pt x="25" y="17"/>
                        </a:lnTo>
                        <a:close/>
                      </a:path>
                    </a:pathLst>
                  </a:custGeom>
                  <a:solidFill>
                    <a:schemeClr val="bg2"/>
                  </a:solidFill>
                  <a:ln w="12700">
                    <a:noFill/>
                    <a:round/>
                    <a:headEnd/>
                    <a:tailEnd/>
                  </a:ln>
                </p:spPr>
                <p:txBody>
                  <a:bodyPr/>
                  <a:lstStyle/>
                  <a:p>
                    <a:endParaRPr lang="en-US" sz="1350"/>
                  </a:p>
                </p:txBody>
              </p:sp>
              <p:sp>
                <p:nvSpPr>
                  <p:cNvPr id="422" name="Freeform 51"/>
                  <p:cNvSpPr>
                    <a:spLocks/>
                  </p:cNvSpPr>
                  <p:nvPr/>
                </p:nvSpPr>
                <p:spPr bwMode="auto">
                  <a:xfrm>
                    <a:off x="2833" y="3521"/>
                    <a:ext cx="51" cy="42"/>
                  </a:xfrm>
                  <a:custGeom>
                    <a:avLst/>
                    <a:gdLst>
                      <a:gd name="T0" fmla="*/ 51 w 51"/>
                      <a:gd name="T1" fmla="*/ 8 h 42"/>
                      <a:gd name="T2" fmla="*/ 0 w 51"/>
                      <a:gd name="T3" fmla="*/ 42 h 42"/>
                      <a:gd name="T4" fmla="*/ 9 w 51"/>
                      <a:gd name="T5" fmla="*/ 25 h 42"/>
                      <a:gd name="T6" fmla="*/ 17 w 51"/>
                      <a:gd name="T7" fmla="*/ 25 h 42"/>
                      <a:gd name="T8" fmla="*/ 34 w 51"/>
                      <a:gd name="T9" fmla="*/ 8 h 42"/>
                      <a:gd name="T10" fmla="*/ 43 w 51"/>
                      <a:gd name="T11" fmla="*/ 8 h 42"/>
                      <a:gd name="T12" fmla="*/ 51 w 51"/>
                      <a:gd name="T13" fmla="*/ 0 h 42"/>
                      <a:gd name="T14" fmla="*/ 51 w 51"/>
                      <a:gd name="T15" fmla="*/ 8 h 42"/>
                      <a:gd name="T16" fmla="*/ 0 60000 65536"/>
                      <a:gd name="T17" fmla="*/ 0 60000 65536"/>
                      <a:gd name="T18" fmla="*/ 0 60000 65536"/>
                      <a:gd name="T19" fmla="*/ 0 60000 65536"/>
                      <a:gd name="T20" fmla="*/ 0 60000 65536"/>
                      <a:gd name="T21" fmla="*/ 0 60000 65536"/>
                      <a:gd name="T22" fmla="*/ 0 60000 65536"/>
                      <a:gd name="T23" fmla="*/ 0 60000 65536"/>
                      <a:gd name="T24" fmla="*/ 0 w 51"/>
                      <a:gd name="T25" fmla="*/ 0 h 42"/>
                      <a:gd name="T26" fmla="*/ 51 w 51"/>
                      <a:gd name="T27" fmla="*/ 42 h 4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1" h="42">
                        <a:moveTo>
                          <a:pt x="51" y="8"/>
                        </a:moveTo>
                        <a:lnTo>
                          <a:pt x="0" y="42"/>
                        </a:lnTo>
                        <a:lnTo>
                          <a:pt x="9" y="25"/>
                        </a:lnTo>
                        <a:lnTo>
                          <a:pt x="17" y="25"/>
                        </a:lnTo>
                        <a:lnTo>
                          <a:pt x="34" y="8"/>
                        </a:lnTo>
                        <a:lnTo>
                          <a:pt x="43" y="8"/>
                        </a:lnTo>
                        <a:lnTo>
                          <a:pt x="51" y="0"/>
                        </a:lnTo>
                        <a:lnTo>
                          <a:pt x="51" y="8"/>
                        </a:lnTo>
                        <a:close/>
                      </a:path>
                    </a:pathLst>
                  </a:custGeom>
                  <a:solidFill>
                    <a:schemeClr val="bg2"/>
                  </a:solidFill>
                  <a:ln w="12700">
                    <a:noFill/>
                    <a:round/>
                    <a:headEnd/>
                    <a:tailEnd/>
                  </a:ln>
                </p:spPr>
                <p:txBody>
                  <a:bodyPr/>
                  <a:lstStyle/>
                  <a:p>
                    <a:endParaRPr lang="en-US" sz="1350"/>
                  </a:p>
                </p:txBody>
              </p:sp>
              <p:sp>
                <p:nvSpPr>
                  <p:cNvPr id="423" name="Freeform 52"/>
                  <p:cNvSpPr>
                    <a:spLocks/>
                  </p:cNvSpPr>
                  <p:nvPr/>
                </p:nvSpPr>
                <p:spPr bwMode="auto">
                  <a:xfrm>
                    <a:off x="2808" y="3555"/>
                    <a:ext cx="25" cy="34"/>
                  </a:xfrm>
                  <a:custGeom>
                    <a:avLst/>
                    <a:gdLst>
                      <a:gd name="T0" fmla="*/ 17 w 25"/>
                      <a:gd name="T1" fmla="*/ 8 h 34"/>
                      <a:gd name="T2" fmla="*/ 25 w 25"/>
                      <a:gd name="T3" fmla="*/ 0 h 34"/>
                      <a:gd name="T4" fmla="*/ 25 w 25"/>
                      <a:gd name="T5" fmla="*/ 0 h 34"/>
                      <a:gd name="T6" fmla="*/ 25 w 25"/>
                      <a:gd name="T7" fmla="*/ 8 h 34"/>
                      <a:gd name="T8" fmla="*/ 0 w 25"/>
                      <a:gd name="T9" fmla="*/ 34 h 34"/>
                      <a:gd name="T10" fmla="*/ 8 w 25"/>
                      <a:gd name="T11" fmla="*/ 25 h 34"/>
                      <a:gd name="T12" fmla="*/ 17 w 25"/>
                      <a:gd name="T13" fmla="*/ 17 h 34"/>
                      <a:gd name="T14" fmla="*/ 17 w 25"/>
                      <a:gd name="T15" fmla="*/ 17 h 34"/>
                      <a:gd name="T16" fmla="*/ 17 w 25"/>
                      <a:gd name="T17" fmla="*/ 8 h 3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5"/>
                      <a:gd name="T28" fmla="*/ 0 h 34"/>
                      <a:gd name="T29" fmla="*/ 25 w 25"/>
                      <a:gd name="T30" fmla="*/ 34 h 3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5" h="34">
                        <a:moveTo>
                          <a:pt x="17" y="8"/>
                        </a:moveTo>
                        <a:lnTo>
                          <a:pt x="25" y="0"/>
                        </a:lnTo>
                        <a:lnTo>
                          <a:pt x="25" y="8"/>
                        </a:lnTo>
                        <a:lnTo>
                          <a:pt x="0" y="34"/>
                        </a:lnTo>
                        <a:lnTo>
                          <a:pt x="8" y="25"/>
                        </a:lnTo>
                        <a:lnTo>
                          <a:pt x="17" y="17"/>
                        </a:lnTo>
                        <a:lnTo>
                          <a:pt x="17" y="8"/>
                        </a:lnTo>
                        <a:close/>
                      </a:path>
                    </a:pathLst>
                  </a:custGeom>
                  <a:solidFill>
                    <a:schemeClr val="bg2"/>
                  </a:solidFill>
                  <a:ln w="12700">
                    <a:noFill/>
                    <a:round/>
                    <a:headEnd/>
                    <a:tailEnd/>
                  </a:ln>
                </p:spPr>
                <p:txBody>
                  <a:bodyPr/>
                  <a:lstStyle/>
                  <a:p>
                    <a:endParaRPr lang="en-US" sz="1350"/>
                  </a:p>
                </p:txBody>
              </p:sp>
              <p:sp>
                <p:nvSpPr>
                  <p:cNvPr id="424" name="Freeform 53"/>
                  <p:cNvSpPr>
                    <a:spLocks/>
                  </p:cNvSpPr>
                  <p:nvPr/>
                </p:nvSpPr>
                <p:spPr bwMode="auto">
                  <a:xfrm>
                    <a:off x="2774" y="3589"/>
                    <a:ext cx="34" cy="76"/>
                  </a:xfrm>
                  <a:custGeom>
                    <a:avLst/>
                    <a:gdLst>
                      <a:gd name="T0" fmla="*/ 0 w 34"/>
                      <a:gd name="T1" fmla="*/ 67 h 76"/>
                      <a:gd name="T2" fmla="*/ 0 w 34"/>
                      <a:gd name="T3" fmla="*/ 76 h 76"/>
                      <a:gd name="T4" fmla="*/ 0 w 34"/>
                      <a:gd name="T5" fmla="*/ 67 h 76"/>
                      <a:gd name="T6" fmla="*/ 8 w 34"/>
                      <a:gd name="T7" fmla="*/ 50 h 76"/>
                      <a:gd name="T8" fmla="*/ 17 w 34"/>
                      <a:gd name="T9" fmla="*/ 33 h 76"/>
                      <a:gd name="T10" fmla="*/ 17 w 34"/>
                      <a:gd name="T11" fmla="*/ 25 h 76"/>
                      <a:gd name="T12" fmla="*/ 17 w 34"/>
                      <a:gd name="T13" fmla="*/ 25 h 76"/>
                      <a:gd name="T14" fmla="*/ 25 w 34"/>
                      <a:gd name="T15" fmla="*/ 16 h 76"/>
                      <a:gd name="T16" fmla="*/ 34 w 34"/>
                      <a:gd name="T17" fmla="*/ 8 h 76"/>
                      <a:gd name="T18" fmla="*/ 34 w 34"/>
                      <a:gd name="T19" fmla="*/ 0 h 76"/>
                      <a:gd name="T20" fmla="*/ 34 w 34"/>
                      <a:gd name="T21" fmla="*/ 0 h 76"/>
                      <a:gd name="T22" fmla="*/ 17 w 34"/>
                      <a:gd name="T23" fmla="*/ 33 h 76"/>
                      <a:gd name="T24" fmla="*/ 0 w 34"/>
                      <a:gd name="T25" fmla="*/ 67 h 7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4"/>
                      <a:gd name="T40" fmla="*/ 0 h 76"/>
                      <a:gd name="T41" fmla="*/ 34 w 34"/>
                      <a:gd name="T42" fmla="*/ 76 h 7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4" h="76">
                        <a:moveTo>
                          <a:pt x="0" y="67"/>
                        </a:moveTo>
                        <a:lnTo>
                          <a:pt x="0" y="76"/>
                        </a:lnTo>
                        <a:lnTo>
                          <a:pt x="0" y="67"/>
                        </a:lnTo>
                        <a:lnTo>
                          <a:pt x="8" y="50"/>
                        </a:lnTo>
                        <a:lnTo>
                          <a:pt x="17" y="33"/>
                        </a:lnTo>
                        <a:lnTo>
                          <a:pt x="17" y="25"/>
                        </a:lnTo>
                        <a:lnTo>
                          <a:pt x="25" y="16"/>
                        </a:lnTo>
                        <a:lnTo>
                          <a:pt x="34" y="8"/>
                        </a:lnTo>
                        <a:lnTo>
                          <a:pt x="34" y="0"/>
                        </a:lnTo>
                        <a:lnTo>
                          <a:pt x="17" y="33"/>
                        </a:lnTo>
                        <a:lnTo>
                          <a:pt x="0" y="67"/>
                        </a:lnTo>
                        <a:close/>
                      </a:path>
                    </a:pathLst>
                  </a:custGeom>
                  <a:solidFill>
                    <a:schemeClr val="bg2"/>
                  </a:solidFill>
                  <a:ln w="12700">
                    <a:noFill/>
                    <a:round/>
                    <a:headEnd/>
                    <a:tailEnd/>
                  </a:ln>
                </p:spPr>
                <p:txBody>
                  <a:bodyPr/>
                  <a:lstStyle/>
                  <a:p>
                    <a:endParaRPr lang="en-US" sz="1350"/>
                  </a:p>
                </p:txBody>
              </p:sp>
              <p:sp>
                <p:nvSpPr>
                  <p:cNvPr id="425" name="Freeform 54"/>
                  <p:cNvSpPr>
                    <a:spLocks/>
                  </p:cNvSpPr>
                  <p:nvPr/>
                </p:nvSpPr>
                <p:spPr bwMode="auto">
                  <a:xfrm>
                    <a:off x="1508" y="2326"/>
                    <a:ext cx="714" cy="729"/>
                  </a:xfrm>
                  <a:custGeom>
                    <a:avLst/>
                    <a:gdLst>
                      <a:gd name="T0" fmla="*/ 17 w 714"/>
                      <a:gd name="T1" fmla="*/ 576 h 729"/>
                      <a:gd name="T2" fmla="*/ 26 w 714"/>
                      <a:gd name="T3" fmla="*/ 534 h 729"/>
                      <a:gd name="T4" fmla="*/ 34 w 714"/>
                      <a:gd name="T5" fmla="*/ 483 h 729"/>
                      <a:gd name="T6" fmla="*/ 43 w 714"/>
                      <a:gd name="T7" fmla="*/ 407 h 729"/>
                      <a:gd name="T8" fmla="*/ 60 w 714"/>
                      <a:gd name="T9" fmla="*/ 305 h 729"/>
                      <a:gd name="T10" fmla="*/ 68 w 714"/>
                      <a:gd name="T11" fmla="*/ 254 h 729"/>
                      <a:gd name="T12" fmla="*/ 85 w 714"/>
                      <a:gd name="T13" fmla="*/ 127 h 729"/>
                      <a:gd name="T14" fmla="*/ 102 w 714"/>
                      <a:gd name="T15" fmla="*/ 0 h 729"/>
                      <a:gd name="T16" fmla="*/ 170 w 714"/>
                      <a:gd name="T17" fmla="*/ 9 h 729"/>
                      <a:gd name="T18" fmla="*/ 264 w 714"/>
                      <a:gd name="T19" fmla="*/ 17 h 729"/>
                      <a:gd name="T20" fmla="*/ 264 w 714"/>
                      <a:gd name="T21" fmla="*/ 17 h 729"/>
                      <a:gd name="T22" fmla="*/ 315 w 714"/>
                      <a:gd name="T23" fmla="*/ 25 h 729"/>
                      <a:gd name="T24" fmla="*/ 323 w 714"/>
                      <a:gd name="T25" fmla="*/ 25 h 729"/>
                      <a:gd name="T26" fmla="*/ 357 w 714"/>
                      <a:gd name="T27" fmla="*/ 34 h 729"/>
                      <a:gd name="T28" fmla="*/ 408 w 714"/>
                      <a:gd name="T29" fmla="*/ 34 h 729"/>
                      <a:gd name="T30" fmla="*/ 434 w 714"/>
                      <a:gd name="T31" fmla="*/ 42 h 729"/>
                      <a:gd name="T32" fmla="*/ 484 w 714"/>
                      <a:gd name="T33" fmla="*/ 42 h 729"/>
                      <a:gd name="T34" fmla="*/ 493 w 714"/>
                      <a:gd name="T35" fmla="*/ 42 h 729"/>
                      <a:gd name="T36" fmla="*/ 612 w 714"/>
                      <a:gd name="T37" fmla="*/ 51 h 729"/>
                      <a:gd name="T38" fmla="*/ 705 w 714"/>
                      <a:gd name="T39" fmla="*/ 59 h 729"/>
                      <a:gd name="T40" fmla="*/ 714 w 714"/>
                      <a:gd name="T41" fmla="*/ 59 h 729"/>
                      <a:gd name="T42" fmla="*/ 705 w 714"/>
                      <a:gd name="T43" fmla="*/ 127 h 729"/>
                      <a:gd name="T44" fmla="*/ 705 w 714"/>
                      <a:gd name="T45" fmla="*/ 127 h 729"/>
                      <a:gd name="T46" fmla="*/ 697 w 714"/>
                      <a:gd name="T47" fmla="*/ 186 h 729"/>
                      <a:gd name="T48" fmla="*/ 697 w 714"/>
                      <a:gd name="T49" fmla="*/ 220 h 729"/>
                      <a:gd name="T50" fmla="*/ 697 w 714"/>
                      <a:gd name="T51" fmla="*/ 237 h 729"/>
                      <a:gd name="T52" fmla="*/ 688 w 714"/>
                      <a:gd name="T53" fmla="*/ 297 h 729"/>
                      <a:gd name="T54" fmla="*/ 688 w 714"/>
                      <a:gd name="T55" fmla="*/ 322 h 729"/>
                      <a:gd name="T56" fmla="*/ 688 w 714"/>
                      <a:gd name="T57" fmla="*/ 347 h 729"/>
                      <a:gd name="T58" fmla="*/ 680 w 714"/>
                      <a:gd name="T59" fmla="*/ 407 h 729"/>
                      <a:gd name="T60" fmla="*/ 680 w 714"/>
                      <a:gd name="T61" fmla="*/ 475 h 729"/>
                      <a:gd name="T62" fmla="*/ 671 w 714"/>
                      <a:gd name="T63" fmla="*/ 500 h 729"/>
                      <a:gd name="T64" fmla="*/ 671 w 714"/>
                      <a:gd name="T65" fmla="*/ 525 h 729"/>
                      <a:gd name="T66" fmla="*/ 671 w 714"/>
                      <a:gd name="T67" fmla="*/ 585 h 729"/>
                      <a:gd name="T68" fmla="*/ 663 w 714"/>
                      <a:gd name="T69" fmla="*/ 636 h 729"/>
                      <a:gd name="T70" fmla="*/ 663 w 714"/>
                      <a:gd name="T71" fmla="*/ 695 h 729"/>
                      <a:gd name="T72" fmla="*/ 654 w 714"/>
                      <a:gd name="T73" fmla="*/ 703 h 729"/>
                      <a:gd name="T74" fmla="*/ 629 w 714"/>
                      <a:gd name="T75" fmla="*/ 703 h 729"/>
                      <a:gd name="T76" fmla="*/ 586 w 714"/>
                      <a:gd name="T77" fmla="*/ 695 h 729"/>
                      <a:gd name="T78" fmla="*/ 561 w 714"/>
                      <a:gd name="T79" fmla="*/ 695 h 729"/>
                      <a:gd name="T80" fmla="*/ 552 w 714"/>
                      <a:gd name="T81" fmla="*/ 695 h 729"/>
                      <a:gd name="T82" fmla="*/ 468 w 714"/>
                      <a:gd name="T83" fmla="*/ 686 h 729"/>
                      <a:gd name="T84" fmla="*/ 459 w 714"/>
                      <a:gd name="T85" fmla="*/ 686 h 729"/>
                      <a:gd name="T86" fmla="*/ 340 w 714"/>
                      <a:gd name="T87" fmla="*/ 678 h 729"/>
                      <a:gd name="T88" fmla="*/ 298 w 714"/>
                      <a:gd name="T89" fmla="*/ 669 h 729"/>
                      <a:gd name="T90" fmla="*/ 272 w 714"/>
                      <a:gd name="T91" fmla="*/ 669 h 729"/>
                      <a:gd name="T92" fmla="*/ 272 w 714"/>
                      <a:gd name="T93" fmla="*/ 669 h 729"/>
                      <a:gd name="T94" fmla="*/ 272 w 714"/>
                      <a:gd name="T95" fmla="*/ 669 h 729"/>
                      <a:gd name="T96" fmla="*/ 272 w 714"/>
                      <a:gd name="T97" fmla="*/ 678 h 729"/>
                      <a:gd name="T98" fmla="*/ 272 w 714"/>
                      <a:gd name="T99" fmla="*/ 678 h 729"/>
                      <a:gd name="T100" fmla="*/ 272 w 714"/>
                      <a:gd name="T101" fmla="*/ 686 h 729"/>
                      <a:gd name="T102" fmla="*/ 272 w 714"/>
                      <a:gd name="T103" fmla="*/ 695 h 729"/>
                      <a:gd name="T104" fmla="*/ 281 w 714"/>
                      <a:gd name="T105" fmla="*/ 695 h 729"/>
                      <a:gd name="T106" fmla="*/ 196 w 714"/>
                      <a:gd name="T107" fmla="*/ 686 h 729"/>
                      <a:gd name="T108" fmla="*/ 102 w 714"/>
                      <a:gd name="T109" fmla="*/ 678 h 729"/>
                      <a:gd name="T110" fmla="*/ 94 w 714"/>
                      <a:gd name="T111" fmla="*/ 729 h 729"/>
                      <a:gd name="T112" fmla="*/ 0 w 714"/>
                      <a:gd name="T113" fmla="*/ 720 h 729"/>
                      <a:gd name="T114" fmla="*/ 17 w 714"/>
                      <a:gd name="T115" fmla="*/ 576 h 729"/>
                      <a:gd name="T116" fmla="*/ 17 w 714"/>
                      <a:gd name="T117" fmla="*/ 576 h 729"/>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714"/>
                      <a:gd name="T178" fmla="*/ 0 h 729"/>
                      <a:gd name="T179" fmla="*/ 714 w 714"/>
                      <a:gd name="T180" fmla="*/ 729 h 729"/>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714" h="729">
                        <a:moveTo>
                          <a:pt x="17" y="576"/>
                        </a:moveTo>
                        <a:lnTo>
                          <a:pt x="26" y="534"/>
                        </a:lnTo>
                        <a:lnTo>
                          <a:pt x="34" y="483"/>
                        </a:lnTo>
                        <a:lnTo>
                          <a:pt x="43" y="407"/>
                        </a:lnTo>
                        <a:lnTo>
                          <a:pt x="60" y="305"/>
                        </a:lnTo>
                        <a:lnTo>
                          <a:pt x="68" y="254"/>
                        </a:lnTo>
                        <a:lnTo>
                          <a:pt x="85" y="127"/>
                        </a:lnTo>
                        <a:lnTo>
                          <a:pt x="102" y="0"/>
                        </a:lnTo>
                        <a:lnTo>
                          <a:pt x="170" y="9"/>
                        </a:lnTo>
                        <a:lnTo>
                          <a:pt x="264" y="17"/>
                        </a:lnTo>
                        <a:lnTo>
                          <a:pt x="315" y="25"/>
                        </a:lnTo>
                        <a:lnTo>
                          <a:pt x="323" y="25"/>
                        </a:lnTo>
                        <a:lnTo>
                          <a:pt x="357" y="34"/>
                        </a:lnTo>
                        <a:lnTo>
                          <a:pt x="408" y="34"/>
                        </a:lnTo>
                        <a:lnTo>
                          <a:pt x="434" y="42"/>
                        </a:lnTo>
                        <a:lnTo>
                          <a:pt x="484" y="42"/>
                        </a:lnTo>
                        <a:lnTo>
                          <a:pt x="493" y="42"/>
                        </a:lnTo>
                        <a:lnTo>
                          <a:pt x="612" y="51"/>
                        </a:lnTo>
                        <a:lnTo>
                          <a:pt x="705" y="59"/>
                        </a:lnTo>
                        <a:lnTo>
                          <a:pt x="714" y="59"/>
                        </a:lnTo>
                        <a:lnTo>
                          <a:pt x="705" y="127"/>
                        </a:lnTo>
                        <a:lnTo>
                          <a:pt x="697" y="186"/>
                        </a:lnTo>
                        <a:lnTo>
                          <a:pt x="697" y="220"/>
                        </a:lnTo>
                        <a:lnTo>
                          <a:pt x="697" y="237"/>
                        </a:lnTo>
                        <a:lnTo>
                          <a:pt x="688" y="297"/>
                        </a:lnTo>
                        <a:lnTo>
                          <a:pt x="688" y="322"/>
                        </a:lnTo>
                        <a:lnTo>
                          <a:pt x="688" y="347"/>
                        </a:lnTo>
                        <a:lnTo>
                          <a:pt x="680" y="407"/>
                        </a:lnTo>
                        <a:lnTo>
                          <a:pt x="680" y="475"/>
                        </a:lnTo>
                        <a:lnTo>
                          <a:pt x="671" y="500"/>
                        </a:lnTo>
                        <a:lnTo>
                          <a:pt x="671" y="525"/>
                        </a:lnTo>
                        <a:lnTo>
                          <a:pt x="671" y="585"/>
                        </a:lnTo>
                        <a:lnTo>
                          <a:pt x="663" y="636"/>
                        </a:lnTo>
                        <a:lnTo>
                          <a:pt x="663" y="695"/>
                        </a:lnTo>
                        <a:lnTo>
                          <a:pt x="654" y="703"/>
                        </a:lnTo>
                        <a:lnTo>
                          <a:pt x="629" y="703"/>
                        </a:lnTo>
                        <a:lnTo>
                          <a:pt x="586" y="695"/>
                        </a:lnTo>
                        <a:lnTo>
                          <a:pt x="561" y="695"/>
                        </a:lnTo>
                        <a:lnTo>
                          <a:pt x="552" y="695"/>
                        </a:lnTo>
                        <a:lnTo>
                          <a:pt x="468" y="686"/>
                        </a:lnTo>
                        <a:lnTo>
                          <a:pt x="459" y="686"/>
                        </a:lnTo>
                        <a:lnTo>
                          <a:pt x="340" y="678"/>
                        </a:lnTo>
                        <a:lnTo>
                          <a:pt x="298" y="669"/>
                        </a:lnTo>
                        <a:lnTo>
                          <a:pt x="272" y="669"/>
                        </a:lnTo>
                        <a:lnTo>
                          <a:pt x="272" y="678"/>
                        </a:lnTo>
                        <a:lnTo>
                          <a:pt x="272" y="686"/>
                        </a:lnTo>
                        <a:lnTo>
                          <a:pt x="272" y="695"/>
                        </a:lnTo>
                        <a:lnTo>
                          <a:pt x="281" y="695"/>
                        </a:lnTo>
                        <a:lnTo>
                          <a:pt x="196" y="686"/>
                        </a:lnTo>
                        <a:lnTo>
                          <a:pt x="102" y="678"/>
                        </a:lnTo>
                        <a:lnTo>
                          <a:pt x="94" y="729"/>
                        </a:lnTo>
                        <a:lnTo>
                          <a:pt x="0" y="720"/>
                        </a:lnTo>
                        <a:lnTo>
                          <a:pt x="17" y="576"/>
                        </a:lnTo>
                        <a:close/>
                      </a:path>
                    </a:pathLst>
                  </a:custGeom>
                  <a:solidFill>
                    <a:schemeClr val="bg2"/>
                  </a:solidFill>
                  <a:ln w="12700">
                    <a:noFill/>
                    <a:round/>
                    <a:headEnd/>
                    <a:tailEnd/>
                  </a:ln>
                </p:spPr>
                <p:txBody>
                  <a:bodyPr/>
                  <a:lstStyle/>
                  <a:p>
                    <a:endParaRPr lang="en-US" sz="1350"/>
                  </a:p>
                </p:txBody>
              </p:sp>
              <p:sp>
                <p:nvSpPr>
                  <p:cNvPr id="426" name="Freeform 55"/>
                  <p:cNvSpPr>
                    <a:spLocks/>
                  </p:cNvSpPr>
                  <p:nvPr/>
                </p:nvSpPr>
                <p:spPr bwMode="auto">
                  <a:xfrm>
                    <a:off x="3742" y="2614"/>
                    <a:ext cx="391" cy="636"/>
                  </a:xfrm>
                  <a:custGeom>
                    <a:avLst/>
                    <a:gdLst>
                      <a:gd name="T0" fmla="*/ 365 w 391"/>
                      <a:gd name="T1" fmla="*/ 398 h 636"/>
                      <a:gd name="T2" fmla="*/ 374 w 391"/>
                      <a:gd name="T3" fmla="*/ 415 h 636"/>
                      <a:gd name="T4" fmla="*/ 374 w 391"/>
                      <a:gd name="T5" fmla="*/ 424 h 636"/>
                      <a:gd name="T6" fmla="*/ 382 w 391"/>
                      <a:gd name="T7" fmla="*/ 441 h 636"/>
                      <a:gd name="T8" fmla="*/ 382 w 391"/>
                      <a:gd name="T9" fmla="*/ 466 h 636"/>
                      <a:gd name="T10" fmla="*/ 382 w 391"/>
                      <a:gd name="T11" fmla="*/ 475 h 636"/>
                      <a:gd name="T12" fmla="*/ 382 w 391"/>
                      <a:gd name="T13" fmla="*/ 483 h 636"/>
                      <a:gd name="T14" fmla="*/ 391 w 391"/>
                      <a:gd name="T15" fmla="*/ 500 h 636"/>
                      <a:gd name="T16" fmla="*/ 280 w 391"/>
                      <a:gd name="T17" fmla="*/ 517 h 636"/>
                      <a:gd name="T18" fmla="*/ 204 w 391"/>
                      <a:gd name="T19" fmla="*/ 525 h 636"/>
                      <a:gd name="T20" fmla="*/ 110 w 391"/>
                      <a:gd name="T21" fmla="*/ 534 h 636"/>
                      <a:gd name="T22" fmla="*/ 110 w 391"/>
                      <a:gd name="T23" fmla="*/ 551 h 636"/>
                      <a:gd name="T24" fmla="*/ 127 w 391"/>
                      <a:gd name="T25" fmla="*/ 568 h 636"/>
                      <a:gd name="T26" fmla="*/ 136 w 391"/>
                      <a:gd name="T27" fmla="*/ 576 h 636"/>
                      <a:gd name="T28" fmla="*/ 136 w 391"/>
                      <a:gd name="T29" fmla="*/ 593 h 636"/>
                      <a:gd name="T30" fmla="*/ 119 w 391"/>
                      <a:gd name="T31" fmla="*/ 619 h 636"/>
                      <a:gd name="T32" fmla="*/ 76 w 391"/>
                      <a:gd name="T33" fmla="*/ 636 h 636"/>
                      <a:gd name="T34" fmla="*/ 85 w 391"/>
                      <a:gd name="T35" fmla="*/ 610 h 636"/>
                      <a:gd name="T36" fmla="*/ 59 w 391"/>
                      <a:gd name="T37" fmla="*/ 619 h 636"/>
                      <a:gd name="T38" fmla="*/ 26 w 391"/>
                      <a:gd name="T39" fmla="*/ 576 h 636"/>
                      <a:gd name="T40" fmla="*/ 9 w 391"/>
                      <a:gd name="T41" fmla="*/ 483 h 636"/>
                      <a:gd name="T42" fmla="*/ 9 w 391"/>
                      <a:gd name="T43" fmla="*/ 381 h 636"/>
                      <a:gd name="T44" fmla="*/ 9 w 391"/>
                      <a:gd name="T45" fmla="*/ 297 h 636"/>
                      <a:gd name="T46" fmla="*/ 9 w 391"/>
                      <a:gd name="T47" fmla="*/ 212 h 636"/>
                      <a:gd name="T48" fmla="*/ 9 w 391"/>
                      <a:gd name="T49" fmla="*/ 144 h 636"/>
                      <a:gd name="T50" fmla="*/ 9 w 391"/>
                      <a:gd name="T51" fmla="*/ 76 h 636"/>
                      <a:gd name="T52" fmla="*/ 9 w 391"/>
                      <a:gd name="T53" fmla="*/ 34 h 636"/>
                      <a:gd name="T54" fmla="*/ 26 w 391"/>
                      <a:gd name="T55" fmla="*/ 17 h 636"/>
                      <a:gd name="T56" fmla="*/ 102 w 391"/>
                      <a:gd name="T57" fmla="*/ 17 h 636"/>
                      <a:gd name="T58" fmla="*/ 195 w 391"/>
                      <a:gd name="T59" fmla="*/ 9 h 636"/>
                      <a:gd name="T60" fmla="*/ 272 w 391"/>
                      <a:gd name="T61" fmla="*/ 0 h 636"/>
                      <a:gd name="T62" fmla="*/ 289 w 391"/>
                      <a:gd name="T63" fmla="*/ 51 h 636"/>
                      <a:gd name="T64" fmla="*/ 306 w 391"/>
                      <a:gd name="T65" fmla="*/ 110 h 636"/>
                      <a:gd name="T66" fmla="*/ 314 w 391"/>
                      <a:gd name="T67" fmla="*/ 170 h 636"/>
                      <a:gd name="T68" fmla="*/ 340 w 391"/>
                      <a:gd name="T69" fmla="*/ 237 h 636"/>
                      <a:gd name="T70" fmla="*/ 348 w 391"/>
                      <a:gd name="T71" fmla="*/ 271 h 636"/>
                      <a:gd name="T72" fmla="*/ 357 w 391"/>
                      <a:gd name="T73" fmla="*/ 280 h 636"/>
                      <a:gd name="T74" fmla="*/ 357 w 391"/>
                      <a:gd name="T75" fmla="*/ 288 h 636"/>
                      <a:gd name="T76" fmla="*/ 357 w 391"/>
                      <a:gd name="T77" fmla="*/ 297 h 636"/>
                      <a:gd name="T78" fmla="*/ 374 w 391"/>
                      <a:gd name="T79" fmla="*/ 322 h 636"/>
                      <a:gd name="T80" fmla="*/ 374 w 391"/>
                      <a:gd name="T81" fmla="*/ 331 h 636"/>
                      <a:gd name="T82" fmla="*/ 374 w 391"/>
                      <a:gd name="T83" fmla="*/ 331 h 636"/>
                      <a:gd name="T84" fmla="*/ 382 w 391"/>
                      <a:gd name="T85" fmla="*/ 339 h 636"/>
                      <a:gd name="T86" fmla="*/ 382 w 391"/>
                      <a:gd name="T87" fmla="*/ 348 h 636"/>
                      <a:gd name="T88" fmla="*/ 382 w 391"/>
                      <a:gd name="T89" fmla="*/ 348 h 636"/>
                      <a:gd name="T90" fmla="*/ 374 w 391"/>
                      <a:gd name="T91" fmla="*/ 364 h 636"/>
                      <a:gd name="T92" fmla="*/ 374 w 391"/>
                      <a:gd name="T93" fmla="*/ 373 h 636"/>
                      <a:gd name="T94" fmla="*/ 374 w 391"/>
                      <a:gd name="T95" fmla="*/ 381 h 6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391"/>
                      <a:gd name="T145" fmla="*/ 0 h 636"/>
                      <a:gd name="T146" fmla="*/ 391 w 391"/>
                      <a:gd name="T147" fmla="*/ 636 h 6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391" h="636">
                        <a:moveTo>
                          <a:pt x="374" y="381"/>
                        </a:moveTo>
                        <a:lnTo>
                          <a:pt x="365" y="390"/>
                        </a:lnTo>
                        <a:lnTo>
                          <a:pt x="365" y="398"/>
                        </a:lnTo>
                        <a:lnTo>
                          <a:pt x="365" y="407"/>
                        </a:lnTo>
                        <a:lnTo>
                          <a:pt x="374" y="415"/>
                        </a:lnTo>
                        <a:lnTo>
                          <a:pt x="374" y="424"/>
                        </a:lnTo>
                        <a:lnTo>
                          <a:pt x="382" y="432"/>
                        </a:lnTo>
                        <a:lnTo>
                          <a:pt x="382" y="441"/>
                        </a:lnTo>
                        <a:lnTo>
                          <a:pt x="382" y="449"/>
                        </a:lnTo>
                        <a:lnTo>
                          <a:pt x="382" y="458"/>
                        </a:lnTo>
                        <a:lnTo>
                          <a:pt x="382" y="466"/>
                        </a:lnTo>
                        <a:lnTo>
                          <a:pt x="382" y="475"/>
                        </a:lnTo>
                        <a:lnTo>
                          <a:pt x="382" y="483"/>
                        </a:lnTo>
                        <a:lnTo>
                          <a:pt x="391" y="492"/>
                        </a:lnTo>
                        <a:lnTo>
                          <a:pt x="391" y="500"/>
                        </a:lnTo>
                        <a:lnTo>
                          <a:pt x="340" y="509"/>
                        </a:lnTo>
                        <a:lnTo>
                          <a:pt x="280" y="517"/>
                        </a:lnTo>
                        <a:lnTo>
                          <a:pt x="263" y="517"/>
                        </a:lnTo>
                        <a:lnTo>
                          <a:pt x="246" y="517"/>
                        </a:lnTo>
                        <a:lnTo>
                          <a:pt x="204" y="525"/>
                        </a:lnTo>
                        <a:lnTo>
                          <a:pt x="195" y="525"/>
                        </a:lnTo>
                        <a:lnTo>
                          <a:pt x="153" y="525"/>
                        </a:lnTo>
                        <a:lnTo>
                          <a:pt x="110" y="534"/>
                        </a:lnTo>
                        <a:lnTo>
                          <a:pt x="110" y="551"/>
                        </a:lnTo>
                        <a:lnTo>
                          <a:pt x="119" y="559"/>
                        </a:lnTo>
                        <a:lnTo>
                          <a:pt x="119" y="568"/>
                        </a:lnTo>
                        <a:lnTo>
                          <a:pt x="127" y="568"/>
                        </a:lnTo>
                        <a:lnTo>
                          <a:pt x="136" y="568"/>
                        </a:lnTo>
                        <a:lnTo>
                          <a:pt x="136" y="576"/>
                        </a:lnTo>
                        <a:lnTo>
                          <a:pt x="136" y="585"/>
                        </a:lnTo>
                        <a:lnTo>
                          <a:pt x="127" y="593"/>
                        </a:lnTo>
                        <a:lnTo>
                          <a:pt x="136" y="593"/>
                        </a:lnTo>
                        <a:lnTo>
                          <a:pt x="136" y="602"/>
                        </a:lnTo>
                        <a:lnTo>
                          <a:pt x="127" y="610"/>
                        </a:lnTo>
                        <a:lnTo>
                          <a:pt x="119" y="619"/>
                        </a:lnTo>
                        <a:lnTo>
                          <a:pt x="119" y="627"/>
                        </a:lnTo>
                        <a:lnTo>
                          <a:pt x="93" y="636"/>
                        </a:lnTo>
                        <a:lnTo>
                          <a:pt x="76" y="636"/>
                        </a:lnTo>
                        <a:lnTo>
                          <a:pt x="93" y="627"/>
                        </a:lnTo>
                        <a:lnTo>
                          <a:pt x="102" y="627"/>
                        </a:lnTo>
                        <a:lnTo>
                          <a:pt x="85" y="610"/>
                        </a:lnTo>
                        <a:lnTo>
                          <a:pt x="76" y="585"/>
                        </a:lnTo>
                        <a:lnTo>
                          <a:pt x="68" y="568"/>
                        </a:lnTo>
                        <a:lnTo>
                          <a:pt x="59" y="619"/>
                        </a:lnTo>
                        <a:lnTo>
                          <a:pt x="34" y="619"/>
                        </a:lnTo>
                        <a:lnTo>
                          <a:pt x="26" y="619"/>
                        </a:lnTo>
                        <a:lnTo>
                          <a:pt x="26" y="576"/>
                        </a:lnTo>
                        <a:lnTo>
                          <a:pt x="17" y="542"/>
                        </a:lnTo>
                        <a:lnTo>
                          <a:pt x="17" y="525"/>
                        </a:lnTo>
                        <a:lnTo>
                          <a:pt x="9" y="483"/>
                        </a:lnTo>
                        <a:lnTo>
                          <a:pt x="9" y="449"/>
                        </a:lnTo>
                        <a:lnTo>
                          <a:pt x="9" y="424"/>
                        </a:lnTo>
                        <a:lnTo>
                          <a:pt x="9" y="381"/>
                        </a:lnTo>
                        <a:lnTo>
                          <a:pt x="9" y="373"/>
                        </a:lnTo>
                        <a:lnTo>
                          <a:pt x="9" y="339"/>
                        </a:lnTo>
                        <a:lnTo>
                          <a:pt x="9" y="297"/>
                        </a:lnTo>
                        <a:lnTo>
                          <a:pt x="9" y="288"/>
                        </a:lnTo>
                        <a:lnTo>
                          <a:pt x="9" y="246"/>
                        </a:lnTo>
                        <a:lnTo>
                          <a:pt x="9" y="212"/>
                        </a:lnTo>
                        <a:lnTo>
                          <a:pt x="9" y="187"/>
                        </a:lnTo>
                        <a:lnTo>
                          <a:pt x="9" y="144"/>
                        </a:lnTo>
                        <a:lnTo>
                          <a:pt x="9" y="110"/>
                        </a:lnTo>
                        <a:lnTo>
                          <a:pt x="9" y="93"/>
                        </a:lnTo>
                        <a:lnTo>
                          <a:pt x="9" y="76"/>
                        </a:lnTo>
                        <a:lnTo>
                          <a:pt x="17" y="34"/>
                        </a:lnTo>
                        <a:lnTo>
                          <a:pt x="9" y="34"/>
                        </a:lnTo>
                        <a:lnTo>
                          <a:pt x="0" y="26"/>
                        </a:lnTo>
                        <a:lnTo>
                          <a:pt x="26" y="17"/>
                        </a:lnTo>
                        <a:lnTo>
                          <a:pt x="59" y="17"/>
                        </a:lnTo>
                        <a:lnTo>
                          <a:pt x="102" y="17"/>
                        </a:lnTo>
                        <a:lnTo>
                          <a:pt x="144" y="9"/>
                        </a:lnTo>
                        <a:lnTo>
                          <a:pt x="153" y="9"/>
                        </a:lnTo>
                        <a:lnTo>
                          <a:pt x="195" y="9"/>
                        </a:lnTo>
                        <a:lnTo>
                          <a:pt x="246" y="0"/>
                        </a:lnTo>
                        <a:lnTo>
                          <a:pt x="272" y="0"/>
                        </a:lnTo>
                        <a:lnTo>
                          <a:pt x="272" y="17"/>
                        </a:lnTo>
                        <a:lnTo>
                          <a:pt x="280" y="43"/>
                        </a:lnTo>
                        <a:lnTo>
                          <a:pt x="289" y="51"/>
                        </a:lnTo>
                        <a:lnTo>
                          <a:pt x="289" y="59"/>
                        </a:lnTo>
                        <a:lnTo>
                          <a:pt x="297" y="85"/>
                        </a:lnTo>
                        <a:lnTo>
                          <a:pt x="306" y="110"/>
                        </a:lnTo>
                        <a:lnTo>
                          <a:pt x="306" y="127"/>
                        </a:lnTo>
                        <a:lnTo>
                          <a:pt x="306" y="136"/>
                        </a:lnTo>
                        <a:lnTo>
                          <a:pt x="314" y="170"/>
                        </a:lnTo>
                        <a:lnTo>
                          <a:pt x="323" y="187"/>
                        </a:lnTo>
                        <a:lnTo>
                          <a:pt x="323" y="195"/>
                        </a:lnTo>
                        <a:lnTo>
                          <a:pt x="340" y="237"/>
                        </a:lnTo>
                        <a:lnTo>
                          <a:pt x="348" y="271"/>
                        </a:lnTo>
                        <a:lnTo>
                          <a:pt x="357" y="280"/>
                        </a:lnTo>
                        <a:lnTo>
                          <a:pt x="357" y="288"/>
                        </a:lnTo>
                        <a:lnTo>
                          <a:pt x="357" y="297"/>
                        </a:lnTo>
                        <a:lnTo>
                          <a:pt x="365" y="305"/>
                        </a:lnTo>
                        <a:lnTo>
                          <a:pt x="374" y="314"/>
                        </a:lnTo>
                        <a:lnTo>
                          <a:pt x="374" y="322"/>
                        </a:lnTo>
                        <a:lnTo>
                          <a:pt x="374" y="331"/>
                        </a:lnTo>
                        <a:lnTo>
                          <a:pt x="382" y="339"/>
                        </a:lnTo>
                        <a:lnTo>
                          <a:pt x="382" y="348"/>
                        </a:lnTo>
                        <a:lnTo>
                          <a:pt x="374" y="348"/>
                        </a:lnTo>
                        <a:lnTo>
                          <a:pt x="382" y="348"/>
                        </a:lnTo>
                        <a:lnTo>
                          <a:pt x="374" y="356"/>
                        </a:lnTo>
                        <a:lnTo>
                          <a:pt x="374" y="364"/>
                        </a:lnTo>
                        <a:lnTo>
                          <a:pt x="374" y="373"/>
                        </a:lnTo>
                        <a:lnTo>
                          <a:pt x="374" y="381"/>
                        </a:lnTo>
                        <a:close/>
                      </a:path>
                    </a:pathLst>
                  </a:custGeom>
                  <a:solidFill>
                    <a:schemeClr val="bg2"/>
                  </a:solidFill>
                  <a:ln w="12700">
                    <a:noFill/>
                    <a:round/>
                    <a:headEnd/>
                    <a:tailEnd/>
                  </a:ln>
                </p:spPr>
                <p:txBody>
                  <a:bodyPr/>
                  <a:lstStyle/>
                  <a:p>
                    <a:endParaRPr lang="en-US" sz="1350"/>
                  </a:p>
                </p:txBody>
              </p:sp>
              <p:sp>
                <p:nvSpPr>
                  <p:cNvPr id="427" name="Freeform 56"/>
                  <p:cNvSpPr>
                    <a:spLocks/>
                  </p:cNvSpPr>
                  <p:nvPr/>
                </p:nvSpPr>
                <p:spPr bwMode="auto">
                  <a:xfrm>
                    <a:off x="3402" y="2640"/>
                    <a:ext cx="366" cy="627"/>
                  </a:xfrm>
                  <a:custGeom>
                    <a:avLst/>
                    <a:gdLst>
                      <a:gd name="T0" fmla="*/ 366 w 366"/>
                      <a:gd name="T1" fmla="*/ 601 h 627"/>
                      <a:gd name="T2" fmla="*/ 272 w 366"/>
                      <a:gd name="T3" fmla="*/ 601 h 627"/>
                      <a:gd name="T4" fmla="*/ 238 w 366"/>
                      <a:gd name="T5" fmla="*/ 618 h 627"/>
                      <a:gd name="T6" fmla="*/ 230 w 366"/>
                      <a:gd name="T7" fmla="*/ 610 h 627"/>
                      <a:gd name="T8" fmla="*/ 221 w 366"/>
                      <a:gd name="T9" fmla="*/ 593 h 627"/>
                      <a:gd name="T10" fmla="*/ 213 w 366"/>
                      <a:gd name="T11" fmla="*/ 584 h 627"/>
                      <a:gd name="T12" fmla="*/ 204 w 366"/>
                      <a:gd name="T13" fmla="*/ 567 h 627"/>
                      <a:gd name="T14" fmla="*/ 213 w 366"/>
                      <a:gd name="T15" fmla="*/ 559 h 627"/>
                      <a:gd name="T16" fmla="*/ 213 w 366"/>
                      <a:gd name="T17" fmla="*/ 542 h 627"/>
                      <a:gd name="T18" fmla="*/ 213 w 366"/>
                      <a:gd name="T19" fmla="*/ 525 h 627"/>
                      <a:gd name="T20" fmla="*/ 145 w 366"/>
                      <a:gd name="T21" fmla="*/ 525 h 627"/>
                      <a:gd name="T22" fmla="*/ 9 w 366"/>
                      <a:gd name="T23" fmla="*/ 533 h 627"/>
                      <a:gd name="T24" fmla="*/ 9 w 366"/>
                      <a:gd name="T25" fmla="*/ 508 h 627"/>
                      <a:gd name="T26" fmla="*/ 17 w 366"/>
                      <a:gd name="T27" fmla="*/ 491 h 627"/>
                      <a:gd name="T28" fmla="*/ 17 w 366"/>
                      <a:gd name="T29" fmla="*/ 483 h 627"/>
                      <a:gd name="T30" fmla="*/ 17 w 366"/>
                      <a:gd name="T31" fmla="*/ 466 h 627"/>
                      <a:gd name="T32" fmla="*/ 17 w 366"/>
                      <a:gd name="T33" fmla="*/ 457 h 627"/>
                      <a:gd name="T34" fmla="*/ 34 w 366"/>
                      <a:gd name="T35" fmla="*/ 440 h 627"/>
                      <a:gd name="T36" fmla="*/ 34 w 366"/>
                      <a:gd name="T37" fmla="*/ 440 h 627"/>
                      <a:gd name="T38" fmla="*/ 43 w 366"/>
                      <a:gd name="T39" fmla="*/ 423 h 627"/>
                      <a:gd name="T40" fmla="*/ 60 w 366"/>
                      <a:gd name="T41" fmla="*/ 398 h 627"/>
                      <a:gd name="T42" fmla="*/ 60 w 366"/>
                      <a:gd name="T43" fmla="*/ 389 h 627"/>
                      <a:gd name="T44" fmla="*/ 60 w 366"/>
                      <a:gd name="T45" fmla="*/ 389 h 627"/>
                      <a:gd name="T46" fmla="*/ 60 w 366"/>
                      <a:gd name="T47" fmla="*/ 381 h 627"/>
                      <a:gd name="T48" fmla="*/ 68 w 366"/>
                      <a:gd name="T49" fmla="*/ 364 h 627"/>
                      <a:gd name="T50" fmla="*/ 68 w 366"/>
                      <a:gd name="T51" fmla="*/ 355 h 627"/>
                      <a:gd name="T52" fmla="*/ 60 w 366"/>
                      <a:gd name="T53" fmla="*/ 347 h 627"/>
                      <a:gd name="T54" fmla="*/ 68 w 366"/>
                      <a:gd name="T55" fmla="*/ 338 h 627"/>
                      <a:gd name="T56" fmla="*/ 68 w 366"/>
                      <a:gd name="T57" fmla="*/ 322 h 627"/>
                      <a:gd name="T58" fmla="*/ 60 w 366"/>
                      <a:gd name="T59" fmla="*/ 313 h 627"/>
                      <a:gd name="T60" fmla="*/ 51 w 366"/>
                      <a:gd name="T61" fmla="*/ 279 h 627"/>
                      <a:gd name="T62" fmla="*/ 43 w 366"/>
                      <a:gd name="T63" fmla="*/ 288 h 627"/>
                      <a:gd name="T64" fmla="*/ 43 w 366"/>
                      <a:gd name="T65" fmla="*/ 262 h 627"/>
                      <a:gd name="T66" fmla="*/ 51 w 366"/>
                      <a:gd name="T67" fmla="*/ 245 h 627"/>
                      <a:gd name="T68" fmla="*/ 43 w 366"/>
                      <a:gd name="T69" fmla="*/ 237 h 627"/>
                      <a:gd name="T70" fmla="*/ 51 w 366"/>
                      <a:gd name="T71" fmla="*/ 220 h 627"/>
                      <a:gd name="T72" fmla="*/ 51 w 366"/>
                      <a:gd name="T73" fmla="*/ 220 h 627"/>
                      <a:gd name="T74" fmla="*/ 34 w 366"/>
                      <a:gd name="T75" fmla="*/ 220 h 627"/>
                      <a:gd name="T76" fmla="*/ 34 w 366"/>
                      <a:gd name="T77" fmla="*/ 203 h 627"/>
                      <a:gd name="T78" fmla="*/ 34 w 366"/>
                      <a:gd name="T79" fmla="*/ 186 h 627"/>
                      <a:gd name="T80" fmla="*/ 51 w 366"/>
                      <a:gd name="T81" fmla="*/ 186 h 627"/>
                      <a:gd name="T82" fmla="*/ 51 w 366"/>
                      <a:gd name="T83" fmla="*/ 178 h 627"/>
                      <a:gd name="T84" fmla="*/ 51 w 366"/>
                      <a:gd name="T85" fmla="*/ 169 h 627"/>
                      <a:gd name="T86" fmla="*/ 51 w 366"/>
                      <a:gd name="T87" fmla="*/ 152 h 627"/>
                      <a:gd name="T88" fmla="*/ 60 w 366"/>
                      <a:gd name="T89" fmla="*/ 144 h 627"/>
                      <a:gd name="T90" fmla="*/ 68 w 366"/>
                      <a:gd name="T91" fmla="*/ 127 h 627"/>
                      <a:gd name="T92" fmla="*/ 68 w 366"/>
                      <a:gd name="T93" fmla="*/ 118 h 627"/>
                      <a:gd name="T94" fmla="*/ 77 w 366"/>
                      <a:gd name="T95" fmla="*/ 101 h 627"/>
                      <a:gd name="T96" fmla="*/ 94 w 366"/>
                      <a:gd name="T97" fmla="*/ 101 h 627"/>
                      <a:gd name="T98" fmla="*/ 102 w 366"/>
                      <a:gd name="T99" fmla="*/ 76 h 627"/>
                      <a:gd name="T100" fmla="*/ 102 w 366"/>
                      <a:gd name="T101" fmla="*/ 59 h 627"/>
                      <a:gd name="T102" fmla="*/ 102 w 366"/>
                      <a:gd name="T103" fmla="*/ 42 h 627"/>
                      <a:gd name="T104" fmla="*/ 102 w 366"/>
                      <a:gd name="T105" fmla="*/ 50 h 627"/>
                      <a:gd name="T106" fmla="*/ 111 w 366"/>
                      <a:gd name="T107" fmla="*/ 33 h 627"/>
                      <a:gd name="T108" fmla="*/ 128 w 366"/>
                      <a:gd name="T109" fmla="*/ 33 h 627"/>
                      <a:gd name="T110" fmla="*/ 119 w 366"/>
                      <a:gd name="T111" fmla="*/ 17 h 627"/>
                      <a:gd name="T112" fmla="*/ 281 w 366"/>
                      <a:gd name="T113" fmla="*/ 0 h 627"/>
                      <a:gd name="T114" fmla="*/ 357 w 366"/>
                      <a:gd name="T115" fmla="*/ 8 h 627"/>
                      <a:gd name="T116" fmla="*/ 349 w 366"/>
                      <a:gd name="T117" fmla="*/ 186 h 627"/>
                      <a:gd name="T118" fmla="*/ 349 w 366"/>
                      <a:gd name="T119" fmla="*/ 398 h 627"/>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366"/>
                      <a:gd name="T181" fmla="*/ 0 h 627"/>
                      <a:gd name="T182" fmla="*/ 366 w 366"/>
                      <a:gd name="T183" fmla="*/ 627 h 627"/>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366" h="627">
                        <a:moveTo>
                          <a:pt x="349" y="457"/>
                        </a:moveTo>
                        <a:lnTo>
                          <a:pt x="357" y="499"/>
                        </a:lnTo>
                        <a:lnTo>
                          <a:pt x="357" y="516"/>
                        </a:lnTo>
                        <a:lnTo>
                          <a:pt x="366" y="550"/>
                        </a:lnTo>
                        <a:lnTo>
                          <a:pt x="366" y="593"/>
                        </a:lnTo>
                        <a:lnTo>
                          <a:pt x="366" y="601"/>
                        </a:lnTo>
                        <a:lnTo>
                          <a:pt x="349" y="593"/>
                        </a:lnTo>
                        <a:lnTo>
                          <a:pt x="340" y="601"/>
                        </a:lnTo>
                        <a:lnTo>
                          <a:pt x="315" y="593"/>
                        </a:lnTo>
                        <a:lnTo>
                          <a:pt x="306" y="593"/>
                        </a:lnTo>
                        <a:lnTo>
                          <a:pt x="315" y="593"/>
                        </a:lnTo>
                        <a:lnTo>
                          <a:pt x="272" y="610"/>
                        </a:lnTo>
                        <a:lnTo>
                          <a:pt x="272" y="601"/>
                        </a:lnTo>
                        <a:lnTo>
                          <a:pt x="264" y="601"/>
                        </a:lnTo>
                        <a:lnTo>
                          <a:pt x="264" y="610"/>
                        </a:lnTo>
                        <a:lnTo>
                          <a:pt x="255" y="618"/>
                        </a:lnTo>
                        <a:lnTo>
                          <a:pt x="255" y="627"/>
                        </a:lnTo>
                        <a:lnTo>
                          <a:pt x="238" y="627"/>
                        </a:lnTo>
                        <a:lnTo>
                          <a:pt x="238" y="618"/>
                        </a:lnTo>
                        <a:lnTo>
                          <a:pt x="230" y="618"/>
                        </a:lnTo>
                        <a:lnTo>
                          <a:pt x="230" y="610"/>
                        </a:lnTo>
                        <a:lnTo>
                          <a:pt x="238" y="610"/>
                        </a:lnTo>
                        <a:lnTo>
                          <a:pt x="230" y="610"/>
                        </a:lnTo>
                        <a:lnTo>
                          <a:pt x="230" y="601"/>
                        </a:lnTo>
                        <a:lnTo>
                          <a:pt x="230" y="593"/>
                        </a:lnTo>
                        <a:lnTo>
                          <a:pt x="221" y="593"/>
                        </a:lnTo>
                        <a:lnTo>
                          <a:pt x="221" y="584"/>
                        </a:lnTo>
                        <a:lnTo>
                          <a:pt x="213" y="584"/>
                        </a:lnTo>
                        <a:lnTo>
                          <a:pt x="213" y="576"/>
                        </a:lnTo>
                        <a:lnTo>
                          <a:pt x="213" y="567"/>
                        </a:lnTo>
                        <a:lnTo>
                          <a:pt x="204" y="567"/>
                        </a:lnTo>
                        <a:lnTo>
                          <a:pt x="204" y="559"/>
                        </a:lnTo>
                        <a:lnTo>
                          <a:pt x="213" y="559"/>
                        </a:lnTo>
                        <a:lnTo>
                          <a:pt x="204" y="550"/>
                        </a:lnTo>
                        <a:lnTo>
                          <a:pt x="213" y="550"/>
                        </a:lnTo>
                        <a:lnTo>
                          <a:pt x="213" y="542"/>
                        </a:lnTo>
                        <a:lnTo>
                          <a:pt x="213" y="533"/>
                        </a:lnTo>
                        <a:lnTo>
                          <a:pt x="213" y="525"/>
                        </a:lnTo>
                        <a:lnTo>
                          <a:pt x="221" y="525"/>
                        </a:lnTo>
                        <a:lnTo>
                          <a:pt x="213" y="525"/>
                        </a:lnTo>
                        <a:lnTo>
                          <a:pt x="204" y="525"/>
                        </a:lnTo>
                        <a:lnTo>
                          <a:pt x="162" y="525"/>
                        </a:lnTo>
                        <a:lnTo>
                          <a:pt x="145" y="525"/>
                        </a:lnTo>
                        <a:lnTo>
                          <a:pt x="128" y="533"/>
                        </a:lnTo>
                        <a:lnTo>
                          <a:pt x="94" y="533"/>
                        </a:lnTo>
                        <a:lnTo>
                          <a:pt x="68" y="533"/>
                        </a:lnTo>
                        <a:lnTo>
                          <a:pt x="60" y="533"/>
                        </a:lnTo>
                        <a:lnTo>
                          <a:pt x="9" y="533"/>
                        </a:lnTo>
                        <a:lnTo>
                          <a:pt x="17" y="533"/>
                        </a:lnTo>
                        <a:lnTo>
                          <a:pt x="17" y="525"/>
                        </a:lnTo>
                        <a:lnTo>
                          <a:pt x="9" y="516"/>
                        </a:lnTo>
                        <a:lnTo>
                          <a:pt x="9" y="508"/>
                        </a:lnTo>
                        <a:lnTo>
                          <a:pt x="0" y="499"/>
                        </a:lnTo>
                        <a:lnTo>
                          <a:pt x="9" y="499"/>
                        </a:lnTo>
                        <a:lnTo>
                          <a:pt x="17" y="499"/>
                        </a:lnTo>
                        <a:lnTo>
                          <a:pt x="17" y="491"/>
                        </a:lnTo>
                        <a:lnTo>
                          <a:pt x="17" y="483"/>
                        </a:lnTo>
                        <a:lnTo>
                          <a:pt x="9" y="483"/>
                        </a:lnTo>
                        <a:lnTo>
                          <a:pt x="17" y="483"/>
                        </a:lnTo>
                        <a:lnTo>
                          <a:pt x="17" y="491"/>
                        </a:lnTo>
                        <a:lnTo>
                          <a:pt x="26" y="491"/>
                        </a:lnTo>
                        <a:lnTo>
                          <a:pt x="26" y="483"/>
                        </a:lnTo>
                        <a:lnTo>
                          <a:pt x="17" y="474"/>
                        </a:lnTo>
                        <a:lnTo>
                          <a:pt x="17" y="466"/>
                        </a:lnTo>
                        <a:lnTo>
                          <a:pt x="26" y="466"/>
                        </a:lnTo>
                        <a:lnTo>
                          <a:pt x="26" y="457"/>
                        </a:lnTo>
                        <a:lnTo>
                          <a:pt x="17" y="457"/>
                        </a:lnTo>
                        <a:lnTo>
                          <a:pt x="17" y="449"/>
                        </a:lnTo>
                        <a:lnTo>
                          <a:pt x="26" y="457"/>
                        </a:lnTo>
                        <a:lnTo>
                          <a:pt x="26" y="449"/>
                        </a:lnTo>
                        <a:lnTo>
                          <a:pt x="26" y="440"/>
                        </a:lnTo>
                        <a:lnTo>
                          <a:pt x="34" y="440"/>
                        </a:lnTo>
                        <a:lnTo>
                          <a:pt x="43" y="440"/>
                        </a:lnTo>
                        <a:lnTo>
                          <a:pt x="43" y="432"/>
                        </a:lnTo>
                        <a:lnTo>
                          <a:pt x="34" y="440"/>
                        </a:lnTo>
                        <a:lnTo>
                          <a:pt x="34" y="432"/>
                        </a:lnTo>
                        <a:lnTo>
                          <a:pt x="34" y="423"/>
                        </a:lnTo>
                        <a:lnTo>
                          <a:pt x="43" y="423"/>
                        </a:lnTo>
                        <a:lnTo>
                          <a:pt x="43" y="432"/>
                        </a:lnTo>
                        <a:lnTo>
                          <a:pt x="43" y="423"/>
                        </a:lnTo>
                        <a:lnTo>
                          <a:pt x="51" y="415"/>
                        </a:lnTo>
                        <a:lnTo>
                          <a:pt x="51" y="406"/>
                        </a:lnTo>
                        <a:lnTo>
                          <a:pt x="60" y="406"/>
                        </a:lnTo>
                        <a:lnTo>
                          <a:pt x="60" y="398"/>
                        </a:lnTo>
                        <a:lnTo>
                          <a:pt x="51" y="398"/>
                        </a:lnTo>
                        <a:lnTo>
                          <a:pt x="60" y="398"/>
                        </a:lnTo>
                        <a:lnTo>
                          <a:pt x="60" y="389"/>
                        </a:lnTo>
                        <a:lnTo>
                          <a:pt x="68" y="389"/>
                        </a:lnTo>
                        <a:lnTo>
                          <a:pt x="68" y="381"/>
                        </a:lnTo>
                        <a:lnTo>
                          <a:pt x="60" y="381"/>
                        </a:lnTo>
                        <a:lnTo>
                          <a:pt x="60" y="389"/>
                        </a:lnTo>
                        <a:lnTo>
                          <a:pt x="51" y="389"/>
                        </a:lnTo>
                        <a:lnTo>
                          <a:pt x="51" y="381"/>
                        </a:lnTo>
                        <a:lnTo>
                          <a:pt x="60" y="372"/>
                        </a:lnTo>
                        <a:lnTo>
                          <a:pt x="60" y="381"/>
                        </a:lnTo>
                        <a:lnTo>
                          <a:pt x="60" y="372"/>
                        </a:lnTo>
                        <a:lnTo>
                          <a:pt x="68" y="372"/>
                        </a:lnTo>
                        <a:lnTo>
                          <a:pt x="68" y="364"/>
                        </a:lnTo>
                        <a:lnTo>
                          <a:pt x="77" y="364"/>
                        </a:lnTo>
                        <a:lnTo>
                          <a:pt x="77" y="355"/>
                        </a:lnTo>
                        <a:lnTo>
                          <a:pt x="77" y="364"/>
                        </a:lnTo>
                        <a:lnTo>
                          <a:pt x="68" y="355"/>
                        </a:lnTo>
                        <a:lnTo>
                          <a:pt x="68" y="347"/>
                        </a:lnTo>
                        <a:lnTo>
                          <a:pt x="60" y="347"/>
                        </a:lnTo>
                        <a:lnTo>
                          <a:pt x="51" y="338"/>
                        </a:lnTo>
                        <a:lnTo>
                          <a:pt x="60" y="338"/>
                        </a:lnTo>
                        <a:lnTo>
                          <a:pt x="68" y="338"/>
                        </a:lnTo>
                        <a:lnTo>
                          <a:pt x="60" y="338"/>
                        </a:lnTo>
                        <a:lnTo>
                          <a:pt x="60" y="330"/>
                        </a:lnTo>
                        <a:lnTo>
                          <a:pt x="68" y="322"/>
                        </a:lnTo>
                        <a:lnTo>
                          <a:pt x="60" y="322"/>
                        </a:lnTo>
                        <a:lnTo>
                          <a:pt x="60" y="330"/>
                        </a:lnTo>
                        <a:lnTo>
                          <a:pt x="51" y="330"/>
                        </a:lnTo>
                        <a:lnTo>
                          <a:pt x="51" y="322"/>
                        </a:lnTo>
                        <a:lnTo>
                          <a:pt x="60" y="313"/>
                        </a:lnTo>
                        <a:lnTo>
                          <a:pt x="51" y="313"/>
                        </a:lnTo>
                        <a:lnTo>
                          <a:pt x="51" y="305"/>
                        </a:lnTo>
                        <a:lnTo>
                          <a:pt x="51" y="296"/>
                        </a:lnTo>
                        <a:lnTo>
                          <a:pt x="51" y="279"/>
                        </a:lnTo>
                        <a:lnTo>
                          <a:pt x="51" y="288"/>
                        </a:lnTo>
                        <a:lnTo>
                          <a:pt x="43" y="288"/>
                        </a:lnTo>
                        <a:lnTo>
                          <a:pt x="43" y="279"/>
                        </a:lnTo>
                        <a:lnTo>
                          <a:pt x="43" y="271"/>
                        </a:lnTo>
                        <a:lnTo>
                          <a:pt x="51" y="271"/>
                        </a:lnTo>
                        <a:lnTo>
                          <a:pt x="43" y="262"/>
                        </a:lnTo>
                        <a:lnTo>
                          <a:pt x="51" y="262"/>
                        </a:lnTo>
                        <a:lnTo>
                          <a:pt x="51" y="254"/>
                        </a:lnTo>
                        <a:lnTo>
                          <a:pt x="51" y="245"/>
                        </a:lnTo>
                        <a:lnTo>
                          <a:pt x="60" y="245"/>
                        </a:lnTo>
                        <a:lnTo>
                          <a:pt x="60" y="237"/>
                        </a:lnTo>
                        <a:lnTo>
                          <a:pt x="51" y="237"/>
                        </a:lnTo>
                        <a:lnTo>
                          <a:pt x="51" y="245"/>
                        </a:lnTo>
                        <a:lnTo>
                          <a:pt x="43" y="237"/>
                        </a:lnTo>
                        <a:lnTo>
                          <a:pt x="43" y="228"/>
                        </a:lnTo>
                        <a:lnTo>
                          <a:pt x="51" y="228"/>
                        </a:lnTo>
                        <a:lnTo>
                          <a:pt x="51" y="220"/>
                        </a:lnTo>
                        <a:lnTo>
                          <a:pt x="43" y="228"/>
                        </a:lnTo>
                        <a:lnTo>
                          <a:pt x="43" y="220"/>
                        </a:lnTo>
                        <a:lnTo>
                          <a:pt x="51" y="220"/>
                        </a:lnTo>
                        <a:lnTo>
                          <a:pt x="43" y="211"/>
                        </a:lnTo>
                        <a:lnTo>
                          <a:pt x="43" y="220"/>
                        </a:lnTo>
                        <a:lnTo>
                          <a:pt x="34" y="220"/>
                        </a:lnTo>
                        <a:lnTo>
                          <a:pt x="43" y="211"/>
                        </a:lnTo>
                        <a:lnTo>
                          <a:pt x="34" y="211"/>
                        </a:lnTo>
                        <a:lnTo>
                          <a:pt x="34" y="203"/>
                        </a:lnTo>
                        <a:lnTo>
                          <a:pt x="43" y="203"/>
                        </a:lnTo>
                        <a:lnTo>
                          <a:pt x="43" y="194"/>
                        </a:lnTo>
                        <a:lnTo>
                          <a:pt x="34" y="194"/>
                        </a:lnTo>
                        <a:lnTo>
                          <a:pt x="34" y="186"/>
                        </a:lnTo>
                        <a:lnTo>
                          <a:pt x="43" y="186"/>
                        </a:lnTo>
                        <a:lnTo>
                          <a:pt x="51" y="194"/>
                        </a:lnTo>
                        <a:lnTo>
                          <a:pt x="51" y="186"/>
                        </a:lnTo>
                        <a:lnTo>
                          <a:pt x="43" y="186"/>
                        </a:lnTo>
                        <a:lnTo>
                          <a:pt x="43" y="178"/>
                        </a:lnTo>
                        <a:lnTo>
                          <a:pt x="51" y="178"/>
                        </a:lnTo>
                        <a:lnTo>
                          <a:pt x="60" y="178"/>
                        </a:lnTo>
                        <a:lnTo>
                          <a:pt x="51" y="169"/>
                        </a:lnTo>
                        <a:lnTo>
                          <a:pt x="51" y="161"/>
                        </a:lnTo>
                        <a:lnTo>
                          <a:pt x="51" y="152"/>
                        </a:lnTo>
                        <a:lnTo>
                          <a:pt x="51" y="144"/>
                        </a:lnTo>
                        <a:lnTo>
                          <a:pt x="51" y="152"/>
                        </a:lnTo>
                        <a:lnTo>
                          <a:pt x="60" y="152"/>
                        </a:lnTo>
                        <a:lnTo>
                          <a:pt x="60" y="144"/>
                        </a:lnTo>
                        <a:lnTo>
                          <a:pt x="68" y="144"/>
                        </a:lnTo>
                        <a:lnTo>
                          <a:pt x="68" y="135"/>
                        </a:lnTo>
                        <a:lnTo>
                          <a:pt x="60" y="135"/>
                        </a:lnTo>
                        <a:lnTo>
                          <a:pt x="60" y="127"/>
                        </a:lnTo>
                        <a:lnTo>
                          <a:pt x="68" y="127"/>
                        </a:lnTo>
                        <a:lnTo>
                          <a:pt x="77" y="127"/>
                        </a:lnTo>
                        <a:lnTo>
                          <a:pt x="60" y="118"/>
                        </a:lnTo>
                        <a:lnTo>
                          <a:pt x="60" y="110"/>
                        </a:lnTo>
                        <a:lnTo>
                          <a:pt x="68" y="118"/>
                        </a:lnTo>
                        <a:lnTo>
                          <a:pt x="77" y="118"/>
                        </a:lnTo>
                        <a:lnTo>
                          <a:pt x="77" y="110"/>
                        </a:lnTo>
                        <a:lnTo>
                          <a:pt x="77" y="101"/>
                        </a:lnTo>
                        <a:lnTo>
                          <a:pt x="85" y="93"/>
                        </a:lnTo>
                        <a:lnTo>
                          <a:pt x="85" y="101"/>
                        </a:lnTo>
                        <a:lnTo>
                          <a:pt x="94" y="101"/>
                        </a:lnTo>
                        <a:lnTo>
                          <a:pt x="94" y="93"/>
                        </a:lnTo>
                        <a:lnTo>
                          <a:pt x="94" y="84"/>
                        </a:lnTo>
                        <a:lnTo>
                          <a:pt x="102" y="84"/>
                        </a:lnTo>
                        <a:lnTo>
                          <a:pt x="94" y="84"/>
                        </a:lnTo>
                        <a:lnTo>
                          <a:pt x="94" y="76"/>
                        </a:lnTo>
                        <a:lnTo>
                          <a:pt x="102" y="76"/>
                        </a:lnTo>
                        <a:lnTo>
                          <a:pt x="94" y="67"/>
                        </a:lnTo>
                        <a:lnTo>
                          <a:pt x="94" y="59"/>
                        </a:lnTo>
                        <a:lnTo>
                          <a:pt x="94" y="50"/>
                        </a:lnTo>
                        <a:lnTo>
                          <a:pt x="102" y="59"/>
                        </a:lnTo>
                        <a:lnTo>
                          <a:pt x="111" y="59"/>
                        </a:lnTo>
                        <a:lnTo>
                          <a:pt x="111" y="50"/>
                        </a:lnTo>
                        <a:lnTo>
                          <a:pt x="102" y="50"/>
                        </a:lnTo>
                        <a:lnTo>
                          <a:pt x="102" y="42"/>
                        </a:lnTo>
                        <a:lnTo>
                          <a:pt x="102" y="50"/>
                        </a:lnTo>
                        <a:lnTo>
                          <a:pt x="111" y="50"/>
                        </a:lnTo>
                        <a:lnTo>
                          <a:pt x="111" y="42"/>
                        </a:lnTo>
                        <a:lnTo>
                          <a:pt x="111" y="33"/>
                        </a:lnTo>
                        <a:lnTo>
                          <a:pt x="102" y="33"/>
                        </a:lnTo>
                        <a:lnTo>
                          <a:pt x="111" y="33"/>
                        </a:lnTo>
                        <a:lnTo>
                          <a:pt x="119" y="33"/>
                        </a:lnTo>
                        <a:lnTo>
                          <a:pt x="128" y="33"/>
                        </a:lnTo>
                        <a:lnTo>
                          <a:pt x="128" y="25"/>
                        </a:lnTo>
                        <a:lnTo>
                          <a:pt x="128" y="17"/>
                        </a:lnTo>
                        <a:lnTo>
                          <a:pt x="119" y="17"/>
                        </a:lnTo>
                        <a:lnTo>
                          <a:pt x="187" y="8"/>
                        </a:lnTo>
                        <a:lnTo>
                          <a:pt x="221" y="8"/>
                        </a:lnTo>
                        <a:lnTo>
                          <a:pt x="238" y="8"/>
                        </a:lnTo>
                        <a:lnTo>
                          <a:pt x="255" y="8"/>
                        </a:lnTo>
                        <a:lnTo>
                          <a:pt x="281" y="0"/>
                        </a:lnTo>
                        <a:lnTo>
                          <a:pt x="323" y="0"/>
                        </a:lnTo>
                        <a:lnTo>
                          <a:pt x="340" y="0"/>
                        </a:lnTo>
                        <a:lnTo>
                          <a:pt x="349" y="8"/>
                        </a:lnTo>
                        <a:lnTo>
                          <a:pt x="357" y="8"/>
                        </a:lnTo>
                        <a:lnTo>
                          <a:pt x="349" y="50"/>
                        </a:lnTo>
                        <a:lnTo>
                          <a:pt x="349" y="67"/>
                        </a:lnTo>
                        <a:lnTo>
                          <a:pt x="349" y="84"/>
                        </a:lnTo>
                        <a:lnTo>
                          <a:pt x="349" y="118"/>
                        </a:lnTo>
                        <a:lnTo>
                          <a:pt x="349" y="161"/>
                        </a:lnTo>
                        <a:lnTo>
                          <a:pt x="349" y="186"/>
                        </a:lnTo>
                        <a:lnTo>
                          <a:pt x="349" y="220"/>
                        </a:lnTo>
                        <a:lnTo>
                          <a:pt x="349" y="262"/>
                        </a:lnTo>
                        <a:lnTo>
                          <a:pt x="349" y="271"/>
                        </a:lnTo>
                        <a:lnTo>
                          <a:pt x="349" y="313"/>
                        </a:lnTo>
                        <a:lnTo>
                          <a:pt x="349" y="347"/>
                        </a:lnTo>
                        <a:lnTo>
                          <a:pt x="349" y="355"/>
                        </a:lnTo>
                        <a:lnTo>
                          <a:pt x="349" y="398"/>
                        </a:lnTo>
                        <a:lnTo>
                          <a:pt x="349" y="423"/>
                        </a:lnTo>
                        <a:lnTo>
                          <a:pt x="349" y="457"/>
                        </a:lnTo>
                        <a:close/>
                      </a:path>
                    </a:pathLst>
                  </a:custGeom>
                  <a:solidFill>
                    <a:schemeClr val="bg2"/>
                  </a:solidFill>
                  <a:ln w="12700">
                    <a:noFill/>
                    <a:round/>
                    <a:headEnd/>
                    <a:tailEnd/>
                  </a:ln>
                </p:spPr>
                <p:txBody>
                  <a:bodyPr/>
                  <a:lstStyle/>
                  <a:p>
                    <a:endParaRPr lang="en-US" sz="1350"/>
                  </a:p>
                </p:txBody>
              </p:sp>
              <p:sp>
                <p:nvSpPr>
                  <p:cNvPr id="428" name="Freeform 57"/>
                  <p:cNvSpPr>
                    <a:spLocks/>
                  </p:cNvSpPr>
                  <p:nvPr/>
                </p:nvSpPr>
                <p:spPr bwMode="auto">
                  <a:xfrm>
                    <a:off x="4014" y="2580"/>
                    <a:ext cx="543" cy="576"/>
                  </a:xfrm>
                  <a:custGeom>
                    <a:avLst/>
                    <a:gdLst>
                      <a:gd name="T0" fmla="*/ 102 w 543"/>
                      <a:gd name="T1" fmla="*/ 407 h 576"/>
                      <a:gd name="T2" fmla="*/ 102 w 543"/>
                      <a:gd name="T3" fmla="*/ 390 h 576"/>
                      <a:gd name="T4" fmla="*/ 110 w 543"/>
                      <a:gd name="T5" fmla="*/ 373 h 576"/>
                      <a:gd name="T6" fmla="*/ 102 w 543"/>
                      <a:gd name="T7" fmla="*/ 365 h 576"/>
                      <a:gd name="T8" fmla="*/ 93 w 543"/>
                      <a:gd name="T9" fmla="*/ 339 h 576"/>
                      <a:gd name="T10" fmla="*/ 85 w 543"/>
                      <a:gd name="T11" fmla="*/ 314 h 576"/>
                      <a:gd name="T12" fmla="*/ 68 w 543"/>
                      <a:gd name="T13" fmla="*/ 271 h 576"/>
                      <a:gd name="T14" fmla="*/ 34 w 543"/>
                      <a:gd name="T15" fmla="*/ 161 h 576"/>
                      <a:gd name="T16" fmla="*/ 0 w 543"/>
                      <a:gd name="T17" fmla="*/ 51 h 576"/>
                      <a:gd name="T18" fmla="*/ 68 w 543"/>
                      <a:gd name="T19" fmla="*/ 26 h 576"/>
                      <a:gd name="T20" fmla="*/ 170 w 543"/>
                      <a:gd name="T21" fmla="*/ 17 h 576"/>
                      <a:gd name="T22" fmla="*/ 255 w 543"/>
                      <a:gd name="T23" fmla="*/ 9 h 576"/>
                      <a:gd name="T24" fmla="*/ 255 w 543"/>
                      <a:gd name="T25" fmla="*/ 9 h 576"/>
                      <a:gd name="T26" fmla="*/ 246 w 543"/>
                      <a:gd name="T27" fmla="*/ 17 h 576"/>
                      <a:gd name="T28" fmla="*/ 238 w 543"/>
                      <a:gd name="T29" fmla="*/ 26 h 576"/>
                      <a:gd name="T30" fmla="*/ 246 w 543"/>
                      <a:gd name="T31" fmla="*/ 43 h 576"/>
                      <a:gd name="T32" fmla="*/ 272 w 543"/>
                      <a:gd name="T33" fmla="*/ 60 h 576"/>
                      <a:gd name="T34" fmla="*/ 297 w 543"/>
                      <a:gd name="T35" fmla="*/ 68 h 576"/>
                      <a:gd name="T36" fmla="*/ 314 w 543"/>
                      <a:gd name="T37" fmla="*/ 93 h 576"/>
                      <a:gd name="T38" fmla="*/ 331 w 543"/>
                      <a:gd name="T39" fmla="*/ 127 h 576"/>
                      <a:gd name="T40" fmla="*/ 357 w 543"/>
                      <a:gd name="T41" fmla="*/ 136 h 576"/>
                      <a:gd name="T42" fmla="*/ 382 w 543"/>
                      <a:gd name="T43" fmla="*/ 161 h 576"/>
                      <a:gd name="T44" fmla="*/ 399 w 543"/>
                      <a:gd name="T45" fmla="*/ 170 h 576"/>
                      <a:gd name="T46" fmla="*/ 407 w 543"/>
                      <a:gd name="T47" fmla="*/ 187 h 576"/>
                      <a:gd name="T48" fmla="*/ 416 w 543"/>
                      <a:gd name="T49" fmla="*/ 195 h 576"/>
                      <a:gd name="T50" fmla="*/ 424 w 543"/>
                      <a:gd name="T51" fmla="*/ 204 h 576"/>
                      <a:gd name="T52" fmla="*/ 433 w 543"/>
                      <a:gd name="T53" fmla="*/ 212 h 576"/>
                      <a:gd name="T54" fmla="*/ 450 w 543"/>
                      <a:gd name="T55" fmla="*/ 221 h 576"/>
                      <a:gd name="T56" fmla="*/ 467 w 543"/>
                      <a:gd name="T57" fmla="*/ 229 h 576"/>
                      <a:gd name="T58" fmla="*/ 467 w 543"/>
                      <a:gd name="T59" fmla="*/ 246 h 576"/>
                      <a:gd name="T60" fmla="*/ 475 w 543"/>
                      <a:gd name="T61" fmla="*/ 254 h 576"/>
                      <a:gd name="T62" fmla="*/ 475 w 543"/>
                      <a:gd name="T63" fmla="*/ 271 h 576"/>
                      <a:gd name="T64" fmla="*/ 484 w 543"/>
                      <a:gd name="T65" fmla="*/ 280 h 576"/>
                      <a:gd name="T66" fmla="*/ 509 w 543"/>
                      <a:gd name="T67" fmla="*/ 297 h 576"/>
                      <a:gd name="T68" fmla="*/ 518 w 543"/>
                      <a:gd name="T69" fmla="*/ 314 h 576"/>
                      <a:gd name="T70" fmla="*/ 526 w 543"/>
                      <a:gd name="T71" fmla="*/ 339 h 576"/>
                      <a:gd name="T72" fmla="*/ 518 w 543"/>
                      <a:gd name="T73" fmla="*/ 365 h 576"/>
                      <a:gd name="T74" fmla="*/ 518 w 543"/>
                      <a:gd name="T75" fmla="*/ 365 h 576"/>
                      <a:gd name="T76" fmla="*/ 526 w 543"/>
                      <a:gd name="T77" fmla="*/ 390 h 576"/>
                      <a:gd name="T78" fmla="*/ 526 w 543"/>
                      <a:gd name="T79" fmla="*/ 407 h 576"/>
                      <a:gd name="T80" fmla="*/ 509 w 543"/>
                      <a:gd name="T81" fmla="*/ 441 h 576"/>
                      <a:gd name="T82" fmla="*/ 509 w 543"/>
                      <a:gd name="T83" fmla="*/ 466 h 576"/>
                      <a:gd name="T84" fmla="*/ 501 w 543"/>
                      <a:gd name="T85" fmla="*/ 492 h 576"/>
                      <a:gd name="T86" fmla="*/ 492 w 543"/>
                      <a:gd name="T87" fmla="*/ 526 h 576"/>
                      <a:gd name="T88" fmla="*/ 475 w 543"/>
                      <a:gd name="T89" fmla="*/ 517 h 576"/>
                      <a:gd name="T90" fmla="*/ 458 w 543"/>
                      <a:gd name="T91" fmla="*/ 517 h 576"/>
                      <a:gd name="T92" fmla="*/ 450 w 543"/>
                      <a:gd name="T93" fmla="*/ 526 h 576"/>
                      <a:gd name="T94" fmla="*/ 450 w 543"/>
                      <a:gd name="T95" fmla="*/ 568 h 576"/>
                      <a:gd name="T96" fmla="*/ 433 w 543"/>
                      <a:gd name="T97" fmla="*/ 559 h 576"/>
                      <a:gd name="T98" fmla="*/ 390 w 543"/>
                      <a:gd name="T99" fmla="*/ 559 h 576"/>
                      <a:gd name="T100" fmla="*/ 263 w 543"/>
                      <a:gd name="T101" fmla="*/ 559 h 576"/>
                      <a:gd name="T102" fmla="*/ 144 w 543"/>
                      <a:gd name="T103" fmla="*/ 568 h 576"/>
                      <a:gd name="T104" fmla="*/ 127 w 543"/>
                      <a:gd name="T105" fmla="*/ 551 h 576"/>
                      <a:gd name="T106" fmla="*/ 119 w 543"/>
                      <a:gd name="T107" fmla="*/ 526 h 576"/>
                      <a:gd name="T108" fmla="*/ 110 w 543"/>
                      <a:gd name="T109" fmla="*/ 500 h 576"/>
                      <a:gd name="T110" fmla="*/ 110 w 543"/>
                      <a:gd name="T111" fmla="*/ 466 h 57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543"/>
                      <a:gd name="T169" fmla="*/ 0 h 576"/>
                      <a:gd name="T170" fmla="*/ 543 w 543"/>
                      <a:gd name="T171" fmla="*/ 576 h 57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543" h="576">
                        <a:moveTo>
                          <a:pt x="93" y="441"/>
                        </a:moveTo>
                        <a:lnTo>
                          <a:pt x="93" y="441"/>
                        </a:lnTo>
                        <a:lnTo>
                          <a:pt x="93" y="432"/>
                        </a:lnTo>
                        <a:lnTo>
                          <a:pt x="93" y="424"/>
                        </a:lnTo>
                        <a:lnTo>
                          <a:pt x="102" y="415"/>
                        </a:lnTo>
                        <a:lnTo>
                          <a:pt x="102" y="407"/>
                        </a:lnTo>
                        <a:lnTo>
                          <a:pt x="102" y="398"/>
                        </a:lnTo>
                        <a:lnTo>
                          <a:pt x="102" y="390"/>
                        </a:lnTo>
                        <a:lnTo>
                          <a:pt x="110" y="382"/>
                        </a:lnTo>
                        <a:lnTo>
                          <a:pt x="102" y="382"/>
                        </a:lnTo>
                        <a:lnTo>
                          <a:pt x="110" y="382"/>
                        </a:lnTo>
                        <a:lnTo>
                          <a:pt x="110" y="373"/>
                        </a:lnTo>
                        <a:lnTo>
                          <a:pt x="102" y="365"/>
                        </a:lnTo>
                        <a:lnTo>
                          <a:pt x="102" y="356"/>
                        </a:lnTo>
                        <a:lnTo>
                          <a:pt x="102" y="348"/>
                        </a:lnTo>
                        <a:lnTo>
                          <a:pt x="93" y="339"/>
                        </a:lnTo>
                        <a:lnTo>
                          <a:pt x="85" y="331"/>
                        </a:lnTo>
                        <a:lnTo>
                          <a:pt x="85" y="322"/>
                        </a:lnTo>
                        <a:lnTo>
                          <a:pt x="85" y="314"/>
                        </a:lnTo>
                        <a:lnTo>
                          <a:pt x="76" y="305"/>
                        </a:lnTo>
                        <a:lnTo>
                          <a:pt x="68" y="271"/>
                        </a:lnTo>
                        <a:lnTo>
                          <a:pt x="51" y="229"/>
                        </a:lnTo>
                        <a:lnTo>
                          <a:pt x="51" y="221"/>
                        </a:lnTo>
                        <a:lnTo>
                          <a:pt x="42" y="204"/>
                        </a:lnTo>
                        <a:lnTo>
                          <a:pt x="34" y="170"/>
                        </a:lnTo>
                        <a:lnTo>
                          <a:pt x="34" y="161"/>
                        </a:lnTo>
                        <a:lnTo>
                          <a:pt x="34" y="144"/>
                        </a:lnTo>
                        <a:lnTo>
                          <a:pt x="25" y="119"/>
                        </a:lnTo>
                        <a:lnTo>
                          <a:pt x="17" y="93"/>
                        </a:lnTo>
                        <a:lnTo>
                          <a:pt x="17" y="85"/>
                        </a:lnTo>
                        <a:lnTo>
                          <a:pt x="8" y="77"/>
                        </a:lnTo>
                        <a:lnTo>
                          <a:pt x="0" y="51"/>
                        </a:lnTo>
                        <a:lnTo>
                          <a:pt x="0" y="34"/>
                        </a:lnTo>
                        <a:lnTo>
                          <a:pt x="17" y="34"/>
                        </a:lnTo>
                        <a:lnTo>
                          <a:pt x="25" y="34"/>
                        </a:lnTo>
                        <a:lnTo>
                          <a:pt x="34" y="34"/>
                        </a:lnTo>
                        <a:lnTo>
                          <a:pt x="68" y="26"/>
                        </a:lnTo>
                        <a:lnTo>
                          <a:pt x="85" y="26"/>
                        </a:lnTo>
                        <a:lnTo>
                          <a:pt x="102" y="26"/>
                        </a:lnTo>
                        <a:lnTo>
                          <a:pt x="136" y="17"/>
                        </a:lnTo>
                        <a:lnTo>
                          <a:pt x="153" y="17"/>
                        </a:lnTo>
                        <a:lnTo>
                          <a:pt x="170" y="17"/>
                        </a:lnTo>
                        <a:lnTo>
                          <a:pt x="212" y="9"/>
                        </a:lnTo>
                        <a:lnTo>
                          <a:pt x="255" y="0"/>
                        </a:lnTo>
                        <a:lnTo>
                          <a:pt x="263" y="0"/>
                        </a:lnTo>
                        <a:lnTo>
                          <a:pt x="255" y="9"/>
                        </a:lnTo>
                        <a:lnTo>
                          <a:pt x="255" y="17"/>
                        </a:lnTo>
                        <a:lnTo>
                          <a:pt x="246" y="17"/>
                        </a:lnTo>
                        <a:lnTo>
                          <a:pt x="246" y="26"/>
                        </a:lnTo>
                        <a:lnTo>
                          <a:pt x="238" y="26"/>
                        </a:lnTo>
                        <a:lnTo>
                          <a:pt x="238" y="34"/>
                        </a:lnTo>
                        <a:lnTo>
                          <a:pt x="238" y="43"/>
                        </a:lnTo>
                        <a:lnTo>
                          <a:pt x="246" y="43"/>
                        </a:lnTo>
                        <a:lnTo>
                          <a:pt x="255" y="51"/>
                        </a:lnTo>
                        <a:lnTo>
                          <a:pt x="263" y="51"/>
                        </a:lnTo>
                        <a:lnTo>
                          <a:pt x="263" y="60"/>
                        </a:lnTo>
                        <a:lnTo>
                          <a:pt x="272" y="60"/>
                        </a:lnTo>
                        <a:lnTo>
                          <a:pt x="272" y="68"/>
                        </a:lnTo>
                        <a:lnTo>
                          <a:pt x="280" y="68"/>
                        </a:lnTo>
                        <a:lnTo>
                          <a:pt x="289" y="68"/>
                        </a:lnTo>
                        <a:lnTo>
                          <a:pt x="297" y="68"/>
                        </a:lnTo>
                        <a:lnTo>
                          <a:pt x="297" y="77"/>
                        </a:lnTo>
                        <a:lnTo>
                          <a:pt x="306" y="85"/>
                        </a:lnTo>
                        <a:lnTo>
                          <a:pt x="306" y="93"/>
                        </a:lnTo>
                        <a:lnTo>
                          <a:pt x="314" y="93"/>
                        </a:lnTo>
                        <a:lnTo>
                          <a:pt x="314" y="102"/>
                        </a:lnTo>
                        <a:lnTo>
                          <a:pt x="323" y="110"/>
                        </a:lnTo>
                        <a:lnTo>
                          <a:pt x="331" y="119"/>
                        </a:lnTo>
                        <a:lnTo>
                          <a:pt x="331" y="127"/>
                        </a:lnTo>
                        <a:lnTo>
                          <a:pt x="340" y="127"/>
                        </a:lnTo>
                        <a:lnTo>
                          <a:pt x="348" y="136"/>
                        </a:lnTo>
                        <a:lnTo>
                          <a:pt x="357" y="136"/>
                        </a:lnTo>
                        <a:lnTo>
                          <a:pt x="365" y="144"/>
                        </a:lnTo>
                        <a:lnTo>
                          <a:pt x="373" y="153"/>
                        </a:lnTo>
                        <a:lnTo>
                          <a:pt x="382" y="161"/>
                        </a:lnTo>
                        <a:lnTo>
                          <a:pt x="390" y="161"/>
                        </a:lnTo>
                        <a:lnTo>
                          <a:pt x="390" y="170"/>
                        </a:lnTo>
                        <a:lnTo>
                          <a:pt x="399" y="170"/>
                        </a:lnTo>
                        <a:lnTo>
                          <a:pt x="399" y="178"/>
                        </a:lnTo>
                        <a:lnTo>
                          <a:pt x="407" y="178"/>
                        </a:lnTo>
                        <a:lnTo>
                          <a:pt x="407" y="187"/>
                        </a:lnTo>
                        <a:lnTo>
                          <a:pt x="407" y="195"/>
                        </a:lnTo>
                        <a:lnTo>
                          <a:pt x="416" y="195"/>
                        </a:lnTo>
                        <a:lnTo>
                          <a:pt x="416" y="204"/>
                        </a:lnTo>
                        <a:lnTo>
                          <a:pt x="416" y="195"/>
                        </a:lnTo>
                        <a:lnTo>
                          <a:pt x="424" y="195"/>
                        </a:lnTo>
                        <a:lnTo>
                          <a:pt x="416" y="204"/>
                        </a:lnTo>
                        <a:lnTo>
                          <a:pt x="424" y="204"/>
                        </a:lnTo>
                        <a:lnTo>
                          <a:pt x="424" y="212"/>
                        </a:lnTo>
                        <a:lnTo>
                          <a:pt x="433" y="212"/>
                        </a:lnTo>
                        <a:lnTo>
                          <a:pt x="433" y="221"/>
                        </a:lnTo>
                        <a:lnTo>
                          <a:pt x="441" y="221"/>
                        </a:lnTo>
                        <a:lnTo>
                          <a:pt x="450" y="221"/>
                        </a:lnTo>
                        <a:lnTo>
                          <a:pt x="450" y="229"/>
                        </a:lnTo>
                        <a:lnTo>
                          <a:pt x="458" y="229"/>
                        </a:lnTo>
                        <a:lnTo>
                          <a:pt x="467" y="229"/>
                        </a:lnTo>
                        <a:lnTo>
                          <a:pt x="467" y="238"/>
                        </a:lnTo>
                        <a:lnTo>
                          <a:pt x="467" y="246"/>
                        </a:lnTo>
                        <a:lnTo>
                          <a:pt x="467" y="254"/>
                        </a:lnTo>
                        <a:lnTo>
                          <a:pt x="475" y="254"/>
                        </a:lnTo>
                        <a:lnTo>
                          <a:pt x="475" y="263"/>
                        </a:lnTo>
                        <a:lnTo>
                          <a:pt x="475" y="271"/>
                        </a:lnTo>
                        <a:lnTo>
                          <a:pt x="484" y="271"/>
                        </a:lnTo>
                        <a:lnTo>
                          <a:pt x="484" y="280"/>
                        </a:lnTo>
                        <a:lnTo>
                          <a:pt x="492" y="288"/>
                        </a:lnTo>
                        <a:lnTo>
                          <a:pt x="501" y="288"/>
                        </a:lnTo>
                        <a:lnTo>
                          <a:pt x="509" y="297"/>
                        </a:lnTo>
                        <a:lnTo>
                          <a:pt x="509" y="305"/>
                        </a:lnTo>
                        <a:lnTo>
                          <a:pt x="509" y="314"/>
                        </a:lnTo>
                        <a:lnTo>
                          <a:pt x="518" y="305"/>
                        </a:lnTo>
                        <a:lnTo>
                          <a:pt x="518" y="314"/>
                        </a:lnTo>
                        <a:lnTo>
                          <a:pt x="518" y="322"/>
                        </a:lnTo>
                        <a:lnTo>
                          <a:pt x="518" y="331"/>
                        </a:lnTo>
                        <a:lnTo>
                          <a:pt x="518" y="339"/>
                        </a:lnTo>
                        <a:lnTo>
                          <a:pt x="526" y="339"/>
                        </a:lnTo>
                        <a:lnTo>
                          <a:pt x="543" y="348"/>
                        </a:lnTo>
                        <a:lnTo>
                          <a:pt x="543" y="356"/>
                        </a:lnTo>
                        <a:lnTo>
                          <a:pt x="543" y="365"/>
                        </a:lnTo>
                        <a:lnTo>
                          <a:pt x="526" y="373"/>
                        </a:lnTo>
                        <a:lnTo>
                          <a:pt x="518" y="365"/>
                        </a:lnTo>
                        <a:lnTo>
                          <a:pt x="509" y="365"/>
                        </a:lnTo>
                        <a:lnTo>
                          <a:pt x="518" y="365"/>
                        </a:lnTo>
                        <a:lnTo>
                          <a:pt x="526" y="373"/>
                        </a:lnTo>
                        <a:lnTo>
                          <a:pt x="535" y="373"/>
                        </a:lnTo>
                        <a:lnTo>
                          <a:pt x="535" y="382"/>
                        </a:lnTo>
                        <a:lnTo>
                          <a:pt x="526" y="390"/>
                        </a:lnTo>
                        <a:lnTo>
                          <a:pt x="518" y="382"/>
                        </a:lnTo>
                        <a:lnTo>
                          <a:pt x="526" y="390"/>
                        </a:lnTo>
                        <a:lnTo>
                          <a:pt x="509" y="382"/>
                        </a:lnTo>
                        <a:lnTo>
                          <a:pt x="526" y="398"/>
                        </a:lnTo>
                        <a:lnTo>
                          <a:pt x="526" y="407"/>
                        </a:lnTo>
                        <a:lnTo>
                          <a:pt x="518" y="398"/>
                        </a:lnTo>
                        <a:lnTo>
                          <a:pt x="518" y="407"/>
                        </a:lnTo>
                        <a:lnTo>
                          <a:pt x="526" y="415"/>
                        </a:lnTo>
                        <a:lnTo>
                          <a:pt x="526" y="424"/>
                        </a:lnTo>
                        <a:lnTo>
                          <a:pt x="518" y="441"/>
                        </a:lnTo>
                        <a:lnTo>
                          <a:pt x="509" y="441"/>
                        </a:lnTo>
                        <a:lnTo>
                          <a:pt x="509" y="449"/>
                        </a:lnTo>
                        <a:lnTo>
                          <a:pt x="518" y="449"/>
                        </a:lnTo>
                        <a:lnTo>
                          <a:pt x="509" y="466"/>
                        </a:lnTo>
                        <a:lnTo>
                          <a:pt x="492" y="466"/>
                        </a:lnTo>
                        <a:lnTo>
                          <a:pt x="501" y="475"/>
                        </a:lnTo>
                        <a:lnTo>
                          <a:pt x="501" y="483"/>
                        </a:lnTo>
                        <a:lnTo>
                          <a:pt x="501" y="475"/>
                        </a:lnTo>
                        <a:lnTo>
                          <a:pt x="501" y="492"/>
                        </a:lnTo>
                        <a:lnTo>
                          <a:pt x="501" y="500"/>
                        </a:lnTo>
                        <a:lnTo>
                          <a:pt x="509" y="517"/>
                        </a:lnTo>
                        <a:lnTo>
                          <a:pt x="501" y="526"/>
                        </a:lnTo>
                        <a:lnTo>
                          <a:pt x="492" y="526"/>
                        </a:lnTo>
                        <a:lnTo>
                          <a:pt x="484" y="526"/>
                        </a:lnTo>
                        <a:lnTo>
                          <a:pt x="484" y="517"/>
                        </a:lnTo>
                        <a:lnTo>
                          <a:pt x="475" y="517"/>
                        </a:lnTo>
                        <a:lnTo>
                          <a:pt x="467" y="517"/>
                        </a:lnTo>
                        <a:lnTo>
                          <a:pt x="458" y="517"/>
                        </a:lnTo>
                        <a:lnTo>
                          <a:pt x="450" y="526"/>
                        </a:lnTo>
                        <a:lnTo>
                          <a:pt x="450" y="517"/>
                        </a:lnTo>
                        <a:lnTo>
                          <a:pt x="450" y="526"/>
                        </a:lnTo>
                        <a:lnTo>
                          <a:pt x="450" y="543"/>
                        </a:lnTo>
                        <a:lnTo>
                          <a:pt x="458" y="551"/>
                        </a:lnTo>
                        <a:lnTo>
                          <a:pt x="458" y="559"/>
                        </a:lnTo>
                        <a:lnTo>
                          <a:pt x="458" y="568"/>
                        </a:lnTo>
                        <a:lnTo>
                          <a:pt x="450" y="568"/>
                        </a:lnTo>
                        <a:lnTo>
                          <a:pt x="458" y="576"/>
                        </a:lnTo>
                        <a:lnTo>
                          <a:pt x="450" y="576"/>
                        </a:lnTo>
                        <a:lnTo>
                          <a:pt x="441" y="576"/>
                        </a:lnTo>
                        <a:lnTo>
                          <a:pt x="433" y="568"/>
                        </a:lnTo>
                        <a:lnTo>
                          <a:pt x="433" y="559"/>
                        </a:lnTo>
                        <a:lnTo>
                          <a:pt x="433" y="551"/>
                        </a:lnTo>
                        <a:lnTo>
                          <a:pt x="407" y="551"/>
                        </a:lnTo>
                        <a:lnTo>
                          <a:pt x="390" y="559"/>
                        </a:lnTo>
                        <a:lnTo>
                          <a:pt x="382" y="559"/>
                        </a:lnTo>
                        <a:lnTo>
                          <a:pt x="331" y="559"/>
                        </a:lnTo>
                        <a:lnTo>
                          <a:pt x="314" y="559"/>
                        </a:lnTo>
                        <a:lnTo>
                          <a:pt x="280" y="559"/>
                        </a:lnTo>
                        <a:lnTo>
                          <a:pt x="263" y="559"/>
                        </a:lnTo>
                        <a:lnTo>
                          <a:pt x="238" y="568"/>
                        </a:lnTo>
                        <a:lnTo>
                          <a:pt x="229" y="568"/>
                        </a:lnTo>
                        <a:lnTo>
                          <a:pt x="204" y="568"/>
                        </a:lnTo>
                        <a:lnTo>
                          <a:pt x="195" y="568"/>
                        </a:lnTo>
                        <a:lnTo>
                          <a:pt x="144" y="568"/>
                        </a:lnTo>
                        <a:lnTo>
                          <a:pt x="136" y="568"/>
                        </a:lnTo>
                        <a:lnTo>
                          <a:pt x="136" y="559"/>
                        </a:lnTo>
                        <a:lnTo>
                          <a:pt x="127" y="551"/>
                        </a:lnTo>
                        <a:lnTo>
                          <a:pt x="127" y="543"/>
                        </a:lnTo>
                        <a:lnTo>
                          <a:pt x="119" y="543"/>
                        </a:lnTo>
                        <a:lnTo>
                          <a:pt x="119" y="534"/>
                        </a:lnTo>
                        <a:lnTo>
                          <a:pt x="119" y="526"/>
                        </a:lnTo>
                        <a:lnTo>
                          <a:pt x="110" y="517"/>
                        </a:lnTo>
                        <a:lnTo>
                          <a:pt x="110" y="509"/>
                        </a:lnTo>
                        <a:lnTo>
                          <a:pt x="110" y="500"/>
                        </a:lnTo>
                        <a:lnTo>
                          <a:pt x="110" y="492"/>
                        </a:lnTo>
                        <a:lnTo>
                          <a:pt x="110" y="483"/>
                        </a:lnTo>
                        <a:lnTo>
                          <a:pt x="110" y="475"/>
                        </a:lnTo>
                        <a:lnTo>
                          <a:pt x="110" y="466"/>
                        </a:lnTo>
                        <a:lnTo>
                          <a:pt x="102" y="458"/>
                        </a:lnTo>
                        <a:lnTo>
                          <a:pt x="102" y="449"/>
                        </a:lnTo>
                        <a:lnTo>
                          <a:pt x="93" y="441"/>
                        </a:lnTo>
                        <a:close/>
                      </a:path>
                    </a:pathLst>
                  </a:custGeom>
                  <a:solidFill>
                    <a:schemeClr val="bg2"/>
                  </a:solidFill>
                  <a:ln w="12700">
                    <a:noFill/>
                    <a:round/>
                    <a:headEnd/>
                    <a:tailEnd/>
                  </a:ln>
                </p:spPr>
                <p:txBody>
                  <a:bodyPr/>
                  <a:lstStyle/>
                  <a:p>
                    <a:endParaRPr lang="en-US" sz="1350"/>
                  </a:p>
                </p:txBody>
              </p:sp>
              <p:sp>
                <p:nvSpPr>
                  <p:cNvPr id="429" name="Freeform 58"/>
                  <p:cNvSpPr>
                    <a:spLocks/>
                  </p:cNvSpPr>
                  <p:nvPr/>
                </p:nvSpPr>
                <p:spPr bwMode="auto">
                  <a:xfrm>
                    <a:off x="4515" y="3072"/>
                    <a:ext cx="17" cy="25"/>
                  </a:xfrm>
                  <a:custGeom>
                    <a:avLst/>
                    <a:gdLst>
                      <a:gd name="T0" fmla="*/ 8 w 17"/>
                      <a:gd name="T1" fmla="*/ 8 h 25"/>
                      <a:gd name="T2" fmla="*/ 8 w 17"/>
                      <a:gd name="T3" fmla="*/ 0 h 25"/>
                      <a:gd name="T4" fmla="*/ 17 w 17"/>
                      <a:gd name="T5" fmla="*/ 0 h 25"/>
                      <a:gd name="T6" fmla="*/ 8 w 17"/>
                      <a:gd name="T7" fmla="*/ 25 h 25"/>
                      <a:gd name="T8" fmla="*/ 8 w 17"/>
                      <a:gd name="T9" fmla="*/ 25 h 25"/>
                      <a:gd name="T10" fmla="*/ 8 w 17"/>
                      <a:gd name="T11" fmla="*/ 8 h 25"/>
                      <a:gd name="T12" fmla="*/ 0 w 17"/>
                      <a:gd name="T13" fmla="*/ 8 h 25"/>
                      <a:gd name="T14" fmla="*/ 8 w 17"/>
                      <a:gd name="T15" fmla="*/ 8 h 25"/>
                      <a:gd name="T16" fmla="*/ 0 60000 65536"/>
                      <a:gd name="T17" fmla="*/ 0 60000 65536"/>
                      <a:gd name="T18" fmla="*/ 0 60000 65536"/>
                      <a:gd name="T19" fmla="*/ 0 60000 65536"/>
                      <a:gd name="T20" fmla="*/ 0 60000 65536"/>
                      <a:gd name="T21" fmla="*/ 0 60000 65536"/>
                      <a:gd name="T22" fmla="*/ 0 60000 65536"/>
                      <a:gd name="T23" fmla="*/ 0 60000 65536"/>
                      <a:gd name="T24" fmla="*/ 0 w 17"/>
                      <a:gd name="T25" fmla="*/ 0 h 25"/>
                      <a:gd name="T26" fmla="*/ 17 w 17"/>
                      <a:gd name="T27" fmla="*/ 25 h 2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7" h="25">
                        <a:moveTo>
                          <a:pt x="8" y="8"/>
                        </a:moveTo>
                        <a:lnTo>
                          <a:pt x="8" y="0"/>
                        </a:lnTo>
                        <a:lnTo>
                          <a:pt x="17" y="0"/>
                        </a:lnTo>
                        <a:lnTo>
                          <a:pt x="8" y="25"/>
                        </a:lnTo>
                        <a:lnTo>
                          <a:pt x="8" y="8"/>
                        </a:lnTo>
                        <a:lnTo>
                          <a:pt x="0" y="8"/>
                        </a:lnTo>
                        <a:lnTo>
                          <a:pt x="8" y="8"/>
                        </a:lnTo>
                        <a:close/>
                      </a:path>
                    </a:pathLst>
                  </a:custGeom>
                  <a:solidFill>
                    <a:schemeClr val="bg2"/>
                  </a:solidFill>
                  <a:ln w="12700">
                    <a:noFill/>
                    <a:round/>
                    <a:headEnd/>
                    <a:tailEnd/>
                  </a:ln>
                </p:spPr>
                <p:txBody>
                  <a:bodyPr/>
                  <a:lstStyle/>
                  <a:p>
                    <a:endParaRPr lang="en-US" sz="1350"/>
                  </a:p>
                </p:txBody>
              </p:sp>
              <p:sp>
                <p:nvSpPr>
                  <p:cNvPr id="430" name="Freeform 59"/>
                  <p:cNvSpPr>
                    <a:spLocks/>
                  </p:cNvSpPr>
                  <p:nvPr/>
                </p:nvSpPr>
                <p:spPr bwMode="auto">
                  <a:xfrm>
                    <a:off x="4252" y="2529"/>
                    <a:ext cx="509" cy="390"/>
                  </a:xfrm>
                  <a:custGeom>
                    <a:avLst/>
                    <a:gdLst>
                      <a:gd name="T0" fmla="*/ 186 w 509"/>
                      <a:gd name="T1" fmla="*/ 263 h 390"/>
                      <a:gd name="T2" fmla="*/ 186 w 509"/>
                      <a:gd name="T3" fmla="*/ 255 h 390"/>
                      <a:gd name="T4" fmla="*/ 178 w 509"/>
                      <a:gd name="T5" fmla="*/ 246 h 390"/>
                      <a:gd name="T6" fmla="*/ 178 w 509"/>
                      <a:gd name="T7" fmla="*/ 246 h 390"/>
                      <a:gd name="T8" fmla="*/ 169 w 509"/>
                      <a:gd name="T9" fmla="*/ 238 h 390"/>
                      <a:gd name="T10" fmla="*/ 169 w 509"/>
                      <a:gd name="T11" fmla="*/ 229 h 390"/>
                      <a:gd name="T12" fmla="*/ 161 w 509"/>
                      <a:gd name="T13" fmla="*/ 221 h 390"/>
                      <a:gd name="T14" fmla="*/ 144 w 509"/>
                      <a:gd name="T15" fmla="*/ 212 h 390"/>
                      <a:gd name="T16" fmla="*/ 127 w 509"/>
                      <a:gd name="T17" fmla="*/ 195 h 390"/>
                      <a:gd name="T18" fmla="*/ 119 w 509"/>
                      <a:gd name="T19" fmla="*/ 187 h 390"/>
                      <a:gd name="T20" fmla="*/ 102 w 509"/>
                      <a:gd name="T21" fmla="*/ 178 h 390"/>
                      <a:gd name="T22" fmla="*/ 93 w 509"/>
                      <a:gd name="T23" fmla="*/ 170 h 390"/>
                      <a:gd name="T24" fmla="*/ 68 w 509"/>
                      <a:gd name="T25" fmla="*/ 144 h 390"/>
                      <a:gd name="T26" fmla="*/ 59 w 509"/>
                      <a:gd name="T27" fmla="*/ 128 h 390"/>
                      <a:gd name="T28" fmla="*/ 42 w 509"/>
                      <a:gd name="T29" fmla="*/ 119 h 390"/>
                      <a:gd name="T30" fmla="*/ 25 w 509"/>
                      <a:gd name="T31" fmla="*/ 111 h 390"/>
                      <a:gd name="T32" fmla="*/ 17 w 509"/>
                      <a:gd name="T33" fmla="*/ 102 h 390"/>
                      <a:gd name="T34" fmla="*/ 0 w 509"/>
                      <a:gd name="T35" fmla="*/ 94 h 390"/>
                      <a:gd name="T36" fmla="*/ 8 w 509"/>
                      <a:gd name="T37" fmla="*/ 77 h 390"/>
                      <a:gd name="T38" fmla="*/ 8 w 509"/>
                      <a:gd name="T39" fmla="*/ 68 h 390"/>
                      <a:gd name="T40" fmla="*/ 8 w 509"/>
                      <a:gd name="T41" fmla="*/ 68 h 390"/>
                      <a:gd name="T42" fmla="*/ 17 w 509"/>
                      <a:gd name="T43" fmla="*/ 60 h 390"/>
                      <a:gd name="T44" fmla="*/ 17 w 509"/>
                      <a:gd name="T45" fmla="*/ 60 h 390"/>
                      <a:gd name="T46" fmla="*/ 34 w 509"/>
                      <a:gd name="T47" fmla="*/ 51 h 390"/>
                      <a:gd name="T48" fmla="*/ 59 w 509"/>
                      <a:gd name="T49" fmla="*/ 34 h 390"/>
                      <a:gd name="T50" fmla="*/ 76 w 509"/>
                      <a:gd name="T51" fmla="*/ 26 h 390"/>
                      <a:gd name="T52" fmla="*/ 93 w 509"/>
                      <a:gd name="T53" fmla="*/ 17 h 390"/>
                      <a:gd name="T54" fmla="*/ 102 w 509"/>
                      <a:gd name="T55" fmla="*/ 17 h 390"/>
                      <a:gd name="T56" fmla="*/ 152 w 509"/>
                      <a:gd name="T57" fmla="*/ 9 h 390"/>
                      <a:gd name="T58" fmla="*/ 229 w 509"/>
                      <a:gd name="T59" fmla="*/ 0 h 390"/>
                      <a:gd name="T60" fmla="*/ 246 w 509"/>
                      <a:gd name="T61" fmla="*/ 9 h 390"/>
                      <a:gd name="T62" fmla="*/ 263 w 509"/>
                      <a:gd name="T63" fmla="*/ 43 h 390"/>
                      <a:gd name="T64" fmla="*/ 373 w 509"/>
                      <a:gd name="T65" fmla="*/ 26 h 390"/>
                      <a:gd name="T66" fmla="*/ 450 w 509"/>
                      <a:gd name="T67" fmla="*/ 77 h 390"/>
                      <a:gd name="T68" fmla="*/ 509 w 509"/>
                      <a:gd name="T69" fmla="*/ 119 h 390"/>
                      <a:gd name="T70" fmla="*/ 467 w 509"/>
                      <a:gd name="T71" fmla="*/ 204 h 390"/>
                      <a:gd name="T72" fmla="*/ 458 w 509"/>
                      <a:gd name="T73" fmla="*/ 221 h 390"/>
                      <a:gd name="T74" fmla="*/ 450 w 509"/>
                      <a:gd name="T75" fmla="*/ 246 h 390"/>
                      <a:gd name="T76" fmla="*/ 424 w 509"/>
                      <a:gd name="T77" fmla="*/ 263 h 390"/>
                      <a:gd name="T78" fmla="*/ 399 w 509"/>
                      <a:gd name="T79" fmla="*/ 272 h 390"/>
                      <a:gd name="T80" fmla="*/ 399 w 509"/>
                      <a:gd name="T81" fmla="*/ 289 h 390"/>
                      <a:gd name="T82" fmla="*/ 365 w 509"/>
                      <a:gd name="T83" fmla="*/ 322 h 390"/>
                      <a:gd name="T84" fmla="*/ 348 w 509"/>
                      <a:gd name="T85" fmla="*/ 331 h 390"/>
                      <a:gd name="T86" fmla="*/ 322 w 509"/>
                      <a:gd name="T87" fmla="*/ 331 h 390"/>
                      <a:gd name="T88" fmla="*/ 348 w 509"/>
                      <a:gd name="T89" fmla="*/ 356 h 390"/>
                      <a:gd name="T90" fmla="*/ 314 w 509"/>
                      <a:gd name="T91" fmla="*/ 339 h 390"/>
                      <a:gd name="T92" fmla="*/ 305 w 509"/>
                      <a:gd name="T93" fmla="*/ 348 h 390"/>
                      <a:gd name="T94" fmla="*/ 280 w 509"/>
                      <a:gd name="T95" fmla="*/ 390 h 390"/>
                      <a:gd name="T96" fmla="*/ 280 w 509"/>
                      <a:gd name="T97" fmla="*/ 373 h 390"/>
                      <a:gd name="T98" fmla="*/ 271 w 509"/>
                      <a:gd name="T99" fmla="*/ 356 h 390"/>
                      <a:gd name="T100" fmla="*/ 263 w 509"/>
                      <a:gd name="T101" fmla="*/ 339 h 390"/>
                      <a:gd name="T102" fmla="*/ 254 w 509"/>
                      <a:gd name="T103" fmla="*/ 339 h 390"/>
                      <a:gd name="T104" fmla="*/ 246 w 509"/>
                      <a:gd name="T105" fmla="*/ 331 h 390"/>
                      <a:gd name="T106" fmla="*/ 237 w 509"/>
                      <a:gd name="T107" fmla="*/ 322 h 390"/>
                      <a:gd name="T108" fmla="*/ 237 w 509"/>
                      <a:gd name="T109" fmla="*/ 305 h 390"/>
                      <a:gd name="T110" fmla="*/ 237 w 509"/>
                      <a:gd name="T111" fmla="*/ 305 h 390"/>
                      <a:gd name="T112" fmla="*/ 229 w 509"/>
                      <a:gd name="T113" fmla="*/ 297 h 390"/>
                      <a:gd name="T114" fmla="*/ 229 w 509"/>
                      <a:gd name="T115" fmla="*/ 289 h 390"/>
                      <a:gd name="T116" fmla="*/ 220 w 509"/>
                      <a:gd name="T117" fmla="*/ 280 h 390"/>
                      <a:gd name="T118" fmla="*/ 203 w 509"/>
                      <a:gd name="T119" fmla="*/ 272 h 39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509"/>
                      <a:gd name="T181" fmla="*/ 0 h 390"/>
                      <a:gd name="T182" fmla="*/ 509 w 509"/>
                      <a:gd name="T183" fmla="*/ 390 h 390"/>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509" h="390">
                        <a:moveTo>
                          <a:pt x="195" y="263"/>
                        </a:moveTo>
                        <a:lnTo>
                          <a:pt x="195" y="263"/>
                        </a:lnTo>
                        <a:lnTo>
                          <a:pt x="186" y="263"/>
                        </a:lnTo>
                        <a:lnTo>
                          <a:pt x="186" y="255"/>
                        </a:lnTo>
                        <a:lnTo>
                          <a:pt x="178" y="255"/>
                        </a:lnTo>
                        <a:lnTo>
                          <a:pt x="186" y="246"/>
                        </a:lnTo>
                        <a:lnTo>
                          <a:pt x="178" y="246"/>
                        </a:lnTo>
                        <a:lnTo>
                          <a:pt x="178" y="255"/>
                        </a:lnTo>
                        <a:lnTo>
                          <a:pt x="178" y="246"/>
                        </a:lnTo>
                        <a:lnTo>
                          <a:pt x="169" y="246"/>
                        </a:lnTo>
                        <a:lnTo>
                          <a:pt x="169" y="238"/>
                        </a:lnTo>
                        <a:lnTo>
                          <a:pt x="169" y="229"/>
                        </a:lnTo>
                        <a:lnTo>
                          <a:pt x="161" y="229"/>
                        </a:lnTo>
                        <a:lnTo>
                          <a:pt x="161" y="221"/>
                        </a:lnTo>
                        <a:lnTo>
                          <a:pt x="152" y="221"/>
                        </a:lnTo>
                        <a:lnTo>
                          <a:pt x="152" y="212"/>
                        </a:lnTo>
                        <a:lnTo>
                          <a:pt x="144" y="212"/>
                        </a:lnTo>
                        <a:lnTo>
                          <a:pt x="135" y="204"/>
                        </a:lnTo>
                        <a:lnTo>
                          <a:pt x="127" y="195"/>
                        </a:lnTo>
                        <a:lnTo>
                          <a:pt x="119" y="187"/>
                        </a:lnTo>
                        <a:lnTo>
                          <a:pt x="110" y="187"/>
                        </a:lnTo>
                        <a:lnTo>
                          <a:pt x="102" y="178"/>
                        </a:lnTo>
                        <a:lnTo>
                          <a:pt x="93" y="178"/>
                        </a:lnTo>
                        <a:lnTo>
                          <a:pt x="93" y="170"/>
                        </a:lnTo>
                        <a:lnTo>
                          <a:pt x="85" y="161"/>
                        </a:lnTo>
                        <a:lnTo>
                          <a:pt x="76" y="153"/>
                        </a:lnTo>
                        <a:lnTo>
                          <a:pt x="76" y="144"/>
                        </a:lnTo>
                        <a:lnTo>
                          <a:pt x="68" y="144"/>
                        </a:lnTo>
                        <a:lnTo>
                          <a:pt x="68" y="136"/>
                        </a:lnTo>
                        <a:lnTo>
                          <a:pt x="59" y="128"/>
                        </a:lnTo>
                        <a:lnTo>
                          <a:pt x="59" y="119"/>
                        </a:lnTo>
                        <a:lnTo>
                          <a:pt x="51" y="119"/>
                        </a:lnTo>
                        <a:lnTo>
                          <a:pt x="42" y="119"/>
                        </a:lnTo>
                        <a:lnTo>
                          <a:pt x="34" y="119"/>
                        </a:lnTo>
                        <a:lnTo>
                          <a:pt x="34" y="111"/>
                        </a:lnTo>
                        <a:lnTo>
                          <a:pt x="25" y="111"/>
                        </a:lnTo>
                        <a:lnTo>
                          <a:pt x="25" y="102"/>
                        </a:lnTo>
                        <a:lnTo>
                          <a:pt x="17" y="102"/>
                        </a:lnTo>
                        <a:lnTo>
                          <a:pt x="8" y="94"/>
                        </a:lnTo>
                        <a:lnTo>
                          <a:pt x="0" y="94"/>
                        </a:lnTo>
                        <a:lnTo>
                          <a:pt x="0" y="85"/>
                        </a:lnTo>
                        <a:lnTo>
                          <a:pt x="0" y="77"/>
                        </a:lnTo>
                        <a:lnTo>
                          <a:pt x="8" y="77"/>
                        </a:lnTo>
                        <a:lnTo>
                          <a:pt x="8" y="68"/>
                        </a:lnTo>
                        <a:lnTo>
                          <a:pt x="17" y="68"/>
                        </a:lnTo>
                        <a:lnTo>
                          <a:pt x="17" y="60"/>
                        </a:lnTo>
                        <a:lnTo>
                          <a:pt x="25" y="51"/>
                        </a:lnTo>
                        <a:lnTo>
                          <a:pt x="17" y="51"/>
                        </a:lnTo>
                        <a:lnTo>
                          <a:pt x="34" y="51"/>
                        </a:lnTo>
                        <a:lnTo>
                          <a:pt x="42" y="43"/>
                        </a:lnTo>
                        <a:lnTo>
                          <a:pt x="51" y="34"/>
                        </a:lnTo>
                        <a:lnTo>
                          <a:pt x="59" y="34"/>
                        </a:lnTo>
                        <a:lnTo>
                          <a:pt x="68" y="26"/>
                        </a:lnTo>
                        <a:lnTo>
                          <a:pt x="76" y="26"/>
                        </a:lnTo>
                        <a:lnTo>
                          <a:pt x="85" y="17"/>
                        </a:lnTo>
                        <a:lnTo>
                          <a:pt x="93" y="17"/>
                        </a:lnTo>
                        <a:lnTo>
                          <a:pt x="102" y="17"/>
                        </a:lnTo>
                        <a:lnTo>
                          <a:pt x="110" y="17"/>
                        </a:lnTo>
                        <a:lnTo>
                          <a:pt x="135" y="9"/>
                        </a:lnTo>
                        <a:lnTo>
                          <a:pt x="144" y="9"/>
                        </a:lnTo>
                        <a:lnTo>
                          <a:pt x="152" y="9"/>
                        </a:lnTo>
                        <a:lnTo>
                          <a:pt x="195" y="0"/>
                        </a:lnTo>
                        <a:lnTo>
                          <a:pt x="203" y="0"/>
                        </a:lnTo>
                        <a:lnTo>
                          <a:pt x="229" y="0"/>
                        </a:lnTo>
                        <a:lnTo>
                          <a:pt x="229" y="9"/>
                        </a:lnTo>
                        <a:lnTo>
                          <a:pt x="229" y="17"/>
                        </a:lnTo>
                        <a:lnTo>
                          <a:pt x="246" y="9"/>
                        </a:lnTo>
                        <a:lnTo>
                          <a:pt x="254" y="17"/>
                        </a:lnTo>
                        <a:lnTo>
                          <a:pt x="263" y="26"/>
                        </a:lnTo>
                        <a:lnTo>
                          <a:pt x="263" y="43"/>
                        </a:lnTo>
                        <a:lnTo>
                          <a:pt x="288" y="34"/>
                        </a:lnTo>
                        <a:lnTo>
                          <a:pt x="314" y="34"/>
                        </a:lnTo>
                        <a:lnTo>
                          <a:pt x="356" y="26"/>
                        </a:lnTo>
                        <a:lnTo>
                          <a:pt x="373" y="26"/>
                        </a:lnTo>
                        <a:lnTo>
                          <a:pt x="382" y="26"/>
                        </a:lnTo>
                        <a:lnTo>
                          <a:pt x="407" y="43"/>
                        </a:lnTo>
                        <a:lnTo>
                          <a:pt x="450" y="77"/>
                        </a:lnTo>
                        <a:lnTo>
                          <a:pt x="501" y="111"/>
                        </a:lnTo>
                        <a:lnTo>
                          <a:pt x="509" y="119"/>
                        </a:lnTo>
                        <a:lnTo>
                          <a:pt x="492" y="144"/>
                        </a:lnTo>
                        <a:lnTo>
                          <a:pt x="475" y="161"/>
                        </a:lnTo>
                        <a:lnTo>
                          <a:pt x="467" y="187"/>
                        </a:lnTo>
                        <a:lnTo>
                          <a:pt x="467" y="204"/>
                        </a:lnTo>
                        <a:lnTo>
                          <a:pt x="467" y="195"/>
                        </a:lnTo>
                        <a:lnTo>
                          <a:pt x="458" y="204"/>
                        </a:lnTo>
                        <a:lnTo>
                          <a:pt x="467" y="221"/>
                        </a:lnTo>
                        <a:lnTo>
                          <a:pt x="458" y="221"/>
                        </a:lnTo>
                        <a:lnTo>
                          <a:pt x="450" y="221"/>
                        </a:lnTo>
                        <a:lnTo>
                          <a:pt x="458" y="229"/>
                        </a:lnTo>
                        <a:lnTo>
                          <a:pt x="450" y="246"/>
                        </a:lnTo>
                        <a:lnTo>
                          <a:pt x="424" y="246"/>
                        </a:lnTo>
                        <a:lnTo>
                          <a:pt x="424" y="255"/>
                        </a:lnTo>
                        <a:lnTo>
                          <a:pt x="433" y="263"/>
                        </a:lnTo>
                        <a:lnTo>
                          <a:pt x="424" y="263"/>
                        </a:lnTo>
                        <a:lnTo>
                          <a:pt x="416" y="280"/>
                        </a:lnTo>
                        <a:lnTo>
                          <a:pt x="399" y="280"/>
                        </a:lnTo>
                        <a:lnTo>
                          <a:pt x="407" y="263"/>
                        </a:lnTo>
                        <a:lnTo>
                          <a:pt x="399" y="272"/>
                        </a:lnTo>
                        <a:lnTo>
                          <a:pt x="390" y="272"/>
                        </a:lnTo>
                        <a:lnTo>
                          <a:pt x="390" y="280"/>
                        </a:lnTo>
                        <a:lnTo>
                          <a:pt x="399" y="289"/>
                        </a:lnTo>
                        <a:lnTo>
                          <a:pt x="399" y="297"/>
                        </a:lnTo>
                        <a:lnTo>
                          <a:pt x="390" y="305"/>
                        </a:lnTo>
                        <a:lnTo>
                          <a:pt x="373" y="314"/>
                        </a:lnTo>
                        <a:lnTo>
                          <a:pt x="365" y="322"/>
                        </a:lnTo>
                        <a:lnTo>
                          <a:pt x="356" y="322"/>
                        </a:lnTo>
                        <a:lnTo>
                          <a:pt x="348" y="305"/>
                        </a:lnTo>
                        <a:lnTo>
                          <a:pt x="348" y="331"/>
                        </a:lnTo>
                        <a:lnTo>
                          <a:pt x="339" y="331"/>
                        </a:lnTo>
                        <a:lnTo>
                          <a:pt x="331" y="322"/>
                        </a:lnTo>
                        <a:lnTo>
                          <a:pt x="339" y="331"/>
                        </a:lnTo>
                        <a:lnTo>
                          <a:pt x="322" y="331"/>
                        </a:lnTo>
                        <a:lnTo>
                          <a:pt x="348" y="339"/>
                        </a:lnTo>
                        <a:lnTo>
                          <a:pt x="348" y="348"/>
                        </a:lnTo>
                        <a:lnTo>
                          <a:pt x="348" y="356"/>
                        </a:lnTo>
                        <a:lnTo>
                          <a:pt x="331" y="365"/>
                        </a:lnTo>
                        <a:lnTo>
                          <a:pt x="331" y="356"/>
                        </a:lnTo>
                        <a:lnTo>
                          <a:pt x="322" y="348"/>
                        </a:lnTo>
                        <a:lnTo>
                          <a:pt x="314" y="339"/>
                        </a:lnTo>
                        <a:lnTo>
                          <a:pt x="314" y="331"/>
                        </a:lnTo>
                        <a:lnTo>
                          <a:pt x="305" y="331"/>
                        </a:lnTo>
                        <a:lnTo>
                          <a:pt x="305" y="348"/>
                        </a:lnTo>
                        <a:lnTo>
                          <a:pt x="314" y="365"/>
                        </a:lnTo>
                        <a:lnTo>
                          <a:pt x="305" y="390"/>
                        </a:lnTo>
                        <a:lnTo>
                          <a:pt x="288" y="390"/>
                        </a:lnTo>
                        <a:lnTo>
                          <a:pt x="280" y="390"/>
                        </a:lnTo>
                        <a:lnTo>
                          <a:pt x="280" y="382"/>
                        </a:lnTo>
                        <a:lnTo>
                          <a:pt x="280" y="373"/>
                        </a:lnTo>
                        <a:lnTo>
                          <a:pt x="280" y="365"/>
                        </a:lnTo>
                        <a:lnTo>
                          <a:pt x="280" y="356"/>
                        </a:lnTo>
                        <a:lnTo>
                          <a:pt x="271" y="365"/>
                        </a:lnTo>
                        <a:lnTo>
                          <a:pt x="271" y="356"/>
                        </a:lnTo>
                        <a:lnTo>
                          <a:pt x="271" y="348"/>
                        </a:lnTo>
                        <a:lnTo>
                          <a:pt x="263" y="339"/>
                        </a:lnTo>
                        <a:lnTo>
                          <a:pt x="254" y="339"/>
                        </a:lnTo>
                        <a:lnTo>
                          <a:pt x="246" y="331"/>
                        </a:lnTo>
                        <a:lnTo>
                          <a:pt x="246" y="322"/>
                        </a:lnTo>
                        <a:lnTo>
                          <a:pt x="237" y="322"/>
                        </a:lnTo>
                        <a:lnTo>
                          <a:pt x="237" y="314"/>
                        </a:lnTo>
                        <a:lnTo>
                          <a:pt x="237" y="305"/>
                        </a:lnTo>
                        <a:lnTo>
                          <a:pt x="229" y="305"/>
                        </a:lnTo>
                        <a:lnTo>
                          <a:pt x="229" y="297"/>
                        </a:lnTo>
                        <a:lnTo>
                          <a:pt x="229" y="289"/>
                        </a:lnTo>
                        <a:lnTo>
                          <a:pt x="229" y="280"/>
                        </a:lnTo>
                        <a:lnTo>
                          <a:pt x="220" y="280"/>
                        </a:lnTo>
                        <a:lnTo>
                          <a:pt x="212" y="280"/>
                        </a:lnTo>
                        <a:lnTo>
                          <a:pt x="212" y="272"/>
                        </a:lnTo>
                        <a:lnTo>
                          <a:pt x="203" y="272"/>
                        </a:lnTo>
                        <a:lnTo>
                          <a:pt x="195" y="272"/>
                        </a:lnTo>
                        <a:lnTo>
                          <a:pt x="195" y="263"/>
                        </a:lnTo>
                        <a:close/>
                      </a:path>
                    </a:pathLst>
                  </a:custGeom>
                  <a:solidFill>
                    <a:schemeClr val="bg2"/>
                  </a:solidFill>
                  <a:ln w="12700">
                    <a:noFill/>
                    <a:round/>
                    <a:headEnd/>
                    <a:tailEnd/>
                  </a:ln>
                </p:spPr>
                <p:txBody>
                  <a:bodyPr/>
                  <a:lstStyle/>
                  <a:p>
                    <a:endParaRPr lang="en-US" sz="1350"/>
                  </a:p>
                </p:txBody>
              </p:sp>
              <p:sp>
                <p:nvSpPr>
                  <p:cNvPr id="431" name="Freeform 60"/>
                  <p:cNvSpPr>
                    <a:spLocks/>
                  </p:cNvSpPr>
                  <p:nvPr/>
                </p:nvSpPr>
                <p:spPr bwMode="auto">
                  <a:xfrm>
                    <a:off x="4566" y="2894"/>
                    <a:ext cx="17" cy="17"/>
                  </a:xfrm>
                  <a:custGeom>
                    <a:avLst/>
                    <a:gdLst>
                      <a:gd name="T0" fmla="*/ 0 w 17"/>
                      <a:gd name="T1" fmla="*/ 0 h 17"/>
                      <a:gd name="T2" fmla="*/ 8 w 17"/>
                      <a:gd name="T3" fmla="*/ 0 h 17"/>
                      <a:gd name="T4" fmla="*/ 17 w 17"/>
                      <a:gd name="T5" fmla="*/ 0 h 17"/>
                      <a:gd name="T6" fmla="*/ 0 w 17"/>
                      <a:gd name="T7" fmla="*/ 17 h 17"/>
                      <a:gd name="T8" fmla="*/ 0 w 17"/>
                      <a:gd name="T9" fmla="*/ 0 h 17"/>
                      <a:gd name="T10" fmla="*/ 0 60000 65536"/>
                      <a:gd name="T11" fmla="*/ 0 60000 65536"/>
                      <a:gd name="T12" fmla="*/ 0 60000 65536"/>
                      <a:gd name="T13" fmla="*/ 0 60000 65536"/>
                      <a:gd name="T14" fmla="*/ 0 60000 65536"/>
                      <a:gd name="T15" fmla="*/ 0 w 17"/>
                      <a:gd name="T16" fmla="*/ 0 h 17"/>
                      <a:gd name="T17" fmla="*/ 17 w 17"/>
                      <a:gd name="T18" fmla="*/ 17 h 17"/>
                    </a:gdLst>
                    <a:ahLst/>
                    <a:cxnLst>
                      <a:cxn ang="T10">
                        <a:pos x="T0" y="T1"/>
                      </a:cxn>
                      <a:cxn ang="T11">
                        <a:pos x="T2" y="T3"/>
                      </a:cxn>
                      <a:cxn ang="T12">
                        <a:pos x="T4" y="T5"/>
                      </a:cxn>
                      <a:cxn ang="T13">
                        <a:pos x="T6" y="T7"/>
                      </a:cxn>
                      <a:cxn ang="T14">
                        <a:pos x="T8" y="T9"/>
                      </a:cxn>
                    </a:cxnLst>
                    <a:rect l="T15" t="T16" r="T17" b="T18"/>
                    <a:pathLst>
                      <a:path w="17" h="17">
                        <a:moveTo>
                          <a:pt x="0" y="0"/>
                        </a:moveTo>
                        <a:lnTo>
                          <a:pt x="8" y="0"/>
                        </a:lnTo>
                        <a:lnTo>
                          <a:pt x="17" y="0"/>
                        </a:lnTo>
                        <a:lnTo>
                          <a:pt x="0" y="17"/>
                        </a:lnTo>
                        <a:lnTo>
                          <a:pt x="0" y="0"/>
                        </a:lnTo>
                        <a:close/>
                      </a:path>
                    </a:pathLst>
                  </a:custGeom>
                  <a:solidFill>
                    <a:schemeClr val="bg2"/>
                  </a:solidFill>
                  <a:ln w="12700">
                    <a:noFill/>
                    <a:round/>
                    <a:headEnd/>
                    <a:tailEnd/>
                  </a:ln>
                </p:spPr>
                <p:txBody>
                  <a:bodyPr/>
                  <a:lstStyle/>
                  <a:p>
                    <a:endParaRPr lang="en-US" sz="1350"/>
                  </a:p>
                </p:txBody>
              </p:sp>
              <p:sp>
                <p:nvSpPr>
                  <p:cNvPr id="432" name="Freeform 61"/>
                  <p:cNvSpPr>
                    <a:spLocks/>
                  </p:cNvSpPr>
                  <p:nvPr/>
                </p:nvSpPr>
                <p:spPr bwMode="auto">
                  <a:xfrm>
                    <a:off x="3139" y="2919"/>
                    <a:ext cx="578" cy="509"/>
                  </a:xfrm>
                  <a:custGeom>
                    <a:avLst/>
                    <a:gdLst>
                      <a:gd name="T0" fmla="*/ 42 w 578"/>
                      <a:gd name="T1" fmla="*/ 339 h 509"/>
                      <a:gd name="T2" fmla="*/ 42 w 578"/>
                      <a:gd name="T3" fmla="*/ 322 h 509"/>
                      <a:gd name="T4" fmla="*/ 51 w 578"/>
                      <a:gd name="T5" fmla="*/ 314 h 509"/>
                      <a:gd name="T6" fmla="*/ 59 w 578"/>
                      <a:gd name="T7" fmla="*/ 288 h 509"/>
                      <a:gd name="T8" fmla="*/ 59 w 578"/>
                      <a:gd name="T9" fmla="*/ 280 h 509"/>
                      <a:gd name="T10" fmla="*/ 59 w 578"/>
                      <a:gd name="T11" fmla="*/ 263 h 509"/>
                      <a:gd name="T12" fmla="*/ 59 w 578"/>
                      <a:gd name="T13" fmla="*/ 254 h 509"/>
                      <a:gd name="T14" fmla="*/ 59 w 578"/>
                      <a:gd name="T15" fmla="*/ 246 h 509"/>
                      <a:gd name="T16" fmla="*/ 51 w 578"/>
                      <a:gd name="T17" fmla="*/ 229 h 509"/>
                      <a:gd name="T18" fmla="*/ 42 w 578"/>
                      <a:gd name="T19" fmla="*/ 212 h 509"/>
                      <a:gd name="T20" fmla="*/ 42 w 578"/>
                      <a:gd name="T21" fmla="*/ 195 h 509"/>
                      <a:gd name="T22" fmla="*/ 26 w 578"/>
                      <a:gd name="T23" fmla="*/ 187 h 509"/>
                      <a:gd name="T24" fmla="*/ 26 w 578"/>
                      <a:gd name="T25" fmla="*/ 170 h 509"/>
                      <a:gd name="T26" fmla="*/ 17 w 578"/>
                      <a:gd name="T27" fmla="*/ 153 h 509"/>
                      <a:gd name="T28" fmla="*/ 0 w 578"/>
                      <a:gd name="T29" fmla="*/ 51 h 509"/>
                      <a:gd name="T30" fmla="*/ 144 w 578"/>
                      <a:gd name="T31" fmla="*/ 0 h 509"/>
                      <a:gd name="T32" fmla="*/ 306 w 578"/>
                      <a:gd name="T33" fmla="*/ 9 h 509"/>
                      <a:gd name="T34" fmla="*/ 314 w 578"/>
                      <a:gd name="T35" fmla="*/ 17 h 509"/>
                      <a:gd name="T36" fmla="*/ 314 w 578"/>
                      <a:gd name="T37" fmla="*/ 51 h 509"/>
                      <a:gd name="T38" fmla="*/ 323 w 578"/>
                      <a:gd name="T39" fmla="*/ 51 h 509"/>
                      <a:gd name="T40" fmla="*/ 314 w 578"/>
                      <a:gd name="T41" fmla="*/ 59 h 509"/>
                      <a:gd name="T42" fmla="*/ 331 w 578"/>
                      <a:gd name="T43" fmla="*/ 76 h 509"/>
                      <a:gd name="T44" fmla="*/ 331 w 578"/>
                      <a:gd name="T45" fmla="*/ 93 h 509"/>
                      <a:gd name="T46" fmla="*/ 314 w 578"/>
                      <a:gd name="T47" fmla="*/ 102 h 509"/>
                      <a:gd name="T48" fmla="*/ 331 w 578"/>
                      <a:gd name="T49" fmla="*/ 102 h 509"/>
                      <a:gd name="T50" fmla="*/ 314 w 578"/>
                      <a:gd name="T51" fmla="*/ 119 h 509"/>
                      <a:gd name="T52" fmla="*/ 306 w 578"/>
                      <a:gd name="T53" fmla="*/ 144 h 509"/>
                      <a:gd name="T54" fmla="*/ 297 w 578"/>
                      <a:gd name="T55" fmla="*/ 161 h 509"/>
                      <a:gd name="T56" fmla="*/ 289 w 578"/>
                      <a:gd name="T57" fmla="*/ 161 h 509"/>
                      <a:gd name="T58" fmla="*/ 289 w 578"/>
                      <a:gd name="T59" fmla="*/ 178 h 509"/>
                      <a:gd name="T60" fmla="*/ 289 w 578"/>
                      <a:gd name="T61" fmla="*/ 204 h 509"/>
                      <a:gd name="T62" fmla="*/ 272 w 578"/>
                      <a:gd name="T63" fmla="*/ 204 h 509"/>
                      <a:gd name="T64" fmla="*/ 272 w 578"/>
                      <a:gd name="T65" fmla="*/ 220 h 509"/>
                      <a:gd name="T66" fmla="*/ 280 w 578"/>
                      <a:gd name="T67" fmla="*/ 254 h 509"/>
                      <a:gd name="T68" fmla="*/ 425 w 578"/>
                      <a:gd name="T69" fmla="*/ 246 h 509"/>
                      <a:gd name="T70" fmla="*/ 476 w 578"/>
                      <a:gd name="T71" fmla="*/ 254 h 509"/>
                      <a:gd name="T72" fmla="*/ 476 w 578"/>
                      <a:gd name="T73" fmla="*/ 271 h 509"/>
                      <a:gd name="T74" fmla="*/ 467 w 578"/>
                      <a:gd name="T75" fmla="*/ 280 h 509"/>
                      <a:gd name="T76" fmla="*/ 476 w 578"/>
                      <a:gd name="T77" fmla="*/ 297 h 509"/>
                      <a:gd name="T78" fmla="*/ 484 w 578"/>
                      <a:gd name="T79" fmla="*/ 314 h 509"/>
                      <a:gd name="T80" fmla="*/ 493 w 578"/>
                      <a:gd name="T81" fmla="*/ 331 h 509"/>
                      <a:gd name="T82" fmla="*/ 459 w 578"/>
                      <a:gd name="T83" fmla="*/ 339 h 509"/>
                      <a:gd name="T84" fmla="*/ 459 w 578"/>
                      <a:gd name="T85" fmla="*/ 365 h 509"/>
                      <a:gd name="T86" fmla="*/ 476 w 578"/>
                      <a:gd name="T87" fmla="*/ 373 h 509"/>
                      <a:gd name="T88" fmla="*/ 518 w 578"/>
                      <a:gd name="T89" fmla="*/ 373 h 509"/>
                      <a:gd name="T90" fmla="*/ 510 w 578"/>
                      <a:gd name="T91" fmla="*/ 407 h 509"/>
                      <a:gd name="T92" fmla="*/ 493 w 578"/>
                      <a:gd name="T93" fmla="*/ 415 h 509"/>
                      <a:gd name="T94" fmla="*/ 535 w 578"/>
                      <a:gd name="T95" fmla="*/ 449 h 509"/>
                      <a:gd name="T96" fmla="*/ 569 w 578"/>
                      <a:gd name="T97" fmla="*/ 475 h 509"/>
                      <a:gd name="T98" fmla="*/ 552 w 578"/>
                      <a:gd name="T99" fmla="*/ 492 h 509"/>
                      <a:gd name="T100" fmla="*/ 527 w 578"/>
                      <a:gd name="T101" fmla="*/ 466 h 509"/>
                      <a:gd name="T102" fmla="*/ 467 w 578"/>
                      <a:gd name="T103" fmla="*/ 441 h 509"/>
                      <a:gd name="T104" fmla="*/ 459 w 578"/>
                      <a:gd name="T105" fmla="*/ 449 h 509"/>
                      <a:gd name="T106" fmla="*/ 459 w 578"/>
                      <a:gd name="T107" fmla="*/ 483 h 509"/>
                      <a:gd name="T108" fmla="*/ 416 w 578"/>
                      <a:gd name="T109" fmla="*/ 466 h 509"/>
                      <a:gd name="T110" fmla="*/ 391 w 578"/>
                      <a:gd name="T111" fmla="*/ 483 h 509"/>
                      <a:gd name="T112" fmla="*/ 374 w 578"/>
                      <a:gd name="T113" fmla="*/ 475 h 509"/>
                      <a:gd name="T114" fmla="*/ 289 w 578"/>
                      <a:gd name="T115" fmla="*/ 441 h 509"/>
                      <a:gd name="T116" fmla="*/ 255 w 578"/>
                      <a:gd name="T117" fmla="*/ 407 h 509"/>
                      <a:gd name="T118" fmla="*/ 170 w 578"/>
                      <a:gd name="T119" fmla="*/ 441 h 509"/>
                      <a:gd name="T120" fmla="*/ 42 w 578"/>
                      <a:gd name="T121" fmla="*/ 381 h 509"/>
                      <a:gd name="T122" fmla="*/ 42 w 578"/>
                      <a:gd name="T123" fmla="*/ 365 h 509"/>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578"/>
                      <a:gd name="T187" fmla="*/ 0 h 509"/>
                      <a:gd name="T188" fmla="*/ 578 w 578"/>
                      <a:gd name="T189" fmla="*/ 509 h 509"/>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578" h="509">
                        <a:moveTo>
                          <a:pt x="42" y="365"/>
                        </a:moveTo>
                        <a:lnTo>
                          <a:pt x="42" y="356"/>
                        </a:lnTo>
                        <a:lnTo>
                          <a:pt x="42" y="348"/>
                        </a:lnTo>
                        <a:lnTo>
                          <a:pt x="42" y="339"/>
                        </a:lnTo>
                        <a:lnTo>
                          <a:pt x="42" y="331"/>
                        </a:lnTo>
                        <a:lnTo>
                          <a:pt x="42" y="322"/>
                        </a:lnTo>
                        <a:lnTo>
                          <a:pt x="42" y="314"/>
                        </a:lnTo>
                        <a:lnTo>
                          <a:pt x="51" y="314"/>
                        </a:lnTo>
                        <a:lnTo>
                          <a:pt x="42" y="314"/>
                        </a:lnTo>
                        <a:lnTo>
                          <a:pt x="51" y="314"/>
                        </a:lnTo>
                        <a:lnTo>
                          <a:pt x="51" y="305"/>
                        </a:lnTo>
                        <a:lnTo>
                          <a:pt x="51" y="297"/>
                        </a:lnTo>
                        <a:lnTo>
                          <a:pt x="59" y="297"/>
                        </a:lnTo>
                        <a:lnTo>
                          <a:pt x="59" y="288"/>
                        </a:lnTo>
                        <a:lnTo>
                          <a:pt x="59" y="280"/>
                        </a:lnTo>
                        <a:lnTo>
                          <a:pt x="59" y="271"/>
                        </a:lnTo>
                        <a:lnTo>
                          <a:pt x="59" y="263"/>
                        </a:lnTo>
                        <a:lnTo>
                          <a:pt x="68" y="263"/>
                        </a:lnTo>
                        <a:lnTo>
                          <a:pt x="59" y="254"/>
                        </a:lnTo>
                        <a:lnTo>
                          <a:pt x="59" y="246"/>
                        </a:lnTo>
                        <a:lnTo>
                          <a:pt x="59" y="237"/>
                        </a:lnTo>
                        <a:lnTo>
                          <a:pt x="59" y="246"/>
                        </a:lnTo>
                        <a:lnTo>
                          <a:pt x="51" y="237"/>
                        </a:lnTo>
                        <a:lnTo>
                          <a:pt x="51" y="229"/>
                        </a:lnTo>
                        <a:lnTo>
                          <a:pt x="42" y="229"/>
                        </a:lnTo>
                        <a:lnTo>
                          <a:pt x="42" y="220"/>
                        </a:lnTo>
                        <a:lnTo>
                          <a:pt x="51" y="220"/>
                        </a:lnTo>
                        <a:lnTo>
                          <a:pt x="42" y="220"/>
                        </a:lnTo>
                        <a:lnTo>
                          <a:pt x="42" y="212"/>
                        </a:lnTo>
                        <a:lnTo>
                          <a:pt x="42" y="204"/>
                        </a:lnTo>
                        <a:lnTo>
                          <a:pt x="34" y="204"/>
                        </a:lnTo>
                        <a:lnTo>
                          <a:pt x="42" y="204"/>
                        </a:lnTo>
                        <a:lnTo>
                          <a:pt x="42" y="195"/>
                        </a:lnTo>
                        <a:lnTo>
                          <a:pt x="34" y="195"/>
                        </a:lnTo>
                        <a:lnTo>
                          <a:pt x="26" y="195"/>
                        </a:lnTo>
                        <a:lnTo>
                          <a:pt x="26" y="187"/>
                        </a:lnTo>
                        <a:lnTo>
                          <a:pt x="26" y="178"/>
                        </a:lnTo>
                        <a:lnTo>
                          <a:pt x="34" y="178"/>
                        </a:lnTo>
                        <a:lnTo>
                          <a:pt x="26" y="178"/>
                        </a:lnTo>
                        <a:lnTo>
                          <a:pt x="26" y="170"/>
                        </a:lnTo>
                        <a:lnTo>
                          <a:pt x="26" y="161"/>
                        </a:lnTo>
                        <a:lnTo>
                          <a:pt x="26" y="153"/>
                        </a:lnTo>
                        <a:lnTo>
                          <a:pt x="17" y="153"/>
                        </a:lnTo>
                        <a:lnTo>
                          <a:pt x="9" y="144"/>
                        </a:lnTo>
                        <a:lnTo>
                          <a:pt x="9" y="136"/>
                        </a:lnTo>
                        <a:lnTo>
                          <a:pt x="0" y="136"/>
                        </a:lnTo>
                        <a:lnTo>
                          <a:pt x="0" y="110"/>
                        </a:lnTo>
                        <a:lnTo>
                          <a:pt x="0" y="85"/>
                        </a:lnTo>
                        <a:lnTo>
                          <a:pt x="0" y="51"/>
                        </a:lnTo>
                        <a:lnTo>
                          <a:pt x="0" y="26"/>
                        </a:lnTo>
                        <a:lnTo>
                          <a:pt x="0" y="9"/>
                        </a:lnTo>
                        <a:lnTo>
                          <a:pt x="26" y="9"/>
                        </a:lnTo>
                        <a:lnTo>
                          <a:pt x="59" y="9"/>
                        </a:lnTo>
                        <a:lnTo>
                          <a:pt x="85" y="9"/>
                        </a:lnTo>
                        <a:lnTo>
                          <a:pt x="110" y="0"/>
                        </a:lnTo>
                        <a:lnTo>
                          <a:pt x="144" y="0"/>
                        </a:lnTo>
                        <a:lnTo>
                          <a:pt x="212" y="0"/>
                        </a:lnTo>
                        <a:lnTo>
                          <a:pt x="280" y="0"/>
                        </a:lnTo>
                        <a:lnTo>
                          <a:pt x="297" y="0"/>
                        </a:lnTo>
                        <a:lnTo>
                          <a:pt x="306" y="0"/>
                        </a:lnTo>
                        <a:lnTo>
                          <a:pt x="306" y="9"/>
                        </a:lnTo>
                        <a:lnTo>
                          <a:pt x="314" y="9"/>
                        </a:lnTo>
                        <a:lnTo>
                          <a:pt x="314" y="0"/>
                        </a:lnTo>
                        <a:lnTo>
                          <a:pt x="314" y="17"/>
                        </a:lnTo>
                        <a:lnTo>
                          <a:pt x="314" y="26"/>
                        </a:lnTo>
                        <a:lnTo>
                          <a:pt x="314" y="34"/>
                        </a:lnTo>
                        <a:lnTo>
                          <a:pt x="323" y="34"/>
                        </a:lnTo>
                        <a:lnTo>
                          <a:pt x="314" y="43"/>
                        </a:lnTo>
                        <a:lnTo>
                          <a:pt x="314" y="51"/>
                        </a:lnTo>
                        <a:lnTo>
                          <a:pt x="323" y="51"/>
                        </a:lnTo>
                        <a:lnTo>
                          <a:pt x="323" y="43"/>
                        </a:lnTo>
                        <a:lnTo>
                          <a:pt x="331" y="43"/>
                        </a:lnTo>
                        <a:lnTo>
                          <a:pt x="323" y="51"/>
                        </a:lnTo>
                        <a:lnTo>
                          <a:pt x="323" y="59"/>
                        </a:lnTo>
                        <a:lnTo>
                          <a:pt x="331" y="59"/>
                        </a:lnTo>
                        <a:lnTo>
                          <a:pt x="323" y="59"/>
                        </a:lnTo>
                        <a:lnTo>
                          <a:pt x="314" y="59"/>
                        </a:lnTo>
                        <a:lnTo>
                          <a:pt x="323" y="68"/>
                        </a:lnTo>
                        <a:lnTo>
                          <a:pt x="331" y="68"/>
                        </a:lnTo>
                        <a:lnTo>
                          <a:pt x="331" y="76"/>
                        </a:lnTo>
                        <a:lnTo>
                          <a:pt x="340" y="85"/>
                        </a:lnTo>
                        <a:lnTo>
                          <a:pt x="340" y="76"/>
                        </a:lnTo>
                        <a:lnTo>
                          <a:pt x="340" y="85"/>
                        </a:lnTo>
                        <a:lnTo>
                          <a:pt x="331" y="85"/>
                        </a:lnTo>
                        <a:lnTo>
                          <a:pt x="331" y="93"/>
                        </a:lnTo>
                        <a:lnTo>
                          <a:pt x="323" y="93"/>
                        </a:lnTo>
                        <a:lnTo>
                          <a:pt x="323" y="102"/>
                        </a:lnTo>
                        <a:lnTo>
                          <a:pt x="323" y="93"/>
                        </a:lnTo>
                        <a:lnTo>
                          <a:pt x="314" y="102"/>
                        </a:lnTo>
                        <a:lnTo>
                          <a:pt x="314" y="110"/>
                        </a:lnTo>
                        <a:lnTo>
                          <a:pt x="323" y="110"/>
                        </a:lnTo>
                        <a:lnTo>
                          <a:pt x="323" y="102"/>
                        </a:lnTo>
                        <a:lnTo>
                          <a:pt x="331" y="102"/>
                        </a:lnTo>
                        <a:lnTo>
                          <a:pt x="331" y="110"/>
                        </a:lnTo>
                        <a:lnTo>
                          <a:pt x="323" y="110"/>
                        </a:lnTo>
                        <a:lnTo>
                          <a:pt x="323" y="119"/>
                        </a:lnTo>
                        <a:lnTo>
                          <a:pt x="314" y="119"/>
                        </a:lnTo>
                        <a:lnTo>
                          <a:pt x="323" y="119"/>
                        </a:lnTo>
                        <a:lnTo>
                          <a:pt x="323" y="127"/>
                        </a:lnTo>
                        <a:lnTo>
                          <a:pt x="314" y="127"/>
                        </a:lnTo>
                        <a:lnTo>
                          <a:pt x="314" y="136"/>
                        </a:lnTo>
                        <a:lnTo>
                          <a:pt x="306" y="144"/>
                        </a:lnTo>
                        <a:lnTo>
                          <a:pt x="306" y="153"/>
                        </a:lnTo>
                        <a:lnTo>
                          <a:pt x="306" y="144"/>
                        </a:lnTo>
                        <a:lnTo>
                          <a:pt x="297" y="144"/>
                        </a:lnTo>
                        <a:lnTo>
                          <a:pt x="297" y="153"/>
                        </a:lnTo>
                        <a:lnTo>
                          <a:pt x="297" y="161"/>
                        </a:lnTo>
                        <a:lnTo>
                          <a:pt x="306" y="153"/>
                        </a:lnTo>
                        <a:lnTo>
                          <a:pt x="306" y="161"/>
                        </a:lnTo>
                        <a:lnTo>
                          <a:pt x="297" y="161"/>
                        </a:lnTo>
                        <a:lnTo>
                          <a:pt x="289" y="161"/>
                        </a:lnTo>
                        <a:lnTo>
                          <a:pt x="289" y="170"/>
                        </a:lnTo>
                        <a:lnTo>
                          <a:pt x="289" y="178"/>
                        </a:lnTo>
                        <a:lnTo>
                          <a:pt x="280" y="170"/>
                        </a:lnTo>
                        <a:lnTo>
                          <a:pt x="280" y="178"/>
                        </a:lnTo>
                        <a:lnTo>
                          <a:pt x="289" y="178"/>
                        </a:lnTo>
                        <a:lnTo>
                          <a:pt x="289" y="187"/>
                        </a:lnTo>
                        <a:lnTo>
                          <a:pt x="280" y="187"/>
                        </a:lnTo>
                        <a:lnTo>
                          <a:pt x="280" y="195"/>
                        </a:lnTo>
                        <a:lnTo>
                          <a:pt x="289" y="204"/>
                        </a:lnTo>
                        <a:lnTo>
                          <a:pt x="289" y="212"/>
                        </a:lnTo>
                        <a:lnTo>
                          <a:pt x="280" y="212"/>
                        </a:lnTo>
                        <a:lnTo>
                          <a:pt x="280" y="204"/>
                        </a:lnTo>
                        <a:lnTo>
                          <a:pt x="272" y="204"/>
                        </a:lnTo>
                        <a:lnTo>
                          <a:pt x="280" y="204"/>
                        </a:lnTo>
                        <a:lnTo>
                          <a:pt x="280" y="212"/>
                        </a:lnTo>
                        <a:lnTo>
                          <a:pt x="280" y="220"/>
                        </a:lnTo>
                        <a:lnTo>
                          <a:pt x="272" y="220"/>
                        </a:lnTo>
                        <a:lnTo>
                          <a:pt x="263" y="220"/>
                        </a:lnTo>
                        <a:lnTo>
                          <a:pt x="272" y="229"/>
                        </a:lnTo>
                        <a:lnTo>
                          <a:pt x="272" y="237"/>
                        </a:lnTo>
                        <a:lnTo>
                          <a:pt x="280" y="246"/>
                        </a:lnTo>
                        <a:lnTo>
                          <a:pt x="280" y="254"/>
                        </a:lnTo>
                        <a:lnTo>
                          <a:pt x="272" y="254"/>
                        </a:lnTo>
                        <a:lnTo>
                          <a:pt x="323" y="254"/>
                        </a:lnTo>
                        <a:lnTo>
                          <a:pt x="331" y="254"/>
                        </a:lnTo>
                        <a:lnTo>
                          <a:pt x="357" y="254"/>
                        </a:lnTo>
                        <a:lnTo>
                          <a:pt x="391" y="254"/>
                        </a:lnTo>
                        <a:lnTo>
                          <a:pt x="408" y="246"/>
                        </a:lnTo>
                        <a:lnTo>
                          <a:pt x="425" y="246"/>
                        </a:lnTo>
                        <a:lnTo>
                          <a:pt x="467" y="246"/>
                        </a:lnTo>
                        <a:lnTo>
                          <a:pt x="476" y="246"/>
                        </a:lnTo>
                        <a:lnTo>
                          <a:pt x="484" y="246"/>
                        </a:lnTo>
                        <a:lnTo>
                          <a:pt x="476" y="246"/>
                        </a:lnTo>
                        <a:lnTo>
                          <a:pt x="476" y="254"/>
                        </a:lnTo>
                        <a:lnTo>
                          <a:pt x="476" y="263"/>
                        </a:lnTo>
                        <a:lnTo>
                          <a:pt x="476" y="271"/>
                        </a:lnTo>
                        <a:lnTo>
                          <a:pt x="467" y="271"/>
                        </a:lnTo>
                        <a:lnTo>
                          <a:pt x="476" y="280"/>
                        </a:lnTo>
                        <a:lnTo>
                          <a:pt x="467" y="280"/>
                        </a:lnTo>
                        <a:lnTo>
                          <a:pt x="467" y="288"/>
                        </a:lnTo>
                        <a:lnTo>
                          <a:pt x="476" y="288"/>
                        </a:lnTo>
                        <a:lnTo>
                          <a:pt x="476" y="297"/>
                        </a:lnTo>
                        <a:lnTo>
                          <a:pt x="476" y="305"/>
                        </a:lnTo>
                        <a:lnTo>
                          <a:pt x="484" y="305"/>
                        </a:lnTo>
                        <a:lnTo>
                          <a:pt x="484" y="314"/>
                        </a:lnTo>
                        <a:lnTo>
                          <a:pt x="493" y="314"/>
                        </a:lnTo>
                        <a:lnTo>
                          <a:pt x="493" y="322"/>
                        </a:lnTo>
                        <a:lnTo>
                          <a:pt x="493" y="331"/>
                        </a:lnTo>
                        <a:lnTo>
                          <a:pt x="501" y="331"/>
                        </a:lnTo>
                        <a:lnTo>
                          <a:pt x="493" y="331"/>
                        </a:lnTo>
                        <a:lnTo>
                          <a:pt x="493" y="339"/>
                        </a:lnTo>
                        <a:lnTo>
                          <a:pt x="501" y="339"/>
                        </a:lnTo>
                        <a:lnTo>
                          <a:pt x="501" y="348"/>
                        </a:lnTo>
                        <a:lnTo>
                          <a:pt x="484" y="348"/>
                        </a:lnTo>
                        <a:lnTo>
                          <a:pt x="459" y="339"/>
                        </a:lnTo>
                        <a:lnTo>
                          <a:pt x="450" y="331"/>
                        </a:lnTo>
                        <a:lnTo>
                          <a:pt x="425" y="331"/>
                        </a:lnTo>
                        <a:lnTo>
                          <a:pt x="425" y="339"/>
                        </a:lnTo>
                        <a:lnTo>
                          <a:pt x="408" y="356"/>
                        </a:lnTo>
                        <a:lnTo>
                          <a:pt x="416" y="365"/>
                        </a:lnTo>
                        <a:lnTo>
                          <a:pt x="425" y="373"/>
                        </a:lnTo>
                        <a:lnTo>
                          <a:pt x="442" y="373"/>
                        </a:lnTo>
                        <a:lnTo>
                          <a:pt x="459" y="365"/>
                        </a:lnTo>
                        <a:lnTo>
                          <a:pt x="467" y="356"/>
                        </a:lnTo>
                        <a:lnTo>
                          <a:pt x="476" y="356"/>
                        </a:lnTo>
                        <a:lnTo>
                          <a:pt x="484" y="356"/>
                        </a:lnTo>
                        <a:lnTo>
                          <a:pt x="493" y="348"/>
                        </a:lnTo>
                        <a:lnTo>
                          <a:pt x="493" y="356"/>
                        </a:lnTo>
                        <a:lnTo>
                          <a:pt x="493" y="365"/>
                        </a:lnTo>
                        <a:lnTo>
                          <a:pt x="476" y="373"/>
                        </a:lnTo>
                        <a:lnTo>
                          <a:pt x="476" y="381"/>
                        </a:lnTo>
                        <a:lnTo>
                          <a:pt x="493" y="373"/>
                        </a:lnTo>
                        <a:lnTo>
                          <a:pt x="493" y="390"/>
                        </a:lnTo>
                        <a:lnTo>
                          <a:pt x="501" y="390"/>
                        </a:lnTo>
                        <a:lnTo>
                          <a:pt x="501" y="381"/>
                        </a:lnTo>
                        <a:lnTo>
                          <a:pt x="501" y="373"/>
                        </a:lnTo>
                        <a:lnTo>
                          <a:pt x="518" y="365"/>
                        </a:lnTo>
                        <a:lnTo>
                          <a:pt x="518" y="373"/>
                        </a:lnTo>
                        <a:lnTo>
                          <a:pt x="527" y="373"/>
                        </a:lnTo>
                        <a:lnTo>
                          <a:pt x="518" y="381"/>
                        </a:lnTo>
                        <a:lnTo>
                          <a:pt x="527" y="390"/>
                        </a:lnTo>
                        <a:lnTo>
                          <a:pt x="527" y="398"/>
                        </a:lnTo>
                        <a:lnTo>
                          <a:pt x="518" y="390"/>
                        </a:lnTo>
                        <a:lnTo>
                          <a:pt x="510" y="407"/>
                        </a:lnTo>
                        <a:lnTo>
                          <a:pt x="501" y="398"/>
                        </a:lnTo>
                        <a:lnTo>
                          <a:pt x="501" y="407"/>
                        </a:lnTo>
                        <a:lnTo>
                          <a:pt x="518" y="415"/>
                        </a:lnTo>
                        <a:lnTo>
                          <a:pt x="501" y="415"/>
                        </a:lnTo>
                        <a:lnTo>
                          <a:pt x="493" y="407"/>
                        </a:lnTo>
                        <a:lnTo>
                          <a:pt x="493" y="415"/>
                        </a:lnTo>
                        <a:lnTo>
                          <a:pt x="501" y="424"/>
                        </a:lnTo>
                        <a:lnTo>
                          <a:pt x="493" y="415"/>
                        </a:lnTo>
                        <a:lnTo>
                          <a:pt x="493" y="424"/>
                        </a:lnTo>
                        <a:lnTo>
                          <a:pt x="484" y="424"/>
                        </a:lnTo>
                        <a:lnTo>
                          <a:pt x="510" y="441"/>
                        </a:lnTo>
                        <a:lnTo>
                          <a:pt x="518" y="449"/>
                        </a:lnTo>
                        <a:lnTo>
                          <a:pt x="535" y="449"/>
                        </a:lnTo>
                        <a:lnTo>
                          <a:pt x="535" y="458"/>
                        </a:lnTo>
                        <a:lnTo>
                          <a:pt x="544" y="449"/>
                        </a:lnTo>
                        <a:lnTo>
                          <a:pt x="544" y="458"/>
                        </a:lnTo>
                        <a:lnTo>
                          <a:pt x="552" y="449"/>
                        </a:lnTo>
                        <a:lnTo>
                          <a:pt x="561" y="458"/>
                        </a:lnTo>
                        <a:lnTo>
                          <a:pt x="561" y="466"/>
                        </a:lnTo>
                        <a:lnTo>
                          <a:pt x="569" y="466"/>
                        </a:lnTo>
                        <a:lnTo>
                          <a:pt x="569" y="475"/>
                        </a:lnTo>
                        <a:lnTo>
                          <a:pt x="578" y="475"/>
                        </a:lnTo>
                        <a:lnTo>
                          <a:pt x="569" y="483"/>
                        </a:lnTo>
                        <a:lnTo>
                          <a:pt x="561" y="475"/>
                        </a:lnTo>
                        <a:lnTo>
                          <a:pt x="561" y="483"/>
                        </a:lnTo>
                        <a:lnTo>
                          <a:pt x="561" y="492"/>
                        </a:lnTo>
                        <a:lnTo>
                          <a:pt x="552" y="483"/>
                        </a:lnTo>
                        <a:lnTo>
                          <a:pt x="552" y="492"/>
                        </a:lnTo>
                        <a:lnTo>
                          <a:pt x="535" y="509"/>
                        </a:lnTo>
                        <a:lnTo>
                          <a:pt x="544" y="475"/>
                        </a:lnTo>
                        <a:lnTo>
                          <a:pt x="535" y="483"/>
                        </a:lnTo>
                        <a:lnTo>
                          <a:pt x="527" y="475"/>
                        </a:lnTo>
                        <a:lnTo>
                          <a:pt x="527" y="466"/>
                        </a:lnTo>
                        <a:lnTo>
                          <a:pt x="518" y="466"/>
                        </a:lnTo>
                        <a:lnTo>
                          <a:pt x="510" y="466"/>
                        </a:lnTo>
                        <a:lnTo>
                          <a:pt x="510" y="458"/>
                        </a:lnTo>
                        <a:lnTo>
                          <a:pt x="484" y="458"/>
                        </a:lnTo>
                        <a:lnTo>
                          <a:pt x="493" y="449"/>
                        </a:lnTo>
                        <a:lnTo>
                          <a:pt x="484" y="449"/>
                        </a:lnTo>
                        <a:lnTo>
                          <a:pt x="484" y="441"/>
                        </a:lnTo>
                        <a:lnTo>
                          <a:pt x="467" y="441"/>
                        </a:lnTo>
                        <a:lnTo>
                          <a:pt x="459" y="441"/>
                        </a:lnTo>
                        <a:lnTo>
                          <a:pt x="450" y="432"/>
                        </a:lnTo>
                        <a:lnTo>
                          <a:pt x="442" y="432"/>
                        </a:lnTo>
                        <a:lnTo>
                          <a:pt x="442" y="424"/>
                        </a:lnTo>
                        <a:lnTo>
                          <a:pt x="442" y="432"/>
                        </a:lnTo>
                        <a:lnTo>
                          <a:pt x="442" y="441"/>
                        </a:lnTo>
                        <a:lnTo>
                          <a:pt x="459" y="449"/>
                        </a:lnTo>
                        <a:lnTo>
                          <a:pt x="459" y="458"/>
                        </a:lnTo>
                        <a:lnTo>
                          <a:pt x="459" y="466"/>
                        </a:lnTo>
                        <a:lnTo>
                          <a:pt x="450" y="466"/>
                        </a:lnTo>
                        <a:lnTo>
                          <a:pt x="459" y="475"/>
                        </a:lnTo>
                        <a:lnTo>
                          <a:pt x="459" y="483"/>
                        </a:lnTo>
                        <a:lnTo>
                          <a:pt x="442" y="492"/>
                        </a:lnTo>
                        <a:lnTo>
                          <a:pt x="433" y="483"/>
                        </a:lnTo>
                        <a:lnTo>
                          <a:pt x="433" y="475"/>
                        </a:lnTo>
                        <a:lnTo>
                          <a:pt x="433" y="466"/>
                        </a:lnTo>
                        <a:lnTo>
                          <a:pt x="433" y="475"/>
                        </a:lnTo>
                        <a:lnTo>
                          <a:pt x="425" y="466"/>
                        </a:lnTo>
                        <a:lnTo>
                          <a:pt x="416" y="466"/>
                        </a:lnTo>
                        <a:lnTo>
                          <a:pt x="416" y="458"/>
                        </a:lnTo>
                        <a:lnTo>
                          <a:pt x="408" y="466"/>
                        </a:lnTo>
                        <a:lnTo>
                          <a:pt x="391" y="466"/>
                        </a:lnTo>
                        <a:lnTo>
                          <a:pt x="399" y="475"/>
                        </a:lnTo>
                        <a:lnTo>
                          <a:pt x="391" y="475"/>
                        </a:lnTo>
                        <a:lnTo>
                          <a:pt x="391" y="483"/>
                        </a:lnTo>
                        <a:lnTo>
                          <a:pt x="391" y="492"/>
                        </a:lnTo>
                        <a:lnTo>
                          <a:pt x="374" y="492"/>
                        </a:lnTo>
                        <a:lnTo>
                          <a:pt x="374" y="483"/>
                        </a:lnTo>
                        <a:lnTo>
                          <a:pt x="365" y="492"/>
                        </a:lnTo>
                        <a:lnTo>
                          <a:pt x="357" y="483"/>
                        </a:lnTo>
                        <a:lnTo>
                          <a:pt x="374" y="483"/>
                        </a:lnTo>
                        <a:lnTo>
                          <a:pt x="374" y="475"/>
                        </a:lnTo>
                        <a:lnTo>
                          <a:pt x="365" y="475"/>
                        </a:lnTo>
                        <a:lnTo>
                          <a:pt x="357" y="466"/>
                        </a:lnTo>
                        <a:lnTo>
                          <a:pt x="340" y="466"/>
                        </a:lnTo>
                        <a:lnTo>
                          <a:pt x="323" y="458"/>
                        </a:lnTo>
                        <a:lnTo>
                          <a:pt x="323" y="449"/>
                        </a:lnTo>
                        <a:lnTo>
                          <a:pt x="297" y="441"/>
                        </a:lnTo>
                        <a:lnTo>
                          <a:pt x="289" y="441"/>
                        </a:lnTo>
                        <a:lnTo>
                          <a:pt x="289" y="432"/>
                        </a:lnTo>
                        <a:lnTo>
                          <a:pt x="280" y="432"/>
                        </a:lnTo>
                        <a:lnTo>
                          <a:pt x="280" y="415"/>
                        </a:lnTo>
                        <a:lnTo>
                          <a:pt x="255" y="424"/>
                        </a:lnTo>
                        <a:lnTo>
                          <a:pt x="246" y="415"/>
                        </a:lnTo>
                        <a:lnTo>
                          <a:pt x="255" y="407"/>
                        </a:lnTo>
                        <a:lnTo>
                          <a:pt x="255" y="415"/>
                        </a:lnTo>
                        <a:lnTo>
                          <a:pt x="255" y="407"/>
                        </a:lnTo>
                        <a:lnTo>
                          <a:pt x="238" y="407"/>
                        </a:lnTo>
                        <a:lnTo>
                          <a:pt x="221" y="424"/>
                        </a:lnTo>
                        <a:lnTo>
                          <a:pt x="221" y="415"/>
                        </a:lnTo>
                        <a:lnTo>
                          <a:pt x="212" y="415"/>
                        </a:lnTo>
                        <a:lnTo>
                          <a:pt x="229" y="441"/>
                        </a:lnTo>
                        <a:lnTo>
                          <a:pt x="204" y="449"/>
                        </a:lnTo>
                        <a:lnTo>
                          <a:pt x="170" y="441"/>
                        </a:lnTo>
                        <a:lnTo>
                          <a:pt x="102" y="415"/>
                        </a:lnTo>
                        <a:lnTo>
                          <a:pt x="42" y="424"/>
                        </a:lnTo>
                        <a:lnTo>
                          <a:pt x="34" y="424"/>
                        </a:lnTo>
                        <a:lnTo>
                          <a:pt x="26" y="415"/>
                        </a:lnTo>
                        <a:lnTo>
                          <a:pt x="34" y="415"/>
                        </a:lnTo>
                        <a:lnTo>
                          <a:pt x="42" y="390"/>
                        </a:lnTo>
                        <a:lnTo>
                          <a:pt x="42" y="381"/>
                        </a:lnTo>
                        <a:lnTo>
                          <a:pt x="42" y="373"/>
                        </a:lnTo>
                        <a:lnTo>
                          <a:pt x="51" y="373"/>
                        </a:lnTo>
                        <a:lnTo>
                          <a:pt x="42" y="373"/>
                        </a:lnTo>
                        <a:lnTo>
                          <a:pt x="42" y="365"/>
                        </a:lnTo>
                        <a:close/>
                      </a:path>
                    </a:pathLst>
                  </a:custGeom>
                  <a:solidFill>
                    <a:schemeClr val="bg2"/>
                  </a:solidFill>
                  <a:ln w="12700">
                    <a:noFill/>
                    <a:round/>
                    <a:headEnd/>
                    <a:tailEnd/>
                  </a:ln>
                </p:spPr>
                <p:txBody>
                  <a:bodyPr/>
                  <a:lstStyle/>
                  <a:p>
                    <a:endParaRPr lang="en-US" sz="1350"/>
                  </a:p>
                </p:txBody>
              </p:sp>
              <p:sp>
                <p:nvSpPr>
                  <p:cNvPr id="433" name="Freeform 62"/>
                  <p:cNvSpPr>
                    <a:spLocks/>
                  </p:cNvSpPr>
                  <p:nvPr/>
                </p:nvSpPr>
                <p:spPr bwMode="auto">
                  <a:xfrm>
                    <a:off x="3377" y="3351"/>
                    <a:ext cx="34" cy="17"/>
                  </a:xfrm>
                  <a:custGeom>
                    <a:avLst/>
                    <a:gdLst>
                      <a:gd name="T0" fmla="*/ 0 w 34"/>
                      <a:gd name="T1" fmla="*/ 9 h 17"/>
                      <a:gd name="T2" fmla="*/ 8 w 34"/>
                      <a:gd name="T3" fmla="*/ 0 h 17"/>
                      <a:gd name="T4" fmla="*/ 25 w 34"/>
                      <a:gd name="T5" fmla="*/ 9 h 17"/>
                      <a:gd name="T6" fmla="*/ 34 w 34"/>
                      <a:gd name="T7" fmla="*/ 9 h 17"/>
                      <a:gd name="T8" fmla="*/ 25 w 34"/>
                      <a:gd name="T9" fmla="*/ 9 h 17"/>
                      <a:gd name="T10" fmla="*/ 25 w 34"/>
                      <a:gd name="T11" fmla="*/ 17 h 17"/>
                      <a:gd name="T12" fmla="*/ 17 w 34"/>
                      <a:gd name="T13" fmla="*/ 17 h 17"/>
                      <a:gd name="T14" fmla="*/ 0 w 34"/>
                      <a:gd name="T15" fmla="*/ 9 h 17"/>
                      <a:gd name="T16" fmla="*/ 0 60000 65536"/>
                      <a:gd name="T17" fmla="*/ 0 60000 65536"/>
                      <a:gd name="T18" fmla="*/ 0 60000 65536"/>
                      <a:gd name="T19" fmla="*/ 0 60000 65536"/>
                      <a:gd name="T20" fmla="*/ 0 60000 65536"/>
                      <a:gd name="T21" fmla="*/ 0 60000 65536"/>
                      <a:gd name="T22" fmla="*/ 0 60000 65536"/>
                      <a:gd name="T23" fmla="*/ 0 60000 65536"/>
                      <a:gd name="T24" fmla="*/ 0 w 34"/>
                      <a:gd name="T25" fmla="*/ 0 h 17"/>
                      <a:gd name="T26" fmla="*/ 34 w 34"/>
                      <a:gd name="T27" fmla="*/ 17 h 1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4" h="17">
                        <a:moveTo>
                          <a:pt x="0" y="9"/>
                        </a:moveTo>
                        <a:lnTo>
                          <a:pt x="8" y="0"/>
                        </a:lnTo>
                        <a:lnTo>
                          <a:pt x="25" y="9"/>
                        </a:lnTo>
                        <a:lnTo>
                          <a:pt x="34" y="9"/>
                        </a:lnTo>
                        <a:lnTo>
                          <a:pt x="25" y="9"/>
                        </a:lnTo>
                        <a:lnTo>
                          <a:pt x="25" y="17"/>
                        </a:lnTo>
                        <a:lnTo>
                          <a:pt x="17" y="17"/>
                        </a:lnTo>
                        <a:lnTo>
                          <a:pt x="0" y="9"/>
                        </a:lnTo>
                        <a:close/>
                      </a:path>
                    </a:pathLst>
                  </a:custGeom>
                  <a:solidFill>
                    <a:schemeClr val="bg2"/>
                  </a:solidFill>
                  <a:ln w="12700">
                    <a:noFill/>
                    <a:round/>
                    <a:headEnd/>
                    <a:tailEnd/>
                  </a:ln>
                </p:spPr>
                <p:txBody>
                  <a:bodyPr/>
                  <a:lstStyle/>
                  <a:p>
                    <a:endParaRPr lang="en-US" sz="1350"/>
                  </a:p>
                </p:txBody>
              </p:sp>
              <p:sp>
                <p:nvSpPr>
                  <p:cNvPr id="434" name="Freeform 63"/>
                  <p:cNvSpPr>
                    <a:spLocks/>
                  </p:cNvSpPr>
                  <p:nvPr/>
                </p:nvSpPr>
                <p:spPr bwMode="auto">
                  <a:xfrm>
                    <a:off x="3453" y="3377"/>
                    <a:ext cx="26" cy="25"/>
                  </a:xfrm>
                  <a:custGeom>
                    <a:avLst/>
                    <a:gdLst>
                      <a:gd name="T0" fmla="*/ 0 w 26"/>
                      <a:gd name="T1" fmla="*/ 8 h 25"/>
                      <a:gd name="T2" fmla="*/ 0 w 26"/>
                      <a:gd name="T3" fmla="*/ 8 h 25"/>
                      <a:gd name="T4" fmla="*/ 9 w 26"/>
                      <a:gd name="T5" fmla="*/ 0 h 25"/>
                      <a:gd name="T6" fmla="*/ 17 w 26"/>
                      <a:gd name="T7" fmla="*/ 17 h 25"/>
                      <a:gd name="T8" fmla="*/ 17 w 26"/>
                      <a:gd name="T9" fmla="*/ 8 h 25"/>
                      <a:gd name="T10" fmla="*/ 17 w 26"/>
                      <a:gd name="T11" fmla="*/ 17 h 25"/>
                      <a:gd name="T12" fmla="*/ 17 w 26"/>
                      <a:gd name="T13" fmla="*/ 17 h 25"/>
                      <a:gd name="T14" fmla="*/ 17 w 26"/>
                      <a:gd name="T15" fmla="*/ 17 h 25"/>
                      <a:gd name="T16" fmla="*/ 17 w 26"/>
                      <a:gd name="T17" fmla="*/ 17 h 25"/>
                      <a:gd name="T18" fmla="*/ 17 w 26"/>
                      <a:gd name="T19" fmla="*/ 17 h 25"/>
                      <a:gd name="T20" fmla="*/ 17 w 26"/>
                      <a:gd name="T21" fmla="*/ 17 h 25"/>
                      <a:gd name="T22" fmla="*/ 26 w 26"/>
                      <a:gd name="T23" fmla="*/ 17 h 25"/>
                      <a:gd name="T24" fmla="*/ 26 w 26"/>
                      <a:gd name="T25" fmla="*/ 25 h 25"/>
                      <a:gd name="T26" fmla="*/ 9 w 26"/>
                      <a:gd name="T27" fmla="*/ 17 h 25"/>
                      <a:gd name="T28" fmla="*/ 0 w 26"/>
                      <a:gd name="T29" fmla="*/ 8 h 2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6"/>
                      <a:gd name="T46" fmla="*/ 0 h 25"/>
                      <a:gd name="T47" fmla="*/ 26 w 26"/>
                      <a:gd name="T48" fmla="*/ 25 h 2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6" h="25">
                        <a:moveTo>
                          <a:pt x="0" y="8"/>
                        </a:moveTo>
                        <a:lnTo>
                          <a:pt x="0" y="8"/>
                        </a:lnTo>
                        <a:lnTo>
                          <a:pt x="9" y="0"/>
                        </a:lnTo>
                        <a:lnTo>
                          <a:pt x="17" y="17"/>
                        </a:lnTo>
                        <a:lnTo>
                          <a:pt x="17" y="8"/>
                        </a:lnTo>
                        <a:lnTo>
                          <a:pt x="17" y="17"/>
                        </a:lnTo>
                        <a:lnTo>
                          <a:pt x="26" y="17"/>
                        </a:lnTo>
                        <a:lnTo>
                          <a:pt x="26" y="25"/>
                        </a:lnTo>
                        <a:lnTo>
                          <a:pt x="9" y="17"/>
                        </a:lnTo>
                        <a:lnTo>
                          <a:pt x="0" y="8"/>
                        </a:lnTo>
                        <a:close/>
                      </a:path>
                    </a:pathLst>
                  </a:custGeom>
                  <a:solidFill>
                    <a:schemeClr val="bg2"/>
                  </a:solidFill>
                  <a:ln w="12700">
                    <a:noFill/>
                    <a:round/>
                    <a:headEnd/>
                    <a:tailEnd/>
                  </a:ln>
                </p:spPr>
                <p:txBody>
                  <a:bodyPr/>
                  <a:lstStyle/>
                  <a:p>
                    <a:endParaRPr lang="en-US" sz="1350"/>
                  </a:p>
                </p:txBody>
              </p:sp>
              <p:sp>
                <p:nvSpPr>
                  <p:cNvPr id="435" name="Freeform 64"/>
                  <p:cNvSpPr>
                    <a:spLocks/>
                  </p:cNvSpPr>
                  <p:nvPr/>
                </p:nvSpPr>
                <p:spPr bwMode="auto">
                  <a:xfrm>
                    <a:off x="3479" y="3385"/>
                    <a:ext cx="17" cy="17"/>
                  </a:xfrm>
                  <a:custGeom>
                    <a:avLst/>
                    <a:gdLst>
                      <a:gd name="T0" fmla="*/ 17 w 17"/>
                      <a:gd name="T1" fmla="*/ 9 h 17"/>
                      <a:gd name="T2" fmla="*/ 17 w 17"/>
                      <a:gd name="T3" fmla="*/ 9 h 17"/>
                      <a:gd name="T4" fmla="*/ 17 w 17"/>
                      <a:gd name="T5" fmla="*/ 9 h 17"/>
                      <a:gd name="T6" fmla="*/ 17 w 17"/>
                      <a:gd name="T7" fmla="*/ 9 h 17"/>
                      <a:gd name="T8" fmla="*/ 17 w 17"/>
                      <a:gd name="T9" fmla="*/ 17 h 17"/>
                      <a:gd name="T10" fmla="*/ 17 w 17"/>
                      <a:gd name="T11" fmla="*/ 17 h 17"/>
                      <a:gd name="T12" fmla="*/ 17 w 17"/>
                      <a:gd name="T13" fmla="*/ 17 h 17"/>
                      <a:gd name="T14" fmla="*/ 8 w 17"/>
                      <a:gd name="T15" fmla="*/ 17 h 17"/>
                      <a:gd name="T16" fmla="*/ 8 w 17"/>
                      <a:gd name="T17" fmla="*/ 17 h 17"/>
                      <a:gd name="T18" fmla="*/ 8 w 17"/>
                      <a:gd name="T19" fmla="*/ 17 h 17"/>
                      <a:gd name="T20" fmla="*/ 8 w 17"/>
                      <a:gd name="T21" fmla="*/ 9 h 17"/>
                      <a:gd name="T22" fmla="*/ 0 w 17"/>
                      <a:gd name="T23" fmla="*/ 9 h 17"/>
                      <a:gd name="T24" fmla="*/ 8 w 17"/>
                      <a:gd name="T25" fmla="*/ 17 h 17"/>
                      <a:gd name="T26" fmla="*/ 0 w 17"/>
                      <a:gd name="T27" fmla="*/ 17 h 17"/>
                      <a:gd name="T28" fmla="*/ 0 w 17"/>
                      <a:gd name="T29" fmla="*/ 9 h 17"/>
                      <a:gd name="T30" fmla="*/ 8 w 17"/>
                      <a:gd name="T31" fmla="*/ 9 h 17"/>
                      <a:gd name="T32" fmla="*/ 8 w 17"/>
                      <a:gd name="T33" fmla="*/ 0 h 17"/>
                      <a:gd name="T34" fmla="*/ 17 w 17"/>
                      <a:gd name="T35" fmla="*/ 9 h 1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7"/>
                      <a:gd name="T55" fmla="*/ 0 h 17"/>
                      <a:gd name="T56" fmla="*/ 17 w 17"/>
                      <a:gd name="T57" fmla="*/ 17 h 1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7" h="17">
                        <a:moveTo>
                          <a:pt x="17" y="9"/>
                        </a:moveTo>
                        <a:lnTo>
                          <a:pt x="17" y="9"/>
                        </a:lnTo>
                        <a:lnTo>
                          <a:pt x="17" y="17"/>
                        </a:lnTo>
                        <a:lnTo>
                          <a:pt x="8" y="17"/>
                        </a:lnTo>
                        <a:lnTo>
                          <a:pt x="8" y="9"/>
                        </a:lnTo>
                        <a:lnTo>
                          <a:pt x="0" y="9"/>
                        </a:lnTo>
                        <a:lnTo>
                          <a:pt x="8" y="17"/>
                        </a:lnTo>
                        <a:lnTo>
                          <a:pt x="0" y="17"/>
                        </a:lnTo>
                        <a:lnTo>
                          <a:pt x="0" y="9"/>
                        </a:lnTo>
                        <a:lnTo>
                          <a:pt x="8" y="9"/>
                        </a:lnTo>
                        <a:lnTo>
                          <a:pt x="8" y="0"/>
                        </a:lnTo>
                        <a:lnTo>
                          <a:pt x="17" y="9"/>
                        </a:lnTo>
                        <a:close/>
                      </a:path>
                    </a:pathLst>
                  </a:custGeom>
                  <a:solidFill>
                    <a:schemeClr val="bg2"/>
                  </a:solidFill>
                  <a:ln w="12700">
                    <a:noFill/>
                    <a:round/>
                    <a:headEnd/>
                    <a:tailEnd/>
                  </a:ln>
                </p:spPr>
                <p:txBody>
                  <a:bodyPr/>
                  <a:lstStyle/>
                  <a:p>
                    <a:endParaRPr lang="en-US" sz="1350"/>
                  </a:p>
                </p:txBody>
              </p:sp>
              <p:sp>
                <p:nvSpPr>
                  <p:cNvPr id="436" name="Freeform 65"/>
                  <p:cNvSpPr>
                    <a:spLocks/>
                  </p:cNvSpPr>
                  <p:nvPr/>
                </p:nvSpPr>
                <p:spPr bwMode="auto">
                  <a:xfrm>
                    <a:off x="3852" y="3097"/>
                    <a:ext cx="918" cy="695"/>
                  </a:xfrm>
                  <a:custGeom>
                    <a:avLst/>
                    <a:gdLst>
                      <a:gd name="T0" fmla="*/ 799 w 918"/>
                      <a:gd name="T1" fmla="*/ 280 h 695"/>
                      <a:gd name="T2" fmla="*/ 858 w 918"/>
                      <a:gd name="T3" fmla="*/ 381 h 695"/>
                      <a:gd name="T4" fmla="*/ 867 w 918"/>
                      <a:gd name="T5" fmla="*/ 424 h 695"/>
                      <a:gd name="T6" fmla="*/ 901 w 918"/>
                      <a:gd name="T7" fmla="*/ 449 h 695"/>
                      <a:gd name="T8" fmla="*/ 909 w 918"/>
                      <a:gd name="T9" fmla="*/ 627 h 695"/>
                      <a:gd name="T10" fmla="*/ 884 w 918"/>
                      <a:gd name="T11" fmla="*/ 678 h 695"/>
                      <a:gd name="T12" fmla="*/ 816 w 918"/>
                      <a:gd name="T13" fmla="*/ 695 h 695"/>
                      <a:gd name="T14" fmla="*/ 841 w 918"/>
                      <a:gd name="T15" fmla="*/ 678 h 695"/>
                      <a:gd name="T16" fmla="*/ 790 w 918"/>
                      <a:gd name="T17" fmla="*/ 619 h 695"/>
                      <a:gd name="T18" fmla="*/ 722 w 918"/>
                      <a:gd name="T19" fmla="*/ 568 h 695"/>
                      <a:gd name="T20" fmla="*/ 705 w 918"/>
                      <a:gd name="T21" fmla="*/ 542 h 695"/>
                      <a:gd name="T22" fmla="*/ 688 w 918"/>
                      <a:gd name="T23" fmla="*/ 542 h 695"/>
                      <a:gd name="T24" fmla="*/ 688 w 918"/>
                      <a:gd name="T25" fmla="*/ 483 h 695"/>
                      <a:gd name="T26" fmla="*/ 654 w 918"/>
                      <a:gd name="T27" fmla="*/ 483 h 695"/>
                      <a:gd name="T28" fmla="*/ 654 w 918"/>
                      <a:gd name="T29" fmla="*/ 508 h 695"/>
                      <a:gd name="T30" fmla="*/ 646 w 918"/>
                      <a:gd name="T31" fmla="*/ 492 h 695"/>
                      <a:gd name="T32" fmla="*/ 620 w 918"/>
                      <a:gd name="T33" fmla="*/ 449 h 695"/>
                      <a:gd name="T34" fmla="*/ 595 w 918"/>
                      <a:gd name="T35" fmla="*/ 424 h 695"/>
                      <a:gd name="T36" fmla="*/ 603 w 918"/>
                      <a:gd name="T37" fmla="*/ 424 h 695"/>
                      <a:gd name="T38" fmla="*/ 612 w 918"/>
                      <a:gd name="T39" fmla="*/ 407 h 695"/>
                      <a:gd name="T40" fmla="*/ 612 w 918"/>
                      <a:gd name="T41" fmla="*/ 381 h 695"/>
                      <a:gd name="T42" fmla="*/ 586 w 918"/>
                      <a:gd name="T43" fmla="*/ 364 h 695"/>
                      <a:gd name="T44" fmla="*/ 595 w 918"/>
                      <a:gd name="T45" fmla="*/ 381 h 695"/>
                      <a:gd name="T46" fmla="*/ 586 w 918"/>
                      <a:gd name="T47" fmla="*/ 407 h 695"/>
                      <a:gd name="T48" fmla="*/ 578 w 918"/>
                      <a:gd name="T49" fmla="*/ 263 h 695"/>
                      <a:gd name="T50" fmla="*/ 527 w 918"/>
                      <a:gd name="T51" fmla="*/ 220 h 695"/>
                      <a:gd name="T52" fmla="*/ 502 w 918"/>
                      <a:gd name="T53" fmla="*/ 195 h 695"/>
                      <a:gd name="T54" fmla="*/ 408 w 918"/>
                      <a:gd name="T55" fmla="*/ 127 h 695"/>
                      <a:gd name="T56" fmla="*/ 366 w 918"/>
                      <a:gd name="T57" fmla="*/ 144 h 695"/>
                      <a:gd name="T58" fmla="*/ 357 w 918"/>
                      <a:gd name="T59" fmla="*/ 153 h 695"/>
                      <a:gd name="T60" fmla="*/ 264 w 918"/>
                      <a:gd name="T61" fmla="*/ 195 h 695"/>
                      <a:gd name="T62" fmla="*/ 264 w 918"/>
                      <a:gd name="T63" fmla="*/ 195 h 695"/>
                      <a:gd name="T64" fmla="*/ 230 w 918"/>
                      <a:gd name="T65" fmla="*/ 144 h 695"/>
                      <a:gd name="T66" fmla="*/ 255 w 918"/>
                      <a:gd name="T67" fmla="*/ 144 h 695"/>
                      <a:gd name="T68" fmla="*/ 221 w 918"/>
                      <a:gd name="T69" fmla="*/ 127 h 695"/>
                      <a:gd name="T70" fmla="*/ 204 w 918"/>
                      <a:gd name="T71" fmla="*/ 119 h 695"/>
                      <a:gd name="T72" fmla="*/ 136 w 918"/>
                      <a:gd name="T73" fmla="*/ 119 h 695"/>
                      <a:gd name="T74" fmla="*/ 170 w 918"/>
                      <a:gd name="T75" fmla="*/ 110 h 695"/>
                      <a:gd name="T76" fmla="*/ 111 w 918"/>
                      <a:gd name="T77" fmla="*/ 110 h 695"/>
                      <a:gd name="T78" fmla="*/ 68 w 918"/>
                      <a:gd name="T79" fmla="*/ 93 h 695"/>
                      <a:gd name="T80" fmla="*/ 51 w 918"/>
                      <a:gd name="T81" fmla="*/ 110 h 695"/>
                      <a:gd name="T82" fmla="*/ 34 w 918"/>
                      <a:gd name="T83" fmla="*/ 119 h 695"/>
                      <a:gd name="T84" fmla="*/ 26 w 918"/>
                      <a:gd name="T85" fmla="*/ 93 h 695"/>
                      <a:gd name="T86" fmla="*/ 0 w 918"/>
                      <a:gd name="T87" fmla="*/ 68 h 695"/>
                      <a:gd name="T88" fmla="*/ 85 w 918"/>
                      <a:gd name="T89" fmla="*/ 42 h 695"/>
                      <a:gd name="T90" fmla="*/ 230 w 918"/>
                      <a:gd name="T91" fmla="*/ 26 h 695"/>
                      <a:gd name="T92" fmla="*/ 289 w 918"/>
                      <a:gd name="T93" fmla="*/ 26 h 695"/>
                      <a:gd name="T94" fmla="*/ 298 w 918"/>
                      <a:gd name="T95" fmla="*/ 51 h 695"/>
                      <a:gd name="T96" fmla="*/ 366 w 918"/>
                      <a:gd name="T97" fmla="*/ 51 h 695"/>
                      <a:gd name="T98" fmla="*/ 476 w 918"/>
                      <a:gd name="T99" fmla="*/ 42 h 695"/>
                      <a:gd name="T100" fmla="*/ 569 w 918"/>
                      <a:gd name="T101" fmla="*/ 34 h 695"/>
                      <a:gd name="T102" fmla="*/ 595 w 918"/>
                      <a:gd name="T103" fmla="*/ 42 h 695"/>
                      <a:gd name="T104" fmla="*/ 620 w 918"/>
                      <a:gd name="T105" fmla="*/ 59 h 695"/>
                      <a:gd name="T106" fmla="*/ 612 w 918"/>
                      <a:gd name="T107" fmla="*/ 26 h 695"/>
                      <a:gd name="T108" fmla="*/ 612 w 918"/>
                      <a:gd name="T109" fmla="*/ 9 h 695"/>
                      <a:gd name="T110" fmla="*/ 620 w 918"/>
                      <a:gd name="T111" fmla="*/ 0 h 695"/>
                      <a:gd name="T112" fmla="*/ 646 w 918"/>
                      <a:gd name="T113" fmla="*/ 0 h 695"/>
                      <a:gd name="T114" fmla="*/ 654 w 918"/>
                      <a:gd name="T115" fmla="*/ 9 h 695"/>
                      <a:gd name="T116" fmla="*/ 680 w 918"/>
                      <a:gd name="T117" fmla="*/ 34 h 695"/>
                      <a:gd name="T118" fmla="*/ 705 w 918"/>
                      <a:gd name="T119" fmla="*/ 110 h 695"/>
                      <a:gd name="T120" fmla="*/ 790 w 918"/>
                      <a:gd name="T121" fmla="*/ 237 h 69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918"/>
                      <a:gd name="T184" fmla="*/ 0 h 695"/>
                      <a:gd name="T185" fmla="*/ 918 w 918"/>
                      <a:gd name="T186" fmla="*/ 695 h 695"/>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918" h="695">
                        <a:moveTo>
                          <a:pt x="790" y="237"/>
                        </a:moveTo>
                        <a:lnTo>
                          <a:pt x="790" y="246"/>
                        </a:lnTo>
                        <a:lnTo>
                          <a:pt x="782" y="237"/>
                        </a:lnTo>
                        <a:lnTo>
                          <a:pt x="799" y="280"/>
                        </a:lnTo>
                        <a:lnTo>
                          <a:pt x="841" y="348"/>
                        </a:lnTo>
                        <a:lnTo>
                          <a:pt x="850" y="364"/>
                        </a:lnTo>
                        <a:lnTo>
                          <a:pt x="858" y="381"/>
                        </a:lnTo>
                        <a:lnTo>
                          <a:pt x="884" y="415"/>
                        </a:lnTo>
                        <a:lnTo>
                          <a:pt x="884" y="424"/>
                        </a:lnTo>
                        <a:lnTo>
                          <a:pt x="875" y="424"/>
                        </a:lnTo>
                        <a:lnTo>
                          <a:pt x="867" y="424"/>
                        </a:lnTo>
                        <a:lnTo>
                          <a:pt x="875" y="424"/>
                        </a:lnTo>
                        <a:lnTo>
                          <a:pt x="884" y="424"/>
                        </a:lnTo>
                        <a:lnTo>
                          <a:pt x="892" y="432"/>
                        </a:lnTo>
                        <a:lnTo>
                          <a:pt x="901" y="449"/>
                        </a:lnTo>
                        <a:lnTo>
                          <a:pt x="909" y="475"/>
                        </a:lnTo>
                        <a:lnTo>
                          <a:pt x="918" y="534"/>
                        </a:lnTo>
                        <a:lnTo>
                          <a:pt x="918" y="576"/>
                        </a:lnTo>
                        <a:lnTo>
                          <a:pt x="918" y="602"/>
                        </a:lnTo>
                        <a:lnTo>
                          <a:pt x="909" y="627"/>
                        </a:lnTo>
                        <a:lnTo>
                          <a:pt x="909" y="636"/>
                        </a:lnTo>
                        <a:lnTo>
                          <a:pt x="909" y="653"/>
                        </a:lnTo>
                        <a:lnTo>
                          <a:pt x="901" y="669"/>
                        </a:lnTo>
                        <a:lnTo>
                          <a:pt x="901" y="678"/>
                        </a:lnTo>
                        <a:lnTo>
                          <a:pt x="884" y="678"/>
                        </a:lnTo>
                        <a:lnTo>
                          <a:pt x="875" y="686"/>
                        </a:lnTo>
                        <a:lnTo>
                          <a:pt x="850" y="686"/>
                        </a:lnTo>
                        <a:lnTo>
                          <a:pt x="841" y="695"/>
                        </a:lnTo>
                        <a:lnTo>
                          <a:pt x="824" y="695"/>
                        </a:lnTo>
                        <a:lnTo>
                          <a:pt x="816" y="695"/>
                        </a:lnTo>
                        <a:lnTo>
                          <a:pt x="816" y="686"/>
                        </a:lnTo>
                        <a:lnTo>
                          <a:pt x="816" y="678"/>
                        </a:lnTo>
                        <a:lnTo>
                          <a:pt x="833" y="686"/>
                        </a:lnTo>
                        <a:lnTo>
                          <a:pt x="841" y="686"/>
                        </a:lnTo>
                        <a:lnTo>
                          <a:pt x="841" y="678"/>
                        </a:lnTo>
                        <a:lnTo>
                          <a:pt x="833" y="669"/>
                        </a:lnTo>
                        <a:lnTo>
                          <a:pt x="816" y="669"/>
                        </a:lnTo>
                        <a:lnTo>
                          <a:pt x="799" y="636"/>
                        </a:lnTo>
                        <a:lnTo>
                          <a:pt x="799" y="627"/>
                        </a:lnTo>
                        <a:lnTo>
                          <a:pt x="790" y="619"/>
                        </a:lnTo>
                        <a:lnTo>
                          <a:pt x="756" y="610"/>
                        </a:lnTo>
                        <a:lnTo>
                          <a:pt x="739" y="610"/>
                        </a:lnTo>
                        <a:lnTo>
                          <a:pt x="739" y="602"/>
                        </a:lnTo>
                        <a:lnTo>
                          <a:pt x="722" y="593"/>
                        </a:lnTo>
                        <a:lnTo>
                          <a:pt x="722" y="568"/>
                        </a:lnTo>
                        <a:lnTo>
                          <a:pt x="714" y="559"/>
                        </a:lnTo>
                        <a:lnTo>
                          <a:pt x="714" y="551"/>
                        </a:lnTo>
                        <a:lnTo>
                          <a:pt x="705" y="551"/>
                        </a:lnTo>
                        <a:lnTo>
                          <a:pt x="697" y="542"/>
                        </a:lnTo>
                        <a:lnTo>
                          <a:pt x="705" y="542"/>
                        </a:lnTo>
                        <a:lnTo>
                          <a:pt x="705" y="525"/>
                        </a:lnTo>
                        <a:lnTo>
                          <a:pt x="714" y="517"/>
                        </a:lnTo>
                        <a:lnTo>
                          <a:pt x="705" y="525"/>
                        </a:lnTo>
                        <a:lnTo>
                          <a:pt x="697" y="534"/>
                        </a:lnTo>
                        <a:lnTo>
                          <a:pt x="688" y="542"/>
                        </a:lnTo>
                        <a:lnTo>
                          <a:pt x="680" y="517"/>
                        </a:lnTo>
                        <a:lnTo>
                          <a:pt x="680" y="508"/>
                        </a:lnTo>
                        <a:lnTo>
                          <a:pt x="680" y="500"/>
                        </a:lnTo>
                        <a:lnTo>
                          <a:pt x="671" y="492"/>
                        </a:lnTo>
                        <a:lnTo>
                          <a:pt x="688" y="483"/>
                        </a:lnTo>
                        <a:lnTo>
                          <a:pt x="688" y="475"/>
                        </a:lnTo>
                        <a:lnTo>
                          <a:pt x="680" y="483"/>
                        </a:lnTo>
                        <a:lnTo>
                          <a:pt x="671" y="492"/>
                        </a:lnTo>
                        <a:lnTo>
                          <a:pt x="654" y="483"/>
                        </a:lnTo>
                        <a:lnTo>
                          <a:pt x="663" y="492"/>
                        </a:lnTo>
                        <a:lnTo>
                          <a:pt x="671" y="508"/>
                        </a:lnTo>
                        <a:lnTo>
                          <a:pt x="654" y="508"/>
                        </a:lnTo>
                        <a:lnTo>
                          <a:pt x="646" y="492"/>
                        </a:lnTo>
                        <a:lnTo>
                          <a:pt x="637" y="492"/>
                        </a:lnTo>
                        <a:lnTo>
                          <a:pt x="646" y="492"/>
                        </a:lnTo>
                        <a:lnTo>
                          <a:pt x="646" y="500"/>
                        </a:lnTo>
                        <a:lnTo>
                          <a:pt x="646" y="492"/>
                        </a:lnTo>
                        <a:lnTo>
                          <a:pt x="620" y="458"/>
                        </a:lnTo>
                        <a:lnTo>
                          <a:pt x="620" y="466"/>
                        </a:lnTo>
                        <a:lnTo>
                          <a:pt x="612" y="458"/>
                        </a:lnTo>
                        <a:lnTo>
                          <a:pt x="620" y="449"/>
                        </a:lnTo>
                        <a:lnTo>
                          <a:pt x="612" y="441"/>
                        </a:lnTo>
                        <a:lnTo>
                          <a:pt x="595" y="432"/>
                        </a:lnTo>
                        <a:lnTo>
                          <a:pt x="603" y="432"/>
                        </a:lnTo>
                        <a:lnTo>
                          <a:pt x="595" y="424"/>
                        </a:lnTo>
                        <a:lnTo>
                          <a:pt x="620" y="432"/>
                        </a:lnTo>
                        <a:lnTo>
                          <a:pt x="620" y="424"/>
                        </a:lnTo>
                        <a:lnTo>
                          <a:pt x="629" y="424"/>
                        </a:lnTo>
                        <a:lnTo>
                          <a:pt x="612" y="424"/>
                        </a:lnTo>
                        <a:lnTo>
                          <a:pt x="603" y="424"/>
                        </a:lnTo>
                        <a:lnTo>
                          <a:pt x="612" y="424"/>
                        </a:lnTo>
                        <a:lnTo>
                          <a:pt x="612" y="415"/>
                        </a:lnTo>
                        <a:lnTo>
                          <a:pt x="603" y="424"/>
                        </a:lnTo>
                        <a:lnTo>
                          <a:pt x="612" y="415"/>
                        </a:lnTo>
                        <a:lnTo>
                          <a:pt x="612" y="407"/>
                        </a:lnTo>
                        <a:lnTo>
                          <a:pt x="620" y="390"/>
                        </a:lnTo>
                        <a:lnTo>
                          <a:pt x="620" y="373"/>
                        </a:lnTo>
                        <a:lnTo>
                          <a:pt x="612" y="373"/>
                        </a:lnTo>
                        <a:lnTo>
                          <a:pt x="612" y="390"/>
                        </a:lnTo>
                        <a:lnTo>
                          <a:pt x="612" y="381"/>
                        </a:lnTo>
                        <a:lnTo>
                          <a:pt x="603" y="373"/>
                        </a:lnTo>
                        <a:lnTo>
                          <a:pt x="595" y="364"/>
                        </a:lnTo>
                        <a:lnTo>
                          <a:pt x="586" y="364"/>
                        </a:lnTo>
                        <a:lnTo>
                          <a:pt x="586" y="373"/>
                        </a:lnTo>
                        <a:lnTo>
                          <a:pt x="595" y="373"/>
                        </a:lnTo>
                        <a:lnTo>
                          <a:pt x="586" y="373"/>
                        </a:lnTo>
                        <a:lnTo>
                          <a:pt x="603" y="381"/>
                        </a:lnTo>
                        <a:lnTo>
                          <a:pt x="595" y="381"/>
                        </a:lnTo>
                        <a:lnTo>
                          <a:pt x="595" y="398"/>
                        </a:lnTo>
                        <a:lnTo>
                          <a:pt x="595" y="407"/>
                        </a:lnTo>
                        <a:lnTo>
                          <a:pt x="578" y="390"/>
                        </a:lnTo>
                        <a:lnTo>
                          <a:pt x="586" y="407"/>
                        </a:lnTo>
                        <a:lnTo>
                          <a:pt x="569" y="390"/>
                        </a:lnTo>
                        <a:lnTo>
                          <a:pt x="578" y="348"/>
                        </a:lnTo>
                        <a:lnTo>
                          <a:pt x="586" y="314"/>
                        </a:lnTo>
                        <a:lnTo>
                          <a:pt x="578" y="280"/>
                        </a:lnTo>
                        <a:lnTo>
                          <a:pt x="578" y="263"/>
                        </a:lnTo>
                        <a:lnTo>
                          <a:pt x="578" y="254"/>
                        </a:lnTo>
                        <a:lnTo>
                          <a:pt x="561" y="237"/>
                        </a:lnTo>
                        <a:lnTo>
                          <a:pt x="552" y="220"/>
                        </a:lnTo>
                        <a:lnTo>
                          <a:pt x="527" y="220"/>
                        </a:lnTo>
                        <a:lnTo>
                          <a:pt x="527" y="212"/>
                        </a:lnTo>
                        <a:lnTo>
                          <a:pt x="519" y="212"/>
                        </a:lnTo>
                        <a:lnTo>
                          <a:pt x="519" y="203"/>
                        </a:lnTo>
                        <a:lnTo>
                          <a:pt x="510" y="203"/>
                        </a:lnTo>
                        <a:lnTo>
                          <a:pt x="502" y="195"/>
                        </a:lnTo>
                        <a:lnTo>
                          <a:pt x="485" y="187"/>
                        </a:lnTo>
                        <a:lnTo>
                          <a:pt x="476" y="170"/>
                        </a:lnTo>
                        <a:lnTo>
                          <a:pt x="459" y="161"/>
                        </a:lnTo>
                        <a:lnTo>
                          <a:pt x="451" y="144"/>
                        </a:lnTo>
                        <a:lnTo>
                          <a:pt x="408" y="127"/>
                        </a:lnTo>
                        <a:lnTo>
                          <a:pt x="400" y="119"/>
                        </a:lnTo>
                        <a:lnTo>
                          <a:pt x="391" y="127"/>
                        </a:lnTo>
                        <a:lnTo>
                          <a:pt x="383" y="127"/>
                        </a:lnTo>
                        <a:lnTo>
                          <a:pt x="366" y="127"/>
                        </a:lnTo>
                        <a:lnTo>
                          <a:pt x="366" y="144"/>
                        </a:lnTo>
                        <a:lnTo>
                          <a:pt x="357" y="144"/>
                        </a:lnTo>
                        <a:lnTo>
                          <a:pt x="374" y="144"/>
                        </a:lnTo>
                        <a:lnTo>
                          <a:pt x="374" y="153"/>
                        </a:lnTo>
                        <a:lnTo>
                          <a:pt x="357" y="153"/>
                        </a:lnTo>
                        <a:lnTo>
                          <a:pt x="315" y="178"/>
                        </a:lnTo>
                        <a:lnTo>
                          <a:pt x="306" y="178"/>
                        </a:lnTo>
                        <a:lnTo>
                          <a:pt x="306" y="187"/>
                        </a:lnTo>
                        <a:lnTo>
                          <a:pt x="281" y="187"/>
                        </a:lnTo>
                        <a:lnTo>
                          <a:pt x="264" y="195"/>
                        </a:lnTo>
                        <a:lnTo>
                          <a:pt x="255" y="178"/>
                        </a:lnTo>
                        <a:lnTo>
                          <a:pt x="255" y="170"/>
                        </a:lnTo>
                        <a:lnTo>
                          <a:pt x="255" y="178"/>
                        </a:lnTo>
                        <a:lnTo>
                          <a:pt x="264" y="195"/>
                        </a:lnTo>
                        <a:lnTo>
                          <a:pt x="272" y="187"/>
                        </a:lnTo>
                        <a:lnTo>
                          <a:pt x="264" y="178"/>
                        </a:lnTo>
                        <a:lnTo>
                          <a:pt x="255" y="161"/>
                        </a:lnTo>
                        <a:lnTo>
                          <a:pt x="230" y="144"/>
                        </a:lnTo>
                        <a:lnTo>
                          <a:pt x="247" y="153"/>
                        </a:lnTo>
                        <a:lnTo>
                          <a:pt x="255" y="153"/>
                        </a:lnTo>
                        <a:lnTo>
                          <a:pt x="247" y="144"/>
                        </a:lnTo>
                        <a:lnTo>
                          <a:pt x="255" y="153"/>
                        </a:lnTo>
                        <a:lnTo>
                          <a:pt x="255" y="144"/>
                        </a:lnTo>
                        <a:lnTo>
                          <a:pt x="247" y="144"/>
                        </a:lnTo>
                        <a:lnTo>
                          <a:pt x="238" y="136"/>
                        </a:lnTo>
                        <a:lnTo>
                          <a:pt x="221" y="136"/>
                        </a:lnTo>
                        <a:lnTo>
                          <a:pt x="221" y="127"/>
                        </a:lnTo>
                        <a:lnTo>
                          <a:pt x="230" y="119"/>
                        </a:lnTo>
                        <a:lnTo>
                          <a:pt x="213" y="119"/>
                        </a:lnTo>
                        <a:lnTo>
                          <a:pt x="204" y="119"/>
                        </a:lnTo>
                        <a:lnTo>
                          <a:pt x="204" y="127"/>
                        </a:lnTo>
                        <a:lnTo>
                          <a:pt x="213" y="127"/>
                        </a:lnTo>
                        <a:lnTo>
                          <a:pt x="213" y="144"/>
                        </a:lnTo>
                        <a:lnTo>
                          <a:pt x="187" y="127"/>
                        </a:lnTo>
                        <a:lnTo>
                          <a:pt x="136" y="119"/>
                        </a:lnTo>
                        <a:lnTo>
                          <a:pt x="128" y="110"/>
                        </a:lnTo>
                        <a:lnTo>
                          <a:pt x="136" y="110"/>
                        </a:lnTo>
                        <a:lnTo>
                          <a:pt x="153" y="110"/>
                        </a:lnTo>
                        <a:lnTo>
                          <a:pt x="170" y="110"/>
                        </a:lnTo>
                        <a:lnTo>
                          <a:pt x="153" y="102"/>
                        </a:lnTo>
                        <a:lnTo>
                          <a:pt x="136" y="102"/>
                        </a:lnTo>
                        <a:lnTo>
                          <a:pt x="128" y="102"/>
                        </a:lnTo>
                        <a:lnTo>
                          <a:pt x="111" y="110"/>
                        </a:lnTo>
                        <a:lnTo>
                          <a:pt x="94" y="119"/>
                        </a:lnTo>
                        <a:lnTo>
                          <a:pt x="51" y="127"/>
                        </a:lnTo>
                        <a:lnTo>
                          <a:pt x="77" y="110"/>
                        </a:lnTo>
                        <a:lnTo>
                          <a:pt x="68" y="102"/>
                        </a:lnTo>
                        <a:lnTo>
                          <a:pt x="68" y="93"/>
                        </a:lnTo>
                        <a:lnTo>
                          <a:pt x="60" y="110"/>
                        </a:lnTo>
                        <a:lnTo>
                          <a:pt x="60" y="102"/>
                        </a:lnTo>
                        <a:lnTo>
                          <a:pt x="51" y="102"/>
                        </a:lnTo>
                        <a:lnTo>
                          <a:pt x="51" y="110"/>
                        </a:lnTo>
                        <a:lnTo>
                          <a:pt x="43" y="127"/>
                        </a:lnTo>
                        <a:lnTo>
                          <a:pt x="26" y="136"/>
                        </a:lnTo>
                        <a:lnTo>
                          <a:pt x="26" y="127"/>
                        </a:lnTo>
                        <a:lnTo>
                          <a:pt x="34" y="119"/>
                        </a:lnTo>
                        <a:lnTo>
                          <a:pt x="26" y="110"/>
                        </a:lnTo>
                        <a:lnTo>
                          <a:pt x="17" y="110"/>
                        </a:lnTo>
                        <a:lnTo>
                          <a:pt x="26" y="102"/>
                        </a:lnTo>
                        <a:lnTo>
                          <a:pt x="26" y="93"/>
                        </a:lnTo>
                        <a:lnTo>
                          <a:pt x="26" y="85"/>
                        </a:lnTo>
                        <a:lnTo>
                          <a:pt x="17" y="85"/>
                        </a:lnTo>
                        <a:lnTo>
                          <a:pt x="9" y="85"/>
                        </a:lnTo>
                        <a:lnTo>
                          <a:pt x="9" y="76"/>
                        </a:lnTo>
                        <a:lnTo>
                          <a:pt x="0" y="68"/>
                        </a:lnTo>
                        <a:lnTo>
                          <a:pt x="0" y="51"/>
                        </a:lnTo>
                        <a:lnTo>
                          <a:pt x="43" y="42"/>
                        </a:lnTo>
                        <a:lnTo>
                          <a:pt x="85" y="42"/>
                        </a:lnTo>
                        <a:lnTo>
                          <a:pt x="94" y="42"/>
                        </a:lnTo>
                        <a:lnTo>
                          <a:pt x="136" y="34"/>
                        </a:lnTo>
                        <a:lnTo>
                          <a:pt x="153" y="34"/>
                        </a:lnTo>
                        <a:lnTo>
                          <a:pt x="170" y="34"/>
                        </a:lnTo>
                        <a:lnTo>
                          <a:pt x="230" y="26"/>
                        </a:lnTo>
                        <a:lnTo>
                          <a:pt x="281" y="17"/>
                        </a:lnTo>
                        <a:lnTo>
                          <a:pt x="281" y="26"/>
                        </a:lnTo>
                        <a:lnTo>
                          <a:pt x="289" y="26"/>
                        </a:lnTo>
                        <a:lnTo>
                          <a:pt x="289" y="34"/>
                        </a:lnTo>
                        <a:lnTo>
                          <a:pt x="298" y="42"/>
                        </a:lnTo>
                        <a:lnTo>
                          <a:pt x="298" y="51"/>
                        </a:lnTo>
                        <a:lnTo>
                          <a:pt x="306" y="51"/>
                        </a:lnTo>
                        <a:lnTo>
                          <a:pt x="357" y="51"/>
                        </a:lnTo>
                        <a:lnTo>
                          <a:pt x="366" y="51"/>
                        </a:lnTo>
                        <a:lnTo>
                          <a:pt x="391" y="51"/>
                        </a:lnTo>
                        <a:lnTo>
                          <a:pt x="400" y="51"/>
                        </a:lnTo>
                        <a:lnTo>
                          <a:pt x="425" y="42"/>
                        </a:lnTo>
                        <a:lnTo>
                          <a:pt x="442" y="42"/>
                        </a:lnTo>
                        <a:lnTo>
                          <a:pt x="476" y="42"/>
                        </a:lnTo>
                        <a:lnTo>
                          <a:pt x="493" y="42"/>
                        </a:lnTo>
                        <a:lnTo>
                          <a:pt x="544" y="42"/>
                        </a:lnTo>
                        <a:lnTo>
                          <a:pt x="552" y="42"/>
                        </a:lnTo>
                        <a:lnTo>
                          <a:pt x="569" y="34"/>
                        </a:lnTo>
                        <a:lnTo>
                          <a:pt x="595" y="34"/>
                        </a:lnTo>
                        <a:lnTo>
                          <a:pt x="595" y="42"/>
                        </a:lnTo>
                        <a:lnTo>
                          <a:pt x="595" y="51"/>
                        </a:lnTo>
                        <a:lnTo>
                          <a:pt x="603" y="59"/>
                        </a:lnTo>
                        <a:lnTo>
                          <a:pt x="612" y="59"/>
                        </a:lnTo>
                        <a:lnTo>
                          <a:pt x="620" y="59"/>
                        </a:lnTo>
                        <a:lnTo>
                          <a:pt x="612" y="51"/>
                        </a:lnTo>
                        <a:lnTo>
                          <a:pt x="620" y="51"/>
                        </a:lnTo>
                        <a:lnTo>
                          <a:pt x="620" y="42"/>
                        </a:lnTo>
                        <a:lnTo>
                          <a:pt x="620" y="34"/>
                        </a:lnTo>
                        <a:lnTo>
                          <a:pt x="612" y="26"/>
                        </a:lnTo>
                        <a:lnTo>
                          <a:pt x="612" y="9"/>
                        </a:lnTo>
                        <a:lnTo>
                          <a:pt x="612" y="0"/>
                        </a:lnTo>
                        <a:lnTo>
                          <a:pt x="612" y="9"/>
                        </a:lnTo>
                        <a:lnTo>
                          <a:pt x="620" y="0"/>
                        </a:lnTo>
                        <a:lnTo>
                          <a:pt x="629" y="0"/>
                        </a:lnTo>
                        <a:lnTo>
                          <a:pt x="637" y="0"/>
                        </a:lnTo>
                        <a:lnTo>
                          <a:pt x="646" y="0"/>
                        </a:lnTo>
                        <a:lnTo>
                          <a:pt x="646" y="9"/>
                        </a:lnTo>
                        <a:lnTo>
                          <a:pt x="654" y="9"/>
                        </a:lnTo>
                        <a:lnTo>
                          <a:pt x="663" y="9"/>
                        </a:lnTo>
                        <a:lnTo>
                          <a:pt x="671" y="17"/>
                        </a:lnTo>
                        <a:lnTo>
                          <a:pt x="671" y="26"/>
                        </a:lnTo>
                        <a:lnTo>
                          <a:pt x="680" y="34"/>
                        </a:lnTo>
                        <a:lnTo>
                          <a:pt x="680" y="51"/>
                        </a:lnTo>
                        <a:lnTo>
                          <a:pt x="688" y="59"/>
                        </a:lnTo>
                        <a:lnTo>
                          <a:pt x="705" y="102"/>
                        </a:lnTo>
                        <a:lnTo>
                          <a:pt x="705" y="110"/>
                        </a:lnTo>
                        <a:lnTo>
                          <a:pt x="714" y="127"/>
                        </a:lnTo>
                        <a:lnTo>
                          <a:pt x="722" y="136"/>
                        </a:lnTo>
                        <a:lnTo>
                          <a:pt x="739" y="161"/>
                        </a:lnTo>
                        <a:lnTo>
                          <a:pt x="739" y="170"/>
                        </a:lnTo>
                        <a:lnTo>
                          <a:pt x="790" y="237"/>
                        </a:lnTo>
                        <a:close/>
                      </a:path>
                    </a:pathLst>
                  </a:custGeom>
                  <a:solidFill>
                    <a:schemeClr val="bg2"/>
                  </a:solidFill>
                  <a:ln w="12700">
                    <a:noFill/>
                    <a:round/>
                    <a:headEnd/>
                    <a:tailEnd/>
                  </a:ln>
                </p:spPr>
                <p:txBody>
                  <a:bodyPr/>
                  <a:lstStyle/>
                  <a:p>
                    <a:endParaRPr lang="en-US" sz="1350"/>
                  </a:p>
                </p:txBody>
              </p:sp>
              <p:sp>
                <p:nvSpPr>
                  <p:cNvPr id="437" name="Freeform 66"/>
                  <p:cNvSpPr>
                    <a:spLocks/>
                  </p:cNvSpPr>
                  <p:nvPr/>
                </p:nvSpPr>
                <p:spPr bwMode="auto">
                  <a:xfrm>
                    <a:off x="3895" y="3207"/>
                    <a:ext cx="85" cy="26"/>
                  </a:xfrm>
                  <a:custGeom>
                    <a:avLst/>
                    <a:gdLst>
                      <a:gd name="T0" fmla="*/ 51 w 85"/>
                      <a:gd name="T1" fmla="*/ 9 h 26"/>
                      <a:gd name="T2" fmla="*/ 51 w 85"/>
                      <a:gd name="T3" fmla="*/ 9 h 26"/>
                      <a:gd name="T4" fmla="*/ 68 w 85"/>
                      <a:gd name="T5" fmla="*/ 0 h 26"/>
                      <a:gd name="T6" fmla="*/ 76 w 85"/>
                      <a:gd name="T7" fmla="*/ 0 h 26"/>
                      <a:gd name="T8" fmla="*/ 85 w 85"/>
                      <a:gd name="T9" fmla="*/ 0 h 26"/>
                      <a:gd name="T10" fmla="*/ 85 w 85"/>
                      <a:gd name="T11" fmla="*/ 9 h 26"/>
                      <a:gd name="T12" fmla="*/ 59 w 85"/>
                      <a:gd name="T13" fmla="*/ 9 h 26"/>
                      <a:gd name="T14" fmla="*/ 51 w 85"/>
                      <a:gd name="T15" fmla="*/ 9 h 26"/>
                      <a:gd name="T16" fmla="*/ 51 w 85"/>
                      <a:gd name="T17" fmla="*/ 9 h 26"/>
                      <a:gd name="T18" fmla="*/ 0 w 85"/>
                      <a:gd name="T19" fmla="*/ 26 h 26"/>
                      <a:gd name="T20" fmla="*/ 0 w 85"/>
                      <a:gd name="T21" fmla="*/ 26 h 26"/>
                      <a:gd name="T22" fmla="*/ 0 w 85"/>
                      <a:gd name="T23" fmla="*/ 17 h 26"/>
                      <a:gd name="T24" fmla="*/ 0 w 85"/>
                      <a:gd name="T25" fmla="*/ 17 h 26"/>
                      <a:gd name="T26" fmla="*/ 8 w 85"/>
                      <a:gd name="T27" fmla="*/ 17 h 26"/>
                      <a:gd name="T28" fmla="*/ 17 w 85"/>
                      <a:gd name="T29" fmla="*/ 17 h 26"/>
                      <a:gd name="T30" fmla="*/ 25 w 85"/>
                      <a:gd name="T31" fmla="*/ 17 h 26"/>
                      <a:gd name="T32" fmla="*/ 34 w 85"/>
                      <a:gd name="T33" fmla="*/ 9 h 26"/>
                      <a:gd name="T34" fmla="*/ 51 w 85"/>
                      <a:gd name="T35" fmla="*/ 9 h 2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85"/>
                      <a:gd name="T55" fmla="*/ 0 h 26"/>
                      <a:gd name="T56" fmla="*/ 85 w 85"/>
                      <a:gd name="T57" fmla="*/ 26 h 2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85" h="26">
                        <a:moveTo>
                          <a:pt x="51" y="9"/>
                        </a:moveTo>
                        <a:lnTo>
                          <a:pt x="51" y="9"/>
                        </a:lnTo>
                        <a:lnTo>
                          <a:pt x="68" y="0"/>
                        </a:lnTo>
                        <a:lnTo>
                          <a:pt x="76" y="0"/>
                        </a:lnTo>
                        <a:lnTo>
                          <a:pt x="85" y="0"/>
                        </a:lnTo>
                        <a:lnTo>
                          <a:pt x="85" y="9"/>
                        </a:lnTo>
                        <a:lnTo>
                          <a:pt x="59" y="9"/>
                        </a:lnTo>
                        <a:lnTo>
                          <a:pt x="51" y="9"/>
                        </a:lnTo>
                        <a:lnTo>
                          <a:pt x="0" y="26"/>
                        </a:lnTo>
                        <a:lnTo>
                          <a:pt x="0" y="17"/>
                        </a:lnTo>
                        <a:lnTo>
                          <a:pt x="8" y="17"/>
                        </a:lnTo>
                        <a:lnTo>
                          <a:pt x="17" y="17"/>
                        </a:lnTo>
                        <a:lnTo>
                          <a:pt x="25" y="17"/>
                        </a:lnTo>
                        <a:lnTo>
                          <a:pt x="34" y="9"/>
                        </a:lnTo>
                        <a:lnTo>
                          <a:pt x="51" y="9"/>
                        </a:lnTo>
                        <a:close/>
                      </a:path>
                    </a:pathLst>
                  </a:custGeom>
                  <a:solidFill>
                    <a:schemeClr val="bg2"/>
                  </a:solidFill>
                  <a:ln w="12700">
                    <a:noFill/>
                    <a:round/>
                    <a:headEnd/>
                    <a:tailEnd/>
                  </a:ln>
                </p:spPr>
                <p:txBody>
                  <a:bodyPr/>
                  <a:lstStyle/>
                  <a:p>
                    <a:endParaRPr lang="en-US" sz="1350"/>
                  </a:p>
                </p:txBody>
              </p:sp>
              <p:sp>
                <p:nvSpPr>
                  <p:cNvPr id="438" name="Freeform 67"/>
                  <p:cNvSpPr>
                    <a:spLocks/>
                  </p:cNvSpPr>
                  <p:nvPr/>
                </p:nvSpPr>
                <p:spPr bwMode="auto">
                  <a:xfrm>
                    <a:off x="4617" y="3300"/>
                    <a:ext cx="59" cy="77"/>
                  </a:xfrm>
                  <a:custGeom>
                    <a:avLst/>
                    <a:gdLst>
                      <a:gd name="T0" fmla="*/ 25 w 59"/>
                      <a:gd name="T1" fmla="*/ 34 h 77"/>
                      <a:gd name="T2" fmla="*/ 25 w 59"/>
                      <a:gd name="T3" fmla="*/ 26 h 77"/>
                      <a:gd name="T4" fmla="*/ 17 w 59"/>
                      <a:gd name="T5" fmla="*/ 17 h 77"/>
                      <a:gd name="T6" fmla="*/ 8 w 59"/>
                      <a:gd name="T7" fmla="*/ 9 h 77"/>
                      <a:gd name="T8" fmla="*/ 0 w 59"/>
                      <a:gd name="T9" fmla="*/ 0 h 77"/>
                      <a:gd name="T10" fmla="*/ 0 w 59"/>
                      <a:gd name="T11" fmla="*/ 0 h 77"/>
                      <a:gd name="T12" fmla="*/ 8 w 59"/>
                      <a:gd name="T13" fmla="*/ 9 h 77"/>
                      <a:gd name="T14" fmla="*/ 25 w 59"/>
                      <a:gd name="T15" fmla="*/ 34 h 77"/>
                      <a:gd name="T16" fmla="*/ 51 w 59"/>
                      <a:gd name="T17" fmla="*/ 51 h 77"/>
                      <a:gd name="T18" fmla="*/ 59 w 59"/>
                      <a:gd name="T19" fmla="*/ 68 h 77"/>
                      <a:gd name="T20" fmla="*/ 51 w 59"/>
                      <a:gd name="T21" fmla="*/ 77 h 77"/>
                      <a:gd name="T22" fmla="*/ 51 w 59"/>
                      <a:gd name="T23" fmla="*/ 77 h 77"/>
                      <a:gd name="T24" fmla="*/ 51 w 59"/>
                      <a:gd name="T25" fmla="*/ 60 h 77"/>
                      <a:gd name="T26" fmla="*/ 42 w 59"/>
                      <a:gd name="T27" fmla="*/ 51 h 77"/>
                      <a:gd name="T28" fmla="*/ 42 w 59"/>
                      <a:gd name="T29" fmla="*/ 51 h 77"/>
                      <a:gd name="T30" fmla="*/ 34 w 59"/>
                      <a:gd name="T31" fmla="*/ 60 h 77"/>
                      <a:gd name="T32" fmla="*/ 25 w 59"/>
                      <a:gd name="T33" fmla="*/ 51 h 77"/>
                      <a:gd name="T34" fmla="*/ 25 w 59"/>
                      <a:gd name="T35" fmla="*/ 43 h 77"/>
                      <a:gd name="T36" fmla="*/ 25 w 59"/>
                      <a:gd name="T37" fmla="*/ 43 h 77"/>
                      <a:gd name="T38" fmla="*/ 25 w 59"/>
                      <a:gd name="T39" fmla="*/ 34 h 77"/>
                      <a:gd name="T40" fmla="*/ 42 w 59"/>
                      <a:gd name="T41" fmla="*/ 43 h 77"/>
                      <a:gd name="T42" fmla="*/ 25 w 59"/>
                      <a:gd name="T43" fmla="*/ 34 h 7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9"/>
                      <a:gd name="T67" fmla="*/ 0 h 77"/>
                      <a:gd name="T68" fmla="*/ 59 w 59"/>
                      <a:gd name="T69" fmla="*/ 77 h 7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9" h="77">
                        <a:moveTo>
                          <a:pt x="25" y="34"/>
                        </a:moveTo>
                        <a:lnTo>
                          <a:pt x="25" y="26"/>
                        </a:lnTo>
                        <a:lnTo>
                          <a:pt x="17" y="17"/>
                        </a:lnTo>
                        <a:lnTo>
                          <a:pt x="8" y="9"/>
                        </a:lnTo>
                        <a:lnTo>
                          <a:pt x="0" y="0"/>
                        </a:lnTo>
                        <a:lnTo>
                          <a:pt x="8" y="9"/>
                        </a:lnTo>
                        <a:lnTo>
                          <a:pt x="25" y="34"/>
                        </a:lnTo>
                        <a:lnTo>
                          <a:pt x="51" y="51"/>
                        </a:lnTo>
                        <a:lnTo>
                          <a:pt x="59" y="68"/>
                        </a:lnTo>
                        <a:lnTo>
                          <a:pt x="51" y="77"/>
                        </a:lnTo>
                        <a:lnTo>
                          <a:pt x="51" y="60"/>
                        </a:lnTo>
                        <a:lnTo>
                          <a:pt x="42" y="51"/>
                        </a:lnTo>
                        <a:lnTo>
                          <a:pt x="34" y="60"/>
                        </a:lnTo>
                        <a:lnTo>
                          <a:pt x="25" y="51"/>
                        </a:lnTo>
                        <a:lnTo>
                          <a:pt x="25" y="43"/>
                        </a:lnTo>
                        <a:lnTo>
                          <a:pt x="25" y="34"/>
                        </a:lnTo>
                        <a:lnTo>
                          <a:pt x="42" y="43"/>
                        </a:lnTo>
                        <a:lnTo>
                          <a:pt x="25" y="34"/>
                        </a:lnTo>
                        <a:close/>
                      </a:path>
                    </a:pathLst>
                  </a:custGeom>
                  <a:solidFill>
                    <a:schemeClr val="bg2"/>
                  </a:solidFill>
                  <a:ln w="12700">
                    <a:noFill/>
                    <a:round/>
                    <a:headEnd/>
                    <a:tailEnd/>
                  </a:ln>
                </p:spPr>
                <p:txBody>
                  <a:bodyPr/>
                  <a:lstStyle/>
                  <a:p>
                    <a:endParaRPr lang="en-US" sz="1350"/>
                  </a:p>
                </p:txBody>
              </p:sp>
              <p:sp>
                <p:nvSpPr>
                  <p:cNvPr id="439" name="Freeform 68"/>
                  <p:cNvSpPr>
                    <a:spLocks/>
                  </p:cNvSpPr>
                  <p:nvPr/>
                </p:nvSpPr>
                <p:spPr bwMode="auto">
                  <a:xfrm>
                    <a:off x="4651" y="3351"/>
                    <a:ext cx="25" cy="60"/>
                  </a:xfrm>
                  <a:custGeom>
                    <a:avLst/>
                    <a:gdLst>
                      <a:gd name="T0" fmla="*/ 0 w 25"/>
                      <a:gd name="T1" fmla="*/ 9 h 60"/>
                      <a:gd name="T2" fmla="*/ 8 w 25"/>
                      <a:gd name="T3" fmla="*/ 0 h 60"/>
                      <a:gd name="T4" fmla="*/ 8 w 25"/>
                      <a:gd name="T5" fmla="*/ 9 h 60"/>
                      <a:gd name="T6" fmla="*/ 8 w 25"/>
                      <a:gd name="T7" fmla="*/ 26 h 60"/>
                      <a:gd name="T8" fmla="*/ 8 w 25"/>
                      <a:gd name="T9" fmla="*/ 43 h 60"/>
                      <a:gd name="T10" fmla="*/ 25 w 25"/>
                      <a:gd name="T11" fmla="*/ 60 h 60"/>
                      <a:gd name="T12" fmla="*/ 0 w 25"/>
                      <a:gd name="T13" fmla="*/ 34 h 60"/>
                      <a:gd name="T14" fmla="*/ 0 w 25"/>
                      <a:gd name="T15" fmla="*/ 9 h 60"/>
                      <a:gd name="T16" fmla="*/ 0 60000 65536"/>
                      <a:gd name="T17" fmla="*/ 0 60000 65536"/>
                      <a:gd name="T18" fmla="*/ 0 60000 65536"/>
                      <a:gd name="T19" fmla="*/ 0 60000 65536"/>
                      <a:gd name="T20" fmla="*/ 0 60000 65536"/>
                      <a:gd name="T21" fmla="*/ 0 60000 65536"/>
                      <a:gd name="T22" fmla="*/ 0 60000 65536"/>
                      <a:gd name="T23" fmla="*/ 0 60000 65536"/>
                      <a:gd name="T24" fmla="*/ 0 w 25"/>
                      <a:gd name="T25" fmla="*/ 0 h 60"/>
                      <a:gd name="T26" fmla="*/ 25 w 25"/>
                      <a:gd name="T27" fmla="*/ 60 h 6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5" h="60">
                        <a:moveTo>
                          <a:pt x="0" y="9"/>
                        </a:moveTo>
                        <a:lnTo>
                          <a:pt x="8" y="0"/>
                        </a:lnTo>
                        <a:lnTo>
                          <a:pt x="8" y="9"/>
                        </a:lnTo>
                        <a:lnTo>
                          <a:pt x="8" y="26"/>
                        </a:lnTo>
                        <a:lnTo>
                          <a:pt x="8" y="43"/>
                        </a:lnTo>
                        <a:lnTo>
                          <a:pt x="25" y="60"/>
                        </a:lnTo>
                        <a:lnTo>
                          <a:pt x="0" y="34"/>
                        </a:lnTo>
                        <a:lnTo>
                          <a:pt x="0" y="9"/>
                        </a:lnTo>
                        <a:close/>
                      </a:path>
                    </a:pathLst>
                  </a:custGeom>
                  <a:solidFill>
                    <a:schemeClr val="bg2"/>
                  </a:solidFill>
                  <a:ln w="12700">
                    <a:noFill/>
                    <a:round/>
                    <a:headEnd/>
                    <a:tailEnd/>
                  </a:ln>
                </p:spPr>
                <p:txBody>
                  <a:bodyPr/>
                  <a:lstStyle/>
                  <a:p>
                    <a:endParaRPr lang="en-US" sz="1350"/>
                  </a:p>
                </p:txBody>
              </p:sp>
              <p:sp>
                <p:nvSpPr>
                  <p:cNvPr id="440" name="Freeform 69"/>
                  <p:cNvSpPr>
                    <a:spLocks/>
                  </p:cNvSpPr>
                  <p:nvPr/>
                </p:nvSpPr>
                <p:spPr bwMode="auto">
                  <a:xfrm>
                    <a:off x="4523" y="3622"/>
                    <a:ext cx="17" cy="17"/>
                  </a:xfrm>
                  <a:custGeom>
                    <a:avLst/>
                    <a:gdLst>
                      <a:gd name="T0" fmla="*/ 9 w 17"/>
                      <a:gd name="T1" fmla="*/ 9 h 17"/>
                      <a:gd name="T2" fmla="*/ 17 w 17"/>
                      <a:gd name="T3" fmla="*/ 17 h 17"/>
                      <a:gd name="T4" fmla="*/ 9 w 17"/>
                      <a:gd name="T5" fmla="*/ 17 h 17"/>
                      <a:gd name="T6" fmla="*/ 9 w 17"/>
                      <a:gd name="T7" fmla="*/ 0 h 17"/>
                      <a:gd name="T8" fmla="*/ 0 w 17"/>
                      <a:gd name="T9" fmla="*/ 0 h 17"/>
                      <a:gd name="T10" fmla="*/ 9 w 17"/>
                      <a:gd name="T11" fmla="*/ 0 h 17"/>
                      <a:gd name="T12" fmla="*/ 9 w 17"/>
                      <a:gd name="T13" fmla="*/ 9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9" y="9"/>
                        </a:moveTo>
                        <a:lnTo>
                          <a:pt x="17" y="17"/>
                        </a:lnTo>
                        <a:lnTo>
                          <a:pt x="9" y="17"/>
                        </a:lnTo>
                        <a:lnTo>
                          <a:pt x="9" y="0"/>
                        </a:lnTo>
                        <a:lnTo>
                          <a:pt x="0" y="0"/>
                        </a:lnTo>
                        <a:lnTo>
                          <a:pt x="9" y="0"/>
                        </a:lnTo>
                        <a:lnTo>
                          <a:pt x="9" y="9"/>
                        </a:lnTo>
                        <a:close/>
                      </a:path>
                    </a:pathLst>
                  </a:custGeom>
                  <a:solidFill>
                    <a:schemeClr val="bg2"/>
                  </a:solidFill>
                  <a:ln w="12700">
                    <a:noFill/>
                    <a:round/>
                    <a:headEnd/>
                    <a:tailEnd/>
                  </a:ln>
                </p:spPr>
                <p:txBody>
                  <a:bodyPr/>
                  <a:lstStyle/>
                  <a:p>
                    <a:endParaRPr lang="en-US" sz="1350"/>
                  </a:p>
                </p:txBody>
              </p:sp>
              <p:sp>
                <p:nvSpPr>
                  <p:cNvPr id="441" name="Freeform 70"/>
                  <p:cNvSpPr>
                    <a:spLocks/>
                  </p:cNvSpPr>
                  <p:nvPr/>
                </p:nvSpPr>
                <p:spPr bwMode="auto">
                  <a:xfrm>
                    <a:off x="3581" y="1038"/>
                    <a:ext cx="76" cy="59"/>
                  </a:xfrm>
                  <a:custGeom>
                    <a:avLst/>
                    <a:gdLst>
                      <a:gd name="T0" fmla="*/ 8 w 76"/>
                      <a:gd name="T1" fmla="*/ 26 h 59"/>
                      <a:gd name="T2" fmla="*/ 8 w 76"/>
                      <a:gd name="T3" fmla="*/ 17 h 59"/>
                      <a:gd name="T4" fmla="*/ 34 w 76"/>
                      <a:gd name="T5" fmla="*/ 0 h 59"/>
                      <a:gd name="T6" fmla="*/ 68 w 76"/>
                      <a:gd name="T7" fmla="*/ 0 h 59"/>
                      <a:gd name="T8" fmla="*/ 76 w 76"/>
                      <a:gd name="T9" fmla="*/ 0 h 59"/>
                      <a:gd name="T10" fmla="*/ 68 w 76"/>
                      <a:gd name="T11" fmla="*/ 9 h 59"/>
                      <a:gd name="T12" fmla="*/ 59 w 76"/>
                      <a:gd name="T13" fmla="*/ 17 h 59"/>
                      <a:gd name="T14" fmla="*/ 34 w 76"/>
                      <a:gd name="T15" fmla="*/ 34 h 59"/>
                      <a:gd name="T16" fmla="*/ 17 w 76"/>
                      <a:gd name="T17" fmla="*/ 59 h 59"/>
                      <a:gd name="T18" fmla="*/ 8 w 76"/>
                      <a:gd name="T19" fmla="*/ 51 h 59"/>
                      <a:gd name="T20" fmla="*/ 0 w 76"/>
                      <a:gd name="T21" fmla="*/ 43 h 59"/>
                      <a:gd name="T22" fmla="*/ 0 w 76"/>
                      <a:gd name="T23" fmla="*/ 34 h 59"/>
                      <a:gd name="T24" fmla="*/ 8 w 76"/>
                      <a:gd name="T25" fmla="*/ 26 h 5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6"/>
                      <a:gd name="T40" fmla="*/ 0 h 59"/>
                      <a:gd name="T41" fmla="*/ 76 w 76"/>
                      <a:gd name="T42" fmla="*/ 59 h 5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6" h="59">
                        <a:moveTo>
                          <a:pt x="8" y="26"/>
                        </a:moveTo>
                        <a:lnTo>
                          <a:pt x="8" y="17"/>
                        </a:lnTo>
                        <a:lnTo>
                          <a:pt x="34" y="0"/>
                        </a:lnTo>
                        <a:lnTo>
                          <a:pt x="68" y="0"/>
                        </a:lnTo>
                        <a:lnTo>
                          <a:pt x="76" y="0"/>
                        </a:lnTo>
                        <a:lnTo>
                          <a:pt x="68" y="9"/>
                        </a:lnTo>
                        <a:lnTo>
                          <a:pt x="59" y="17"/>
                        </a:lnTo>
                        <a:lnTo>
                          <a:pt x="34" y="34"/>
                        </a:lnTo>
                        <a:lnTo>
                          <a:pt x="17" y="59"/>
                        </a:lnTo>
                        <a:lnTo>
                          <a:pt x="8" y="51"/>
                        </a:lnTo>
                        <a:lnTo>
                          <a:pt x="0" y="43"/>
                        </a:lnTo>
                        <a:lnTo>
                          <a:pt x="0" y="34"/>
                        </a:lnTo>
                        <a:lnTo>
                          <a:pt x="8" y="26"/>
                        </a:lnTo>
                        <a:close/>
                      </a:path>
                    </a:pathLst>
                  </a:custGeom>
                  <a:solidFill>
                    <a:schemeClr val="bg2"/>
                  </a:solidFill>
                  <a:ln w="12700">
                    <a:noFill/>
                    <a:round/>
                    <a:headEnd/>
                    <a:tailEnd/>
                  </a:ln>
                </p:spPr>
                <p:txBody>
                  <a:bodyPr/>
                  <a:lstStyle/>
                  <a:p>
                    <a:endParaRPr lang="en-US" sz="1350"/>
                  </a:p>
                </p:txBody>
              </p:sp>
              <p:sp>
                <p:nvSpPr>
                  <p:cNvPr id="442" name="Freeform 71"/>
                  <p:cNvSpPr>
                    <a:spLocks/>
                  </p:cNvSpPr>
                  <p:nvPr/>
                </p:nvSpPr>
                <p:spPr bwMode="auto">
                  <a:xfrm>
                    <a:off x="3428" y="1072"/>
                    <a:ext cx="586" cy="263"/>
                  </a:xfrm>
                  <a:custGeom>
                    <a:avLst/>
                    <a:gdLst>
                      <a:gd name="T0" fmla="*/ 407 w 586"/>
                      <a:gd name="T1" fmla="*/ 144 h 263"/>
                      <a:gd name="T2" fmla="*/ 365 w 586"/>
                      <a:gd name="T3" fmla="*/ 153 h 263"/>
                      <a:gd name="T4" fmla="*/ 348 w 586"/>
                      <a:gd name="T5" fmla="*/ 170 h 263"/>
                      <a:gd name="T6" fmla="*/ 340 w 586"/>
                      <a:gd name="T7" fmla="*/ 186 h 263"/>
                      <a:gd name="T8" fmla="*/ 348 w 586"/>
                      <a:gd name="T9" fmla="*/ 161 h 263"/>
                      <a:gd name="T10" fmla="*/ 297 w 586"/>
                      <a:gd name="T11" fmla="*/ 186 h 263"/>
                      <a:gd name="T12" fmla="*/ 263 w 586"/>
                      <a:gd name="T13" fmla="*/ 254 h 263"/>
                      <a:gd name="T14" fmla="*/ 246 w 586"/>
                      <a:gd name="T15" fmla="*/ 254 h 263"/>
                      <a:gd name="T16" fmla="*/ 255 w 586"/>
                      <a:gd name="T17" fmla="*/ 246 h 263"/>
                      <a:gd name="T18" fmla="*/ 255 w 586"/>
                      <a:gd name="T19" fmla="*/ 229 h 263"/>
                      <a:gd name="T20" fmla="*/ 246 w 586"/>
                      <a:gd name="T21" fmla="*/ 229 h 263"/>
                      <a:gd name="T22" fmla="*/ 238 w 586"/>
                      <a:gd name="T23" fmla="*/ 229 h 263"/>
                      <a:gd name="T24" fmla="*/ 238 w 586"/>
                      <a:gd name="T25" fmla="*/ 229 h 263"/>
                      <a:gd name="T26" fmla="*/ 238 w 586"/>
                      <a:gd name="T27" fmla="*/ 220 h 263"/>
                      <a:gd name="T28" fmla="*/ 238 w 586"/>
                      <a:gd name="T29" fmla="*/ 203 h 263"/>
                      <a:gd name="T30" fmla="*/ 238 w 586"/>
                      <a:gd name="T31" fmla="*/ 203 h 263"/>
                      <a:gd name="T32" fmla="*/ 238 w 586"/>
                      <a:gd name="T33" fmla="*/ 195 h 263"/>
                      <a:gd name="T34" fmla="*/ 238 w 586"/>
                      <a:gd name="T35" fmla="*/ 186 h 263"/>
                      <a:gd name="T36" fmla="*/ 221 w 586"/>
                      <a:gd name="T37" fmla="*/ 178 h 263"/>
                      <a:gd name="T38" fmla="*/ 212 w 586"/>
                      <a:gd name="T39" fmla="*/ 178 h 263"/>
                      <a:gd name="T40" fmla="*/ 212 w 586"/>
                      <a:gd name="T41" fmla="*/ 170 h 263"/>
                      <a:gd name="T42" fmla="*/ 204 w 586"/>
                      <a:gd name="T43" fmla="*/ 161 h 263"/>
                      <a:gd name="T44" fmla="*/ 195 w 586"/>
                      <a:gd name="T45" fmla="*/ 161 h 263"/>
                      <a:gd name="T46" fmla="*/ 187 w 586"/>
                      <a:gd name="T47" fmla="*/ 161 h 263"/>
                      <a:gd name="T48" fmla="*/ 178 w 586"/>
                      <a:gd name="T49" fmla="*/ 153 h 263"/>
                      <a:gd name="T50" fmla="*/ 170 w 586"/>
                      <a:gd name="T51" fmla="*/ 153 h 263"/>
                      <a:gd name="T52" fmla="*/ 161 w 586"/>
                      <a:gd name="T53" fmla="*/ 153 h 263"/>
                      <a:gd name="T54" fmla="*/ 153 w 586"/>
                      <a:gd name="T55" fmla="*/ 153 h 263"/>
                      <a:gd name="T56" fmla="*/ 144 w 586"/>
                      <a:gd name="T57" fmla="*/ 153 h 263"/>
                      <a:gd name="T58" fmla="*/ 144 w 586"/>
                      <a:gd name="T59" fmla="*/ 153 h 263"/>
                      <a:gd name="T60" fmla="*/ 119 w 586"/>
                      <a:gd name="T61" fmla="*/ 144 h 263"/>
                      <a:gd name="T62" fmla="*/ 25 w 586"/>
                      <a:gd name="T63" fmla="*/ 119 h 263"/>
                      <a:gd name="T64" fmla="*/ 17 w 586"/>
                      <a:gd name="T65" fmla="*/ 102 h 263"/>
                      <a:gd name="T66" fmla="*/ 8 w 586"/>
                      <a:gd name="T67" fmla="*/ 102 h 263"/>
                      <a:gd name="T68" fmla="*/ 0 w 586"/>
                      <a:gd name="T69" fmla="*/ 102 h 263"/>
                      <a:gd name="T70" fmla="*/ 42 w 586"/>
                      <a:gd name="T71" fmla="*/ 68 h 263"/>
                      <a:gd name="T72" fmla="*/ 102 w 586"/>
                      <a:gd name="T73" fmla="*/ 42 h 263"/>
                      <a:gd name="T74" fmla="*/ 127 w 586"/>
                      <a:gd name="T75" fmla="*/ 25 h 263"/>
                      <a:gd name="T76" fmla="*/ 153 w 586"/>
                      <a:gd name="T77" fmla="*/ 17 h 263"/>
                      <a:gd name="T78" fmla="*/ 170 w 586"/>
                      <a:gd name="T79" fmla="*/ 25 h 263"/>
                      <a:gd name="T80" fmla="*/ 170 w 586"/>
                      <a:gd name="T81" fmla="*/ 51 h 263"/>
                      <a:gd name="T82" fmla="*/ 204 w 586"/>
                      <a:gd name="T83" fmla="*/ 34 h 263"/>
                      <a:gd name="T84" fmla="*/ 263 w 586"/>
                      <a:gd name="T85" fmla="*/ 85 h 263"/>
                      <a:gd name="T86" fmla="*/ 314 w 586"/>
                      <a:gd name="T87" fmla="*/ 85 h 263"/>
                      <a:gd name="T88" fmla="*/ 348 w 586"/>
                      <a:gd name="T89" fmla="*/ 68 h 263"/>
                      <a:gd name="T90" fmla="*/ 399 w 586"/>
                      <a:gd name="T91" fmla="*/ 42 h 263"/>
                      <a:gd name="T92" fmla="*/ 475 w 586"/>
                      <a:gd name="T93" fmla="*/ 25 h 263"/>
                      <a:gd name="T94" fmla="*/ 475 w 586"/>
                      <a:gd name="T95" fmla="*/ 59 h 263"/>
                      <a:gd name="T96" fmla="*/ 492 w 586"/>
                      <a:gd name="T97" fmla="*/ 68 h 263"/>
                      <a:gd name="T98" fmla="*/ 526 w 586"/>
                      <a:gd name="T99" fmla="*/ 59 h 263"/>
                      <a:gd name="T100" fmla="*/ 543 w 586"/>
                      <a:gd name="T101" fmla="*/ 93 h 263"/>
                      <a:gd name="T102" fmla="*/ 569 w 586"/>
                      <a:gd name="T103" fmla="*/ 102 h 263"/>
                      <a:gd name="T104" fmla="*/ 577 w 586"/>
                      <a:gd name="T105" fmla="*/ 110 h 263"/>
                      <a:gd name="T106" fmla="*/ 543 w 586"/>
                      <a:gd name="T107" fmla="*/ 119 h 263"/>
                      <a:gd name="T108" fmla="*/ 509 w 586"/>
                      <a:gd name="T109" fmla="*/ 119 h 263"/>
                      <a:gd name="T110" fmla="*/ 475 w 586"/>
                      <a:gd name="T111" fmla="*/ 127 h 263"/>
                      <a:gd name="T112" fmla="*/ 424 w 586"/>
                      <a:gd name="T113" fmla="*/ 136 h 26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86"/>
                      <a:gd name="T172" fmla="*/ 0 h 263"/>
                      <a:gd name="T173" fmla="*/ 586 w 586"/>
                      <a:gd name="T174" fmla="*/ 263 h 26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86" h="263">
                        <a:moveTo>
                          <a:pt x="407" y="136"/>
                        </a:moveTo>
                        <a:lnTo>
                          <a:pt x="399" y="136"/>
                        </a:lnTo>
                        <a:lnTo>
                          <a:pt x="407" y="144"/>
                        </a:lnTo>
                        <a:lnTo>
                          <a:pt x="390" y="144"/>
                        </a:lnTo>
                        <a:lnTo>
                          <a:pt x="373" y="144"/>
                        </a:lnTo>
                        <a:lnTo>
                          <a:pt x="365" y="153"/>
                        </a:lnTo>
                        <a:lnTo>
                          <a:pt x="365" y="161"/>
                        </a:lnTo>
                        <a:lnTo>
                          <a:pt x="356" y="170"/>
                        </a:lnTo>
                        <a:lnTo>
                          <a:pt x="348" y="170"/>
                        </a:lnTo>
                        <a:lnTo>
                          <a:pt x="348" y="178"/>
                        </a:lnTo>
                        <a:lnTo>
                          <a:pt x="340" y="186"/>
                        </a:lnTo>
                        <a:lnTo>
                          <a:pt x="340" y="178"/>
                        </a:lnTo>
                        <a:lnTo>
                          <a:pt x="348" y="161"/>
                        </a:lnTo>
                        <a:lnTo>
                          <a:pt x="331" y="161"/>
                        </a:lnTo>
                        <a:lnTo>
                          <a:pt x="314" y="178"/>
                        </a:lnTo>
                        <a:lnTo>
                          <a:pt x="297" y="186"/>
                        </a:lnTo>
                        <a:lnTo>
                          <a:pt x="289" y="203"/>
                        </a:lnTo>
                        <a:lnTo>
                          <a:pt x="280" y="220"/>
                        </a:lnTo>
                        <a:lnTo>
                          <a:pt x="263" y="254"/>
                        </a:lnTo>
                        <a:lnTo>
                          <a:pt x="263" y="263"/>
                        </a:lnTo>
                        <a:lnTo>
                          <a:pt x="255" y="263"/>
                        </a:lnTo>
                        <a:lnTo>
                          <a:pt x="246" y="254"/>
                        </a:lnTo>
                        <a:lnTo>
                          <a:pt x="255" y="254"/>
                        </a:lnTo>
                        <a:lnTo>
                          <a:pt x="255" y="246"/>
                        </a:lnTo>
                        <a:lnTo>
                          <a:pt x="255" y="229"/>
                        </a:lnTo>
                        <a:lnTo>
                          <a:pt x="246" y="229"/>
                        </a:lnTo>
                        <a:lnTo>
                          <a:pt x="238" y="229"/>
                        </a:lnTo>
                        <a:lnTo>
                          <a:pt x="238" y="237"/>
                        </a:lnTo>
                        <a:lnTo>
                          <a:pt x="238" y="229"/>
                        </a:lnTo>
                        <a:lnTo>
                          <a:pt x="238" y="220"/>
                        </a:lnTo>
                        <a:lnTo>
                          <a:pt x="238" y="212"/>
                        </a:lnTo>
                        <a:lnTo>
                          <a:pt x="238" y="203"/>
                        </a:lnTo>
                        <a:lnTo>
                          <a:pt x="238" y="195"/>
                        </a:lnTo>
                        <a:lnTo>
                          <a:pt x="238" y="186"/>
                        </a:lnTo>
                        <a:lnTo>
                          <a:pt x="229" y="186"/>
                        </a:lnTo>
                        <a:lnTo>
                          <a:pt x="221" y="178"/>
                        </a:lnTo>
                        <a:lnTo>
                          <a:pt x="212" y="178"/>
                        </a:lnTo>
                        <a:lnTo>
                          <a:pt x="204" y="178"/>
                        </a:lnTo>
                        <a:lnTo>
                          <a:pt x="212" y="170"/>
                        </a:lnTo>
                        <a:lnTo>
                          <a:pt x="212" y="161"/>
                        </a:lnTo>
                        <a:lnTo>
                          <a:pt x="204" y="161"/>
                        </a:lnTo>
                        <a:lnTo>
                          <a:pt x="195" y="161"/>
                        </a:lnTo>
                        <a:lnTo>
                          <a:pt x="187" y="161"/>
                        </a:lnTo>
                        <a:lnTo>
                          <a:pt x="187" y="153"/>
                        </a:lnTo>
                        <a:lnTo>
                          <a:pt x="178" y="161"/>
                        </a:lnTo>
                        <a:lnTo>
                          <a:pt x="178" y="153"/>
                        </a:lnTo>
                        <a:lnTo>
                          <a:pt x="170" y="153"/>
                        </a:lnTo>
                        <a:lnTo>
                          <a:pt x="161" y="153"/>
                        </a:lnTo>
                        <a:lnTo>
                          <a:pt x="161" y="161"/>
                        </a:lnTo>
                        <a:lnTo>
                          <a:pt x="153" y="153"/>
                        </a:lnTo>
                        <a:lnTo>
                          <a:pt x="144" y="153"/>
                        </a:lnTo>
                        <a:lnTo>
                          <a:pt x="136" y="153"/>
                        </a:lnTo>
                        <a:lnTo>
                          <a:pt x="127" y="144"/>
                        </a:lnTo>
                        <a:lnTo>
                          <a:pt x="119" y="144"/>
                        </a:lnTo>
                        <a:lnTo>
                          <a:pt x="42" y="127"/>
                        </a:lnTo>
                        <a:lnTo>
                          <a:pt x="25" y="119"/>
                        </a:lnTo>
                        <a:lnTo>
                          <a:pt x="17" y="110"/>
                        </a:lnTo>
                        <a:lnTo>
                          <a:pt x="17" y="102"/>
                        </a:lnTo>
                        <a:lnTo>
                          <a:pt x="8" y="102"/>
                        </a:lnTo>
                        <a:lnTo>
                          <a:pt x="8" y="93"/>
                        </a:lnTo>
                        <a:lnTo>
                          <a:pt x="0" y="102"/>
                        </a:lnTo>
                        <a:lnTo>
                          <a:pt x="0" y="93"/>
                        </a:lnTo>
                        <a:lnTo>
                          <a:pt x="34" y="76"/>
                        </a:lnTo>
                        <a:lnTo>
                          <a:pt x="42" y="68"/>
                        </a:lnTo>
                        <a:lnTo>
                          <a:pt x="51" y="59"/>
                        </a:lnTo>
                        <a:lnTo>
                          <a:pt x="85" y="51"/>
                        </a:lnTo>
                        <a:lnTo>
                          <a:pt x="102" y="42"/>
                        </a:lnTo>
                        <a:lnTo>
                          <a:pt x="110" y="34"/>
                        </a:lnTo>
                        <a:lnTo>
                          <a:pt x="119" y="34"/>
                        </a:lnTo>
                        <a:lnTo>
                          <a:pt x="127" y="25"/>
                        </a:lnTo>
                        <a:lnTo>
                          <a:pt x="127" y="17"/>
                        </a:lnTo>
                        <a:lnTo>
                          <a:pt x="153" y="0"/>
                        </a:lnTo>
                        <a:lnTo>
                          <a:pt x="153" y="17"/>
                        </a:lnTo>
                        <a:lnTo>
                          <a:pt x="161" y="17"/>
                        </a:lnTo>
                        <a:lnTo>
                          <a:pt x="161" y="25"/>
                        </a:lnTo>
                        <a:lnTo>
                          <a:pt x="170" y="25"/>
                        </a:lnTo>
                        <a:lnTo>
                          <a:pt x="170" y="34"/>
                        </a:lnTo>
                        <a:lnTo>
                          <a:pt x="170" y="51"/>
                        </a:lnTo>
                        <a:lnTo>
                          <a:pt x="195" y="34"/>
                        </a:lnTo>
                        <a:lnTo>
                          <a:pt x="187" y="42"/>
                        </a:lnTo>
                        <a:lnTo>
                          <a:pt x="204" y="34"/>
                        </a:lnTo>
                        <a:lnTo>
                          <a:pt x="212" y="34"/>
                        </a:lnTo>
                        <a:lnTo>
                          <a:pt x="238" y="42"/>
                        </a:lnTo>
                        <a:lnTo>
                          <a:pt x="263" y="85"/>
                        </a:lnTo>
                        <a:lnTo>
                          <a:pt x="289" y="85"/>
                        </a:lnTo>
                        <a:lnTo>
                          <a:pt x="297" y="76"/>
                        </a:lnTo>
                        <a:lnTo>
                          <a:pt x="314" y="85"/>
                        </a:lnTo>
                        <a:lnTo>
                          <a:pt x="323" y="76"/>
                        </a:lnTo>
                        <a:lnTo>
                          <a:pt x="331" y="85"/>
                        </a:lnTo>
                        <a:lnTo>
                          <a:pt x="348" y="68"/>
                        </a:lnTo>
                        <a:lnTo>
                          <a:pt x="373" y="51"/>
                        </a:lnTo>
                        <a:lnTo>
                          <a:pt x="399" y="42"/>
                        </a:lnTo>
                        <a:lnTo>
                          <a:pt x="433" y="42"/>
                        </a:lnTo>
                        <a:lnTo>
                          <a:pt x="450" y="34"/>
                        </a:lnTo>
                        <a:lnTo>
                          <a:pt x="475" y="25"/>
                        </a:lnTo>
                        <a:lnTo>
                          <a:pt x="475" y="34"/>
                        </a:lnTo>
                        <a:lnTo>
                          <a:pt x="475" y="59"/>
                        </a:lnTo>
                        <a:lnTo>
                          <a:pt x="475" y="68"/>
                        </a:lnTo>
                        <a:lnTo>
                          <a:pt x="484" y="59"/>
                        </a:lnTo>
                        <a:lnTo>
                          <a:pt x="492" y="68"/>
                        </a:lnTo>
                        <a:lnTo>
                          <a:pt x="509" y="59"/>
                        </a:lnTo>
                        <a:lnTo>
                          <a:pt x="518" y="68"/>
                        </a:lnTo>
                        <a:lnTo>
                          <a:pt x="526" y="59"/>
                        </a:lnTo>
                        <a:lnTo>
                          <a:pt x="535" y="59"/>
                        </a:lnTo>
                        <a:lnTo>
                          <a:pt x="552" y="85"/>
                        </a:lnTo>
                        <a:lnTo>
                          <a:pt x="543" y="93"/>
                        </a:lnTo>
                        <a:lnTo>
                          <a:pt x="552" y="93"/>
                        </a:lnTo>
                        <a:lnTo>
                          <a:pt x="560" y="93"/>
                        </a:lnTo>
                        <a:lnTo>
                          <a:pt x="569" y="102"/>
                        </a:lnTo>
                        <a:lnTo>
                          <a:pt x="577" y="110"/>
                        </a:lnTo>
                        <a:lnTo>
                          <a:pt x="586" y="119"/>
                        </a:lnTo>
                        <a:lnTo>
                          <a:pt x="560" y="119"/>
                        </a:lnTo>
                        <a:lnTo>
                          <a:pt x="543" y="119"/>
                        </a:lnTo>
                        <a:lnTo>
                          <a:pt x="526" y="127"/>
                        </a:lnTo>
                        <a:lnTo>
                          <a:pt x="518" y="119"/>
                        </a:lnTo>
                        <a:lnTo>
                          <a:pt x="509" y="119"/>
                        </a:lnTo>
                        <a:lnTo>
                          <a:pt x="509" y="144"/>
                        </a:lnTo>
                        <a:lnTo>
                          <a:pt x="501" y="136"/>
                        </a:lnTo>
                        <a:lnTo>
                          <a:pt x="475" y="127"/>
                        </a:lnTo>
                        <a:lnTo>
                          <a:pt x="450" y="119"/>
                        </a:lnTo>
                        <a:lnTo>
                          <a:pt x="441" y="119"/>
                        </a:lnTo>
                        <a:lnTo>
                          <a:pt x="424" y="136"/>
                        </a:lnTo>
                        <a:lnTo>
                          <a:pt x="407" y="136"/>
                        </a:lnTo>
                        <a:close/>
                      </a:path>
                    </a:pathLst>
                  </a:custGeom>
                  <a:solidFill>
                    <a:schemeClr val="bg2"/>
                  </a:solidFill>
                  <a:ln w="12700">
                    <a:noFill/>
                    <a:round/>
                    <a:headEnd/>
                    <a:tailEnd/>
                  </a:ln>
                </p:spPr>
                <p:txBody>
                  <a:bodyPr/>
                  <a:lstStyle/>
                  <a:p>
                    <a:endParaRPr lang="en-US" sz="1350"/>
                  </a:p>
                </p:txBody>
              </p:sp>
              <p:sp>
                <p:nvSpPr>
                  <p:cNvPr id="443" name="Freeform 72"/>
                  <p:cNvSpPr>
                    <a:spLocks/>
                  </p:cNvSpPr>
                  <p:nvPr/>
                </p:nvSpPr>
                <p:spPr bwMode="auto">
                  <a:xfrm>
                    <a:off x="3801" y="1225"/>
                    <a:ext cx="391" cy="533"/>
                  </a:xfrm>
                  <a:custGeom>
                    <a:avLst/>
                    <a:gdLst>
                      <a:gd name="T0" fmla="*/ 17 w 391"/>
                      <a:gd name="T1" fmla="*/ 516 h 533"/>
                      <a:gd name="T2" fmla="*/ 34 w 391"/>
                      <a:gd name="T3" fmla="*/ 466 h 533"/>
                      <a:gd name="T4" fmla="*/ 43 w 391"/>
                      <a:gd name="T5" fmla="*/ 398 h 533"/>
                      <a:gd name="T6" fmla="*/ 17 w 391"/>
                      <a:gd name="T7" fmla="*/ 305 h 533"/>
                      <a:gd name="T8" fmla="*/ 9 w 391"/>
                      <a:gd name="T9" fmla="*/ 271 h 533"/>
                      <a:gd name="T10" fmla="*/ 9 w 391"/>
                      <a:gd name="T11" fmla="*/ 271 h 533"/>
                      <a:gd name="T12" fmla="*/ 9 w 391"/>
                      <a:gd name="T13" fmla="*/ 245 h 533"/>
                      <a:gd name="T14" fmla="*/ 0 w 391"/>
                      <a:gd name="T15" fmla="*/ 237 h 533"/>
                      <a:gd name="T16" fmla="*/ 17 w 391"/>
                      <a:gd name="T17" fmla="*/ 194 h 533"/>
                      <a:gd name="T18" fmla="*/ 17 w 391"/>
                      <a:gd name="T19" fmla="*/ 152 h 533"/>
                      <a:gd name="T20" fmla="*/ 34 w 391"/>
                      <a:gd name="T21" fmla="*/ 135 h 533"/>
                      <a:gd name="T22" fmla="*/ 34 w 391"/>
                      <a:gd name="T23" fmla="*/ 127 h 533"/>
                      <a:gd name="T24" fmla="*/ 68 w 391"/>
                      <a:gd name="T25" fmla="*/ 84 h 533"/>
                      <a:gd name="T26" fmla="*/ 68 w 391"/>
                      <a:gd name="T27" fmla="*/ 110 h 533"/>
                      <a:gd name="T28" fmla="*/ 85 w 391"/>
                      <a:gd name="T29" fmla="*/ 135 h 533"/>
                      <a:gd name="T30" fmla="*/ 94 w 391"/>
                      <a:gd name="T31" fmla="*/ 101 h 533"/>
                      <a:gd name="T32" fmla="*/ 85 w 391"/>
                      <a:gd name="T33" fmla="*/ 67 h 533"/>
                      <a:gd name="T34" fmla="*/ 111 w 391"/>
                      <a:gd name="T35" fmla="*/ 50 h 533"/>
                      <a:gd name="T36" fmla="*/ 128 w 391"/>
                      <a:gd name="T37" fmla="*/ 50 h 533"/>
                      <a:gd name="T38" fmla="*/ 102 w 391"/>
                      <a:gd name="T39" fmla="*/ 25 h 533"/>
                      <a:gd name="T40" fmla="*/ 119 w 391"/>
                      <a:gd name="T41" fmla="*/ 17 h 533"/>
                      <a:gd name="T42" fmla="*/ 136 w 391"/>
                      <a:gd name="T43" fmla="*/ 0 h 533"/>
                      <a:gd name="T44" fmla="*/ 179 w 391"/>
                      <a:gd name="T45" fmla="*/ 8 h 533"/>
                      <a:gd name="T46" fmla="*/ 196 w 391"/>
                      <a:gd name="T47" fmla="*/ 17 h 533"/>
                      <a:gd name="T48" fmla="*/ 213 w 391"/>
                      <a:gd name="T49" fmla="*/ 25 h 533"/>
                      <a:gd name="T50" fmla="*/ 238 w 391"/>
                      <a:gd name="T51" fmla="*/ 33 h 533"/>
                      <a:gd name="T52" fmla="*/ 255 w 391"/>
                      <a:gd name="T53" fmla="*/ 33 h 533"/>
                      <a:gd name="T54" fmla="*/ 264 w 391"/>
                      <a:gd name="T55" fmla="*/ 50 h 533"/>
                      <a:gd name="T56" fmla="*/ 264 w 391"/>
                      <a:gd name="T57" fmla="*/ 50 h 533"/>
                      <a:gd name="T58" fmla="*/ 264 w 391"/>
                      <a:gd name="T59" fmla="*/ 76 h 533"/>
                      <a:gd name="T60" fmla="*/ 264 w 391"/>
                      <a:gd name="T61" fmla="*/ 84 h 533"/>
                      <a:gd name="T62" fmla="*/ 281 w 391"/>
                      <a:gd name="T63" fmla="*/ 101 h 533"/>
                      <a:gd name="T64" fmla="*/ 289 w 391"/>
                      <a:gd name="T65" fmla="*/ 144 h 533"/>
                      <a:gd name="T66" fmla="*/ 272 w 391"/>
                      <a:gd name="T67" fmla="*/ 178 h 533"/>
                      <a:gd name="T68" fmla="*/ 264 w 391"/>
                      <a:gd name="T69" fmla="*/ 203 h 533"/>
                      <a:gd name="T70" fmla="*/ 247 w 391"/>
                      <a:gd name="T71" fmla="*/ 220 h 533"/>
                      <a:gd name="T72" fmla="*/ 247 w 391"/>
                      <a:gd name="T73" fmla="*/ 254 h 533"/>
                      <a:gd name="T74" fmla="*/ 272 w 391"/>
                      <a:gd name="T75" fmla="*/ 262 h 533"/>
                      <a:gd name="T76" fmla="*/ 281 w 391"/>
                      <a:gd name="T77" fmla="*/ 245 h 533"/>
                      <a:gd name="T78" fmla="*/ 289 w 391"/>
                      <a:gd name="T79" fmla="*/ 228 h 533"/>
                      <a:gd name="T80" fmla="*/ 332 w 391"/>
                      <a:gd name="T81" fmla="*/ 194 h 533"/>
                      <a:gd name="T82" fmla="*/ 349 w 391"/>
                      <a:gd name="T83" fmla="*/ 203 h 533"/>
                      <a:gd name="T84" fmla="*/ 366 w 391"/>
                      <a:gd name="T85" fmla="*/ 237 h 533"/>
                      <a:gd name="T86" fmla="*/ 391 w 391"/>
                      <a:gd name="T87" fmla="*/ 330 h 533"/>
                      <a:gd name="T88" fmla="*/ 391 w 391"/>
                      <a:gd name="T89" fmla="*/ 355 h 533"/>
                      <a:gd name="T90" fmla="*/ 383 w 391"/>
                      <a:gd name="T91" fmla="*/ 372 h 533"/>
                      <a:gd name="T92" fmla="*/ 374 w 391"/>
                      <a:gd name="T93" fmla="*/ 364 h 533"/>
                      <a:gd name="T94" fmla="*/ 366 w 391"/>
                      <a:gd name="T95" fmla="*/ 381 h 533"/>
                      <a:gd name="T96" fmla="*/ 366 w 391"/>
                      <a:gd name="T97" fmla="*/ 398 h 533"/>
                      <a:gd name="T98" fmla="*/ 340 w 391"/>
                      <a:gd name="T99" fmla="*/ 423 h 533"/>
                      <a:gd name="T100" fmla="*/ 340 w 391"/>
                      <a:gd name="T101" fmla="*/ 457 h 533"/>
                      <a:gd name="T102" fmla="*/ 289 w 391"/>
                      <a:gd name="T103" fmla="*/ 508 h 533"/>
                      <a:gd name="T104" fmla="*/ 238 w 391"/>
                      <a:gd name="T105" fmla="*/ 516 h 533"/>
                      <a:gd name="T106" fmla="*/ 196 w 391"/>
                      <a:gd name="T107" fmla="*/ 516 h 533"/>
                      <a:gd name="T108" fmla="*/ 187 w 391"/>
                      <a:gd name="T109" fmla="*/ 516 h 533"/>
                      <a:gd name="T110" fmla="*/ 145 w 391"/>
                      <a:gd name="T111" fmla="*/ 516 h 533"/>
                      <a:gd name="T112" fmla="*/ 102 w 391"/>
                      <a:gd name="T113" fmla="*/ 525 h 533"/>
                      <a:gd name="T114" fmla="*/ 60 w 391"/>
                      <a:gd name="T115" fmla="*/ 525 h 533"/>
                      <a:gd name="T116" fmla="*/ 0 w 391"/>
                      <a:gd name="T117" fmla="*/ 533 h 53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391"/>
                      <a:gd name="T178" fmla="*/ 0 h 533"/>
                      <a:gd name="T179" fmla="*/ 391 w 391"/>
                      <a:gd name="T180" fmla="*/ 533 h 533"/>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391" h="533">
                        <a:moveTo>
                          <a:pt x="0" y="533"/>
                        </a:moveTo>
                        <a:lnTo>
                          <a:pt x="17" y="516"/>
                        </a:lnTo>
                        <a:lnTo>
                          <a:pt x="26" y="483"/>
                        </a:lnTo>
                        <a:lnTo>
                          <a:pt x="34" y="466"/>
                        </a:lnTo>
                        <a:lnTo>
                          <a:pt x="43" y="440"/>
                        </a:lnTo>
                        <a:lnTo>
                          <a:pt x="43" y="398"/>
                        </a:lnTo>
                        <a:lnTo>
                          <a:pt x="34" y="355"/>
                        </a:lnTo>
                        <a:lnTo>
                          <a:pt x="17" y="305"/>
                        </a:lnTo>
                        <a:lnTo>
                          <a:pt x="0" y="288"/>
                        </a:lnTo>
                        <a:lnTo>
                          <a:pt x="9" y="271"/>
                        </a:lnTo>
                        <a:lnTo>
                          <a:pt x="17" y="271"/>
                        </a:lnTo>
                        <a:lnTo>
                          <a:pt x="9" y="271"/>
                        </a:lnTo>
                        <a:lnTo>
                          <a:pt x="9" y="262"/>
                        </a:lnTo>
                        <a:lnTo>
                          <a:pt x="9" y="245"/>
                        </a:lnTo>
                        <a:lnTo>
                          <a:pt x="0" y="237"/>
                        </a:lnTo>
                        <a:lnTo>
                          <a:pt x="9" y="220"/>
                        </a:lnTo>
                        <a:lnTo>
                          <a:pt x="17" y="194"/>
                        </a:lnTo>
                        <a:lnTo>
                          <a:pt x="17" y="169"/>
                        </a:lnTo>
                        <a:lnTo>
                          <a:pt x="17" y="152"/>
                        </a:lnTo>
                        <a:lnTo>
                          <a:pt x="26" y="144"/>
                        </a:lnTo>
                        <a:lnTo>
                          <a:pt x="34" y="135"/>
                        </a:lnTo>
                        <a:lnTo>
                          <a:pt x="26" y="127"/>
                        </a:lnTo>
                        <a:lnTo>
                          <a:pt x="34" y="127"/>
                        </a:lnTo>
                        <a:lnTo>
                          <a:pt x="51" y="110"/>
                        </a:lnTo>
                        <a:lnTo>
                          <a:pt x="68" y="84"/>
                        </a:lnTo>
                        <a:lnTo>
                          <a:pt x="68" y="110"/>
                        </a:lnTo>
                        <a:lnTo>
                          <a:pt x="68" y="135"/>
                        </a:lnTo>
                        <a:lnTo>
                          <a:pt x="85" y="135"/>
                        </a:lnTo>
                        <a:lnTo>
                          <a:pt x="85" y="118"/>
                        </a:lnTo>
                        <a:lnTo>
                          <a:pt x="94" y="101"/>
                        </a:lnTo>
                        <a:lnTo>
                          <a:pt x="85" y="76"/>
                        </a:lnTo>
                        <a:lnTo>
                          <a:pt x="85" y="67"/>
                        </a:lnTo>
                        <a:lnTo>
                          <a:pt x="94" y="59"/>
                        </a:lnTo>
                        <a:lnTo>
                          <a:pt x="111" y="50"/>
                        </a:lnTo>
                        <a:lnTo>
                          <a:pt x="119" y="50"/>
                        </a:lnTo>
                        <a:lnTo>
                          <a:pt x="128" y="50"/>
                        </a:lnTo>
                        <a:lnTo>
                          <a:pt x="111" y="42"/>
                        </a:lnTo>
                        <a:lnTo>
                          <a:pt x="102" y="25"/>
                        </a:lnTo>
                        <a:lnTo>
                          <a:pt x="111" y="17"/>
                        </a:lnTo>
                        <a:lnTo>
                          <a:pt x="119" y="17"/>
                        </a:lnTo>
                        <a:lnTo>
                          <a:pt x="119" y="8"/>
                        </a:lnTo>
                        <a:lnTo>
                          <a:pt x="136" y="0"/>
                        </a:lnTo>
                        <a:lnTo>
                          <a:pt x="162" y="8"/>
                        </a:lnTo>
                        <a:lnTo>
                          <a:pt x="179" y="8"/>
                        </a:lnTo>
                        <a:lnTo>
                          <a:pt x="187" y="8"/>
                        </a:lnTo>
                        <a:lnTo>
                          <a:pt x="196" y="17"/>
                        </a:lnTo>
                        <a:lnTo>
                          <a:pt x="196" y="25"/>
                        </a:lnTo>
                        <a:lnTo>
                          <a:pt x="213" y="25"/>
                        </a:lnTo>
                        <a:lnTo>
                          <a:pt x="230" y="33"/>
                        </a:lnTo>
                        <a:lnTo>
                          <a:pt x="238" y="33"/>
                        </a:lnTo>
                        <a:lnTo>
                          <a:pt x="247" y="42"/>
                        </a:lnTo>
                        <a:lnTo>
                          <a:pt x="255" y="33"/>
                        </a:lnTo>
                        <a:lnTo>
                          <a:pt x="255" y="42"/>
                        </a:lnTo>
                        <a:lnTo>
                          <a:pt x="264" y="50"/>
                        </a:lnTo>
                        <a:lnTo>
                          <a:pt x="272" y="67"/>
                        </a:lnTo>
                        <a:lnTo>
                          <a:pt x="264" y="76"/>
                        </a:lnTo>
                        <a:lnTo>
                          <a:pt x="264" y="84"/>
                        </a:lnTo>
                        <a:lnTo>
                          <a:pt x="272" y="93"/>
                        </a:lnTo>
                        <a:lnTo>
                          <a:pt x="281" y="101"/>
                        </a:lnTo>
                        <a:lnTo>
                          <a:pt x="289" y="118"/>
                        </a:lnTo>
                        <a:lnTo>
                          <a:pt x="289" y="144"/>
                        </a:lnTo>
                        <a:lnTo>
                          <a:pt x="289" y="169"/>
                        </a:lnTo>
                        <a:lnTo>
                          <a:pt x="272" y="178"/>
                        </a:lnTo>
                        <a:lnTo>
                          <a:pt x="272" y="186"/>
                        </a:lnTo>
                        <a:lnTo>
                          <a:pt x="264" y="203"/>
                        </a:lnTo>
                        <a:lnTo>
                          <a:pt x="255" y="211"/>
                        </a:lnTo>
                        <a:lnTo>
                          <a:pt x="247" y="220"/>
                        </a:lnTo>
                        <a:lnTo>
                          <a:pt x="238" y="228"/>
                        </a:lnTo>
                        <a:lnTo>
                          <a:pt x="247" y="254"/>
                        </a:lnTo>
                        <a:lnTo>
                          <a:pt x="264" y="262"/>
                        </a:lnTo>
                        <a:lnTo>
                          <a:pt x="272" y="262"/>
                        </a:lnTo>
                        <a:lnTo>
                          <a:pt x="281" y="245"/>
                        </a:lnTo>
                        <a:lnTo>
                          <a:pt x="289" y="245"/>
                        </a:lnTo>
                        <a:lnTo>
                          <a:pt x="289" y="228"/>
                        </a:lnTo>
                        <a:lnTo>
                          <a:pt x="298" y="211"/>
                        </a:lnTo>
                        <a:lnTo>
                          <a:pt x="332" y="194"/>
                        </a:lnTo>
                        <a:lnTo>
                          <a:pt x="340" y="194"/>
                        </a:lnTo>
                        <a:lnTo>
                          <a:pt x="349" y="203"/>
                        </a:lnTo>
                        <a:lnTo>
                          <a:pt x="366" y="228"/>
                        </a:lnTo>
                        <a:lnTo>
                          <a:pt x="366" y="237"/>
                        </a:lnTo>
                        <a:lnTo>
                          <a:pt x="383" y="305"/>
                        </a:lnTo>
                        <a:lnTo>
                          <a:pt x="391" y="330"/>
                        </a:lnTo>
                        <a:lnTo>
                          <a:pt x="391" y="338"/>
                        </a:lnTo>
                        <a:lnTo>
                          <a:pt x="391" y="355"/>
                        </a:lnTo>
                        <a:lnTo>
                          <a:pt x="391" y="372"/>
                        </a:lnTo>
                        <a:lnTo>
                          <a:pt x="383" y="372"/>
                        </a:lnTo>
                        <a:lnTo>
                          <a:pt x="374" y="364"/>
                        </a:lnTo>
                        <a:lnTo>
                          <a:pt x="366" y="372"/>
                        </a:lnTo>
                        <a:lnTo>
                          <a:pt x="366" y="381"/>
                        </a:lnTo>
                        <a:lnTo>
                          <a:pt x="357" y="398"/>
                        </a:lnTo>
                        <a:lnTo>
                          <a:pt x="366" y="398"/>
                        </a:lnTo>
                        <a:lnTo>
                          <a:pt x="357" y="415"/>
                        </a:lnTo>
                        <a:lnTo>
                          <a:pt x="340" y="423"/>
                        </a:lnTo>
                        <a:lnTo>
                          <a:pt x="340" y="449"/>
                        </a:lnTo>
                        <a:lnTo>
                          <a:pt x="340" y="457"/>
                        </a:lnTo>
                        <a:lnTo>
                          <a:pt x="315" y="499"/>
                        </a:lnTo>
                        <a:lnTo>
                          <a:pt x="289" y="508"/>
                        </a:lnTo>
                        <a:lnTo>
                          <a:pt x="281" y="508"/>
                        </a:lnTo>
                        <a:lnTo>
                          <a:pt x="238" y="516"/>
                        </a:lnTo>
                        <a:lnTo>
                          <a:pt x="230" y="516"/>
                        </a:lnTo>
                        <a:lnTo>
                          <a:pt x="196" y="516"/>
                        </a:lnTo>
                        <a:lnTo>
                          <a:pt x="187" y="516"/>
                        </a:lnTo>
                        <a:lnTo>
                          <a:pt x="153" y="516"/>
                        </a:lnTo>
                        <a:lnTo>
                          <a:pt x="145" y="516"/>
                        </a:lnTo>
                        <a:lnTo>
                          <a:pt x="111" y="525"/>
                        </a:lnTo>
                        <a:lnTo>
                          <a:pt x="102" y="525"/>
                        </a:lnTo>
                        <a:lnTo>
                          <a:pt x="77" y="525"/>
                        </a:lnTo>
                        <a:lnTo>
                          <a:pt x="60" y="525"/>
                        </a:lnTo>
                        <a:lnTo>
                          <a:pt x="26" y="533"/>
                        </a:lnTo>
                        <a:lnTo>
                          <a:pt x="0" y="533"/>
                        </a:lnTo>
                        <a:close/>
                      </a:path>
                    </a:pathLst>
                  </a:custGeom>
                  <a:solidFill>
                    <a:schemeClr val="bg2"/>
                  </a:solidFill>
                  <a:ln w="12700">
                    <a:noFill/>
                    <a:round/>
                    <a:headEnd/>
                    <a:tailEnd/>
                  </a:ln>
                </p:spPr>
                <p:txBody>
                  <a:bodyPr/>
                  <a:lstStyle/>
                  <a:p>
                    <a:endParaRPr lang="en-US" sz="1350"/>
                  </a:p>
                </p:txBody>
              </p:sp>
            </p:grpSp>
            <p:grpSp>
              <p:nvGrpSpPr>
                <p:cNvPr id="234" name="Group 73"/>
                <p:cNvGrpSpPr>
                  <a:grpSpLocks/>
                </p:cNvGrpSpPr>
                <p:nvPr/>
              </p:nvGrpSpPr>
              <p:grpSpPr bwMode="auto">
                <a:xfrm>
                  <a:off x="1041400" y="1985963"/>
                  <a:ext cx="5849938" cy="3162300"/>
                  <a:chOff x="217" y="555"/>
                  <a:chExt cx="5317" cy="3288"/>
                </a:xfrm>
              </p:grpSpPr>
              <p:sp>
                <p:nvSpPr>
                  <p:cNvPr id="280" name="Freeform 74"/>
                  <p:cNvSpPr>
                    <a:spLocks/>
                  </p:cNvSpPr>
                  <p:nvPr/>
                </p:nvSpPr>
                <p:spPr bwMode="auto">
                  <a:xfrm>
                    <a:off x="464" y="555"/>
                    <a:ext cx="688" cy="492"/>
                  </a:xfrm>
                  <a:custGeom>
                    <a:avLst/>
                    <a:gdLst>
                      <a:gd name="T0" fmla="*/ 212 w 688"/>
                      <a:gd name="T1" fmla="*/ 119 h 492"/>
                      <a:gd name="T2" fmla="*/ 212 w 688"/>
                      <a:gd name="T3" fmla="*/ 102 h 492"/>
                      <a:gd name="T4" fmla="*/ 195 w 688"/>
                      <a:gd name="T5" fmla="*/ 60 h 492"/>
                      <a:gd name="T6" fmla="*/ 212 w 688"/>
                      <a:gd name="T7" fmla="*/ 60 h 492"/>
                      <a:gd name="T8" fmla="*/ 221 w 688"/>
                      <a:gd name="T9" fmla="*/ 34 h 492"/>
                      <a:gd name="T10" fmla="*/ 212 w 688"/>
                      <a:gd name="T11" fmla="*/ 9 h 492"/>
                      <a:gd name="T12" fmla="*/ 586 w 688"/>
                      <a:gd name="T13" fmla="*/ 102 h 492"/>
                      <a:gd name="T14" fmla="*/ 654 w 688"/>
                      <a:gd name="T15" fmla="*/ 237 h 492"/>
                      <a:gd name="T16" fmla="*/ 628 w 688"/>
                      <a:gd name="T17" fmla="*/ 356 h 492"/>
                      <a:gd name="T18" fmla="*/ 611 w 688"/>
                      <a:gd name="T19" fmla="*/ 449 h 492"/>
                      <a:gd name="T20" fmla="*/ 611 w 688"/>
                      <a:gd name="T21" fmla="*/ 466 h 492"/>
                      <a:gd name="T22" fmla="*/ 611 w 688"/>
                      <a:gd name="T23" fmla="*/ 483 h 492"/>
                      <a:gd name="T24" fmla="*/ 518 w 688"/>
                      <a:gd name="T25" fmla="*/ 475 h 492"/>
                      <a:gd name="T26" fmla="*/ 416 w 688"/>
                      <a:gd name="T27" fmla="*/ 458 h 492"/>
                      <a:gd name="T28" fmla="*/ 390 w 688"/>
                      <a:gd name="T29" fmla="*/ 449 h 492"/>
                      <a:gd name="T30" fmla="*/ 365 w 688"/>
                      <a:gd name="T31" fmla="*/ 458 h 492"/>
                      <a:gd name="T32" fmla="*/ 331 w 688"/>
                      <a:gd name="T33" fmla="*/ 458 h 492"/>
                      <a:gd name="T34" fmla="*/ 297 w 688"/>
                      <a:gd name="T35" fmla="*/ 458 h 492"/>
                      <a:gd name="T36" fmla="*/ 280 w 688"/>
                      <a:gd name="T37" fmla="*/ 449 h 492"/>
                      <a:gd name="T38" fmla="*/ 246 w 688"/>
                      <a:gd name="T39" fmla="*/ 449 h 492"/>
                      <a:gd name="T40" fmla="*/ 229 w 688"/>
                      <a:gd name="T41" fmla="*/ 449 h 492"/>
                      <a:gd name="T42" fmla="*/ 229 w 688"/>
                      <a:gd name="T43" fmla="*/ 441 h 492"/>
                      <a:gd name="T44" fmla="*/ 212 w 688"/>
                      <a:gd name="T45" fmla="*/ 432 h 492"/>
                      <a:gd name="T46" fmla="*/ 178 w 688"/>
                      <a:gd name="T47" fmla="*/ 424 h 492"/>
                      <a:gd name="T48" fmla="*/ 161 w 688"/>
                      <a:gd name="T49" fmla="*/ 432 h 492"/>
                      <a:gd name="T50" fmla="*/ 127 w 688"/>
                      <a:gd name="T51" fmla="*/ 432 h 492"/>
                      <a:gd name="T52" fmla="*/ 102 w 688"/>
                      <a:gd name="T53" fmla="*/ 415 h 492"/>
                      <a:gd name="T54" fmla="*/ 93 w 688"/>
                      <a:gd name="T55" fmla="*/ 398 h 492"/>
                      <a:gd name="T56" fmla="*/ 93 w 688"/>
                      <a:gd name="T57" fmla="*/ 373 h 492"/>
                      <a:gd name="T58" fmla="*/ 93 w 688"/>
                      <a:gd name="T59" fmla="*/ 348 h 492"/>
                      <a:gd name="T60" fmla="*/ 68 w 688"/>
                      <a:gd name="T61" fmla="*/ 331 h 492"/>
                      <a:gd name="T62" fmla="*/ 42 w 688"/>
                      <a:gd name="T63" fmla="*/ 314 h 492"/>
                      <a:gd name="T64" fmla="*/ 0 w 688"/>
                      <a:gd name="T65" fmla="*/ 297 h 492"/>
                      <a:gd name="T66" fmla="*/ 25 w 688"/>
                      <a:gd name="T67" fmla="*/ 288 h 492"/>
                      <a:gd name="T68" fmla="*/ 25 w 688"/>
                      <a:gd name="T69" fmla="*/ 254 h 492"/>
                      <a:gd name="T70" fmla="*/ 17 w 688"/>
                      <a:gd name="T71" fmla="*/ 246 h 492"/>
                      <a:gd name="T72" fmla="*/ 25 w 688"/>
                      <a:gd name="T73" fmla="*/ 221 h 492"/>
                      <a:gd name="T74" fmla="*/ 34 w 688"/>
                      <a:gd name="T75" fmla="*/ 212 h 492"/>
                      <a:gd name="T76" fmla="*/ 25 w 688"/>
                      <a:gd name="T77" fmla="*/ 187 h 492"/>
                      <a:gd name="T78" fmla="*/ 25 w 688"/>
                      <a:gd name="T79" fmla="*/ 127 h 492"/>
                      <a:gd name="T80" fmla="*/ 25 w 688"/>
                      <a:gd name="T81" fmla="*/ 43 h 492"/>
                      <a:gd name="T82" fmla="*/ 127 w 688"/>
                      <a:gd name="T83" fmla="*/ 93 h 492"/>
                      <a:gd name="T84" fmla="*/ 170 w 688"/>
                      <a:gd name="T85" fmla="*/ 102 h 492"/>
                      <a:gd name="T86" fmla="*/ 178 w 688"/>
                      <a:gd name="T87" fmla="*/ 136 h 492"/>
                      <a:gd name="T88" fmla="*/ 161 w 688"/>
                      <a:gd name="T89" fmla="*/ 136 h 492"/>
                      <a:gd name="T90" fmla="*/ 119 w 688"/>
                      <a:gd name="T91" fmla="*/ 187 h 492"/>
                      <a:gd name="T92" fmla="*/ 127 w 688"/>
                      <a:gd name="T93" fmla="*/ 187 h 492"/>
                      <a:gd name="T94" fmla="*/ 170 w 688"/>
                      <a:gd name="T95" fmla="*/ 153 h 492"/>
                      <a:gd name="T96" fmla="*/ 187 w 688"/>
                      <a:gd name="T97" fmla="*/ 161 h 492"/>
                      <a:gd name="T98" fmla="*/ 178 w 688"/>
                      <a:gd name="T99" fmla="*/ 187 h 492"/>
                      <a:gd name="T100" fmla="*/ 170 w 688"/>
                      <a:gd name="T101" fmla="*/ 204 h 492"/>
                      <a:gd name="T102" fmla="*/ 161 w 688"/>
                      <a:gd name="T103" fmla="*/ 212 h 492"/>
                      <a:gd name="T104" fmla="*/ 153 w 688"/>
                      <a:gd name="T105" fmla="*/ 204 h 492"/>
                      <a:gd name="T106" fmla="*/ 144 w 688"/>
                      <a:gd name="T107" fmla="*/ 212 h 492"/>
                      <a:gd name="T108" fmla="*/ 119 w 688"/>
                      <a:gd name="T109" fmla="*/ 212 h 492"/>
                      <a:gd name="T110" fmla="*/ 144 w 688"/>
                      <a:gd name="T111" fmla="*/ 229 h 492"/>
                      <a:gd name="T112" fmla="*/ 170 w 688"/>
                      <a:gd name="T113" fmla="*/ 212 h 492"/>
                      <a:gd name="T114" fmla="*/ 178 w 688"/>
                      <a:gd name="T115" fmla="*/ 212 h 492"/>
                      <a:gd name="T116" fmla="*/ 187 w 688"/>
                      <a:gd name="T117" fmla="*/ 187 h 492"/>
                      <a:gd name="T118" fmla="*/ 212 w 688"/>
                      <a:gd name="T119" fmla="*/ 136 h 492"/>
                      <a:gd name="T120" fmla="*/ 212 w 688"/>
                      <a:gd name="T121" fmla="*/ 102 h 49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688"/>
                      <a:gd name="T184" fmla="*/ 0 h 492"/>
                      <a:gd name="T185" fmla="*/ 688 w 688"/>
                      <a:gd name="T186" fmla="*/ 492 h 492"/>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688" h="492">
                        <a:moveTo>
                          <a:pt x="212" y="102"/>
                        </a:moveTo>
                        <a:lnTo>
                          <a:pt x="212" y="102"/>
                        </a:lnTo>
                        <a:lnTo>
                          <a:pt x="204" y="110"/>
                        </a:lnTo>
                        <a:lnTo>
                          <a:pt x="212" y="119"/>
                        </a:lnTo>
                        <a:lnTo>
                          <a:pt x="204" y="110"/>
                        </a:lnTo>
                        <a:lnTo>
                          <a:pt x="204" y="102"/>
                        </a:lnTo>
                        <a:lnTo>
                          <a:pt x="204" y="93"/>
                        </a:lnTo>
                        <a:lnTo>
                          <a:pt x="212" y="102"/>
                        </a:lnTo>
                        <a:lnTo>
                          <a:pt x="221" y="93"/>
                        </a:lnTo>
                        <a:lnTo>
                          <a:pt x="204" y="76"/>
                        </a:lnTo>
                        <a:lnTo>
                          <a:pt x="195" y="76"/>
                        </a:lnTo>
                        <a:lnTo>
                          <a:pt x="195" y="60"/>
                        </a:lnTo>
                        <a:lnTo>
                          <a:pt x="204" y="60"/>
                        </a:lnTo>
                        <a:lnTo>
                          <a:pt x="212" y="68"/>
                        </a:lnTo>
                        <a:lnTo>
                          <a:pt x="212" y="60"/>
                        </a:lnTo>
                        <a:lnTo>
                          <a:pt x="221" y="51"/>
                        </a:lnTo>
                        <a:lnTo>
                          <a:pt x="221" y="43"/>
                        </a:lnTo>
                        <a:lnTo>
                          <a:pt x="221" y="34"/>
                        </a:lnTo>
                        <a:lnTo>
                          <a:pt x="212" y="26"/>
                        </a:lnTo>
                        <a:lnTo>
                          <a:pt x="204" y="9"/>
                        </a:lnTo>
                        <a:lnTo>
                          <a:pt x="204" y="0"/>
                        </a:lnTo>
                        <a:lnTo>
                          <a:pt x="212" y="9"/>
                        </a:lnTo>
                        <a:lnTo>
                          <a:pt x="212" y="0"/>
                        </a:lnTo>
                        <a:lnTo>
                          <a:pt x="365" y="43"/>
                        </a:lnTo>
                        <a:lnTo>
                          <a:pt x="535" y="85"/>
                        </a:lnTo>
                        <a:lnTo>
                          <a:pt x="586" y="102"/>
                        </a:lnTo>
                        <a:lnTo>
                          <a:pt x="654" y="110"/>
                        </a:lnTo>
                        <a:lnTo>
                          <a:pt x="688" y="119"/>
                        </a:lnTo>
                        <a:lnTo>
                          <a:pt x="679" y="144"/>
                        </a:lnTo>
                        <a:lnTo>
                          <a:pt x="654" y="237"/>
                        </a:lnTo>
                        <a:lnTo>
                          <a:pt x="654" y="246"/>
                        </a:lnTo>
                        <a:lnTo>
                          <a:pt x="637" y="322"/>
                        </a:lnTo>
                        <a:lnTo>
                          <a:pt x="637" y="339"/>
                        </a:lnTo>
                        <a:lnTo>
                          <a:pt x="628" y="356"/>
                        </a:lnTo>
                        <a:lnTo>
                          <a:pt x="611" y="424"/>
                        </a:lnTo>
                        <a:lnTo>
                          <a:pt x="611" y="441"/>
                        </a:lnTo>
                        <a:lnTo>
                          <a:pt x="611" y="449"/>
                        </a:lnTo>
                        <a:lnTo>
                          <a:pt x="611" y="458"/>
                        </a:lnTo>
                        <a:lnTo>
                          <a:pt x="611" y="466"/>
                        </a:lnTo>
                        <a:lnTo>
                          <a:pt x="611" y="475"/>
                        </a:lnTo>
                        <a:lnTo>
                          <a:pt x="611" y="483"/>
                        </a:lnTo>
                        <a:lnTo>
                          <a:pt x="603" y="483"/>
                        </a:lnTo>
                        <a:lnTo>
                          <a:pt x="611" y="483"/>
                        </a:lnTo>
                        <a:lnTo>
                          <a:pt x="611" y="492"/>
                        </a:lnTo>
                        <a:lnTo>
                          <a:pt x="560" y="483"/>
                        </a:lnTo>
                        <a:lnTo>
                          <a:pt x="552" y="483"/>
                        </a:lnTo>
                        <a:lnTo>
                          <a:pt x="518" y="475"/>
                        </a:lnTo>
                        <a:lnTo>
                          <a:pt x="433" y="449"/>
                        </a:lnTo>
                        <a:lnTo>
                          <a:pt x="424" y="458"/>
                        </a:lnTo>
                        <a:lnTo>
                          <a:pt x="416" y="458"/>
                        </a:lnTo>
                        <a:lnTo>
                          <a:pt x="407" y="458"/>
                        </a:lnTo>
                        <a:lnTo>
                          <a:pt x="399" y="458"/>
                        </a:lnTo>
                        <a:lnTo>
                          <a:pt x="390" y="458"/>
                        </a:lnTo>
                        <a:lnTo>
                          <a:pt x="390" y="449"/>
                        </a:lnTo>
                        <a:lnTo>
                          <a:pt x="382" y="449"/>
                        </a:lnTo>
                        <a:lnTo>
                          <a:pt x="373" y="449"/>
                        </a:lnTo>
                        <a:lnTo>
                          <a:pt x="365" y="458"/>
                        </a:lnTo>
                        <a:lnTo>
                          <a:pt x="348" y="449"/>
                        </a:lnTo>
                        <a:lnTo>
                          <a:pt x="348" y="458"/>
                        </a:lnTo>
                        <a:lnTo>
                          <a:pt x="339" y="458"/>
                        </a:lnTo>
                        <a:lnTo>
                          <a:pt x="331" y="458"/>
                        </a:lnTo>
                        <a:lnTo>
                          <a:pt x="323" y="458"/>
                        </a:lnTo>
                        <a:lnTo>
                          <a:pt x="314" y="458"/>
                        </a:lnTo>
                        <a:lnTo>
                          <a:pt x="306" y="458"/>
                        </a:lnTo>
                        <a:lnTo>
                          <a:pt x="297" y="458"/>
                        </a:lnTo>
                        <a:lnTo>
                          <a:pt x="289" y="458"/>
                        </a:lnTo>
                        <a:lnTo>
                          <a:pt x="289" y="449"/>
                        </a:lnTo>
                        <a:lnTo>
                          <a:pt x="280" y="449"/>
                        </a:lnTo>
                        <a:lnTo>
                          <a:pt x="272" y="449"/>
                        </a:lnTo>
                        <a:lnTo>
                          <a:pt x="255" y="449"/>
                        </a:lnTo>
                        <a:lnTo>
                          <a:pt x="255" y="458"/>
                        </a:lnTo>
                        <a:lnTo>
                          <a:pt x="246" y="449"/>
                        </a:lnTo>
                        <a:lnTo>
                          <a:pt x="238" y="449"/>
                        </a:lnTo>
                        <a:lnTo>
                          <a:pt x="229" y="449"/>
                        </a:lnTo>
                        <a:lnTo>
                          <a:pt x="229" y="441"/>
                        </a:lnTo>
                        <a:lnTo>
                          <a:pt x="221" y="441"/>
                        </a:lnTo>
                        <a:lnTo>
                          <a:pt x="212" y="432"/>
                        </a:lnTo>
                        <a:lnTo>
                          <a:pt x="204" y="432"/>
                        </a:lnTo>
                        <a:lnTo>
                          <a:pt x="187" y="432"/>
                        </a:lnTo>
                        <a:lnTo>
                          <a:pt x="178" y="424"/>
                        </a:lnTo>
                        <a:lnTo>
                          <a:pt x="170" y="424"/>
                        </a:lnTo>
                        <a:lnTo>
                          <a:pt x="161" y="432"/>
                        </a:lnTo>
                        <a:lnTo>
                          <a:pt x="153" y="432"/>
                        </a:lnTo>
                        <a:lnTo>
                          <a:pt x="136" y="432"/>
                        </a:lnTo>
                        <a:lnTo>
                          <a:pt x="127" y="432"/>
                        </a:lnTo>
                        <a:lnTo>
                          <a:pt x="119" y="424"/>
                        </a:lnTo>
                        <a:lnTo>
                          <a:pt x="110" y="424"/>
                        </a:lnTo>
                        <a:lnTo>
                          <a:pt x="102" y="415"/>
                        </a:lnTo>
                        <a:lnTo>
                          <a:pt x="93" y="415"/>
                        </a:lnTo>
                        <a:lnTo>
                          <a:pt x="93" y="407"/>
                        </a:lnTo>
                        <a:lnTo>
                          <a:pt x="93" y="398"/>
                        </a:lnTo>
                        <a:lnTo>
                          <a:pt x="93" y="390"/>
                        </a:lnTo>
                        <a:lnTo>
                          <a:pt x="93" y="381"/>
                        </a:lnTo>
                        <a:lnTo>
                          <a:pt x="102" y="381"/>
                        </a:lnTo>
                        <a:lnTo>
                          <a:pt x="93" y="373"/>
                        </a:lnTo>
                        <a:lnTo>
                          <a:pt x="102" y="373"/>
                        </a:lnTo>
                        <a:lnTo>
                          <a:pt x="93" y="356"/>
                        </a:lnTo>
                        <a:lnTo>
                          <a:pt x="93" y="348"/>
                        </a:lnTo>
                        <a:lnTo>
                          <a:pt x="85" y="339"/>
                        </a:lnTo>
                        <a:lnTo>
                          <a:pt x="76" y="331"/>
                        </a:lnTo>
                        <a:lnTo>
                          <a:pt x="68" y="331"/>
                        </a:lnTo>
                        <a:lnTo>
                          <a:pt x="68" y="339"/>
                        </a:lnTo>
                        <a:lnTo>
                          <a:pt x="59" y="331"/>
                        </a:lnTo>
                        <a:lnTo>
                          <a:pt x="51" y="314"/>
                        </a:lnTo>
                        <a:lnTo>
                          <a:pt x="42" y="314"/>
                        </a:lnTo>
                        <a:lnTo>
                          <a:pt x="34" y="305"/>
                        </a:lnTo>
                        <a:lnTo>
                          <a:pt x="17" y="305"/>
                        </a:lnTo>
                        <a:lnTo>
                          <a:pt x="8" y="297"/>
                        </a:lnTo>
                        <a:lnTo>
                          <a:pt x="0" y="297"/>
                        </a:lnTo>
                        <a:lnTo>
                          <a:pt x="17" y="254"/>
                        </a:lnTo>
                        <a:lnTo>
                          <a:pt x="17" y="263"/>
                        </a:lnTo>
                        <a:lnTo>
                          <a:pt x="8" y="288"/>
                        </a:lnTo>
                        <a:lnTo>
                          <a:pt x="25" y="288"/>
                        </a:lnTo>
                        <a:lnTo>
                          <a:pt x="17" y="280"/>
                        </a:lnTo>
                        <a:lnTo>
                          <a:pt x="25" y="271"/>
                        </a:lnTo>
                        <a:lnTo>
                          <a:pt x="25" y="263"/>
                        </a:lnTo>
                        <a:lnTo>
                          <a:pt x="25" y="254"/>
                        </a:lnTo>
                        <a:lnTo>
                          <a:pt x="42" y="246"/>
                        </a:lnTo>
                        <a:lnTo>
                          <a:pt x="34" y="246"/>
                        </a:lnTo>
                        <a:lnTo>
                          <a:pt x="17" y="246"/>
                        </a:lnTo>
                        <a:lnTo>
                          <a:pt x="17" y="237"/>
                        </a:lnTo>
                        <a:lnTo>
                          <a:pt x="17" y="221"/>
                        </a:lnTo>
                        <a:lnTo>
                          <a:pt x="25" y="221"/>
                        </a:lnTo>
                        <a:lnTo>
                          <a:pt x="25" y="229"/>
                        </a:lnTo>
                        <a:lnTo>
                          <a:pt x="25" y="221"/>
                        </a:lnTo>
                        <a:lnTo>
                          <a:pt x="51" y="221"/>
                        </a:lnTo>
                        <a:lnTo>
                          <a:pt x="34" y="212"/>
                        </a:lnTo>
                        <a:lnTo>
                          <a:pt x="34" y="204"/>
                        </a:lnTo>
                        <a:lnTo>
                          <a:pt x="25" y="204"/>
                        </a:lnTo>
                        <a:lnTo>
                          <a:pt x="17" y="212"/>
                        </a:lnTo>
                        <a:lnTo>
                          <a:pt x="25" y="187"/>
                        </a:lnTo>
                        <a:lnTo>
                          <a:pt x="25" y="170"/>
                        </a:lnTo>
                        <a:lnTo>
                          <a:pt x="25" y="161"/>
                        </a:lnTo>
                        <a:lnTo>
                          <a:pt x="25" y="136"/>
                        </a:lnTo>
                        <a:lnTo>
                          <a:pt x="25" y="127"/>
                        </a:lnTo>
                        <a:lnTo>
                          <a:pt x="25" y="102"/>
                        </a:lnTo>
                        <a:lnTo>
                          <a:pt x="17" y="93"/>
                        </a:lnTo>
                        <a:lnTo>
                          <a:pt x="17" y="51"/>
                        </a:lnTo>
                        <a:lnTo>
                          <a:pt x="25" y="43"/>
                        </a:lnTo>
                        <a:lnTo>
                          <a:pt x="25" y="26"/>
                        </a:lnTo>
                        <a:lnTo>
                          <a:pt x="42" y="34"/>
                        </a:lnTo>
                        <a:lnTo>
                          <a:pt x="76" y="68"/>
                        </a:lnTo>
                        <a:lnTo>
                          <a:pt x="127" y="93"/>
                        </a:lnTo>
                        <a:lnTo>
                          <a:pt x="153" y="93"/>
                        </a:lnTo>
                        <a:lnTo>
                          <a:pt x="161" y="102"/>
                        </a:lnTo>
                        <a:lnTo>
                          <a:pt x="161" y="110"/>
                        </a:lnTo>
                        <a:lnTo>
                          <a:pt x="170" y="102"/>
                        </a:lnTo>
                        <a:lnTo>
                          <a:pt x="178" y="102"/>
                        </a:lnTo>
                        <a:lnTo>
                          <a:pt x="178" y="110"/>
                        </a:lnTo>
                        <a:lnTo>
                          <a:pt x="178" y="136"/>
                        </a:lnTo>
                        <a:lnTo>
                          <a:pt x="170" y="144"/>
                        </a:lnTo>
                        <a:lnTo>
                          <a:pt x="170" y="136"/>
                        </a:lnTo>
                        <a:lnTo>
                          <a:pt x="161" y="136"/>
                        </a:lnTo>
                        <a:lnTo>
                          <a:pt x="153" y="161"/>
                        </a:lnTo>
                        <a:lnTo>
                          <a:pt x="144" y="161"/>
                        </a:lnTo>
                        <a:lnTo>
                          <a:pt x="127" y="178"/>
                        </a:lnTo>
                        <a:lnTo>
                          <a:pt x="119" y="187"/>
                        </a:lnTo>
                        <a:lnTo>
                          <a:pt x="127" y="195"/>
                        </a:lnTo>
                        <a:lnTo>
                          <a:pt x="153" y="187"/>
                        </a:lnTo>
                        <a:lnTo>
                          <a:pt x="127" y="195"/>
                        </a:lnTo>
                        <a:lnTo>
                          <a:pt x="127" y="187"/>
                        </a:lnTo>
                        <a:lnTo>
                          <a:pt x="136" y="170"/>
                        </a:lnTo>
                        <a:lnTo>
                          <a:pt x="153" y="161"/>
                        </a:lnTo>
                        <a:lnTo>
                          <a:pt x="161" y="161"/>
                        </a:lnTo>
                        <a:lnTo>
                          <a:pt x="170" y="153"/>
                        </a:lnTo>
                        <a:lnTo>
                          <a:pt x="187" y="144"/>
                        </a:lnTo>
                        <a:lnTo>
                          <a:pt x="187" y="136"/>
                        </a:lnTo>
                        <a:lnTo>
                          <a:pt x="195" y="136"/>
                        </a:lnTo>
                        <a:lnTo>
                          <a:pt x="187" y="161"/>
                        </a:lnTo>
                        <a:lnTo>
                          <a:pt x="178" y="161"/>
                        </a:lnTo>
                        <a:lnTo>
                          <a:pt x="178" y="178"/>
                        </a:lnTo>
                        <a:lnTo>
                          <a:pt x="178" y="187"/>
                        </a:lnTo>
                        <a:lnTo>
                          <a:pt x="170" y="195"/>
                        </a:lnTo>
                        <a:lnTo>
                          <a:pt x="170" y="204"/>
                        </a:lnTo>
                        <a:lnTo>
                          <a:pt x="170" y="212"/>
                        </a:lnTo>
                        <a:lnTo>
                          <a:pt x="161" y="212"/>
                        </a:lnTo>
                        <a:lnTo>
                          <a:pt x="153" y="212"/>
                        </a:lnTo>
                        <a:lnTo>
                          <a:pt x="161" y="195"/>
                        </a:lnTo>
                        <a:lnTo>
                          <a:pt x="153" y="204"/>
                        </a:lnTo>
                        <a:lnTo>
                          <a:pt x="153" y="212"/>
                        </a:lnTo>
                        <a:lnTo>
                          <a:pt x="144" y="221"/>
                        </a:lnTo>
                        <a:lnTo>
                          <a:pt x="144" y="212"/>
                        </a:lnTo>
                        <a:lnTo>
                          <a:pt x="153" y="204"/>
                        </a:lnTo>
                        <a:lnTo>
                          <a:pt x="153" y="195"/>
                        </a:lnTo>
                        <a:lnTo>
                          <a:pt x="144" y="204"/>
                        </a:lnTo>
                        <a:lnTo>
                          <a:pt x="119" y="212"/>
                        </a:lnTo>
                        <a:lnTo>
                          <a:pt x="119" y="221"/>
                        </a:lnTo>
                        <a:lnTo>
                          <a:pt x="127" y="229"/>
                        </a:lnTo>
                        <a:lnTo>
                          <a:pt x="144" y="229"/>
                        </a:lnTo>
                        <a:lnTo>
                          <a:pt x="144" y="237"/>
                        </a:lnTo>
                        <a:lnTo>
                          <a:pt x="144" y="229"/>
                        </a:lnTo>
                        <a:lnTo>
                          <a:pt x="161" y="221"/>
                        </a:lnTo>
                        <a:lnTo>
                          <a:pt x="170" y="212"/>
                        </a:lnTo>
                        <a:lnTo>
                          <a:pt x="178" y="221"/>
                        </a:lnTo>
                        <a:lnTo>
                          <a:pt x="178" y="212"/>
                        </a:lnTo>
                        <a:lnTo>
                          <a:pt x="187" y="212"/>
                        </a:lnTo>
                        <a:lnTo>
                          <a:pt x="187" y="204"/>
                        </a:lnTo>
                        <a:lnTo>
                          <a:pt x="187" y="187"/>
                        </a:lnTo>
                        <a:lnTo>
                          <a:pt x="195" y="178"/>
                        </a:lnTo>
                        <a:lnTo>
                          <a:pt x="195" y="170"/>
                        </a:lnTo>
                        <a:lnTo>
                          <a:pt x="195" y="153"/>
                        </a:lnTo>
                        <a:lnTo>
                          <a:pt x="212" y="136"/>
                        </a:lnTo>
                        <a:lnTo>
                          <a:pt x="221" y="136"/>
                        </a:lnTo>
                        <a:lnTo>
                          <a:pt x="212" y="110"/>
                        </a:lnTo>
                        <a:lnTo>
                          <a:pt x="212" y="102"/>
                        </a:lnTo>
                        <a:close/>
                      </a:path>
                    </a:pathLst>
                  </a:custGeom>
                  <a:solidFill>
                    <a:srgbClr val="8DA3FF"/>
                  </a:solidFill>
                  <a:ln w="12700">
                    <a:solidFill>
                      <a:schemeClr val="tx1"/>
                    </a:solidFill>
                    <a:round/>
                    <a:headEnd/>
                    <a:tailEnd/>
                  </a:ln>
                </p:spPr>
                <p:txBody>
                  <a:bodyPr/>
                  <a:lstStyle/>
                  <a:p>
                    <a:endParaRPr lang="en-US" sz="1350"/>
                  </a:p>
                </p:txBody>
              </p:sp>
              <p:sp>
                <p:nvSpPr>
                  <p:cNvPr id="281" name="Freeform 75"/>
                  <p:cNvSpPr>
                    <a:spLocks/>
                  </p:cNvSpPr>
                  <p:nvPr/>
                </p:nvSpPr>
                <p:spPr bwMode="auto">
                  <a:xfrm>
                    <a:off x="625" y="589"/>
                    <a:ext cx="17" cy="26"/>
                  </a:xfrm>
                  <a:custGeom>
                    <a:avLst/>
                    <a:gdLst>
                      <a:gd name="T0" fmla="*/ 9 w 17"/>
                      <a:gd name="T1" fmla="*/ 26 h 26"/>
                      <a:gd name="T2" fmla="*/ 0 w 17"/>
                      <a:gd name="T3" fmla="*/ 17 h 26"/>
                      <a:gd name="T4" fmla="*/ 0 w 17"/>
                      <a:gd name="T5" fmla="*/ 17 h 26"/>
                      <a:gd name="T6" fmla="*/ 0 w 17"/>
                      <a:gd name="T7" fmla="*/ 9 h 26"/>
                      <a:gd name="T8" fmla="*/ 9 w 17"/>
                      <a:gd name="T9" fmla="*/ 0 h 26"/>
                      <a:gd name="T10" fmla="*/ 9 w 17"/>
                      <a:gd name="T11" fmla="*/ 0 h 26"/>
                      <a:gd name="T12" fmla="*/ 17 w 17"/>
                      <a:gd name="T13" fmla="*/ 9 h 26"/>
                      <a:gd name="T14" fmla="*/ 9 w 17"/>
                      <a:gd name="T15" fmla="*/ 17 h 26"/>
                      <a:gd name="T16" fmla="*/ 17 w 17"/>
                      <a:gd name="T17" fmla="*/ 17 h 26"/>
                      <a:gd name="T18" fmla="*/ 9 w 17"/>
                      <a:gd name="T19" fmla="*/ 17 h 26"/>
                      <a:gd name="T20" fmla="*/ 9 w 17"/>
                      <a:gd name="T21" fmla="*/ 17 h 26"/>
                      <a:gd name="T22" fmla="*/ 9 w 17"/>
                      <a:gd name="T23" fmla="*/ 26 h 2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26"/>
                      <a:gd name="T38" fmla="*/ 17 w 17"/>
                      <a:gd name="T39" fmla="*/ 26 h 2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26">
                        <a:moveTo>
                          <a:pt x="9" y="26"/>
                        </a:moveTo>
                        <a:lnTo>
                          <a:pt x="0" y="17"/>
                        </a:lnTo>
                        <a:lnTo>
                          <a:pt x="0" y="9"/>
                        </a:lnTo>
                        <a:lnTo>
                          <a:pt x="9" y="0"/>
                        </a:lnTo>
                        <a:lnTo>
                          <a:pt x="17" y="9"/>
                        </a:lnTo>
                        <a:lnTo>
                          <a:pt x="9" y="17"/>
                        </a:lnTo>
                        <a:lnTo>
                          <a:pt x="17" y="17"/>
                        </a:lnTo>
                        <a:lnTo>
                          <a:pt x="9" y="17"/>
                        </a:lnTo>
                        <a:lnTo>
                          <a:pt x="9" y="26"/>
                        </a:lnTo>
                        <a:close/>
                      </a:path>
                    </a:pathLst>
                  </a:custGeom>
                  <a:solidFill>
                    <a:srgbClr val="8DA3FF"/>
                  </a:solidFill>
                  <a:ln w="12700">
                    <a:solidFill>
                      <a:schemeClr val="tx1"/>
                    </a:solidFill>
                    <a:round/>
                    <a:headEnd/>
                    <a:tailEnd/>
                  </a:ln>
                </p:spPr>
                <p:txBody>
                  <a:bodyPr/>
                  <a:lstStyle/>
                  <a:p>
                    <a:endParaRPr lang="en-US" sz="1350"/>
                  </a:p>
                </p:txBody>
              </p:sp>
              <p:sp>
                <p:nvSpPr>
                  <p:cNvPr id="282" name="Freeform 76"/>
                  <p:cNvSpPr>
                    <a:spLocks/>
                  </p:cNvSpPr>
                  <p:nvPr/>
                </p:nvSpPr>
                <p:spPr bwMode="auto">
                  <a:xfrm>
                    <a:off x="642" y="631"/>
                    <a:ext cx="34" cy="68"/>
                  </a:xfrm>
                  <a:custGeom>
                    <a:avLst/>
                    <a:gdLst>
                      <a:gd name="T0" fmla="*/ 9 w 34"/>
                      <a:gd name="T1" fmla="*/ 9 h 68"/>
                      <a:gd name="T2" fmla="*/ 17 w 34"/>
                      <a:gd name="T3" fmla="*/ 0 h 68"/>
                      <a:gd name="T4" fmla="*/ 26 w 34"/>
                      <a:gd name="T5" fmla="*/ 0 h 68"/>
                      <a:gd name="T6" fmla="*/ 26 w 34"/>
                      <a:gd name="T7" fmla="*/ 9 h 68"/>
                      <a:gd name="T8" fmla="*/ 26 w 34"/>
                      <a:gd name="T9" fmla="*/ 17 h 68"/>
                      <a:gd name="T10" fmla="*/ 17 w 34"/>
                      <a:gd name="T11" fmla="*/ 9 h 68"/>
                      <a:gd name="T12" fmla="*/ 9 w 34"/>
                      <a:gd name="T13" fmla="*/ 17 h 68"/>
                      <a:gd name="T14" fmla="*/ 17 w 34"/>
                      <a:gd name="T15" fmla="*/ 26 h 68"/>
                      <a:gd name="T16" fmla="*/ 17 w 34"/>
                      <a:gd name="T17" fmla="*/ 43 h 68"/>
                      <a:gd name="T18" fmla="*/ 26 w 34"/>
                      <a:gd name="T19" fmla="*/ 43 h 68"/>
                      <a:gd name="T20" fmla="*/ 34 w 34"/>
                      <a:gd name="T21" fmla="*/ 51 h 68"/>
                      <a:gd name="T22" fmla="*/ 26 w 34"/>
                      <a:gd name="T23" fmla="*/ 60 h 68"/>
                      <a:gd name="T24" fmla="*/ 26 w 34"/>
                      <a:gd name="T25" fmla="*/ 68 h 68"/>
                      <a:gd name="T26" fmla="*/ 17 w 34"/>
                      <a:gd name="T27" fmla="*/ 60 h 68"/>
                      <a:gd name="T28" fmla="*/ 17 w 34"/>
                      <a:gd name="T29" fmla="*/ 51 h 68"/>
                      <a:gd name="T30" fmla="*/ 17 w 34"/>
                      <a:gd name="T31" fmla="*/ 51 h 68"/>
                      <a:gd name="T32" fmla="*/ 9 w 34"/>
                      <a:gd name="T33" fmla="*/ 43 h 68"/>
                      <a:gd name="T34" fmla="*/ 9 w 34"/>
                      <a:gd name="T35" fmla="*/ 26 h 68"/>
                      <a:gd name="T36" fmla="*/ 0 w 34"/>
                      <a:gd name="T37" fmla="*/ 17 h 68"/>
                      <a:gd name="T38" fmla="*/ 9 w 34"/>
                      <a:gd name="T39" fmla="*/ 9 h 6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4"/>
                      <a:gd name="T61" fmla="*/ 0 h 68"/>
                      <a:gd name="T62" fmla="*/ 34 w 34"/>
                      <a:gd name="T63" fmla="*/ 68 h 68"/>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4" h="68">
                        <a:moveTo>
                          <a:pt x="9" y="9"/>
                        </a:moveTo>
                        <a:lnTo>
                          <a:pt x="17" y="0"/>
                        </a:lnTo>
                        <a:lnTo>
                          <a:pt x="26" y="0"/>
                        </a:lnTo>
                        <a:lnTo>
                          <a:pt x="26" y="9"/>
                        </a:lnTo>
                        <a:lnTo>
                          <a:pt x="26" y="17"/>
                        </a:lnTo>
                        <a:lnTo>
                          <a:pt x="17" y="9"/>
                        </a:lnTo>
                        <a:lnTo>
                          <a:pt x="9" y="17"/>
                        </a:lnTo>
                        <a:lnTo>
                          <a:pt x="17" y="26"/>
                        </a:lnTo>
                        <a:lnTo>
                          <a:pt x="17" y="43"/>
                        </a:lnTo>
                        <a:lnTo>
                          <a:pt x="26" y="43"/>
                        </a:lnTo>
                        <a:lnTo>
                          <a:pt x="34" y="51"/>
                        </a:lnTo>
                        <a:lnTo>
                          <a:pt x="26" y="60"/>
                        </a:lnTo>
                        <a:lnTo>
                          <a:pt x="26" y="68"/>
                        </a:lnTo>
                        <a:lnTo>
                          <a:pt x="17" y="60"/>
                        </a:lnTo>
                        <a:lnTo>
                          <a:pt x="17" y="51"/>
                        </a:lnTo>
                        <a:lnTo>
                          <a:pt x="9" y="43"/>
                        </a:lnTo>
                        <a:lnTo>
                          <a:pt x="9" y="26"/>
                        </a:lnTo>
                        <a:lnTo>
                          <a:pt x="0" y="17"/>
                        </a:lnTo>
                        <a:lnTo>
                          <a:pt x="9" y="9"/>
                        </a:lnTo>
                        <a:close/>
                      </a:path>
                    </a:pathLst>
                  </a:custGeom>
                  <a:solidFill>
                    <a:srgbClr val="8DA3FF"/>
                  </a:solidFill>
                  <a:ln w="12700">
                    <a:solidFill>
                      <a:schemeClr val="tx1"/>
                    </a:solidFill>
                    <a:round/>
                    <a:headEnd/>
                    <a:tailEnd/>
                  </a:ln>
                </p:spPr>
                <p:txBody>
                  <a:bodyPr/>
                  <a:lstStyle/>
                  <a:p>
                    <a:endParaRPr lang="en-US" sz="1350"/>
                  </a:p>
                </p:txBody>
              </p:sp>
              <p:sp>
                <p:nvSpPr>
                  <p:cNvPr id="283" name="Freeform 77"/>
                  <p:cNvSpPr>
                    <a:spLocks/>
                  </p:cNvSpPr>
                  <p:nvPr/>
                </p:nvSpPr>
                <p:spPr bwMode="auto">
                  <a:xfrm>
                    <a:off x="1203" y="691"/>
                    <a:ext cx="1044" cy="661"/>
                  </a:xfrm>
                  <a:custGeom>
                    <a:avLst/>
                    <a:gdLst>
                      <a:gd name="T0" fmla="*/ 322 w 1044"/>
                      <a:gd name="T1" fmla="*/ 627 h 661"/>
                      <a:gd name="T2" fmla="*/ 322 w 1044"/>
                      <a:gd name="T3" fmla="*/ 635 h 661"/>
                      <a:gd name="T4" fmla="*/ 305 w 1044"/>
                      <a:gd name="T5" fmla="*/ 635 h 661"/>
                      <a:gd name="T6" fmla="*/ 288 w 1044"/>
                      <a:gd name="T7" fmla="*/ 635 h 661"/>
                      <a:gd name="T8" fmla="*/ 271 w 1044"/>
                      <a:gd name="T9" fmla="*/ 627 h 661"/>
                      <a:gd name="T10" fmla="*/ 254 w 1044"/>
                      <a:gd name="T11" fmla="*/ 627 h 661"/>
                      <a:gd name="T12" fmla="*/ 237 w 1044"/>
                      <a:gd name="T13" fmla="*/ 627 h 661"/>
                      <a:gd name="T14" fmla="*/ 220 w 1044"/>
                      <a:gd name="T15" fmla="*/ 627 h 661"/>
                      <a:gd name="T16" fmla="*/ 195 w 1044"/>
                      <a:gd name="T17" fmla="*/ 627 h 661"/>
                      <a:gd name="T18" fmla="*/ 186 w 1044"/>
                      <a:gd name="T19" fmla="*/ 635 h 661"/>
                      <a:gd name="T20" fmla="*/ 178 w 1044"/>
                      <a:gd name="T21" fmla="*/ 627 h 661"/>
                      <a:gd name="T22" fmla="*/ 178 w 1044"/>
                      <a:gd name="T23" fmla="*/ 601 h 661"/>
                      <a:gd name="T24" fmla="*/ 178 w 1044"/>
                      <a:gd name="T25" fmla="*/ 584 h 661"/>
                      <a:gd name="T26" fmla="*/ 161 w 1044"/>
                      <a:gd name="T27" fmla="*/ 576 h 661"/>
                      <a:gd name="T28" fmla="*/ 144 w 1044"/>
                      <a:gd name="T29" fmla="*/ 551 h 661"/>
                      <a:gd name="T30" fmla="*/ 153 w 1044"/>
                      <a:gd name="T31" fmla="*/ 542 h 661"/>
                      <a:gd name="T32" fmla="*/ 144 w 1044"/>
                      <a:gd name="T33" fmla="*/ 534 h 661"/>
                      <a:gd name="T34" fmla="*/ 136 w 1044"/>
                      <a:gd name="T35" fmla="*/ 517 h 661"/>
                      <a:gd name="T36" fmla="*/ 136 w 1044"/>
                      <a:gd name="T37" fmla="*/ 491 h 661"/>
                      <a:gd name="T38" fmla="*/ 127 w 1044"/>
                      <a:gd name="T39" fmla="*/ 474 h 661"/>
                      <a:gd name="T40" fmla="*/ 127 w 1044"/>
                      <a:gd name="T41" fmla="*/ 457 h 661"/>
                      <a:gd name="T42" fmla="*/ 119 w 1044"/>
                      <a:gd name="T43" fmla="*/ 449 h 661"/>
                      <a:gd name="T44" fmla="*/ 110 w 1044"/>
                      <a:gd name="T45" fmla="*/ 466 h 661"/>
                      <a:gd name="T46" fmla="*/ 93 w 1044"/>
                      <a:gd name="T47" fmla="*/ 466 h 661"/>
                      <a:gd name="T48" fmla="*/ 85 w 1044"/>
                      <a:gd name="T49" fmla="*/ 466 h 661"/>
                      <a:gd name="T50" fmla="*/ 68 w 1044"/>
                      <a:gd name="T51" fmla="*/ 457 h 661"/>
                      <a:gd name="T52" fmla="*/ 76 w 1044"/>
                      <a:gd name="T53" fmla="*/ 440 h 661"/>
                      <a:gd name="T54" fmla="*/ 76 w 1044"/>
                      <a:gd name="T55" fmla="*/ 423 h 661"/>
                      <a:gd name="T56" fmla="*/ 93 w 1044"/>
                      <a:gd name="T57" fmla="*/ 423 h 661"/>
                      <a:gd name="T58" fmla="*/ 85 w 1044"/>
                      <a:gd name="T59" fmla="*/ 406 h 661"/>
                      <a:gd name="T60" fmla="*/ 85 w 1044"/>
                      <a:gd name="T61" fmla="*/ 390 h 661"/>
                      <a:gd name="T62" fmla="*/ 93 w 1044"/>
                      <a:gd name="T63" fmla="*/ 381 h 661"/>
                      <a:gd name="T64" fmla="*/ 102 w 1044"/>
                      <a:gd name="T65" fmla="*/ 356 h 661"/>
                      <a:gd name="T66" fmla="*/ 110 w 1044"/>
                      <a:gd name="T67" fmla="*/ 339 h 661"/>
                      <a:gd name="T68" fmla="*/ 102 w 1044"/>
                      <a:gd name="T69" fmla="*/ 322 h 661"/>
                      <a:gd name="T70" fmla="*/ 85 w 1044"/>
                      <a:gd name="T71" fmla="*/ 313 h 661"/>
                      <a:gd name="T72" fmla="*/ 76 w 1044"/>
                      <a:gd name="T73" fmla="*/ 313 h 661"/>
                      <a:gd name="T74" fmla="*/ 68 w 1044"/>
                      <a:gd name="T75" fmla="*/ 296 h 661"/>
                      <a:gd name="T76" fmla="*/ 68 w 1044"/>
                      <a:gd name="T77" fmla="*/ 271 h 661"/>
                      <a:gd name="T78" fmla="*/ 51 w 1044"/>
                      <a:gd name="T79" fmla="*/ 254 h 661"/>
                      <a:gd name="T80" fmla="*/ 42 w 1044"/>
                      <a:gd name="T81" fmla="*/ 229 h 661"/>
                      <a:gd name="T82" fmla="*/ 25 w 1044"/>
                      <a:gd name="T83" fmla="*/ 220 h 661"/>
                      <a:gd name="T84" fmla="*/ 8 w 1044"/>
                      <a:gd name="T85" fmla="*/ 203 h 661"/>
                      <a:gd name="T86" fmla="*/ 17 w 1044"/>
                      <a:gd name="T87" fmla="*/ 195 h 661"/>
                      <a:gd name="T88" fmla="*/ 17 w 1044"/>
                      <a:gd name="T89" fmla="*/ 178 h 661"/>
                      <a:gd name="T90" fmla="*/ 17 w 1044"/>
                      <a:gd name="T91" fmla="*/ 152 h 661"/>
                      <a:gd name="T92" fmla="*/ 0 w 1044"/>
                      <a:gd name="T93" fmla="*/ 127 h 661"/>
                      <a:gd name="T94" fmla="*/ 136 w 1044"/>
                      <a:gd name="T95" fmla="*/ 25 h 661"/>
                      <a:gd name="T96" fmla="*/ 577 w 1044"/>
                      <a:gd name="T97" fmla="*/ 101 h 661"/>
                      <a:gd name="T98" fmla="*/ 1044 w 1044"/>
                      <a:gd name="T99" fmla="*/ 152 h 661"/>
                      <a:gd name="T100" fmla="*/ 1027 w 1044"/>
                      <a:gd name="T101" fmla="*/ 364 h 661"/>
                      <a:gd name="T102" fmla="*/ 1010 w 1044"/>
                      <a:gd name="T103" fmla="*/ 551 h 661"/>
                      <a:gd name="T104" fmla="*/ 908 w 1044"/>
                      <a:gd name="T105" fmla="*/ 652 h 661"/>
                      <a:gd name="T106" fmla="*/ 586 w 1044"/>
                      <a:gd name="T107" fmla="*/ 618 h 661"/>
                      <a:gd name="T108" fmla="*/ 365 w 1044"/>
                      <a:gd name="T109" fmla="*/ 584 h 661"/>
                      <a:gd name="T110" fmla="*/ 348 w 1044"/>
                      <a:gd name="T111" fmla="*/ 644 h 661"/>
                      <a:gd name="T112" fmla="*/ 348 w 1044"/>
                      <a:gd name="T113" fmla="*/ 627 h 661"/>
                      <a:gd name="T114" fmla="*/ 339 w 1044"/>
                      <a:gd name="T115" fmla="*/ 618 h 661"/>
                      <a:gd name="T116" fmla="*/ 331 w 1044"/>
                      <a:gd name="T117" fmla="*/ 618 h 661"/>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044"/>
                      <a:gd name="T178" fmla="*/ 0 h 661"/>
                      <a:gd name="T179" fmla="*/ 1044 w 1044"/>
                      <a:gd name="T180" fmla="*/ 661 h 661"/>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044" h="661">
                        <a:moveTo>
                          <a:pt x="322" y="618"/>
                        </a:moveTo>
                        <a:lnTo>
                          <a:pt x="322" y="618"/>
                        </a:lnTo>
                        <a:lnTo>
                          <a:pt x="322" y="627"/>
                        </a:lnTo>
                        <a:lnTo>
                          <a:pt x="314" y="627"/>
                        </a:lnTo>
                        <a:lnTo>
                          <a:pt x="314" y="635"/>
                        </a:lnTo>
                        <a:lnTo>
                          <a:pt x="322" y="635"/>
                        </a:lnTo>
                        <a:lnTo>
                          <a:pt x="314" y="635"/>
                        </a:lnTo>
                        <a:lnTo>
                          <a:pt x="305" y="635"/>
                        </a:lnTo>
                        <a:lnTo>
                          <a:pt x="297" y="627"/>
                        </a:lnTo>
                        <a:lnTo>
                          <a:pt x="297" y="635"/>
                        </a:lnTo>
                        <a:lnTo>
                          <a:pt x="288" y="635"/>
                        </a:lnTo>
                        <a:lnTo>
                          <a:pt x="280" y="627"/>
                        </a:lnTo>
                        <a:lnTo>
                          <a:pt x="271" y="627"/>
                        </a:lnTo>
                        <a:lnTo>
                          <a:pt x="263" y="627"/>
                        </a:lnTo>
                        <a:lnTo>
                          <a:pt x="254" y="627"/>
                        </a:lnTo>
                        <a:lnTo>
                          <a:pt x="254" y="618"/>
                        </a:lnTo>
                        <a:lnTo>
                          <a:pt x="246" y="618"/>
                        </a:lnTo>
                        <a:lnTo>
                          <a:pt x="246" y="627"/>
                        </a:lnTo>
                        <a:lnTo>
                          <a:pt x="237" y="627"/>
                        </a:lnTo>
                        <a:lnTo>
                          <a:pt x="237" y="635"/>
                        </a:lnTo>
                        <a:lnTo>
                          <a:pt x="229" y="635"/>
                        </a:lnTo>
                        <a:lnTo>
                          <a:pt x="229" y="627"/>
                        </a:lnTo>
                        <a:lnTo>
                          <a:pt x="220" y="627"/>
                        </a:lnTo>
                        <a:lnTo>
                          <a:pt x="212" y="627"/>
                        </a:lnTo>
                        <a:lnTo>
                          <a:pt x="203" y="618"/>
                        </a:lnTo>
                        <a:lnTo>
                          <a:pt x="203" y="627"/>
                        </a:lnTo>
                        <a:lnTo>
                          <a:pt x="195" y="627"/>
                        </a:lnTo>
                        <a:lnTo>
                          <a:pt x="195" y="635"/>
                        </a:lnTo>
                        <a:lnTo>
                          <a:pt x="186" y="635"/>
                        </a:lnTo>
                        <a:lnTo>
                          <a:pt x="186" y="627"/>
                        </a:lnTo>
                        <a:lnTo>
                          <a:pt x="178" y="627"/>
                        </a:lnTo>
                        <a:lnTo>
                          <a:pt x="178" y="618"/>
                        </a:lnTo>
                        <a:lnTo>
                          <a:pt x="178" y="610"/>
                        </a:lnTo>
                        <a:lnTo>
                          <a:pt x="178" y="601"/>
                        </a:lnTo>
                        <a:lnTo>
                          <a:pt x="178" y="593"/>
                        </a:lnTo>
                        <a:lnTo>
                          <a:pt x="178" y="584"/>
                        </a:lnTo>
                        <a:lnTo>
                          <a:pt x="170" y="576"/>
                        </a:lnTo>
                        <a:lnTo>
                          <a:pt x="161" y="576"/>
                        </a:lnTo>
                        <a:lnTo>
                          <a:pt x="153" y="576"/>
                        </a:lnTo>
                        <a:lnTo>
                          <a:pt x="153" y="567"/>
                        </a:lnTo>
                        <a:lnTo>
                          <a:pt x="144" y="551"/>
                        </a:lnTo>
                        <a:lnTo>
                          <a:pt x="153" y="551"/>
                        </a:lnTo>
                        <a:lnTo>
                          <a:pt x="153" y="542"/>
                        </a:lnTo>
                        <a:lnTo>
                          <a:pt x="153" y="534"/>
                        </a:lnTo>
                        <a:lnTo>
                          <a:pt x="144" y="534"/>
                        </a:lnTo>
                        <a:lnTo>
                          <a:pt x="153" y="534"/>
                        </a:lnTo>
                        <a:lnTo>
                          <a:pt x="144" y="534"/>
                        </a:lnTo>
                        <a:lnTo>
                          <a:pt x="144" y="525"/>
                        </a:lnTo>
                        <a:lnTo>
                          <a:pt x="136" y="517"/>
                        </a:lnTo>
                        <a:lnTo>
                          <a:pt x="136" y="508"/>
                        </a:lnTo>
                        <a:lnTo>
                          <a:pt x="136" y="500"/>
                        </a:lnTo>
                        <a:lnTo>
                          <a:pt x="136" y="491"/>
                        </a:lnTo>
                        <a:lnTo>
                          <a:pt x="136" y="483"/>
                        </a:lnTo>
                        <a:lnTo>
                          <a:pt x="136" y="474"/>
                        </a:lnTo>
                        <a:lnTo>
                          <a:pt x="127" y="474"/>
                        </a:lnTo>
                        <a:lnTo>
                          <a:pt x="136" y="466"/>
                        </a:lnTo>
                        <a:lnTo>
                          <a:pt x="127" y="466"/>
                        </a:lnTo>
                        <a:lnTo>
                          <a:pt x="127" y="457"/>
                        </a:lnTo>
                        <a:lnTo>
                          <a:pt x="119" y="449"/>
                        </a:lnTo>
                        <a:lnTo>
                          <a:pt x="119" y="457"/>
                        </a:lnTo>
                        <a:lnTo>
                          <a:pt x="110" y="457"/>
                        </a:lnTo>
                        <a:lnTo>
                          <a:pt x="110" y="466"/>
                        </a:lnTo>
                        <a:lnTo>
                          <a:pt x="102" y="466"/>
                        </a:lnTo>
                        <a:lnTo>
                          <a:pt x="93" y="466"/>
                        </a:lnTo>
                        <a:lnTo>
                          <a:pt x="93" y="474"/>
                        </a:lnTo>
                        <a:lnTo>
                          <a:pt x="85" y="474"/>
                        </a:lnTo>
                        <a:lnTo>
                          <a:pt x="85" y="466"/>
                        </a:lnTo>
                        <a:lnTo>
                          <a:pt x="76" y="466"/>
                        </a:lnTo>
                        <a:lnTo>
                          <a:pt x="76" y="457"/>
                        </a:lnTo>
                        <a:lnTo>
                          <a:pt x="68" y="457"/>
                        </a:lnTo>
                        <a:lnTo>
                          <a:pt x="68" y="449"/>
                        </a:lnTo>
                        <a:lnTo>
                          <a:pt x="76" y="449"/>
                        </a:lnTo>
                        <a:lnTo>
                          <a:pt x="76" y="440"/>
                        </a:lnTo>
                        <a:lnTo>
                          <a:pt x="76" y="432"/>
                        </a:lnTo>
                        <a:lnTo>
                          <a:pt x="76" y="423"/>
                        </a:lnTo>
                        <a:lnTo>
                          <a:pt x="85" y="423"/>
                        </a:lnTo>
                        <a:lnTo>
                          <a:pt x="93" y="423"/>
                        </a:lnTo>
                        <a:lnTo>
                          <a:pt x="85" y="415"/>
                        </a:lnTo>
                        <a:lnTo>
                          <a:pt x="93" y="406"/>
                        </a:lnTo>
                        <a:lnTo>
                          <a:pt x="85" y="406"/>
                        </a:lnTo>
                        <a:lnTo>
                          <a:pt x="85" y="398"/>
                        </a:lnTo>
                        <a:lnTo>
                          <a:pt x="93" y="390"/>
                        </a:lnTo>
                        <a:lnTo>
                          <a:pt x="85" y="390"/>
                        </a:lnTo>
                        <a:lnTo>
                          <a:pt x="85" y="381"/>
                        </a:lnTo>
                        <a:lnTo>
                          <a:pt x="93" y="381"/>
                        </a:lnTo>
                        <a:lnTo>
                          <a:pt x="93" y="373"/>
                        </a:lnTo>
                        <a:lnTo>
                          <a:pt x="102" y="356"/>
                        </a:lnTo>
                        <a:lnTo>
                          <a:pt x="102" y="347"/>
                        </a:lnTo>
                        <a:lnTo>
                          <a:pt x="110" y="339"/>
                        </a:lnTo>
                        <a:lnTo>
                          <a:pt x="110" y="330"/>
                        </a:lnTo>
                        <a:lnTo>
                          <a:pt x="110" y="322"/>
                        </a:lnTo>
                        <a:lnTo>
                          <a:pt x="102" y="322"/>
                        </a:lnTo>
                        <a:lnTo>
                          <a:pt x="93" y="322"/>
                        </a:lnTo>
                        <a:lnTo>
                          <a:pt x="85" y="322"/>
                        </a:lnTo>
                        <a:lnTo>
                          <a:pt x="85" y="313"/>
                        </a:lnTo>
                        <a:lnTo>
                          <a:pt x="93" y="313"/>
                        </a:lnTo>
                        <a:lnTo>
                          <a:pt x="85" y="305"/>
                        </a:lnTo>
                        <a:lnTo>
                          <a:pt x="76" y="313"/>
                        </a:lnTo>
                        <a:lnTo>
                          <a:pt x="76" y="305"/>
                        </a:lnTo>
                        <a:lnTo>
                          <a:pt x="76" y="296"/>
                        </a:lnTo>
                        <a:lnTo>
                          <a:pt x="68" y="296"/>
                        </a:lnTo>
                        <a:lnTo>
                          <a:pt x="68" y="288"/>
                        </a:lnTo>
                        <a:lnTo>
                          <a:pt x="68" y="279"/>
                        </a:lnTo>
                        <a:lnTo>
                          <a:pt x="68" y="271"/>
                        </a:lnTo>
                        <a:lnTo>
                          <a:pt x="59" y="271"/>
                        </a:lnTo>
                        <a:lnTo>
                          <a:pt x="59" y="262"/>
                        </a:lnTo>
                        <a:lnTo>
                          <a:pt x="51" y="262"/>
                        </a:lnTo>
                        <a:lnTo>
                          <a:pt x="51" y="254"/>
                        </a:lnTo>
                        <a:lnTo>
                          <a:pt x="42" y="245"/>
                        </a:lnTo>
                        <a:lnTo>
                          <a:pt x="42" y="237"/>
                        </a:lnTo>
                        <a:lnTo>
                          <a:pt x="42" y="229"/>
                        </a:lnTo>
                        <a:lnTo>
                          <a:pt x="34" y="229"/>
                        </a:lnTo>
                        <a:lnTo>
                          <a:pt x="25" y="229"/>
                        </a:lnTo>
                        <a:lnTo>
                          <a:pt x="25" y="220"/>
                        </a:lnTo>
                        <a:lnTo>
                          <a:pt x="25" y="212"/>
                        </a:lnTo>
                        <a:lnTo>
                          <a:pt x="17" y="212"/>
                        </a:lnTo>
                        <a:lnTo>
                          <a:pt x="8" y="203"/>
                        </a:lnTo>
                        <a:lnTo>
                          <a:pt x="17" y="203"/>
                        </a:lnTo>
                        <a:lnTo>
                          <a:pt x="25" y="203"/>
                        </a:lnTo>
                        <a:lnTo>
                          <a:pt x="25" y="195"/>
                        </a:lnTo>
                        <a:lnTo>
                          <a:pt x="17" y="195"/>
                        </a:lnTo>
                        <a:lnTo>
                          <a:pt x="17" y="186"/>
                        </a:lnTo>
                        <a:lnTo>
                          <a:pt x="17" y="178"/>
                        </a:lnTo>
                        <a:lnTo>
                          <a:pt x="17" y="169"/>
                        </a:lnTo>
                        <a:lnTo>
                          <a:pt x="17" y="161"/>
                        </a:lnTo>
                        <a:lnTo>
                          <a:pt x="17" y="152"/>
                        </a:lnTo>
                        <a:lnTo>
                          <a:pt x="8" y="152"/>
                        </a:lnTo>
                        <a:lnTo>
                          <a:pt x="8" y="144"/>
                        </a:lnTo>
                        <a:lnTo>
                          <a:pt x="0" y="135"/>
                        </a:lnTo>
                        <a:lnTo>
                          <a:pt x="0" y="127"/>
                        </a:lnTo>
                        <a:lnTo>
                          <a:pt x="8" y="101"/>
                        </a:lnTo>
                        <a:lnTo>
                          <a:pt x="17" y="68"/>
                        </a:lnTo>
                        <a:lnTo>
                          <a:pt x="25" y="0"/>
                        </a:lnTo>
                        <a:lnTo>
                          <a:pt x="136" y="25"/>
                        </a:lnTo>
                        <a:lnTo>
                          <a:pt x="195" y="34"/>
                        </a:lnTo>
                        <a:lnTo>
                          <a:pt x="348" y="68"/>
                        </a:lnTo>
                        <a:lnTo>
                          <a:pt x="424" y="76"/>
                        </a:lnTo>
                        <a:lnTo>
                          <a:pt x="475" y="85"/>
                        </a:lnTo>
                        <a:lnTo>
                          <a:pt x="577" y="101"/>
                        </a:lnTo>
                        <a:lnTo>
                          <a:pt x="688" y="118"/>
                        </a:lnTo>
                        <a:lnTo>
                          <a:pt x="773" y="127"/>
                        </a:lnTo>
                        <a:lnTo>
                          <a:pt x="866" y="135"/>
                        </a:lnTo>
                        <a:lnTo>
                          <a:pt x="951" y="144"/>
                        </a:lnTo>
                        <a:lnTo>
                          <a:pt x="1044" y="152"/>
                        </a:lnTo>
                        <a:lnTo>
                          <a:pt x="1036" y="195"/>
                        </a:lnTo>
                        <a:lnTo>
                          <a:pt x="1036" y="229"/>
                        </a:lnTo>
                        <a:lnTo>
                          <a:pt x="1027" y="279"/>
                        </a:lnTo>
                        <a:lnTo>
                          <a:pt x="1027" y="356"/>
                        </a:lnTo>
                        <a:lnTo>
                          <a:pt x="1027" y="364"/>
                        </a:lnTo>
                        <a:lnTo>
                          <a:pt x="1019" y="449"/>
                        </a:lnTo>
                        <a:lnTo>
                          <a:pt x="1019" y="466"/>
                        </a:lnTo>
                        <a:lnTo>
                          <a:pt x="1010" y="500"/>
                        </a:lnTo>
                        <a:lnTo>
                          <a:pt x="1010" y="542"/>
                        </a:lnTo>
                        <a:lnTo>
                          <a:pt x="1010" y="551"/>
                        </a:lnTo>
                        <a:lnTo>
                          <a:pt x="1002" y="635"/>
                        </a:lnTo>
                        <a:lnTo>
                          <a:pt x="1002" y="661"/>
                        </a:lnTo>
                        <a:lnTo>
                          <a:pt x="993" y="661"/>
                        </a:lnTo>
                        <a:lnTo>
                          <a:pt x="908" y="652"/>
                        </a:lnTo>
                        <a:lnTo>
                          <a:pt x="823" y="644"/>
                        </a:lnTo>
                        <a:lnTo>
                          <a:pt x="798" y="644"/>
                        </a:lnTo>
                        <a:lnTo>
                          <a:pt x="654" y="627"/>
                        </a:lnTo>
                        <a:lnTo>
                          <a:pt x="620" y="618"/>
                        </a:lnTo>
                        <a:lnTo>
                          <a:pt x="586" y="618"/>
                        </a:lnTo>
                        <a:lnTo>
                          <a:pt x="475" y="601"/>
                        </a:lnTo>
                        <a:lnTo>
                          <a:pt x="458" y="601"/>
                        </a:lnTo>
                        <a:lnTo>
                          <a:pt x="424" y="593"/>
                        </a:lnTo>
                        <a:lnTo>
                          <a:pt x="365" y="584"/>
                        </a:lnTo>
                        <a:lnTo>
                          <a:pt x="356" y="627"/>
                        </a:lnTo>
                        <a:lnTo>
                          <a:pt x="356" y="652"/>
                        </a:lnTo>
                        <a:lnTo>
                          <a:pt x="356" y="644"/>
                        </a:lnTo>
                        <a:lnTo>
                          <a:pt x="348" y="644"/>
                        </a:lnTo>
                        <a:lnTo>
                          <a:pt x="348" y="635"/>
                        </a:lnTo>
                        <a:lnTo>
                          <a:pt x="339" y="635"/>
                        </a:lnTo>
                        <a:lnTo>
                          <a:pt x="339" y="627"/>
                        </a:lnTo>
                        <a:lnTo>
                          <a:pt x="348" y="627"/>
                        </a:lnTo>
                        <a:lnTo>
                          <a:pt x="339" y="627"/>
                        </a:lnTo>
                        <a:lnTo>
                          <a:pt x="339" y="618"/>
                        </a:lnTo>
                        <a:lnTo>
                          <a:pt x="339" y="610"/>
                        </a:lnTo>
                        <a:lnTo>
                          <a:pt x="331" y="610"/>
                        </a:lnTo>
                        <a:lnTo>
                          <a:pt x="331" y="618"/>
                        </a:lnTo>
                        <a:lnTo>
                          <a:pt x="322" y="610"/>
                        </a:lnTo>
                        <a:lnTo>
                          <a:pt x="322" y="618"/>
                        </a:lnTo>
                        <a:close/>
                      </a:path>
                    </a:pathLst>
                  </a:custGeom>
                  <a:solidFill>
                    <a:srgbClr val="8DA3FF"/>
                  </a:solidFill>
                  <a:ln w="12700">
                    <a:solidFill>
                      <a:schemeClr val="tx1"/>
                    </a:solidFill>
                    <a:round/>
                    <a:headEnd/>
                    <a:tailEnd/>
                  </a:ln>
                </p:spPr>
                <p:txBody>
                  <a:bodyPr/>
                  <a:lstStyle/>
                  <a:p>
                    <a:endParaRPr lang="en-US" sz="1350"/>
                  </a:p>
                </p:txBody>
              </p:sp>
              <p:sp>
                <p:nvSpPr>
                  <p:cNvPr id="284" name="Freeform 78"/>
                  <p:cNvSpPr>
                    <a:spLocks/>
                  </p:cNvSpPr>
                  <p:nvPr/>
                </p:nvSpPr>
                <p:spPr bwMode="auto">
                  <a:xfrm>
                    <a:off x="5160" y="733"/>
                    <a:ext cx="374" cy="585"/>
                  </a:xfrm>
                  <a:custGeom>
                    <a:avLst/>
                    <a:gdLst>
                      <a:gd name="T0" fmla="*/ 162 w 374"/>
                      <a:gd name="T1" fmla="*/ 475 h 585"/>
                      <a:gd name="T2" fmla="*/ 153 w 374"/>
                      <a:gd name="T3" fmla="*/ 466 h 585"/>
                      <a:gd name="T4" fmla="*/ 145 w 374"/>
                      <a:gd name="T5" fmla="*/ 483 h 585"/>
                      <a:gd name="T6" fmla="*/ 136 w 374"/>
                      <a:gd name="T7" fmla="*/ 475 h 585"/>
                      <a:gd name="T8" fmla="*/ 128 w 374"/>
                      <a:gd name="T9" fmla="*/ 509 h 585"/>
                      <a:gd name="T10" fmla="*/ 119 w 374"/>
                      <a:gd name="T11" fmla="*/ 542 h 585"/>
                      <a:gd name="T12" fmla="*/ 94 w 374"/>
                      <a:gd name="T13" fmla="*/ 585 h 585"/>
                      <a:gd name="T14" fmla="*/ 77 w 374"/>
                      <a:gd name="T15" fmla="*/ 559 h 585"/>
                      <a:gd name="T16" fmla="*/ 68 w 374"/>
                      <a:gd name="T17" fmla="*/ 551 h 585"/>
                      <a:gd name="T18" fmla="*/ 68 w 374"/>
                      <a:gd name="T19" fmla="*/ 534 h 585"/>
                      <a:gd name="T20" fmla="*/ 68 w 374"/>
                      <a:gd name="T21" fmla="*/ 525 h 585"/>
                      <a:gd name="T22" fmla="*/ 34 w 374"/>
                      <a:gd name="T23" fmla="*/ 441 h 585"/>
                      <a:gd name="T24" fmla="*/ 9 w 374"/>
                      <a:gd name="T25" fmla="*/ 314 h 585"/>
                      <a:gd name="T26" fmla="*/ 17 w 374"/>
                      <a:gd name="T27" fmla="*/ 305 h 585"/>
                      <a:gd name="T28" fmla="*/ 34 w 374"/>
                      <a:gd name="T29" fmla="*/ 297 h 585"/>
                      <a:gd name="T30" fmla="*/ 43 w 374"/>
                      <a:gd name="T31" fmla="*/ 246 h 585"/>
                      <a:gd name="T32" fmla="*/ 51 w 374"/>
                      <a:gd name="T33" fmla="*/ 220 h 585"/>
                      <a:gd name="T34" fmla="*/ 43 w 374"/>
                      <a:gd name="T35" fmla="*/ 203 h 585"/>
                      <a:gd name="T36" fmla="*/ 43 w 374"/>
                      <a:gd name="T37" fmla="*/ 170 h 585"/>
                      <a:gd name="T38" fmla="*/ 43 w 374"/>
                      <a:gd name="T39" fmla="*/ 119 h 585"/>
                      <a:gd name="T40" fmla="*/ 102 w 374"/>
                      <a:gd name="T41" fmla="*/ 26 h 585"/>
                      <a:gd name="T42" fmla="*/ 162 w 374"/>
                      <a:gd name="T43" fmla="*/ 9 h 585"/>
                      <a:gd name="T44" fmla="*/ 221 w 374"/>
                      <a:gd name="T45" fmla="*/ 17 h 585"/>
                      <a:gd name="T46" fmla="*/ 264 w 374"/>
                      <a:gd name="T47" fmla="*/ 161 h 585"/>
                      <a:gd name="T48" fmla="*/ 272 w 374"/>
                      <a:gd name="T49" fmla="*/ 187 h 585"/>
                      <a:gd name="T50" fmla="*/ 289 w 374"/>
                      <a:gd name="T51" fmla="*/ 195 h 585"/>
                      <a:gd name="T52" fmla="*/ 298 w 374"/>
                      <a:gd name="T53" fmla="*/ 203 h 585"/>
                      <a:gd name="T54" fmla="*/ 315 w 374"/>
                      <a:gd name="T55" fmla="*/ 237 h 585"/>
                      <a:gd name="T56" fmla="*/ 340 w 374"/>
                      <a:gd name="T57" fmla="*/ 237 h 585"/>
                      <a:gd name="T58" fmla="*/ 357 w 374"/>
                      <a:gd name="T59" fmla="*/ 263 h 585"/>
                      <a:gd name="T60" fmla="*/ 357 w 374"/>
                      <a:gd name="T61" fmla="*/ 297 h 585"/>
                      <a:gd name="T62" fmla="*/ 332 w 374"/>
                      <a:gd name="T63" fmla="*/ 314 h 585"/>
                      <a:gd name="T64" fmla="*/ 306 w 374"/>
                      <a:gd name="T65" fmla="*/ 331 h 585"/>
                      <a:gd name="T66" fmla="*/ 298 w 374"/>
                      <a:gd name="T67" fmla="*/ 339 h 585"/>
                      <a:gd name="T68" fmla="*/ 289 w 374"/>
                      <a:gd name="T69" fmla="*/ 356 h 585"/>
                      <a:gd name="T70" fmla="*/ 264 w 374"/>
                      <a:gd name="T71" fmla="*/ 356 h 585"/>
                      <a:gd name="T72" fmla="*/ 255 w 374"/>
                      <a:gd name="T73" fmla="*/ 381 h 585"/>
                      <a:gd name="T74" fmla="*/ 230 w 374"/>
                      <a:gd name="T75" fmla="*/ 381 h 585"/>
                      <a:gd name="T76" fmla="*/ 230 w 374"/>
                      <a:gd name="T77" fmla="*/ 356 h 585"/>
                      <a:gd name="T78" fmla="*/ 213 w 374"/>
                      <a:gd name="T79" fmla="*/ 348 h 585"/>
                      <a:gd name="T80" fmla="*/ 213 w 374"/>
                      <a:gd name="T81" fmla="*/ 373 h 585"/>
                      <a:gd name="T82" fmla="*/ 213 w 374"/>
                      <a:gd name="T83" fmla="*/ 424 h 585"/>
                      <a:gd name="T84" fmla="*/ 196 w 374"/>
                      <a:gd name="T85" fmla="*/ 432 h 585"/>
                      <a:gd name="T86" fmla="*/ 179 w 374"/>
                      <a:gd name="T87" fmla="*/ 458 h 585"/>
                      <a:gd name="T88" fmla="*/ 170 w 374"/>
                      <a:gd name="T89" fmla="*/ 441 h 585"/>
                      <a:gd name="T90" fmla="*/ 170 w 374"/>
                      <a:gd name="T91" fmla="*/ 475 h 585"/>
                      <a:gd name="T92" fmla="*/ 153 w 374"/>
                      <a:gd name="T93" fmla="*/ 441 h 585"/>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374"/>
                      <a:gd name="T142" fmla="*/ 0 h 585"/>
                      <a:gd name="T143" fmla="*/ 374 w 374"/>
                      <a:gd name="T144" fmla="*/ 585 h 585"/>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374" h="585">
                        <a:moveTo>
                          <a:pt x="153" y="441"/>
                        </a:moveTo>
                        <a:lnTo>
                          <a:pt x="153" y="449"/>
                        </a:lnTo>
                        <a:lnTo>
                          <a:pt x="162" y="475"/>
                        </a:lnTo>
                        <a:lnTo>
                          <a:pt x="162" y="483"/>
                        </a:lnTo>
                        <a:lnTo>
                          <a:pt x="153" y="466"/>
                        </a:lnTo>
                        <a:lnTo>
                          <a:pt x="153" y="475"/>
                        </a:lnTo>
                        <a:lnTo>
                          <a:pt x="145" y="483"/>
                        </a:lnTo>
                        <a:lnTo>
                          <a:pt x="145" y="475"/>
                        </a:lnTo>
                        <a:lnTo>
                          <a:pt x="136" y="475"/>
                        </a:lnTo>
                        <a:lnTo>
                          <a:pt x="128" y="483"/>
                        </a:lnTo>
                        <a:lnTo>
                          <a:pt x="128" y="500"/>
                        </a:lnTo>
                        <a:lnTo>
                          <a:pt x="128" y="509"/>
                        </a:lnTo>
                        <a:lnTo>
                          <a:pt x="119" y="517"/>
                        </a:lnTo>
                        <a:lnTo>
                          <a:pt x="128" y="534"/>
                        </a:lnTo>
                        <a:lnTo>
                          <a:pt x="119" y="542"/>
                        </a:lnTo>
                        <a:lnTo>
                          <a:pt x="111" y="551"/>
                        </a:lnTo>
                        <a:lnTo>
                          <a:pt x="111" y="585"/>
                        </a:lnTo>
                        <a:lnTo>
                          <a:pt x="94" y="585"/>
                        </a:lnTo>
                        <a:lnTo>
                          <a:pt x="94" y="576"/>
                        </a:lnTo>
                        <a:lnTo>
                          <a:pt x="94" y="568"/>
                        </a:lnTo>
                        <a:lnTo>
                          <a:pt x="77" y="559"/>
                        </a:lnTo>
                        <a:lnTo>
                          <a:pt x="68" y="551"/>
                        </a:lnTo>
                        <a:lnTo>
                          <a:pt x="68" y="542"/>
                        </a:lnTo>
                        <a:lnTo>
                          <a:pt x="68" y="534"/>
                        </a:lnTo>
                        <a:lnTo>
                          <a:pt x="68" y="525"/>
                        </a:lnTo>
                        <a:lnTo>
                          <a:pt x="60" y="500"/>
                        </a:lnTo>
                        <a:lnTo>
                          <a:pt x="34" y="441"/>
                        </a:lnTo>
                        <a:lnTo>
                          <a:pt x="26" y="398"/>
                        </a:lnTo>
                        <a:lnTo>
                          <a:pt x="0" y="314"/>
                        </a:lnTo>
                        <a:lnTo>
                          <a:pt x="9" y="314"/>
                        </a:lnTo>
                        <a:lnTo>
                          <a:pt x="17" y="322"/>
                        </a:lnTo>
                        <a:lnTo>
                          <a:pt x="17" y="314"/>
                        </a:lnTo>
                        <a:lnTo>
                          <a:pt x="17" y="305"/>
                        </a:lnTo>
                        <a:lnTo>
                          <a:pt x="17" y="297"/>
                        </a:lnTo>
                        <a:lnTo>
                          <a:pt x="34" y="297"/>
                        </a:lnTo>
                        <a:lnTo>
                          <a:pt x="26" y="280"/>
                        </a:lnTo>
                        <a:lnTo>
                          <a:pt x="34" y="263"/>
                        </a:lnTo>
                        <a:lnTo>
                          <a:pt x="43" y="246"/>
                        </a:lnTo>
                        <a:lnTo>
                          <a:pt x="43" y="237"/>
                        </a:lnTo>
                        <a:lnTo>
                          <a:pt x="51" y="220"/>
                        </a:lnTo>
                        <a:lnTo>
                          <a:pt x="43" y="220"/>
                        </a:lnTo>
                        <a:lnTo>
                          <a:pt x="43" y="203"/>
                        </a:lnTo>
                        <a:lnTo>
                          <a:pt x="43" y="195"/>
                        </a:lnTo>
                        <a:lnTo>
                          <a:pt x="34" y="187"/>
                        </a:lnTo>
                        <a:lnTo>
                          <a:pt x="43" y="170"/>
                        </a:lnTo>
                        <a:lnTo>
                          <a:pt x="51" y="153"/>
                        </a:lnTo>
                        <a:lnTo>
                          <a:pt x="43" y="136"/>
                        </a:lnTo>
                        <a:lnTo>
                          <a:pt x="43" y="119"/>
                        </a:lnTo>
                        <a:lnTo>
                          <a:pt x="85" y="9"/>
                        </a:lnTo>
                        <a:lnTo>
                          <a:pt x="102" y="9"/>
                        </a:lnTo>
                        <a:lnTo>
                          <a:pt x="102" y="26"/>
                        </a:lnTo>
                        <a:lnTo>
                          <a:pt x="119" y="34"/>
                        </a:lnTo>
                        <a:lnTo>
                          <a:pt x="145" y="9"/>
                        </a:lnTo>
                        <a:lnTo>
                          <a:pt x="162" y="9"/>
                        </a:lnTo>
                        <a:lnTo>
                          <a:pt x="162" y="0"/>
                        </a:lnTo>
                        <a:lnTo>
                          <a:pt x="170" y="0"/>
                        </a:lnTo>
                        <a:lnTo>
                          <a:pt x="221" y="17"/>
                        </a:lnTo>
                        <a:lnTo>
                          <a:pt x="264" y="153"/>
                        </a:lnTo>
                        <a:lnTo>
                          <a:pt x="264" y="161"/>
                        </a:lnTo>
                        <a:lnTo>
                          <a:pt x="264" y="170"/>
                        </a:lnTo>
                        <a:lnTo>
                          <a:pt x="264" y="178"/>
                        </a:lnTo>
                        <a:lnTo>
                          <a:pt x="272" y="187"/>
                        </a:lnTo>
                        <a:lnTo>
                          <a:pt x="272" y="195"/>
                        </a:lnTo>
                        <a:lnTo>
                          <a:pt x="272" y="187"/>
                        </a:lnTo>
                        <a:lnTo>
                          <a:pt x="289" y="195"/>
                        </a:lnTo>
                        <a:lnTo>
                          <a:pt x="306" y="187"/>
                        </a:lnTo>
                        <a:lnTo>
                          <a:pt x="306" y="203"/>
                        </a:lnTo>
                        <a:lnTo>
                          <a:pt x="298" y="203"/>
                        </a:lnTo>
                        <a:lnTo>
                          <a:pt x="315" y="220"/>
                        </a:lnTo>
                        <a:lnTo>
                          <a:pt x="315" y="229"/>
                        </a:lnTo>
                        <a:lnTo>
                          <a:pt x="315" y="237"/>
                        </a:lnTo>
                        <a:lnTo>
                          <a:pt x="332" y="246"/>
                        </a:lnTo>
                        <a:lnTo>
                          <a:pt x="332" y="237"/>
                        </a:lnTo>
                        <a:lnTo>
                          <a:pt x="340" y="237"/>
                        </a:lnTo>
                        <a:lnTo>
                          <a:pt x="349" y="237"/>
                        </a:lnTo>
                        <a:lnTo>
                          <a:pt x="357" y="254"/>
                        </a:lnTo>
                        <a:lnTo>
                          <a:pt x="357" y="263"/>
                        </a:lnTo>
                        <a:lnTo>
                          <a:pt x="374" y="271"/>
                        </a:lnTo>
                        <a:lnTo>
                          <a:pt x="374" y="280"/>
                        </a:lnTo>
                        <a:lnTo>
                          <a:pt x="357" y="297"/>
                        </a:lnTo>
                        <a:lnTo>
                          <a:pt x="349" y="305"/>
                        </a:lnTo>
                        <a:lnTo>
                          <a:pt x="340" y="297"/>
                        </a:lnTo>
                        <a:lnTo>
                          <a:pt x="332" y="314"/>
                        </a:lnTo>
                        <a:lnTo>
                          <a:pt x="323" y="322"/>
                        </a:lnTo>
                        <a:lnTo>
                          <a:pt x="306" y="331"/>
                        </a:lnTo>
                        <a:lnTo>
                          <a:pt x="306" y="339"/>
                        </a:lnTo>
                        <a:lnTo>
                          <a:pt x="298" y="339"/>
                        </a:lnTo>
                        <a:lnTo>
                          <a:pt x="298" y="356"/>
                        </a:lnTo>
                        <a:lnTo>
                          <a:pt x="289" y="356"/>
                        </a:lnTo>
                        <a:lnTo>
                          <a:pt x="281" y="348"/>
                        </a:lnTo>
                        <a:lnTo>
                          <a:pt x="272" y="348"/>
                        </a:lnTo>
                        <a:lnTo>
                          <a:pt x="264" y="356"/>
                        </a:lnTo>
                        <a:lnTo>
                          <a:pt x="255" y="356"/>
                        </a:lnTo>
                        <a:lnTo>
                          <a:pt x="247" y="364"/>
                        </a:lnTo>
                        <a:lnTo>
                          <a:pt x="255" y="381"/>
                        </a:lnTo>
                        <a:lnTo>
                          <a:pt x="238" y="381"/>
                        </a:lnTo>
                        <a:lnTo>
                          <a:pt x="230" y="381"/>
                        </a:lnTo>
                        <a:lnTo>
                          <a:pt x="230" y="373"/>
                        </a:lnTo>
                        <a:lnTo>
                          <a:pt x="230" y="356"/>
                        </a:lnTo>
                        <a:lnTo>
                          <a:pt x="221" y="348"/>
                        </a:lnTo>
                        <a:lnTo>
                          <a:pt x="221" y="339"/>
                        </a:lnTo>
                        <a:lnTo>
                          <a:pt x="213" y="348"/>
                        </a:lnTo>
                        <a:lnTo>
                          <a:pt x="221" y="356"/>
                        </a:lnTo>
                        <a:lnTo>
                          <a:pt x="221" y="364"/>
                        </a:lnTo>
                        <a:lnTo>
                          <a:pt x="213" y="373"/>
                        </a:lnTo>
                        <a:lnTo>
                          <a:pt x="221" y="390"/>
                        </a:lnTo>
                        <a:lnTo>
                          <a:pt x="213" y="398"/>
                        </a:lnTo>
                        <a:lnTo>
                          <a:pt x="213" y="424"/>
                        </a:lnTo>
                        <a:lnTo>
                          <a:pt x="204" y="441"/>
                        </a:lnTo>
                        <a:lnTo>
                          <a:pt x="196" y="432"/>
                        </a:lnTo>
                        <a:lnTo>
                          <a:pt x="187" y="432"/>
                        </a:lnTo>
                        <a:lnTo>
                          <a:pt x="187" y="449"/>
                        </a:lnTo>
                        <a:lnTo>
                          <a:pt x="179" y="458"/>
                        </a:lnTo>
                        <a:lnTo>
                          <a:pt x="170" y="466"/>
                        </a:lnTo>
                        <a:lnTo>
                          <a:pt x="170" y="449"/>
                        </a:lnTo>
                        <a:lnTo>
                          <a:pt x="170" y="441"/>
                        </a:lnTo>
                        <a:lnTo>
                          <a:pt x="162" y="449"/>
                        </a:lnTo>
                        <a:lnTo>
                          <a:pt x="162" y="458"/>
                        </a:lnTo>
                        <a:lnTo>
                          <a:pt x="170" y="475"/>
                        </a:lnTo>
                        <a:lnTo>
                          <a:pt x="162" y="475"/>
                        </a:lnTo>
                        <a:lnTo>
                          <a:pt x="153" y="441"/>
                        </a:lnTo>
                        <a:close/>
                      </a:path>
                    </a:pathLst>
                  </a:custGeom>
                  <a:solidFill>
                    <a:srgbClr val="8DA3FF"/>
                  </a:solidFill>
                  <a:ln w="12700">
                    <a:solidFill>
                      <a:schemeClr val="tx1"/>
                    </a:solidFill>
                    <a:round/>
                    <a:headEnd/>
                    <a:tailEnd/>
                  </a:ln>
                </p:spPr>
                <p:txBody>
                  <a:bodyPr/>
                  <a:lstStyle/>
                  <a:p>
                    <a:endParaRPr lang="en-US" sz="1350"/>
                  </a:p>
                </p:txBody>
              </p:sp>
              <p:sp>
                <p:nvSpPr>
                  <p:cNvPr id="285" name="Freeform 79"/>
                  <p:cNvSpPr>
                    <a:spLocks/>
                  </p:cNvSpPr>
                  <p:nvPr/>
                </p:nvSpPr>
                <p:spPr bwMode="auto">
                  <a:xfrm>
                    <a:off x="5424" y="1089"/>
                    <a:ext cx="25" cy="25"/>
                  </a:xfrm>
                  <a:custGeom>
                    <a:avLst/>
                    <a:gdLst>
                      <a:gd name="T0" fmla="*/ 0 w 25"/>
                      <a:gd name="T1" fmla="*/ 8 h 25"/>
                      <a:gd name="T2" fmla="*/ 8 w 25"/>
                      <a:gd name="T3" fmla="*/ 8 h 25"/>
                      <a:gd name="T4" fmla="*/ 0 w 25"/>
                      <a:gd name="T5" fmla="*/ 0 h 25"/>
                      <a:gd name="T6" fmla="*/ 17 w 25"/>
                      <a:gd name="T7" fmla="*/ 0 h 25"/>
                      <a:gd name="T8" fmla="*/ 25 w 25"/>
                      <a:gd name="T9" fmla="*/ 8 h 25"/>
                      <a:gd name="T10" fmla="*/ 8 w 25"/>
                      <a:gd name="T11" fmla="*/ 17 h 25"/>
                      <a:gd name="T12" fmla="*/ 17 w 25"/>
                      <a:gd name="T13" fmla="*/ 25 h 25"/>
                      <a:gd name="T14" fmla="*/ 8 w 25"/>
                      <a:gd name="T15" fmla="*/ 25 h 25"/>
                      <a:gd name="T16" fmla="*/ 0 w 25"/>
                      <a:gd name="T17" fmla="*/ 8 h 2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5"/>
                      <a:gd name="T28" fmla="*/ 0 h 25"/>
                      <a:gd name="T29" fmla="*/ 25 w 25"/>
                      <a:gd name="T30" fmla="*/ 25 h 2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5" h="25">
                        <a:moveTo>
                          <a:pt x="0" y="8"/>
                        </a:moveTo>
                        <a:lnTo>
                          <a:pt x="8" y="8"/>
                        </a:lnTo>
                        <a:lnTo>
                          <a:pt x="0" y="0"/>
                        </a:lnTo>
                        <a:lnTo>
                          <a:pt x="17" y="0"/>
                        </a:lnTo>
                        <a:lnTo>
                          <a:pt x="25" y="8"/>
                        </a:lnTo>
                        <a:lnTo>
                          <a:pt x="8" y="17"/>
                        </a:lnTo>
                        <a:lnTo>
                          <a:pt x="17" y="25"/>
                        </a:lnTo>
                        <a:lnTo>
                          <a:pt x="8" y="25"/>
                        </a:lnTo>
                        <a:lnTo>
                          <a:pt x="0" y="8"/>
                        </a:lnTo>
                        <a:close/>
                      </a:path>
                    </a:pathLst>
                  </a:custGeom>
                  <a:solidFill>
                    <a:srgbClr val="8DA3FF"/>
                  </a:solidFill>
                  <a:ln w="12700">
                    <a:solidFill>
                      <a:schemeClr val="tx1"/>
                    </a:solidFill>
                    <a:round/>
                    <a:headEnd/>
                    <a:tailEnd/>
                  </a:ln>
                </p:spPr>
                <p:txBody>
                  <a:bodyPr/>
                  <a:lstStyle/>
                  <a:p>
                    <a:endParaRPr lang="en-US" sz="1350"/>
                  </a:p>
                </p:txBody>
              </p:sp>
              <p:sp>
                <p:nvSpPr>
                  <p:cNvPr id="286" name="Freeform 80"/>
                  <p:cNvSpPr>
                    <a:spLocks/>
                  </p:cNvSpPr>
                  <p:nvPr/>
                </p:nvSpPr>
                <p:spPr bwMode="auto">
                  <a:xfrm>
                    <a:off x="2213" y="843"/>
                    <a:ext cx="671" cy="415"/>
                  </a:xfrm>
                  <a:custGeom>
                    <a:avLst/>
                    <a:gdLst>
                      <a:gd name="T0" fmla="*/ 382 w 671"/>
                      <a:gd name="T1" fmla="*/ 415 h 415"/>
                      <a:gd name="T2" fmla="*/ 179 w 671"/>
                      <a:gd name="T3" fmla="*/ 399 h 415"/>
                      <a:gd name="T4" fmla="*/ 0 w 671"/>
                      <a:gd name="T5" fmla="*/ 390 h 415"/>
                      <a:gd name="T6" fmla="*/ 9 w 671"/>
                      <a:gd name="T7" fmla="*/ 297 h 415"/>
                      <a:gd name="T8" fmla="*/ 17 w 671"/>
                      <a:gd name="T9" fmla="*/ 127 h 415"/>
                      <a:gd name="T10" fmla="*/ 34 w 671"/>
                      <a:gd name="T11" fmla="*/ 0 h 415"/>
                      <a:gd name="T12" fmla="*/ 247 w 671"/>
                      <a:gd name="T13" fmla="*/ 17 h 415"/>
                      <a:gd name="T14" fmla="*/ 459 w 671"/>
                      <a:gd name="T15" fmla="*/ 26 h 415"/>
                      <a:gd name="T16" fmla="*/ 612 w 671"/>
                      <a:gd name="T17" fmla="*/ 34 h 415"/>
                      <a:gd name="T18" fmla="*/ 620 w 671"/>
                      <a:gd name="T19" fmla="*/ 51 h 415"/>
                      <a:gd name="T20" fmla="*/ 620 w 671"/>
                      <a:gd name="T21" fmla="*/ 60 h 415"/>
                      <a:gd name="T22" fmla="*/ 620 w 671"/>
                      <a:gd name="T23" fmla="*/ 60 h 415"/>
                      <a:gd name="T24" fmla="*/ 620 w 671"/>
                      <a:gd name="T25" fmla="*/ 68 h 415"/>
                      <a:gd name="T26" fmla="*/ 620 w 671"/>
                      <a:gd name="T27" fmla="*/ 77 h 415"/>
                      <a:gd name="T28" fmla="*/ 620 w 671"/>
                      <a:gd name="T29" fmla="*/ 85 h 415"/>
                      <a:gd name="T30" fmla="*/ 620 w 671"/>
                      <a:gd name="T31" fmla="*/ 85 h 415"/>
                      <a:gd name="T32" fmla="*/ 620 w 671"/>
                      <a:gd name="T33" fmla="*/ 85 h 415"/>
                      <a:gd name="T34" fmla="*/ 620 w 671"/>
                      <a:gd name="T35" fmla="*/ 93 h 415"/>
                      <a:gd name="T36" fmla="*/ 620 w 671"/>
                      <a:gd name="T37" fmla="*/ 102 h 415"/>
                      <a:gd name="T38" fmla="*/ 620 w 671"/>
                      <a:gd name="T39" fmla="*/ 102 h 415"/>
                      <a:gd name="T40" fmla="*/ 620 w 671"/>
                      <a:gd name="T41" fmla="*/ 110 h 415"/>
                      <a:gd name="T42" fmla="*/ 620 w 671"/>
                      <a:gd name="T43" fmla="*/ 110 h 415"/>
                      <a:gd name="T44" fmla="*/ 620 w 671"/>
                      <a:gd name="T45" fmla="*/ 119 h 415"/>
                      <a:gd name="T46" fmla="*/ 620 w 671"/>
                      <a:gd name="T47" fmla="*/ 119 h 415"/>
                      <a:gd name="T48" fmla="*/ 620 w 671"/>
                      <a:gd name="T49" fmla="*/ 119 h 415"/>
                      <a:gd name="T50" fmla="*/ 620 w 671"/>
                      <a:gd name="T51" fmla="*/ 127 h 415"/>
                      <a:gd name="T52" fmla="*/ 620 w 671"/>
                      <a:gd name="T53" fmla="*/ 127 h 415"/>
                      <a:gd name="T54" fmla="*/ 620 w 671"/>
                      <a:gd name="T55" fmla="*/ 136 h 415"/>
                      <a:gd name="T56" fmla="*/ 620 w 671"/>
                      <a:gd name="T57" fmla="*/ 144 h 415"/>
                      <a:gd name="T58" fmla="*/ 629 w 671"/>
                      <a:gd name="T59" fmla="*/ 153 h 415"/>
                      <a:gd name="T60" fmla="*/ 629 w 671"/>
                      <a:gd name="T61" fmla="*/ 170 h 415"/>
                      <a:gd name="T62" fmla="*/ 629 w 671"/>
                      <a:gd name="T63" fmla="*/ 178 h 415"/>
                      <a:gd name="T64" fmla="*/ 637 w 671"/>
                      <a:gd name="T65" fmla="*/ 195 h 415"/>
                      <a:gd name="T66" fmla="*/ 646 w 671"/>
                      <a:gd name="T67" fmla="*/ 204 h 415"/>
                      <a:gd name="T68" fmla="*/ 646 w 671"/>
                      <a:gd name="T69" fmla="*/ 221 h 415"/>
                      <a:gd name="T70" fmla="*/ 646 w 671"/>
                      <a:gd name="T71" fmla="*/ 229 h 415"/>
                      <a:gd name="T72" fmla="*/ 646 w 671"/>
                      <a:gd name="T73" fmla="*/ 238 h 415"/>
                      <a:gd name="T74" fmla="*/ 646 w 671"/>
                      <a:gd name="T75" fmla="*/ 246 h 415"/>
                      <a:gd name="T76" fmla="*/ 646 w 671"/>
                      <a:gd name="T77" fmla="*/ 254 h 415"/>
                      <a:gd name="T78" fmla="*/ 646 w 671"/>
                      <a:gd name="T79" fmla="*/ 271 h 415"/>
                      <a:gd name="T80" fmla="*/ 646 w 671"/>
                      <a:gd name="T81" fmla="*/ 280 h 415"/>
                      <a:gd name="T82" fmla="*/ 646 w 671"/>
                      <a:gd name="T83" fmla="*/ 288 h 415"/>
                      <a:gd name="T84" fmla="*/ 646 w 671"/>
                      <a:gd name="T85" fmla="*/ 288 h 415"/>
                      <a:gd name="T86" fmla="*/ 646 w 671"/>
                      <a:gd name="T87" fmla="*/ 297 h 415"/>
                      <a:gd name="T88" fmla="*/ 646 w 671"/>
                      <a:gd name="T89" fmla="*/ 314 h 415"/>
                      <a:gd name="T90" fmla="*/ 646 w 671"/>
                      <a:gd name="T91" fmla="*/ 331 h 415"/>
                      <a:gd name="T92" fmla="*/ 654 w 671"/>
                      <a:gd name="T93" fmla="*/ 339 h 415"/>
                      <a:gd name="T94" fmla="*/ 654 w 671"/>
                      <a:gd name="T95" fmla="*/ 356 h 415"/>
                      <a:gd name="T96" fmla="*/ 663 w 671"/>
                      <a:gd name="T97" fmla="*/ 365 h 415"/>
                      <a:gd name="T98" fmla="*/ 663 w 671"/>
                      <a:gd name="T99" fmla="*/ 382 h 415"/>
                      <a:gd name="T100" fmla="*/ 671 w 671"/>
                      <a:gd name="T101" fmla="*/ 399 h 415"/>
                      <a:gd name="T102" fmla="*/ 663 w 671"/>
                      <a:gd name="T103" fmla="*/ 415 h 415"/>
                      <a:gd name="T104" fmla="*/ 535 w 671"/>
                      <a:gd name="T105" fmla="*/ 415 h 41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671"/>
                      <a:gd name="T160" fmla="*/ 0 h 415"/>
                      <a:gd name="T161" fmla="*/ 671 w 671"/>
                      <a:gd name="T162" fmla="*/ 415 h 415"/>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671" h="415">
                        <a:moveTo>
                          <a:pt x="476" y="415"/>
                        </a:moveTo>
                        <a:lnTo>
                          <a:pt x="450" y="415"/>
                        </a:lnTo>
                        <a:lnTo>
                          <a:pt x="382" y="415"/>
                        </a:lnTo>
                        <a:lnTo>
                          <a:pt x="374" y="415"/>
                        </a:lnTo>
                        <a:lnTo>
                          <a:pt x="315" y="407"/>
                        </a:lnTo>
                        <a:lnTo>
                          <a:pt x="179" y="399"/>
                        </a:lnTo>
                        <a:lnTo>
                          <a:pt x="94" y="399"/>
                        </a:lnTo>
                        <a:lnTo>
                          <a:pt x="0" y="390"/>
                        </a:lnTo>
                        <a:lnTo>
                          <a:pt x="0" y="348"/>
                        </a:lnTo>
                        <a:lnTo>
                          <a:pt x="9" y="314"/>
                        </a:lnTo>
                        <a:lnTo>
                          <a:pt x="9" y="297"/>
                        </a:lnTo>
                        <a:lnTo>
                          <a:pt x="17" y="212"/>
                        </a:lnTo>
                        <a:lnTo>
                          <a:pt x="17" y="204"/>
                        </a:lnTo>
                        <a:lnTo>
                          <a:pt x="17" y="127"/>
                        </a:lnTo>
                        <a:lnTo>
                          <a:pt x="26" y="77"/>
                        </a:lnTo>
                        <a:lnTo>
                          <a:pt x="26" y="43"/>
                        </a:lnTo>
                        <a:lnTo>
                          <a:pt x="34" y="0"/>
                        </a:lnTo>
                        <a:lnTo>
                          <a:pt x="128" y="9"/>
                        </a:lnTo>
                        <a:lnTo>
                          <a:pt x="204" y="17"/>
                        </a:lnTo>
                        <a:lnTo>
                          <a:pt x="247" y="17"/>
                        </a:lnTo>
                        <a:lnTo>
                          <a:pt x="357" y="26"/>
                        </a:lnTo>
                        <a:lnTo>
                          <a:pt x="416" y="26"/>
                        </a:lnTo>
                        <a:lnTo>
                          <a:pt x="459" y="26"/>
                        </a:lnTo>
                        <a:lnTo>
                          <a:pt x="552" y="26"/>
                        </a:lnTo>
                        <a:lnTo>
                          <a:pt x="612" y="26"/>
                        </a:lnTo>
                        <a:lnTo>
                          <a:pt x="612" y="34"/>
                        </a:lnTo>
                        <a:lnTo>
                          <a:pt x="620" y="43"/>
                        </a:lnTo>
                        <a:lnTo>
                          <a:pt x="620" y="51"/>
                        </a:lnTo>
                        <a:lnTo>
                          <a:pt x="620" y="60"/>
                        </a:lnTo>
                        <a:lnTo>
                          <a:pt x="620" y="68"/>
                        </a:lnTo>
                        <a:lnTo>
                          <a:pt x="620" y="77"/>
                        </a:lnTo>
                        <a:lnTo>
                          <a:pt x="620" y="85"/>
                        </a:lnTo>
                        <a:lnTo>
                          <a:pt x="620" y="93"/>
                        </a:lnTo>
                        <a:lnTo>
                          <a:pt x="620" y="102"/>
                        </a:lnTo>
                        <a:lnTo>
                          <a:pt x="620" y="110"/>
                        </a:lnTo>
                        <a:lnTo>
                          <a:pt x="620" y="119"/>
                        </a:lnTo>
                        <a:lnTo>
                          <a:pt x="620" y="127"/>
                        </a:lnTo>
                        <a:lnTo>
                          <a:pt x="620" y="136"/>
                        </a:lnTo>
                        <a:lnTo>
                          <a:pt x="620" y="144"/>
                        </a:lnTo>
                        <a:lnTo>
                          <a:pt x="629" y="153"/>
                        </a:lnTo>
                        <a:lnTo>
                          <a:pt x="629" y="161"/>
                        </a:lnTo>
                        <a:lnTo>
                          <a:pt x="629" y="170"/>
                        </a:lnTo>
                        <a:lnTo>
                          <a:pt x="637" y="178"/>
                        </a:lnTo>
                        <a:lnTo>
                          <a:pt x="629" y="178"/>
                        </a:lnTo>
                        <a:lnTo>
                          <a:pt x="637" y="178"/>
                        </a:lnTo>
                        <a:lnTo>
                          <a:pt x="637" y="187"/>
                        </a:lnTo>
                        <a:lnTo>
                          <a:pt x="637" y="195"/>
                        </a:lnTo>
                        <a:lnTo>
                          <a:pt x="646" y="204"/>
                        </a:lnTo>
                        <a:lnTo>
                          <a:pt x="646" y="212"/>
                        </a:lnTo>
                        <a:lnTo>
                          <a:pt x="646" y="221"/>
                        </a:lnTo>
                        <a:lnTo>
                          <a:pt x="646" y="229"/>
                        </a:lnTo>
                        <a:lnTo>
                          <a:pt x="646" y="238"/>
                        </a:lnTo>
                        <a:lnTo>
                          <a:pt x="646" y="246"/>
                        </a:lnTo>
                        <a:lnTo>
                          <a:pt x="646" y="254"/>
                        </a:lnTo>
                        <a:lnTo>
                          <a:pt x="646" y="263"/>
                        </a:lnTo>
                        <a:lnTo>
                          <a:pt x="646" y="271"/>
                        </a:lnTo>
                        <a:lnTo>
                          <a:pt x="646" y="280"/>
                        </a:lnTo>
                        <a:lnTo>
                          <a:pt x="646" y="288"/>
                        </a:lnTo>
                        <a:lnTo>
                          <a:pt x="654" y="288"/>
                        </a:lnTo>
                        <a:lnTo>
                          <a:pt x="654" y="297"/>
                        </a:lnTo>
                        <a:lnTo>
                          <a:pt x="646" y="297"/>
                        </a:lnTo>
                        <a:lnTo>
                          <a:pt x="654" y="305"/>
                        </a:lnTo>
                        <a:lnTo>
                          <a:pt x="646" y="305"/>
                        </a:lnTo>
                        <a:lnTo>
                          <a:pt x="646" y="314"/>
                        </a:lnTo>
                        <a:lnTo>
                          <a:pt x="646" y="322"/>
                        </a:lnTo>
                        <a:lnTo>
                          <a:pt x="646" y="331"/>
                        </a:lnTo>
                        <a:lnTo>
                          <a:pt x="654" y="331"/>
                        </a:lnTo>
                        <a:lnTo>
                          <a:pt x="654" y="339"/>
                        </a:lnTo>
                        <a:lnTo>
                          <a:pt x="654" y="348"/>
                        </a:lnTo>
                        <a:lnTo>
                          <a:pt x="654" y="356"/>
                        </a:lnTo>
                        <a:lnTo>
                          <a:pt x="663" y="365"/>
                        </a:lnTo>
                        <a:lnTo>
                          <a:pt x="663" y="382"/>
                        </a:lnTo>
                        <a:lnTo>
                          <a:pt x="663" y="390"/>
                        </a:lnTo>
                        <a:lnTo>
                          <a:pt x="671" y="399"/>
                        </a:lnTo>
                        <a:lnTo>
                          <a:pt x="663" y="407"/>
                        </a:lnTo>
                        <a:lnTo>
                          <a:pt x="663" y="415"/>
                        </a:lnTo>
                        <a:lnTo>
                          <a:pt x="612" y="415"/>
                        </a:lnTo>
                        <a:lnTo>
                          <a:pt x="544" y="415"/>
                        </a:lnTo>
                        <a:lnTo>
                          <a:pt x="535" y="415"/>
                        </a:lnTo>
                        <a:lnTo>
                          <a:pt x="476" y="415"/>
                        </a:lnTo>
                        <a:close/>
                      </a:path>
                    </a:pathLst>
                  </a:custGeom>
                  <a:solidFill>
                    <a:srgbClr val="8DA3FF"/>
                  </a:solidFill>
                  <a:ln w="12700">
                    <a:solidFill>
                      <a:schemeClr val="tx1"/>
                    </a:solidFill>
                    <a:round/>
                    <a:headEnd/>
                    <a:tailEnd/>
                  </a:ln>
                </p:spPr>
                <p:txBody>
                  <a:bodyPr/>
                  <a:lstStyle/>
                  <a:p>
                    <a:endParaRPr lang="en-US" sz="1350"/>
                  </a:p>
                </p:txBody>
              </p:sp>
              <p:sp>
                <p:nvSpPr>
                  <p:cNvPr id="287" name="Freeform 81"/>
                  <p:cNvSpPr>
                    <a:spLocks/>
                  </p:cNvSpPr>
                  <p:nvPr/>
                </p:nvSpPr>
                <p:spPr bwMode="auto">
                  <a:xfrm>
                    <a:off x="2179" y="1233"/>
                    <a:ext cx="714" cy="475"/>
                  </a:xfrm>
                  <a:custGeom>
                    <a:avLst/>
                    <a:gdLst>
                      <a:gd name="T0" fmla="*/ 51 w 714"/>
                      <a:gd name="T1" fmla="*/ 381 h 475"/>
                      <a:gd name="T2" fmla="*/ 9 w 714"/>
                      <a:gd name="T3" fmla="*/ 314 h 475"/>
                      <a:gd name="T4" fmla="*/ 9 w 714"/>
                      <a:gd name="T5" fmla="*/ 220 h 475"/>
                      <a:gd name="T6" fmla="*/ 26 w 714"/>
                      <a:gd name="T7" fmla="*/ 119 h 475"/>
                      <a:gd name="T8" fmla="*/ 34 w 714"/>
                      <a:gd name="T9" fmla="*/ 0 h 475"/>
                      <a:gd name="T10" fmla="*/ 213 w 714"/>
                      <a:gd name="T11" fmla="*/ 9 h 475"/>
                      <a:gd name="T12" fmla="*/ 416 w 714"/>
                      <a:gd name="T13" fmla="*/ 25 h 475"/>
                      <a:gd name="T14" fmla="*/ 569 w 714"/>
                      <a:gd name="T15" fmla="*/ 25 h 475"/>
                      <a:gd name="T16" fmla="*/ 697 w 714"/>
                      <a:gd name="T17" fmla="*/ 25 h 475"/>
                      <a:gd name="T18" fmla="*/ 697 w 714"/>
                      <a:gd name="T19" fmla="*/ 51 h 475"/>
                      <a:gd name="T20" fmla="*/ 680 w 714"/>
                      <a:gd name="T21" fmla="*/ 76 h 475"/>
                      <a:gd name="T22" fmla="*/ 688 w 714"/>
                      <a:gd name="T23" fmla="*/ 93 h 475"/>
                      <a:gd name="T24" fmla="*/ 705 w 714"/>
                      <a:gd name="T25" fmla="*/ 110 h 475"/>
                      <a:gd name="T26" fmla="*/ 705 w 714"/>
                      <a:gd name="T27" fmla="*/ 153 h 475"/>
                      <a:gd name="T28" fmla="*/ 705 w 714"/>
                      <a:gd name="T29" fmla="*/ 212 h 475"/>
                      <a:gd name="T30" fmla="*/ 705 w 714"/>
                      <a:gd name="T31" fmla="*/ 339 h 475"/>
                      <a:gd name="T32" fmla="*/ 697 w 714"/>
                      <a:gd name="T33" fmla="*/ 347 h 475"/>
                      <a:gd name="T34" fmla="*/ 705 w 714"/>
                      <a:gd name="T35" fmla="*/ 356 h 475"/>
                      <a:gd name="T36" fmla="*/ 697 w 714"/>
                      <a:gd name="T37" fmla="*/ 373 h 475"/>
                      <a:gd name="T38" fmla="*/ 697 w 714"/>
                      <a:gd name="T39" fmla="*/ 381 h 475"/>
                      <a:gd name="T40" fmla="*/ 705 w 714"/>
                      <a:gd name="T41" fmla="*/ 390 h 475"/>
                      <a:gd name="T42" fmla="*/ 705 w 714"/>
                      <a:gd name="T43" fmla="*/ 398 h 475"/>
                      <a:gd name="T44" fmla="*/ 705 w 714"/>
                      <a:gd name="T45" fmla="*/ 407 h 475"/>
                      <a:gd name="T46" fmla="*/ 697 w 714"/>
                      <a:gd name="T47" fmla="*/ 424 h 475"/>
                      <a:gd name="T48" fmla="*/ 697 w 714"/>
                      <a:gd name="T49" fmla="*/ 432 h 475"/>
                      <a:gd name="T50" fmla="*/ 688 w 714"/>
                      <a:gd name="T51" fmla="*/ 441 h 475"/>
                      <a:gd name="T52" fmla="*/ 697 w 714"/>
                      <a:gd name="T53" fmla="*/ 449 h 475"/>
                      <a:gd name="T54" fmla="*/ 705 w 714"/>
                      <a:gd name="T55" fmla="*/ 466 h 475"/>
                      <a:gd name="T56" fmla="*/ 705 w 714"/>
                      <a:gd name="T57" fmla="*/ 475 h 475"/>
                      <a:gd name="T58" fmla="*/ 697 w 714"/>
                      <a:gd name="T59" fmla="*/ 466 h 475"/>
                      <a:gd name="T60" fmla="*/ 697 w 714"/>
                      <a:gd name="T61" fmla="*/ 466 h 475"/>
                      <a:gd name="T62" fmla="*/ 688 w 714"/>
                      <a:gd name="T63" fmla="*/ 458 h 475"/>
                      <a:gd name="T64" fmla="*/ 680 w 714"/>
                      <a:gd name="T65" fmla="*/ 449 h 475"/>
                      <a:gd name="T66" fmla="*/ 671 w 714"/>
                      <a:gd name="T67" fmla="*/ 441 h 475"/>
                      <a:gd name="T68" fmla="*/ 663 w 714"/>
                      <a:gd name="T69" fmla="*/ 441 h 475"/>
                      <a:gd name="T70" fmla="*/ 646 w 714"/>
                      <a:gd name="T71" fmla="*/ 432 h 475"/>
                      <a:gd name="T72" fmla="*/ 637 w 714"/>
                      <a:gd name="T73" fmla="*/ 424 h 475"/>
                      <a:gd name="T74" fmla="*/ 629 w 714"/>
                      <a:gd name="T75" fmla="*/ 424 h 475"/>
                      <a:gd name="T76" fmla="*/ 612 w 714"/>
                      <a:gd name="T77" fmla="*/ 424 h 475"/>
                      <a:gd name="T78" fmla="*/ 603 w 714"/>
                      <a:gd name="T79" fmla="*/ 424 h 475"/>
                      <a:gd name="T80" fmla="*/ 586 w 714"/>
                      <a:gd name="T81" fmla="*/ 424 h 475"/>
                      <a:gd name="T82" fmla="*/ 578 w 714"/>
                      <a:gd name="T83" fmla="*/ 424 h 475"/>
                      <a:gd name="T84" fmla="*/ 569 w 714"/>
                      <a:gd name="T85" fmla="*/ 432 h 475"/>
                      <a:gd name="T86" fmla="*/ 552 w 714"/>
                      <a:gd name="T87" fmla="*/ 432 h 475"/>
                      <a:gd name="T88" fmla="*/ 552 w 714"/>
                      <a:gd name="T89" fmla="*/ 424 h 475"/>
                      <a:gd name="T90" fmla="*/ 518 w 714"/>
                      <a:gd name="T91" fmla="*/ 415 h 475"/>
                      <a:gd name="T92" fmla="*/ 425 w 714"/>
                      <a:gd name="T93" fmla="*/ 398 h 475"/>
                      <a:gd name="T94" fmla="*/ 187 w 714"/>
                      <a:gd name="T95" fmla="*/ 390 h 475"/>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714"/>
                      <a:gd name="T145" fmla="*/ 0 h 475"/>
                      <a:gd name="T146" fmla="*/ 714 w 714"/>
                      <a:gd name="T147" fmla="*/ 475 h 475"/>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714" h="475">
                        <a:moveTo>
                          <a:pt x="119" y="381"/>
                        </a:moveTo>
                        <a:lnTo>
                          <a:pt x="94" y="381"/>
                        </a:lnTo>
                        <a:lnTo>
                          <a:pt x="51" y="381"/>
                        </a:lnTo>
                        <a:lnTo>
                          <a:pt x="0" y="373"/>
                        </a:lnTo>
                        <a:lnTo>
                          <a:pt x="9" y="314"/>
                        </a:lnTo>
                        <a:lnTo>
                          <a:pt x="9" y="263"/>
                        </a:lnTo>
                        <a:lnTo>
                          <a:pt x="9" y="229"/>
                        </a:lnTo>
                        <a:lnTo>
                          <a:pt x="9" y="220"/>
                        </a:lnTo>
                        <a:lnTo>
                          <a:pt x="17" y="170"/>
                        </a:lnTo>
                        <a:lnTo>
                          <a:pt x="17" y="119"/>
                        </a:lnTo>
                        <a:lnTo>
                          <a:pt x="26" y="119"/>
                        </a:lnTo>
                        <a:lnTo>
                          <a:pt x="26" y="93"/>
                        </a:lnTo>
                        <a:lnTo>
                          <a:pt x="34" y="9"/>
                        </a:lnTo>
                        <a:lnTo>
                          <a:pt x="34" y="0"/>
                        </a:lnTo>
                        <a:lnTo>
                          <a:pt x="128" y="9"/>
                        </a:lnTo>
                        <a:lnTo>
                          <a:pt x="213" y="9"/>
                        </a:lnTo>
                        <a:lnTo>
                          <a:pt x="349" y="17"/>
                        </a:lnTo>
                        <a:lnTo>
                          <a:pt x="408" y="25"/>
                        </a:lnTo>
                        <a:lnTo>
                          <a:pt x="416" y="25"/>
                        </a:lnTo>
                        <a:lnTo>
                          <a:pt x="484" y="25"/>
                        </a:lnTo>
                        <a:lnTo>
                          <a:pt x="510" y="25"/>
                        </a:lnTo>
                        <a:lnTo>
                          <a:pt x="569" y="25"/>
                        </a:lnTo>
                        <a:lnTo>
                          <a:pt x="578" y="25"/>
                        </a:lnTo>
                        <a:lnTo>
                          <a:pt x="646" y="25"/>
                        </a:lnTo>
                        <a:lnTo>
                          <a:pt x="697" y="25"/>
                        </a:lnTo>
                        <a:lnTo>
                          <a:pt x="697" y="42"/>
                        </a:lnTo>
                        <a:lnTo>
                          <a:pt x="697" y="51"/>
                        </a:lnTo>
                        <a:lnTo>
                          <a:pt x="680" y="68"/>
                        </a:lnTo>
                        <a:lnTo>
                          <a:pt x="671" y="68"/>
                        </a:lnTo>
                        <a:lnTo>
                          <a:pt x="680" y="76"/>
                        </a:lnTo>
                        <a:lnTo>
                          <a:pt x="680" y="85"/>
                        </a:lnTo>
                        <a:lnTo>
                          <a:pt x="688" y="93"/>
                        </a:lnTo>
                        <a:lnTo>
                          <a:pt x="697" y="102"/>
                        </a:lnTo>
                        <a:lnTo>
                          <a:pt x="705" y="102"/>
                        </a:lnTo>
                        <a:lnTo>
                          <a:pt x="705" y="110"/>
                        </a:lnTo>
                        <a:lnTo>
                          <a:pt x="714" y="110"/>
                        </a:lnTo>
                        <a:lnTo>
                          <a:pt x="705" y="153"/>
                        </a:lnTo>
                        <a:lnTo>
                          <a:pt x="705" y="178"/>
                        </a:lnTo>
                        <a:lnTo>
                          <a:pt x="705" y="195"/>
                        </a:lnTo>
                        <a:lnTo>
                          <a:pt x="705" y="212"/>
                        </a:lnTo>
                        <a:lnTo>
                          <a:pt x="705" y="254"/>
                        </a:lnTo>
                        <a:lnTo>
                          <a:pt x="705" y="297"/>
                        </a:lnTo>
                        <a:lnTo>
                          <a:pt x="705" y="339"/>
                        </a:lnTo>
                        <a:lnTo>
                          <a:pt x="697" y="339"/>
                        </a:lnTo>
                        <a:lnTo>
                          <a:pt x="697" y="347"/>
                        </a:lnTo>
                        <a:lnTo>
                          <a:pt x="697" y="356"/>
                        </a:lnTo>
                        <a:lnTo>
                          <a:pt x="705" y="356"/>
                        </a:lnTo>
                        <a:lnTo>
                          <a:pt x="697" y="364"/>
                        </a:lnTo>
                        <a:lnTo>
                          <a:pt x="697" y="373"/>
                        </a:lnTo>
                        <a:lnTo>
                          <a:pt x="697" y="381"/>
                        </a:lnTo>
                        <a:lnTo>
                          <a:pt x="705" y="381"/>
                        </a:lnTo>
                        <a:lnTo>
                          <a:pt x="705" y="390"/>
                        </a:lnTo>
                        <a:lnTo>
                          <a:pt x="705" y="398"/>
                        </a:lnTo>
                        <a:lnTo>
                          <a:pt x="705" y="407"/>
                        </a:lnTo>
                        <a:lnTo>
                          <a:pt x="705" y="415"/>
                        </a:lnTo>
                        <a:lnTo>
                          <a:pt x="697" y="415"/>
                        </a:lnTo>
                        <a:lnTo>
                          <a:pt x="697" y="424"/>
                        </a:lnTo>
                        <a:lnTo>
                          <a:pt x="697" y="432"/>
                        </a:lnTo>
                        <a:lnTo>
                          <a:pt x="688" y="441"/>
                        </a:lnTo>
                        <a:lnTo>
                          <a:pt x="697" y="441"/>
                        </a:lnTo>
                        <a:lnTo>
                          <a:pt x="697" y="449"/>
                        </a:lnTo>
                        <a:lnTo>
                          <a:pt x="705" y="458"/>
                        </a:lnTo>
                        <a:lnTo>
                          <a:pt x="705" y="466"/>
                        </a:lnTo>
                        <a:lnTo>
                          <a:pt x="705" y="475"/>
                        </a:lnTo>
                        <a:lnTo>
                          <a:pt x="697" y="466"/>
                        </a:lnTo>
                        <a:lnTo>
                          <a:pt x="697" y="475"/>
                        </a:lnTo>
                        <a:lnTo>
                          <a:pt x="697" y="466"/>
                        </a:lnTo>
                        <a:lnTo>
                          <a:pt x="688" y="458"/>
                        </a:lnTo>
                        <a:lnTo>
                          <a:pt x="688" y="449"/>
                        </a:lnTo>
                        <a:lnTo>
                          <a:pt x="680" y="449"/>
                        </a:lnTo>
                        <a:lnTo>
                          <a:pt x="671" y="441"/>
                        </a:lnTo>
                        <a:lnTo>
                          <a:pt x="663" y="441"/>
                        </a:lnTo>
                        <a:lnTo>
                          <a:pt x="654" y="441"/>
                        </a:lnTo>
                        <a:lnTo>
                          <a:pt x="646" y="432"/>
                        </a:lnTo>
                        <a:lnTo>
                          <a:pt x="637" y="432"/>
                        </a:lnTo>
                        <a:lnTo>
                          <a:pt x="637" y="424"/>
                        </a:lnTo>
                        <a:lnTo>
                          <a:pt x="629" y="424"/>
                        </a:lnTo>
                        <a:lnTo>
                          <a:pt x="620" y="424"/>
                        </a:lnTo>
                        <a:lnTo>
                          <a:pt x="612" y="424"/>
                        </a:lnTo>
                        <a:lnTo>
                          <a:pt x="603" y="424"/>
                        </a:lnTo>
                        <a:lnTo>
                          <a:pt x="595" y="424"/>
                        </a:lnTo>
                        <a:lnTo>
                          <a:pt x="586" y="424"/>
                        </a:lnTo>
                        <a:lnTo>
                          <a:pt x="578" y="424"/>
                        </a:lnTo>
                        <a:lnTo>
                          <a:pt x="569" y="432"/>
                        </a:lnTo>
                        <a:lnTo>
                          <a:pt x="561" y="432"/>
                        </a:lnTo>
                        <a:lnTo>
                          <a:pt x="552" y="432"/>
                        </a:lnTo>
                        <a:lnTo>
                          <a:pt x="552" y="424"/>
                        </a:lnTo>
                        <a:lnTo>
                          <a:pt x="535" y="424"/>
                        </a:lnTo>
                        <a:lnTo>
                          <a:pt x="527" y="415"/>
                        </a:lnTo>
                        <a:lnTo>
                          <a:pt x="518" y="415"/>
                        </a:lnTo>
                        <a:lnTo>
                          <a:pt x="518" y="407"/>
                        </a:lnTo>
                        <a:lnTo>
                          <a:pt x="450" y="407"/>
                        </a:lnTo>
                        <a:lnTo>
                          <a:pt x="425" y="398"/>
                        </a:lnTo>
                        <a:lnTo>
                          <a:pt x="357" y="398"/>
                        </a:lnTo>
                        <a:lnTo>
                          <a:pt x="264" y="398"/>
                        </a:lnTo>
                        <a:lnTo>
                          <a:pt x="187" y="390"/>
                        </a:lnTo>
                        <a:lnTo>
                          <a:pt x="119" y="381"/>
                        </a:lnTo>
                        <a:close/>
                      </a:path>
                    </a:pathLst>
                  </a:custGeom>
                  <a:solidFill>
                    <a:srgbClr val="8DA3FF"/>
                  </a:solidFill>
                  <a:ln w="12700">
                    <a:solidFill>
                      <a:schemeClr val="tx1"/>
                    </a:solidFill>
                    <a:round/>
                    <a:headEnd/>
                    <a:tailEnd/>
                  </a:ln>
                </p:spPr>
                <p:txBody>
                  <a:bodyPr/>
                  <a:lstStyle/>
                  <a:p>
                    <a:endParaRPr lang="en-US" sz="1350"/>
                  </a:p>
                </p:txBody>
              </p:sp>
              <p:sp>
                <p:nvSpPr>
                  <p:cNvPr id="288" name="Freeform 82"/>
                  <p:cNvSpPr>
                    <a:spLocks/>
                  </p:cNvSpPr>
                  <p:nvPr/>
                </p:nvSpPr>
                <p:spPr bwMode="auto">
                  <a:xfrm>
                    <a:off x="1491" y="1275"/>
                    <a:ext cx="705" cy="594"/>
                  </a:xfrm>
                  <a:custGeom>
                    <a:avLst/>
                    <a:gdLst>
                      <a:gd name="T0" fmla="*/ 671 w 705"/>
                      <a:gd name="T1" fmla="*/ 500 h 594"/>
                      <a:gd name="T2" fmla="*/ 671 w 705"/>
                      <a:gd name="T3" fmla="*/ 517 h 594"/>
                      <a:gd name="T4" fmla="*/ 671 w 705"/>
                      <a:gd name="T5" fmla="*/ 543 h 594"/>
                      <a:gd name="T6" fmla="*/ 663 w 705"/>
                      <a:gd name="T7" fmla="*/ 594 h 594"/>
                      <a:gd name="T8" fmla="*/ 578 w 705"/>
                      <a:gd name="T9" fmla="*/ 585 h 594"/>
                      <a:gd name="T10" fmla="*/ 552 w 705"/>
                      <a:gd name="T11" fmla="*/ 577 h 594"/>
                      <a:gd name="T12" fmla="*/ 459 w 705"/>
                      <a:gd name="T13" fmla="*/ 568 h 594"/>
                      <a:gd name="T14" fmla="*/ 451 w 705"/>
                      <a:gd name="T15" fmla="*/ 568 h 594"/>
                      <a:gd name="T16" fmla="*/ 400 w 705"/>
                      <a:gd name="T17" fmla="*/ 560 h 594"/>
                      <a:gd name="T18" fmla="*/ 357 w 705"/>
                      <a:gd name="T19" fmla="*/ 560 h 594"/>
                      <a:gd name="T20" fmla="*/ 298 w 705"/>
                      <a:gd name="T21" fmla="*/ 551 h 594"/>
                      <a:gd name="T22" fmla="*/ 187 w 705"/>
                      <a:gd name="T23" fmla="*/ 534 h 594"/>
                      <a:gd name="T24" fmla="*/ 94 w 705"/>
                      <a:gd name="T25" fmla="*/ 526 h 594"/>
                      <a:gd name="T26" fmla="*/ 94 w 705"/>
                      <a:gd name="T27" fmla="*/ 526 h 594"/>
                      <a:gd name="T28" fmla="*/ 0 w 705"/>
                      <a:gd name="T29" fmla="*/ 509 h 594"/>
                      <a:gd name="T30" fmla="*/ 0 w 705"/>
                      <a:gd name="T31" fmla="*/ 475 h 594"/>
                      <a:gd name="T32" fmla="*/ 9 w 705"/>
                      <a:gd name="T33" fmla="*/ 433 h 594"/>
                      <a:gd name="T34" fmla="*/ 17 w 705"/>
                      <a:gd name="T35" fmla="*/ 382 h 594"/>
                      <a:gd name="T36" fmla="*/ 26 w 705"/>
                      <a:gd name="T37" fmla="*/ 314 h 594"/>
                      <a:gd name="T38" fmla="*/ 43 w 705"/>
                      <a:gd name="T39" fmla="*/ 246 h 594"/>
                      <a:gd name="T40" fmla="*/ 43 w 705"/>
                      <a:gd name="T41" fmla="*/ 221 h 594"/>
                      <a:gd name="T42" fmla="*/ 51 w 705"/>
                      <a:gd name="T43" fmla="*/ 187 h 594"/>
                      <a:gd name="T44" fmla="*/ 60 w 705"/>
                      <a:gd name="T45" fmla="*/ 128 h 594"/>
                      <a:gd name="T46" fmla="*/ 68 w 705"/>
                      <a:gd name="T47" fmla="*/ 68 h 594"/>
                      <a:gd name="T48" fmla="*/ 68 w 705"/>
                      <a:gd name="T49" fmla="*/ 43 h 594"/>
                      <a:gd name="T50" fmla="*/ 77 w 705"/>
                      <a:gd name="T51" fmla="*/ 0 h 594"/>
                      <a:gd name="T52" fmla="*/ 136 w 705"/>
                      <a:gd name="T53" fmla="*/ 9 h 594"/>
                      <a:gd name="T54" fmla="*/ 136 w 705"/>
                      <a:gd name="T55" fmla="*/ 9 h 594"/>
                      <a:gd name="T56" fmla="*/ 170 w 705"/>
                      <a:gd name="T57" fmla="*/ 17 h 594"/>
                      <a:gd name="T58" fmla="*/ 187 w 705"/>
                      <a:gd name="T59" fmla="*/ 17 h 594"/>
                      <a:gd name="T60" fmla="*/ 298 w 705"/>
                      <a:gd name="T61" fmla="*/ 34 h 594"/>
                      <a:gd name="T62" fmla="*/ 332 w 705"/>
                      <a:gd name="T63" fmla="*/ 34 h 594"/>
                      <a:gd name="T64" fmla="*/ 366 w 705"/>
                      <a:gd name="T65" fmla="*/ 43 h 594"/>
                      <a:gd name="T66" fmla="*/ 510 w 705"/>
                      <a:gd name="T67" fmla="*/ 60 h 594"/>
                      <a:gd name="T68" fmla="*/ 535 w 705"/>
                      <a:gd name="T69" fmla="*/ 60 h 594"/>
                      <a:gd name="T70" fmla="*/ 620 w 705"/>
                      <a:gd name="T71" fmla="*/ 68 h 594"/>
                      <a:gd name="T72" fmla="*/ 620 w 705"/>
                      <a:gd name="T73" fmla="*/ 68 h 594"/>
                      <a:gd name="T74" fmla="*/ 705 w 705"/>
                      <a:gd name="T75" fmla="*/ 77 h 594"/>
                      <a:gd name="T76" fmla="*/ 705 w 705"/>
                      <a:gd name="T77" fmla="*/ 128 h 594"/>
                      <a:gd name="T78" fmla="*/ 697 w 705"/>
                      <a:gd name="T79" fmla="*/ 178 h 594"/>
                      <a:gd name="T80" fmla="*/ 697 w 705"/>
                      <a:gd name="T81" fmla="*/ 187 h 594"/>
                      <a:gd name="T82" fmla="*/ 697 w 705"/>
                      <a:gd name="T83" fmla="*/ 221 h 594"/>
                      <a:gd name="T84" fmla="*/ 697 w 705"/>
                      <a:gd name="T85" fmla="*/ 272 h 594"/>
                      <a:gd name="T86" fmla="*/ 697 w 705"/>
                      <a:gd name="T87" fmla="*/ 272 h 594"/>
                      <a:gd name="T88" fmla="*/ 688 w 705"/>
                      <a:gd name="T89" fmla="*/ 331 h 594"/>
                      <a:gd name="T90" fmla="*/ 680 w 705"/>
                      <a:gd name="T91" fmla="*/ 382 h 594"/>
                      <a:gd name="T92" fmla="*/ 680 w 705"/>
                      <a:gd name="T93" fmla="*/ 458 h 594"/>
                      <a:gd name="T94" fmla="*/ 671 w 705"/>
                      <a:gd name="T95" fmla="*/ 500 h 594"/>
                      <a:gd name="T96" fmla="*/ 671 w 705"/>
                      <a:gd name="T97" fmla="*/ 500 h 59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05"/>
                      <a:gd name="T148" fmla="*/ 0 h 594"/>
                      <a:gd name="T149" fmla="*/ 705 w 705"/>
                      <a:gd name="T150" fmla="*/ 594 h 59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05" h="594">
                        <a:moveTo>
                          <a:pt x="671" y="500"/>
                        </a:moveTo>
                        <a:lnTo>
                          <a:pt x="671" y="517"/>
                        </a:lnTo>
                        <a:lnTo>
                          <a:pt x="671" y="543"/>
                        </a:lnTo>
                        <a:lnTo>
                          <a:pt x="663" y="594"/>
                        </a:lnTo>
                        <a:lnTo>
                          <a:pt x="578" y="585"/>
                        </a:lnTo>
                        <a:lnTo>
                          <a:pt x="552" y="577"/>
                        </a:lnTo>
                        <a:lnTo>
                          <a:pt x="459" y="568"/>
                        </a:lnTo>
                        <a:lnTo>
                          <a:pt x="451" y="568"/>
                        </a:lnTo>
                        <a:lnTo>
                          <a:pt x="400" y="560"/>
                        </a:lnTo>
                        <a:lnTo>
                          <a:pt x="357" y="560"/>
                        </a:lnTo>
                        <a:lnTo>
                          <a:pt x="298" y="551"/>
                        </a:lnTo>
                        <a:lnTo>
                          <a:pt x="187" y="534"/>
                        </a:lnTo>
                        <a:lnTo>
                          <a:pt x="94" y="526"/>
                        </a:lnTo>
                        <a:lnTo>
                          <a:pt x="0" y="509"/>
                        </a:lnTo>
                        <a:lnTo>
                          <a:pt x="0" y="475"/>
                        </a:lnTo>
                        <a:lnTo>
                          <a:pt x="9" y="433"/>
                        </a:lnTo>
                        <a:lnTo>
                          <a:pt x="17" y="382"/>
                        </a:lnTo>
                        <a:lnTo>
                          <a:pt x="26" y="314"/>
                        </a:lnTo>
                        <a:lnTo>
                          <a:pt x="43" y="246"/>
                        </a:lnTo>
                        <a:lnTo>
                          <a:pt x="43" y="221"/>
                        </a:lnTo>
                        <a:lnTo>
                          <a:pt x="51" y="187"/>
                        </a:lnTo>
                        <a:lnTo>
                          <a:pt x="60" y="128"/>
                        </a:lnTo>
                        <a:lnTo>
                          <a:pt x="68" y="68"/>
                        </a:lnTo>
                        <a:lnTo>
                          <a:pt x="68" y="43"/>
                        </a:lnTo>
                        <a:lnTo>
                          <a:pt x="77" y="0"/>
                        </a:lnTo>
                        <a:lnTo>
                          <a:pt x="136" y="9"/>
                        </a:lnTo>
                        <a:lnTo>
                          <a:pt x="170" y="17"/>
                        </a:lnTo>
                        <a:lnTo>
                          <a:pt x="187" y="17"/>
                        </a:lnTo>
                        <a:lnTo>
                          <a:pt x="298" y="34"/>
                        </a:lnTo>
                        <a:lnTo>
                          <a:pt x="332" y="34"/>
                        </a:lnTo>
                        <a:lnTo>
                          <a:pt x="366" y="43"/>
                        </a:lnTo>
                        <a:lnTo>
                          <a:pt x="510" y="60"/>
                        </a:lnTo>
                        <a:lnTo>
                          <a:pt x="535" y="60"/>
                        </a:lnTo>
                        <a:lnTo>
                          <a:pt x="620" y="68"/>
                        </a:lnTo>
                        <a:lnTo>
                          <a:pt x="705" y="77"/>
                        </a:lnTo>
                        <a:lnTo>
                          <a:pt x="705" y="128"/>
                        </a:lnTo>
                        <a:lnTo>
                          <a:pt x="697" y="178"/>
                        </a:lnTo>
                        <a:lnTo>
                          <a:pt x="697" y="187"/>
                        </a:lnTo>
                        <a:lnTo>
                          <a:pt x="697" y="221"/>
                        </a:lnTo>
                        <a:lnTo>
                          <a:pt x="697" y="272"/>
                        </a:lnTo>
                        <a:lnTo>
                          <a:pt x="688" y="331"/>
                        </a:lnTo>
                        <a:lnTo>
                          <a:pt x="680" y="382"/>
                        </a:lnTo>
                        <a:lnTo>
                          <a:pt x="680" y="458"/>
                        </a:lnTo>
                        <a:lnTo>
                          <a:pt x="671" y="500"/>
                        </a:lnTo>
                        <a:close/>
                      </a:path>
                    </a:pathLst>
                  </a:custGeom>
                  <a:solidFill>
                    <a:srgbClr val="8DA3FF"/>
                  </a:solidFill>
                  <a:ln w="12700">
                    <a:solidFill>
                      <a:schemeClr val="tx1"/>
                    </a:solidFill>
                    <a:round/>
                    <a:headEnd/>
                    <a:tailEnd/>
                  </a:ln>
                </p:spPr>
                <p:txBody>
                  <a:bodyPr/>
                  <a:lstStyle/>
                  <a:p>
                    <a:endParaRPr lang="en-US" sz="1350"/>
                  </a:p>
                </p:txBody>
              </p:sp>
              <p:sp>
                <p:nvSpPr>
                  <p:cNvPr id="289" name="Freeform 83"/>
                  <p:cNvSpPr>
                    <a:spLocks/>
                  </p:cNvSpPr>
                  <p:nvPr/>
                </p:nvSpPr>
                <p:spPr bwMode="auto">
                  <a:xfrm>
                    <a:off x="3207" y="1123"/>
                    <a:ext cx="510" cy="568"/>
                  </a:xfrm>
                  <a:custGeom>
                    <a:avLst/>
                    <a:gdLst>
                      <a:gd name="T0" fmla="*/ 450 w 510"/>
                      <a:gd name="T1" fmla="*/ 263 h 568"/>
                      <a:gd name="T2" fmla="*/ 450 w 510"/>
                      <a:gd name="T3" fmla="*/ 280 h 568"/>
                      <a:gd name="T4" fmla="*/ 467 w 510"/>
                      <a:gd name="T5" fmla="*/ 280 h 568"/>
                      <a:gd name="T6" fmla="*/ 493 w 510"/>
                      <a:gd name="T7" fmla="*/ 246 h 568"/>
                      <a:gd name="T8" fmla="*/ 510 w 510"/>
                      <a:gd name="T9" fmla="*/ 246 h 568"/>
                      <a:gd name="T10" fmla="*/ 501 w 510"/>
                      <a:gd name="T11" fmla="*/ 330 h 568"/>
                      <a:gd name="T12" fmla="*/ 484 w 510"/>
                      <a:gd name="T13" fmla="*/ 415 h 568"/>
                      <a:gd name="T14" fmla="*/ 484 w 510"/>
                      <a:gd name="T15" fmla="*/ 474 h 568"/>
                      <a:gd name="T16" fmla="*/ 493 w 510"/>
                      <a:gd name="T17" fmla="*/ 517 h 568"/>
                      <a:gd name="T18" fmla="*/ 450 w 510"/>
                      <a:gd name="T19" fmla="*/ 551 h 568"/>
                      <a:gd name="T20" fmla="*/ 348 w 510"/>
                      <a:gd name="T21" fmla="*/ 559 h 568"/>
                      <a:gd name="T22" fmla="*/ 246 w 510"/>
                      <a:gd name="T23" fmla="*/ 568 h 568"/>
                      <a:gd name="T24" fmla="*/ 221 w 510"/>
                      <a:gd name="T25" fmla="*/ 559 h 568"/>
                      <a:gd name="T26" fmla="*/ 204 w 510"/>
                      <a:gd name="T27" fmla="*/ 542 h 568"/>
                      <a:gd name="T28" fmla="*/ 178 w 510"/>
                      <a:gd name="T29" fmla="*/ 525 h 568"/>
                      <a:gd name="T30" fmla="*/ 170 w 510"/>
                      <a:gd name="T31" fmla="*/ 491 h 568"/>
                      <a:gd name="T32" fmla="*/ 178 w 510"/>
                      <a:gd name="T33" fmla="*/ 466 h 568"/>
                      <a:gd name="T34" fmla="*/ 161 w 510"/>
                      <a:gd name="T35" fmla="*/ 449 h 568"/>
                      <a:gd name="T36" fmla="*/ 161 w 510"/>
                      <a:gd name="T37" fmla="*/ 415 h 568"/>
                      <a:gd name="T38" fmla="*/ 153 w 510"/>
                      <a:gd name="T39" fmla="*/ 381 h 568"/>
                      <a:gd name="T40" fmla="*/ 127 w 510"/>
                      <a:gd name="T41" fmla="*/ 373 h 568"/>
                      <a:gd name="T42" fmla="*/ 102 w 510"/>
                      <a:gd name="T43" fmla="*/ 347 h 568"/>
                      <a:gd name="T44" fmla="*/ 93 w 510"/>
                      <a:gd name="T45" fmla="*/ 330 h 568"/>
                      <a:gd name="T46" fmla="*/ 59 w 510"/>
                      <a:gd name="T47" fmla="*/ 322 h 568"/>
                      <a:gd name="T48" fmla="*/ 34 w 510"/>
                      <a:gd name="T49" fmla="*/ 305 h 568"/>
                      <a:gd name="T50" fmla="*/ 17 w 510"/>
                      <a:gd name="T51" fmla="*/ 271 h 568"/>
                      <a:gd name="T52" fmla="*/ 17 w 510"/>
                      <a:gd name="T53" fmla="*/ 263 h 568"/>
                      <a:gd name="T54" fmla="*/ 17 w 510"/>
                      <a:gd name="T55" fmla="*/ 237 h 568"/>
                      <a:gd name="T56" fmla="*/ 17 w 510"/>
                      <a:gd name="T57" fmla="*/ 220 h 568"/>
                      <a:gd name="T58" fmla="*/ 25 w 510"/>
                      <a:gd name="T59" fmla="*/ 195 h 568"/>
                      <a:gd name="T60" fmla="*/ 17 w 510"/>
                      <a:gd name="T61" fmla="*/ 178 h 568"/>
                      <a:gd name="T62" fmla="*/ 8 w 510"/>
                      <a:gd name="T63" fmla="*/ 161 h 568"/>
                      <a:gd name="T64" fmla="*/ 17 w 510"/>
                      <a:gd name="T65" fmla="*/ 144 h 568"/>
                      <a:gd name="T66" fmla="*/ 34 w 510"/>
                      <a:gd name="T67" fmla="*/ 127 h 568"/>
                      <a:gd name="T68" fmla="*/ 51 w 510"/>
                      <a:gd name="T69" fmla="*/ 119 h 568"/>
                      <a:gd name="T70" fmla="*/ 51 w 510"/>
                      <a:gd name="T71" fmla="*/ 68 h 568"/>
                      <a:gd name="T72" fmla="*/ 76 w 510"/>
                      <a:gd name="T73" fmla="*/ 34 h 568"/>
                      <a:gd name="T74" fmla="*/ 187 w 510"/>
                      <a:gd name="T75" fmla="*/ 0 h 568"/>
                      <a:gd name="T76" fmla="*/ 204 w 510"/>
                      <a:gd name="T77" fmla="*/ 42 h 568"/>
                      <a:gd name="T78" fmla="*/ 229 w 510"/>
                      <a:gd name="T79" fmla="*/ 51 h 568"/>
                      <a:gd name="T80" fmla="*/ 238 w 510"/>
                      <a:gd name="T81" fmla="*/ 51 h 568"/>
                      <a:gd name="T82" fmla="*/ 246 w 510"/>
                      <a:gd name="T83" fmla="*/ 68 h 568"/>
                      <a:gd name="T84" fmla="*/ 357 w 510"/>
                      <a:gd name="T85" fmla="*/ 102 h 568"/>
                      <a:gd name="T86" fmla="*/ 365 w 510"/>
                      <a:gd name="T87" fmla="*/ 102 h 568"/>
                      <a:gd name="T88" fmla="*/ 382 w 510"/>
                      <a:gd name="T89" fmla="*/ 110 h 568"/>
                      <a:gd name="T90" fmla="*/ 391 w 510"/>
                      <a:gd name="T91" fmla="*/ 102 h 568"/>
                      <a:gd name="T92" fmla="*/ 399 w 510"/>
                      <a:gd name="T93" fmla="*/ 102 h 568"/>
                      <a:gd name="T94" fmla="*/ 408 w 510"/>
                      <a:gd name="T95" fmla="*/ 110 h 568"/>
                      <a:gd name="T96" fmla="*/ 425 w 510"/>
                      <a:gd name="T97" fmla="*/ 110 h 568"/>
                      <a:gd name="T98" fmla="*/ 433 w 510"/>
                      <a:gd name="T99" fmla="*/ 119 h 568"/>
                      <a:gd name="T100" fmla="*/ 433 w 510"/>
                      <a:gd name="T101" fmla="*/ 127 h 568"/>
                      <a:gd name="T102" fmla="*/ 459 w 510"/>
                      <a:gd name="T103" fmla="*/ 135 h 568"/>
                      <a:gd name="T104" fmla="*/ 459 w 510"/>
                      <a:gd name="T105" fmla="*/ 144 h 568"/>
                      <a:gd name="T106" fmla="*/ 459 w 510"/>
                      <a:gd name="T107" fmla="*/ 152 h 568"/>
                      <a:gd name="T108" fmla="*/ 459 w 510"/>
                      <a:gd name="T109" fmla="*/ 161 h 568"/>
                      <a:gd name="T110" fmla="*/ 459 w 510"/>
                      <a:gd name="T111" fmla="*/ 178 h 568"/>
                      <a:gd name="T112" fmla="*/ 459 w 510"/>
                      <a:gd name="T113" fmla="*/ 186 h 568"/>
                      <a:gd name="T114" fmla="*/ 476 w 510"/>
                      <a:gd name="T115" fmla="*/ 178 h 568"/>
                      <a:gd name="T116" fmla="*/ 476 w 510"/>
                      <a:gd name="T117" fmla="*/ 195 h 568"/>
                      <a:gd name="T118" fmla="*/ 476 w 510"/>
                      <a:gd name="T119" fmla="*/ 212 h 568"/>
                      <a:gd name="T120" fmla="*/ 484 w 510"/>
                      <a:gd name="T121" fmla="*/ 229 h 56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510"/>
                      <a:gd name="T184" fmla="*/ 0 h 568"/>
                      <a:gd name="T185" fmla="*/ 510 w 510"/>
                      <a:gd name="T186" fmla="*/ 568 h 568"/>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510" h="568">
                        <a:moveTo>
                          <a:pt x="476" y="229"/>
                        </a:moveTo>
                        <a:lnTo>
                          <a:pt x="467" y="237"/>
                        </a:lnTo>
                        <a:lnTo>
                          <a:pt x="467" y="246"/>
                        </a:lnTo>
                        <a:lnTo>
                          <a:pt x="450" y="263"/>
                        </a:lnTo>
                        <a:lnTo>
                          <a:pt x="450" y="271"/>
                        </a:lnTo>
                        <a:lnTo>
                          <a:pt x="459" y="280"/>
                        </a:lnTo>
                        <a:lnTo>
                          <a:pt x="450" y="280"/>
                        </a:lnTo>
                        <a:lnTo>
                          <a:pt x="459" y="288"/>
                        </a:lnTo>
                        <a:lnTo>
                          <a:pt x="467" y="280"/>
                        </a:lnTo>
                        <a:lnTo>
                          <a:pt x="476" y="271"/>
                        </a:lnTo>
                        <a:lnTo>
                          <a:pt x="476" y="263"/>
                        </a:lnTo>
                        <a:lnTo>
                          <a:pt x="484" y="246"/>
                        </a:lnTo>
                        <a:lnTo>
                          <a:pt x="493" y="246"/>
                        </a:lnTo>
                        <a:lnTo>
                          <a:pt x="501" y="237"/>
                        </a:lnTo>
                        <a:lnTo>
                          <a:pt x="510" y="246"/>
                        </a:lnTo>
                        <a:lnTo>
                          <a:pt x="510" y="263"/>
                        </a:lnTo>
                        <a:lnTo>
                          <a:pt x="501" y="288"/>
                        </a:lnTo>
                        <a:lnTo>
                          <a:pt x="501" y="313"/>
                        </a:lnTo>
                        <a:lnTo>
                          <a:pt x="501" y="330"/>
                        </a:lnTo>
                        <a:lnTo>
                          <a:pt x="493" y="339"/>
                        </a:lnTo>
                        <a:lnTo>
                          <a:pt x="484" y="364"/>
                        </a:lnTo>
                        <a:lnTo>
                          <a:pt x="493" y="398"/>
                        </a:lnTo>
                        <a:lnTo>
                          <a:pt x="484" y="415"/>
                        </a:lnTo>
                        <a:lnTo>
                          <a:pt x="484" y="424"/>
                        </a:lnTo>
                        <a:lnTo>
                          <a:pt x="476" y="440"/>
                        </a:lnTo>
                        <a:lnTo>
                          <a:pt x="476" y="457"/>
                        </a:lnTo>
                        <a:lnTo>
                          <a:pt x="484" y="474"/>
                        </a:lnTo>
                        <a:lnTo>
                          <a:pt x="484" y="483"/>
                        </a:lnTo>
                        <a:lnTo>
                          <a:pt x="484" y="491"/>
                        </a:lnTo>
                        <a:lnTo>
                          <a:pt x="493" y="508"/>
                        </a:lnTo>
                        <a:lnTo>
                          <a:pt x="493" y="517"/>
                        </a:lnTo>
                        <a:lnTo>
                          <a:pt x="493" y="525"/>
                        </a:lnTo>
                        <a:lnTo>
                          <a:pt x="493" y="551"/>
                        </a:lnTo>
                        <a:lnTo>
                          <a:pt x="459" y="551"/>
                        </a:lnTo>
                        <a:lnTo>
                          <a:pt x="450" y="551"/>
                        </a:lnTo>
                        <a:lnTo>
                          <a:pt x="408" y="559"/>
                        </a:lnTo>
                        <a:lnTo>
                          <a:pt x="391" y="559"/>
                        </a:lnTo>
                        <a:lnTo>
                          <a:pt x="348" y="559"/>
                        </a:lnTo>
                        <a:lnTo>
                          <a:pt x="306" y="559"/>
                        </a:lnTo>
                        <a:lnTo>
                          <a:pt x="297" y="559"/>
                        </a:lnTo>
                        <a:lnTo>
                          <a:pt x="246" y="568"/>
                        </a:lnTo>
                        <a:lnTo>
                          <a:pt x="229" y="568"/>
                        </a:lnTo>
                        <a:lnTo>
                          <a:pt x="229" y="559"/>
                        </a:lnTo>
                        <a:lnTo>
                          <a:pt x="221" y="559"/>
                        </a:lnTo>
                        <a:lnTo>
                          <a:pt x="221" y="551"/>
                        </a:lnTo>
                        <a:lnTo>
                          <a:pt x="212" y="551"/>
                        </a:lnTo>
                        <a:lnTo>
                          <a:pt x="204" y="542"/>
                        </a:lnTo>
                        <a:lnTo>
                          <a:pt x="195" y="542"/>
                        </a:lnTo>
                        <a:lnTo>
                          <a:pt x="187" y="542"/>
                        </a:lnTo>
                        <a:lnTo>
                          <a:pt x="187" y="534"/>
                        </a:lnTo>
                        <a:lnTo>
                          <a:pt x="178" y="525"/>
                        </a:lnTo>
                        <a:lnTo>
                          <a:pt x="178" y="517"/>
                        </a:lnTo>
                        <a:lnTo>
                          <a:pt x="178" y="508"/>
                        </a:lnTo>
                        <a:lnTo>
                          <a:pt x="178" y="500"/>
                        </a:lnTo>
                        <a:lnTo>
                          <a:pt x="170" y="491"/>
                        </a:lnTo>
                        <a:lnTo>
                          <a:pt x="178" y="483"/>
                        </a:lnTo>
                        <a:lnTo>
                          <a:pt x="178" y="474"/>
                        </a:lnTo>
                        <a:lnTo>
                          <a:pt x="178" y="466"/>
                        </a:lnTo>
                        <a:lnTo>
                          <a:pt x="170" y="457"/>
                        </a:lnTo>
                        <a:lnTo>
                          <a:pt x="170" y="449"/>
                        </a:lnTo>
                        <a:lnTo>
                          <a:pt x="161" y="449"/>
                        </a:lnTo>
                        <a:lnTo>
                          <a:pt x="170" y="440"/>
                        </a:lnTo>
                        <a:lnTo>
                          <a:pt x="161" y="432"/>
                        </a:lnTo>
                        <a:lnTo>
                          <a:pt x="161" y="415"/>
                        </a:lnTo>
                        <a:lnTo>
                          <a:pt x="161" y="407"/>
                        </a:lnTo>
                        <a:lnTo>
                          <a:pt x="161" y="398"/>
                        </a:lnTo>
                        <a:lnTo>
                          <a:pt x="153" y="381"/>
                        </a:lnTo>
                        <a:lnTo>
                          <a:pt x="144" y="381"/>
                        </a:lnTo>
                        <a:lnTo>
                          <a:pt x="136" y="373"/>
                        </a:lnTo>
                        <a:lnTo>
                          <a:pt x="127" y="373"/>
                        </a:lnTo>
                        <a:lnTo>
                          <a:pt x="119" y="373"/>
                        </a:lnTo>
                        <a:lnTo>
                          <a:pt x="110" y="364"/>
                        </a:lnTo>
                        <a:lnTo>
                          <a:pt x="102" y="356"/>
                        </a:lnTo>
                        <a:lnTo>
                          <a:pt x="102" y="347"/>
                        </a:lnTo>
                        <a:lnTo>
                          <a:pt x="93" y="339"/>
                        </a:lnTo>
                        <a:lnTo>
                          <a:pt x="93" y="330"/>
                        </a:lnTo>
                        <a:lnTo>
                          <a:pt x="85" y="330"/>
                        </a:lnTo>
                        <a:lnTo>
                          <a:pt x="68" y="322"/>
                        </a:lnTo>
                        <a:lnTo>
                          <a:pt x="59" y="322"/>
                        </a:lnTo>
                        <a:lnTo>
                          <a:pt x="59" y="313"/>
                        </a:lnTo>
                        <a:lnTo>
                          <a:pt x="42" y="305"/>
                        </a:lnTo>
                        <a:lnTo>
                          <a:pt x="34" y="305"/>
                        </a:lnTo>
                        <a:lnTo>
                          <a:pt x="34" y="296"/>
                        </a:lnTo>
                        <a:lnTo>
                          <a:pt x="17" y="288"/>
                        </a:lnTo>
                        <a:lnTo>
                          <a:pt x="17" y="271"/>
                        </a:lnTo>
                        <a:lnTo>
                          <a:pt x="17" y="263"/>
                        </a:lnTo>
                        <a:lnTo>
                          <a:pt x="17" y="254"/>
                        </a:lnTo>
                        <a:lnTo>
                          <a:pt x="17" y="246"/>
                        </a:lnTo>
                        <a:lnTo>
                          <a:pt x="17" y="237"/>
                        </a:lnTo>
                        <a:lnTo>
                          <a:pt x="17" y="229"/>
                        </a:lnTo>
                        <a:lnTo>
                          <a:pt x="17" y="220"/>
                        </a:lnTo>
                        <a:lnTo>
                          <a:pt x="17" y="212"/>
                        </a:lnTo>
                        <a:lnTo>
                          <a:pt x="25" y="203"/>
                        </a:lnTo>
                        <a:lnTo>
                          <a:pt x="25" y="195"/>
                        </a:lnTo>
                        <a:lnTo>
                          <a:pt x="17" y="186"/>
                        </a:lnTo>
                        <a:lnTo>
                          <a:pt x="17" y="178"/>
                        </a:lnTo>
                        <a:lnTo>
                          <a:pt x="8" y="186"/>
                        </a:lnTo>
                        <a:lnTo>
                          <a:pt x="0" y="178"/>
                        </a:lnTo>
                        <a:lnTo>
                          <a:pt x="0" y="169"/>
                        </a:lnTo>
                        <a:lnTo>
                          <a:pt x="8" y="161"/>
                        </a:lnTo>
                        <a:lnTo>
                          <a:pt x="8" y="152"/>
                        </a:lnTo>
                        <a:lnTo>
                          <a:pt x="17" y="144"/>
                        </a:lnTo>
                        <a:lnTo>
                          <a:pt x="25" y="135"/>
                        </a:lnTo>
                        <a:lnTo>
                          <a:pt x="34" y="135"/>
                        </a:lnTo>
                        <a:lnTo>
                          <a:pt x="34" y="127"/>
                        </a:lnTo>
                        <a:lnTo>
                          <a:pt x="42" y="127"/>
                        </a:lnTo>
                        <a:lnTo>
                          <a:pt x="42" y="119"/>
                        </a:lnTo>
                        <a:lnTo>
                          <a:pt x="51" y="127"/>
                        </a:lnTo>
                        <a:lnTo>
                          <a:pt x="51" y="119"/>
                        </a:lnTo>
                        <a:lnTo>
                          <a:pt x="51" y="102"/>
                        </a:lnTo>
                        <a:lnTo>
                          <a:pt x="51" y="68"/>
                        </a:lnTo>
                        <a:lnTo>
                          <a:pt x="51" y="42"/>
                        </a:lnTo>
                        <a:lnTo>
                          <a:pt x="59" y="42"/>
                        </a:lnTo>
                        <a:lnTo>
                          <a:pt x="68" y="25"/>
                        </a:lnTo>
                        <a:lnTo>
                          <a:pt x="76" y="34"/>
                        </a:lnTo>
                        <a:lnTo>
                          <a:pt x="85" y="34"/>
                        </a:lnTo>
                        <a:lnTo>
                          <a:pt x="119" y="25"/>
                        </a:lnTo>
                        <a:lnTo>
                          <a:pt x="178" y="0"/>
                        </a:lnTo>
                        <a:lnTo>
                          <a:pt x="187" y="0"/>
                        </a:lnTo>
                        <a:lnTo>
                          <a:pt x="187" y="8"/>
                        </a:lnTo>
                        <a:lnTo>
                          <a:pt x="170" y="42"/>
                        </a:lnTo>
                        <a:lnTo>
                          <a:pt x="187" y="34"/>
                        </a:lnTo>
                        <a:lnTo>
                          <a:pt x="204" y="42"/>
                        </a:lnTo>
                        <a:lnTo>
                          <a:pt x="221" y="42"/>
                        </a:lnTo>
                        <a:lnTo>
                          <a:pt x="221" y="51"/>
                        </a:lnTo>
                        <a:lnTo>
                          <a:pt x="229" y="42"/>
                        </a:lnTo>
                        <a:lnTo>
                          <a:pt x="229" y="51"/>
                        </a:lnTo>
                        <a:lnTo>
                          <a:pt x="238" y="51"/>
                        </a:lnTo>
                        <a:lnTo>
                          <a:pt x="238" y="59"/>
                        </a:lnTo>
                        <a:lnTo>
                          <a:pt x="246" y="68"/>
                        </a:lnTo>
                        <a:lnTo>
                          <a:pt x="263" y="76"/>
                        </a:lnTo>
                        <a:lnTo>
                          <a:pt x="340" y="93"/>
                        </a:lnTo>
                        <a:lnTo>
                          <a:pt x="348" y="93"/>
                        </a:lnTo>
                        <a:lnTo>
                          <a:pt x="357" y="102"/>
                        </a:lnTo>
                        <a:lnTo>
                          <a:pt x="365" y="102"/>
                        </a:lnTo>
                        <a:lnTo>
                          <a:pt x="374" y="102"/>
                        </a:lnTo>
                        <a:lnTo>
                          <a:pt x="382" y="110"/>
                        </a:lnTo>
                        <a:lnTo>
                          <a:pt x="382" y="102"/>
                        </a:lnTo>
                        <a:lnTo>
                          <a:pt x="391" y="102"/>
                        </a:lnTo>
                        <a:lnTo>
                          <a:pt x="399" y="102"/>
                        </a:lnTo>
                        <a:lnTo>
                          <a:pt x="399" y="110"/>
                        </a:lnTo>
                        <a:lnTo>
                          <a:pt x="408" y="102"/>
                        </a:lnTo>
                        <a:lnTo>
                          <a:pt x="408" y="110"/>
                        </a:lnTo>
                        <a:lnTo>
                          <a:pt x="416" y="110"/>
                        </a:lnTo>
                        <a:lnTo>
                          <a:pt x="425" y="110"/>
                        </a:lnTo>
                        <a:lnTo>
                          <a:pt x="433" y="110"/>
                        </a:lnTo>
                        <a:lnTo>
                          <a:pt x="433" y="119"/>
                        </a:lnTo>
                        <a:lnTo>
                          <a:pt x="425" y="127"/>
                        </a:lnTo>
                        <a:lnTo>
                          <a:pt x="433" y="127"/>
                        </a:lnTo>
                        <a:lnTo>
                          <a:pt x="442" y="127"/>
                        </a:lnTo>
                        <a:lnTo>
                          <a:pt x="450" y="135"/>
                        </a:lnTo>
                        <a:lnTo>
                          <a:pt x="459" y="135"/>
                        </a:lnTo>
                        <a:lnTo>
                          <a:pt x="459" y="144"/>
                        </a:lnTo>
                        <a:lnTo>
                          <a:pt x="459" y="152"/>
                        </a:lnTo>
                        <a:lnTo>
                          <a:pt x="459" y="161"/>
                        </a:lnTo>
                        <a:lnTo>
                          <a:pt x="459" y="169"/>
                        </a:lnTo>
                        <a:lnTo>
                          <a:pt x="459" y="178"/>
                        </a:lnTo>
                        <a:lnTo>
                          <a:pt x="459" y="186"/>
                        </a:lnTo>
                        <a:lnTo>
                          <a:pt x="459" y="178"/>
                        </a:lnTo>
                        <a:lnTo>
                          <a:pt x="467" y="178"/>
                        </a:lnTo>
                        <a:lnTo>
                          <a:pt x="476" y="178"/>
                        </a:lnTo>
                        <a:lnTo>
                          <a:pt x="476" y="195"/>
                        </a:lnTo>
                        <a:lnTo>
                          <a:pt x="476" y="203"/>
                        </a:lnTo>
                        <a:lnTo>
                          <a:pt x="467" y="203"/>
                        </a:lnTo>
                        <a:lnTo>
                          <a:pt x="476" y="212"/>
                        </a:lnTo>
                        <a:lnTo>
                          <a:pt x="484" y="212"/>
                        </a:lnTo>
                        <a:lnTo>
                          <a:pt x="484" y="220"/>
                        </a:lnTo>
                        <a:lnTo>
                          <a:pt x="484" y="229"/>
                        </a:lnTo>
                        <a:lnTo>
                          <a:pt x="476" y="229"/>
                        </a:lnTo>
                        <a:close/>
                      </a:path>
                    </a:pathLst>
                  </a:custGeom>
                  <a:solidFill>
                    <a:srgbClr val="8DA3FF"/>
                  </a:solidFill>
                  <a:ln w="12700">
                    <a:solidFill>
                      <a:schemeClr val="tx1"/>
                    </a:solidFill>
                    <a:round/>
                    <a:headEnd/>
                    <a:tailEnd/>
                  </a:ln>
                </p:spPr>
                <p:txBody>
                  <a:bodyPr/>
                  <a:lstStyle/>
                  <a:p>
                    <a:endParaRPr lang="en-US" sz="1350"/>
                  </a:p>
                </p:txBody>
              </p:sp>
              <p:sp>
                <p:nvSpPr>
                  <p:cNvPr id="290" name="Freeform 84"/>
                  <p:cNvSpPr>
                    <a:spLocks/>
                  </p:cNvSpPr>
                  <p:nvPr/>
                </p:nvSpPr>
                <p:spPr bwMode="auto">
                  <a:xfrm>
                    <a:off x="3708" y="1309"/>
                    <a:ext cx="34" cy="60"/>
                  </a:xfrm>
                  <a:custGeom>
                    <a:avLst/>
                    <a:gdLst>
                      <a:gd name="T0" fmla="*/ 34 w 34"/>
                      <a:gd name="T1" fmla="*/ 0 h 60"/>
                      <a:gd name="T2" fmla="*/ 34 w 34"/>
                      <a:gd name="T3" fmla="*/ 0 h 60"/>
                      <a:gd name="T4" fmla="*/ 34 w 34"/>
                      <a:gd name="T5" fmla="*/ 0 h 60"/>
                      <a:gd name="T6" fmla="*/ 34 w 34"/>
                      <a:gd name="T7" fmla="*/ 9 h 60"/>
                      <a:gd name="T8" fmla="*/ 34 w 34"/>
                      <a:gd name="T9" fmla="*/ 0 h 60"/>
                      <a:gd name="T10" fmla="*/ 34 w 34"/>
                      <a:gd name="T11" fmla="*/ 17 h 60"/>
                      <a:gd name="T12" fmla="*/ 26 w 34"/>
                      <a:gd name="T13" fmla="*/ 17 h 60"/>
                      <a:gd name="T14" fmla="*/ 34 w 34"/>
                      <a:gd name="T15" fmla="*/ 26 h 60"/>
                      <a:gd name="T16" fmla="*/ 26 w 34"/>
                      <a:gd name="T17" fmla="*/ 26 h 60"/>
                      <a:gd name="T18" fmla="*/ 34 w 34"/>
                      <a:gd name="T19" fmla="*/ 26 h 60"/>
                      <a:gd name="T20" fmla="*/ 26 w 34"/>
                      <a:gd name="T21" fmla="*/ 26 h 60"/>
                      <a:gd name="T22" fmla="*/ 26 w 34"/>
                      <a:gd name="T23" fmla="*/ 34 h 60"/>
                      <a:gd name="T24" fmla="*/ 26 w 34"/>
                      <a:gd name="T25" fmla="*/ 43 h 60"/>
                      <a:gd name="T26" fmla="*/ 17 w 34"/>
                      <a:gd name="T27" fmla="*/ 51 h 60"/>
                      <a:gd name="T28" fmla="*/ 9 w 34"/>
                      <a:gd name="T29" fmla="*/ 60 h 60"/>
                      <a:gd name="T30" fmla="*/ 9 w 34"/>
                      <a:gd name="T31" fmla="*/ 60 h 60"/>
                      <a:gd name="T32" fmla="*/ 0 w 34"/>
                      <a:gd name="T33" fmla="*/ 51 h 60"/>
                      <a:gd name="T34" fmla="*/ 9 w 34"/>
                      <a:gd name="T35" fmla="*/ 34 h 60"/>
                      <a:gd name="T36" fmla="*/ 9 w 34"/>
                      <a:gd name="T37" fmla="*/ 34 h 60"/>
                      <a:gd name="T38" fmla="*/ 17 w 34"/>
                      <a:gd name="T39" fmla="*/ 17 h 60"/>
                      <a:gd name="T40" fmla="*/ 17 w 34"/>
                      <a:gd name="T41" fmla="*/ 17 h 60"/>
                      <a:gd name="T42" fmla="*/ 26 w 34"/>
                      <a:gd name="T43" fmla="*/ 0 h 60"/>
                      <a:gd name="T44" fmla="*/ 34 w 34"/>
                      <a:gd name="T45" fmla="*/ 0 h 6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34"/>
                      <a:gd name="T70" fmla="*/ 0 h 60"/>
                      <a:gd name="T71" fmla="*/ 34 w 34"/>
                      <a:gd name="T72" fmla="*/ 60 h 60"/>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34" h="60">
                        <a:moveTo>
                          <a:pt x="34" y="0"/>
                        </a:moveTo>
                        <a:lnTo>
                          <a:pt x="34" y="0"/>
                        </a:lnTo>
                        <a:lnTo>
                          <a:pt x="34" y="9"/>
                        </a:lnTo>
                        <a:lnTo>
                          <a:pt x="34" y="0"/>
                        </a:lnTo>
                        <a:lnTo>
                          <a:pt x="34" y="17"/>
                        </a:lnTo>
                        <a:lnTo>
                          <a:pt x="26" y="17"/>
                        </a:lnTo>
                        <a:lnTo>
                          <a:pt x="34" y="26"/>
                        </a:lnTo>
                        <a:lnTo>
                          <a:pt x="26" y="26"/>
                        </a:lnTo>
                        <a:lnTo>
                          <a:pt x="34" y="26"/>
                        </a:lnTo>
                        <a:lnTo>
                          <a:pt x="26" y="26"/>
                        </a:lnTo>
                        <a:lnTo>
                          <a:pt x="26" y="34"/>
                        </a:lnTo>
                        <a:lnTo>
                          <a:pt x="26" y="43"/>
                        </a:lnTo>
                        <a:lnTo>
                          <a:pt x="17" y="51"/>
                        </a:lnTo>
                        <a:lnTo>
                          <a:pt x="9" y="60"/>
                        </a:lnTo>
                        <a:lnTo>
                          <a:pt x="0" y="51"/>
                        </a:lnTo>
                        <a:lnTo>
                          <a:pt x="9" y="34"/>
                        </a:lnTo>
                        <a:lnTo>
                          <a:pt x="17" y="17"/>
                        </a:lnTo>
                        <a:lnTo>
                          <a:pt x="26" y="0"/>
                        </a:lnTo>
                        <a:lnTo>
                          <a:pt x="34" y="0"/>
                        </a:lnTo>
                        <a:close/>
                      </a:path>
                    </a:pathLst>
                  </a:custGeom>
                  <a:solidFill>
                    <a:srgbClr val="8DA3FF"/>
                  </a:solidFill>
                  <a:ln w="12700">
                    <a:solidFill>
                      <a:schemeClr val="tx1"/>
                    </a:solidFill>
                    <a:round/>
                    <a:headEnd/>
                    <a:tailEnd/>
                  </a:ln>
                </p:spPr>
                <p:txBody>
                  <a:bodyPr/>
                  <a:lstStyle/>
                  <a:p>
                    <a:endParaRPr lang="en-US" sz="1350"/>
                  </a:p>
                </p:txBody>
              </p:sp>
              <p:sp>
                <p:nvSpPr>
                  <p:cNvPr id="291" name="Freeform 85"/>
                  <p:cNvSpPr>
                    <a:spLocks/>
                  </p:cNvSpPr>
                  <p:nvPr/>
                </p:nvSpPr>
                <p:spPr bwMode="auto">
                  <a:xfrm>
                    <a:off x="956" y="674"/>
                    <a:ext cx="603" cy="983"/>
                  </a:xfrm>
                  <a:custGeom>
                    <a:avLst/>
                    <a:gdLst>
                      <a:gd name="T0" fmla="*/ 51 w 603"/>
                      <a:gd name="T1" fmla="*/ 644 h 983"/>
                      <a:gd name="T2" fmla="*/ 60 w 603"/>
                      <a:gd name="T3" fmla="*/ 627 h 983"/>
                      <a:gd name="T4" fmla="*/ 60 w 603"/>
                      <a:gd name="T5" fmla="*/ 601 h 983"/>
                      <a:gd name="T6" fmla="*/ 51 w 603"/>
                      <a:gd name="T7" fmla="*/ 584 h 983"/>
                      <a:gd name="T8" fmla="*/ 43 w 603"/>
                      <a:gd name="T9" fmla="*/ 576 h 983"/>
                      <a:gd name="T10" fmla="*/ 60 w 603"/>
                      <a:gd name="T11" fmla="*/ 551 h 983"/>
                      <a:gd name="T12" fmla="*/ 85 w 603"/>
                      <a:gd name="T13" fmla="*/ 525 h 983"/>
                      <a:gd name="T14" fmla="*/ 94 w 603"/>
                      <a:gd name="T15" fmla="*/ 508 h 983"/>
                      <a:gd name="T16" fmla="*/ 102 w 603"/>
                      <a:gd name="T17" fmla="*/ 491 h 983"/>
                      <a:gd name="T18" fmla="*/ 136 w 603"/>
                      <a:gd name="T19" fmla="*/ 449 h 983"/>
                      <a:gd name="T20" fmla="*/ 145 w 603"/>
                      <a:gd name="T21" fmla="*/ 415 h 983"/>
                      <a:gd name="T22" fmla="*/ 119 w 603"/>
                      <a:gd name="T23" fmla="*/ 381 h 983"/>
                      <a:gd name="T24" fmla="*/ 119 w 603"/>
                      <a:gd name="T25" fmla="*/ 347 h 983"/>
                      <a:gd name="T26" fmla="*/ 119 w 603"/>
                      <a:gd name="T27" fmla="*/ 322 h 983"/>
                      <a:gd name="T28" fmla="*/ 162 w 603"/>
                      <a:gd name="T29" fmla="*/ 118 h 983"/>
                      <a:gd name="T30" fmla="*/ 247 w 603"/>
                      <a:gd name="T31" fmla="*/ 144 h 983"/>
                      <a:gd name="T32" fmla="*/ 264 w 603"/>
                      <a:gd name="T33" fmla="*/ 169 h 983"/>
                      <a:gd name="T34" fmla="*/ 264 w 603"/>
                      <a:gd name="T35" fmla="*/ 195 h 983"/>
                      <a:gd name="T36" fmla="*/ 272 w 603"/>
                      <a:gd name="T37" fmla="*/ 220 h 983"/>
                      <a:gd name="T38" fmla="*/ 264 w 603"/>
                      <a:gd name="T39" fmla="*/ 229 h 983"/>
                      <a:gd name="T40" fmla="*/ 281 w 603"/>
                      <a:gd name="T41" fmla="*/ 246 h 983"/>
                      <a:gd name="T42" fmla="*/ 298 w 603"/>
                      <a:gd name="T43" fmla="*/ 271 h 983"/>
                      <a:gd name="T44" fmla="*/ 315 w 603"/>
                      <a:gd name="T45" fmla="*/ 296 h 983"/>
                      <a:gd name="T46" fmla="*/ 323 w 603"/>
                      <a:gd name="T47" fmla="*/ 313 h 983"/>
                      <a:gd name="T48" fmla="*/ 332 w 603"/>
                      <a:gd name="T49" fmla="*/ 322 h 983"/>
                      <a:gd name="T50" fmla="*/ 349 w 603"/>
                      <a:gd name="T51" fmla="*/ 339 h 983"/>
                      <a:gd name="T52" fmla="*/ 357 w 603"/>
                      <a:gd name="T53" fmla="*/ 356 h 983"/>
                      <a:gd name="T54" fmla="*/ 340 w 603"/>
                      <a:gd name="T55" fmla="*/ 390 h 983"/>
                      <a:gd name="T56" fmla="*/ 332 w 603"/>
                      <a:gd name="T57" fmla="*/ 398 h 983"/>
                      <a:gd name="T58" fmla="*/ 332 w 603"/>
                      <a:gd name="T59" fmla="*/ 415 h 983"/>
                      <a:gd name="T60" fmla="*/ 332 w 603"/>
                      <a:gd name="T61" fmla="*/ 432 h 983"/>
                      <a:gd name="T62" fmla="*/ 323 w 603"/>
                      <a:gd name="T63" fmla="*/ 440 h 983"/>
                      <a:gd name="T64" fmla="*/ 323 w 603"/>
                      <a:gd name="T65" fmla="*/ 466 h 983"/>
                      <a:gd name="T66" fmla="*/ 323 w 603"/>
                      <a:gd name="T67" fmla="*/ 474 h 983"/>
                      <a:gd name="T68" fmla="*/ 340 w 603"/>
                      <a:gd name="T69" fmla="*/ 491 h 983"/>
                      <a:gd name="T70" fmla="*/ 357 w 603"/>
                      <a:gd name="T71" fmla="*/ 483 h 983"/>
                      <a:gd name="T72" fmla="*/ 366 w 603"/>
                      <a:gd name="T73" fmla="*/ 466 h 983"/>
                      <a:gd name="T74" fmla="*/ 374 w 603"/>
                      <a:gd name="T75" fmla="*/ 483 h 983"/>
                      <a:gd name="T76" fmla="*/ 383 w 603"/>
                      <a:gd name="T77" fmla="*/ 491 h 983"/>
                      <a:gd name="T78" fmla="*/ 383 w 603"/>
                      <a:gd name="T79" fmla="*/ 525 h 983"/>
                      <a:gd name="T80" fmla="*/ 391 w 603"/>
                      <a:gd name="T81" fmla="*/ 551 h 983"/>
                      <a:gd name="T82" fmla="*/ 400 w 603"/>
                      <a:gd name="T83" fmla="*/ 559 h 983"/>
                      <a:gd name="T84" fmla="*/ 391 w 603"/>
                      <a:gd name="T85" fmla="*/ 568 h 983"/>
                      <a:gd name="T86" fmla="*/ 408 w 603"/>
                      <a:gd name="T87" fmla="*/ 593 h 983"/>
                      <a:gd name="T88" fmla="*/ 425 w 603"/>
                      <a:gd name="T89" fmla="*/ 610 h 983"/>
                      <a:gd name="T90" fmla="*/ 425 w 603"/>
                      <a:gd name="T91" fmla="*/ 635 h 983"/>
                      <a:gd name="T92" fmla="*/ 433 w 603"/>
                      <a:gd name="T93" fmla="*/ 652 h 983"/>
                      <a:gd name="T94" fmla="*/ 450 w 603"/>
                      <a:gd name="T95" fmla="*/ 644 h 983"/>
                      <a:gd name="T96" fmla="*/ 476 w 603"/>
                      <a:gd name="T97" fmla="*/ 644 h 983"/>
                      <a:gd name="T98" fmla="*/ 493 w 603"/>
                      <a:gd name="T99" fmla="*/ 635 h 983"/>
                      <a:gd name="T100" fmla="*/ 510 w 603"/>
                      <a:gd name="T101" fmla="*/ 644 h 983"/>
                      <a:gd name="T102" fmla="*/ 535 w 603"/>
                      <a:gd name="T103" fmla="*/ 652 h 983"/>
                      <a:gd name="T104" fmla="*/ 561 w 603"/>
                      <a:gd name="T105" fmla="*/ 652 h 983"/>
                      <a:gd name="T106" fmla="*/ 561 w 603"/>
                      <a:gd name="T107" fmla="*/ 644 h 983"/>
                      <a:gd name="T108" fmla="*/ 569 w 603"/>
                      <a:gd name="T109" fmla="*/ 635 h 983"/>
                      <a:gd name="T110" fmla="*/ 578 w 603"/>
                      <a:gd name="T111" fmla="*/ 627 h 983"/>
                      <a:gd name="T112" fmla="*/ 595 w 603"/>
                      <a:gd name="T113" fmla="*/ 644 h 983"/>
                      <a:gd name="T114" fmla="*/ 595 w 603"/>
                      <a:gd name="T115" fmla="*/ 661 h 983"/>
                      <a:gd name="T116" fmla="*/ 578 w 603"/>
                      <a:gd name="T117" fmla="*/ 822 h 983"/>
                      <a:gd name="T118" fmla="*/ 450 w 603"/>
                      <a:gd name="T119" fmla="*/ 966 h 983"/>
                      <a:gd name="T120" fmla="*/ 0 w 603"/>
                      <a:gd name="T121" fmla="*/ 873 h 98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603"/>
                      <a:gd name="T184" fmla="*/ 0 h 983"/>
                      <a:gd name="T185" fmla="*/ 603 w 603"/>
                      <a:gd name="T186" fmla="*/ 983 h 983"/>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603" h="983">
                        <a:moveTo>
                          <a:pt x="43" y="661"/>
                        </a:moveTo>
                        <a:lnTo>
                          <a:pt x="43" y="652"/>
                        </a:lnTo>
                        <a:lnTo>
                          <a:pt x="51" y="644"/>
                        </a:lnTo>
                        <a:lnTo>
                          <a:pt x="51" y="635"/>
                        </a:lnTo>
                        <a:lnTo>
                          <a:pt x="60" y="635"/>
                        </a:lnTo>
                        <a:lnTo>
                          <a:pt x="60" y="627"/>
                        </a:lnTo>
                        <a:lnTo>
                          <a:pt x="60" y="618"/>
                        </a:lnTo>
                        <a:lnTo>
                          <a:pt x="60" y="610"/>
                        </a:lnTo>
                        <a:lnTo>
                          <a:pt x="68" y="610"/>
                        </a:lnTo>
                        <a:lnTo>
                          <a:pt x="68" y="601"/>
                        </a:lnTo>
                        <a:lnTo>
                          <a:pt x="60" y="601"/>
                        </a:lnTo>
                        <a:lnTo>
                          <a:pt x="60" y="593"/>
                        </a:lnTo>
                        <a:lnTo>
                          <a:pt x="51" y="593"/>
                        </a:lnTo>
                        <a:lnTo>
                          <a:pt x="51" y="584"/>
                        </a:lnTo>
                        <a:lnTo>
                          <a:pt x="51" y="593"/>
                        </a:lnTo>
                        <a:lnTo>
                          <a:pt x="43" y="584"/>
                        </a:lnTo>
                        <a:lnTo>
                          <a:pt x="43" y="576"/>
                        </a:lnTo>
                        <a:lnTo>
                          <a:pt x="43" y="568"/>
                        </a:lnTo>
                        <a:lnTo>
                          <a:pt x="51" y="568"/>
                        </a:lnTo>
                        <a:lnTo>
                          <a:pt x="51" y="559"/>
                        </a:lnTo>
                        <a:lnTo>
                          <a:pt x="60" y="551"/>
                        </a:lnTo>
                        <a:lnTo>
                          <a:pt x="68" y="534"/>
                        </a:lnTo>
                        <a:lnTo>
                          <a:pt x="77" y="525"/>
                        </a:lnTo>
                        <a:lnTo>
                          <a:pt x="85" y="525"/>
                        </a:lnTo>
                        <a:lnTo>
                          <a:pt x="85" y="517"/>
                        </a:lnTo>
                        <a:lnTo>
                          <a:pt x="94" y="517"/>
                        </a:lnTo>
                        <a:lnTo>
                          <a:pt x="94" y="508"/>
                        </a:lnTo>
                        <a:lnTo>
                          <a:pt x="94" y="500"/>
                        </a:lnTo>
                        <a:lnTo>
                          <a:pt x="102" y="500"/>
                        </a:lnTo>
                        <a:lnTo>
                          <a:pt x="102" y="491"/>
                        </a:lnTo>
                        <a:lnTo>
                          <a:pt x="111" y="491"/>
                        </a:lnTo>
                        <a:lnTo>
                          <a:pt x="111" y="483"/>
                        </a:lnTo>
                        <a:lnTo>
                          <a:pt x="119" y="474"/>
                        </a:lnTo>
                        <a:lnTo>
                          <a:pt x="119" y="466"/>
                        </a:lnTo>
                        <a:lnTo>
                          <a:pt x="136" y="449"/>
                        </a:lnTo>
                        <a:lnTo>
                          <a:pt x="145" y="440"/>
                        </a:lnTo>
                        <a:lnTo>
                          <a:pt x="145" y="432"/>
                        </a:lnTo>
                        <a:lnTo>
                          <a:pt x="145" y="423"/>
                        </a:lnTo>
                        <a:lnTo>
                          <a:pt x="145" y="415"/>
                        </a:lnTo>
                        <a:lnTo>
                          <a:pt x="136" y="407"/>
                        </a:lnTo>
                        <a:lnTo>
                          <a:pt x="136" y="398"/>
                        </a:lnTo>
                        <a:lnTo>
                          <a:pt x="128" y="398"/>
                        </a:lnTo>
                        <a:lnTo>
                          <a:pt x="119" y="390"/>
                        </a:lnTo>
                        <a:lnTo>
                          <a:pt x="119" y="381"/>
                        </a:lnTo>
                        <a:lnTo>
                          <a:pt x="119" y="373"/>
                        </a:lnTo>
                        <a:lnTo>
                          <a:pt x="119" y="364"/>
                        </a:lnTo>
                        <a:lnTo>
                          <a:pt x="111" y="364"/>
                        </a:lnTo>
                        <a:lnTo>
                          <a:pt x="119" y="364"/>
                        </a:lnTo>
                        <a:lnTo>
                          <a:pt x="119" y="356"/>
                        </a:lnTo>
                        <a:lnTo>
                          <a:pt x="119" y="347"/>
                        </a:lnTo>
                        <a:lnTo>
                          <a:pt x="119" y="339"/>
                        </a:lnTo>
                        <a:lnTo>
                          <a:pt x="119" y="330"/>
                        </a:lnTo>
                        <a:lnTo>
                          <a:pt x="119" y="322"/>
                        </a:lnTo>
                        <a:lnTo>
                          <a:pt x="119" y="305"/>
                        </a:lnTo>
                        <a:lnTo>
                          <a:pt x="136" y="237"/>
                        </a:lnTo>
                        <a:lnTo>
                          <a:pt x="145" y="220"/>
                        </a:lnTo>
                        <a:lnTo>
                          <a:pt x="145" y="203"/>
                        </a:lnTo>
                        <a:lnTo>
                          <a:pt x="162" y="127"/>
                        </a:lnTo>
                        <a:lnTo>
                          <a:pt x="162" y="118"/>
                        </a:lnTo>
                        <a:lnTo>
                          <a:pt x="187" y="25"/>
                        </a:lnTo>
                        <a:lnTo>
                          <a:pt x="196" y="0"/>
                        </a:lnTo>
                        <a:lnTo>
                          <a:pt x="272" y="17"/>
                        </a:lnTo>
                        <a:lnTo>
                          <a:pt x="264" y="85"/>
                        </a:lnTo>
                        <a:lnTo>
                          <a:pt x="255" y="118"/>
                        </a:lnTo>
                        <a:lnTo>
                          <a:pt x="247" y="144"/>
                        </a:lnTo>
                        <a:lnTo>
                          <a:pt x="247" y="152"/>
                        </a:lnTo>
                        <a:lnTo>
                          <a:pt x="255" y="161"/>
                        </a:lnTo>
                        <a:lnTo>
                          <a:pt x="255" y="169"/>
                        </a:lnTo>
                        <a:lnTo>
                          <a:pt x="264" y="169"/>
                        </a:lnTo>
                        <a:lnTo>
                          <a:pt x="264" y="178"/>
                        </a:lnTo>
                        <a:lnTo>
                          <a:pt x="264" y="186"/>
                        </a:lnTo>
                        <a:lnTo>
                          <a:pt x="264" y="195"/>
                        </a:lnTo>
                        <a:lnTo>
                          <a:pt x="264" y="203"/>
                        </a:lnTo>
                        <a:lnTo>
                          <a:pt x="264" y="212"/>
                        </a:lnTo>
                        <a:lnTo>
                          <a:pt x="272" y="212"/>
                        </a:lnTo>
                        <a:lnTo>
                          <a:pt x="272" y="220"/>
                        </a:lnTo>
                        <a:lnTo>
                          <a:pt x="264" y="220"/>
                        </a:lnTo>
                        <a:lnTo>
                          <a:pt x="255" y="220"/>
                        </a:lnTo>
                        <a:lnTo>
                          <a:pt x="264" y="229"/>
                        </a:lnTo>
                        <a:lnTo>
                          <a:pt x="272" y="229"/>
                        </a:lnTo>
                        <a:lnTo>
                          <a:pt x="272" y="237"/>
                        </a:lnTo>
                        <a:lnTo>
                          <a:pt x="272" y="246"/>
                        </a:lnTo>
                        <a:lnTo>
                          <a:pt x="281" y="246"/>
                        </a:lnTo>
                        <a:lnTo>
                          <a:pt x="289" y="246"/>
                        </a:lnTo>
                        <a:lnTo>
                          <a:pt x="289" y="254"/>
                        </a:lnTo>
                        <a:lnTo>
                          <a:pt x="289" y="262"/>
                        </a:lnTo>
                        <a:lnTo>
                          <a:pt x="298" y="271"/>
                        </a:lnTo>
                        <a:lnTo>
                          <a:pt x="298" y="279"/>
                        </a:lnTo>
                        <a:lnTo>
                          <a:pt x="306" y="279"/>
                        </a:lnTo>
                        <a:lnTo>
                          <a:pt x="306" y="288"/>
                        </a:lnTo>
                        <a:lnTo>
                          <a:pt x="315" y="288"/>
                        </a:lnTo>
                        <a:lnTo>
                          <a:pt x="315" y="296"/>
                        </a:lnTo>
                        <a:lnTo>
                          <a:pt x="315" y="305"/>
                        </a:lnTo>
                        <a:lnTo>
                          <a:pt x="315" y="313"/>
                        </a:lnTo>
                        <a:lnTo>
                          <a:pt x="323" y="313"/>
                        </a:lnTo>
                        <a:lnTo>
                          <a:pt x="323" y="322"/>
                        </a:lnTo>
                        <a:lnTo>
                          <a:pt x="323" y="330"/>
                        </a:lnTo>
                        <a:lnTo>
                          <a:pt x="332" y="322"/>
                        </a:lnTo>
                        <a:lnTo>
                          <a:pt x="340" y="330"/>
                        </a:lnTo>
                        <a:lnTo>
                          <a:pt x="332" y="330"/>
                        </a:lnTo>
                        <a:lnTo>
                          <a:pt x="332" y="339"/>
                        </a:lnTo>
                        <a:lnTo>
                          <a:pt x="340" y="339"/>
                        </a:lnTo>
                        <a:lnTo>
                          <a:pt x="349" y="339"/>
                        </a:lnTo>
                        <a:lnTo>
                          <a:pt x="357" y="339"/>
                        </a:lnTo>
                        <a:lnTo>
                          <a:pt x="357" y="347"/>
                        </a:lnTo>
                        <a:lnTo>
                          <a:pt x="357" y="356"/>
                        </a:lnTo>
                        <a:lnTo>
                          <a:pt x="349" y="364"/>
                        </a:lnTo>
                        <a:lnTo>
                          <a:pt x="349" y="373"/>
                        </a:lnTo>
                        <a:lnTo>
                          <a:pt x="340" y="390"/>
                        </a:lnTo>
                        <a:lnTo>
                          <a:pt x="340" y="398"/>
                        </a:lnTo>
                        <a:lnTo>
                          <a:pt x="332" y="398"/>
                        </a:lnTo>
                        <a:lnTo>
                          <a:pt x="332" y="407"/>
                        </a:lnTo>
                        <a:lnTo>
                          <a:pt x="340" y="407"/>
                        </a:lnTo>
                        <a:lnTo>
                          <a:pt x="332" y="415"/>
                        </a:lnTo>
                        <a:lnTo>
                          <a:pt x="332" y="423"/>
                        </a:lnTo>
                        <a:lnTo>
                          <a:pt x="340" y="423"/>
                        </a:lnTo>
                        <a:lnTo>
                          <a:pt x="332" y="432"/>
                        </a:lnTo>
                        <a:lnTo>
                          <a:pt x="340" y="440"/>
                        </a:lnTo>
                        <a:lnTo>
                          <a:pt x="332" y="440"/>
                        </a:lnTo>
                        <a:lnTo>
                          <a:pt x="323" y="440"/>
                        </a:lnTo>
                        <a:lnTo>
                          <a:pt x="323" y="449"/>
                        </a:lnTo>
                        <a:lnTo>
                          <a:pt x="323" y="457"/>
                        </a:lnTo>
                        <a:lnTo>
                          <a:pt x="323" y="466"/>
                        </a:lnTo>
                        <a:lnTo>
                          <a:pt x="315" y="466"/>
                        </a:lnTo>
                        <a:lnTo>
                          <a:pt x="315" y="474"/>
                        </a:lnTo>
                        <a:lnTo>
                          <a:pt x="323" y="474"/>
                        </a:lnTo>
                        <a:lnTo>
                          <a:pt x="323" y="483"/>
                        </a:lnTo>
                        <a:lnTo>
                          <a:pt x="332" y="483"/>
                        </a:lnTo>
                        <a:lnTo>
                          <a:pt x="332" y="491"/>
                        </a:lnTo>
                        <a:lnTo>
                          <a:pt x="340" y="491"/>
                        </a:lnTo>
                        <a:lnTo>
                          <a:pt x="340" y="483"/>
                        </a:lnTo>
                        <a:lnTo>
                          <a:pt x="349" y="483"/>
                        </a:lnTo>
                        <a:lnTo>
                          <a:pt x="357" y="483"/>
                        </a:lnTo>
                        <a:lnTo>
                          <a:pt x="357" y="474"/>
                        </a:lnTo>
                        <a:lnTo>
                          <a:pt x="366" y="474"/>
                        </a:lnTo>
                        <a:lnTo>
                          <a:pt x="366" y="466"/>
                        </a:lnTo>
                        <a:lnTo>
                          <a:pt x="374" y="474"/>
                        </a:lnTo>
                        <a:lnTo>
                          <a:pt x="374" y="483"/>
                        </a:lnTo>
                        <a:lnTo>
                          <a:pt x="383" y="483"/>
                        </a:lnTo>
                        <a:lnTo>
                          <a:pt x="374" y="491"/>
                        </a:lnTo>
                        <a:lnTo>
                          <a:pt x="383" y="491"/>
                        </a:lnTo>
                        <a:lnTo>
                          <a:pt x="383" y="500"/>
                        </a:lnTo>
                        <a:lnTo>
                          <a:pt x="383" y="508"/>
                        </a:lnTo>
                        <a:lnTo>
                          <a:pt x="383" y="517"/>
                        </a:lnTo>
                        <a:lnTo>
                          <a:pt x="383" y="525"/>
                        </a:lnTo>
                        <a:lnTo>
                          <a:pt x="383" y="534"/>
                        </a:lnTo>
                        <a:lnTo>
                          <a:pt x="391" y="542"/>
                        </a:lnTo>
                        <a:lnTo>
                          <a:pt x="391" y="551"/>
                        </a:lnTo>
                        <a:lnTo>
                          <a:pt x="400" y="551"/>
                        </a:lnTo>
                        <a:lnTo>
                          <a:pt x="391" y="551"/>
                        </a:lnTo>
                        <a:lnTo>
                          <a:pt x="400" y="551"/>
                        </a:lnTo>
                        <a:lnTo>
                          <a:pt x="400" y="559"/>
                        </a:lnTo>
                        <a:lnTo>
                          <a:pt x="400" y="568"/>
                        </a:lnTo>
                        <a:lnTo>
                          <a:pt x="391" y="568"/>
                        </a:lnTo>
                        <a:lnTo>
                          <a:pt x="400" y="584"/>
                        </a:lnTo>
                        <a:lnTo>
                          <a:pt x="400" y="593"/>
                        </a:lnTo>
                        <a:lnTo>
                          <a:pt x="408" y="593"/>
                        </a:lnTo>
                        <a:lnTo>
                          <a:pt x="417" y="593"/>
                        </a:lnTo>
                        <a:lnTo>
                          <a:pt x="425" y="601"/>
                        </a:lnTo>
                        <a:lnTo>
                          <a:pt x="425" y="610"/>
                        </a:lnTo>
                        <a:lnTo>
                          <a:pt x="425" y="618"/>
                        </a:lnTo>
                        <a:lnTo>
                          <a:pt x="425" y="627"/>
                        </a:lnTo>
                        <a:lnTo>
                          <a:pt x="425" y="635"/>
                        </a:lnTo>
                        <a:lnTo>
                          <a:pt x="425" y="644"/>
                        </a:lnTo>
                        <a:lnTo>
                          <a:pt x="433" y="644"/>
                        </a:lnTo>
                        <a:lnTo>
                          <a:pt x="433" y="652"/>
                        </a:lnTo>
                        <a:lnTo>
                          <a:pt x="442" y="652"/>
                        </a:lnTo>
                        <a:lnTo>
                          <a:pt x="442" y="644"/>
                        </a:lnTo>
                        <a:lnTo>
                          <a:pt x="450" y="644"/>
                        </a:lnTo>
                        <a:lnTo>
                          <a:pt x="450" y="635"/>
                        </a:lnTo>
                        <a:lnTo>
                          <a:pt x="459" y="644"/>
                        </a:lnTo>
                        <a:lnTo>
                          <a:pt x="467" y="644"/>
                        </a:lnTo>
                        <a:lnTo>
                          <a:pt x="476" y="644"/>
                        </a:lnTo>
                        <a:lnTo>
                          <a:pt x="476" y="652"/>
                        </a:lnTo>
                        <a:lnTo>
                          <a:pt x="484" y="652"/>
                        </a:lnTo>
                        <a:lnTo>
                          <a:pt x="484" y="644"/>
                        </a:lnTo>
                        <a:lnTo>
                          <a:pt x="493" y="644"/>
                        </a:lnTo>
                        <a:lnTo>
                          <a:pt x="493" y="635"/>
                        </a:lnTo>
                        <a:lnTo>
                          <a:pt x="501" y="635"/>
                        </a:lnTo>
                        <a:lnTo>
                          <a:pt x="501" y="644"/>
                        </a:lnTo>
                        <a:lnTo>
                          <a:pt x="510" y="644"/>
                        </a:lnTo>
                        <a:lnTo>
                          <a:pt x="518" y="644"/>
                        </a:lnTo>
                        <a:lnTo>
                          <a:pt x="527" y="644"/>
                        </a:lnTo>
                        <a:lnTo>
                          <a:pt x="535" y="652"/>
                        </a:lnTo>
                        <a:lnTo>
                          <a:pt x="544" y="652"/>
                        </a:lnTo>
                        <a:lnTo>
                          <a:pt x="544" y="644"/>
                        </a:lnTo>
                        <a:lnTo>
                          <a:pt x="552" y="652"/>
                        </a:lnTo>
                        <a:lnTo>
                          <a:pt x="561" y="652"/>
                        </a:lnTo>
                        <a:lnTo>
                          <a:pt x="569" y="652"/>
                        </a:lnTo>
                        <a:lnTo>
                          <a:pt x="561" y="652"/>
                        </a:lnTo>
                        <a:lnTo>
                          <a:pt x="561" y="644"/>
                        </a:lnTo>
                        <a:lnTo>
                          <a:pt x="569" y="644"/>
                        </a:lnTo>
                        <a:lnTo>
                          <a:pt x="569" y="635"/>
                        </a:lnTo>
                        <a:lnTo>
                          <a:pt x="569" y="627"/>
                        </a:lnTo>
                        <a:lnTo>
                          <a:pt x="578" y="635"/>
                        </a:lnTo>
                        <a:lnTo>
                          <a:pt x="578" y="627"/>
                        </a:lnTo>
                        <a:lnTo>
                          <a:pt x="586" y="627"/>
                        </a:lnTo>
                        <a:lnTo>
                          <a:pt x="586" y="635"/>
                        </a:lnTo>
                        <a:lnTo>
                          <a:pt x="586" y="644"/>
                        </a:lnTo>
                        <a:lnTo>
                          <a:pt x="595" y="644"/>
                        </a:lnTo>
                        <a:lnTo>
                          <a:pt x="586" y="644"/>
                        </a:lnTo>
                        <a:lnTo>
                          <a:pt x="586" y="652"/>
                        </a:lnTo>
                        <a:lnTo>
                          <a:pt x="595" y="652"/>
                        </a:lnTo>
                        <a:lnTo>
                          <a:pt x="595" y="661"/>
                        </a:lnTo>
                        <a:lnTo>
                          <a:pt x="603" y="661"/>
                        </a:lnTo>
                        <a:lnTo>
                          <a:pt x="603" y="669"/>
                        </a:lnTo>
                        <a:lnTo>
                          <a:pt x="595" y="729"/>
                        </a:lnTo>
                        <a:lnTo>
                          <a:pt x="586" y="788"/>
                        </a:lnTo>
                        <a:lnTo>
                          <a:pt x="578" y="822"/>
                        </a:lnTo>
                        <a:lnTo>
                          <a:pt x="578" y="847"/>
                        </a:lnTo>
                        <a:lnTo>
                          <a:pt x="561" y="915"/>
                        </a:lnTo>
                        <a:lnTo>
                          <a:pt x="552" y="983"/>
                        </a:lnTo>
                        <a:lnTo>
                          <a:pt x="510" y="974"/>
                        </a:lnTo>
                        <a:lnTo>
                          <a:pt x="459" y="966"/>
                        </a:lnTo>
                        <a:lnTo>
                          <a:pt x="450" y="966"/>
                        </a:lnTo>
                        <a:lnTo>
                          <a:pt x="374" y="949"/>
                        </a:lnTo>
                        <a:lnTo>
                          <a:pt x="272" y="932"/>
                        </a:lnTo>
                        <a:lnTo>
                          <a:pt x="255" y="932"/>
                        </a:lnTo>
                        <a:lnTo>
                          <a:pt x="179" y="915"/>
                        </a:lnTo>
                        <a:lnTo>
                          <a:pt x="94" y="898"/>
                        </a:lnTo>
                        <a:lnTo>
                          <a:pt x="0" y="873"/>
                        </a:lnTo>
                        <a:lnTo>
                          <a:pt x="43" y="661"/>
                        </a:lnTo>
                        <a:close/>
                      </a:path>
                    </a:pathLst>
                  </a:custGeom>
                  <a:solidFill>
                    <a:srgbClr val="8DA3FF"/>
                  </a:solidFill>
                  <a:ln w="12700">
                    <a:solidFill>
                      <a:schemeClr val="tx1"/>
                    </a:solidFill>
                    <a:round/>
                    <a:headEnd/>
                    <a:tailEnd/>
                  </a:ln>
                </p:spPr>
                <p:txBody>
                  <a:bodyPr/>
                  <a:lstStyle/>
                  <a:p>
                    <a:endParaRPr lang="en-US" sz="1350"/>
                  </a:p>
                </p:txBody>
              </p:sp>
              <p:sp>
                <p:nvSpPr>
                  <p:cNvPr id="292" name="Freeform 86"/>
                  <p:cNvSpPr>
                    <a:spLocks/>
                  </p:cNvSpPr>
                  <p:nvPr/>
                </p:nvSpPr>
                <p:spPr bwMode="auto">
                  <a:xfrm>
                    <a:off x="4965" y="1097"/>
                    <a:ext cx="178" cy="322"/>
                  </a:xfrm>
                  <a:custGeom>
                    <a:avLst/>
                    <a:gdLst>
                      <a:gd name="T0" fmla="*/ 76 w 178"/>
                      <a:gd name="T1" fmla="*/ 314 h 322"/>
                      <a:gd name="T2" fmla="*/ 59 w 178"/>
                      <a:gd name="T3" fmla="*/ 246 h 322"/>
                      <a:gd name="T4" fmla="*/ 51 w 178"/>
                      <a:gd name="T5" fmla="*/ 221 h 322"/>
                      <a:gd name="T6" fmla="*/ 51 w 178"/>
                      <a:gd name="T7" fmla="*/ 212 h 322"/>
                      <a:gd name="T8" fmla="*/ 42 w 178"/>
                      <a:gd name="T9" fmla="*/ 221 h 322"/>
                      <a:gd name="T10" fmla="*/ 42 w 178"/>
                      <a:gd name="T11" fmla="*/ 195 h 322"/>
                      <a:gd name="T12" fmla="*/ 34 w 178"/>
                      <a:gd name="T13" fmla="*/ 178 h 322"/>
                      <a:gd name="T14" fmla="*/ 25 w 178"/>
                      <a:gd name="T15" fmla="*/ 161 h 322"/>
                      <a:gd name="T16" fmla="*/ 25 w 178"/>
                      <a:gd name="T17" fmla="*/ 153 h 322"/>
                      <a:gd name="T18" fmla="*/ 25 w 178"/>
                      <a:gd name="T19" fmla="*/ 145 h 322"/>
                      <a:gd name="T20" fmla="*/ 25 w 178"/>
                      <a:gd name="T21" fmla="*/ 111 h 322"/>
                      <a:gd name="T22" fmla="*/ 17 w 178"/>
                      <a:gd name="T23" fmla="*/ 94 h 322"/>
                      <a:gd name="T24" fmla="*/ 8 w 178"/>
                      <a:gd name="T25" fmla="*/ 85 h 322"/>
                      <a:gd name="T26" fmla="*/ 8 w 178"/>
                      <a:gd name="T27" fmla="*/ 77 h 322"/>
                      <a:gd name="T28" fmla="*/ 8 w 178"/>
                      <a:gd name="T29" fmla="*/ 60 h 322"/>
                      <a:gd name="T30" fmla="*/ 0 w 178"/>
                      <a:gd name="T31" fmla="*/ 43 h 322"/>
                      <a:gd name="T32" fmla="*/ 127 w 178"/>
                      <a:gd name="T33" fmla="*/ 9 h 322"/>
                      <a:gd name="T34" fmla="*/ 170 w 178"/>
                      <a:gd name="T35" fmla="*/ 9 h 322"/>
                      <a:gd name="T36" fmla="*/ 161 w 178"/>
                      <a:gd name="T37" fmla="*/ 26 h 322"/>
                      <a:gd name="T38" fmla="*/ 170 w 178"/>
                      <a:gd name="T39" fmla="*/ 43 h 322"/>
                      <a:gd name="T40" fmla="*/ 178 w 178"/>
                      <a:gd name="T41" fmla="*/ 51 h 322"/>
                      <a:gd name="T42" fmla="*/ 178 w 178"/>
                      <a:gd name="T43" fmla="*/ 60 h 322"/>
                      <a:gd name="T44" fmla="*/ 170 w 178"/>
                      <a:gd name="T45" fmla="*/ 68 h 322"/>
                      <a:gd name="T46" fmla="*/ 170 w 178"/>
                      <a:gd name="T47" fmla="*/ 77 h 322"/>
                      <a:gd name="T48" fmla="*/ 161 w 178"/>
                      <a:gd name="T49" fmla="*/ 85 h 322"/>
                      <a:gd name="T50" fmla="*/ 153 w 178"/>
                      <a:gd name="T51" fmla="*/ 94 h 322"/>
                      <a:gd name="T52" fmla="*/ 144 w 178"/>
                      <a:gd name="T53" fmla="*/ 102 h 322"/>
                      <a:gd name="T54" fmla="*/ 144 w 178"/>
                      <a:gd name="T55" fmla="*/ 119 h 322"/>
                      <a:gd name="T56" fmla="*/ 144 w 178"/>
                      <a:gd name="T57" fmla="*/ 128 h 322"/>
                      <a:gd name="T58" fmla="*/ 144 w 178"/>
                      <a:gd name="T59" fmla="*/ 136 h 322"/>
                      <a:gd name="T60" fmla="*/ 144 w 178"/>
                      <a:gd name="T61" fmla="*/ 145 h 322"/>
                      <a:gd name="T62" fmla="*/ 144 w 178"/>
                      <a:gd name="T63" fmla="*/ 153 h 322"/>
                      <a:gd name="T64" fmla="*/ 144 w 178"/>
                      <a:gd name="T65" fmla="*/ 170 h 322"/>
                      <a:gd name="T66" fmla="*/ 136 w 178"/>
                      <a:gd name="T67" fmla="*/ 195 h 322"/>
                      <a:gd name="T68" fmla="*/ 136 w 178"/>
                      <a:gd name="T69" fmla="*/ 212 h 322"/>
                      <a:gd name="T70" fmla="*/ 136 w 178"/>
                      <a:gd name="T71" fmla="*/ 229 h 322"/>
                      <a:gd name="T72" fmla="*/ 136 w 178"/>
                      <a:gd name="T73" fmla="*/ 238 h 322"/>
                      <a:gd name="T74" fmla="*/ 144 w 178"/>
                      <a:gd name="T75" fmla="*/ 263 h 322"/>
                      <a:gd name="T76" fmla="*/ 144 w 178"/>
                      <a:gd name="T77" fmla="*/ 272 h 322"/>
                      <a:gd name="T78" fmla="*/ 144 w 178"/>
                      <a:gd name="T79" fmla="*/ 280 h 322"/>
                      <a:gd name="T80" fmla="*/ 144 w 178"/>
                      <a:gd name="T81" fmla="*/ 297 h 322"/>
                      <a:gd name="T82" fmla="*/ 153 w 178"/>
                      <a:gd name="T83" fmla="*/ 306 h 322"/>
                      <a:gd name="T84" fmla="*/ 102 w 178"/>
                      <a:gd name="T85" fmla="*/ 314 h 32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78"/>
                      <a:gd name="T130" fmla="*/ 0 h 322"/>
                      <a:gd name="T131" fmla="*/ 178 w 178"/>
                      <a:gd name="T132" fmla="*/ 322 h 322"/>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78" h="322">
                        <a:moveTo>
                          <a:pt x="76" y="322"/>
                        </a:moveTo>
                        <a:lnTo>
                          <a:pt x="76" y="322"/>
                        </a:lnTo>
                        <a:lnTo>
                          <a:pt x="76" y="314"/>
                        </a:lnTo>
                        <a:lnTo>
                          <a:pt x="68" y="297"/>
                        </a:lnTo>
                        <a:lnTo>
                          <a:pt x="59" y="246"/>
                        </a:lnTo>
                        <a:lnTo>
                          <a:pt x="59" y="221"/>
                        </a:lnTo>
                        <a:lnTo>
                          <a:pt x="51" y="221"/>
                        </a:lnTo>
                        <a:lnTo>
                          <a:pt x="51" y="212"/>
                        </a:lnTo>
                        <a:lnTo>
                          <a:pt x="42" y="212"/>
                        </a:lnTo>
                        <a:lnTo>
                          <a:pt x="42" y="221"/>
                        </a:lnTo>
                        <a:lnTo>
                          <a:pt x="34" y="212"/>
                        </a:lnTo>
                        <a:lnTo>
                          <a:pt x="42" y="204"/>
                        </a:lnTo>
                        <a:lnTo>
                          <a:pt x="42" y="195"/>
                        </a:lnTo>
                        <a:lnTo>
                          <a:pt x="34" y="195"/>
                        </a:lnTo>
                        <a:lnTo>
                          <a:pt x="34" y="178"/>
                        </a:lnTo>
                        <a:lnTo>
                          <a:pt x="25" y="170"/>
                        </a:lnTo>
                        <a:lnTo>
                          <a:pt x="25" y="161"/>
                        </a:lnTo>
                        <a:lnTo>
                          <a:pt x="25" y="153"/>
                        </a:lnTo>
                        <a:lnTo>
                          <a:pt x="25" y="145"/>
                        </a:lnTo>
                        <a:lnTo>
                          <a:pt x="25" y="136"/>
                        </a:lnTo>
                        <a:lnTo>
                          <a:pt x="25" y="119"/>
                        </a:lnTo>
                        <a:lnTo>
                          <a:pt x="25" y="111"/>
                        </a:lnTo>
                        <a:lnTo>
                          <a:pt x="17" y="102"/>
                        </a:lnTo>
                        <a:lnTo>
                          <a:pt x="17" y="94"/>
                        </a:lnTo>
                        <a:lnTo>
                          <a:pt x="8" y="94"/>
                        </a:lnTo>
                        <a:lnTo>
                          <a:pt x="8" y="85"/>
                        </a:lnTo>
                        <a:lnTo>
                          <a:pt x="8" y="77"/>
                        </a:lnTo>
                        <a:lnTo>
                          <a:pt x="8" y="68"/>
                        </a:lnTo>
                        <a:lnTo>
                          <a:pt x="8" y="60"/>
                        </a:lnTo>
                        <a:lnTo>
                          <a:pt x="8" y="51"/>
                        </a:lnTo>
                        <a:lnTo>
                          <a:pt x="0" y="43"/>
                        </a:lnTo>
                        <a:lnTo>
                          <a:pt x="17" y="34"/>
                        </a:lnTo>
                        <a:lnTo>
                          <a:pt x="76" y="26"/>
                        </a:lnTo>
                        <a:lnTo>
                          <a:pt x="127" y="9"/>
                        </a:lnTo>
                        <a:lnTo>
                          <a:pt x="161" y="0"/>
                        </a:lnTo>
                        <a:lnTo>
                          <a:pt x="170" y="9"/>
                        </a:lnTo>
                        <a:lnTo>
                          <a:pt x="161" y="26"/>
                        </a:lnTo>
                        <a:lnTo>
                          <a:pt x="161" y="34"/>
                        </a:lnTo>
                        <a:lnTo>
                          <a:pt x="170" y="43"/>
                        </a:lnTo>
                        <a:lnTo>
                          <a:pt x="178" y="51"/>
                        </a:lnTo>
                        <a:lnTo>
                          <a:pt x="170" y="60"/>
                        </a:lnTo>
                        <a:lnTo>
                          <a:pt x="178" y="60"/>
                        </a:lnTo>
                        <a:lnTo>
                          <a:pt x="178" y="68"/>
                        </a:lnTo>
                        <a:lnTo>
                          <a:pt x="170" y="68"/>
                        </a:lnTo>
                        <a:lnTo>
                          <a:pt x="170" y="77"/>
                        </a:lnTo>
                        <a:lnTo>
                          <a:pt x="161" y="85"/>
                        </a:lnTo>
                        <a:lnTo>
                          <a:pt x="161" y="94"/>
                        </a:lnTo>
                        <a:lnTo>
                          <a:pt x="153" y="94"/>
                        </a:lnTo>
                        <a:lnTo>
                          <a:pt x="144" y="94"/>
                        </a:lnTo>
                        <a:lnTo>
                          <a:pt x="144" y="102"/>
                        </a:lnTo>
                        <a:lnTo>
                          <a:pt x="144" y="111"/>
                        </a:lnTo>
                        <a:lnTo>
                          <a:pt x="144" y="119"/>
                        </a:lnTo>
                        <a:lnTo>
                          <a:pt x="144" y="128"/>
                        </a:lnTo>
                        <a:lnTo>
                          <a:pt x="144" y="136"/>
                        </a:lnTo>
                        <a:lnTo>
                          <a:pt x="144" y="145"/>
                        </a:lnTo>
                        <a:lnTo>
                          <a:pt x="144" y="153"/>
                        </a:lnTo>
                        <a:lnTo>
                          <a:pt x="144" y="161"/>
                        </a:lnTo>
                        <a:lnTo>
                          <a:pt x="144" y="170"/>
                        </a:lnTo>
                        <a:lnTo>
                          <a:pt x="136" y="178"/>
                        </a:lnTo>
                        <a:lnTo>
                          <a:pt x="136" y="195"/>
                        </a:lnTo>
                        <a:lnTo>
                          <a:pt x="136" y="204"/>
                        </a:lnTo>
                        <a:lnTo>
                          <a:pt x="136" y="212"/>
                        </a:lnTo>
                        <a:lnTo>
                          <a:pt x="136" y="221"/>
                        </a:lnTo>
                        <a:lnTo>
                          <a:pt x="136" y="229"/>
                        </a:lnTo>
                        <a:lnTo>
                          <a:pt x="136" y="238"/>
                        </a:lnTo>
                        <a:lnTo>
                          <a:pt x="136" y="255"/>
                        </a:lnTo>
                        <a:lnTo>
                          <a:pt x="144" y="255"/>
                        </a:lnTo>
                        <a:lnTo>
                          <a:pt x="144" y="263"/>
                        </a:lnTo>
                        <a:lnTo>
                          <a:pt x="144" y="272"/>
                        </a:lnTo>
                        <a:lnTo>
                          <a:pt x="144" y="280"/>
                        </a:lnTo>
                        <a:lnTo>
                          <a:pt x="144" y="289"/>
                        </a:lnTo>
                        <a:lnTo>
                          <a:pt x="144" y="297"/>
                        </a:lnTo>
                        <a:lnTo>
                          <a:pt x="153" y="306"/>
                        </a:lnTo>
                        <a:lnTo>
                          <a:pt x="110" y="314"/>
                        </a:lnTo>
                        <a:lnTo>
                          <a:pt x="102" y="314"/>
                        </a:lnTo>
                        <a:lnTo>
                          <a:pt x="76" y="322"/>
                        </a:lnTo>
                        <a:close/>
                      </a:path>
                    </a:pathLst>
                  </a:custGeom>
                  <a:solidFill>
                    <a:srgbClr val="8DA3FF"/>
                  </a:solidFill>
                  <a:ln w="12700">
                    <a:solidFill>
                      <a:schemeClr val="tx1"/>
                    </a:solidFill>
                    <a:round/>
                    <a:headEnd/>
                    <a:tailEnd/>
                  </a:ln>
                </p:spPr>
                <p:txBody>
                  <a:bodyPr/>
                  <a:lstStyle/>
                  <a:p>
                    <a:endParaRPr lang="en-US" sz="1350"/>
                  </a:p>
                </p:txBody>
              </p:sp>
              <p:sp>
                <p:nvSpPr>
                  <p:cNvPr id="293" name="Freeform 87"/>
                  <p:cNvSpPr>
                    <a:spLocks/>
                  </p:cNvSpPr>
                  <p:nvPr/>
                </p:nvSpPr>
                <p:spPr bwMode="auto">
                  <a:xfrm>
                    <a:off x="2825" y="826"/>
                    <a:ext cx="662" cy="746"/>
                  </a:xfrm>
                  <a:custGeom>
                    <a:avLst/>
                    <a:gdLst>
                      <a:gd name="T0" fmla="*/ 382 w 662"/>
                      <a:gd name="T1" fmla="*/ 746 h 746"/>
                      <a:gd name="T2" fmla="*/ 272 w 662"/>
                      <a:gd name="T3" fmla="*/ 746 h 746"/>
                      <a:gd name="T4" fmla="*/ 153 w 662"/>
                      <a:gd name="T5" fmla="*/ 746 h 746"/>
                      <a:gd name="T6" fmla="*/ 59 w 662"/>
                      <a:gd name="T7" fmla="*/ 661 h 746"/>
                      <a:gd name="T8" fmla="*/ 68 w 662"/>
                      <a:gd name="T9" fmla="*/ 517 h 746"/>
                      <a:gd name="T10" fmla="*/ 42 w 662"/>
                      <a:gd name="T11" fmla="*/ 500 h 746"/>
                      <a:gd name="T12" fmla="*/ 34 w 662"/>
                      <a:gd name="T13" fmla="*/ 475 h 746"/>
                      <a:gd name="T14" fmla="*/ 51 w 662"/>
                      <a:gd name="T15" fmla="*/ 432 h 746"/>
                      <a:gd name="T16" fmla="*/ 51 w 662"/>
                      <a:gd name="T17" fmla="*/ 399 h 746"/>
                      <a:gd name="T18" fmla="*/ 42 w 662"/>
                      <a:gd name="T19" fmla="*/ 373 h 746"/>
                      <a:gd name="T20" fmla="*/ 42 w 662"/>
                      <a:gd name="T21" fmla="*/ 348 h 746"/>
                      <a:gd name="T22" fmla="*/ 34 w 662"/>
                      <a:gd name="T23" fmla="*/ 331 h 746"/>
                      <a:gd name="T24" fmla="*/ 42 w 662"/>
                      <a:gd name="T25" fmla="*/ 305 h 746"/>
                      <a:gd name="T26" fmla="*/ 34 w 662"/>
                      <a:gd name="T27" fmla="*/ 305 h 746"/>
                      <a:gd name="T28" fmla="*/ 34 w 662"/>
                      <a:gd name="T29" fmla="*/ 288 h 746"/>
                      <a:gd name="T30" fmla="*/ 34 w 662"/>
                      <a:gd name="T31" fmla="*/ 263 h 746"/>
                      <a:gd name="T32" fmla="*/ 34 w 662"/>
                      <a:gd name="T33" fmla="*/ 246 h 746"/>
                      <a:gd name="T34" fmla="*/ 34 w 662"/>
                      <a:gd name="T35" fmla="*/ 238 h 746"/>
                      <a:gd name="T36" fmla="*/ 25 w 662"/>
                      <a:gd name="T37" fmla="*/ 212 h 746"/>
                      <a:gd name="T38" fmla="*/ 25 w 662"/>
                      <a:gd name="T39" fmla="*/ 195 h 746"/>
                      <a:gd name="T40" fmla="*/ 17 w 662"/>
                      <a:gd name="T41" fmla="*/ 170 h 746"/>
                      <a:gd name="T42" fmla="*/ 8 w 662"/>
                      <a:gd name="T43" fmla="*/ 153 h 746"/>
                      <a:gd name="T44" fmla="*/ 8 w 662"/>
                      <a:gd name="T45" fmla="*/ 144 h 746"/>
                      <a:gd name="T46" fmla="*/ 8 w 662"/>
                      <a:gd name="T47" fmla="*/ 136 h 746"/>
                      <a:gd name="T48" fmla="*/ 8 w 662"/>
                      <a:gd name="T49" fmla="*/ 136 h 746"/>
                      <a:gd name="T50" fmla="*/ 8 w 662"/>
                      <a:gd name="T51" fmla="*/ 127 h 746"/>
                      <a:gd name="T52" fmla="*/ 8 w 662"/>
                      <a:gd name="T53" fmla="*/ 119 h 746"/>
                      <a:gd name="T54" fmla="*/ 8 w 662"/>
                      <a:gd name="T55" fmla="*/ 119 h 746"/>
                      <a:gd name="T56" fmla="*/ 8 w 662"/>
                      <a:gd name="T57" fmla="*/ 102 h 746"/>
                      <a:gd name="T58" fmla="*/ 8 w 662"/>
                      <a:gd name="T59" fmla="*/ 102 h 746"/>
                      <a:gd name="T60" fmla="*/ 8 w 662"/>
                      <a:gd name="T61" fmla="*/ 85 h 746"/>
                      <a:gd name="T62" fmla="*/ 8 w 662"/>
                      <a:gd name="T63" fmla="*/ 77 h 746"/>
                      <a:gd name="T64" fmla="*/ 8 w 662"/>
                      <a:gd name="T65" fmla="*/ 68 h 746"/>
                      <a:gd name="T66" fmla="*/ 68 w 662"/>
                      <a:gd name="T67" fmla="*/ 43 h 746"/>
                      <a:gd name="T68" fmla="*/ 221 w 662"/>
                      <a:gd name="T69" fmla="*/ 60 h 746"/>
                      <a:gd name="T70" fmla="*/ 255 w 662"/>
                      <a:gd name="T71" fmla="*/ 94 h 746"/>
                      <a:gd name="T72" fmla="*/ 323 w 662"/>
                      <a:gd name="T73" fmla="*/ 102 h 746"/>
                      <a:gd name="T74" fmla="*/ 390 w 662"/>
                      <a:gd name="T75" fmla="*/ 102 h 746"/>
                      <a:gd name="T76" fmla="*/ 407 w 662"/>
                      <a:gd name="T77" fmla="*/ 110 h 746"/>
                      <a:gd name="T78" fmla="*/ 424 w 662"/>
                      <a:gd name="T79" fmla="*/ 127 h 746"/>
                      <a:gd name="T80" fmla="*/ 467 w 662"/>
                      <a:gd name="T81" fmla="*/ 136 h 746"/>
                      <a:gd name="T82" fmla="*/ 518 w 662"/>
                      <a:gd name="T83" fmla="*/ 153 h 746"/>
                      <a:gd name="T84" fmla="*/ 577 w 662"/>
                      <a:gd name="T85" fmla="*/ 144 h 746"/>
                      <a:gd name="T86" fmla="*/ 645 w 662"/>
                      <a:gd name="T87" fmla="*/ 153 h 746"/>
                      <a:gd name="T88" fmla="*/ 586 w 662"/>
                      <a:gd name="T89" fmla="*/ 195 h 746"/>
                      <a:gd name="T90" fmla="*/ 441 w 662"/>
                      <a:gd name="T91" fmla="*/ 339 h 746"/>
                      <a:gd name="T92" fmla="*/ 433 w 662"/>
                      <a:gd name="T93" fmla="*/ 416 h 746"/>
                      <a:gd name="T94" fmla="*/ 424 w 662"/>
                      <a:gd name="T95" fmla="*/ 424 h 746"/>
                      <a:gd name="T96" fmla="*/ 399 w 662"/>
                      <a:gd name="T97" fmla="*/ 441 h 746"/>
                      <a:gd name="T98" fmla="*/ 382 w 662"/>
                      <a:gd name="T99" fmla="*/ 466 h 746"/>
                      <a:gd name="T100" fmla="*/ 407 w 662"/>
                      <a:gd name="T101" fmla="*/ 492 h 746"/>
                      <a:gd name="T102" fmla="*/ 399 w 662"/>
                      <a:gd name="T103" fmla="*/ 509 h 746"/>
                      <a:gd name="T104" fmla="*/ 399 w 662"/>
                      <a:gd name="T105" fmla="*/ 534 h 746"/>
                      <a:gd name="T106" fmla="*/ 399 w 662"/>
                      <a:gd name="T107" fmla="*/ 560 h 746"/>
                      <a:gd name="T108" fmla="*/ 399 w 662"/>
                      <a:gd name="T109" fmla="*/ 585 h 746"/>
                      <a:gd name="T110" fmla="*/ 441 w 662"/>
                      <a:gd name="T111" fmla="*/ 610 h 746"/>
                      <a:gd name="T112" fmla="*/ 475 w 662"/>
                      <a:gd name="T113" fmla="*/ 627 h 746"/>
                      <a:gd name="T114" fmla="*/ 484 w 662"/>
                      <a:gd name="T115" fmla="*/ 653 h 746"/>
                      <a:gd name="T116" fmla="*/ 518 w 662"/>
                      <a:gd name="T117" fmla="*/ 670 h 746"/>
                      <a:gd name="T118" fmla="*/ 543 w 662"/>
                      <a:gd name="T119" fmla="*/ 712 h 746"/>
                      <a:gd name="T120" fmla="*/ 509 w 662"/>
                      <a:gd name="T121" fmla="*/ 737 h 74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662"/>
                      <a:gd name="T184" fmla="*/ 0 h 746"/>
                      <a:gd name="T185" fmla="*/ 662 w 662"/>
                      <a:gd name="T186" fmla="*/ 746 h 74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662" h="746">
                        <a:moveTo>
                          <a:pt x="501" y="737"/>
                        </a:moveTo>
                        <a:lnTo>
                          <a:pt x="467" y="737"/>
                        </a:lnTo>
                        <a:lnTo>
                          <a:pt x="433" y="746"/>
                        </a:lnTo>
                        <a:lnTo>
                          <a:pt x="424" y="746"/>
                        </a:lnTo>
                        <a:lnTo>
                          <a:pt x="382" y="746"/>
                        </a:lnTo>
                        <a:lnTo>
                          <a:pt x="340" y="746"/>
                        </a:lnTo>
                        <a:lnTo>
                          <a:pt x="323" y="746"/>
                        </a:lnTo>
                        <a:lnTo>
                          <a:pt x="297" y="746"/>
                        </a:lnTo>
                        <a:lnTo>
                          <a:pt x="272" y="746"/>
                        </a:lnTo>
                        <a:lnTo>
                          <a:pt x="246" y="746"/>
                        </a:lnTo>
                        <a:lnTo>
                          <a:pt x="212" y="746"/>
                        </a:lnTo>
                        <a:lnTo>
                          <a:pt x="204" y="746"/>
                        </a:lnTo>
                        <a:lnTo>
                          <a:pt x="161" y="746"/>
                        </a:lnTo>
                        <a:lnTo>
                          <a:pt x="153" y="746"/>
                        </a:lnTo>
                        <a:lnTo>
                          <a:pt x="119" y="746"/>
                        </a:lnTo>
                        <a:lnTo>
                          <a:pt x="102" y="746"/>
                        </a:lnTo>
                        <a:lnTo>
                          <a:pt x="59" y="746"/>
                        </a:lnTo>
                        <a:lnTo>
                          <a:pt x="59" y="704"/>
                        </a:lnTo>
                        <a:lnTo>
                          <a:pt x="59" y="661"/>
                        </a:lnTo>
                        <a:lnTo>
                          <a:pt x="59" y="619"/>
                        </a:lnTo>
                        <a:lnTo>
                          <a:pt x="59" y="602"/>
                        </a:lnTo>
                        <a:lnTo>
                          <a:pt x="59" y="585"/>
                        </a:lnTo>
                        <a:lnTo>
                          <a:pt x="59" y="560"/>
                        </a:lnTo>
                        <a:lnTo>
                          <a:pt x="68" y="517"/>
                        </a:lnTo>
                        <a:lnTo>
                          <a:pt x="59" y="517"/>
                        </a:lnTo>
                        <a:lnTo>
                          <a:pt x="59" y="509"/>
                        </a:lnTo>
                        <a:lnTo>
                          <a:pt x="51" y="509"/>
                        </a:lnTo>
                        <a:lnTo>
                          <a:pt x="42" y="500"/>
                        </a:lnTo>
                        <a:lnTo>
                          <a:pt x="34" y="492"/>
                        </a:lnTo>
                        <a:lnTo>
                          <a:pt x="34" y="483"/>
                        </a:lnTo>
                        <a:lnTo>
                          <a:pt x="25" y="475"/>
                        </a:lnTo>
                        <a:lnTo>
                          <a:pt x="34" y="475"/>
                        </a:lnTo>
                        <a:lnTo>
                          <a:pt x="51" y="458"/>
                        </a:lnTo>
                        <a:lnTo>
                          <a:pt x="51" y="449"/>
                        </a:lnTo>
                        <a:lnTo>
                          <a:pt x="51" y="432"/>
                        </a:lnTo>
                        <a:lnTo>
                          <a:pt x="51" y="424"/>
                        </a:lnTo>
                        <a:lnTo>
                          <a:pt x="59" y="416"/>
                        </a:lnTo>
                        <a:lnTo>
                          <a:pt x="51" y="407"/>
                        </a:lnTo>
                        <a:lnTo>
                          <a:pt x="51" y="399"/>
                        </a:lnTo>
                        <a:lnTo>
                          <a:pt x="51" y="382"/>
                        </a:lnTo>
                        <a:lnTo>
                          <a:pt x="42" y="373"/>
                        </a:lnTo>
                        <a:lnTo>
                          <a:pt x="42" y="365"/>
                        </a:lnTo>
                        <a:lnTo>
                          <a:pt x="42" y="356"/>
                        </a:lnTo>
                        <a:lnTo>
                          <a:pt x="42" y="348"/>
                        </a:lnTo>
                        <a:lnTo>
                          <a:pt x="34" y="348"/>
                        </a:lnTo>
                        <a:lnTo>
                          <a:pt x="34" y="339"/>
                        </a:lnTo>
                        <a:lnTo>
                          <a:pt x="34" y="331"/>
                        </a:lnTo>
                        <a:lnTo>
                          <a:pt x="34" y="322"/>
                        </a:lnTo>
                        <a:lnTo>
                          <a:pt x="42" y="322"/>
                        </a:lnTo>
                        <a:lnTo>
                          <a:pt x="34" y="314"/>
                        </a:lnTo>
                        <a:lnTo>
                          <a:pt x="42" y="314"/>
                        </a:lnTo>
                        <a:lnTo>
                          <a:pt x="42" y="305"/>
                        </a:lnTo>
                        <a:lnTo>
                          <a:pt x="34" y="305"/>
                        </a:lnTo>
                        <a:lnTo>
                          <a:pt x="34" y="297"/>
                        </a:lnTo>
                        <a:lnTo>
                          <a:pt x="34" y="288"/>
                        </a:lnTo>
                        <a:lnTo>
                          <a:pt x="34" y="280"/>
                        </a:lnTo>
                        <a:lnTo>
                          <a:pt x="34" y="271"/>
                        </a:lnTo>
                        <a:lnTo>
                          <a:pt x="34" y="263"/>
                        </a:lnTo>
                        <a:lnTo>
                          <a:pt x="34" y="255"/>
                        </a:lnTo>
                        <a:lnTo>
                          <a:pt x="34" y="246"/>
                        </a:lnTo>
                        <a:lnTo>
                          <a:pt x="34" y="238"/>
                        </a:lnTo>
                        <a:lnTo>
                          <a:pt x="34" y="229"/>
                        </a:lnTo>
                        <a:lnTo>
                          <a:pt x="34" y="221"/>
                        </a:lnTo>
                        <a:lnTo>
                          <a:pt x="25" y="212"/>
                        </a:lnTo>
                        <a:lnTo>
                          <a:pt x="25" y="204"/>
                        </a:lnTo>
                        <a:lnTo>
                          <a:pt x="25" y="195"/>
                        </a:lnTo>
                        <a:lnTo>
                          <a:pt x="17" y="195"/>
                        </a:lnTo>
                        <a:lnTo>
                          <a:pt x="25" y="195"/>
                        </a:lnTo>
                        <a:lnTo>
                          <a:pt x="17" y="187"/>
                        </a:lnTo>
                        <a:lnTo>
                          <a:pt x="17" y="178"/>
                        </a:lnTo>
                        <a:lnTo>
                          <a:pt x="17" y="170"/>
                        </a:lnTo>
                        <a:lnTo>
                          <a:pt x="8" y="161"/>
                        </a:lnTo>
                        <a:lnTo>
                          <a:pt x="8" y="153"/>
                        </a:lnTo>
                        <a:lnTo>
                          <a:pt x="8" y="144"/>
                        </a:lnTo>
                        <a:lnTo>
                          <a:pt x="8" y="136"/>
                        </a:lnTo>
                        <a:lnTo>
                          <a:pt x="8" y="127"/>
                        </a:lnTo>
                        <a:lnTo>
                          <a:pt x="8" y="119"/>
                        </a:lnTo>
                        <a:lnTo>
                          <a:pt x="8" y="110"/>
                        </a:lnTo>
                        <a:lnTo>
                          <a:pt x="8" y="102"/>
                        </a:lnTo>
                        <a:lnTo>
                          <a:pt x="8" y="94"/>
                        </a:lnTo>
                        <a:lnTo>
                          <a:pt x="8" y="85"/>
                        </a:lnTo>
                        <a:lnTo>
                          <a:pt x="8" y="77"/>
                        </a:lnTo>
                        <a:lnTo>
                          <a:pt x="8" y="68"/>
                        </a:lnTo>
                        <a:lnTo>
                          <a:pt x="8" y="60"/>
                        </a:lnTo>
                        <a:lnTo>
                          <a:pt x="0" y="51"/>
                        </a:lnTo>
                        <a:lnTo>
                          <a:pt x="0" y="43"/>
                        </a:lnTo>
                        <a:lnTo>
                          <a:pt x="68" y="43"/>
                        </a:lnTo>
                        <a:lnTo>
                          <a:pt x="170" y="43"/>
                        </a:lnTo>
                        <a:lnTo>
                          <a:pt x="178" y="43"/>
                        </a:lnTo>
                        <a:lnTo>
                          <a:pt x="178" y="0"/>
                        </a:lnTo>
                        <a:lnTo>
                          <a:pt x="204" y="0"/>
                        </a:lnTo>
                        <a:lnTo>
                          <a:pt x="221" y="60"/>
                        </a:lnTo>
                        <a:lnTo>
                          <a:pt x="221" y="77"/>
                        </a:lnTo>
                        <a:lnTo>
                          <a:pt x="229" y="85"/>
                        </a:lnTo>
                        <a:lnTo>
                          <a:pt x="238" y="85"/>
                        </a:lnTo>
                        <a:lnTo>
                          <a:pt x="255" y="85"/>
                        </a:lnTo>
                        <a:lnTo>
                          <a:pt x="255" y="94"/>
                        </a:lnTo>
                        <a:lnTo>
                          <a:pt x="289" y="94"/>
                        </a:lnTo>
                        <a:lnTo>
                          <a:pt x="297" y="102"/>
                        </a:lnTo>
                        <a:lnTo>
                          <a:pt x="297" y="110"/>
                        </a:lnTo>
                        <a:lnTo>
                          <a:pt x="323" y="102"/>
                        </a:lnTo>
                        <a:lnTo>
                          <a:pt x="323" y="94"/>
                        </a:lnTo>
                        <a:lnTo>
                          <a:pt x="340" y="94"/>
                        </a:lnTo>
                        <a:lnTo>
                          <a:pt x="356" y="94"/>
                        </a:lnTo>
                        <a:lnTo>
                          <a:pt x="365" y="94"/>
                        </a:lnTo>
                        <a:lnTo>
                          <a:pt x="390" y="102"/>
                        </a:lnTo>
                        <a:lnTo>
                          <a:pt x="399" y="102"/>
                        </a:lnTo>
                        <a:lnTo>
                          <a:pt x="390" y="102"/>
                        </a:lnTo>
                        <a:lnTo>
                          <a:pt x="390" y="110"/>
                        </a:lnTo>
                        <a:lnTo>
                          <a:pt x="407" y="110"/>
                        </a:lnTo>
                        <a:lnTo>
                          <a:pt x="407" y="119"/>
                        </a:lnTo>
                        <a:lnTo>
                          <a:pt x="416" y="136"/>
                        </a:lnTo>
                        <a:lnTo>
                          <a:pt x="424" y="136"/>
                        </a:lnTo>
                        <a:lnTo>
                          <a:pt x="424" y="127"/>
                        </a:lnTo>
                        <a:lnTo>
                          <a:pt x="424" y="119"/>
                        </a:lnTo>
                        <a:lnTo>
                          <a:pt x="441" y="119"/>
                        </a:lnTo>
                        <a:lnTo>
                          <a:pt x="450" y="119"/>
                        </a:lnTo>
                        <a:lnTo>
                          <a:pt x="450" y="136"/>
                        </a:lnTo>
                        <a:lnTo>
                          <a:pt x="467" y="136"/>
                        </a:lnTo>
                        <a:lnTo>
                          <a:pt x="475" y="144"/>
                        </a:lnTo>
                        <a:lnTo>
                          <a:pt x="475" y="153"/>
                        </a:lnTo>
                        <a:lnTo>
                          <a:pt x="492" y="153"/>
                        </a:lnTo>
                        <a:lnTo>
                          <a:pt x="492" y="161"/>
                        </a:lnTo>
                        <a:lnTo>
                          <a:pt x="518" y="153"/>
                        </a:lnTo>
                        <a:lnTo>
                          <a:pt x="535" y="136"/>
                        </a:lnTo>
                        <a:lnTo>
                          <a:pt x="552" y="127"/>
                        </a:lnTo>
                        <a:lnTo>
                          <a:pt x="560" y="153"/>
                        </a:lnTo>
                        <a:lnTo>
                          <a:pt x="577" y="144"/>
                        </a:lnTo>
                        <a:lnTo>
                          <a:pt x="611" y="144"/>
                        </a:lnTo>
                        <a:lnTo>
                          <a:pt x="620" y="144"/>
                        </a:lnTo>
                        <a:lnTo>
                          <a:pt x="628" y="153"/>
                        </a:lnTo>
                        <a:lnTo>
                          <a:pt x="637" y="161"/>
                        </a:lnTo>
                        <a:lnTo>
                          <a:pt x="645" y="153"/>
                        </a:lnTo>
                        <a:lnTo>
                          <a:pt x="662" y="153"/>
                        </a:lnTo>
                        <a:lnTo>
                          <a:pt x="654" y="153"/>
                        </a:lnTo>
                        <a:lnTo>
                          <a:pt x="654" y="161"/>
                        </a:lnTo>
                        <a:lnTo>
                          <a:pt x="628" y="178"/>
                        </a:lnTo>
                        <a:lnTo>
                          <a:pt x="586" y="195"/>
                        </a:lnTo>
                        <a:lnTo>
                          <a:pt x="543" y="229"/>
                        </a:lnTo>
                        <a:lnTo>
                          <a:pt x="501" y="271"/>
                        </a:lnTo>
                        <a:lnTo>
                          <a:pt x="475" y="305"/>
                        </a:lnTo>
                        <a:lnTo>
                          <a:pt x="450" y="322"/>
                        </a:lnTo>
                        <a:lnTo>
                          <a:pt x="441" y="339"/>
                        </a:lnTo>
                        <a:lnTo>
                          <a:pt x="433" y="339"/>
                        </a:lnTo>
                        <a:lnTo>
                          <a:pt x="433" y="365"/>
                        </a:lnTo>
                        <a:lnTo>
                          <a:pt x="433" y="399"/>
                        </a:lnTo>
                        <a:lnTo>
                          <a:pt x="433" y="416"/>
                        </a:lnTo>
                        <a:lnTo>
                          <a:pt x="433" y="424"/>
                        </a:lnTo>
                        <a:lnTo>
                          <a:pt x="424" y="416"/>
                        </a:lnTo>
                        <a:lnTo>
                          <a:pt x="424" y="424"/>
                        </a:lnTo>
                        <a:lnTo>
                          <a:pt x="416" y="424"/>
                        </a:lnTo>
                        <a:lnTo>
                          <a:pt x="416" y="432"/>
                        </a:lnTo>
                        <a:lnTo>
                          <a:pt x="407" y="432"/>
                        </a:lnTo>
                        <a:lnTo>
                          <a:pt x="399" y="441"/>
                        </a:lnTo>
                        <a:lnTo>
                          <a:pt x="390" y="449"/>
                        </a:lnTo>
                        <a:lnTo>
                          <a:pt x="390" y="458"/>
                        </a:lnTo>
                        <a:lnTo>
                          <a:pt x="382" y="466"/>
                        </a:lnTo>
                        <a:lnTo>
                          <a:pt x="382" y="475"/>
                        </a:lnTo>
                        <a:lnTo>
                          <a:pt x="390" y="483"/>
                        </a:lnTo>
                        <a:lnTo>
                          <a:pt x="399" y="475"/>
                        </a:lnTo>
                        <a:lnTo>
                          <a:pt x="399" y="483"/>
                        </a:lnTo>
                        <a:lnTo>
                          <a:pt x="407" y="492"/>
                        </a:lnTo>
                        <a:lnTo>
                          <a:pt x="407" y="500"/>
                        </a:lnTo>
                        <a:lnTo>
                          <a:pt x="399" y="509"/>
                        </a:lnTo>
                        <a:lnTo>
                          <a:pt x="399" y="517"/>
                        </a:lnTo>
                        <a:lnTo>
                          <a:pt x="399" y="526"/>
                        </a:lnTo>
                        <a:lnTo>
                          <a:pt x="399" y="534"/>
                        </a:lnTo>
                        <a:lnTo>
                          <a:pt x="399" y="543"/>
                        </a:lnTo>
                        <a:lnTo>
                          <a:pt x="399" y="551"/>
                        </a:lnTo>
                        <a:lnTo>
                          <a:pt x="399" y="560"/>
                        </a:lnTo>
                        <a:lnTo>
                          <a:pt x="399" y="568"/>
                        </a:lnTo>
                        <a:lnTo>
                          <a:pt x="399" y="585"/>
                        </a:lnTo>
                        <a:lnTo>
                          <a:pt x="416" y="593"/>
                        </a:lnTo>
                        <a:lnTo>
                          <a:pt x="416" y="602"/>
                        </a:lnTo>
                        <a:lnTo>
                          <a:pt x="424" y="602"/>
                        </a:lnTo>
                        <a:lnTo>
                          <a:pt x="441" y="610"/>
                        </a:lnTo>
                        <a:lnTo>
                          <a:pt x="441" y="619"/>
                        </a:lnTo>
                        <a:lnTo>
                          <a:pt x="450" y="619"/>
                        </a:lnTo>
                        <a:lnTo>
                          <a:pt x="467" y="627"/>
                        </a:lnTo>
                        <a:lnTo>
                          <a:pt x="475" y="627"/>
                        </a:lnTo>
                        <a:lnTo>
                          <a:pt x="475" y="636"/>
                        </a:lnTo>
                        <a:lnTo>
                          <a:pt x="484" y="644"/>
                        </a:lnTo>
                        <a:lnTo>
                          <a:pt x="484" y="653"/>
                        </a:lnTo>
                        <a:lnTo>
                          <a:pt x="492" y="661"/>
                        </a:lnTo>
                        <a:lnTo>
                          <a:pt x="501" y="670"/>
                        </a:lnTo>
                        <a:lnTo>
                          <a:pt x="509" y="670"/>
                        </a:lnTo>
                        <a:lnTo>
                          <a:pt x="518" y="670"/>
                        </a:lnTo>
                        <a:lnTo>
                          <a:pt x="526" y="678"/>
                        </a:lnTo>
                        <a:lnTo>
                          <a:pt x="535" y="678"/>
                        </a:lnTo>
                        <a:lnTo>
                          <a:pt x="543" y="695"/>
                        </a:lnTo>
                        <a:lnTo>
                          <a:pt x="543" y="704"/>
                        </a:lnTo>
                        <a:lnTo>
                          <a:pt x="543" y="712"/>
                        </a:lnTo>
                        <a:lnTo>
                          <a:pt x="543" y="729"/>
                        </a:lnTo>
                        <a:lnTo>
                          <a:pt x="552" y="737"/>
                        </a:lnTo>
                        <a:lnTo>
                          <a:pt x="509" y="737"/>
                        </a:lnTo>
                        <a:lnTo>
                          <a:pt x="501" y="737"/>
                        </a:lnTo>
                        <a:close/>
                      </a:path>
                    </a:pathLst>
                  </a:custGeom>
                  <a:solidFill>
                    <a:srgbClr val="8DA3FF"/>
                  </a:solidFill>
                  <a:ln w="12700">
                    <a:solidFill>
                      <a:schemeClr val="tx1"/>
                    </a:solidFill>
                    <a:round/>
                    <a:headEnd/>
                    <a:tailEnd/>
                  </a:ln>
                </p:spPr>
                <p:txBody>
                  <a:bodyPr/>
                  <a:lstStyle/>
                  <a:p>
                    <a:endParaRPr lang="en-US" sz="1350"/>
                  </a:p>
                </p:txBody>
              </p:sp>
              <p:sp>
                <p:nvSpPr>
                  <p:cNvPr id="294" name="Freeform 88"/>
                  <p:cNvSpPr>
                    <a:spLocks/>
                  </p:cNvSpPr>
                  <p:nvPr/>
                </p:nvSpPr>
                <p:spPr bwMode="auto">
                  <a:xfrm>
                    <a:off x="285" y="860"/>
                    <a:ext cx="816" cy="687"/>
                  </a:xfrm>
                  <a:custGeom>
                    <a:avLst/>
                    <a:gdLst>
                      <a:gd name="T0" fmla="*/ 68 w 816"/>
                      <a:gd name="T1" fmla="*/ 534 h 687"/>
                      <a:gd name="T2" fmla="*/ 0 w 816"/>
                      <a:gd name="T3" fmla="*/ 475 h 687"/>
                      <a:gd name="T4" fmla="*/ 9 w 816"/>
                      <a:gd name="T5" fmla="*/ 398 h 687"/>
                      <a:gd name="T6" fmla="*/ 60 w 816"/>
                      <a:gd name="T7" fmla="*/ 331 h 687"/>
                      <a:gd name="T8" fmla="*/ 119 w 816"/>
                      <a:gd name="T9" fmla="*/ 195 h 687"/>
                      <a:gd name="T10" fmla="*/ 162 w 816"/>
                      <a:gd name="T11" fmla="*/ 93 h 687"/>
                      <a:gd name="T12" fmla="*/ 162 w 816"/>
                      <a:gd name="T13" fmla="*/ 85 h 687"/>
                      <a:gd name="T14" fmla="*/ 179 w 816"/>
                      <a:gd name="T15" fmla="*/ 34 h 687"/>
                      <a:gd name="T16" fmla="*/ 204 w 816"/>
                      <a:gd name="T17" fmla="*/ 17 h 687"/>
                      <a:gd name="T18" fmla="*/ 213 w 816"/>
                      <a:gd name="T19" fmla="*/ 17 h 687"/>
                      <a:gd name="T20" fmla="*/ 247 w 816"/>
                      <a:gd name="T21" fmla="*/ 34 h 687"/>
                      <a:gd name="T22" fmla="*/ 264 w 816"/>
                      <a:gd name="T23" fmla="*/ 34 h 687"/>
                      <a:gd name="T24" fmla="*/ 281 w 816"/>
                      <a:gd name="T25" fmla="*/ 68 h 687"/>
                      <a:gd name="T26" fmla="*/ 272 w 816"/>
                      <a:gd name="T27" fmla="*/ 85 h 687"/>
                      <a:gd name="T28" fmla="*/ 272 w 816"/>
                      <a:gd name="T29" fmla="*/ 110 h 687"/>
                      <a:gd name="T30" fmla="*/ 306 w 816"/>
                      <a:gd name="T31" fmla="*/ 127 h 687"/>
                      <a:gd name="T32" fmla="*/ 332 w 816"/>
                      <a:gd name="T33" fmla="*/ 127 h 687"/>
                      <a:gd name="T34" fmla="*/ 357 w 816"/>
                      <a:gd name="T35" fmla="*/ 119 h 687"/>
                      <a:gd name="T36" fmla="*/ 383 w 816"/>
                      <a:gd name="T37" fmla="*/ 127 h 687"/>
                      <a:gd name="T38" fmla="*/ 400 w 816"/>
                      <a:gd name="T39" fmla="*/ 136 h 687"/>
                      <a:gd name="T40" fmla="*/ 408 w 816"/>
                      <a:gd name="T41" fmla="*/ 144 h 687"/>
                      <a:gd name="T42" fmla="*/ 425 w 816"/>
                      <a:gd name="T43" fmla="*/ 144 h 687"/>
                      <a:gd name="T44" fmla="*/ 451 w 816"/>
                      <a:gd name="T45" fmla="*/ 144 h 687"/>
                      <a:gd name="T46" fmla="*/ 468 w 816"/>
                      <a:gd name="T47" fmla="*/ 153 h 687"/>
                      <a:gd name="T48" fmla="*/ 502 w 816"/>
                      <a:gd name="T49" fmla="*/ 153 h 687"/>
                      <a:gd name="T50" fmla="*/ 527 w 816"/>
                      <a:gd name="T51" fmla="*/ 144 h 687"/>
                      <a:gd name="T52" fmla="*/ 561 w 816"/>
                      <a:gd name="T53" fmla="*/ 144 h 687"/>
                      <a:gd name="T54" fmla="*/ 586 w 816"/>
                      <a:gd name="T55" fmla="*/ 153 h 687"/>
                      <a:gd name="T56" fmla="*/ 697 w 816"/>
                      <a:gd name="T57" fmla="*/ 170 h 687"/>
                      <a:gd name="T58" fmla="*/ 790 w 816"/>
                      <a:gd name="T59" fmla="*/ 187 h 687"/>
                      <a:gd name="T60" fmla="*/ 799 w 816"/>
                      <a:gd name="T61" fmla="*/ 212 h 687"/>
                      <a:gd name="T62" fmla="*/ 816 w 816"/>
                      <a:gd name="T63" fmla="*/ 229 h 687"/>
                      <a:gd name="T64" fmla="*/ 807 w 816"/>
                      <a:gd name="T65" fmla="*/ 263 h 687"/>
                      <a:gd name="T66" fmla="*/ 782 w 816"/>
                      <a:gd name="T67" fmla="*/ 297 h 687"/>
                      <a:gd name="T68" fmla="*/ 773 w 816"/>
                      <a:gd name="T69" fmla="*/ 314 h 687"/>
                      <a:gd name="T70" fmla="*/ 765 w 816"/>
                      <a:gd name="T71" fmla="*/ 322 h 687"/>
                      <a:gd name="T72" fmla="*/ 765 w 816"/>
                      <a:gd name="T73" fmla="*/ 331 h 687"/>
                      <a:gd name="T74" fmla="*/ 748 w 816"/>
                      <a:gd name="T75" fmla="*/ 339 h 687"/>
                      <a:gd name="T76" fmla="*/ 731 w 816"/>
                      <a:gd name="T77" fmla="*/ 365 h 687"/>
                      <a:gd name="T78" fmla="*/ 722 w 816"/>
                      <a:gd name="T79" fmla="*/ 373 h 687"/>
                      <a:gd name="T80" fmla="*/ 714 w 816"/>
                      <a:gd name="T81" fmla="*/ 398 h 687"/>
                      <a:gd name="T82" fmla="*/ 722 w 816"/>
                      <a:gd name="T83" fmla="*/ 398 h 687"/>
                      <a:gd name="T84" fmla="*/ 731 w 816"/>
                      <a:gd name="T85" fmla="*/ 407 h 687"/>
                      <a:gd name="T86" fmla="*/ 739 w 816"/>
                      <a:gd name="T87" fmla="*/ 415 h 687"/>
                      <a:gd name="T88" fmla="*/ 731 w 816"/>
                      <a:gd name="T89" fmla="*/ 432 h 687"/>
                      <a:gd name="T90" fmla="*/ 722 w 816"/>
                      <a:gd name="T91" fmla="*/ 449 h 687"/>
                      <a:gd name="T92" fmla="*/ 722 w 816"/>
                      <a:gd name="T93" fmla="*/ 458 h 687"/>
                      <a:gd name="T94" fmla="*/ 714 w 816"/>
                      <a:gd name="T95" fmla="*/ 475 h 687"/>
                      <a:gd name="T96" fmla="*/ 451 w 816"/>
                      <a:gd name="T97" fmla="*/ 636 h 687"/>
                      <a:gd name="T98" fmla="*/ 264 w 816"/>
                      <a:gd name="T99" fmla="*/ 585 h 687"/>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816"/>
                      <a:gd name="T151" fmla="*/ 0 h 687"/>
                      <a:gd name="T152" fmla="*/ 816 w 816"/>
                      <a:gd name="T153" fmla="*/ 687 h 687"/>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816" h="687">
                        <a:moveTo>
                          <a:pt x="264" y="585"/>
                        </a:moveTo>
                        <a:lnTo>
                          <a:pt x="187" y="568"/>
                        </a:lnTo>
                        <a:lnTo>
                          <a:pt x="102" y="543"/>
                        </a:lnTo>
                        <a:lnTo>
                          <a:pt x="68" y="534"/>
                        </a:lnTo>
                        <a:lnTo>
                          <a:pt x="43" y="526"/>
                        </a:lnTo>
                        <a:lnTo>
                          <a:pt x="9" y="517"/>
                        </a:lnTo>
                        <a:lnTo>
                          <a:pt x="0" y="500"/>
                        </a:lnTo>
                        <a:lnTo>
                          <a:pt x="0" y="475"/>
                        </a:lnTo>
                        <a:lnTo>
                          <a:pt x="0" y="458"/>
                        </a:lnTo>
                        <a:lnTo>
                          <a:pt x="9" y="441"/>
                        </a:lnTo>
                        <a:lnTo>
                          <a:pt x="17" y="432"/>
                        </a:lnTo>
                        <a:lnTo>
                          <a:pt x="9" y="398"/>
                        </a:lnTo>
                        <a:lnTo>
                          <a:pt x="17" y="390"/>
                        </a:lnTo>
                        <a:lnTo>
                          <a:pt x="43" y="356"/>
                        </a:lnTo>
                        <a:lnTo>
                          <a:pt x="43" y="348"/>
                        </a:lnTo>
                        <a:lnTo>
                          <a:pt x="60" y="331"/>
                        </a:lnTo>
                        <a:lnTo>
                          <a:pt x="68" y="314"/>
                        </a:lnTo>
                        <a:lnTo>
                          <a:pt x="85" y="288"/>
                        </a:lnTo>
                        <a:lnTo>
                          <a:pt x="102" y="237"/>
                        </a:lnTo>
                        <a:lnTo>
                          <a:pt x="119" y="195"/>
                        </a:lnTo>
                        <a:lnTo>
                          <a:pt x="128" y="170"/>
                        </a:lnTo>
                        <a:lnTo>
                          <a:pt x="136" y="144"/>
                        </a:lnTo>
                        <a:lnTo>
                          <a:pt x="153" y="119"/>
                        </a:lnTo>
                        <a:lnTo>
                          <a:pt x="162" y="93"/>
                        </a:lnTo>
                        <a:lnTo>
                          <a:pt x="170" y="93"/>
                        </a:lnTo>
                        <a:lnTo>
                          <a:pt x="162" y="85"/>
                        </a:lnTo>
                        <a:lnTo>
                          <a:pt x="170" y="68"/>
                        </a:lnTo>
                        <a:lnTo>
                          <a:pt x="170" y="60"/>
                        </a:lnTo>
                        <a:lnTo>
                          <a:pt x="179" y="43"/>
                        </a:lnTo>
                        <a:lnTo>
                          <a:pt x="179" y="34"/>
                        </a:lnTo>
                        <a:lnTo>
                          <a:pt x="187" y="26"/>
                        </a:lnTo>
                        <a:lnTo>
                          <a:pt x="187" y="0"/>
                        </a:lnTo>
                        <a:lnTo>
                          <a:pt x="196" y="17"/>
                        </a:lnTo>
                        <a:lnTo>
                          <a:pt x="204" y="17"/>
                        </a:lnTo>
                        <a:lnTo>
                          <a:pt x="196" y="9"/>
                        </a:lnTo>
                        <a:lnTo>
                          <a:pt x="204" y="9"/>
                        </a:lnTo>
                        <a:lnTo>
                          <a:pt x="204" y="17"/>
                        </a:lnTo>
                        <a:lnTo>
                          <a:pt x="213" y="17"/>
                        </a:lnTo>
                        <a:lnTo>
                          <a:pt x="230" y="9"/>
                        </a:lnTo>
                        <a:lnTo>
                          <a:pt x="238" y="26"/>
                        </a:lnTo>
                        <a:lnTo>
                          <a:pt x="247" y="34"/>
                        </a:lnTo>
                        <a:lnTo>
                          <a:pt x="247" y="26"/>
                        </a:lnTo>
                        <a:lnTo>
                          <a:pt x="255" y="26"/>
                        </a:lnTo>
                        <a:lnTo>
                          <a:pt x="264" y="34"/>
                        </a:lnTo>
                        <a:lnTo>
                          <a:pt x="272" y="43"/>
                        </a:lnTo>
                        <a:lnTo>
                          <a:pt x="272" y="51"/>
                        </a:lnTo>
                        <a:lnTo>
                          <a:pt x="281" y="68"/>
                        </a:lnTo>
                        <a:lnTo>
                          <a:pt x="272" y="68"/>
                        </a:lnTo>
                        <a:lnTo>
                          <a:pt x="281" y="76"/>
                        </a:lnTo>
                        <a:lnTo>
                          <a:pt x="272" y="76"/>
                        </a:lnTo>
                        <a:lnTo>
                          <a:pt x="272" y="85"/>
                        </a:lnTo>
                        <a:lnTo>
                          <a:pt x="272" y="93"/>
                        </a:lnTo>
                        <a:lnTo>
                          <a:pt x="272" y="102"/>
                        </a:lnTo>
                        <a:lnTo>
                          <a:pt x="272" y="110"/>
                        </a:lnTo>
                        <a:lnTo>
                          <a:pt x="281" y="110"/>
                        </a:lnTo>
                        <a:lnTo>
                          <a:pt x="289" y="119"/>
                        </a:lnTo>
                        <a:lnTo>
                          <a:pt x="298" y="119"/>
                        </a:lnTo>
                        <a:lnTo>
                          <a:pt x="306" y="127"/>
                        </a:lnTo>
                        <a:lnTo>
                          <a:pt x="315" y="127"/>
                        </a:lnTo>
                        <a:lnTo>
                          <a:pt x="332" y="127"/>
                        </a:lnTo>
                        <a:lnTo>
                          <a:pt x="340" y="127"/>
                        </a:lnTo>
                        <a:lnTo>
                          <a:pt x="349" y="119"/>
                        </a:lnTo>
                        <a:lnTo>
                          <a:pt x="357" y="119"/>
                        </a:lnTo>
                        <a:lnTo>
                          <a:pt x="366" y="127"/>
                        </a:lnTo>
                        <a:lnTo>
                          <a:pt x="383" y="127"/>
                        </a:lnTo>
                        <a:lnTo>
                          <a:pt x="391" y="127"/>
                        </a:lnTo>
                        <a:lnTo>
                          <a:pt x="400" y="136"/>
                        </a:lnTo>
                        <a:lnTo>
                          <a:pt x="408" y="136"/>
                        </a:lnTo>
                        <a:lnTo>
                          <a:pt x="408" y="144"/>
                        </a:lnTo>
                        <a:lnTo>
                          <a:pt x="417" y="144"/>
                        </a:lnTo>
                        <a:lnTo>
                          <a:pt x="425" y="144"/>
                        </a:lnTo>
                        <a:lnTo>
                          <a:pt x="434" y="153"/>
                        </a:lnTo>
                        <a:lnTo>
                          <a:pt x="434" y="144"/>
                        </a:lnTo>
                        <a:lnTo>
                          <a:pt x="451" y="144"/>
                        </a:lnTo>
                        <a:lnTo>
                          <a:pt x="459" y="144"/>
                        </a:lnTo>
                        <a:lnTo>
                          <a:pt x="468" y="144"/>
                        </a:lnTo>
                        <a:lnTo>
                          <a:pt x="468" y="153"/>
                        </a:lnTo>
                        <a:lnTo>
                          <a:pt x="476" y="153"/>
                        </a:lnTo>
                        <a:lnTo>
                          <a:pt x="485" y="153"/>
                        </a:lnTo>
                        <a:lnTo>
                          <a:pt x="493" y="153"/>
                        </a:lnTo>
                        <a:lnTo>
                          <a:pt x="502" y="153"/>
                        </a:lnTo>
                        <a:lnTo>
                          <a:pt x="510" y="153"/>
                        </a:lnTo>
                        <a:lnTo>
                          <a:pt x="518" y="153"/>
                        </a:lnTo>
                        <a:lnTo>
                          <a:pt x="527" y="153"/>
                        </a:lnTo>
                        <a:lnTo>
                          <a:pt x="527" y="144"/>
                        </a:lnTo>
                        <a:lnTo>
                          <a:pt x="544" y="153"/>
                        </a:lnTo>
                        <a:lnTo>
                          <a:pt x="552" y="144"/>
                        </a:lnTo>
                        <a:lnTo>
                          <a:pt x="561" y="144"/>
                        </a:lnTo>
                        <a:lnTo>
                          <a:pt x="569" y="144"/>
                        </a:lnTo>
                        <a:lnTo>
                          <a:pt x="569" y="153"/>
                        </a:lnTo>
                        <a:lnTo>
                          <a:pt x="578" y="153"/>
                        </a:lnTo>
                        <a:lnTo>
                          <a:pt x="586" y="153"/>
                        </a:lnTo>
                        <a:lnTo>
                          <a:pt x="595" y="153"/>
                        </a:lnTo>
                        <a:lnTo>
                          <a:pt x="603" y="153"/>
                        </a:lnTo>
                        <a:lnTo>
                          <a:pt x="612" y="144"/>
                        </a:lnTo>
                        <a:lnTo>
                          <a:pt x="697" y="170"/>
                        </a:lnTo>
                        <a:lnTo>
                          <a:pt x="731" y="178"/>
                        </a:lnTo>
                        <a:lnTo>
                          <a:pt x="739" y="178"/>
                        </a:lnTo>
                        <a:lnTo>
                          <a:pt x="790" y="187"/>
                        </a:lnTo>
                        <a:lnTo>
                          <a:pt x="790" y="195"/>
                        </a:lnTo>
                        <a:lnTo>
                          <a:pt x="790" y="204"/>
                        </a:lnTo>
                        <a:lnTo>
                          <a:pt x="799" y="212"/>
                        </a:lnTo>
                        <a:lnTo>
                          <a:pt x="807" y="212"/>
                        </a:lnTo>
                        <a:lnTo>
                          <a:pt x="807" y="221"/>
                        </a:lnTo>
                        <a:lnTo>
                          <a:pt x="816" y="229"/>
                        </a:lnTo>
                        <a:lnTo>
                          <a:pt x="816" y="237"/>
                        </a:lnTo>
                        <a:lnTo>
                          <a:pt x="816" y="246"/>
                        </a:lnTo>
                        <a:lnTo>
                          <a:pt x="816" y="254"/>
                        </a:lnTo>
                        <a:lnTo>
                          <a:pt x="807" y="263"/>
                        </a:lnTo>
                        <a:lnTo>
                          <a:pt x="790" y="280"/>
                        </a:lnTo>
                        <a:lnTo>
                          <a:pt x="790" y="288"/>
                        </a:lnTo>
                        <a:lnTo>
                          <a:pt x="782" y="297"/>
                        </a:lnTo>
                        <a:lnTo>
                          <a:pt x="782" y="305"/>
                        </a:lnTo>
                        <a:lnTo>
                          <a:pt x="773" y="305"/>
                        </a:lnTo>
                        <a:lnTo>
                          <a:pt x="773" y="314"/>
                        </a:lnTo>
                        <a:lnTo>
                          <a:pt x="765" y="314"/>
                        </a:lnTo>
                        <a:lnTo>
                          <a:pt x="765" y="322"/>
                        </a:lnTo>
                        <a:lnTo>
                          <a:pt x="765" y="331"/>
                        </a:lnTo>
                        <a:lnTo>
                          <a:pt x="756" y="331"/>
                        </a:lnTo>
                        <a:lnTo>
                          <a:pt x="756" y="339"/>
                        </a:lnTo>
                        <a:lnTo>
                          <a:pt x="748" y="339"/>
                        </a:lnTo>
                        <a:lnTo>
                          <a:pt x="739" y="348"/>
                        </a:lnTo>
                        <a:lnTo>
                          <a:pt x="731" y="365"/>
                        </a:lnTo>
                        <a:lnTo>
                          <a:pt x="722" y="373"/>
                        </a:lnTo>
                        <a:lnTo>
                          <a:pt x="722" y="382"/>
                        </a:lnTo>
                        <a:lnTo>
                          <a:pt x="714" y="382"/>
                        </a:lnTo>
                        <a:lnTo>
                          <a:pt x="714" y="390"/>
                        </a:lnTo>
                        <a:lnTo>
                          <a:pt x="714" y="398"/>
                        </a:lnTo>
                        <a:lnTo>
                          <a:pt x="722" y="407"/>
                        </a:lnTo>
                        <a:lnTo>
                          <a:pt x="722" y="398"/>
                        </a:lnTo>
                        <a:lnTo>
                          <a:pt x="722" y="407"/>
                        </a:lnTo>
                        <a:lnTo>
                          <a:pt x="731" y="407"/>
                        </a:lnTo>
                        <a:lnTo>
                          <a:pt x="731" y="415"/>
                        </a:lnTo>
                        <a:lnTo>
                          <a:pt x="739" y="415"/>
                        </a:lnTo>
                        <a:lnTo>
                          <a:pt x="739" y="424"/>
                        </a:lnTo>
                        <a:lnTo>
                          <a:pt x="731" y="424"/>
                        </a:lnTo>
                        <a:lnTo>
                          <a:pt x="731" y="432"/>
                        </a:lnTo>
                        <a:lnTo>
                          <a:pt x="731" y="441"/>
                        </a:lnTo>
                        <a:lnTo>
                          <a:pt x="731" y="449"/>
                        </a:lnTo>
                        <a:lnTo>
                          <a:pt x="722" y="449"/>
                        </a:lnTo>
                        <a:lnTo>
                          <a:pt x="722" y="458"/>
                        </a:lnTo>
                        <a:lnTo>
                          <a:pt x="714" y="466"/>
                        </a:lnTo>
                        <a:lnTo>
                          <a:pt x="714" y="475"/>
                        </a:lnTo>
                        <a:lnTo>
                          <a:pt x="671" y="687"/>
                        </a:lnTo>
                        <a:lnTo>
                          <a:pt x="561" y="661"/>
                        </a:lnTo>
                        <a:lnTo>
                          <a:pt x="459" y="636"/>
                        </a:lnTo>
                        <a:lnTo>
                          <a:pt x="451" y="636"/>
                        </a:lnTo>
                        <a:lnTo>
                          <a:pt x="391" y="627"/>
                        </a:lnTo>
                        <a:lnTo>
                          <a:pt x="315" y="602"/>
                        </a:lnTo>
                        <a:lnTo>
                          <a:pt x="264" y="585"/>
                        </a:lnTo>
                        <a:close/>
                      </a:path>
                    </a:pathLst>
                  </a:custGeom>
                  <a:solidFill>
                    <a:srgbClr val="8DA3FF"/>
                  </a:solidFill>
                  <a:ln w="12700">
                    <a:solidFill>
                      <a:schemeClr val="tx1"/>
                    </a:solidFill>
                    <a:round/>
                    <a:headEnd/>
                    <a:tailEnd/>
                  </a:ln>
                </p:spPr>
                <p:txBody>
                  <a:bodyPr/>
                  <a:lstStyle/>
                  <a:p>
                    <a:endParaRPr lang="en-US" sz="1350"/>
                  </a:p>
                </p:txBody>
              </p:sp>
              <p:sp>
                <p:nvSpPr>
                  <p:cNvPr id="295" name="Freeform 89"/>
                  <p:cNvSpPr>
                    <a:spLocks/>
                  </p:cNvSpPr>
                  <p:nvPr/>
                </p:nvSpPr>
                <p:spPr bwMode="auto">
                  <a:xfrm>
                    <a:off x="5101" y="1047"/>
                    <a:ext cx="161" cy="356"/>
                  </a:xfrm>
                  <a:custGeom>
                    <a:avLst/>
                    <a:gdLst>
                      <a:gd name="T0" fmla="*/ 17 w 161"/>
                      <a:gd name="T1" fmla="*/ 356 h 356"/>
                      <a:gd name="T2" fmla="*/ 17 w 161"/>
                      <a:gd name="T3" fmla="*/ 356 h 356"/>
                      <a:gd name="T4" fmla="*/ 8 w 161"/>
                      <a:gd name="T5" fmla="*/ 347 h 356"/>
                      <a:gd name="T6" fmla="*/ 8 w 161"/>
                      <a:gd name="T7" fmla="*/ 339 h 356"/>
                      <a:gd name="T8" fmla="*/ 8 w 161"/>
                      <a:gd name="T9" fmla="*/ 330 h 356"/>
                      <a:gd name="T10" fmla="*/ 8 w 161"/>
                      <a:gd name="T11" fmla="*/ 322 h 356"/>
                      <a:gd name="T12" fmla="*/ 8 w 161"/>
                      <a:gd name="T13" fmla="*/ 313 h 356"/>
                      <a:gd name="T14" fmla="*/ 8 w 161"/>
                      <a:gd name="T15" fmla="*/ 305 h 356"/>
                      <a:gd name="T16" fmla="*/ 0 w 161"/>
                      <a:gd name="T17" fmla="*/ 288 h 356"/>
                      <a:gd name="T18" fmla="*/ 0 w 161"/>
                      <a:gd name="T19" fmla="*/ 279 h 356"/>
                      <a:gd name="T20" fmla="*/ 0 w 161"/>
                      <a:gd name="T21" fmla="*/ 271 h 356"/>
                      <a:gd name="T22" fmla="*/ 0 w 161"/>
                      <a:gd name="T23" fmla="*/ 262 h 356"/>
                      <a:gd name="T24" fmla="*/ 0 w 161"/>
                      <a:gd name="T25" fmla="*/ 245 h 356"/>
                      <a:gd name="T26" fmla="*/ 0 w 161"/>
                      <a:gd name="T27" fmla="*/ 228 h 356"/>
                      <a:gd name="T28" fmla="*/ 8 w 161"/>
                      <a:gd name="T29" fmla="*/ 220 h 356"/>
                      <a:gd name="T30" fmla="*/ 8 w 161"/>
                      <a:gd name="T31" fmla="*/ 211 h 356"/>
                      <a:gd name="T32" fmla="*/ 8 w 161"/>
                      <a:gd name="T33" fmla="*/ 203 h 356"/>
                      <a:gd name="T34" fmla="*/ 8 w 161"/>
                      <a:gd name="T35" fmla="*/ 195 h 356"/>
                      <a:gd name="T36" fmla="*/ 8 w 161"/>
                      <a:gd name="T37" fmla="*/ 186 h 356"/>
                      <a:gd name="T38" fmla="*/ 8 w 161"/>
                      <a:gd name="T39" fmla="*/ 186 h 356"/>
                      <a:gd name="T40" fmla="*/ 8 w 161"/>
                      <a:gd name="T41" fmla="*/ 178 h 356"/>
                      <a:gd name="T42" fmla="*/ 8 w 161"/>
                      <a:gd name="T43" fmla="*/ 169 h 356"/>
                      <a:gd name="T44" fmla="*/ 8 w 161"/>
                      <a:gd name="T45" fmla="*/ 161 h 356"/>
                      <a:gd name="T46" fmla="*/ 8 w 161"/>
                      <a:gd name="T47" fmla="*/ 152 h 356"/>
                      <a:gd name="T48" fmla="*/ 8 w 161"/>
                      <a:gd name="T49" fmla="*/ 144 h 356"/>
                      <a:gd name="T50" fmla="*/ 17 w 161"/>
                      <a:gd name="T51" fmla="*/ 144 h 356"/>
                      <a:gd name="T52" fmla="*/ 25 w 161"/>
                      <a:gd name="T53" fmla="*/ 135 h 356"/>
                      <a:gd name="T54" fmla="*/ 25 w 161"/>
                      <a:gd name="T55" fmla="*/ 135 h 356"/>
                      <a:gd name="T56" fmla="*/ 34 w 161"/>
                      <a:gd name="T57" fmla="*/ 127 h 356"/>
                      <a:gd name="T58" fmla="*/ 34 w 161"/>
                      <a:gd name="T59" fmla="*/ 118 h 356"/>
                      <a:gd name="T60" fmla="*/ 42 w 161"/>
                      <a:gd name="T61" fmla="*/ 118 h 356"/>
                      <a:gd name="T62" fmla="*/ 34 w 161"/>
                      <a:gd name="T63" fmla="*/ 110 h 356"/>
                      <a:gd name="T64" fmla="*/ 42 w 161"/>
                      <a:gd name="T65" fmla="*/ 101 h 356"/>
                      <a:gd name="T66" fmla="*/ 34 w 161"/>
                      <a:gd name="T67" fmla="*/ 93 h 356"/>
                      <a:gd name="T68" fmla="*/ 34 w 161"/>
                      <a:gd name="T69" fmla="*/ 93 h 356"/>
                      <a:gd name="T70" fmla="*/ 25 w 161"/>
                      <a:gd name="T71" fmla="*/ 76 h 356"/>
                      <a:gd name="T72" fmla="*/ 34 w 161"/>
                      <a:gd name="T73" fmla="*/ 59 h 356"/>
                      <a:gd name="T74" fmla="*/ 25 w 161"/>
                      <a:gd name="T75" fmla="*/ 50 h 356"/>
                      <a:gd name="T76" fmla="*/ 25 w 161"/>
                      <a:gd name="T77" fmla="*/ 42 h 356"/>
                      <a:gd name="T78" fmla="*/ 34 w 161"/>
                      <a:gd name="T79" fmla="*/ 25 h 356"/>
                      <a:gd name="T80" fmla="*/ 34 w 161"/>
                      <a:gd name="T81" fmla="*/ 17 h 356"/>
                      <a:gd name="T82" fmla="*/ 51 w 161"/>
                      <a:gd name="T83" fmla="*/ 17 h 356"/>
                      <a:gd name="T84" fmla="*/ 85 w 161"/>
                      <a:gd name="T85" fmla="*/ 84 h 356"/>
                      <a:gd name="T86" fmla="*/ 119 w 161"/>
                      <a:gd name="T87" fmla="*/ 186 h 356"/>
                      <a:gd name="T88" fmla="*/ 127 w 161"/>
                      <a:gd name="T89" fmla="*/ 211 h 356"/>
                      <a:gd name="T90" fmla="*/ 127 w 161"/>
                      <a:gd name="T91" fmla="*/ 220 h 356"/>
                      <a:gd name="T92" fmla="*/ 127 w 161"/>
                      <a:gd name="T93" fmla="*/ 228 h 356"/>
                      <a:gd name="T94" fmla="*/ 127 w 161"/>
                      <a:gd name="T95" fmla="*/ 237 h 356"/>
                      <a:gd name="T96" fmla="*/ 136 w 161"/>
                      <a:gd name="T97" fmla="*/ 245 h 356"/>
                      <a:gd name="T98" fmla="*/ 153 w 161"/>
                      <a:gd name="T99" fmla="*/ 254 h 356"/>
                      <a:gd name="T100" fmla="*/ 153 w 161"/>
                      <a:gd name="T101" fmla="*/ 271 h 356"/>
                      <a:gd name="T102" fmla="*/ 144 w 161"/>
                      <a:gd name="T103" fmla="*/ 271 h 356"/>
                      <a:gd name="T104" fmla="*/ 153 w 161"/>
                      <a:gd name="T105" fmla="*/ 279 h 356"/>
                      <a:gd name="T106" fmla="*/ 161 w 161"/>
                      <a:gd name="T107" fmla="*/ 271 h 356"/>
                      <a:gd name="T108" fmla="*/ 161 w 161"/>
                      <a:gd name="T109" fmla="*/ 296 h 356"/>
                      <a:gd name="T110" fmla="*/ 153 w 161"/>
                      <a:gd name="T111" fmla="*/ 296 h 356"/>
                      <a:gd name="T112" fmla="*/ 144 w 161"/>
                      <a:gd name="T113" fmla="*/ 313 h 356"/>
                      <a:gd name="T114" fmla="*/ 127 w 161"/>
                      <a:gd name="T115" fmla="*/ 313 h 356"/>
                      <a:gd name="T116" fmla="*/ 127 w 161"/>
                      <a:gd name="T117" fmla="*/ 322 h 356"/>
                      <a:gd name="T118" fmla="*/ 127 w 161"/>
                      <a:gd name="T119" fmla="*/ 330 h 356"/>
                      <a:gd name="T120" fmla="*/ 68 w 161"/>
                      <a:gd name="T121" fmla="*/ 347 h 356"/>
                      <a:gd name="T122" fmla="*/ 34 w 161"/>
                      <a:gd name="T123" fmla="*/ 356 h 35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61"/>
                      <a:gd name="T187" fmla="*/ 0 h 356"/>
                      <a:gd name="T188" fmla="*/ 161 w 161"/>
                      <a:gd name="T189" fmla="*/ 356 h 35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61" h="356">
                        <a:moveTo>
                          <a:pt x="34" y="356"/>
                        </a:moveTo>
                        <a:lnTo>
                          <a:pt x="17" y="356"/>
                        </a:lnTo>
                        <a:lnTo>
                          <a:pt x="8" y="347"/>
                        </a:lnTo>
                        <a:lnTo>
                          <a:pt x="8" y="339"/>
                        </a:lnTo>
                        <a:lnTo>
                          <a:pt x="8" y="330"/>
                        </a:lnTo>
                        <a:lnTo>
                          <a:pt x="8" y="322"/>
                        </a:lnTo>
                        <a:lnTo>
                          <a:pt x="8" y="313"/>
                        </a:lnTo>
                        <a:lnTo>
                          <a:pt x="8" y="305"/>
                        </a:lnTo>
                        <a:lnTo>
                          <a:pt x="0" y="305"/>
                        </a:lnTo>
                        <a:lnTo>
                          <a:pt x="0" y="288"/>
                        </a:lnTo>
                        <a:lnTo>
                          <a:pt x="0" y="279"/>
                        </a:lnTo>
                        <a:lnTo>
                          <a:pt x="0" y="271"/>
                        </a:lnTo>
                        <a:lnTo>
                          <a:pt x="0" y="262"/>
                        </a:lnTo>
                        <a:lnTo>
                          <a:pt x="0" y="254"/>
                        </a:lnTo>
                        <a:lnTo>
                          <a:pt x="0" y="245"/>
                        </a:lnTo>
                        <a:lnTo>
                          <a:pt x="0" y="228"/>
                        </a:lnTo>
                        <a:lnTo>
                          <a:pt x="8" y="220"/>
                        </a:lnTo>
                        <a:lnTo>
                          <a:pt x="8" y="211"/>
                        </a:lnTo>
                        <a:lnTo>
                          <a:pt x="8" y="203"/>
                        </a:lnTo>
                        <a:lnTo>
                          <a:pt x="8" y="195"/>
                        </a:lnTo>
                        <a:lnTo>
                          <a:pt x="8" y="186"/>
                        </a:lnTo>
                        <a:lnTo>
                          <a:pt x="8" y="178"/>
                        </a:lnTo>
                        <a:lnTo>
                          <a:pt x="8" y="169"/>
                        </a:lnTo>
                        <a:lnTo>
                          <a:pt x="8" y="161"/>
                        </a:lnTo>
                        <a:lnTo>
                          <a:pt x="8" y="152"/>
                        </a:lnTo>
                        <a:lnTo>
                          <a:pt x="8" y="144"/>
                        </a:lnTo>
                        <a:lnTo>
                          <a:pt x="17" y="144"/>
                        </a:lnTo>
                        <a:lnTo>
                          <a:pt x="25" y="144"/>
                        </a:lnTo>
                        <a:lnTo>
                          <a:pt x="25" y="135"/>
                        </a:lnTo>
                        <a:lnTo>
                          <a:pt x="34" y="127"/>
                        </a:lnTo>
                        <a:lnTo>
                          <a:pt x="34" y="118"/>
                        </a:lnTo>
                        <a:lnTo>
                          <a:pt x="42" y="118"/>
                        </a:lnTo>
                        <a:lnTo>
                          <a:pt x="42" y="110"/>
                        </a:lnTo>
                        <a:lnTo>
                          <a:pt x="34" y="110"/>
                        </a:lnTo>
                        <a:lnTo>
                          <a:pt x="42" y="101"/>
                        </a:lnTo>
                        <a:lnTo>
                          <a:pt x="34" y="93"/>
                        </a:lnTo>
                        <a:lnTo>
                          <a:pt x="25" y="84"/>
                        </a:lnTo>
                        <a:lnTo>
                          <a:pt x="25" y="76"/>
                        </a:lnTo>
                        <a:lnTo>
                          <a:pt x="34" y="59"/>
                        </a:lnTo>
                        <a:lnTo>
                          <a:pt x="25" y="50"/>
                        </a:lnTo>
                        <a:lnTo>
                          <a:pt x="25" y="42"/>
                        </a:lnTo>
                        <a:lnTo>
                          <a:pt x="34" y="34"/>
                        </a:lnTo>
                        <a:lnTo>
                          <a:pt x="34" y="25"/>
                        </a:lnTo>
                        <a:lnTo>
                          <a:pt x="25" y="17"/>
                        </a:lnTo>
                        <a:lnTo>
                          <a:pt x="34" y="17"/>
                        </a:lnTo>
                        <a:lnTo>
                          <a:pt x="34" y="8"/>
                        </a:lnTo>
                        <a:lnTo>
                          <a:pt x="51" y="17"/>
                        </a:lnTo>
                        <a:lnTo>
                          <a:pt x="59" y="0"/>
                        </a:lnTo>
                        <a:lnTo>
                          <a:pt x="85" y="84"/>
                        </a:lnTo>
                        <a:lnTo>
                          <a:pt x="93" y="127"/>
                        </a:lnTo>
                        <a:lnTo>
                          <a:pt x="119" y="186"/>
                        </a:lnTo>
                        <a:lnTo>
                          <a:pt x="127" y="211"/>
                        </a:lnTo>
                        <a:lnTo>
                          <a:pt x="127" y="220"/>
                        </a:lnTo>
                        <a:lnTo>
                          <a:pt x="127" y="228"/>
                        </a:lnTo>
                        <a:lnTo>
                          <a:pt x="127" y="237"/>
                        </a:lnTo>
                        <a:lnTo>
                          <a:pt x="136" y="245"/>
                        </a:lnTo>
                        <a:lnTo>
                          <a:pt x="153" y="254"/>
                        </a:lnTo>
                        <a:lnTo>
                          <a:pt x="153" y="262"/>
                        </a:lnTo>
                        <a:lnTo>
                          <a:pt x="153" y="271"/>
                        </a:lnTo>
                        <a:lnTo>
                          <a:pt x="144" y="271"/>
                        </a:lnTo>
                        <a:lnTo>
                          <a:pt x="153" y="279"/>
                        </a:lnTo>
                        <a:lnTo>
                          <a:pt x="153" y="271"/>
                        </a:lnTo>
                        <a:lnTo>
                          <a:pt x="161" y="271"/>
                        </a:lnTo>
                        <a:lnTo>
                          <a:pt x="161" y="296"/>
                        </a:lnTo>
                        <a:lnTo>
                          <a:pt x="153" y="296"/>
                        </a:lnTo>
                        <a:lnTo>
                          <a:pt x="144" y="305"/>
                        </a:lnTo>
                        <a:lnTo>
                          <a:pt x="144" y="313"/>
                        </a:lnTo>
                        <a:lnTo>
                          <a:pt x="136" y="313"/>
                        </a:lnTo>
                        <a:lnTo>
                          <a:pt x="127" y="313"/>
                        </a:lnTo>
                        <a:lnTo>
                          <a:pt x="136" y="322"/>
                        </a:lnTo>
                        <a:lnTo>
                          <a:pt x="127" y="322"/>
                        </a:lnTo>
                        <a:lnTo>
                          <a:pt x="127" y="330"/>
                        </a:lnTo>
                        <a:lnTo>
                          <a:pt x="68" y="347"/>
                        </a:lnTo>
                        <a:lnTo>
                          <a:pt x="34" y="356"/>
                        </a:lnTo>
                        <a:close/>
                      </a:path>
                    </a:pathLst>
                  </a:custGeom>
                  <a:solidFill>
                    <a:srgbClr val="8DA3FF"/>
                  </a:solidFill>
                  <a:ln w="12700">
                    <a:solidFill>
                      <a:schemeClr val="tx1"/>
                    </a:solidFill>
                    <a:round/>
                    <a:headEnd/>
                    <a:tailEnd/>
                  </a:ln>
                </p:spPr>
                <p:txBody>
                  <a:bodyPr/>
                  <a:lstStyle/>
                  <a:p>
                    <a:endParaRPr lang="en-US" sz="1350"/>
                  </a:p>
                </p:txBody>
              </p:sp>
              <p:sp>
                <p:nvSpPr>
                  <p:cNvPr id="296" name="Freeform 90"/>
                  <p:cNvSpPr>
                    <a:spLocks/>
                  </p:cNvSpPr>
                  <p:nvPr/>
                </p:nvSpPr>
                <p:spPr bwMode="auto">
                  <a:xfrm>
                    <a:off x="2867" y="1563"/>
                    <a:ext cx="620" cy="407"/>
                  </a:xfrm>
                  <a:custGeom>
                    <a:avLst/>
                    <a:gdLst>
                      <a:gd name="T0" fmla="*/ 527 w 620"/>
                      <a:gd name="T1" fmla="*/ 373 h 407"/>
                      <a:gd name="T2" fmla="*/ 510 w 620"/>
                      <a:gd name="T3" fmla="*/ 382 h 407"/>
                      <a:gd name="T4" fmla="*/ 510 w 620"/>
                      <a:gd name="T5" fmla="*/ 399 h 407"/>
                      <a:gd name="T6" fmla="*/ 501 w 620"/>
                      <a:gd name="T7" fmla="*/ 407 h 407"/>
                      <a:gd name="T8" fmla="*/ 493 w 620"/>
                      <a:gd name="T9" fmla="*/ 399 h 407"/>
                      <a:gd name="T10" fmla="*/ 493 w 620"/>
                      <a:gd name="T11" fmla="*/ 390 h 407"/>
                      <a:gd name="T12" fmla="*/ 476 w 620"/>
                      <a:gd name="T13" fmla="*/ 382 h 407"/>
                      <a:gd name="T14" fmla="*/ 433 w 620"/>
                      <a:gd name="T15" fmla="*/ 382 h 407"/>
                      <a:gd name="T16" fmla="*/ 340 w 620"/>
                      <a:gd name="T17" fmla="*/ 382 h 407"/>
                      <a:gd name="T18" fmla="*/ 255 w 620"/>
                      <a:gd name="T19" fmla="*/ 390 h 407"/>
                      <a:gd name="T20" fmla="*/ 170 w 620"/>
                      <a:gd name="T21" fmla="*/ 390 h 407"/>
                      <a:gd name="T22" fmla="*/ 85 w 620"/>
                      <a:gd name="T23" fmla="*/ 382 h 407"/>
                      <a:gd name="T24" fmla="*/ 77 w 620"/>
                      <a:gd name="T25" fmla="*/ 356 h 407"/>
                      <a:gd name="T26" fmla="*/ 77 w 620"/>
                      <a:gd name="T27" fmla="*/ 331 h 407"/>
                      <a:gd name="T28" fmla="*/ 77 w 620"/>
                      <a:gd name="T29" fmla="*/ 314 h 407"/>
                      <a:gd name="T30" fmla="*/ 68 w 620"/>
                      <a:gd name="T31" fmla="*/ 306 h 407"/>
                      <a:gd name="T32" fmla="*/ 77 w 620"/>
                      <a:gd name="T33" fmla="*/ 297 h 407"/>
                      <a:gd name="T34" fmla="*/ 68 w 620"/>
                      <a:gd name="T35" fmla="*/ 272 h 407"/>
                      <a:gd name="T36" fmla="*/ 60 w 620"/>
                      <a:gd name="T37" fmla="*/ 272 h 407"/>
                      <a:gd name="T38" fmla="*/ 51 w 620"/>
                      <a:gd name="T39" fmla="*/ 263 h 407"/>
                      <a:gd name="T40" fmla="*/ 51 w 620"/>
                      <a:gd name="T41" fmla="*/ 255 h 407"/>
                      <a:gd name="T42" fmla="*/ 51 w 620"/>
                      <a:gd name="T43" fmla="*/ 238 h 407"/>
                      <a:gd name="T44" fmla="*/ 51 w 620"/>
                      <a:gd name="T45" fmla="*/ 221 h 407"/>
                      <a:gd name="T46" fmla="*/ 43 w 620"/>
                      <a:gd name="T47" fmla="*/ 204 h 407"/>
                      <a:gd name="T48" fmla="*/ 34 w 620"/>
                      <a:gd name="T49" fmla="*/ 187 h 407"/>
                      <a:gd name="T50" fmla="*/ 34 w 620"/>
                      <a:gd name="T51" fmla="*/ 170 h 407"/>
                      <a:gd name="T52" fmla="*/ 26 w 620"/>
                      <a:gd name="T53" fmla="*/ 161 h 407"/>
                      <a:gd name="T54" fmla="*/ 26 w 620"/>
                      <a:gd name="T55" fmla="*/ 145 h 407"/>
                      <a:gd name="T56" fmla="*/ 17 w 620"/>
                      <a:gd name="T57" fmla="*/ 136 h 407"/>
                      <a:gd name="T58" fmla="*/ 9 w 620"/>
                      <a:gd name="T59" fmla="*/ 119 h 407"/>
                      <a:gd name="T60" fmla="*/ 9 w 620"/>
                      <a:gd name="T61" fmla="*/ 102 h 407"/>
                      <a:gd name="T62" fmla="*/ 9 w 620"/>
                      <a:gd name="T63" fmla="*/ 94 h 407"/>
                      <a:gd name="T64" fmla="*/ 17 w 620"/>
                      <a:gd name="T65" fmla="*/ 77 h 407"/>
                      <a:gd name="T66" fmla="*/ 17 w 620"/>
                      <a:gd name="T67" fmla="*/ 68 h 407"/>
                      <a:gd name="T68" fmla="*/ 9 w 620"/>
                      <a:gd name="T69" fmla="*/ 51 h 407"/>
                      <a:gd name="T70" fmla="*/ 9 w 620"/>
                      <a:gd name="T71" fmla="*/ 34 h 407"/>
                      <a:gd name="T72" fmla="*/ 9 w 620"/>
                      <a:gd name="T73" fmla="*/ 26 h 407"/>
                      <a:gd name="T74" fmla="*/ 17 w 620"/>
                      <a:gd name="T75" fmla="*/ 9 h 407"/>
                      <a:gd name="T76" fmla="*/ 119 w 620"/>
                      <a:gd name="T77" fmla="*/ 9 h 407"/>
                      <a:gd name="T78" fmla="*/ 230 w 620"/>
                      <a:gd name="T79" fmla="*/ 9 h 407"/>
                      <a:gd name="T80" fmla="*/ 340 w 620"/>
                      <a:gd name="T81" fmla="*/ 9 h 407"/>
                      <a:gd name="T82" fmla="*/ 425 w 620"/>
                      <a:gd name="T83" fmla="*/ 0 h 407"/>
                      <a:gd name="T84" fmla="*/ 501 w 620"/>
                      <a:gd name="T85" fmla="*/ 9 h 407"/>
                      <a:gd name="T86" fmla="*/ 518 w 620"/>
                      <a:gd name="T87" fmla="*/ 26 h 407"/>
                      <a:gd name="T88" fmla="*/ 510 w 620"/>
                      <a:gd name="T89" fmla="*/ 51 h 407"/>
                      <a:gd name="T90" fmla="*/ 518 w 620"/>
                      <a:gd name="T91" fmla="*/ 85 h 407"/>
                      <a:gd name="T92" fmla="*/ 544 w 620"/>
                      <a:gd name="T93" fmla="*/ 102 h 407"/>
                      <a:gd name="T94" fmla="*/ 561 w 620"/>
                      <a:gd name="T95" fmla="*/ 119 h 407"/>
                      <a:gd name="T96" fmla="*/ 569 w 620"/>
                      <a:gd name="T97" fmla="*/ 128 h 407"/>
                      <a:gd name="T98" fmla="*/ 586 w 620"/>
                      <a:gd name="T99" fmla="*/ 145 h 407"/>
                      <a:gd name="T100" fmla="*/ 595 w 620"/>
                      <a:gd name="T101" fmla="*/ 161 h 407"/>
                      <a:gd name="T102" fmla="*/ 612 w 620"/>
                      <a:gd name="T103" fmla="*/ 170 h 407"/>
                      <a:gd name="T104" fmla="*/ 620 w 620"/>
                      <a:gd name="T105" fmla="*/ 187 h 407"/>
                      <a:gd name="T106" fmla="*/ 612 w 620"/>
                      <a:gd name="T107" fmla="*/ 221 h 407"/>
                      <a:gd name="T108" fmla="*/ 603 w 620"/>
                      <a:gd name="T109" fmla="*/ 238 h 407"/>
                      <a:gd name="T110" fmla="*/ 595 w 620"/>
                      <a:gd name="T111" fmla="*/ 255 h 407"/>
                      <a:gd name="T112" fmla="*/ 569 w 620"/>
                      <a:gd name="T113" fmla="*/ 263 h 407"/>
                      <a:gd name="T114" fmla="*/ 544 w 620"/>
                      <a:gd name="T115" fmla="*/ 263 h 407"/>
                      <a:gd name="T116" fmla="*/ 535 w 620"/>
                      <a:gd name="T117" fmla="*/ 289 h 407"/>
                      <a:gd name="T118" fmla="*/ 544 w 620"/>
                      <a:gd name="T119" fmla="*/ 306 h 407"/>
                      <a:gd name="T120" fmla="*/ 544 w 620"/>
                      <a:gd name="T121" fmla="*/ 331 h 407"/>
                      <a:gd name="T122" fmla="*/ 535 w 620"/>
                      <a:gd name="T123" fmla="*/ 365 h 40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620"/>
                      <a:gd name="T187" fmla="*/ 0 h 407"/>
                      <a:gd name="T188" fmla="*/ 620 w 620"/>
                      <a:gd name="T189" fmla="*/ 407 h 40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620" h="407">
                        <a:moveTo>
                          <a:pt x="535" y="365"/>
                        </a:moveTo>
                        <a:lnTo>
                          <a:pt x="535" y="365"/>
                        </a:lnTo>
                        <a:lnTo>
                          <a:pt x="527" y="365"/>
                        </a:lnTo>
                        <a:lnTo>
                          <a:pt x="527" y="373"/>
                        </a:lnTo>
                        <a:lnTo>
                          <a:pt x="518" y="373"/>
                        </a:lnTo>
                        <a:lnTo>
                          <a:pt x="510" y="373"/>
                        </a:lnTo>
                        <a:lnTo>
                          <a:pt x="510" y="382"/>
                        </a:lnTo>
                        <a:lnTo>
                          <a:pt x="510" y="390"/>
                        </a:lnTo>
                        <a:lnTo>
                          <a:pt x="510" y="399"/>
                        </a:lnTo>
                        <a:lnTo>
                          <a:pt x="510" y="407"/>
                        </a:lnTo>
                        <a:lnTo>
                          <a:pt x="501" y="407"/>
                        </a:lnTo>
                        <a:lnTo>
                          <a:pt x="501" y="399"/>
                        </a:lnTo>
                        <a:lnTo>
                          <a:pt x="493" y="399"/>
                        </a:lnTo>
                        <a:lnTo>
                          <a:pt x="493" y="390"/>
                        </a:lnTo>
                        <a:lnTo>
                          <a:pt x="484" y="390"/>
                        </a:lnTo>
                        <a:lnTo>
                          <a:pt x="484" y="382"/>
                        </a:lnTo>
                        <a:lnTo>
                          <a:pt x="476" y="382"/>
                        </a:lnTo>
                        <a:lnTo>
                          <a:pt x="476" y="373"/>
                        </a:lnTo>
                        <a:lnTo>
                          <a:pt x="459" y="373"/>
                        </a:lnTo>
                        <a:lnTo>
                          <a:pt x="433" y="382"/>
                        </a:lnTo>
                        <a:lnTo>
                          <a:pt x="416" y="382"/>
                        </a:lnTo>
                        <a:lnTo>
                          <a:pt x="391" y="382"/>
                        </a:lnTo>
                        <a:lnTo>
                          <a:pt x="382" y="382"/>
                        </a:lnTo>
                        <a:lnTo>
                          <a:pt x="340" y="382"/>
                        </a:lnTo>
                        <a:lnTo>
                          <a:pt x="314" y="382"/>
                        </a:lnTo>
                        <a:lnTo>
                          <a:pt x="298" y="382"/>
                        </a:lnTo>
                        <a:lnTo>
                          <a:pt x="281" y="390"/>
                        </a:lnTo>
                        <a:lnTo>
                          <a:pt x="255" y="390"/>
                        </a:lnTo>
                        <a:lnTo>
                          <a:pt x="230" y="390"/>
                        </a:lnTo>
                        <a:lnTo>
                          <a:pt x="213" y="390"/>
                        </a:lnTo>
                        <a:lnTo>
                          <a:pt x="196" y="390"/>
                        </a:lnTo>
                        <a:lnTo>
                          <a:pt x="170" y="390"/>
                        </a:lnTo>
                        <a:lnTo>
                          <a:pt x="136" y="390"/>
                        </a:lnTo>
                        <a:lnTo>
                          <a:pt x="119" y="390"/>
                        </a:lnTo>
                        <a:lnTo>
                          <a:pt x="85" y="390"/>
                        </a:lnTo>
                        <a:lnTo>
                          <a:pt x="85" y="382"/>
                        </a:lnTo>
                        <a:lnTo>
                          <a:pt x="77" y="373"/>
                        </a:lnTo>
                        <a:lnTo>
                          <a:pt x="77" y="365"/>
                        </a:lnTo>
                        <a:lnTo>
                          <a:pt x="77" y="356"/>
                        </a:lnTo>
                        <a:lnTo>
                          <a:pt x="77" y="348"/>
                        </a:lnTo>
                        <a:lnTo>
                          <a:pt x="77" y="339"/>
                        </a:lnTo>
                        <a:lnTo>
                          <a:pt x="77" y="331"/>
                        </a:lnTo>
                        <a:lnTo>
                          <a:pt x="77" y="322"/>
                        </a:lnTo>
                        <a:lnTo>
                          <a:pt x="77" y="314"/>
                        </a:lnTo>
                        <a:lnTo>
                          <a:pt x="68" y="314"/>
                        </a:lnTo>
                        <a:lnTo>
                          <a:pt x="68" y="306"/>
                        </a:lnTo>
                        <a:lnTo>
                          <a:pt x="68" y="297"/>
                        </a:lnTo>
                        <a:lnTo>
                          <a:pt x="77" y="297"/>
                        </a:lnTo>
                        <a:lnTo>
                          <a:pt x="68" y="289"/>
                        </a:lnTo>
                        <a:lnTo>
                          <a:pt x="68" y="280"/>
                        </a:lnTo>
                        <a:lnTo>
                          <a:pt x="68" y="272"/>
                        </a:lnTo>
                        <a:lnTo>
                          <a:pt x="60" y="272"/>
                        </a:lnTo>
                        <a:lnTo>
                          <a:pt x="60" y="263"/>
                        </a:lnTo>
                        <a:lnTo>
                          <a:pt x="60" y="272"/>
                        </a:lnTo>
                        <a:lnTo>
                          <a:pt x="51" y="263"/>
                        </a:lnTo>
                        <a:lnTo>
                          <a:pt x="51" y="255"/>
                        </a:lnTo>
                        <a:lnTo>
                          <a:pt x="51" y="246"/>
                        </a:lnTo>
                        <a:lnTo>
                          <a:pt x="51" y="238"/>
                        </a:lnTo>
                        <a:lnTo>
                          <a:pt x="60" y="229"/>
                        </a:lnTo>
                        <a:lnTo>
                          <a:pt x="51" y="221"/>
                        </a:lnTo>
                        <a:lnTo>
                          <a:pt x="51" y="212"/>
                        </a:lnTo>
                        <a:lnTo>
                          <a:pt x="43" y="212"/>
                        </a:lnTo>
                        <a:lnTo>
                          <a:pt x="43" y="204"/>
                        </a:lnTo>
                        <a:lnTo>
                          <a:pt x="34" y="204"/>
                        </a:lnTo>
                        <a:lnTo>
                          <a:pt x="34" y="187"/>
                        </a:lnTo>
                        <a:lnTo>
                          <a:pt x="26" y="187"/>
                        </a:lnTo>
                        <a:lnTo>
                          <a:pt x="26" y="178"/>
                        </a:lnTo>
                        <a:lnTo>
                          <a:pt x="34" y="178"/>
                        </a:lnTo>
                        <a:lnTo>
                          <a:pt x="34" y="170"/>
                        </a:lnTo>
                        <a:lnTo>
                          <a:pt x="26" y="170"/>
                        </a:lnTo>
                        <a:lnTo>
                          <a:pt x="26" y="161"/>
                        </a:lnTo>
                        <a:lnTo>
                          <a:pt x="26" y="153"/>
                        </a:lnTo>
                        <a:lnTo>
                          <a:pt x="26" y="145"/>
                        </a:lnTo>
                        <a:lnTo>
                          <a:pt x="17" y="145"/>
                        </a:lnTo>
                        <a:lnTo>
                          <a:pt x="17" y="136"/>
                        </a:lnTo>
                        <a:lnTo>
                          <a:pt x="17" y="128"/>
                        </a:lnTo>
                        <a:lnTo>
                          <a:pt x="9" y="119"/>
                        </a:lnTo>
                        <a:lnTo>
                          <a:pt x="9" y="111"/>
                        </a:lnTo>
                        <a:lnTo>
                          <a:pt x="0" y="111"/>
                        </a:lnTo>
                        <a:lnTo>
                          <a:pt x="9" y="102"/>
                        </a:lnTo>
                        <a:lnTo>
                          <a:pt x="9" y="94"/>
                        </a:lnTo>
                        <a:lnTo>
                          <a:pt x="9" y="85"/>
                        </a:lnTo>
                        <a:lnTo>
                          <a:pt x="17" y="85"/>
                        </a:lnTo>
                        <a:lnTo>
                          <a:pt x="17" y="77"/>
                        </a:lnTo>
                        <a:lnTo>
                          <a:pt x="17" y="68"/>
                        </a:lnTo>
                        <a:lnTo>
                          <a:pt x="17" y="60"/>
                        </a:lnTo>
                        <a:lnTo>
                          <a:pt x="17" y="51"/>
                        </a:lnTo>
                        <a:lnTo>
                          <a:pt x="9" y="51"/>
                        </a:lnTo>
                        <a:lnTo>
                          <a:pt x="9" y="43"/>
                        </a:lnTo>
                        <a:lnTo>
                          <a:pt x="9" y="34"/>
                        </a:lnTo>
                        <a:lnTo>
                          <a:pt x="17" y="26"/>
                        </a:lnTo>
                        <a:lnTo>
                          <a:pt x="9" y="26"/>
                        </a:lnTo>
                        <a:lnTo>
                          <a:pt x="9" y="17"/>
                        </a:lnTo>
                        <a:lnTo>
                          <a:pt x="9" y="9"/>
                        </a:lnTo>
                        <a:lnTo>
                          <a:pt x="17" y="9"/>
                        </a:lnTo>
                        <a:lnTo>
                          <a:pt x="60" y="9"/>
                        </a:lnTo>
                        <a:lnTo>
                          <a:pt x="77" y="9"/>
                        </a:lnTo>
                        <a:lnTo>
                          <a:pt x="111" y="9"/>
                        </a:lnTo>
                        <a:lnTo>
                          <a:pt x="119" y="9"/>
                        </a:lnTo>
                        <a:lnTo>
                          <a:pt x="162" y="9"/>
                        </a:lnTo>
                        <a:lnTo>
                          <a:pt x="170" y="9"/>
                        </a:lnTo>
                        <a:lnTo>
                          <a:pt x="204" y="9"/>
                        </a:lnTo>
                        <a:lnTo>
                          <a:pt x="230" y="9"/>
                        </a:lnTo>
                        <a:lnTo>
                          <a:pt x="255" y="9"/>
                        </a:lnTo>
                        <a:lnTo>
                          <a:pt x="281" y="9"/>
                        </a:lnTo>
                        <a:lnTo>
                          <a:pt x="298" y="9"/>
                        </a:lnTo>
                        <a:lnTo>
                          <a:pt x="340" y="9"/>
                        </a:lnTo>
                        <a:lnTo>
                          <a:pt x="382" y="9"/>
                        </a:lnTo>
                        <a:lnTo>
                          <a:pt x="391" y="9"/>
                        </a:lnTo>
                        <a:lnTo>
                          <a:pt x="425" y="0"/>
                        </a:lnTo>
                        <a:lnTo>
                          <a:pt x="459" y="0"/>
                        </a:lnTo>
                        <a:lnTo>
                          <a:pt x="467" y="0"/>
                        </a:lnTo>
                        <a:lnTo>
                          <a:pt x="510" y="0"/>
                        </a:lnTo>
                        <a:lnTo>
                          <a:pt x="501" y="9"/>
                        </a:lnTo>
                        <a:lnTo>
                          <a:pt x="510" y="9"/>
                        </a:lnTo>
                        <a:lnTo>
                          <a:pt x="510" y="17"/>
                        </a:lnTo>
                        <a:lnTo>
                          <a:pt x="518" y="26"/>
                        </a:lnTo>
                        <a:lnTo>
                          <a:pt x="518" y="34"/>
                        </a:lnTo>
                        <a:lnTo>
                          <a:pt x="518" y="43"/>
                        </a:lnTo>
                        <a:lnTo>
                          <a:pt x="510" y="51"/>
                        </a:lnTo>
                        <a:lnTo>
                          <a:pt x="518" y="60"/>
                        </a:lnTo>
                        <a:lnTo>
                          <a:pt x="518" y="68"/>
                        </a:lnTo>
                        <a:lnTo>
                          <a:pt x="518" y="77"/>
                        </a:lnTo>
                        <a:lnTo>
                          <a:pt x="518" y="85"/>
                        </a:lnTo>
                        <a:lnTo>
                          <a:pt x="527" y="94"/>
                        </a:lnTo>
                        <a:lnTo>
                          <a:pt x="527" y="102"/>
                        </a:lnTo>
                        <a:lnTo>
                          <a:pt x="535" y="102"/>
                        </a:lnTo>
                        <a:lnTo>
                          <a:pt x="544" y="102"/>
                        </a:lnTo>
                        <a:lnTo>
                          <a:pt x="552" y="111"/>
                        </a:lnTo>
                        <a:lnTo>
                          <a:pt x="561" y="111"/>
                        </a:lnTo>
                        <a:lnTo>
                          <a:pt x="561" y="119"/>
                        </a:lnTo>
                        <a:lnTo>
                          <a:pt x="569" y="119"/>
                        </a:lnTo>
                        <a:lnTo>
                          <a:pt x="569" y="128"/>
                        </a:lnTo>
                        <a:lnTo>
                          <a:pt x="569" y="136"/>
                        </a:lnTo>
                        <a:lnTo>
                          <a:pt x="578" y="136"/>
                        </a:lnTo>
                        <a:lnTo>
                          <a:pt x="586" y="145"/>
                        </a:lnTo>
                        <a:lnTo>
                          <a:pt x="586" y="153"/>
                        </a:lnTo>
                        <a:lnTo>
                          <a:pt x="595" y="161"/>
                        </a:lnTo>
                        <a:lnTo>
                          <a:pt x="603" y="161"/>
                        </a:lnTo>
                        <a:lnTo>
                          <a:pt x="612" y="170"/>
                        </a:lnTo>
                        <a:lnTo>
                          <a:pt x="612" y="178"/>
                        </a:lnTo>
                        <a:lnTo>
                          <a:pt x="620" y="187"/>
                        </a:lnTo>
                        <a:lnTo>
                          <a:pt x="620" y="195"/>
                        </a:lnTo>
                        <a:lnTo>
                          <a:pt x="612" y="212"/>
                        </a:lnTo>
                        <a:lnTo>
                          <a:pt x="612" y="221"/>
                        </a:lnTo>
                        <a:lnTo>
                          <a:pt x="603" y="221"/>
                        </a:lnTo>
                        <a:lnTo>
                          <a:pt x="603" y="229"/>
                        </a:lnTo>
                        <a:lnTo>
                          <a:pt x="603" y="238"/>
                        </a:lnTo>
                        <a:lnTo>
                          <a:pt x="603" y="246"/>
                        </a:lnTo>
                        <a:lnTo>
                          <a:pt x="595" y="246"/>
                        </a:lnTo>
                        <a:lnTo>
                          <a:pt x="595" y="255"/>
                        </a:lnTo>
                        <a:lnTo>
                          <a:pt x="586" y="255"/>
                        </a:lnTo>
                        <a:lnTo>
                          <a:pt x="578" y="255"/>
                        </a:lnTo>
                        <a:lnTo>
                          <a:pt x="569" y="263"/>
                        </a:lnTo>
                        <a:lnTo>
                          <a:pt x="561" y="263"/>
                        </a:lnTo>
                        <a:lnTo>
                          <a:pt x="552" y="263"/>
                        </a:lnTo>
                        <a:lnTo>
                          <a:pt x="544" y="272"/>
                        </a:lnTo>
                        <a:lnTo>
                          <a:pt x="544" y="263"/>
                        </a:lnTo>
                        <a:lnTo>
                          <a:pt x="535" y="272"/>
                        </a:lnTo>
                        <a:lnTo>
                          <a:pt x="535" y="280"/>
                        </a:lnTo>
                        <a:lnTo>
                          <a:pt x="535" y="289"/>
                        </a:lnTo>
                        <a:lnTo>
                          <a:pt x="535" y="297"/>
                        </a:lnTo>
                        <a:lnTo>
                          <a:pt x="544" y="297"/>
                        </a:lnTo>
                        <a:lnTo>
                          <a:pt x="544" y="306"/>
                        </a:lnTo>
                        <a:lnTo>
                          <a:pt x="544" y="314"/>
                        </a:lnTo>
                        <a:lnTo>
                          <a:pt x="544" y="331"/>
                        </a:lnTo>
                        <a:lnTo>
                          <a:pt x="544" y="339"/>
                        </a:lnTo>
                        <a:lnTo>
                          <a:pt x="535" y="348"/>
                        </a:lnTo>
                        <a:lnTo>
                          <a:pt x="535" y="356"/>
                        </a:lnTo>
                        <a:lnTo>
                          <a:pt x="535" y="365"/>
                        </a:lnTo>
                        <a:close/>
                      </a:path>
                    </a:pathLst>
                  </a:custGeom>
                  <a:solidFill>
                    <a:srgbClr val="8DA3FF"/>
                  </a:solidFill>
                  <a:ln w="12700">
                    <a:solidFill>
                      <a:schemeClr val="tx1"/>
                    </a:solidFill>
                    <a:round/>
                    <a:headEnd/>
                    <a:tailEnd/>
                  </a:ln>
                </p:spPr>
                <p:txBody>
                  <a:bodyPr/>
                  <a:lstStyle/>
                  <a:p>
                    <a:endParaRPr lang="en-US" sz="1350"/>
                  </a:p>
                </p:txBody>
              </p:sp>
              <p:sp>
                <p:nvSpPr>
                  <p:cNvPr id="297" name="Freeform 91"/>
                  <p:cNvSpPr>
                    <a:spLocks/>
                  </p:cNvSpPr>
                  <p:nvPr/>
                </p:nvSpPr>
                <p:spPr bwMode="auto">
                  <a:xfrm>
                    <a:off x="5041" y="1343"/>
                    <a:ext cx="340" cy="178"/>
                  </a:xfrm>
                  <a:custGeom>
                    <a:avLst/>
                    <a:gdLst>
                      <a:gd name="T0" fmla="*/ 213 w 340"/>
                      <a:gd name="T1" fmla="*/ 153 h 178"/>
                      <a:gd name="T2" fmla="*/ 204 w 340"/>
                      <a:gd name="T3" fmla="*/ 144 h 178"/>
                      <a:gd name="T4" fmla="*/ 204 w 340"/>
                      <a:gd name="T5" fmla="*/ 136 h 178"/>
                      <a:gd name="T6" fmla="*/ 196 w 340"/>
                      <a:gd name="T7" fmla="*/ 127 h 178"/>
                      <a:gd name="T8" fmla="*/ 187 w 340"/>
                      <a:gd name="T9" fmla="*/ 127 h 178"/>
                      <a:gd name="T10" fmla="*/ 162 w 340"/>
                      <a:gd name="T11" fmla="*/ 136 h 178"/>
                      <a:gd name="T12" fmla="*/ 128 w 340"/>
                      <a:gd name="T13" fmla="*/ 136 h 178"/>
                      <a:gd name="T14" fmla="*/ 85 w 340"/>
                      <a:gd name="T15" fmla="*/ 153 h 178"/>
                      <a:gd name="T16" fmla="*/ 85 w 340"/>
                      <a:gd name="T17" fmla="*/ 153 h 178"/>
                      <a:gd name="T18" fmla="*/ 68 w 340"/>
                      <a:gd name="T19" fmla="*/ 153 h 178"/>
                      <a:gd name="T20" fmla="*/ 68 w 340"/>
                      <a:gd name="T21" fmla="*/ 161 h 178"/>
                      <a:gd name="T22" fmla="*/ 51 w 340"/>
                      <a:gd name="T23" fmla="*/ 161 h 178"/>
                      <a:gd name="T24" fmla="*/ 0 w 340"/>
                      <a:gd name="T25" fmla="*/ 170 h 178"/>
                      <a:gd name="T26" fmla="*/ 0 w 340"/>
                      <a:gd name="T27" fmla="*/ 110 h 178"/>
                      <a:gd name="T28" fmla="*/ 26 w 340"/>
                      <a:gd name="T29" fmla="*/ 68 h 178"/>
                      <a:gd name="T30" fmla="*/ 77 w 340"/>
                      <a:gd name="T31" fmla="*/ 60 h 178"/>
                      <a:gd name="T32" fmla="*/ 128 w 340"/>
                      <a:gd name="T33" fmla="*/ 51 h 178"/>
                      <a:gd name="T34" fmla="*/ 187 w 340"/>
                      <a:gd name="T35" fmla="*/ 34 h 178"/>
                      <a:gd name="T36" fmla="*/ 187 w 340"/>
                      <a:gd name="T37" fmla="*/ 26 h 178"/>
                      <a:gd name="T38" fmla="*/ 187 w 340"/>
                      <a:gd name="T39" fmla="*/ 17 h 178"/>
                      <a:gd name="T40" fmla="*/ 204 w 340"/>
                      <a:gd name="T41" fmla="*/ 17 h 178"/>
                      <a:gd name="T42" fmla="*/ 213 w 340"/>
                      <a:gd name="T43" fmla="*/ 0 h 178"/>
                      <a:gd name="T44" fmla="*/ 221 w 340"/>
                      <a:gd name="T45" fmla="*/ 0 h 178"/>
                      <a:gd name="T46" fmla="*/ 238 w 340"/>
                      <a:gd name="T47" fmla="*/ 26 h 178"/>
                      <a:gd name="T48" fmla="*/ 247 w 340"/>
                      <a:gd name="T49" fmla="*/ 34 h 178"/>
                      <a:gd name="T50" fmla="*/ 230 w 340"/>
                      <a:gd name="T51" fmla="*/ 60 h 178"/>
                      <a:gd name="T52" fmla="*/ 221 w 340"/>
                      <a:gd name="T53" fmla="*/ 76 h 178"/>
                      <a:gd name="T54" fmla="*/ 238 w 340"/>
                      <a:gd name="T55" fmla="*/ 76 h 178"/>
                      <a:gd name="T56" fmla="*/ 247 w 340"/>
                      <a:gd name="T57" fmla="*/ 76 h 178"/>
                      <a:gd name="T58" fmla="*/ 272 w 340"/>
                      <a:gd name="T59" fmla="*/ 110 h 178"/>
                      <a:gd name="T60" fmla="*/ 281 w 340"/>
                      <a:gd name="T61" fmla="*/ 127 h 178"/>
                      <a:gd name="T62" fmla="*/ 306 w 340"/>
                      <a:gd name="T63" fmla="*/ 127 h 178"/>
                      <a:gd name="T64" fmla="*/ 315 w 340"/>
                      <a:gd name="T65" fmla="*/ 127 h 178"/>
                      <a:gd name="T66" fmla="*/ 332 w 340"/>
                      <a:gd name="T67" fmla="*/ 110 h 178"/>
                      <a:gd name="T68" fmla="*/ 298 w 340"/>
                      <a:gd name="T69" fmla="*/ 85 h 178"/>
                      <a:gd name="T70" fmla="*/ 323 w 340"/>
                      <a:gd name="T71" fmla="*/ 85 h 178"/>
                      <a:gd name="T72" fmla="*/ 340 w 340"/>
                      <a:gd name="T73" fmla="*/ 119 h 178"/>
                      <a:gd name="T74" fmla="*/ 306 w 340"/>
                      <a:gd name="T75" fmla="*/ 144 h 178"/>
                      <a:gd name="T76" fmla="*/ 281 w 340"/>
                      <a:gd name="T77" fmla="*/ 161 h 178"/>
                      <a:gd name="T78" fmla="*/ 281 w 340"/>
                      <a:gd name="T79" fmla="*/ 136 h 178"/>
                      <a:gd name="T80" fmla="*/ 255 w 340"/>
                      <a:gd name="T81" fmla="*/ 161 h 178"/>
                      <a:gd name="T82" fmla="*/ 238 w 340"/>
                      <a:gd name="T83" fmla="*/ 178 h 178"/>
                      <a:gd name="T84" fmla="*/ 230 w 340"/>
                      <a:gd name="T85" fmla="*/ 161 h 178"/>
                      <a:gd name="T86" fmla="*/ 221 w 340"/>
                      <a:gd name="T87" fmla="*/ 153 h 178"/>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340"/>
                      <a:gd name="T133" fmla="*/ 0 h 178"/>
                      <a:gd name="T134" fmla="*/ 340 w 340"/>
                      <a:gd name="T135" fmla="*/ 178 h 178"/>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340" h="178">
                        <a:moveTo>
                          <a:pt x="213" y="153"/>
                        </a:moveTo>
                        <a:lnTo>
                          <a:pt x="213" y="153"/>
                        </a:lnTo>
                        <a:lnTo>
                          <a:pt x="213" y="144"/>
                        </a:lnTo>
                        <a:lnTo>
                          <a:pt x="204" y="144"/>
                        </a:lnTo>
                        <a:lnTo>
                          <a:pt x="204" y="136"/>
                        </a:lnTo>
                        <a:lnTo>
                          <a:pt x="196" y="127"/>
                        </a:lnTo>
                        <a:lnTo>
                          <a:pt x="196" y="119"/>
                        </a:lnTo>
                        <a:lnTo>
                          <a:pt x="187" y="127"/>
                        </a:lnTo>
                        <a:lnTo>
                          <a:pt x="162" y="136"/>
                        </a:lnTo>
                        <a:lnTo>
                          <a:pt x="136" y="136"/>
                        </a:lnTo>
                        <a:lnTo>
                          <a:pt x="128" y="136"/>
                        </a:lnTo>
                        <a:lnTo>
                          <a:pt x="94" y="144"/>
                        </a:lnTo>
                        <a:lnTo>
                          <a:pt x="85" y="153"/>
                        </a:lnTo>
                        <a:lnTo>
                          <a:pt x="68" y="153"/>
                        </a:lnTo>
                        <a:lnTo>
                          <a:pt x="68" y="161"/>
                        </a:lnTo>
                        <a:lnTo>
                          <a:pt x="68" y="153"/>
                        </a:lnTo>
                        <a:lnTo>
                          <a:pt x="51" y="161"/>
                        </a:lnTo>
                        <a:lnTo>
                          <a:pt x="43" y="161"/>
                        </a:lnTo>
                        <a:lnTo>
                          <a:pt x="0" y="170"/>
                        </a:lnTo>
                        <a:lnTo>
                          <a:pt x="0" y="161"/>
                        </a:lnTo>
                        <a:lnTo>
                          <a:pt x="0" y="110"/>
                        </a:lnTo>
                        <a:lnTo>
                          <a:pt x="0" y="76"/>
                        </a:lnTo>
                        <a:lnTo>
                          <a:pt x="26" y="68"/>
                        </a:lnTo>
                        <a:lnTo>
                          <a:pt x="34" y="68"/>
                        </a:lnTo>
                        <a:lnTo>
                          <a:pt x="77" y="60"/>
                        </a:lnTo>
                        <a:lnTo>
                          <a:pt x="94" y="60"/>
                        </a:lnTo>
                        <a:lnTo>
                          <a:pt x="128" y="51"/>
                        </a:lnTo>
                        <a:lnTo>
                          <a:pt x="187" y="34"/>
                        </a:lnTo>
                        <a:lnTo>
                          <a:pt x="187" y="26"/>
                        </a:lnTo>
                        <a:lnTo>
                          <a:pt x="196" y="26"/>
                        </a:lnTo>
                        <a:lnTo>
                          <a:pt x="187" y="17"/>
                        </a:lnTo>
                        <a:lnTo>
                          <a:pt x="196" y="17"/>
                        </a:lnTo>
                        <a:lnTo>
                          <a:pt x="204" y="17"/>
                        </a:lnTo>
                        <a:lnTo>
                          <a:pt x="204" y="9"/>
                        </a:lnTo>
                        <a:lnTo>
                          <a:pt x="213" y="0"/>
                        </a:lnTo>
                        <a:lnTo>
                          <a:pt x="221" y="0"/>
                        </a:lnTo>
                        <a:lnTo>
                          <a:pt x="238" y="26"/>
                        </a:lnTo>
                        <a:lnTo>
                          <a:pt x="247" y="26"/>
                        </a:lnTo>
                        <a:lnTo>
                          <a:pt x="247" y="34"/>
                        </a:lnTo>
                        <a:lnTo>
                          <a:pt x="230" y="43"/>
                        </a:lnTo>
                        <a:lnTo>
                          <a:pt x="230" y="60"/>
                        </a:lnTo>
                        <a:lnTo>
                          <a:pt x="221" y="60"/>
                        </a:lnTo>
                        <a:lnTo>
                          <a:pt x="221" y="76"/>
                        </a:lnTo>
                        <a:lnTo>
                          <a:pt x="230" y="85"/>
                        </a:lnTo>
                        <a:lnTo>
                          <a:pt x="238" y="76"/>
                        </a:lnTo>
                        <a:lnTo>
                          <a:pt x="247" y="76"/>
                        </a:lnTo>
                        <a:lnTo>
                          <a:pt x="255" y="85"/>
                        </a:lnTo>
                        <a:lnTo>
                          <a:pt x="272" y="110"/>
                        </a:lnTo>
                        <a:lnTo>
                          <a:pt x="281" y="110"/>
                        </a:lnTo>
                        <a:lnTo>
                          <a:pt x="281" y="127"/>
                        </a:lnTo>
                        <a:lnTo>
                          <a:pt x="298" y="136"/>
                        </a:lnTo>
                        <a:lnTo>
                          <a:pt x="306" y="127"/>
                        </a:lnTo>
                        <a:lnTo>
                          <a:pt x="306" y="136"/>
                        </a:lnTo>
                        <a:lnTo>
                          <a:pt x="315" y="127"/>
                        </a:lnTo>
                        <a:lnTo>
                          <a:pt x="332" y="119"/>
                        </a:lnTo>
                        <a:lnTo>
                          <a:pt x="332" y="110"/>
                        </a:lnTo>
                        <a:lnTo>
                          <a:pt x="315" y="93"/>
                        </a:lnTo>
                        <a:lnTo>
                          <a:pt x="298" y="85"/>
                        </a:lnTo>
                        <a:lnTo>
                          <a:pt x="315" y="85"/>
                        </a:lnTo>
                        <a:lnTo>
                          <a:pt x="323" y="85"/>
                        </a:lnTo>
                        <a:lnTo>
                          <a:pt x="332" y="102"/>
                        </a:lnTo>
                        <a:lnTo>
                          <a:pt x="340" y="119"/>
                        </a:lnTo>
                        <a:lnTo>
                          <a:pt x="340" y="127"/>
                        </a:lnTo>
                        <a:lnTo>
                          <a:pt x="306" y="144"/>
                        </a:lnTo>
                        <a:lnTo>
                          <a:pt x="298" y="153"/>
                        </a:lnTo>
                        <a:lnTo>
                          <a:pt x="281" y="161"/>
                        </a:lnTo>
                        <a:lnTo>
                          <a:pt x="281" y="136"/>
                        </a:lnTo>
                        <a:lnTo>
                          <a:pt x="264" y="161"/>
                        </a:lnTo>
                        <a:lnTo>
                          <a:pt x="255" y="161"/>
                        </a:lnTo>
                        <a:lnTo>
                          <a:pt x="247" y="178"/>
                        </a:lnTo>
                        <a:lnTo>
                          <a:pt x="238" y="178"/>
                        </a:lnTo>
                        <a:lnTo>
                          <a:pt x="230" y="161"/>
                        </a:lnTo>
                        <a:lnTo>
                          <a:pt x="221" y="153"/>
                        </a:lnTo>
                        <a:lnTo>
                          <a:pt x="213" y="153"/>
                        </a:lnTo>
                        <a:close/>
                      </a:path>
                    </a:pathLst>
                  </a:custGeom>
                  <a:solidFill>
                    <a:srgbClr val="8DA3FF"/>
                  </a:solidFill>
                  <a:ln w="12700">
                    <a:solidFill>
                      <a:schemeClr val="tx1"/>
                    </a:solidFill>
                    <a:round/>
                    <a:headEnd/>
                    <a:tailEnd/>
                  </a:ln>
                </p:spPr>
                <p:txBody>
                  <a:bodyPr/>
                  <a:lstStyle/>
                  <a:p>
                    <a:endParaRPr lang="en-US" sz="1350"/>
                  </a:p>
                </p:txBody>
              </p:sp>
              <p:sp>
                <p:nvSpPr>
                  <p:cNvPr id="298" name="Freeform 92"/>
                  <p:cNvSpPr>
                    <a:spLocks/>
                  </p:cNvSpPr>
                  <p:nvPr/>
                </p:nvSpPr>
                <p:spPr bwMode="auto">
                  <a:xfrm>
                    <a:off x="5313" y="1513"/>
                    <a:ext cx="34" cy="25"/>
                  </a:xfrm>
                  <a:custGeom>
                    <a:avLst/>
                    <a:gdLst>
                      <a:gd name="T0" fmla="*/ 17 w 34"/>
                      <a:gd name="T1" fmla="*/ 8 h 25"/>
                      <a:gd name="T2" fmla="*/ 17 w 34"/>
                      <a:gd name="T3" fmla="*/ 0 h 25"/>
                      <a:gd name="T4" fmla="*/ 26 w 34"/>
                      <a:gd name="T5" fmla="*/ 8 h 25"/>
                      <a:gd name="T6" fmla="*/ 17 w 34"/>
                      <a:gd name="T7" fmla="*/ 8 h 25"/>
                      <a:gd name="T8" fmla="*/ 26 w 34"/>
                      <a:gd name="T9" fmla="*/ 8 h 25"/>
                      <a:gd name="T10" fmla="*/ 34 w 34"/>
                      <a:gd name="T11" fmla="*/ 17 h 25"/>
                      <a:gd name="T12" fmla="*/ 9 w 34"/>
                      <a:gd name="T13" fmla="*/ 25 h 25"/>
                      <a:gd name="T14" fmla="*/ 9 w 34"/>
                      <a:gd name="T15" fmla="*/ 25 h 25"/>
                      <a:gd name="T16" fmla="*/ 0 w 34"/>
                      <a:gd name="T17" fmla="*/ 25 h 25"/>
                      <a:gd name="T18" fmla="*/ 0 w 34"/>
                      <a:gd name="T19" fmla="*/ 17 h 25"/>
                      <a:gd name="T20" fmla="*/ 9 w 34"/>
                      <a:gd name="T21" fmla="*/ 25 h 25"/>
                      <a:gd name="T22" fmla="*/ 9 w 34"/>
                      <a:gd name="T23" fmla="*/ 17 h 25"/>
                      <a:gd name="T24" fmla="*/ 9 w 34"/>
                      <a:gd name="T25" fmla="*/ 8 h 25"/>
                      <a:gd name="T26" fmla="*/ 17 w 34"/>
                      <a:gd name="T27" fmla="*/ 0 h 25"/>
                      <a:gd name="T28" fmla="*/ 17 w 34"/>
                      <a:gd name="T29" fmla="*/ 8 h 2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4"/>
                      <a:gd name="T46" fmla="*/ 0 h 25"/>
                      <a:gd name="T47" fmla="*/ 34 w 34"/>
                      <a:gd name="T48" fmla="*/ 25 h 2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4" h="25">
                        <a:moveTo>
                          <a:pt x="17" y="8"/>
                        </a:moveTo>
                        <a:lnTo>
                          <a:pt x="17" y="0"/>
                        </a:lnTo>
                        <a:lnTo>
                          <a:pt x="26" y="8"/>
                        </a:lnTo>
                        <a:lnTo>
                          <a:pt x="17" y="8"/>
                        </a:lnTo>
                        <a:lnTo>
                          <a:pt x="26" y="8"/>
                        </a:lnTo>
                        <a:lnTo>
                          <a:pt x="34" y="17"/>
                        </a:lnTo>
                        <a:lnTo>
                          <a:pt x="9" y="25"/>
                        </a:lnTo>
                        <a:lnTo>
                          <a:pt x="0" y="25"/>
                        </a:lnTo>
                        <a:lnTo>
                          <a:pt x="0" y="17"/>
                        </a:lnTo>
                        <a:lnTo>
                          <a:pt x="9" y="25"/>
                        </a:lnTo>
                        <a:lnTo>
                          <a:pt x="9" y="17"/>
                        </a:lnTo>
                        <a:lnTo>
                          <a:pt x="9" y="8"/>
                        </a:lnTo>
                        <a:lnTo>
                          <a:pt x="17" y="0"/>
                        </a:lnTo>
                        <a:lnTo>
                          <a:pt x="17" y="8"/>
                        </a:lnTo>
                        <a:close/>
                      </a:path>
                    </a:pathLst>
                  </a:custGeom>
                  <a:solidFill>
                    <a:srgbClr val="8DA3FF"/>
                  </a:solidFill>
                  <a:ln w="12700">
                    <a:solidFill>
                      <a:schemeClr val="tx1"/>
                    </a:solidFill>
                    <a:round/>
                    <a:headEnd/>
                    <a:tailEnd/>
                  </a:ln>
                </p:spPr>
                <p:txBody>
                  <a:bodyPr/>
                  <a:lstStyle/>
                  <a:p>
                    <a:endParaRPr lang="en-US" sz="1350"/>
                  </a:p>
                </p:txBody>
              </p:sp>
              <p:sp>
                <p:nvSpPr>
                  <p:cNvPr id="299" name="Freeform 93"/>
                  <p:cNvSpPr>
                    <a:spLocks/>
                  </p:cNvSpPr>
                  <p:nvPr/>
                </p:nvSpPr>
                <p:spPr bwMode="auto">
                  <a:xfrm>
                    <a:off x="5373" y="1513"/>
                    <a:ext cx="25" cy="17"/>
                  </a:xfrm>
                  <a:custGeom>
                    <a:avLst/>
                    <a:gdLst>
                      <a:gd name="T0" fmla="*/ 17 w 25"/>
                      <a:gd name="T1" fmla="*/ 8 h 17"/>
                      <a:gd name="T2" fmla="*/ 17 w 25"/>
                      <a:gd name="T3" fmla="*/ 0 h 17"/>
                      <a:gd name="T4" fmla="*/ 17 w 25"/>
                      <a:gd name="T5" fmla="*/ 0 h 17"/>
                      <a:gd name="T6" fmla="*/ 8 w 25"/>
                      <a:gd name="T7" fmla="*/ 8 h 17"/>
                      <a:gd name="T8" fmla="*/ 17 w 25"/>
                      <a:gd name="T9" fmla="*/ 0 h 17"/>
                      <a:gd name="T10" fmla="*/ 8 w 25"/>
                      <a:gd name="T11" fmla="*/ 0 h 17"/>
                      <a:gd name="T12" fmla="*/ 25 w 25"/>
                      <a:gd name="T13" fmla="*/ 8 h 17"/>
                      <a:gd name="T14" fmla="*/ 25 w 25"/>
                      <a:gd name="T15" fmla="*/ 8 h 17"/>
                      <a:gd name="T16" fmla="*/ 8 w 25"/>
                      <a:gd name="T17" fmla="*/ 17 h 17"/>
                      <a:gd name="T18" fmla="*/ 0 w 25"/>
                      <a:gd name="T19" fmla="*/ 17 h 17"/>
                      <a:gd name="T20" fmla="*/ 0 w 25"/>
                      <a:gd name="T21" fmla="*/ 17 h 17"/>
                      <a:gd name="T22" fmla="*/ 8 w 25"/>
                      <a:gd name="T23" fmla="*/ 8 h 17"/>
                      <a:gd name="T24" fmla="*/ 17 w 25"/>
                      <a:gd name="T25" fmla="*/ 8 h 1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5"/>
                      <a:gd name="T40" fmla="*/ 0 h 17"/>
                      <a:gd name="T41" fmla="*/ 25 w 25"/>
                      <a:gd name="T42" fmla="*/ 17 h 1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5" h="17">
                        <a:moveTo>
                          <a:pt x="17" y="8"/>
                        </a:moveTo>
                        <a:lnTo>
                          <a:pt x="17" y="0"/>
                        </a:lnTo>
                        <a:lnTo>
                          <a:pt x="8" y="8"/>
                        </a:lnTo>
                        <a:lnTo>
                          <a:pt x="17" y="0"/>
                        </a:lnTo>
                        <a:lnTo>
                          <a:pt x="8" y="0"/>
                        </a:lnTo>
                        <a:lnTo>
                          <a:pt x="25" y="8"/>
                        </a:lnTo>
                        <a:lnTo>
                          <a:pt x="8" y="17"/>
                        </a:lnTo>
                        <a:lnTo>
                          <a:pt x="0" y="17"/>
                        </a:lnTo>
                        <a:lnTo>
                          <a:pt x="8" y="8"/>
                        </a:lnTo>
                        <a:lnTo>
                          <a:pt x="17" y="8"/>
                        </a:lnTo>
                        <a:close/>
                      </a:path>
                    </a:pathLst>
                  </a:custGeom>
                  <a:solidFill>
                    <a:srgbClr val="8DA3FF"/>
                  </a:solidFill>
                  <a:ln w="12700">
                    <a:solidFill>
                      <a:schemeClr val="tx1"/>
                    </a:solidFill>
                    <a:round/>
                    <a:headEnd/>
                    <a:tailEnd/>
                  </a:ln>
                </p:spPr>
                <p:txBody>
                  <a:bodyPr/>
                  <a:lstStyle/>
                  <a:p>
                    <a:endParaRPr lang="en-US" sz="1350"/>
                  </a:p>
                </p:txBody>
              </p:sp>
              <p:sp>
                <p:nvSpPr>
                  <p:cNvPr id="300" name="Freeform 94"/>
                  <p:cNvSpPr>
                    <a:spLocks/>
                  </p:cNvSpPr>
                  <p:nvPr/>
                </p:nvSpPr>
                <p:spPr bwMode="auto">
                  <a:xfrm>
                    <a:off x="2154" y="1606"/>
                    <a:ext cx="841" cy="424"/>
                  </a:xfrm>
                  <a:custGeom>
                    <a:avLst/>
                    <a:gdLst>
                      <a:gd name="T0" fmla="*/ 195 w 841"/>
                      <a:gd name="T1" fmla="*/ 347 h 424"/>
                      <a:gd name="T2" fmla="*/ 144 w 841"/>
                      <a:gd name="T3" fmla="*/ 271 h 424"/>
                      <a:gd name="T4" fmla="*/ 0 w 841"/>
                      <a:gd name="T5" fmla="*/ 263 h 424"/>
                      <a:gd name="T6" fmla="*/ 17 w 841"/>
                      <a:gd name="T7" fmla="*/ 127 h 424"/>
                      <a:gd name="T8" fmla="*/ 119 w 841"/>
                      <a:gd name="T9" fmla="*/ 8 h 424"/>
                      <a:gd name="T10" fmla="*/ 382 w 841"/>
                      <a:gd name="T11" fmla="*/ 25 h 424"/>
                      <a:gd name="T12" fmla="*/ 543 w 841"/>
                      <a:gd name="T13" fmla="*/ 42 h 424"/>
                      <a:gd name="T14" fmla="*/ 577 w 841"/>
                      <a:gd name="T15" fmla="*/ 51 h 424"/>
                      <a:gd name="T16" fmla="*/ 594 w 841"/>
                      <a:gd name="T17" fmla="*/ 59 h 424"/>
                      <a:gd name="T18" fmla="*/ 603 w 841"/>
                      <a:gd name="T19" fmla="*/ 51 h 424"/>
                      <a:gd name="T20" fmla="*/ 620 w 841"/>
                      <a:gd name="T21" fmla="*/ 51 h 424"/>
                      <a:gd name="T22" fmla="*/ 637 w 841"/>
                      <a:gd name="T23" fmla="*/ 51 h 424"/>
                      <a:gd name="T24" fmla="*/ 654 w 841"/>
                      <a:gd name="T25" fmla="*/ 51 h 424"/>
                      <a:gd name="T26" fmla="*/ 662 w 841"/>
                      <a:gd name="T27" fmla="*/ 59 h 424"/>
                      <a:gd name="T28" fmla="*/ 688 w 841"/>
                      <a:gd name="T29" fmla="*/ 68 h 424"/>
                      <a:gd name="T30" fmla="*/ 696 w 841"/>
                      <a:gd name="T31" fmla="*/ 68 h 424"/>
                      <a:gd name="T32" fmla="*/ 713 w 841"/>
                      <a:gd name="T33" fmla="*/ 76 h 424"/>
                      <a:gd name="T34" fmla="*/ 713 w 841"/>
                      <a:gd name="T35" fmla="*/ 85 h 424"/>
                      <a:gd name="T36" fmla="*/ 722 w 841"/>
                      <a:gd name="T37" fmla="*/ 93 h 424"/>
                      <a:gd name="T38" fmla="*/ 739 w 841"/>
                      <a:gd name="T39" fmla="*/ 102 h 424"/>
                      <a:gd name="T40" fmla="*/ 739 w 841"/>
                      <a:gd name="T41" fmla="*/ 118 h 424"/>
                      <a:gd name="T42" fmla="*/ 747 w 841"/>
                      <a:gd name="T43" fmla="*/ 127 h 424"/>
                      <a:gd name="T44" fmla="*/ 747 w 841"/>
                      <a:gd name="T45" fmla="*/ 144 h 424"/>
                      <a:gd name="T46" fmla="*/ 756 w 841"/>
                      <a:gd name="T47" fmla="*/ 161 h 424"/>
                      <a:gd name="T48" fmla="*/ 764 w 841"/>
                      <a:gd name="T49" fmla="*/ 178 h 424"/>
                      <a:gd name="T50" fmla="*/ 764 w 841"/>
                      <a:gd name="T51" fmla="*/ 195 h 424"/>
                      <a:gd name="T52" fmla="*/ 764 w 841"/>
                      <a:gd name="T53" fmla="*/ 212 h 424"/>
                      <a:gd name="T54" fmla="*/ 764 w 841"/>
                      <a:gd name="T55" fmla="*/ 220 h 424"/>
                      <a:gd name="T56" fmla="*/ 773 w 841"/>
                      <a:gd name="T57" fmla="*/ 229 h 424"/>
                      <a:gd name="T58" fmla="*/ 781 w 841"/>
                      <a:gd name="T59" fmla="*/ 229 h 424"/>
                      <a:gd name="T60" fmla="*/ 790 w 841"/>
                      <a:gd name="T61" fmla="*/ 254 h 424"/>
                      <a:gd name="T62" fmla="*/ 781 w 841"/>
                      <a:gd name="T63" fmla="*/ 263 h 424"/>
                      <a:gd name="T64" fmla="*/ 790 w 841"/>
                      <a:gd name="T65" fmla="*/ 271 h 424"/>
                      <a:gd name="T66" fmla="*/ 790 w 841"/>
                      <a:gd name="T67" fmla="*/ 288 h 424"/>
                      <a:gd name="T68" fmla="*/ 790 w 841"/>
                      <a:gd name="T69" fmla="*/ 313 h 424"/>
                      <a:gd name="T70" fmla="*/ 798 w 841"/>
                      <a:gd name="T71" fmla="*/ 339 h 424"/>
                      <a:gd name="T72" fmla="*/ 807 w 841"/>
                      <a:gd name="T73" fmla="*/ 356 h 424"/>
                      <a:gd name="T74" fmla="*/ 807 w 841"/>
                      <a:gd name="T75" fmla="*/ 356 h 424"/>
                      <a:gd name="T76" fmla="*/ 815 w 841"/>
                      <a:gd name="T77" fmla="*/ 373 h 424"/>
                      <a:gd name="T78" fmla="*/ 807 w 841"/>
                      <a:gd name="T79" fmla="*/ 381 h 424"/>
                      <a:gd name="T80" fmla="*/ 824 w 841"/>
                      <a:gd name="T81" fmla="*/ 390 h 424"/>
                      <a:gd name="T82" fmla="*/ 832 w 841"/>
                      <a:gd name="T83" fmla="*/ 407 h 424"/>
                      <a:gd name="T84" fmla="*/ 841 w 841"/>
                      <a:gd name="T85" fmla="*/ 415 h 424"/>
                      <a:gd name="T86" fmla="*/ 798 w 841"/>
                      <a:gd name="T87" fmla="*/ 424 h 424"/>
                      <a:gd name="T88" fmla="*/ 696 w 841"/>
                      <a:gd name="T89" fmla="*/ 424 h 424"/>
                      <a:gd name="T90" fmla="*/ 586 w 841"/>
                      <a:gd name="T91" fmla="*/ 415 h 424"/>
                      <a:gd name="T92" fmla="*/ 475 w 841"/>
                      <a:gd name="T93" fmla="*/ 415 h 424"/>
                      <a:gd name="T94" fmla="*/ 365 w 841"/>
                      <a:gd name="T95" fmla="*/ 415 h 424"/>
                      <a:gd name="T96" fmla="*/ 246 w 841"/>
                      <a:gd name="T97" fmla="*/ 407 h 42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841"/>
                      <a:gd name="T148" fmla="*/ 0 h 424"/>
                      <a:gd name="T149" fmla="*/ 841 w 841"/>
                      <a:gd name="T150" fmla="*/ 424 h 42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841" h="424">
                        <a:moveTo>
                          <a:pt x="246" y="407"/>
                        </a:moveTo>
                        <a:lnTo>
                          <a:pt x="187" y="398"/>
                        </a:lnTo>
                        <a:lnTo>
                          <a:pt x="187" y="356"/>
                        </a:lnTo>
                        <a:lnTo>
                          <a:pt x="195" y="347"/>
                        </a:lnTo>
                        <a:lnTo>
                          <a:pt x="195" y="313"/>
                        </a:lnTo>
                        <a:lnTo>
                          <a:pt x="195" y="305"/>
                        </a:lnTo>
                        <a:lnTo>
                          <a:pt x="195" y="271"/>
                        </a:lnTo>
                        <a:lnTo>
                          <a:pt x="144" y="271"/>
                        </a:lnTo>
                        <a:lnTo>
                          <a:pt x="136" y="271"/>
                        </a:lnTo>
                        <a:lnTo>
                          <a:pt x="68" y="263"/>
                        </a:lnTo>
                        <a:lnTo>
                          <a:pt x="51" y="263"/>
                        </a:lnTo>
                        <a:lnTo>
                          <a:pt x="0" y="263"/>
                        </a:lnTo>
                        <a:lnTo>
                          <a:pt x="8" y="212"/>
                        </a:lnTo>
                        <a:lnTo>
                          <a:pt x="8" y="186"/>
                        </a:lnTo>
                        <a:lnTo>
                          <a:pt x="8" y="169"/>
                        </a:lnTo>
                        <a:lnTo>
                          <a:pt x="17" y="127"/>
                        </a:lnTo>
                        <a:lnTo>
                          <a:pt x="17" y="51"/>
                        </a:lnTo>
                        <a:lnTo>
                          <a:pt x="25" y="0"/>
                        </a:lnTo>
                        <a:lnTo>
                          <a:pt x="76" y="8"/>
                        </a:lnTo>
                        <a:lnTo>
                          <a:pt x="119" y="8"/>
                        </a:lnTo>
                        <a:lnTo>
                          <a:pt x="144" y="8"/>
                        </a:lnTo>
                        <a:lnTo>
                          <a:pt x="212" y="17"/>
                        </a:lnTo>
                        <a:lnTo>
                          <a:pt x="289" y="25"/>
                        </a:lnTo>
                        <a:lnTo>
                          <a:pt x="382" y="25"/>
                        </a:lnTo>
                        <a:lnTo>
                          <a:pt x="450" y="25"/>
                        </a:lnTo>
                        <a:lnTo>
                          <a:pt x="475" y="34"/>
                        </a:lnTo>
                        <a:lnTo>
                          <a:pt x="543" y="34"/>
                        </a:lnTo>
                        <a:lnTo>
                          <a:pt x="543" y="42"/>
                        </a:lnTo>
                        <a:lnTo>
                          <a:pt x="552" y="42"/>
                        </a:lnTo>
                        <a:lnTo>
                          <a:pt x="560" y="51"/>
                        </a:lnTo>
                        <a:lnTo>
                          <a:pt x="577" y="51"/>
                        </a:lnTo>
                        <a:lnTo>
                          <a:pt x="577" y="59"/>
                        </a:lnTo>
                        <a:lnTo>
                          <a:pt x="586" y="59"/>
                        </a:lnTo>
                        <a:lnTo>
                          <a:pt x="594" y="59"/>
                        </a:lnTo>
                        <a:lnTo>
                          <a:pt x="603" y="51"/>
                        </a:lnTo>
                        <a:lnTo>
                          <a:pt x="611" y="51"/>
                        </a:lnTo>
                        <a:lnTo>
                          <a:pt x="620" y="51"/>
                        </a:lnTo>
                        <a:lnTo>
                          <a:pt x="628" y="51"/>
                        </a:lnTo>
                        <a:lnTo>
                          <a:pt x="637" y="51"/>
                        </a:lnTo>
                        <a:lnTo>
                          <a:pt x="645" y="51"/>
                        </a:lnTo>
                        <a:lnTo>
                          <a:pt x="654" y="51"/>
                        </a:lnTo>
                        <a:lnTo>
                          <a:pt x="662" y="51"/>
                        </a:lnTo>
                        <a:lnTo>
                          <a:pt x="662" y="59"/>
                        </a:lnTo>
                        <a:lnTo>
                          <a:pt x="671" y="59"/>
                        </a:lnTo>
                        <a:lnTo>
                          <a:pt x="679" y="68"/>
                        </a:lnTo>
                        <a:lnTo>
                          <a:pt x="688" y="68"/>
                        </a:lnTo>
                        <a:lnTo>
                          <a:pt x="696" y="68"/>
                        </a:lnTo>
                        <a:lnTo>
                          <a:pt x="705" y="76"/>
                        </a:lnTo>
                        <a:lnTo>
                          <a:pt x="713" y="76"/>
                        </a:lnTo>
                        <a:lnTo>
                          <a:pt x="713" y="85"/>
                        </a:lnTo>
                        <a:lnTo>
                          <a:pt x="722" y="93"/>
                        </a:lnTo>
                        <a:lnTo>
                          <a:pt x="722" y="102"/>
                        </a:lnTo>
                        <a:lnTo>
                          <a:pt x="722" y="93"/>
                        </a:lnTo>
                        <a:lnTo>
                          <a:pt x="730" y="102"/>
                        </a:lnTo>
                        <a:lnTo>
                          <a:pt x="739" y="102"/>
                        </a:lnTo>
                        <a:lnTo>
                          <a:pt x="739" y="110"/>
                        </a:lnTo>
                        <a:lnTo>
                          <a:pt x="739" y="118"/>
                        </a:lnTo>
                        <a:lnTo>
                          <a:pt x="739" y="127"/>
                        </a:lnTo>
                        <a:lnTo>
                          <a:pt x="747" y="127"/>
                        </a:lnTo>
                        <a:lnTo>
                          <a:pt x="747" y="135"/>
                        </a:lnTo>
                        <a:lnTo>
                          <a:pt x="739" y="135"/>
                        </a:lnTo>
                        <a:lnTo>
                          <a:pt x="739" y="144"/>
                        </a:lnTo>
                        <a:lnTo>
                          <a:pt x="747" y="144"/>
                        </a:lnTo>
                        <a:lnTo>
                          <a:pt x="747" y="161"/>
                        </a:lnTo>
                        <a:lnTo>
                          <a:pt x="756" y="161"/>
                        </a:lnTo>
                        <a:lnTo>
                          <a:pt x="756" y="169"/>
                        </a:lnTo>
                        <a:lnTo>
                          <a:pt x="764" y="169"/>
                        </a:lnTo>
                        <a:lnTo>
                          <a:pt x="764" y="178"/>
                        </a:lnTo>
                        <a:lnTo>
                          <a:pt x="773" y="186"/>
                        </a:lnTo>
                        <a:lnTo>
                          <a:pt x="764" y="195"/>
                        </a:lnTo>
                        <a:lnTo>
                          <a:pt x="764" y="203"/>
                        </a:lnTo>
                        <a:lnTo>
                          <a:pt x="764" y="212"/>
                        </a:lnTo>
                        <a:lnTo>
                          <a:pt x="764" y="220"/>
                        </a:lnTo>
                        <a:lnTo>
                          <a:pt x="773" y="229"/>
                        </a:lnTo>
                        <a:lnTo>
                          <a:pt x="773" y="220"/>
                        </a:lnTo>
                        <a:lnTo>
                          <a:pt x="773" y="229"/>
                        </a:lnTo>
                        <a:lnTo>
                          <a:pt x="781" y="229"/>
                        </a:lnTo>
                        <a:lnTo>
                          <a:pt x="781" y="237"/>
                        </a:lnTo>
                        <a:lnTo>
                          <a:pt x="781" y="246"/>
                        </a:lnTo>
                        <a:lnTo>
                          <a:pt x="790" y="254"/>
                        </a:lnTo>
                        <a:lnTo>
                          <a:pt x="781" y="254"/>
                        </a:lnTo>
                        <a:lnTo>
                          <a:pt x="781" y="263"/>
                        </a:lnTo>
                        <a:lnTo>
                          <a:pt x="781" y="271"/>
                        </a:lnTo>
                        <a:lnTo>
                          <a:pt x="790" y="271"/>
                        </a:lnTo>
                        <a:lnTo>
                          <a:pt x="790" y="279"/>
                        </a:lnTo>
                        <a:lnTo>
                          <a:pt x="790" y="288"/>
                        </a:lnTo>
                        <a:lnTo>
                          <a:pt x="790" y="296"/>
                        </a:lnTo>
                        <a:lnTo>
                          <a:pt x="790" y="305"/>
                        </a:lnTo>
                        <a:lnTo>
                          <a:pt x="790" y="313"/>
                        </a:lnTo>
                        <a:lnTo>
                          <a:pt x="790" y="322"/>
                        </a:lnTo>
                        <a:lnTo>
                          <a:pt x="790" y="330"/>
                        </a:lnTo>
                        <a:lnTo>
                          <a:pt x="798" y="339"/>
                        </a:lnTo>
                        <a:lnTo>
                          <a:pt x="798" y="347"/>
                        </a:lnTo>
                        <a:lnTo>
                          <a:pt x="798" y="356"/>
                        </a:lnTo>
                        <a:lnTo>
                          <a:pt x="807" y="356"/>
                        </a:lnTo>
                        <a:lnTo>
                          <a:pt x="807" y="347"/>
                        </a:lnTo>
                        <a:lnTo>
                          <a:pt x="807" y="356"/>
                        </a:lnTo>
                        <a:lnTo>
                          <a:pt x="815" y="373"/>
                        </a:lnTo>
                        <a:lnTo>
                          <a:pt x="815" y="381"/>
                        </a:lnTo>
                        <a:lnTo>
                          <a:pt x="807" y="381"/>
                        </a:lnTo>
                        <a:lnTo>
                          <a:pt x="815" y="381"/>
                        </a:lnTo>
                        <a:lnTo>
                          <a:pt x="824" y="390"/>
                        </a:lnTo>
                        <a:lnTo>
                          <a:pt x="832" y="398"/>
                        </a:lnTo>
                        <a:lnTo>
                          <a:pt x="832" y="407"/>
                        </a:lnTo>
                        <a:lnTo>
                          <a:pt x="832" y="415"/>
                        </a:lnTo>
                        <a:lnTo>
                          <a:pt x="841" y="415"/>
                        </a:lnTo>
                        <a:lnTo>
                          <a:pt x="841" y="424"/>
                        </a:lnTo>
                        <a:lnTo>
                          <a:pt x="798" y="424"/>
                        </a:lnTo>
                        <a:lnTo>
                          <a:pt x="773" y="424"/>
                        </a:lnTo>
                        <a:lnTo>
                          <a:pt x="756" y="424"/>
                        </a:lnTo>
                        <a:lnTo>
                          <a:pt x="730" y="424"/>
                        </a:lnTo>
                        <a:lnTo>
                          <a:pt x="696" y="424"/>
                        </a:lnTo>
                        <a:lnTo>
                          <a:pt x="688" y="424"/>
                        </a:lnTo>
                        <a:lnTo>
                          <a:pt x="645" y="424"/>
                        </a:lnTo>
                        <a:lnTo>
                          <a:pt x="603" y="415"/>
                        </a:lnTo>
                        <a:lnTo>
                          <a:pt x="586" y="415"/>
                        </a:lnTo>
                        <a:lnTo>
                          <a:pt x="560" y="415"/>
                        </a:lnTo>
                        <a:lnTo>
                          <a:pt x="535" y="415"/>
                        </a:lnTo>
                        <a:lnTo>
                          <a:pt x="509" y="415"/>
                        </a:lnTo>
                        <a:lnTo>
                          <a:pt x="475" y="415"/>
                        </a:lnTo>
                        <a:lnTo>
                          <a:pt x="467" y="415"/>
                        </a:lnTo>
                        <a:lnTo>
                          <a:pt x="425" y="415"/>
                        </a:lnTo>
                        <a:lnTo>
                          <a:pt x="374" y="415"/>
                        </a:lnTo>
                        <a:lnTo>
                          <a:pt x="365" y="415"/>
                        </a:lnTo>
                        <a:lnTo>
                          <a:pt x="314" y="407"/>
                        </a:lnTo>
                        <a:lnTo>
                          <a:pt x="255" y="407"/>
                        </a:lnTo>
                        <a:lnTo>
                          <a:pt x="246" y="407"/>
                        </a:lnTo>
                        <a:close/>
                      </a:path>
                    </a:pathLst>
                  </a:custGeom>
                  <a:solidFill>
                    <a:srgbClr val="8DA3FF"/>
                  </a:solidFill>
                  <a:ln w="12700">
                    <a:solidFill>
                      <a:schemeClr val="tx1"/>
                    </a:solidFill>
                    <a:round/>
                    <a:headEnd/>
                    <a:tailEnd/>
                  </a:ln>
                </p:spPr>
                <p:txBody>
                  <a:bodyPr/>
                  <a:lstStyle/>
                  <a:p>
                    <a:endParaRPr lang="en-US" sz="1350"/>
                  </a:p>
                </p:txBody>
              </p:sp>
              <p:sp>
                <p:nvSpPr>
                  <p:cNvPr id="301" name="Freeform 95"/>
                  <p:cNvSpPr>
                    <a:spLocks/>
                  </p:cNvSpPr>
                  <p:nvPr/>
                </p:nvSpPr>
                <p:spPr bwMode="auto">
                  <a:xfrm>
                    <a:off x="4455" y="1140"/>
                    <a:ext cx="612" cy="551"/>
                  </a:xfrm>
                  <a:custGeom>
                    <a:avLst/>
                    <a:gdLst>
                      <a:gd name="T0" fmla="*/ 34 w 612"/>
                      <a:gd name="T1" fmla="*/ 423 h 551"/>
                      <a:gd name="T2" fmla="*/ 77 w 612"/>
                      <a:gd name="T3" fmla="*/ 381 h 551"/>
                      <a:gd name="T4" fmla="*/ 60 w 612"/>
                      <a:gd name="T5" fmla="*/ 347 h 551"/>
                      <a:gd name="T6" fmla="*/ 43 w 612"/>
                      <a:gd name="T7" fmla="*/ 322 h 551"/>
                      <a:gd name="T8" fmla="*/ 162 w 612"/>
                      <a:gd name="T9" fmla="*/ 296 h 551"/>
                      <a:gd name="T10" fmla="*/ 238 w 612"/>
                      <a:gd name="T11" fmla="*/ 288 h 551"/>
                      <a:gd name="T12" fmla="*/ 264 w 612"/>
                      <a:gd name="T13" fmla="*/ 263 h 551"/>
                      <a:gd name="T14" fmla="*/ 298 w 612"/>
                      <a:gd name="T15" fmla="*/ 229 h 551"/>
                      <a:gd name="T16" fmla="*/ 289 w 612"/>
                      <a:gd name="T17" fmla="*/ 195 h 551"/>
                      <a:gd name="T18" fmla="*/ 289 w 612"/>
                      <a:gd name="T19" fmla="*/ 169 h 551"/>
                      <a:gd name="T20" fmla="*/ 306 w 612"/>
                      <a:gd name="T21" fmla="*/ 127 h 551"/>
                      <a:gd name="T22" fmla="*/ 374 w 612"/>
                      <a:gd name="T23" fmla="*/ 42 h 551"/>
                      <a:gd name="T24" fmla="*/ 510 w 612"/>
                      <a:gd name="T25" fmla="*/ 0 h 551"/>
                      <a:gd name="T26" fmla="*/ 518 w 612"/>
                      <a:gd name="T27" fmla="*/ 17 h 551"/>
                      <a:gd name="T28" fmla="*/ 518 w 612"/>
                      <a:gd name="T29" fmla="*/ 34 h 551"/>
                      <a:gd name="T30" fmla="*/ 518 w 612"/>
                      <a:gd name="T31" fmla="*/ 42 h 551"/>
                      <a:gd name="T32" fmla="*/ 527 w 612"/>
                      <a:gd name="T33" fmla="*/ 51 h 551"/>
                      <a:gd name="T34" fmla="*/ 535 w 612"/>
                      <a:gd name="T35" fmla="*/ 68 h 551"/>
                      <a:gd name="T36" fmla="*/ 535 w 612"/>
                      <a:gd name="T37" fmla="*/ 102 h 551"/>
                      <a:gd name="T38" fmla="*/ 535 w 612"/>
                      <a:gd name="T39" fmla="*/ 110 h 551"/>
                      <a:gd name="T40" fmla="*/ 535 w 612"/>
                      <a:gd name="T41" fmla="*/ 118 h 551"/>
                      <a:gd name="T42" fmla="*/ 544 w 612"/>
                      <a:gd name="T43" fmla="*/ 135 h 551"/>
                      <a:gd name="T44" fmla="*/ 552 w 612"/>
                      <a:gd name="T45" fmla="*/ 152 h 551"/>
                      <a:gd name="T46" fmla="*/ 552 w 612"/>
                      <a:gd name="T47" fmla="*/ 178 h 551"/>
                      <a:gd name="T48" fmla="*/ 561 w 612"/>
                      <a:gd name="T49" fmla="*/ 169 h 551"/>
                      <a:gd name="T50" fmla="*/ 561 w 612"/>
                      <a:gd name="T51" fmla="*/ 178 h 551"/>
                      <a:gd name="T52" fmla="*/ 569 w 612"/>
                      <a:gd name="T53" fmla="*/ 203 h 551"/>
                      <a:gd name="T54" fmla="*/ 586 w 612"/>
                      <a:gd name="T55" fmla="*/ 271 h 551"/>
                      <a:gd name="T56" fmla="*/ 586 w 612"/>
                      <a:gd name="T57" fmla="*/ 313 h 551"/>
                      <a:gd name="T58" fmla="*/ 595 w 612"/>
                      <a:gd name="T59" fmla="*/ 415 h 551"/>
                      <a:gd name="T60" fmla="*/ 603 w 612"/>
                      <a:gd name="T61" fmla="*/ 466 h 551"/>
                      <a:gd name="T62" fmla="*/ 603 w 612"/>
                      <a:gd name="T63" fmla="*/ 508 h 551"/>
                      <a:gd name="T64" fmla="*/ 595 w 612"/>
                      <a:gd name="T65" fmla="*/ 534 h 551"/>
                      <a:gd name="T66" fmla="*/ 578 w 612"/>
                      <a:gd name="T67" fmla="*/ 551 h 551"/>
                      <a:gd name="T68" fmla="*/ 586 w 612"/>
                      <a:gd name="T69" fmla="*/ 525 h 551"/>
                      <a:gd name="T70" fmla="*/ 552 w 612"/>
                      <a:gd name="T71" fmla="*/ 500 h 551"/>
                      <a:gd name="T72" fmla="*/ 502 w 612"/>
                      <a:gd name="T73" fmla="*/ 483 h 551"/>
                      <a:gd name="T74" fmla="*/ 493 w 612"/>
                      <a:gd name="T75" fmla="*/ 474 h 551"/>
                      <a:gd name="T76" fmla="*/ 476 w 612"/>
                      <a:gd name="T77" fmla="*/ 474 h 551"/>
                      <a:gd name="T78" fmla="*/ 476 w 612"/>
                      <a:gd name="T79" fmla="*/ 474 h 551"/>
                      <a:gd name="T80" fmla="*/ 459 w 612"/>
                      <a:gd name="T81" fmla="*/ 466 h 551"/>
                      <a:gd name="T82" fmla="*/ 459 w 612"/>
                      <a:gd name="T83" fmla="*/ 457 h 551"/>
                      <a:gd name="T84" fmla="*/ 451 w 612"/>
                      <a:gd name="T85" fmla="*/ 440 h 551"/>
                      <a:gd name="T86" fmla="*/ 451 w 612"/>
                      <a:gd name="T87" fmla="*/ 432 h 551"/>
                      <a:gd name="T88" fmla="*/ 442 w 612"/>
                      <a:gd name="T89" fmla="*/ 432 h 551"/>
                      <a:gd name="T90" fmla="*/ 425 w 612"/>
                      <a:gd name="T91" fmla="*/ 423 h 551"/>
                      <a:gd name="T92" fmla="*/ 417 w 612"/>
                      <a:gd name="T93" fmla="*/ 415 h 551"/>
                      <a:gd name="T94" fmla="*/ 349 w 612"/>
                      <a:gd name="T95" fmla="*/ 432 h 551"/>
                      <a:gd name="T96" fmla="*/ 272 w 612"/>
                      <a:gd name="T97" fmla="*/ 449 h 551"/>
                      <a:gd name="T98" fmla="*/ 153 w 612"/>
                      <a:gd name="T99" fmla="*/ 474 h 551"/>
                      <a:gd name="T100" fmla="*/ 77 w 612"/>
                      <a:gd name="T101" fmla="*/ 483 h 551"/>
                      <a:gd name="T102" fmla="*/ 0 w 612"/>
                      <a:gd name="T103" fmla="*/ 466 h 551"/>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612"/>
                      <a:gd name="T157" fmla="*/ 0 h 551"/>
                      <a:gd name="T158" fmla="*/ 612 w 612"/>
                      <a:gd name="T159" fmla="*/ 551 h 551"/>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612" h="551">
                        <a:moveTo>
                          <a:pt x="0" y="466"/>
                        </a:moveTo>
                        <a:lnTo>
                          <a:pt x="26" y="440"/>
                        </a:lnTo>
                        <a:lnTo>
                          <a:pt x="34" y="423"/>
                        </a:lnTo>
                        <a:lnTo>
                          <a:pt x="51" y="415"/>
                        </a:lnTo>
                        <a:lnTo>
                          <a:pt x="60" y="398"/>
                        </a:lnTo>
                        <a:lnTo>
                          <a:pt x="77" y="381"/>
                        </a:lnTo>
                        <a:lnTo>
                          <a:pt x="60" y="356"/>
                        </a:lnTo>
                        <a:lnTo>
                          <a:pt x="68" y="356"/>
                        </a:lnTo>
                        <a:lnTo>
                          <a:pt x="60" y="347"/>
                        </a:lnTo>
                        <a:lnTo>
                          <a:pt x="51" y="347"/>
                        </a:lnTo>
                        <a:lnTo>
                          <a:pt x="51" y="339"/>
                        </a:lnTo>
                        <a:lnTo>
                          <a:pt x="43" y="322"/>
                        </a:lnTo>
                        <a:lnTo>
                          <a:pt x="94" y="305"/>
                        </a:lnTo>
                        <a:lnTo>
                          <a:pt x="136" y="296"/>
                        </a:lnTo>
                        <a:lnTo>
                          <a:pt x="162" y="296"/>
                        </a:lnTo>
                        <a:lnTo>
                          <a:pt x="179" y="305"/>
                        </a:lnTo>
                        <a:lnTo>
                          <a:pt x="196" y="296"/>
                        </a:lnTo>
                        <a:lnTo>
                          <a:pt x="238" y="288"/>
                        </a:lnTo>
                        <a:lnTo>
                          <a:pt x="255" y="271"/>
                        </a:lnTo>
                        <a:lnTo>
                          <a:pt x="255" y="279"/>
                        </a:lnTo>
                        <a:lnTo>
                          <a:pt x="264" y="263"/>
                        </a:lnTo>
                        <a:lnTo>
                          <a:pt x="281" y="246"/>
                        </a:lnTo>
                        <a:lnTo>
                          <a:pt x="298" y="237"/>
                        </a:lnTo>
                        <a:lnTo>
                          <a:pt x="298" y="229"/>
                        </a:lnTo>
                        <a:lnTo>
                          <a:pt x="298" y="220"/>
                        </a:lnTo>
                        <a:lnTo>
                          <a:pt x="289" y="203"/>
                        </a:lnTo>
                        <a:lnTo>
                          <a:pt x="289" y="195"/>
                        </a:lnTo>
                        <a:lnTo>
                          <a:pt x="298" y="186"/>
                        </a:lnTo>
                        <a:lnTo>
                          <a:pt x="289" y="178"/>
                        </a:lnTo>
                        <a:lnTo>
                          <a:pt x="289" y="169"/>
                        </a:lnTo>
                        <a:lnTo>
                          <a:pt x="281" y="178"/>
                        </a:lnTo>
                        <a:lnTo>
                          <a:pt x="272" y="169"/>
                        </a:lnTo>
                        <a:lnTo>
                          <a:pt x="306" y="127"/>
                        </a:lnTo>
                        <a:lnTo>
                          <a:pt x="315" y="110"/>
                        </a:lnTo>
                        <a:lnTo>
                          <a:pt x="340" y="59"/>
                        </a:lnTo>
                        <a:lnTo>
                          <a:pt x="374" y="42"/>
                        </a:lnTo>
                        <a:lnTo>
                          <a:pt x="391" y="25"/>
                        </a:lnTo>
                        <a:lnTo>
                          <a:pt x="451" y="17"/>
                        </a:lnTo>
                        <a:lnTo>
                          <a:pt x="510" y="0"/>
                        </a:lnTo>
                        <a:lnTo>
                          <a:pt x="518" y="8"/>
                        </a:lnTo>
                        <a:lnTo>
                          <a:pt x="518" y="17"/>
                        </a:lnTo>
                        <a:lnTo>
                          <a:pt x="518" y="25"/>
                        </a:lnTo>
                        <a:lnTo>
                          <a:pt x="518" y="34"/>
                        </a:lnTo>
                        <a:lnTo>
                          <a:pt x="518" y="42"/>
                        </a:lnTo>
                        <a:lnTo>
                          <a:pt x="518" y="51"/>
                        </a:lnTo>
                        <a:lnTo>
                          <a:pt x="527" y="51"/>
                        </a:lnTo>
                        <a:lnTo>
                          <a:pt x="527" y="59"/>
                        </a:lnTo>
                        <a:lnTo>
                          <a:pt x="535" y="68"/>
                        </a:lnTo>
                        <a:lnTo>
                          <a:pt x="535" y="76"/>
                        </a:lnTo>
                        <a:lnTo>
                          <a:pt x="535" y="93"/>
                        </a:lnTo>
                        <a:lnTo>
                          <a:pt x="535" y="102"/>
                        </a:lnTo>
                        <a:lnTo>
                          <a:pt x="535" y="110"/>
                        </a:lnTo>
                        <a:lnTo>
                          <a:pt x="535" y="118"/>
                        </a:lnTo>
                        <a:lnTo>
                          <a:pt x="535" y="127"/>
                        </a:lnTo>
                        <a:lnTo>
                          <a:pt x="544" y="135"/>
                        </a:lnTo>
                        <a:lnTo>
                          <a:pt x="544" y="152"/>
                        </a:lnTo>
                        <a:lnTo>
                          <a:pt x="552" y="152"/>
                        </a:lnTo>
                        <a:lnTo>
                          <a:pt x="552" y="161"/>
                        </a:lnTo>
                        <a:lnTo>
                          <a:pt x="544" y="169"/>
                        </a:lnTo>
                        <a:lnTo>
                          <a:pt x="552" y="178"/>
                        </a:lnTo>
                        <a:lnTo>
                          <a:pt x="552" y="169"/>
                        </a:lnTo>
                        <a:lnTo>
                          <a:pt x="561" y="169"/>
                        </a:lnTo>
                        <a:lnTo>
                          <a:pt x="561" y="178"/>
                        </a:lnTo>
                        <a:lnTo>
                          <a:pt x="569" y="178"/>
                        </a:lnTo>
                        <a:lnTo>
                          <a:pt x="569" y="203"/>
                        </a:lnTo>
                        <a:lnTo>
                          <a:pt x="578" y="254"/>
                        </a:lnTo>
                        <a:lnTo>
                          <a:pt x="586" y="271"/>
                        </a:lnTo>
                        <a:lnTo>
                          <a:pt x="586" y="279"/>
                        </a:lnTo>
                        <a:lnTo>
                          <a:pt x="586" y="313"/>
                        </a:lnTo>
                        <a:lnTo>
                          <a:pt x="586" y="364"/>
                        </a:lnTo>
                        <a:lnTo>
                          <a:pt x="586" y="373"/>
                        </a:lnTo>
                        <a:lnTo>
                          <a:pt x="595" y="415"/>
                        </a:lnTo>
                        <a:lnTo>
                          <a:pt x="603" y="440"/>
                        </a:lnTo>
                        <a:lnTo>
                          <a:pt x="603" y="457"/>
                        </a:lnTo>
                        <a:lnTo>
                          <a:pt x="603" y="466"/>
                        </a:lnTo>
                        <a:lnTo>
                          <a:pt x="612" y="474"/>
                        </a:lnTo>
                        <a:lnTo>
                          <a:pt x="595" y="500"/>
                        </a:lnTo>
                        <a:lnTo>
                          <a:pt x="603" y="508"/>
                        </a:lnTo>
                        <a:lnTo>
                          <a:pt x="595" y="525"/>
                        </a:lnTo>
                        <a:lnTo>
                          <a:pt x="595" y="534"/>
                        </a:lnTo>
                        <a:lnTo>
                          <a:pt x="586" y="534"/>
                        </a:lnTo>
                        <a:lnTo>
                          <a:pt x="578" y="551"/>
                        </a:lnTo>
                        <a:lnTo>
                          <a:pt x="578" y="542"/>
                        </a:lnTo>
                        <a:lnTo>
                          <a:pt x="586" y="525"/>
                        </a:lnTo>
                        <a:lnTo>
                          <a:pt x="586" y="517"/>
                        </a:lnTo>
                        <a:lnTo>
                          <a:pt x="586" y="508"/>
                        </a:lnTo>
                        <a:lnTo>
                          <a:pt x="552" y="500"/>
                        </a:lnTo>
                        <a:lnTo>
                          <a:pt x="544" y="500"/>
                        </a:lnTo>
                        <a:lnTo>
                          <a:pt x="535" y="500"/>
                        </a:lnTo>
                        <a:lnTo>
                          <a:pt x="502" y="483"/>
                        </a:lnTo>
                        <a:lnTo>
                          <a:pt x="493" y="483"/>
                        </a:lnTo>
                        <a:lnTo>
                          <a:pt x="493" y="474"/>
                        </a:lnTo>
                        <a:lnTo>
                          <a:pt x="485" y="474"/>
                        </a:lnTo>
                        <a:lnTo>
                          <a:pt x="476" y="474"/>
                        </a:lnTo>
                        <a:lnTo>
                          <a:pt x="468" y="474"/>
                        </a:lnTo>
                        <a:lnTo>
                          <a:pt x="459" y="466"/>
                        </a:lnTo>
                        <a:lnTo>
                          <a:pt x="459" y="457"/>
                        </a:lnTo>
                        <a:lnTo>
                          <a:pt x="451" y="449"/>
                        </a:lnTo>
                        <a:lnTo>
                          <a:pt x="451" y="440"/>
                        </a:lnTo>
                        <a:lnTo>
                          <a:pt x="451" y="432"/>
                        </a:lnTo>
                        <a:lnTo>
                          <a:pt x="442" y="432"/>
                        </a:lnTo>
                        <a:lnTo>
                          <a:pt x="434" y="432"/>
                        </a:lnTo>
                        <a:lnTo>
                          <a:pt x="425" y="423"/>
                        </a:lnTo>
                        <a:lnTo>
                          <a:pt x="417" y="415"/>
                        </a:lnTo>
                        <a:lnTo>
                          <a:pt x="408" y="415"/>
                        </a:lnTo>
                        <a:lnTo>
                          <a:pt x="349" y="432"/>
                        </a:lnTo>
                        <a:lnTo>
                          <a:pt x="306" y="440"/>
                        </a:lnTo>
                        <a:lnTo>
                          <a:pt x="272" y="449"/>
                        </a:lnTo>
                        <a:lnTo>
                          <a:pt x="213" y="457"/>
                        </a:lnTo>
                        <a:lnTo>
                          <a:pt x="196" y="466"/>
                        </a:lnTo>
                        <a:lnTo>
                          <a:pt x="153" y="474"/>
                        </a:lnTo>
                        <a:lnTo>
                          <a:pt x="145" y="474"/>
                        </a:lnTo>
                        <a:lnTo>
                          <a:pt x="85" y="483"/>
                        </a:lnTo>
                        <a:lnTo>
                          <a:pt x="77" y="483"/>
                        </a:lnTo>
                        <a:lnTo>
                          <a:pt x="26" y="500"/>
                        </a:lnTo>
                        <a:lnTo>
                          <a:pt x="9" y="500"/>
                        </a:lnTo>
                        <a:lnTo>
                          <a:pt x="0" y="466"/>
                        </a:lnTo>
                        <a:close/>
                      </a:path>
                    </a:pathLst>
                  </a:custGeom>
                  <a:solidFill>
                    <a:srgbClr val="8DA3FF"/>
                  </a:solidFill>
                  <a:ln w="12700">
                    <a:solidFill>
                      <a:schemeClr val="tx1"/>
                    </a:solidFill>
                    <a:round/>
                    <a:headEnd/>
                    <a:tailEnd/>
                  </a:ln>
                </p:spPr>
                <p:txBody>
                  <a:bodyPr/>
                  <a:lstStyle/>
                  <a:p>
                    <a:endParaRPr lang="en-US" sz="1350"/>
                  </a:p>
                </p:txBody>
              </p:sp>
              <p:sp>
                <p:nvSpPr>
                  <p:cNvPr id="302" name="Freeform 96"/>
                  <p:cNvSpPr>
                    <a:spLocks/>
                  </p:cNvSpPr>
                  <p:nvPr/>
                </p:nvSpPr>
                <p:spPr bwMode="auto">
                  <a:xfrm>
                    <a:off x="5033" y="1597"/>
                    <a:ext cx="195" cy="111"/>
                  </a:xfrm>
                  <a:custGeom>
                    <a:avLst/>
                    <a:gdLst>
                      <a:gd name="T0" fmla="*/ 34 w 195"/>
                      <a:gd name="T1" fmla="*/ 102 h 111"/>
                      <a:gd name="T2" fmla="*/ 17 w 195"/>
                      <a:gd name="T3" fmla="*/ 111 h 111"/>
                      <a:gd name="T4" fmla="*/ 25 w 195"/>
                      <a:gd name="T5" fmla="*/ 102 h 111"/>
                      <a:gd name="T6" fmla="*/ 25 w 195"/>
                      <a:gd name="T7" fmla="*/ 102 h 111"/>
                      <a:gd name="T8" fmla="*/ 17 w 195"/>
                      <a:gd name="T9" fmla="*/ 94 h 111"/>
                      <a:gd name="T10" fmla="*/ 17 w 195"/>
                      <a:gd name="T11" fmla="*/ 102 h 111"/>
                      <a:gd name="T12" fmla="*/ 17 w 195"/>
                      <a:gd name="T13" fmla="*/ 102 h 111"/>
                      <a:gd name="T14" fmla="*/ 8 w 195"/>
                      <a:gd name="T15" fmla="*/ 111 h 111"/>
                      <a:gd name="T16" fmla="*/ 0 w 195"/>
                      <a:gd name="T17" fmla="*/ 102 h 111"/>
                      <a:gd name="T18" fmla="*/ 8 w 195"/>
                      <a:gd name="T19" fmla="*/ 85 h 111"/>
                      <a:gd name="T20" fmla="*/ 8 w 195"/>
                      <a:gd name="T21" fmla="*/ 77 h 111"/>
                      <a:gd name="T22" fmla="*/ 25 w 195"/>
                      <a:gd name="T23" fmla="*/ 77 h 111"/>
                      <a:gd name="T24" fmla="*/ 25 w 195"/>
                      <a:gd name="T25" fmla="*/ 68 h 111"/>
                      <a:gd name="T26" fmla="*/ 34 w 195"/>
                      <a:gd name="T27" fmla="*/ 60 h 111"/>
                      <a:gd name="T28" fmla="*/ 51 w 195"/>
                      <a:gd name="T29" fmla="*/ 60 h 111"/>
                      <a:gd name="T30" fmla="*/ 51 w 195"/>
                      <a:gd name="T31" fmla="*/ 51 h 111"/>
                      <a:gd name="T32" fmla="*/ 76 w 195"/>
                      <a:gd name="T33" fmla="*/ 51 h 111"/>
                      <a:gd name="T34" fmla="*/ 76 w 195"/>
                      <a:gd name="T35" fmla="*/ 43 h 111"/>
                      <a:gd name="T36" fmla="*/ 85 w 195"/>
                      <a:gd name="T37" fmla="*/ 43 h 111"/>
                      <a:gd name="T38" fmla="*/ 127 w 195"/>
                      <a:gd name="T39" fmla="*/ 26 h 111"/>
                      <a:gd name="T40" fmla="*/ 144 w 195"/>
                      <a:gd name="T41" fmla="*/ 0 h 111"/>
                      <a:gd name="T42" fmla="*/ 153 w 195"/>
                      <a:gd name="T43" fmla="*/ 0 h 111"/>
                      <a:gd name="T44" fmla="*/ 144 w 195"/>
                      <a:gd name="T45" fmla="*/ 0 h 111"/>
                      <a:gd name="T46" fmla="*/ 144 w 195"/>
                      <a:gd name="T47" fmla="*/ 17 h 111"/>
                      <a:gd name="T48" fmla="*/ 136 w 195"/>
                      <a:gd name="T49" fmla="*/ 26 h 111"/>
                      <a:gd name="T50" fmla="*/ 127 w 195"/>
                      <a:gd name="T51" fmla="*/ 34 h 111"/>
                      <a:gd name="T52" fmla="*/ 144 w 195"/>
                      <a:gd name="T53" fmla="*/ 34 h 111"/>
                      <a:gd name="T54" fmla="*/ 153 w 195"/>
                      <a:gd name="T55" fmla="*/ 17 h 111"/>
                      <a:gd name="T56" fmla="*/ 161 w 195"/>
                      <a:gd name="T57" fmla="*/ 9 h 111"/>
                      <a:gd name="T58" fmla="*/ 178 w 195"/>
                      <a:gd name="T59" fmla="*/ 17 h 111"/>
                      <a:gd name="T60" fmla="*/ 187 w 195"/>
                      <a:gd name="T61" fmla="*/ 0 h 111"/>
                      <a:gd name="T62" fmla="*/ 195 w 195"/>
                      <a:gd name="T63" fmla="*/ 0 h 111"/>
                      <a:gd name="T64" fmla="*/ 187 w 195"/>
                      <a:gd name="T65" fmla="*/ 0 h 111"/>
                      <a:gd name="T66" fmla="*/ 136 w 195"/>
                      <a:gd name="T67" fmla="*/ 43 h 111"/>
                      <a:gd name="T68" fmla="*/ 59 w 195"/>
                      <a:gd name="T69" fmla="*/ 85 h 111"/>
                      <a:gd name="T70" fmla="*/ 34 w 195"/>
                      <a:gd name="T71" fmla="*/ 102 h 11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95"/>
                      <a:gd name="T109" fmla="*/ 0 h 111"/>
                      <a:gd name="T110" fmla="*/ 195 w 195"/>
                      <a:gd name="T111" fmla="*/ 111 h 11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95" h="111">
                        <a:moveTo>
                          <a:pt x="34" y="102"/>
                        </a:moveTo>
                        <a:lnTo>
                          <a:pt x="17" y="111"/>
                        </a:lnTo>
                        <a:lnTo>
                          <a:pt x="25" y="102"/>
                        </a:lnTo>
                        <a:lnTo>
                          <a:pt x="17" y="94"/>
                        </a:lnTo>
                        <a:lnTo>
                          <a:pt x="17" y="102"/>
                        </a:lnTo>
                        <a:lnTo>
                          <a:pt x="8" y="111"/>
                        </a:lnTo>
                        <a:lnTo>
                          <a:pt x="0" y="102"/>
                        </a:lnTo>
                        <a:lnTo>
                          <a:pt x="8" y="85"/>
                        </a:lnTo>
                        <a:lnTo>
                          <a:pt x="8" y="77"/>
                        </a:lnTo>
                        <a:lnTo>
                          <a:pt x="25" y="77"/>
                        </a:lnTo>
                        <a:lnTo>
                          <a:pt x="25" y="68"/>
                        </a:lnTo>
                        <a:lnTo>
                          <a:pt x="34" y="60"/>
                        </a:lnTo>
                        <a:lnTo>
                          <a:pt x="51" y="60"/>
                        </a:lnTo>
                        <a:lnTo>
                          <a:pt x="51" y="51"/>
                        </a:lnTo>
                        <a:lnTo>
                          <a:pt x="76" y="51"/>
                        </a:lnTo>
                        <a:lnTo>
                          <a:pt x="76" y="43"/>
                        </a:lnTo>
                        <a:lnTo>
                          <a:pt x="85" y="43"/>
                        </a:lnTo>
                        <a:lnTo>
                          <a:pt x="127" y="26"/>
                        </a:lnTo>
                        <a:lnTo>
                          <a:pt x="144" y="0"/>
                        </a:lnTo>
                        <a:lnTo>
                          <a:pt x="153" y="0"/>
                        </a:lnTo>
                        <a:lnTo>
                          <a:pt x="144" y="0"/>
                        </a:lnTo>
                        <a:lnTo>
                          <a:pt x="144" y="17"/>
                        </a:lnTo>
                        <a:lnTo>
                          <a:pt x="136" y="26"/>
                        </a:lnTo>
                        <a:lnTo>
                          <a:pt x="127" y="34"/>
                        </a:lnTo>
                        <a:lnTo>
                          <a:pt x="144" y="34"/>
                        </a:lnTo>
                        <a:lnTo>
                          <a:pt x="153" y="17"/>
                        </a:lnTo>
                        <a:lnTo>
                          <a:pt x="161" y="9"/>
                        </a:lnTo>
                        <a:lnTo>
                          <a:pt x="178" y="17"/>
                        </a:lnTo>
                        <a:lnTo>
                          <a:pt x="187" y="0"/>
                        </a:lnTo>
                        <a:lnTo>
                          <a:pt x="195" y="0"/>
                        </a:lnTo>
                        <a:lnTo>
                          <a:pt x="187" y="0"/>
                        </a:lnTo>
                        <a:lnTo>
                          <a:pt x="136" y="43"/>
                        </a:lnTo>
                        <a:lnTo>
                          <a:pt x="59" y="85"/>
                        </a:lnTo>
                        <a:lnTo>
                          <a:pt x="34" y="102"/>
                        </a:lnTo>
                        <a:close/>
                      </a:path>
                    </a:pathLst>
                  </a:custGeom>
                  <a:solidFill>
                    <a:srgbClr val="8DA3FF"/>
                  </a:solidFill>
                  <a:ln w="12700">
                    <a:solidFill>
                      <a:schemeClr val="tx1"/>
                    </a:solidFill>
                    <a:round/>
                    <a:headEnd/>
                    <a:tailEnd/>
                  </a:ln>
                </p:spPr>
                <p:txBody>
                  <a:bodyPr/>
                  <a:lstStyle/>
                  <a:p>
                    <a:endParaRPr lang="en-US" sz="1350"/>
                  </a:p>
                </p:txBody>
              </p:sp>
              <p:sp>
                <p:nvSpPr>
                  <p:cNvPr id="303" name="Freeform 97"/>
                  <p:cNvSpPr>
                    <a:spLocks/>
                  </p:cNvSpPr>
                  <p:nvPr/>
                </p:nvSpPr>
                <p:spPr bwMode="auto">
                  <a:xfrm>
                    <a:off x="5109" y="1657"/>
                    <a:ext cx="43" cy="25"/>
                  </a:xfrm>
                  <a:custGeom>
                    <a:avLst/>
                    <a:gdLst>
                      <a:gd name="T0" fmla="*/ 0 w 43"/>
                      <a:gd name="T1" fmla="*/ 25 h 25"/>
                      <a:gd name="T2" fmla="*/ 0 w 43"/>
                      <a:gd name="T3" fmla="*/ 25 h 25"/>
                      <a:gd name="T4" fmla="*/ 0 w 43"/>
                      <a:gd name="T5" fmla="*/ 25 h 25"/>
                      <a:gd name="T6" fmla="*/ 17 w 43"/>
                      <a:gd name="T7" fmla="*/ 17 h 25"/>
                      <a:gd name="T8" fmla="*/ 34 w 43"/>
                      <a:gd name="T9" fmla="*/ 8 h 25"/>
                      <a:gd name="T10" fmla="*/ 43 w 43"/>
                      <a:gd name="T11" fmla="*/ 0 h 25"/>
                      <a:gd name="T12" fmla="*/ 43 w 43"/>
                      <a:gd name="T13" fmla="*/ 0 h 25"/>
                      <a:gd name="T14" fmla="*/ 43 w 43"/>
                      <a:gd name="T15" fmla="*/ 0 h 25"/>
                      <a:gd name="T16" fmla="*/ 26 w 43"/>
                      <a:gd name="T17" fmla="*/ 8 h 25"/>
                      <a:gd name="T18" fmla="*/ 17 w 43"/>
                      <a:gd name="T19" fmla="*/ 17 h 25"/>
                      <a:gd name="T20" fmla="*/ 0 w 43"/>
                      <a:gd name="T21" fmla="*/ 25 h 25"/>
                      <a:gd name="T22" fmla="*/ 0 w 43"/>
                      <a:gd name="T23" fmla="*/ 25 h 2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3"/>
                      <a:gd name="T37" fmla="*/ 0 h 25"/>
                      <a:gd name="T38" fmla="*/ 43 w 43"/>
                      <a:gd name="T39" fmla="*/ 25 h 2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3" h="25">
                        <a:moveTo>
                          <a:pt x="0" y="25"/>
                        </a:moveTo>
                        <a:lnTo>
                          <a:pt x="0" y="25"/>
                        </a:lnTo>
                        <a:lnTo>
                          <a:pt x="17" y="17"/>
                        </a:lnTo>
                        <a:lnTo>
                          <a:pt x="34" y="8"/>
                        </a:lnTo>
                        <a:lnTo>
                          <a:pt x="43" y="0"/>
                        </a:lnTo>
                        <a:lnTo>
                          <a:pt x="26" y="8"/>
                        </a:lnTo>
                        <a:lnTo>
                          <a:pt x="17" y="17"/>
                        </a:lnTo>
                        <a:lnTo>
                          <a:pt x="0" y="25"/>
                        </a:lnTo>
                        <a:close/>
                      </a:path>
                    </a:pathLst>
                  </a:custGeom>
                  <a:solidFill>
                    <a:srgbClr val="8DA3FF"/>
                  </a:solidFill>
                  <a:ln w="12700">
                    <a:solidFill>
                      <a:schemeClr val="tx1"/>
                    </a:solidFill>
                    <a:round/>
                    <a:headEnd/>
                    <a:tailEnd/>
                  </a:ln>
                </p:spPr>
                <p:txBody>
                  <a:bodyPr/>
                  <a:lstStyle/>
                  <a:p>
                    <a:endParaRPr lang="en-US" sz="1350"/>
                  </a:p>
                </p:txBody>
              </p:sp>
              <p:sp>
                <p:nvSpPr>
                  <p:cNvPr id="304" name="Freeform 98"/>
                  <p:cNvSpPr>
                    <a:spLocks/>
                  </p:cNvSpPr>
                  <p:nvPr/>
                </p:nvSpPr>
                <p:spPr bwMode="auto">
                  <a:xfrm>
                    <a:off x="5016" y="1699"/>
                    <a:ext cx="17" cy="25"/>
                  </a:xfrm>
                  <a:custGeom>
                    <a:avLst/>
                    <a:gdLst>
                      <a:gd name="T0" fmla="*/ 8 w 17"/>
                      <a:gd name="T1" fmla="*/ 25 h 25"/>
                      <a:gd name="T2" fmla="*/ 0 w 17"/>
                      <a:gd name="T3" fmla="*/ 17 h 25"/>
                      <a:gd name="T4" fmla="*/ 8 w 17"/>
                      <a:gd name="T5" fmla="*/ 9 h 25"/>
                      <a:gd name="T6" fmla="*/ 17 w 17"/>
                      <a:gd name="T7" fmla="*/ 0 h 25"/>
                      <a:gd name="T8" fmla="*/ 17 w 17"/>
                      <a:gd name="T9" fmla="*/ 9 h 25"/>
                      <a:gd name="T10" fmla="*/ 17 w 17"/>
                      <a:gd name="T11" fmla="*/ 17 h 25"/>
                      <a:gd name="T12" fmla="*/ 8 w 17"/>
                      <a:gd name="T13" fmla="*/ 17 h 25"/>
                      <a:gd name="T14" fmla="*/ 8 w 17"/>
                      <a:gd name="T15" fmla="*/ 25 h 25"/>
                      <a:gd name="T16" fmla="*/ 0 60000 65536"/>
                      <a:gd name="T17" fmla="*/ 0 60000 65536"/>
                      <a:gd name="T18" fmla="*/ 0 60000 65536"/>
                      <a:gd name="T19" fmla="*/ 0 60000 65536"/>
                      <a:gd name="T20" fmla="*/ 0 60000 65536"/>
                      <a:gd name="T21" fmla="*/ 0 60000 65536"/>
                      <a:gd name="T22" fmla="*/ 0 60000 65536"/>
                      <a:gd name="T23" fmla="*/ 0 60000 65536"/>
                      <a:gd name="T24" fmla="*/ 0 w 17"/>
                      <a:gd name="T25" fmla="*/ 0 h 25"/>
                      <a:gd name="T26" fmla="*/ 17 w 17"/>
                      <a:gd name="T27" fmla="*/ 25 h 2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7" h="25">
                        <a:moveTo>
                          <a:pt x="8" y="25"/>
                        </a:moveTo>
                        <a:lnTo>
                          <a:pt x="0" y="17"/>
                        </a:lnTo>
                        <a:lnTo>
                          <a:pt x="8" y="9"/>
                        </a:lnTo>
                        <a:lnTo>
                          <a:pt x="17" y="0"/>
                        </a:lnTo>
                        <a:lnTo>
                          <a:pt x="17" y="9"/>
                        </a:lnTo>
                        <a:lnTo>
                          <a:pt x="17" y="17"/>
                        </a:lnTo>
                        <a:lnTo>
                          <a:pt x="8" y="17"/>
                        </a:lnTo>
                        <a:lnTo>
                          <a:pt x="8" y="25"/>
                        </a:lnTo>
                        <a:close/>
                      </a:path>
                    </a:pathLst>
                  </a:custGeom>
                  <a:solidFill>
                    <a:srgbClr val="8DA3FF"/>
                  </a:solidFill>
                  <a:ln w="12700">
                    <a:solidFill>
                      <a:schemeClr val="tx1"/>
                    </a:solidFill>
                    <a:round/>
                    <a:headEnd/>
                    <a:tailEnd/>
                  </a:ln>
                </p:spPr>
                <p:txBody>
                  <a:bodyPr/>
                  <a:lstStyle/>
                  <a:p>
                    <a:endParaRPr lang="en-US" sz="1350"/>
                  </a:p>
                </p:txBody>
              </p:sp>
              <p:sp>
                <p:nvSpPr>
                  <p:cNvPr id="305" name="Freeform 99"/>
                  <p:cNvSpPr>
                    <a:spLocks/>
                  </p:cNvSpPr>
                  <p:nvPr/>
                </p:nvSpPr>
                <p:spPr bwMode="auto">
                  <a:xfrm>
                    <a:off x="4396" y="1555"/>
                    <a:ext cx="586" cy="381"/>
                  </a:xfrm>
                  <a:custGeom>
                    <a:avLst/>
                    <a:gdLst>
                      <a:gd name="T0" fmla="*/ 255 w 586"/>
                      <a:gd name="T1" fmla="*/ 347 h 381"/>
                      <a:gd name="T2" fmla="*/ 195 w 586"/>
                      <a:gd name="T3" fmla="*/ 356 h 381"/>
                      <a:gd name="T4" fmla="*/ 119 w 586"/>
                      <a:gd name="T5" fmla="*/ 373 h 381"/>
                      <a:gd name="T6" fmla="*/ 42 w 586"/>
                      <a:gd name="T7" fmla="*/ 381 h 381"/>
                      <a:gd name="T8" fmla="*/ 34 w 586"/>
                      <a:gd name="T9" fmla="*/ 330 h 381"/>
                      <a:gd name="T10" fmla="*/ 25 w 586"/>
                      <a:gd name="T11" fmla="*/ 271 h 381"/>
                      <a:gd name="T12" fmla="*/ 17 w 586"/>
                      <a:gd name="T13" fmla="*/ 203 h 381"/>
                      <a:gd name="T14" fmla="*/ 0 w 586"/>
                      <a:gd name="T15" fmla="*/ 110 h 381"/>
                      <a:gd name="T16" fmla="*/ 68 w 586"/>
                      <a:gd name="T17" fmla="*/ 85 h 381"/>
                      <a:gd name="T18" fmla="*/ 144 w 586"/>
                      <a:gd name="T19" fmla="*/ 68 h 381"/>
                      <a:gd name="T20" fmla="*/ 255 w 586"/>
                      <a:gd name="T21" fmla="*/ 51 h 381"/>
                      <a:gd name="T22" fmla="*/ 331 w 586"/>
                      <a:gd name="T23" fmla="*/ 34 h 381"/>
                      <a:gd name="T24" fmla="*/ 408 w 586"/>
                      <a:gd name="T25" fmla="*/ 17 h 381"/>
                      <a:gd name="T26" fmla="*/ 476 w 586"/>
                      <a:gd name="T27" fmla="*/ 0 h 381"/>
                      <a:gd name="T28" fmla="*/ 493 w 586"/>
                      <a:gd name="T29" fmla="*/ 17 h 381"/>
                      <a:gd name="T30" fmla="*/ 501 w 586"/>
                      <a:gd name="T31" fmla="*/ 17 h 381"/>
                      <a:gd name="T32" fmla="*/ 510 w 586"/>
                      <a:gd name="T33" fmla="*/ 17 h 381"/>
                      <a:gd name="T34" fmla="*/ 510 w 586"/>
                      <a:gd name="T35" fmla="*/ 25 h 381"/>
                      <a:gd name="T36" fmla="*/ 518 w 586"/>
                      <a:gd name="T37" fmla="*/ 42 h 381"/>
                      <a:gd name="T38" fmla="*/ 518 w 586"/>
                      <a:gd name="T39" fmla="*/ 51 h 381"/>
                      <a:gd name="T40" fmla="*/ 535 w 586"/>
                      <a:gd name="T41" fmla="*/ 59 h 381"/>
                      <a:gd name="T42" fmla="*/ 544 w 586"/>
                      <a:gd name="T43" fmla="*/ 59 h 381"/>
                      <a:gd name="T44" fmla="*/ 552 w 586"/>
                      <a:gd name="T45" fmla="*/ 68 h 381"/>
                      <a:gd name="T46" fmla="*/ 552 w 586"/>
                      <a:gd name="T47" fmla="*/ 76 h 381"/>
                      <a:gd name="T48" fmla="*/ 544 w 586"/>
                      <a:gd name="T49" fmla="*/ 93 h 381"/>
                      <a:gd name="T50" fmla="*/ 544 w 586"/>
                      <a:gd name="T51" fmla="*/ 110 h 381"/>
                      <a:gd name="T52" fmla="*/ 544 w 586"/>
                      <a:gd name="T53" fmla="*/ 110 h 381"/>
                      <a:gd name="T54" fmla="*/ 535 w 586"/>
                      <a:gd name="T55" fmla="*/ 119 h 381"/>
                      <a:gd name="T56" fmla="*/ 527 w 586"/>
                      <a:gd name="T57" fmla="*/ 127 h 381"/>
                      <a:gd name="T58" fmla="*/ 535 w 586"/>
                      <a:gd name="T59" fmla="*/ 136 h 381"/>
                      <a:gd name="T60" fmla="*/ 535 w 586"/>
                      <a:gd name="T61" fmla="*/ 144 h 381"/>
                      <a:gd name="T62" fmla="*/ 527 w 586"/>
                      <a:gd name="T63" fmla="*/ 153 h 381"/>
                      <a:gd name="T64" fmla="*/ 527 w 586"/>
                      <a:gd name="T65" fmla="*/ 161 h 381"/>
                      <a:gd name="T66" fmla="*/ 527 w 586"/>
                      <a:gd name="T67" fmla="*/ 169 h 381"/>
                      <a:gd name="T68" fmla="*/ 535 w 586"/>
                      <a:gd name="T69" fmla="*/ 178 h 381"/>
                      <a:gd name="T70" fmla="*/ 544 w 586"/>
                      <a:gd name="T71" fmla="*/ 178 h 381"/>
                      <a:gd name="T72" fmla="*/ 552 w 586"/>
                      <a:gd name="T73" fmla="*/ 195 h 381"/>
                      <a:gd name="T74" fmla="*/ 561 w 586"/>
                      <a:gd name="T75" fmla="*/ 195 h 381"/>
                      <a:gd name="T76" fmla="*/ 569 w 586"/>
                      <a:gd name="T77" fmla="*/ 203 h 381"/>
                      <a:gd name="T78" fmla="*/ 586 w 586"/>
                      <a:gd name="T79" fmla="*/ 220 h 381"/>
                      <a:gd name="T80" fmla="*/ 577 w 586"/>
                      <a:gd name="T81" fmla="*/ 229 h 381"/>
                      <a:gd name="T82" fmla="*/ 569 w 586"/>
                      <a:gd name="T83" fmla="*/ 246 h 381"/>
                      <a:gd name="T84" fmla="*/ 561 w 586"/>
                      <a:gd name="T85" fmla="*/ 254 h 381"/>
                      <a:gd name="T86" fmla="*/ 552 w 586"/>
                      <a:gd name="T87" fmla="*/ 254 h 381"/>
                      <a:gd name="T88" fmla="*/ 552 w 586"/>
                      <a:gd name="T89" fmla="*/ 263 h 381"/>
                      <a:gd name="T90" fmla="*/ 535 w 586"/>
                      <a:gd name="T91" fmla="*/ 271 h 381"/>
                      <a:gd name="T92" fmla="*/ 518 w 586"/>
                      <a:gd name="T93" fmla="*/ 280 h 381"/>
                      <a:gd name="T94" fmla="*/ 501 w 586"/>
                      <a:gd name="T95" fmla="*/ 288 h 381"/>
                      <a:gd name="T96" fmla="*/ 467 w 586"/>
                      <a:gd name="T97" fmla="*/ 305 h 381"/>
                      <a:gd name="T98" fmla="*/ 408 w 586"/>
                      <a:gd name="T99" fmla="*/ 322 h 381"/>
                      <a:gd name="T100" fmla="*/ 340 w 586"/>
                      <a:gd name="T101" fmla="*/ 330 h 3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586"/>
                      <a:gd name="T154" fmla="*/ 0 h 381"/>
                      <a:gd name="T155" fmla="*/ 586 w 586"/>
                      <a:gd name="T156" fmla="*/ 381 h 381"/>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586" h="381">
                        <a:moveTo>
                          <a:pt x="340" y="330"/>
                        </a:moveTo>
                        <a:lnTo>
                          <a:pt x="280" y="339"/>
                        </a:lnTo>
                        <a:lnTo>
                          <a:pt x="255" y="347"/>
                        </a:lnTo>
                        <a:lnTo>
                          <a:pt x="246" y="347"/>
                        </a:lnTo>
                        <a:lnTo>
                          <a:pt x="212" y="356"/>
                        </a:lnTo>
                        <a:lnTo>
                          <a:pt x="195" y="356"/>
                        </a:lnTo>
                        <a:lnTo>
                          <a:pt x="153" y="364"/>
                        </a:lnTo>
                        <a:lnTo>
                          <a:pt x="144" y="364"/>
                        </a:lnTo>
                        <a:lnTo>
                          <a:pt x="119" y="373"/>
                        </a:lnTo>
                        <a:lnTo>
                          <a:pt x="102" y="373"/>
                        </a:lnTo>
                        <a:lnTo>
                          <a:pt x="51" y="381"/>
                        </a:lnTo>
                        <a:lnTo>
                          <a:pt x="42" y="381"/>
                        </a:lnTo>
                        <a:lnTo>
                          <a:pt x="42" y="356"/>
                        </a:lnTo>
                        <a:lnTo>
                          <a:pt x="34" y="347"/>
                        </a:lnTo>
                        <a:lnTo>
                          <a:pt x="34" y="330"/>
                        </a:lnTo>
                        <a:lnTo>
                          <a:pt x="25" y="297"/>
                        </a:lnTo>
                        <a:lnTo>
                          <a:pt x="25" y="288"/>
                        </a:lnTo>
                        <a:lnTo>
                          <a:pt x="25" y="271"/>
                        </a:lnTo>
                        <a:lnTo>
                          <a:pt x="17" y="237"/>
                        </a:lnTo>
                        <a:lnTo>
                          <a:pt x="17" y="203"/>
                        </a:lnTo>
                        <a:lnTo>
                          <a:pt x="8" y="161"/>
                        </a:lnTo>
                        <a:lnTo>
                          <a:pt x="0" y="110"/>
                        </a:lnTo>
                        <a:lnTo>
                          <a:pt x="0" y="93"/>
                        </a:lnTo>
                        <a:lnTo>
                          <a:pt x="59" y="51"/>
                        </a:lnTo>
                        <a:lnTo>
                          <a:pt x="68" y="85"/>
                        </a:lnTo>
                        <a:lnTo>
                          <a:pt x="85" y="85"/>
                        </a:lnTo>
                        <a:lnTo>
                          <a:pt x="136" y="68"/>
                        </a:lnTo>
                        <a:lnTo>
                          <a:pt x="144" y="68"/>
                        </a:lnTo>
                        <a:lnTo>
                          <a:pt x="204" y="59"/>
                        </a:lnTo>
                        <a:lnTo>
                          <a:pt x="212" y="59"/>
                        </a:lnTo>
                        <a:lnTo>
                          <a:pt x="255" y="51"/>
                        </a:lnTo>
                        <a:lnTo>
                          <a:pt x="272" y="42"/>
                        </a:lnTo>
                        <a:lnTo>
                          <a:pt x="331" y="34"/>
                        </a:lnTo>
                        <a:lnTo>
                          <a:pt x="365" y="25"/>
                        </a:lnTo>
                        <a:lnTo>
                          <a:pt x="408" y="17"/>
                        </a:lnTo>
                        <a:lnTo>
                          <a:pt x="467" y="0"/>
                        </a:lnTo>
                        <a:lnTo>
                          <a:pt x="476" y="0"/>
                        </a:lnTo>
                        <a:lnTo>
                          <a:pt x="484" y="8"/>
                        </a:lnTo>
                        <a:lnTo>
                          <a:pt x="493" y="17"/>
                        </a:lnTo>
                        <a:lnTo>
                          <a:pt x="501" y="17"/>
                        </a:lnTo>
                        <a:lnTo>
                          <a:pt x="510" y="17"/>
                        </a:lnTo>
                        <a:lnTo>
                          <a:pt x="510" y="25"/>
                        </a:lnTo>
                        <a:lnTo>
                          <a:pt x="510" y="34"/>
                        </a:lnTo>
                        <a:lnTo>
                          <a:pt x="518" y="42"/>
                        </a:lnTo>
                        <a:lnTo>
                          <a:pt x="518" y="51"/>
                        </a:lnTo>
                        <a:lnTo>
                          <a:pt x="527" y="59"/>
                        </a:lnTo>
                        <a:lnTo>
                          <a:pt x="535" y="59"/>
                        </a:lnTo>
                        <a:lnTo>
                          <a:pt x="544" y="59"/>
                        </a:lnTo>
                        <a:lnTo>
                          <a:pt x="552" y="59"/>
                        </a:lnTo>
                        <a:lnTo>
                          <a:pt x="552" y="68"/>
                        </a:lnTo>
                        <a:lnTo>
                          <a:pt x="561" y="68"/>
                        </a:lnTo>
                        <a:lnTo>
                          <a:pt x="552" y="76"/>
                        </a:lnTo>
                        <a:lnTo>
                          <a:pt x="544" y="85"/>
                        </a:lnTo>
                        <a:lnTo>
                          <a:pt x="544" y="93"/>
                        </a:lnTo>
                        <a:lnTo>
                          <a:pt x="544" y="102"/>
                        </a:lnTo>
                        <a:lnTo>
                          <a:pt x="544" y="110"/>
                        </a:lnTo>
                        <a:lnTo>
                          <a:pt x="535" y="110"/>
                        </a:lnTo>
                        <a:lnTo>
                          <a:pt x="544" y="110"/>
                        </a:lnTo>
                        <a:lnTo>
                          <a:pt x="535" y="110"/>
                        </a:lnTo>
                        <a:lnTo>
                          <a:pt x="535" y="119"/>
                        </a:lnTo>
                        <a:lnTo>
                          <a:pt x="527" y="127"/>
                        </a:lnTo>
                        <a:lnTo>
                          <a:pt x="535" y="136"/>
                        </a:lnTo>
                        <a:lnTo>
                          <a:pt x="535" y="144"/>
                        </a:lnTo>
                        <a:lnTo>
                          <a:pt x="535" y="153"/>
                        </a:lnTo>
                        <a:lnTo>
                          <a:pt x="527" y="153"/>
                        </a:lnTo>
                        <a:lnTo>
                          <a:pt x="527" y="161"/>
                        </a:lnTo>
                        <a:lnTo>
                          <a:pt x="535" y="169"/>
                        </a:lnTo>
                        <a:lnTo>
                          <a:pt x="527" y="169"/>
                        </a:lnTo>
                        <a:lnTo>
                          <a:pt x="535" y="178"/>
                        </a:lnTo>
                        <a:lnTo>
                          <a:pt x="544" y="178"/>
                        </a:lnTo>
                        <a:lnTo>
                          <a:pt x="544" y="186"/>
                        </a:lnTo>
                        <a:lnTo>
                          <a:pt x="544" y="195"/>
                        </a:lnTo>
                        <a:lnTo>
                          <a:pt x="552" y="195"/>
                        </a:lnTo>
                        <a:lnTo>
                          <a:pt x="561" y="195"/>
                        </a:lnTo>
                        <a:lnTo>
                          <a:pt x="561" y="203"/>
                        </a:lnTo>
                        <a:lnTo>
                          <a:pt x="569" y="203"/>
                        </a:lnTo>
                        <a:lnTo>
                          <a:pt x="577" y="212"/>
                        </a:lnTo>
                        <a:lnTo>
                          <a:pt x="586" y="220"/>
                        </a:lnTo>
                        <a:lnTo>
                          <a:pt x="586" y="229"/>
                        </a:lnTo>
                        <a:lnTo>
                          <a:pt x="577" y="229"/>
                        </a:lnTo>
                        <a:lnTo>
                          <a:pt x="577" y="237"/>
                        </a:lnTo>
                        <a:lnTo>
                          <a:pt x="569" y="237"/>
                        </a:lnTo>
                        <a:lnTo>
                          <a:pt x="569" y="246"/>
                        </a:lnTo>
                        <a:lnTo>
                          <a:pt x="561" y="246"/>
                        </a:lnTo>
                        <a:lnTo>
                          <a:pt x="561" y="254"/>
                        </a:lnTo>
                        <a:lnTo>
                          <a:pt x="552" y="254"/>
                        </a:lnTo>
                        <a:lnTo>
                          <a:pt x="561" y="263"/>
                        </a:lnTo>
                        <a:lnTo>
                          <a:pt x="552" y="263"/>
                        </a:lnTo>
                        <a:lnTo>
                          <a:pt x="552" y="271"/>
                        </a:lnTo>
                        <a:lnTo>
                          <a:pt x="544" y="271"/>
                        </a:lnTo>
                        <a:lnTo>
                          <a:pt x="535" y="271"/>
                        </a:lnTo>
                        <a:lnTo>
                          <a:pt x="535" y="280"/>
                        </a:lnTo>
                        <a:lnTo>
                          <a:pt x="527" y="280"/>
                        </a:lnTo>
                        <a:lnTo>
                          <a:pt x="518" y="280"/>
                        </a:lnTo>
                        <a:lnTo>
                          <a:pt x="510" y="280"/>
                        </a:lnTo>
                        <a:lnTo>
                          <a:pt x="510" y="288"/>
                        </a:lnTo>
                        <a:lnTo>
                          <a:pt x="501" y="288"/>
                        </a:lnTo>
                        <a:lnTo>
                          <a:pt x="501" y="297"/>
                        </a:lnTo>
                        <a:lnTo>
                          <a:pt x="467" y="305"/>
                        </a:lnTo>
                        <a:lnTo>
                          <a:pt x="459" y="305"/>
                        </a:lnTo>
                        <a:lnTo>
                          <a:pt x="425" y="314"/>
                        </a:lnTo>
                        <a:lnTo>
                          <a:pt x="408" y="322"/>
                        </a:lnTo>
                        <a:lnTo>
                          <a:pt x="382" y="322"/>
                        </a:lnTo>
                        <a:lnTo>
                          <a:pt x="365" y="330"/>
                        </a:lnTo>
                        <a:lnTo>
                          <a:pt x="340" y="330"/>
                        </a:lnTo>
                        <a:close/>
                      </a:path>
                    </a:pathLst>
                  </a:custGeom>
                  <a:solidFill>
                    <a:srgbClr val="8DA3FF"/>
                  </a:solidFill>
                  <a:ln w="12700">
                    <a:solidFill>
                      <a:schemeClr val="tx1"/>
                    </a:solidFill>
                    <a:round/>
                    <a:headEnd/>
                    <a:tailEnd/>
                  </a:ln>
                </p:spPr>
                <p:txBody>
                  <a:bodyPr/>
                  <a:lstStyle/>
                  <a:p>
                    <a:endParaRPr lang="en-US" sz="1350"/>
                  </a:p>
                </p:txBody>
              </p:sp>
              <p:sp>
                <p:nvSpPr>
                  <p:cNvPr id="306" name="Freeform 100"/>
                  <p:cNvSpPr>
                    <a:spLocks/>
                  </p:cNvSpPr>
                  <p:nvPr/>
                </p:nvSpPr>
                <p:spPr bwMode="auto">
                  <a:xfrm>
                    <a:off x="5041" y="1479"/>
                    <a:ext cx="179" cy="169"/>
                  </a:xfrm>
                  <a:custGeom>
                    <a:avLst/>
                    <a:gdLst>
                      <a:gd name="T0" fmla="*/ 17 w 179"/>
                      <a:gd name="T1" fmla="*/ 101 h 169"/>
                      <a:gd name="T2" fmla="*/ 9 w 179"/>
                      <a:gd name="T3" fmla="*/ 76 h 169"/>
                      <a:gd name="T4" fmla="*/ 0 w 179"/>
                      <a:gd name="T5" fmla="*/ 34 h 169"/>
                      <a:gd name="T6" fmla="*/ 43 w 179"/>
                      <a:gd name="T7" fmla="*/ 25 h 169"/>
                      <a:gd name="T8" fmla="*/ 51 w 179"/>
                      <a:gd name="T9" fmla="*/ 25 h 169"/>
                      <a:gd name="T10" fmla="*/ 68 w 179"/>
                      <a:gd name="T11" fmla="*/ 17 h 169"/>
                      <a:gd name="T12" fmla="*/ 68 w 179"/>
                      <a:gd name="T13" fmla="*/ 25 h 169"/>
                      <a:gd name="T14" fmla="*/ 68 w 179"/>
                      <a:gd name="T15" fmla="*/ 17 h 169"/>
                      <a:gd name="T16" fmla="*/ 68 w 179"/>
                      <a:gd name="T17" fmla="*/ 17 h 169"/>
                      <a:gd name="T18" fmla="*/ 85 w 179"/>
                      <a:gd name="T19" fmla="*/ 17 h 169"/>
                      <a:gd name="T20" fmla="*/ 85 w 179"/>
                      <a:gd name="T21" fmla="*/ 17 h 169"/>
                      <a:gd name="T22" fmla="*/ 85 w 179"/>
                      <a:gd name="T23" fmla="*/ 17 h 169"/>
                      <a:gd name="T24" fmla="*/ 85 w 179"/>
                      <a:gd name="T25" fmla="*/ 17 h 169"/>
                      <a:gd name="T26" fmla="*/ 94 w 179"/>
                      <a:gd name="T27" fmla="*/ 8 h 169"/>
                      <a:gd name="T28" fmla="*/ 128 w 179"/>
                      <a:gd name="T29" fmla="*/ 0 h 169"/>
                      <a:gd name="T30" fmla="*/ 136 w 179"/>
                      <a:gd name="T31" fmla="*/ 0 h 169"/>
                      <a:gd name="T32" fmla="*/ 162 w 179"/>
                      <a:gd name="T33" fmla="*/ 0 h 169"/>
                      <a:gd name="T34" fmla="*/ 162 w 179"/>
                      <a:gd name="T35" fmla="*/ 0 h 169"/>
                      <a:gd name="T36" fmla="*/ 170 w 179"/>
                      <a:gd name="T37" fmla="*/ 34 h 169"/>
                      <a:gd name="T38" fmla="*/ 170 w 179"/>
                      <a:gd name="T39" fmla="*/ 42 h 169"/>
                      <a:gd name="T40" fmla="*/ 170 w 179"/>
                      <a:gd name="T41" fmla="*/ 51 h 169"/>
                      <a:gd name="T42" fmla="*/ 179 w 179"/>
                      <a:gd name="T43" fmla="*/ 68 h 169"/>
                      <a:gd name="T44" fmla="*/ 179 w 179"/>
                      <a:gd name="T45" fmla="*/ 76 h 169"/>
                      <a:gd name="T46" fmla="*/ 179 w 179"/>
                      <a:gd name="T47" fmla="*/ 84 h 169"/>
                      <a:gd name="T48" fmla="*/ 179 w 179"/>
                      <a:gd name="T49" fmla="*/ 84 h 169"/>
                      <a:gd name="T50" fmla="*/ 179 w 179"/>
                      <a:gd name="T51" fmla="*/ 84 h 169"/>
                      <a:gd name="T52" fmla="*/ 136 w 179"/>
                      <a:gd name="T53" fmla="*/ 101 h 169"/>
                      <a:gd name="T54" fmla="*/ 136 w 179"/>
                      <a:gd name="T55" fmla="*/ 101 h 169"/>
                      <a:gd name="T56" fmla="*/ 128 w 179"/>
                      <a:gd name="T57" fmla="*/ 93 h 169"/>
                      <a:gd name="T58" fmla="*/ 128 w 179"/>
                      <a:gd name="T59" fmla="*/ 101 h 169"/>
                      <a:gd name="T60" fmla="*/ 119 w 179"/>
                      <a:gd name="T61" fmla="*/ 110 h 169"/>
                      <a:gd name="T62" fmla="*/ 85 w 179"/>
                      <a:gd name="T63" fmla="*/ 118 h 169"/>
                      <a:gd name="T64" fmla="*/ 68 w 179"/>
                      <a:gd name="T65" fmla="*/ 135 h 169"/>
                      <a:gd name="T66" fmla="*/ 17 w 179"/>
                      <a:gd name="T67" fmla="*/ 169 h 169"/>
                      <a:gd name="T68" fmla="*/ 17 w 179"/>
                      <a:gd name="T69" fmla="*/ 169 h 169"/>
                      <a:gd name="T70" fmla="*/ 9 w 179"/>
                      <a:gd name="T71" fmla="*/ 161 h 169"/>
                      <a:gd name="T72" fmla="*/ 26 w 179"/>
                      <a:gd name="T73" fmla="*/ 135 h 169"/>
                      <a:gd name="T74" fmla="*/ 17 w 179"/>
                      <a:gd name="T75" fmla="*/ 127 h 169"/>
                      <a:gd name="T76" fmla="*/ 17 w 179"/>
                      <a:gd name="T77" fmla="*/ 118 h 169"/>
                      <a:gd name="T78" fmla="*/ 17 w 179"/>
                      <a:gd name="T79" fmla="*/ 101 h 169"/>
                      <a:gd name="T80" fmla="*/ 17 w 179"/>
                      <a:gd name="T81" fmla="*/ 101 h 16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79"/>
                      <a:gd name="T124" fmla="*/ 0 h 169"/>
                      <a:gd name="T125" fmla="*/ 179 w 179"/>
                      <a:gd name="T126" fmla="*/ 169 h 16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79" h="169">
                        <a:moveTo>
                          <a:pt x="17" y="101"/>
                        </a:moveTo>
                        <a:lnTo>
                          <a:pt x="9" y="76"/>
                        </a:lnTo>
                        <a:lnTo>
                          <a:pt x="0" y="34"/>
                        </a:lnTo>
                        <a:lnTo>
                          <a:pt x="43" y="25"/>
                        </a:lnTo>
                        <a:lnTo>
                          <a:pt x="51" y="25"/>
                        </a:lnTo>
                        <a:lnTo>
                          <a:pt x="68" y="17"/>
                        </a:lnTo>
                        <a:lnTo>
                          <a:pt x="68" y="25"/>
                        </a:lnTo>
                        <a:lnTo>
                          <a:pt x="68" y="17"/>
                        </a:lnTo>
                        <a:lnTo>
                          <a:pt x="85" y="17"/>
                        </a:lnTo>
                        <a:lnTo>
                          <a:pt x="94" y="8"/>
                        </a:lnTo>
                        <a:lnTo>
                          <a:pt x="128" y="0"/>
                        </a:lnTo>
                        <a:lnTo>
                          <a:pt x="136" y="0"/>
                        </a:lnTo>
                        <a:lnTo>
                          <a:pt x="162" y="0"/>
                        </a:lnTo>
                        <a:lnTo>
                          <a:pt x="170" y="34"/>
                        </a:lnTo>
                        <a:lnTo>
                          <a:pt x="170" y="42"/>
                        </a:lnTo>
                        <a:lnTo>
                          <a:pt x="170" y="51"/>
                        </a:lnTo>
                        <a:lnTo>
                          <a:pt x="179" y="68"/>
                        </a:lnTo>
                        <a:lnTo>
                          <a:pt x="179" y="76"/>
                        </a:lnTo>
                        <a:lnTo>
                          <a:pt x="179" y="84"/>
                        </a:lnTo>
                        <a:lnTo>
                          <a:pt x="136" y="101"/>
                        </a:lnTo>
                        <a:lnTo>
                          <a:pt x="128" y="93"/>
                        </a:lnTo>
                        <a:lnTo>
                          <a:pt x="128" y="101"/>
                        </a:lnTo>
                        <a:lnTo>
                          <a:pt x="119" y="110"/>
                        </a:lnTo>
                        <a:lnTo>
                          <a:pt x="85" y="118"/>
                        </a:lnTo>
                        <a:lnTo>
                          <a:pt x="68" y="135"/>
                        </a:lnTo>
                        <a:lnTo>
                          <a:pt x="17" y="169"/>
                        </a:lnTo>
                        <a:lnTo>
                          <a:pt x="9" y="161"/>
                        </a:lnTo>
                        <a:lnTo>
                          <a:pt x="26" y="135"/>
                        </a:lnTo>
                        <a:lnTo>
                          <a:pt x="17" y="127"/>
                        </a:lnTo>
                        <a:lnTo>
                          <a:pt x="17" y="118"/>
                        </a:lnTo>
                        <a:lnTo>
                          <a:pt x="17" y="101"/>
                        </a:lnTo>
                        <a:close/>
                      </a:path>
                    </a:pathLst>
                  </a:custGeom>
                  <a:solidFill>
                    <a:srgbClr val="8DA3FF"/>
                  </a:solidFill>
                  <a:ln w="12700">
                    <a:solidFill>
                      <a:schemeClr val="tx1"/>
                    </a:solidFill>
                    <a:round/>
                    <a:headEnd/>
                    <a:tailEnd/>
                  </a:ln>
                </p:spPr>
                <p:txBody>
                  <a:bodyPr/>
                  <a:lstStyle/>
                  <a:p>
                    <a:endParaRPr lang="en-US" sz="1350"/>
                  </a:p>
                </p:txBody>
              </p:sp>
              <p:sp>
                <p:nvSpPr>
                  <p:cNvPr id="307" name="Freeform 101"/>
                  <p:cNvSpPr>
                    <a:spLocks/>
                  </p:cNvSpPr>
                  <p:nvPr/>
                </p:nvSpPr>
                <p:spPr bwMode="auto">
                  <a:xfrm>
                    <a:off x="5203" y="1462"/>
                    <a:ext cx="59" cy="101"/>
                  </a:xfrm>
                  <a:custGeom>
                    <a:avLst/>
                    <a:gdLst>
                      <a:gd name="T0" fmla="*/ 8 w 59"/>
                      <a:gd name="T1" fmla="*/ 68 h 101"/>
                      <a:gd name="T2" fmla="*/ 8 w 59"/>
                      <a:gd name="T3" fmla="*/ 59 h 101"/>
                      <a:gd name="T4" fmla="*/ 8 w 59"/>
                      <a:gd name="T5" fmla="*/ 51 h 101"/>
                      <a:gd name="T6" fmla="*/ 0 w 59"/>
                      <a:gd name="T7" fmla="*/ 17 h 101"/>
                      <a:gd name="T8" fmla="*/ 25 w 59"/>
                      <a:gd name="T9" fmla="*/ 8 h 101"/>
                      <a:gd name="T10" fmla="*/ 34 w 59"/>
                      <a:gd name="T11" fmla="*/ 0 h 101"/>
                      <a:gd name="T12" fmla="*/ 34 w 59"/>
                      <a:gd name="T13" fmla="*/ 8 h 101"/>
                      <a:gd name="T14" fmla="*/ 42 w 59"/>
                      <a:gd name="T15" fmla="*/ 17 h 101"/>
                      <a:gd name="T16" fmla="*/ 42 w 59"/>
                      <a:gd name="T17" fmla="*/ 17 h 101"/>
                      <a:gd name="T18" fmla="*/ 42 w 59"/>
                      <a:gd name="T19" fmla="*/ 17 h 101"/>
                      <a:gd name="T20" fmla="*/ 42 w 59"/>
                      <a:gd name="T21" fmla="*/ 25 h 101"/>
                      <a:gd name="T22" fmla="*/ 51 w 59"/>
                      <a:gd name="T23" fmla="*/ 25 h 101"/>
                      <a:gd name="T24" fmla="*/ 51 w 59"/>
                      <a:gd name="T25" fmla="*/ 34 h 101"/>
                      <a:gd name="T26" fmla="*/ 51 w 59"/>
                      <a:gd name="T27" fmla="*/ 34 h 101"/>
                      <a:gd name="T28" fmla="*/ 59 w 59"/>
                      <a:gd name="T29" fmla="*/ 34 h 101"/>
                      <a:gd name="T30" fmla="*/ 59 w 59"/>
                      <a:gd name="T31" fmla="*/ 34 h 101"/>
                      <a:gd name="T32" fmla="*/ 59 w 59"/>
                      <a:gd name="T33" fmla="*/ 42 h 101"/>
                      <a:gd name="T34" fmla="*/ 51 w 59"/>
                      <a:gd name="T35" fmla="*/ 34 h 101"/>
                      <a:gd name="T36" fmla="*/ 42 w 59"/>
                      <a:gd name="T37" fmla="*/ 34 h 101"/>
                      <a:gd name="T38" fmla="*/ 51 w 59"/>
                      <a:gd name="T39" fmla="*/ 42 h 101"/>
                      <a:gd name="T40" fmla="*/ 42 w 59"/>
                      <a:gd name="T41" fmla="*/ 51 h 101"/>
                      <a:gd name="T42" fmla="*/ 51 w 59"/>
                      <a:gd name="T43" fmla="*/ 68 h 101"/>
                      <a:gd name="T44" fmla="*/ 51 w 59"/>
                      <a:gd name="T45" fmla="*/ 85 h 101"/>
                      <a:gd name="T46" fmla="*/ 25 w 59"/>
                      <a:gd name="T47" fmla="*/ 101 h 101"/>
                      <a:gd name="T48" fmla="*/ 17 w 59"/>
                      <a:gd name="T49" fmla="*/ 101 h 101"/>
                      <a:gd name="T50" fmla="*/ 17 w 59"/>
                      <a:gd name="T51" fmla="*/ 101 h 101"/>
                      <a:gd name="T52" fmla="*/ 17 w 59"/>
                      <a:gd name="T53" fmla="*/ 101 h 101"/>
                      <a:gd name="T54" fmla="*/ 17 w 59"/>
                      <a:gd name="T55" fmla="*/ 93 h 101"/>
                      <a:gd name="T56" fmla="*/ 17 w 59"/>
                      <a:gd name="T57" fmla="*/ 85 h 101"/>
                      <a:gd name="T58" fmla="*/ 8 w 59"/>
                      <a:gd name="T59" fmla="*/ 68 h 101"/>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59"/>
                      <a:gd name="T91" fmla="*/ 0 h 101"/>
                      <a:gd name="T92" fmla="*/ 59 w 59"/>
                      <a:gd name="T93" fmla="*/ 101 h 101"/>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59" h="101">
                        <a:moveTo>
                          <a:pt x="8" y="68"/>
                        </a:moveTo>
                        <a:lnTo>
                          <a:pt x="8" y="59"/>
                        </a:lnTo>
                        <a:lnTo>
                          <a:pt x="8" y="51"/>
                        </a:lnTo>
                        <a:lnTo>
                          <a:pt x="0" y="17"/>
                        </a:lnTo>
                        <a:lnTo>
                          <a:pt x="25" y="8"/>
                        </a:lnTo>
                        <a:lnTo>
                          <a:pt x="34" y="0"/>
                        </a:lnTo>
                        <a:lnTo>
                          <a:pt x="34" y="8"/>
                        </a:lnTo>
                        <a:lnTo>
                          <a:pt x="42" y="17"/>
                        </a:lnTo>
                        <a:lnTo>
                          <a:pt x="42" y="25"/>
                        </a:lnTo>
                        <a:lnTo>
                          <a:pt x="51" y="25"/>
                        </a:lnTo>
                        <a:lnTo>
                          <a:pt x="51" y="34"/>
                        </a:lnTo>
                        <a:lnTo>
                          <a:pt x="59" y="34"/>
                        </a:lnTo>
                        <a:lnTo>
                          <a:pt x="59" y="42"/>
                        </a:lnTo>
                        <a:lnTo>
                          <a:pt x="51" y="34"/>
                        </a:lnTo>
                        <a:lnTo>
                          <a:pt x="42" y="34"/>
                        </a:lnTo>
                        <a:lnTo>
                          <a:pt x="51" y="42"/>
                        </a:lnTo>
                        <a:lnTo>
                          <a:pt x="42" y="51"/>
                        </a:lnTo>
                        <a:lnTo>
                          <a:pt x="51" y="68"/>
                        </a:lnTo>
                        <a:lnTo>
                          <a:pt x="51" y="85"/>
                        </a:lnTo>
                        <a:lnTo>
                          <a:pt x="25" y="101"/>
                        </a:lnTo>
                        <a:lnTo>
                          <a:pt x="17" y="101"/>
                        </a:lnTo>
                        <a:lnTo>
                          <a:pt x="17" y="93"/>
                        </a:lnTo>
                        <a:lnTo>
                          <a:pt x="17" y="85"/>
                        </a:lnTo>
                        <a:lnTo>
                          <a:pt x="8" y="68"/>
                        </a:lnTo>
                        <a:close/>
                      </a:path>
                    </a:pathLst>
                  </a:custGeom>
                  <a:solidFill>
                    <a:srgbClr val="8DA3FF"/>
                  </a:solidFill>
                  <a:ln w="12700">
                    <a:solidFill>
                      <a:schemeClr val="tx1"/>
                    </a:solidFill>
                    <a:round/>
                    <a:headEnd/>
                    <a:tailEnd/>
                  </a:ln>
                </p:spPr>
                <p:txBody>
                  <a:bodyPr/>
                  <a:lstStyle/>
                  <a:p>
                    <a:endParaRPr lang="en-US" sz="1350"/>
                  </a:p>
                </p:txBody>
              </p:sp>
              <p:sp>
                <p:nvSpPr>
                  <p:cNvPr id="308" name="Freeform 102"/>
                  <p:cNvSpPr>
                    <a:spLocks/>
                  </p:cNvSpPr>
                  <p:nvPr/>
                </p:nvSpPr>
                <p:spPr bwMode="auto">
                  <a:xfrm>
                    <a:off x="5271" y="1504"/>
                    <a:ext cx="8" cy="26"/>
                  </a:xfrm>
                  <a:custGeom>
                    <a:avLst/>
                    <a:gdLst>
                      <a:gd name="T0" fmla="*/ 0 w 8"/>
                      <a:gd name="T1" fmla="*/ 0 h 26"/>
                      <a:gd name="T2" fmla="*/ 0 w 8"/>
                      <a:gd name="T3" fmla="*/ 0 h 26"/>
                      <a:gd name="T4" fmla="*/ 8 w 8"/>
                      <a:gd name="T5" fmla="*/ 17 h 26"/>
                      <a:gd name="T6" fmla="*/ 0 w 8"/>
                      <a:gd name="T7" fmla="*/ 26 h 26"/>
                      <a:gd name="T8" fmla="*/ 0 w 8"/>
                      <a:gd name="T9" fmla="*/ 0 h 26"/>
                      <a:gd name="T10" fmla="*/ 0 60000 65536"/>
                      <a:gd name="T11" fmla="*/ 0 60000 65536"/>
                      <a:gd name="T12" fmla="*/ 0 60000 65536"/>
                      <a:gd name="T13" fmla="*/ 0 60000 65536"/>
                      <a:gd name="T14" fmla="*/ 0 60000 65536"/>
                      <a:gd name="T15" fmla="*/ 0 w 8"/>
                      <a:gd name="T16" fmla="*/ 0 h 26"/>
                      <a:gd name="T17" fmla="*/ 8 w 8"/>
                      <a:gd name="T18" fmla="*/ 26 h 26"/>
                    </a:gdLst>
                    <a:ahLst/>
                    <a:cxnLst>
                      <a:cxn ang="T10">
                        <a:pos x="T0" y="T1"/>
                      </a:cxn>
                      <a:cxn ang="T11">
                        <a:pos x="T2" y="T3"/>
                      </a:cxn>
                      <a:cxn ang="T12">
                        <a:pos x="T4" y="T5"/>
                      </a:cxn>
                      <a:cxn ang="T13">
                        <a:pos x="T6" y="T7"/>
                      </a:cxn>
                      <a:cxn ang="T14">
                        <a:pos x="T8" y="T9"/>
                      </a:cxn>
                    </a:cxnLst>
                    <a:rect l="T15" t="T16" r="T17" b="T18"/>
                    <a:pathLst>
                      <a:path w="8" h="26">
                        <a:moveTo>
                          <a:pt x="0" y="0"/>
                        </a:moveTo>
                        <a:lnTo>
                          <a:pt x="0" y="0"/>
                        </a:lnTo>
                        <a:lnTo>
                          <a:pt x="8" y="17"/>
                        </a:lnTo>
                        <a:lnTo>
                          <a:pt x="0" y="26"/>
                        </a:lnTo>
                        <a:lnTo>
                          <a:pt x="0" y="0"/>
                        </a:lnTo>
                        <a:close/>
                      </a:path>
                    </a:pathLst>
                  </a:custGeom>
                  <a:solidFill>
                    <a:srgbClr val="8DA3FF"/>
                  </a:solidFill>
                  <a:ln w="12700">
                    <a:solidFill>
                      <a:schemeClr val="tx1"/>
                    </a:solidFill>
                    <a:round/>
                    <a:headEnd/>
                    <a:tailEnd/>
                  </a:ln>
                </p:spPr>
                <p:txBody>
                  <a:bodyPr/>
                  <a:lstStyle/>
                  <a:p>
                    <a:endParaRPr lang="en-US" sz="1350"/>
                  </a:p>
                </p:txBody>
              </p:sp>
              <p:sp>
                <p:nvSpPr>
                  <p:cNvPr id="309" name="Freeform 103"/>
                  <p:cNvSpPr>
                    <a:spLocks/>
                  </p:cNvSpPr>
                  <p:nvPr/>
                </p:nvSpPr>
                <p:spPr bwMode="auto">
                  <a:xfrm>
                    <a:off x="5262" y="1513"/>
                    <a:ext cx="9" cy="25"/>
                  </a:xfrm>
                  <a:custGeom>
                    <a:avLst/>
                    <a:gdLst>
                      <a:gd name="T0" fmla="*/ 0 w 9"/>
                      <a:gd name="T1" fmla="*/ 0 h 25"/>
                      <a:gd name="T2" fmla="*/ 9 w 9"/>
                      <a:gd name="T3" fmla="*/ 0 h 25"/>
                      <a:gd name="T4" fmla="*/ 9 w 9"/>
                      <a:gd name="T5" fmla="*/ 17 h 25"/>
                      <a:gd name="T6" fmla="*/ 0 w 9"/>
                      <a:gd name="T7" fmla="*/ 17 h 25"/>
                      <a:gd name="T8" fmla="*/ 0 w 9"/>
                      <a:gd name="T9" fmla="*/ 25 h 25"/>
                      <a:gd name="T10" fmla="*/ 0 w 9"/>
                      <a:gd name="T11" fmla="*/ 0 h 25"/>
                      <a:gd name="T12" fmla="*/ 0 60000 65536"/>
                      <a:gd name="T13" fmla="*/ 0 60000 65536"/>
                      <a:gd name="T14" fmla="*/ 0 60000 65536"/>
                      <a:gd name="T15" fmla="*/ 0 60000 65536"/>
                      <a:gd name="T16" fmla="*/ 0 60000 65536"/>
                      <a:gd name="T17" fmla="*/ 0 60000 65536"/>
                      <a:gd name="T18" fmla="*/ 0 w 9"/>
                      <a:gd name="T19" fmla="*/ 0 h 25"/>
                      <a:gd name="T20" fmla="*/ 9 w 9"/>
                      <a:gd name="T21" fmla="*/ 25 h 25"/>
                    </a:gdLst>
                    <a:ahLst/>
                    <a:cxnLst>
                      <a:cxn ang="T12">
                        <a:pos x="T0" y="T1"/>
                      </a:cxn>
                      <a:cxn ang="T13">
                        <a:pos x="T2" y="T3"/>
                      </a:cxn>
                      <a:cxn ang="T14">
                        <a:pos x="T4" y="T5"/>
                      </a:cxn>
                      <a:cxn ang="T15">
                        <a:pos x="T6" y="T7"/>
                      </a:cxn>
                      <a:cxn ang="T16">
                        <a:pos x="T8" y="T9"/>
                      </a:cxn>
                      <a:cxn ang="T17">
                        <a:pos x="T10" y="T11"/>
                      </a:cxn>
                    </a:cxnLst>
                    <a:rect l="T18" t="T19" r="T20" b="T21"/>
                    <a:pathLst>
                      <a:path w="9" h="25">
                        <a:moveTo>
                          <a:pt x="0" y="0"/>
                        </a:moveTo>
                        <a:lnTo>
                          <a:pt x="9" y="0"/>
                        </a:lnTo>
                        <a:lnTo>
                          <a:pt x="9" y="17"/>
                        </a:lnTo>
                        <a:lnTo>
                          <a:pt x="0" y="17"/>
                        </a:lnTo>
                        <a:lnTo>
                          <a:pt x="0" y="25"/>
                        </a:lnTo>
                        <a:lnTo>
                          <a:pt x="0" y="0"/>
                        </a:lnTo>
                        <a:close/>
                      </a:path>
                    </a:pathLst>
                  </a:custGeom>
                  <a:solidFill>
                    <a:srgbClr val="8DA3FF"/>
                  </a:solidFill>
                  <a:ln w="12700">
                    <a:solidFill>
                      <a:schemeClr val="tx1"/>
                    </a:solidFill>
                    <a:round/>
                    <a:headEnd/>
                    <a:tailEnd/>
                  </a:ln>
                </p:spPr>
                <p:txBody>
                  <a:bodyPr/>
                  <a:lstStyle/>
                  <a:p>
                    <a:endParaRPr lang="en-US" sz="1350"/>
                  </a:p>
                </p:txBody>
              </p:sp>
              <p:sp>
                <p:nvSpPr>
                  <p:cNvPr id="310" name="Freeform 104"/>
                  <p:cNvSpPr>
                    <a:spLocks/>
                  </p:cNvSpPr>
                  <p:nvPr/>
                </p:nvSpPr>
                <p:spPr bwMode="auto">
                  <a:xfrm>
                    <a:off x="4923" y="1623"/>
                    <a:ext cx="127" cy="305"/>
                  </a:xfrm>
                  <a:custGeom>
                    <a:avLst/>
                    <a:gdLst>
                      <a:gd name="T0" fmla="*/ 0 w 127"/>
                      <a:gd name="T1" fmla="*/ 220 h 305"/>
                      <a:gd name="T2" fmla="*/ 0 w 127"/>
                      <a:gd name="T3" fmla="*/ 220 h 305"/>
                      <a:gd name="T4" fmla="*/ 8 w 127"/>
                      <a:gd name="T5" fmla="*/ 212 h 305"/>
                      <a:gd name="T6" fmla="*/ 8 w 127"/>
                      <a:gd name="T7" fmla="*/ 203 h 305"/>
                      <a:gd name="T8" fmla="*/ 25 w 127"/>
                      <a:gd name="T9" fmla="*/ 203 h 305"/>
                      <a:gd name="T10" fmla="*/ 34 w 127"/>
                      <a:gd name="T11" fmla="*/ 195 h 305"/>
                      <a:gd name="T12" fmla="*/ 25 w 127"/>
                      <a:gd name="T13" fmla="*/ 186 h 305"/>
                      <a:gd name="T14" fmla="*/ 34 w 127"/>
                      <a:gd name="T15" fmla="*/ 186 h 305"/>
                      <a:gd name="T16" fmla="*/ 34 w 127"/>
                      <a:gd name="T17" fmla="*/ 186 h 305"/>
                      <a:gd name="T18" fmla="*/ 42 w 127"/>
                      <a:gd name="T19" fmla="*/ 178 h 305"/>
                      <a:gd name="T20" fmla="*/ 50 w 127"/>
                      <a:gd name="T21" fmla="*/ 169 h 305"/>
                      <a:gd name="T22" fmla="*/ 59 w 127"/>
                      <a:gd name="T23" fmla="*/ 161 h 305"/>
                      <a:gd name="T24" fmla="*/ 59 w 127"/>
                      <a:gd name="T25" fmla="*/ 152 h 305"/>
                      <a:gd name="T26" fmla="*/ 42 w 127"/>
                      <a:gd name="T27" fmla="*/ 135 h 305"/>
                      <a:gd name="T28" fmla="*/ 34 w 127"/>
                      <a:gd name="T29" fmla="*/ 135 h 305"/>
                      <a:gd name="T30" fmla="*/ 34 w 127"/>
                      <a:gd name="T31" fmla="*/ 127 h 305"/>
                      <a:gd name="T32" fmla="*/ 25 w 127"/>
                      <a:gd name="T33" fmla="*/ 127 h 305"/>
                      <a:gd name="T34" fmla="*/ 17 w 127"/>
                      <a:gd name="T35" fmla="*/ 127 h 305"/>
                      <a:gd name="T36" fmla="*/ 17 w 127"/>
                      <a:gd name="T37" fmla="*/ 110 h 305"/>
                      <a:gd name="T38" fmla="*/ 8 w 127"/>
                      <a:gd name="T39" fmla="*/ 110 h 305"/>
                      <a:gd name="T40" fmla="*/ 8 w 127"/>
                      <a:gd name="T41" fmla="*/ 110 h 305"/>
                      <a:gd name="T42" fmla="*/ 0 w 127"/>
                      <a:gd name="T43" fmla="*/ 101 h 305"/>
                      <a:gd name="T44" fmla="*/ 8 w 127"/>
                      <a:gd name="T45" fmla="*/ 101 h 305"/>
                      <a:gd name="T46" fmla="*/ 0 w 127"/>
                      <a:gd name="T47" fmla="*/ 93 h 305"/>
                      <a:gd name="T48" fmla="*/ 0 w 127"/>
                      <a:gd name="T49" fmla="*/ 85 h 305"/>
                      <a:gd name="T50" fmla="*/ 8 w 127"/>
                      <a:gd name="T51" fmla="*/ 85 h 305"/>
                      <a:gd name="T52" fmla="*/ 8 w 127"/>
                      <a:gd name="T53" fmla="*/ 76 h 305"/>
                      <a:gd name="T54" fmla="*/ 8 w 127"/>
                      <a:gd name="T55" fmla="*/ 68 h 305"/>
                      <a:gd name="T56" fmla="*/ 8 w 127"/>
                      <a:gd name="T57" fmla="*/ 68 h 305"/>
                      <a:gd name="T58" fmla="*/ 0 w 127"/>
                      <a:gd name="T59" fmla="*/ 59 h 305"/>
                      <a:gd name="T60" fmla="*/ 8 w 127"/>
                      <a:gd name="T61" fmla="*/ 51 h 305"/>
                      <a:gd name="T62" fmla="*/ 8 w 127"/>
                      <a:gd name="T63" fmla="*/ 42 h 305"/>
                      <a:gd name="T64" fmla="*/ 8 w 127"/>
                      <a:gd name="T65" fmla="*/ 42 h 305"/>
                      <a:gd name="T66" fmla="*/ 17 w 127"/>
                      <a:gd name="T67" fmla="*/ 42 h 305"/>
                      <a:gd name="T68" fmla="*/ 17 w 127"/>
                      <a:gd name="T69" fmla="*/ 25 h 305"/>
                      <a:gd name="T70" fmla="*/ 17 w 127"/>
                      <a:gd name="T71" fmla="*/ 17 h 305"/>
                      <a:gd name="T72" fmla="*/ 25 w 127"/>
                      <a:gd name="T73" fmla="*/ 8 h 305"/>
                      <a:gd name="T74" fmla="*/ 67 w 127"/>
                      <a:gd name="T75" fmla="*/ 17 h 305"/>
                      <a:gd name="T76" fmla="*/ 84 w 127"/>
                      <a:gd name="T77" fmla="*/ 17 h 305"/>
                      <a:gd name="T78" fmla="*/ 118 w 127"/>
                      <a:gd name="T79" fmla="*/ 34 h 305"/>
                      <a:gd name="T80" fmla="*/ 118 w 127"/>
                      <a:gd name="T81" fmla="*/ 42 h 305"/>
                      <a:gd name="T82" fmla="*/ 110 w 127"/>
                      <a:gd name="T83" fmla="*/ 68 h 305"/>
                      <a:gd name="T84" fmla="*/ 101 w 127"/>
                      <a:gd name="T85" fmla="*/ 76 h 305"/>
                      <a:gd name="T86" fmla="*/ 101 w 127"/>
                      <a:gd name="T87" fmla="*/ 76 h 305"/>
                      <a:gd name="T88" fmla="*/ 93 w 127"/>
                      <a:gd name="T89" fmla="*/ 101 h 305"/>
                      <a:gd name="T90" fmla="*/ 101 w 127"/>
                      <a:gd name="T91" fmla="*/ 110 h 305"/>
                      <a:gd name="T92" fmla="*/ 127 w 127"/>
                      <a:gd name="T93" fmla="*/ 118 h 305"/>
                      <a:gd name="T94" fmla="*/ 127 w 127"/>
                      <a:gd name="T95" fmla="*/ 144 h 305"/>
                      <a:gd name="T96" fmla="*/ 127 w 127"/>
                      <a:gd name="T97" fmla="*/ 144 h 305"/>
                      <a:gd name="T98" fmla="*/ 118 w 127"/>
                      <a:gd name="T99" fmla="*/ 152 h 305"/>
                      <a:gd name="T100" fmla="*/ 127 w 127"/>
                      <a:gd name="T101" fmla="*/ 178 h 305"/>
                      <a:gd name="T102" fmla="*/ 127 w 127"/>
                      <a:gd name="T103" fmla="*/ 212 h 305"/>
                      <a:gd name="T104" fmla="*/ 118 w 127"/>
                      <a:gd name="T105" fmla="*/ 220 h 305"/>
                      <a:gd name="T106" fmla="*/ 110 w 127"/>
                      <a:gd name="T107" fmla="*/ 229 h 305"/>
                      <a:gd name="T108" fmla="*/ 110 w 127"/>
                      <a:gd name="T109" fmla="*/ 246 h 305"/>
                      <a:gd name="T110" fmla="*/ 93 w 127"/>
                      <a:gd name="T111" fmla="*/ 262 h 305"/>
                      <a:gd name="T112" fmla="*/ 84 w 127"/>
                      <a:gd name="T113" fmla="*/ 296 h 305"/>
                      <a:gd name="T114" fmla="*/ 84 w 127"/>
                      <a:gd name="T115" fmla="*/ 305 h 305"/>
                      <a:gd name="T116" fmla="*/ 76 w 127"/>
                      <a:gd name="T117" fmla="*/ 288 h 305"/>
                      <a:gd name="T118" fmla="*/ 59 w 127"/>
                      <a:gd name="T119" fmla="*/ 279 h 305"/>
                      <a:gd name="T120" fmla="*/ 17 w 127"/>
                      <a:gd name="T121" fmla="*/ 262 h 305"/>
                      <a:gd name="T122" fmla="*/ 0 w 127"/>
                      <a:gd name="T123" fmla="*/ 246 h 305"/>
                      <a:gd name="T124" fmla="*/ 0 w 127"/>
                      <a:gd name="T125" fmla="*/ 229 h 30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27"/>
                      <a:gd name="T190" fmla="*/ 0 h 305"/>
                      <a:gd name="T191" fmla="*/ 127 w 127"/>
                      <a:gd name="T192" fmla="*/ 305 h 305"/>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27" h="305">
                        <a:moveTo>
                          <a:pt x="0" y="229"/>
                        </a:moveTo>
                        <a:lnTo>
                          <a:pt x="0" y="220"/>
                        </a:lnTo>
                        <a:lnTo>
                          <a:pt x="8" y="212"/>
                        </a:lnTo>
                        <a:lnTo>
                          <a:pt x="8" y="203"/>
                        </a:lnTo>
                        <a:lnTo>
                          <a:pt x="17" y="203"/>
                        </a:lnTo>
                        <a:lnTo>
                          <a:pt x="25" y="203"/>
                        </a:lnTo>
                        <a:lnTo>
                          <a:pt x="25" y="195"/>
                        </a:lnTo>
                        <a:lnTo>
                          <a:pt x="34" y="195"/>
                        </a:lnTo>
                        <a:lnTo>
                          <a:pt x="25" y="186"/>
                        </a:lnTo>
                        <a:lnTo>
                          <a:pt x="34" y="186"/>
                        </a:lnTo>
                        <a:lnTo>
                          <a:pt x="34" y="178"/>
                        </a:lnTo>
                        <a:lnTo>
                          <a:pt x="42" y="178"/>
                        </a:lnTo>
                        <a:lnTo>
                          <a:pt x="42" y="169"/>
                        </a:lnTo>
                        <a:lnTo>
                          <a:pt x="50" y="169"/>
                        </a:lnTo>
                        <a:lnTo>
                          <a:pt x="50" y="161"/>
                        </a:lnTo>
                        <a:lnTo>
                          <a:pt x="59" y="161"/>
                        </a:lnTo>
                        <a:lnTo>
                          <a:pt x="59" y="152"/>
                        </a:lnTo>
                        <a:lnTo>
                          <a:pt x="50" y="144"/>
                        </a:lnTo>
                        <a:lnTo>
                          <a:pt x="42" y="135"/>
                        </a:lnTo>
                        <a:lnTo>
                          <a:pt x="34" y="135"/>
                        </a:lnTo>
                        <a:lnTo>
                          <a:pt x="34" y="127"/>
                        </a:lnTo>
                        <a:lnTo>
                          <a:pt x="25" y="127"/>
                        </a:lnTo>
                        <a:lnTo>
                          <a:pt x="17" y="127"/>
                        </a:lnTo>
                        <a:lnTo>
                          <a:pt x="17" y="118"/>
                        </a:lnTo>
                        <a:lnTo>
                          <a:pt x="17" y="110"/>
                        </a:lnTo>
                        <a:lnTo>
                          <a:pt x="8" y="110"/>
                        </a:lnTo>
                        <a:lnTo>
                          <a:pt x="0" y="101"/>
                        </a:lnTo>
                        <a:lnTo>
                          <a:pt x="8" y="101"/>
                        </a:lnTo>
                        <a:lnTo>
                          <a:pt x="0" y="93"/>
                        </a:lnTo>
                        <a:lnTo>
                          <a:pt x="0" y="85"/>
                        </a:lnTo>
                        <a:lnTo>
                          <a:pt x="8" y="85"/>
                        </a:lnTo>
                        <a:lnTo>
                          <a:pt x="8" y="76"/>
                        </a:lnTo>
                        <a:lnTo>
                          <a:pt x="8" y="68"/>
                        </a:lnTo>
                        <a:lnTo>
                          <a:pt x="0" y="59"/>
                        </a:lnTo>
                        <a:lnTo>
                          <a:pt x="8" y="51"/>
                        </a:lnTo>
                        <a:lnTo>
                          <a:pt x="8" y="42"/>
                        </a:lnTo>
                        <a:lnTo>
                          <a:pt x="17" y="42"/>
                        </a:lnTo>
                        <a:lnTo>
                          <a:pt x="8" y="42"/>
                        </a:lnTo>
                        <a:lnTo>
                          <a:pt x="17" y="42"/>
                        </a:lnTo>
                        <a:lnTo>
                          <a:pt x="17" y="34"/>
                        </a:lnTo>
                        <a:lnTo>
                          <a:pt x="17" y="25"/>
                        </a:lnTo>
                        <a:lnTo>
                          <a:pt x="17" y="17"/>
                        </a:lnTo>
                        <a:lnTo>
                          <a:pt x="25" y="8"/>
                        </a:lnTo>
                        <a:lnTo>
                          <a:pt x="34" y="0"/>
                        </a:lnTo>
                        <a:lnTo>
                          <a:pt x="67" y="17"/>
                        </a:lnTo>
                        <a:lnTo>
                          <a:pt x="76" y="17"/>
                        </a:lnTo>
                        <a:lnTo>
                          <a:pt x="84" y="17"/>
                        </a:lnTo>
                        <a:lnTo>
                          <a:pt x="118" y="25"/>
                        </a:lnTo>
                        <a:lnTo>
                          <a:pt x="118" y="34"/>
                        </a:lnTo>
                        <a:lnTo>
                          <a:pt x="118" y="42"/>
                        </a:lnTo>
                        <a:lnTo>
                          <a:pt x="110" y="59"/>
                        </a:lnTo>
                        <a:lnTo>
                          <a:pt x="110" y="68"/>
                        </a:lnTo>
                        <a:lnTo>
                          <a:pt x="101" y="76"/>
                        </a:lnTo>
                        <a:lnTo>
                          <a:pt x="101" y="68"/>
                        </a:lnTo>
                        <a:lnTo>
                          <a:pt x="101" y="76"/>
                        </a:lnTo>
                        <a:lnTo>
                          <a:pt x="101" y="85"/>
                        </a:lnTo>
                        <a:lnTo>
                          <a:pt x="93" y="101"/>
                        </a:lnTo>
                        <a:lnTo>
                          <a:pt x="101" y="110"/>
                        </a:lnTo>
                        <a:lnTo>
                          <a:pt x="110" y="101"/>
                        </a:lnTo>
                        <a:lnTo>
                          <a:pt x="127" y="118"/>
                        </a:lnTo>
                        <a:lnTo>
                          <a:pt x="127" y="144"/>
                        </a:lnTo>
                        <a:lnTo>
                          <a:pt x="127" y="152"/>
                        </a:lnTo>
                        <a:lnTo>
                          <a:pt x="118" y="152"/>
                        </a:lnTo>
                        <a:lnTo>
                          <a:pt x="127" y="152"/>
                        </a:lnTo>
                        <a:lnTo>
                          <a:pt x="127" y="178"/>
                        </a:lnTo>
                        <a:lnTo>
                          <a:pt x="127" y="195"/>
                        </a:lnTo>
                        <a:lnTo>
                          <a:pt x="127" y="212"/>
                        </a:lnTo>
                        <a:lnTo>
                          <a:pt x="118" y="220"/>
                        </a:lnTo>
                        <a:lnTo>
                          <a:pt x="110" y="220"/>
                        </a:lnTo>
                        <a:lnTo>
                          <a:pt x="110" y="229"/>
                        </a:lnTo>
                        <a:lnTo>
                          <a:pt x="110" y="237"/>
                        </a:lnTo>
                        <a:lnTo>
                          <a:pt x="110" y="246"/>
                        </a:lnTo>
                        <a:lnTo>
                          <a:pt x="93" y="262"/>
                        </a:lnTo>
                        <a:lnTo>
                          <a:pt x="101" y="262"/>
                        </a:lnTo>
                        <a:lnTo>
                          <a:pt x="84" y="296"/>
                        </a:lnTo>
                        <a:lnTo>
                          <a:pt x="84" y="305"/>
                        </a:lnTo>
                        <a:lnTo>
                          <a:pt x="76" y="305"/>
                        </a:lnTo>
                        <a:lnTo>
                          <a:pt x="76" y="288"/>
                        </a:lnTo>
                        <a:lnTo>
                          <a:pt x="67" y="279"/>
                        </a:lnTo>
                        <a:lnTo>
                          <a:pt x="59" y="279"/>
                        </a:lnTo>
                        <a:lnTo>
                          <a:pt x="50" y="288"/>
                        </a:lnTo>
                        <a:lnTo>
                          <a:pt x="17" y="262"/>
                        </a:lnTo>
                        <a:lnTo>
                          <a:pt x="0" y="254"/>
                        </a:lnTo>
                        <a:lnTo>
                          <a:pt x="0" y="246"/>
                        </a:lnTo>
                        <a:lnTo>
                          <a:pt x="0" y="237"/>
                        </a:lnTo>
                        <a:lnTo>
                          <a:pt x="0" y="229"/>
                        </a:lnTo>
                        <a:close/>
                      </a:path>
                    </a:pathLst>
                  </a:custGeom>
                  <a:solidFill>
                    <a:srgbClr val="8DA3FF"/>
                  </a:solidFill>
                  <a:ln w="12700">
                    <a:solidFill>
                      <a:schemeClr val="tx1"/>
                    </a:solidFill>
                    <a:round/>
                    <a:headEnd/>
                    <a:tailEnd/>
                  </a:ln>
                </p:spPr>
                <p:txBody>
                  <a:bodyPr/>
                  <a:lstStyle/>
                  <a:p>
                    <a:endParaRPr lang="en-US" sz="1350"/>
                  </a:p>
                </p:txBody>
              </p:sp>
              <p:sp>
                <p:nvSpPr>
                  <p:cNvPr id="311" name="Freeform 105"/>
                  <p:cNvSpPr>
                    <a:spLocks/>
                  </p:cNvSpPr>
                  <p:nvPr/>
                </p:nvSpPr>
                <p:spPr bwMode="auto">
                  <a:xfrm>
                    <a:off x="3725" y="1741"/>
                    <a:ext cx="314" cy="543"/>
                  </a:xfrm>
                  <a:custGeom>
                    <a:avLst/>
                    <a:gdLst>
                      <a:gd name="T0" fmla="*/ 170 w 314"/>
                      <a:gd name="T1" fmla="*/ 475 h 543"/>
                      <a:gd name="T2" fmla="*/ 161 w 314"/>
                      <a:gd name="T3" fmla="*/ 483 h 543"/>
                      <a:gd name="T4" fmla="*/ 161 w 314"/>
                      <a:gd name="T5" fmla="*/ 492 h 543"/>
                      <a:gd name="T6" fmla="*/ 153 w 314"/>
                      <a:gd name="T7" fmla="*/ 500 h 543"/>
                      <a:gd name="T8" fmla="*/ 144 w 314"/>
                      <a:gd name="T9" fmla="*/ 517 h 543"/>
                      <a:gd name="T10" fmla="*/ 144 w 314"/>
                      <a:gd name="T11" fmla="*/ 509 h 543"/>
                      <a:gd name="T12" fmla="*/ 127 w 314"/>
                      <a:gd name="T13" fmla="*/ 500 h 543"/>
                      <a:gd name="T14" fmla="*/ 102 w 314"/>
                      <a:gd name="T15" fmla="*/ 509 h 543"/>
                      <a:gd name="T16" fmla="*/ 93 w 314"/>
                      <a:gd name="T17" fmla="*/ 526 h 543"/>
                      <a:gd name="T18" fmla="*/ 68 w 314"/>
                      <a:gd name="T19" fmla="*/ 517 h 543"/>
                      <a:gd name="T20" fmla="*/ 51 w 314"/>
                      <a:gd name="T21" fmla="*/ 517 h 543"/>
                      <a:gd name="T22" fmla="*/ 43 w 314"/>
                      <a:gd name="T23" fmla="*/ 517 h 543"/>
                      <a:gd name="T24" fmla="*/ 26 w 314"/>
                      <a:gd name="T25" fmla="*/ 526 h 543"/>
                      <a:gd name="T26" fmla="*/ 17 w 314"/>
                      <a:gd name="T27" fmla="*/ 534 h 543"/>
                      <a:gd name="T28" fmla="*/ 9 w 314"/>
                      <a:gd name="T29" fmla="*/ 534 h 543"/>
                      <a:gd name="T30" fmla="*/ 0 w 314"/>
                      <a:gd name="T31" fmla="*/ 526 h 543"/>
                      <a:gd name="T32" fmla="*/ 9 w 314"/>
                      <a:gd name="T33" fmla="*/ 517 h 543"/>
                      <a:gd name="T34" fmla="*/ 0 w 314"/>
                      <a:gd name="T35" fmla="*/ 517 h 543"/>
                      <a:gd name="T36" fmla="*/ 0 w 314"/>
                      <a:gd name="T37" fmla="*/ 509 h 543"/>
                      <a:gd name="T38" fmla="*/ 0 w 314"/>
                      <a:gd name="T39" fmla="*/ 500 h 543"/>
                      <a:gd name="T40" fmla="*/ 9 w 314"/>
                      <a:gd name="T41" fmla="*/ 483 h 543"/>
                      <a:gd name="T42" fmla="*/ 9 w 314"/>
                      <a:gd name="T43" fmla="*/ 475 h 543"/>
                      <a:gd name="T44" fmla="*/ 17 w 314"/>
                      <a:gd name="T45" fmla="*/ 475 h 543"/>
                      <a:gd name="T46" fmla="*/ 26 w 314"/>
                      <a:gd name="T47" fmla="*/ 450 h 543"/>
                      <a:gd name="T48" fmla="*/ 34 w 314"/>
                      <a:gd name="T49" fmla="*/ 441 h 543"/>
                      <a:gd name="T50" fmla="*/ 34 w 314"/>
                      <a:gd name="T51" fmla="*/ 424 h 543"/>
                      <a:gd name="T52" fmla="*/ 51 w 314"/>
                      <a:gd name="T53" fmla="*/ 407 h 543"/>
                      <a:gd name="T54" fmla="*/ 43 w 314"/>
                      <a:gd name="T55" fmla="*/ 390 h 543"/>
                      <a:gd name="T56" fmla="*/ 34 w 314"/>
                      <a:gd name="T57" fmla="*/ 382 h 543"/>
                      <a:gd name="T58" fmla="*/ 26 w 314"/>
                      <a:gd name="T59" fmla="*/ 365 h 543"/>
                      <a:gd name="T60" fmla="*/ 34 w 314"/>
                      <a:gd name="T61" fmla="*/ 356 h 543"/>
                      <a:gd name="T62" fmla="*/ 34 w 314"/>
                      <a:gd name="T63" fmla="*/ 339 h 543"/>
                      <a:gd name="T64" fmla="*/ 34 w 314"/>
                      <a:gd name="T65" fmla="*/ 297 h 543"/>
                      <a:gd name="T66" fmla="*/ 26 w 314"/>
                      <a:gd name="T67" fmla="*/ 153 h 543"/>
                      <a:gd name="T68" fmla="*/ 9 w 314"/>
                      <a:gd name="T69" fmla="*/ 26 h 543"/>
                      <a:gd name="T70" fmla="*/ 43 w 314"/>
                      <a:gd name="T71" fmla="*/ 34 h 543"/>
                      <a:gd name="T72" fmla="*/ 153 w 314"/>
                      <a:gd name="T73" fmla="*/ 9 h 543"/>
                      <a:gd name="T74" fmla="*/ 263 w 314"/>
                      <a:gd name="T75" fmla="*/ 0 h 543"/>
                      <a:gd name="T76" fmla="*/ 280 w 314"/>
                      <a:gd name="T77" fmla="*/ 60 h 543"/>
                      <a:gd name="T78" fmla="*/ 289 w 314"/>
                      <a:gd name="T79" fmla="*/ 144 h 543"/>
                      <a:gd name="T80" fmla="*/ 297 w 314"/>
                      <a:gd name="T81" fmla="*/ 255 h 543"/>
                      <a:gd name="T82" fmla="*/ 306 w 314"/>
                      <a:gd name="T83" fmla="*/ 339 h 543"/>
                      <a:gd name="T84" fmla="*/ 306 w 314"/>
                      <a:gd name="T85" fmla="*/ 348 h 543"/>
                      <a:gd name="T86" fmla="*/ 306 w 314"/>
                      <a:gd name="T87" fmla="*/ 365 h 543"/>
                      <a:gd name="T88" fmla="*/ 314 w 314"/>
                      <a:gd name="T89" fmla="*/ 373 h 543"/>
                      <a:gd name="T90" fmla="*/ 280 w 314"/>
                      <a:gd name="T91" fmla="*/ 390 h 543"/>
                      <a:gd name="T92" fmla="*/ 255 w 314"/>
                      <a:gd name="T93" fmla="*/ 390 h 543"/>
                      <a:gd name="T94" fmla="*/ 255 w 314"/>
                      <a:gd name="T95" fmla="*/ 416 h 543"/>
                      <a:gd name="T96" fmla="*/ 238 w 314"/>
                      <a:gd name="T97" fmla="*/ 450 h 543"/>
                      <a:gd name="T98" fmla="*/ 221 w 314"/>
                      <a:gd name="T99" fmla="*/ 458 h 543"/>
                      <a:gd name="T100" fmla="*/ 204 w 314"/>
                      <a:gd name="T101" fmla="*/ 492 h 543"/>
                      <a:gd name="T102" fmla="*/ 178 w 314"/>
                      <a:gd name="T103" fmla="*/ 492 h 543"/>
                      <a:gd name="T104" fmla="*/ 170 w 314"/>
                      <a:gd name="T105" fmla="*/ 475 h 543"/>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314"/>
                      <a:gd name="T160" fmla="*/ 0 h 543"/>
                      <a:gd name="T161" fmla="*/ 314 w 314"/>
                      <a:gd name="T162" fmla="*/ 543 h 543"/>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314" h="543">
                        <a:moveTo>
                          <a:pt x="170" y="475"/>
                        </a:moveTo>
                        <a:lnTo>
                          <a:pt x="170" y="466"/>
                        </a:lnTo>
                        <a:lnTo>
                          <a:pt x="161" y="466"/>
                        </a:lnTo>
                        <a:lnTo>
                          <a:pt x="161" y="475"/>
                        </a:lnTo>
                        <a:lnTo>
                          <a:pt x="170" y="475"/>
                        </a:lnTo>
                        <a:lnTo>
                          <a:pt x="161" y="483"/>
                        </a:lnTo>
                        <a:lnTo>
                          <a:pt x="161" y="492"/>
                        </a:lnTo>
                        <a:lnTo>
                          <a:pt x="153" y="492"/>
                        </a:lnTo>
                        <a:lnTo>
                          <a:pt x="153" y="500"/>
                        </a:lnTo>
                        <a:lnTo>
                          <a:pt x="153" y="509"/>
                        </a:lnTo>
                        <a:lnTo>
                          <a:pt x="144" y="509"/>
                        </a:lnTo>
                        <a:lnTo>
                          <a:pt x="144" y="517"/>
                        </a:lnTo>
                        <a:lnTo>
                          <a:pt x="144" y="509"/>
                        </a:lnTo>
                        <a:lnTo>
                          <a:pt x="136" y="509"/>
                        </a:lnTo>
                        <a:lnTo>
                          <a:pt x="127" y="500"/>
                        </a:lnTo>
                        <a:lnTo>
                          <a:pt x="119" y="500"/>
                        </a:lnTo>
                        <a:lnTo>
                          <a:pt x="119" y="509"/>
                        </a:lnTo>
                        <a:lnTo>
                          <a:pt x="110" y="509"/>
                        </a:lnTo>
                        <a:lnTo>
                          <a:pt x="102" y="509"/>
                        </a:lnTo>
                        <a:lnTo>
                          <a:pt x="102" y="517"/>
                        </a:lnTo>
                        <a:lnTo>
                          <a:pt x="102" y="526"/>
                        </a:lnTo>
                        <a:lnTo>
                          <a:pt x="93" y="526"/>
                        </a:lnTo>
                        <a:lnTo>
                          <a:pt x="85" y="526"/>
                        </a:lnTo>
                        <a:lnTo>
                          <a:pt x="85" y="517"/>
                        </a:lnTo>
                        <a:lnTo>
                          <a:pt x="76" y="517"/>
                        </a:lnTo>
                        <a:lnTo>
                          <a:pt x="68" y="517"/>
                        </a:lnTo>
                        <a:lnTo>
                          <a:pt x="59" y="517"/>
                        </a:lnTo>
                        <a:lnTo>
                          <a:pt x="43" y="509"/>
                        </a:lnTo>
                        <a:lnTo>
                          <a:pt x="43" y="517"/>
                        </a:lnTo>
                        <a:lnTo>
                          <a:pt x="51" y="517"/>
                        </a:lnTo>
                        <a:lnTo>
                          <a:pt x="51" y="526"/>
                        </a:lnTo>
                        <a:lnTo>
                          <a:pt x="43" y="526"/>
                        </a:lnTo>
                        <a:lnTo>
                          <a:pt x="43" y="517"/>
                        </a:lnTo>
                        <a:lnTo>
                          <a:pt x="34" y="517"/>
                        </a:lnTo>
                        <a:lnTo>
                          <a:pt x="26" y="526"/>
                        </a:lnTo>
                        <a:lnTo>
                          <a:pt x="17" y="517"/>
                        </a:lnTo>
                        <a:lnTo>
                          <a:pt x="17" y="526"/>
                        </a:lnTo>
                        <a:lnTo>
                          <a:pt x="17" y="534"/>
                        </a:lnTo>
                        <a:lnTo>
                          <a:pt x="17" y="543"/>
                        </a:lnTo>
                        <a:lnTo>
                          <a:pt x="9" y="534"/>
                        </a:lnTo>
                        <a:lnTo>
                          <a:pt x="0" y="534"/>
                        </a:lnTo>
                        <a:lnTo>
                          <a:pt x="9" y="534"/>
                        </a:lnTo>
                        <a:lnTo>
                          <a:pt x="0" y="526"/>
                        </a:lnTo>
                        <a:lnTo>
                          <a:pt x="9" y="526"/>
                        </a:lnTo>
                        <a:lnTo>
                          <a:pt x="9" y="517"/>
                        </a:lnTo>
                        <a:lnTo>
                          <a:pt x="0" y="517"/>
                        </a:lnTo>
                        <a:lnTo>
                          <a:pt x="9" y="517"/>
                        </a:lnTo>
                        <a:lnTo>
                          <a:pt x="0" y="509"/>
                        </a:lnTo>
                        <a:lnTo>
                          <a:pt x="0" y="500"/>
                        </a:lnTo>
                        <a:lnTo>
                          <a:pt x="9" y="500"/>
                        </a:lnTo>
                        <a:lnTo>
                          <a:pt x="0" y="500"/>
                        </a:lnTo>
                        <a:lnTo>
                          <a:pt x="9" y="492"/>
                        </a:lnTo>
                        <a:lnTo>
                          <a:pt x="9" y="483"/>
                        </a:lnTo>
                        <a:lnTo>
                          <a:pt x="9" y="475"/>
                        </a:lnTo>
                        <a:lnTo>
                          <a:pt x="9" y="466"/>
                        </a:lnTo>
                        <a:lnTo>
                          <a:pt x="9" y="475"/>
                        </a:lnTo>
                        <a:lnTo>
                          <a:pt x="17" y="466"/>
                        </a:lnTo>
                        <a:lnTo>
                          <a:pt x="17" y="475"/>
                        </a:lnTo>
                        <a:lnTo>
                          <a:pt x="17" y="466"/>
                        </a:lnTo>
                        <a:lnTo>
                          <a:pt x="26" y="458"/>
                        </a:lnTo>
                        <a:lnTo>
                          <a:pt x="26" y="450"/>
                        </a:lnTo>
                        <a:lnTo>
                          <a:pt x="34" y="450"/>
                        </a:lnTo>
                        <a:lnTo>
                          <a:pt x="34" y="441"/>
                        </a:lnTo>
                        <a:lnTo>
                          <a:pt x="34" y="433"/>
                        </a:lnTo>
                        <a:lnTo>
                          <a:pt x="34" y="424"/>
                        </a:lnTo>
                        <a:lnTo>
                          <a:pt x="43" y="424"/>
                        </a:lnTo>
                        <a:lnTo>
                          <a:pt x="43" y="416"/>
                        </a:lnTo>
                        <a:lnTo>
                          <a:pt x="51" y="407"/>
                        </a:lnTo>
                        <a:lnTo>
                          <a:pt x="43" y="407"/>
                        </a:lnTo>
                        <a:lnTo>
                          <a:pt x="43" y="399"/>
                        </a:lnTo>
                        <a:lnTo>
                          <a:pt x="43" y="390"/>
                        </a:lnTo>
                        <a:lnTo>
                          <a:pt x="43" y="382"/>
                        </a:lnTo>
                        <a:lnTo>
                          <a:pt x="34" y="382"/>
                        </a:lnTo>
                        <a:lnTo>
                          <a:pt x="34" y="373"/>
                        </a:lnTo>
                        <a:lnTo>
                          <a:pt x="34" y="365"/>
                        </a:lnTo>
                        <a:lnTo>
                          <a:pt x="26" y="365"/>
                        </a:lnTo>
                        <a:lnTo>
                          <a:pt x="26" y="356"/>
                        </a:lnTo>
                        <a:lnTo>
                          <a:pt x="34" y="356"/>
                        </a:lnTo>
                        <a:lnTo>
                          <a:pt x="34" y="348"/>
                        </a:lnTo>
                        <a:lnTo>
                          <a:pt x="34" y="339"/>
                        </a:lnTo>
                        <a:lnTo>
                          <a:pt x="26" y="339"/>
                        </a:lnTo>
                        <a:lnTo>
                          <a:pt x="34" y="331"/>
                        </a:lnTo>
                        <a:lnTo>
                          <a:pt x="34" y="314"/>
                        </a:lnTo>
                        <a:lnTo>
                          <a:pt x="34" y="297"/>
                        </a:lnTo>
                        <a:lnTo>
                          <a:pt x="34" y="263"/>
                        </a:lnTo>
                        <a:lnTo>
                          <a:pt x="26" y="229"/>
                        </a:lnTo>
                        <a:lnTo>
                          <a:pt x="26" y="187"/>
                        </a:lnTo>
                        <a:lnTo>
                          <a:pt x="26" y="153"/>
                        </a:lnTo>
                        <a:lnTo>
                          <a:pt x="17" y="119"/>
                        </a:lnTo>
                        <a:lnTo>
                          <a:pt x="17" y="102"/>
                        </a:lnTo>
                        <a:lnTo>
                          <a:pt x="17" y="85"/>
                        </a:lnTo>
                        <a:lnTo>
                          <a:pt x="17" y="60"/>
                        </a:lnTo>
                        <a:lnTo>
                          <a:pt x="9" y="26"/>
                        </a:lnTo>
                        <a:lnTo>
                          <a:pt x="17" y="34"/>
                        </a:lnTo>
                        <a:lnTo>
                          <a:pt x="26" y="34"/>
                        </a:lnTo>
                        <a:lnTo>
                          <a:pt x="17" y="34"/>
                        </a:lnTo>
                        <a:lnTo>
                          <a:pt x="26" y="34"/>
                        </a:lnTo>
                        <a:lnTo>
                          <a:pt x="43" y="34"/>
                        </a:lnTo>
                        <a:lnTo>
                          <a:pt x="68" y="26"/>
                        </a:lnTo>
                        <a:lnTo>
                          <a:pt x="76" y="17"/>
                        </a:lnTo>
                        <a:lnTo>
                          <a:pt x="102" y="17"/>
                        </a:lnTo>
                        <a:lnTo>
                          <a:pt x="136" y="9"/>
                        </a:lnTo>
                        <a:lnTo>
                          <a:pt x="153" y="9"/>
                        </a:lnTo>
                        <a:lnTo>
                          <a:pt x="178" y="9"/>
                        </a:lnTo>
                        <a:lnTo>
                          <a:pt x="187" y="9"/>
                        </a:lnTo>
                        <a:lnTo>
                          <a:pt x="221" y="0"/>
                        </a:lnTo>
                        <a:lnTo>
                          <a:pt x="229" y="0"/>
                        </a:lnTo>
                        <a:lnTo>
                          <a:pt x="263" y="0"/>
                        </a:lnTo>
                        <a:lnTo>
                          <a:pt x="272" y="0"/>
                        </a:lnTo>
                        <a:lnTo>
                          <a:pt x="272" y="26"/>
                        </a:lnTo>
                        <a:lnTo>
                          <a:pt x="272" y="43"/>
                        </a:lnTo>
                        <a:lnTo>
                          <a:pt x="280" y="60"/>
                        </a:lnTo>
                        <a:lnTo>
                          <a:pt x="280" y="94"/>
                        </a:lnTo>
                        <a:lnTo>
                          <a:pt x="280" y="102"/>
                        </a:lnTo>
                        <a:lnTo>
                          <a:pt x="289" y="128"/>
                        </a:lnTo>
                        <a:lnTo>
                          <a:pt x="289" y="144"/>
                        </a:lnTo>
                        <a:lnTo>
                          <a:pt x="289" y="178"/>
                        </a:lnTo>
                        <a:lnTo>
                          <a:pt x="297" y="221"/>
                        </a:lnTo>
                        <a:lnTo>
                          <a:pt x="297" y="229"/>
                        </a:lnTo>
                        <a:lnTo>
                          <a:pt x="297" y="255"/>
                        </a:lnTo>
                        <a:lnTo>
                          <a:pt x="297" y="280"/>
                        </a:lnTo>
                        <a:lnTo>
                          <a:pt x="306" y="280"/>
                        </a:lnTo>
                        <a:lnTo>
                          <a:pt x="306" y="314"/>
                        </a:lnTo>
                        <a:lnTo>
                          <a:pt x="306" y="339"/>
                        </a:lnTo>
                        <a:lnTo>
                          <a:pt x="297" y="339"/>
                        </a:lnTo>
                        <a:lnTo>
                          <a:pt x="297" y="348"/>
                        </a:lnTo>
                        <a:lnTo>
                          <a:pt x="306" y="348"/>
                        </a:lnTo>
                        <a:lnTo>
                          <a:pt x="306" y="356"/>
                        </a:lnTo>
                        <a:lnTo>
                          <a:pt x="306" y="365"/>
                        </a:lnTo>
                        <a:lnTo>
                          <a:pt x="314" y="365"/>
                        </a:lnTo>
                        <a:lnTo>
                          <a:pt x="314" y="373"/>
                        </a:lnTo>
                        <a:lnTo>
                          <a:pt x="297" y="382"/>
                        </a:lnTo>
                        <a:lnTo>
                          <a:pt x="289" y="382"/>
                        </a:lnTo>
                        <a:lnTo>
                          <a:pt x="280" y="390"/>
                        </a:lnTo>
                        <a:lnTo>
                          <a:pt x="272" y="390"/>
                        </a:lnTo>
                        <a:lnTo>
                          <a:pt x="263" y="390"/>
                        </a:lnTo>
                        <a:lnTo>
                          <a:pt x="255" y="390"/>
                        </a:lnTo>
                        <a:lnTo>
                          <a:pt x="255" y="399"/>
                        </a:lnTo>
                        <a:lnTo>
                          <a:pt x="255" y="407"/>
                        </a:lnTo>
                        <a:lnTo>
                          <a:pt x="255" y="416"/>
                        </a:lnTo>
                        <a:lnTo>
                          <a:pt x="246" y="424"/>
                        </a:lnTo>
                        <a:lnTo>
                          <a:pt x="238" y="433"/>
                        </a:lnTo>
                        <a:lnTo>
                          <a:pt x="238" y="441"/>
                        </a:lnTo>
                        <a:lnTo>
                          <a:pt x="238" y="450"/>
                        </a:lnTo>
                        <a:lnTo>
                          <a:pt x="229" y="458"/>
                        </a:lnTo>
                        <a:lnTo>
                          <a:pt x="221" y="450"/>
                        </a:lnTo>
                        <a:lnTo>
                          <a:pt x="221" y="458"/>
                        </a:lnTo>
                        <a:lnTo>
                          <a:pt x="212" y="466"/>
                        </a:lnTo>
                        <a:lnTo>
                          <a:pt x="212" y="483"/>
                        </a:lnTo>
                        <a:lnTo>
                          <a:pt x="212" y="492"/>
                        </a:lnTo>
                        <a:lnTo>
                          <a:pt x="204" y="492"/>
                        </a:lnTo>
                        <a:lnTo>
                          <a:pt x="195" y="492"/>
                        </a:lnTo>
                        <a:lnTo>
                          <a:pt x="187" y="492"/>
                        </a:lnTo>
                        <a:lnTo>
                          <a:pt x="178" y="492"/>
                        </a:lnTo>
                        <a:lnTo>
                          <a:pt x="178" y="483"/>
                        </a:lnTo>
                        <a:lnTo>
                          <a:pt x="178" y="475"/>
                        </a:lnTo>
                        <a:lnTo>
                          <a:pt x="170" y="475"/>
                        </a:lnTo>
                        <a:close/>
                      </a:path>
                    </a:pathLst>
                  </a:custGeom>
                  <a:solidFill>
                    <a:srgbClr val="8DA3FF"/>
                  </a:solidFill>
                  <a:ln w="12700">
                    <a:solidFill>
                      <a:schemeClr val="tx1"/>
                    </a:solidFill>
                    <a:round/>
                    <a:headEnd/>
                    <a:tailEnd/>
                  </a:ln>
                </p:spPr>
                <p:txBody>
                  <a:bodyPr/>
                  <a:lstStyle/>
                  <a:p>
                    <a:endParaRPr lang="en-US" sz="1350"/>
                  </a:p>
                </p:txBody>
              </p:sp>
              <p:sp>
                <p:nvSpPr>
                  <p:cNvPr id="312" name="Freeform 106"/>
                  <p:cNvSpPr>
                    <a:spLocks/>
                  </p:cNvSpPr>
                  <p:nvPr/>
                </p:nvSpPr>
                <p:spPr bwMode="auto">
                  <a:xfrm>
                    <a:off x="583" y="1487"/>
                    <a:ext cx="645" cy="992"/>
                  </a:xfrm>
                  <a:custGeom>
                    <a:avLst/>
                    <a:gdLst>
                      <a:gd name="T0" fmla="*/ 51 w 645"/>
                      <a:gd name="T1" fmla="*/ 449 h 992"/>
                      <a:gd name="T2" fmla="*/ 8 w 645"/>
                      <a:gd name="T3" fmla="*/ 382 h 992"/>
                      <a:gd name="T4" fmla="*/ 0 w 645"/>
                      <a:gd name="T5" fmla="*/ 365 h 992"/>
                      <a:gd name="T6" fmla="*/ 0 w 645"/>
                      <a:gd name="T7" fmla="*/ 348 h 992"/>
                      <a:gd name="T8" fmla="*/ 17 w 645"/>
                      <a:gd name="T9" fmla="*/ 314 h 992"/>
                      <a:gd name="T10" fmla="*/ 68 w 645"/>
                      <a:gd name="T11" fmla="*/ 102 h 992"/>
                      <a:gd name="T12" fmla="*/ 153 w 645"/>
                      <a:gd name="T13" fmla="*/ 9 h 992"/>
                      <a:gd name="T14" fmla="*/ 263 w 645"/>
                      <a:gd name="T15" fmla="*/ 34 h 992"/>
                      <a:gd name="T16" fmla="*/ 373 w 645"/>
                      <a:gd name="T17" fmla="*/ 60 h 992"/>
                      <a:gd name="T18" fmla="*/ 552 w 645"/>
                      <a:gd name="T19" fmla="*/ 102 h 992"/>
                      <a:gd name="T20" fmla="*/ 645 w 645"/>
                      <a:gd name="T21" fmla="*/ 119 h 992"/>
                      <a:gd name="T22" fmla="*/ 603 w 645"/>
                      <a:gd name="T23" fmla="*/ 356 h 992"/>
                      <a:gd name="T24" fmla="*/ 586 w 645"/>
                      <a:gd name="T25" fmla="*/ 432 h 992"/>
                      <a:gd name="T26" fmla="*/ 560 w 645"/>
                      <a:gd name="T27" fmla="*/ 551 h 992"/>
                      <a:gd name="T28" fmla="*/ 535 w 645"/>
                      <a:gd name="T29" fmla="*/ 678 h 992"/>
                      <a:gd name="T30" fmla="*/ 518 w 645"/>
                      <a:gd name="T31" fmla="*/ 771 h 992"/>
                      <a:gd name="T32" fmla="*/ 501 w 645"/>
                      <a:gd name="T33" fmla="*/ 856 h 992"/>
                      <a:gd name="T34" fmla="*/ 492 w 645"/>
                      <a:gd name="T35" fmla="*/ 873 h 992"/>
                      <a:gd name="T36" fmla="*/ 484 w 645"/>
                      <a:gd name="T37" fmla="*/ 873 h 992"/>
                      <a:gd name="T38" fmla="*/ 475 w 645"/>
                      <a:gd name="T39" fmla="*/ 864 h 992"/>
                      <a:gd name="T40" fmla="*/ 475 w 645"/>
                      <a:gd name="T41" fmla="*/ 856 h 992"/>
                      <a:gd name="T42" fmla="*/ 467 w 645"/>
                      <a:gd name="T43" fmla="*/ 856 h 992"/>
                      <a:gd name="T44" fmla="*/ 458 w 645"/>
                      <a:gd name="T45" fmla="*/ 848 h 992"/>
                      <a:gd name="T46" fmla="*/ 441 w 645"/>
                      <a:gd name="T47" fmla="*/ 848 h 992"/>
                      <a:gd name="T48" fmla="*/ 433 w 645"/>
                      <a:gd name="T49" fmla="*/ 856 h 992"/>
                      <a:gd name="T50" fmla="*/ 433 w 645"/>
                      <a:gd name="T51" fmla="*/ 864 h 992"/>
                      <a:gd name="T52" fmla="*/ 433 w 645"/>
                      <a:gd name="T53" fmla="*/ 881 h 992"/>
                      <a:gd name="T54" fmla="*/ 433 w 645"/>
                      <a:gd name="T55" fmla="*/ 881 h 992"/>
                      <a:gd name="T56" fmla="*/ 433 w 645"/>
                      <a:gd name="T57" fmla="*/ 898 h 992"/>
                      <a:gd name="T58" fmla="*/ 433 w 645"/>
                      <a:gd name="T59" fmla="*/ 907 h 992"/>
                      <a:gd name="T60" fmla="*/ 433 w 645"/>
                      <a:gd name="T61" fmla="*/ 915 h 992"/>
                      <a:gd name="T62" fmla="*/ 424 w 645"/>
                      <a:gd name="T63" fmla="*/ 924 h 992"/>
                      <a:gd name="T64" fmla="*/ 424 w 645"/>
                      <a:gd name="T65" fmla="*/ 932 h 992"/>
                      <a:gd name="T66" fmla="*/ 433 w 645"/>
                      <a:gd name="T67" fmla="*/ 949 h 992"/>
                      <a:gd name="T68" fmla="*/ 424 w 645"/>
                      <a:gd name="T69" fmla="*/ 966 h 992"/>
                      <a:gd name="T70" fmla="*/ 424 w 645"/>
                      <a:gd name="T71" fmla="*/ 975 h 992"/>
                      <a:gd name="T72" fmla="*/ 416 w 645"/>
                      <a:gd name="T73" fmla="*/ 975 h 992"/>
                      <a:gd name="T74" fmla="*/ 424 w 645"/>
                      <a:gd name="T75" fmla="*/ 983 h 992"/>
                      <a:gd name="T76" fmla="*/ 416 w 645"/>
                      <a:gd name="T77" fmla="*/ 992 h 992"/>
                      <a:gd name="T78" fmla="*/ 314 w 645"/>
                      <a:gd name="T79" fmla="*/ 839 h 992"/>
                      <a:gd name="T80" fmla="*/ 161 w 645"/>
                      <a:gd name="T81" fmla="*/ 619 h 992"/>
                      <a:gd name="T82" fmla="*/ 59 w 645"/>
                      <a:gd name="T83" fmla="*/ 466 h 99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45"/>
                      <a:gd name="T127" fmla="*/ 0 h 992"/>
                      <a:gd name="T128" fmla="*/ 645 w 645"/>
                      <a:gd name="T129" fmla="*/ 992 h 99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45" h="992">
                        <a:moveTo>
                          <a:pt x="59" y="466"/>
                        </a:moveTo>
                        <a:lnTo>
                          <a:pt x="51" y="449"/>
                        </a:lnTo>
                        <a:lnTo>
                          <a:pt x="25" y="415"/>
                        </a:lnTo>
                        <a:lnTo>
                          <a:pt x="8" y="382"/>
                        </a:lnTo>
                        <a:lnTo>
                          <a:pt x="0" y="373"/>
                        </a:lnTo>
                        <a:lnTo>
                          <a:pt x="0" y="365"/>
                        </a:lnTo>
                        <a:lnTo>
                          <a:pt x="0" y="356"/>
                        </a:lnTo>
                        <a:lnTo>
                          <a:pt x="0" y="348"/>
                        </a:lnTo>
                        <a:lnTo>
                          <a:pt x="8" y="331"/>
                        </a:lnTo>
                        <a:lnTo>
                          <a:pt x="17" y="314"/>
                        </a:lnTo>
                        <a:lnTo>
                          <a:pt x="25" y="280"/>
                        </a:lnTo>
                        <a:lnTo>
                          <a:pt x="68" y="102"/>
                        </a:lnTo>
                        <a:lnTo>
                          <a:pt x="93" y="0"/>
                        </a:lnTo>
                        <a:lnTo>
                          <a:pt x="153" y="9"/>
                        </a:lnTo>
                        <a:lnTo>
                          <a:pt x="161" y="9"/>
                        </a:lnTo>
                        <a:lnTo>
                          <a:pt x="263" y="34"/>
                        </a:lnTo>
                        <a:lnTo>
                          <a:pt x="373" y="60"/>
                        </a:lnTo>
                        <a:lnTo>
                          <a:pt x="467" y="85"/>
                        </a:lnTo>
                        <a:lnTo>
                          <a:pt x="552" y="102"/>
                        </a:lnTo>
                        <a:lnTo>
                          <a:pt x="628" y="119"/>
                        </a:lnTo>
                        <a:lnTo>
                          <a:pt x="645" y="119"/>
                        </a:lnTo>
                        <a:lnTo>
                          <a:pt x="620" y="246"/>
                        </a:lnTo>
                        <a:lnTo>
                          <a:pt x="603" y="356"/>
                        </a:lnTo>
                        <a:lnTo>
                          <a:pt x="594" y="382"/>
                        </a:lnTo>
                        <a:lnTo>
                          <a:pt x="586" y="432"/>
                        </a:lnTo>
                        <a:lnTo>
                          <a:pt x="569" y="543"/>
                        </a:lnTo>
                        <a:lnTo>
                          <a:pt x="560" y="551"/>
                        </a:lnTo>
                        <a:lnTo>
                          <a:pt x="552" y="610"/>
                        </a:lnTo>
                        <a:lnTo>
                          <a:pt x="535" y="678"/>
                        </a:lnTo>
                        <a:lnTo>
                          <a:pt x="526" y="754"/>
                        </a:lnTo>
                        <a:lnTo>
                          <a:pt x="518" y="771"/>
                        </a:lnTo>
                        <a:lnTo>
                          <a:pt x="509" y="856"/>
                        </a:lnTo>
                        <a:lnTo>
                          <a:pt x="501" y="856"/>
                        </a:lnTo>
                        <a:lnTo>
                          <a:pt x="501" y="864"/>
                        </a:lnTo>
                        <a:lnTo>
                          <a:pt x="492" y="873"/>
                        </a:lnTo>
                        <a:lnTo>
                          <a:pt x="484" y="873"/>
                        </a:lnTo>
                        <a:lnTo>
                          <a:pt x="475" y="864"/>
                        </a:lnTo>
                        <a:lnTo>
                          <a:pt x="475" y="856"/>
                        </a:lnTo>
                        <a:lnTo>
                          <a:pt x="467" y="856"/>
                        </a:lnTo>
                        <a:lnTo>
                          <a:pt x="458" y="856"/>
                        </a:lnTo>
                        <a:lnTo>
                          <a:pt x="458" y="848"/>
                        </a:lnTo>
                        <a:lnTo>
                          <a:pt x="450" y="848"/>
                        </a:lnTo>
                        <a:lnTo>
                          <a:pt x="441" y="848"/>
                        </a:lnTo>
                        <a:lnTo>
                          <a:pt x="433" y="856"/>
                        </a:lnTo>
                        <a:lnTo>
                          <a:pt x="433" y="864"/>
                        </a:lnTo>
                        <a:lnTo>
                          <a:pt x="433" y="881"/>
                        </a:lnTo>
                        <a:lnTo>
                          <a:pt x="433" y="890"/>
                        </a:lnTo>
                        <a:lnTo>
                          <a:pt x="433" y="898"/>
                        </a:lnTo>
                        <a:lnTo>
                          <a:pt x="424" y="898"/>
                        </a:lnTo>
                        <a:lnTo>
                          <a:pt x="433" y="907"/>
                        </a:lnTo>
                        <a:lnTo>
                          <a:pt x="424" y="915"/>
                        </a:lnTo>
                        <a:lnTo>
                          <a:pt x="433" y="915"/>
                        </a:lnTo>
                        <a:lnTo>
                          <a:pt x="424" y="924"/>
                        </a:lnTo>
                        <a:lnTo>
                          <a:pt x="424" y="932"/>
                        </a:lnTo>
                        <a:lnTo>
                          <a:pt x="424" y="941"/>
                        </a:lnTo>
                        <a:lnTo>
                          <a:pt x="433" y="949"/>
                        </a:lnTo>
                        <a:lnTo>
                          <a:pt x="424" y="958"/>
                        </a:lnTo>
                        <a:lnTo>
                          <a:pt x="424" y="966"/>
                        </a:lnTo>
                        <a:lnTo>
                          <a:pt x="424" y="975"/>
                        </a:lnTo>
                        <a:lnTo>
                          <a:pt x="424" y="983"/>
                        </a:lnTo>
                        <a:lnTo>
                          <a:pt x="416" y="975"/>
                        </a:lnTo>
                        <a:lnTo>
                          <a:pt x="416" y="983"/>
                        </a:lnTo>
                        <a:lnTo>
                          <a:pt x="424" y="983"/>
                        </a:lnTo>
                        <a:lnTo>
                          <a:pt x="416" y="992"/>
                        </a:lnTo>
                        <a:lnTo>
                          <a:pt x="331" y="873"/>
                        </a:lnTo>
                        <a:lnTo>
                          <a:pt x="314" y="839"/>
                        </a:lnTo>
                        <a:lnTo>
                          <a:pt x="212" y="695"/>
                        </a:lnTo>
                        <a:lnTo>
                          <a:pt x="161" y="619"/>
                        </a:lnTo>
                        <a:lnTo>
                          <a:pt x="119" y="551"/>
                        </a:lnTo>
                        <a:lnTo>
                          <a:pt x="59" y="466"/>
                        </a:lnTo>
                        <a:close/>
                      </a:path>
                    </a:pathLst>
                  </a:custGeom>
                  <a:solidFill>
                    <a:srgbClr val="8DA3FF"/>
                  </a:solidFill>
                  <a:ln w="12700">
                    <a:solidFill>
                      <a:schemeClr val="tx1"/>
                    </a:solidFill>
                    <a:round/>
                    <a:headEnd/>
                    <a:tailEnd/>
                  </a:ln>
                </p:spPr>
                <p:txBody>
                  <a:bodyPr/>
                  <a:lstStyle/>
                  <a:p>
                    <a:endParaRPr lang="en-US" sz="1350"/>
                  </a:p>
                </p:txBody>
              </p:sp>
              <p:sp>
                <p:nvSpPr>
                  <p:cNvPr id="313" name="Freeform 107"/>
                  <p:cNvSpPr>
                    <a:spLocks/>
                  </p:cNvSpPr>
                  <p:nvPr/>
                </p:nvSpPr>
                <p:spPr bwMode="auto">
                  <a:xfrm>
                    <a:off x="1109" y="1606"/>
                    <a:ext cx="569" cy="720"/>
                  </a:xfrm>
                  <a:custGeom>
                    <a:avLst/>
                    <a:gdLst>
                      <a:gd name="T0" fmla="*/ 26 w 569"/>
                      <a:gd name="T1" fmla="*/ 491 h 720"/>
                      <a:gd name="T2" fmla="*/ 34 w 569"/>
                      <a:gd name="T3" fmla="*/ 432 h 720"/>
                      <a:gd name="T4" fmla="*/ 43 w 569"/>
                      <a:gd name="T5" fmla="*/ 424 h 720"/>
                      <a:gd name="T6" fmla="*/ 60 w 569"/>
                      <a:gd name="T7" fmla="*/ 313 h 720"/>
                      <a:gd name="T8" fmla="*/ 68 w 569"/>
                      <a:gd name="T9" fmla="*/ 263 h 720"/>
                      <a:gd name="T10" fmla="*/ 77 w 569"/>
                      <a:gd name="T11" fmla="*/ 237 h 720"/>
                      <a:gd name="T12" fmla="*/ 94 w 569"/>
                      <a:gd name="T13" fmla="*/ 127 h 720"/>
                      <a:gd name="T14" fmla="*/ 119 w 569"/>
                      <a:gd name="T15" fmla="*/ 0 h 720"/>
                      <a:gd name="T16" fmla="*/ 221 w 569"/>
                      <a:gd name="T17" fmla="*/ 17 h 720"/>
                      <a:gd name="T18" fmla="*/ 297 w 569"/>
                      <a:gd name="T19" fmla="*/ 34 h 720"/>
                      <a:gd name="T20" fmla="*/ 306 w 569"/>
                      <a:gd name="T21" fmla="*/ 34 h 720"/>
                      <a:gd name="T22" fmla="*/ 357 w 569"/>
                      <a:gd name="T23" fmla="*/ 42 h 720"/>
                      <a:gd name="T24" fmla="*/ 399 w 569"/>
                      <a:gd name="T25" fmla="*/ 51 h 720"/>
                      <a:gd name="T26" fmla="*/ 391 w 569"/>
                      <a:gd name="T27" fmla="*/ 102 h 720"/>
                      <a:gd name="T28" fmla="*/ 382 w 569"/>
                      <a:gd name="T29" fmla="*/ 144 h 720"/>
                      <a:gd name="T30" fmla="*/ 382 w 569"/>
                      <a:gd name="T31" fmla="*/ 178 h 720"/>
                      <a:gd name="T32" fmla="*/ 476 w 569"/>
                      <a:gd name="T33" fmla="*/ 195 h 720"/>
                      <a:gd name="T34" fmla="*/ 476 w 569"/>
                      <a:gd name="T35" fmla="*/ 195 h 720"/>
                      <a:gd name="T36" fmla="*/ 569 w 569"/>
                      <a:gd name="T37" fmla="*/ 203 h 720"/>
                      <a:gd name="T38" fmla="*/ 561 w 569"/>
                      <a:gd name="T39" fmla="*/ 246 h 720"/>
                      <a:gd name="T40" fmla="*/ 552 w 569"/>
                      <a:gd name="T41" fmla="*/ 305 h 720"/>
                      <a:gd name="T42" fmla="*/ 544 w 569"/>
                      <a:gd name="T43" fmla="*/ 381 h 720"/>
                      <a:gd name="T44" fmla="*/ 544 w 569"/>
                      <a:gd name="T45" fmla="*/ 398 h 720"/>
                      <a:gd name="T46" fmla="*/ 544 w 569"/>
                      <a:gd name="T47" fmla="*/ 415 h 720"/>
                      <a:gd name="T48" fmla="*/ 527 w 569"/>
                      <a:gd name="T49" fmla="*/ 525 h 720"/>
                      <a:gd name="T50" fmla="*/ 518 w 569"/>
                      <a:gd name="T51" fmla="*/ 559 h 720"/>
                      <a:gd name="T52" fmla="*/ 518 w 569"/>
                      <a:gd name="T53" fmla="*/ 568 h 720"/>
                      <a:gd name="T54" fmla="*/ 518 w 569"/>
                      <a:gd name="T55" fmla="*/ 601 h 720"/>
                      <a:gd name="T56" fmla="*/ 510 w 569"/>
                      <a:gd name="T57" fmla="*/ 635 h 720"/>
                      <a:gd name="T58" fmla="*/ 501 w 569"/>
                      <a:gd name="T59" fmla="*/ 720 h 720"/>
                      <a:gd name="T60" fmla="*/ 408 w 569"/>
                      <a:gd name="T61" fmla="*/ 703 h 720"/>
                      <a:gd name="T62" fmla="*/ 357 w 569"/>
                      <a:gd name="T63" fmla="*/ 695 h 720"/>
                      <a:gd name="T64" fmla="*/ 357 w 569"/>
                      <a:gd name="T65" fmla="*/ 695 h 720"/>
                      <a:gd name="T66" fmla="*/ 331 w 569"/>
                      <a:gd name="T67" fmla="*/ 695 h 720"/>
                      <a:gd name="T68" fmla="*/ 264 w 569"/>
                      <a:gd name="T69" fmla="*/ 686 h 720"/>
                      <a:gd name="T70" fmla="*/ 179 w 569"/>
                      <a:gd name="T71" fmla="*/ 669 h 720"/>
                      <a:gd name="T72" fmla="*/ 145 w 569"/>
                      <a:gd name="T73" fmla="*/ 661 h 720"/>
                      <a:gd name="T74" fmla="*/ 111 w 569"/>
                      <a:gd name="T75" fmla="*/ 652 h 720"/>
                      <a:gd name="T76" fmla="*/ 0 w 569"/>
                      <a:gd name="T77" fmla="*/ 635 h 720"/>
                      <a:gd name="T78" fmla="*/ 9 w 569"/>
                      <a:gd name="T79" fmla="*/ 559 h 720"/>
                      <a:gd name="T80" fmla="*/ 26 w 569"/>
                      <a:gd name="T81" fmla="*/ 491 h 720"/>
                      <a:gd name="T82" fmla="*/ 26 w 569"/>
                      <a:gd name="T83" fmla="*/ 491 h 72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69"/>
                      <a:gd name="T127" fmla="*/ 0 h 720"/>
                      <a:gd name="T128" fmla="*/ 569 w 569"/>
                      <a:gd name="T129" fmla="*/ 720 h 720"/>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69" h="720">
                        <a:moveTo>
                          <a:pt x="26" y="491"/>
                        </a:moveTo>
                        <a:lnTo>
                          <a:pt x="34" y="432"/>
                        </a:lnTo>
                        <a:lnTo>
                          <a:pt x="43" y="424"/>
                        </a:lnTo>
                        <a:lnTo>
                          <a:pt x="60" y="313"/>
                        </a:lnTo>
                        <a:lnTo>
                          <a:pt x="68" y="263"/>
                        </a:lnTo>
                        <a:lnTo>
                          <a:pt x="77" y="237"/>
                        </a:lnTo>
                        <a:lnTo>
                          <a:pt x="94" y="127"/>
                        </a:lnTo>
                        <a:lnTo>
                          <a:pt x="119" y="0"/>
                        </a:lnTo>
                        <a:lnTo>
                          <a:pt x="221" y="17"/>
                        </a:lnTo>
                        <a:lnTo>
                          <a:pt x="297" y="34"/>
                        </a:lnTo>
                        <a:lnTo>
                          <a:pt x="306" y="34"/>
                        </a:lnTo>
                        <a:lnTo>
                          <a:pt x="357" y="42"/>
                        </a:lnTo>
                        <a:lnTo>
                          <a:pt x="399" y="51"/>
                        </a:lnTo>
                        <a:lnTo>
                          <a:pt x="391" y="102"/>
                        </a:lnTo>
                        <a:lnTo>
                          <a:pt x="382" y="144"/>
                        </a:lnTo>
                        <a:lnTo>
                          <a:pt x="382" y="178"/>
                        </a:lnTo>
                        <a:lnTo>
                          <a:pt x="476" y="195"/>
                        </a:lnTo>
                        <a:lnTo>
                          <a:pt x="569" y="203"/>
                        </a:lnTo>
                        <a:lnTo>
                          <a:pt x="561" y="246"/>
                        </a:lnTo>
                        <a:lnTo>
                          <a:pt x="552" y="305"/>
                        </a:lnTo>
                        <a:lnTo>
                          <a:pt x="544" y="381"/>
                        </a:lnTo>
                        <a:lnTo>
                          <a:pt x="544" y="398"/>
                        </a:lnTo>
                        <a:lnTo>
                          <a:pt x="544" y="415"/>
                        </a:lnTo>
                        <a:lnTo>
                          <a:pt x="527" y="525"/>
                        </a:lnTo>
                        <a:lnTo>
                          <a:pt x="518" y="559"/>
                        </a:lnTo>
                        <a:lnTo>
                          <a:pt x="518" y="568"/>
                        </a:lnTo>
                        <a:lnTo>
                          <a:pt x="518" y="601"/>
                        </a:lnTo>
                        <a:lnTo>
                          <a:pt x="510" y="635"/>
                        </a:lnTo>
                        <a:lnTo>
                          <a:pt x="501" y="720"/>
                        </a:lnTo>
                        <a:lnTo>
                          <a:pt x="408" y="703"/>
                        </a:lnTo>
                        <a:lnTo>
                          <a:pt x="357" y="695"/>
                        </a:lnTo>
                        <a:lnTo>
                          <a:pt x="331" y="695"/>
                        </a:lnTo>
                        <a:lnTo>
                          <a:pt x="264" y="686"/>
                        </a:lnTo>
                        <a:lnTo>
                          <a:pt x="179" y="669"/>
                        </a:lnTo>
                        <a:lnTo>
                          <a:pt x="145" y="661"/>
                        </a:lnTo>
                        <a:lnTo>
                          <a:pt x="111" y="652"/>
                        </a:lnTo>
                        <a:lnTo>
                          <a:pt x="0" y="635"/>
                        </a:lnTo>
                        <a:lnTo>
                          <a:pt x="9" y="559"/>
                        </a:lnTo>
                        <a:lnTo>
                          <a:pt x="26" y="491"/>
                        </a:lnTo>
                        <a:close/>
                      </a:path>
                    </a:pathLst>
                  </a:custGeom>
                  <a:solidFill>
                    <a:srgbClr val="8DA3FF"/>
                  </a:solidFill>
                  <a:ln w="12700">
                    <a:solidFill>
                      <a:schemeClr val="tx1"/>
                    </a:solidFill>
                    <a:round/>
                    <a:headEnd/>
                    <a:tailEnd/>
                  </a:ln>
                </p:spPr>
                <p:txBody>
                  <a:bodyPr/>
                  <a:lstStyle/>
                  <a:p>
                    <a:endParaRPr lang="en-US" sz="1350"/>
                  </a:p>
                </p:txBody>
              </p:sp>
              <p:sp>
                <p:nvSpPr>
                  <p:cNvPr id="314" name="Freeform 108"/>
                  <p:cNvSpPr>
                    <a:spLocks/>
                  </p:cNvSpPr>
                  <p:nvPr/>
                </p:nvSpPr>
                <p:spPr bwMode="auto">
                  <a:xfrm>
                    <a:off x="217" y="1377"/>
                    <a:ext cx="816" cy="1398"/>
                  </a:xfrm>
                  <a:custGeom>
                    <a:avLst/>
                    <a:gdLst>
                      <a:gd name="T0" fmla="*/ 145 w 816"/>
                      <a:gd name="T1" fmla="*/ 534 h 1398"/>
                      <a:gd name="T2" fmla="*/ 111 w 816"/>
                      <a:gd name="T3" fmla="*/ 517 h 1398"/>
                      <a:gd name="T4" fmla="*/ 102 w 816"/>
                      <a:gd name="T5" fmla="*/ 525 h 1398"/>
                      <a:gd name="T6" fmla="*/ 94 w 816"/>
                      <a:gd name="T7" fmla="*/ 534 h 1398"/>
                      <a:gd name="T8" fmla="*/ 85 w 816"/>
                      <a:gd name="T9" fmla="*/ 559 h 1398"/>
                      <a:gd name="T10" fmla="*/ 51 w 816"/>
                      <a:gd name="T11" fmla="*/ 525 h 1398"/>
                      <a:gd name="T12" fmla="*/ 51 w 816"/>
                      <a:gd name="T13" fmla="*/ 492 h 1398"/>
                      <a:gd name="T14" fmla="*/ 17 w 816"/>
                      <a:gd name="T15" fmla="*/ 415 h 1398"/>
                      <a:gd name="T16" fmla="*/ 26 w 816"/>
                      <a:gd name="T17" fmla="*/ 314 h 1398"/>
                      <a:gd name="T18" fmla="*/ 17 w 816"/>
                      <a:gd name="T19" fmla="*/ 237 h 1398"/>
                      <a:gd name="T20" fmla="*/ 43 w 816"/>
                      <a:gd name="T21" fmla="*/ 127 h 1398"/>
                      <a:gd name="T22" fmla="*/ 68 w 816"/>
                      <a:gd name="T23" fmla="*/ 34 h 1398"/>
                      <a:gd name="T24" fmla="*/ 111 w 816"/>
                      <a:gd name="T25" fmla="*/ 9 h 1398"/>
                      <a:gd name="T26" fmla="*/ 332 w 816"/>
                      <a:gd name="T27" fmla="*/ 68 h 1398"/>
                      <a:gd name="T28" fmla="*/ 391 w 816"/>
                      <a:gd name="T29" fmla="*/ 390 h 1398"/>
                      <a:gd name="T30" fmla="*/ 366 w 816"/>
                      <a:gd name="T31" fmla="*/ 466 h 1398"/>
                      <a:gd name="T32" fmla="*/ 391 w 816"/>
                      <a:gd name="T33" fmla="*/ 525 h 1398"/>
                      <a:gd name="T34" fmla="*/ 527 w 816"/>
                      <a:gd name="T35" fmla="*/ 729 h 1398"/>
                      <a:gd name="T36" fmla="*/ 782 w 816"/>
                      <a:gd name="T37" fmla="*/ 1102 h 1398"/>
                      <a:gd name="T38" fmla="*/ 782 w 816"/>
                      <a:gd name="T39" fmla="*/ 1119 h 1398"/>
                      <a:gd name="T40" fmla="*/ 790 w 816"/>
                      <a:gd name="T41" fmla="*/ 1144 h 1398"/>
                      <a:gd name="T42" fmla="*/ 790 w 816"/>
                      <a:gd name="T43" fmla="*/ 1161 h 1398"/>
                      <a:gd name="T44" fmla="*/ 799 w 816"/>
                      <a:gd name="T45" fmla="*/ 1178 h 1398"/>
                      <a:gd name="T46" fmla="*/ 816 w 816"/>
                      <a:gd name="T47" fmla="*/ 1195 h 1398"/>
                      <a:gd name="T48" fmla="*/ 816 w 816"/>
                      <a:gd name="T49" fmla="*/ 1203 h 1398"/>
                      <a:gd name="T50" fmla="*/ 782 w 816"/>
                      <a:gd name="T51" fmla="*/ 1220 h 1398"/>
                      <a:gd name="T52" fmla="*/ 765 w 816"/>
                      <a:gd name="T53" fmla="*/ 1237 h 1398"/>
                      <a:gd name="T54" fmla="*/ 765 w 816"/>
                      <a:gd name="T55" fmla="*/ 1254 h 1398"/>
                      <a:gd name="T56" fmla="*/ 756 w 816"/>
                      <a:gd name="T57" fmla="*/ 1271 h 1398"/>
                      <a:gd name="T58" fmla="*/ 756 w 816"/>
                      <a:gd name="T59" fmla="*/ 1288 h 1398"/>
                      <a:gd name="T60" fmla="*/ 739 w 816"/>
                      <a:gd name="T61" fmla="*/ 1305 h 1398"/>
                      <a:gd name="T62" fmla="*/ 731 w 816"/>
                      <a:gd name="T63" fmla="*/ 1313 h 1398"/>
                      <a:gd name="T64" fmla="*/ 731 w 816"/>
                      <a:gd name="T65" fmla="*/ 1339 h 1398"/>
                      <a:gd name="T66" fmla="*/ 731 w 816"/>
                      <a:gd name="T67" fmla="*/ 1347 h 1398"/>
                      <a:gd name="T68" fmla="*/ 739 w 816"/>
                      <a:gd name="T69" fmla="*/ 1356 h 1398"/>
                      <a:gd name="T70" fmla="*/ 739 w 816"/>
                      <a:gd name="T71" fmla="*/ 1381 h 1398"/>
                      <a:gd name="T72" fmla="*/ 731 w 816"/>
                      <a:gd name="T73" fmla="*/ 1390 h 1398"/>
                      <a:gd name="T74" fmla="*/ 731 w 816"/>
                      <a:gd name="T75" fmla="*/ 1390 h 1398"/>
                      <a:gd name="T76" fmla="*/ 714 w 816"/>
                      <a:gd name="T77" fmla="*/ 1390 h 1398"/>
                      <a:gd name="T78" fmla="*/ 451 w 816"/>
                      <a:gd name="T79" fmla="*/ 1339 h 1398"/>
                      <a:gd name="T80" fmla="*/ 451 w 816"/>
                      <a:gd name="T81" fmla="*/ 1339 h 1398"/>
                      <a:gd name="T82" fmla="*/ 451 w 816"/>
                      <a:gd name="T83" fmla="*/ 1263 h 1398"/>
                      <a:gd name="T84" fmla="*/ 366 w 816"/>
                      <a:gd name="T85" fmla="*/ 1186 h 1398"/>
                      <a:gd name="T86" fmla="*/ 366 w 816"/>
                      <a:gd name="T87" fmla="*/ 1161 h 1398"/>
                      <a:gd name="T88" fmla="*/ 289 w 816"/>
                      <a:gd name="T89" fmla="*/ 1110 h 1398"/>
                      <a:gd name="T90" fmla="*/ 230 w 816"/>
                      <a:gd name="T91" fmla="*/ 1059 h 1398"/>
                      <a:gd name="T92" fmla="*/ 170 w 816"/>
                      <a:gd name="T93" fmla="*/ 1025 h 1398"/>
                      <a:gd name="T94" fmla="*/ 170 w 816"/>
                      <a:gd name="T95" fmla="*/ 983 h 1398"/>
                      <a:gd name="T96" fmla="*/ 179 w 816"/>
                      <a:gd name="T97" fmla="*/ 949 h 1398"/>
                      <a:gd name="T98" fmla="*/ 162 w 816"/>
                      <a:gd name="T99" fmla="*/ 907 h 1398"/>
                      <a:gd name="T100" fmla="*/ 128 w 816"/>
                      <a:gd name="T101" fmla="*/ 847 h 1398"/>
                      <a:gd name="T102" fmla="*/ 94 w 816"/>
                      <a:gd name="T103" fmla="*/ 729 h 1398"/>
                      <a:gd name="T104" fmla="*/ 119 w 816"/>
                      <a:gd name="T105" fmla="*/ 703 h 1398"/>
                      <a:gd name="T106" fmla="*/ 85 w 816"/>
                      <a:gd name="T107" fmla="*/ 669 h 1398"/>
                      <a:gd name="T108" fmla="*/ 77 w 816"/>
                      <a:gd name="T109" fmla="*/ 610 h 1398"/>
                      <a:gd name="T110" fmla="*/ 94 w 816"/>
                      <a:gd name="T111" fmla="*/ 568 h 1398"/>
                      <a:gd name="T112" fmla="*/ 111 w 816"/>
                      <a:gd name="T113" fmla="*/ 619 h 1398"/>
                      <a:gd name="T114" fmla="*/ 102 w 816"/>
                      <a:gd name="T115" fmla="*/ 576 h 1398"/>
                      <a:gd name="T116" fmla="*/ 111 w 816"/>
                      <a:gd name="T117" fmla="*/ 542 h 1398"/>
                      <a:gd name="T118" fmla="*/ 179 w 816"/>
                      <a:gd name="T119" fmla="*/ 551 h 1398"/>
                      <a:gd name="T120" fmla="*/ 187 w 816"/>
                      <a:gd name="T121" fmla="*/ 551 h 139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816"/>
                      <a:gd name="T184" fmla="*/ 0 h 1398"/>
                      <a:gd name="T185" fmla="*/ 816 w 816"/>
                      <a:gd name="T186" fmla="*/ 1398 h 1398"/>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816" h="1398">
                        <a:moveTo>
                          <a:pt x="179" y="542"/>
                        </a:moveTo>
                        <a:lnTo>
                          <a:pt x="162" y="551"/>
                        </a:lnTo>
                        <a:lnTo>
                          <a:pt x="153" y="551"/>
                        </a:lnTo>
                        <a:lnTo>
                          <a:pt x="145" y="534"/>
                        </a:lnTo>
                        <a:lnTo>
                          <a:pt x="119" y="542"/>
                        </a:lnTo>
                        <a:lnTo>
                          <a:pt x="119" y="525"/>
                        </a:lnTo>
                        <a:lnTo>
                          <a:pt x="111" y="517"/>
                        </a:lnTo>
                        <a:lnTo>
                          <a:pt x="119" y="525"/>
                        </a:lnTo>
                        <a:lnTo>
                          <a:pt x="119" y="534"/>
                        </a:lnTo>
                        <a:lnTo>
                          <a:pt x="102" y="525"/>
                        </a:lnTo>
                        <a:lnTo>
                          <a:pt x="94" y="525"/>
                        </a:lnTo>
                        <a:lnTo>
                          <a:pt x="94" y="517"/>
                        </a:lnTo>
                        <a:lnTo>
                          <a:pt x="94" y="534"/>
                        </a:lnTo>
                        <a:lnTo>
                          <a:pt x="94" y="542"/>
                        </a:lnTo>
                        <a:lnTo>
                          <a:pt x="85" y="551"/>
                        </a:lnTo>
                        <a:lnTo>
                          <a:pt x="85" y="559"/>
                        </a:lnTo>
                        <a:lnTo>
                          <a:pt x="68" y="551"/>
                        </a:lnTo>
                        <a:lnTo>
                          <a:pt x="60" y="534"/>
                        </a:lnTo>
                        <a:lnTo>
                          <a:pt x="51" y="525"/>
                        </a:lnTo>
                        <a:lnTo>
                          <a:pt x="43" y="525"/>
                        </a:lnTo>
                        <a:lnTo>
                          <a:pt x="51" y="508"/>
                        </a:lnTo>
                        <a:lnTo>
                          <a:pt x="51" y="492"/>
                        </a:lnTo>
                        <a:lnTo>
                          <a:pt x="43" y="466"/>
                        </a:lnTo>
                        <a:lnTo>
                          <a:pt x="34" y="449"/>
                        </a:lnTo>
                        <a:lnTo>
                          <a:pt x="17" y="415"/>
                        </a:lnTo>
                        <a:lnTo>
                          <a:pt x="9" y="390"/>
                        </a:lnTo>
                        <a:lnTo>
                          <a:pt x="17" y="381"/>
                        </a:lnTo>
                        <a:lnTo>
                          <a:pt x="17" y="339"/>
                        </a:lnTo>
                        <a:lnTo>
                          <a:pt x="26" y="314"/>
                        </a:lnTo>
                        <a:lnTo>
                          <a:pt x="26" y="297"/>
                        </a:lnTo>
                        <a:lnTo>
                          <a:pt x="26" y="280"/>
                        </a:lnTo>
                        <a:lnTo>
                          <a:pt x="17" y="254"/>
                        </a:lnTo>
                        <a:lnTo>
                          <a:pt x="17" y="237"/>
                        </a:lnTo>
                        <a:lnTo>
                          <a:pt x="0" y="212"/>
                        </a:lnTo>
                        <a:lnTo>
                          <a:pt x="0" y="203"/>
                        </a:lnTo>
                        <a:lnTo>
                          <a:pt x="0" y="186"/>
                        </a:lnTo>
                        <a:lnTo>
                          <a:pt x="43" y="127"/>
                        </a:lnTo>
                        <a:lnTo>
                          <a:pt x="51" y="102"/>
                        </a:lnTo>
                        <a:lnTo>
                          <a:pt x="60" y="85"/>
                        </a:lnTo>
                        <a:lnTo>
                          <a:pt x="68" y="68"/>
                        </a:lnTo>
                        <a:lnTo>
                          <a:pt x="68" y="34"/>
                        </a:lnTo>
                        <a:lnTo>
                          <a:pt x="68" y="26"/>
                        </a:lnTo>
                        <a:lnTo>
                          <a:pt x="68" y="17"/>
                        </a:lnTo>
                        <a:lnTo>
                          <a:pt x="77" y="0"/>
                        </a:lnTo>
                        <a:lnTo>
                          <a:pt x="111" y="9"/>
                        </a:lnTo>
                        <a:lnTo>
                          <a:pt x="136" y="17"/>
                        </a:lnTo>
                        <a:lnTo>
                          <a:pt x="170" y="26"/>
                        </a:lnTo>
                        <a:lnTo>
                          <a:pt x="255" y="51"/>
                        </a:lnTo>
                        <a:lnTo>
                          <a:pt x="332" y="68"/>
                        </a:lnTo>
                        <a:lnTo>
                          <a:pt x="383" y="85"/>
                        </a:lnTo>
                        <a:lnTo>
                          <a:pt x="459" y="110"/>
                        </a:lnTo>
                        <a:lnTo>
                          <a:pt x="434" y="212"/>
                        </a:lnTo>
                        <a:lnTo>
                          <a:pt x="391" y="390"/>
                        </a:lnTo>
                        <a:lnTo>
                          <a:pt x="383" y="424"/>
                        </a:lnTo>
                        <a:lnTo>
                          <a:pt x="374" y="441"/>
                        </a:lnTo>
                        <a:lnTo>
                          <a:pt x="366" y="458"/>
                        </a:lnTo>
                        <a:lnTo>
                          <a:pt x="366" y="466"/>
                        </a:lnTo>
                        <a:lnTo>
                          <a:pt x="366" y="475"/>
                        </a:lnTo>
                        <a:lnTo>
                          <a:pt x="366" y="483"/>
                        </a:lnTo>
                        <a:lnTo>
                          <a:pt x="374" y="492"/>
                        </a:lnTo>
                        <a:lnTo>
                          <a:pt x="391" y="525"/>
                        </a:lnTo>
                        <a:lnTo>
                          <a:pt x="417" y="559"/>
                        </a:lnTo>
                        <a:lnTo>
                          <a:pt x="425" y="576"/>
                        </a:lnTo>
                        <a:lnTo>
                          <a:pt x="485" y="661"/>
                        </a:lnTo>
                        <a:lnTo>
                          <a:pt x="527" y="729"/>
                        </a:lnTo>
                        <a:lnTo>
                          <a:pt x="578" y="805"/>
                        </a:lnTo>
                        <a:lnTo>
                          <a:pt x="680" y="949"/>
                        </a:lnTo>
                        <a:lnTo>
                          <a:pt x="697" y="983"/>
                        </a:lnTo>
                        <a:lnTo>
                          <a:pt x="782" y="1102"/>
                        </a:lnTo>
                        <a:lnTo>
                          <a:pt x="782" y="1110"/>
                        </a:lnTo>
                        <a:lnTo>
                          <a:pt x="782" y="1119"/>
                        </a:lnTo>
                        <a:lnTo>
                          <a:pt x="782" y="1127"/>
                        </a:lnTo>
                        <a:lnTo>
                          <a:pt x="782" y="1135"/>
                        </a:lnTo>
                        <a:lnTo>
                          <a:pt x="790" y="1144"/>
                        </a:lnTo>
                        <a:lnTo>
                          <a:pt x="790" y="1161"/>
                        </a:lnTo>
                        <a:lnTo>
                          <a:pt x="799" y="1169"/>
                        </a:lnTo>
                        <a:lnTo>
                          <a:pt x="790" y="1178"/>
                        </a:lnTo>
                        <a:lnTo>
                          <a:pt x="799" y="1178"/>
                        </a:lnTo>
                        <a:lnTo>
                          <a:pt x="799" y="1186"/>
                        </a:lnTo>
                        <a:lnTo>
                          <a:pt x="807" y="1186"/>
                        </a:lnTo>
                        <a:lnTo>
                          <a:pt x="816" y="1195"/>
                        </a:lnTo>
                        <a:lnTo>
                          <a:pt x="816" y="1203"/>
                        </a:lnTo>
                        <a:lnTo>
                          <a:pt x="799" y="1212"/>
                        </a:lnTo>
                        <a:lnTo>
                          <a:pt x="799" y="1220"/>
                        </a:lnTo>
                        <a:lnTo>
                          <a:pt x="790" y="1220"/>
                        </a:lnTo>
                        <a:lnTo>
                          <a:pt x="782" y="1220"/>
                        </a:lnTo>
                        <a:lnTo>
                          <a:pt x="782" y="1229"/>
                        </a:lnTo>
                        <a:lnTo>
                          <a:pt x="765" y="1237"/>
                        </a:lnTo>
                        <a:lnTo>
                          <a:pt x="765" y="1246"/>
                        </a:lnTo>
                        <a:lnTo>
                          <a:pt x="765" y="1254"/>
                        </a:lnTo>
                        <a:lnTo>
                          <a:pt x="765" y="1263"/>
                        </a:lnTo>
                        <a:lnTo>
                          <a:pt x="765" y="1271"/>
                        </a:lnTo>
                        <a:lnTo>
                          <a:pt x="756" y="1271"/>
                        </a:lnTo>
                        <a:lnTo>
                          <a:pt x="756" y="1280"/>
                        </a:lnTo>
                        <a:lnTo>
                          <a:pt x="756" y="1288"/>
                        </a:lnTo>
                        <a:lnTo>
                          <a:pt x="748" y="1296"/>
                        </a:lnTo>
                        <a:lnTo>
                          <a:pt x="739" y="1305"/>
                        </a:lnTo>
                        <a:lnTo>
                          <a:pt x="731" y="1305"/>
                        </a:lnTo>
                        <a:lnTo>
                          <a:pt x="731" y="1313"/>
                        </a:lnTo>
                        <a:lnTo>
                          <a:pt x="731" y="1322"/>
                        </a:lnTo>
                        <a:lnTo>
                          <a:pt x="731" y="1330"/>
                        </a:lnTo>
                        <a:lnTo>
                          <a:pt x="731" y="1339"/>
                        </a:lnTo>
                        <a:lnTo>
                          <a:pt x="722" y="1339"/>
                        </a:lnTo>
                        <a:lnTo>
                          <a:pt x="722" y="1347"/>
                        </a:lnTo>
                        <a:lnTo>
                          <a:pt x="731" y="1356"/>
                        </a:lnTo>
                        <a:lnTo>
                          <a:pt x="731" y="1347"/>
                        </a:lnTo>
                        <a:lnTo>
                          <a:pt x="731" y="1356"/>
                        </a:lnTo>
                        <a:lnTo>
                          <a:pt x="739" y="1356"/>
                        </a:lnTo>
                        <a:lnTo>
                          <a:pt x="748" y="1364"/>
                        </a:lnTo>
                        <a:lnTo>
                          <a:pt x="748" y="1373"/>
                        </a:lnTo>
                        <a:lnTo>
                          <a:pt x="748" y="1381"/>
                        </a:lnTo>
                        <a:lnTo>
                          <a:pt x="739" y="1381"/>
                        </a:lnTo>
                        <a:lnTo>
                          <a:pt x="739" y="1390"/>
                        </a:lnTo>
                        <a:lnTo>
                          <a:pt x="731" y="1390"/>
                        </a:lnTo>
                        <a:lnTo>
                          <a:pt x="731" y="1398"/>
                        </a:lnTo>
                        <a:lnTo>
                          <a:pt x="714" y="1390"/>
                        </a:lnTo>
                        <a:lnTo>
                          <a:pt x="570" y="1373"/>
                        </a:lnTo>
                        <a:lnTo>
                          <a:pt x="459" y="1356"/>
                        </a:lnTo>
                        <a:lnTo>
                          <a:pt x="451" y="1339"/>
                        </a:lnTo>
                        <a:lnTo>
                          <a:pt x="459" y="1356"/>
                        </a:lnTo>
                        <a:lnTo>
                          <a:pt x="459" y="1339"/>
                        </a:lnTo>
                        <a:lnTo>
                          <a:pt x="451" y="1330"/>
                        </a:lnTo>
                        <a:lnTo>
                          <a:pt x="451" y="1339"/>
                        </a:lnTo>
                        <a:lnTo>
                          <a:pt x="451" y="1313"/>
                        </a:lnTo>
                        <a:lnTo>
                          <a:pt x="451" y="1280"/>
                        </a:lnTo>
                        <a:lnTo>
                          <a:pt x="451" y="1263"/>
                        </a:lnTo>
                        <a:lnTo>
                          <a:pt x="434" y="1237"/>
                        </a:lnTo>
                        <a:lnTo>
                          <a:pt x="391" y="1186"/>
                        </a:lnTo>
                        <a:lnTo>
                          <a:pt x="374" y="1178"/>
                        </a:lnTo>
                        <a:lnTo>
                          <a:pt x="366" y="1186"/>
                        </a:lnTo>
                        <a:lnTo>
                          <a:pt x="357" y="1178"/>
                        </a:lnTo>
                        <a:lnTo>
                          <a:pt x="357" y="1169"/>
                        </a:lnTo>
                        <a:lnTo>
                          <a:pt x="366" y="1169"/>
                        </a:lnTo>
                        <a:lnTo>
                          <a:pt x="366" y="1161"/>
                        </a:lnTo>
                        <a:lnTo>
                          <a:pt x="357" y="1135"/>
                        </a:lnTo>
                        <a:lnTo>
                          <a:pt x="332" y="1135"/>
                        </a:lnTo>
                        <a:lnTo>
                          <a:pt x="315" y="1127"/>
                        </a:lnTo>
                        <a:lnTo>
                          <a:pt x="289" y="1110"/>
                        </a:lnTo>
                        <a:lnTo>
                          <a:pt x="289" y="1093"/>
                        </a:lnTo>
                        <a:lnTo>
                          <a:pt x="264" y="1068"/>
                        </a:lnTo>
                        <a:lnTo>
                          <a:pt x="255" y="1068"/>
                        </a:lnTo>
                        <a:lnTo>
                          <a:pt x="230" y="1059"/>
                        </a:lnTo>
                        <a:lnTo>
                          <a:pt x="213" y="1051"/>
                        </a:lnTo>
                        <a:lnTo>
                          <a:pt x="204" y="1042"/>
                        </a:lnTo>
                        <a:lnTo>
                          <a:pt x="170" y="1034"/>
                        </a:lnTo>
                        <a:lnTo>
                          <a:pt x="170" y="1025"/>
                        </a:lnTo>
                        <a:lnTo>
                          <a:pt x="153" y="1017"/>
                        </a:lnTo>
                        <a:lnTo>
                          <a:pt x="162" y="1000"/>
                        </a:lnTo>
                        <a:lnTo>
                          <a:pt x="162" y="991"/>
                        </a:lnTo>
                        <a:lnTo>
                          <a:pt x="170" y="983"/>
                        </a:lnTo>
                        <a:lnTo>
                          <a:pt x="162" y="974"/>
                        </a:lnTo>
                        <a:lnTo>
                          <a:pt x="170" y="966"/>
                        </a:lnTo>
                        <a:lnTo>
                          <a:pt x="179" y="958"/>
                        </a:lnTo>
                        <a:lnTo>
                          <a:pt x="179" y="949"/>
                        </a:lnTo>
                        <a:lnTo>
                          <a:pt x="153" y="932"/>
                        </a:lnTo>
                        <a:lnTo>
                          <a:pt x="153" y="924"/>
                        </a:lnTo>
                        <a:lnTo>
                          <a:pt x="162" y="915"/>
                        </a:lnTo>
                        <a:lnTo>
                          <a:pt x="162" y="907"/>
                        </a:lnTo>
                        <a:lnTo>
                          <a:pt x="153" y="898"/>
                        </a:lnTo>
                        <a:lnTo>
                          <a:pt x="136" y="873"/>
                        </a:lnTo>
                        <a:lnTo>
                          <a:pt x="128" y="864"/>
                        </a:lnTo>
                        <a:lnTo>
                          <a:pt x="128" y="847"/>
                        </a:lnTo>
                        <a:lnTo>
                          <a:pt x="119" y="830"/>
                        </a:lnTo>
                        <a:lnTo>
                          <a:pt x="102" y="788"/>
                        </a:lnTo>
                        <a:lnTo>
                          <a:pt x="94" y="771"/>
                        </a:lnTo>
                        <a:lnTo>
                          <a:pt x="94" y="729"/>
                        </a:lnTo>
                        <a:lnTo>
                          <a:pt x="102" y="729"/>
                        </a:lnTo>
                        <a:lnTo>
                          <a:pt x="111" y="729"/>
                        </a:lnTo>
                        <a:lnTo>
                          <a:pt x="119" y="703"/>
                        </a:lnTo>
                        <a:lnTo>
                          <a:pt x="111" y="686"/>
                        </a:lnTo>
                        <a:lnTo>
                          <a:pt x="94" y="686"/>
                        </a:lnTo>
                        <a:lnTo>
                          <a:pt x="85" y="669"/>
                        </a:lnTo>
                        <a:lnTo>
                          <a:pt x="77" y="661"/>
                        </a:lnTo>
                        <a:lnTo>
                          <a:pt x="68" y="636"/>
                        </a:lnTo>
                        <a:lnTo>
                          <a:pt x="77" y="627"/>
                        </a:lnTo>
                        <a:lnTo>
                          <a:pt x="77" y="610"/>
                        </a:lnTo>
                        <a:lnTo>
                          <a:pt x="68" y="602"/>
                        </a:lnTo>
                        <a:lnTo>
                          <a:pt x="77" y="576"/>
                        </a:lnTo>
                        <a:lnTo>
                          <a:pt x="85" y="568"/>
                        </a:lnTo>
                        <a:lnTo>
                          <a:pt x="94" y="568"/>
                        </a:lnTo>
                        <a:lnTo>
                          <a:pt x="94" y="576"/>
                        </a:lnTo>
                        <a:lnTo>
                          <a:pt x="94" y="585"/>
                        </a:lnTo>
                        <a:lnTo>
                          <a:pt x="85" y="593"/>
                        </a:lnTo>
                        <a:lnTo>
                          <a:pt x="111" y="619"/>
                        </a:lnTo>
                        <a:lnTo>
                          <a:pt x="119" y="619"/>
                        </a:lnTo>
                        <a:lnTo>
                          <a:pt x="111" y="610"/>
                        </a:lnTo>
                        <a:lnTo>
                          <a:pt x="111" y="585"/>
                        </a:lnTo>
                        <a:lnTo>
                          <a:pt x="102" y="576"/>
                        </a:lnTo>
                        <a:lnTo>
                          <a:pt x="102" y="559"/>
                        </a:lnTo>
                        <a:lnTo>
                          <a:pt x="102" y="551"/>
                        </a:lnTo>
                        <a:lnTo>
                          <a:pt x="111" y="542"/>
                        </a:lnTo>
                        <a:lnTo>
                          <a:pt x="136" y="551"/>
                        </a:lnTo>
                        <a:lnTo>
                          <a:pt x="170" y="559"/>
                        </a:lnTo>
                        <a:lnTo>
                          <a:pt x="170" y="551"/>
                        </a:lnTo>
                        <a:lnTo>
                          <a:pt x="179" y="551"/>
                        </a:lnTo>
                        <a:lnTo>
                          <a:pt x="179" y="559"/>
                        </a:lnTo>
                        <a:lnTo>
                          <a:pt x="187" y="559"/>
                        </a:lnTo>
                        <a:lnTo>
                          <a:pt x="187" y="551"/>
                        </a:lnTo>
                        <a:lnTo>
                          <a:pt x="170" y="551"/>
                        </a:lnTo>
                        <a:lnTo>
                          <a:pt x="179" y="542"/>
                        </a:lnTo>
                        <a:close/>
                      </a:path>
                    </a:pathLst>
                  </a:custGeom>
                  <a:solidFill>
                    <a:srgbClr val="8DA3FF"/>
                  </a:solidFill>
                  <a:ln w="12700">
                    <a:solidFill>
                      <a:schemeClr val="tx1"/>
                    </a:solidFill>
                    <a:round/>
                    <a:headEnd/>
                    <a:tailEnd/>
                  </a:ln>
                </p:spPr>
                <p:txBody>
                  <a:bodyPr/>
                  <a:lstStyle/>
                  <a:p>
                    <a:endParaRPr lang="en-US" sz="1350"/>
                  </a:p>
                </p:txBody>
              </p:sp>
              <p:sp>
                <p:nvSpPr>
                  <p:cNvPr id="315" name="Freeform 109"/>
                  <p:cNvSpPr>
                    <a:spLocks/>
                  </p:cNvSpPr>
                  <p:nvPr/>
                </p:nvSpPr>
                <p:spPr bwMode="auto">
                  <a:xfrm>
                    <a:off x="430" y="2479"/>
                    <a:ext cx="42" cy="17"/>
                  </a:xfrm>
                  <a:custGeom>
                    <a:avLst/>
                    <a:gdLst>
                      <a:gd name="T0" fmla="*/ 8 w 42"/>
                      <a:gd name="T1" fmla="*/ 0 h 17"/>
                      <a:gd name="T2" fmla="*/ 25 w 42"/>
                      <a:gd name="T3" fmla="*/ 8 h 17"/>
                      <a:gd name="T4" fmla="*/ 34 w 42"/>
                      <a:gd name="T5" fmla="*/ 8 h 17"/>
                      <a:gd name="T6" fmla="*/ 42 w 42"/>
                      <a:gd name="T7" fmla="*/ 8 h 17"/>
                      <a:gd name="T8" fmla="*/ 34 w 42"/>
                      <a:gd name="T9" fmla="*/ 17 h 17"/>
                      <a:gd name="T10" fmla="*/ 17 w 42"/>
                      <a:gd name="T11" fmla="*/ 17 h 17"/>
                      <a:gd name="T12" fmla="*/ 8 w 42"/>
                      <a:gd name="T13" fmla="*/ 8 h 17"/>
                      <a:gd name="T14" fmla="*/ 0 w 42"/>
                      <a:gd name="T15" fmla="*/ 8 h 17"/>
                      <a:gd name="T16" fmla="*/ 0 w 42"/>
                      <a:gd name="T17" fmla="*/ 0 h 17"/>
                      <a:gd name="T18" fmla="*/ 0 w 42"/>
                      <a:gd name="T19" fmla="*/ 0 h 17"/>
                      <a:gd name="T20" fmla="*/ 8 w 42"/>
                      <a:gd name="T21" fmla="*/ 0 h 1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2"/>
                      <a:gd name="T34" fmla="*/ 0 h 17"/>
                      <a:gd name="T35" fmla="*/ 42 w 42"/>
                      <a:gd name="T36" fmla="*/ 17 h 1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2" h="17">
                        <a:moveTo>
                          <a:pt x="8" y="0"/>
                        </a:moveTo>
                        <a:lnTo>
                          <a:pt x="25" y="8"/>
                        </a:lnTo>
                        <a:lnTo>
                          <a:pt x="34" y="8"/>
                        </a:lnTo>
                        <a:lnTo>
                          <a:pt x="42" y="8"/>
                        </a:lnTo>
                        <a:lnTo>
                          <a:pt x="34" y="17"/>
                        </a:lnTo>
                        <a:lnTo>
                          <a:pt x="17" y="17"/>
                        </a:lnTo>
                        <a:lnTo>
                          <a:pt x="8" y="8"/>
                        </a:lnTo>
                        <a:lnTo>
                          <a:pt x="0" y="8"/>
                        </a:lnTo>
                        <a:lnTo>
                          <a:pt x="0" y="0"/>
                        </a:lnTo>
                        <a:lnTo>
                          <a:pt x="8" y="0"/>
                        </a:lnTo>
                        <a:close/>
                      </a:path>
                    </a:pathLst>
                  </a:custGeom>
                  <a:solidFill>
                    <a:srgbClr val="8DA3FF"/>
                  </a:solidFill>
                  <a:ln w="12700">
                    <a:solidFill>
                      <a:schemeClr val="tx1"/>
                    </a:solidFill>
                    <a:round/>
                    <a:headEnd/>
                    <a:tailEnd/>
                  </a:ln>
                </p:spPr>
                <p:txBody>
                  <a:bodyPr/>
                  <a:lstStyle/>
                  <a:p>
                    <a:endParaRPr lang="en-US" sz="1350"/>
                  </a:p>
                </p:txBody>
              </p:sp>
              <p:sp>
                <p:nvSpPr>
                  <p:cNvPr id="316" name="Freeform 110"/>
                  <p:cNvSpPr>
                    <a:spLocks/>
                  </p:cNvSpPr>
                  <p:nvPr/>
                </p:nvSpPr>
                <p:spPr bwMode="auto">
                  <a:xfrm>
                    <a:off x="396" y="2479"/>
                    <a:ext cx="25" cy="17"/>
                  </a:xfrm>
                  <a:custGeom>
                    <a:avLst/>
                    <a:gdLst>
                      <a:gd name="T0" fmla="*/ 8 w 25"/>
                      <a:gd name="T1" fmla="*/ 8 h 17"/>
                      <a:gd name="T2" fmla="*/ 0 w 25"/>
                      <a:gd name="T3" fmla="*/ 0 h 17"/>
                      <a:gd name="T4" fmla="*/ 17 w 25"/>
                      <a:gd name="T5" fmla="*/ 0 h 17"/>
                      <a:gd name="T6" fmla="*/ 25 w 25"/>
                      <a:gd name="T7" fmla="*/ 8 h 17"/>
                      <a:gd name="T8" fmla="*/ 8 w 25"/>
                      <a:gd name="T9" fmla="*/ 17 h 17"/>
                      <a:gd name="T10" fmla="*/ 8 w 25"/>
                      <a:gd name="T11" fmla="*/ 8 h 17"/>
                      <a:gd name="T12" fmla="*/ 0 60000 65536"/>
                      <a:gd name="T13" fmla="*/ 0 60000 65536"/>
                      <a:gd name="T14" fmla="*/ 0 60000 65536"/>
                      <a:gd name="T15" fmla="*/ 0 60000 65536"/>
                      <a:gd name="T16" fmla="*/ 0 60000 65536"/>
                      <a:gd name="T17" fmla="*/ 0 60000 65536"/>
                      <a:gd name="T18" fmla="*/ 0 w 25"/>
                      <a:gd name="T19" fmla="*/ 0 h 17"/>
                      <a:gd name="T20" fmla="*/ 25 w 25"/>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25" h="17">
                        <a:moveTo>
                          <a:pt x="8" y="8"/>
                        </a:moveTo>
                        <a:lnTo>
                          <a:pt x="0" y="0"/>
                        </a:lnTo>
                        <a:lnTo>
                          <a:pt x="17" y="0"/>
                        </a:lnTo>
                        <a:lnTo>
                          <a:pt x="25" y="8"/>
                        </a:lnTo>
                        <a:lnTo>
                          <a:pt x="8" y="17"/>
                        </a:lnTo>
                        <a:lnTo>
                          <a:pt x="8" y="8"/>
                        </a:lnTo>
                        <a:close/>
                      </a:path>
                    </a:pathLst>
                  </a:custGeom>
                  <a:solidFill>
                    <a:srgbClr val="8DA3FF"/>
                  </a:solidFill>
                  <a:ln w="12700">
                    <a:solidFill>
                      <a:schemeClr val="tx1"/>
                    </a:solidFill>
                    <a:round/>
                    <a:headEnd/>
                    <a:tailEnd/>
                  </a:ln>
                </p:spPr>
                <p:txBody>
                  <a:bodyPr/>
                  <a:lstStyle/>
                  <a:p>
                    <a:endParaRPr lang="en-US" sz="1350"/>
                  </a:p>
                </p:txBody>
              </p:sp>
              <p:sp>
                <p:nvSpPr>
                  <p:cNvPr id="317" name="Freeform 111"/>
                  <p:cNvSpPr>
                    <a:spLocks/>
                  </p:cNvSpPr>
                  <p:nvPr/>
                </p:nvSpPr>
                <p:spPr bwMode="auto">
                  <a:xfrm>
                    <a:off x="549" y="2580"/>
                    <a:ext cx="25" cy="34"/>
                  </a:xfrm>
                  <a:custGeom>
                    <a:avLst/>
                    <a:gdLst>
                      <a:gd name="T0" fmla="*/ 0 w 25"/>
                      <a:gd name="T1" fmla="*/ 0 h 34"/>
                      <a:gd name="T2" fmla="*/ 25 w 25"/>
                      <a:gd name="T3" fmla="*/ 17 h 34"/>
                      <a:gd name="T4" fmla="*/ 25 w 25"/>
                      <a:gd name="T5" fmla="*/ 26 h 34"/>
                      <a:gd name="T6" fmla="*/ 25 w 25"/>
                      <a:gd name="T7" fmla="*/ 34 h 34"/>
                      <a:gd name="T8" fmla="*/ 8 w 25"/>
                      <a:gd name="T9" fmla="*/ 26 h 34"/>
                      <a:gd name="T10" fmla="*/ 8 w 25"/>
                      <a:gd name="T11" fmla="*/ 17 h 34"/>
                      <a:gd name="T12" fmla="*/ 0 w 25"/>
                      <a:gd name="T13" fmla="*/ 9 h 34"/>
                      <a:gd name="T14" fmla="*/ 0 w 25"/>
                      <a:gd name="T15" fmla="*/ 0 h 34"/>
                      <a:gd name="T16" fmla="*/ 0 60000 65536"/>
                      <a:gd name="T17" fmla="*/ 0 60000 65536"/>
                      <a:gd name="T18" fmla="*/ 0 60000 65536"/>
                      <a:gd name="T19" fmla="*/ 0 60000 65536"/>
                      <a:gd name="T20" fmla="*/ 0 60000 65536"/>
                      <a:gd name="T21" fmla="*/ 0 60000 65536"/>
                      <a:gd name="T22" fmla="*/ 0 60000 65536"/>
                      <a:gd name="T23" fmla="*/ 0 60000 65536"/>
                      <a:gd name="T24" fmla="*/ 0 w 25"/>
                      <a:gd name="T25" fmla="*/ 0 h 34"/>
                      <a:gd name="T26" fmla="*/ 25 w 25"/>
                      <a:gd name="T27" fmla="*/ 34 h 3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5" h="34">
                        <a:moveTo>
                          <a:pt x="0" y="0"/>
                        </a:moveTo>
                        <a:lnTo>
                          <a:pt x="25" y="17"/>
                        </a:lnTo>
                        <a:lnTo>
                          <a:pt x="25" y="26"/>
                        </a:lnTo>
                        <a:lnTo>
                          <a:pt x="25" y="34"/>
                        </a:lnTo>
                        <a:lnTo>
                          <a:pt x="8" y="26"/>
                        </a:lnTo>
                        <a:lnTo>
                          <a:pt x="8" y="17"/>
                        </a:lnTo>
                        <a:lnTo>
                          <a:pt x="0" y="9"/>
                        </a:lnTo>
                        <a:lnTo>
                          <a:pt x="0" y="0"/>
                        </a:lnTo>
                        <a:close/>
                      </a:path>
                    </a:pathLst>
                  </a:custGeom>
                  <a:solidFill>
                    <a:srgbClr val="8DA3FF"/>
                  </a:solidFill>
                  <a:ln w="12700">
                    <a:solidFill>
                      <a:schemeClr val="tx1"/>
                    </a:solidFill>
                    <a:round/>
                    <a:headEnd/>
                    <a:tailEnd/>
                  </a:ln>
                </p:spPr>
                <p:txBody>
                  <a:bodyPr/>
                  <a:lstStyle/>
                  <a:p>
                    <a:endParaRPr lang="en-US" sz="1350"/>
                  </a:p>
                </p:txBody>
              </p:sp>
              <p:sp>
                <p:nvSpPr>
                  <p:cNvPr id="318" name="Freeform 112"/>
                  <p:cNvSpPr>
                    <a:spLocks/>
                  </p:cNvSpPr>
                  <p:nvPr/>
                </p:nvSpPr>
                <p:spPr bwMode="auto">
                  <a:xfrm>
                    <a:off x="532" y="2640"/>
                    <a:ext cx="25" cy="33"/>
                  </a:xfrm>
                  <a:custGeom>
                    <a:avLst/>
                    <a:gdLst>
                      <a:gd name="T0" fmla="*/ 25 w 25"/>
                      <a:gd name="T1" fmla="*/ 33 h 33"/>
                      <a:gd name="T2" fmla="*/ 17 w 25"/>
                      <a:gd name="T3" fmla="*/ 33 h 33"/>
                      <a:gd name="T4" fmla="*/ 8 w 25"/>
                      <a:gd name="T5" fmla="*/ 17 h 33"/>
                      <a:gd name="T6" fmla="*/ 0 w 25"/>
                      <a:gd name="T7" fmla="*/ 0 h 33"/>
                      <a:gd name="T8" fmla="*/ 8 w 25"/>
                      <a:gd name="T9" fmla="*/ 0 h 33"/>
                      <a:gd name="T10" fmla="*/ 8 w 25"/>
                      <a:gd name="T11" fmla="*/ 8 h 33"/>
                      <a:gd name="T12" fmla="*/ 25 w 25"/>
                      <a:gd name="T13" fmla="*/ 33 h 33"/>
                      <a:gd name="T14" fmla="*/ 0 60000 65536"/>
                      <a:gd name="T15" fmla="*/ 0 60000 65536"/>
                      <a:gd name="T16" fmla="*/ 0 60000 65536"/>
                      <a:gd name="T17" fmla="*/ 0 60000 65536"/>
                      <a:gd name="T18" fmla="*/ 0 60000 65536"/>
                      <a:gd name="T19" fmla="*/ 0 60000 65536"/>
                      <a:gd name="T20" fmla="*/ 0 60000 65536"/>
                      <a:gd name="T21" fmla="*/ 0 w 25"/>
                      <a:gd name="T22" fmla="*/ 0 h 33"/>
                      <a:gd name="T23" fmla="*/ 25 w 25"/>
                      <a:gd name="T24" fmla="*/ 33 h 3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5" h="33">
                        <a:moveTo>
                          <a:pt x="25" y="33"/>
                        </a:moveTo>
                        <a:lnTo>
                          <a:pt x="17" y="33"/>
                        </a:lnTo>
                        <a:lnTo>
                          <a:pt x="8" y="17"/>
                        </a:lnTo>
                        <a:lnTo>
                          <a:pt x="0" y="0"/>
                        </a:lnTo>
                        <a:lnTo>
                          <a:pt x="8" y="0"/>
                        </a:lnTo>
                        <a:lnTo>
                          <a:pt x="8" y="8"/>
                        </a:lnTo>
                        <a:lnTo>
                          <a:pt x="25" y="33"/>
                        </a:lnTo>
                        <a:close/>
                      </a:path>
                    </a:pathLst>
                  </a:custGeom>
                  <a:solidFill>
                    <a:srgbClr val="8DA3FF"/>
                  </a:solidFill>
                  <a:ln w="12700">
                    <a:solidFill>
                      <a:schemeClr val="tx1"/>
                    </a:solidFill>
                    <a:round/>
                    <a:headEnd/>
                    <a:tailEnd/>
                  </a:ln>
                </p:spPr>
                <p:txBody>
                  <a:bodyPr/>
                  <a:lstStyle/>
                  <a:p>
                    <a:endParaRPr lang="en-US" sz="1350"/>
                  </a:p>
                </p:txBody>
              </p:sp>
              <p:sp>
                <p:nvSpPr>
                  <p:cNvPr id="319" name="Freeform 113"/>
                  <p:cNvSpPr>
                    <a:spLocks/>
                  </p:cNvSpPr>
                  <p:nvPr/>
                </p:nvSpPr>
                <p:spPr bwMode="auto">
                  <a:xfrm>
                    <a:off x="3997" y="1648"/>
                    <a:ext cx="424" cy="492"/>
                  </a:xfrm>
                  <a:custGeom>
                    <a:avLst/>
                    <a:gdLst>
                      <a:gd name="T0" fmla="*/ 187 w 424"/>
                      <a:gd name="T1" fmla="*/ 475 h 492"/>
                      <a:gd name="T2" fmla="*/ 170 w 424"/>
                      <a:gd name="T3" fmla="*/ 466 h 492"/>
                      <a:gd name="T4" fmla="*/ 161 w 424"/>
                      <a:gd name="T5" fmla="*/ 475 h 492"/>
                      <a:gd name="T6" fmla="*/ 144 w 424"/>
                      <a:gd name="T7" fmla="*/ 475 h 492"/>
                      <a:gd name="T8" fmla="*/ 127 w 424"/>
                      <a:gd name="T9" fmla="*/ 466 h 492"/>
                      <a:gd name="T10" fmla="*/ 102 w 424"/>
                      <a:gd name="T11" fmla="*/ 466 h 492"/>
                      <a:gd name="T12" fmla="*/ 93 w 424"/>
                      <a:gd name="T13" fmla="*/ 441 h 492"/>
                      <a:gd name="T14" fmla="*/ 76 w 424"/>
                      <a:gd name="T15" fmla="*/ 432 h 492"/>
                      <a:gd name="T16" fmla="*/ 68 w 424"/>
                      <a:gd name="T17" fmla="*/ 424 h 492"/>
                      <a:gd name="T18" fmla="*/ 42 w 424"/>
                      <a:gd name="T19" fmla="*/ 424 h 492"/>
                      <a:gd name="T20" fmla="*/ 34 w 424"/>
                      <a:gd name="T21" fmla="*/ 407 h 492"/>
                      <a:gd name="T22" fmla="*/ 25 w 424"/>
                      <a:gd name="T23" fmla="*/ 322 h 492"/>
                      <a:gd name="T24" fmla="*/ 17 w 424"/>
                      <a:gd name="T25" fmla="*/ 237 h 492"/>
                      <a:gd name="T26" fmla="*/ 8 w 424"/>
                      <a:gd name="T27" fmla="*/ 153 h 492"/>
                      <a:gd name="T28" fmla="*/ 0 w 424"/>
                      <a:gd name="T29" fmla="*/ 93 h 492"/>
                      <a:gd name="T30" fmla="*/ 93 w 424"/>
                      <a:gd name="T31" fmla="*/ 85 h 492"/>
                      <a:gd name="T32" fmla="*/ 187 w 424"/>
                      <a:gd name="T33" fmla="*/ 93 h 492"/>
                      <a:gd name="T34" fmla="*/ 195 w 424"/>
                      <a:gd name="T35" fmla="*/ 102 h 492"/>
                      <a:gd name="T36" fmla="*/ 272 w 424"/>
                      <a:gd name="T37" fmla="*/ 85 h 492"/>
                      <a:gd name="T38" fmla="*/ 357 w 424"/>
                      <a:gd name="T39" fmla="*/ 26 h 492"/>
                      <a:gd name="T40" fmla="*/ 407 w 424"/>
                      <a:gd name="T41" fmla="*/ 68 h 492"/>
                      <a:gd name="T42" fmla="*/ 424 w 424"/>
                      <a:gd name="T43" fmla="*/ 178 h 492"/>
                      <a:gd name="T44" fmla="*/ 407 w 424"/>
                      <a:gd name="T45" fmla="*/ 187 h 492"/>
                      <a:gd name="T46" fmla="*/ 416 w 424"/>
                      <a:gd name="T47" fmla="*/ 195 h 492"/>
                      <a:gd name="T48" fmla="*/ 424 w 424"/>
                      <a:gd name="T49" fmla="*/ 221 h 492"/>
                      <a:gd name="T50" fmla="*/ 416 w 424"/>
                      <a:gd name="T51" fmla="*/ 237 h 492"/>
                      <a:gd name="T52" fmla="*/ 416 w 424"/>
                      <a:gd name="T53" fmla="*/ 263 h 492"/>
                      <a:gd name="T54" fmla="*/ 407 w 424"/>
                      <a:gd name="T55" fmla="*/ 271 h 492"/>
                      <a:gd name="T56" fmla="*/ 407 w 424"/>
                      <a:gd name="T57" fmla="*/ 280 h 492"/>
                      <a:gd name="T58" fmla="*/ 416 w 424"/>
                      <a:gd name="T59" fmla="*/ 297 h 492"/>
                      <a:gd name="T60" fmla="*/ 407 w 424"/>
                      <a:gd name="T61" fmla="*/ 314 h 492"/>
                      <a:gd name="T62" fmla="*/ 399 w 424"/>
                      <a:gd name="T63" fmla="*/ 322 h 492"/>
                      <a:gd name="T64" fmla="*/ 382 w 424"/>
                      <a:gd name="T65" fmla="*/ 339 h 492"/>
                      <a:gd name="T66" fmla="*/ 374 w 424"/>
                      <a:gd name="T67" fmla="*/ 348 h 492"/>
                      <a:gd name="T68" fmla="*/ 357 w 424"/>
                      <a:gd name="T69" fmla="*/ 348 h 492"/>
                      <a:gd name="T70" fmla="*/ 348 w 424"/>
                      <a:gd name="T71" fmla="*/ 365 h 492"/>
                      <a:gd name="T72" fmla="*/ 340 w 424"/>
                      <a:gd name="T73" fmla="*/ 373 h 492"/>
                      <a:gd name="T74" fmla="*/ 331 w 424"/>
                      <a:gd name="T75" fmla="*/ 390 h 492"/>
                      <a:gd name="T76" fmla="*/ 331 w 424"/>
                      <a:gd name="T77" fmla="*/ 398 h 492"/>
                      <a:gd name="T78" fmla="*/ 331 w 424"/>
                      <a:gd name="T79" fmla="*/ 407 h 492"/>
                      <a:gd name="T80" fmla="*/ 323 w 424"/>
                      <a:gd name="T81" fmla="*/ 424 h 492"/>
                      <a:gd name="T82" fmla="*/ 323 w 424"/>
                      <a:gd name="T83" fmla="*/ 407 h 492"/>
                      <a:gd name="T84" fmla="*/ 306 w 424"/>
                      <a:gd name="T85" fmla="*/ 407 h 492"/>
                      <a:gd name="T86" fmla="*/ 306 w 424"/>
                      <a:gd name="T87" fmla="*/ 432 h 492"/>
                      <a:gd name="T88" fmla="*/ 297 w 424"/>
                      <a:gd name="T89" fmla="*/ 449 h 492"/>
                      <a:gd name="T90" fmla="*/ 297 w 424"/>
                      <a:gd name="T91" fmla="*/ 458 h 492"/>
                      <a:gd name="T92" fmla="*/ 289 w 424"/>
                      <a:gd name="T93" fmla="*/ 483 h 492"/>
                      <a:gd name="T94" fmla="*/ 272 w 424"/>
                      <a:gd name="T95" fmla="*/ 492 h 492"/>
                      <a:gd name="T96" fmla="*/ 255 w 424"/>
                      <a:gd name="T97" fmla="*/ 475 h 492"/>
                      <a:gd name="T98" fmla="*/ 238 w 424"/>
                      <a:gd name="T99" fmla="*/ 466 h 492"/>
                      <a:gd name="T100" fmla="*/ 229 w 424"/>
                      <a:gd name="T101" fmla="*/ 449 h 492"/>
                      <a:gd name="T102" fmla="*/ 212 w 424"/>
                      <a:gd name="T103" fmla="*/ 458 h 492"/>
                      <a:gd name="T104" fmla="*/ 195 w 424"/>
                      <a:gd name="T105" fmla="*/ 475 h 49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424"/>
                      <a:gd name="T160" fmla="*/ 0 h 492"/>
                      <a:gd name="T161" fmla="*/ 424 w 424"/>
                      <a:gd name="T162" fmla="*/ 492 h 49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424" h="492">
                        <a:moveTo>
                          <a:pt x="195" y="475"/>
                        </a:moveTo>
                        <a:lnTo>
                          <a:pt x="195" y="475"/>
                        </a:lnTo>
                        <a:lnTo>
                          <a:pt x="187" y="475"/>
                        </a:lnTo>
                        <a:lnTo>
                          <a:pt x="187" y="466"/>
                        </a:lnTo>
                        <a:lnTo>
                          <a:pt x="178" y="466"/>
                        </a:lnTo>
                        <a:lnTo>
                          <a:pt x="170" y="466"/>
                        </a:lnTo>
                        <a:lnTo>
                          <a:pt x="161" y="466"/>
                        </a:lnTo>
                        <a:lnTo>
                          <a:pt x="161" y="475"/>
                        </a:lnTo>
                        <a:lnTo>
                          <a:pt x="153" y="475"/>
                        </a:lnTo>
                        <a:lnTo>
                          <a:pt x="144" y="475"/>
                        </a:lnTo>
                        <a:lnTo>
                          <a:pt x="144" y="466"/>
                        </a:lnTo>
                        <a:lnTo>
                          <a:pt x="136" y="466"/>
                        </a:lnTo>
                        <a:lnTo>
                          <a:pt x="127" y="466"/>
                        </a:lnTo>
                        <a:lnTo>
                          <a:pt x="127" y="458"/>
                        </a:lnTo>
                        <a:lnTo>
                          <a:pt x="119" y="466"/>
                        </a:lnTo>
                        <a:lnTo>
                          <a:pt x="110" y="466"/>
                        </a:lnTo>
                        <a:lnTo>
                          <a:pt x="102" y="466"/>
                        </a:lnTo>
                        <a:lnTo>
                          <a:pt x="102" y="458"/>
                        </a:lnTo>
                        <a:lnTo>
                          <a:pt x="93" y="449"/>
                        </a:lnTo>
                        <a:lnTo>
                          <a:pt x="93" y="441"/>
                        </a:lnTo>
                        <a:lnTo>
                          <a:pt x="85" y="432"/>
                        </a:lnTo>
                        <a:lnTo>
                          <a:pt x="76" y="432"/>
                        </a:lnTo>
                        <a:lnTo>
                          <a:pt x="76" y="424"/>
                        </a:lnTo>
                        <a:lnTo>
                          <a:pt x="68" y="424"/>
                        </a:lnTo>
                        <a:lnTo>
                          <a:pt x="59" y="432"/>
                        </a:lnTo>
                        <a:lnTo>
                          <a:pt x="51" y="432"/>
                        </a:lnTo>
                        <a:lnTo>
                          <a:pt x="42" y="424"/>
                        </a:lnTo>
                        <a:lnTo>
                          <a:pt x="42" y="432"/>
                        </a:lnTo>
                        <a:lnTo>
                          <a:pt x="34" y="432"/>
                        </a:lnTo>
                        <a:lnTo>
                          <a:pt x="34" y="407"/>
                        </a:lnTo>
                        <a:lnTo>
                          <a:pt x="34" y="373"/>
                        </a:lnTo>
                        <a:lnTo>
                          <a:pt x="25" y="373"/>
                        </a:lnTo>
                        <a:lnTo>
                          <a:pt x="25" y="348"/>
                        </a:lnTo>
                        <a:lnTo>
                          <a:pt x="25" y="322"/>
                        </a:lnTo>
                        <a:lnTo>
                          <a:pt x="25" y="314"/>
                        </a:lnTo>
                        <a:lnTo>
                          <a:pt x="17" y="271"/>
                        </a:lnTo>
                        <a:lnTo>
                          <a:pt x="17" y="237"/>
                        </a:lnTo>
                        <a:lnTo>
                          <a:pt x="17" y="221"/>
                        </a:lnTo>
                        <a:lnTo>
                          <a:pt x="8" y="195"/>
                        </a:lnTo>
                        <a:lnTo>
                          <a:pt x="8" y="187"/>
                        </a:lnTo>
                        <a:lnTo>
                          <a:pt x="8" y="153"/>
                        </a:lnTo>
                        <a:lnTo>
                          <a:pt x="0" y="136"/>
                        </a:lnTo>
                        <a:lnTo>
                          <a:pt x="0" y="119"/>
                        </a:lnTo>
                        <a:lnTo>
                          <a:pt x="0" y="93"/>
                        </a:lnTo>
                        <a:lnTo>
                          <a:pt x="34" y="93"/>
                        </a:lnTo>
                        <a:lnTo>
                          <a:pt x="42" y="93"/>
                        </a:lnTo>
                        <a:lnTo>
                          <a:pt x="85" y="85"/>
                        </a:lnTo>
                        <a:lnTo>
                          <a:pt x="93" y="85"/>
                        </a:lnTo>
                        <a:lnTo>
                          <a:pt x="119" y="76"/>
                        </a:lnTo>
                        <a:lnTo>
                          <a:pt x="153" y="85"/>
                        </a:lnTo>
                        <a:lnTo>
                          <a:pt x="170" y="93"/>
                        </a:lnTo>
                        <a:lnTo>
                          <a:pt x="187" y="93"/>
                        </a:lnTo>
                        <a:lnTo>
                          <a:pt x="195" y="93"/>
                        </a:lnTo>
                        <a:lnTo>
                          <a:pt x="170" y="110"/>
                        </a:lnTo>
                        <a:lnTo>
                          <a:pt x="178" y="110"/>
                        </a:lnTo>
                        <a:lnTo>
                          <a:pt x="195" y="102"/>
                        </a:lnTo>
                        <a:lnTo>
                          <a:pt x="212" y="110"/>
                        </a:lnTo>
                        <a:lnTo>
                          <a:pt x="238" y="102"/>
                        </a:lnTo>
                        <a:lnTo>
                          <a:pt x="263" y="85"/>
                        </a:lnTo>
                        <a:lnTo>
                          <a:pt x="272" y="85"/>
                        </a:lnTo>
                        <a:lnTo>
                          <a:pt x="289" y="85"/>
                        </a:lnTo>
                        <a:lnTo>
                          <a:pt x="314" y="60"/>
                        </a:lnTo>
                        <a:lnTo>
                          <a:pt x="323" y="51"/>
                        </a:lnTo>
                        <a:lnTo>
                          <a:pt x="357" y="26"/>
                        </a:lnTo>
                        <a:lnTo>
                          <a:pt x="399" y="0"/>
                        </a:lnTo>
                        <a:lnTo>
                          <a:pt x="399" y="17"/>
                        </a:lnTo>
                        <a:lnTo>
                          <a:pt x="407" y="68"/>
                        </a:lnTo>
                        <a:lnTo>
                          <a:pt x="416" y="110"/>
                        </a:lnTo>
                        <a:lnTo>
                          <a:pt x="416" y="144"/>
                        </a:lnTo>
                        <a:lnTo>
                          <a:pt x="424" y="178"/>
                        </a:lnTo>
                        <a:lnTo>
                          <a:pt x="416" y="178"/>
                        </a:lnTo>
                        <a:lnTo>
                          <a:pt x="407" y="187"/>
                        </a:lnTo>
                        <a:lnTo>
                          <a:pt x="416" y="187"/>
                        </a:lnTo>
                        <a:lnTo>
                          <a:pt x="416" y="195"/>
                        </a:lnTo>
                        <a:lnTo>
                          <a:pt x="416" y="204"/>
                        </a:lnTo>
                        <a:lnTo>
                          <a:pt x="416" y="212"/>
                        </a:lnTo>
                        <a:lnTo>
                          <a:pt x="424" y="212"/>
                        </a:lnTo>
                        <a:lnTo>
                          <a:pt x="424" y="221"/>
                        </a:lnTo>
                        <a:lnTo>
                          <a:pt x="416" y="229"/>
                        </a:lnTo>
                        <a:lnTo>
                          <a:pt x="416" y="237"/>
                        </a:lnTo>
                        <a:lnTo>
                          <a:pt x="416" y="254"/>
                        </a:lnTo>
                        <a:lnTo>
                          <a:pt x="416" y="263"/>
                        </a:lnTo>
                        <a:lnTo>
                          <a:pt x="416" y="271"/>
                        </a:lnTo>
                        <a:lnTo>
                          <a:pt x="407" y="271"/>
                        </a:lnTo>
                        <a:lnTo>
                          <a:pt x="416" y="280"/>
                        </a:lnTo>
                        <a:lnTo>
                          <a:pt x="407" y="280"/>
                        </a:lnTo>
                        <a:lnTo>
                          <a:pt x="416" y="288"/>
                        </a:lnTo>
                        <a:lnTo>
                          <a:pt x="407" y="288"/>
                        </a:lnTo>
                        <a:lnTo>
                          <a:pt x="407" y="297"/>
                        </a:lnTo>
                        <a:lnTo>
                          <a:pt x="416" y="297"/>
                        </a:lnTo>
                        <a:lnTo>
                          <a:pt x="407" y="305"/>
                        </a:lnTo>
                        <a:lnTo>
                          <a:pt x="407" y="314"/>
                        </a:lnTo>
                        <a:lnTo>
                          <a:pt x="399" y="314"/>
                        </a:lnTo>
                        <a:lnTo>
                          <a:pt x="399" y="322"/>
                        </a:lnTo>
                        <a:lnTo>
                          <a:pt x="390" y="331"/>
                        </a:lnTo>
                        <a:lnTo>
                          <a:pt x="382" y="339"/>
                        </a:lnTo>
                        <a:lnTo>
                          <a:pt x="382" y="348"/>
                        </a:lnTo>
                        <a:lnTo>
                          <a:pt x="374" y="348"/>
                        </a:lnTo>
                        <a:lnTo>
                          <a:pt x="365" y="356"/>
                        </a:lnTo>
                        <a:lnTo>
                          <a:pt x="365" y="348"/>
                        </a:lnTo>
                        <a:lnTo>
                          <a:pt x="357" y="348"/>
                        </a:lnTo>
                        <a:lnTo>
                          <a:pt x="348" y="356"/>
                        </a:lnTo>
                        <a:lnTo>
                          <a:pt x="348" y="365"/>
                        </a:lnTo>
                        <a:lnTo>
                          <a:pt x="340" y="365"/>
                        </a:lnTo>
                        <a:lnTo>
                          <a:pt x="340" y="373"/>
                        </a:lnTo>
                        <a:lnTo>
                          <a:pt x="331" y="382"/>
                        </a:lnTo>
                        <a:lnTo>
                          <a:pt x="340" y="390"/>
                        </a:lnTo>
                        <a:lnTo>
                          <a:pt x="331" y="390"/>
                        </a:lnTo>
                        <a:lnTo>
                          <a:pt x="331" y="398"/>
                        </a:lnTo>
                        <a:lnTo>
                          <a:pt x="340" y="407"/>
                        </a:lnTo>
                        <a:lnTo>
                          <a:pt x="340" y="415"/>
                        </a:lnTo>
                        <a:lnTo>
                          <a:pt x="331" y="407"/>
                        </a:lnTo>
                        <a:lnTo>
                          <a:pt x="331" y="415"/>
                        </a:lnTo>
                        <a:lnTo>
                          <a:pt x="323" y="424"/>
                        </a:lnTo>
                        <a:lnTo>
                          <a:pt x="323" y="415"/>
                        </a:lnTo>
                        <a:lnTo>
                          <a:pt x="323" y="407"/>
                        </a:lnTo>
                        <a:lnTo>
                          <a:pt x="314" y="407"/>
                        </a:lnTo>
                        <a:lnTo>
                          <a:pt x="306" y="407"/>
                        </a:lnTo>
                        <a:lnTo>
                          <a:pt x="306" y="415"/>
                        </a:lnTo>
                        <a:lnTo>
                          <a:pt x="306" y="424"/>
                        </a:lnTo>
                        <a:lnTo>
                          <a:pt x="306" y="432"/>
                        </a:lnTo>
                        <a:lnTo>
                          <a:pt x="297" y="432"/>
                        </a:lnTo>
                        <a:lnTo>
                          <a:pt x="297" y="441"/>
                        </a:lnTo>
                        <a:lnTo>
                          <a:pt x="297" y="449"/>
                        </a:lnTo>
                        <a:lnTo>
                          <a:pt x="306" y="458"/>
                        </a:lnTo>
                        <a:lnTo>
                          <a:pt x="297" y="466"/>
                        </a:lnTo>
                        <a:lnTo>
                          <a:pt x="297" y="458"/>
                        </a:lnTo>
                        <a:lnTo>
                          <a:pt x="297" y="466"/>
                        </a:lnTo>
                        <a:lnTo>
                          <a:pt x="289" y="483"/>
                        </a:lnTo>
                        <a:lnTo>
                          <a:pt x="280" y="483"/>
                        </a:lnTo>
                        <a:lnTo>
                          <a:pt x="280" y="492"/>
                        </a:lnTo>
                        <a:lnTo>
                          <a:pt x="272" y="492"/>
                        </a:lnTo>
                        <a:lnTo>
                          <a:pt x="263" y="492"/>
                        </a:lnTo>
                        <a:lnTo>
                          <a:pt x="263" y="483"/>
                        </a:lnTo>
                        <a:lnTo>
                          <a:pt x="255" y="483"/>
                        </a:lnTo>
                        <a:lnTo>
                          <a:pt x="255" y="475"/>
                        </a:lnTo>
                        <a:lnTo>
                          <a:pt x="246" y="475"/>
                        </a:lnTo>
                        <a:lnTo>
                          <a:pt x="238" y="475"/>
                        </a:lnTo>
                        <a:lnTo>
                          <a:pt x="238" y="466"/>
                        </a:lnTo>
                        <a:lnTo>
                          <a:pt x="229" y="458"/>
                        </a:lnTo>
                        <a:lnTo>
                          <a:pt x="229" y="449"/>
                        </a:lnTo>
                        <a:lnTo>
                          <a:pt x="221" y="458"/>
                        </a:lnTo>
                        <a:lnTo>
                          <a:pt x="212" y="458"/>
                        </a:lnTo>
                        <a:lnTo>
                          <a:pt x="212" y="466"/>
                        </a:lnTo>
                        <a:lnTo>
                          <a:pt x="212" y="475"/>
                        </a:lnTo>
                        <a:lnTo>
                          <a:pt x="204" y="475"/>
                        </a:lnTo>
                        <a:lnTo>
                          <a:pt x="195" y="475"/>
                        </a:lnTo>
                        <a:close/>
                      </a:path>
                    </a:pathLst>
                  </a:custGeom>
                  <a:solidFill>
                    <a:srgbClr val="8DA3FF"/>
                  </a:solidFill>
                  <a:ln w="12700">
                    <a:solidFill>
                      <a:schemeClr val="tx1"/>
                    </a:solidFill>
                    <a:round/>
                    <a:headEnd/>
                    <a:tailEnd/>
                  </a:ln>
                </p:spPr>
                <p:txBody>
                  <a:bodyPr/>
                  <a:lstStyle/>
                  <a:p>
                    <a:endParaRPr lang="en-US" sz="1350"/>
                  </a:p>
                </p:txBody>
              </p:sp>
              <p:sp>
                <p:nvSpPr>
                  <p:cNvPr id="320" name="Freeform 114"/>
                  <p:cNvSpPr>
                    <a:spLocks/>
                  </p:cNvSpPr>
                  <p:nvPr/>
                </p:nvSpPr>
                <p:spPr bwMode="auto">
                  <a:xfrm>
                    <a:off x="3368" y="1674"/>
                    <a:ext cx="408" cy="720"/>
                  </a:xfrm>
                  <a:custGeom>
                    <a:avLst/>
                    <a:gdLst>
                      <a:gd name="T0" fmla="*/ 323 w 408"/>
                      <a:gd name="T1" fmla="*/ 661 h 720"/>
                      <a:gd name="T2" fmla="*/ 323 w 408"/>
                      <a:gd name="T3" fmla="*/ 703 h 720"/>
                      <a:gd name="T4" fmla="*/ 298 w 408"/>
                      <a:gd name="T5" fmla="*/ 694 h 720"/>
                      <a:gd name="T6" fmla="*/ 264 w 408"/>
                      <a:gd name="T7" fmla="*/ 703 h 720"/>
                      <a:gd name="T8" fmla="*/ 255 w 408"/>
                      <a:gd name="T9" fmla="*/ 720 h 720"/>
                      <a:gd name="T10" fmla="*/ 238 w 408"/>
                      <a:gd name="T11" fmla="*/ 711 h 720"/>
                      <a:gd name="T12" fmla="*/ 230 w 408"/>
                      <a:gd name="T13" fmla="*/ 703 h 720"/>
                      <a:gd name="T14" fmla="*/ 221 w 408"/>
                      <a:gd name="T15" fmla="*/ 686 h 720"/>
                      <a:gd name="T16" fmla="*/ 221 w 408"/>
                      <a:gd name="T17" fmla="*/ 661 h 720"/>
                      <a:gd name="T18" fmla="*/ 213 w 408"/>
                      <a:gd name="T19" fmla="*/ 627 h 720"/>
                      <a:gd name="T20" fmla="*/ 179 w 408"/>
                      <a:gd name="T21" fmla="*/ 601 h 720"/>
                      <a:gd name="T22" fmla="*/ 170 w 408"/>
                      <a:gd name="T23" fmla="*/ 593 h 720"/>
                      <a:gd name="T24" fmla="*/ 136 w 408"/>
                      <a:gd name="T25" fmla="*/ 576 h 720"/>
                      <a:gd name="T26" fmla="*/ 128 w 408"/>
                      <a:gd name="T27" fmla="*/ 542 h 720"/>
                      <a:gd name="T28" fmla="*/ 136 w 408"/>
                      <a:gd name="T29" fmla="*/ 508 h 720"/>
                      <a:gd name="T30" fmla="*/ 145 w 408"/>
                      <a:gd name="T31" fmla="*/ 483 h 720"/>
                      <a:gd name="T32" fmla="*/ 111 w 408"/>
                      <a:gd name="T33" fmla="*/ 474 h 720"/>
                      <a:gd name="T34" fmla="*/ 85 w 408"/>
                      <a:gd name="T35" fmla="*/ 457 h 720"/>
                      <a:gd name="T36" fmla="*/ 77 w 408"/>
                      <a:gd name="T37" fmla="*/ 432 h 720"/>
                      <a:gd name="T38" fmla="*/ 34 w 408"/>
                      <a:gd name="T39" fmla="*/ 398 h 720"/>
                      <a:gd name="T40" fmla="*/ 9 w 408"/>
                      <a:gd name="T41" fmla="*/ 364 h 720"/>
                      <a:gd name="T42" fmla="*/ 0 w 408"/>
                      <a:gd name="T43" fmla="*/ 330 h 720"/>
                      <a:gd name="T44" fmla="*/ 9 w 408"/>
                      <a:gd name="T45" fmla="*/ 296 h 720"/>
                      <a:gd name="T46" fmla="*/ 9 w 408"/>
                      <a:gd name="T47" fmla="*/ 271 h 720"/>
                      <a:gd name="T48" fmla="*/ 34 w 408"/>
                      <a:gd name="T49" fmla="*/ 254 h 720"/>
                      <a:gd name="T50" fmla="*/ 43 w 408"/>
                      <a:gd name="T51" fmla="*/ 220 h 720"/>
                      <a:gd name="T52" fmla="*/ 34 w 408"/>
                      <a:gd name="T53" fmla="*/ 186 h 720"/>
                      <a:gd name="T54" fmla="*/ 43 w 408"/>
                      <a:gd name="T55" fmla="*/ 161 h 720"/>
                      <a:gd name="T56" fmla="*/ 85 w 408"/>
                      <a:gd name="T57" fmla="*/ 144 h 720"/>
                      <a:gd name="T58" fmla="*/ 102 w 408"/>
                      <a:gd name="T59" fmla="*/ 127 h 720"/>
                      <a:gd name="T60" fmla="*/ 119 w 408"/>
                      <a:gd name="T61" fmla="*/ 84 h 720"/>
                      <a:gd name="T62" fmla="*/ 111 w 408"/>
                      <a:gd name="T63" fmla="*/ 59 h 720"/>
                      <a:gd name="T64" fmla="*/ 85 w 408"/>
                      <a:gd name="T65" fmla="*/ 34 h 720"/>
                      <a:gd name="T66" fmla="*/ 68 w 408"/>
                      <a:gd name="T67" fmla="*/ 17 h 720"/>
                      <a:gd name="T68" fmla="*/ 230 w 408"/>
                      <a:gd name="T69" fmla="*/ 8 h 720"/>
                      <a:gd name="T70" fmla="*/ 332 w 408"/>
                      <a:gd name="T71" fmla="*/ 25 h 720"/>
                      <a:gd name="T72" fmla="*/ 374 w 408"/>
                      <a:gd name="T73" fmla="*/ 152 h 720"/>
                      <a:gd name="T74" fmla="*/ 383 w 408"/>
                      <a:gd name="T75" fmla="*/ 296 h 720"/>
                      <a:gd name="T76" fmla="*/ 383 w 408"/>
                      <a:gd name="T77" fmla="*/ 406 h 720"/>
                      <a:gd name="T78" fmla="*/ 391 w 408"/>
                      <a:gd name="T79" fmla="*/ 423 h 720"/>
                      <a:gd name="T80" fmla="*/ 391 w 408"/>
                      <a:gd name="T81" fmla="*/ 432 h 720"/>
                      <a:gd name="T82" fmla="*/ 400 w 408"/>
                      <a:gd name="T83" fmla="*/ 449 h 720"/>
                      <a:gd name="T84" fmla="*/ 400 w 408"/>
                      <a:gd name="T85" fmla="*/ 474 h 720"/>
                      <a:gd name="T86" fmla="*/ 391 w 408"/>
                      <a:gd name="T87" fmla="*/ 491 h 720"/>
                      <a:gd name="T88" fmla="*/ 391 w 408"/>
                      <a:gd name="T89" fmla="*/ 508 h 720"/>
                      <a:gd name="T90" fmla="*/ 383 w 408"/>
                      <a:gd name="T91" fmla="*/ 517 h 720"/>
                      <a:gd name="T92" fmla="*/ 374 w 408"/>
                      <a:gd name="T93" fmla="*/ 533 h 720"/>
                      <a:gd name="T94" fmla="*/ 366 w 408"/>
                      <a:gd name="T95" fmla="*/ 542 h 720"/>
                      <a:gd name="T96" fmla="*/ 366 w 408"/>
                      <a:gd name="T97" fmla="*/ 559 h 720"/>
                      <a:gd name="T98" fmla="*/ 357 w 408"/>
                      <a:gd name="T99" fmla="*/ 576 h 720"/>
                      <a:gd name="T100" fmla="*/ 357 w 408"/>
                      <a:gd name="T101" fmla="*/ 584 h 720"/>
                      <a:gd name="T102" fmla="*/ 357 w 408"/>
                      <a:gd name="T103" fmla="*/ 593 h 720"/>
                      <a:gd name="T104" fmla="*/ 357 w 408"/>
                      <a:gd name="T105" fmla="*/ 601 h 720"/>
                      <a:gd name="T106" fmla="*/ 349 w 408"/>
                      <a:gd name="T107" fmla="*/ 627 h 72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408"/>
                      <a:gd name="T163" fmla="*/ 0 h 720"/>
                      <a:gd name="T164" fmla="*/ 408 w 408"/>
                      <a:gd name="T165" fmla="*/ 720 h 720"/>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408" h="720">
                        <a:moveTo>
                          <a:pt x="366" y="644"/>
                        </a:moveTo>
                        <a:lnTo>
                          <a:pt x="357" y="644"/>
                        </a:lnTo>
                        <a:lnTo>
                          <a:pt x="340" y="652"/>
                        </a:lnTo>
                        <a:lnTo>
                          <a:pt x="332" y="652"/>
                        </a:lnTo>
                        <a:lnTo>
                          <a:pt x="323" y="661"/>
                        </a:lnTo>
                        <a:lnTo>
                          <a:pt x="323" y="669"/>
                        </a:lnTo>
                        <a:lnTo>
                          <a:pt x="323" y="677"/>
                        </a:lnTo>
                        <a:lnTo>
                          <a:pt x="323" y="686"/>
                        </a:lnTo>
                        <a:lnTo>
                          <a:pt x="332" y="686"/>
                        </a:lnTo>
                        <a:lnTo>
                          <a:pt x="332" y="694"/>
                        </a:lnTo>
                        <a:lnTo>
                          <a:pt x="323" y="703"/>
                        </a:lnTo>
                        <a:lnTo>
                          <a:pt x="315" y="703"/>
                        </a:lnTo>
                        <a:lnTo>
                          <a:pt x="315" y="694"/>
                        </a:lnTo>
                        <a:lnTo>
                          <a:pt x="306" y="694"/>
                        </a:lnTo>
                        <a:lnTo>
                          <a:pt x="298" y="694"/>
                        </a:lnTo>
                        <a:lnTo>
                          <a:pt x="289" y="686"/>
                        </a:lnTo>
                        <a:lnTo>
                          <a:pt x="281" y="686"/>
                        </a:lnTo>
                        <a:lnTo>
                          <a:pt x="272" y="686"/>
                        </a:lnTo>
                        <a:lnTo>
                          <a:pt x="264" y="694"/>
                        </a:lnTo>
                        <a:lnTo>
                          <a:pt x="264" y="703"/>
                        </a:lnTo>
                        <a:lnTo>
                          <a:pt x="255" y="703"/>
                        </a:lnTo>
                        <a:lnTo>
                          <a:pt x="255" y="711"/>
                        </a:lnTo>
                        <a:lnTo>
                          <a:pt x="264" y="720"/>
                        </a:lnTo>
                        <a:lnTo>
                          <a:pt x="255" y="720"/>
                        </a:lnTo>
                        <a:lnTo>
                          <a:pt x="255" y="711"/>
                        </a:lnTo>
                        <a:lnTo>
                          <a:pt x="247" y="711"/>
                        </a:lnTo>
                        <a:lnTo>
                          <a:pt x="247" y="703"/>
                        </a:lnTo>
                        <a:lnTo>
                          <a:pt x="238" y="703"/>
                        </a:lnTo>
                        <a:lnTo>
                          <a:pt x="238" y="711"/>
                        </a:lnTo>
                        <a:lnTo>
                          <a:pt x="247" y="711"/>
                        </a:lnTo>
                        <a:lnTo>
                          <a:pt x="247" y="720"/>
                        </a:lnTo>
                        <a:lnTo>
                          <a:pt x="238" y="711"/>
                        </a:lnTo>
                        <a:lnTo>
                          <a:pt x="230" y="711"/>
                        </a:lnTo>
                        <a:lnTo>
                          <a:pt x="230" y="703"/>
                        </a:lnTo>
                        <a:lnTo>
                          <a:pt x="230" y="694"/>
                        </a:lnTo>
                        <a:lnTo>
                          <a:pt x="221" y="686"/>
                        </a:lnTo>
                        <a:lnTo>
                          <a:pt x="221" y="677"/>
                        </a:lnTo>
                        <a:lnTo>
                          <a:pt x="230" y="669"/>
                        </a:lnTo>
                        <a:lnTo>
                          <a:pt x="230" y="661"/>
                        </a:lnTo>
                        <a:lnTo>
                          <a:pt x="221" y="661"/>
                        </a:lnTo>
                        <a:lnTo>
                          <a:pt x="221" y="652"/>
                        </a:lnTo>
                        <a:lnTo>
                          <a:pt x="213" y="644"/>
                        </a:lnTo>
                        <a:lnTo>
                          <a:pt x="213" y="635"/>
                        </a:lnTo>
                        <a:lnTo>
                          <a:pt x="213" y="627"/>
                        </a:lnTo>
                        <a:lnTo>
                          <a:pt x="204" y="627"/>
                        </a:lnTo>
                        <a:lnTo>
                          <a:pt x="196" y="627"/>
                        </a:lnTo>
                        <a:lnTo>
                          <a:pt x="196" y="618"/>
                        </a:lnTo>
                        <a:lnTo>
                          <a:pt x="196" y="610"/>
                        </a:lnTo>
                        <a:lnTo>
                          <a:pt x="179" y="601"/>
                        </a:lnTo>
                        <a:lnTo>
                          <a:pt x="170" y="610"/>
                        </a:lnTo>
                        <a:lnTo>
                          <a:pt x="170" y="601"/>
                        </a:lnTo>
                        <a:lnTo>
                          <a:pt x="170" y="593"/>
                        </a:lnTo>
                        <a:lnTo>
                          <a:pt x="162" y="593"/>
                        </a:lnTo>
                        <a:lnTo>
                          <a:pt x="153" y="584"/>
                        </a:lnTo>
                        <a:lnTo>
                          <a:pt x="145" y="584"/>
                        </a:lnTo>
                        <a:lnTo>
                          <a:pt x="136" y="576"/>
                        </a:lnTo>
                        <a:lnTo>
                          <a:pt x="128" y="567"/>
                        </a:lnTo>
                        <a:lnTo>
                          <a:pt x="128" y="550"/>
                        </a:lnTo>
                        <a:lnTo>
                          <a:pt x="128" y="542"/>
                        </a:lnTo>
                        <a:lnTo>
                          <a:pt x="136" y="525"/>
                        </a:lnTo>
                        <a:lnTo>
                          <a:pt x="136" y="517"/>
                        </a:lnTo>
                        <a:lnTo>
                          <a:pt x="136" y="508"/>
                        </a:lnTo>
                        <a:lnTo>
                          <a:pt x="136" y="500"/>
                        </a:lnTo>
                        <a:lnTo>
                          <a:pt x="145" y="491"/>
                        </a:lnTo>
                        <a:lnTo>
                          <a:pt x="145" y="483"/>
                        </a:lnTo>
                        <a:lnTo>
                          <a:pt x="128" y="474"/>
                        </a:lnTo>
                        <a:lnTo>
                          <a:pt x="111" y="474"/>
                        </a:lnTo>
                        <a:lnTo>
                          <a:pt x="102" y="483"/>
                        </a:lnTo>
                        <a:lnTo>
                          <a:pt x="94" y="483"/>
                        </a:lnTo>
                        <a:lnTo>
                          <a:pt x="94" y="474"/>
                        </a:lnTo>
                        <a:lnTo>
                          <a:pt x="85" y="466"/>
                        </a:lnTo>
                        <a:lnTo>
                          <a:pt x="85" y="457"/>
                        </a:lnTo>
                        <a:lnTo>
                          <a:pt x="85" y="449"/>
                        </a:lnTo>
                        <a:lnTo>
                          <a:pt x="85" y="440"/>
                        </a:lnTo>
                        <a:lnTo>
                          <a:pt x="77" y="432"/>
                        </a:lnTo>
                        <a:lnTo>
                          <a:pt x="68" y="423"/>
                        </a:lnTo>
                        <a:lnTo>
                          <a:pt x="60" y="415"/>
                        </a:lnTo>
                        <a:lnTo>
                          <a:pt x="51" y="415"/>
                        </a:lnTo>
                        <a:lnTo>
                          <a:pt x="43" y="406"/>
                        </a:lnTo>
                        <a:lnTo>
                          <a:pt x="43" y="398"/>
                        </a:lnTo>
                        <a:lnTo>
                          <a:pt x="34" y="398"/>
                        </a:lnTo>
                        <a:lnTo>
                          <a:pt x="34" y="389"/>
                        </a:lnTo>
                        <a:lnTo>
                          <a:pt x="17" y="381"/>
                        </a:lnTo>
                        <a:lnTo>
                          <a:pt x="17" y="372"/>
                        </a:lnTo>
                        <a:lnTo>
                          <a:pt x="17" y="364"/>
                        </a:lnTo>
                        <a:lnTo>
                          <a:pt x="9" y="364"/>
                        </a:lnTo>
                        <a:lnTo>
                          <a:pt x="9" y="356"/>
                        </a:lnTo>
                        <a:lnTo>
                          <a:pt x="9" y="347"/>
                        </a:lnTo>
                        <a:lnTo>
                          <a:pt x="0" y="339"/>
                        </a:lnTo>
                        <a:lnTo>
                          <a:pt x="0" y="330"/>
                        </a:lnTo>
                        <a:lnTo>
                          <a:pt x="0" y="322"/>
                        </a:lnTo>
                        <a:lnTo>
                          <a:pt x="0" y="313"/>
                        </a:lnTo>
                        <a:lnTo>
                          <a:pt x="0" y="305"/>
                        </a:lnTo>
                        <a:lnTo>
                          <a:pt x="0" y="296"/>
                        </a:lnTo>
                        <a:lnTo>
                          <a:pt x="9" y="296"/>
                        </a:lnTo>
                        <a:lnTo>
                          <a:pt x="9" y="288"/>
                        </a:lnTo>
                        <a:lnTo>
                          <a:pt x="9" y="279"/>
                        </a:lnTo>
                        <a:lnTo>
                          <a:pt x="9" y="271"/>
                        </a:lnTo>
                        <a:lnTo>
                          <a:pt x="9" y="262"/>
                        </a:lnTo>
                        <a:lnTo>
                          <a:pt x="17" y="262"/>
                        </a:lnTo>
                        <a:lnTo>
                          <a:pt x="26" y="262"/>
                        </a:lnTo>
                        <a:lnTo>
                          <a:pt x="26" y="254"/>
                        </a:lnTo>
                        <a:lnTo>
                          <a:pt x="34" y="254"/>
                        </a:lnTo>
                        <a:lnTo>
                          <a:pt x="34" y="245"/>
                        </a:lnTo>
                        <a:lnTo>
                          <a:pt x="34" y="237"/>
                        </a:lnTo>
                        <a:lnTo>
                          <a:pt x="43" y="228"/>
                        </a:lnTo>
                        <a:lnTo>
                          <a:pt x="43" y="220"/>
                        </a:lnTo>
                        <a:lnTo>
                          <a:pt x="43" y="203"/>
                        </a:lnTo>
                        <a:lnTo>
                          <a:pt x="43" y="195"/>
                        </a:lnTo>
                        <a:lnTo>
                          <a:pt x="43" y="186"/>
                        </a:lnTo>
                        <a:lnTo>
                          <a:pt x="34" y="186"/>
                        </a:lnTo>
                        <a:lnTo>
                          <a:pt x="34" y="178"/>
                        </a:lnTo>
                        <a:lnTo>
                          <a:pt x="34" y="169"/>
                        </a:lnTo>
                        <a:lnTo>
                          <a:pt x="34" y="161"/>
                        </a:lnTo>
                        <a:lnTo>
                          <a:pt x="43" y="152"/>
                        </a:lnTo>
                        <a:lnTo>
                          <a:pt x="43" y="161"/>
                        </a:lnTo>
                        <a:lnTo>
                          <a:pt x="51" y="152"/>
                        </a:lnTo>
                        <a:lnTo>
                          <a:pt x="60" y="152"/>
                        </a:lnTo>
                        <a:lnTo>
                          <a:pt x="68" y="152"/>
                        </a:lnTo>
                        <a:lnTo>
                          <a:pt x="77" y="144"/>
                        </a:lnTo>
                        <a:lnTo>
                          <a:pt x="85" y="144"/>
                        </a:lnTo>
                        <a:lnTo>
                          <a:pt x="94" y="144"/>
                        </a:lnTo>
                        <a:lnTo>
                          <a:pt x="94" y="135"/>
                        </a:lnTo>
                        <a:lnTo>
                          <a:pt x="102" y="135"/>
                        </a:lnTo>
                        <a:lnTo>
                          <a:pt x="102" y="127"/>
                        </a:lnTo>
                        <a:lnTo>
                          <a:pt x="102" y="118"/>
                        </a:lnTo>
                        <a:lnTo>
                          <a:pt x="102" y="110"/>
                        </a:lnTo>
                        <a:lnTo>
                          <a:pt x="111" y="110"/>
                        </a:lnTo>
                        <a:lnTo>
                          <a:pt x="111" y="101"/>
                        </a:lnTo>
                        <a:lnTo>
                          <a:pt x="119" y="84"/>
                        </a:lnTo>
                        <a:lnTo>
                          <a:pt x="119" y="76"/>
                        </a:lnTo>
                        <a:lnTo>
                          <a:pt x="111" y="67"/>
                        </a:lnTo>
                        <a:lnTo>
                          <a:pt x="111" y="59"/>
                        </a:lnTo>
                        <a:lnTo>
                          <a:pt x="102" y="50"/>
                        </a:lnTo>
                        <a:lnTo>
                          <a:pt x="94" y="50"/>
                        </a:lnTo>
                        <a:lnTo>
                          <a:pt x="85" y="42"/>
                        </a:lnTo>
                        <a:lnTo>
                          <a:pt x="85" y="34"/>
                        </a:lnTo>
                        <a:lnTo>
                          <a:pt x="77" y="25"/>
                        </a:lnTo>
                        <a:lnTo>
                          <a:pt x="68" y="25"/>
                        </a:lnTo>
                        <a:lnTo>
                          <a:pt x="68" y="17"/>
                        </a:lnTo>
                        <a:lnTo>
                          <a:pt x="85" y="17"/>
                        </a:lnTo>
                        <a:lnTo>
                          <a:pt x="136" y="8"/>
                        </a:lnTo>
                        <a:lnTo>
                          <a:pt x="145" y="8"/>
                        </a:lnTo>
                        <a:lnTo>
                          <a:pt x="187" y="8"/>
                        </a:lnTo>
                        <a:lnTo>
                          <a:pt x="230" y="8"/>
                        </a:lnTo>
                        <a:lnTo>
                          <a:pt x="247" y="8"/>
                        </a:lnTo>
                        <a:lnTo>
                          <a:pt x="289" y="0"/>
                        </a:lnTo>
                        <a:lnTo>
                          <a:pt x="298" y="0"/>
                        </a:lnTo>
                        <a:lnTo>
                          <a:pt x="332" y="0"/>
                        </a:lnTo>
                        <a:lnTo>
                          <a:pt x="332" y="25"/>
                        </a:lnTo>
                        <a:lnTo>
                          <a:pt x="340" y="42"/>
                        </a:lnTo>
                        <a:lnTo>
                          <a:pt x="349" y="50"/>
                        </a:lnTo>
                        <a:lnTo>
                          <a:pt x="357" y="76"/>
                        </a:lnTo>
                        <a:lnTo>
                          <a:pt x="366" y="93"/>
                        </a:lnTo>
                        <a:lnTo>
                          <a:pt x="374" y="127"/>
                        </a:lnTo>
                        <a:lnTo>
                          <a:pt x="374" y="152"/>
                        </a:lnTo>
                        <a:lnTo>
                          <a:pt x="374" y="169"/>
                        </a:lnTo>
                        <a:lnTo>
                          <a:pt x="374" y="186"/>
                        </a:lnTo>
                        <a:lnTo>
                          <a:pt x="383" y="220"/>
                        </a:lnTo>
                        <a:lnTo>
                          <a:pt x="383" y="254"/>
                        </a:lnTo>
                        <a:lnTo>
                          <a:pt x="383" y="296"/>
                        </a:lnTo>
                        <a:lnTo>
                          <a:pt x="391" y="330"/>
                        </a:lnTo>
                        <a:lnTo>
                          <a:pt x="391" y="364"/>
                        </a:lnTo>
                        <a:lnTo>
                          <a:pt x="391" y="381"/>
                        </a:lnTo>
                        <a:lnTo>
                          <a:pt x="391" y="398"/>
                        </a:lnTo>
                        <a:lnTo>
                          <a:pt x="383" y="406"/>
                        </a:lnTo>
                        <a:lnTo>
                          <a:pt x="391" y="406"/>
                        </a:lnTo>
                        <a:lnTo>
                          <a:pt x="391" y="415"/>
                        </a:lnTo>
                        <a:lnTo>
                          <a:pt x="391" y="423"/>
                        </a:lnTo>
                        <a:lnTo>
                          <a:pt x="383" y="423"/>
                        </a:lnTo>
                        <a:lnTo>
                          <a:pt x="383" y="432"/>
                        </a:lnTo>
                        <a:lnTo>
                          <a:pt x="391" y="432"/>
                        </a:lnTo>
                        <a:lnTo>
                          <a:pt x="391" y="440"/>
                        </a:lnTo>
                        <a:lnTo>
                          <a:pt x="391" y="449"/>
                        </a:lnTo>
                        <a:lnTo>
                          <a:pt x="400" y="449"/>
                        </a:lnTo>
                        <a:lnTo>
                          <a:pt x="400" y="457"/>
                        </a:lnTo>
                        <a:lnTo>
                          <a:pt x="400" y="466"/>
                        </a:lnTo>
                        <a:lnTo>
                          <a:pt x="400" y="474"/>
                        </a:lnTo>
                        <a:lnTo>
                          <a:pt x="408" y="474"/>
                        </a:lnTo>
                        <a:lnTo>
                          <a:pt x="400" y="483"/>
                        </a:lnTo>
                        <a:lnTo>
                          <a:pt x="400" y="491"/>
                        </a:lnTo>
                        <a:lnTo>
                          <a:pt x="391" y="491"/>
                        </a:lnTo>
                        <a:lnTo>
                          <a:pt x="391" y="500"/>
                        </a:lnTo>
                        <a:lnTo>
                          <a:pt x="391" y="508"/>
                        </a:lnTo>
                        <a:lnTo>
                          <a:pt x="391" y="517"/>
                        </a:lnTo>
                        <a:lnTo>
                          <a:pt x="383" y="517"/>
                        </a:lnTo>
                        <a:lnTo>
                          <a:pt x="383" y="525"/>
                        </a:lnTo>
                        <a:lnTo>
                          <a:pt x="374" y="533"/>
                        </a:lnTo>
                        <a:lnTo>
                          <a:pt x="374" y="542"/>
                        </a:lnTo>
                        <a:lnTo>
                          <a:pt x="374" y="533"/>
                        </a:lnTo>
                        <a:lnTo>
                          <a:pt x="366" y="542"/>
                        </a:lnTo>
                        <a:lnTo>
                          <a:pt x="366" y="533"/>
                        </a:lnTo>
                        <a:lnTo>
                          <a:pt x="366" y="542"/>
                        </a:lnTo>
                        <a:lnTo>
                          <a:pt x="366" y="550"/>
                        </a:lnTo>
                        <a:lnTo>
                          <a:pt x="366" y="559"/>
                        </a:lnTo>
                        <a:lnTo>
                          <a:pt x="357" y="567"/>
                        </a:lnTo>
                        <a:lnTo>
                          <a:pt x="366" y="567"/>
                        </a:lnTo>
                        <a:lnTo>
                          <a:pt x="357" y="567"/>
                        </a:lnTo>
                        <a:lnTo>
                          <a:pt x="357" y="576"/>
                        </a:lnTo>
                        <a:lnTo>
                          <a:pt x="366" y="584"/>
                        </a:lnTo>
                        <a:lnTo>
                          <a:pt x="357" y="584"/>
                        </a:lnTo>
                        <a:lnTo>
                          <a:pt x="366" y="584"/>
                        </a:lnTo>
                        <a:lnTo>
                          <a:pt x="366" y="593"/>
                        </a:lnTo>
                        <a:lnTo>
                          <a:pt x="357" y="593"/>
                        </a:lnTo>
                        <a:lnTo>
                          <a:pt x="366" y="601"/>
                        </a:lnTo>
                        <a:lnTo>
                          <a:pt x="357" y="601"/>
                        </a:lnTo>
                        <a:lnTo>
                          <a:pt x="366" y="601"/>
                        </a:lnTo>
                        <a:lnTo>
                          <a:pt x="357" y="610"/>
                        </a:lnTo>
                        <a:lnTo>
                          <a:pt x="357" y="618"/>
                        </a:lnTo>
                        <a:lnTo>
                          <a:pt x="349" y="618"/>
                        </a:lnTo>
                        <a:lnTo>
                          <a:pt x="349" y="627"/>
                        </a:lnTo>
                        <a:lnTo>
                          <a:pt x="357" y="635"/>
                        </a:lnTo>
                        <a:lnTo>
                          <a:pt x="366" y="644"/>
                        </a:lnTo>
                        <a:close/>
                      </a:path>
                    </a:pathLst>
                  </a:custGeom>
                  <a:solidFill>
                    <a:srgbClr val="8DA3FF"/>
                  </a:solidFill>
                  <a:ln w="12700">
                    <a:solidFill>
                      <a:schemeClr val="tx1"/>
                    </a:solidFill>
                    <a:round/>
                    <a:headEnd/>
                    <a:tailEnd/>
                  </a:ln>
                </p:spPr>
                <p:txBody>
                  <a:bodyPr/>
                  <a:lstStyle/>
                  <a:p>
                    <a:endParaRPr lang="en-US" sz="1350"/>
                  </a:p>
                </p:txBody>
              </p:sp>
              <p:sp>
                <p:nvSpPr>
                  <p:cNvPr id="321" name="Freeform 115"/>
                  <p:cNvSpPr>
                    <a:spLocks/>
                  </p:cNvSpPr>
                  <p:nvPr/>
                </p:nvSpPr>
                <p:spPr bwMode="auto">
                  <a:xfrm>
                    <a:off x="4795" y="1970"/>
                    <a:ext cx="17" cy="34"/>
                  </a:xfrm>
                  <a:custGeom>
                    <a:avLst/>
                    <a:gdLst>
                      <a:gd name="T0" fmla="*/ 9 w 17"/>
                      <a:gd name="T1" fmla="*/ 9 h 34"/>
                      <a:gd name="T2" fmla="*/ 17 w 17"/>
                      <a:gd name="T3" fmla="*/ 17 h 34"/>
                      <a:gd name="T4" fmla="*/ 9 w 17"/>
                      <a:gd name="T5" fmla="*/ 34 h 34"/>
                      <a:gd name="T6" fmla="*/ 9 w 17"/>
                      <a:gd name="T7" fmla="*/ 26 h 34"/>
                      <a:gd name="T8" fmla="*/ 9 w 17"/>
                      <a:gd name="T9" fmla="*/ 17 h 34"/>
                      <a:gd name="T10" fmla="*/ 0 w 17"/>
                      <a:gd name="T11" fmla="*/ 17 h 34"/>
                      <a:gd name="T12" fmla="*/ 0 w 17"/>
                      <a:gd name="T13" fmla="*/ 0 h 34"/>
                      <a:gd name="T14" fmla="*/ 9 w 17"/>
                      <a:gd name="T15" fmla="*/ 9 h 34"/>
                      <a:gd name="T16" fmla="*/ 0 60000 65536"/>
                      <a:gd name="T17" fmla="*/ 0 60000 65536"/>
                      <a:gd name="T18" fmla="*/ 0 60000 65536"/>
                      <a:gd name="T19" fmla="*/ 0 60000 65536"/>
                      <a:gd name="T20" fmla="*/ 0 60000 65536"/>
                      <a:gd name="T21" fmla="*/ 0 60000 65536"/>
                      <a:gd name="T22" fmla="*/ 0 60000 65536"/>
                      <a:gd name="T23" fmla="*/ 0 60000 65536"/>
                      <a:gd name="T24" fmla="*/ 0 w 17"/>
                      <a:gd name="T25" fmla="*/ 0 h 34"/>
                      <a:gd name="T26" fmla="*/ 17 w 17"/>
                      <a:gd name="T27" fmla="*/ 34 h 3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7" h="34">
                        <a:moveTo>
                          <a:pt x="9" y="9"/>
                        </a:moveTo>
                        <a:lnTo>
                          <a:pt x="17" y="17"/>
                        </a:lnTo>
                        <a:lnTo>
                          <a:pt x="9" y="34"/>
                        </a:lnTo>
                        <a:lnTo>
                          <a:pt x="9" y="26"/>
                        </a:lnTo>
                        <a:lnTo>
                          <a:pt x="9" y="17"/>
                        </a:lnTo>
                        <a:lnTo>
                          <a:pt x="0" y="17"/>
                        </a:lnTo>
                        <a:lnTo>
                          <a:pt x="0" y="0"/>
                        </a:lnTo>
                        <a:lnTo>
                          <a:pt x="9" y="9"/>
                        </a:lnTo>
                        <a:close/>
                      </a:path>
                    </a:pathLst>
                  </a:custGeom>
                  <a:solidFill>
                    <a:srgbClr val="8DA3FF"/>
                  </a:solidFill>
                  <a:ln w="12700">
                    <a:solidFill>
                      <a:schemeClr val="tx1"/>
                    </a:solidFill>
                    <a:round/>
                    <a:headEnd/>
                    <a:tailEnd/>
                  </a:ln>
                </p:spPr>
                <p:txBody>
                  <a:bodyPr/>
                  <a:lstStyle/>
                  <a:p>
                    <a:endParaRPr lang="en-US" sz="1350"/>
                  </a:p>
                </p:txBody>
              </p:sp>
              <p:sp>
                <p:nvSpPr>
                  <p:cNvPr id="322" name="Freeform 116"/>
                  <p:cNvSpPr>
                    <a:spLocks/>
                  </p:cNvSpPr>
                  <p:nvPr/>
                </p:nvSpPr>
                <p:spPr bwMode="auto">
                  <a:xfrm>
                    <a:off x="4787" y="1970"/>
                    <a:ext cx="25" cy="26"/>
                  </a:xfrm>
                  <a:custGeom>
                    <a:avLst/>
                    <a:gdLst>
                      <a:gd name="T0" fmla="*/ 8 w 25"/>
                      <a:gd name="T1" fmla="*/ 0 h 26"/>
                      <a:gd name="T2" fmla="*/ 25 w 25"/>
                      <a:gd name="T3" fmla="*/ 9 h 26"/>
                      <a:gd name="T4" fmla="*/ 8 w 25"/>
                      <a:gd name="T5" fmla="*/ 26 h 26"/>
                      <a:gd name="T6" fmla="*/ 8 w 25"/>
                      <a:gd name="T7" fmla="*/ 26 h 26"/>
                      <a:gd name="T8" fmla="*/ 8 w 25"/>
                      <a:gd name="T9" fmla="*/ 17 h 26"/>
                      <a:gd name="T10" fmla="*/ 8 w 25"/>
                      <a:gd name="T11" fmla="*/ 17 h 26"/>
                      <a:gd name="T12" fmla="*/ 8 w 25"/>
                      <a:gd name="T13" fmla="*/ 17 h 26"/>
                      <a:gd name="T14" fmla="*/ 8 w 25"/>
                      <a:gd name="T15" fmla="*/ 17 h 26"/>
                      <a:gd name="T16" fmla="*/ 8 w 25"/>
                      <a:gd name="T17" fmla="*/ 9 h 26"/>
                      <a:gd name="T18" fmla="*/ 0 w 25"/>
                      <a:gd name="T19" fmla="*/ 9 h 26"/>
                      <a:gd name="T20" fmla="*/ 8 w 25"/>
                      <a:gd name="T21" fmla="*/ 0 h 26"/>
                      <a:gd name="T22" fmla="*/ 8 w 25"/>
                      <a:gd name="T23" fmla="*/ 0 h 26"/>
                      <a:gd name="T24" fmla="*/ 8 w 25"/>
                      <a:gd name="T25" fmla="*/ 0 h 2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5"/>
                      <a:gd name="T40" fmla="*/ 0 h 26"/>
                      <a:gd name="T41" fmla="*/ 25 w 25"/>
                      <a:gd name="T42" fmla="*/ 26 h 2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5" h="26">
                        <a:moveTo>
                          <a:pt x="8" y="0"/>
                        </a:moveTo>
                        <a:lnTo>
                          <a:pt x="25" y="9"/>
                        </a:lnTo>
                        <a:lnTo>
                          <a:pt x="8" y="26"/>
                        </a:lnTo>
                        <a:lnTo>
                          <a:pt x="8" y="17"/>
                        </a:lnTo>
                        <a:lnTo>
                          <a:pt x="8" y="9"/>
                        </a:lnTo>
                        <a:lnTo>
                          <a:pt x="0" y="9"/>
                        </a:lnTo>
                        <a:lnTo>
                          <a:pt x="8" y="0"/>
                        </a:lnTo>
                        <a:close/>
                      </a:path>
                    </a:pathLst>
                  </a:custGeom>
                  <a:solidFill>
                    <a:srgbClr val="8DA3FF"/>
                  </a:solidFill>
                  <a:ln w="12700">
                    <a:solidFill>
                      <a:schemeClr val="tx1"/>
                    </a:solidFill>
                    <a:round/>
                    <a:headEnd/>
                    <a:tailEnd/>
                  </a:ln>
                </p:spPr>
                <p:txBody>
                  <a:bodyPr/>
                  <a:lstStyle/>
                  <a:p>
                    <a:endParaRPr lang="en-US" sz="1350"/>
                  </a:p>
                </p:txBody>
              </p:sp>
              <p:sp>
                <p:nvSpPr>
                  <p:cNvPr id="323" name="Freeform 117"/>
                  <p:cNvSpPr>
                    <a:spLocks/>
                  </p:cNvSpPr>
                  <p:nvPr/>
                </p:nvSpPr>
                <p:spPr bwMode="auto">
                  <a:xfrm>
                    <a:off x="4897" y="1835"/>
                    <a:ext cx="102" cy="178"/>
                  </a:xfrm>
                  <a:custGeom>
                    <a:avLst/>
                    <a:gdLst>
                      <a:gd name="T0" fmla="*/ 34 w 102"/>
                      <a:gd name="T1" fmla="*/ 161 h 178"/>
                      <a:gd name="T2" fmla="*/ 34 w 102"/>
                      <a:gd name="T3" fmla="*/ 152 h 178"/>
                      <a:gd name="T4" fmla="*/ 26 w 102"/>
                      <a:gd name="T5" fmla="*/ 127 h 178"/>
                      <a:gd name="T6" fmla="*/ 17 w 102"/>
                      <a:gd name="T7" fmla="*/ 93 h 178"/>
                      <a:gd name="T8" fmla="*/ 17 w 102"/>
                      <a:gd name="T9" fmla="*/ 76 h 178"/>
                      <a:gd name="T10" fmla="*/ 9 w 102"/>
                      <a:gd name="T11" fmla="*/ 67 h 178"/>
                      <a:gd name="T12" fmla="*/ 9 w 102"/>
                      <a:gd name="T13" fmla="*/ 59 h 178"/>
                      <a:gd name="T14" fmla="*/ 0 w 102"/>
                      <a:gd name="T15" fmla="*/ 17 h 178"/>
                      <a:gd name="T16" fmla="*/ 0 w 102"/>
                      <a:gd name="T17" fmla="*/ 17 h 178"/>
                      <a:gd name="T18" fmla="*/ 0 w 102"/>
                      <a:gd name="T19" fmla="*/ 8 h 178"/>
                      <a:gd name="T20" fmla="*/ 9 w 102"/>
                      <a:gd name="T21" fmla="*/ 8 h 178"/>
                      <a:gd name="T22" fmla="*/ 9 w 102"/>
                      <a:gd name="T23" fmla="*/ 0 h 178"/>
                      <a:gd name="T24" fmla="*/ 17 w 102"/>
                      <a:gd name="T25" fmla="*/ 0 h 178"/>
                      <a:gd name="T26" fmla="*/ 26 w 102"/>
                      <a:gd name="T27" fmla="*/ 0 h 178"/>
                      <a:gd name="T28" fmla="*/ 34 w 102"/>
                      <a:gd name="T29" fmla="*/ 0 h 178"/>
                      <a:gd name="T30" fmla="*/ 34 w 102"/>
                      <a:gd name="T31" fmla="*/ 0 h 178"/>
                      <a:gd name="T32" fmla="*/ 34 w 102"/>
                      <a:gd name="T33" fmla="*/ 0 h 178"/>
                      <a:gd name="T34" fmla="*/ 26 w 102"/>
                      <a:gd name="T35" fmla="*/ 8 h 178"/>
                      <a:gd name="T36" fmla="*/ 26 w 102"/>
                      <a:gd name="T37" fmla="*/ 8 h 178"/>
                      <a:gd name="T38" fmla="*/ 26 w 102"/>
                      <a:gd name="T39" fmla="*/ 8 h 178"/>
                      <a:gd name="T40" fmla="*/ 26 w 102"/>
                      <a:gd name="T41" fmla="*/ 17 h 178"/>
                      <a:gd name="T42" fmla="*/ 17 w 102"/>
                      <a:gd name="T43" fmla="*/ 25 h 178"/>
                      <a:gd name="T44" fmla="*/ 26 w 102"/>
                      <a:gd name="T45" fmla="*/ 34 h 178"/>
                      <a:gd name="T46" fmla="*/ 26 w 102"/>
                      <a:gd name="T47" fmla="*/ 50 h 178"/>
                      <a:gd name="T48" fmla="*/ 34 w 102"/>
                      <a:gd name="T49" fmla="*/ 59 h 178"/>
                      <a:gd name="T50" fmla="*/ 51 w 102"/>
                      <a:gd name="T51" fmla="*/ 67 h 178"/>
                      <a:gd name="T52" fmla="*/ 51 w 102"/>
                      <a:gd name="T53" fmla="*/ 93 h 178"/>
                      <a:gd name="T54" fmla="*/ 60 w 102"/>
                      <a:gd name="T55" fmla="*/ 101 h 178"/>
                      <a:gd name="T56" fmla="*/ 68 w 102"/>
                      <a:gd name="T57" fmla="*/ 110 h 178"/>
                      <a:gd name="T58" fmla="*/ 85 w 102"/>
                      <a:gd name="T59" fmla="*/ 118 h 178"/>
                      <a:gd name="T60" fmla="*/ 93 w 102"/>
                      <a:gd name="T61" fmla="*/ 118 h 178"/>
                      <a:gd name="T62" fmla="*/ 102 w 102"/>
                      <a:gd name="T63" fmla="*/ 161 h 178"/>
                      <a:gd name="T64" fmla="*/ 102 w 102"/>
                      <a:gd name="T65" fmla="*/ 161 h 178"/>
                      <a:gd name="T66" fmla="*/ 102 w 102"/>
                      <a:gd name="T67" fmla="*/ 161 h 178"/>
                      <a:gd name="T68" fmla="*/ 76 w 102"/>
                      <a:gd name="T69" fmla="*/ 169 h 178"/>
                      <a:gd name="T70" fmla="*/ 43 w 102"/>
                      <a:gd name="T71" fmla="*/ 178 h 178"/>
                      <a:gd name="T72" fmla="*/ 34 w 102"/>
                      <a:gd name="T73" fmla="*/ 161 h 178"/>
                      <a:gd name="T74" fmla="*/ 34 w 102"/>
                      <a:gd name="T75" fmla="*/ 161 h 17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02"/>
                      <a:gd name="T115" fmla="*/ 0 h 178"/>
                      <a:gd name="T116" fmla="*/ 102 w 102"/>
                      <a:gd name="T117" fmla="*/ 178 h 178"/>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02" h="178">
                        <a:moveTo>
                          <a:pt x="34" y="161"/>
                        </a:moveTo>
                        <a:lnTo>
                          <a:pt x="34" y="152"/>
                        </a:lnTo>
                        <a:lnTo>
                          <a:pt x="26" y="127"/>
                        </a:lnTo>
                        <a:lnTo>
                          <a:pt x="17" y="93"/>
                        </a:lnTo>
                        <a:lnTo>
                          <a:pt x="17" y="76"/>
                        </a:lnTo>
                        <a:lnTo>
                          <a:pt x="9" y="67"/>
                        </a:lnTo>
                        <a:lnTo>
                          <a:pt x="9" y="59"/>
                        </a:lnTo>
                        <a:lnTo>
                          <a:pt x="0" y="17"/>
                        </a:lnTo>
                        <a:lnTo>
                          <a:pt x="0" y="8"/>
                        </a:lnTo>
                        <a:lnTo>
                          <a:pt x="9" y="8"/>
                        </a:lnTo>
                        <a:lnTo>
                          <a:pt x="9" y="0"/>
                        </a:lnTo>
                        <a:lnTo>
                          <a:pt x="17" y="0"/>
                        </a:lnTo>
                        <a:lnTo>
                          <a:pt x="26" y="0"/>
                        </a:lnTo>
                        <a:lnTo>
                          <a:pt x="34" y="0"/>
                        </a:lnTo>
                        <a:lnTo>
                          <a:pt x="26" y="8"/>
                        </a:lnTo>
                        <a:lnTo>
                          <a:pt x="26" y="17"/>
                        </a:lnTo>
                        <a:lnTo>
                          <a:pt x="17" y="25"/>
                        </a:lnTo>
                        <a:lnTo>
                          <a:pt x="26" y="34"/>
                        </a:lnTo>
                        <a:lnTo>
                          <a:pt x="26" y="50"/>
                        </a:lnTo>
                        <a:lnTo>
                          <a:pt x="34" y="59"/>
                        </a:lnTo>
                        <a:lnTo>
                          <a:pt x="51" y="67"/>
                        </a:lnTo>
                        <a:lnTo>
                          <a:pt x="51" y="93"/>
                        </a:lnTo>
                        <a:lnTo>
                          <a:pt x="60" y="101"/>
                        </a:lnTo>
                        <a:lnTo>
                          <a:pt x="68" y="110"/>
                        </a:lnTo>
                        <a:lnTo>
                          <a:pt x="85" y="118"/>
                        </a:lnTo>
                        <a:lnTo>
                          <a:pt x="93" y="118"/>
                        </a:lnTo>
                        <a:lnTo>
                          <a:pt x="102" y="161"/>
                        </a:lnTo>
                        <a:lnTo>
                          <a:pt x="76" y="169"/>
                        </a:lnTo>
                        <a:lnTo>
                          <a:pt x="43" y="178"/>
                        </a:lnTo>
                        <a:lnTo>
                          <a:pt x="34" y="161"/>
                        </a:lnTo>
                        <a:close/>
                      </a:path>
                    </a:pathLst>
                  </a:custGeom>
                  <a:solidFill>
                    <a:srgbClr val="8DA3FF"/>
                  </a:solidFill>
                  <a:ln w="12700">
                    <a:solidFill>
                      <a:schemeClr val="tx1"/>
                    </a:solidFill>
                    <a:round/>
                    <a:headEnd/>
                    <a:tailEnd/>
                  </a:ln>
                </p:spPr>
                <p:txBody>
                  <a:bodyPr/>
                  <a:lstStyle/>
                  <a:p>
                    <a:endParaRPr lang="en-US" sz="1350"/>
                  </a:p>
                </p:txBody>
              </p:sp>
              <p:sp>
                <p:nvSpPr>
                  <p:cNvPr id="324" name="Freeform 118"/>
                  <p:cNvSpPr>
                    <a:spLocks/>
                  </p:cNvSpPr>
                  <p:nvPr/>
                </p:nvSpPr>
                <p:spPr bwMode="auto">
                  <a:xfrm>
                    <a:off x="4260" y="1826"/>
                    <a:ext cx="459" cy="449"/>
                  </a:xfrm>
                  <a:custGeom>
                    <a:avLst/>
                    <a:gdLst>
                      <a:gd name="T0" fmla="*/ 289 w 459"/>
                      <a:gd name="T1" fmla="*/ 246 h 449"/>
                      <a:gd name="T2" fmla="*/ 280 w 459"/>
                      <a:gd name="T3" fmla="*/ 280 h 449"/>
                      <a:gd name="T4" fmla="*/ 272 w 459"/>
                      <a:gd name="T5" fmla="*/ 305 h 449"/>
                      <a:gd name="T6" fmla="*/ 255 w 459"/>
                      <a:gd name="T7" fmla="*/ 339 h 449"/>
                      <a:gd name="T8" fmla="*/ 246 w 459"/>
                      <a:gd name="T9" fmla="*/ 365 h 449"/>
                      <a:gd name="T10" fmla="*/ 255 w 459"/>
                      <a:gd name="T11" fmla="*/ 381 h 449"/>
                      <a:gd name="T12" fmla="*/ 246 w 459"/>
                      <a:gd name="T13" fmla="*/ 398 h 449"/>
                      <a:gd name="T14" fmla="*/ 221 w 459"/>
                      <a:gd name="T15" fmla="*/ 398 h 449"/>
                      <a:gd name="T16" fmla="*/ 204 w 459"/>
                      <a:gd name="T17" fmla="*/ 415 h 449"/>
                      <a:gd name="T18" fmla="*/ 187 w 459"/>
                      <a:gd name="T19" fmla="*/ 432 h 449"/>
                      <a:gd name="T20" fmla="*/ 153 w 459"/>
                      <a:gd name="T21" fmla="*/ 432 h 449"/>
                      <a:gd name="T22" fmla="*/ 127 w 459"/>
                      <a:gd name="T23" fmla="*/ 449 h 449"/>
                      <a:gd name="T24" fmla="*/ 102 w 459"/>
                      <a:gd name="T25" fmla="*/ 441 h 449"/>
                      <a:gd name="T26" fmla="*/ 85 w 459"/>
                      <a:gd name="T27" fmla="*/ 424 h 449"/>
                      <a:gd name="T28" fmla="*/ 77 w 459"/>
                      <a:gd name="T29" fmla="*/ 415 h 449"/>
                      <a:gd name="T30" fmla="*/ 60 w 459"/>
                      <a:gd name="T31" fmla="*/ 407 h 449"/>
                      <a:gd name="T32" fmla="*/ 34 w 459"/>
                      <a:gd name="T33" fmla="*/ 390 h 449"/>
                      <a:gd name="T34" fmla="*/ 17 w 459"/>
                      <a:gd name="T35" fmla="*/ 365 h 449"/>
                      <a:gd name="T36" fmla="*/ 9 w 459"/>
                      <a:gd name="T37" fmla="*/ 331 h 449"/>
                      <a:gd name="T38" fmla="*/ 9 w 459"/>
                      <a:gd name="T39" fmla="*/ 314 h 449"/>
                      <a:gd name="T40" fmla="*/ 34 w 459"/>
                      <a:gd name="T41" fmla="*/ 280 h 449"/>
                      <a:gd name="T42" fmla="*/ 34 w 459"/>
                      <a:gd name="T43" fmla="*/ 254 h 449"/>
                      <a:gd name="T44" fmla="*/ 51 w 459"/>
                      <a:gd name="T45" fmla="*/ 229 h 449"/>
                      <a:gd name="T46" fmla="*/ 60 w 459"/>
                      <a:gd name="T47" fmla="*/ 246 h 449"/>
                      <a:gd name="T48" fmla="*/ 68 w 459"/>
                      <a:gd name="T49" fmla="*/ 220 h 449"/>
                      <a:gd name="T50" fmla="*/ 68 w 459"/>
                      <a:gd name="T51" fmla="*/ 204 h 449"/>
                      <a:gd name="T52" fmla="*/ 85 w 459"/>
                      <a:gd name="T53" fmla="*/ 178 h 449"/>
                      <a:gd name="T54" fmla="*/ 119 w 459"/>
                      <a:gd name="T55" fmla="*/ 170 h 449"/>
                      <a:gd name="T56" fmla="*/ 136 w 459"/>
                      <a:gd name="T57" fmla="*/ 144 h 449"/>
                      <a:gd name="T58" fmla="*/ 153 w 459"/>
                      <a:gd name="T59" fmla="*/ 119 h 449"/>
                      <a:gd name="T60" fmla="*/ 153 w 459"/>
                      <a:gd name="T61" fmla="*/ 102 h 449"/>
                      <a:gd name="T62" fmla="*/ 153 w 459"/>
                      <a:gd name="T63" fmla="*/ 85 h 449"/>
                      <a:gd name="T64" fmla="*/ 161 w 459"/>
                      <a:gd name="T65" fmla="*/ 43 h 449"/>
                      <a:gd name="T66" fmla="*/ 144 w 459"/>
                      <a:gd name="T67" fmla="*/ 9 h 449"/>
                      <a:gd name="T68" fmla="*/ 161 w 459"/>
                      <a:gd name="T69" fmla="*/ 26 h 449"/>
                      <a:gd name="T70" fmla="*/ 255 w 459"/>
                      <a:gd name="T71" fmla="*/ 102 h 449"/>
                      <a:gd name="T72" fmla="*/ 306 w 459"/>
                      <a:gd name="T73" fmla="*/ 144 h 449"/>
                      <a:gd name="T74" fmla="*/ 323 w 459"/>
                      <a:gd name="T75" fmla="*/ 119 h 449"/>
                      <a:gd name="T76" fmla="*/ 340 w 459"/>
                      <a:gd name="T77" fmla="*/ 110 h 449"/>
                      <a:gd name="T78" fmla="*/ 348 w 459"/>
                      <a:gd name="T79" fmla="*/ 93 h 449"/>
                      <a:gd name="T80" fmla="*/ 357 w 459"/>
                      <a:gd name="T81" fmla="*/ 102 h 449"/>
                      <a:gd name="T82" fmla="*/ 382 w 459"/>
                      <a:gd name="T83" fmla="*/ 102 h 449"/>
                      <a:gd name="T84" fmla="*/ 382 w 459"/>
                      <a:gd name="T85" fmla="*/ 93 h 449"/>
                      <a:gd name="T86" fmla="*/ 399 w 459"/>
                      <a:gd name="T87" fmla="*/ 85 h 449"/>
                      <a:gd name="T88" fmla="*/ 433 w 459"/>
                      <a:gd name="T89" fmla="*/ 85 h 449"/>
                      <a:gd name="T90" fmla="*/ 433 w 459"/>
                      <a:gd name="T91" fmla="*/ 85 h 449"/>
                      <a:gd name="T92" fmla="*/ 442 w 459"/>
                      <a:gd name="T93" fmla="*/ 93 h 449"/>
                      <a:gd name="T94" fmla="*/ 442 w 459"/>
                      <a:gd name="T95" fmla="*/ 93 h 449"/>
                      <a:gd name="T96" fmla="*/ 450 w 459"/>
                      <a:gd name="T97" fmla="*/ 102 h 449"/>
                      <a:gd name="T98" fmla="*/ 459 w 459"/>
                      <a:gd name="T99" fmla="*/ 119 h 449"/>
                      <a:gd name="T100" fmla="*/ 433 w 459"/>
                      <a:gd name="T101" fmla="*/ 127 h 449"/>
                      <a:gd name="T102" fmla="*/ 399 w 459"/>
                      <a:gd name="T103" fmla="*/ 127 h 449"/>
                      <a:gd name="T104" fmla="*/ 391 w 459"/>
                      <a:gd name="T105" fmla="*/ 153 h 449"/>
                      <a:gd name="T106" fmla="*/ 382 w 459"/>
                      <a:gd name="T107" fmla="*/ 178 h 449"/>
                      <a:gd name="T108" fmla="*/ 374 w 459"/>
                      <a:gd name="T109" fmla="*/ 187 h 449"/>
                      <a:gd name="T110" fmla="*/ 340 w 459"/>
                      <a:gd name="T111" fmla="*/ 212 h 44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459"/>
                      <a:gd name="T169" fmla="*/ 0 h 449"/>
                      <a:gd name="T170" fmla="*/ 459 w 459"/>
                      <a:gd name="T171" fmla="*/ 449 h 449"/>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459" h="449">
                        <a:moveTo>
                          <a:pt x="331" y="254"/>
                        </a:moveTo>
                        <a:lnTo>
                          <a:pt x="331" y="254"/>
                        </a:lnTo>
                        <a:lnTo>
                          <a:pt x="323" y="263"/>
                        </a:lnTo>
                        <a:lnTo>
                          <a:pt x="306" y="254"/>
                        </a:lnTo>
                        <a:lnTo>
                          <a:pt x="297" y="246"/>
                        </a:lnTo>
                        <a:lnTo>
                          <a:pt x="289" y="246"/>
                        </a:lnTo>
                        <a:lnTo>
                          <a:pt x="289" y="254"/>
                        </a:lnTo>
                        <a:lnTo>
                          <a:pt x="289" y="263"/>
                        </a:lnTo>
                        <a:lnTo>
                          <a:pt x="289" y="271"/>
                        </a:lnTo>
                        <a:lnTo>
                          <a:pt x="280" y="271"/>
                        </a:lnTo>
                        <a:lnTo>
                          <a:pt x="280" y="280"/>
                        </a:lnTo>
                        <a:lnTo>
                          <a:pt x="280" y="288"/>
                        </a:lnTo>
                        <a:lnTo>
                          <a:pt x="272" y="297"/>
                        </a:lnTo>
                        <a:lnTo>
                          <a:pt x="272" y="305"/>
                        </a:lnTo>
                        <a:lnTo>
                          <a:pt x="272" y="314"/>
                        </a:lnTo>
                        <a:lnTo>
                          <a:pt x="272" y="322"/>
                        </a:lnTo>
                        <a:lnTo>
                          <a:pt x="263" y="331"/>
                        </a:lnTo>
                        <a:lnTo>
                          <a:pt x="255" y="339"/>
                        </a:lnTo>
                        <a:lnTo>
                          <a:pt x="255" y="348"/>
                        </a:lnTo>
                        <a:lnTo>
                          <a:pt x="246" y="356"/>
                        </a:lnTo>
                        <a:lnTo>
                          <a:pt x="246" y="365"/>
                        </a:lnTo>
                        <a:lnTo>
                          <a:pt x="246" y="373"/>
                        </a:lnTo>
                        <a:lnTo>
                          <a:pt x="255" y="373"/>
                        </a:lnTo>
                        <a:lnTo>
                          <a:pt x="255" y="381"/>
                        </a:lnTo>
                        <a:lnTo>
                          <a:pt x="246" y="381"/>
                        </a:lnTo>
                        <a:lnTo>
                          <a:pt x="246" y="390"/>
                        </a:lnTo>
                        <a:lnTo>
                          <a:pt x="246" y="398"/>
                        </a:lnTo>
                        <a:lnTo>
                          <a:pt x="238" y="398"/>
                        </a:lnTo>
                        <a:lnTo>
                          <a:pt x="238" y="407"/>
                        </a:lnTo>
                        <a:lnTo>
                          <a:pt x="229" y="407"/>
                        </a:lnTo>
                        <a:lnTo>
                          <a:pt x="229" y="398"/>
                        </a:lnTo>
                        <a:lnTo>
                          <a:pt x="221" y="398"/>
                        </a:lnTo>
                        <a:lnTo>
                          <a:pt x="221" y="407"/>
                        </a:lnTo>
                        <a:lnTo>
                          <a:pt x="212" y="415"/>
                        </a:lnTo>
                        <a:lnTo>
                          <a:pt x="204" y="415"/>
                        </a:lnTo>
                        <a:lnTo>
                          <a:pt x="195" y="415"/>
                        </a:lnTo>
                        <a:lnTo>
                          <a:pt x="195" y="424"/>
                        </a:lnTo>
                        <a:lnTo>
                          <a:pt x="187" y="432"/>
                        </a:lnTo>
                        <a:lnTo>
                          <a:pt x="178" y="432"/>
                        </a:lnTo>
                        <a:lnTo>
                          <a:pt x="170" y="432"/>
                        </a:lnTo>
                        <a:lnTo>
                          <a:pt x="161" y="441"/>
                        </a:lnTo>
                        <a:lnTo>
                          <a:pt x="153" y="432"/>
                        </a:lnTo>
                        <a:lnTo>
                          <a:pt x="144" y="432"/>
                        </a:lnTo>
                        <a:lnTo>
                          <a:pt x="144" y="441"/>
                        </a:lnTo>
                        <a:lnTo>
                          <a:pt x="136" y="441"/>
                        </a:lnTo>
                        <a:lnTo>
                          <a:pt x="136" y="449"/>
                        </a:lnTo>
                        <a:lnTo>
                          <a:pt x="127" y="449"/>
                        </a:lnTo>
                        <a:lnTo>
                          <a:pt x="119" y="449"/>
                        </a:lnTo>
                        <a:lnTo>
                          <a:pt x="111" y="449"/>
                        </a:lnTo>
                        <a:lnTo>
                          <a:pt x="111" y="441"/>
                        </a:lnTo>
                        <a:lnTo>
                          <a:pt x="102" y="441"/>
                        </a:lnTo>
                        <a:lnTo>
                          <a:pt x="94" y="441"/>
                        </a:lnTo>
                        <a:lnTo>
                          <a:pt x="85" y="432"/>
                        </a:lnTo>
                        <a:lnTo>
                          <a:pt x="77" y="424"/>
                        </a:lnTo>
                        <a:lnTo>
                          <a:pt x="85" y="424"/>
                        </a:lnTo>
                        <a:lnTo>
                          <a:pt x="85" y="415"/>
                        </a:lnTo>
                        <a:lnTo>
                          <a:pt x="77" y="415"/>
                        </a:lnTo>
                        <a:lnTo>
                          <a:pt x="68" y="415"/>
                        </a:lnTo>
                        <a:lnTo>
                          <a:pt x="60" y="415"/>
                        </a:lnTo>
                        <a:lnTo>
                          <a:pt x="68" y="415"/>
                        </a:lnTo>
                        <a:lnTo>
                          <a:pt x="68" y="407"/>
                        </a:lnTo>
                        <a:lnTo>
                          <a:pt x="60" y="407"/>
                        </a:lnTo>
                        <a:lnTo>
                          <a:pt x="51" y="407"/>
                        </a:lnTo>
                        <a:lnTo>
                          <a:pt x="43" y="398"/>
                        </a:lnTo>
                        <a:lnTo>
                          <a:pt x="43" y="390"/>
                        </a:lnTo>
                        <a:lnTo>
                          <a:pt x="34" y="390"/>
                        </a:lnTo>
                        <a:lnTo>
                          <a:pt x="34" y="381"/>
                        </a:lnTo>
                        <a:lnTo>
                          <a:pt x="26" y="373"/>
                        </a:lnTo>
                        <a:lnTo>
                          <a:pt x="17" y="373"/>
                        </a:lnTo>
                        <a:lnTo>
                          <a:pt x="26" y="373"/>
                        </a:lnTo>
                        <a:lnTo>
                          <a:pt x="26" y="365"/>
                        </a:lnTo>
                        <a:lnTo>
                          <a:pt x="17" y="365"/>
                        </a:lnTo>
                        <a:lnTo>
                          <a:pt x="9" y="348"/>
                        </a:lnTo>
                        <a:lnTo>
                          <a:pt x="0" y="348"/>
                        </a:lnTo>
                        <a:lnTo>
                          <a:pt x="9" y="339"/>
                        </a:lnTo>
                        <a:lnTo>
                          <a:pt x="0" y="331"/>
                        </a:lnTo>
                        <a:lnTo>
                          <a:pt x="9" y="331"/>
                        </a:lnTo>
                        <a:lnTo>
                          <a:pt x="9" y="322"/>
                        </a:lnTo>
                        <a:lnTo>
                          <a:pt x="0" y="314"/>
                        </a:lnTo>
                        <a:lnTo>
                          <a:pt x="9" y="314"/>
                        </a:lnTo>
                        <a:lnTo>
                          <a:pt x="17" y="314"/>
                        </a:lnTo>
                        <a:lnTo>
                          <a:pt x="17" y="305"/>
                        </a:lnTo>
                        <a:lnTo>
                          <a:pt x="26" y="305"/>
                        </a:lnTo>
                        <a:lnTo>
                          <a:pt x="34" y="288"/>
                        </a:lnTo>
                        <a:lnTo>
                          <a:pt x="34" y="280"/>
                        </a:lnTo>
                        <a:lnTo>
                          <a:pt x="34" y="288"/>
                        </a:lnTo>
                        <a:lnTo>
                          <a:pt x="43" y="280"/>
                        </a:lnTo>
                        <a:lnTo>
                          <a:pt x="34" y="271"/>
                        </a:lnTo>
                        <a:lnTo>
                          <a:pt x="34" y="263"/>
                        </a:lnTo>
                        <a:lnTo>
                          <a:pt x="34" y="254"/>
                        </a:lnTo>
                        <a:lnTo>
                          <a:pt x="43" y="254"/>
                        </a:lnTo>
                        <a:lnTo>
                          <a:pt x="43" y="246"/>
                        </a:lnTo>
                        <a:lnTo>
                          <a:pt x="43" y="237"/>
                        </a:lnTo>
                        <a:lnTo>
                          <a:pt x="43" y="229"/>
                        </a:lnTo>
                        <a:lnTo>
                          <a:pt x="51" y="229"/>
                        </a:lnTo>
                        <a:lnTo>
                          <a:pt x="60" y="229"/>
                        </a:lnTo>
                        <a:lnTo>
                          <a:pt x="60" y="237"/>
                        </a:lnTo>
                        <a:lnTo>
                          <a:pt x="60" y="246"/>
                        </a:lnTo>
                        <a:lnTo>
                          <a:pt x="68" y="237"/>
                        </a:lnTo>
                        <a:lnTo>
                          <a:pt x="68" y="229"/>
                        </a:lnTo>
                        <a:lnTo>
                          <a:pt x="77" y="237"/>
                        </a:lnTo>
                        <a:lnTo>
                          <a:pt x="77" y="229"/>
                        </a:lnTo>
                        <a:lnTo>
                          <a:pt x="68" y="220"/>
                        </a:lnTo>
                        <a:lnTo>
                          <a:pt x="68" y="212"/>
                        </a:lnTo>
                        <a:lnTo>
                          <a:pt x="77" y="212"/>
                        </a:lnTo>
                        <a:lnTo>
                          <a:pt x="68" y="204"/>
                        </a:lnTo>
                        <a:lnTo>
                          <a:pt x="77" y="195"/>
                        </a:lnTo>
                        <a:lnTo>
                          <a:pt x="77" y="187"/>
                        </a:lnTo>
                        <a:lnTo>
                          <a:pt x="85" y="187"/>
                        </a:lnTo>
                        <a:lnTo>
                          <a:pt x="85" y="178"/>
                        </a:lnTo>
                        <a:lnTo>
                          <a:pt x="94" y="170"/>
                        </a:lnTo>
                        <a:lnTo>
                          <a:pt x="102" y="170"/>
                        </a:lnTo>
                        <a:lnTo>
                          <a:pt x="102" y="178"/>
                        </a:lnTo>
                        <a:lnTo>
                          <a:pt x="111" y="170"/>
                        </a:lnTo>
                        <a:lnTo>
                          <a:pt x="119" y="170"/>
                        </a:lnTo>
                        <a:lnTo>
                          <a:pt x="119" y="161"/>
                        </a:lnTo>
                        <a:lnTo>
                          <a:pt x="127" y="153"/>
                        </a:lnTo>
                        <a:lnTo>
                          <a:pt x="136" y="144"/>
                        </a:lnTo>
                        <a:lnTo>
                          <a:pt x="136" y="136"/>
                        </a:lnTo>
                        <a:lnTo>
                          <a:pt x="144" y="136"/>
                        </a:lnTo>
                        <a:lnTo>
                          <a:pt x="144" y="127"/>
                        </a:lnTo>
                        <a:lnTo>
                          <a:pt x="153" y="119"/>
                        </a:lnTo>
                        <a:lnTo>
                          <a:pt x="144" y="119"/>
                        </a:lnTo>
                        <a:lnTo>
                          <a:pt x="144" y="110"/>
                        </a:lnTo>
                        <a:lnTo>
                          <a:pt x="153" y="110"/>
                        </a:lnTo>
                        <a:lnTo>
                          <a:pt x="144" y="102"/>
                        </a:lnTo>
                        <a:lnTo>
                          <a:pt x="153" y="102"/>
                        </a:lnTo>
                        <a:lnTo>
                          <a:pt x="144" y="93"/>
                        </a:lnTo>
                        <a:lnTo>
                          <a:pt x="153" y="93"/>
                        </a:lnTo>
                        <a:lnTo>
                          <a:pt x="153" y="85"/>
                        </a:lnTo>
                        <a:lnTo>
                          <a:pt x="153" y="76"/>
                        </a:lnTo>
                        <a:lnTo>
                          <a:pt x="153" y="59"/>
                        </a:lnTo>
                        <a:lnTo>
                          <a:pt x="153" y="51"/>
                        </a:lnTo>
                        <a:lnTo>
                          <a:pt x="161" y="43"/>
                        </a:lnTo>
                        <a:lnTo>
                          <a:pt x="161" y="34"/>
                        </a:lnTo>
                        <a:lnTo>
                          <a:pt x="153" y="34"/>
                        </a:lnTo>
                        <a:lnTo>
                          <a:pt x="153" y="26"/>
                        </a:lnTo>
                        <a:lnTo>
                          <a:pt x="153" y="17"/>
                        </a:lnTo>
                        <a:lnTo>
                          <a:pt x="153" y="9"/>
                        </a:lnTo>
                        <a:lnTo>
                          <a:pt x="144" y="9"/>
                        </a:lnTo>
                        <a:lnTo>
                          <a:pt x="153" y="0"/>
                        </a:lnTo>
                        <a:lnTo>
                          <a:pt x="161" y="0"/>
                        </a:lnTo>
                        <a:lnTo>
                          <a:pt x="161" y="17"/>
                        </a:lnTo>
                        <a:lnTo>
                          <a:pt x="161" y="26"/>
                        </a:lnTo>
                        <a:lnTo>
                          <a:pt x="170" y="59"/>
                        </a:lnTo>
                        <a:lnTo>
                          <a:pt x="170" y="76"/>
                        </a:lnTo>
                        <a:lnTo>
                          <a:pt x="178" y="85"/>
                        </a:lnTo>
                        <a:lnTo>
                          <a:pt x="178" y="110"/>
                        </a:lnTo>
                        <a:lnTo>
                          <a:pt x="187" y="110"/>
                        </a:lnTo>
                        <a:lnTo>
                          <a:pt x="238" y="102"/>
                        </a:lnTo>
                        <a:lnTo>
                          <a:pt x="255" y="102"/>
                        </a:lnTo>
                        <a:lnTo>
                          <a:pt x="280" y="93"/>
                        </a:lnTo>
                        <a:lnTo>
                          <a:pt x="289" y="161"/>
                        </a:lnTo>
                        <a:lnTo>
                          <a:pt x="297" y="161"/>
                        </a:lnTo>
                        <a:lnTo>
                          <a:pt x="297" y="153"/>
                        </a:lnTo>
                        <a:lnTo>
                          <a:pt x="306" y="153"/>
                        </a:lnTo>
                        <a:lnTo>
                          <a:pt x="306" y="144"/>
                        </a:lnTo>
                        <a:lnTo>
                          <a:pt x="314" y="144"/>
                        </a:lnTo>
                        <a:lnTo>
                          <a:pt x="323" y="136"/>
                        </a:lnTo>
                        <a:lnTo>
                          <a:pt x="323" y="127"/>
                        </a:lnTo>
                        <a:lnTo>
                          <a:pt x="323" y="119"/>
                        </a:lnTo>
                        <a:lnTo>
                          <a:pt x="331" y="119"/>
                        </a:lnTo>
                        <a:lnTo>
                          <a:pt x="340" y="127"/>
                        </a:lnTo>
                        <a:lnTo>
                          <a:pt x="340" y="119"/>
                        </a:lnTo>
                        <a:lnTo>
                          <a:pt x="340" y="110"/>
                        </a:lnTo>
                        <a:lnTo>
                          <a:pt x="348" y="102"/>
                        </a:lnTo>
                        <a:lnTo>
                          <a:pt x="348" y="93"/>
                        </a:lnTo>
                        <a:lnTo>
                          <a:pt x="357" y="93"/>
                        </a:lnTo>
                        <a:lnTo>
                          <a:pt x="357" y="102"/>
                        </a:lnTo>
                        <a:lnTo>
                          <a:pt x="348" y="102"/>
                        </a:lnTo>
                        <a:lnTo>
                          <a:pt x="357" y="102"/>
                        </a:lnTo>
                        <a:lnTo>
                          <a:pt x="365" y="110"/>
                        </a:lnTo>
                        <a:lnTo>
                          <a:pt x="365" y="102"/>
                        </a:lnTo>
                        <a:lnTo>
                          <a:pt x="365" y="110"/>
                        </a:lnTo>
                        <a:lnTo>
                          <a:pt x="365" y="102"/>
                        </a:lnTo>
                        <a:lnTo>
                          <a:pt x="374" y="110"/>
                        </a:lnTo>
                        <a:lnTo>
                          <a:pt x="382" y="102"/>
                        </a:lnTo>
                        <a:lnTo>
                          <a:pt x="391" y="102"/>
                        </a:lnTo>
                        <a:lnTo>
                          <a:pt x="382" y="93"/>
                        </a:lnTo>
                        <a:lnTo>
                          <a:pt x="391" y="93"/>
                        </a:lnTo>
                        <a:lnTo>
                          <a:pt x="382" y="93"/>
                        </a:lnTo>
                        <a:lnTo>
                          <a:pt x="391" y="93"/>
                        </a:lnTo>
                        <a:lnTo>
                          <a:pt x="391" y="85"/>
                        </a:lnTo>
                        <a:lnTo>
                          <a:pt x="399" y="85"/>
                        </a:lnTo>
                        <a:lnTo>
                          <a:pt x="408" y="76"/>
                        </a:lnTo>
                        <a:lnTo>
                          <a:pt x="416" y="76"/>
                        </a:lnTo>
                        <a:lnTo>
                          <a:pt x="425" y="85"/>
                        </a:lnTo>
                        <a:lnTo>
                          <a:pt x="433" y="85"/>
                        </a:lnTo>
                        <a:lnTo>
                          <a:pt x="442" y="85"/>
                        </a:lnTo>
                        <a:lnTo>
                          <a:pt x="442" y="93"/>
                        </a:lnTo>
                        <a:lnTo>
                          <a:pt x="450" y="93"/>
                        </a:lnTo>
                        <a:lnTo>
                          <a:pt x="450" y="102"/>
                        </a:lnTo>
                        <a:lnTo>
                          <a:pt x="459" y="110"/>
                        </a:lnTo>
                        <a:lnTo>
                          <a:pt x="459" y="119"/>
                        </a:lnTo>
                        <a:lnTo>
                          <a:pt x="459" y="127"/>
                        </a:lnTo>
                        <a:lnTo>
                          <a:pt x="459" y="136"/>
                        </a:lnTo>
                        <a:lnTo>
                          <a:pt x="459" y="144"/>
                        </a:lnTo>
                        <a:lnTo>
                          <a:pt x="450" y="144"/>
                        </a:lnTo>
                        <a:lnTo>
                          <a:pt x="433" y="127"/>
                        </a:lnTo>
                        <a:lnTo>
                          <a:pt x="408" y="119"/>
                        </a:lnTo>
                        <a:lnTo>
                          <a:pt x="408" y="110"/>
                        </a:lnTo>
                        <a:lnTo>
                          <a:pt x="399" y="110"/>
                        </a:lnTo>
                        <a:lnTo>
                          <a:pt x="399" y="119"/>
                        </a:lnTo>
                        <a:lnTo>
                          <a:pt x="399" y="127"/>
                        </a:lnTo>
                        <a:lnTo>
                          <a:pt x="391" y="136"/>
                        </a:lnTo>
                        <a:lnTo>
                          <a:pt x="399" y="136"/>
                        </a:lnTo>
                        <a:lnTo>
                          <a:pt x="391" y="144"/>
                        </a:lnTo>
                        <a:lnTo>
                          <a:pt x="399" y="144"/>
                        </a:lnTo>
                        <a:lnTo>
                          <a:pt x="399" y="153"/>
                        </a:lnTo>
                        <a:lnTo>
                          <a:pt x="391" y="153"/>
                        </a:lnTo>
                        <a:lnTo>
                          <a:pt x="391" y="161"/>
                        </a:lnTo>
                        <a:lnTo>
                          <a:pt x="382" y="170"/>
                        </a:lnTo>
                        <a:lnTo>
                          <a:pt x="391" y="170"/>
                        </a:lnTo>
                        <a:lnTo>
                          <a:pt x="382" y="178"/>
                        </a:lnTo>
                        <a:lnTo>
                          <a:pt x="374" y="187"/>
                        </a:lnTo>
                        <a:lnTo>
                          <a:pt x="365" y="195"/>
                        </a:lnTo>
                        <a:lnTo>
                          <a:pt x="365" y="212"/>
                        </a:lnTo>
                        <a:lnTo>
                          <a:pt x="348" y="204"/>
                        </a:lnTo>
                        <a:lnTo>
                          <a:pt x="340" y="204"/>
                        </a:lnTo>
                        <a:lnTo>
                          <a:pt x="340" y="212"/>
                        </a:lnTo>
                        <a:lnTo>
                          <a:pt x="340" y="220"/>
                        </a:lnTo>
                        <a:lnTo>
                          <a:pt x="340" y="229"/>
                        </a:lnTo>
                        <a:lnTo>
                          <a:pt x="331" y="254"/>
                        </a:lnTo>
                        <a:close/>
                      </a:path>
                    </a:pathLst>
                  </a:custGeom>
                  <a:solidFill>
                    <a:srgbClr val="8DA3FF"/>
                  </a:solidFill>
                  <a:ln w="12700">
                    <a:solidFill>
                      <a:schemeClr val="tx1"/>
                    </a:solidFill>
                    <a:round/>
                    <a:headEnd/>
                    <a:tailEnd/>
                  </a:ln>
                </p:spPr>
                <p:txBody>
                  <a:bodyPr/>
                  <a:lstStyle/>
                  <a:p>
                    <a:endParaRPr lang="en-US" sz="1350"/>
                  </a:p>
                </p:txBody>
              </p:sp>
              <p:sp>
                <p:nvSpPr>
                  <p:cNvPr id="325" name="Freeform 119"/>
                  <p:cNvSpPr>
                    <a:spLocks/>
                  </p:cNvSpPr>
                  <p:nvPr/>
                </p:nvSpPr>
                <p:spPr bwMode="auto">
                  <a:xfrm>
                    <a:off x="4540" y="1852"/>
                    <a:ext cx="459" cy="220"/>
                  </a:xfrm>
                  <a:custGeom>
                    <a:avLst/>
                    <a:gdLst>
                      <a:gd name="T0" fmla="*/ 433 w 459"/>
                      <a:gd name="T1" fmla="*/ 152 h 220"/>
                      <a:gd name="T2" fmla="*/ 450 w 459"/>
                      <a:gd name="T3" fmla="*/ 186 h 220"/>
                      <a:gd name="T4" fmla="*/ 417 w 459"/>
                      <a:gd name="T5" fmla="*/ 220 h 220"/>
                      <a:gd name="T6" fmla="*/ 391 w 459"/>
                      <a:gd name="T7" fmla="*/ 194 h 220"/>
                      <a:gd name="T8" fmla="*/ 383 w 459"/>
                      <a:gd name="T9" fmla="*/ 178 h 220"/>
                      <a:gd name="T10" fmla="*/ 374 w 459"/>
                      <a:gd name="T11" fmla="*/ 186 h 220"/>
                      <a:gd name="T12" fmla="*/ 349 w 459"/>
                      <a:gd name="T13" fmla="*/ 161 h 220"/>
                      <a:gd name="T14" fmla="*/ 357 w 459"/>
                      <a:gd name="T15" fmla="*/ 152 h 220"/>
                      <a:gd name="T16" fmla="*/ 340 w 459"/>
                      <a:gd name="T17" fmla="*/ 135 h 220"/>
                      <a:gd name="T18" fmla="*/ 332 w 459"/>
                      <a:gd name="T19" fmla="*/ 127 h 220"/>
                      <a:gd name="T20" fmla="*/ 349 w 459"/>
                      <a:gd name="T21" fmla="*/ 110 h 220"/>
                      <a:gd name="T22" fmla="*/ 340 w 459"/>
                      <a:gd name="T23" fmla="*/ 101 h 220"/>
                      <a:gd name="T24" fmla="*/ 332 w 459"/>
                      <a:gd name="T25" fmla="*/ 76 h 220"/>
                      <a:gd name="T26" fmla="*/ 349 w 459"/>
                      <a:gd name="T27" fmla="*/ 50 h 220"/>
                      <a:gd name="T28" fmla="*/ 332 w 459"/>
                      <a:gd name="T29" fmla="*/ 33 h 220"/>
                      <a:gd name="T30" fmla="*/ 306 w 459"/>
                      <a:gd name="T31" fmla="*/ 76 h 220"/>
                      <a:gd name="T32" fmla="*/ 298 w 459"/>
                      <a:gd name="T33" fmla="*/ 84 h 220"/>
                      <a:gd name="T34" fmla="*/ 315 w 459"/>
                      <a:gd name="T35" fmla="*/ 93 h 220"/>
                      <a:gd name="T36" fmla="*/ 315 w 459"/>
                      <a:gd name="T37" fmla="*/ 169 h 220"/>
                      <a:gd name="T38" fmla="*/ 323 w 459"/>
                      <a:gd name="T39" fmla="*/ 194 h 220"/>
                      <a:gd name="T40" fmla="*/ 349 w 459"/>
                      <a:gd name="T41" fmla="*/ 220 h 220"/>
                      <a:gd name="T42" fmla="*/ 281 w 459"/>
                      <a:gd name="T43" fmla="*/ 203 h 220"/>
                      <a:gd name="T44" fmla="*/ 247 w 459"/>
                      <a:gd name="T45" fmla="*/ 194 h 220"/>
                      <a:gd name="T46" fmla="*/ 255 w 459"/>
                      <a:gd name="T47" fmla="*/ 152 h 220"/>
                      <a:gd name="T48" fmla="*/ 255 w 459"/>
                      <a:gd name="T49" fmla="*/ 144 h 220"/>
                      <a:gd name="T50" fmla="*/ 247 w 459"/>
                      <a:gd name="T51" fmla="*/ 127 h 220"/>
                      <a:gd name="T52" fmla="*/ 221 w 459"/>
                      <a:gd name="T53" fmla="*/ 118 h 220"/>
                      <a:gd name="T54" fmla="*/ 213 w 459"/>
                      <a:gd name="T55" fmla="*/ 110 h 220"/>
                      <a:gd name="T56" fmla="*/ 204 w 459"/>
                      <a:gd name="T57" fmla="*/ 101 h 220"/>
                      <a:gd name="T58" fmla="*/ 196 w 459"/>
                      <a:gd name="T59" fmla="*/ 93 h 220"/>
                      <a:gd name="T60" fmla="*/ 179 w 459"/>
                      <a:gd name="T61" fmla="*/ 93 h 220"/>
                      <a:gd name="T62" fmla="*/ 179 w 459"/>
                      <a:gd name="T63" fmla="*/ 84 h 220"/>
                      <a:gd name="T64" fmla="*/ 170 w 459"/>
                      <a:gd name="T65" fmla="*/ 76 h 220"/>
                      <a:gd name="T66" fmla="*/ 170 w 459"/>
                      <a:gd name="T67" fmla="*/ 67 h 220"/>
                      <a:gd name="T68" fmla="*/ 162 w 459"/>
                      <a:gd name="T69" fmla="*/ 67 h 220"/>
                      <a:gd name="T70" fmla="*/ 162 w 459"/>
                      <a:gd name="T71" fmla="*/ 67 h 220"/>
                      <a:gd name="T72" fmla="*/ 162 w 459"/>
                      <a:gd name="T73" fmla="*/ 59 h 220"/>
                      <a:gd name="T74" fmla="*/ 153 w 459"/>
                      <a:gd name="T75" fmla="*/ 59 h 220"/>
                      <a:gd name="T76" fmla="*/ 153 w 459"/>
                      <a:gd name="T77" fmla="*/ 59 h 220"/>
                      <a:gd name="T78" fmla="*/ 145 w 459"/>
                      <a:gd name="T79" fmla="*/ 59 h 220"/>
                      <a:gd name="T80" fmla="*/ 128 w 459"/>
                      <a:gd name="T81" fmla="*/ 50 h 220"/>
                      <a:gd name="T82" fmla="*/ 119 w 459"/>
                      <a:gd name="T83" fmla="*/ 59 h 220"/>
                      <a:gd name="T84" fmla="*/ 111 w 459"/>
                      <a:gd name="T85" fmla="*/ 67 h 220"/>
                      <a:gd name="T86" fmla="*/ 102 w 459"/>
                      <a:gd name="T87" fmla="*/ 67 h 220"/>
                      <a:gd name="T88" fmla="*/ 102 w 459"/>
                      <a:gd name="T89" fmla="*/ 76 h 220"/>
                      <a:gd name="T90" fmla="*/ 85 w 459"/>
                      <a:gd name="T91" fmla="*/ 84 h 220"/>
                      <a:gd name="T92" fmla="*/ 77 w 459"/>
                      <a:gd name="T93" fmla="*/ 76 h 220"/>
                      <a:gd name="T94" fmla="*/ 77 w 459"/>
                      <a:gd name="T95" fmla="*/ 67 h 220"/>
                      <a:gd name="T96" fmla="*/ 68 w 459"/>
                      <a:gd name="T97" fmla="*/ 67 h 220"/>
                      <a:gd name="T98" fmla="*/ 68 w 459"/>
                      <a:gd name="T99" fmla="*/ 76 h 220"/>
                      <a:gd name="T100" fmla="*/ 51 w 459"/>
                      <a:gd name="T101" fmla="*/ 93 h 220"/>
                      <a:gd name="T102" fmla="*/ 43 w 459"/>
                      <a:gd name="T103" fmla="*/ 93 h 220"/>
                      <a:gd name="T104" fmla="*/ 43 w 459"/>
                      <a:gd name="T105" fmla="*/ 110 h 220"/>
                      <a:gd name="T106" fmla="*/ 26 w 459"/>
                      <a:gd name="T107" fmla="*/ 127 h 220"/>
                      <a:gd name="T108" fmla="*/ 9 w 459"/>
                      <a:gd name="T109" fmla="*/ 135 h 220"/>
                      <a:gd name="T110" fmla="*/ 68 w 459"/>
                      <a:gd name="T111" fmla="*/ 59 h 220"/>
                      <a:gd name="T112" fmla="*/ 196 w 459"/>
                      <a:gd name="T113" fmla="*/ 33 h 220"/>
                      <a:gd name="T114" fmla="*/ 264 w 459"/>
                      <a:gd name="T115" fmla="*/ 25 h 220"/>
                      <a:gd name="T116" fmla="*/ 357 w 459"/>
                      <a:gd name="T117" fmla="*/ 0 h 220"/>
                      <a:gd name="T118" fmla="*/ 374 w 459"/>
                      <a:gd name="T119" fmla="*/ 76 h 22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459"/>
                      <a:gd name="T181" fmla="*/ 0 h 220"/>
                      <a:gd name="T182" fmla="*/ 459 w 459"/>
                      <a:gd name="T183" fmla="*/ 220 h 220"/>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459" h="220">
                        <a:moveTo>
                          <a:pt x="391" y="135"/>
                        </a:moveTo>
                        <a:lnTo>
                          <a:pt x="391" y="144"/>
                        </a:lnTo>
                        <a:lnTo>
                          <a:pt x="400" y="161"/>
                        </a:lnTo>
                        <a:lnTo>
                          <a:pt x="433" y="152"/>
                        </a:lnTo>
                        <a:lnTo>
                          <a:pt x="459" y="144"/>
                        </a:lnTo>
                        <a:lnTo>
                          <a:pt x="450" y="161"/>
                        </a:lnTo>
                        <a:lnTo>
                          <a:pt x="459" y="169"/>
                        </a:lnTo>
                        <a:lnTo>
                          <a:pt x="450" y="186"/>
                        </a:lnTo>
                        <a:lnTo>
                          <a:pt x="442" y="203"/>
                        </a:lnTo>
                        <a:lnTo>
                          <a:pt x="442" y="211"/>
                        </a:lnTo>
                        <a:lnTo>
                          <a:pt x="417" y="211"/>
                        </a:lnTo>
                        <a:lnTo>
                          <a:pt x="417" y="220"/>
                        </a:lnTo>
                        <a:lnTo>
                          <a:pt x="400" y="220"/>
                        </a:lnTo>
                        <a:lnTo>
                          <a:pt x="400" y="203"/>
                        </a:lnTo>
                        <a:lnTo>
                          <a:pt x="391" y="203"/>
                        </a:lnTo>
                        <a:lnTo>
                          <a:pt x="391" y="194"/>
                        </a:lnTo>
                        <a:lnTo>
                          <a:pt x="391" y="186"/>
                        </a:lnTo>
                        <a:lnTo>
                          <a:pt x="383" y="186"/>
                        </a:lnTo>
                        <a:lnTo>
                          <a:pt x="383" y="178"/>
                        </a:lnTo>
                        <a:lnTo>
                          <a:pt x="383" y="169"/>
                        </a:lnTo>
                        <a:lnTo>
                          <a:pt x="383" y="186"/>
                        </a:lnTo>
                        <a:lnTo>
                          <a:pt x="374" y="186"/>
                        </a:lnTo>
                        <a:lnTo>
                          <a:pt x="366" y="194"/>
                        </a:lnTo>
                        <a:lnTo>
                          <a:pt x="340" y="178"/>
                        </a:lnTo>
                        <a:lnTo>
                          <a:pt x="340" y="169"/>
                        </a:lnTo>
                        <a:lnTo>
                          <a:pt x="349" y="161"/>
                        </a:lnTo>
                        <a:lnTo>
                          <a:pt x="340" y="152"/>
                        </a:lnTo>
                        <a:lnTo>
                          <a:pt x="366" y="152"/>
                        </a:lnTo>
                        <a:lnTo>
                          <a:pt x="366" y="144"/>
                        </a:lnTo>
                        <a:lnTo>
                          <a:pt x="357" y="152"/>
                        </a:lnTo>
                        <a:lnTo>
                          <a:pt x="357" y="144"/>
                        </a:lnTo>
                        <a:lnTo>
                          <a:pt x="349" y="135"/>
                        </a:lnTo>
                        <a:lnTo>
                          <a:pt x="340" y="135"/>
                        </a:lnTo>
                        <a:lnTo>
                          <a:pt x="332" y="135"/>
                        </a:lnTo>
                        <a:lnTo>
                          <a:pt x="332" y="144"/>
                        </a:lnTo>
                        <a:lnTo>
                          <a:pt x="332" y="127"/>
                        </a:lnTo>
                        <a:lnTo>
                          <a:pt x="340" y="127"/>
                        </a:lnTo>
                        <a:lnTo>
                          <a:pt x="349" y="127"/>
                        </a:lnTo>
                        <a:lnTo>
                          <a:pt x="349" y="110"/>
                        </a:lnTo>
                        <a:lnTo>
                          <a:pt x="349" y="101"/>
                        </a:lnTo>
                        <a:lnTo>
                          <a:pt x="349" y="110"/>
                        </a:lnTo>
                        <a:lnTo>
                          <a:pt x="340" y="101"/>
                        </a:lnTo>
                        <a:lnTo>
                          <a:pt x="340" y="84"/>
                        </a:lnTo>
                        <a:lnTo>
                          <a:pt x="332" y="93"/>
                        </a:lnTo>
                        <a:lnTo>
                          <a:pt x="332" y="84"/>
                        </a:lnTo>
                        <a:lnTo>
                          <a:pt x="332" y="76"/>
                        </a:lnTo>
                        <a:lnTo>
                          <a:pt x="332" y="59"/>
                        </a:lnTo>
                        <a:lnTo>
                          <a:pt x="340" y="50"/>
                        </a:lnTo>
                        <a:lnTo>
                          <a:pt x="357" y="42"/>
                        </a:lnTo>
                        <a:lnTo>
                          <a:pt x="349" y="50"/>
                        </a:lnTo>
                        <a:lnTo>
                          <a:pt x="349" y="33"/>
                        </a:lnTo>
                        <a:lnTo>
                          <a:pt x="340" y="33"/>
                        </a:lnTo>
                        <a:lnTo>
                          <a:pt x="340" y="25"/>
                        </a:lnTo>
                        <a:lnTo>
                          <a:pt x="332" y="33"/>
                        </a:lnTo>
                        <a:lnTo>
                          <a:pt x="332" y="50"/>
                        </a:lnTo>
                        <a:lnTo>
                          <a:pt x="323" y="50"/>
                        </a:lnTo>
                        <a:lnTo>
                          <a:pt x="306" y="50"/>
                        </a:lnTo>
                        <a:lnTo>
                          <a:pt x="306" y="76"/>
                        </a:lnTo>
                        <a:lnTo>
                          <a:pt x="298" y="76"/>
                        </a:lnTo>
                        <a:lnTo>
                          <a:pt x="289" y="76"/>
                        </a:lnTo>
                        <a:lnTo>
                          <a:pt x="298" y="76"/>
                        </a:lnTo>
                        <a:lnTo>
                          <a:pt x="298" y="84"/>
                        </a:lnTo>
                        <a:lnTo>
                          <a:pt x="289" y="84"/>
                        </a:lnTo>
                        <a:lnTo>
                          <a:pt x="289" y="93"/>
                        </a:lnTo>
                        <a:lnTo>
                          <a:pt x="298" y="84"/>
                        </a:lnTo>
                        <a:lnTo>
                          <a:pt x="315" y="93"/>
                        </a:lnTo>
                        <a:lnTo>
                          <a:pt x="315" y="118"/>
                        </a:lnTo>
                        <a:lnTo>
                          <a:pt x="306" y="135"/>
                        </a:lnTo>
                        <a:lnTo>
                          <a:pt x="315" y="144"/>
                        </a:lnTo>
                        <a:lnTo>
                          <a:pt x="315" y="169"/>
                        </a:lnTo>
                        <a:lnTo>
                          <a:pt x="332" y="178"/>
                        </a:lnTo>
                        <a:lnTo>
                          <a:pt x="332" y="186"/>
                        </a:lnTo>
                        <a:lnTo>
                          <a:pt x="332" y="194"/>
                        </a:lnTo>
                        <a:lnTo>
                          <a:pt x="323" y="194"/>
                        </a:lnTo>
                        <a:lnTo>
                          <a:pt x="323" y="186"/>
                        </a:lnTo>
                        <a:lnTo>
                          <a:pt x="306" y="178"/>
                        </a:lnTo>
                        <a:lnTo>
                          <a:pt x="340" y="203"/>
                        </a:lnTo>
                        <a:lnTo>
                          <a:pt x="349" y="220"/>
                        </a:lnTo>
                        <a:lnTo>
                          <a:pt x="323" y="203"/>
                        </a:lnTo>
                        <a:lnTo>
                          <a:pt x="298" y="211"/>
                        </a:lnTo>
                        <a:lnTo>
                          <a:pt x="289" y="194"/>
                        </a:lnTo>
                        <a:lnTo>
                          <a:pt x="281" y="203"/>
                        </a:lnTo>
                        <a:lnTo>
                          <a:pt x="272" y="186"/>
                        </a:lnTo>
                        <a:lnTo>
                          <a:pt x="255" y="194"/>
                        </a:lnTo>
                        <a:lnTo>
                          <a:pt x="247" y="194"/>
                        </a:lnTo>
                        <a:lnTo>
                          <a:pt x="247" y="186"/>
                        </a:lnTo>
                        <a:lnTo>
                          <a:pt x="255" y="161"/>
                        </a:lnTo>
                        <a:lnTo>
                          <a:pt x="255" y="152"/>
                        </a:lnTo>
                        <a:lnTo>
                          <a:pt x="264" y="152"/>
                        </a:lnTo>
                        <a:lnTo>
                          <a:pt x="255" y="144"/>
                        </a:lnTo>
                        <a:lnTo>
                          <a:pt x="272" y="127"/>
                        </a:lnTo>
                        <a:lnTo>
                          <a:pt x="255" y="118"/>
                        </a:lnTo>
                        <a:lnTo>
                          <a:pt x="247" y="127"/>
                        </a:lnTo>
                        <a:lnTo>
                          <a:pt x="238" y="127"/>
                        </a:lnTo>
                        <a:lnTo>
                          <a:pt x="230" y="118"/>
                        </a:lnTo>
                        <a:lnTo>
                          <a:pt x="221" y="118"/>
                        </a:lnTo>
                        <a:lnTo>
                          <a:pt x="213" y="118"/>
                        </a:lnTo>
                        <a:lnTo>
                          <a:pt x="213" y="110"/>
                        </a:lnTo>
                        <a:lnTo>
                          <a:pt x="204" y="110"/>
                        </a:lnTo>
                        <a:lnTo>
                          <a:pt x="204" y="101"/>
                        </a:lnTo>
                        <a:lnTo>
                          <a:pt x="204" y="93"/>
                        </a:lnTo>
                        <a:lnTo>
                          <a:pt x="196" y="93"/>
                        </a:lnTo>
                        <a:lnTo>
                          <a:pt x="187" y="93"/>
                        </a:lnTo>
                        <a:lnTo>
                          <a:pt x="179" y="93"/>
                        </a:lnTo>
                        <a:lnTo>
                          <a:pt x="179" y="84"/>
                        </a:lnTo>
                        <a:lnTo>
                          <a:pt x="170" y="76"/>
                        </a:lnTo>
                        <a:lnTo>
                          <a:pt x="170" y="67"/>
                        </a:lnTo>
                        <a:lnTo>
                          <a:pt x="162" y="67"/>
                        </a:lnTo>
                        <a:lnTo>
                          <a:pt x="162" y="59"/>
                        </a:lnTo>
                        <a:lnTo>
                          <a:pt x="153" y="59"/>
                        </a:lnTo>
                        <a:lnTo>
                          <a:pt x="145" y="59"/>
                        </a:lnTo>
                        <a:lnTo>
                          <a:pt x="136" y="50"/>
                        </a:lnTo>
                        <a:lnTo>
                          <a:pt x="128" y="50"/>
                        </a:lnTo>
                        <a:lnTo>
                          <a:pt x="119" y="59"/>
                        </a:lnTo>
                        <a:lnTo>
                          <a:pt x="111" y="59"/>
                        </a:lnTo>
                        <a:lnTo>
                          <a:pt x="111" y="67"/>
                        </a:lnTo>
                        <a:lnTo>
                          <a:pt x="102" y="67"/>
                        </a:lnTo>
                        <a:lnTo>
                          <a:pt x="111" y="67"/>
                        </a:lnTo>
                        <a:lnTo>
                          <a:pt x="102" y="67"/>
                        </a:lnTo>
                        <a:lnTo>
                          <a:pt x="111" y="76"/>
                        </a:lnTo>
                        <a:lnTo>
                          <a:pt x="102" y="76"/>
                        </a:lnTo>
                        <a:lnTo>
                          <a:pt x="94" y="84"/>
                        </a:lnTo>
                        <a:lnTo>
                          <a:pt x="85" y="76"/>
                        </a:lnTo>
                        <a:lnTo>
                          <a:pt x="85" y="84"/>
                        </a:lnTo>
                        <a:lnTo>
                          <a:pt x="85" y="76"/>
                        </a:lnTo>
                        <a:lnTo>
                          <a:pt x="85" y="84"/>
                        </a:lnTo>
                        <a:lnTo>
                          <a:pt x="77" y="76"/>
                        </a:lnTo>
                        <a:lnTo>
                          <a:pt x="68" y="76"/>
                        </a:lnTo>
                        <a:lnTo>
                          <a:pt x="77" y="76"/>
                        </a:lnTo>
                        <a:lnTo>
                          <a:pt x="77" y="67"/>
                        </a:lnTo>
                        <a:lnTo>
                          <a:pt x="68" y="67"/>
                        </a:lnTo>
                        <a:lnTo>
                          <a:pt x="68" y="76"/>
                        </a:lnTo>
                        <a:lnTo>
                          <a:pt x="60" y="84"/>
                        </a:lnTo>
                        <a:lnTo>
                          <a:pt x="60" y="93"/>
                        </a:lnTo>
                        <a:lnTo>
                          <a:pt x="60" y="101"/>
                        </a:lnTo>
                        <a:lnTo>
                          <a:pt x="51" y="93"/>
                        </a:lnTo>
                        <a:lnTo>
                          <a:pt x="43" y="93"/>
                        </a:lnTo>
                        <a:lnTo>
                          <a:pt x="43" y="101"/>
                        </a:lnTo>
                        <a:lnTo>
                          <a:pt x="43" y="110"/>
                        </a:lnTo>
                        <a:lnTo>
                          <a:pt x="34" y="118"/>
                        </a:lnTo>
                        <a:lnTo>
                          <a:pt x="26" y="118"/>
                        </a:lnTo>
                        <a:lnTo>
                          <a:pt x="26" y="127"/>
                        </a:lnTo>
                        <a:lnTo>
                          <a:pt x="17" y="127"/>
                        </a:lnTo>
                        <a:lnTo>
                          <a:pt x="17" y="135"/>
                        </a:lnTo>
                        <a:lnTo>
                          <a:pt x="9" y="135"/>
                        </a:lnTo>
                        <a:lnTo>
                          <a:pt x="0" y="67"/>
                        </a:lnTo>
                        <a:lnTo>
                          <a:pt x="9" y="67"/>
                        </a:lnTo>
                        <a:lnTo>
                          <a:pt x="51" y="59"/>
                        </a:lnTo>
                        <a:lnTo>
                          <a:pt x="68" y="59"/>
                        </a:lnTo>
                        <a:lnTo>
                          <a:pt x="102" y="50"/>
                        </a:lnTo>
                        <a:lnTo>
                          <a:pt x="111" y="50"/>
                        </a:lnTo>
                        <a:lnTo>
                          <a:pt x="136" y="42"/>
                        </a:lnTo>
                        <a:lnTo>
                          <a:pt x="196" y="33"/>
                        </a:lnTo>
                        <a:lnTo>
                          <a:pt x="221" y="33"/>
                        </a:lnTo>
                        <a:lnTo>
                          <a:pt x="238" y="25"/>
                        </a:lnTo>
                        <a:lnTo>
                          <a:pt x="264" y="25"/>
                        </a:lnTo>
                        <a:lnTo>
                          <a:pt x="281" y="17"/>
                        </a:lnTo>
                        <a:lnTo>
                          <a:pt x="315" y="8"/>
                        </a:lnTo>
                        <a:lnTo>
                          <a:pt x="323" y="8"/>
                        </a:lnTo>
                        <a:lnTo>
                          <a:pt x="357" y="0"/>
                        </a:lnTo>
                        <a:lnTo>
                          <a:pt x="366" y="42"/>
                        </a:lnTo>
                        <a:lnTo>
                          <a:pt x="366" y="50"/>
                        </a:lnTo>
                        <a:lnTo>
                          <a:pt x="374" y="59"/>
                        </a:lnTo>
                        <a:lnTo>
                          <a:pt x="374" y="76"/>
                        </a:lnTo>
                        <a:lnTo>
                          <a:pt x="383" y="110"/>
                        </a:lnTo>
                        <a:lnTo>
                          <a:pt x="391" y="135"/>
                        </a:lnTo>
                        <a:close/>
                      </a:path>
                    </a:pathLst>
                  </a:custGeom>
                  <a:solidFill>
                    <a:srgbClr val="8DA3FF"/>
                  </a:solidFill>
                  <a:ln w="12700">
                    <a:solidFill>
                      <a:schemeClr val="tx1"/>
                    </a:solidFill>
                    <a:round/>
                    <a:headEnd/>
                    <a:tailEnd/>
                  </a:ln>
                </p:spPr>
                <p:txBody>
                  <a:bodyPr/>
                  <a:lstStyle/>
                  <a:p>
                    <a:endParaRPr lang="en-US" sz="1350"/>
                  </a:p>
                </p:txBody>
              </p:sp>
              <p:sp>
                <p:nvSpPr>
                  <p:cNvPr id="326" name="Freeform 120"/>
                  <p:cNvSpPr>
                    <a:spLocks/>
                  </p:cNvSpPr>
                  <p:nvPr/>
                </p:nvSpPr>
                <p:spPr bwMode="auto">
                  <a:xfrm>
                    <a:off x="4863" y="1953"/>
                    <a:ext cx="9" cy="26"/>
                  </a:xfrm>
                  <a:custGeom>
                    <a:avLst/>
                    <a:gdLst>
                      <a:gd name="T0" fmla="*/ 9 w 9"/>
                      <a:gd name="T1" fmla="*/ 17 h 26"/>
                      <a:gd name="T2" fmla="*/ 0 w 9"/>
                      <a:gd name="T3" fmla="*/ 9 h 26"/>
                      <a:gd name="T4" fmla="*/ 0 w 9"/>
                      <a:gd name="T5" fmla="*/ 9 h 26"/>
                      <a:gd name="T6" fmla="*/ 0 w 9"/>
                      <a:gd name="T7" fmla="*/ 9 h 26"/>
                      <a:gd name="T8" fmla="*/ 0 w 9"/>
                      <a:gd name="T9" fmla="*/ 17 h 26"/>
                      <a:gd name="T10" fmla="*/ 0 w 9"/>
                      <a:gd name="T11" fmla="*/ 9 h 26"/>
                      <a:gd name="T12" fmla="*/ 0 w 9"/>
                      <a:gd name="T13" fmla="*/ 17 h 26"/>
                      <a:gd name="T14" fmla="*/ 0 w 9"/>
                      <a:gd name="T15" fmla="*/ 26 h 26"/>
                      <a:gd name="T16" fmla="*/ 0 w 9"/>
                      <a:gd name="T17" fmla="*/ 9 h 26"/>
                      <a:gd name="T18" fmla="*/ 0 w 9"/>
                      <a:gd name="T19" fmla="*/ 0 h 26"/>
                      <a:gd name="T20" fmla="*/ 9 w 9"/>
                      <a:gd name="T21" fmla="*/ 0 h 26"/>
                      <a:gd name="T22" fmla="*/ 9 w 9"/>
                      <a:gd name="T23" fmla="*/ 9 h 26"/>
                      <a:gd name="T24" fmla="*/ 9 w 9"/>
                      <a:gd name="T25" fmla="*/ 9 h 26"/>
                      <a:gd name="T26" fmla="*/ 9 w 9"/>
                      <a:gd name="T27" fmla="*/ 17 h 2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
                      <a:gd name="T43" fmla="*/ 0 h 26"/>
                      <a:gd name="T44" fmla="*/ 9 w 9"/>
                      <a:gd name="T45" fmla="*/ 26 h 2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 h="26">
                        <a:moveTo>
                          <a:pt x="9" y="17"/>
                        </a:moveTo>
                        <a:lnTo>
                          <a:pt x="0" y="9"/>
                        </a:lnTo>
                        <a:lnTo>
                          <a:pt x="0" y="17"/>
                        </a:lnTo>
                        <a:lnTo>
                          <a:pt x="0" y="9"/>
                        </a:lnTo>
                        <a:lnTo>
                          <a:pt x="0" y="17"/>
                        </a:lnTo>
                        <a:lnTo>
                          <a:pt x="0" y="26"/>
                        </a:lnTo>
                        <a:lnTo>
                          <a:pt x="0" y="9"/>
                        </a:lnTo>
                        <a:lnTo>
                          <a:pt x="0" y="0"/>
                        </a:lnTo>
                        <a:lnTo>
                          <a:pt x="9" y="0"/>
                        </a:lnTo>
                        <a:lnTo>
                          <a:pt x="9" y="9"/>
                        </a:lnTo>
                        <a:lnTo>
                          <a:pt x="9" y="17"/>
                        </a:lnTo>
                        <a:close/>
                      </a:path>
                    </a:pathLst>
                  </a:custGeom>
                  <a:solidFill>
                    <a:srgbClr val="8DA3FF"/>
                  </a:solidFill>
                  <a:ln w="12700">
                    <a:solidFill>
                      <a:schemeClr val="tx1"/>
                    </a:solidFill>
                    <a:round/>
                    <a:headEnd/>
                    <a:tailEnd/>
                  </a:ln>
                </p:spPr>
                <p:txBody>
                  <a:bodyPr/>
                  <a:lstStyle/>
                  <a:p>
                    <a:endParaRPr lang="en-US" sz="1350"/>
                  </a:p>
                </p:txBody>
              </p:sp>
              <p:sp>
                <p:nvSpPr>
                  <p:cNvPr id="327" name="Freeform 121"/>
                  <p:cNvSpPr>
                    <a:spLocks/>
                  </p:cNvSpPr>
                  <p:nvPr/>
                </p:nvSpPr>
                <p:spPr bwMode="auto">
                  <a:xfrm>
                    <a:off x="4999" y="1996"/>
                    <a:ext cx="1" cy="17"/>
                  </a:xfrm>
                  <a:custGeom>
                    <a:avLst/>
                    <a:gdLst>
                      <a:gd name="T0" fmla="*/ 0 w 1"/>
                      <a:gd name="T1" fmla="*/ 0 h 17"/>
                      <a:gd name="T2" fmla="*/ 0 w 1"/>
                      <a:gd name="T3" fmla="*/ 0 h 17"/>
                      <a:gd name="T4" fmla="*/ 0 w 1"/>
                      <a:gd name="T5" fmla="*/ 17 h 17"/>
                      <a:gd name="T6" fmla="*/ 0 w 1"/>
                      <a:gd name="T7" fmla="*/ 0 h 17"/>
                      <a:gd name="T8" fmla="*/ 0 60000 65536"/>
                      <a:gd name="T9" fmla="*/ 0 60000 65536"/>
                      <a:gd name="T10" fmla="*/ 0 60000 65536"/>
                      <a:gd name="T11" fmla="*/ 0 60000 65536"/>
                      <a:gd name="T12" fmla="*/ 0 w 1"/>
                      <a:gd name="T13" fmla="*/ 0 h 17"/>
                      <a:gd name="T14" fmla="*/ 1 w 1"/>
                      <a:gd name="T15" fmla="*/ 17 h 17"/>
                    </a:gdLst>
                    <a:ahLst/>
                    <a:cxnLst>
                      <a:cxn ang="T8">
                        <a:pos x="T0" y="T1"/>
                      </a:cxn>
                      <a:cxn ang="T9">
                        <a:pos x="T2" y="T3"/>
                      </a:cxn>
                      <a:cxn ang="T10">
                        <a:pos x="T4" y="T5"/>
                      </a:cxn>
                      <a:cxn ang="T11">
                        <a:pos x="T6" y="T7"/>
                      </a:cxn>
                    </a:cxnLst>
                    <a:rect l="T12" t="T13" r="T14" b="T15"/>
                    <a:pathLst>
                      <a:path w="1" h="17">
                        <a:moveTo>
                          <a:pt x="0" y="0"/>
                        </a:moveTo>
                        <a:lnTo>
                          <a:pt x="0" y="0"/>
                        </a:lnTo>
                        <a:lnTo>
                          <a:pt x="0" y="17"/>
                        </a:lnTo>
                        <a:lnTo>
                          <a:pt x="0" y="0"/>
                        </a:lnTo>
                        <a:close/>
                      </a:path>
                    </a:pathLst>
                  </a:custGeom>
                  <a:solidFill>
                    <a:srgbClr val="8DA3FF"/>
                  </a:solidFill>
                  <a:ln w="12700">
                    <a:solidFill>
                      <a:schemeClr val="tx1"/>
                    </a:solidFill>
                    <a:round/>
                    <a:headEnd/>
                    <a:tailEnd/>
                  </a:ln>
                </p:spPr>
                <p:txBody>
                  <a:bodyPr/>
                  <a:lstStyle/>
                  <a:p>
                    <a:endParaRPr lang="en-US" sz="1350"/>
                  </a:p>
                </p:txBody>
              </p:sp>
              <p:sp>
                <p:nvSpPr>
                  <p:cNvPr id="328" name="Freeform 122"/>
                  <p:cNvSpPr>
                    <a:spLocks/>
                  </p:cNvSpPr>
                  <p:nvPr/>
                </p:nvSpPr>
                <p:spPr bwMode="auto">
                  <a:xfrm>
                    <a:off x="4990" y="2013"/>
                    <a:ext cx="9" cy="42"/>
                  </a:xfrm>
                  <a:custGeom>
                    <a:avLst/>
                    <a:gdLst>
                      <a:gd name="T0" fmla="*/ 0 w 9"/>
                      <a:gd name="T1" fmla="*/ 42 h 42"/>
                      <a:gd name="T2" fmla="*/ 9 w 9"/>
                      <a:gd name="T3" fmla="*/ 42 h 42"/>
                      <a:gd name="T4" fmla="*/ 9 w 9"/>
                      <a:gd name="T5" fmla="*/ 33 h 42"/>
                      <a:gd name="T6" fmla="*/ 9 w 9"/>
                      <a:gd name="T7" fmla="*/ 17 h 42"/>
                      <a:gd name="T8" fmla="*/ 9 w 9"/>
                      <a:gd name="T9" fmla="*/ 0 h 42"/>
                      <a:gd name="T10" fmla="*/ 9 w 9"/>
                      <a:gd name="T11" fmla="*/ 25 h 42"/>
                      <a:gd name="T12" fmla="*/ 9 w 9"/>
                      <a:gd name="T13" fmla="*/ 42 h 42"/>
                      <a:gd name="T14" fmla="*/ 0 w 9"/>
                      <a:gd name="T15" fmla="*/ 42 h 42"/>
                      <a:gd name="T16" fmla="*/ 0 60000 65536"/>
                      <a:gd name="T17" fmla="*/ 0 60000 65536"/>
                      <a:gd name="T18" fmla="*/ 0 60000 65536"/>
                      <a:gd name="T19" fmla="*/ 0 60000 65536"/>
                      <a:gd name="T20" fmla="*/ 0 60000 65536"/>
                      <a:gd name="T21" fmla="*/ 0 60000 65536"/>
                      <a:gd name="T22" fmla="*/ 0 60000 65536"/>
                      <a:gd name="T23" fmla="*/ 0 60000 65536"/>
                      <a:gd name="T24" fmla="*/ 0 w 9"/>
                      <a:gd name="T25" fmla="*/ 0 h 42"/>
                      <a:gd name="T26" fmla="*/ 9 w 9"/>
                      <a:gd name="T27" fmla="*/ 42 h 4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 h="42">
                        <a:moveTo>
                          <a:pt x="0" y="42"/>
                        </a:moveTo>
                        <a:lnTo>
                          <a:pt x="9" y="42"/>
                        </a:lnTo>
                        <a:lnTo>
                          <a:pt x="9" y="33"/>
                        </a:lnTo>
                        <a:lnTo>
                          <a:pt x="9" y="17"/>
                        </a:lnTo>
                        <a:lnTo>
                          <a:pt x="9" y="0"/>
                        </a:lnTo>
                        <a:lnTo>
                          <a:pt x="9" y="25"/>
                        </a:lnTo>
                        <a:lnTo>
                          <a:pt x="9" y="42"/>
                        </a:lnTo>
                        <a:lnTo>
                          <a:pt x="0" y="42"/>
                        </a:lnTo>
                        <a:close/>
                      </a:path>
                    </a:pathLst>
                  </a:custGeom>
                  <a:solidFill>
                    <a:srgbClr val="8DA3FF"/>
                  </a:solidFill>
                  <a:ln w="12700">
                    <a:solidFill>
                      <a:schemeClr val="tx1"/>
                    </a:solidFill>
                    <a:round/>
                    <a:headEnd/>
                    <a:tailEnd/>
                  </a:ln>
                </p:spPr>
                <p:txBody>
                  <a:bodyPr/>
                  <a:lstStyle/>
                  <a:p>
                    <a:endParaRPr lang="en-US" sz="1350"/>
                  </a:p>
                </p:txBody>
              </p:sp>
              <p:sp>
                <p:nvSpPr>
                  <p:cNvPr id="329" name="Freeform 123"/>
                  <p:cNvSpPr>
                    <a:spLocks/>
                  </p:cNvSpPr>
                  <p:nvPr/>
                </p:nvSpPr>
                <p:spPr bwMode="auto">
                  <a:xfrm>
                    <a:off x="1610" y="1809"/>
                    <a:ext cx="739" cy="585"/>
                  </a:xfrm>
                  <a:custGeom>
                    <a:avLst/>
                    <a:gdLst>
                      <a:gd name="T0" fmla="*/ 714 w 739"/>
                      <a:gd name="T1" fmla="*/ 500 h 585"/>
                      <a:gd name="T2" fmla="*/ 714 w 739"/>
                      <a:gd name="T3" fmla="*/ 534 h 585"/>
                      <a:gd name="T4" fmla="*/ 705 w 739"/>
                      <a:gd name="T5" fmla="*/ 585 h 585"/>
                      <a:gd name="T6" fmla="*/ 612 w 739"/>
                      <a:gd name="T7" fmla="*/ 576 h 585"/>
                      <a:gd name="T8" fmla="*/ 603 w 739"/>
                      <a:gd name="T9" fmla="*/ 576 h 585"/>
                      <a:gd name="T10" fmla="*/ 510 w 739"/>
                      <a:gd name="T11" fmla="*/ 568 h 585"/>
                      <a:gd name="T12" fmla="*/ 391 w 739"/>
                      <a:gd name="T13" fmla="*/ 559 h 585"/>
                      <a:gd name="T14" fmla="*/ 382 w 739"/>
                      <a:gd name="T15" fmla="*/ 559 h 585"/>
                      <a:gd name="T16" fmla="*/ 332 w 739"/>
                      <a:gd name="T17" fmla="*/ 559 h 585"/>
                      <a:gd name="T18" fmla="*/ 306 w 739"/>
                      <a:gd name="T19" fmla="*/ 551 h 585"/>
                      <a:gd name="T20" fmla="*/ 255 w 739"/>
                      <a:gd name="T21" fmla="*/ 551 h 585"/>
                      <a:gd name="T22" fmla="*/ 221 w 739"/>
                      <a:gd name="T23" fmla="*/ 542 h 585"/>
                      <a:gd name="T24" fmla="*/ 213 w 739"/>
                      <a:gd name="T25" fmla="*/ 542 h 585"/>
                      <a:gd name="T26" fmla="*/ 162 w 739"/>
                      <a:gd name="T27" fmla="*/ 534 h 585"/>
                      <a:gd name="T28" fmla="*/ 162 w 739"/>
                      <a:gd name="T29" fmla="*/ 534 h 585"/>
                      <a:gd name="T30" fmla="*/ 68 w 739"/>
                      <a:gd name="T31" fmla="*/ 526 h 585"/>
                      <a:gd name="T32" fmla="*/ 0 w 739"/>
                      <a:gd name="T33" fmla="*/ 517 h 585"/>
                      <a:gd name="T34" fmla="*/ 9 w 739"/>
                      <a:gd name="T35" fmla="*/ 432 h 585"/>
                      <a:gd name="T36" fmla="*/ 17 w 739"/>
                      <a:gd name="T37" fmla="*/ 398 h 585"/>
                      <a:gd name="T38" fmla="*/ 17 w 739"/>
                      <a:gd name="T39" fmla="*/ 365 h 585"/>
                      <a:gd name="T40" fmla="*/ 17 w 739"/>
                      <a:gd name="T41" fmla="*/ 356 h 585"/>
                      <a:gd name="T42" fmla="*/ 26 w 739"/>
                      <a:gd name="T43" fmla="*/ 322 h 585"/>
                      <a:gd name="T44" fmla="*/ 43 w 739"/>
                      <a:gd name="T45" fmla="*/ 212 h 585"/>
                      <a:gd name="T46" fmla="*/ 43 w 739"/>
                      <a:gd name="T47" fmla="*/ 195 h 585"/>
                      <a:gd name="T48" fmla="*/ 43 w 739"/>
                      <a:gd name="T49" fmla="*/ 178 h 585"/>
                      <a:gd name="T50" fmla="*/ 51 w 739"/>
                      <a:gd name="T51" fmla="*/ 102 h 585"/>
                      <a:gd name="T52" fmla="*/ 60 w 739"/>
                      <a:gd name="T53" fmla="*/ 43 h 585"/>
                      <a:gd name="T54" fmla="*/ 68 w 739"/>
                      <a:gd name="T55" fmla="*/ 0 h 585"/>
                      <a:gd name="T56" fmla="*/ 179 w 739"/>
                      <a:gd name="T57" fmla="*/ 17 h 585"/>
                      <a:gd name="T58" fmla="*/ 238 w 739"/>
                      <a:gd name="T59" fmla="*/ 26 h 585"/>
                      <a:gd name="T60" fmla="*/ 281 w 739"/>
                      <a:gd name="T61" fmla="*/ 26 h 585"/>
                      <a:gd name="T62" fmla="*/ 332 w 739"/>
                      <a:gd name="T63" fmla="*/ 34 h 585"/>
                      <a:gd name="T64" fmla="*/ 340 w 739"/>
                      <a:gd name="T65" fmla="*/ 34 h 585"/>
                      <a:gd name="T66" fmla="*/ 433 w 739"/>
                      <a:gd name="T67" fmla="*/ 43 h 585"/>
                      <a:gd name="T68" fmla="*/ 459 w 739"/>
                      <a:gd name="T69" fmla="*/ 51 h 585"/>
                      <a:gd name="T70" fmla="*/ 544 w 739"/>
                      <a:gd name="T71" fmla="*/ 60 h 585"/>
                      <a:gd name="T72" fmla="*/ 595 w 739"/>
                      <a:gd name="T73" fmla="*/ 60 h 585"/>
                      <a:gd name="T74" fmla="*/ 612 w 739"/>
                      <a:gd name="T75" fmla="*/ 60 h 585"/>
                      <a:gd name="T76" fmla="*/ 680 w 739"/>
                      <a:gd name="T77" fmla="*/ 68 h 585"/>
                      <a:gd name="T78" fmla="*/ 688 w 739"/>
                      <a:gd name="T79" fmla="*/ 68 h 585"/>
                      <a:gd name="T80" fmla="*/ 739 w 739"/>
                      <a:gd name="T81" fmla="*/ 68 h 585"/>
                      <a:gd name="T82" fmla="*/ 739 w 739"/>
                      <a:gd name="T83" fmla="*/ 102 h 585"/>
                      <a:gd name="T84" fmla="*/ 739 w 739"/>
                      <a:gd name="T85" fmla="*/ 110 h 585"/>
                      <a:gd name="T86" fmla="*/ 739 w 739"/>
                      <a:gd name="T87" fmla="*/ 144 h 585"/>
                      <a:gd name="T88" fmla="*/ 731 w 739"/>
                      <a:gd name="T89" fmla="*/ 153 h 585"/>
                      <a:gd name="T90" fmla="*/ 731 w 739"/>
                      <a:gd name="T91" fmla="*/ 195 h 585"/>
                      <a:gd name="T92" fmla="*/ 731 w 739"/>
                      <a:gd name="T93" fmla="*/ 254 h 585"/>
                      <a:gd name="T94" fmla="*/ 731 w 739"/>
                      <a:gd name="T95" fmla="*/ 254 h 585"/>
                      <a:gd name="T96" fmla="*/ 722 w 739"/>
                      <a:gd name="T97" fmla="*/ 314 h 585"/>
                      <a:gd name="T98" fmla="*/ 722 w 739"/>
                      <a:gd name="T99" fmla="*/ 322 h 585"/>
                      <a:gd name="T100" fmla="*/ 722 w 739"/>
                      <a:gd name="T101" fmla="*/ 365 h 585"/>
                      <a:gd name="T102" fmla="*/ 722 w 739"/>
                      <a:gd name="T103" fmla="*/ 382 h 585"/>
                      <a:gd name="T104" fmla="*/ 714 w 739"/>
                      <a:gd name="T105" fmla="*/ 424 h 585"/>
                      <a:gd name="T106" fmla="*/ 714 w 739"/>
                      <a:gd name="T107" fmla="*/ 424 h 585"/>
                      <a:gd name="T108" fmla="*/ 714 w 739"/>
                      <a:gd name="T109" fmla="*/ 492 h 585"/>
                      <a:gd name="T110" fmla="*/ 714 w 739"/>
                      <a:gd name="T111" fmla="*/ 500 h 585"/>
                      <a:gd name="T112" fmla="*/ 714 w 739"/>
                      <a:gd name="T113" fmla="*/ 500 h 5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39"/>
                      <a:gd name="T172" fmla="*/ 0 h 585"/>
                      <a:gd name="T173" fmla="*/ 739 w 739"/>
                      <a:gd name="T174" fmla="*/ 585 h 58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39" h="585">
                        <a:moveTo>
                          <a:pt x="714" y="500"/>
                        </a:moveTo>
                        <a:lnTo>
                          <a:pt x="714" y="534"/>
                        </a:lnTo>
                        <a:lnTo>
                          <a:pt x="705" y="585"/>
                        </a:lnTo>
                        <a:lnTo>
                          <a:pt x="612" y="576"/>
                        </a:lnTo>
                        <a:lnTo>
                          <a:pt x="603" y="576"/>
                        </a:lnTo>
                        <a:lnTo>
                          <a:pt x="510" y="568"/>
                        </a:lnTo>
                        <a:lnTo>
                          <a:pt x="391" y="559"/>
                        </a:lnTo>
                        <a:lnTo>
                          <a:pt x="382" y="559"/>
                        </a:lnTo>
                        <a:lnTo>
                          <a:pt x="332" y="559"/>
                        </a:lnTo>
                        <a:lnTo>
                          <a:pt x="306" y="551"/>
                        </a:lnTo>
                        <a:lnTo>
                          <a:pt x="255" y="551"/>
                        </a:lnTo>
                        <a:lnTo>
                          <a:pt x="221" y="542"/>
                        </a:lnTo>
                        <a:lnTo>
                          <a:pt x="213" y="542"/>
                        </a:lnTo>
                        <a:lnTo>
                          <a:pt x="162" y="534"/>
                        </a:lnTo>
                        <a:lnTo>
                          <a:pt x="68" y="526"/>
                        </a:lnTo>
                        <a:lnTo>
                          <a:pt x="0" y="517"/>
                        </a:lnTo>
                        <a:lnTo>
                          <a:pt x="9" y="432"/>
                        </a:lnTo>
                        <a:lnTo>
                          <a:pt x="17" y="398"/>
                        </a:lnTo>
                        <a:lnTo>
                          <a:pt x="17" y="365"/>
                        </a:lnTo>
                        <a:lnTo>
                          <a:pt x="17" y="356"/>
                        </a:lnTo>
                        <a:lnTo>
                          <a:pt x="26" y="322"/>
                        </a:lnTo>
                        <a:lnTo>
                          <a:pt x="43" y="212"/>
                        </a:lnTo>
                        <a:lnTo>
                          <a:pt x="43" y="195"/>
                        </a:lnTo>
                        <a:lnTo>
                          <a:pt x="43" y="178"/>
                        </a:lnTo>
                        <a:lnTo>
                          <a:pt x="51" y="102"/>
                        </a:lnTo>
                        <a:lnTo>
                          <a:pt x="60" y="43"/>
                        </a:lnTo>
                        <a:lnTo>
                          <a:pt x="68" y="0"/>
                        </a:lnTo>
                        <a:lnTo>
                          <a:pt x="179" y="17"/>
                        </a:lnTo>
                        <a:lnTo>
                          <a:pt x="238" y="26"/>
                        </a:lnTo>
                        <a:lnTo>
                          <a:pt x="281" y="26"/>
                        </a:lnTo>
                        <a:lnTo>
                          <a:pt x="332" y="34"/>
                        </a:lnTo>
                        <a:lnTo>
                          <a:pt x="340" y="34"/>
                        </a:lnTo>
                        <a:lnTo>
                          <a:pt x="433" y="43"/>
                        </a:lnTo>
                        <a:lnTo>
                          <a:pt x="459" y="51"/>
                        </a:lnTo>
                        <a:lnTo>
                          <a:pt x="544" y="60"/>
                        </a:lnTo>
                        <a:lnTo>
                          <a:pt x="595" y="60"/>
                        </a:lnTo>
                        <a:lnTo>
                          <a:pt x="612" y="60"/>
                        </a:lnTo>
                        <a:lnTo>
                          <a:pt x="680" y="68"/>
                        </a:lnTo>
                        <a:lnTo>
                          <a:pt x="688" y="68"/>
                        </a:lnTo>
                        <a:lnTo>
                          <a:pt x="739" y="68"/>
                        </a:lnTo>
                        <a:lnTo>
                          <a:pt x="739" y="102"/>
                        </a:lnTo>
                        <a:lnTo>
                          <a:pt x="739" y="110"/>
                        </a:lnTo>
                        <a:lnTo>
                          <a:pt x="739" y="144"/>
                        </a:lnTo>
                        <a:lnTo>
                          <a:pt x="731" y="153"/>
                        </a:lnTo>
                        <a:lnTo>
                          <a:pt x="731" y="195"/>
                        </a:lnTo>
                        <a:lnTo>
                          <a:pt x="731" y="254"/>
                        </a:lnTo>
                        <a:lnTo>
                          <a:pt x="722" y="314"/>
                        </a:lnTo>
                        <a:lnTo>
                          <a:pt x="722" y="322"/>
                        </a:lnTo>
                        <a:lnTo>
                          <a:pt x="722" y="365"/>
                        </a:lnTo>
                        <a:lnTo>
                          <a:pt x="722" y="382"/>
                        </a:lnTo>
                        <a:lnTo>
                          <a:pt x="714" y="424"/>
                        </a:lnTo>
                        <a:lnTo>
                          <a:pt x="714" y="492"/>
                        </a:lnTo>
                        <a:lnTo>
                          <a:pt x="714" y="500"/>
                        </a:lnTo>
                        <a:close/>
                      </a:path>
                    </a:pathLst>
                  </a:custGeom>
                  <a:solidFill>
                    <a:srgbClr val="8DA3FF"/>
                  </a:solidFill>
                  <a:ln w="12700">
                    <a:solidFill>
                      <a:schemeClr val="tx1"/>
                    </a:solidFill>
                    <a:round/>
                    <a:headEnd/>
                    <a:tailEnd/>
                  </a:ln>
                </p:spPr>
                <p:txBody>
                  <a:bodyPr/>
                  <a:lstStyle/>
                  <a:p>
                    <a:endParaRPr lang="en-US" sz="1350"/>
                  </a:p>
                </p:txBody>
              </p:sp>
              <p:sp>
                <p:nvSpPr>
                  <p:cNvPr id="330" name="Freeform 124"/>
                  <p:cNvSpPr>
                    <a:spLocks/>
                  </p:cNvSpPr>
                  <p:nvPr/>
                </p:nvSpPr>
                <p:spPr bwMode="auto">
                  <a:xfrm>
                    <a:off x="3606" y="2072"/>
                    <a:ext cx="739" cy="381"/>
                  </a:xfrm>
                  <a:custGeom>
                    <a:avLst/>
                    <a:gdLst>
                      <a:gd name="T0" fmla="*/ 178 w 739"/>
                      <a:gd name="T1" fmla="*/ 347 h 381"/>
                      <a:gd name="T2" fmla="*/ 136 w 739"/>
                      <a:gd name="T3" fmla="*/ 364 h 381"/>
                      <a:gd name="T4" fmla="*/ 60 w 739"/>
                      <a:gd name="T5" fmla="*/ 381 h 381"/>
                      <a:gd name="T6" fmla="*/ 0 w 739"/>
                      <a:gd name="T7" fmla="*/ 364 h 381"/>
                      <a:gd name="T8" fmla="*/ 17 w 739"/>
                      <a:gd name="T9" fmla="*/ 364 h 381"/>
                      <a:gd name="T10" fmla="*/ 26 w 739"/>
                      <a:gd name="T11" fmla="*/ 347 h 381"/>
                      <a:gd name="T12" fmla="*/ 26 w 739"/>
                      <a:gd name="T13" fmla="*/ 322 h 381"/>
                      <a:gd name="T14" fmla="*/ 17 w 739"/>
                      <a:gd name="T15" fmla="*/ 305 h 381"/>
                      <a:gd name="T16" fmla="*/ 60 w 739"/>
                      <a:gd name="T17" fmla="*/ 296 h 381"/>
                      <a:gd name="T18" fmla="*/ 85 w 739"/>
                      <a:gd name="T19" fmla="*/ 305 h 381"/>
                      <a:gd name="T20" fmla="*/ 85 w 739"/>
                      <a:gd name="T21" fmla="*/ 271 h 381"/>
                      <a:gd name="T22" fmla="*/ 128 w 739"/>
                      <a:gd name="T23" fmla="*/ 246 h 381"/>
                      <a:gd name="T24" fmla="*/ 128 w 739"/>
                      <a:gd name="T25" fmla="*/ 203 h 381"/>
                      <a:gd name="T26" fmla="*/ 136 w 739"/>
                      <a:gd name="T27" fmla="*/ 195 h 381"/>
                      <a:gd name="T28" fmla="*/ 153 w 739"/>
                      <a:gd name="T29" fmla="*/ 186 h 381"/>
                      <a:gd name="T30" fmla="*/ 170 w 739"/>
                      <a:gd name="T31" fmla="*/ 195 h 381"/>
                      <a:gd name="T32" fmla="*/ 178 w 739"/>
                      <a:gd name="T33" fmla="*/ 186 h 381"/>
                      <a:gd name="T34" fmla="*/ 212 w 739"/>
                      <a:gd name="T35" fmla="*/ 195 h 381"/>
                      <a:gd name="T36" fmla="*/ 229 w 739"/>
                      <a:gd name="T37" fmla="*/ 178 h 381"/>
                      <a:gd name="T38" fmla="*/ 255 w 739"/>
                      <a:gd name="T39" fmla="*/ 178 h 381"/>
                      <a:gd name="T40" fmla="*/ 263 w 739"/>
                      <a:gd name="T41" fmla="*/ 186 h 381"/>
                      <a:gd name="T42" fmla="*/ 272 w 739"/>
                      <a:gd name="T43" fmla="*/ 178 h 381"/>
                      <a:gd name="T44" fmla="*/ 280 w 739"/>
                      <a:gd name="T45" fmla="*/ 161 h 381"/>
                      <a:gd name="T46" fmla="*/ 280 w 739"/>
                      <a:gd name="T47" fmla="*/ 152 h 381"/>
                      <a:gd name="T48" fmla="*/ 280 w 739"/>
                      <a:gd name="T49" fmla="*/ 135 h 381"/>
                      <a:gd name="T50" fmla="*/ 297 w 739"/>
                      <a:gd name="T51" fmla="*/ 161 h 381"/>
                      <a:gd name="T52" fmla="*/ 331 w 739"/>
                      <a:gd name="T53" fmla="*/ 161 h 381"/>
                      <a:gd name="T54" fmla="*/ 340 w 739"/>
                      <a:gd name="T55" fmla="*/ 119 h 381"/>
                      <a:gd name="T56" fmla="*/ 357 w 739"/>
                      <a:gd name="T57" fmla="*/ 102 h 381"/>
                      <a:gd name="T58" fmla="*/ 374 w 739"/>
                      <a:gd name="T59" fmla="*/ 68 h 381"/>
                      <a:gd name="T60" fmla="*/ 399 w 739"/>
                      <a:gd name="T61" fmla="*/ 59 h 381"/>
                      <a:gd name="T62" fmla="*/ 433 w 739"/>
                      <a:gd name="T63" fmla="*/ 42 h 381"/>
                      <a:gd name="T64" fmla="*/ 425 w 739"/>
                      <a:gd name="T65" fmla="*/ 25 h 381"/>
                      <a:gd name="T66" fmla="*/ 416 w 739"/>
                      <a:gd name="T67" fmla="*/ 8 h 381"/>
                      <a:gd name="T68" fmla="*/ 450 w 739"/>
                      <a:gd name="T69" fmla="*/ 8 h 381"/>
                      <a:gd name="T70" fmla="*/ 467 w 739"/>
                      <a:gd name="T71" fmla="*/ 8 h 381"/>
                      <a:gd name="T72" fmla="*/ 484 w 739"/>
                      <a:gd name="T73" fmla="*/ 25 h 381"/>
                      <a:gd name="T74" fmla="*/ 518 w 739"/>
                      <a:gd name="T75" fmla="*/ 42 h 381"/>
                      <a:gd name="T76" fmla="*/ 544 w 739"/>
                      <a:gd name="T77" fmla="*/ 51 h 381"/>
                      <a:gd name="T78" fmla="*/ 561 w 739"/>
                      <a:gd name="T79" fmla="*/ 42 h 381"/>
                      <a:gd name="T80" fmla="*/ 586 w 739"/>
                      <a:gd name="T81" fmla="*/ 51 h 381"/>
                      <a:gd name="T82" fmla="*/ 603 w 739"/>
                      <a:gd name="T83" fmla="*/ 34 h 381"/>
                      <a:gd name="T84" fmla="*/ 620 w 739"/>
                      <a:gd name="T85" fmla="*/ 34 h 381"/>
                      <a:gd name="T86" fmla="*/ 646 w 739"/>
                      <a:gd name="T87" fmla="*/ 51 h 381"/>
                      <a:gd name="T88" fmla="*/ 663 w 739"/>
                      <a:gd name="T89" fmla="*/ 85 h 381"/>
                      <a:gd name="T90" fmla="*/ 654 w 739"/>
                      <a:gd name="T91" fmla="*/ 102 h 381"/>
                      <a:gd name="T92" fmla="*/ 680 w 739"/>
                      <a:gd name="T93" fmla="*/ 127 h 381"/>
                      <a:gd name="T94" fmla="*/ 697 w 739"/>
                      <a:gd name="T95" fmla="*/ 144 h 381"/>
                      <a:gd name="T96" fmla="*/ 714 w 739"/>
                      <a:gd name="T97" fmla="*/ 161 h 381"/>
                      <a:gd name="T98" fmla="*/ 731 w 739"/>
                      <a:gd name="T99" fmla="*/ 169 h 381"/>
                      <a:gd name="T100" fmla="*/ 705 w 739"/>
                      <a:gd name="T101" fmla="*/ 212 h 381"/>
                      <a:gd name="T102" fmla="*/ 671 w 739"/>
                      <a:gd name="T103" fmla="*/ 237 h 381"/>
                      <a:gd name="T104" fmla="*/ 654 w 739"/>
                      <a:gd name="T105" fmla="*/ 263 h 381"/>
                      <a:gd name="T106" fmla="*/ 629 w 739"/>
                      <a:gd name="T107" fmla="*/ 288 h 381"/>
                      <a:gd name="T108" fmla="*/ 595 w 739"/>
                      <a:gd name="T109" fmla="*/ 305 h 381"/>
                      <a:gd name="T110" fmla="*/ 518 w 739"/>
                      <a:gd name="T111" fmla="*/ 322 h 381"/>
                      <a:gd name="T112" fmla="*/ 416 w 739"/>
                      <a:gd name="T113" fmla="*/ 330 h 381"/>
                      <a:gd name="T114" fmla="*/ 289 w 739"/>
                      <a:gd name="T115" fmla="*/ 339 h 381"/>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739"/>
                      <a:gd name="T175" fmla="*/ 0 h 381"/>
                      <a:gd name="T176" fmla="*/ 739 w 739"/>
                      <a:gd name="T177" fmla="*/ 381 h 381"/>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739" h="381">
                        <a:moveTo>
                          <a:pt x="289" y="339"/>
                        </a:moveTo>
                        <a:lnTo>
                          <a:pt x="263" y="339"/>
                        </a:lnTo>
                        <a:lnTo>
                          <a:pt x="238" y="347"/>
                        </a:lnTo>
                        <a:lnTo>
                          <a:pt x="229" y="347"/>
                        </a:lnTo>
                        <a:lnTo>
                          <a:pt x="204" y="347"/>
                        </a:lnTo>
                        <a:lnTo>
                          <a:pt x="178" y="347"/>
                        </a:lnTo>
                        <a:lnTo>
                          <a:pt x="170" y="347"/>
                        </a:lnTo>
                        <a:lnTo>
                          <a:pt x="153" y="356"/>
                        </a:lnTo>
                        <a:lnTo>
                          <a:pt x="153" y="347"/>
                        </a:lnTo>
                        <a:lnTo>
                          <a:pt x="136" y="347"/>
                        </a:lnTo>
                        <a:lnTo>
                          <a:pt x="136" y="364"/>
                        </a:lnTo>
                        <a:lnTo>
                          <a:pt x="136" y="373"/>
                        </a:lnTo>
                        <a:lnTo>
                          <a:pt x="94" y="373"/>
                        </a:lnTo>
                        <a:lnTo>
                          <a:pt x="60" y="381"/>
                        </a:lnTo>
                        <a:lnTo>
                          <a:pt x="0" y="381"/>
                        </a:lnTo>
                        <a:lnTo>
                          <a:pt x="0" y="364"/>
                        </a:lnTo>
                        <a:lnTo>
                          <a:pt x="9" y="364"/>
                        </a:lnTo>
                        <a:lnTo>
                          <a:pt x="9" y="373"/>
                        </a:lnTo>
                        <a:lnTo>
                          <a:pt x="17" y="373"/>
                        </a:lnTo>
                        <a:lnTo>
                          <a:pt x="17" y="364"/>
                        </a:lnTo>
                        <a:lnTo>
                          <a:pt x="17" y="356"/>
                        </a:lnTo>
                        <a:lnTo>
                          <a:pt x="17" y="347"/>
                        </a:lnTo>
                        <a:lnTo>
                          <a:pt x="26" y="347"/>
                        </a:lnTo>
                        <a:lnTo>
                          <a:pt x="17" y="339"/>
                        </a:lnTo>
                        <a:lnTo>
                          <a:pt x="26" y="330"/>
                        </a:lnTo>
                        <a:lnTo>
                          <a:pt x="26" y="322"/>
                        </a:lnTo>
                        <a:lnTo>
                          <a:pt x="17" y="313"/>
                        </a:lnTo>
                        <a:lnTo>
                          <a:pt x="17" y="305"/>
                        </a:lnTo>
                        <a:lnTo>
                          <a:pt x="26" y="305"/>
                        </a:lnTo>
                        <a:lnTo>
                          <a:pt x="26" y="296"/>
                        </a:lnTo>
                        <a:lnTo>
                          <a:pt x="34" y="288"/>
                        </a:lnTo>
                        <a:lnTo>
                          <a:pt x="43" y="288"/>
                        </a:lnTo>
                        <a:lnTo>
                          <a:pt x="51" y="288"/>
                        </a:lnTo>
                        <a:lnTo>
                          <a:pt x="60" y="296"/>
                        </a:lnTo>
                        <a:lnTo>
                          <a:pt x="68" y="296"/>
                        </a:lnTo>
                        <a:lnTo>
                          <a:pt x="77" y="296"/>
                        </a:lnTo>
                        <a:lnTo>
                          <a:pt x="77" y="305"/>
                        </a:lnTo>
                        <a:lnTo>
                          <a:pt x="85" y="305"/>
                        </a:lnTo>
                        <a:lnTo>
                          <a:pt x="94" y="296"/>
                        </a:lnTo>
                        <a:lnTo>
                          <a:pt x="94" y="288"/>
                        </a:lnTo>
                        <a:lnTo>
                          <a:pt x="85" y="288"/>
                        </a:lnTo>
                        <a:lnTo>
                          <a:pt x="85" y="279"/>
                        </a:lnTo>
                        <a:lnTo>
                          <a:pt x="85" y="271"/>
                        </a:lnTo>
                        <a:lnTo>
                          <a:pt x="85" y="263"/>
                        </a:lnTo>
                        <a:lnTo>
                          <a:pt x="94" y="254"/>
                        </a:lnTo>
                        <a:lnTo>
                          <a:pt x="102" y="254"/>
                        </a:lnTo>
                        <a:lnTo>
                          <a:pt x="119" y="246"/>
                        </a:lnTo>
                        <a:lnTo>
                          <a:pt x="128" y="246"/>
                        </a:lnTo>
                        <a:lnTo>
                          <a:pt x="119" y="237"/>
                        </a:lnTo>
                        <a:lnTo>
                          <a:pt x="111" y="229"/>
                        </a:lnTo>
                        <a:lnTo>
                          <a:pt x="111" y="220"/>
                        </a:lnTo>
                        <a:lnTo>
                          <a:pt x="119" y="220"/>
                        </a:lnTo>
                        <a:lnTo>
                          <a:pt x="119" y="212"/>
                        </a:lnTo>
                        <a:lnTo>
                          <a:pt x="128" y="203"/>
                        </a:lnTo>
                        <a:lnTo>
                          <a:pt x="136" y="212"/>
                        </a:lnTo>
                        <a:lnTo>
                          <a:pt x="136" y="203"/>
                        </a:lnTo>
                        <a:lnTo>
                          <a:pt x="136" y="195"/>
                        </a:lnTo>
                        <a:lnTo>
                          <a:pt x="136" y="186"/>
                        </a:lnTo>
                        <a:lnTo>
                          <a:pt x="145" y="195"/>
                        </a:lnTo>
                        <a:lnTo>
                          <a:pt x="153" y="186"/>
                        </a:lnTo>
                        <a:lnTo>
                          <a:pt x="162" y="186"/>
                        </a:lnTo>
                        <a:lnTo>
                          <a:pt x="162" y="195"/>
                        </a:lnTo>
                        <a:lnTo>
                          <a:pt x="170" y="195"/>
                        </a:lnTo>
                        <a:lnTo>
                          <a:pt x="170" y="186"/>
                        </a:lnTo>
                        <a:lnTo>
                          <a:pt x="162" y="186"/>
                        </a:lnTo>
                        <a:lnTo>
                          <a:pt x="162" y="178"/>
                        </a:lnTo>
                        <a:lnTo>
                          <a:pt x="178" y="186"/>
                        </a:lnTo>
                        <a:lnTo>
                          <a:pt x="187" y="186"/>
                        </a:lnTo>
                        <a:lnTo>
                          <a:pt x="195" y="186"/>
                        </a:lnTo>
                        <a:lnTo>
                          <a:pt x="204" y="186"/>
                        </a:lnTo>
                        <a:lnTo>
                          <a:pt x="204" y="195"/>
                        </a:lnTo>
                        <a:lnTo>
                          <a:pt x="212" y="195"/>
                        </a:lnTo>
                        <a:lnTo>
                          <a:pt x="221" y="195"/>
                        </a:lnTo>
                        <a:lnTo>
                          <a:pt x="221" y="186"/>
                        </a:lnTo>
                        <a:lnTo>
                          <a:pt x="221" y="178"/>
                        </a:lnTo>
                        <a:lnTo>
                          <a:pt x="229" y="178"/>
                        </a:lnTo>
                        <a:lnTo>
                          <a:pt x="238" y="178"/>
                        </a:lnTo>
                        <a:lnTo>
                          <a:pt x="238" y="169"/>
                        </a:lnTo>
                        <a:lnTo>
                          <a:pt x="246" y="169"/>
                        </a:lnTo>
                        <a:lnTo>
                          <a:pt x="255" y="178"/>
                        </a:lnTo>
                        <a:lnTo>
                          <a:pt x="263" y="178"/>
                        </a:lnTo>
                        <a:lnTo>
                          <a:pt x="263" y="186"/>
                        </a:lnTo>
                        <a:lnTo>
                          <a:pt x="263" y="178"/>
                        </a:lnTo>
                        <a:lnTo>
                          <a:pt x="272" y="178"/>
                        </a:lnTo>
                        <a:lnTo>
                          <a:pt x="272" y="169"/>
                        </a:lnTo>
                        <a:lnTo>
                          <a:pt x="272" y="161"/>
                        </a:lnTo>
                        <a:lnTo>
                          <a:pt x="280" y="161"/>
                        </a:lnTo>
                        <a:lnTo>
                          <a:pt x="280" y="152"/>
                        </a:lnTo>
                        <a:lnTo>
                          <a:pt x="289" y="144"/>
                        </a:lnTo>
                        <a:lnTo>
                          <a:pt x="280" y="144"/>
                        </a:lnTo>
                        <a:lnTo>
                          <a:pt x="280" y="135"/>
                        </a:lnTo>
                        <a:lnTo>
                          <a:pt x="289" y="135"/>
                        </a:lnTo>
                        <a:lnTo>
                          <a:pt x="289" y="144"/>
                        </a:lnTo>
                        <a:lnTo>
                          <a:pt x="297" y="144"/>
                        </a:lnTo>
                        <a:lnTo>
                          <a:pt x="297" y="152"/>
                        </a:lnTo>
                        <a:lnTo>
                          <a:pt x="297" y="161"/>
                        </a:lnTo>
                        <a:lnTo>
                          <a:pt x="306" y="161"/>
                        </a:lnTo>
                        <a:lnTo>
                          <a:pt x="314" y="161"/>
                        </a:lnTo>
                        <a:lnTo>
                          <a:pt x="323" y="161"/>
                        </a:lnTo>
                        <a:lnTo>
                          <a:pt x="331" y="161"/>
                        </a:lnTo>
                        <a:lnTo>
                          <a:pt x="331" y="152"/>
                        </a:lnTo>
                        <a:lnTo>
                          <a:pt x="331" y="135"/>
                        </a:lnTo>
                        <a:lnTo>
                          <a:pt x="340" y="127"/>
                        </a:lnTo>
                        <a:lnTo>
                          <a:pt x="340" y="119"/>
                        </a:lnTo>
                        <a:lnTo>
                          <a:pt x="348" y="127"/>
                        </a:lnTo>
                        <a:lnTo>
                          <a:pt x="357" y="119"/>
                        </a:lnTo>
                        <a:lnTo>
                          <a:pt x="357" y="110"/>
                        </a:lnTo>
                        <a:lnTo>
                          <a:pt x="357" y="102"/>
                        </a:lnTo>
                        <a:lnTo>
                          <a:pt x="365" y="93"/>
                        </a:lnTo>
                        <a:lnTo>
                          <a:pt x="374" y="85"/>
                        </a:lnTo>
                        <a:lnTo>
                          <a:pt x="374" y="76"/>
                        </a:lnTo>
                        <a:lnTo>
                          <a:pt x="374" y="68"/>
                        </a:lnTo>
                        <a:lnTo>
                          <a:pt x="374" y="59"/>
                        </a:lnTo>
                        <a:lnTo>
                          <a:pt x="382" y="59"/>
                        </a:lnTo>
                        <a:lnTo>
                          <a:pt x="391" y="59"/>
                        </a:lnTo>
                        <a:lnTo>
                          <a:pt x="399" y="59"/>
                        </a:lnTo>
                        <a:lnTo>
                          <a:pt x="408" y="51"/>
                        </a:lnTo>
                        <a:lnTo>
                          <a:pt x="416" y="51"/>
                        </a:lnTo>
                        <a:lnTo>
                          <a:pt x="433" y="42"/>
                        </a:lnTo>
                        <a:lnTo>
                          <a:pt x="433" y="34"/>
                        </a:lnTo>
                        <a:lnTo>
                          <a:pt x="425" y="34"/>
                        </a:lnTo>
                        <a:lnTo>
                          <a:pt x="425" y="25"/>
                        </a:lnTo>
                        <a:lnTo>
                          <a:pt x="425" y="17"/>
                        </a:lnTo>
                        <a:lnTo>
                          <a:pt x="416" y="17"/>
                        </a:lnTo>
                        <a:lnTo>
                          <a:pt x="416" y="8"/>
                        </a:lnTo>
                        <a:lnTo>
                          <a:pt x="425" y="8"/>
                        </a:lnTo>
                        <a:lnTo>
                          <a:pt x="433" y="8"/>
                        </a:lnTo>
                        <a:lnTo>
                          <a:pt x="433" y="0"/>
                        </a:lnTo>
                        <a:lnTo>
                          <a:pt x="442" y="8"/>
                        </a:lnTo>
                        <a:lnTo>
                          <a:pt x="450" y="8"/>
                        </a:lnTo>
                        <a:lnTo>
                          <a:pt x="459" y="0"/>
                        </a:lnTo>
                        <a:lnTo>
                          <a:pt x="467" y="0"/>
                        </a:lnTo>
                        <a:lnTo>
                          <a:pt x="467" y="8"/>
                        </a:lnTo>
                        <a:lnTo>
                          <a:pt x="476" y="8"/>
                        </a:lnTo>
                        <a:lnTo>
                          <a:pt x="484" y="17"/>
                        </a:lnTo>
                        <a:lnTo>
                          <a:pt x="484" y="25"/>
                        </a:lnTo>
                        <a:lnTo>
                          <a:pt x="493" y="34"/>
                        </a:lnTo>
                        <a:lnTo>
                          <a:pt x="493" y="42"/>
                        </a:lnTo>
                        <a:lnTo>
                          <a:pt x="501" y="42"/>
                        </a:lnTo>
                        <a:lnTo>
                          <a:pt x="510" y="42"/>
                        </a:lnTo>
                        <a:lnTo>
                          <a:pt x="518" y="34"/>
                        </a:lnTo>
                        <a:lnTo>
                          <a:pt x="518" y="42"/>
                        </a:lnTo>
                        <a:lnTo>
                          <a:pt x="527" y="42"/>
                        </a:lnTo>
                        <a:lnTo>
                          <a:pt x="535" y="42"/>
                        </a:lnTo>
                        <a:lnTo>
                          <a:pt x="535" y="51"/>
                        </a:lnTo>
                        <a:lnTo>
                          <a:pt x="544" y="51"/>
                        </a:lnTo>
                        <a:lnTo>
                          <a:pt x="552" y="51"/>
                        </a:lnTo>
                        <a:lnTo>
                          <a:pt x="552" y="42"/>
                        </a:lnTo>
                        <a:lnTo>
                          <a:pt x="561" y="42"/>
                        </a:lnTo>
                        <a:lnTo>
                          <a:pt x="569" y="42"/>
                        </a:lnTo>
                        <a:lnTo>
                          <a:pt x="578" y="42"/>
                        </a:lnTo>
                        <a:lnTo>
                          <a:pt x="578" y="51"/>
                        </a:lnTo>
                        <a:lnTo>
                          <a:pt x="586" y="51"/>
                        </a:lnTo>
                        <a:lnTo>
                          <a:pt x="595" y="51"/>
                        </a:lnTo>
                        <a:lnTo>
                          <a:pt x="603" y="51"/>
                        </a:lnTo>
                        <a:lnTo>
                          <a:pt x="603" y="42"/>
                        </a:lnTo>
                        <a:lnTo>
                          <a:pt x="603" y="34"/>
                        </a:lnTo>
                        <a:lnTo>
                          <a:pt x="612" y="34"/>
                        </a:lnTo>
                        <a:lnTo>
                          <a:pt x="620" y="25"/>
                        </a:lnTo>
                        <a:lnTo>
                          <a:pt x="620" y="34"/>
                        </a:lnTo>
                        <a:lnTo>
                          <a:pt x="629" y="42"/>
                        </a:lnTo>
                        <a:lnTo>
                          <a:pt x="629" y="51"/>
                        </a:lnTo>
                        <a:lnTo>
                          <a:pt x="637" y="51"/>
                        </a:lnTo>
                        <a:lnTo>
                          <a:pt x="646" y="51"/>
                        </a:lnTo>
                        <a:lnTo>
                          <a:pt x="646" y="59"/>
                        </a:lnTo>
                        <a:lnTo>
                          <a:pt x="654" y="59"/>
                        </a:lnTo>
                        <a:lnTo>
                          <a:pt x="654" y="68"/>
                        </a:lnTo>
                        <a:lnTo>
                          <a:pt x="663" y="76"/>
                        </a:lnTo>
                        <a:lnTo>
                          <a:pt x="663" y="85"/>
                        </a:lnTo>
                        <a:lnTo>
                          <a:pt x="654" y="85"/>
                        </a:lnTo>
                        <a:lnTo>
                          <a:pt x="663" y="93"/>
                        </a:lnTo>
                        <a:lnTo>
                          <a:pt x="654" y="102"/>
                        </a:lnTo>
                        <a:lnTo>
                          <a:pt x="663" y="102"/>
                        </a:lnTo>
                        <a:lnTo>
                          <a:pt x="671" y="119"/>
                        </a:lnTo>
                        <a:lnTo>
                          <a:pt x="680" y="119"/>
                        </a:lnTo>
                        <a:lnTo>
                          <a:pt x="680" y="127"/>
                        </a:lnTo>
                        <a:lnTo>
                          <a:pt x="671" y="127"/>
                        </a:lnTo>
                        <a:lnTo>
                          <a:pt x="680" y="127"/>
                        </a:lnTo>
                        <a:lnTo>
                          <a:pt x="688" y="135"/>
                        </a:lnTo>
                        <a:lnTo>
                          <a:pt x="688" y="144"/>
                        </a:lnTo>
                        <a:lnTo>
                          <a:pt x="697" y="144"/>
                        </a:lnTo>
                        <a:lnTo>
                          <a:pt x="697" y="152"/>
                        </a:lnTo>
                        <a:lnTo>
                          <a:pt x="705" y="161"/>
                        </a:lnTo>
                        <a:lnTo>
                          <a:pt x="714" y="161"/>
                        </a:lnTo>
                        <a:lnTo>
                          <a:pt x="722" y="161"/>
                        </a:lnTo>
                        <a:lnTo>
                          <a:pt x="722" y="169"/>
                        </a:lnTo>
                        <a:lnTo>
                          <a:pt x="714" y="169"/>
                        </a:lnTo>
                        <a:lnTo>
                          <a:pt x="722" y="169"/>
                        </a:lnTo>
                        <a:lnTo>
                          <a:pt x="731" y="169"/>
                        </a:lnTo>
                        <a:lnTo>
                          <a:pt x="739" y="169"/>
                        </a:lnTo>
                        <a:lnTo>
                          <a:pt x="705" y="203"/>
                        </a:lnTo>
                        <a:lnTo>
                          <a:pt x="705" y="212"/>
                        </a:lnTo>
                        <a:lnTo>
                          <a:pt x="697" y="212"/>
                        </a:lnTo>
                        <a:lnTo>
                          <a:pt x="680" y="220"/>
                        </a:lnTo>
                        <a:lnTo>
                          <a:pt x="671" y="237"/>
                        </a:lnTo>
                        <a:lnTo>
                          <a:pt x="671" y="246"/>
                        </a:lnTo>
                        <a:lnTo>
                          <a:pt x="663" y="246"/>
                        </a:lnTo>
                        <a:lnTo>
                          <a:pt x="654" y="254"/>
                        </a:lnTo>
                        <a:lnTo>
                          <a:pt x="654" y="263"/>
                        </a:lnTo>
                        <a:lnTo>
                          <a:pt x="646" y="271"/>
                        </a:lnTo>
                        <a:lnTo>
                          <a:pt x="637" y="271"/>
                        </a:lnTo>
                        <a:lnTo>
                          <a:pt x="629" y="279"/>
                        </a:lnTo>
                        <a:lnTo>
                          <a:pt x="637" y="288"/>
                        </a:lnTo>
                        <a:lnTo>
                          <a:pt x="629" y="288"/>
                        </a:lnTo>
                        <a:lnTo>
                          <a:pt x="612" y="296"/>
                        </a:lnTo>
                        <a:lnTo>
                          <a:pt x="603" y="296"/>
                        </a:lnTo>
                        <a:lnTo>
                          <a:pt x="603" y="305"/>
                        </a:lnTo>
                        <a:lnTo>
                          <a:pt x="595" y="305"/>
                        </a:lnTo>
                        <a:lnTo>
                          <a:pt x="586" y="313"/>
                        </a:lnTo>
                        <a:lnTo>
                          <a:pt x="578" y="313"/>
                        </a:lnTo>
                        <a:lnTo>
                          <a:pt x="552" y="313"/>
                        </a:lnTo>
                        <a:lnTo>
                          <a:pt x="544" y="313"/>
                        </a:lnTo>
                        <a:lnTo>
                          <a:pt x="518" y="322"/>
                        </a:lnTo>
                        <a:lnTo>
                          <a:pt x="467" y="322"/>
                        </a:lnTo>
                        <a:lnTo>
                          <a:pt x="442" y="322"/>
                        </a:lnTo>
                        <a:lnTo>
                          <a:pt x="416" y="330"/>
                        </a:lnTo>
                        <a:lnTo>
                          <a:pt x="399" y="330"/>
                        </a:lnTo>
                        <a:lnTo>
                          <a:pt x="365" y="330"/>
                        </a:lnTo>
                        <a:lnTo>
                          <a:pt x="348" y="339"/>
                        </a:lnTo>
                        <a:lnTo>
                          <a:pt x="323" y="339"/>
                        </a:lnTo>
                        <a:lnTo>
                          <a:pt x="297" y="339"/>
                        </a:lnTo>
                        <a:lnTo>
                          <a:pt x="289" y="339"/>
                        </a:lnTo>
                        <a:close/>
                      </a:path>
                    </a:pathLst>
                  </a:custGeom>
                  <a:solidFill>
                    <a:srgbClr val="8DA3FF"/>
                  </a:solidFill>
                  <a:ln w="12700">
                    <a:solidFill>
                      <a:schemeClr val="tx1"/>
                    </a:solidFill>
                    <a:round/>
                    <a:headEnd/>
                    <a:tailEnd/>
                  </a:ln>
                </p:spPr>
                <p:txBody>
                  <a:bodyPr/>
                  <a:lstStyle/>
                  <a:p>
                    <a:endParaRPr lang="en-US" sz="1350"/>
                  </a:p>
                </p:txBody>
              </p:sp>
              <p:sp>
                <p:nvSpPr>
                  <p:cNvPr id="331" name="Freeform 125"/>
                  <p:cNvSpPr>
                    <a:spLocks/>
                  </p:cNvSpPr>
                  <p:nvPr/>
                </p:nvSpPr>
                <p:spPr bwMode="auto">
                  <a:xfrm>
                    <a:off x="3589" y="2445"/>
                    <a:ext cx="9" cy="8"/>
                  </a:xfrm>
                  <a:custGeom>
                    <a:avLst/>
                    <a:gdLst>
                      <a:gd name="T0" fmla="*/ 0 w 9"/>
                      <a:gd name="T1" fmla="*/ 8 h 8"/>
                      <a:gd name="T2" fmla="*/ 0 w 9"/>
                      <a:gd name="T3" fmla="*/ 8 h 8"/>
                      <a:gd name="T4" fmla="*/ 0 w 9"/>
                      <a:gd name="T5" fmla="*/ 8 h 8"/>
                      <a:gd name="T6" fmla="*/ 0 w 9"/>
                      <a:gd name="T7" fmla="*/ 0 h 8"/>
                      <a:gd name="T8" fmla="*/ 0 w 9"/>
                      <a:gd name="T9" fmla="*/ 0 h 8"/>
                      <a:gd name="T10" fmla="*/ 9 w 9"/>
                      <a:gd name="T11" fmla="*/ 0 h 8"/>
                      <a:gd name="T12" fmla="*/ 9 w 9"/>
                      <a:gd name="T13" fmla="*/ 8 h 8"/>
                      <a:gd name="T14" fmla="*/ 9 w 9"/>
                      <a:gd name="T15" fmla="*/ 8 h 8"/>
                      <a:gd name="T16" fmla="*/ 9 w 9"/>
                      <a:gd name="T17" fmla="*/ 8 h 8"/>
                      <a:gd name="T18" fmla="*/ 9 w 9"/>
                      <a:gd name="T19" fmla="*/ 8 h 8"/>
                      <a:gd name="T20" fmla="*/ 0 w 9"/>
                      <a:gd name="T21" fmla="*/ 8 h 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9"/>
                      <a:gd name="T34" fmla="*/ 0 h 8"/>
                      <a:gd name="T35" fmla="*/ 9 w 9"/>
                      <a:gd name="T36" fmla="*/ 8 h 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9" h="8">
                        <a:moveTo>
                          <a:pt x="0" y="8"/>
                        </a:moveTo>
                        <a:lnTo>
                          <a:pt x="0" y="8"/>
                        </a:lnTo>
                        <a:lnTo>
                          <a:pt x="0" y="0"/>
                        </a:lnTo>
                        <a:lnTo>
                          <a:pt x="9" y="0"/>
                        </a:lnTo>
                        <a:lnTo>
                          <a:pt x="9" y="8"/>
                        </a:lnTo>
                        <a:lnTo>
                          <a:pt x="0" y="8"/>
                        </a:lnTo>
                        <a:close/>
                      </a:path>
                    </a:pathLst>
                  </a:custGeom>
                  <a:solidFill>
                    <a:srgbClr val="8DA3FF"/>
                  </a:solidFill>
                  <a:ln w="12700">
                    <a:solidFill>
                      <a:schemeClr val="tx1"/>
                    </a:solidFill>
                    <a:round/>
                    <a:headEnd/>
                    <a:tailEnd/>
                  </a:ln>
                </p:spPr>
                <p:txBody>
                  <a:bodyPr/>
                  <a:lstStyle/>
                  <a:p>
                    <a:endParaRPr lang="en-US" sz="1350"/>
                  </a:p>
                </p:txBody>
              </p:sp>
              <p:sp>
                <p:nvSpPr>
                  <p:cNvPr id="332" name="Freeform 126"/>
                  <p:cNvSpPr>
                    <a:spLocks/>
                  </p:cNvSpPr>
                  <p:nvPr/>
                </p:nvSpPr>
                <p:spPr bwMode="auto">
                  <a:xfrm>
                    <a:off x="2315" y="2004"/>
                    <a:ext cx="756" cy="407"/>
                  </a:xfrm>
                  <a:custGeom>
                    <a:avLst/>
                    <a:gdLst>
                      <a:gd name="T0" fmla="*/ 671 w 756"/>
                      <a:gd name="T1" fmla="*/ 407 h 407"/>
                      <a:gd name="T2" fmla="*/ 637 w 756"/>
                      <a:gd name="T3" fmla="*/ 407 h 407"/>
                      <a:gd name="T4" fmla="*/ 612 w 756"/>
                      <a:gd name="T5" fmla="*/ 407 h 407"/>
                      <a:gd name="T6" fmla="*/ 544 w 756"/>
                      <a:gd name="T7" fmla="*/ 407 h 407"/>
                      <a:gd name="T8" fmla="*/ 467 w 756"/>
                      <a:gd name="T9" fmla="*/ 407 h 407"/>
                      <a:gd name="T10" fmla="*/ 399 w 756"/>
                      <a:gd name="T11" fmla="*/ 407 h 407"/>
                      <a:gd name="T12" fmla="*/ 357 w 756"/>
                      <a:gd name="T13" fmla="*/ 407 h 407"/>
                      <a:gd name="T14" fmla="*/ 264 w 756"/>
                      <a:gd name="T15" fmla="*/ 407 h 407"/>
                      <a:gd name="T16" fmla="*/ 213 w 756"/>
                      <a:gd name="T17" fmla="*/ 398 h 407"/>
                      <a:gd name="T18" fmla="*/ 145 w 756"/>
                      <a:gd name="T19" fmla="*/ 398 h 407"/>
                      <a:gd name="T20" fmla="*/ 102 w 756"/>
                      <a:gd name="T21" fmla="*/ 398 h 407"/>
                      <a:gd name="T22" fmla="*/ 0 w 756"/>
                      <a:gd name="T23" fmla="*/ 390 h 407"/>
                      <a:gd name="T24" fmla="*/ 9 w 756"/>
                      <a:gd name="T25" fmla="*/ 339 h 407"/>
                      <a:gd name="T26" fmla="*/ 9 w 756"/>
                      <a:gd name="T27" fmla="*/ 297 h 407"/>
                      <a:gd name="T28" fmla="*/ 9 w 756"/>
                      <a:gd name="T29" fmla="*/ 229 h 407"/>
                      <a:gd name="T30" fmla="*/ 17 w 756"/>
                      <a:gd name="T31" fmla="*/ 170 h 407"/>
                      <a:gd name="T32" fmla="*/ 17 w 756"/>
                      <a:gd name="T33" fmla="*/ 119 h 407"/>
                      <a:gd name="T34" fmla="*/ 26 w 756"/>
                      <a:gd name="T35" fmla="*/ 59 h 407"/>
                      <a:gd name="T36" fmla="*/ 85 w 756"/>
                      <a:gd name="T37" fmla="*/ 9 h 407"/>
                      <a:gd name="T38" fmla="*/ 153 w 756"/>
                      <a:gd name="T39" fmla="*/ 9 h 407"/>
                      <a:gd name="T40" fmla="*/ 204 w 756"/>
                      <a:gd name="T41" fmla="*/ 17 h 407"/>
                      <a:gd name="T42" fmla="*/ 264 w 756"/>
                      <a:gd name="T43" fmla="*/ 17 h 407"/>
                      <a:gd name="T44" fmla="*/ 314 w 756"/>
                      <a:gd name="T45" fmla="*/ 17 h 407"/>
                      <a:gd name="T46" fmla="*/ 374 w 756"/>
                      <a:gd name="T47" fmla="*/ 17 h 407"/>
                      <a:gd name="T48" fmla="*/ 425 w 756"/>
                      <a:gd name="T49" fmla="*/ 17 h 407"/>
                      <a:gd name="T50" fmla="*/ 484 w 756"/>
                      <a:gd name="T51" fmla="*/ 26 h 407"/>
                      <a:gd name="T52" fmla="*/ 535 w 756"/>
                      <a:gd name="T53" fmla="*/ 26 h 407"/>
                      <a:gd name="T54" fmla="*/ 595 w 756"/>
                      <a:gd name="T55" fmla="*/ 26 h 407"/>
                      <a:gd name="T56" fmla="*/ 637 w 756"/>
                      <a:gd name="T57" fmla="*/ 26 h 407"/>
                      <a:gd name="T58" fmla="*/ 680 w 756"/>
                      <a:gd name="T59" fmla="*/ 26 h 407"/>
                      <a:gd name="T60" fmla="*/ 688 w 756"/>
                      <a:gd name="T61" fmla="*/ 34 h 407"/>
                      <a:gd name="T62" fmla="*/ 697 w 756"/>
                      <a:gd name="T63" fmla="*/ 34 h 407"/>
                      <a:gd name="T64" fmla="*/ 705 w 756"/>
                      <a:gd name="T65" fmla="*/ 42 h 407"/>
                      <a:gd name="T66" fmla="*/ 714 w 756"/>
                      <a:gd name="T67" fmla="*/ 34 h 407"/>
                      <a:gd name="T68" fmla="*/ 722 w 756"/>
                      <a:gd name="T69" fmla="*/ 34 h 407"/>
                      <a:gd name="T70" fmla="*/ 722 w 756"/>
                      <a:gd name="T71" fmla="*/ 42 h 407"/>
                      <a:gd name="T72" fmla="*/ 722 w 756"/>
                      <a:gd name="T73" fmla="*/ 42 h 407"/>
                      <a:gd name="T74" fmla="*/ 722 w 756"/>
                      <a:gd name="T75" fmla="*/ 51 h 407"/>
                      <a:gd name="T76" fmla="*/ 722 w 756"/>
                      <a:gd name="T77" fmla="*/ 51 h 407"/>
                      <a:gd name="T78" fmla="*/ 722 w 756"/>
                      <a:gd name="T79" fmla="*/ 51 h 407"/>
                      <a:gd name="T80" fmla="*/ 722 w 756"/>
                      <a:gd name="T81" fmla="*/ 59 h 407"/>
                      <a:gd name="T82" fmla="*/ 714 w 756"/>
                      <a:gd name="T83" fmla="*/ 59 h 407"/>
                      <a:gd name="T84" fmla="*/ 714 w 756"/>
                      <a:gd name="T85" fmla="*/ 59 h 407"/>
                      <a:gd name="T86" fmla="*/ 705 w 756"/>
                      <a:gd name="T87" fmla="*/ 68 h 407"/>
                      <a:gd name="T88" fmla="*/ 705 w 756"/>
                      <a:gd name="T89" fmla="*/ 76 h 407"/>
                      <a:gd name="T90" fmla="*/ 705 w 756"/>
                      <a:gd name="T91" fmla="*/ 85 h 407"/>
                      <a:gd name="T92" fmla="*/ 714 w 756"/>
                      <a:gd name="T93" fmla="*/ 93 h 407"/>
                      <a:gd name="T94" fmla="*/ 722 w 756"/>
                      <a:gd name="T95" fmla="*/ 102 h 407"/>
                      <a:gd name="T96" fmla="*/ 722 w 756"/>
                      <a:gd name="T97" fmla="*/ 110 h 407"/>
                      <a:gd name="T98" fmla="*/ 722 w 756"/>
                      <a:gd name="T99" fmla="*/ 110 h 407"/>
                      <a:gd name="T100" fmla="*/ 731 w 756"/>
                      <a:gd name="T101" fmla="*/ 127 h 407"/>
                      <a:gd name="T102" fmla="*/ 739 w 756"/>
                      <a:gd name="T103" fmla="*/ 127 h 407"/>
                      <a:gd name="T104" fmla="*/ 748 w 756"/>
                      <a:gd name="T105" fmla="*/ 127 h 407"/>
                      <a:gd name="T106" fmla="*/ 756 w 756"/>
                      <a:gd name="T107" fmla="*/ 136 h 407"/>
                      <a:gd name="T108" fmla="*/ 756 w 756"/>
                      <a:gd name="T109" fmla="*/ 144 h 407"/>
                      <a:gd name="T110" fmla="*/ 756 w 756"/>
                      <a:gd name="T111" fmla="*/ 187 h 407"/>
                      <a:gd name="T112" fmla="*/ 756 w 756"/>
                      <a:gd name="T113" fmla="*/ 229 h 407"/>
                      <a:gd name="T114" fmla="*/ 756 w 756"/>
                      <a:gd name="T115" fmla="*/ 280 h 407"/>
                      <a:gd name="T116" fmla="*/ 756 w 756"/>
                      <a:gd name="T117" fmla="*/ 322 h 407"/>
                      <a:gd name="T118" fmla="*/ 756 w 756"/>
                      <a:gd name="T119" fmla="*/ 364 h 407"/>
                      <a:gd name="T120" fmla="*/ 756 w 756"/>
                      <a:gd name="T121" fmla="*/ 407 h 407"/>
                      <a:gd name="T122" fmla="*/ 705 w 756"/>
                      <a:gd name="T123" fmla="*/ 407 h 40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56"/>
                      <a:gd name="T187" fmla="*/ 0 h 407"/>
                      <a:gd name="T188" fmla="*/ 756 w 756"/>
                      <a:gd name="T189" fmla="*/ 407 h 40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56" h="407">
                        <a:moveTo>
                          <a:pt x="705" y="407"/>
                        </a:moveTo>
                        <a:lnTo>
                          <a:pt x="671" y="407"/>
                        </a:lnTo>
                        <a:lnTo>
                          <a:pt x="663" y="407"/>
                        </a:lnTo>
                        <a:lnTo>
                          <a:pt x="637" y="407"/>
                        </a:lnTo>
                        <a:lnTo>
                          <a:pt x="620" y="407"/>
                        </a:lnTo>
                        <a:lnTo>
                          <a:pt x="612" y="407"/>
                        </a:lnTo>
                        <a:lnTo>
                          <a:pt x="561" y="407"/>
                        </a:lnTo>
                        <a:lnTo>
                          <a:pt x="544" y="407"/>
                        </a:lnTo>
                        <a:lnTo>
                          <a:pt x="501" y="407"/>
                        </a:lnTo>
                        <a:lnTo>
                          <a:pt x="467" y="407"/>
                        </a:lnTo>
                        <a:lnTo>
                          <a:pt x="433" y="407"/>
                        </a:lnTo>
                        <a:lnTo>
                          <a:pt x="399" y="407"/>
                        </a:lnTo>
                        <a:lnTo>
                          <a:pt x="374" y="407"/>
                        </a:lnTo>
                        <a:lnTo>
                          <a:pt x="357" y="407"/>
                        </a:lnTo>
                        <a:lnTo>
                          <a:pt x="314" y="407"/>
                        </a:lnTo>
                        <a:lnTo>
                          <a:pt x="264" y="407"/>
                        </a:lnTo>
                        <a:lnTo>
                          <a:pt x="255" y="407"/>
                        </a:lnTo>
                        <a:lnTo>
                          <a:pt x="213" y="398"/>
                        </a:lnTo>
                        <a:lnTo>
                          <a:pt x="204" y="398"/>
                        </a:lnTo>
                        <a:lnTo>
                          <a:pt x="145" y="398"/>
                        </a:lnTo>
                        <a:lnTo>
                          <a:pt x="111" y="398"/>
                        </a:lnTo>
                        <a:lnTo>
                          <a:pt x="102" y="398"/>
                        </a:lnTo>
                        <a:lnTo>
                          <a:pt x="51" y="390"/>
                        </a:lnTo>
                        <a:lnTo>
                          <a:pt x="0" y="390"/>
                        </a:lnTo>
                        <a:lnTo>
                          <a:pt x="9" y="339"/>
                        </a:lnTo>
                        <a:lnTo>
                          <a:pt x="9" y="305"/>
                        </a:lnTo>
                        <a:lnTo>
                          <a:pt x="9" y="297"/>
                        </a:lnTo>
                        <a:lnTo>
                          <a:pt x="9" y="229"/>
                        </a:lnTo>
                        <a:lnTo>
                          <a:pt x="17" y="187"/>
                        </a:lnTo>
                        <a:lnTo>
                          <a:pt x="17" y="170"/>
                        </a:lnTo>
                        <a:lnTo>
                          <a:pt x="17" y="127"/>
                        </a:lnTo>
                        <a:lnTo>
                          <a:pt x="17" y="119"/>
                        </a:lnTo>
                        <a:lnTo>
                          <a:pt x="26" y="59"/>
                        </a:lnTo>
                        <a:lnTo>
                          <a:pt x="26" y="0"/>
                        </a:lnTo>
                        <a:lnTo>
                          <a:pt x="85" y="9"/>
                        </a:lnTo>
                        <a:lnTo>
                          <a:pt x="94" y="9"/>
                        </a:lnTo>
                        <a:lnTo>
                          <a:pt x="153" y="9"/>
                        </a:lnTo>
                        <a:lnTo>
                          <a:pt x="204" y="17"/>
                        </a:lnTo>
                        <a:lnTo>
                          <a:pt x="213" y="17"/>
                        </a:lnTo>
                        <a:lnTo>
                          <a:pt x="264" y="17"/>
                        </a:lnTo>
                        <a:lnTo>
                          <a:pt x="306" y="17"/>
                        </a:lnTo>
                        <a:lnTo>
                          <a:pt x="314" y="17"/>
                        </a:lnTo>
                        <a:lnTo>
                          <a:pt x="348" y="17"/>
                        </a:lnTo>
                        <a:lnTo>
                          <a:pt x="374" y="17"/>
                        </a:lnTo>
                        <a:lnTo>
                          <a:pt x="399" y="17"/>
                        </a:lnTo>
                        <a:lnTo>
                          <a:pt x="425" y="17"/>
                        </a:lnTo>
                        <a:lnTo>
                          <a:pt x="442" y="17"/>
                        </a:lnTo>
                        <a:lnTo>
                          <a:pt x="484" y="26"/>
                        </a:lnTo>
                        <a:lnTo>
                          <a:pt x="527" y="26"/>
                        </a:lnTo>
                        <a:lnTo>
                          <a:pt x="535" y="26"/>
                        </a:lnTo>
                        <a:lnTo>
                          <a:pt x="569" y="26"/>
                        </a:lnTo>
                        <a:lnTo>
                          <a:pt x="595" y="26"/>
                        </a:lnTo>
                        <a:lnTo>
                          <a:pt x="612" y="26"/>
                        </a:lnTo>
                        <a:lnTo>
                          <a:pt x="637" y="26"/>
                        </a:lnTo>
                        <a:lnTo>
                          <a:pt x="680" y="26"/>
                        </a:lnTo>
                        <a:lnTo>
                          <a:pt x="688" y="34"/>
                        </a:lnTo>
                        <a:lnTo>
                          <a:pt x="697" y="34"/>
                        </a:lnTo>
                        <a:lnTo>
                          <a:pt x="705" y="42"/>
                        </a:lnTo>
                        <a:lnTo>
                          <a:pt x="705" y="34"/>
                        </a:lnTo>
                        <a:lnTo>
                          <a:pt x="714" y="34"/>
                        </a:lnTo>
                        <a:lnTo>
                          <a:pt x="722" y="34"/>
                        </a:lnTo>
                        <a:lnTo>
                          <a:pt x="722" y="42"/>
                        </a:lnTo>
                        <a:lnTo>
                          <a:pt x="722" y="51"/>
                        </a:lnTo>
                        <a:lnTo>
                          <a:pt x="722" y="59"/>
                        </a:lnTo>
                        <a:lnTo>
                          <a:pt x="714" y="59"/>
                        </a:lnTo>
                        <a:lnTo>
                          <a:pt x="714" y="68"/>
                        </a:lnTo>
                        <a:lnTo>
                          <a:pt x="705" y="68"/>
                        </a:lnTo>
                        <a:lnTo>
                          <a:pt x="705" y="76"/>
                        </a:lnTo>
                        <a:lnTo>
                          <a:pt x="705" y="85"/>
                        </a:lnTo>
                        <a:lnTo>
                          <a:pt x="705" y="93"/>
                        </a:lnTo>
                        <a:lnTo>
                          <a:pt x="714" y="93"/>
                        </a:lnTo>
                        <a:lnTo>
                          <a:pt x="714" y="102"/>
                        </a:lnTo>
                        <a:lnTo>
                          <a:pt x="722" y="102"/>
                        </a:lnTo>
                        <a:lnTo>
                          <a:pt x="722" y="110"/>
                        </a:lnTo>
                        <a:lnTo>
                          <a:pt x="731" y="119"/>
                        </a:lnTo>
                        <a:lnTo>
                          <a:pt x="731" y="127"/>
                        </a:lnTo>
                        <a:lnTo>
                          <a:pt x="739" y="127"/>
                        </a:lnTo>
                        <a:lnTo>
                          <a:pt x="748" y="127"/>
                        </a:lnTo>
                        <a:lnTo>
                          <a:pt x="756" y="136"/>
                        </a:lnTo>
                        <a:lnTo>
                          <a:pt x="756" y="144"/>
                        </a:lnTo>
                        <a:lnTo>
                          <a:pt x="756" y="170"/>
                        </a:lnTo>
                        <a:lnTo>
                          <a:pt x="756" y="187"/>
                        </a:lnTo>
                        <a:lnTo>
                          <a:pt x="756" y="220"/>
                        </a:lnTo>
                        <a:lnTo>
                          <a:pt x="756" y="229"/>
                        </a:lnTo>
                        <a:lnTo>
                          <a:pt x="756" y="271"/>
                        </a:lnTo>
                        <a:lnTo>
                          <a:pt x="756" y="280"/>
                        </a:lnTo>
                        <a:lnTo>
                          <a:pt x="756" y="322"/>
                        </a:lnTo>
                        <a:lnTo>
                          <a:pt x="756" y="364"/>
                        </a:lnTo>
                        <a:lnTo>
                          <a:pt x="756" y="398"/>
                        </a:lnTo>
                        <a:lnTo>
                          <a:pt x="756" y="407"/>
                        </a:lnTo>
                        <a:lnTo>
                          <a:pt x="714" y="407"/>
                        </a:lnTo>
                        <a:lnTo>
                          <a:pt x="705" y="407"/>
                        </a:lnTo>
                        <a:close/>
                      </a:path>
                    </a:pathLst>
                  </a:custGeom>
                  <a:solidFill>
                    <a:srgbClr val="8DA3FF"/>
                  </a:solidFill>
                  <a:ln w="12700">
                    <a:solidFill>
                      <a:schemeClr val="tx1"/>
                    </a:solidFill>
                    <a:round/>
                    <a:headEnd/>
                    <a:tailEnd/>
                  </a:ln>
                </p:spPr>
                <p:txBody>
                  <a:bodyPr/>
                  <a:lstStyle/>
                  <a:p>
                    <a:endParaRPr lang="en-US" sz="1350"/>
                  </a:p>
                </p:txBody>
              </p:sp>
              <p:sp>
                <p:nvSpPr>
                  <p:cNvPr id="333" name="Freeform 127"/>
                  <p:cNvSpPr>
                    <a:spLocks/>
                  </p:cNvSpPr>
                  <p:nvPr/>
                </p:nvSpPr>
                <p:spPr bwMode="auto">
                  <a:xfrm>
                    <a:off x="4184" y="1936"/>
                    <a:ext cx="789" cy="449"/>
                  </a:xfrm>
                  <a:custGeom>
                    <a:avLst/>
                    <a:gdLst>
                      <a:gd name="T0" fmla="*/ 373 w 789"/>
                      <a:gd name="T1" fmla="*/ 399 h 449"/>
                      <a:gd name="T2" fmla="*/ 203 w 789"/>
                      <a:gd name="T3" fmla="*/ 424 h 449"/>
                      <a:gd name="T4" fmla="*/ 153 w 789"/>
                      <a:gd name="T5" fmla="*/ 432 h 449"/>
                      <a:gd name="T6" fmla="*/ 42 w 789"/>
                      <a:gd name="T7" fmla="*/ 441 h 449"/>
                      <a:gd name="T8" fmla="*/ 25 w 789"/>
                      <a:gd name="T9" fmla="*/ 441 h 449"/>
                      <a:gd name="T10" fmla="*/ 59 w 789"/>
                      <a:gd name="T11" fmla="*/ 424 h 449"/>
                      <a:gd name="T12" fmla="*/ 76 w 789"/>
                      <a:gd name="T13" fmla="*/ 399 h 449"/>
                      <a:gd name="T14" fmla="*/ 93 w 789"/>
                      <a:gd name="T15" fmla="*/ 373 h 449"/>
                      <a:gd name="T16" fmla="*/ 127 w 789"/>
                      <a:gd name="T17" fmla="*/ 339 h 449"/>
                      <a:gd name="T18" fmla="*/ 161 w 789"/>
                      <a:gd name="T19" fmla="*/ 322 h 449"/>
                      <a:gd name="T20" fmla="*/ 178 w 789"/>
                      <a:gd name="T21" fmla="*/ 331 h 449"/>
                      <a:gd name="T22" fmla="*/ 203 w 789"/>
                      <a:gd name="T23" fmla="*/ 339 h 449"/>
                      <a:gd name="T24" fmla="*/ 220 w 789"/>
                      <a:gd name="T25" fmla="*/ 322 h 449"/>
                      <a:gd name="T26" fmla="*/ 263 w 789"/>
                      <a:gd name="T27" fmla="*/ 322 h 449"/>
                      <a:gd name="T28" fmla="*/ 271 w 789"/>
                      <a:gd name="T29" fmla="*/ 305 h 449"/>
                      <a:gd name="T30" fmla="*/ 280 w 789"/>
                      <a:gd name="T31" fmla="*/ 305 h 449"/>
                      <a:gd name="T32" fmla="*/ 305 w 789"/>
                      <a:gd name="T33" fmla="*/ 288 h 449"/>
                      <a:gd name="T34" fmla="*/ 322 w 789"/>
                      <a:gd name="T35" fmla="*/ 288 h 449"/>
                      <a:gd name="T36" fmla="*/ 331 w 789"/>
                      <a:gd name="T37" fmla="*/ 271 h 449"/>
                      <a:gd name="T38" fmla="*/ 322 w 789"/>
                      <a:gd name="T39" fmla="*/ 263 h 449"/>
                      <a:gd name="T40" fmla="*/ 331 w 789"/>
                      <a:gd name="T41" fmla="*/ 238 h 449"/>
                      <a:gd name="T42" fmla="*/ 348 w 789"/>
                      <a:gd name="T43" fmla="*/ 212 h 449"/>
                      <a:gd name="T44" fmla="*/ 356 w 789"/>
                      <a:gd name="T45" fmla="*/ 178 h 449"/>
                      <a:gd name="T46" fmla="*/ 365 w 789"/>
                      <a:gd name="T47" fmla="*/ 161 h 449"/>
                      <a:gd name="T48" fmla="*/ 365 w 789"/>
                      <a:gd name="T49" fmla="*/ 136 h 449"/>
                      <a:gd name="T50" fmla="*/ 416 w 789"/>
                      <a:gd name="T51" fmla="*/ 119 h 449"/>
                      <a:gd name="T52" fmla="*/ 424 w 789"/>
                      <a:gd name="T53" fmla="*/ 94 h 449"/>
                      <a:gd name="T54" fmla="*/ 450 w 789"/>
                      <a:gd name="T55" fmla="*/ 77 h 449"/>
                      <a:gd name="T56" fmla="*/ 458 w 789"/>
                      <a:gd name="T57" fmla="*/ 68 h 449"/>
                      <a:gd name="T58" fmla="*/ 467 w 789"/>
                      <a:gd name="T59" fmla="*/ 43 h 449"/>
                      <a:gd name="T60" fmla="*/ 475 w 789"/>
                      <a:gd name="T61" fmla="*/ 26 h 449"/>
                      <a:gd name="T62" fmla="*/ 475 w 789"/>
                      <a:gd name="T63" fmla="*/ 0 h 449"/>
                      <a:gd name="T64" fmla="*/ 535 w 789"/>
                      <a:gd name="T65" fmla="*/ 26 h 449"/>
                      <a:gd name="T66" fmla="*/ 552 w 789"/>
                      <a:gd name="T67" fmla="*/ 9 h 449"/>
                      <a:gd name="T68" fmla="*/ 560 w 789"/>
                      <a:gd name="T69" fmla="*/ 26 h 449"/>
                      <a:gd name="T70" fmla="*/ 577 w 789"/>
                      <a:gd name="T71" fmla="*/ 34 h 449"/>
                      <a:gd name="T72" fmla="*/ 611 w 789"/>
                      <a:gd name="T73" fmla="*/ 51 h 449"/>
                      <a:gd name="T74" fmla="*/ 620 w 789"/>
                      <a:gd name="T75" fmla="*/ 68 h 449"/>
                      <a:gd name="T76" fmla="*/ 603 w 789"/>
                      <a:gd name="T77" fmla="*/ 85 h 449"/>
                      <a:gd name="T78" fmla="*/ 603 w 789"/>
                      <a:gd name="T79" fmla="*/ 119 h 449"/>
                      <a:gd name="T80" fmla="*/ 679 w 789"/>
                      <a:gd name="T81" fmla="*/ 144 h 449"/>
                      <a:gd name="T82" fmla="*/ 713 w 789"/>
                      <a:gd name="T83" fmla="*/ 161 h 449"/>
                      <a:gd name="T84" fmla="*/ 696 w 789"/>
                      <a:gd name="T85" fmla="*/ 195 h 449"/>
                      <a:gd name="T86" fmla="*/ 679 w 789"/>
                      <a:gd name="T87" fmla="*/ 178 h 449"/>
                      <a:gd name="T88" fmla="*/ 713 w 789"/>
                      <a:gd name="T89" fmla="*/ 204 h 449"/>
                      <a:gd name="T90" fmla="*/ 705 w 789"/>
                      <a:gd name="T91" fmla="*/ 221 h 449"/>
                      <a:gd name="T92" fmla="*/ 688 w 789"/>
                      <a:gd name="T93" fmla="*/ 229 h 449"/>
                      <a:gd name="T94" fmla="*/ 722 w 789"/>
                      <a:gd name="T95" fmla="*/ 255 h 449"/>
                      <a:gd name="T96" fmla="*/ 739 w 789"/>
                      <a:gd name="T97" fmla="*/ 271 h 449"/>
                      <a:gd name="T98" fmla="*/ 705 w 789"/>
                      <a:gd name="T99" fmla="*/ 263 h 449"/>
                      <a:gd name="T100" fmla="*/ 679 w 789"/>
                      <a:gd name="T101" fmla="*/ 255 h 449"/>
                      <a:gd name="T102" fmla="*/ 679 w 789"/>
                      <a:gd name="T103" fmla="*/ 255 h 449"/>
                      <a:gd name="T104" fmla="*/ 705 w 789"/>
                      <a:gd name="T105" fmla="*/ 280 h 449"/>
                      <a:gd name="T106" fmla="*/ 713 w 789"/>
                      <a:gd name="T107" fmla="*/ 297 h 449"/>
                      <a:gd name="T108" fmla="*/ 730 w 789"/>
                      <a:gd name="T109" fmla="*/ 297 h 449"/>
                      <a:gd name="T110" fmla="*/ 747 w 789"/>
                      <a:gd name="T111" fmla="*/ 280 h 449"/>
                      <a:gd name="T112" fmla="*/ 789 w 789"/>
                      <a:gd name="T113" fmla="*/ 314 h 449"/>
                      <a:gd name="T114" fmla="*/ 764 w 789"/>
                      <a:gd name="T115" fmla="*/ 322 h 449"/>
                      <a:gd name="T116" fmla="*/ 662 w 789"/>
                      <a:gd name="T117" fmla="*/ 348 h 449"/>
                      <a:gd name="T118" fmla="*/ 535 w 789"/>
                      <a:gd name="T119" fmla="*/ 373 h 44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789"/>
                      <a:gd name="T181" fmla="*/ 0 h 449"/>
                      <a:gd name="T182" fmla="*/ 789 w 789"/>
                      <a:gd name="T183" fmla="*/ 449 h 449"/>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789" h="449">
                        <a:moveTo>
                          <a:pt x="458" y="382"/>
                        </a:moveTo>
                        <a:lnTo>
                          <a:pt x="450" y="382"/>
                        </a:lnTo>
                        <a:lnTo>
                          <a:pt x="424" y="390"/>
                        </a:lnTo>
                        <a:lnTo>
                          <a:pt x="407" y="390"/>
                        </a:lnTo>
                        <a:lnTo>
                          <a:pt x="373" y="399"/>
                        </a:lnTo>
                        <a:lnTo>
                          <a:pt x="331" y="407"/>
                        </a:lnTo>
                        <a:lnTo>
                          <a:pt x="314" y="407"/>
                        </a:lnTo>
                        <a:lnTo>
                          <a:pt x="288" y="407"/>
                        </a:lnTo>
                        <a:lnTo>
                          <a:pt x="280" y="415"/>
                        </a:lnTo>
                        <a:lnTo>
                          <a:pt x="237" y="415"/>
                        </a:lnTo>
                        <a:lnTo>
                          <a:pt x="203" y="424"/>
                        </a:lnTo>
                        <a:lnTo>
                          <a:pt x="203" y="415"/>
                        </a:lnTo>
                        <a:lnTo>
                          <a:pt x="187" y="424"/>
                        </a:lnTo>
                        <a:lnTo>
                          <a:pt x="178" y="424"/>
                        </a:lnTo>
                        <a:lnTo>
                          <a:pt x="153" y="424"/>
                        </a:lnTo>
                        <a:lnTo>
                          <a:pt x="153" y="432"/>
                        </a:lnTo>
                        <a:lnTo>
                          <a:pt x="144" y="432"/>
                        </a:lnTo>
                        <a:lnTo>
                          <a:pt x="110" y="432"/>
                        </a:lnTo>
                        <a:lnTo>
                          <a:pt x="85" y="441"/>
                        </a:lnTo>
                        <a:lnTo>
                          <a:pt x="76" y="441"/>
                        </a:lnTo>
                        <a:lnTo>
                          <a:pt x="51" y="441"/>
                        </a:lnTo>
                        <a:lnTo>
                          <a:pt x="42" y="441"/>
                        </a:lnTo>
                        <a:lnTo>
                          <a:pt x="25" y="449"/>
                        </a:lnTo>
                        <a:lnTo>
                          <a:pt x="0" y="449"/>
                        </a:lnTo>
                        <a:lnTo>
                          <a:pt x="8" y="449"/>
                        </a:lnTo>
                        <a:lnTo>
                          <a:pt x="17" y="441"/>
                        </a:lnTo>
                        <a:lnTo>
                          <a:pt x="25" y="441"/>
                        </a:lnTo>
                        <a:lnTo>
                          <a:pt x="25" y="432"/>
                        </a:lnTo>
                        <a:lnTo>
                          <a:pt x="34" y="432"/>
                        </a:lnTo>
                        <a:lnTo>
                          <a:pt x="51" y="424"/>
                        </a:lnTo>
                        <a:lnTo>
                          <a:pt x="59" y="424"/>
                        </a:lnTo>
                        <a:lnTo>
                          <a:pt x="51" y="415"/>
                        </a:lnTo>
                        <a:lnTo>
                          <a:pt x="59" y="407"/>
                        </a:lnTo>
                        <a:lnTo>
                          <a:pt x="68" y="407"/>
                        </a:lnTo>
                        <a:lnTo>
                          <a:pt x="76" y="399"/>
                        </a:lnTo>
                        <a:lnTo>
                          <a:pt x="76" y="390"/>
                        </a:lnTo>
                        <a:lnTo>
                          <a:pt x="85" y="382"/>
                        </a:lnTo>
                        <a:lnTo>
                          <a:pt x="93" y="382"/>
                        </a:lnTo>
                        <a:lnTo>
                          <a:pt x="93" y="373"/>
                        </a:lnTo>
                        <a:lnTo>
                          <a:pt x="102" y="356"/>
                        </a:lnTo>
                        <a:lnTo>
                          <a:pt x="119" y="348"/>
                        </a:lnTo>
                        <a:lnTo>
                          <a:pt x="127" y="348"/>
                        </a:lnTo>
                        <a:lnTo>
                          <a:pt x="127" y="339"/>
                        </a:lnTo>
                        <a:lnTo>
                          <a:pt x="161" y="305"/>
                        </a:lnTo>
                        <a:lnTo>
                          <a:pt x="161" y="314"/>
                        </a:lnTo>
                        <a:lnTo>
                          <a:pt x="153" y="314"/>
                        </a:lnTo>
                        <a:lnTo>
                          <a:pt x="161" y="322"/>
                        </a:lnTo>
                        <a:lnTo>
                          <a:pt x="170" y="331"/>
                        </a:lnTo>
                        <a:lnTo>
                          <a:pt x="178" y="331"/>
                        </a:lnTo>
                        <a:lnTo>
                          <a:pt x="187" y="331"/>
                        </a:lnTo>
                        <a:lnTo>
                          <a:pt x="187" y="339"/>
                        </a:lnTo>
                        <a:lnTo>
                          <a:pt x="195" y="339"/>
                        </a:lnTo>
                        <a:lnTo>
                          <a:pt x="203" y="339"/>
                        </a:lnTo>
                        <a:lnTo>
                          <a:pt x="212" y="339"/>
                        </a:lnTo>
                        <a:lnTo>
                          <a:pt x="212" y="331"/>
                        </a:lnTo>
                        <a:lnTo>
                          <a:pt x="220" y="331"/>
                        </a:lnTo>
                        <a:lnTo>
                          <a:pt x="220" y="322"/>
                        </a:lnTo>
                        <a:lnTo>
                          <a:pt x="229" y="322"/>
                        </a:lnTo>
                        <a:lnTo>
                          <a:pt x="237" y="331"/>
                        </a:lnTo>
                        <a:lnTo>
                          <a:pt x="246" y="322"/>
                        </a:lnTo>
                        <a:lnTo>
                          <a:pt x="254" y="322"/>
                        </a:lnTo>
                        <a:lnTo>
                          <a:pt x="263" y="322"/>
                        </a:lnTo>
                        <a:lnTo>
                          <a:pt x="271" y="314"/>
                        </a:lnTo>
                        <a:lnTo>
                          <a:pt x="271" y="305"/>
                        </a:lnTo>
                        <a:lnTo>
                          <a:pt x="280" y="305"/>
                        </a:lnTo>
                        <a:lnTo>
                          <a:pt x="288" y="305"/>
                        </a:lnTo>
                        <a:lnTo>
                          <a:pt x="297" y="297"/>
                        </a:lnTo>
                        <a:lnTo>
                          <a:pt x="297" y="288"/>
                        </a:lnTo>
                        <a:lnTo>
                          <a:pt x="305" y="288"/>
                        </a:lnTo>
                        <a:lnTo>
                          <a:pt x="305" y="297"/>
                        </a:lnTo>
                        <a:lnTo>
                          <a:pt x="314" y="297"/>
                        </a:lnTo>
                        <a:lnTo>
                          <a:pt x="314" y="288"/>
                        </a:lnTo>
                        <a:lnTo>
                          <a:pt x="322" y="288"/>
                        </a:lnTo>
                        <a:lnTo>
                          <a:pt x="322" y="280"/>
                        </a:lnTo>
                        <a:lnTo>
                          <a:pt x="322" y="271"/>
                        </a:lnTo>
                        <a:lnTo>
                          <a:pt x="331" y="271"/>
                        </a:lnTo>
                        <a:lnTo>
                          <a:pt x="331" y="263"/>
                        </a:lnTo>
                        <a:lnTo>
                          <a:pt x="322" y="263"/>
                        </a:lnTo>
                        <a:lnTo>
                          <a:pt x="322" y="255"/>
                        </a:lnTo>
                        <a:lnTo>
                          <a:pt x="322" y="246"/>
                        </a:lnTo>
                        <a:lnTo>
                          <a:pt x="331" y="238"/>
                        </a:lnTo>
                        <a:lnTo>
                          <a:pt x="331" y="229"/>
                        </a:lnTo>
                        <a:lnTo>
                          <a:pt x="339" y="221"/>
                        </a:lnTo>
                        <a:lnTo>
                          <a:pt x="348" y="212"/>
                        </a:lnTo>
                        <a:lnTo>
                          <a:pt x="348" y="204"/>
                        </a:lnTo>
                        <a:lnTo>
                          <a:pt x="348" y="195"/>
                        </a:lnTo>
                        <a:lnTo>
                          <a:pt x="348" y="187"/>
                        </a:lnTo>
                        <a:lnTo>
                          <a:pt x="356" y="178"/>
                        </a:lnTo>
                        <a:lnTo>
                          <a:pt x="356" y="170"/>
                        </a:lnTo>
                        <a:lnTo>
                          <a:pt x="356" y="161"/>
                        </a:lnTo>
                        <a:lnTo>
                          <a:pt x="365" y="161"/>
                        </a:lnTo>
                        <a:lnTo>
                          <a:pt x="365" y="153"/>
                        </a:lnTo>
                        <a:lnTo>
                          <a:pt x="365" y="144"/>
                        </a:lnTo>
                        <a:lnTo>
                          <a:pt x="365" y="136"/>
                        </a:lnTo>
                        <a:lnTo>
                          <a:pt x="373" y="136"/>
                        </a:lnTo>
                        <a:lnTo>
                          <a:pt x="382" y="144"/>
                        </a:lnTo>
                        <a:lnTo>
                          <a:pt x="399" y="153"/>
                        </a:lnTo>
                        <a:lnTo>
                          <a:pt x="407" y="144"/>
                        </a:lnTo>
                        <a:lnTo>
                          <a:pt x="416" y="119"/>
                        </a:lnTo>
                        <a:lnTo>
                          <a:pt x="416" y="110"/>
                        </a:lnTo>
                        <a:lnTo>
                          <a:pt x="416" y="102"/>
                        </a:lnTo>
                        <a:lnTo>
                          <a:pt x="416" y="94"/>
                        </a:lnTo>
                        <a:lnTo>
                          <a:pt x="424" y="94"/>
                        </a:lnTo>
                        <a:lnTo>
                          <a:pt x="441" y="102"/>
                        </a:lnTo>
                        <a:lnTo>
                          <a:pt x="441" y="85"/>
                        </a:lnTo>
                        <a:lnTo>
                          <a:pt x="450" y="77"/>
                        </a:lnTo>
                        <a:lnTo>
                          <a:pt x="458" y="68"/>
                        </a:lnTo>
                        <a:lnTo>
                          <a:pt x="467" y="60"/>
                        </a:lnTo>
                        <a:lnTo>
                          <a:pt x="458" y="60"/>
                        </a:lnTo>
                        <a:lnTo>
                          <a:pt x="467" y="51"/>
                        </a:lnTo>
                        <a:lnTo>
                          <a:pt x="467" y="43"/>
                        </a:lnTo>
                        <a:lnTo>
                          <a:pt x="475" y="43"/>
                        </a:lnTo>
                        <a:lnTo>
                          <a:pt x="475" y="34"/>
                        </a:lnTo>
                        <a:lnTo>
                          <a:pt x="467" y="34"/>
                        </a:lnTo>
                        <a:lnTo>
                          <a:pt x="475" y="26"/>
                        </a:lnTo>
                        <a:lnTo>
                          <a:pt x="467" y="26"/>
                        </a:lnTo>
                        <a:lnTo>
                          <a:pt x="475" y="17"/>
                        </a:lnTo>
                        <a:lnTo>
                          <a:pt x="475" y="9"/>
                        </a:lnTo>
                        <a:lnTo>
                          <a:pt x="475" y="0"/>
                        </a:lnTo>
                        <a:lnTo>
                          <a:pt x="484" y="0"/>
                        </a:lnTo>
                        <a:lnTo>
                          <a:pt x="484" y="9"/>
                        </a:lnTo>
                        <a:lnTo>
                          <a:pt x="509" y="17"/>
                        </a:lnTo>
                        <a:lnTo>
                          <a:pt x="526" y="34"/>
                        </a:lnTo>
                        <a:lnTo>
                          <a:pt x="535" y="34"/>
                        </a:lnTo>
                        <a:lnTo>
                          <a:pt x="535" y="26"/>
                        </a:lnTo>
                        <a:lnTo>
                          <a:pt x="535" y="17"/>
                        </a:lnTo>
                        <a:lnTo>
                          <a:pt x="535" y="9"/>
                        </a:lnTo>
                        <a:lnTo>
                          <a:pt x="543" y="9"/>
                        </a:lnTo>
                        <a:lnTo>
                          <a:pt x="552" y="9"/>
                        </a:lnTo>
                        <a:lnTo>
                          <a:pt x="560" y="9"/>
                        </a:lnTo>
                        <a:lnTo>
                          <a:pt x="560" y="17"/>
                        </a:lnTo>
                        <a:lnTo>
                          <a:pt x="560" y="26"/>
                        </a:lnTo>
                        <a:lnTo>
                          <a:pt x="569" y="26"/>
                        </a:lnTo>
                        <a:lnTo>
                          <a:pt x="569" y="34"/>
                        </a:lnTo>
                        <a:lnTo>
                          <a:pt x="577" y="34"/>
                        </a:lnTo>
                        <a:lnTo>
                          <a:pt x="586" y="34"/>
                        </a:lnTo>
                        <a:lnTo>
                          <a:pt x="594" y="43"/>
                        </a:lnTo>
                        <a:lnTo>
                          <a:pt x="603" y="43"/>
                        </a:lnTo>
                        <a:lnTo>
                          <a:pt x="611" y="43"/>
                        </a:lnTo>
                        <a:lnTo>
                          <a:pt x="611" y="51"/>
                        </a:lnTo>
                        <a:lnTo>
                          <a:pt x="611" y="60"/>
                        </a:lnTo>
                        <a:lnTo>
                          <a:pt x="620" y="68"/>
                        </a:lnTo>
                        <a:lnTo>
                          <a:pt x="611" y="68"/>
                        </a:lnTo>
                        <a:lnTo>
                          <a:pt x="611" y="77"/>
                        </a:lnTo>
                        <a:lnTo>
                          <a:pt x="603" y="85"/>
                        </a:lnTo>
                        <a:lnTo>
                          <a:pt x="603" y="77"/>
                        </a:lnTo>
                        <a:lnTo>
                          <a:pt x="603" y="85"/>
                        </a:lnTo>
                        <a:lnTo>
                          <a:pt x="594" y="102"/>
                        </a:lnTo>
                        <a:lnTo>
                          <a:pt x="594" y="110"/>
                        </a:lnTo>
                        <a:lnTo>
                          <a:pt x="603" y="119"/>
                        </a:lnTo>
                        <a:lnTo>
                          <a:pt x="611" y="119"/>
                        </a:lnTo>
                        <a:lnTo>
                          <a:pt x="628" y="110"/>
                        </a:lnTo>
                        <a:lnTo>
                          <a:pt x="637" y="127"/>
                        </a:lnTo>
                        <a:lnTo>
                          <a:pt x="637" y="136"/>
                        </a:lnTo>
                        <a:lnTo>
                          <a:pt x="679" y="136"/>
                        </a:lnTo>
                        <a:lnTo>
                          <a:pt x="679" y="144"/>
                        </a:lnTo>
                        <a:lnTo>
                          <a:pt x="679" y="153"/>
                        </a:lnTo>
                        <a:lnTo>
                          <a:pt x="688" y="144"/>
                        </a:lnTo>
                        <a:lnTo>
                          <a:pt x="705" y="153"/>
                        </a:lnTo>
                        <a:lnTo>
                          <a:pt x="713" y="161"/>
                        </a:lnTo>
                        <a:lnTo>
                          <a:pt x="713" y="170"/>
                        </a:lnTo>
                        <a:lnTo>
                          <a:pt x="713" y="178"/>
                        </a:lnTo>
                        <a:lnTo>
                          <a:pt x="713" y="187"/>
                        </a:lnTo>
                        <a:lnTo>
                          <a:pt x="713" y="195"/>
                        </a:lnTo>
                        <a:lnTo>
                          <a:pt x="696" y="195"/>
                        </a:lnTo>
                        <a:lnTo>
                          <a:pt x="688" y="178"/>
                        </a:lnTo>
                        <a:lnTo>
                          <a:pt x="679" y="178"/>
                        </a:lnTo>
                        <a:lnTo>
                          <a:pt x="662" y="161"/>
                        </a:lnTo>
                        <a:lnTo>
                          <a:pt x="662" y="170"/>
                        </a:lnTo>
                        <a:lnTo>
                          <a:pt x="671" y="178"/>
                        </a:lnTo>
                        <a:lnTo>
                          <a:pt x="679" y="178"/>
                        </a:lnTo>
                        <a:lnTo>
                          <a:pt x="688" y="195"/>
                        </a:lnTo>
                        <a:lnTo>
                          <a:pt x="722" y="204"/>
                        </a:lnTo>
                        <a:lnTo>
                          <a:pt x="713" y="204"/>
                        </a:lnTo>
                        <a:lnTo>
                          <a:pt x="696" y="204"/>
                        </a:lnTo>
                        <a:lnTo>
                          <a:pt x="705" y="212"/>
                        </a:lnTo>
                        <a:lnTo>
                          <a:pt x="713" y="204"/>
                        </a:lnTo>
                        <a:lnTo>
                          <a:pt x="730" y="221"/>
                        </a:lnTo>
                        <a:lnTo>
                          <a:pt x="730" y="229"/>
                        </a:lnTo>
                        <a:lnTo>
                          <a:pt x="722" y="221"/>
                        </a:lnTo>
                        <a:lnTo>
                          <a:pt x="705" y="221"/>
                        </a:lnTo>
                        <a:lnTo>
                          <a:pt x="713" y="221"/>
                        </a:lnTo>
                        <a:lnTo>
                          <a:pt x="713" y="229"/>
                        </a:lnTo>
                        <a:lnTo>
                          <a:pt x="722" y="238"/>
                        </a:lnTo>
                        <a:lnTo>
                          <a:pt x="713" y="246"/>
                        </a:lnTo>
                        <a:lnTo>
                          <a:pt x="688" y="229"/>
                        </a:lnTo>
                        <a:lnTo>
                          <a:pt x="696" y="238"/>
                        </a:lnTo>
                        <a:lnTo>
                          <a:pt x="713" y="246"/>
                        </a:lnTo>
                        <a:lnTo>
                          <a:pt x="722" y="255"/>
                        </a:lnTo>
                        <a:lnTo>
                          <a:pt x="730" y="246"/>
                        </a:lnTo>
                        <a:lnTo>
                          <a:pt x="730" y="255"/>
                        </a:lnTo>
                        <a:lnTo>
                          <a:pt x="722" y="263"/>
                        </a:lnTo>
                        <a:lnTo>
                          <a:pt x="739" y="263"/>
                        </a:lnTo>
                        <a:lnTo>
                          <a:pt x="739" y="271"/>
                        </a:lnTo>
                        <a:lnTo>
                          <a:pt x="730" y="271"/>
                        </a:lnTo>
                        <a:lnTo>
                          <a:pt x="722" y="280"/>
                        </a:lnTo>
                        <a:lnTo>
                          <a:pt x="713" y="271"/>
                        </a:lnTo>
                        <a:lnTo>
                          <a:pt x="713" y="263"/>
                        </a:lnTo>
                        <a:lnTo>
                          <a:pt x="705" y="263"/>
                        </a:lnTo>
                        <a:lnTo>
                          <a:pt x="696" y="263"/>
                        </a:lnTo>
                        <a:lnTo>
                          <a:pt x="696" y="255"/>
                        </a:lnTo>
                        <a:lnTo>
                          <a:pt x="696" y="246"/>
                        </a:lnTo>
                        <a:lnTo>
                          <a:pt x="688" y="246"/>
                        </a:lnTo>
                        <a:lnTo>
                          <a:pt x="688" y="255"/>
                        </a:lnTo>
                        <a:lnTo>
                          <a:pt x="679" y="255"/>
                        </a:lnTo>
                        <a:lnTo>
                          <a:pt x="671" y="255"/>
                        </a:lnTo>
                        <a:lnTo>
                          <a:pt x="671" y="246"/>
                        </a:lnTo>
                        <a:lnTo>
                          <a:pt x="671" y="255"/>
                        </a:lnTo>
                        <a:lnTo>
                          <a:pt x="662" y="255"/>
                        </a:lnTo>
                        <a:lnTo>
                          <a:pt x="671" y="255"/>
                        </a:lnTo>
                        <a:lnTo>
                          <a:pt x="679" y="255"/>
                        </a:lnTo>
                        <a:lnTo>
                          <a:pt x="688" y="263"/>
                        </a:lnTo>
                        <a:lnTo>
                          <a:pt x="688" y="255"/>
                        </a:lnTo>
                        <a:lnTo>
                          <a:pt x="696" y="263"/>
                        </a:lnTo>
                        <a:lnTo>
                          <a:pt x="696" y="271"/>
                        </a:lnTo>
                        <a:lnTo>
                          <a:pt x="705" y="271"/>
                        </a:lnTo>
                        <a:lnTo>
                          <a:pt x="705" y="280"/>
                        </a:lnTo>
                        <a:lnTo>
                          <a:pt x="713" y="280"/>
                        </a:lnTo>
                        <a:lnTo>
                          <a:pt x="713" y="288"/>
                        </a:lnTo>
                        <a:lnTo>
                          <a:pt x="722" y="288"/>
                        </a:lnTo>
                        <a:lnTo>
                          <a:pt x="713" y="297"/>
                        </a:lnTo>
                        <a:lnTo>
                          <a:pt x="713" y="305"/>
                        </a:lnTo>
                        <a:lnTo>
                          <a:pt x="722" y="288"/>
                        </a:lnTo>
                        <a:lnTo>
                          <a:pt x="730" y="288"/>
                        </a:lnTo>
                        <a:lnTo>
                          <a:pt x="730" y="280"/>
                        </a:lnTo>
                        <a:lnTo>
                          <a:pt x="739" y="288"/>
                        </a:lnTo>
                        <a:lnTo>
                          <a:pt x="730" y="297"/>
                        </a:lnTo>
                        <a:lnTo>
                          <a:pt x="739" y="288"/>
                        </a:lnTo>
                        <a:lnTo>
                          <a:pt x="739" y="297"/>
                        </a:lnTo>
                        <a:lnTo>
                          <a:pt x="739" y="280"/>
                        </a:lnTo>
                        <a:lnTo>
                          <a:pt x="747" y="280"/>
                        </a:lnTo>
                        <a:lnTo>
                          <a:pt x="756" y="280"/>
                        </a:lnTo>
                        <a:lnTo>
                          <a:pt x="764" y="271"/>
                        </a:lnTo>
                        <a:lnTo>
                          <a:pt x="789" y="322"/>
                        </a:lnTo>
                        <a:lnTo>
                          <a:pt x="789" y="314"/>
                        </a:lnTo>
                        <a:lnTo>
                          <a:pt x="781" y="297"/>
                        </a:lnTo>
                        <a:lnTo>
                          <a:pt x="781" y="322"/>
                        </a:lnTo>
                        <a:lnTo>
                          <a:pt x="773" y="322"/>
                        </a:lnTo>
                        <a:lnTo>
                          <a:pt x="773" y="314"/>
                        </a:lnTo>
                        <a:lnTo>
                          <a:pt x="773" y="322"/>
                        </a:lnTo>
                        <a:lnTo>
                          <a:pt x="764" y="322"/>
                        </a:lnTo>
                        <a:lnTo>
                          <a:pt x="747" y="331"/>
                        </a:lnTo>
                        <a:lnTo>
                          <a:pt x="730" y="331"/>
                        </a:lnTo>
                        <a:lnTo>
                          <a:pt x="722" y="331"/>
                        </a:lnTo>
                        <a:lnTo>
                          <a:pt x="688" y="339"/>
                        </a:lnTo>
                        <a:lnTo>
                          <a:pt x="662" y="348"/>
                        </a:lnTo>
                        <a:lnTo>
                          <a:pt x="645" y="348"/>
                        </a:lnTo>
                        <a:lnTo>
                          <a:pt x="603" y="356"/>
                        </a:lnTo>
                        <a:lnTo>
                          <a:pt x="586" y="356"/>
                        </a:lnTo>
                        <a:lnTo>
                          <a:pt x="569" y="365"/>
                        </a:lnTo>
                        <a:lnTo>
                          <a:pt x="543" y="373"/>
                        </a:lnTo>
                        <a:lnTo>
                          <a:pt x="535" y="373"/>
                        </a:lnTo>
                        <a:lnTo>
                          <a:pt x="501" y="373"/>
                        </a:lnTo>
                        <a:lnTo>
                          <a:pt x="492" y="382"/>
                        </a:lnTo>
                        <a:lnTo>
                          <a:pt x="458" y="382"/>
                        </a:lnTo>
                        <a:close/>
                      </a:path>
                    </a:pathLst>
                  </a:custGeom>
                  <a:solidFill>
                    <a:srgbClr val="8DA3FF"/>
                  </a:solidFill>
                  <a:ln w="12700">
                    <a:solidFill>
                      <a:schemeClr val="tx1"/>
                    </a:solidFill>
                    <a:round/>
                    <a:headEnd/>
                    <a:tailEnd/>
                  </a:ln>
                </p:spPr>
                <p:txBody>
                  <a:bodyPr/>
                  <a:lstStyle/>
                  <a:p>
                    <a:endParaRPr lang="en-US" sz="1350"/>
                  </a:p>
                </p:txBody>
              </p:sp>
              <p:sp>
                <p:nvSpPr>
                  <p:cNvPr id="334" name="Freeform 128"/>
                  <p:cNvSpPr>
                    <a:spLocks/>
                  </p:cNvSpPr>
                  <p:nvPr/>
                </p:nvSpPr>
                <p:spPr bwMode="auto">
                  <a:xfrm>
                    <a:off x="4982" y="2055"/>
                    <a:ext cx="17" cy="25"/>
                  </a:xfrm>
                  <a:custGeom>
                    <a:avLst/>
                    <a:gdLst>
                      <a:gd name="T0" fmla="*/ 8 w 17"/>
                      <a:gd name="T1" fmla="*/ 0 h 25"/>
                      <a:gd name="T2" fmla="*/ 17 w 17"/>
                      <a:gd name="T3" fmla="*/ 0 h 25"/>
                      <a:gd name="T4" fmla="*/ 8 w 17"/>
                      <a:gd name="T5" fmla="*/ 8 h 25"/>
                      <a:gd name="T6" fmla="*/ 8 w 17"/>
                      <a:gd name="T7" fmla="*/ 17 h 25"/>
                      <a:gd name="T8" fmla="*/ 0 w 17"/>
                      <a:gd name="T9" fmla="*/ 25 h 25"/>
                      <a:gd name="T10" fmla="*/ 8 w 17"/>
                      <a:gd name="T11" fmla="*/ 17 h 25"/>
                      <a:gd name="T12" fmla="*/ 0 w 17"/>
                      <a:gd name="T13" fmla="*/ 17 h 25"/>
                      <a:gd name="T14" fmla="*/ 8 w 17"/>
                      <a:gd name="T15" fmla="*/ 17 h 25"/>
                      <a:gd name="T16" fmla="*/ 8 w 17"/>
                      <a:gd name="T17" fmla="*/ 0 h 2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7"/>
                      <a:gd name="T28" fmla="*/ 0 h 25"/>
                      <a:gd name="T29" fmla="*/ 17 w 17"/>
                      <a:gd name="T30" fmla="*/ 25 h 2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7" h="25">
                        <a:moveTo>
                          <a:pt x="8" y="0"/>
                        </a:moveTo>
                        <a:lnTo>
                          <a:pt x="17" y="0"/>
                        </a:lnTo>
                        <a:lnTo>
                          <a:pt x="8" y="8"/>
                        </a:lnTo>
                        <a:lnTo>
                          <a:pt x="8" y="17"/>
                        </a:lnTo>
                        <a:lnTo>
                          <a:pt x="0" y="25"/>
                        </a:lnTo>
                        <a:lnTo>
                          <a:pt x="8" y="17"/>
                        </a:lnTo>
                        <a:lnTo>
                          <a:pt x="0" y="17"/>
                        </a:lnTo>
                        <a:lnTo>
                          <a:pt x="8" y="17"/>
                        </a:lnTo>
                        <a:lnTo>
                          <a:pt x="8" y="0"/>
                        </a:lnTo>
                        <a:close/>
                      </a:path>
                    </a:pathLst>
                  </a:custGeom>
                  <a:solidFill>
                    <a:srgbClr val="8DA3FF"/>
                  </a:solidFill>
                  <a:ln w="12700">
                    <a:solidFill>
                      <a:schemeClr val="tx1"/>
                    </a:solidFill>
                    <a:round/>
                    <a:headEnd/>
                    <a:tailEnd/>
                  </a:ln>
                </p:spPr>
                <p:txBody>
                  <a:bodyPr/>
                  <a:lstStyle/>
                  <a:p>
                    <a:endParaRPr lang="en-US" sz="1350"/>
                  </a:p>
                </p:txBody>
              </p:sp>
              <p:sp>
                <p:nvSpPr>
                  <p:cNvPr id="335" name="Freeform 129"/>
                  <p:cNvSpPr>
                    <a:spLocks/>
                  </p:cNvSpPr>
                  <p:nvPr/>
                </p:nvSpPr>
                <p:spPr bwMode="auto">
                  <a:xfrm>
                    <a:off x="4940" y="2063"/>
                    <a:ext cx="42" cy="119"/>
                  </a:xfrm>
                  <a:custGeom>
                    <a:avLst/>
                    <a:gdLst>
                      <a:gd name="T0" fmla="*/ 8 w 42"/>
                      <a:gd name="T1" fmla="*/ 68 h 119"/>
                      <a:gd name="T2" fmla="*/ 0 w 42"/>
                      <a:gd name="T3" fmla="*/ 68 h 119"/>
                      <a:gd name="T4" fmla="*/ 0 w 42"/>
                      <a:gd name="T5" fmla="*/ 60 h 119"/>
                      <a:gd name="T6" fmla="*/ 8 w 42"/>
                      <a:gd name="T7" fmla="*/ 60 h 119"/>
                      <a:gd name="T8" fmla="*/ 0 w 42"/>
                      <a:gd name="T9" fmla="*/ 60 h 119"/>
                      <a:gd name="T10" fmla="*/ 8 w 42"/>
                      <a:gd name="T11" fmla="*/ 43 h 119"/>
                      <a:gd name="T12" fmla="*/ 8 w 42"/>
                      <a:gd name="T13" fmla="*/ 34 h 119"/>
                      <a:gd name="T14" fmla="*/ 17 w 42"/>
                      <a:gd name="T15" fmla="*/ 26 h 119"/>
                      <a:gd name="T16" fmla="*/ 17 w 42"/>
                      <a:gd name="T17" fmla="*/ 26 h 119"/>
                      <a:gd name="T18" fmla="*/ 8 w 42"/>
                      <a:gd name="T19" fmla="*/ 17 h 119"/>
                      <a:gd name="T20" fmla="*/ 17 w 42"/>
                      <a:gd name="T21" fmla="*/ 9 h 119"/>
                      <a:gd name="T22" fmla="*/ 17 w 42"/>
                      <a:gd name="T23" fmla="*/ 9 h 119"/>
                      <a:gd name="T24" fmla="*/ 17 w 42"/>
                      <a:gd name="T25" fmla="*/ 0 h 119"/>
                      <a:gd name="T26" fmla="*/ 42 w 42"/>
                      <a:gd name="T27" fmla="*/ 0 h 119"/>
                      <a:gd name="T28" fmla="*/ 25 w 42"/>
                      <a:gd name="T29" fmla="*/ 43 h 119"/>
                      <a:gd name="T30" fmla="*/ 33 w 42"/>
                      <a:gd name="T31" fmla="*/ 43 h 119"/>
                      <a:gd name="T32" fmla="*/ 25 w 42"/>
                      <a:gd name="T33" fmla="*/ 60 h 119"/>
                      <a:gd name="T34" fmla="*/ 25 w 42"/>
                      <a:gd name="T35" fmla="*/ 60 h 119"/>
                      <a:gd name="T36" fmla="*/ 17 w 42"/>
                      <a:gd name="T37" fmla="*/ 60 h 119"/>
                      <a:gd name="T38" fmla="*/ 17 w 42"/>
                      <a:gd name="T39" fmla="*/ 68 h 119"/>
                      <a:gd name="T40" fmla="*/ 25 w 42"/>
                      <a:gd name="T41" fmla="*/ 68 h 119"/>
                      <a:gd name="T42" fmla="*/ 17 w 42"/>
                      <a:gd name="T43" fmla="*/ 77 h 119"/>
                      <a:gd name="T44" fmla="*/ 17 w 42"/>
                      <a:gd name="T45" fmla="*/ 77 h 119"/>
                      <a:gd name="T46" fmla="*/ 17 w 42"/>
                      <a:gd name="T47" fmla="*/ 85 h 119"/>
                      <a:gd name="T48" fmla="*/ 17 w 42"/>
                      <a:gd name="T49" fmla="*/ 85 h 119"/>
                      <a:gd name="T50" fmla="*/ 8 w 42"/>
                      <a:gd name="T51" fmla="*/ 94 h 119"/>
                      <a:gd name="T52" fmla="*/ 8 w 42"/>
                      <a:gd name="T53" fmla="*/ 119 h 119"/>
                      <a:gd name="T54" fmla="*/ 8 w 42"/>
                      <a:gd name="T55" fmla="*/ 119 h 119"/>
                      <a:gd name="T56" fmla="*/ 0 w 42"/>
                      <a:gd name="T57" fmla="*/ 102 h 119"/>
                      <a:gd name="T58" fmla="*/ 0 w 42"/>
                      <a:gd name="T59" fmla="*/ 77 h 119"/>
                      <a:gd name="T60" fmla="*/ 0 w 42"/>
                      <a:gd name="T61" fmla="*/ 77 h 119"/>
                      <a:gd name="T62" fmla="*/ 0 w 42"/>
                      <a:gd name="T63" fmla="*/ 68 h 119"/>
                      <a:gd name="T64" fmla="*/ 0 w 42"/>
                      <a:gd name="T65" fmla="*/ 68 h 119"/>
                      <a:gd name="T66" fmla="*/ 8 w 42"/>
                      <a:gd name="T67" fmla="*/ 68 h 11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42"/>
                      <a:gd name="T103" fmla="*/ 0 h 119"/>
                      <a:gd name="T104" fmla="*/ 42 w 42"/>
                      <a:gd name="T105" fmla="*/ 119 h 119"/>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42" h="119">
                        <a:moveTo>
                          <a:pt x="8" y="68"/>
                        </a:moveTo>
                        <a:lnTo>
                          <a:pt x="0" y="68"/>
                        </a:lnTo>
                        <a:lnTo>
                          <a:pt x="0" y="60"/>
                        </a:lnTo>
                        <a:lnTo>
                          <a:pt x="8" y="60"/>
                        </a:lnTo>
                        <a:lnTo>
                          <a:pt x="0" y="60"/>
                        </a:lnTo>
                        <a:lnTo>
                          <a:pt x="8" y="43"/>
                        </a:lnTo>
                        <a:lnTo>
                          <a:pt x="8" y="34"/>
                        </a:lnTo>
                        <a:lnTo>
                          <a:pt x="17" y="26"/>
                        </a:lnTo>
                        <a:lnTo>
                          <a:pt x="8" y="17"/>
                        </a:lnTo>
                        <a:lnTo>
                          <a:pt x="17" y="9"/>
                        </a:lnTo>
                        <a:lnTo>
                          <a:pt x="17" y="0"/>
                        </a:lnTo>
                        <a:lnTo>
                          <a:pt x="42" y="0"/>
                        </a:lnTo>
                        <a:lnTo>
                          <a:pt x="25" y="43"/>
                        </a:lnTo>
                        <a:lnTo>
                          <a:pt x="33" y="43"/>
                        </a:lnTo>
                        <a:lnTo>
                          <a:pt x="25" y="60"/>
                        </a:lnTo>
                        <a:lnTo>
                          <a:pt x="17" y="60"/>
                        </a:lnTo>
                        <a:lnTo>
                          <a:pt x="17" y="68"/>
                        </a:lnTo>
                        <a:lnTo>
                          <a:pt x="25" y="68"/>
                        </a:lnTo>
                        <a:lnTo>
                          <a:pt x="17" y="77"/>
                        </a:lnTo>
                        <a:lnTo>
                          <a:pt x="17" y="85"/>
                        </a:lnTo>
                        <a:lnTo>
                          <a:pt x="8" y="94"/>
                        </a:lnTo>
                        <a:lnTo>
                          <a:pt x="8" y="119"/>
                        </a:lnTo>
                        <a:lnTo>
                          <a:pt x="0" y="102"/>
                        </a:lnTo>
                        <a:lnTo>
                          <a:pt x="0" y="77"/>
                        </a:lnTo>
                        <a:lnTo>
                          <a:pt x="0" y="68"/>
                        </a:lnTo>
                        <a:lnTo>
                          <a:pt x="8" y="68"/>
                        </a:lnTo>
                        <a:close/>
                      </a:path>
                    </a:pathLst>
                  </a:custGeom>
                  <a:solidFill>
                    <a:srgbClr val="8DA3FF"/>
                  </a:solidFill>
                  <a:ln w="12700">
                    <a:solidFill>
                      <a:schemeClr val="tx1"/>
                    </a:solidFill>
                    <a:round/>
                    <a:headEnd/>
                    <a:tailEnd/>
                  </a:ln>
                </p:spPr>
                <p:txBody>
                  <a:bodyPr/>
                  <a:lstStyle/>
                  <a:p>
                    <a:endParaRPr lang="en-US" sz="1350"/>
                  </a:p>
                </p:txBody>
              </p:sp>
              <p:sp>
                <p:nvSpPr>
                  <p:cNvPr id="336" name="Freeform 130"/>
                  <p:cNvSpPr>
                    <a:spLocks/>
                  </p:cNvSpPr>
                  <p:nvPr/>
                </p:nvSpPr>
                <p:spPr bwMode="auto">
                  <a:xfrm>
                    <a:off x="2952" y="1936"/>
                    <a:ext cx="680" cy="593"/>
                  </a:xfrm>
                  <a:custGeom>
                    <a:avLst/>
                    <a:gdLst>
                      <a:gd name="T0" fmla="*/ 680 w 680"/>
                      <a:gd name="T1" fmla="*/ 483 h 593"/>
                      <a:gd name="T2" fmla="*/ 671 w 680"/>
                      <a:gd name="T3" fmla="*/ 492 h 593"/>
                      <a:gd name="T4" fmla="*/ 663 w 680"/>
                      <a:gd name="T5" fmla="*/ 500 h 593"/>
                      <a:gd name="T6" fmla="*/ 646 w 680"/>
                      <a:gd name="T7" fmla="*/ 526 h 593"/>
                      <a:gd name="T8" fmla="*/ 646 w 680"/>
                      <a:gd name="T9" fmla="*/ 517 h 593"/>
                      <a:gd name="T10" fmla="*/ 637 w 680"/>
                      <a:gd name="T11" fmla="*/ 517 h 593"/>
                      <a:gd name="T12" fmla="*/ 637 w 680"/>
                      <a:gd name="T13" fmla="*/ 543 h 593"/>
                      <a:gd name="T14" fmla="*/ 629 w 680"/>
                      <a:gd name="T15" fmla="*/ 551 h 593"/>
                      <a:gd name="T16" fmla="*/ 637 w 680"/>
                      <a:gd name="T17" fmla="*/ 568 h 593"/>
                      <a:gd name="T18" fmla="*/ 603 w 680"/>
                      <a:gd name="T19" fmla="*/ 585 h 593"/>
                      <a:gd name="T20" fmla="*/ 569 w 680"/>
                      <a:gd name="T21" fmla="*/ 568 h 593"/>
                      <a:gd name="T22" fmla="*/ 586 w 680"/>
                      <a:gd name="T23" fmla="*/ 551 h 593"/>
                      <a:gd name="T24" fmla="*/ 578 w 680"/>
                      <a:gd name="T25" fmla="*/ 534 h 593"/>
                      <a:gd name="T26" fmla="*/ 535 w 680"/>
                      <a:gd name="T27" fmla="*/ 526 h 593"/>
                      <a:gd name="T28" fmla="*/ 374 w 680"/>
                      <a:gd name="T29" fmla="*/ 534 h 593"/>
                      <a:gd name="T30" fmla="*/ 255 w 680"/>
                      <a:gd name="T31" fmla="*/ 543 h 593"/>
                      <a:gd name="T32" fmla="*/ 119 w 680"/>
                      <a:gd name="T33" fmla="*/ 509 h 593"/>
                      <a:gd name="T34" fmla="*/ 119 w 680"/>
                      <a:gd name="T35" fmla="*/ 390 h 593"/>
                      <a:gd name="T36" fmla="*/ 119 w 680"/>
                      <a:gd name="T37" fmla="*/ 238 h 593"/>
                      <a:gd name="T38" fmla="*/ 111 w 680"/>
                      <a:gd name="T39" fmla="*/ 195 h 593"/>
                      <a:gd name="T40" fmla="*/ 85 w 680"/>
                      <a:gd name="T41" fmla="*/ 178 h 593"/>
                      <a:gd name="T42" fmla="*/ 68 w 680"/>
                      <a:gd name="T43" fmla="*/ 161 h 593"/>
                      <a:gd name="T44" fmla="*/ 77 w 680"/>
                      <a:gd name="T45" fmla="*/ 136 h 593"/>
                      <a:gd name="T46" fmla="*/ 85 w 680"/>
                      <a:gd name="T47" fmla="*/ 127 h 593"/>
                      <a:gd name="T48" fmla="*/ 85 w 680"/>
                      <a:gd name="T49" fmla="*/ 119 h 593"/>
                      <a:gd name="T50" fmla="*/ 77 w 680"/>
                      <a:gd name="T51" fmla="*/ 102 h 593"/>
                      <a:gd name="T52" fmla="*/ 60 w 680"/>
                      <a:gd name="T53" fmla="*/ 102 h 593"/>
                      <a:gd name="T54" fmla="*/ 34 w 680"/>
                      <a:gd name="T55" fmla="*/ 85 h 593"/>
                      <a:gd name="T56" fmla="*/ 34 w 680"/>
                      <a:gd name="T57" fmla="*/ 68 h 593"/>
                      <a:gd name="T58" fmla="*/ 9 w 680"/>
                      <a:gd name="T59" fmla="*/ 51 h 593"/>
                      <a:gd name="T60" fmla="*/ 9 w 680"/>
                      <a:gd name="T61" fmla="*/ 26 h 593"/>
                      <a:gd name="T62" fmla="*/ 0 w 680"/>
                      <a:gd name="T63" fmla="*/ 26 h 593"/>
                      <a:gd name="T64" fmla="*/ 111 w 680"/>
                      <a:gd name="T65" fmla="*/ 17 h 593"/>
                      <a:gd name="T66" fmla="*/ 229 w 680"/>
                      <a:gd name="T67" fmla="*/ 9 h 593"/>
                      <a:gd name="T68" fmla="*/ 374 w 680"/>
                      <a:gd name="T69" fmla="*/ 0 h 593"/>
                      <a:gd name="T70" fmla="*/ 399 w 680"/>
                      <a:gd name="T71" fmla="*/ 17 h 593"/>
                      <a:gd name="T72" fmla="*/ 408 w 680"/>
                      <a:gd name="T73" fmla="*/ 26 h 593"/>
                      <a:gd name="T74" fmla="*/ 416 w 680"/>
                      <a:gd name="T75" fmla="*/ 51 h 593"/>
                      <a:gd name="T76" fmla="*/ 425 w 680"/>
                      <a:gd name="T77" fmla="*/ 94 h 593"/>
                      <a:gd name="T78" fmla="*/ 433 w 680"/>
                      <a:gd name="T79" fmla="*/ 119 h 593"/>
                      <a:gd name="T80" fmla="*/ 467 w 680"/>
                      <a:gd name="T81" fmla="*/ 153 h 593"/>
                      <a:gd name="T82" fmla="*/ 501 w 680"/>
                      <a:gd name="T83" fmla="*/ 178 h 593"/>
                      <a:gd name="T84" fmla="*/ 510 w 680"/>
                      <a:gd name="T85" fmla="*/ 221 h 593"/>
                      <a:gd name="T86" fmla="*/ 544 w 680"/>
                      <a:gd name="T87" fmla="*/ 212 h 593"/>
                      <a:gd name="T88" fmla="*/ 561 w 680"/>
                      <a:gd name="T89" fmla="*/ 229 h 593"/>
                      <a:gd name="T90" fmla="*/ 552 w 680"/>
                      <a:gd name="T91" fmla="*/ 263 h 593"/>
                      <a:gd name="T92" fmla="*/ 544 w 680"/>
                      <a:gd name="T93" fmla="*/ 305 h 593"/>
                      <a:gd name="T94" fmla="*/ 569 w 680"/>
                      <a:gd name="T95" fmla="*/ 322 h 593"/>
                      <a:gd name="T96" fmla="*/ 586 w 680"/>
                      <a:gd name="T97" fmla="*/ 348 h 593"/>
                      <a:gd name="T98" fmla="*/ 612 w 680"/>
                      <a:gd name="T99" fmla="*/ 356 h 593"/>
                      <a:gd name="T100" fmla="*/ 629 w 680"/>
                      <a:gd name="T101" fmla="*/ 373 h 593"/>
                      <a:gd name="T102" fmla="*/ 637 w 680"/>
                      <a:gd name="T103" fmla="*/ 415 h 593"/>
                      <a:gd name="T104" fmla="*/ 637 w 680"/>
                      <a:gd name="T105" fmla="*/ 424 h 593"/>
                      <a:gd name="T106" fmla="*/ 663 w 680"/>
                      <a:gd name="T107" fmla="*/ 458 h 593"/>
                      <a:gd name="T108" fmla="*/ 663 w 680"/>
                      <a:gd name="T109" fmla="*/ 441 h 593"/>
                      <a:gd name="T110" fmla="*/ 680 w 680"/>
                      <a:gd name="T111" fmla="*/ 458 h 59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680"/>
                      <a:gd name="T169" fmla="*/ 0 h 593"/>
                      <a:gd name="T170" fmla="*/ 680 w 680"/>
                      <a:gd name="T171" fmla="*/ 593 h 593"/>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680" h="593">
                        <a:moveTo>
                          <a:pt x="680" y="458"/>
                        </a:moveTo>
                        <a:lnTo>
                          <a:pt x="680" y="466"/>
                        </a:lnTo>
                        <a:lnTo>
                          <a:pt x="671" y="475"/>
                        </a:lnTo>
                        <a:lnTo>
                          <a:pt x="680" y="483"/>
                        </a:lnTo>
                        <a:lnTo>
                          <a:pt x="671" y="483"/>
                        </a:lnTo>
                        <a:lnTo>
                          <a:pt x="671" y="492"/>
                        </a:lnTo>
                        <a:lnTo>
                          <a:pt x="671" y="500"/>
                        </a:lnTo>
                        <a:lnTo>
                          <a:pt x="671" y="509"/>
                        </a:lnTo>
                        <a:lnTo>
                          <a:pt x="663" y="509"/>
                        </a:lnTo>
                        <a:lnTo>
                          <a:pt x="663" y="500"/>
                        </a:lnTo>
                        <a:lnTo>
                          <a:pt x="654" y="500"/>
                        </a:lnTo>
                        <a:lnTo>
                          <a:pt x="654" y="517"/>
                        </a:lnTo>
                        <a:lnTo>
                          <a:pt x="646" y="526"/>
                        </a:lnTo>
                        <a:lnTo>
                          <a:pt x="646" y="517"/>
                        </a:lnTo>
                        <a:lnTo>
                          <a:pt x="646" y="509"/>
                        </a:lnTo>
                        <a:lnTo>
                          <a:pt x="637" y="509"/>
                        </a:lnTo>
                        <a:lnTo>
                          <a:pt x="637" y="517"/>
                        </a:lnTo>
                        <a:lnTo>
                          <a:pt x="637" y="526"/>
                        </a:lnTo>
                        <a:lnTo>
                          <a:pt x="646" y="534"/>
                        </a:lnTo>
                        <a:lnTo>
                          <a:pt x="637" y="543"/>
                        </a:lnTo>
                        <a:lnTo>
                          <a:pt x="629" y="543"/>
                        </a:lnTo>
                        <a:lnTo>
                          <a:pt x="637" y="543"/>
                        </a:lnTo>
                        <a:lnTo>
                          <a:pt x="637" y="551"/>
                        </a:lnTo>
                        <a:lnTo>
                          <a:pt x="629" y="551"/>
                        </a:lnTo>
                        <a:lnTo>
                          <a:pt x="629" y="560"/>
                        </a:lnTo>
                        <a:lnTo>
                          <a:pt x="637" y="560"/>
                        </a:lnTo>
                        <a:lnTo>
                          <a:pt x="637" y="568"/>
                        </a:lnTo>
                        <a:lnTo>
                          <a:pt x="629" y="576"/>
                        </a:lnTo>
                        <a:lnTo>
                          <a:pt x="629" y="585"/>
                        </a:lnTo>
                        <a:lnTo>
                          <a:pt x="620" y="585"/>
                        </a:lnTo>
                        <a:lnTo>
                          <a:pt x="603" y="585"/>
                        </a:lnTo>
                        <a:lnTo>
                          <a:pt x="569" y="593"/>
                        </a:lnTo>
                        <a:lnTo>
                          <a:pt x="561" y="593"/>
                        </a:lnTo>
                        <a:lnTo>
                          <a:pt x="561" y="576"/>
                        </a:lnTo>
                        <a:lnTo>
                          <a:pt x="569" y="576"/>
                        </a:lnTo>
                        <a:lnTo>
                          <a:pt x="569" y="568"/>
                        </a:lnTo>
                        <a:lnTo>
                          <a:pt x="578" y="560"/>
                        </a:lnTo>
                        <a:lnTo>
                          <a:pt x="586" y="551"/>
                        </a:lnTo>
                        <a:lnTo>
                          <a:pt x="586" y="543"/>
                        </a:lnTo>
                        <a:lnTo>
                          <a:pt x="586" y="534"/>
                        </a:lnTo>
                        <a:lnTo>
                          <a:pt x="578" y="534"/>
                        </a:lnTo>
                        <a:lnTo>
                          <a:pt x="578" y="526"/>
                        </a:lnTo>
                        <a:lnTo>
                          <a:pt x="569" y="526"/>
                        </a:lnTo>
                        <a:lnTo>
                          <a:pt x="535" y="526"/>
                        </a:lnTo>
                        <a:lnTo>
                          <a:pt x="510" y="526"/>
                        </a:lnTo>
                        <a:lnTo>
                          <a:pt x="476" y="534"/>
                        </a:lnTo>
                        <a:lnTo>
                          <a:pt x="450" y="534"/>
                        </a:lnTo>
                        <a:lnTo>
                          <a:pt x="442" y="534"/>
                        </a:lnTo>
                        <a:lnTo>
                          <a:pt x="416" y="534"/>
                        </a:lnTo>
                        <a:lnTo>
                          <a:pt x="374" y="534"/>
                        </a:lnTo>
                        <a:lnTo>
                          <a:pt x="331" y="534"/>
                        </a:lnTo>
                        <a:lnTo>
                          <a:pt x="306" y="534"/>
                        </a:lnTo>
                        <a:lnTo>
                          <a:pt x="297" y="534"/>
                        </a:lnTo>
                        <a:lnTo>
                          <a:pt x="255" y="543"/>
                        </a:lnTo>
                        <a:lnTo>
                          <a:pt x="221" y="543"/>
                        </a:lnTo>
                        <a:lnTo>
                          <a:pt x="196" y="543"/>
                        </a:lnTo>
                        <a:lnTo>
                          <a:pt x="170" y="543"/>
                        </a:lnTo>
                        <a:lnTo>
                          <a:pt x="119" y="543"/>
                        </a:lnTo>
                        <a:lnTo>
                          <a:pt x="119" y="517"/>
                        </a:lnTo>
                        <a:lnTo>
                          <a:pt x="119" y="509"/>
                        </a:lnTo>
                        <a:lnTo>
                          <a:pt x="119" y="475"/>
                        </a:lnTo>
                        <a:lnTo>
                          <a:pt x="119" y="466"/>
                        </a:lnTo>
                        <a:lnTo>
                          <a:pt x="119" y="432"/>
                        </a:lnTo>
                        <a:lnTo>
                          <a:pt x="119" y="390"/>
                        </a:lnTo>
                        <a:lnTo>
                          <a:pt x="119" y="348"/>
                        </a:lnTo>
                        <a:lnTo>
                          <a:pt x="119" y="339"/>
                        </a:lnTo>
                        <a:lnTo>
                          <a:pt x="119" y="297"/>
                        </a:lnTo>
                        <a:lnTo>
                          <a:pt x="119" y="288"/>
                        </a:lnTo>
                        <a:lnTo>
                          <a:pt x="119" y="255"/>
                        </a:lnTo>
                        <a:lnTo>
                          <a:pt x="119" y="238"/>
                        </a:lnTo>
                        <a:lnTo>
                          <a:pt x="119" y="212"/>
                        </a:lnTo>
                        <a:lnTo>
                          <a:pt x="119" y="204"/>
                        </a:lnTo>
                        <a:lnTo>
                          <a:pt x="111" y="195"/>
                        </a:lnTo>
                        <a:lnTo>
                          <a:pt x="102" y="195"/>
                        </a:lnTo>
                        <a:lnTo>
                          <a:pt x="94" y="195"/>
                        </a:lnTo>
                        <a:lnTo>
                          <a:pt x="94" y="187"/>
                        </a:lnTo>
                        <a:lnTo>
                          <a:pt x="85" y="178"/>
                        </a:lnTo>
                        <a:lnTo>
                          <a:pt x="85" y="170"/>
                        </a:lnTo>
                        <a:lnTo>
                          <a:pt x="77" y="170"/>
                        </a:lnTo>
                        <a:lnTo>
                          <a:pt x="77" y="161"/>
                        </a:lnTo>
                        <a:lnTo>
                          <a:pt x="68" y="161"/>
                        </a:lnTo>
                        <a:lnTo>
                          <a:pt x="68" y="153"/>
                        </a:lnTo>
                        <a:lnTo>
                          <a:pt x="68" y="144"/>
                        </a:lnTo>
                        <a:lnTo>
                          <a:pt x="68" y="136"/>
                        </a:lnTo>
                        <a:lnTo>
                          <a:pt x="77" y="136"/>
                        </a:lnTo>
                        <a:lnTo>
                          <a:pt x="77" y="127"/>
                        </a:lnTo>
                        <a:lnTo>
                          <a:pt x="85" y="127"/>
                        </a:lnTo>
                        <a:lnTo>
                          <a:pt x="85" y="119"/>
                        </a:lnTo>
                        <a:lnTo>
                          <a:pt x="85" y="110"/>
                        </a:lnTo>
                        <a:lnTo>
                          <a:pt x="85" y="102"/>
                        </a:lnTo>
                        <a:lnTo>
                          <a:pt x="77" y="102"/>
                        </a:lnTo>
                        <a:lnTo>
                          <a:pt x="68" y="102"/>
                        </a:lnTo>
                        <a:lnTo>
                          <a:pt x="68" y="110"/>
                        </a:lnTo>
                        <a:lnTo>
                          <a:pt x="60" y="102"/>
                        </a:lnTo>
                        <a:lnTo>
                          <a:pt x="51" y="102"/>
                        </a:lnTo>
                        <a:lnTo>
                          <a:pt x="43" y="94"/>
                        </a:lnTo>
                        <a:lnTo>
                          <a:pt x="43" y="85"/>
                        </a:lnTo>
                        <a:lnTo>
                          <a:pt x="34" y="85"/>
                        </a:lnTo>
                        <a:lnTo>
                          <a:pt x="34" y="77"/>
                        </a:lnTo>
                        <a:lnTo>
                          <a:pt x="34" y="68"/>
                        </a:lnTo>
                        <a:lnTo>
                          <a:pt x="26" y="60"/>
                        </a:lnTo>
                        <a:lnTo>
                          <a:pt x="17" y="51"/>
                        </a:lnTo>
                        <a:lnTo>
                          <a:pt x="9" y="51"/>
                        </a:lnTo>
                        <a:lnTo>
                          <a:pt x="17" y="51"/>
                        </a:lnTo>
                        <a:lnTo>
                          <a:pt x="17" y="43"/>
                        </a:lnTo>
                        <a:lnTo>
                          <a:pt x="9" y="26"/>
                        </a:lnTo>
                        <a:lnTo>
                          <a:pt x="9" y="17"/>
                        </a:lnTo>
                        <a:lnTo>
                          <a:pt x="9" y="26"/>
                        </a:lnTo>
                        <a:lnTo>
                          <a:pt x="0" y="26"/>
                        </a:lnTo>
                        <a:lnTo>
                          <a:pt x="0" y="17"/>
                        </a:lnTo>
                        <a:lnTo>
                          <a:pt x="34" y="17"/>
                        </a:lnTo>
                        <a:lnTo>
                          <a:pt x="51" y="17"/>
                        </a:lnTo>
                        <a:lnTo>
                          <a:pt x="85" y="17"/>
                        </a:lnTo>
                        <a:lnTo>
                          <a:pt x="111" y="17"/>
                        </a:lnTo>
                        <a:lnTo>
                          <a:pt x="128" y="17"/>
                        </a:lnTo>
                        <a:lnTo>
                          <a:pt x="145" y="17"/>
                        </a:lnTo>
                        <a:lnTo>
                          <a:pt x="170" y="17"/>
                        </a:lnTo>
                        <a:lnTo>
                          <a:pt x="196" y="17"/>
                        </a:lnTo>
                        <a:lnTo>
                          <a:pt x="213" y="9"/>
                        </a:lnTo>
                        <a:lnTo>
                          <a:pt x="229" y="9"/>
                        </a:lnTo>
                        <a:lnTo>
                          <a:pt x="255" y="9"/>
                        </a:lnTo>
                        <a:lnTo>
                          <a:pt x="297" y="9"/>
                        </a:lnTo>
                        <a:lnTo>
                          <a:pt x="306" y="9"/>
                        </a:lnTo>
                        <a:lnTo>
                          <a:pt x="331" y="9"/>
                        </a:lnTo>
                        <a:lnTo>
                          <a:pt x="348" y="9"/>
                        </a:lnTo>
                        <a:lnTo>
                          <a:pt x="374" y="0"/>
                        </a:lnTo>
                        <a:lnTo>
                          <a:pt x="391" y="0"/>
                        </a:lnTo>
                        <a:lnTo>
                          <a:pt x="391" y="9"/>
                        </a:lnTo>
                        <a:lnTo>
                          <a:pt x="399" y="9"/>
                        </a:lnTo>
                        <a:lnTo>
                          <a:pt x="399" y="17"/>
                        </a:lnTo>
                        <a:lnTo>
                          <a:pt x="408" y="17"/>
                        </a:lnTo>
                        <a:lnTo>
                          <a:pt x="408" y="26"/>
                        </a:lnTo>
                        <a:lnTo>
                          <a:pt x="416" y="26"/>
                        </a:lnTo>
                        <a:lnTo>
                          <a:pt x="416" y="34"/>
                        </a:lnTo>
                        <a:lnTo>
                          <a:pt x="416" y="43"/>
                        </a:lnTo>
                        <a:lnTo>
                          <a:pt x="416" y="51"/>
                        </a:lnTo>
                        <a:lnTo>
                          <a:pt x="416" y="60"/>
                        </a:lnTo>
                        <a:lnTo>
                          <a:pt x="416" y="68"/>
                        </a:lnTo>
                        <a:lnTo>
                          <a:pt x="416" y="77"/>
                        </a:lnTo>
                        <a:lnTo>
                          <a:pt x="425" y="85"/>
                        </a:lnTo>
                        <a:lnTo>
                          <a:pt x="425" y="94"/>
                        </a:lnTo>
                        <a:lnTo>
                          <a:pt x="425" y="102"/>
                        </a:lnTo>
                        <a:lnTo>
                          <a:pt x="433" y="102"/>
                        </a:lnTo>
                        <a:lnTo>
                          <a:pt x="433" y="110"/>
                        </a:lnTo>
                        <a:lnTo>
                          <a:pt x="433" y="119"/>
                        </a:lnTo>
                        <a:lnTo>
                          <a:pt x="450" y="127"/>
                        </a:lnTo>
                        <a:lnTo>
                          <a:pt x="450" y="136"/>
                        </a:lnTo>
                        <a:lnTo>
                          <a:pt x="459" y="136"/>
                        </a:lnTo>
                        <a:lnTo>
                          <a:pt x="459" y="144"/>
                        </a:lnTo>
                        <a:lnTo>
                          <a:pt x="467" y="153"/>
                        </a:lnTo>
                        <a:lnTo>
                          <a:pt x="476" y="153"/>
                        </a:lnTo>
                        <a:lnTo>
                          <a:pt x="484" y="161"/>
                        </a:lnTo>
                        <a:lnTo>
                          <a:pt x="493" y="170"/>
                        </a:lnTo>
                        <a:lnTo>
                          <a:pt x="501" y="178"/>
                        </a:lnTo>
                        <a:lnTo>
                          <a:pt x="501" y="187"/>
                        </a:lnTo>
                        <a:lnTo>
                          <a:pt x="501" y="195"/>
                        </a:lnTo>
                        <a:lnTo>
                          <a:pt x="501" y="204"/>
                        </a:lnTo>
                        <a:lnTo>
                          <a:pt x="510" y="212"/>
                        </a:lnTo>
                        <a:lnTo>
                          <a:pt x="510" y="221"/>
                        </a:lnTo>
                        <a:lnTo>
                          <a:pt x="518" y="221"/>
                        </a:lnTo>
                        <a:lnTo>
                          <a:pt x="527" y="212"/>
                        </a:lnTo>
                        <a:lnTo>
                          <a:pt x="544" y="212"/>
                        </a:lnTo>
                        <a:lnTo>
                          <a:pt x="561" y="221"/>
                        </a:lnTo>
                        <a:lnTo>
                          <a:pt x="561" y="229"/>
                        </a:lnTo>
                        <a:lnTo>
                          <a:pt x="552" y="238"/>
                        </a:lnTo>
                        <a:lnTo>
                          <a:pt x="552" y="246"/>
                        </a:lnTo>
                        <a:lnTo>
                          <a:pt x="552" y="255"/>
                        </a:lnTo>
                        <a:lnTo>
                          <a:pt x="552" y="263"/>
                        </a:lnTo>
                        <a:lnTo>
                          <a:pt x="544" y="280"/>
                        </a:lnTo>
                        <a:lnTo>
                          <a:pt x="544" y="288"/>
                        </a:lnTo>
                        <a:lnTo>
                          <a:pt x="544" y="305"/>
                        </a:lnTo>
                        <a:lnTo>
                          <a:pt x="552" y="314"/>
                        </a:lnTo>
                        <a:lnTo>
                          <a:pt x="561" y="322"/>
                        </a:lnTo>
                        <a:lnTo>
                          <a:pt x="569" y="322"/>
                        </a:lnTo>
                        <a:lnTo>
                          <a:pt x="578" y="331"/>
                        </a:lnTo>
                        <a:lnTo>
                          <a:pt x="586" y="331"/>
                        </a:lnTo>
                        <a:lnTo>
                          <a:pt x="586" y="339"/>
                        </a:lnTo>
                        <a:lnTo>
                          <a:pt x="586" y="348"/>
                        </a:lnTo>
                        <a:lnTo>
                          <a:pt x="595" y="339"/>
                        </a:lnTo>
                        <a:lnTo>
                          <a:pt x="612" y="348"/>
                        </a:lnTo>
                        <a:lnTo>
                          <a:pt x="612" y="356"/>
                        </a:lnTo>
                        <a:lnTo>
                          <a:pt x="612" y="365"/>
                        </a:lnTo>
                        <a:lnTo>
                          <a:pt x="620" y="365"/>
                        </a:lnTo>
                        <a:lnTo>
                          <a:pt x="629" y="365"/>
                        </a:lnTo>
                        <a:lnTo>
                          <a:pt x="629" y="373"/>
                        </a:lnTo>
                        <a:lnTo>
                          <a:pt x="629" y="382"/>
                        </a:lnTo>
                        <a:lnTo>
                          <a:pt x="637" y="390"/>
                        </a:lnTo>
                        <a:lnTo>
                          <a:pt x="637" y="399"/>
                        </a:lnTo>
                        <a:lnTo>
                          <a:pt x="646" y="399"/>
                        </a:lnTo>
                        <a:lnTo>
                          <a:pt x="646" y="407"/>
                        </a:lnTo>
                        <a:lnTo>
                          <a:pt x="637" y="415"/>
                        </a:lnTo>
                        <a:lnTo>
                          <a:pt x="637" y="424"/>
                        </a:lnTo>
                        <a:lnTo>
                          <a:pt x="646" y="432"/>
                        </a:lnTo>
                        <a:lnTo>
                          <a:pt x="646" y="441"/>
                        </a:lnTo>
                        <a:lnTo>
                          <a:pt x="646" y="449"/>
                        </a:lnTo>
                        <a:lnTo>
                          <a:pt x="654" y="449"/>
                        </a:lnTo>
                        <a:lnTo>
                          <a:pt x="663" y="458"/>
                        </a:lnTo>
                        <a:lnTo>
                          <a:pt x="663" y="449"/>
                        </a:lnTo>
                        <a:lnTo>
                          <a:pt x="654" y="449"/>
                        </a:lnTo>
                        <a:lnTo>
                          <a:pt x="654" y="441"/>
                        </a:lnTo>
                        <a:lnTo>
                          <a:pt x="663" y="441"/>
                        </a:lnTo>
                        <a:lnTo>
                          <a:pt x="663" y="449"/>
                        </a:lnTo>
                        <a:lnTo>
                          <a:pt x="671" y="449"/>
                        </a:lnTo>
                        <a:lnTo>
                          <a:pt x="671" y="458"/>
                        </a:lnTo>
                        <a:lnTo>
                          <a:pt x="680" y="458"/>
                        </a:lnTo>
                        <a:close/>
                      </a:path>
                    </a:pathLst>
                  </a:custGeom>
                  <a:solidFill>
                    <a:srgbClr val="8DA3FF"/>
                  </a:solidFill>
                  <a:ln w="12700">
                    <a:solidFill>
                      <a:schemeClr val="tx1"/>
                    </a:solidFill>
                    <a:round/>
                    <a:headEnd/>
                    <a:tailEnd/>
                  </a:ln>
                </p:spPr>
                <p:txBody>
                  <a:bodyPr/>
                  <a:lstStyle/>
                  <a:p>
                    <a:endParaRPr lang="en-US" sz="1350"/>
                  </a:p>
                </p:txBody>
              </p:sp>
              <p:sp>
                <p:nvSpPr>
                  <p:cNvPr id="337" name="Freeform 131"/>
                  <p:cNvSpPr>
                    <a:spLocks/>
                  </p:cNvSpPr>
                  <p:nvPr/>
                </p:nvSpPr>
                <p:spPr bwMode="auto">
                  <a:xfrm>
                    <a:off x="914" y="2241"/>
                    <a:ext cx="696" cy="805"/>
                  </a:xfrm>
                  <a:custGeom>
                    <a:avLst/>
                    <a:gdLst>
                      <a:gd name="T0" fmla="*/ 34 w 696"/>
                      <a:gd name="T1" fmla="*/ 492 h 805"/>
                      <a:gd name="T2" fmla="*/ 34 w 696"/>
                      <a:gd name="T3" fmla="*/ 492 h 805"/>
                      <a:gd name="T4" fmla="*/ 34 w 696"/>
                      <a:gd name="T5" fmla="*/ 475 h 805"/>
                      <a:gd name="T6" fmla="*/ 34 w 696"/>
                      <a:gd name="T7" fmla="*/ 458 h 805"/>
                      <a:gd name="T8" fmla="*/ 34 w 696"/>
                      <a:gd name="T9" fmla="*/ 441 h 805"/>
                      <a:gd name="T10" fmla="*/ 51 w 696"/>
                      <a:gd name="T11" fmla="*/ 432 h 805"/>
                      <a:gd name="T12" fmla="*/ 59 w 696"/>
                      <a:gd name="T13" fmla="*/ 424 h 805"/>
                      <a:gd name="T14" fmla="*/ 59 w 696"/>
                      <a:gd name="T15" fmla="*/ 416 h 805"/>
                      <a:gd name="T16" fmla="*/ 68 w 696"/>
                      <a:gd name="T17" fmla="*/ 399 h 805"/>
                      <a:gd name="T18" fmla="*/ 68 w 696"/>
                      <a:gd name="T19" fmla="*/ 390 h 805"/>
                      <a:gd name="T20" fmla="*/ 68 w 696"/>
                      <a:gd name="T21" fmla="*/ 373 h 805"/>
                      <a:gd name="T22" fmla="*/ 85 w 696"/>
                      <a:gd name="T23" fmla="*/ 365 h 805"/>
                      <a:gd name="T24" fmla="*/ 102 w 696"/>
                      <a:gd name="T25" fmla="*/ 356 h 805"/>
                      <a:gd name="T26" fmla="*/ 119 w 696"/>
                      <a:gd name="T27" fmla="*/ 339 h 805"/>
                      <a:gd name="T28" fmla="*/ 119 w 696"/>
                      <a:gd name="T29" fmla="*/ 331 h 805"/>
                      <a:gd name="T30" fmla="*/ 102 w 696"/>
                      <a:gd name="T31" fmla="*/ 322 h 805"/>
                      <a:gd name="T32" fmla="*/ 93 w 696"/>
                      <a:gd name="T33" fmla="*/ 314 h 805"/>
                      <a:gd name="T34" fmla="*/ 93 w 696"/>
                      <a:gd name="T35" fmla="*/ 297 h 805"/>
                      <a:gd name="T36" fmla="*/ 93 w 696"/>
                      <a:gd name="T37" fmla="*/ 280 h 805"/>
                      <a:gd name="T38" fmla="*/ 85 w 696"/>
                      <a:gd name="T39" fmla="*/ 263 h 805"/>
                      <a:gd name="T40" fmla="*/ 85 w 696"/>
                      <a:gd name="T41" fmla="*/ 246 h 805"/>
                      <a:gd name="T42" fmla="*/ 85 w 696"/>
                      <a:gd name="T43" fmla="*/ 238 h 805"/>
                      <a:gd name="T44" fmla="*/ 85 w 696"/>
                      <a:gd name="T45" fmla="*/ 221 h 805"/>
                      <a:gd name="T46" fmla="*/ 93 w 696"/>
                      <a:gd name="T47" fmla="*/ 221 h 805"/>
                      <a:gd name="T48" fmla="*/ 102 w 696"/>
                      <a:gd name="T49" fmla="*/ 195 h 805"/>
                      <a:gd name="T50" fmla="*/ 93 w 696"/>
                      <a:gd name="T51" fmla="*/ 170 h 805"/>
                      <a:gd name="T52" fmla="*/ 102 w 696"/>
                      <a:gd name="T53" fmla="*/ 161 h 805"/>
                      <a:gd name="T54" fmla="*/ 93 w 696"/>
                      <a:gd name="T55" fmla="*/ 144 h 805"/>
                      <a:gd name="T56" fmla="*/ 102 w 696"/>
                      <a:gd name="T57" fmla="*/ 127 h 805"/>
                      <a:gd name="T58" fmla="*/ 102 w 696"/>
                      <a:gd name="T59" fmla="*/ 110 h 805"/>
                      <a:gd name="T60" fmla="*/ 102 w 696"/>
                      <a:gd name="T61" fmla="*/ 102 h 805"/>
                      <a:gd name="T62" fmla="*/ 119 w 696"/>
                      <a:gd name="T63" fmla="*/ 94 h 805"/>
                      <a:gd name="T64" fmla="*/ 136 w 696"/>
                      <a:gd name="T65" fmla="*/ 102 h 805"/>
                      <a:gd name="T66" fmla="*/ 144 w 696"/>
                      <a:gd name="T67" fmla="*/ 110 h 805"/>
                      <a:gd name="T68" fmla="*/ 153 w 696"/>
                      <a:gd name="T69" fmla="*/ 119 h 805"/>
                      <a:gd name="T70" fmla="*/ 170 w 696"/>
                      <a:gd name="T71" fmla="*/ 110 h 805"/>
                      <a:gd name="T72" fmla="*/ 187 w 696"/>
                      <a:gd name="T73" fmla="*/ 17 h 805"/>
                      <a:gd name="T74" fmla="*/ 340 w 696"/>
                      <a:gd name="T75" fmla="*/ 26 h 805"/>
                      <a:gd name="T76" fmla="*/ 526 w 696"/>
                      <a:gd name="T77" fmla="*/ 60 h 805"/>
                      <a:gd name="T78" fmla="*/ 603 w 696"/>
                      <a:gd name="T79" fmla="*/ 68 h 805"/>
                      <a:gd name="T80" fmla="*/ 662 w 696"/>
                      <a:gd name="T81" fmla="*/ 339 h 805"/>
                      <a:gd name="T82" fmla="*/ 628 w 696"/>
                      <a:gd name="T83" fmla="*/ 568 h 805"/>
                      <a:gd name="T84" fmla="*/ 594 w 696"/>
                      <a:gd name="T85" fmla="*/ 805 h 805"/>
                      <a:gd name="T86" fmla="*/ 348 w 696"/>
                      <a:gd name="T87" fmla="*/ 754 h 805"/>
                      <a:gd name="T88" fmla="*/ 8 w 696"/>
                      <a:gd name="T89" fmla="*/ 543 h 805"/>
                      <a:gd name="T90" fmla="*/ 17 w 696"/>
                      <a:gd name="T91" fmla="*/ 526 h 805"/>
                      <a:gd name="T92" fmla="*/ 34 w 696"/>
                      <a:gd name="T93" fmla="*/ 526 h 805"/>
                      <a:gd name="T94" fmla="*/ 34 w 696"/>
                      <a:gd name="T95" fmla="*/ 526 h 805"/>
                      <a:gd name="T96" fmla="*/ 42 w 696"/>
                      <a:gd name="T97" fmla="*/ 526 h 805"/>
                      <a:gd name="T98" fmla="*/ 51 w 696"/>
                      <a:gd name="T99" fmla="*/ 517 h 805"/>
                      <a:gd name="T100" fmla="*/ 42 w 696"/>
                      <a:gd name="T101" fmla="*/ 492 h 805"/>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696"/>
                      <a:gd name="T154" fmla="*/ 0 h 805"/>
                      <a:gd name="T155" fmla="*/ 696 w 696"/>
                      <a:gd name="T156" fmla="*/ 805 h 805"/>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696" h="805">
                        <a:moveTo>
                          <a:pt x="42" y="492"/>
                        </a:moveTo>
                        <a:lnTo>
                          <a:pt x="42" y="492"/>
                        </a:lnTo>
                        <a:lnTo>
                          <a:pt x="34" y="492"/>
                        </a:lnTo>
                        <a:lnTo>
                          <a:pt x="34" y="483"/>
                        </a:lnTo>
                        <a:lnTo>
                          <a:pt x="34" y="492"/>
                        </a:lnTo>
                        <a:lnTo>
                          <a:pt x="25" y="483"/>
                        </a:lnTo>
                        <a:lnTo>
                          <a:pt x="25" y="475"/>
                        </a:lnTo>
                        <a:lnTo>
                          <a:pt x="34" y="475"/>
                        </a:lnTo>
                        <a:lnTo>
                          <a:pt x="34" y="466"/>
                        </a:lnTo>
                        <a:lnTo>
                          <a:pt x="34" y="458"/>
                        </a:lnTo>
                        <a:lnTo>
                          <a:pt x="34" y="449"/>
                        </a:lnTo>
                        <a:lnTo>
                          <a:pt x="34" y="441"/>
                        </a:lnTo>
                        <a:lnTo>
                          <a:pt x="42" y="441"/>
                        </a:lnTo>
                        <a:lnTo>
                          <a:pt x="51" y="432"/>
                        </a:lnTo>
                        <a:lnTo>
                          <a:pt x="59" y="424"/>
                        </a:lnTo>
                        <a:lnTo>
                          <a:pt x="59" y="416"/>
                        </a:lnTo>
                        <a:lnTo>
                          <a:pt x="59" y="407"/>
                        </a:lnTo>
                        <a:lnTo>
                          <a:pt x="68" y="407"/>
                        </a:lnTo>
                        <a:lnTo>
                          <a:pt x="68" y="399"/>
                        </a:lnTo>
                        <a:lnTo>
                          <a:pt x="68" y="390"/>
                        </a:lnTo>
                        <a:lnTo>
                          <a:pt x="68" y="382"/>
                        </a:lnTo>
                        <a:lnTo>
                          <a:pt x="68" y="373"/>
                        </a:lnTo>
                        <a:lnTo>
                          <a:pt x="85" y="365"/>
                        </a:lnTo>
                        <a:lnTo>
                          <a:pt x="85" y="356"/>
                        </a:lnTo>
                        <a:lnTo>
                          <a:pt x="93" y="356"/>
                        </a:lnTo>
                        <a:lnTo>
                          <a:pt x="102" y="356"/>
                        </a:lnTo>
                        <a:lnTo>
                          <a:pt x="102" y="348"/>
                        </a:lnTo>
                        <a:lnTo>
                          <a:pt x="119" y="339"/>
                        </a:lnTo>
                        <a:lnTo>
                          <a:pt x="119" y="331"/>
                        </a:lnTo>
                        <a:lnTo>
                          <a:pt x="110" y="322"/>
                        </a:lnTo>
                        <a:lnTo>
                          <a:pt x="102" y="322"/>
                        </a:lnTo>
                        <a:lnTo>
                          <a:pt x="102" y="314"/>
                        </a:lnTo>
                        <a:lnTo>
                          <a:pt x="93" y="314"/>
                        </a:lnTo>
                        <a:lnTo>
                          <a:pt x="102" y="305"/>
                        </a:lnTo>
                        <a:lnTo>
                          <a:pt x="93" y="297"/>
                        </a:lnTo>
                        <a:lnTo>
                          <a:pt x="93" y="280"/>
                        </a:lnTo>
                        <a:lnTo>
                          <a:pt x="85" y="271"/>
                        </a:lnTo>
                        <a:lnTo>
                          <a:pt x="85" y="263"/>
                        </a:lnTo>
                        <a:lnTo>
                          <a:pt x="85" y="255"/>
                        </a:lnTo>
                        <a:lnTo>
                          <a:pt x="85" y="246"/>
                        </a:lnTo>
                        <a:lnTo>
                          <a:pt x="85" y="238"/>
                        </a:lnTo>
                        <a:lnTo>
                          <a:pt x="93" y="229"/>
                        </a:lnTo>
                        <a:lnTo>
                          <a:pt x="85" y="229"/>
                        </a:lnTo>
                        <a:lnTo>
                          <a:pt x="85" y="221"/>
                        </a:lnTo>
                        <a:lnTo>
                          <a:pt x="93" y="229"/>
                        </a:lnTo>
                        <a:lnTo>
                          <a:pt x="93" y="221"/>
                        </a:lnTo>
                        <a:lnTo>
                          <a:pt x="93" y="212"/>
                        </a:lnTo>
                        <a:lnTo>
                          <a:pt x="93" y="204"/>
                        </a:lnTo>
                        <a:lnTo>
                          <a:pt x="102" y="195"/>
                        </a:lnTo>
                        <a:lnTo>
                          <a:pt x="93" y="187"/>
                        </a:lnTo>
                        <a:lnTo>
                          <a:pt x="93" y="178"/>
                        </a:lnTo>
                        <a:lnTo>
                          <a:pt x="93" y="170"/>
                        </a:lnTo>
                        <a:lnTo>
                          <a:pt x="102" y="161"/>
                        </a:lnTo>
                        <a:lnTo>
                          <a:pt x="93" y="161"/>
                        </a:lnTo>
                        <a:lnTo>
                          <a:pt x="102" y="153"/>
                        </a:lnTo>
                        <a:lnTo>
                          <a:pt x="93" y="144"/>
                        </a:lnTo>
                        <a:lnTo>
                          <a:pt x="102" y="144"/>
                        </a:lnTo>
                        <a:lnTo>
                          <a:pt x="102" y="136"/>
                        </a:lnTo>
                        <a:lnTo>
                          <a:pt x="102" y="127"/>
                        </a:lnTo>
                        <a:lnTo>
                          <a:pt x="102" y="110"/>
                        </a:lnTo>
                        <a:lnTo>
                          <a:pt x="102" y="102"/>
                        </a:lnTo>
                        <a:lnTo>
                          <a:pt x="110" y="94"/>
                        </a:lnTo>
                        <a:lnTo>
                          <a:pt x="119" y="94"/>
                        </a:lnTo>
                        <a:lnTo>
                          <a:pt x="127" y="94"/>
                        </a:lnTo>
                        <a:lnTo>
                          <a:pt x="127" y="102"/>
                        </a:lnTo>
                        <a:lnTo>
                          <a:pt x="136" y="102"/>
                        </a:lnTo>
                        <a:lnTo>
                          <a:pt x="144" y="102"/>
                        </a:lnTo>
                        <a:lnTo>
                          <a:pt x="144" y="110"/>
                        </a:lnTo>
                        <a:lnTo>
                          <a:pt x="153" y="119"/>
                        </a:lnTo>
                        <a:lnTo>
                          <a:pt x="161" y="119"/>
                        </a:lnTo>
                        <a:lnTo>
                          <a:pt x="170" y="110"/>
                        </a:lnTo>
                        <a:lnTo>
                          <a:pt x="170" y="102"/>
                        </a:lnTo>
                        <a:lnTo>
                          <a:pt x="178" y="102"/>
                        </a:lnTo>
                        <a:lnTo>
                          <a:pt x="187" y="17"/>
                        </a:lnTo>
                        <a:lnTo>
                          <a:pt x="195" y="0"/>
                        </a:lnTo>
                        <a:lnTo>
                          <a:pt x="306" y="17"/>
                        </a:lnTo>
                        <a:lnTo>
                          <a:pt x="340" y="26"/>
                        </a:lnTo>
                        <a:lnTo>
                          <a:pt x="374" y="34"/>
                        </a:lnTo>
                        <a:lnTo>
                          <a:pt x="459" y="51"/>
                        </a:lnTo>
                        <a:lnTo>
                          <a:pt x="526" y="60"/>
                        </a:lnTo>
                        <a:lnTo>
                          <a:pt x="552" y="60"/>
                        </a:lnTo>
                        <a:lnTo>
                          <a:pt x="603" y="68"/>
                        </a:lnTo>
                        <a:lnTo>
                          <a:pt x="696" y="85"/>
                        </a:lnTo>
                        <a:lnTo>
                          <a:pt x="679" y="212"/>
                        </a:lnTo>
                        <a:lnTo>
                          <a:pt x="662" y="339"/>
                        </a:lnTo>
                        <a:lnTo>
                          <a:pt x="654" y="390"/>
                        </a:lnTo>
                        <a:lnTo>
                          <a:pt x="637" y="492"/>
                        </a:lnTo>
                        <a:lnTo>
                          <a:pt x="628" y="568"/>
                        </a:lnTo>
                        <a:lnTo>
                          <a:pt x="620" y="619"/>
                        </a:lnTo>
                        <a:lnTo>
                          <a:pt x="611" y="661"/>
                        </a:lnTo>
                        <a:lnTo>
                          <a:pt x="594" y="805"/>
                        </a:lnTo>
                        <a:lnTo>
                          <a:pt x="442" y="780"/>
                        </a:lnTo>
                        <a:lnTo>
                          <a:pt x="374" y="771"/>
                        </a:lnTo>
                        <a:lnTo>
                          <a:pt x="348" y="754"/>
                        </a:lnTo>
                        <a:lnTo>
                          <a:pt x="153" y="644"/>
                        </a:lnTo>
                        <a:lnTo>
                          <a:pt x="0" y="560"/>
                        </a:lnTo>
                        <a:lnTo>
                          <a:pt x="8" y="543"/>
                        </a:lnTo>
                        <a:lnTo>
                          <a:pt x="17" y="526"/>
                        </a:lnTo>
                        <a:lnTo>
                          <a:pt x="34" y="534"/>
                        </a:lnTo>
                        <a:lnTo>
                          <a:pt x="34" y="526"/>
                        </a:lnTo>
                        <a:lnTo>
                          <a:pt x="42" y="526"/>
                        </a:lnTo>
                        <a:lnTo>
                          <a:pt x="42" y="517"/>
                        </a:lnTo>
                        <a:lnTo>
                          <a:pt x="51" y="517"/>
                        </a:lnTo>
                        <a:lnTo>
                          <a:pt x="51" y="509"/>
                        </a:lnTo>
                        <a:lnTo>
                          <a:pt x="51" y="500"/>
                        </a:lnTo>
                        <a:lnTo>
                          <a:pt x="42" y="492"/>
                        </a:lnTo>
                        <a:close/>
                      </a:path>
                    </a:pathLst>
                  </a:custGeom>
                  <a:solidFill>
                    <a:srgbClr val="8DA3FF"/>
                  </a:solidFill>
                  <a:ln w="12700">
                    <a:solidFill>
                      <a:schemeClr val="tx1"/>
                    </a:solidFill>
                    <a:round/>
                    <a:headEnd/>
                    <a:tailEnd/>
                  </a:ln>
                </p:spPr>
                <p:txBody>
                  <a:bodyPr/>
                  <a:lstStyle/>
                  <a:p>
                    <a:endParaRPr lang="en-US" sz="1350"/>
                  </a:p>
                </p:txBody>
              </p:sp>
              <p:sp>
                <p:nvSpPr>
                  <p:cNvPr id="338" name="Freeform 132"/>
                  <p:cNvSpPr>
                    <a:spLocks/>
                  </p:cNvSpPr>
                  <p:nvPr/>
                </p:nvSpPr>
                <p:spPr bwMode="auto">
                  <a:xfrm>
                    <a:off x="2213" y="2385"/>
                    <a:ext cx="884" cy="466"/>
                  </a:xfrm>
                  <a:custGeom>
                    <a:avLst/>
                    <a:gdLst>
                      <a:gd name="T0" fmla="*/ 875 w 884"/>
                      <a:gd name="T1" fmla="*/ 424 h 466"/>
                      <a:gd name="T2" fmla="*/ 875 w 884"/>
                      <a:gd name="T3" fmla="*/ 458 h 466"/>
                      <a:gd name="T4" fmla="*/ 875 w 884"/>
                      <a:gd name="T5" fmla="*/ 458 h 466"/>
                      <a:gd name="T6" fmla="*/ 867 w 884"/>
                      <a:gd name="T7" fmla="*/ 458 h 466"/>
                      <a:gd name="T8" fmla="*/ 858 w 884"/>
                      <a:gd name="T9" fmla="*/ 458 h 466"/>
                      <a:gd name="T10" fmla="*/ 858 w 884"/>
                      <a:gd name="T11" fmla="*/ 458 h 466"/>
                      <a:gd name="T12" fmla="*/ 850 w 884"/>
                      <a:gd name="T13" fmla="*/ 449 h 466"/>
                      <a:gd name="T14" fmla="*/ 850 w 884"/>
                      <a:gd name="T15" fmla="*/ 449 h 466"/>
                      <a:gd name="T16" fmla="*/ 833 w 884"/>
                      <a:gd name="T17" fmla="*/ 449 h 466"/>
                      <a:gd name="T18" fmla="*/ 833 w 884"/>
                      <a:gd name="T19" fmla="*/ 441 h 466"/>
                      <a:gd name="T20" fmla="*/ 816 w 884"/>
                      <a:gd name="T21" fmla="*/ 433 h 466"/>
                      <a:gd name="T22" fmla="*/ 816 w 884"/>
                      <a:gd name="T23" fmla="*/ 433 h 466"/>
                      <a:gd name="T24" fmla="*/ 807 w 884"/>
                      <a:gd name="T25" fmla="*/ 424 h 466"/>
                      <a:gd name="T26" fmla="*/ 799 w 884"/>
                      <a:gd name="T27" fmla="*/ 433 h 466"/>
                      <a:gd name="T28" fmla="*/ 790 w 884"/>
                      <a:gd name="T29" fmla="*/ 433 h 466"/>
                      <a:gd name="T30" fmla="*/ 765 w 884"/>
                      <a:gd name="T31" fmla="*/ 433 h 466"/>
                      <a:gd name="T32" fmla="*/ 765 w 884"/>
                      <a:gd name="T33" fmla="*/ 424 h 466"/>
                      <a:gd name="T34" fmla="*/ 748 w 884"/>
                      <a:gd name="T35" fmla="*/ 433 h 466"/>
                      <a:gd name="T36" fmla="*/ 739 w 884"/>
                      <a:gd name="T37" fmla="*/ 433 h 466"/>
                      <a:gd name="T38" fmla="*/ 722 w 884"/>
                      <a:gd name="T39" fmla="*/ 433 h 466"/>
                      <a:gd name="T40" fmla="*/ 714 w 884"/>
                      <a:gd name="T41" fmla="*/ 441 h 466"/>
                      <a:gd name="T42" fmla="*/ 697 w 884"/>
                      <a:gd name="T43" fmla="*/ 441 h 466"/>
                      <a:gd name="T44" fmla="*/ 705 w 884"/>
                      <a:gd name="T45" fmla="*/ 441 h 466"/>
                      <a:gd name="T46" fmla="*/ 688 w 884"/>
                      <a:gd name="T47" fmla="*/ 449 h 466"/>
                      <a:gd name="T48" fmla="*/ 680 w 884"/>
                      <a:gd name="T49" fmla="*/ 449 h 466"/>
                      <a:gd name="T50" fmla="*/ 663 w 884"/>
                      <a:gd name="T51" fmla="*/ 441 h 466"/>
                      <a:gd name="T52" fmla="*/ 646 w 884"/>
                      <a:gd name="T53" fmla="*/ 433 h 466"/>
                      <a:gd name="T54" fmla="*/ 629 w 884"/>
                      <a:gd name="T55" fmla="*/ 433 h 466"/>
                      <a:gd name="T56" fmla="*/ 620 w 884"/>
                      <a:gd name="T57" fmla="*/ 424 h 466"/>
                      <a:gd name="T58" fmla="*/ 612 w 884"/>
                      <a:gd name="T59" fmla="*/ 433 h 466"/>
                      <a:gd name="T60" fmla="*/ 603 w 884"/>
                      <a:gd name="T61" fmla="*/ 441 h 466"/>
                      <a:gd name="T62" fmla="*/ 603 w 884"/>
                      <a:gd name="T63" fmla="*/ 449 h 466"/>
                      <a:gd name="T64" fmla="*/ 595 w 884"/>
                      <a:gd name="T65" fmla="*/ 433 h 466"/>
                      <a:gd name="T66" fmla="*/ 586 w 884"/>
                      <a:gd name="T67" fmla="*/ 433 h 466"/>
                      <a:gd name="T68" fmla="*/ 578 w 884"/>
                      <a:gd name="T69" fmla="*/ 433 h 466"/>
                      <a:gd name="T70" fmla="*/ 561 w 884"/>
                      <a:gd name="T71" fmla="*/ 433 h 466"/>
                      <a:gd name="T72" fmla="*/ 552 w 884"/>
                      <a:gd name="T73" fmla="*/ 424 h 466"/>
                      <a:gd name="T74" fmla="*/ 535 w 884"/>
                      <a:gd name="T75" fmla="*/ 424 h 466"/>
                      <a:gd name="T76" fmla="*/ 510 w 884"/>
                      <a:gd name="T77" fmla="*/ 433 h 466"/>
                      <a:gd name="T78" fmla="*/ 510 w 884"/>
                      <a:gd name="T79" fmla="*/ 424 h 466"/>
                      <a:gd name="T80" fmla="*/ 501 w 884"/>
                      <a:gd name="T81" fmla="*/ 416 h 466"/>
                      <a:gd name="T82" fmla="*/ 493 w 884"/>
                      <a:gd name="T83" fmla="*/ 399 h 466"/>
                      <a:gd name="T84" fmla="*/ 467 w 884"/>
                      <a:gd name="T85" fmla="*/ 399 h 466"/>
                      <a:gd name="T86" fmla="*/ 450 w 884"/>
                      <a:gd name="T87" fmla="*/ 399 h 466"/>
                      <a:gd name="T88" fmla="*/ 433 w 884"/>
                      <a:gd name="T89" fmla="*/ 390 h 466"/>
                      <a:gd name="T90" fmla="*/ 408 w 884"/>
                      <a:gd name="T91" fmla="*/ 390 h 466"/>
                      <a:gd name="T92" fmla="*/ 382 w 884"/>
                      <a:gd name="T93" fmla="*/ 382 h 466"/>
                      <a:gd name="T94" fmla="*/ 374 w 884"/>
                      <a:gd name="T95" fmla="*/ 365 h 466"/>
                      <a:gd name="T96" fmla="*/ 366 w 884"/>
                      <a:gd name="T97" fmla="*/ 356 h 466"/>
                      <a:gd name="T98" fmla="*/ 349 w 884"/>
                      <a:gd name="T99" fmla="*/ 356 h 466"/>
                      <a:gd name="T100" fmla="*/ 323 w 884"/>
                      <a:gd name="T101" fmla="*/ 348 h 466"/>
                      <a:gd name="T102" fmla="*/ 306 w 884"/>
                      <a:gd name="T103" fmla="*/ 331 h 466"/>
                      <a:gd name="T104" fmla="*/ 306 w 884"/>
                      <a:gd name="T105" fmla="*/ 255 h 466"/>
                      <a:gd name="T106" fmla="*/ 306 w 884"/>
                      <a:gd name="T107" fmla="*/ 85 h 466"/>
                      <a:gd name="T108" fmla="*/ 145 w 884"/>
                      <a:gd name="T109" fmla="*/ 77 h 466"/>
                      <a:gd name="T110" fmla="*/ 102 w 884"/>
                      <a:gd name="T111" fmla="*/ 9 h 466"/>
                      <a:gd name="T112" fmla="*/ 247 w 884"/>
                      <a:gd name="T113" fmla="*/ 17 h 466"/>
                      <a:gd name="T114" fmla="*/ 416 w 884"/>
                      <a:gd name="T115" fmla="*/ 26 h 466"/>
                      <a:gd name="T116" fmla="*/ 569 w 884"/>
                      <a:gd name="T117" fmla="*/ 26 h 466"/>
                      <a:gd name="T118" fmla="*/ 722 w 884"/>
                      <a:gd name="T119" fmla="*/ 26 h 466"/>
                      <a:gd name="T120" fmla="*/ 816 w 884"/>
                      <a:gd name="T121" fmla="*/ 26 h 466"/>
                      <a:gd name="T122" fmla="*/ 858 w 884"/>
                      <a:gd name="T123" fmla="*/ 94 h 466"/>
                      <a:gd name="T124" fmla="*/ 884 w 884"/>
                      <a:gd name="T125" fmla="*/ 238 h 46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884"/>
                      <a:gd name="T190" fmla="*/ 0 h 466"/>
                      <a:gd name="T191" fmla="*/ 884 w 884"/>
                      <a:gd name="T192" fmla="*/ 466 h 46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884" h="466">
                        <a:moveTo>
                          <a:pt x="884" y="297"/>
                        </a:moveTo>
                        <a:lnTo>
                          <a:pt x="884" y="322"/>
                        </a:lnTo>
                        <a:lnTo>
                          <a:pt x="884" y="348"/>
                        </a:lnTo>
                        <a:lnTo>
                          <a:pt x="875" y="390"/>
                        </a:lnTo>
                        <a:lnTo>
                          <a:pt x="875" y="424"/>
                        </a:lnTo>
                        <a:lnTo>
                          <a:pt x="875" y="466"/>
                        </a:lnTo>
                        <a:lnTo>
                          <a:pt x="875" y="458"/>
                        </a:lnTo>
                        <a:lnTo>
                          <a:pt x="867" y="466"/>
                        </a:lnTo>
                        <a:lnTo>
                          <a:pt x="867" y="458"/>
                        </a:lnTo>
                        <a:lnTo>
                          <a:pt x="875" y="458"/>
                        </a:lnTo>
                        <a:lnTo>
                          <a:pt x="867" y="458"/>
                        </a:lnTo>
                        <a:lnTo>
                          <a:pt x="858" y="458"/>
                        </a:lnTo>
                        <a:lnTo>
                          <a:pt x="850" y="458"/>
                        </a:lnTo>
                        <a:lnTo>
                          <a:pt x="850" y="449"/>
                        </a:lnTo>
                        <a:lnTo>
                          <a:pt x="841" y="449"/>
                        </a:lnTo>
                        <a:lnTo>
                          <a:pt x="833" y="449"/>
                        </a:lnTo>
                        <a:lnTo>
                          <a:pt x="833" y="441"/>
                        </a:lnTo>
                        <a:lnTo>
                          <a:pt x="824" y="433"/>
                        </a:lnTo>
                        <a:lnTo>
                          <a:pt x="816" y="433"/>
                        </a:lnTo>
                        <a:lnTo>
                          <a:pt x="816" y="424"/>
                        </a:lnTo>
                        <a:lnTo>
                          <a:pt x="816" y="433"/>
                        </a:lnTo>
                        <a:lnTo>
                          <a:pt x="816" y="424"/>
                        </a:lnTo>
                        <a:lnTo>
                          <a:pt x="807" y="424"/>
                        </a:lnTo>
                        <a:lnTo>
                          <a:pt x="799" y="424"/>
                        </a:lnTo>
                        <a:lnTo>
                          <a:pt x="799" y="433"/>
                        </a:lnTo>
                        <a:lnTo>
                          <a:pt x="790" y="424"/>
                        </a:lnTo>
                        <a:lnTo>
                          <a:pt x="790" y="433"/>
                        </a:lnTo>
                        <a:lnTo>
                          <a:pt x="773" y="433"/>
                        </a:lnTo>
                        <a:lnTo>
                          <a:pt x="765" y="433"/>
                        </a:lnTo>
                        <a:lnTo>
                          <a:pt x="765" y="424"/>
                        </a:lnTo>
                        <a:lnTo>
                          <a:pt x="756" y="424"/>
                        </a:lnTo>
                        <a:lnTo>
                          <a:pt x="748" y="433"/>
                        </a:lnTo>
                        <a:lnTo>
                          <a:pt x="739" y="433"/>
                        </a:lnTo>
                        <a:lnTo>
                          <a:pt x="739" y="441"/>
                        </a:lnTo>
                        <a:lnTo>
                          <a:pt x="731" y="441"/>
                        </a:lnTo>
                        <a:lnTo>
                          <a:pt x="722" y="433"/>
                        </a:lnTo>
                        <a:lnTo>
                          <a:pt x="714" y="433"/>
                        </a:lnTo>
                        <a:lnTo>
                          <a:pt x="714" y="441"/>
                        </a:lnTo>
                        <a:lnTo>
                          <a:pt x="714" y="433"/>
                        </a:lnTo>
                        <a:lnTo>
                          <a:pt x="714" y="441"/>
                        </a:lnTo>
                        <a:lnTo>
                          <a:pt x="705" y="441"/>
                        </a:lnTo>
                        <a:lnTo>
                          <a:pt x="697" y="441"/>
                        </a:lnTo>
                        <a:lnTo>
                          <a:pt x="705" y="441"/>
                        </a:lnTo>
                        <a:lnTo>
                          <a:pt x="697" y="441"/>
                        </a:lnTo>
                        <a:lnTo>
                          <a:pt x="697" y="449"/>
                        </a:lnTo>
                        <a:lnTo>
                          <a:pt x="688" y="449"/>
                        </a:lnTo>
                        <a:lnTo>
                          <a:pt x="688" y="458"/>
                        </a:lnTo>
                        <a:lnTo>
                          <a:pt x="680" y="458"/>
                        </a:lnTo>
                        <a:lnTo>
                          <a:pt x="680" y="449"/>
                        </a:lnTo>
                        <a:lnTo>
                          <a:pt x="671" y="441"/>
                        </a:lnTo>
                        <a:lnTo>
                          <a:pt x="663" y="449"/>
                        </a:lnTo>
                        <a:lnTo>
                          <a:pt x="663" y="441"/>
                        </a:lnTo>
                        <a:lnTo>
                          <a:pt x="654" y="441"/>
                        </a:lnTo>
                        <a:lnTo>
                          <a:pt x="654" y="433"/>
                        </a:lnTo>
                        <a:lnTo>
                          <a:pt x="646" y="424"/>
                        </a:lnTo>
                        <a:lnTo>
                          <a:pt x="646" y="433"/>
                        </a:lnTo>
                        <a:lnTo>
                          <a:pt x="646" y="441"/>
                        </a:lnTo>
                        <a:lnTo>
                          <a:pt x="637" y="441"/>
                        </a:lnTo>
                        <a:lnTo>
                          <a:pt x="637" y="433"/>
                        </a:lnTo>
                        <a:lnTo>
                          <a:pt x="629" y="433"/>
                        </a:lnTo>
                        <a:lnTo>
                          <a:pt x="629" y="424"/>
                        </a:lnTo>
                        <a:lnTo>
                          <a:pt x="620" y="424"/>
                        </a:lnTo>
                        <a:lnTo>
                          <a:pt x="612" y="424"/>
                        </a:lnTo>
                        <a:lnTo>
                          <a:pt x="612" y="433"/>
                        </a:lnTo>
                        <a:lnTo>
                          <a:pt x="612" y="441"/>
                        </a:lnTo>
                        <a:lnTo>
                          <a:pt x="603" y="433"/>
                        </a:lnTo>
                        <a:lnTo>
                          <a:pt x="603" y="441"/>
                        </a:lnTo>
                        <a:lnTo>
                          <a:pt x="603" y="449"/>
                        </a:lnTo>
                        <a:lnTo>
                          <a:pt x="595" y="449"/>
                        </a:lnTo>
                        <a:lnTo>
                          <a:pt x="586" y="441"/>
                        </a:lnTo>
                        <a:lnTo>
                          <a:pt x="595" y="441"/>
                        </a:lnTo>
                        <a:lnTo>
                          <a:pt x="595" y="433"/>
                        </a:lnTo>
                        <a:lnTo>
                          <a:pt x="586" y="433"/>
                        </a:lnTo>
                        <a:lnTo>
                          <a:pt x="578" y="433"/>
                        </a:lnTo>
                        <a:lnTo>
                          <a:pt x="578" y="441"/>
                        </a:lnTo>
                        <a:lnTo>
                          <a:pt x="569" y="441"/>
                        </a:lnTo>
                        <a:lnTo>
                          <a:pt x="561" y="441"/>
                        </a:lnTo>
                        <a:lnTo>
                          <a:pt x="561" y="433"/>
                        </a:lnTo>
                        <a:lnTo>
                          <a:pt x="561" y="424"/>
                        </a:lnTo>
                        <a:lnTo>
                          <a:pt x="552" y="424"/>
                        </a:lnTo>
                        <a:lnTo>
                          <a:pt x="552" y="416"/>
                        </a:lnTo>
                        <a:lnTo>
                          <a:pt x="544" y="416"/>
                        </a:lnTo>
                        <a:lnTo>
                          <a:pt x="535" y="416"/>
                        </a:lnTo>
                        <a:lnTo>
                          <a:pt x="535" y="424"/>
                        </a:lnTo>
                        <a:lnTo>
                          <a:pt x="527" y="433"/>
                        </a:lnTo>
                        <a:lnTo>
                          <a:pt x="518" y="433"/>
                        </a:lnTo>
                        <a:lnTo>
                          <a:pt x="510" y="433"/>
                        </a:lnTo>
                        <a:lnTo>
                          <a:pt x="510" y="424"/>
                        </a:lnTo>
                        <a:lnTo>
                          <a:pt x="510" y="416"/>
                        </a:lnTo>
                        <a:lnTo>
                          <a:pt x="501" y="416"/>
                        </a:lnTo>
                        <a:lnTo>
                          <a:pt x="493" y="407"/>
                        </a:lnTo>
                        <a:lnTo>
                          <a:pt x="501" y="399"/>
                        </a:lnTo>
                        <a:lnTo>
                          <a:pt x="493" y="399"/>
                        </a:lnTo>
                        <a:lnTo>
                          <a:pt x="476" y="399"/>
                        </a:lnTo>
                        <a:lnTo>
                          <a:pt x="467" y="399"/>
                        </a:lnTo>
                        <a:lnTo>
                          <a:pt x="467" y="407"/>
                        </a:lnTo>
                        <a:lnTo>
                          <a:pt x="459" y="407"/>
                        </a:lnTo>
                        <a:lnTo>
                          <a:pt x="450" y="407"/>
                        </a:lnTo>
                        <a:lnTo>
                          <a:pt x="450" y="399"/>
                        </a:lnTo>
                        <a:lnTo>
                          <a:pt x="442" y="390"/>
                        </a:lnTo>
                        <a:lnTo>
                          <a:pt x="433" y="390"/>
                        </a:lnTo>
                        <a:lnTo>
                          <a:pt x="433" y="399"/>
                        </a:lnTo>
                        <a:lnTo>
                          <a:pt x="425" y="399"/>
                        </a:lnTo>
                        <a:lnTo>
                          <a:pt x="425" y="390"/>
                        </a:lnTo>
                        <a:lnTo>
                          <a:pt x="416" y="390"/>
                        </a:lnTo>
                        <a:lnTo>
                          <a:pt x="408" y="390"/>
                        </a:lnTo>
                        <a:lnTo>
                          <a:pt x="399" y="382"/>
                        </a:lnTo>
                        <a:lnTo>
                          <a:pt x="399" y="390"/>
                        </a:lnTo>
                        <a:lnTo>
                          <a:pt x="391" y="382"/>
                        </a:lnTo>
                        <a:lnTo>
                          <a:pt x="382" y="382"/>
                        </a:lnTo>
                        <a:lnTo>
                          <a:pt x="382" y="373"/>
                        </a:lnTo>
                        <a:lnTo>
                          <a:pt x="382" y="365"/>
                        </a:lnTo>
                        <a:lnTo>
                          <a:pt x="374" y="365"/>
                        </a:lnTo>
                        <a:lnTo>
                          <a:pt x="374" y="356"/>
                        </a:lnTo>
                        <a:lnTo>
                          <a:pt x="366" y="356"/>
                        </a:lnTo>
                        <a:lnTo>
                          <a:pt x="366" y="348"/>
                        </a:lnTo>
                        <a:lnTo>
                          <a:pt x="366" y="356"/>
                        </a:lnTo>
                        <a:lnTo>
                          <a:pt x="357" y="365"/>
                        </a:lnTo>
                        <a:lnTo>
                          <a:pt x="349" y="356"/>
                        </a:lnTo>
                        <a:lnTo>
                          <a:pt x="340" y="356"/>
                        </a:lnTo>
                        <a:lnTo>
                          <a:pt x="340" y="365"/>
                        </a:lnTo>
                        <a:lnTo>
                          <a:pt x="332" y="356"/>
                        </a:lnTo>
                        <a:lnTo>
                          <a:pt x="323" y="348"/>
                        </a:lnTo>
                        <a:lnTo>
                          <a:pt x="315" y="339"/>
                        </a:lnTo>
                        <a:lnTo>
                          <a:pt x="306" y="331"/>
                        </a:lnTo>
                        <a:lnTo>
                          <a:pt x="298" y="331"/>
                        </a:lnTo>
                        <a:lnTo>
                          <a:pt x="298" y="314"/>
                        </a:lnTo>
                        <a:lnTo>
                          <a:pt x="298" y="272"/>
                        </a:lnTo>
                        <a:lnTo>
                          <a:pt x="306" y="255"/>
                        </a:lnTo>
                        <a:lnTo>
                          <a:pt x="306" y="221"/>
                        </a:lnTo>
                        <a:lnTo>
                          <a:pt x="306" y="195"/>
                        </a:lnTo>
                        <a:lnTo>
                          <a:pt x="306" y="161"/>
                        </a:lnTo>
                        <a:lnTo>
                          <a:pt x="306" y="144"/>
                        </a:lnTo>
                        <a:lnTo>
                          <a:pt x="306" y="85"/>
                        </a:lnTo>
                        <a:lnTo>
                          <a:pt x="255" y="85"/>
                        </a:lnTo>
                        <a:lnTo>
                          <a:pt x="213" y="85"/>
                        </a:lnTo>
                        <a:lnTo>
                          <a:pt x="196" y="85"/>
                        </a:lnTo>
                        <a:lnTo>
                          <a:pt x="145" y="77"/>
                        </a:lnTo>
                        <a:lnTo>
                          <a:pt x="102" y="77"/>
                        </a:lnTo>
                        <a:lnTo>
                          <a:pt x="85" y="77"/>
                        </a:lnTo>
                        <a:lnTo>
                          <a:pt x="0" y="68"/>
                        </a:lnTo>
                        <a:lnTo>
                          <a:pt x="9" y="0"/>
                        </a:lnTo>
                        <a:lnTo>
                          <a:pt x="102" y="9"/>
                        </a:lnTo>
                        <a:lnTo>
                          <a:pt x="153" y="9"/>
                        </a:lnTo>
                        <a:lnTo>
                          <a:pt x="204" y="17"/>
                        </a:lnTo>
                        <a:lnTo>
                          <a:pt x="213" y="17"/>
                        </a:lnTo>
                        <a:lnTo>
                          <a:pt x="247" y="17"/>
                        </a:lnTo>
                        <a:lnTo>
                          <a:pt x="306" y="17"/>
                        </a:lnTo>
                        <a:lnTo>
                          <a:pt x="315" y="17"/>
                        </a:lnTo>
                        <a:lnTo>
                          <a:pt x="357" y="26"/>
                        </a:lnTo>
                        <a:lnTo>
                          <a:pt x="366" y="26"/>
                        </a:lnTo>
                        <a:lnTo>
                          <a:pt x="416" y="26"/>
                        </a:lnTo>
                        <a:lnTo>
                          <a:pt x="459" y="26"/>
                        </a:lnTo>
                        <a:lnTo>
                          <a:pt x="476" y="26"/>
                        </a:lnTo>
                        <a:lnTo>
                          <a:pt x="501" y="26"/>
                        </a:lnTo>
                        <a:lnTo>
                          <a:pt x="535" y="26"/>
                        </a:lnTo>
                        <a:lnTo>
                          <a:pt x="569" y="26"/>
                        </a:lnTo>
                        <a:lnTo>
                          <a:pt x="603" y="26"/>
                        </a:lnTo>
                        <a:lnTo>
                          <a:pt x="646" y="26"/>
                        </a:lnTo>
                        <a:lnTo>
                          <a:pt x="663" y="26"/>
                        </a:lnTo>
                        <a:lnTo>
                          <a:pt x="714" y="26"/>
                        </a:lnTo>
                        <a:lnTo>
                          <a:pt x="722" y="26"/>
                        </a:lnTo>
                        <a:lnTo>
                          <a:pt x="739" y="26"/>
                        </a:lnTo>
                        <a:lnTo>
                          <a:pt x="765" y="26"/>
                        </a:lnTo>
                        <a:lnTo>
                          <a:pt x="773" y="26"/>
                        </a:lnTo>
                        <a:lnTo>
                          <a:pt x="807" y="26"/>
                        </a:lnTo>
                        <a:lnTo>
                          <a:pt x="816" y="26"/>
                        </a:lnTo>
                        <a:lnTo>
                          <a:pt x="858" y="26"/>
                        </a:lnTo>
                        <a:lnTo>
                          <a:pt x="858" y="60"/>
                        </a:lnTo>
                        <a:lnTo>
                          <a:pt x="858" y="68"/>
                        </a:lnTo>
                        <a:lnTo>
                          <a:pt x="858" y="94"/>
                        </a:lnTo>
                        <a:lnTo>
                          <a:pt x="867" y="136"/>
                        </a:lnTo>
                        <a:lnTo>
                          <a:pt x="867" y="144"/>
                        </a:lnTo>
                        <a:lnTo>
                          <a:pt x="875" y="187"/>
                        </a:lnTo>
                        <a:lnTo>
                          <a:pt x="875" y="204"/>
                        </a:lnTo>
                        <a:lnTo>
                          <a:pt x="884" y="238"/>
                        </a:lnTo>
                        <a:lnTo>
                          <a:pt x="884" y="297"/>
                        </a:lnTo>
                        <a:close/>
                      </a:path>
                    </a:pathLst>
                  </a:custGeom>
                  <a:solidFill>
                    <a:srgbClr val="8DA3FF"/>
                  </a:solidFill>
                  <a:ln w="12700">
                    <a:solidFill>
                      <a:schemeClr val="tx1"/>
                    </a:solidFill>
                    <a:round/>
                    <a:headEnd/>
                    <a:tailEnd/>
                  </a:ln>
                </p:spPr>
                <p:txBody>
                  <a:bodyPr/>
                  <a:lstStyle/>
                  <a:p>
                    <a:endParaRPr lang="en-US" sz="1350"/>
                  </a:p>
                </p:txBody>
              </p:sp>
              <p:sp>
                <p:nvSpPr>
                  <p:cNvPr id="339" name="Freeform 133"/>
                  <p:cNvSpPr>
                    <a:spLocks/>
                  </p:cNvSpPr>
                  <p:nvPr/>
                </p:nvSpPr>
                <p:spPr bwMode="auto">
                  <a:xfrm>
                    <a:off x="4150" y="2258"/>
                    <a:ext cx="866" cy="390"/>
                  </a:xfrm>
                  <a:custGeom>
                    <a:avLst/>
                    <a:gdLst>
                      <a:gd name="T0" fmla="*/ 0 w 866"/>
                      <a:gd name="T1" fmla="*/ 305 h 390"/>
                      <a:gd name="T2" fmla="*/ 25 w 866"/>
                      <a:gd name="T3" fmla="*/ 297 h 390"/>
                      <a:gd name="T4" fmla="*/ 34 w 866"/>
                      <a:gd name="T5" fmla="*/ 271 h 390"/>
                      <a:gd name="T6" fmla="*/ 68 w 866"/>
                      <a:gd name="T7" fmla="*/ 254 h 390"/>
                      <a:gd name="T8" fmla="*/ 93 w 866"/>
                      <a:gd name="T9" fmla="*/ 238 h 390"/>
                      <a:gd name="T10" fmla="*/ 102 w 866"/>
                      <a:gd name="T11" fmla="*/ 229 h 390"/>
                      <a:gd name="T12" fmla="*/ 127 w 866"/>
                      <a:gd name="T13" fmla="*/ 212 h 390"/>
                      <a:gd name="T14" fmla="*/ 136 w 866"/>
                      <a:gd name="T15" fmla="*/ 195 h 390"/>
                      <a:gd name="T16" fmla="*/ 153 w 866"/>
                      <a:gd name="T17" fmla="*/ 178 h 390"/>
                      <a:gd name="T18" fmla="*/ 170 w 866"/>
                      <a:gd name="T19" fmla="*/ 187 h 390"/>
                      <a:gd name="T20" fmla="*/ 187 w 866"/>
                      <a:gd name="T21" fmla="*/ 170 h 390"/>
                      <a:gd name="T22" fmla="*/ 212 w 866"/>
                      <a:gd name="T23" fmla="*/ 161 h 390"/>
                      <a:gd name="T24" fmla="*/ 237 w 866"/>
                      <a:gd name="T25" fmla="*/ 136 h 390"/>
                      <a:gd name="T26" fmla="*/ 237 w 866"/>
                      <a:gd name="T27" fmla="*/ 102 h 390"/>
                      <a:gd name="T28" fmla="*/ 365 w 866"/>
                      <a:gd name="T29" fmla="*/ 85 h 390"/>
                      <a:gd name="T30" fmla="*/ 484 w 866"/>
                      <a:gd name="T31" fmla="*/ 60 h 390"/>
                      <a:gd name="T32" fmla="*/ 577 w 866"/>
                      <a:gd name="T33" fmla="*/ 51 h 390"/>
                      <a:gd name="T34" fmla="*/ 696 w 866"/>
                      <a:gd name="T35" fmla="*/ 26 h 390"/>
                      <a:gd name="T36" fmla="*/ 781 w 866"/>
                      <a:gd name="T37" fmla="*/ 9 h 390"/>
                      <a:gd name="T38" fmla="*/ 815 w 866"/>
                      <a:gd name="T39" fmla="*/ 17 h 390"/>
                      <a:gd name="T40" fmla="*/ 823 w 866"/>
                      <a:gd name="T41" fmla="*/ 26 h 390"/>
                      <a:gd name="T42" fmla="*/ 823 w 866"/>
                      <a:gd name="T43" fmla="*/ 34 h 390"/>
                      <a:gd name="T44" fmla="*/ 798 w 866"/>
                      <a:gd name="T45" fmla="*/ 34 h 390"/>
                      <a:gd name="T46" fmla="*/ 790 w 866"/>
                      <a:gd name="T47" fmla="*/ 51 h 390"/>
                      <a:gd name="T48" fmla="*/ 764 w 866"/>
                      <a:gd name="T49" fmla="*/ 77 h 390"/>
                      <a:gd name="T50" fmla="*/ 747 w 866"/>
                      <a:gd name="T51" fmla="*/ 43 h 390"/>
                      <a:gd name="T52" fmla="*/ 747 w 866"/>
                      <a:gd name="T53" fmla="*/ 51 h 390"/>
                      <a:gd name="T54" fmla="*/ 781 w 866"/>
                      <a:gd name="T55" fmla="*/ 77 h 390"/>
                      <a:gd name="T56" fmla="*/ 823 w 866"/>
                      <a:gd name="T57" fmla="*/ 102 h 390"/>
                      <a:gd name="T58" fmla="*/ 832 w 866"/>
                      <a:gd name="T59" fmla="*/ 85 h 390"/>
                      <a:gd name="T60" fmla="*/ 849 w 866"/>
                      <a:gd name="T61" fmla="*/ 110 h 390"/>
                      <a:gd name="T62" fmla="*/ 790 w 866"/>
                      <a:gd name="T63" fmla="*/ 144 h 390"/>
                      <a:gd name="T64" fmla="*/ 781 w 866"/>
                      <a:gd name="T65" fmla="*/ 153 h 390"/>
                      <a:gd name="T66" fmla="*/ 781 w 866"/>
                      <a:gd name="T67" fmla="*/ 170 h 390"/>
                      <a:gd name="T68" fmla="*/ 790 w 866"/>
                      <a:gd name="T69" fmla="*/ 187 h 390"/>
                      <a:gd name="T70" fmla="*/ 756 w 866"/>
                      <a:gd name="T71" fmla="*/ 204 h 390"/>
                      <a:gd name="T72" fmla="*/ 764 w 866"/>
                      <a:gd name="T73" fmla="*/ 221 h 390"/>
                      <a:gd name="T74" fmla="*/ 815 w 866"/>
                      <a:gd name="T75" fmla="*/ 212 h 390"/>
                      <a:gd name="T76" fmla="*/ 798 w 866"/>
                      <a:gd name="T77" fmla="*/ 246 h 390"/>
                      <a:gd name="T78" fmla="*/ 713 w 866"/>
                      <a:gd name="T79" fmla="*/ 297 h 390"/>
                      <a:gd name="T80" fmla="*/ 679 w 866"/>
                      <a:gd name="T81" fmla="*/ 339 h 390"/>
                      <a:gd name="T82" fmla="*/ 671 w 866"/>
                      <a:gd name="T83" fmla="*/ 373 h 390"/>
                      <a:gd name="T84" fmla="*/ 509 w 866"/>
                      <a:gd name="T85" fmla="*/ 314 h 390"/>
                      <a:gd name="T86" fmla="*/ 390 w 866"/>
                      <a:gd name="T87" fmla="*/ 305 h 390"/>
                      <a:gd name="T88" fmla="*/ 348 w 866"/>
                      <a:gd name="T89" fmla="*/ 280 h 390"/>
                      <a:gd name="T90" fmla="*/ 331 w 866"/>
                      <a:gd name="T91" fmla="*/ 271 h 390"/>
                      <a:gd name="T92" fmla="*/ 237 w 866"/>
                      <a:gd name="T93" fmla="*/ 280 h 390"/>
                      <a:gd name="T94" fmla="*/ 195 w 866"/>
                      <a:gd name="T95" fmla="*/ 288 h 390"/>
                      <a:gd name="T96" fmla="*/ 178 w 866"/>
                      <a:gd name="T97" fmla="*/ 297 h 390"/>
                      <a:gd name="T98" fmla="*/ 161 w 866"/>
                      <a:gd name="T99" fmla="*/ 305 h 390"/>
                      <a:gd name="T100" fmla="*/ 76 w 866"/>
                      <a:gd name="T101" fmla="*/ 331 h 39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866"/>
                      <a:gd name="T154" fmla="*/ 0 h 390"/>
                      <a:gd name="T155" fmla="*/ 866 w 866"/>
                      <a:gd name="T156" fmla="*/ 390 h 390"/>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866" h="390">
                        <a:moveTo>
                          <a:pt x="34" y="339"/>
                        </a:moveTo>
                        <a:lnTo>
                          <a:pt x="17" y="339"/>
                        </a:lnTo>
                        <a:lnTo>
                          <a:pt x="0" y="339"/>
                        </a:lnTo>
                        <a:lnTo>
                          <a:pt x="0" y="314"/>
                        </a:lnTo>
                        <a:lnTo>
                          <a:pt x="0" y="305"/>
                        </a:lnTo>
                        <a:lnTo>
                          <a:pt x="8" y="305"/>
                        </a:lnTo>
                        <a:lnTo>
                          <a:pt x="17" y="305"/>
                        </a:lnTo>
                        <a:lnTo>
                          <a:pt x="17" y="297"/>
                        </a:lnTo>
                        <a:lnTo>
                          <a:pt x="25" y="297"/>
                        </a:lnTo>
                        <a:lnTo>
                          <a:pt x="25" y="288"/>
                        </a:lnTo>
                        <a:lnTo>
                          <a:pt x="25" y="280"/>
                        </a:lnTo>
                        <a:lnTo>
                          <a:pt x="34" y="271"/>
                        </a:lnTo>
                        <a:lnTo>
                          <a:pt x="42" y="263"/>
                        </a:lnTo>
                        <a:lnTo>
                          <a:pt x="51" y="254"/>
                        </a:lnTo>
                        <a:lnTo>
                          <a:pt x="59" y="254"/>
                        </a:lnTo>
                        <a:lnTo>
                          <a:pt x="68" y="254"/>
                        </a:lnTo>
                        <a:lnTo>
                          <a:pt x="76" y="254"/>
                        </a:lnTo>
                        <a:lnTo>
                          <a:pt x="85" y="246"/>
                        </a:lnTo>
                        <a:lnTo>
                          <a:pt x="93" y="238"/>
                        </a:lnTo>
                        <a:lnTo>
                          <a:pt x="93" y="229"/>
                        </a:lnTo>
                        <a:lnTo>
                          <a:pt x="102" y="229"/>
                        </a:lnTo>
                        <a:lnTo>
                          <a:pt x="110" y="229"/>
                        </a:lnTo>
                        <a:lnTo>
                          <a:pt x="110" y="221"/>
                        </a:lnTo>
                        <a:lnTo>
                          <a:pt x="119" y="221"/>
                        </a:lnTo>
                        <a:lnTo>
                          <a:pt x="127" y="221"/>
                        </a:lnTo>
                        <a:lnTo>
                          <a:pt x="127" y="212"/>
                        </a:lnTo>
                        <a:lnTo>
                          <a:pt x="127" y="204"/>
                        </a:lnTo>
                        <a:lnTo>
                          <a:pt x="127" y="195"/>
                        </a:lnTo>
                        <a:lnTo>
                          <a:pt x="136" y="204"/>
                        </a:lnTo>
                        <a:lnTo>
                          <a:pt x="136" y="195"/>
                        </a:lnTo>
                        <a:lnTo>
                          <a:pt x="136" y="187"/>
                        </a:lnTo>
                        <a:lnTo>
                          <a:pt x="153" y="178"/>
                        </a:lnTo>
                        <a:lnTo>
                          <a:pt x="153" y="187"/>
                        </a:lnTo>
                        <a:lnTo>
                          <a:pt x="161" y="195"/>
                        </a:lnTo>
                        <a:lnTo>
                          <a:pt x="170" y="187"/>
                        </a:lnTo>
                        <a:lnTo>
                          <a:pt x="178" y="178"/>
                        </a:lnTo>
                        <a:lnTo>
                          <a:pt x="178" y="170"/>
                        </a:lnTo>
                        <a:lnTo>
                          <a:pt x="187" y="170"/>
                        </a:lnTo>
                        <a:lnTo>
                          <a:pt x="195" y="161"/>
                        </a:lnTo>
                        <a:lnTo>
                          <a:pt x="204" y="170"/>
                        </a:lnTo>
                        <a:lnTo>
                          <a:pt x="212" y="161"/>
                        </a:lnTo>
                        <a:lnTo>
                          <a:pt x="221" y="144"/>
                        </a:lnTo>
                        <a:lnTo>
                          <a:pt x="229" y="136"/>
                        </a:lnTo>
                        <a:lnTo>
                          <a:pt x="237" y="136"/>
                        </a:lnTo>
                        <a:lnTo>
                          <a:pt x="237" y="127"/>
                        </a:lnTo>
                        <a:lnTo>
                          <a:pt x="237" y="110"/>
                        </a:lnTo>
                        <a:lnTo>
                          <a:pt x="237" y="102"/>
                        </a:lnTo>
                        <a:lnTo>
                          <a:pt x="271" y="93"/>
                        </a:lnTo>
                        <a:lnTo>
                          <a:pt x="314" y="93"/>
                        </a:lnTo>
                        <a:lnTo>
                          <a:pt x="322" y="85"/>
                        </a:lnTo>
                        <a:lnTo>
                          <a:pt x="348" y="85"/>
                        </a:lnTo>
                        <a:lnTo>
                          <a:pt x="365" y="85"/>
                        </a:lnTo>
                        <a:lnTo>
                          <a:pt x="407" y="77"/>
                        </a:lnTo>
                        <a:lnTo>
                          <a:pt x="441" y="68"/>
                        </a:lnTo>
                        <a:lnTo>
                          <a:pt x="458" y="68"/>
                        </a:lnTo>
                        <a:lnTo>
                          <a:pt x="484" y="60"/>
                        </a:lnTo>
                        <a:lnTo>
                          <a:pt x="492" y="60"/>
                        </a:lnTo>
                        <a:lnTo>
                          <a:pt x="526" y="60"/>
                        </a:lnTo>
                        <a:lnTo>
                          <a:pt x="535" y="51"/>
                        </a:lnTo>
                        <a:lnTo>
                          <a:pt x="569" y="51"/>
                        </a:lnTo>
                        <a:lnTo>
                          <a:pt x="577" y="51"/>
                        </a:lnTo>
                        <a:lnTo>
                          <a:pt x="603" y="43"/>
                        </a:lnTo>
                        <a:lnTo>
                          <a:pt x="620" y="34"/>
                        </a:lnTo>
                        <a:lnTo>
                          <a:pt x="637" y="34"/>
                        </a:lnTo>
                        <a:lnTo>
                          <a:pt x="679" y="26"/>
                        </a:lnTo>
                        <a:lnTo>
                          <a:pt x="696" y="26"/>
                        </a:lnTo>
                        <a:lnTo>
                          <a:pt x="722" y="17"/>
                        </a:lnTo>
                        <a:lnTo>
                          <a:pt x="756" y="9"/>
                        </a:lnTo>
                        <a:lnTo>
                          <a:pt x="764" y="9"/>
                        </a:lnTo>
                        <a:lnTo>
                          <a:pt x="781" y="9"/>
                        </a:lnTo>
                        <a:lnTo>
                          <a:pt x="798" y="0"/>
                        </a:lnTo>
                        <a:lnTo>
                          <a:pt x="807" y="0"/>
                        </a:lnTo>
                        <a:lnTo>
                          <a:pt x="807" y="9"/>
                        </a:lnTo>
                        <a:lnTo>
                          <a:pt x="815" y="17"/>
                        </a:lnTo>
                        <a:lnTo>
                          <a:pt x="823" y="26"/>
                        </a:lnTo>
                        <a:lnTo>
                          <a:pt x="823" y="17"/>
                        </a:lnTo>
                        <a:lnTo>
                          <a:pt x="823" y="26"/>
                        </a:lnTo>
                        <a:lnTo>
                          <a:pt x="840" y="51"/>
                        </a:lnTo>
                        <a:lnTo>
                          <a:pt x="840" y="60"/>
                        </a:lnTo>
                        <a:lnTo>
                          <a:pt x="840" y="51"/>
                        </a:lnTo>
                        <a:lnTo>
                          <a:pt x="832" y="34"/>
                        </a:lnTo>
                        <a:lnTo>
                          <a:pt x="823" y="34"/>
                        </a:lnTo>
                        <a:lnTo>
                          <a:pt x="815" y="26"/>
                        </a:lnTo>
                        <a:lnTo>
                          <a:pt x="823" y="43"/>
                        </a:lnTo>
                        <a:lnTo>
                          <a:pt x="823" y="51"/>
                        </a:lnTo>
                        <a:lnTo>
                          <a:pt x="798" y="34"/>
                        </a:lnTo>
                        <a:lnTo>
                          <a:pt x="807" y="51"/>
                        </a:lnTo>
                        <a:lnTo>
                          <a:pt x="798" y="51"/>
                        </a:lnTo>
                        <a:lnTo>
                          <a:pt x="790" y="51"/>
                        </a:lnTo>
                        <a:lnTo>
                          <a:pt x="798" y="60"/>
                        </a:lnTo>
                        <a:lnTo>
                          <a:pt x="773" y="68"/>
                        </a:lnTo>
                        <a:lnTo>
                          <a:pt x="781" y="68"/>
                        </a:lnTo>
                        <a:lnTo>
                          <a:pt x="773" y="77"/>
                        </a:lnTo>
                        <a:lnTo>
                          <a:pt x="764" y="77"/>
                        </a:lnTo>
                        <a:lnTo>
                          <a:pt x="756" y="77"/>
                        </a:lnTo>
                        <a:lnTo>
                          <a:pt x="764" y="77"/>
                        </a:lnTo>
                        <a:lnTo>
                          <a:pt x="756" y="77"/>
                        </a:lnTo>
                        <a:lnTo>
                          <a:pt x="747" y="68"/>
                        </a:lnTo>
                        <a:lnTo>
                          <a:pt x="747" y="43"/>
                        </a:lnTo>
                        <a:lnTo>
                          <a:pt x="739" y="43"/>
                        </a:lnTo>
                        <a:lnTo>
                          <a:pt x="722" y="43"/>
                        </a:lnTo>
                        <a:lnTo>
                          <a:pt x="747" y="43"/>
                        </a:lnTo>
                        <a:lnTo>
                          <a:pt x="747" y="51"/>
                        </a:lnTo>
                        <a:lnTo>
                          <a:pt x="747" y="68"/>
                        </a:lnTo>
                        <a:lnTo>
                          <a:pt x="756" y="85"/>
                        </a:lnTo>
                        <a:lnTo>
                          <a:pt x="756" y="93"/>
                        </a:lnTo>
                        <a:lnTo>
                          <a:pt x="781" y="77"/>
                        </a:lnTo>
                        <a:lnTo>
                          <a:pt x="790" y="85"/>
                        </a:lnTo>
                        <a:lnTo>
                          <a:pt x="807" y="77"/>
                        </a:lnTo>
                        <a:lnTo>
                          <a:pt x="815" y="77"/>
                        </a:lnTo>
                        <a:lnTo>
                          <a:pt x="823" y="77"/>
                        </a:lnTo>
                        <a:lnTo>
                          <a:pt x="823" y="102"/>
                        </a:lnTo>
                        <a:lnTo>
                          <a:pt x="832" y="110"/>
                        </a:lnTo>
                        <a:lnTo>
                          <a:pt x="815" y="110"/>
                        </a:lnTo>
                        <a:lnTo>
                          <a:pt x="823" y="110"/>
                        </a:lnTo>
                        <a:lnTo>
                          <a:pt x="832" y="110"/>
                        </a:lnTo>
                        <a:lnTo>
                          <a:pt x="832" y="85"/>
                        </a:lnTo>
                        <a:lnTo>
                          <a:pt x="849" y="77"/>
                        </a:lnTo>
                        <a:lnTo>
                          <a:pt x="857" y="77"/>
                        </a:lnTo>
                        <a:lnTo>
                          <a:pt x="866" y="102"/>
                        </a:lnTo>
                        <a:lnTo>
                          <a:pt x="857" y="119"/>
                        </a:lnTo>
                        <a:lnTo>
                          <a:pt x="849" y="110"/>
                        </a:lnTo>
                        <a:lnTo>
                          <a:pt x="840" y="144"/>
                        </a:lnTo>
                        <a:lnTo>
                          <a:pt x="823" y="153"/>
                        </a:lnTo>
                        <a:lnTo>
                          <a:pt x="790" y="153"/>
                        </a:lnTo>
                        <a:lnTo>
                          <a:pt x="790" y="144"/>
                        </a:lnTo>
                        <a:lnTo>
                          <a:pt x="790" y="136"/>
                        </a:lnTo>
                        <a:lnTo>
                          <a:pt x="781" y="136"/>
                        </a:lnTo>
                        <a:lnTo>
                          <a:pt x="790" y="136"/>
                        </a:lnTo>
                        <a:lnTo>
                          <a:pt x="773" y="144"/>
                        </a:lnTo>
                        <a:lnTo>
                          <a:pt x="781" y="153"/>
                        </a:lnTo>
                        <a:lnTo>
                          <a:pt x="773" y="161"/>
                        </a:lnTo>
                        <a:lnTo>
                          <a:pt x="730" y="153"/>
                        </a:lnTo>
                        <a:lnTo>
                          <a:pt x="739" y="161"/>
                        </a:lnTo>
                        <a:lnTo>
                          <a:pt x="773" y="170"/>
                        </a:lnTo>
                        <a:lnTo>
                          <a:pt x="781" y="170"/>
                        </a:lnTo>
                        <a:lnTo>
                          <a:pt x="790" y="170"/>
                        </a:lnTo>
                        <a:lnTo>
                          <a:pt x="798" y="178"/>
                        </a:lnTo>
                        <a:lnTo>
                          <a:pt x="781" y="187"/>
                        </a:lnTo>
                        <a:lnTo>
                          <a:pt x="790" y="187"/>
                        </a:lnTo>
                        <a:lnTo>
                          <a:pt x="790" y="204"/>
                        </a:lnTo>
                        <a:lnTo>
                          <a:pt x="781" y="204"/>
                        </a:lnTo>
                        <a:lnTo>
                          <a:pt x="764" y="212"/>
                        </a:lnTo>
                        <a:lnTo>
                          <a:pt x="756" y="212"/>
                        </a:lnTo>
                        <a:lnTo>
                          <a:pt x="756" y="204"/>
                        </a:lnTo>
                        <a:lnTo>
                          <a:pt x="747" y="204"/>
                        </a:lnTo>
                        <a:lnTo>
                          <a:pt x="739" y="204"/>
                        </a:lnTo>
                        <a:lnTo>
                          <a:pt x="739" y="212"/>
                        </a:lnTo>
                        <a:lnTo>
                          <a:pt x="747" y="212"/>
                        </a:lnTo>
                        <a:lnTo>
                          <a:pt x="764" y="221"/>
                        </a:lnTo>
                        <a:lnTo>
                          <a:pt x="790" y="221"/>
                        </a:lnTo>
                        <a:lnTo>
                          <a:pt x="781" y="212"/>
                        </a:lnTo>
                        <a:lnTo>
                          <a:pt x="798" y="212"/>
                        </a:lnTo>
                        <a:lnTo>
                          <a:pt x="807" y="204"/>
                        </a:lnTo>
                        <a:lnTo>
                          <a:pt x="815" y="212"/>
                        </a:lnTo>
                        <a:lnTo>
                          <a:pt x="823" y="204"/>
                        </a:lnTo>
                        <a:lnTo>
                          <a:pt x="823" y="212"/>
                        </a:lnTo>
                        <a:lnTo>
                          <a:pt x="807" y="229"/>
                        </a:lnTo>
                        <a:lnTo>
                          <a:pt x="798" y="246"/>
                        </a:lnTo>
                        <a:lnTo>
                          <a:pt x="756" y="254"/>
                        </a:lnTo>
                        <a:lnTo>
                          <a:pt x="739" y="246"/>
                        </a:lnTo>
                        <a:lnTo>
                          <a:pt x="747" y="263"/>
                        </a:lnTo>
                        <a:lnTo>
                          <a:pt x="713" y="297"/>
                        </a:lnTo>
                        <a:lnTo>
                          <a:pt x="705" y="305"/>
                        </a:lnTo>
                        <a:lnTo>
                          <a:pt x="705" y="297"/>
                        </a:lnTo>
                        <a:lnTo>
                          <a:pt x="705" y="305"/>
                        </a:lnTo>
                        <a:lnTo>
                          <a:pt x="688" y="322"/>
                        </a:lnTo>
                        <a:lnTo>
                          <a:pt x="679" y="339"/>
                        </a:lnTo>
                        <a:lnTo>
                          <a:pt x="679" y="356"/>
                        </a:lnTo>
                        <a:lnTo>
                          <a:pt x="671" y="339"/>
                        </a:lnTo>
                        <a:lnTo>
                          <a:pt x="679" y="365"/>
                        </a:lnTo>
                        <a:lnTo>
                          <a:pt x="671" y="373"/>
                        </a:lnTo>
                        <a:lnTo>
                          <a:pt x="611" y="390"/>
                        </a:lnTo>
                        <a:lnTo>
                          <a:pt x="603" y="382"/>
                        </a:lnTo>
                        <a:lnTo>
                          <a:pt x="552" y="348"/>
                        </a:lnTo>
                        <a:lnTo>
                          <a:pt x="509" y="314"/>
                        </a:lnTo>
                        <a:lnTo>
                          <a:pt x="484" y="297"/>
                        </a:lnTo>
                        <a:lnTo>
                          <a:pt x="475" y="297"/>
                        </a:lnTo>
                        <a:lnTo>
                          <a:pt x="458" y="297"/>
                        </a:lnTo>
                        <a:lnTo>
                          <a:pt x="416" y="305"/>
                        </a:lnTo>
                        <a:lnTo>
                          <a:pt x="390" y="305"/>
                        </a:lnTo>
                        <a:lnTo>
                          <a:pt x="365" y="314"/>
                        </a:lnTo>
                        <a:lnTo>
                          <a:pt x="365" y="297"/>
                        </a:lnTo>
                        <a:lnTo>
                          <a:pt x="356" y="288"/>
                        </a:lnTo>
                        <a:lnTo>
                          <a:pt x="348" y="280"/>
                        </a:lnTo>
                        <a:lnTo>
                          <a:pt x="331" y="288"/>
                        </a:lnTo>
                        <a:lnTo>
                          <a:pt x="331" y="280"/>
                        </a:lnTo>
                        <a:lnTo>
                          <a:pt x="331" y="271"/>
                        </a:lnTo>
                        <a:lnTo>
                          <a:pt x="305" y="271"/>
                        </a:lnTo>
                        <a:lnTo>
                          <a:pt x="297" y="271"/>
                        </a:lnTo>
                        <a:lnTo>
                          <a:pt x="254" y="280"/>
                        </a:lnTo>
                        <a:lnTo>
                          <a:pt x="246" y="280"/>
                        </a:lnTo>
                        <a:lnTo>
                          <a:pt x="237" y="280"/>
                        </a:lnTo>
                        <a:lnTo>
                          <a:pt x="212" y="288"/>
                        </a:lnTo>
                        <a:lnTo>
                          <a:pt x="204" y="288"/>
                        </a:lnTo>
                        <a:lnTo>
                          <a:pt x="195" y="288"/>
                        </a:lnTo>
                        <a:lnTo>
                          <a:pt x="187" y="288"/>
                        </a:lnTo>
                        <a:lnTo>
                          <a:pt x="178" y="297"/>
                        </a:lnTo>
                        <a:lnTo>
                          <a:pt x="170" y="297"/>
                        </a:lnTo>
                        <a:lnTo>
                          <a:pt x="161" y="305"/>
                        </a:lnTo>
                        <a:lnTo>
                          <a:pt x="153" y="305"/>
                        </a:lnTo>
                        <a:lnTo>
                          <a:pt x="144" y="314"/>
                        </a:lnTo>
                        <a:lnTo>
                          <a:pt x="136" y="322"/>
                        </a:lnTo>
                        <a:lnTo>
                          <a:pt x="119" y="322"/>
                        </a:lnTo>
                        <a:lnTo>
                          <a:pt x="76" y="331"/>
                        </a:lnTo>
                        <a:lnTo>
                          <a:pt x="34" y="339"/>
                        </a:lnTo>
                        <a:close/>
                      </a:path>
                    </a:pathLst>
                  </a:custGeom>
                  <a:solidFill>
                    <a:srgbClr val="8DA3FF"/>
                  </a:solidFill>
                  <a:ln w="12700">
                    <a:solidFill>
                      <a:schemeClr val="tx1"/>
                    </a:solidFill>
                    <a:round/>
                    <a:headEnd/>
                    <a:tailEnd/>
                  </a:ln>
                </p:spPr>
                <p:txBody>
                  <a:bodyPr/>
                  <a:lstStyle/>
                  <a:p>
                    <a:endParaRPr lang="en-US" sz="1350"/>
                  </a:p>
                </p:txBody>
              </p:sp>
              <p:sp>
                <p:nvSpPr>
                  <p:cNvPr id="340" name="Freeform 134"/>
                  <p:cNvSpPr>
                    <a:spLocks/>
                  </p:cNvSpPr>
                  <p:nvPr/>
                </p:nvSpPr>
                <p:spPr bwMode="auto">
                  <a:xfrm>
                    <a:off x="4957" y="2258"/>
                    <a:ext cx="16" cy="9"/>
                  </a:xfrm>
                  <a:custGeom>
                    <a:avLst/>
                    <a:gdLst>
                      <a:gd name="T0" fmla="*/ 0 w 16"/>
                      <a:gd name="T1" fmla="*/ 0 h 9"/>
                      <a:gd name="T2" fmla="*/ 8 w 16"/>
                      <a:gd name="T3" fmla="*/ 0 h 9"/>
                      <a:gd name="T4" fmla="*/ 16 w 16"/>
                      <a:gd name="T5" fmla="*/ 0 h 9"/>
                      <a:gd name="T6" fmla="*/ 16 w 16"/>
                      <a:gd name="T7" fmla="*/ 9 h 9"/>
                      <a:gd name="T8" fmla="*/ 8 w 16"/>
                      <a:gd name="T9" fmla="*/ 9 h 9"/>
                      <a:gd name="T10" fmla="*/ 8 w 16"/>
                      <a:gd name="T11" fmla="*/ 0 h 9"/>
                      <a:gd name="T12" fmla="*/ 0 w 16"/>
                      <a:gd name="T13" fmla="*/ 0 h 9"/>
                      <a:gd name="T14" fmla="*/ 0 60000 65536"/>
                      <a:gd name="T15" fmla="*/ 0 60000 65536"/>
                      <a:gd name="T16" fmla="*/ 0 60000 65536"/>
                      <a:gd name="T17" fmla="*/ 0 60000 65536"/>
                      <a:gd name="T18" fmla="*/ 0 60000 65536"/>
                      <a:gd name="T19" fmla="*/ 0 60000 65536"/>
                      <a:gd name="T20" fmla="*/ 0 60000 65536"/>
                      <a:gd name="T21" fmla="*/ 0 w 16"/>
                      <a:gd name="T22" fmla="*/ 0 h 9"/>
                      <a:gd name="T23" fmla="*/ 16 w 16"/>
                      <a:gd name="T24" fmla="*/ 9 h 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 h="9">
                        <a:moveTo>
                          <a:pt x="0" y="0"/>
                        </a:moveTo>
                        <a:lnTo>
                          <a:pt x="8" y="0"/>
                        </a:lnTo>
                        <a:lnTo>
                          <a:pt x="16" y="0"/>
                        </a:lnTo>
                        <a:lnTo>
                          <a:pt x="16" y="9"/>
                        </a:lnTo>
                        <a:lnTo>
                          <a:pt x="8" y="9"/>
                        </a:lnTo>
                        <a:lnTo>
                          <a:pt x="8" y="0"/>
                        </a:lnTo>
                        <a:lnTo>
                          <a:pt x="0" y="0"/>
                        </a:lnTo>
                        <a:close/>
                      </a:path>
                    </a:pathLst>
                  </a:custGeom>
                  <a:solidFill>
                    <a:srgbClr val="8DA3FF"/>
                  </a:solidFill>
                  <a:ln w="12700">
                    <a:solidFill>
                      <a:schemeClr val="tx1"/>
                    </a:solidFill>
                    <a:round/>
                    <a:headEnd/>
                    <a:tailEnd/>
                  </a:ln>
                </p:spPr>
                <p:txBody>
                  <a:bodyPr/>
                  <a:lstStyle/>
                  <a:p>
                    <a:endParaRPr lang="en-US" sz="1350"/>
                  </a:p>
                </p:txBody>
              </p:sp>
              <p:sp>
                <p:nvSpPr>
                  <p:cNvPr id="341" name="Freeform 135"/>
                  <p:cNvSpPr>
                    <a:spLocks/>
                  </p:cNvSpPr>
                  <p:nvPr/>
                </p:nvSpPr>
                <p:spPr bwMode="auto">
                  <a:xfrm>
                    <a:off x="4973" y="2258"/>
                    <a:ext cx="51" cy="85"/>
                  </a:xfrm>
                  <a:custGeom>
                    <a:avLst/>
                    <a:gdLst>
                      <a:gd name="T0" fmla="*/ 0 w 51"/>
                      <a:gd name="T1" fmla="*/ 0 h 85"/>
                      <a:gd name="T2" fmla="*/ 0 w 51"/>
                      <a:gd name="T3" fmla="*/ 0 h 85"/>
                      <a:gd name="T4" fmla="*/ 17 w 51"/>
                      <a:gd name="T5" fmla="*/ 34 h 85"/>
                      <a:gd name="T6" fmla="*/ 51 w 51"/>
                      <a:gd name="T7" fmla="*/ 85 h 85"/>
                      <a:gd name="T8" fmla="*/ 34 w 51"/>
                      <a:gd name="T9" fmla="*/ 60 h 85"/>
                      <a:gd name="T10" fmla="*/ 26 w 51"/>
                      <a:gd name="T11" fmla="*/ 60 h 85"/>
                      <a:gd name="T12" fmla="*/ 17 w 51"/>
                      <a:gd name="T13" fmla="*/ 34 h 85"/>
                      <a:gd name="T14" fmla="*/ 0 w 51"/>
                      <a:gd name="T15" fmla="*/ 0 h 85"/>
                      <a:gd name="T16" fmla="*/ 0 60000 65536"/>
                      <a:gd name="T17" fmla="*/ 0 60000 65536"/>
                      <a:gd name="T18" fmla="*/ 0 60000 65536"/>
                      <a:gd name="T19" fmla="*/ 0 60000 65536"/>
                      <a:gd name="T20" fmla="*/ 0 60000 65536"/>
                      <a:gd name="T21" fmla="*/ 0 60000 65536"/>
                      <a:gd name="T22" fmla="*/ 0 60000 65536"/>
                      <a:gd name="T23" fmla="*/ 0 60000 65536"/>
                      <a:gd name="T24" fmla="*/ 0 w 51"/>
                      <a:gd name="T25" fmla="*/ 0 h 85"/>
                      <a:gd name="T26" fmla="*/ 51 w 51"/>
                      <a:gd name="T27" fmla="*/ 85 h 8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1" h="85">
                        <a:moveTo>
                          <a:pt x="0" y="0"/>
                        </a:moveTo>
                        <a:lnTo>
                          <a:pt x="0" y="0"/>
                        </a:lnTo>
                        <a:lnTo>
                          <a:pt x="17" y="34"/>
                        </a:lnTo>
                        <a:lnTo>
                          <a:pt x="51" y="85"/>
                        </a:lnTo>
                        <a:lnTo>
                          <a:pt x="34" y="60"/>
                        </a:lnTo>
                        <a:lnTo>
                          <a:pt x="26" y="60"/>
                        </a:lnTo>
                        <a:lnTo>
                          <a:pt x="17" y="34"/>
                        </a:lnTo>
                        <a:lnTo>
                          <a:pt x="0" y="0"/>
                        </a:lnTo>
                        <a:close/>
                      </a:path>
                    </a:pathLst>
                  </a:custGeom>
                  <a:solidFill>
                    <a:srgbClr val="8DA3FF"/>
                  </a:solidFill>
                  <a:ln w="12700">
                    <a:solidFill>
                      <a:schemeClr val="tx1"/>
                    </a:solidFill>
                    <a:round/>
                    <a:headEnd/>
                    <a:tailEnd/>
                  </a:ln>
                </p:spPr>
                <p:txBody>
                  <a:bodyPr/>
                  <a:lstStyle/>
                  <a:p>
                    <a:endParaRPr lang="en-US" sz="1350"/>
                  </a:p>
                </p:txBody>
              </p:sp>
              <p:sp>
                <p:nvSpPr>
                  <p:cNvPr id="342" name="Freeform 136"/>
                  <p:cNvSpPr>
                    <a:spLocks/>
                  </p:cNvSpPr>
                  <p:nvPr/>
                </p:nvSpPr>
                <p:spPr bwMode="auto">
                  <a:xfrm>
                    <a:off x="5024" y="2343"/>
                    <a:ext cx="17" cy="85"/>
                  </a:xfrm>
                  <a:custGeom>
                    <a:avLst/>
                    <a:gdLst>
                      <a:gd name="T0" fmla="*/ 9 w 17"/>
                      <a:gd name="T1" fmla="*/ 17 h 85"/>
                      <a:gd name="T2" fmla="*/ 9 w 17"/>
                      <a:gd name="T3" fmla="*/ 0 h 85"/>
                      <a:gd name="T4" fmla="*/ 17 w 17"/>
                      <a:gd name="T5" fmla="*/ 17 h 85"/>
                      <a:gd name="T6" fmla="*/ 17 w 17"/>
                      <a:gd name="T7" fmla="*/ 68 h 85"/>
                      <a:gd name="T8" fmla="*/ 0 w 17"/>
                      <a:gd name="T9" fmla="*/ 85 h 85"/>
                      <a:gd name="T10" fmla="*/ 0 w 17"/>
                      <a:gd name="T11" fmla="*/ 76 h 85"/>
                      <a:gd name="T12" fmla="*/ 17 w 17"/>
                      <a:gd name="T13" fmla="*/ 68 h 85"/>
                      <a:gd name="T14" fmla="*/ 17 w 17"/>
                      <a:gd name="T15" fmla="*/ 25 h 85"/>
                      <a:gd name="T16" fmla="*/ 9 w 17"/>
                      <a:gd name="T17" fmla="*/ 17 h 8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7"/>
                      <a:gd name="T28" fmla="*/ 0 h 85"/>
                      <a:gd name="T29" fmla="*/ 17 w 17"/>
                      <a:gd name="T30" fmla="*/ 85 h 8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7" h="85">
                        <a:moveTo>
                          <a:pt x="9" y="17"/>
                        </a:moveTo>
                        <a:lnTo>
                          <a:pt x="9" y="0"/>
                        </a:lnTo>
                        <a:lnTo>
                          <a:pt x="17" y="17"/>
                        </a:lnTo>
                        <a:lnTo>
                          <a:pt x="17" y="68"/>
                        </a:lnTo>
                        <a:lnTo>
                          <a:pt x="0" y="85"/>
                        </a:lnTo>
                        <a:lnTo>
                          <a:pt x="0" y="76"/>
                        </a:lnTo>
                        <a:lnTo>
                          <a:pt x="17" y="68"/>
                        </a:lnTo>
                        <a:lnTo>
                          <a:pt x="17" y="25"/>
                        </a:lnTo>
                        <a:lnTo>
                          <a:pt x="9" y="17"/>
                        </a:lnTo>
                        <a:close/>
                      </a:path>
                    </a:pathLst>
                  </a:custGeom>
                  <a:solidFill>
                    <a:srgbClr val="8DA3FF"/>
                  </a:solidFill>
                  <a:ln w="12700">
                    <a:solidFill>
                      <a:schemeClr val="tx1"/>
                    </a:solidFill>
                    <a:round/>
                    <a:headEnd/>
                    <a:tailEnd/>
                  </a:ln>
                </p:spPr>
                <p:txBody>
                  <a:bodyPr/>
                  <a:lstStyle/>
                  <a:p>
                    <a:endParaRPr lang="en-US" sz="1350"/>
                  </a:p>
                </p:txBody>
              </p:sp>
              <p:sp>
                <p:nvSpPr>
                  <p:cNvPr id="343" name="Freeform 137"/>
                  <p:cNvSpPr>
                    <a:spLocks/>
                  </p:cNvSpPr>
                  <p:nvPr/>
                </p:nvSpPr>
                <p:spPr bwMode="auto">
                  <a:xfrm>
                    <a:off x="4999" y="2428"/>
                    <a:ext cx="25" cy="17"/>
                  </a:xfrm>
                  <a:custGeom>
                    <a:avLst/>
                    <a:gdLst>
                      <a:gd name="T0" fmla="*/ 0 w 25"/>
                      <a:gd name="T1" fmla="*/ 17 h 17"/>
                      <a:gd name="T2" fmla="*/ 0 w 25"/>
                      <a:gd name="T3" fmla="*/ 8 h 17"/>
                      <a:gd name="T4" fmla="*/ 17 w 25"/>
                      <a:gd name="T5" fmla="*/ 0 h 17"/>
                      <a:gd name="T6" fmla="*/ 25 w 25"/>
                      <a:gd name="T7" fmla="*/ 0 h 17"/>
                      <a:gd name="T8" fmla="*/ 17 w 25"/>
                      <a:gd name="T9" fmla="*/ 0 h 17"/>
                      <a:gd name="T10" fmla="*/ 8 w 25"/>
                      <a:gd name="T11" fmla="*/ 8 h 17"/>
                      <a:gd name="T12" fmla="*/ 0 w 25"/>
                      <a:gd name="T13" fmla="*/ 17 h 17"/>
                      <a:gd name="T14" fmla="*/ 0 w 25"/>
                      <a:gd name="T15" fmla="*/ 17 h 17"/>
                      <a:gd name="T16" fmla="*/ 0 60000 65536"/>
                      <a:gd name="T17" fmla="*/ 0 60000 65536"/>
                      <a:gd name="T18" fmla="*/ 0 60000 65536"/>
                      <a:gd name="T19" fmla="*/ 0 60000 65536"/>
                      <a:gd name="T20" fmla="*/ 0 60000 65536"/>
                      <a:gd name="T21" fmla="*/ 0 60000 65536"/>
                      <a:gd name="T22" fmla="*/ 0 60000 65536"/>
                      <a:gd name="T23" fmla="*/ 0 60000 65536"/>
                      <a:gd name="T24" fmla="*/ 0 w 25"/>
                      <a:gd name="T25" fmla="*/ 0 h 17"/>
                      <a:gd name="T26" fmla="*/ 25 w 25"/>
                      <a:gd name="T27" fmla="*/ 17 h 1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5" h="17">
                        <a:moveTo>
                          <a:pt x="0" y="17"/>
                        </a:moveTo>
                        <a:lnTo>
                          <a:pt x="0" y="8"/>
                        </a:lnTo>
                        <a:lnTo>
                          <a:pt x="17" y="0"/>
                        </a:lnTo>
                        <a:lnTo>
                          <a:pt x="25" y="0"/>
                        </a:lnTo>
                        <a:lnTo>
                          <a:pt x="17" y="0"/>
                        </a:lnTo>
                        <a:lnTo>
                          <a:pt x="8" y="8"/>
                        </a:lnTo>
                        <a:lnTo>
                          <a:pt x="0" y="17"/>
                        </a:lnTo>
                        <a:close/>
                      </a:path>
                    </a:pathLst>
                  </a:custGeom>
                  <a:solidFill>
                    <a:srgbClr val="8DA3FF"/>
                  </a:solidFill>
                  <a:ln w="12700">
                    <a:solidFill>
                      <a:schemeClr val="tx1"/>
                    </a:solidFill>
                    <a:round/>
                    <a:headEnd/>
                    <a:tailEnd/>
                  </a:ln>
                </p:spPr>
                <p:txBody>
                  <a:bodyPr/>
                  <a:lstStyle/>
                  <a:p>
                    <a:endParaRPr lang="en-US" sz="1350"/>
                  </a:p>
                </p:txBody>
              </p:sp>
              <p:sp>
                <p:nvSpPr>
                  <p:cNvPr id="344" name="Freeform 138"/>
                  <p:cNvSpPr>
                    <a:spLocks/>
                  </p:cNvSpPr>
                  <p:nvPr/>
                </p:nvSpPr>
                <p:spPr bwMode="auto">
                  <a:xfrm>
                    <a:off x="4957" y="2479"/>
                    <a:ext cx="16" cy="42"/>
                  </a:xfrm>
                  <a:custGeom>
                    <a:avLst/>
                    <a:gdLst>
                      <a:gd name="T0" fmla="*/ 0 w 16"/>
                      <a:gd name="T1" fmla="*/ 42 h 42"/>
                      <a:gd name="T2" fmla="*/ 0 w 16"/>
                      <a:gd name="T3" fmla="*/ 33 h 42"/>
                      <a:gd name="T4" fmla="*/ 0 w 16"/>
                      <a:gd name="T5" fmla="*/ 33 h 42"/>
                      <a:gd name="T6" fmla="*/ 8 w 16"/>
                      <a:gd name="T7" fmla="*/ 25 h 42"/>
                      <a:gd name="T8" fmla="*/ 8 w 16"/>
                      <a:gd name="T9" fmla="*/ 17 h 42"/>
                      <a:gd name="T10" fmla="*/ 16 w 16"/>
                      <a:gd name="T11" fmla="*/ 8 h 42"/>
                      <a:gd name="T12" fmla="*/ 16 w 16"/>
                      <a:gd name="T13" fmla="*/ 0 h 42"/>
                      <a:gd name="T14" fmla="*/ 8 w 16"/>
                      <a:gd name="T15" fmla="*/ 25 h 42"/>
                      <a:gd name="T16" fmla="*/ 0 w 16"/>
                      <a:gd name="T17" fmla="*/ 42 h 4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6"/>
                      <a:gd name="T28" fmla="*/ 0 h 42"/>
                      <a:gd name="T29" fmla="*/ 16 w 16"/>
                      <a:gd name="T30" fmla="*/ 42 h 4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6" h="42">
                        <a:moveTo>
                          <a:pt x="0" y="42"/>
                        </a:moveTo>
                        <a:lnTo>
                          <a:pt x="0" y="33"/>
                        </a:lnTo>
                        <a:lnTo>
                          <a:pt x="8" y="25"/>
                        </a:lnTo>
                        <a:lnTo>
                          <a:pt x="8" y="17"/>
                        </a:lnTo>
                        <a:lnTo>
                          <a:pt x="16" y="8"/>
                        </a:lnTo>
                        <a:lnTo>
                          <a:pt x="16" y="0"/>
                        </a:lnTo>
                        <a:lnTo>
                          <a:pt x="8" y="25"/>
                        </a:lnTo>
                        <a:lnTo>
                          <a:pt x="0" y="42"/>
                        </a:lnTo>
                        <a:close/>
                      </a:path>
                    </a:pathLst>
                  </a:custGeom>
                  <a:solidFill>
                    <a:srgbClr val="8DA3FF"/>
                  </a:solidFill>
                  <a:ln w="12700">
                    <a:solidFill>
                      <a:schemeClr val="tx1"/>
                    </a:solidFill>
                    <a:round/>
                    <a:headEnd/>
                    <a:tailEnd/>
                  </a:ln>
                </p:spPr>
                <p:txBody>
                  <a:bodyPr/>
                  <a:lstStyle/>
                  <a:p>
                    <a:endParaRPr lang="en-US" sz="1350"/>
                  </a:p>
                </p:txBody>
              </p:sp>
              <p:sp>
                <p:nvSpPr>
                  <p:cNvPr id="345" name="Freeform 139"/>
                  <p:cNvSpPr>
                    <a:spLocks/>
                  </p:cNvSpPr>
                  <p:nvPr/>
                </p:nvSpPr>
                <p:spPr bwMode="auto">
                  <a:xfrm>
                    <a:off x="3521" y="2351"/>
                    <a:ext cx="866" cy="306"/>
                  </a:xfrm>
                  <a:custGeom>
                    <a:avLst/>
                    <a:gdLst>
                      <a:gd name="T0" fmla="*/ 654 w 866"/>
                      <a:gd name="T1" fmla="*/ 204 h 306"/>
                      <a:gd name="T2" fmla="*/ 637 w 866"/>
                      <a:gd name="T3" fmla="*/ 212 h 306"/>
                      <a:gd name="T4" fmla="*/ 595 w 866"/>
                      <a:gd name="T5" fmla="*/ 255 h 306"/>
                      <a:gd name="T6" fmla="*/ 561 w 866"/>
                      <a:gd name="T7" fmla="*/ 255 h 306"/>
                      <a:gd name="T8" fmla="*/ 493 w 866"/>
                      <a:gd name="T9" fmla="*/ 263 h 306"/>
                      <a:gd name="T10" fmla="*/ 374 w 866"/>
                      <a:gd name="T11" fmla="*/ 272 h 306"/>
                      <a:gd name="T12" fmla="*/ 280 w 866"/>
                      <a:gd name="T13" fmla="*/ 280 h 306"/>
                      <a:gd name="T14" fmla="*/ 204 w 866"/>
                      <a:gd name="T15" fmla="*/ 289 h 306"/>
                      <a:gd name="T16" fmla="*/ 136 w 866"/>
                      <a:gd name="T17" fmla="*/ 297 h 306"/>
                      <a:gd name="T18" fmla="*/ 68 w 866"/>
                      <a:gd name="T19" fmla="*/ 297 h 306"/>
                      <a:gd name="T20" fmla="*/ 17 w 866"/>
                      <a:gd name="T21" fmla="*/ 289 h 306"/>
                      <a:gd name="T22" fmla="*/ 26 w 866"/>
                      <a:gd name="T23" fmla="*/ 289 h 306"/>
                      <a:gd name="T24" fmla="*/ 26 w 866"/>
                      <a:gd name="T25" fmla="*/ 272 h 306"/>
                      <a:gd name="T26" fmla="*/ 17 w 866"/>
                      <a:gd name="T27" fmla="*/ 263 h 306"/>
                      <a:gd name="T28" fmla="*/ 17 w 866"/>
                      <a:gd name="T29" fmla="*/ 255 h 306"/>
                      <a:gd name="T30" fmla="*/ 17 w 866"/>
                      <a:gd name="T31" fmla="*/ 246 h 306"/>
                      <a:gd name="T32" fmla="*/ 17 w 866"/>
                      <a:gd name="T33" fmla="*/ 246 h 306"/>
                      <a:gd name="T34" fmla="*/ 26 w 866"/>
                      <a:gd name="T35" fmla="*/ 238 h 306"/>
                      <a:gd name="T36" fmla="*/ 34 w 866"/>
                      <a:gd name="T37" fmla="*/ 246 h 306"/>
                      <a:gd name="T38" fmla="*/ 34 w 866"/>
                      <a:gd name="T39" fmla="*/ 229 h 306"/>
                      <a:gd name="T40" fmla="*/ 43 w 866"/>
                      <a:gd name="T41" fmla="*/ 229 h 306"/>
                      <a:gd name="T42" fmla="*/ 43 w 866"/>
                      <a:gd name="T43" fmla="*/ 221 h 306"/>
                      <a:gd name="T44" fmla="*/ 43 w 866"/>
                      <a:gd name="T45" fmla="*/ 212 h 306"/>
                      <a:gd name="T46" fmla="*/ 34 w 866"/>
                      <a:gd name="T47" fmla="*/ 204 h 306"/>
                      <a:gd name="T48" fmla="*/ 51 w 866"/>
                      <a:gd name="T49" fmla="*/ 195 h 306"/>
                      <a:gd name="T50" fmla="*/ 60 w 866"/>
                      <a:gd name="T51" fmla="*/ 187 h 306"/>
                      <a:gd name="T52" fmla="*/ 51 w 866"/>
                      <a:gd name="T53" fmla="*/ 178 h 306"/>
                      <a:gd name="T54" fmla="*/ 68 w 866"/>
                      <a:gd name="T55" fmla="*/ 178 h 306"/>
                      <a:gd name="T56" fmla="*/ 60 w 866"/>
                      <a:gd name="T57" fmla="*/ 170 h 306"/>
                      <a:gd name="T58" fmla="*/ 68 w 866"/>
                      <a:gd name="T59" fmla="*/ 153 h 306"/>
                      <a:gd name="T60" fmla="*/ 60 w 866"/>
                      <a:gd name="T61" fmla="*/ 136 h 306"/>
                      <a:gd name="T62" fmla="*/ 68 w 866"/>
                      <a:gd name="T63" fmla="*/ 136 h 306"/>
                      <a:gd name="T64" fmla="*/ 68 w 866"/>
                      <a:gd name="T65" fmla="*/ 128 h 306"/>
                      <a:gd name="T66" fmla="*/ 68 w 866"/>
                      <a:gd name="T67" fmla="*/ 111 h 306"/>
                      <a:gd name="T68" fmla="*/ 77 w 866"/>
                      <a:gd name="T69" fmla="*/ 111 h 306"/>
                      <a:gd name="T70" fmla="*/ 85 w 866"/>
                      <a:gd name="T71" fmla="*/ 102 h 306"/>
                      <a:gd name="T72" fmla="*/ 179 w 866"/>
                      <a:gd name="T73" fmla="*/ 94 h 306"/>
                      <a:gd name="T74" fmla="*/ 221 w 866"/>
                      <a:gd name="T75" fmla="*/ 85 h 306"/>
                      <a:gd name="T76" fmla="*/ 255 w 866"/>
                      <a:gd name="T77" fmla="*/ 68 h 306"/>
                      <a:gd name="T78" fmla="*/ 323 w 866"/>
                      <a:gd name="T79" fmla="*/ 68 h 306"/>
                      <a:gd name="T80" fmla="*/ 408 w 866"/>
                      <a:gd name="T81" fmla="*/ 60 h 306"/>
                      <a:gd name="T82" fmla="*/ 501 w 866"/>
                      <a:gd name="T83" fmla="*/ 51 h 306"/>
                      <a:gd name="T84" fmla="*/ 552 w 866"/>
                      <a:gd name="T85" fmla="*/ 43 h 306"/>
                      <a:gd name="T86" fmla="*/ 637 w 866"/>
                      <a:gd name="T87" fmla="*/ 34 h 306"/>
                      <a:gd name="T88" fmla="*/ 705 w 866"/>
                      <a:gd name="T89" fmla="*/ 26 h 306"/>
                      <a:gd name="T90" fmla="*/ 748 w 866"/>
                      <a:gd name="T91" fmla="*/ 26 h 306"/>
                      <a:gd name="T92" fmla="*/ 816 w 866"/>
                      <a:gd name="T93" fmla="*/ 9 h 306"/>
                      <a:gd name="T94" fmla="*/ 866 w 866"/>
                      <a:gd name="T95" fmla="*/ 0 h 306"/>
                      <a:gd name="T96" fmla="*/ 866 w 866"/>
                      <a:gd name="T97" fmla="*/ 34 h 306"/>
                      <a:gd name="T98" fmla="*/ 858 w 866"/>
                      <a:gd name="T99" fmla="*/ 43 h 306"/>
                      <a:gd name="T100" fmla="*/ 833 w 866"/>
                      <a:gd name="T101" fmla="*/ 77 h 306"/>
                      <a:gd name="T102" fmla="*/ 816 w 866"/>
                      <a:gd name="T103" fmla="*/ 77 h 306"/>
                      <a:gd name="T104" fmla="*/ 799 w 866"/>
                      <a:gd name="T105" fmla="*/ 94 h 306"/>
                      <a:gd name="T106" fmla="*/ 782 w 866"/>
                      <a:gd name="T107" fmla="*/ 94 h 306"/>
                      <a:gd name="T108" fmla="*/ 782 w 866"/>
                      <a:gd name="T109" fmla="*/ 85 h 306"/>
                      <a:gd name="T110" fmla="*/ 765 w 866"/>
                      <a:gd name="T111" fmla="*/ 111 h 306"/>
                      <a:gd name="T112" fmla="*/ 756 w 866"/>
                      <a:gd name="T113" fmla="*/ 119 h 306"/>
                      <a:gd name="T114" fmla="*/ 739 w 866"/>
                      <a:gd name="T115" fmla="*/ 136 h 306"/>
                      <a:gd name="T116" fmla="*/ 722 w 866"/>
                      <a:gd name="T117" fmla="*/ 145 h 306"/>
                      <a:gd name="T118" fmla="*/ 714 w 866"/>
                      <a:gd name="T119" fmla="*/ 153 h 306"/>
                      <a:gd name="T120" fmla="*/ 688 w 866"/>
                      <a:gd name="T121" fmla="*/ 161 h 306"/>
                      <a:gd name="T122" fmla="*/ 663 w 866"/>
                      <a:gd name="T123" fmla="*/ 178 h 30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866"/>
                      <a:gd name="T187" fmla="*/ 0 h 306"/>
                      <a:gd name="T188" fmla="*/ 866 w 866"/>
                      <a:gd name="T189" fmla="*/ 306 h 30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866" h="306">
                        <a:moveTo>
                          <a:pt x="654" y="187"/>
                        </a:moveTo>
                        <a:lnTo>
                          <a:pt x="654" y="187"/>
                        </a:lnTo>
                        <a:lnTo>
                          <a:pt x="654" y="195"/>
                        </a:lnTo>
                        <a:lnTo>
                          <a:pt x="654" y="204"/>
                        </a:lnTo>
                        <a:lnTo>
                          <a:pt x="646" y="204"/>
                        </a:lnTo>
                        <a:lnTo>
                          <a:pt x="646" y="212"/>
                        </a:lnTo>
                        <a:lnTo>
                          <a:pt x="637" y="212"/>
                        </a:lnTo>
                        <a:lnTo>
                          <a:pt x="629" y="212"/>
                        </a:lnTo>
                        <a:lnTo>
                          <a:pt x="629" y="221"/>
                        </a:lnTo>
                        <a:lnTo>
                          <a:pt x="629" y="246"/>
                        </a:lnTo>
                        <a:lnTo>
                          <a:pt x="595" y="255"/>
                        </a:lnTo>
                        <a:lnTo>
                          <a:pt x="578" y="255"/>
                        </a:lnTo>
                        <a:lnTo>
                          <a:pt x="561" y="255"/>
                        </a:lnTo>
                        <a:lnTo>
                          <a:pt x="527" y="263"/>
                        </a:lnTo>
                        <a:lnTo>
                          <a:pt x="518" y="263"/>
                        </a:lnTo>
                        <a:lnTo>
                          <a:pt x="510" y="263"/>
                        </a:lnTo>
                        <a:lnTo>
                          <a:pt x="493" y="263"/>
                        </a:lnTo>
                        <a:lnTo>
                          <a:pt x="467" y="263"/>
                        </a:lnTo>
                        <a:lnTo>
                          <a:pt x="416" y="272"/>
                        </a:lnTo>
                        <a:lnTo>
                          <a:pt x="374" y="272"/>
                        </a:lnTo>
                        <a:lnTo>
                          <a:pt x="365" y="272"/>
                        </a:lnTo>
                        <a:lnTo>
                          <a:pt x="323" y="280"/>
                        </a:lnTo>
                        <a:lnTo>
                          <a:pt x="280" y="280"/>
                        </a:lnTo>
                        <a:lnTo>
                          <a:pt x="247" y="280"/>
                        </a:lnTo>
                        <a:lnTo>
                          <a:pt x="221" y="289"/>
                        </a:lnTo>
                        <a:lnTo>
                          <a:pt x="204" y="289"/>
                        </a:lnTo>
                        <a:lnTo>
                          <a:pt x="162" y="289"/>
                        </a:lnTo>
                        <a:lnTo>
                          <a:pt x="136" y="297"/>
                        </a:lnTo>
                        <a:lnTo>
                          <a:pt x="119" y="297"/>
                        </a:lnTo>
                        <a:lnTo>
                          <a:pt x="102" y="297"/>
                        </a:lnTo>
                        <a:lnTo>
                          <a:pt x="68" y="297"/>
                        </a:lnTo>
                        <a:lnTo>
                          <a:pt x="0" y="306"/>
                        </a:lnTo>
                        <a:lnTo>
                          <a:pt x="0" y="297"/>
                        </a:lnTo>
                        <a:lnTo>
                          <a:pt x="17" y="297"/>
                        </a:lnTo>
                        <a:lnTo>
                          <a:pt x="17" y="289"/>
                        </a:lnTo>
                        <a:lnTo>
                          <a:pt x="17" y="280"/>
                        </a:lnTo>
                        <a:lnTo>
                          <a:pt x="26" y="289"/>
                        </a:lnTo>
                        <a:lnTo>
                          <a:pt x="26" y="280"/>
                        </a:lnTo>
                        <a:lnTo>
                          <a:pt x="26" y="272"/>
                        </a:lnTo>
                        <a:lnTo>
                          <a:pt x="17" y="272"/>
                        </a:lnTo>
                        <a:lnTo>
                          <a:pt x="17" y="263"/>
                        </a:lnTo>
                        <a:lnTo>
                          <a:pt x="26" y="255"/>
                        </a:lnTo>
                        <a:lnTo>
                          <a:pt x="17" y="255"/>
                        </a:lnTo>
                        <a:lnTo>
                          <a:pt x="26" y="255"/>
                        </a:lnTo>
                        <a:lnTo>
                          <a:pt x="26" y="246"/>
                        </a:lnTo>
                        <a:lnTo>
                          <a:pt x="17" y="246"/>
                        </a:lnTo>
                        <a:lnTo>
                          <a:pt x="17" y="255"/>
                        </a:lnTo>
                        <a:lnTo>
                          <a:pt x="17" y="246"/>
                        </a:lnTo>
                        <a:lnTo>
                          <a:pt x="17" y="238"/>
                        </a:lnTo>
                        <a:lnTo>
                          <a:pt x="26" y="238"/>
                        </a:lnTo>
                        <a:lnTo>
                          <a:pt x="26" y="246"/>
                        </a:lnTo>
                        <a:lnTo>
                          <a:pt x="34" y="246"/>
                        </a:lnTo>
                        <a:lnTo>
                          <a:pt x="26" y="238"/>
                        </a:lnTo>
                        <a:lnTo>
                          <a:pt x="26" y="229"/>
                        </a:lnTo>
                        <a:lnTo>
                          <a:pt x="34" y="229"/>
                        </a:lnTo>
                        <a:lnTo>
                          <a:pt x="43" y="229"/>
                        </a:lnTo>
                        <a:lnTo>
                          <a:pt x="34" y="229"/>
                        </a:lnTo>
                        <a:lnTo>
                          <a:pt x="34" y="221"/>
                        </a:lnTo>
                        <a:lnTo>
                          <a:pt x="43" y="221"/>
                        </a:lnTo>
                        <a:lnTo>
                          <a:pt x="43" y="212"/>
                        </a:lnTo>
                        <a:lnTo>
                          <a:pt x="34" y="212"/>
                        </a:lnTo>
                        <a:lnTo>
                          <a:pt x="34" y="204"/>
                        </a:lnTo>
                        <a:lnTo>
                          <a:pt x="43" y="204"/>
                        </a:lnTo>
                        <a:lnTo>
                          <a:pt x="51" y="204"/>
                        </a:lnTo>
                        <a:lnTo>
                          <a:pt x="51" y="195"/>
                        </a:lnTo>
                        <a:lnTo>
                          <a:pt x="60" y="195"/>
                        </a:lnTo>
                        <a:lnTo>
                          <a:pt x="60" y="187"/>
                        </a:lnTo>
                        <a:lnTo>
                          <a:pt x="51" y="187"/>
                        </a:lnTo>
                        <a:lnTo>
                          <a:pt x="51" y="178"/>
                        </a:lnTo>
                        <a:lnTo>
                          <a:pt x="60" y="178"/>
                        </a:lnTo>
                        <a:lnTo>
                          <a:pt x="60" y="187"/>
                        </a:lnTo>
                        <a:lnTo>
                          <a:pt x="68" y="178"/>
                        </a:lnTo>
                        <a:lnTo>
                          <a:pt x="60" y="178"/>
                        </a:lnTo>
                        <a:lnTo>
                          <a:pt x="51" y="170"/>
                        </a:lnTo>
                        <a:lnTo>
                          <a:pt x="60" y="170"/>
                        </a:lnTo>
                        <a:lnTo>
                          <a:pt x="60" y="161"/>
                        </a:lnTo>
                        <a:lnTo>
                          <a:pt x="68" y="153"/>
                        </a:lnTo>
                        <a:lnTo>
                          <a:pt x="68" y="145"/>
                        </a:lnTo>
                        <a:lnTo>
                          <a:pt x="60" y="145"/>
                        </a:lnTo>
                        <a:lnTo>
                          <a:pt x="60" y="136"/>
                        </a:lnTo>
                        <a:lnTo>
                          <a:pt x="68" y="136"/>
                        </a:lnTo>
                        <a:lnTo>
                          <a:pt x="68" y="128"/>
                        </a:lnTo>
                        <a:lnTo>
                          <a:pt x="60" y="128"/>
                        </a:lnTo>
                        <a:lnTo>
                          <a:pt x="68" y="128"/>
                        </a:lnTo>
                        <a:lnTo>
                          <a:pt x="77" y="119"/>
                        </a:lnTo>
                        <a:lnTo>
                          <a:pt x="68" y="111"/>
                        </a:lnTo>
                        <a:lnTo>
                          <a:pt x="68" y="102"/>
                        </a:lnTo>
                        <a:lnTo>
                          <a:pt x="77" y="102"/>
                        </a:lnTo>
                        <a:lnTo>
                          <a:pt x="77" y="111"/>
                        </a:lnTo>
                        <a:lnTo>
                          <a:pt x="85" y="102"/>
                        </a:lnTo>
                        <a:lnTo>
                          <a:pt x="145" y="102"/>
                        </a:lnTo>
                        <a:lnTo>
                          <a:pt x="179" y="94"/>
                        </a:lnTo>
                        <a:lnTo>
                          <a:pt x="221" y="94"/>
                        </a:lnTo>
                        <a:lnTo>
                          <a:pt x="221" y="85"/>
                        </a:lnTo>
                        <a:lnTo>
                          <a:pt x="221" y="68"/>
                        </a:lnTo>
                        <a:lnTo>
                          <a:pt x="238" y="68"/>
                        </a:lnTo>
                        <a:lnTo>
                          <a:pt x="238" y="77"/>
                        </a:lnTo>
                        <a:lnTo>
                          <a:pt x="255" y="68"/>
                        </a:lnTo>
                        <a:lnTo>
                          <a:pt x="263" y="68"/>
                        </a:lnTo>
                        <a:lnTo>
                          <a:pt x="289" y="68"/>
                        </a:lnTo>
                        <a:lnTo>
                          <a:pt x="314" y="68"/>
                        </a:lnTo>
                        <a:lnTo>
                          <a:pt x="323" y="68"/>
                        </a:lnTo>
                        <a:lnTo>
                          <a:pt x="348" y="60"/>
                        </a:lnTo>
                        <a:lnTo>
                          <a:pt x="374" y="60"/>
                        </a:lnTo>
                        <a:lnTo>
                          <a:pt x="382" y="60"/>
                        </a:lnTo>
                        <a:lnTo>
                          <a:pt x="408" y="60"/>
                        </a:lnTo>
                        <a:lnTo>
                          <a:pt x="433" y="60"/>
                        </a:lnTo>
                        <a:lnTo>
                          <a:pt x="450" y="51"/>
                        </a:lnTo>
                        <a:lnTo>
                          <a:pt x="484" y="51"/>
                        </a:lnTo>
                        <a:lnTo>
                          <a:pt x="501" y="51"/>
                        </a:lnTo>
                        <a:lnTo>
                          <a:pt x="527" y="43"/>
                        </a:lnTo>
                        <a:lnTo>
                          <a:pt x="552" y="43"/>
                        </a:lnTo>
                        <a:lnTo>
                          <a:pt x="603" y="43"/>
                        </a:lnTo>
                        <a:lnTo>
                          <a:pt x="629" y="34"/>
                        </a:lnTo>
                        <a:lnTo>
                          <a:pt x="637" y="34"/>
                        </a:lnTo>
                        <a:lnTo>
                          <a:pt x="663" y="34"/>
                        </a:lnTo>
                        <a:lnTo>
                          <a:pt x="688" y="34"/>
                        </a:lnTo>
                        <a:lnTo>
                          <a:pt x="705" y="26"/>
                        </a:lnTo>
                        <a:lnTo>
                          <a:pt x="714" y="26"/>
                        </a:lnTo>
                        <a:lnTo>
                          <a:pt x="739" y="26"/>
                        </a:lnTo>
                        <a:lnTo>
                          <a:pt x="748" y="26"/>
                        </a:lnTo>
                        <a:lnTo>
                          <a:pt x="773" y="17"/>
                        </a:lnTo>
                        <a:lnTo>
                          <a:pt x="807" y="17"/>
                        </a:lnTo>
                        <a:lnTo>
                          <a:pt x="816" y="17"/>
                        </a:lnTo>
                        <a:lnTo>
                          <a:pt x="816" y="9"/>
                        </a:lnTo>
                        <a:lnTo>
                          <a:pt x="841" y="9"/>
                        </a:lnTo>
                        <a:lnTo>
                          <a:pt x="850" y="9"/>
                        </a:lnTo>
                        <a:lnTo>
                          <a:pt x="866" y="0"/>
                        </a:lnTo>
                        <a:lnTo>
                          <a:pt x="866" y="9"/>
                        </a:lnTo>
                        <a:lnTo>
                          <a:pt x="866" y="17"/>
                        </a:lnTo>
                        <a:lnTo>
                          <a:pt x="866" y="34"/>
                        </a:lnTo>
                        <a:lnTo>
                          <a:pt x="866" y="43"/>
                        </a:lnTo>
                        <a:lnTo>
                          <a:pt x="858" y="43"/>
                        </a:lnTo>
                        <a:lnTo>
                          <a:pt x="850" y="51"/>
                        </a:lnTo>
                        <a:lnTo>
                          <a:pt x="841" y="68"/>
                        </a:lnTo>
                        <a:lnTo>
                          <a:pt x="833" y="77"/>
                        </a:lnTo>
                        <a:lnTo>
                          <a:pt x="824" y="68"/>
                        </a:lnTo>
                        <a:lnTo>
                          <a:pt x="816" y="77"/>
                        </a:lnTo>
                        <a:lnTo>
                          <a:pt x="807" y="77"/>
                        </a:lnTo>
                        <a:lnTo>
                          <a:pt x="807" y="85"/>
                        </a:lnTo>
                        <a:lnTo>
                          <a:pt x="799" y="94"/>
                        </a:lnTo>
                        <a:lnTo>
                          <a:pt x="790" y="102"/>
                        </a:lnTo>
                        <a:lnTo>
                          <a:pt x="782" y="94"/>
                        </a:lnTo>
                        <a:lnTo>
                          <a:pt x="782" y="85"/>
                        </a:lnTo>
                        <a:lnTo>
                          <a:pt x="765" y="94"/>
                        </a:lnTo>
                        <a:lnTo>
                          <a:pt x="765" y="102"/>
                        </a:lnTo>
                        <a:lnTo>
                          <a:pt x="765" y="111"/>
                        </a:lnTo>
                        <a:lnTo>
                          <a:pt x="756" y="102"/>
                        </a:lnTo>
                        <a:lnTo>
                          <a:pt x="756" y="111"/>
                        </a:lnTo>
                        <a:lnTo>
                          <a:pt x="756" y="119"/>
                        </a:lnTo>
                        <a:lnTo>
                          <a:pt x="756" y="128"/>
                        </a:lnTo>
                        <a:lnTo>
                          <a:pt x="748" y="128"/>
                        </a:lnTo>
                        <a:lnTo>
                          <a:pt x="739" y="128"/>
                        </a:lnTo>
                        <a:lnTo>
                          <a:pt x="739" y="136"/>
                        </a:lnTo>
                        <a:lnTo>
                          <a:pt x="731" y="136"/>
                        </a:lnTo>
                        <a:lnTo>
                          <a:pt x="722" y="136"/>
                        </a:lnTo>
                        <a:lnTo>
                          <a:pt x="722" y="145"/>
                        </a:lnTo>
                        <a:lnTo>
                          <a:pt x="714" y="153"/>
                        </a:lnTo>
                        <a:lnTo>
                          <a:pt x="705" y="161"/>
                        </a:lnTo>
                        <a:lnTo>
                          <a:pt x="697" y="161"/>
                        </a:lnTo>
                        <a:lnTo>
                          <a:pt x="688" y="161"/>
                        </a:lnTo>
                        <a:lnTo>
                          <a:pt x="680" y="161"/>
                        </a:lnTo>
                        <a:lnTo>
                          <a:pt x="671" y="170"/>
                        </a:lnTo>
                        <a:lnTo>
                          <a:pt x="663" y="178"/>
                        </a:lnTo>
                        <a:lnTo>
                          <a:pt x="654" y="187"/>
                        </a:lnTo>
                        <a:close/>
                      </a:path>
                    </a:pathLst>
                  </a:custGeom>
                  <a:solidFill>
                    <a:srgbClr val="8DA3FF"/>
                  </a:solidFill>
                  <a:ln w="12700">
                    <a:solidFill>
                      <a:schemeClr val="tx1"/>
                    </a:solidFill>
                    <a:round/>
                    <a:headEnd/>
                    <a:tailEnd/>
                  </a:ln>
                </p:spPr>
                <p:txBody>
                  <a:bodyPr/>
                  <a:lstStyle/>
                  <a:p>
                    <a:endParaRPr lang="en-US" sz="1350"/>
                  </a:p>
                </p:txBody>
              </p:sp>
              <p:sp>
                <p:nvSpPr>
                  <p:cNvPr id="346" name="Freeform 140"/>
                  <p:cNvSpPr>
                    <a:spLocks/>
                  </p:cNvSpPr>
                  <p:nvPr/>
                </p:nvSpPr>
                <p:spPr bwMode="auto">
                  <a:xfrm>
                    <a:off x="1780" y="2453"/>
                    <a:ext cx="1427" cy="1390"/>
                  </a:xfrm>
                  <a:custGeom>
                    <a:avLst/>
                    <a:gdLst>
                      <a:gd name="T0" fmla="*/ 68 w 1427"/>
                      <a:gd name="T1" fmla="*/ 551 h 1390"/>
                      <a:gd name="T2" fmla="*/ 408 w 1427"/>
                      <a:gd name="T3" fmla="*/ 348 h 1390"/>
                      <a:gd name="T4" fmla="*/ 629 w 1427"/>
                      <a:gd name="T5" fmla="*/ 17 h 1390"/>
                      <a:gd name="T6" fmla="*/ 731 w 1427"/>
                      <a:gd name="T7" fmla="*/ 263 h 1390"/>
                      <a:gd name="T8" fmla="*/ 782 w 1427"/>
                      <a:gd name="T9" fmla="*/ 288 h 1390"/>
                      <a:gd name="T10" fmla="*/ 815 w 1427"/>
                      <a:gd name="T11" fmla="*/ 314 h 1390"/>
                      <a:gd name="T12" fmla="*/ 875 w 1427"/>
                      <a:gd name="T13" fmla="*/ 322 h 1390"/>
                      <a:gd name="T14" fmla="*/ 926 w 1427"/>
                      <a:gd name="T15" fmla="*/ 331 h 1390"/>
                      <a:gd name="T16" fmla="*/ 943 w 1427"/>
                      <a:gd name="T17" fmla="*/ 356 h 1390"/>
                      <a:gd name="T18" fmla="*/ 985 w 1427"/>
                      <a:gd name="T19" fmla="*/ 356 h 1390"/>
                      <a:gd name="T20" fmla="*/ 1019 w 1427"/>
                      <a:gd name="T21" fmla="*/ 365 h 1390"/>
                      <a:gd name="T22" fmla="*/ 1036 w 1427"/>
                      <a:gd name="T23" fmla="*/ 373 h 1390"/>
                      <a:gd name="T24" fmla="*/ 1062 w 1427"/>
                      <a:gd name="T25" fmla="*/ 365 h 1390"/>
                      <a:gd name="T26" fmla="*/ 1096 w 1427"/>
                      <a:gd name="T27" fmla="*/ 373 h 1390"/>
                      <a:gd name="T28" fmla="*/ 1130 w 1427"/>
                      <a:gd name="T29" fmla="*/ 381 h 1390"/>
                      <a:gd name="T30" fmla="*/ 1147 w 1427"/>
                      <a:gd name="T31" fmla="*/ 365 h 1390"/>
                      <a:gd name="T32" fmla="*/ 1181 w 1427"/>
                      <a:gd name="T33" fmla="*/ 365 h 1390"/>
                      <a:gd name="T34" fmla="*/ 1206 w 1427"/>
                      <a:gd name="T35" fmla="*/ 365 h 1390"/>
                      <a:gd name="T36" fmla="*/ 1249 w 1427"/>
                      <a:gd name="T37" fmla="*/ 356 h 1390"/>
                      <a:gd name="T38" fmla="*/ 1266 w 1427"/>
                      <a:gd name="T39" fmla="*/ 373 h 1390"/>
                      <a:gd name="T40" fmla="*/ 1283 w 1427"/>
                      <a:gd name="T41" fmla="*/ 381 h 1390"/>
                      <a:gd name="T42" fmla="*/ 1300 w 1427"/>
                      <a:gd name="T43" fmla="*/ 390 h 1390"/>
                      <a:gd name="T44" fmla="*/ 1308 w 1427"/>
                      <a:gd name="T45" fmla="*/ 398 h 1390"/>
                      <a:gd name="T46" fmla="*/ 1325 w 1427"/>
                      <a:gd name="T47" fmla="*/ 398 h 1390"/>
                      <a:gd name="T48" fmla="*/ 1351 w 1427"/>
                      <a:gd name="T49" fmla="*/ 398 h 1390"/>
                      <a:gd name="T50" fmla="*/ 1368 w 1427"/>
                      <a:gd name="T51" fmla="*/ 610 h 1390"/>
                      <a:gd name="T52" fmla="*/ 1393 w 1427"/>
                      <a:gd name="T53" fmla="*/ 644 h 1390"/>
                      <a:gd name="T54" fmla="*/ 1401 w 1427"/>
                      <a:gd name="T55" fmla="*/ 670 h 1390"/>
                      <a:gd name="T56" fmla="*/ 1401 w 1427"/>
                      <a:gd name="T57" fmla="*/ 686 h 1390"/>
                      <a:gd name="T58" fmla="*/ 1418 w 1427"/>
                      <a:gd name="T59" fmla="*/ 712 h 1390"/>
                      <a:gd name="T60" fmla="*/ 1418 w 1427"/>
                      <a:gd name="T61" fmla="*/ 729 h 1390"/>
                      <a:gd name="T62" fmla="*/ 1418 w 1427"/>
                      <a:gd name="T63" fmla="*/ 754 h 1390"/>
                      <a:gd name="T64" fmla="*/ 1401 w 1427"/>
                      <a:gd name="T65" fmla="*/ 780 h 1390"/>
                      <a:gd name="T66" fmla="*/ 1401 w 1427"/>
                      <a:gd name="T67" fmla="*/ 805 h 1390"/>
                      <a:gd name="T68" fmla="*/ 1410 w 1427"/>
                      <a:gd name="T69" fmla="*/ 839 h 1390"/>
                      <a:gd name="T70" fmla="*/ 1300 w 1427"/>
                      <a:gd name="T71" fmla="*/ 932 h 1390"/>
                      <a:gd name="T72" fmla="*/ 1291 w 1427"/>
                      <a:gd name="T73" fmla="*/ 890 h 1390"/>
                      <a:gd name="T74" fmla="*/ 1274 w 1427"/>
                      <a:gd name="T75" fmla="*/ 932 h 1390"/>
                      <a:gd name="T76" fmla="*/ 1189 w 1427"/>
                      <a:gd name="T77" fmla="*/ 1017 h 1390"/>
                      <a:gd name="T78" fmla="*/ 1130 w 1427"/>
                      <a:gd name="T79" fmla="*/ 1025 h 1390"/>
                      <a:gd name="T80" fmla="*/ 1096 w 1427"/>
                      <a:gd name="T81" fmla="*/ 1042 h 1390"/>
                      <a:gd name="T82" fmla="*/ 1079 w 1427"/>
                      <a:gd name="T83" fmla="*/ 1034 h 1390"/>
                      <a:gd name="T84" fmla="*/ 1062 w 1427"/>
                      <a:gd name="T85" fmla="*/ 1059 h 1390"/>
                      <a:gd name="T86" fmla="*/ 1045 w 1427"/>
                      <a:gd name="T87" fmla="*/ 1093 h 1390"/>
                      <a:gd name="T88" fmla="*/ 1036 w 1427"/>
                      <a:gd name="T89" fmla="*/ 1102 h 1390"/>
                      <a:gd name="T90" fmla="*/ 985 w 1427"/>
                      <a:gd name="T91" fmla="*/ 1136 h 1390"/>
                      <a:gd name="T92" fmla="*/ 977 w 1427"/>
                      <a:gd name="T93" fmla="*/ 1203 h 1390"/>
                      <a:gd name="T94" fmla="*/ 977 w 1427"/>
                      <a:gd name="T95" fmla="*/ 1271 h 1390"/>
                      <a:gd name="T96" fmla="*/ 994 w 1427"/>
                      <a:gd name="T97" fmla="*/ 1381 h 1390"/>
                      <a:gd name="T98" fmla="*/ 883 w 1427"/>
                      <a:gd name="T99" fmla="*/ 1356 h 1390"/>
                      <a:gd name="T100" fmla="*/ 790 w 1427"/>
                      <a:gd name="T101" fmla="*/ 1305 h 1390"/>
                      <a:gd name="T102" fmla="*/ 731 w 1427"/>
                      <a:gd name="T103" fmla="*/ 1152 h 1390"/>
                      <a:gd name="T104" fmla="*/ 654 w 1427"/>
                      <a:gd name="T105" fmla="*/ 1034 h 1390"/>
                      <a:gd name="T106" fmla="*/ 561 w 1427"/>
                      <a:gd name="T107" fmla="*/ 890 h 1390"/>
                      <a:gd name="T108" fmla="*/ 493 w 1427"/>
                      <a:gd name="T109" fmla="*/ 864 h 1390"/>
                      <a:gd name="T110" fmla="*/ 382 w 1427"/>
                      <a:gd name="T111" fmla="*/ 915 h 1390"/>
                      <a:gd name="T112" fmla="*/ 280 w 1427"/>
                      <a:gd name="T113" fmla="*/ 924 h 1390"/>
                      <a:gd name="T114" fmla="*/ 179 w 1427"/>
                      <a:gd name="T115" fmla="*/ 771 h 1390"/>
                      <a:gd name="T116" fmla="*/ 102 w 1427"/>
                      <a:gd name="T117" fmla="*/ 678 h 1390"/>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427"/>
                      <a:gd name="T178" fmla="*/ 0 h 1390"/>
                      <a:gd name="T179" fmla="*/ 1427 w 1427"/>
                      <a:gd name="T180" fmla="*/ 1390 h 1390"/>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427" h="1390">
                        <a:moveTo>
                          <a:pt x="60" y="627"/>
                        </a:moveTo>
                        <a:lnTo>
                          <a:pt x="43" y="610"/>
                        </a:lnTo>
                        <a:lnTo>
                          <a:pt x="26" y="576"/>
                        </a:lnTo>
                        <a:lnTo>
                          <a:pt x="9" y="568"/>
                        </a:lnTo>
                        <a:lnTo>
                          <a:pt x="0" y="568"/>
                        </a:lnTo>
                        <a:lnTo>
                          <a:pt x="0" y="559"/>
                        </a:lnTo>
                        <a:lnTo>
                          <a:pt x="0" y="551"/>
                        </a:lnTo>
                        <a:lnTo>
                          <a:pt x="0" y="542"/>
                        </a:lnTo>
                        <a:lnTo>
                          <a:pt x="26" y="542"/>
                        </a:lnTo>
                        <a:lnTo>
                          <a:pt x="68" y="551"/>
                        </a:lnTo>
                        <a:lnTo>
                          <a:pt x="187" y="559"/>
                        </a:lnTo>
                        <a:lnTo>
                          <a:pt x="196" y="559"/>
                        </a:lnTo>
                        <a:lnTo>
                          <a:pt x="280" y="568"/>
                        </a:lnTo>
                        <a:lnTo>
                          <a:pt x="289" y="568"/>
                        </a:lnTo>
                        <a:lnTo>
                          <a:pt x="314" y="568"/>
                        </a:lnTo>
                        <a:lnTo>
                          <a:pt x="357" y="576"/>
                        </a:lnTo>
                        <a:lnTo>
                          <a:pt x="382" y="576"/>
                        </a:lnTo>
                        <a:lnTo>
                          <a:pt x="391" y="568"/>
                        </a:lnTo>
                        <a:lnTo>
                          <a:pt x="391" y="509"/>
                        </a:lnTo>
                        <a:lnTo>
                          <a:pt x="399" y="458"/>
                        </a:lnTo>
                        <a:lnTo>
                          <a:pt x="399" y="398"/>
                        </a:lnTo>
                        <a:lnTo>
                          <a:pt x="399" y="373"/>
                        </a:lnTo>
                        <a:lnTo>
                          <a:pt x="408" y="348"/>
                        </a:lnTo>
                        <a:lnTo>
                          <a:pt x="408" y="280"/>
                        </a:lnTo>
                        <a:lnTo>
                          <a:pt x="416" y="220"/>
                        </a:lnTo>
                        <a:lnTo>
                          <a:pt x="416" y="195"/>
                        </a:lnTo>
                        <a:lnTo>
                          <a:pt x="416" y="170"/>
                        </a:lnTo>
                        <a:lnTo>
                          <a:pt x="425" y="110"/>
                        </a:lnTo>
                        <a:lnTo>
                          <a:pt x="425" y="93"/>
                        </a:lnTo>
                        <a:lnTo>
                          <a:pt x="425" y="59"/>
                        </a:lnTo>
                        <a:lnTo>
                          <a:pt x="433" y="0"/>
                        </a:lnTo>
                        <a:lnTo>
                          <a:pt x="518" y="9"/>
                        </a:lnTo>
                        <a:lnTo>
                          <a:pt x="535" y="9"/>
                        </a:lnTo>
                        <a:lnTo>
                          <a:pt x="578" y="9"/>
                        </a:lnTo>
                        <a:lnTo>
                          <a:pt x="629" y="17"/>
                        </a:lnTo>
                        <a:lnTo>
                          <a:pt x="646" y="17"/>
                        </a:lnTo>
                        <a:lnTo>
                          <a:pt x="688" y="17"/>
                        </a:lnTo>
                        <a:lnTo>
                          <a:pt x="739" y="17"/>
                        </a:lnTo>
                        <a:lnTo>
                          <a:pt x="739" y="76"/>
                        </a:lnTo>
                        <a:lnTo>
                          <a:pt x="739" y="93"/>
                        </a:lnTo>
                        <a:lnTo>
                          <a:pt x="739" y="127"/>
                        </a:lnTo>
                        <a:lnTo>
                          <a:pt x="739" y="153"/>
                        </a:lnTo>
                        <a:lnTo>
                          <a:pt x="739" y="187"/>
                        </a:lnTo>
                        <a:lnTo>
                          <a:pt x="731" y="204"/>
                        </a:lnTo>
                        <a:lnTo>
                          <a:pt x="731" y="246"/>
                        </a:lnTo>
                        <a:lnTo>
                          <a:pt x="731" y="263"/>
                        </a:lnTo>
                        <a:lnTo>
                          <a:pt x="739" y="263"/>
                        </a:lnTo>
                        <a:lnTo>
                          <a:pt x="748" y="271"/>
                        </a:lnTo>
                        <a:lnTo>
                          <a:pt x="756" y="280"/>
                        </a:lnTo>
                        <a:lnTo>
                          <a:pt x="765" y="288"/>
                        </a:lnTo>
                        <a:lnTo>
                          <a:pt x="773" y="297"/>
                        </a:lnTo>
                        <a:lnTo>
                          <a:pt x="773" y="288"/>
                        </a:lnTo>
                        <a:lnTo>
                          <a:pt x="782" y="288"/>
                        </a:lnTo>
                        <a:lnTo>
                          <a:pt x="790" y="297"/>
                        </a:lnTo>
                        <a:lnTo>
                          <a:pt x="799" y="288"/>
                        </a:lnTo>
                        <a:lnTo>
                          <a:pt x="799" y="280"/>
                        </a:lnTo>
                        <a:lnTo>
                          <a:pt x="799" y="288"/>
                        </a:lnTo>
                        <a:lnTo>
                          <a:pt x="807" y="288"/>
                        </a:lnTo>
                        <a:lnTo>
                          <a:pt x="807" y="297"/>
                        </a:lnTo>
                        <a:lnTo>
                          <a:pt x="815" y="297"/>
                        </a:lnTo>
                        <a:lnTo>
                          <a:pt x="815" y="305"/>
                        </a:lnTo>
                        <a:lnTo>
                          <a:pt x="815" y="314"/>
                        </a:lnTo>
                        <a:lnTo>
                          <a:pt x="824" y="314"/>
                        </a:lnTo>
                        <a:lnTo>
                          <a:pt x="832" y="322"/>
                        </a:lnTo>
                        <a:lnTo>
                          <a:pt x="832" y="314"/>
                        </a:lnTo>
                        <a:lnTo>
                          <a:pt x="841" y="322"/>
                        </a:lnTo>
                        <a:lnTo>
                          <a:pt x="849" y="322"/>
                        </a:lnTo>
                        <a:lnTo>
                          <a:pt x="858" y="322"/>
                        </a:lnTo>
                        <a:lnTo>
                          <a:pt x="858" y="331"/>
                        </a:lnTo>
                        <a:lnTo>
                          <a:pt x="866" y="331"/>
                        </a:lnTo>
                        <a:lnTo>
                          <a:pt x="866" y="322"/>
                        </a:lnTo>
                        <a:lnTo>
                          <a:pt x="875" y="322"/>
                        </a:lnTo>
                        <a:lnTo>
                          <a:pt x="883" y="331"/>
                        </a:lnTo>
                        <a:lnTo>
                          <a:pt x="883" y="339"/>
                        </a:lnTo>
                        <a:lnTo>
                          <a:pt x="892" y="339"/>
                        </a:lnTo>
                        <a:lnTo>
                          <a:pt x="900" y="339"/>
                        </a:lnTo>
                        <a:lnTo>
                          <a:pt x="900" y="331"/>
                        </a:lnTo>
                        <a:lnTo>
                          <a:pt x="909" y="331"/>
                        </a:lnTo>
                        <a:lnTo>
                          <a:pt x="926" y="331"/>
                        </a:lnTo>
                        <a:lnTo>
                          <a:pt x="934" y="331"/>
                        </a:lnTo>
                        <a:lnTo>
                          <a:pt x="926" y="339"/>
                        </a:lnTo>
                        <a:lnTo>
                          <a:pt x="934" y="348"/>
                        </a:lnTo>
                        <a:lnTo>
                          <a:pt x="943" y="348"/>
                        </a:lnTo>
                        <a:lnTo>
                          <a:pt x="943" y="356"/>
                        </a:lnTo>
                        <a:lnTo>
                          <a:pt x="943" y="365"/>
                        </a:lnTo>
                        <a:lnTo>
                          <a:pt x="951" y="365"/>
                        </a:lnTo>
                        <a:lnTo>
                          <a:pt x="960" y="365"/>
                        </a:lnTo>
                        <a:lnTo>
                          <a:pt x="968" y="356"/>
                        </a:lnTo>
                        <a:lnTo>
                          <a:pt x="968" y="348"/>
                        </a:lnTo>
                        <a:lnTo>
                          <a:pt x="977" y="348"/>
                        </a:lnTo>
                        <a:lnTo>
                          <a:pt x="985" y="348"/>
                        </a:lnTo>
                        <a:lnTo>
                          <a:pt x="985" y="356"/>
                        </a:lnTo>
                        <a:lnTo>
                          <a:pt x="994" y="356"/>
                        </a:lnTo>
                        <a:lnTo>
                          <a:pt x="994" y="365"/>
                        </a:lnTo>
                        <a:lnTo>
                          <a:pt x="994" y="373"/>
                        </a:lnTo>
                        <a:lnTo>
                          <a:pt x="1002" y="373"/>
                        </a:lnTo>
                        <a:lnTo>
                          <a:pt x="1011" y="373"/>
                        </a:lnTo>
                        <a:lnTo>
                          <a:pt x="1011" y="365"/>
                        </a:lnTo>
                        <a:lnTo>
                          <a:pt x="1019" y="365"/>
                        </a:lnTo>
                        <a:lnTo>
                          <a:pt x="1028" y="365"/>
                        </a:lnTo>
                        <a:lnTo>
                          <a:pt x="1028" y="373"/>
                        </a:lnTo>
                        <a:lnTo>
                          <a:pt x="1019" y="373"/>
                        </a:lnTo>
                        <a:lnTo>
                          <a:pt x="1028" y="381"/>
                        </a:lnTo>
                        <a:lnTo>
                          <a:pt x="1036" y="381"/>
                        </a:lnTo>
                        <a:lnTo>
                          <a:pt x="1036" y="373"/>
                        </a:lnTo>
                        <a:lnTo>
                          <a:pt x="1036" y="365"/>
                        </a:lnTo>
                        <a:lnTo>
                          <a:pt x="1045" y="373"/>
                        </a:lnTo>
                        <a:lnTo>
                          <a:pt x="1045" y="365"/>
                        </a:lnTo>
                        <a:lnTo>
                          <a:pt x="1045" y="356"/>
                        </a:lnTo>
                        <a:lnTo>
                          <a:pt x="1053" y="356"/>
                        </a:lnTo>
                        <a:lnTo>
                          <a:pt x="1062" y="356"/>
                        </a:lnTo>
                        <a:lnTo>
                          <a:pt x="1062" y="365"/>
                        </a:lnTo>
                        <a:lnTo>
                          <a:pt x="1070" y="365"/>
                        </a:lnTo>
                        <a:lnTo>
                          <a:pt x="1070" y="373"/>
                        </a:lnTo>
                        <a:lnTo>
                          <a:pt x="1079" y="373"/>
                        </a:lnTo>
                        <a:lnTo>
                          <a:pt x="1079" y="365"/>
                        </a:lnTo>
                        <a:lnTo>
                          <a:pt x="1079" y="356"/>
                        </a:lnTo>
                        <a:lnTo>
                          <a:pt x="1087" y="365"/>
                        </a:lnTo>
                        <a:lnTo>
                          <a:pt x="1087" y="373"/>
                        </a:lnTo>
                        <a:lnTo>
                          <a:pt x="1096" y="373"/>
                        </a:lnTo>
                        <a:lnTo>
                          <a:pt x="1096" y="381"/>
                        </a:lnTo>
                        <a:lnTo>
                          <a:pt x="1104" y="373"/>
                        </a:lnTo>
                        <a:lnTo>
                          <a:pt x="1113" y="381"/>
                        </a:lnTo>
                        <a:lnTo>
                          <a:pt x="1113" y="390"/>
                        </a:lnTo>
                        <a:lnTo>
                          <a:pt x="1121" y="390"/>
                        </a:lnTo>
                        <a:lnTo>
                          <a:pt x="1121" y="381"/>
                        </a:lnTo>
                        <a:lnTo>
                          <a:pt x="1130" y="381"/>
                        </a:lnTo>
                        <a:lnTo>
                          <a:pt x="1130" y="373"/>
                        </a:lnTo>
                        <a:lnTo>
                          <a:pt x="1138" y="373"/>
                        </a:lnTo>
                        <a:lnTo>
                          <a:pt x="1130" y="373"/>
                        </a:lnTo>
                        <a:lnTo>
                          <a:pt x="1138" y="373"/>
                        </a:lnTo>
                        <a:lnTo>
                          <a:pt x="1147" y="373"/>
                        </a:lnTo>
                        <a:lnTo>
                          <a:pt x="1147" y="365"/>
                        </a:lnTo>
                        <a:lnTo>
                          <a:pt x="1147" y="373"/>
                        </a:lnTo>
                        <a:lnTo>
                          <a:pt x="1147" y="365"/>
                        </a:lnTo>
                        <a:lnTo>
                          <a:pt x="1155" y="365"/>
                        </a:lnTo>
                        <a:lnTo>
                          <a:pt x="1164" y="373"/>
                        </a:lnTo>
                        <a:lnTo>
                          <a:pt x="1172" y="373"/>
                        </a:lnTo>
                        <a:lnTo>
                          <a:pt x="1172" y="365"/>
                        </a:lnTo>
                        <a:lnTo>
                          <a:pt x="1181" y="365"/>
                        </a:lnTo>
                        <a:lnTo>
                          <a:pt x="1189" y="356"/>
                        </a:lnTo>
                        <a:lnTo>
                          <a:pt x="1198" y="356"/>
                        </a:lnTo>
                        <a:lnTo>
                          <a:pt x="1198" y="365"/>
                        </a:lnTo>
                        <a:lnTo>
                          <a:pt x="1206" y="365"/>
                        </a:lnTo>
                        <a:lnTo>
                          <a:pt x="1223" y="365"/>
                        </a:lnTo>
                        <a:lnTo>
                          <a:pt x="1223" y="356"/>
                        </a:lnTo>
                        <a:lnTo>
                          <a:pt x="1232" y="365"/>
                        </a:lnTo>
                        <a:lnTo>
                          <a:pt x="1232" y="356"/>
                        </a:lnTo>
                        <a:lnTo>
                          <a:pt x="1240" y="356"/>
                        </a:lnTo>
                        <a:lnTo>
                          <a:pt x="1249" y="356"/>
                        </a:lnTo>
                        <a:lnTo>
                          <a:pt x="1249" y="365"/>
                        </a:lnTo>
                        <a:lnTo>
                          <a:pt x="1249" y="356"/>
                        </a:lnTo>
                        <a:lnTo>
                          <a:pt x="1249" y="365"/>
                        </a:lnTo>
                        <a:lnTo>
                          <a:pt x="1257" y="365"/>
                        </a:lnTo>
                        <a:lnTo>
                          <a:pt x="1266" y="373"/>
                        </a:lnTo>
                        <a:lnTo>
                          <a:pt x="1266" y="381"/>
                        </a:lnTo>
                        <a:lnTo>
                          <a:pt x="1274" y="381"/>
                        </a:lnTo>
                        <a:lnTo>
                          <a:pt x="1283" y="381"/>
                        </a:lnTo>
                        <a:lnTo>
                          <a:pt x="1283" y="390"/>
                        </a:lnTo>
                        <a:lnTo>
                          <a:pt x="1291" y="390"/>
                        </a:lnTo>
                        <a:lnTo>
                          <a:pt x="1300" y="390"/>
                        </a:lnTo>
                        <a:lnTo>
                          <a:pt x="1308" y="390"/>
                        </a:lnTo>
                        <a:lnTo>
                          <a:pt x="1300" y="390"/>
                        </a:lnTo>
                        <a:lnTo>
                          <a:pt x="1300" y="398"/>
                        </a:lnTo>
                        <a:lnTo>
                          <a:pt x="1308" y="390"/>
                        </a:lnTo>
                        <a:lnTo>
                          <a:pt x="1308" y="398"/>
                        </a:lnTo>
                        <a:lnTo>
                          <a:pt x="1317" y="398"/>
                        </a:lnTo>
                        <a:lnTo>
                          <a:pt x="1325" y="398"/>
                        </a:lnTo>
                        <a:lnTo>
                          <a:pt x="1317" y="407"/>
                        </a:lnTo>
                        <a:lnTo>
                          <a:pt x="1325" y="407"/>
                        </a:lnTo>
                        <a:lnTo>
                          <a:pt x="1325" y="398"/>
                        </a:lnTo>
                        <a:lnTo>
                          <a:pt x="1334" y="407"/>
                        </a:lnTo>
                        <a:lnTo>
                          <a:pt x="1334" y="398"/>
                        </a:lnTo>
                        <a:lnTo>
                          <a:pt x="1334" y="407"/>
                        </a:lnTo>
                        <a:lnTo>
                          <a:pt x="1334" y="398"/>
                        </a:lnTo>
                        <a:lnTo>
                          <a:pt x="1342" y="398"/>
                        </a:lnTo>
                        <a:lnTo>
                          <a:pt x="1334" y="407"/>
                        </a:lnTo>
                        <a:lnTo>
                          <a:pt x="1342" y="407"/>
                        </a:lnTo>
                        <a:lnTo>
                          <a:pt x="1342" y="398"/>
                        </a:lnTo>
                        <a:lnTo>
                          <a:pt x="1342" y="407"/>
                        </a:lnTo>
                        <a:lnTo>
                          <a:pt x="1351" y="398"/>
                        </a:lnTo>
                        <a:lnTo>
                          <a:pt x="1359" y="398"/>
                        </a:lnTo>
                        <a:lnTo>
                          <a:pt x="1359" y="407"/>
                        </a:lnTo>
                        <a:lnTo>
                          <a:pt x="1359" y="441"/>
                        </a:lnTo>
                        <a:lnTo>
                          <a:pt x="1359" y="475"/>
                        </a:lnTo>
                        <a:lnTo>
                          <a:pt x="1359" y="492"/>
                        </a:lnTo>
                        <a:lnTo>
                          <a:pt x="1359" y="517"/>
                        </a:lnTo>
                        <a:lnTo>
                          <a:pt x="1359" y="551"/>
                        </a:lnTo>
                        <a:lnTo>
                          <a:pt x="1359" y="576"/>
                        </a:lnTo>
                        <a:lnTo>
                          <a:pt x="1359" y="602"/>
                        </a:lnTo>
                        <a:lnTo>
                          <a:pt x="1368" y="602"/>
                        </a:lnTo>
                        <a:lnTo>
                          <a:pt x="1368" y="610"/>
                        </a:lnTo>
                        <a:lnTo>
                          <a:pt x="1376" y="619"/>
                        </a:lnTo>
                        <a:lnTo>
                          <a:pt x="1385" y="619"/>
                        </a:lnTo>
                        <a:lnTo>
                          <a:pt x="1385" y="627"/>
                        </a:lnTo>
                        <a:lnTo>
                          <a:pt x="1385" y="636"/>
                        </a:lnTo>
                        <a:lnTo>
                          <a:pt x="1385" y="644"/>
                        </a:lnTo>
                        <a:lnTo>
                          <a:pt x="1393" y="644"/>
                        </a:lnTo>
                        <a:lnTo>
                          <a:pt x="1385" y="644"/>
                        </a:lnTo>
                        <a:lnTo>
                          <a:pt x="1385" y="653"/>
                        </a:lnTo>
                        <a:lnTo>
                          <a:pt x="1385" y="661"/>
                        </a:lnTo>
                        <a:lnTo>
                          <a:pt x="1393" y="661"/>
                        </a:lnTo>
                        <a:lnTo>
                          <a:pt x="1401" y="661"/>
                        </a:lnTo>
                        <a:lnTo>
                          <a:pt x="1401" y="670"/>
                        </a:lnTo>
                        <a:lnTo>
                          <a:pt x="1393" y="670"/>
                        </a:lnTo>
                        <a:lnTo>
                          <a:pt x="1401" y="670"/>
                        </a:lnTo>
                        <a:lnTo>
                          <a:pt x="1401" y="678"/>
                        </a:lnTo>
                        <a:lnTo>
                          <a:pt x="1401" y="686"/>
                        </a:lnTo>
                        <a:lnTo>
                          <a:pt x="1410" y="686"/>
                        </a:lnTo>
                        <a:lnTo>
                          <a:pt x="1401" y="686"/>
                        </a:lnTo>
                        <a:lnTo>
                          <a:pt x="1401" y="695"/>
                        </a:lnTo>
                        <a:lnTo>
                          <a:pt x="1410" y="695"/>
                        </a:lnTo>
                        <a:lnTo>
                          <a:pt x="1410" y="703"/>
                        </a:lnTo>
                        <a:lnTo>
                          <a:pt x="1418" y="712"/>
                        </a:lnTo>
                        <a:lnTo>
                          <a:pt x="1418" y="703"/>
                        </a:lnTo>
                        <a:lnTo>
                          <a:pt x="1418" y="712"/>
                        </a:lnTo>
                        <a:lnTo>
                          <a:pt x="1418" y="720"/>
                        </a:lnTo>
                        <a:lnTo>
                          <a:pt x="1427" y="729"/>
                        </a:lnTo>
                        <a:lnTo>
                          <a:pt x="1418" y="729"/>
                        </a:lnTo>
                        <a:lnTo>
                          <a:pt x="1418" y="737"/>
                        </a:lnTo>
                        <a:lnTo>
                          <a:pt x="1418" y="746"/>
                        </a:lnTo>
                        <a:lnTo>
                          <a:pt x="1418" y="754"/>
                        </a:lnTo>
                        <a:lnTo>
                          <a:pt x="1418" y="763"/>
                        </a:lnTo>
                        <a:lnTo>
                          <a:pt x="1410" y="763"/>
                        </a:lnTo>
                        <a:lnTo>
                          <a:pt x="1410" y="771"/>
                        </a:lnTo>
                        <a:lnTo>
                          <a:pt x="1410" y="780"/>
                        </a:lnTo>
                        <a:lnTo>
                          <a:pt x="1401" y="780"/>
                        </a:lnTo>
                        <a:lnTo>
                          <a:pt x="1410" y="780"/>
                        </a:lnTo>
                        <a:lnTo>
                          <a:pt x="1401" y="780"/>
                        </a:lnTo>
                        <a:lnTo>
                          <a:pt x="1401" y="788"/>
                        </a:lnTo>
                        <a:lnTo>
                          <a:pt x="1401" y="797"/>
                        </a:lnTo>
                        <a:lnTo>
                          <a:pt x="1401" y="805"/>
                        </a:lnTo>
                        <a:lnTo>
                          <a:pt x="1401" y="814"/>
                        </a:lnTo>
                        <a:lnTo>
                          <a:pt x="1401" y="822"/>
                        </a:lnTo>
                        <a:lnTo>
                          <a:pt x="1401" y="831"/>
                        </a:lnTo>
                        <a:lnTo>
                          <a:pt x="1401" y="839"/>
                        </a:lnTo>
                        <a:lnTo>
                          <a:pt x="1410" y="839"/>
                        </a:lnTo>
                        <a:lnTo>
                          <a:pt x="1401" y="839"/>
                        </a:lnTo>
                        <a:lnTo>
                          <a:pt x="1401" y="847"/>
                        </a:lnTo>
                        <a:lnTo>
                          <a:pt x="1401" y="856"/>
                        </a:lnTo>
                        <a:lnTo>
                          <a:pt x="1385" y="864"/>
                        </a:lnTo>
                        <a:lnTo>
                          <a:pt x="1376" y="881"/>
                        </a:lnTo>
                        <a:lnTo>
                          <a:pt x="1393" y="898"/>
                        </a:lnTo>
                        <a:lnTo>
                          <a:pt x="1368" y="898"/>
                        </a:lnTo>
                        <a:lnTo>
                          <a:pt x="1334" y="915"/>
                        </a:lnTo>
                        <a:lnTo>
                          <a:pt x="1300" y="932"/>
                        </a:lnTo>
                        <a:lnTo>
                          <a:pt x="1291" y="941"/>
                        </a:lnTo>
                        <a:lnTo>
                          <a:pt x="1283" y="941"/>
                        </a:lnTo>
                        <a:lnTo>
                          <a:pt x="1300" y="924"/>
                        </a:lnTo>
                        <a:lnTo>
                          <a:pt x="1308" y="924"/>
                        </a:lnTo>
                        <a:lnTo>
                          <a:pt x="1317" y="924"/>
                        </a:lnTo>
                        <a:lnTo>
                          <a:pt x="1317" y="915"/>
                        </a:lnTo>
                        <a:lnTo>
                          <a:pt x="1308" y="915"/>
                        </a:lnTo>
                        <a:lnTo>
                          <a:pt x="1283" y="924"/>
                        </a:lnTo>
                        <a:lnTo>
                          <a:pt x="1291" y="907"/>
                        </a:lnTo>
                        <a:lnTo>
                          <a:pt x="1291" y="890"/>
                        </a:lnTo>
                        <a:lnTo>
                          <a:pt x="1283" y="890"/>
                        </a:lnTo>
                        <a:lnTo>
                          <a:pt x="1274" y="907"/>
                        </a:lnTo>
                        <a:lnTo>
                          <a:pt x="1266" y="898"/>
                        </a:lnTo>
                        <a:lnTo>
                          <a:pt x="1249" y="890"/>
                        </a:lnTo>
                        <a:lnTo>
                          <a:pt x="1257" y="898"/>
                        </a:lnTo>
                        <a:lnTo>
                          <a:pt x="1266" y="898"/>
                        </a:lnTo>
                        <a:lnTo>
                          <a:pt x="1257" y="915"/>
                        </a:lnTo>
                        <a:lnTo>
                          <a:pt x="1274" y="924"/>
                        </a:lnTo>
                        <a:lnTo>
                          <a:pt x="1266" y="932"/>
                        </a:lnTo>
                        <a:lnTo>
                          <a:pt x="1274" y="932"/>
                        </a:lnTo>
                        <a:lnTo>
                          <a:pt x="1274" y="941"/>
                        </a:lnTo>
                        <a:lnTo>
                          <a:pt x="1283" y="941"/>
                        </a:lnTo>
                        <a:lnTo>
                          <a:pt x="1274" y="941"/>
                        </a:lnTo>
                        <a:lnTo>
                          <a:pt x="1274" y="949"/>
                        </a:lnTo>
                        <a:lnTo>
                          <a:pt x="1266" y="949"/>
                        </a:lnTo>
                        <a:lnTo>
                          <a:pt x="1257" y="966"/>
                        </a:lnTo>
                        <a:lnTo>
                          <a:pt x="1240" y="966"/>
                        </a:lnTo>
                        <a:lnTo>
                          <a:pt x="1240" y="975"/>
                        </a:lnTo>
                        <a:lnTo>
                          <a:pt x="1232" y="992"/>
                        </a:lnTo>
                        <a:lnTo>
                          <a:pt x="1206" y="1017"/>
                        </a:lnTo>
                        <a:lnTo>
                          <a:pt x="1189" y="1025"/>
                        </a:lnTo>
                        <a:lnTo>
                          <a:pt x="1189" y="1017"/>
                        </a:lnTo>
                        <a:lnTo>
                          <a:pt x="1172" y="1025"/>
                        </a:lnTo>
                        <a:lnTo>
                          <a:pt x="1155" y="1025"/>
                        </a:lnTo>
                        <a:lnTo>
                          <a:pt x="1155" y="1034"/>
                        </a:lnTo>
                        <a:lnTo>
                          <a:pt x="1181" y="1025"/>
                        </a:lnTo>
                        <a:lnTo>
                          <a:pt x="1130" y="1051"/>
                        </a:lnTo>
                        <a:lnTo>
                          <a:pt x="1147" y="1042"/>
                        </a:lnTo>
                        <a:lnTo>
                          <a:pt x="1155" y="1034"/>
                        </a:lnTo>
                        <a:lnTo>
                          <a:pt x="1121" y="1042"/>
                        </a:lnTo>
                        <a:lnTo>
                          <a:pt x="1130" y="1042"/>
                        </a:lnTo>
                        <a:lnTo>
                          <a:pt x="1121" y="1034"/>
                        </a:lnTo>
                        <a:lnTo>
                          <a:pt x="1130" y="1017"/>
                        </a:lnTo>
                        <a:lnTo>
                          <a:pt x="1130" y="1025"/>
                        </a:lnTo>
                        <a:lnTo>
                          <a:pt x="1121" y="1034"/>
                        </a:lnTo>
                        <a:lnTo>
                          <a:pt x="1121" y="1025"/>
                        </a:lnTo>
                        <a:lnTo>
                          <a:pt x="1113" y="1034"/>
                        </a:lnTo>
                        <a:lnTo>
                          <a:pt x="1104" y="1034"/>
                        </a:lnTo>
                        <a:lnTo>
                          <a:pt x="1104" y="1025"/>
                        </a:lnTo>
                        <a:lnTo>
                          <a:pt x="1096" y="1017"/>
                        </a:lnTo>
                        <a:lnTo>
                          <a:pt x="1104" y="1025"/>
                        </a:lnTo>
                        <a:lnTo>
                          <a:pt x="1104" y="1034"/>
                        </a:lnTo>
                        <a:lnTo>
                          <a:pt x="1104" y="1042"/>
                        </a:lnTo>
                        <a:lnTo>
                          <a:pt x="1096" y="1042"/>
                        </a:lnTo>
                        <a:lnTo>
                          <a:pt x="1104" y="1042"/>
                        </a:lnTo>
                        <a:lnTo>
                          <a:pt x="1096" y="1034"/>
                        </a:lnTo>
                        <a:lnTo>
                          <a:pt x="1096" y="1042"/>
                        </a:lnTo>
                        <a:lnTo>
                          <a:pt x="1096" y="1034"/>
                        </a:lnTo>
                        <a:lnTo>
                          <a:pt x="1087" y="1034"/>
                        </a:lnTo>
                        <a:lnTo>
                          <a:pt x="1087" y="1025"/>
                        </a:lnTo>
                        <a:lnTo>
                          <a:pt x="1087" y="1017"/>
                        </a:lnTo>
                        <a:lnTo>
                          <a:pt x="1087" y="1025"/>
                        </a:lnTo>
                        <a:lnTo>
                          <a:pt x="1079" y="1025"/>
                        </a:lnTo>
                        <a:lnTo>
                          <a:pt x="1079" y="1034"/>
                        </a:lnTo>
                        <a:lnTo>
                          <a:pt x="1079" y="1042"/>
                        </a:lnTo>
                        <a:lnTo>
                          <a:pt x="1087" y="1042"/>
                        </a:lnTo>
                        <a:lnTo>
                          <a:pt x="1096" y="1051"/>
                        </a:lnTo>
                        <a:lnTo>
                          <a:pt x="1087" y="1059"/>
                        </a:lnTo>
                        <a:lnTo>
                          <a:pt x="1096" y="1059"/>
                        </a:lnTo>
                        <a:lnTo>
                          <a:pt x="1096" y="1051"/>
                        </a:lnTo>
                        <a:lnTo>
                          <a:pt x="1104" y="1059"/>
                        </a:lnTo>
                        <a:lnTo>
                          <a:pt x="1079" y="1076"/>
                        </a:lnTo>
                        <a:lnTo>
                          <a:pt x="1070" y="1076"/>
                        </a:lnTo>
                        <a:lnTo>
                          <a:pt x="1070" y="1068"/>
                        </a:lnTo>
                        <a:lnTo>
                          <a:pt x="1062" y="1059"/>
                        </a:lnTo>
                        <a:lnTo>
                          <a:pt x="1062" y="1068"/>
                        </a:lnTo>
                        <a:lnTo>
                          <a:pt x="1053" y="1068"/>
                        </a:lnTo>
                        <a:lnTo>
                          <a:pt x="1062" y="1068"/>
                        </a:lnTo>
                        <a:lnTo>
                          <a:pt x="1062" y="1076"/>
                        </a:lnTo>
                        <a:lnTo>
                          <a:pt x="1062" y="1085"/>
                        </a:lnTo>
                        <a:lnTo>
                          <a:pt x="1062" y="1093"/>
                        </a:lnTo>
                        <a:lnTo>
                          <a:pt x="1045" y="1102"/>
                        </a:lnTo>
                        <a:lnTo>
                          <a:pt x="1045" y="1085"/>
                        </a:lnTo>
                        <a:lnTo>
                          <a:pt x="1045" y="1093"/>
                        </a:lnTo>
                        <a:lnTo>
                          <a:pt x="1045" y="1102"/>
                        </a:lnTo>
                        <a:lnTo>
                          <a:pt x="1036" y="1102"/>
                        </a:lnTo>
                        <a:lnTo>
                          <a:pt x="1036" y="1093"/>
                        </a:lnTo>
                        <a:lnTo>
                          <a:pt x="1019" y="1102"/>
                        </a:lnTo>
                        <a:lnTo>
                          <a:pt x="1019" y="1093"/>
                        </a:lnTo>
                        <a:lnTo>
                          <a:pt x="1019" y="1102"/>
                        </a:lnTo>
                        <a:lnTo>
                          <a:pt x="1011" y="1110"/>
                        </a:lnTo>
                        <a:lnTo>
                          <a:pt x="1028" y="1110"/>
                        </a:lnTo>
                        <a:lnTo>
                          <a:pt x="1036" y="1102"/>
                        </a:lnTo>
                        <a:lnTo>
                          <a:pt x="1036" y="1110"/>
                        </a:lnTo>
                        <a:lnTo>
                          <a:pt x="1028" y="1127"/>
                        </a:lnTo>
                        <a:lnTo>
                          <a:pt x="1011" y="1136"/>
                        </a:lnTo>
                        <a:lnTo>
                          <a:pt x="1002" y="1136"/>
                        </a:lnTo>
                        <a:lnTo>
                          <a:pt x="994" y="1136"/>
                        </a:lnTo>
                        <a:lnTo>
                          <a:pt x="985" y="1136"/>
                        </a:lnTo>
                        <a:lnTo>
                          <a:pt x="977" y="1127"/>
                        </a:lnTo>
                        <a:lnTo>
                          <a:pt x="977" y="1136"/>
                        </a:lnTo>
                        <a:lnTo>
                          <a:pt x="985" y="1136"/>
                        </a:lnTo>
                        <a:lnTo>
                          <a:pt x="994" y="1136"/>
                        </a:lnTo>
                        <a:lnTo>
                          <a:pt x="994" y="1144"/>
                        </a:lnTo>
                        <a:lnTo>
                          <a:pt x="1002" y="1152"/>
                        </a:lnTo>
                        <a:lnTo>
                          <a:pt x="994" y="1152"/>
                        </a:lnTo>
                        <a:lnTo>
                          <a:pt x="1002" y="1152"/>
                        </a:lnTo>
                        <a:lnTo>
                          <a:pt x="994" y="1161"/>
                        </a:lnTo>
                        <a:lnTo>
                          <a:pt x="1002" y="1152"/>
                        </a:lnTo>
                        <a:lnTo>
                          <a:pt x="1011" y="1152"/>
                        </a:lnTo>
                        <a:lnTo>
                          <a:pt x="1002" y="1169"/>
                        </a:lnTo>
                        <a:lnTo>
                          <a:pt x="985" y="1203"/>
                        </a:lnTo>
                        <a:lnTo>
                          <a:pt x="977" y="1203"/>
                        </a:lnTo>
                        <a:lnTo>
                          <a:pt x="977" y="1186"/>
                        </a:lnTo>
                        <a:lnTo>
                          <a:pt x="977" y="1195"/>
                        </a:lnTo>
                        <a:lnTo>
                          <a:pt x="968" y="1203"/>
                        </a:lnTo>
                        <a:lnTo>
                          <a:pt x="951" y="1186"/>
                        </a:lnTo>
                        <a:lnTo>
                          <a:pt x="960" y="1203"/>
                        </a:lnTo>
                        <a:lnTo>
                          <a:pt x="943" y="1203"/>
                        </a:lnTo>
                        <a:lnTo>
                          <a:pt x="977" y="1212"/>
                        </a:lnTo>
                        <a:lnTo>
                          <a:pt x="985" y="1212"/>
                        </a:lnTo>
                        <a:lnTo>
                          <a:pt x="977" y="1229"/>
                        </a:lnTo>
                        <a:lnTo>
                          <a:pt x="977" y="1246"/>
                        </a:lnTo>
                        <a:lnTo>
                          <a:pt x="968" y="1246"/>
                        </a:lnTo>
                        <a:lnTo>
                          <a:pt x="968" y="1263"/>
                        </a:lnTo>
                        <a:lnTo>
                          <a:pt x="977" y="1271"/>
                        </a:lnTo>
                        <a:lnTo>
                          <a:pt x="985" y="1297"/>
                        </a:lnTo>
                        <a:lnTo>
                          <a:pt x="985" y="1305"/>
                        </a:lnTo>
                        <a:lnTo>
                          <a:pt x="977" y="1305"/>
                        </a:lnTo>
                        <a:lnTo>
                          <a:pt x="985" y="1322"/>
                        </a:lnTo>
                        <a:lnTo>
                          <a:pt x="994" y="1322"/>
                        </a:lnTo>
                        <a:lnTo>
                          <a:pt x="994" y="1347"/>
                        </a:lnTo>
                        <a:lnTo>
                          <a:pt x="1002" y="1364"/>
                        </a:lnTo>
                        <a:lnTo>
                          <a:pt x="1002" y="1373"/>
                        </a:lnTo>
                        <a:lnTo>
                          <a:pt x="1011" y="1364"/>
                        </a:lnTo>
                        <a:lnTo>
                          <a:pt x="1011" y="1373"/>
                        </a:lnTo>
                        <a:lnTo>
                          <a:pt x="1002" y="1373"/>
                        </a:lnTo>
                        <a:lnTo>
                          <a:pt x="994" y="1381"/>
                        </a:lnTo>
                        <a:lnTo>
                          <a:pt x="994" y="1390"/>
                        </a:lnTo>
                        <a:lnTo>
                          <a:pt x="985" y="1390"/>
                        </a:lnTo>
                        <a:lnTo>
                          <a:pt x="968" y="1373"/>
                        </a:lnTo>
                        <a:lnTo>
                          <a:pt x="960" y="1373"/>
                        </a:lnTo>
                        <a:lnTo>
                          <a:pt x="960" y="1364"/>
                        </a:lnTo>
                        <a:lnTo>
                          <a:pt x="934" y="1364"/>
                        </a:lnTo>
                        <a:lnTo>
                          <a:pt x="917" y="1356"/>
                        </a:lnTo>
                        <a:lnTo>
                          <a:pt x="909" y="1364"/>
                        </a:lnTo>
                        <a:lnTo>
                          <a:pt x="909" y="1356"/>
                        </a:lnTo>
                        <a:lnTo>
                          <a:pt x="892" y="1364"/>
                        </a:lnTo>
                        <a:lnTo>
                          <a:pt x="883" y="1356"/>
                        </a:lnTo>
                        <a:lnTo>
                          <a:pt x="883" y="1347"/>
                        </a:lnTo>
                        <a:lnTo>
                          <a:pt x="883" y="1356"/>
                        </a:lnTo>
                        <a:lnTo>
                          <a:pt x="875" y="1347"/>
                        </a:lnTo>
                        <a:lnTo>
                          <a:pt x="866" y="1339"/>
                        </a:lnTo>
                        <a:lnTo>
                          <a:pt x="858" y="1339"/>
                        </a:lnTo>
                        <a:lnTo>
                          <a:pt x="849" y="1330"/>
                        </a:lnTo>
                        <a:lnTo>
                          <a:pt x="841" y="1339"/>
                        </a:lnTo>
                        <a:lnTo>
                          <a:pt x="824" y="1322"/>
                        </a:lnTo>
                        <a:lnTo>
                          <a:pt x="815" y="1322"/>
                        </a:lnTo>
                        <a:lnTo>
                          <a:pt x="807" y="1313"/>
                        </a:lnTo>
                        <a:lnTo>
                          <a:pt x="790" y="1313"/>
                        </a:lnTo>
                        <a:lnTo>
                          <a:pt x="790" y="1305"/>
                        </a:lnTo>
                        <a:lnTo>
                          <a:pt x="782" y="1297"/>
                        </a:lnTo>
                        <a:lnTo>
                          <a:pt x="782" y="1288"/>
                        </a:lnTo>
                        <a:lnTo>
                          <a:pt x="773" y="1254"/>
                        </a:lnTo>
                        <a:lnTo>
                          <a:pt x="765" y="1246"/>
                        </a:lnTo>
                        <a:lnTo>
                          <a:pt x="765" y="1237"/>
                        </a:lnTo>
                        <a:lnTo>
                          <a:pt x="756" y="1229"/>
                        </a:lnTo>
                        <a:lnTo>
                          <a:pt x="756" y="1212"/>
                        </a:lnTo>
                        <a:lnTo>
                          <a:pt x="756" y="1203"/>
                        </a:lnTo>
                        <a:lnTo>
                          <a:pt x="748" y="1195"/>
                        </a:lnTo>
                        <a:lnTo>
                          <a:pt x="748" y="1178"/>
                        </a:lnTo>
                        <a:lnTo>
                          <a:pt x="748" y="1169"/>
                        </a:lnTo>
                        <a:lnTo>
                          <a:pt x="748" y="1161"/>
                        </a:lnTo>
                        <a:lnTo>
                          <a:pt x="731" y="1152"/>
                        </a:lnTo>
                        <a:lnTo>
                          <a:pt x="714" y="1136"/>
                        </a:lnTo>
                        <a:lnTo>
                          <a:pt x="705" y="1136"/>
                        </a:lnTo>
                        <a:lnTo>
                          <a:pt x="705" y="1110"/>
                        </a:lnTo>
                        <a:lnTo>
                          <a:pt x="697" y="1110"/>
                        </a:lnTo>
                        <a:lnTo>
                          <a:pt x="688" y="1085"/>
                        </a:lnTo>
                        <a:lnTo>
                          <a:pt x="671" y="1076"/>
                        </a:lnTo>
                        <a:lnTo>
                          <a:pt x="663" y="1068"/>
                        </a:lnTo>
                        <a:lnTo>
                          <a:pt x="663" y="1059"/>
                        </a:lnTo>
                        <a:lnTo>
                          <a:pt x="654" y="1042"/>
                        </a:lnTo>
                        <a:lnTo>
                          <a:pt x="663" y="1042"/>
                        </a:lnTo>
                        <a:lnTo>
                          <a:pt x="654" y="1034"/>
                        </a:lnTo>
                        <a:lnTo>
                          <a:pt x="646" y="1017"/>
                        </a:lnTo>
                        <a:lnTo>
                          <a:pt x="637" y="992"/>
                        </a:lnTo>
                        <a:lnTo>
                          <a:pt x="629" y="983"/>
                        </a:lnTo>
                        <a:lnTo>
                          <a:pt x="629" y="966"/>
                        </a:lnTo>
                        <a:lnTo>
                          <a:pt x="620" y="958"/>
                        </a:lnTo>
                        <a:lnTo>
                          <a:pt x="612" y="941"/>
                        </a:lnTo>
                        <a:lnTo>
                          <a:pt x="595" y="924"/>
                        </a:lnTo>
                        <a:lnTo>
                          <a:pt x="586" y="915"/>
                        </a:lnTo>
                        <a:lnTo>
                          <a:pt x="561" y="907"/>
                        </a:lnTo>
                        <a:lnTo>
                          <a:pt x="561" y="890"/>
                        </a:lnTo>
                        <a:lnTo>
                          <a:pt x="561" y="898"/>
                        </a:lnTo>
                        <a:lnTo>
                          <a:pt x="561" y="890"/>
                        </a:lnTo>
                        <a:lnTo>
                          <a:pt x="552" y="890"/>
                        </a:lnTo>
                        <a:lnTo>
                          <a:pt x="544" y="881"/>
                        </a:lnTo>
                        <a:lnTo>
                          <a:pt x="552" y="873"/>
                        </a:lnTo>
                        <a:lnTo>
                          <a:pt x="544" y="873"/>
                        </a:lnTo>
                        <a:lnTo>
                          <a:pt x="535" y="873"/>
                        </a:lnTo>
                        <a:lnTo>
                          <a:pt x="535" y="864"/>
                        </a:lnTo>
                        <a:lnTo>
                          <a:pt x="527" y="873"/>
                        </a:lnTo>
                        <a:lnTo>
                          <a:pt x="510" y="873"/>
                        </a:lnTo>
                        <a:lnTo>
                          <a:pt x="501" y="873"/>
                        </a:lnTo>
                        <a:lnTo>
                          <a:pt x="501" y="864"/>
                        </a:lnTo>
                        <a:lnTo>
                          <a:pt x="493" y="864"/>
                        </a:lnTo>
                        <a:lnTo>
                          <a:pt x="484" y="864"/>
                        </a:lnTo>
                        <a:lnTo>
                          <a:pt x="476" y="864"/>
                        </a:lnTo>
                        <a:lnTo>
                          <a:pt x="450" y="856"/>
                        </a:lnTo>
                        <a:lnTo>
                          <a:pt x="442" y="856"/>
                        </a:lnTo>
                        <a:lnTo>
                          <a:pt x="442" y="864"/>
                        </a:lnTo>
                        <a:lnTo>
                          <a:pt x="425" y="864"/>
                        </a:lnTo>
                        <a:lnTo>
                          <a:pt x="425" y="873"/>
                        </a:lnTo>
                        <a:lnTo>
                          <a:pt x="416" y="864"/>
                        </a:lnTo>
                        <a:lnTo>
                          <a:pt x="408" y="873"/>
                        </a:lnTo>
                        <a:lnTo>
                          <a:pt x="408" y="864"/>
                        </a:lnTo>
                        <a:lnTo>
                          <a:pt x="391" y="898"/>
                        </a:lnTo>
                        <a:lnTo>
                          <a:pt x="391" y="907"/>
                        </a:lnTo>
                        <a:lnTo>
                          <a:pt x="382" y="915"/>
                        </a:lnTo>
                        <a:lnTo>
                          <a:pt x="374" y="924"/>
                        </a:lnTo>
                        <a:lnTo>
                          <a:pt x="382" y="932"/>
                        </a:lnTo>
                        <a:lnTo>
                          <a:pt x="365" y="932"/>
                        </a:lnTo>
                        <a:lnTo>
                          <a:pt x="348" y="966"/>
                        </a:lnTo>
                        <a:lnTo>
                          <a:pt x="331" y="958"/>
                        </a:lnTo>
                        <a:lnTo>
                          <a:pt x="331" y="949"/>
                        </a:lnTo>
                        <a:lnTo>
                          <a:pt x="323" y="949"/>
                        </a:lnTo>
                        <a:lnTo>
                          <a:pt x="314" y="949"/>
                        </a:lnTo>
                        <a:lnTo>
                          <a:pt x="306" y="941"/>
                        </a:lnTo>
                        <a:lnTo>
                          <a:pt x="289" y="932"/>
                        </a:lnTo>
                        <a:lnTo>
                          <a:pt x="280" y="924"/>
                        </a:lnTo>
                        <a:lnTo>
                          <a:pt x="280" y="915"/>
                        </a:lnTo>
                        <a:lnTo>
                          <a:pt x="280" y="924"/>
                        </a:lnTo>
                        <a:lnTo>
                          <a:pt x="246" y="907"/>
                        </a:lnTo>
                        <a:lnTo>
                          <a:pt x="238" y="898"/>
                        </a:lnTo>
                        <a:lnTo>
                          <a:pt x="238" y="890"/>
                        </a:lnTo>
                        <a:lnTo>
                          <a:pt x="212" y="881"/>
                        </a:lnTo>
                        <a:lnTo>
                          <a:pt x="204" y="856"/>
                        </a:lnTo>
                        <a:lnTo>
                          <a:pt x="196" y="847"/>
                        </a:lnTo>
                        <a:lnTo>
                          <a:pt x="187" y="831"/>
                        </a:lnTo>
                        <a:lnTo>
                          <a:pt x="187" y="814"/>
                        </a:lnTo>
                        <a:lnTo>
                          <a:pt x="187" y="797"/>
                        </a:lnTo>
                        <a:lnTo>
                          <a:pt x="187" y="788"/>
                        </a:lnTo>
                        <a:lnTo>
                          <a:pt x="179" y="771"/>
                        </a:lnTo>
                        <a:lnTo>
                          <a:pt x="170" y="763"/>
                        </a:lnTo>
                        <a:lnTo>
                          <a:pt x="170" y="746"/>
                        </a:lnTo>
                        <a:lnTo>
                          <a:pt x="162" y="737"/>
                        </a:lnTo>
                        <a:lnTo>
                          <a:pt x="162" y="729"/>
                        </a:lnTo>
                        <a:lnTo>
                          <a:pt x="153" y="729"/>
                        </a:lnTo>
                        <a:lnTo>
                          <a:pt x="136" y="712"/>
                        </a:lnTo>
                        <a:lnTo>
                          <a:pt x="128" y="703"/>
                        </a:lnTo>
                        <a:lnTo>
                          <a:pt x="119" y="703"/>
                        </a:lnTo>
                        <a:lnTo>
                          <a:pt x="119" y="695"/>
                        </a:lnTo>
                        <a:lnTo>
                          <a:pt x="102" y="678"/>
                        </a:lnTo>
                        <a:lnTo>
                          <a:pt x="102" y="670"/>
                        </a:lnTo>
                        <a:lnTo>
                          <a:pt x="85" y="661"/>
                        </a:lnTo>
                        <a:lnTo>
                          <a:pt x="60" y="627"/>
                        </a:lnTo>
                        <a:close/>
                      </a:path>
                    </a:pathLst>
                  </a:custGeom>
                  <a:solidFill>
                    <a:srgbClr val="8DA3FF"/>
                  </a:solidFill>
                  <a:ln w="12700">
                    <a:solidFill>
                      <a:schemeClr val="tx1"/>
                    </a:solidFill>
                    <a:round/>
                    <a:headEnd/>
                    <a:tailEnd/>
                  </a:ln>
                </p:spPr>
                <p:txBody>
                  <a:bodyPr/>
                  <a:lstStyle/>
                  <a:p>
                    <a:endParaRPr lang="en-US" sz="1350"/>
                  </a:p>
                </p:txBody>
              </p:sp>
              <p:sp>
                <p:nvSpPr>
                  <p:cNvPr id="347" name="Freeform 141"/>
                  <p:cNvSpPr>
                    <a:spLocks/>
                  </p:cNvSpPr>
                  <p:nvPr/>
                </p:nvSpPr>
                <p:spPr bwMode="auto">
                  <a:xfrm>
                    <a:off x="3029" y="3394"/>
                    <a:ext cx="42" cy="34"/>
                  </a:xfrm>
                  <a:custGeom>
                    <a:avLst/>
                    <a:gdLst>
                      <a:gd name="T0" fmla="*/ 25 w 42"/>
                      <a:gd name="T1" fmla="*/ 17 h 34"/>
                      <a:gd name="T2" fmla="*/ 42 w 42"/>
                      <a:gd name="T3" fmla="*/ 0 h 34"/>
                      <a:gd name="T4" fmla="*/ 42 w 42"/>
                      <a:gd name="T5" fmla="*/ 8 h 34"/>
                      <a:gd name="T6" fmla="*/ 0 w 42"/>
                      <a:gd name="T7" fmla="*/ 34 h 34"/>
                      <a:gd name="T8" fmla="*/ 25 w 42"/>
                      <a:gd name="T9" fmla="*/ 17 h 34"/>
                      <a:gd name="T10" fmla="*/ 0 60000 65536"/>
                      <a:gd name="T11" fmla="*/ 0 60000 65536"/>
                      <a:gd name="T12" fmla="*/ 0 60000 65536"/>
                      <a:gd name="T13" fmla="*/ 0 60000 65536"/>
                      <a:gd name="T14" fmla="*/ 0 60000 65536"/>
                      <a:gd name="T15" fmla="*/ 0 w 42"/>
                      <a:gd name="T16" fmla="*/ 0 h 34"/>
                      <a:gd name="T17" fmla="*/ 42 w 42"/>
                      <a:gd name="T18" fmla="*/ 34 h 34"/>
                    </a:gdLst>
                    <a:ahLst/>
                    <a:cxnLst>
                      <a:cxn ang="T10">
                        <a:pos x="T0" y="T1"/>
                      </a:cxn>
                      <a:cxn ang="T11">
                        <a:pos x="T2" y="T3"/>
                      </a:cxn>
                      <a:cxn ang="T12">
                        <a:pos x="T4" y="T5"/>
                      </a:cxn>
                      <a:cxn ang="T13">
                        <a:pos x="T6" y="T7"/>
                      </a:cxn>
                      <a:cxn ang="T14">
                        <a:pos x="T8" y="T9"/>
                      </a:cxn>
                    </a:cxnLst>
                    <a:rect l="T15" t="T16" r="T17" b="T18"/>
                    <a:pathLst>
                      <a:path w="42" h="34">
                        <a:moveTo>
                          <a:pt x="25" y="17"/>
                        </a:moveTo>
                        <a:lnTo>
                          <a:pt x="42" y="0"/>
                        </a:lnTo>
                        <a:lnTo>
                          <a:pt x="42" y="8"/>
                        </a:lnTo>
                        <a:lnTo>
                          <a:pt x="0" y="34"/>
                        </a:lnTo>
                        <a:lnTo>
                          <a:pt x="25" y="17"/>
                        </a:lnTo>
                        <a:close/>
                      </a:path>
                    </a:pathLst>
                  </a:custGeom>
                  <a:solidFill>
                    <a:srgbClr val="8DA3FF"/>
                  </a:solidFill>
                  <a:ln w="12700">
                    <a:solidFill>
                      <a:schemeClr val="tx1"/>
                    </a:solidFill>
                    <a:round/>
                    <a:headEnd/>
                    <a:tailEnd/>
                  </a:ln>
                </p:spPr>
                <p:txBody>
                  <a:bodyPr/>
                  <a:lstStyle/>
                  <a:p>
                    <a:endParaRPr lang="en-US" sz="1350"/>
                  </a:p>
                </p:txBody>
              </p:sp>
              <p:sp>
                <p:nvSpPr>
                  <p:cNvPr id="348" name="Freeform 142"/>
                  <p:cNvSpPr>
                    <a:spLocks/>
                  </p:cNvSpPr>
                  <p:nvPr/>
                </p:nvSpPr>
                <p:spPr bwMode="auto">
                  <a:xfrm>
                    <a:off x="2833" y="3521"/>
                    <a:ext cx="51" cy="42"/>
                  </a:xfrm>
                  <a:custGeom>
                    <a:avLst/>
                    <a:gdLst>
                      <a:gd name="T0" fmla="*/ 51 w 51"/>
                      <a:gd name="T1" fmla="*/ 8 h 42"/>
                      <a:gd name="T2" fmla="*/ 0 w 51"/>
                      <a:gd name="T3" fmla="*/ 42 h 42"/>
                      <a:gd name="T4" fmla="*/ 9 w 51"/>
                      <a:gd name="T5" fmla="*/ 25 h 42"/>
                      <a:gd name="T6" fmla="*/ 17 w 51"/>
                      <a:gd name="T7" fmla="*/ 25 h 42"/>
                      <a:gd name="T8" fmla="*/ 34 w 51"/>
                      <a:gd name="T9" fmla="*/ 8 h 42"/>
                      <a:gd name="T10" fmla="*/ 43 w 51"/>
                      <a:gd name="T11" fmla="*/ 8 h 42"/>
                      <a:gd name="T12" fmla="*/ 51 w 51"/>
                      <a:gd name="T13" fmla="*/ 0 h 42"/>
                      <a:gd name="T14" fmla="*/ 51 w 51"/>
                      <a:gd name="T15" fmla="*/ 8 h 42"/>
                      <a:gd name="T16" fmla="*/ 0 60000 65536"/>
                      <a:gd name="T17" fmla="*/ 0 60000 65536"/>
                      <a:gd name="T18" fmla="*/ 0 60000 65536"/>
                      <a:gd name="T19" fmla="*/ 0 60000 65536"/>
                      <a:gd name="T20" fmla="*/ 0 60000 65536"/>
                      <a:gd name="T21" fmla="*/ 0 60000 65536"/>
                      <a:gd name="T22" fmla="*/ 0 60000 65536"/>
                      <a:gd name="T23" fmla="*/ 0 60000 65536"/>
                      <a:gd name="T24" fmla="*/ 0 w 51"/>
                      <a:gd name="T25" fmla="*/ 0 h 42"/>
                      <a:gd name="T26" fmla="*/ 51 w 51"/>
                      <a:gd name="T27" fmla="*/ 42 h 4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1" h="42">
                        <a:moveTo>
                          <a:pt x="51" y="8"/>
                        </a:moveTo>
                        <a:lnTo>
                          <a:pt x="0" y="42"/>
                        </a:lnTo>
                        <a:lnTo>
                          <a:pt x="9" y="25"/>
                        </a:lnTo>
                        <a:lnTo>
                          <a:pt x="17" y="25"/>
                        </a:lnTo>
                        <a:lnTo>
                          <a:pt x="34" y="8"/>
                        </a:lnTo>
                        <a:lnTo>
                          <a:pt x="43" y="8"/>
                        </a:lnTo>
                        <a:lnTo>
                          <a:pt x="51" y="0"/>
                        </a:lnTo>
                        <a:lnTo>
                          <a:pt x="51" y="8"/>
                        </a:lnTo>
                        <a:close/>
                      </a:path>
                    </a:pathLst>
                  </a:custGeom>
                  <a:solidFill>
                    <a:srgbClr val="8DA3FF"/>
                  </a:solidFill>
                  <a:ln w="12700">
                    <a:solidFill>
                      <a:schemeClr val="tx1"/>
                    </a:solidFill>
                    <a:round/>
                    <a:headEnd/>
                    <a:tailEnd/>
                  </a:ln>
                </p:spPr>
                <p:txBody>
                  <a:bodyPr/>
                  <a:lstStyle/>
                  <a:p>
                    <a:endParaRPr lang="en-US" sz="1350"/>
                  </a:p>
                </p:txBody>
              </p:sp>
              <p:sp>
                <p:nvSpPr>
                  <p:cNvPr id="349" name="Freeform 143"/>
                  <p:cNvSpPr>
                    <a:spLocks/>
                  </p:cNvSpPr>
                  <p:nvPr/>
                </p:nvSpPr>
                <p:spPr bwMode="auto">
                  <a:xfrm>
                    <a:off x="2808" y="3555"/>
                    <a:ext cx="25" cy="34"/>
                  </a:xfrm>
                  <a:custGeom>
                    <a:avLst/>
                    <a:gdLst>
                      <a:gd name="T0" fmla="*/ 17 w 25"/>
                      <a:gd name="T1" fmla="*/ 8 h 34"/>
                      <a:gd name="T2" fmla="*/ 25 w 25"/>
                      <a:gd name="T3" fmla="*/ 0 h 34"/>
                      <a:gd name="T4" fmla="*/ 25 w 25"/>
                      <a:gd name="T5" fmla="*/ 0 h 34"/>
                      <a:gd name="T6" fmla="*/ 25 w 25"/>
                      <a:gd name="T7" fmla="*/ 8 h 34"/>
                      <a:gd name="T8" fmla="*/ 0 w 25"/>
                      <a:gd name="T9" fmla="*/ 34 h 34"/>
                      <a:gd name="T10" fmla="*/ 8 w 25"/>
                      <a:gd name="T11" fmla="*/ 25 h 34"/>
                      <a:gd name="T12" fmla="*/ 17 w 25"/>
                      <a:gd name="T13" fmla="*/ 17 h 34"/>
                      <a:gd name="T14" fmla="*/ 17 w 25"/>
                      <a:gd name="T15" fmla="*/ 17 h 34"/>
                      <a:gd name="T16" fmla="*/ 17 w 25"/>
                      <a:gd name="T17" fmla="*/ 8 h 3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5"/>
                      <a:gd name="T28" fmla="*/ 0 h 34"/>
                      <a:gd name="T29" fmla="*/ 25 w 25"/>
                      <a:gd name="T30" fmla="*/ 34 h 3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5" h="34">
                        <a:moveTo>
                          <a:pt x="17" y="8"/>
                        </a:moveTo>
                        <a:lnTo>
                          <a:pt x="25" y="0"/>
                        </a:lnTo>
                        <a:lnTo>
                          <a:pt x="25" y="8"/>
                        </a:lnTo>
                        <a:lnTo>
                          <a:pt x="0" y="34"/>
                        </a:lnTo>
                        <a:lnTo>
                          <a:pt x="8" y="25"/>
                        </a:lnTo>
                        <a:lnTo>
                          <a:pt x="17" y="17"/>
                        </a:lnTo>
                        <a:lnTo>
                          <a:pt x="17" y="8"/>
                        </a:lnTo>
                        <a:close/>
                      </a:path>
                    </a:pathLst>
                  </a:custGeom>
                  <a:solidFill>
                    <a:srgbClr val="8DA3FF"/>
                  </a:solidFill>
                  <a:ln w="12700">
                    <a:solidFill>
                      <a:schemeClr val="tx1"/>
                    </a:solidFill>
                    <a:round/>
                    <a:headEnd/>
                    <a:tailEnd/>
                  </a:ln>
                </p:spPr>
                <p:txBody>
                  <a:bodyPr/>
                  <a:lstStyle/>
                  <a:p>
                    <a:endParaRPr lang="en-US" sz="1350"/>
                  </a:p>
                </p:txBody>
              </p:sp>
              <p:sp>
                <p:nvSpPr>
                  <p:cNvPr id="350" name="Freeform 144"/>
                  <p:cNvSpPr>
                    <a:spLocks/>
                  </p:cNvSpPr>
                  <p:nvPr/>
                </p:nvSpPr>
                <p:spPr bwMode="auto">
                  <a:xfrm>
                    <a:off x="2774" y="3589"/>
                    <a:ext cx="34" cy="76"/>
                  </a:xfrm>
                  <a:custGeom>
                    <a:avLst/>
                    <a:gdLst>
                      <a:gd name="T0" fmla="*/ 0 w 34"/>
                      <a:gd name="T1" fmla="*/ 67 h 76"/>
                      <a:gd name="T2" fmla="*/ 0 w 34"/>
                      <a:gd name="T3" fmla="*/ 76 h 76"/>
                      <a:gd name="T4" fmla="*/ 0 w 34"/>
                      <a:gd name="T5" fmla="*/ 67 h 76"/>
                      <a:gd name="T6" fmla="*/ 8 w 34"/>
                      <a:gd name="T7" fmla="*/ 50 h 76"/>
                      <a:gd name="T8" fmla="*/ 17 w 34"/>
                      <a:gd name="T9" fmla="*/ 33 h 76"/>
                      <a:gd name="T10" fmla="*/ 17 w 34"/>
                      <a:gd name="T11" fmla="*/ 25 h 76"/>
                      <a:gd name="T12" fmla="*/ 17 w 34"/>
                      <a:gd name="T13" fmla="*/ 25 h 76"/>
                      <a:gd name="T14" fmla="*/ 25 w 34"/>
                      <a:gd name="T15" fmla="*/ 16 h 76"/>
                      <a:gd name="T16" fmla="*/ 34 w 34"/>
                      <a:gd name="T17" fmla="*/ 8 h 76"/>
                      <a:gd name="T18" fmla="*/ 34 w 34"/>
                      <a:gd name="T19" fmla="*/ 0 h 76"/>
                      <a:gd name="T20" fmla="*/ 34 w 34"/>
                      <a:gd name="T21" fmla="*/ 0 h 76"/>
                      <a:gd name="T22" fmla="*/ 17 w 34"/>
                      <a:gd name="T23" fmla="*/ 33 h 76"/>
                      <a:gd name="T24" fmla="*/ 0 w 34"/>
                      <a:gd name="T25" fmla="*/ 67 h 7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4"/>
                      <a:gd name="T40" fmla="*/ 0 h 76"/>
                      <a:gd name="T41" fmla="*/ 34 w 34"/>
                      <a:gd name="T42" fmla="*/ 76 h 7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4" h="76">
                        <a:moveTo>
                          <a:pt x="0" y="67"/>
                        </a:moveTo>
                        <a:lnTo>
                          <a:pt x="0" y="76"/>
                        </a:lnTo>
                        <a:lnTo>
                          <a:pt x="0" y="67"/>
                        </a:lnTo>
                        <a:lnTo>
                          <a:pt x="8" y="50"/>
                        </a:lnTo>
                        <a:lnTo>
                          <a:pt x="17" y="33"/>
                        </a:lnTo>
                        <a:lnTo>
                          <a:pt x="17" y="25"/>
                        </a:lnTo>
                        <a:lnTo>
                          <a:pt x="25" y="16"/>
                        </a:lnTo>
                        <a:lnTo>
                          <a:pt x="34" y="8"/>
                        </a:lnTo>
                        <a:lnTo>
                          <a:pt x="34" y="0"/>
                        </a:lnTo>
                        <a:lnTo>
                          <a:pt x="17" y="33"/>
                        </a:lnTo>
                        <a:lnTo>
                          <a:pt x="0" y="67"/>
                        </a:lnTo>
                        <a:close/>
                      </a:path>
                    </a:pathLst>
                  </a:custGeom>
                  <a:solidFill>
                    <a:srgbClr val="8DA3FF"/>
                  </a:solidFill>
                  <a:ln w="12700">
                    <a:solidFill>
                      <a:schemeClr val="tx1"/>
                    </a:solidFill>
                    <a:round/>
                    <a:headEnd/>
                    <a:tailEnd/>
                  </a:ln>
                </p:spPr>
                <p:txBody>
                  <a:bodyPr/>
                  <a:lstStyle/>
                  <a:p>
                    <a:endParaRPr lang="en-US" sz="1350"/>
                  </a:p>
                </p:txBody>
              </p:sp>
              <p:sp>
                <p:nvSpPr>
                  <p:cNvPr id="351" name="Freeform 145"/>
                  <p:cNvSpPr>
                    <a:spLocks/>
                  </p:cNvSpPr>
                  <p:nvPr/>
                </p:nvSpPr>
                <p:spPr bwMode="auto">
                  <a:xfrm>
                    <a:off x="2774" y="3673"/>
                    <a:ext cx="17" cy="144"/>
                  </a:xfrm>
                  <a:custGeom>
                    <a:avLst/>
                    <a:gdLst>
                      <a:gd name="T0" fmla="*/ 8 w 17"/>
                      <a:gd name="T1" fmla="*/ 77 h 144"/>
                      <a:gd name="T2" fmla="*/ 0 w 17"/>
                      <a:gd name="T3" fmla="*/ 60 h 144"/>
                      <a:gd name="T4" fmla="*/ 0 w 17"/>
                      <a:gd name="T5" fmla="*/ 43 h 144"/>
                      <a:gd name="T6" fmla="*/ 0 w 17"/>
                      <a:gd name="T7" fmla="*/ 34 h 144"/>
                      <a:gd name="T8" fmla="*/ 0 w 17"/>
                      <a:gd name="T9" fmla="*/ 9 h 144"/>
                      <a:gd name="T10" fmla="*/ 0 w 17"/>
                      <a:gd name="T11" fmla="*/ 0 h 144"/>
                      <a:gd name="T12" fmla="*/ 0 w 17"/>
                      <a:gd name="T13" fmla="*/ 0 h 144"/>
                      <a:gd name="T14" fmla="*/ 0 w 17"/>
                      <a:gd name="T15" fmla="*/ 9 h 144"/>
                      <a:gd name="T16" fmla="*/ 0 w 17"/>
                      <a:gd name="T17" fmla="*/ 26 h 144"/>
                      <a:gd name="T18" fmla="*/ 0 w 17"/>
                      <a:gd name="T19" fmla="*/ 51 h 144"/>
                      <a:gd name="T20" fmla="*/ 8 w 17"/>
                      <a:gd name="T21" fmla="*/ 77 h 144"/>
                      <a:gd name="T22" fmla="*/ 17 w 17"/>
                      <a:gd name="T23" fmla="*/ 93 h 144"/>
                      <a:gd name="T24" fmla="*/ 17 w 17"/>
                      <a:gd name="T25" fmla="*/ 119 h 144"/>
                      <a:gd name="T26" fmla="*/ 17 w 17"/>
                      <a:gd name="T27" fmla="*/ 136 h 144"/>
                      <a:gd name="T28" fmla="*/ 17 w 17"/>
                      <a:gd name="T29" fmla="*/ 144 h 144"/>
                      <a:gd name="T30" fmla="*/ 17 w 17"/>
                      <a:gd name="T31" fmla="*/ 119 h 144"/>
                      <a:gd name="T32" fmla="*/ 17 w 17"/>
                      <a:gd name="T33" fmla="*/ 102 h 144"/>
                      <a:gd name="T34" fmla="*/ 8 w 17"/>
                      <a:gd name="T35" fmla="*/ 93 h 144"/>
                      <a:gd name="T36" fmla="*/ 8 w 17"/>
                      <a:gd name="T37" fmla="*/ 85 h 144"/>
                      <a:gd name="T38" fmla="*/ 8 w 17"/>
                      <a:gd name="T39" fmla="*/ 85 h 144"/>
                      <a:gd name="T40" fmla="*/ 8 w 17"/>
                      <a:gd name="T41" fmla="*/ 77 h 14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7"/>
                      <a:gd name="T64" fmla="*/ 0 h 144"/>
                      <a:gd name="T65" fmla="*/ 17 w 17"/>
                      <a:gd name="T66" fmla="*/ 144 h 14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7" h="144">
                        <a:moveTo>
                          <a:pt x="8" y="77"/>
                        </a:moveTo>
                        <a:lnTo>
                          <a:pt x="0" y="60"/>
                        </a:lnTo>
                        <a:lnTo>
                          <a:pt x="0" y="43"/>
                        </a:lnTo>
                        <a:lnTo>
                          <a:pt x="0" y="34"/>
                        </a:lnTo>
                        <a:lnTo>
                          <a:pt x="0" y="9"/>
                        </a:lnTo>
                        <a:lnTo>
                          <a:pt x="0" y="0"/>
                        </a:lnTo>
                        <a:lnTo>
                          <a:pt x="0" y="9"/>
                        </a:lnTo>
                        <a:lnTo>
                          <a:pt x="0" y="26"/>
                        </a:lnTo>
                        <a:lnTo>
                          <a:pt x="0" y="51"/>
                        </a:lnTo>
                        <a:lnTo>
                          <a:pt x="8" y="77"/>
                        </a:lnTo>
                        <a:lnTo>
                          <a:pt x="17" y="93"/>
                        </a:lnTo>
                        <a:lnTo>
                          <a:pt x="17" y="119"/>
                        </a:lnTo>
                        <a:lnTo>
                          <a:pt x="17" y="136"/>
                        </a:lnTo>
                        <a:lnTo>
                          <a:pt x="17" y="144"/>
                        </a:lnTo>
                        <a:lnTo>
                          <a:pt x="17" y="119"/>
                        </a:lnTo>
                        <a:lnTo>
                          <a:pt x="17" y="102"/>
                        </a:lnTo>
                        <a:lnTo>
                          <a:pt x="8" y="93"/>
                        </a:lnTo>
                        <a:lnTo>
                          <a:pt x="8" y="85"/>
                        </a:lnTo>
                        <a:lnTo>
                          <a:pt x="8" y="77"/>
                        </a:lnTo>
                        <a:close/>
                      </a:path>
                    </a:pathLst>
                  </a:custGeom>
                  <a:solidFill>
                    <a:srgbClr val="8DA3FF"/>
                  </a:solidFill>
                  <a:ln w="12700">
                    <a:solidFill>
                      <a:schemeClr val="tx1"/>
                    </a:solidFill>
                    <a:round/>
                    <a:headEnd/>
                    <a:tailEnd/>
                  </a:ln>
                </p:spPr>
                <p:txBody>
                  <a:bodyPr/>
                  <a:lstStyle/>
                  <a:p>
                    <a:endParaRPr lang="en-US" sz="1350"/>
                  </a:p>
                </p:txBody>
              </p:sp>
              <p:sp>
                <p:nvSpPr>
                  <p:cNvPr id="352" name="Freeform 146"/>
                  <p:cNvSpPr>
                    <a:spLocks/>
                  </p:cNvSpPr>
                  <p:nvPr/>
                </p:nvSpPr>
                <p:spPr bwMode="auto">
                  <a:xfrm>
                    <a:off x="1508" y="2326"/>
                    <a:ext cx="714" cy="729"/>
                  </a:xfrm>
                  <a:custGeom>
                    <a:avLst/>
                    <a:gdLst>
                      <a:gd name="T0" fmla="*/ 17 w 714"/>
                      <a:gd name="T1" fmla="*/ 576 h 729"/>
                      <a:gd name="T2" fmla="*/ 26 w 714"/>
                      <a:gd name="T3" fmla="*/ 534 h 729"/>
                      <a:gd name="T4" fmla="*/ 34 w 714"/>
                      <a:gd name="T5" fmla="*/ 483 h 729"/>
                      <a:gd name="T6" fmla="*/ 43 w 714"/>
                      <a:gd name="T7" fmla="*/ 407 h 729"/>
                      <a:gd name="T8" fmla="*/ 60 w 714"/>
                      <a:gd name="T9" fmla="*/ 305 h 729"/>
                      <a:gd name="T10" fmla="*/ 68 w 714"/>
                      <a:gd name="T11" fmla="*/ 254 h 729"/>
                      <a:gd name="T12" fmla="*/ 85 w 714"/>
                      <a:gd name="T13" fmla="*/ 127 h 729"/>
                      <a:gd name="T14" fmla="*/ 102 w 714"/>
                      <a:gd name="T15" fmla="*/ 0 h 729"/>
                      <a:gd name="T16" fmla="*/ 170 w 714"/>
                      <a:gd name="T17" fmla="*/ 9 h 729"/>
                      <a:gd name="T18" fmla="*/ 264 w 714"/>
                      <a:gd name="T19" fmla="*/ 17 h 729"/>
                      <a:gd name="T20" fmla="*/ 264 w 714"/>
                      <a:gd name="T21" fmla="*/ 17 h 729"/>
                      <a:gd name="T22" fmla="*/ 315 w 714"/>
                      <a:gd name="T23" fmla="*/ 25 h 729"/>
                      <a:gd name="T24" fmla="*/ 323 w 714"/>
                      <a:gd name="T25" fmla="*/ 25 h 729"/>
                      <a:gd name="T26" fmla="*/ 357 w 714"/>
                      <a:gd name="T27" fmla="*/ 34 h 729"/>
                      <a:gd name="T28" fmla="*/ 408 w 714"/>
                      <a:gd name="T29" fmla="*/ 34 h 729"/>
                      <a:gd name="T30" fmla="*/ 434 w 714"/>
                      <a:gd name="T31" fmla="*/ 42 h 729"/>
                      <a:gd name="T32" fmla="*/ 484 w 714"/>
                      <a:gd name="T33" fmla="*/ 42 h 729"/>
                      <a:gd name="T34" fmla="*/ 493 w 714"/>
                      <a:gd name="T35" fmla="*/ 42 h 729"/>
                      <a:gd name="T36" fmla="*/ 612 w 714"/>
                      <a:gd name="T37" fmla="*/ 51 h 729"/>
                      <a:gd name="T38" fmla="*/ 705 w 714"/>
                      <a:gd name="T39" fmla="*/ 59 h 729"/>
                      <a:gd name="T40" fmla="*/ 714 w 714"/>
                      <a:gd name="T41" fmla="*/ 59 h 729"/>
                      <a:gd name="T42" fmla="*/ 705 w 714"/>
                      <a:gd name="T43" fmla="*/ 127 h 729"/>
                      <a:gd name="T44" fmla="*/ 705 w 714"/>
                      <a:gd name="T45" fmla="*/ 127 h 729"/>
                      <a:gd name="T46" fmla="*/ 697 w 714"/>
                      <a:gd name="T47" fmla="*/ 186 h 729"/>
                      <a:gd name="T48" fmla="*/ 697 w 714"/>
                      <a:gd name="T49" fmla="*/ 220 h 729"/>
                      <a:gd name="T50" fmla="*/ 697 w 714"/>
                      <a:gd name="T51" fmla="*/ 237 h 729"/>
                      <a:gd name="T52" fmla="*/ 688 w 714"/>
                      <a:gd name="T53" fmla="*/ 297 h 729"/>
                      <a:gd name="T54" fmla="*/ 688 w 714"/>
                      <a:gd name="T55" fmla="*/ 322 h 729"/>
                      <a:gd name="T56" fmla="*/ 688 w 714"/>
                      <a:gd name="T57" fmla="*/ 347 h 729"/>
                      <a:gd name="T58" fmla="*/ 680 w 714"/>
                      <a:gd name="T59" fmla="*/ 407 h 729"/>
                      <a:gd name="T60" fmla="*/ 680 w 714"/>
                      <a:gd name="T61" fmla="*/ 475 h 729"/>
                      <a:gd name="T62" fmla="*/ 671 w 714"/>
                      <a:gd name="T63" fmla="*/ 500 h 729"/>
                      <a:gd name="T64" fmla="*/ 671 w 714"/>
                      <a:gd name="T65" fmla="*/ 525 h 729"/>
                      <a:gd name="T66" fmla="*/ 671 w 714"/>
                      <a:gd name="T67" fmla="*/ 585 h 729"/>
                      <a:gd name="T68" fmla="*/ 663 w 714"/>
                      <a:gd name="T69" fmla="*/ 636 h 729"/>
                      <a:gd name="T70" fmla="*/ 663 w 714"/>
                      <a:gd name="T71" fmla="*/ 695 h 729"/>
                      <a:gd name="T72" fmla="*/ 654 w 714"/>
                      <a:gd name="T73" fmla="*/ 703 h 729"/>
                      <a:gd name="T74" fmla="*/ 629 w 714"/>
                      <a:gd name="T75" fmla="*/ 703 h 729"/>
                      <a:gd name="T76" fmla="*/ 586 w 714"/>
                      <a:gd name="T77" fmla="*/ 695 h 729"/>
                      <a:gd name="T78" fmla="*/ 561 w 714"/>
                      <a:gd name="T79" fmla="*/ 695 h 729"/>
                      <a:gd name="T80" fmla="*/ 552 w 714"/>
                      <a:gd name="T81" fmla="*/ 695 h 729"/>
                      <a:gd name="T82" fmla="*/ 468 w 714"/>
                      <a:gd name="T83" fmla="*/ 686 h 729"/>
                      <a:gd name="T84" fmla="*/ 459 w 714"/>
                      <a:gd name="T85" fmla="*/ 686 h 729"/>
                      <a:gd name="T86" fmla="*/ 340 w 714"/>
                      <a:gd name="T87" fmla="*/ 678 h 729"/>
                      <a:gd name="T88" fmla="*/ 298 w 714"/>
                      <a:gd name="T89" fmla="*/ 669 h 729"/>
                      <a:gd name="T90" fmla="*/ 272 w 714"/>
                      <a:gd name="T91" fmla="*/ 669 h 729"/>
                      <a:gd name="T92" fmla="*/ 272 w 714"/>
                      <a:gd name="T93" fmla="*/ 669 h 729"/>
                      <a:gd name="T94" fmla="*/ 272 w 714"/>
                      <a:gd name="T95" fmla="*/ 669 h 729"/>
                      <a:gd name="T96" fmla="*/ 272 w 714"/>
                      <a:gd name="T97" fmla="*/ 678 h 729"/>
                      <a:gd name="T98" fmla="*/ 272 w 714"/>
                      <a:gd name="T99" fmla="*/ 678 h 729"/>
                      <a:gd name="T100" fmla="*/ 272 w 714"/>
                      <a:gd name="T101" fmla="*/ 686 h 729"/>
                      <a:gd name="T102" fmla="*/ 272 w 714"/>
                      <a:gd name="T103" fmla="*/ 695 h 729"/>
                      <a:gd name="T104" fmla="*/ 281 w 714"/>
                      <a:gd name="T105" fmla="*/ 695 h 729"/>
                      <a:gd name="T106" fmla="*/ 196 w 714"/>
                      <a:gd name="T107" fmla="*/ 686 h 729"/>
                      <a:gd name="T108" fmla="*/ 102 w 714"/>
                      <a:gd name="T109" fmla="*/ 678 h 729"/>
                      <a:gd name="T110" fmla="*/ 94 w 714"/>
                      <a:gd name="T111" fmla="*/ 729 h 729"/>
                      <a:gd name="T112" fmla="*/ 0 w 714"/>
                      <a:gd name="T113" fmla="*/ 720 h 729"/>
                      <a:gd name="T114" fmla="*/ 17 w 714"/>
                      <a:gd name="T115" fmla="*/ 576 h 729"/>
                      <a:gd name="T116" fmla="*/ 17 w 714"/>
                      <a:gd name="T117" fmla="*/ 576 h 729"/>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714"/>
                      <a:gd name="T178" fmla="*/ 0 h 729"/>
                      <a:gd name="T179" fmla="*/ 714 w 714"/>
                      <a:gd name="T180" fmla="*/ 729 h 729"/>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714" h="729">
                        <a:moveTo>
                          <a:pt x="17" y="576"/>
                        </a:moveTo>
                        <a:lnTo>
                          <a:pt x="26" y="534"/>
                        </a:lnTo>
                        <a:lnTo>
                          <a:pt x="34" y="483"/>
                        </a:lnTo>
                        <a:lnTo>
                          <a:pt x="43" y="407"/>
                        </a:lnTo>
                        <a:lnTo>
                          <a:pt x="60" y="305"/>
                        </a:lnTo>
                        <a:lnTo>
                          <a:pt x="68" y="254"/>
                        </a:lnTo>
                        <a:lnTo>
                          <a:pt x="85" y="127"/>
                        </a:lnTo>
                        <a:lnTo>
                          <a:pt x="102" y="0"/>
                        </a:lnTo>
                        <a:lnTo>
                          <a:pt x="170" y="9"/>
                        </a:lnTo>
                        <a:lnTo>
                          <a:pt x="264" y="17"/>
                        </a:lnTo>
                        <a:lnTo>
                          <a:pt x="315" y="25"/>
                        </a:lnTo>
                        <a:lnTo>
                          <a:pt x="323" y="25"/>
                        </a:lnTo>
                        <a:lnTo>
                          <a:pt x="357" y="34"/>
                        </a:lnTo>
                        <a:lnTo>
                          <a:pt x="408" y="34"/>
                        </a:lnTo>
                        <a:lnTo>
                          <a:pt x="434" y="42"/>
                        </a:lnTo>
                        <a:lnTo>
                          <a:pt x="484" y="42"/>
                        </a:lnTo>
                        <a:lnTo>
                          <a:pt x="493" y="42"/>
                        </a:lnTo>
                        <a:lnTo>
                          <a:pt x="612" y="51"/>
                        </a:lnTo>
                        <a:lnTo>
                          <a:pt x="705" y="59"/>
                        </a:lnTo>
                        <a:lnTo>
                          <a:pt x="714" y="59"/>
                        </a:lnTo>
                        <a:lnTo>
                          <a:pt x="705" y="127"/>
                        </a:lnTo>
                        <a:lnTo>
                          <a:pt x="697" y="186"/>
                        </a:lnTo>
                        <a:lnTo>
                          <a:pt x="697" y="220"/>
                        </a:lnTo>
                        <a:lnTo>
                          <a:pt x="697" y="237"/>
                        </a:lnTo>
                        <a:lnTo>
                          <a:pt x="688" y="297"/>
                        </a:lnTo>
                        <a:lnTo>
                          <a:pt x="688" y="322"/>
                        </a:lnTo>
                        <a:lnTo>
                          <a:pt x="688" y="347"/>
                        </a:lnTo>
                        <a:lnTo>
                          <a:pt x="680" y="407"/>
                        </a:lnTo>
                        <a:lnTo>
                          <a:pt x="680" y="475"/>
                        </a:lnTo>
                        <a:lnTo>
                          <a:pt x="671" y="500"/>
                        </a:lnTo>
                        <a:lnTo>
                          <a:pt x="671" y="525"/>
                        </a:lnTo>
                        <a:lnTo>
                          <a:pt x="671" y="585"/>
                        </a:lnTo>
                        <a:lnTo>
                          <a:pt x="663" y="636"/>
                        </a:lnTo>
                        <a:lnTo>
                          <a:pt x="663" y="695"/>
                        </a:lnTo>
                        <a:lnTo>
                          <a:pt x="654" y="703"/>
                        </a:lnTo>
                        <a:lnTo>
                          <a:pt x="629" y="703"/>
                        </a:lnTo>
                        <a:lnTo>
                          <a:pt x="586" y="695"/>
                        </a:lnTo>
                        <a:lnTo>
                          <a:pt x="561" y="695"/>
                        </a:lnTo>
                        <a:lnTo>
                          <a:pt x="552" y="695"/>
                        </a:lnTo>
                        <a:lnTo>
                          <a:pt x="468" y="686"/>
                        </a:lnTo>
                        <a:lnTo>
                          <a:pt x="459" y="686"/>
                        </a:lnTo>
                        <a:lnTo>
                          <a:pt x="340" y="678"/>
                        </a:lnTo>
                        <a:lnTo>
                          <a:pt x="298" y="669"/>
                        </a:lnTo>
                        <a:lnTo>
                          <a:pt x="272" y="669"/>
                        </a:lnTo>
                        <a:lnTo>
                          <a:pt x="272" y="678"/>
                        </a:lnTo>
                        <a:lnTo>
                          <a:pt x="272" y="686"/>
                        </a:lnTo>
                        <a:lnTo>
                          <a:pt x="272" y="695"/>
                        </a:lnTo>
                        <a:lnTo>
                          <a:pt x="281" y="695"/>
                        </a:lnTo>
                        <a:lnTo>
                          <a:pt x="196" y="686"/>
                        </a:lnTo>
                        <a:lnTo>
                          <a:pt x="102" y="678"/>
                        </a:lnTo>
                        <a:lnTo>
                          <a:pt x="94" y="729"/>
                        </a:lnTo>
                        <a:lnTo>
                          <a:pt x="0" y="720"/>
                        </a:lnTo>
                        <a:lnTo>
                          <a:pt x="17" y="576"/>
                        </a:lnTo>
                        <a:close/>
                      </a:path>
                    </a:pathLst>
                  </a:custGeom>
                  <a:solidFill>
                    <a:srgbClr val="8DA3FF"/>
                  </a:solidFill>
                  <a:ln w="12700">
                    <a:solidFill>
                      <a:schemeClr val="tx1"/>
                    </a:solidFill>
                    <a:round/>
                    <a:headEnd/>
                    <a:tailEnd/>
                  </a:ln>
                </p:spPr>
                <p:txBody>
                  <a:bodyPr/>
                  <a:lstStyle/>
                  <a:p>
                    <a:endParaRPr lang="en-US" sz="1350"/>
                  </a:p>
                </p:txBody>
              </p:sp>
              <p:sp>
                <p:nvSpPr>
                  <p:cNvPr id="353" name="Freeform 147"/>
                  <p:cNvSpPr>
                    <a:spLocks/>
                  </p:cNvSpPr>
                  <p:nvPr/>
                </p:nvSpPr>
                <p:spPr bwMode="auto">
                  <a:xfrm>
                    <a:off x="3742" y="2614"/>
                    <a:ext cx="391" cy="636"/>
                  </a:xfrm>
                  <a:custGeom>
                    <a:avLst/>
                    <a:gdLst>
                      <a:gd name="T0" fmla="*/ 365 w 391"/>
                      <a:gd name="T1" fmla="*/ 398 h 636"/>
                      <a:gd name="T2" fmla="*/ 374 w 391"/>
                      <a:gd name="T3" fmla="*/ 415 h 636"/>
                      <a:gd name="T4" fmla="*/ 374 w 391"/>
                      <a:gd name="T5" fmla="*/ 424 h 636"/>
                      <a:gd name="T6" fmla="*/ 382 w 391"/>
                      <a:gd name="T7" fmla="*/ 441 h 636"/>
                      <a:gd name="T8" fmla="*/ 382 w 391"/>
                      <a:gd name="T9" fmla="*/ 466 h 636"/>
                      <a:gd name="T10" fmla="*/ 382 w 391"/>
                      <a:gd name="T11" fmla="*/ 475 h 636"/>
                      <a:gd name="T12" fmla="*/ 382 w 391"/>
                      <a:gd name="T13" fmla="*/ 483 h 636"/>
                      <a:gd name="T14" fmla="*/ 391 w 391"/>
                      <a:gd name="T15" fmla="*/ 500 h 636"/>
                      <a:gd name="T16" fmla="*/ 280 w 391"/>
                      <a:gd name="T17" fmla="*/ 517 h 636"/>
                      <a:gd name="T18" fmla="*/ 204 w 391"/>
                      <a:gd name="T19" fmla="*/ 525 h 636"/>
                      <a:gd name="T20" fmla="*/ 110 w 391"/>
                      <a:gd name="T21" fmla="*/ 534 h 636"/>
                      <a:gd name="T22" fmla="*/ 110 w 391"/>
                      <a:gd name="T23" fmla="*/ 551 h 636"/>
                      <a:gd name="T24" fmla="*/ 127 w 391"/>
                      <a:gd name="T25" fmla="*/ 568 h 636"/>
                      <a:gd name="T26" fmla="*/ 136 w 391"/>
                      <a:gd name="T27" fmla="*/ 576 h 636"/>
                      <a:gd name="T28" fmla="*/ 136 w 391"/>
                      <a:gd name="T29" fmla="*/ 593 h 636"/>
                      <a:gd name="T30" fmla="*/ 119 w 391"/>
                      <a:gd name="T31" fmla="*/ 619 h 636"/>
                      <a:gd name="T32" fmla="*/ 76 w 391"/>
                      <a:gd name="T33" fmla="*/ 636 h 636"/>
                      <a:gd name="T34" fmla="*/ 85 w 391"/>
                      <a:gd name="T35" fmla="*/ 610 h 636"/>
                      <a:gd name="T36" fmla="*/ 59 w 391"/>
                      <a:gd name="T37" fmla="*/ 619 h 636"/>
                      <a:gd name="T38" fmla="*/ 26 w 391"/>
                      <a:gd name="T39" fmla="*/ 576 h 636"/>
                      <a:gd name="T40" fmla="*/ 9 w 391"/>
                      <a:gd name="T41" fmla="*/ 483 h 636"/>
                      <a:gd name="T42" fmla="*/ 9 w 391"/>
                      <a:gd name="T43" fmla="*/ 381 h 636"/>
                      <a:gd name="T44" fmla="*/ 9 w 391"/>
                      <a:gd name="T45" fmla="*/ 297 h 636"/>
                      <a:gd name="T46" fmla="*/ 9 w 391"/>
                      <a:gd name="T47" fmla="*/ 212 h 636"/>
                      <a:gd name="T48" fmla="*/ 9 w 391"/>
                      <a:gd name="T49" fmla="*/ 144 h 636"/>
                      <a:gd name="T50" fmla="*/ 9 w 391"/>
                      <a:gd name="T51" fmla="*/ 76 h 636"/>
                      <a:gd name="T52" fmla="*/ 9 w 391"/>
                      <a:gd name="T53" fmla="*/ 34 h 636"/>
                      <a:gd name="T54" fmla="*/ 26 w 391"/>
                      <a:gd name="T55" fmla="*/ 17 h 636"/>
                      <a:gd name="T56" fmla="*/ 102 w 391"/>
                      <a:gd name="T57" fmla="*/ 17 h 636"/>
                      <a:gd name="T58" fmla="*/ 195 w 391"/>
                      <a:gd name="T59" fmla="*/ 9 h 636"/>
                      <a:gd name="T60" fmla="*/ 272 w 391"/>
                      <a:gd name="T61" fmla="*/ 0 h 636"/>
                      <a:gd name="T62" fmla="*/ 289 w 391"/>
                      <a:gd name="T63" fmla="*/ 51 h 636"/>
                      <a:gd name="T64" fmla="*/ 306 w 391"/>
                      <a:gd name="T65" fmla="*/ 110 h 636"/>
                      <a:gd name="T66" fmla="*/ 314 w 391"/>
                      <a:gd name="T67" fmla="*/ 170 h 636"/>
                      <a:gd name="T68" fmla="*/ 340 w 391"/>
                      <a:gd name="T69" fmla="*/ 237 h 636"/>
                      <a:gd name="T70" fmla="*/ 348 w 391"/>
                      <a:gd name="T71" fmla="*/ 271 h 636"/>
                      <a:gd name="T72" fmla="*/ 357 w 391"/>
                      <a:gd name="T73" fmla="*/ 280 h 636"/>
                      <a:gd name="T74" fmla="*/ 357 w 391"/>
                      <a:gd name="T75" fmla="*/ 288 h 636"/>
                      <a:gd name="T76" fmla="*/ 357 w 391"/>
                      <a:gd name="T77" fmla="*/ 297 h 636"/>
                      <a:gd name="T78" fmla="*/ 374 w 391"/>
                      <a:gd name="T79" fmla="*/ 322 h 636"/>
                      <a:gd name="T80" fmla="*/ 374 w 391"/>
                      <a:gd name="T81" fmla="*/ 331 h 636"/>
                      <a:gd name="T82" fmla="*/ 374 w 391"/>
                      <a:gd name="T83" fmla="*/ 331 h 636"/>
                      <a:gd name="T84" fmla="*/ 382 w 391"/>
                      <a:gd name="T85" fmla="*/ 339 h 636"/>
                      <a:gd name="T86" fmla="*/ 382 w 391"/>
                      <a:gd name="T87" fmla="*/ 348 h 636"/>
                      <a:gd name="T88" fmla="*/ 382 w 391"/>
                      <a:gd name="T89" fmla="*/ 348 h 636"/>
                      <a:gd name="T90" fmla="*/ 374 w 391"/>
                      <a:gd name="T91" fmla="*/ 364 h 636"/>
                      <a:gd name="T92" fmla="*/ 374 w 391"/>
                      <a:gd name="T93" fmla="*/ 373 h 636"/>
                      <a:gd name="T94" fmla="*/ 374 w 391"/>
                      <a:gd name="T95" fmla="*/ 381 h 6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391"/>
                      <a:gd name="T145" fmla="*/ 0 h 636"/>
                      <a:gd name="T146" fmla="*/ 391 w 391"/>
                      <a:gd name="T147" fmla="*/ 636 h 6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391" h="636">
                        <a:moveTo>
                          <a:pt x="374" y="381"/>
                        </a:moveTo>
                        <a:lnTo>
                          <a:pt x="365" y="390"/>
                        </a:lnTo>
                        <a:lnTo>
                          <a:pt x="365" y="398"/>
                        </a:lnTo>
                        <a:lnTo>
                          <a:pt x="365" y="407"/>
                        </a:lnTo>
                        <a:lnTo>
                          <a:pt x="374" y="415"/>
                        </a:lnTo>
                        <a:lnTo>
                          <a:pt x="374" y="424"/>
                        </a:lnTo>
                        <a:lnTo>
                          <a:pt x="382" y="432"/>
                        </a:lnTo>
                        <a:lnTo>
                          <a:pt x="382" y="441"/>
                        </a:lnTo>
                        <a:lnTo>
                          <a:pt x="382" y="449"/>
                        </a:lnTo>
                        <a:lnTo>
                          <a:pt x="382" y="458"/>
                        </a:lnTo>
                        <a:lnTo>
                          <a:pt x="382" y="466"/>
                        </a:lnTo>
                        <a:lnTo>
                          <a:pt x="382" y="475"/>
                        </a:lnTo>
                        <a:lnTo>
                          <a:pt x="382" y="483"/>
                        </a:lnTo>
                        <a:lnTo>
                          <a:pt x="391" y="492"/>
                        </a:lnTo>
                        <a:lnTo>
                          <a:pt x="391" y="500"/>
                        </a:lnTo>
                        <a:lnTo>
                          <a:pt x="340" y="509"/>
                        </a:lnTo>
                        <a:lnTo>
                          <a:pt x="280" y="517"/>
                        </a:lnTo>
                        <a:lnTo>
                          <a:pt x="263" y="517"/>
                        </a:lnTo>
                        <a:lnTo>
                          <a:pt x="246" y="517"/>
                        </a:lnTo>
                        <a:lnTo>
                          <a:pt x="204" y="525"/>
                        </a:lnTo>
                        <a:lnTo>
                          <a:pt x="195" y="525"/>
                        </a:lnTo>
                        <a:lnTo>
                          <a:pt x="153" y="525"/>
                        </a:lnTo>
                        <a:lnTo>
                          <a:pt x="110" y="534"/>
                        </a:lnTo>
                        <a:lnTo>
                          <a:pt x="110" y="551"/>
                        </a:lnTo>
                        <a:lnTo>
                          <a:pt x="119" y="559"/>
                        </a:lnTo>
                        <a:lnTo>
                          <a:pt x="119" y="568"/>
                        </a:lnTo>
                        <a:lnTo>
                          <a:pt x="127" y="568"/>
                        </a:lnTo>
                        <a:lnTo>
                          <a:pt x="136" y="568"/>
                        </a:lnTo>
                        <a:lnTo>
                          <a:pt x="136" y="576"/>
                        </a:lnTo>
                        <a:lnTo>
                          <a:pt x="136" y="585"/>
                        </a:lnTo>
                        <a:lnTo>
                          <a:pt x="127" y="593"/>
                        </a:lnTo>
                        <a:lnTo>
                          <a:pt x="136" y="593"/>
                        </a:lnTo>
                        <a:lnTo>
                          <a:pt x="136" y="602"/>
                        </a:lnTo>
                        <a:lnTo>
                          <a:pt x="127" y="610"/>
                        </a:lnTo>
                        <a:lnTo>
                          <a:pt x="119" y="619"/>
                        </a:lnTo>
                        <a:lnTo>
                          <a:pt x="119" y="627"/>
                        </a:lnTo>
                        <a:lnTo>
                          <a:pt x="93" y="636"/>
                        </a:lnTo>
                        <a:lnTo>
                          <a:pt x="76" y="636"/>
                        </a:lnTo>
                        <a:lnTo>
                          <a:pt x="93" y="627"/>
                        </a:lnTo>
                        <a:lnTo>
                          <a:pt x="102" y="627"/>
                        </a:lnTo>
                        <a:lnTo>
                          <a:pt x="85" y="610"/>
                        </a:lnTo>
                        <a:lnTo>
                          <a:pt x="76" y="585"/>
                        </a:lnTo>
                        <a:lnTo>
                          <a:pt x="68" y="568"/>
                        </a:lnTo>
                        <a:lnTo>
                          <a:pt x="59" y="619"/>
                        </a:lnTo>
                        <a:lnTo>
                          <a:pt x="34" y="619"/>
                        </a:lnTo>
                        <a:lnTo>
                          <a:pt x="26" y="619"/>
                        </a:lnTo>
                        <a:lnTo>
                          <a:pt x="26" y="576"/>
                        </a:lnTo>
                        <a:lnTo>
                          <a:pt x="17" y="542"/>
                        </a:lnTo>
                        <a:lnTo>
                          <a:pt x="17" y="525"/>
                        </a:lnTo>
                        <a:lnTo>
                          <a:pt x="9" y="483"/>
                        </a:lnTo>
                        <a:lnTo>
                          <a:pt x="9" y="449"/>
                        </a:lnTo>
                        <a:lnTo>
                          <a:pt x="9" y="424"/>
                        </a:lnTo>
                        <a:lnTo>
                          <a:pt x="9" y="381"/>
                        </a:lnTo>
                        <a:lnTo>
                          <a:pt x="9" y="373"/>
                        </a:lnTo>
                        <a:lnTo>
                          <a:pt x="9" y="339"/>
                        </a:lnTo>
                        <a:lnTo>
                          <a:pt x="9" y="297"/>
                        </a:lnTo>
                        <a:lnTo>
                          <a:pt x="9" y="288"/>
                        </a:lnTo>
                        <a:lnTo>
                          <a:pt x="9" y="246"/>
                        </a:lnTo>
                        <a:lnTo>
                          <a:pt x="9" y="212"/>
                        </a:lnTo>
                        <a:lnTo>
                          <a:pt x="9" y="187"/>
                        </a:lnTo>
                        <a:lnTo>
                          <a:pt x="9" y="144"/>
                        </a:lnTo>
                        <a:lnTo>
                          <a:pt x="9" y="110"/>
                        </a:lnTo>
                        <a:lnTo>
                          <a:pt x="9" y="93"/>
                        </a:lnTo>
                        <a:lnTo>
                          <a:pt x="9" y="76"/>
                        </a:lnTo>
                        <a:lnTo>
                          <a:pt x="17" y="34"/>
                        </a:lnTo>
                        <a:lnTo>
                          <a:pt x="9" y="34"/>
                        </a:lnTo>
                        <a:lnTo>
                          <a:pt x="0" y="26"/>
                        </a:lnTo>
                        <a:lnTo>
                          <a:pt x="26" y="17"/>
                        </a:lnTo>
                        <a:lnTo>
                          <a:pt x="59" y="17"/>
                        </a:lnTo>
                        <a:lnTo>
                          <a:pt x="102" y="17"/>
                        </a:lnTo>
                        <a:lnTo>
                          <a:pt x="144" y="9"/>
                        </a:lnTo>
                        <a:lnTo>
                          <a:pt x="153" y="9"/>
                        </a:lnTo>
                        <a:lnTo>
                          <a:pt x="195" y="9"/>
                        </a:lnTo>
                        <a:lnTo>
                          <a:pt x="246" y="0"/>
                        </a:lnTo>
                        <a:lnTo>
                          <a:pt x="272" y="0"/>
                        </a:lnTo>
                        <a:lnTo>
                          <a:pt x="272" y="17"/>
                        </a:lnTo>
                        <a:lnTo>
                          <a:pt x="280" y="43"/>
                        </a:lnTo>
                        <a:lnTo>
                          <a:pt x="289" y="51"/>
                        </a:lnTo>
                        <a:lnTo>
                          <a:pt x="289" y="59"/>
                        </a:lnTo>
                        <a:lnTo>
                          <a:pt x="297" y="85"/>
                        </a:lnTo>
                        <a:lnTo>
                          <a:pt x="306" y="110"/>
                        </a:lnTo>
                        <a:lnTo>
                          <a:pt x="306" y="127"/>
                        </a:lnTo>
                        <a:lnTo>
                          <a:pt x="306" y="136"/>
                        </a:lnTo>
                        <a:lnTo>
                          <a:pt x="314" y="170"/>
                        </a:lnTo>
                        <a:lnTo>
                          <a:pt x="323" y="187"/>
                        </a:lnTo>
                        <a:lnTo>
                          <a:pt x="323" y="195"/>
                        </a:lnTo>
                        <a:lnTo>
                          <a:pt x="340" y="237"/>
                        </a:lnTo>
                        <a:lnTo>
                          <a:pt x="348" y="271"/>
                        </a:lnTo>
                        <a:lnTo>
                          <a:pt x="357" y="280"/>
                        </a:lnTo>
                        <a:lnTo>
                          <a:pt x="357" y="288"/>
                        </a:lnTo>
                        <a:lnTo>
                          <a:pt x="357" y="297"/>
                        </a:lnTo>
                        <a:lnTo>
                          <a:pt x="365" y="305"/>
                        </a:lnTo>
                        <a:lnTo>
                          <a:pt x="374" y="314"/>
                        </a:lnTo>
                        <a:lnTo>
                          <a:pt x="374" y="322"/>
                        </a:lnTo>
                        <a:lnTo>
                          <a:pt x="374" y="331"/>
                        </a:lnTo>
                        <a:lnTo>
                          <a:pt x="382" y="339"/>
                        </a:lnTo>
                        <a:lnTo>
                          <a:pt x="382" y="348"/>
                        </a:lnTo>
                        <a:lnTo>
                          <a:pt x="374" y="348"/>
                        </a:lnTo>
                        <a:lnTo>
                          <a:pt x="382" y="348"/>
                        </a:lnTo>
                        <a:lnTo>
                          <a:pt x="374" y="356"/>
                        </a:lnTo>
                        <a:lnTo>
                          <a:pt x="374" y="364"/>
                        </a:lnTo>
                        <a:lnTo>
                          <a:pt x="374" y="373"/>
                        </a:lnTo>
                        <a:lnTo>
                          <a:pt x="374" y="381"/>
                        </a:lnTo>
                        <a:close/>
                      </a:path>
                    </a:pathLst>
                  </a:custGeom>
                  <a:solidFill>
                    <a:srgbClr val="8DA3FF"/>
                  </a:solidFill>
                  <a:ln w="12700">
                    <a:solidFill>
                      <a:schemeClr val="tx1"/>
                    </a:solidFill>
                    <a:round/>
                    <a:headEnd/>
                    <a:tailEnd/>
                  </a:ln>
                </p:spPr>
                <p:txBody>
                  <a:bodyPr/>
                  <a:lstStyle/>
                  <a:p>
                    <a:endParaRPr lang="en-US" sz="1350"/>
                  </a:p>
                </p:txBody>
              </p:sp>
              <p:sp>
                <p:nvSpPr>
                  <p:cNvPr id="354" name="Freeform 148"/>
                  <p:cNvSpPr>
                    <a:spLocks/>
                  </p:cNvSpPr>
                  <p:nvPr/>
                </p:nvSpPr>
                <p:spPr bwMode="auto">
                  <a:xfrm>
                    <a:off x="3402" y="2640"/>
                    <a:ext cx="366" cy="627"/>
                  </a:xfrm>
                  <a:custGeom>
                    <a:avLst/>
                    <a:gdLst>
                      <a:gd name="T0" fmla="*/ 366 w 366"/>
                      <a:gd name="T1" fmla="*/ 601 h 627"/>
                      <a:gd name="T2" fmla="*/ 272 w 366"/>
                      <a:gd name="T3" fmla="*/ 601 h 627"/>
                      <a:gd name="T4" fmla="*/ 238 w 366"/>
                      <a:gd name="T5" fmla="*/ 618 h 627"/>
                      <a:gd name="T6" fmla="*/ 230 w 366"/>
                      <a:gd name="T7" fmla="*/ 610 h 627"/>
                      <a:gd name="T8" fmla="*/ 221 w 366"/>
                      <a:gd name="T9" fmla="*/ 593 h 627"/>
                      <a:gd name="T10" fmla="*/ 213 w 366"/>
                      <a:gd name="T11" fmla="*/ 584 h 627"/>
                      <a:gd name="T12" fmla="*/ 204 w 366"/>
                      <a:gd name="T13" fmla="*/ 567 h 627"/>
                      <a:gd name="T14" fmla="*/ 213 w 366"/>
                      <a:gd name="T15" fmla="*/ 559 h 627"/>
                      <a:gd name="T16" fmla="*/ 213 w 366"/>
                      <a:gd name="T17" fmla="*/ 542 h 627"/>
                      <a:gd name="T18" fmla="*/ 213 w 366"/>
                      <a:gd name="T19" fmla="*/ 525 h 627"/>
                      <a:gd name="T20" fmla="*/ 145 w 366"/>
                      <a:gd name="T21" fmla="*/ 525 h 627"/>
                      <a:gd name="T22" fmla="*/ 9 w 366"/>
                      <a:gd name="T23" fmla="*/ 533 h 627"/>
                      <a:gd name="T24" fmla="*/ 9 w 366"/>
                      <a:gd name="T25" fmla="*/ 508 h 627"/>
                      <a:gd name="T26" fmla="*/ 17 w 366"/>
                      <a:gd name="T27" fmla="*/ 491 h 627"/>
                      <a:gd name="T28" fmla="*/ 17 w 366"/>
                      <a:gd name="T29" fmla="*/ 483 h 627"/>
                      <a:gd name="T30" fmla="*/ 17 w 366"/>
                      <a:gd name="T31" fmla="*/ 466 h 627"/>
                      <a:gd name="T32" fmla="*/ 17 w 366"/>
                      <a:gd name="T33" fmla="*/ 457 h 627"/>
                      <a:gd name="T34" fmla="*/ 34 w 366"/>
                      <a:gd name="T35" fmla="*/ 440 h 627"/>
                      <a:gd name="T36" fmla="*/ 34 w 366"/>
                      <a:gd name="T37" fmla="*/ 440 h 627"/>
                      <a:gd name="T38" fmla="*/ 43 w 366"/>
                      <a:gd name="T39" fmla="*/ 423 h 627"/>
                      <a:gd name="T40" fmla="*/ 60 w 366"/>
                      <a:gd name="T41" fmla="*/ 398 h 627"/>
                      <a:gd name="T42" fmla="*/ 60 w 366"/>
                      <a:gd name="T43" fmla="*/ 389 h 627"/>
                      <a:gd name="T44" fmla="*/ 60 w 366"/>
                      <a:gd name="T45" fmla="*/ 389 h 627"/>
                      <a:gd name="T46" fmla="*/ 60 w 366"/>
                      <a:gd name="T47" fmla="*/ 381 h 627"/>
                      <a:gd name="T48" fmla="*/ 68 w 366"/>
                      <a:gd name="T49" fmla="*/ 364 h 627"/>
                      <a:gd name="T50" fmla="*/ 68 w 366"/>
                      <a:gd name="T51" fmla="*/ 355 h 627"/>
                      <a:gd name="T52" fmla="*/ 60 w 366"/>
                      <a:gd name="T53" fmla="*/ 347 h 627"/>
                      <a:gd name="T54" fmla="*/ 68 w 366"/>
                      <a:gd name="T55" fmla="*/ 338 h 627"/>
                      <a:gd name="T56" fmla="*/ 68 w 366"/>
                      <a:gd name="T57" fmla="*/ 322 h 627"/>
                      <a:gd name="T58" fmla="*/ 60 w 366"/>
                      <a:gd name="T59" fmla="*/ 313 h 627"/>
                      <a:gd name="T60" fmla="*/ 51 w 366"/>
                      <a:gd name="T61" fmla="*/ 279 h 627"/>
                      <a:gd name="T62" fmla="*/ 43 w 366"/>
                      <a:gd name="T63" fmla="*/ 288 h 627"/>
                      <a:gd name="T64" fmla="*/ 43 w 366"/>
                      <a:gd name="T65" fmla="*/ 262 h 627"/>
                      <a:gd name="T66" fmla="*/ 51 w 366"/>
                      <a:gd name="T67" fmla="*/ 245 h 627"/>
                      <a:gd name="T68" fmla="*/ 43 w 366"/>
                      <a:gd name="T69" fmla="*/ 237 h 627"/>
                      <a:gd name="T70" fmla="*/ 51 w 366"/>
                      <a:gd name="T71" fmla="*/ 220 h 627"/>
                      <a:gd name="T72" fmla="*/ 51 w 366"/>
                      <a:gd name="T73" fmla="*/ 220 h 627"/>
                      <a:gd name="T74" fmla="*/ 34 w 366"/>
                      <a:gd name="T75" fmla="*/ 220 h 627"/>
                      <a:gd name="T76" fmla="*/ 34 w 366"/>
                      <a:gd name="T77" fmla="*/ 203 h 627"/>
                      <a:gd name="T78" fmla="*/ 34 w 366"/>
                      <a:gd name="T79" fmla="*/ 186 h 627"/>
                      <a:gd name="T80" fmla="*/ 51 w 366"/>
                      <a:gd name="T81" fmla="*/ 186 h 627"/>
                      <a:gd name="T82" fmla="*/ 51 w 366"/>
                      <a:gd name="T83" fmla="*/ 178 h 627"/>
                      <a:gd name="T84" fmla="*/ 51 w 366"/>
                      <a:gd name="T85" fmla="*/ 169 h 627"/>
                      <a:gd name="T86" fmla="*/ 51 w 366"/>
                      <a:gd name="T87" fmla="*/ 152 h 627"/>
                      <a:gd name="T88" fmla="*/ 60 w 366"/>
                      <a:gd name="T89" fmla="*/ 144 h 627"/>
                      <a:gd name="T90" fmla="*/ 68 w 366"/>
                      <a:gd name="T91" fmla="*/ 127 h 627"/>
                      <a:gd name="T92" fmla="*/ 68 w 366"/>
                      <a:gd name="T93" fmla="*/ 118 h 627"/>
                      <a:gd name="T94" fmla="*/ 77 w 366"/>
                      <a:gd name="T95" fmla="*/ 101 h 627"/>
                      <a:gd name="T96" fmla="*/ 94 w 366"/>
                      <a:gd name="T97" fmla="*/ 101 h 627"/>
                      <a:gd name="T98" fmla="*/ 102 w 366"/>
                      <a:gd name="T99" fmla="*/ 76 h 627"/>
                      <a:gd name="T100" fmla="*/ 102 w 366"/>
                      <a:gd name="T101" fmla="*/ 59 h 627"/>
                      <a:gd name="T102" fmla="*/ 102 w 366"/>
                      <a:gd name="T103" fmla="*/ 42 h 627"/>
                      <a:gd name="T104" fmla="*/ 102 w 366"/>
                      <a:gd name="T105" fmla="*/ 50 h 627"/>
                      <a:gd name="T106" fmla="*/ 111 w 366"/>
                      <a:gd name="T107" fmla="*/ 33 h 627"/>
                      <a:gd name="T108" fmla="*/ 128 w 366"/>
                      <a:gd name="T109" fmla="*/ 33 h 627"/>
                      <a:gd name="T110" fmla="*/ 119 w 366"/>
                      <a:gd name="T111" fmla="*/ 17 h 627"/>
                      <a:gd name="T112" fmla="*/ 281 w 366"/>
                      <a:gd name="T113" fmla="*/ 0 h 627"/>
                      <a:gd name="T114" fmla="*/ 357 w 366"/>
                      <a:gd name="T115" fmla="*/ 8 h 627"/>
                      <a:gd name="T116" fmla="*/ 349 w 366"/>
                      <a:gd name="T117" fmla="*/ 186 h 627"/>
                      <a:gd name="T118" fmla="*/ 349 w 366"/>
                      <a:gd name="T119" fmla="*/ 398 h 627"/>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366"/>
                      <a:gd name="T181" fmla="*/ 0 h 627"/>
                      <a:gd name="T182" fmla="*/ 366 w 366"/>
                      <a:gd name="T183" fmla="*/ 627 h 627"/>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366" h="627">
                        <a:moveTo>
                          <a:pt x="349" y="457"/>
                        </a:moveTo>
                        <a:lnTo>
                          <a:pt x="357" y="499"/>
                        </a:lnTo>
                        <a:lnTo>
                          <a:pt x="357" y="516"/>
                        </a:lnTo>
                        <a:lnTo>
                          <a:pt x="366" y="550"/>
                        </a:lnTo>
                        <a:lnTo>
                          <a:pt x="366" y="593"/>
                        </a:lnTo>
                        <a:lnTo>
                          <a:pt x="366" y="601"/>
                        </a:lnTo>
                        <a:lnTo>
                          <a:pt x="349" y="593"/>
                        </a:lnTo>
                        <a:lnTo>
                          <a:pt x="340" y="601"/>
                        </a:lnTo>
                        <a:lnTo>
                          <a:pt x="315" y="593"/>
                        </a:lnTo>
                        <a:lnTo>
                          <a:pt x="306" y="593"/>
                        </a:lnTo>
                        <a:lnTo>
                          <a:pt x="315" y="593"/>
                        </a:lnTo>
                        <a:lnTo>
                          <a:pt x="272" y="610"/>
                        </a:lnTo>
                        <a:lnTo>
                          <a:pt x="272" y="601"/>
                        </a:lnTo>
                        <a:lnTo>
                          <a:pt x="264" y="601"/>
                        </a:lnTo>
                        <a:lnTo>
                          <a:pt x="264" y="610"/>
                        </a:lnTo>
                        <a:lnTo>
                          <a:pt x="255" y="618"/>
                        </a:lnTo>
                        <a:lnTo>
                          <a:pt x="255" y="627"/>
                        </a:lnTo>
                        <a:lnTo>
                          <a:pt x="238" y="627"/>
                        </a:lnTo>
                        <a:lnTo>
                          <a:pt x="238" y="618"/>
                        </a:lnTo>
                        <a:lnTo>
                          <a:pt x="230" y="618"/>
                        </a:lnTo>
                        <a:lnTo>
                          <a:pt x="230" y="610"/>
                        </a:lnTo>
                        <a:lnTo>
                          <a:pt x="238" y="610"/>
                        </a:lnTo>
                        <a:lnTo>
                          <a:pt x="230" y="610"/>
                        </a:lnTo>
                        <a:lnTo>
                          <a:pt x="230" y="601"/>
                        </a:lnTo>
                        <a:lnTo>
                          <a:pt x="230" y="593"/>
                        </a:lnTo>
                        <a:lnTo>
                          <a:pt x="221" y="593"/>
                        </a:lnTo>
                        <a:lnTo>
                          <a:pt x="221" y="584"/>
                        </a:lnTo>
                        <a:lnTo>
                          <a:pt x="213" y="584"/>
                        </a:lnTo>
                        <a:lnTo>
                          <a:pt x="213" y="576"/>
                        </a:lnTo>
                        <a:lnTo>
                          <a:pt x="213" y="567"/>
                        </a:lnTo>
                        <a:lnTo>
                          <a:pt x="204" y="567"/>
                        </a:lnTo>
                        <a:lnTo>
                          <a:pt x="204" y="559"/>
                        </a:lnTo>
                        <a:lnTo>
                          <a:pt x="213" y="559"/>
                        </a:lnTo>
                        <a:lnTo>
                          <a:pt x="204" y="550"/>
                        </a:lnTo>
                        <a:lnTo>
                          <a:pt x="213" y="550"/>
                        </a:lnTo>
                        <a:lnTo>
                          <a:pt x="213" y="542"/>
                        </a:lnTo>
                        <a:lnTo>
                          <a:pt x="213" y="533"/>
                        </a:lnTo>
                        <a:lnTo>
                          <a:pt x="213" y="525"/>
                        </a:lnTo>
                        <a:lnTo>
                          <a:pt x="221" y="525"/>
                        </a:lnTo>
                        <a:lnTo>
                          <a:pt x="213" y="525"/>
                        </a:lnTo>
                        <a:lnTo>
                          <a:pt x="204" y="525"/>
                        </a:lnTo>
                        <a:lnTo>
                          <a:pt x="162" y="525"/>
                        </a:lnTo>
                        <a:lnTo>
                          <a:pt x="145" y="525"/>
                        </a:lnTo>
                        <a:lnTo>
                          <a:pt x="128" y="533"/>
                        </a:lnTo>
                        <a:lnTo>
                          <a:pt x="94" y="533"/>
                        </a:lnTo>
                        <a:lnTo>
                          <a:pt x="68" y="533"/>
                        </a:lnTo>
                        <a:lnTo>
                          <a:pt x="60" y="533"/>
                        </a:lnTo>
                        <a:lnTo>
                          <a:pt x="9" y="533"/>
                        </a:lnTo>
                        <a:lnTo>
                          <a:pt x="17" y="533"/>
                        </a:lnTo>
                        <a:lnTo>
                          <a:pt x="17" y="525"/>
                        </a:lnTo>
                        <a:lnTo>
                          <a:pt x="9" y="516"/>
                        </a:lnTo>
                        <a:lnTo>
                          <a:pt x="9" y="508"/>
                        </a:lnTo>
                        <a:lnTo>
                          <a:pt x="0" y="499"/>
                        </a:lnTo>
                        <a:lnTo>
                          <a:pt x="9" y="499"/>
                        </a:lnTo>
                        <a:lnTo>
                          <a:pt x="17" y="499"/>
                        </a:lnTo>
                        <a:lnTo>
                          <a:pt x="17" y="491"/>
                        </a:lnTo>
                        <a:lnTo>
                          <a:pt x="17" y="483"/>
                        </a:lnTo>
                        <a:lnTo>
                          <a:pt x="9" y="483"/>
                        </a:lnTo>
                        <a:lnTo>
                          <a:pt x="17" y="483"/>
                        </a:lnTo>
                        <a:lnTo>
                          <a:pt x="17" y="491"/>
                        </a:lnTo>
                        <a:lnTo>
                          <a:pt x="26" y="491"/>
                        </a:lnTo>
                        <a:lnTo>
                          <a:pt x="26" y="483"/>
                        </a:lnTo>
                        <a:lnTo>
                          <a:pt x="17" y="474"/>
                        </a:lnTo>
                        <a:lnTo>
                          <a:pt x="17" y="466"/>
                        </a:lnTo>
                        <a:lnTo>
                          <a:pt x="26" y="466"/>
                        </a:lnTo>
                        <a:lnTo>
                          <a:pt x="26" y="457"/>
                        </a:lnTo>
                        <a:lnTo>
                          <a:pt x="17" y="457"/>
                        </a:lnTo>
                        <a:lnTo>
                          <a:pt x="17" y="449"/>
                        </a:lnTo>
                        <a:lnTo>
                          <a:pt x="26" y="457"/>
                        </a:lnTo>
                        <a:lnTo>
                          <a:pt x="26" y="449"/>
                        </a:lnTo>
                        <a:lnTo>
                          <a:pt x="26" y="440"/>
                        </a:lnTo>
                        <a:lnTo>
                          <a:pt x="34" y="440"/>
                        </a:lnTo>
                        <a:lnTo>
                          <a:pt x="43" y="440"/>
                        </a:lnTo>
                        <a:lnTo>
                          <a:pt x="43" y="432"/>
                        </a:lnTo>
                        <a:lnTo>
                          <a:pt x="34" y="440"/>
                        </a:lnTo>
                        <a:lnTo>
                          <a:pt x="34" y="432"/>
                        </a:lnTo>
                        <a:lnTo>
                          <a:pt x="34" y="423"/>
                        </a:lnTo>
                        <a:lnTo>
                          <a:pt x="43" y="423"/>
                        </a:lnTo>
                        <a:lnTo>
                          <a:pt x="43" y="432"/>
                        </a:lnTo>
                        <a:lnTo>
                          <a:pt x="43" y="423"/>
                        </a:lnTo>
                        <a:lnTo>
                          <a:pt x="51" y="415"/>
                        </a:lnTo>
                        <a:lnTo>
                          <a:pt x="51" y="406"/>
                        </a:lnTo>
                        <a:lnTo>
                          <a:pt x="60" y="406"/>
                        </a:lnTo>
                        <a:lnTo>
                          <a:pt x="60" y="398"/>
                        </a:lnTo>
                        <a:lnTo>
                          <a:pt x="51" y="398"/>
                        </a:lnTo>
                        <a:lnTo>
                          <a:pt x="60" y="398"/>
                        </a:lnTo>
                        <a:lnTo>
                          <a:pt x="60" y="389"/>
                        </a:lnTo>
                        <a:lnTo>
                          <a:pt x="68" y="389"/>
                        </a:lnTo>
                        <a:lnTo>
                          <a:pt x="68" y="381"/>
                        </a:lnTo>
                        <a:lnTo>
                          <a:pt x="60" y="381"/>
                        </a:lnTo>
                        <a:lnTo>
                          <a:pt x="60" y="389"/>
                        </a:lnTo>
                        <a:lnTo>
                          <a:pt x="51" y="389"/>
                        </a:lnTo>
                        <a:lnTo>
                          <a:pt x="51" y="381"/>
                        </a:lnTo>
                        <a:lnTo>
                          <a:pt x="60" y="372"/>
                        </a:lnTo>
                        <a:lnTo>
                          <a:pt x="60" y="381"/>
                        </a:lnTo>
                        <a:lnTo>
                          <a:pt x="60" y="372"/>
                        </a:lnTo>
                        <a:lnTo>
                          <a:pt x="68" y="372"/>
                        </a:lnTo>
                        <a:lnTo>
                          <a:pt x="68" y="364"/>
                        </a:lnTo>
                        <a:lnTo>
                          <a:pt x="77" y="364"/>
                        </a:lnTo>
                        <a:lnTo>
                          <a:pt x="77" y="355"/>
                        </a:lnTo>
                        <a:lnTo>
                          <a:pt x="77" y="364"/>
                        </a:lnTo>
                        <a:lnTo>
                          <a:pt x="68" y="355"/>
                        </a:lnTo>
                        <a:lnTo>
                          <a:pt x="68" y="347"/>
                        </a:lnTo>
                        <a:lnTo>
                          <a:pt x="60" y="347"/>
                        </a:lnTo>
                        <a:lnTo>
                          <a:pt x="51" y="338"/>
                        </a:lnTo>
                        <a:lnTo>
                          <a:pt x="60" y="338"/>
                        </a:lnTo>
                        <a:lnTo>
                          <a:pt x="68" y="338"/>
                        </a:lnTo>
                        <a:lnTo>
                          <a:pt x="60" y="338"/>
                        </a:lnTo>
                        <a:lnTo>
                          <a:pt x="60" y="330"/>
                        </a:lnTo>
                        <a:lnTo>
                          <a:pt x="68" y="322"/>
                        </a:lnTo>
                        <a:lnTo>
                          <a:pt x="60" y="322"/>
                        </a:lnTo>
                        <a:lnTo>
                          <a:pt x="60" y="330"/>
                        </a:lnTo>
                        <a:lnTo>
                          <a:pt x="51" y="330"/>
                        </a:lnTo>
                        <a:lnTo>
                          <a:pt x="51" y="322"/>
                        </a:lnTo>
                        <a:lnTo>
                          <a:pt x="60" y="313"/>
                        </a:lnTo>
                        <a:lnTo>
                          <a:pt x="51" y="313"/>
                        </a:lnTo>
                        <a:lnTo>
                          <a:pt x="51" y="305"/>
                        </a:lnTo>
                        <a:lnTo>
                          <a:pt x="51" y="296"/>
                        </a:lnTo>
                        <a:lnTo>
                          <a:pt x="51" y="279"/>
                        </a:lnTo>
                        <a:lnTo>
                          <a:pt x="51" y="288"/>
                        </a:lnTo>
                        <a:lnTo>
                          <a:pt x="43" y="288"/>
                        </a:lnTo>
                        <a:lnTo>
                          <a:pt x="43" y="279"/>
                        </a:lnTo>
                        <a:lnTo>
                          <a:pt x="43" y="271"/>
                        </a:lnTo>
                        <a:lnTo>
                          <a:pt x="51" y="271"/>
                        </a:lnTo>
                        <a:lnTo>
                          <a:pt x="43" y="262"/>
                        </a:lnTo>
                        <a:lnTo>
                          <a:pt x="51" y="262"/>
                        </a:lnTo>
                        <a:lnTo>
                          <a:pt x="51" y="254"/>
                        </a:lnTo>
                        <a:lnTo>
                          <a:pt x="51" y="245"/>
                        </a:lnTo>
                        <a:lnTo>
                          <a:pt x="60" y="245"/>
                        </a:lnTo>
                        <a:lnTo>
                          <a:pt x="60" y="237"/>
                        </a:lnTo>
                        <a:lnTo>
                          <a:pt x="51" y="237"/>
                        </a:lnTo>
                        <a:lnTo>
                          <a:pt x="51" y="245"/>
                        </a:lnTo>
                        <a:lnTo>
                          <a:pt x="43" y="237"/>
                        </a:lnTo>
                        <a:lnTo>
                          <a:pt x="43" y="228"/>
                        </a:lnTo>
                        <a:lnTo>
                          <a:pt x="51" y="228"/>
                        </a:lnTo>
                        <a:lnTo>
                          <a:pt x="51" y="220"/>
                        </a:lnTo>
                        <a:lnTo>
                          <a:pt x="43" y="228"/>
                        </a:lnTo>
                        <a:lnTo>
                          <a:pt x="43" y="220"/>
                        </a:lnTo>
                        <a:lnTo>
                          <a:pt x="51" y="220"/>
                        </a:lnTo>
                        <a:lnTo>
                          <a:pt x="43" y="211"/>
                        </a:lnTo>
                        <a:lnTo>
                          <a:pt x="43" y="220"/>
                        </a:lnTo>
                        <a:lnTo>
                          <a:pt x="34" y="220"/>
                        </a:lnTo>
                        <a:lnTo>
                          <a:pt x="43" y="211"/>
                        </a:lnTo>
                        <a:lnTo>
                          <a:pt x="34" y="211"/>
                        </a:lnTo>
                        <a:lnTo>
                          <a:pt x="34" y="203"/>
                        </a:lnTo>
                        <a:lnTo>
                          <a:pt x="43" y="203"/>
                        </a:lnTo>
                        <a:lnTo>
                          <a:pt x="43" y="194"/>
                        </a:lnTo>
                        <a:lnTo>
                          <a:pt x="34" y="194"/>
                        </a:lnTo>
                        <a:lnTo>
                          <a:pt x="34" y="186"/>
                        </a:lnTo>
                        <a:lnTo>
                          <a:pt x="43" y="186"/>
                        </a:lnTo>
                        <a:lnTo>
                          <a:pt x="51" y="194"/>
                        </a:lnTo>
                        <a:lnTo>
                          <a:pt x="51" y="186"/>
                        </a:lnTo>
                        <a:lnTo>
                          <a:pt x="43" y="186"/>
                        </a:lnTo>
                        <a:lnTo>
                          <a:pt x="43" y="178"/>
                        </a:lnTo>
                        <a:lnTo>
                          <a:pt x="51" y="178"/>
                        </a:lnTo>
                        <a:lnTo>
                          <a:pt x="60" y="178"/>
                        </a:lnTo>
                        <a:lnTo>
                          <a:pt x="51" y="169"/>
                        </a:lnTo>
                        <a:lnTo>
                          <a:pt x="51" y="161"/>
                        </a:lnTo>
                        <a:lnTo>
                          <a:pt x="51" y="152"/>
                        </a:lnTo>
                        <a:lnTo>
                          <a:pt x="51" y="144"/>
                        </a:lnTo>
                        <a:lnTo>
                          <a:pt x="51" y="152"/>
                        </a:lnTo>
                        <a:lnTo>
                          <a:pt x="60" y="152"/>
                        </a:lnTo>
                        <a:lnTo>
                          <a:pt x="60" y="144"/>
                        </a:lnTo>
                        <a:lnTo>
                          <a:pt x="68" y="144"/>
                        </a:lnTo>
                        <a:lnTo>
                          <a:pt x="68" y="135"/>
                        </a:lnTo>
                        <a:lnTo>
                          <a:pt x="60" y="135"/>
                        </a:lnTo>
                        <a:lnTo>
                          <a:pt x="60" y="127"/>
                        </a:lnTo>
                        <a:lnTo>
                          <a:pt x="68" y="127"/>
                        </a:lnTo>
                        <a:lnTo>
                          <a:pt x="77" y="127"/>
                        </a:lnTo>
                        <a:lnTo>
                          <a:pt x="60" y="118"/>
                        </a:lnTo>
                        <a:lnTo>
                          <a:pt x="60" y="110"/>
                        </a:lnTo>
                        <a:lnTo>
                          <a:pt x="68" y="118"/>
                        </a:lnTo>
                        <a:lnTo>
                          <a:pt x="77" y="118"/>
                        </a:lnTo>
                        <a:lnTo>
                          <a:pt x="77" y="110"/>
                        </a:lnTo>
                        <a:lnTo>
                          <a:pt x="77" y="101"/>
                        </a:lnTo>
                        <a:lnTo>
                          <a:pt x="85" y="93"/>
                        </a:lnTo>
                        <a:lnTo>
                          <a:pt x="85" y="101"/>
                        </a:lnTo>
                        <a:lnTo>
                          <a:pt x="94" y="101"/>
                        </a:lnTo>
                        <a:lnTo>
                          <a:pt x="94" y="93"/>
                        </a:lnTo>
                        <a:lnTo>
                          <a:pt x="94" y="84"/>
                        </a:lnTo>
                        <a:lnTo>
                          <a:pt x="102" y="84"/>
                        </a:lnTo>
                        <a:lnTo>
                          <a:pt x="94" y="84"/>
                        </a:lnTo>
                        <a:lnTo>
                          <a:pt x="94" y="76"/>
                        </a:lnTo>
                        <a:lnTo>
                          <a:pt x="102" y="76"/>
                        </a:lnTo>
                        <a:lnTo>
                          <a:pt x="94" y="67"/>
                        </a:lnTo>
                        <a:lnTo>
                          <a:pt x="94" y="59"/>
                        </a:lnTo>
                        <a:lnTo>
                          <a:pt x="94" y="50"/>
                        </a:lnTo>
                        <a:lnTo>
                          <a:pt x="102" y="59"/>
                        </a:lnTo>
                        <a:lnTo>
                          <a:pt x="111" y="59"/>
                        </a:lnTo>
                        <a:lnTo>
                          <a:pt x="111" y="50"/>
                        </a:lnTo>
                        <a:lnTo>
                          <a:pt x="102" y="50"/>
                        </a:lnTo>
                        <a:lnTo>
                          <a:pt x="102" y="42"/>
                        </a:lnTo>
                        <a:lnTo>
                          <a:pt x="102" y="50"/>
                        </a:lnTo>
                        <a:lnTo>
                          <a:pt x="111" y="50"/>
                        </a:lnTo>
                        <a:lnTo>
                          <a:pt x="111" y="42"/>
                        </a:lnTo>
                        <a:lnTo>
                          <a:pt x="111" y="33"/>
                        </a:lnTo>
                        <a:lnTo>
                          <a:pt x="102" y="33"/>
                        </a:lnTo>
                        <a:lnTo>
                          <a:pt x="111" y="33"/>
                        </a:lnTo>
                        <a:lnTo>
                          <a:pt x="119" y="33"/>
                        </a:lnTo>
                        <a:lnTo>
                          <a:pt x="128" y="33"/>
                        </a:lnTo>
                        <a:lnTo>
                          <a:pt x="128" y="25"/>
                        </a:lnTo>
                        <a:lnTo>
                          <a:pt x="128" y="17"/>
                        </a:lnTo>
                        <a:lnTo>
                          <a:pt x="119" y="17"/>
                        </a:lnTo>
                        <a:lnTo>
                          <a:pt x="187" y="8"/>
                        </a:lnTo>
                        <a:lnTo>
                          <a:pt x="221" y="8"/>
                        </a:lnTo>
                        <a:lnTo>
                          <a:pt x="238" y="8"/>
                        </a:lnTo>
                        <a:lnTo>
                          <a:pt x="255" y="8"/>
                        </a:lnTo>
                        <a:lnTo>
                          <a:pt x="281" y="0"/>
                        </a:lnTo>
                        <a:lnTo>
                          <a:pt x="323" y="0"/>
                        </a:lnTo>
                        <a:lnTo>
                          <a:pt x="340" y="0"/>
                        </a:lnTo>
                        <a:lnTo>
                          <a:pt x="349" y="8"/>
                        </a:lnTo>
                        <a:lnTo>
                          <a:pt x="357" y="8"/>
                        </a:lnTo>
                        <a:lnTo>
                          <a:pt x="349" y="50"/>
                        </a:lnTo>
                        <a:lnTo>
                          <a:pt x="349" y="67"/>
                        </a:lnTo>
                        <a:lnTo>
                          <a:pt x="349" y="84"/>
                        </a:lnTo>
                        <a:lnTo>
                          <a:pt x="349" y="118"/>
                        </a:lnTo>
                        <a:lnTo>
                          <a:pt x="349" y="161"/>
                        </a:lnTo>
                        <a:lnTo>
                          <a:pt x="349" y="186"/>
                        </a:lnTo>
                        <a:lnTo>
                          <a:pt x="349" y="220"/>
                        </a:lnTo>
                        <a:lnTo>
                          <a:pt x="349" y="262"/>
                        </a:lnTo>
                        <a:lnTo>
                          <a:pt x="349" y="271"/>
                        </a:lnTo>
                        <a:lnTo>
                          <a:pt x="349" y="313"/>
                        </a:lnTo>
                        <a:lnTo>
                          <a:pt x="349" y="347"/>
                        </a:lnTo>
                        <a:lnTo>
                          <a:pt x="349" y="355"/>
                        </a:lnTo>
                        <a:lnTo>
                          <a:pt x="349" y="398"/>
                        </a:lnTo>
                        <a:lnTo>
                          <a:pt x="349" y="423"/>
                        </a:lnTo>
                        <a:lnTo>
                          <a:pt x="349" y="457"/>
                        </a:lnTo>
                        <a:close/>
                      </a:path>
                    </a:pathLst>
                  </a:custGeom>
                  <a:solidFill>
                    <a:srgbClr val="8DA3FF"/>
                  </a:solidFill>
                  <a:ln w="12700">
                    <a:solidFill>
                      <a:schemeClr val="tx1"/>
                    </a:solidFill>
                    <a:round/>
                    <a:headEnd/>
                    <a:tailEnd/>
                  </a:ln>
                </p:spPr>
                <p:txBody>
                  <a:bodyPr/>
                  <a:lstStyle/>
                  <a:p>
                    <a:endParaRPr lang="en-US" sz="1350"/>
                  </a:p>
                </p:txBody>
              </p:sp>
              <p:sp>
                <p:nvSpPr>
                  <p:cNvPr id="355" name="Freeform 149"/>
                  <p:cNvSpPr>
                    <a:spLocks/>
                  </p:cNvSpPr>
                  <p:nvPr/>
                </p:nvSpPr>
                <p:spPr bwMode="auto">
                  <a:xfrm>
                    <a:off x="4014" y="2580"/>
                    <a:ext cx="543" cy="576"/>
                  </a:xfrm>
                  <a:custGeom>
                    <a:avLst/>
                    <a:gdLst>
                      <a:gd name="T0" fmla="*/ 102 w 543"/>
                      <a:gd name="T1" fmla="*/ 407 h 576"/>
                      <a:gd name="T2" fmla="*/ 102 w 543"/>
                      <a:gd name="T3" fmla="*/ 390 h 576"/>
                      <a:gd name="T4" fmla="*/ 110 w 543"/>
                      <a:gd name="T5" fmla="*/ 373 h 576"/>
                      <a:gd name="T6" fmla="*/ 102 w 543"/>
                      <a:gd name="T7" fmla="*/ 365 h 576"/>
                      <a:gd name="T8" fmla="*/ 93 w 543"/>
                      <a:gd name="T9" fmla="*/ 339 h 576"/>
                      <a:gd name="T10" fmla="*/ 85 w 543"/>
                      <a:gd name="T11" fmla="*/ 314 h 576"/>
                      <a:gd name="T12" fmla="*/ 68 w 543"/>
                      <a:gd name="T13" fmla="*/ 271 h 576"/>
                      <a:gd name="T14" fmla="*/ 34 w 543"/>
                      <a:gd name="T15" fmla="*/ 161 h 576"/>
                      <a:gd name="T16" fmla="*/ 0 w 543"/>
                      <a:gd name="T17" fmla="*/ 51 h 576"/>
                      <a:gd name="T18" fmla="*/ 68 w 543"/>
                      <a:gd name="T19" fmla="*/ 26 h 576"/>
                      <a:gd name="T20" fmla="*/ 170 w 543"/>
                      <a:gd name="T21" fmla="*/ 17 h 576"/>
                      <a:gd name="T22" fmla="*/ 255 w 543"/>
                      <a:gd name="T23" fmla="*/ 9 h 576"/>
                      <a:gd name="T24" fmla="*/ 255 w 543"/>
                      <a:gd name="T25" fmla="*/ 9 h 576"/>
                      <a:gd name="T26" fmla="*/ 246 w 543"/>
                      <a:gd name="T27" fmla="*/ 17 h 576"/>
                      <a:gd name="T28" fmla="*/ 238 w 543"/>
                      <a:gd name="T29" fmla="*/ 26 h 576"/>
                      <a:gd name="T30" fmla="*/ 246 w 543"/>
                      <a:gd name="T31" fmla="*/ 43 h 576"/>
                      <a:gd name="T32" fmla="*/ 272 w 543"/>
                      <a:gd name="T33" fmla="*/ 60 h 576"/>
                      <a:gd name="T34" fmla="*/ 297 w 543"/>
                      <a:gd name="T35" fmla="*/ 68 h 576"/>
                      <a:gd name="T36" fmla="*/ 314 w 543"/>
                      <a:gd name="T37" fmla="*/ 93 h 576"/>
                      <a:gd name="T38" fmla="*/ 331 w 543"/>
                      <a:gd name="T39" fmla="*/ 127 h 576"/>
                      <a:gd name="T40" fmla="*/ 357 w 543"/>
                      <a:gd name="T41" fmla="*/ 136 h 576"/>
                      <a:gd name="T42" fmla="*/ 382 w 543"/>
                      <a:gd name="T43" fmla="*/ 161 h 576"/>
                      <a:gd name="T44" fmla="*/ 399 w 543"/>
                      <a:gd name="T45" fmla="*/ 170 h 576"/>
                      <a:gd name="T46" fmla="*/ 407 w 543"/>
                      <a:gd name="T47" fmla="*/ 187 h 576"/>
                      <a:gd name="T48" fmla="*/ 416 w 543"/>
                      <a:gd name="T49" fmla="*/ 195 h 576"/>
                      <a:gd name="T50" fmla="*/ 424 w 543"/>
                      <a:gd name="T51" fmla="*/ 204 h 576"/>
                      <a:gd name="T52" fmla="*/ 433 w 543"/>
                      <a:gd name="T53" fmla="*/ 212 h 576"/>
                      <a:gd name="T54" fmla="*/ 450 w 543"/>
                      <a:gd name="T55" fmla="*/ 221 h 576"/>
                      <a:gd name="T56" fmla="*/ 467 w 543"/>
                      <a:gd name="T57" fmla="*/ 229 h 576"/>
                      <a:gd name="T58" fmla="*/ 467 w 543"/>
                      <a:gd name="T59" fmla="*/ 246 h 576"/>
                      <a:gd name="T60" fmla="*/ 475 w 543"/>
                      <a:gd name="T61" fmla="*/ 254 h 576"/>
                      <a:gd name="T62" fmla="*/ 475 w 543"/>
                      <a:gd name="T63" fmla="*/ 271 h 576"/>
                      <a:gd name="T64" fmla="*/ 484 w 543"/>
                      <a:gd name="T65" fmla="*/ 280 h 576"/>
                      <a:gd name="T66" fmla="*/ 509 w 543"/>
                      <a:gd name="T67" fmla="*/ 297 h 576"/>
                      <a:gd name="T68" fmla="*/ 518 w 543"/>
                      <a:gd name="T69" fmla="*/ 314 h 576"/>
                      <a:gd name="T70" fmla="*/ 526 w 543"/>
                      <a:gd name="T71" fmla="*/ 339 h 576"/>
                      <a:gd name="T72" fmla="*/ 518 w 543"/>
                      <a:gd name="T73" fmla="*/ 365 h 576"/>
                      <a:gd name="T74" fmla="*/ 518 w 543"/>
                      <a:gd name="T75" fmla="*/ 365 h 576"/>
                      <a:gd name="T76" fmla="*/ 526 w 543"/>
                      <a:gd name="T77" fmla="*/ 390 h 576"/>
                      <a:gd name="T78" fmla="*/ 526 w 543"/>
                      <a:gd name="T79" fmla="*/ 407 h 576"/>
                      <a:gd name="T80" fmla="*/ 509 w 543"/>
                      <a:gd name="T81" fmla="*/ 441 h 576"/>
                      <a:gd name="T82" fmla="*/ 509 w 543"/>
                      <a:gd name="T83" fmla="*/ 466 h 576"/>
                      <a:gd name="T84" fmla="*/ 501 w 543"/>
                      <a:gd name="T85" fmla="*/ 492 h 576"/>
                      <a:gd name="T86" fmla="*/ 492 w 543"/>
                      <a:gd name="T87" fmla="*/ 526 h 576"/>
                      <a:gd name="T88" fmla="*/ 475 w 543"/>
                      <a:gd name="T89" fmla="*/ 517 h 576"/>
                      <a:gd name="T90" fmla="*/ 458 w 543"/>
                      <a:gd name="T91" fmla="*/ 517 h 576"/>
                      <a:gd name="T92" fmla="*/ 450 w 543"/>
                      <a:gd name="T93" fmla="*/ 526 h 576"/>
                      <a:gd name="T94" fmla="*/ 450 w 543"/>
                      <a:gd name="T95" fmla="*/ 568 h 576"/>
                      <a:gd name="T96" fmla="*/ 433 w 543"/>
                      <a:gd name="T97" fmla="*/ 559 h 576"/>
                      <a:gd name="T98" fmla="*/ 390 w 543"/>
                      <a:gd name="T99" fmla="*/ 559 h 576"/>
                      <a:gd name="T100" fmla="*/ 263 w 543"/>
                      <a:gd name="T101" fmla="*/ 559 h 576"/>
                      <a:gd name="T102" fmla="*/ 144 w 543"/>
                      <a:gd name="T103" fmla="*/ 568 h 576"/>
                      <a:gd name="T104" fmla="*/ 127 w 543"/>
                      <a:gd name="T105" fmla="*/ 551 h 576"/>
                      <a:gd name="T106" fmla="*/ 119 w 543"/>
                      <a:gd name="T107" fmla="*/ 526 h 576"/>
                      <a:gd name="T108" fmla="*/ 110 w 543"/>
                      <a:gd name="T109" fmla="*/ 500 h 576"/>
                      <a:gd name="T110" fmla="*/ 110 w 543"/>
                      <a:gd name="T111" fmla="*/ 466 h 57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543"/>
                      <a:gd name="T169" fmla="*/ 0 h 576"/>
                      <a:gd name="T170" fmla="*/ 543 w 543"/>
                      <a:gd name="T171" fmla="*/ 576 h 57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543" h="576">
                        <a:moveTo>
                          <a:pt x="93" y="441"/>
                        </a:moveTo>
                        <a:lnTo>
                          <a:pt x="93" y="441"/>
                        </a:lnTo>
                        <a:lnTo>
                          <a:pt x="93" y="432"/>
                        </a:lnTo>
                        <a:lnTo>
                          <a:pt x="93" y="424"/>
                        </a:lnTo>
                        <a:lnTo>
                          <a:pt x="102" y="415"/>
                        </a:lnTo>
                        <a:lnTo>
                          <a:pt x="102" y="407"/>
                        </a:lnTo>
                        <a:lnTo>
                          <a:pt x="102" y="398"/>
                        </a:lnTo>
                        <a:lnTo>
                          <a:pt x="102" y="390"/>
                        </a:lnTo>
                        <a:lnTo>
                          <a:pt x="110" y="382"/>
                        </a:lnTo>
                        <a:lnTo>
                          <a:pt x="102" y="382"/>
                        </a:lnTo>
                        <a:lnTo>
                          <a:pt x="110" y="382"/>
                        </a:lnTo>
                        <a:lnTo>
                          <a:pt x="110" y="373"/>
                        </a:lnTo>
                        <a:lnTo>
                          <a:pt x="102" y="365"/>
                        </a:lnTo>
                        <a:lnTo>
                          <a:pt x="102" y="356"/>
                        </a:lnTo>
                        <a:lnTo>
                          <a:pt x="102" y="348"/>
                        </a:lnTo>
                        <a:lnTo>
                          <a:pt x="93" y="339"/>
                        </a:lnTo>
                        <a:lnTo>
                          <a:pt x="85" y="331"/>
                        </a:lnTo>
                        <a:lnTo>
                          <a:pt x="85" y="322"/>
                        </a:lnTo>
                        <a:lnTo>
                          <a:pt x="85" y="314"/>
                        </a:lnTo>
                        <a:lnTo>
                          <a:pt x="76" y="305"/>
                        </a:lnTo>
                        <a:lnTo>
                          <a:pt x="68" y="271"/>
                        </a:lnTo>
                        <a:lnTo>
                          <a:pt x="51" y="229"/>
                        </a:lnTo>
                        <a:lnTo>
                          <a:pt x="51" y="221"/>
                        </a:lnTo>
                        <a:lnTo>
                          <a:pt x="42" y="204"/>
                        </a:lnTo>
                        <a:lnTo>
                          <a:pt x="34" y="170"/>
                        </a:lnTo>
                        <a:lnTo>
                          <a:pt x="34" y="161"/>
                        </a:lnTo>
                        <a:lnTo>
                          <a:pt x="34" y="144"/>
                        </a:lnTo>
                        <a:lnTo>
                          <a:pt x="25" y="119"/>
                        </a:lnTo>
                        <a:lnTo>
                          <a:pt x="17" y="93"/>
                        </a:lnTo>
                        <a:lnTo>
                          <a:pt x="17" y="85"/>
                        </a:lnTo>
                        <a:lnTo>
                          <a:pt x="8" y="77"/>
                        </a:lnTo>
                        <a:lnTo>
                          <a:pt x="0" y="51"/>
                        </a:lnTo>
                        <a:lnTo>
                          <a:pt x="0" y="34"/>
                        </a:lnTo>
                        <a:lnTo>
                          <a:pt x="17" y="34"/>
                        </a:lnTo>
                        <a:lnTo>
                          <a:pt x="25" y="34"/>
                        </a:lnTo>
                        <a:lnTo>
                          <a:pt x="34" y="34"/>
                        </a:lnTo>
                        <a:lnTo>
                          <a:pt x="68" y="26"/>
                        </a:lnTo>
                        <a:lnTo>
                          <a:pt x="85" y="26"/>
                        </a:lnTo>
                        <a:lnTo>
                          <a:pt x="102" y="26"/>
                        </a:lnTo>
                        <a:lnTo>
                          <a:pt x="136" y="17"/>
                        </a:lnTo>
                        <a:lnTo>
                          <a:pt x="153" y="17"/>
                        </a:lnTo>
                        <a:lnTo>
                          <a:pt x="170" y="17"/>
                        </a:lnTo>
                        <a:lnTo>
                          <a:pt x="212" y="9"/>
                        </a:lnTo>
                        <a:lnTo>
                          <a:pt x="255" y="0"/>
                        </a:lnTo>
                        <a:lnTo>
                          <a:pt x="263" y="0"/>
                        </a:lnTo>
                        <a:lnTo>
                          <a:pt x="255" y="9"/>
                        </a:lnTo>
                        <a:lnTo>
                          <a:pt x="255" y="17"/>
                        </a:lnTo>
                        <a:lnTo>
                          <a:pt x="246" y="17"/>
                        </a:lnTo>
                        <a:lnTo>
                          <a:pt x="246" y="26"/>
                        </a:lnTo>
                        <a:lnTo>
                          <a:pt x="238" y="26"/>
                        </a:lnTo>
                        <a:lnTo>
                          <a:pt x="238" y="34"/>
                        </a:lnTo>
                        <a:lnTo>
                          <a:pt x="238" y="43"/>
                        </a:lnTo>
                        <a:lnTo>
                          <a:pt x="246" y="43"/>
                        </a:lnTo>
                        <a:lnTo>
                          <a:pt x="255" y="51"/>
                        </a:lnTo>
                        <a:lnTo>
                          <a:pt x="263" y="51"/>
                        </a:lnTo>
                        <a:lnTo>
                          <a:pt x="263" y="60"/>
                        </a:lnTo>
                        <a:lnTo>
                          <a:pt x="272" y="60"/>
                        </a:lnTo>
                        <a:lnTo>
                          <a:pt x="272" y="68"/>
                        </a:lnTo>
                        <a:lnTo>
                          <a:pt x="280" y="68"/>
                        </a:lnTo>
                        <a:lnTo>
                          <a:pt x="289" y="68"/>
                        </a:lnTo>
                        <a:lnTo>
                          <a:pt x="297" y="68"/>
                        </a:lnTo>
                        <a:lnTo>
                          <a:pt x="297" y="77"/>
                        </a:lnTo>
                        <a:lnTo>
                          <a:pt x="306" y="85"/>
                        </a:lnTo>
                        <a:lnTo>
                          <a:pt x="306" y="93"/>
                        </a:lnTo>
                        <a:lnTo>
                          <a:pt x="314" y="93"/>
                        </a:lnTo>
                        <a:lnTo>
                          <a:pt x="314" y="102"/>
                        </a:lnTo>
                        <a:lnTo>
                          <a:pt x="323" y="110"/>
                        </a:lnTo>
                        <a:lnTo>
                          <a:pt x="331" y="119"/>
                        </a:lnTo>
                        <a:lnTo>
                          <a:pt x="331" y="127"/>
                        </a:lnTo>
                        <a:lnTo>
                          <a:pt x="340" y="127"/>
                        </a:lnTo>
                        <a:lnTo>
                          <a:pt x="348" y="136"/>
                        </a:lnTo>
                        <a:lnTo>
                          <a:pt x="357" y="136"/>
                        </a:lnTo>
                        <a:lnTo>
                          <a:pt x="365" y="144"/>
                        </a:lnTo>
                        <a:lnTo>
                          <a:pt x="373" y="153"/>
                        </a:lnTo>
                        <a:lnTo>
                          <a:pt x="382" y="161"/>
                        </a:lnTo>
                        <a:lnTo>
                          <a:pt x="390" y="161"/>
                        </a:lnTo>
                        <a:lnTo>
                          <a:pt x="390" y="170"/>
                        </a:lnTo>
                        <a:lnTo>
                          <a:pt x="399" y="170"/>
                        </a:lnTo>
                        <a:lnTo>
                          <a:pt x="399" y="178"/>
                        </a:lnTo>
                        <a:lnTo>
                          <a:pt x="407" y="178"/>
                        </a:lnTo>
                        <a:lnTo>
                          <a:pt x="407" y="187"/>
                        </a:lnTo>
                        <a:lnTo>
                          <a:pt x="407" y="195"/>
                        </a:lnTo>
                        <a:lnTo>
                          <a:pt x="416" y="195"/>
                        </a:lnTo>
                        <a:lnTo>
                          <a:pt x="416" y="204"/>
                        </a:lnTo>
                        <a:lnTo>
                          <a:pt x="416" y="195"/>
                        </a:lnTo>
                        <a:lnTo>
                          <a:pt x="424" y="195"/>
                        </a:lnTo>
                        <a:lnTo>
                          <a:pt x="416" y="204"/>
                        </a:lnTo>
                        <a:lnTo>
                          <a:pt x="424" y="204"/>
                        </a:lnTo>
                        <a:lnTo>
                          <a:pt x="424" y="212"/>
                        </a:lnTo>
                        <a:lnTo>
                          <a:pt x="433" y="212"/>
                        </a:lnTo>
                        <a:lnTo>
                          <a:pt x="433" y="221"/>
                        </a:lnTo>
                        <a:lnTo>
                          <a:pt x="441" y="221"/>
                        </a:lnTo>
                        <a:lnTo>
                          <a:pt x="450" y="221"/>
                        </a:lnTo>
                        <a:lnTo>
                          <a:pt x="450" y="229"/>
                        </a:lnTo>
                        <a:lnTo>
                          <a:pt x="458" y="229"/>
                        </a:lnTo>
                        <a:lnTo>
                          <a:pt x="467" y="229"/>
                        </a:lnTo>
                        <a:lnTo>
                          <a:pt x="467" y="238"/>
                        </a:lnTo>
                        <a:lnTo>
                          <a:pt x="467" y="246"/>
                        </a:lnTo>
                        <a:lnTo>
                          <a:pt x="467" y="254"/>
                        </a:lnTo>
                        <a:lnTo>
                          <a:pt x="475" y="254"/>
                        </a:lnTo>
                        <a:lnTo>
                          <a:pt x="475" y="263"/>
                        </a:lnTo>
                        <a:lnTo>
                          <a:pt x="475" y="271"/>
                        </a:lnTo>
                        <a:lnTo>
                          <a:pt x="484" y="271"/>
                        </a:lnTo>
                        <a:lnTo>
                          <a:pt x="484" y="280"/>
                        </a:lnTo>
                        <a:lnTo>
                          <a:pt x="492" y="288"/>
                        </a:lnTo>
                        <a:lnTo>
                          <a:pt x="501" y="288"/>
                        </a:lnTo>
                        <a:lnTo>
                          <a:pt x="509" y="297"/>
                        </a:lnTo>
                        <a:lnTo>
                          <a:pt x="509" y="305"/>
                        </a:lnTo>
                        <a:lnTo>
                          <a:pt x="509" y="314"/>
                        </a:lnTo>
                        <a:lnTo>
                          <a:pt x="518" y="305"/>
                        </a:lnTo>
                        <a:lnTo>
                          <a:pt x="518" y="314"/>
                        </a:lnTo>
                        <a:lnTo>
                          <a:pt x="518" y="322"/>
                        </a:lnTo>
                        <a:lnTo>
                          <a:pt x="518" y="331"/>
                        </a:lnTo>
                        <a:lnTo>
                          <a:pt x="518" y="339"/>
                        </a:lnTo>
                        <a:lnTo>
                          <a:pt x="526" y="339"/>
                        </a:lnTo>
                        <a:lnTo>
                          <a:pt x="543" y="348"/>
                        </a:lnTo>
                        <a:lnTo>
                          <a:pt x="543" y="356"/>
                        </a:lnTo>
                        <a:lnTo>
                          <a:pt x="543" y="365"/>
                        </a:lnTo>
                        <a:lnTo>
                          <a:pt x="526" y="373"/>
                        </a:lnTo>
                        <a:lnTo>
                          <a:pt x="518" y="365"/>
                        </a:lnTo>
                        <a:lnTo>
                          <a:pt x="509" y="365"/>
                        </a:lnTo>
                        <a:lnTo>
                          <a:pt x="518" y="365"/>
                        </a:lnTo>
                        <a:lnTo>
                          <a:pt x="526" y="373"/>
                        </a:lnTo>
                        <a:lnTo>
                          <a:pt x="535" y="373"/>
                        </a:lnTo>
                        <a:lnTo>
                          <a:pt x="535" y="382"/>
                        </a:lnTo>
                        <a:lnTo>
                          <a:pt x="526" y="390"/>
                        </a:lnTo>
                        <a:lnTo>
                          <a:pt x="518" y="382"/>
                        </a:lnTo>
                        <a:lnTo>
                          <a:pt x="526" y="390"/>
                        </a:lnTo>
                        <a:lnTo>
                          <a:pt x="509" y="382"/>
                        </a:lnTo>
                        <a:lnTo>
                          <a:pt x="526" y="398"/>
                        </a:lnTo>
                        <a:lnTo>
                          <a:pt x="526" y="407"/>
                        </a:lnTo>
                        <a:lnTo>
                          <a:pt x="518" y="398"/>
                        </a:lnTo>
                        <a:lnTo>
                          <a:pt x="518" y="407"/>
                        </a:lnTo>
                        <a:lnTo>
                          <a:pt x="526" y="415"/>
                        </a:lnTo>
                        <a:lnTo>
                          <a:pt x="526" y="424"/>
                        </a:lnTo>
                        <a:lnTo>
                          <a:pt x="518" y="441"/>
                        </a:lnTo>
                        <a:lnTo>
                          <a:pt x="509" y="441"/>
                        </a:lnTo>
                        <a:lnTo>
                          <a:pt x="509" y="449"/>
                        </a:lnTo>
                        <a:lnTo>
                          <a:pt x="518" y="449"/>
                        </a:lnTo>
                        <a:lnTo>
                          <a:pt x="509" y="466"/>
                        </a:lnTo>
                        <a:lnTo>
                          <a:pt x="492" y="466"/>
                        </a:lnTo>
                        <a:lnTo>
                          <a:pt x="501" y="475"/>
                        </a:lnTo>
                        <a:lnTo>
                          <a:pt x="501" y="483"/>
                        </a:lnTo>
                        <a:lnTo>
                          <a:pt x="501" y="475"/>
                        </a:lnTo>
                        <a:lnTo>
                          <a:pt x="501" y="492"/>
                        </a:lnTo>
                        <a:lnTo>
                          <a:pt x="501" y="500"/>
                        </a:lnTo>
                        <a:lnTo>
                          <a:pt x="509" y="517"/>
                        </a:lnTo>
                        <a:lnTo>
                          <a:pt x="501" y="526"/>
                        </a:lnTo>
                        <a:lnTo>
                          <a:pt x="492" y="526"/>
                        </a:lnTo>
                        <a:lnTo>
                          <a:pt x="484" y="526"/>
                        </a:lnTo>
                        <a:lnTo>
                          <a:pt x="484" y="517"/>
                        </a:lnTo>
                        <a:lnTo>
                          <a:pt x="475" y="517"/>
                        </a:lnTo>
                        <a:lnTo>
                          <a:pt x="467" y="517"/>
                        </a:lnTo>
                        <a:lnTo>
                          <a:pt x="458" y="517"/>
                        </a:lnTo>
                        <a:lnTo>
                          <a:pt x="450" y="526"/>
                        </a:lnTo>
                        <a:lnTo>
                          <a:pt x="450" y="517"/>
                        </a:lnTo>
                        <a:lnTo>
                          <a:pt x="450" y="526"/>
                        </a:lnTo>
                        <a:lnTo>
                          <a:pt x="450" y="543"/>
                        </a:lnTo>
                        <a:lnTo>
                          <a:pt x="458" y="551"/>
                        </a:lnTo>
                        <a:lnTo>
                          <a:pt x="458" y="559"/>
                        </a:lnTo>
                        <a:lnTo>
                          <a:pt x="458" y="568"/>
                        </a:lnTo>
                        <a:lnTo>
                          <a:pt x="450" y="568"/>
                        </a:lnTo>
                        <a:lnTo>
                          <a:pt x="458" y="576"/>
                        </a:lnTo>
                        <a:lnTo>
                          <a:pt x="450" y="576"/>
                        </a:lnTo>
                        <a:lnTo>
                          <a:pt x="441" y="576"/>
                        </a:lnTo>
                        <a:lnTo>
                          <a:pt x="433" y="568"/>
                        </a:lnTo>
                        <a:lnTo>
                          <a:pt x="433" y="559"/>
                        </a:lnTo>
                        <a:lnTo>
                          <a:pt x="433" y="551"/>
                        </a:lnTo>
                        <a:lnTo>
                          <a:pt x="407" y="551"/>
                        </a:lnTo>
                        <a:lnTo>
                          <a:pt x="390" y="559"/>
                        </a:lnTo>
                        <a:lnTo>
                          <a:pt x="382" y="559"/>
                        </a:lnTo>
                        <a:lnTo>
                          <a:pt x="331" y="559"/>
                        </a:lnTo>
                        <a:lnTo>
                          <a:pt x="314" y="559"/>
                        </a:lnTo>
                        <a:lnTo>
                          <a:pt x="280" y="559"/>
                        </a:lnTo>
                        <a:lnTo>
                          <a:pt x="263" y="559"/>
                        </a:lnTo>
                        <a:lnTo>
                          <a:pt x="238" y="568"/>
                        </a:lnTo>
                        <a:lnTo>
                          <a:pt x="229" y="568"/>
                        </a:lnTo>
                        <a:lnTo>
                          <a:pt x="204" y="568"/>
                        </a:lnTo>
                        <a:lnTo>
                          <a:pt x="195" y="568"/>
                        </a:lnTo>
                        <a:lnTo>
                          <a:pt x="144" y="568"/>
                        </a:lnTo>
                        <a:lnTo>
                          <a:pt x="136" y="568"/>
                        </a:lnTo>
                        <a:lnTo>
                          <a:pt x="136" y="559"/>
                        </a:lnTo>
                        <a:lnTo>
                          <a:pt x="127" y="551"/>
                        </a:lnTo>
                        <a:lnTo>
                          <a:pt x="127" y="543"/>
                        </a:lnTo>
                        <a:lnTo>
                          <a:pt x="119" y="543"/>
                        </a:lnTo>
                        <a:lnTo>
                          <a:pt x="119" y="534"/>
                        </a:lnTo>
                        <a:lnTo>
                          <a:pt x="119" y="526"/>
                        </a:lnTo>
                        <a:lnTo>
                          <a:pt x="110" y="517"/>
                        </a:lnTo>
                        <a:lnTo>
                          <a:pt x="110" y="509"/>
                        </a:lnTo>
                        <a:lnTo>
                          <a:pt x="110" y="500"/>
                        </a:lnTo>
                        <a:lnTo>
                          <a:pt x="110" y="492"/>
                        </a:lnTo>
                        <a:lnTo>
                          <a:pt x="110" y="483"/>
                        </a:lnTo>
                        <a:lnTo>
                          <a:pt x="110" y="475"/>
                        </a:lnTo>
                        <a:lnTo>
                          <a:pt x="110" y="466"/>
                        </a:lnTo>
                        <a:lnTo>
                          <a:pt x="102" y="458"/>
                        </a:lnTo>
                        <a:lnTo>
                          <a:pt x="102" y="449"/>
                        </a:lnTo>
                        <a:lnTo>
                          <a:pt x="93" y="441"/>
                        </a:lnTo>
                        <a:close/>
                      </a:path>
                    </a:pathLst>
                  </a:custGeom>
                  <a:solidFill>
                    <a:srgbClr val="8DA3FF"/>
                  </a:solidFill>
                  <a:ln w="12700">
                    <a:solidFill>
                      <a:schemeClr val="tx1"/>
                    </a:solidFill>
                    <a:round/>
                    <a:headEnd/>
                    <a:tailEnd/>
                  </a:ln>
                </p:spPr>
                <p:txBody>
                  <a:bodyPr/>
                  <a:lstStyle/>
                  <a:p>
                    <a:endParaRPr lang="en-US" sz="1350"/>
                  </a:p>
                </p:txBody>
              </p:sp>
              <p:sp>
                <p:nvSpPr>
                  <p:cNvPr id="356" name="Freeform 150"/>
                  <p:cNvSpPr>
                    <a:spLocks/>
                  </p:cNvSpPr>
                  <p:nvPr/>
                </p:nvSpPr>
                <p:spPr bwMode="auto">
                  <a:xfrm>
                    <a:off x="4515" y="3072"/>
                    <a:ext cx="17" cy="25"/>
                  </a:xfrm>
                  <a:custGeom>
                    <a:avLst/>
                    <a:gdLst>
                      <a:gd name="T0" fmla="*/ 8 w 17"/>
                      <a:gd name="T1" fmla="*/ 8 h 25"/>
                      <a:gd name="T2" fmla="*/ 8 w 17"/>
                      <a:gd name="T3" fmla="*/ 0 h 25"/>
                      <a:gd name="T4" fmla="*/ 17 w 17"/>
                      <a:gd name="T5" fmla="*/ 0 h 25"/>
                      <a:gd name="T6" fmla="*/ 8 w 17"/>
                      <a:gd name="T7" fmla="*/ 25 h 25"/>
                      <a:gd name="T8" fmla="*/ 8 w 17"/>
                      <a:gd name="T9" fmla="*/ 25 h 25"/>
                      <a:gd name="T10" fmla="*/ 8 w 17"/>
                      <a:gd name="T11" fmla="*/ 8 h 25"/>
                      <a:gd name="T12" fmla="*/ 0 w 17"/>
                      <a:gd name="T13" fmla="*/ 8 h 25"/>
                      <a:gd name="T14" fmla="*/ 8 w 17"/>
                      <a:gd name="T15" fmla="*/ 8 h 25"/>
                      <a:gd name="T16" fmla="*/ 0 60000 65536"/>
                      <a:gd name="T17" fmla="*/ 0 60000 65536"/>
                      <a:gd name="T18" fmla="*/ 0 60000 65536"/>
                      <a:gd name="T19" fmla="*/ 0 60000 65536"/>
                      <a:gd name="T20" fmla="*/ 0 60000 65536"/>
                      <a:gd name="T21" fmla="*/ 0 60000 65536"/>
                      <a:gd name="T22" fmla="*/ 0 60000 65536"/>
                      <a:gd name="T23" fmla="*/ 0 60000 65536"/>
                      <a:gd name="T24" fmla="*/ 0 w 17"/>
                      <a:gd name="T25" fmla="*/ 0 h 25"/>
                      <a:gd name="T26" fmla="*/ 17 w 17"/>
                      <a:gd name="T27" fmla="*/ 25 h 2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7" h="25">
                        <a:moveTo>
                          <a:pt x="8" y="8"/>
                        </a:moveTo>
                        <a:lnTo>
                          <a:pt x="8" y="0"/>
                        </a:lnTo>
                        <a:lnTo>
                          <a:pt x="17" y="0"/>
                        </a:lnTo>
                        <a:lnTo>
                          <a:pt x="8" y="25"/>
                        </a:lnTo>
                        <a:lnTo>
                          <a:pt x="8" y="8"/>
                        </a:lnTo>
                        <a:lnTo>
                          <a:pt x="0" y="8"/>
                        </a:lnTo>
                        <a:lnTo>
                          <a:pt x="8" y="8"/>
                        </a:lnTo>
                        <a:close/>
                      </a:path>
                    </a:pathLst>
                  </a:custGeom>
                  <a:solidFill>
                    <a:srgbClr val="8DA3FF"/>
                  </a:solidFill>
                  <a:ln w="12700">
                    <a:solidFill>
                      <a:schemeClr val="tx1"/>
                    </a:solidFill>
                    <a:round/>
                    <a:headEnd/>
                    <a:tailEnd/>
                  </a:ln>
                </p:spPr>
                <p:txBody>
                  <a:bodyPr/>
                  <a:lstStyle/>
                  <a:p>
                    <a:endParaRPr lang="en-US" sz="1350"/>
                  </a:p>
                </p:txBody>
              </p:sp>
              <p:sp>
                <p:nvSpPr>
                  <p:cNvPr id="357" name="Freeform 151"/>
                  <p:cNvSpPr>
                    <a:spLocks/>
                  </p:cNvSpPr>
                  <p:nvPr/>
                </p:nvSpPr>
                <p:spPr bwMode="auto">
                  <a:xfrm>
                    <a:off x="4252" y="2529"/>
                    <a:ext cx="509" cy="390"/>
                  </a:xfrm>
                  <a:custGeom>
                    <a:avLst/>
                    <a:gdLst>
                      <a:gd name="T0" fmla="*/ 186 w 509"/>
                      <a:gd name="T1" fmla="*/ 263 h 390"/>
                      <a:gd name="T2" fmla="*/ 186 w 509"/>
                      <a:gd name="T3" fmla="*/ 255 h 390"/>
                      <a:gd name="T4" fmla="*/ 178 w 509"/>
                      <a:gd name="T5" fmla="*/ 246 h 390"/>
                      <a:gd name="T6" fmla="*/ 178 w 509"/>
                      <a:gd name="T7" fmla="*/ 246 h 390"/>
                      <a:gd name="T8" fmla="*/ 169 w 509"/>
                      <a:gd name="T9" fmla="*/ 238 h 390"/>
                      <a:gd name="T10" fmla="*/ 169 w 509"/>
                      <a:gd name="T11" fmla="*/ 229 h 390"/>
                      <a:gd name="T12" fmla="*/ 161 w 509"/>
                      <a:gd name="T13" fmla="*/ 221 h 390"/>
                      <a:gd name="T14" fmla="*/ 144 w 509"/>
                      <a:gd name="T15" fmla="*/ 212 h 390"/>
                      <a:gd name="T16" fmla="*/ 127 w 509"/>
                      <a:gd name="T17" fmla="*/ 195 h 390"/>
                      <a:gd name="T18" fmla="*/ 119 w 509"/>
                      <a:gd name="T19" fmla="*/ 187 h 390"/>
                      <a:gd name="T20" fmla="*/ 102 w 509"/>
                      <a:gd name="T21" fmla="*/ 178 h 390"/>
                      <a:gd name="T22" fmla="*/ 93 w 509"/>
                      <a:gd name="T23" fmla="*/ 170 h 390"/>
                      <a:gd name="T24" fmla="*/ 68 w 509"/>
                      <a:gd name="T25" fmla="*/ 144 h 390"/>
                      <a:gd name="T26" fmla="*/ 59 w 509"/>
                      <a:gd name="T27" fmla="*/ 128 h 390"/>
                      <a:gd name="T28" fmla="*/ 42 w 509"/>
                      <a:gd name="T29" fmla="*/ 119 h 390"/>
                      <a:gd name="T30" fmla="*/ 25 w 509"/>
                      <a:gd name="T31" fmla="*/ 111 h 390"/>
                      <a:gd name="T32" fmla="*/ 17 w 509"/>
                      <a:gd name="T33" fmla="*/ 102 h 390"/>
                      <a:gd name="T34" fmla="*/ 0 w 509"/>
                      <a:gd name="T35" fmla="*/ 94 h 390"/>
                      <a:gd name="T36" fmla="*/ 8 w 509"/>
                      <a:gd name="T37" fmla="*/ 77 h 390"/>
                      <a:gd name="T38" fmla="*/ 8 w 509"/>
                      <a:gd name="T39" fmla="*/ 68 h 390"/>
                      <a:gd name="T40" fmla="*/ 8 w 509"/>
                      <a:gd name="T41" fmla="*/ 68 h 390"/>
                      <a:gd name="T42" fmla="*/ 17 w 509"/>
                      <a:gd name="T43" fmla="*/ 60 h 390"/>
                      <a:gd name="T44" fmla="*/ 17 w 509"/>
                      <a:gd name="T45" fmla="*/ 60 h 390"/>
                      <a:gd name="T46" fmla="*/ 34 w 509"/>
                      <a:gd name="T47" fmla="*/ 51 h 390"/>
                      <a:gd name="T48" fmla="*/ 59 w 509"/>
                      <a:gd name="T49" fmla="*/ 34 h 390"/>
                      <a:gd name="T50" fmla="*/ 76 w 509"/>
                      <a:gd name="T51" fmla="*/ 26 h 390"/>
                      <a:gd name="T52" fmla="*/ 93 w 509"/>
                      <a:gd name="T53" fmla="*/ 17 h 390"/>
                      <a:gd name="T54" fmla="*/ 102 w 509"/>
                      <a:gd name="T55" fmla="*/ 17 h 390"/>
                      <a:gd name="T56" fmla="*/ 152 w 509"/>
                      <a:gd name="T57" fmla="*/ 9 h 390"/>
                      <a:gd name="T58" fmla="*/ 229 w 509"/>
                      <a:gd name="T59" fmla="*/ 0 h 390"/>
                      <a:gd name="T60" fmla="*/ 246 w 509"/>
                      <a:gd name="T61" fmla="*/ 9 h 390"/>
                      <a:gd name="T62" fmla="*/ 263 w 509"/>
                      <a:gd name="T63" fmla="*/ 43 h 390"/>
                      <a:gd name="T64" fmla="*/ 373 w 509"/>
                      <a:gd name="T65" fmla="*/ 26 h 390"/>
                      <a:gd name="T66" fmla="*/ 450 w 509"/>
                      <a:gd name="T67" fmla="*/ 77 h 390"/>
                      <a:gd name="T68" fmla="*/ 509 w 509"/>
                      <a:gd name="T69" fmla="*/ 119 h 390"/>
                      <a:gd name="T70" fmla="*/ 467 w 509"/>
                      <a:gd name="T71" fmla="*/ 204 h 390"/>
                      <a:gd name="T72" fmla="*/ 458 w 509"/>
                      <a:gd name="T73" fmla="*/ 221 h 390"/>
                      <a:gd name="T74" fmla="*/ 450 w 509"/>
                      <a:gd name="T75" fmla="*/ 246 h 390"/>
                      <a:gd name="T76" fmla="*/ 424 w 509"/>
                      <a:gd name="T77" fmla="*/ 263 h 390"/>
                      <a:gd name="T78" fmla="*/ 399 w 509"/>
                      <a:gd name="T79" fmla="*/ 272 h 390"/>
                      <a:gd name="T80" fmla="*/ 399 w 509"/>
                      <a:gd name="T81" fmla="*/ 289 h 390"/>
                      <a:gd name="T82" fmla="*/ 365 w 509"/>
                      <a:gd name="T83" fmla="*/ 322 h 390"/>
                      <a:gd name="T84" fmla="*/ 348 w 509"/>
                      <a:gd name="T85" fmla="*/ 331 h 390"/>
                      <a:gd name="T86" fmla="*/ 322 w 509"/>
                      <a:gd name="T87" fmla="*/ 331 h 390"/>
                      <a:gd name="T88" fmla="*/ 348 w 509"/>
                      <a:gd name="T89" fmla="*/ 356 h 390"/>
                      <a:gd name="T90" fmla="*/ 314 w 509"/>
                      <a:gd name="T91" fmla="*/ 339 h 390"/>
                      <a:gd name="T92" fmla="*/ 305 w 509"/>
                      <a:gd name="T93" fmla="*/ 348 h 390"/>
                      <a:gd name="T94" fmla="*/ 280 w 509"/>
                      <a:gd name="T95" fmla="*/ 390 h 390"/>
                      <a:gd name="T96" fmla="*/ 280 w 509"/>
                      <a:gd name="T97" fmla="*/ 373 h 390"/>
                      <a:gd name="T98" fmla="*/ 271 w 509"/>
                      <a:gd name="T99" fmla="*/ 356 h 390"/>
                      <a:gd name="T100" fmla="*/ 263 w 509"/>
                      <a:gd name="T101" fmla="*/ 339 h 390"/>
                      <a:gd name="T102" fmla="*/ 254 w 509"/>
                      <a:gd name="T103" fmla="*/ 339 h 390"/>
                      <a:gd name="T104" fmla="*/ 246 w 509"/>
                      <a:gd name="T105" fmla="*/ 331 h 390"/>
                      <a:gd name="T106" fmla="*/ 237 w 509"/>
                      <a:gd name="T107" fmla="*/ 322 h 390"/>
                      <a:gd name="T108" fmla="*/ 237 w 509"/>
                      <a:gd name="T109" fmla="*/ 305 h 390"/>
                      <a:gd name="T110" fmla="*/ 237 w 509"/>
                      <a:gd name="T111" fmla="*/ 305 h 390"/>
                      <a:gd name="T112" fmla="*/ 229 w 509"/>
                      <a:gd name="T113" fmla="*/ 297 h 390"/>
                      <a:gd name="T114" fmla="*/ 229 w 509"/>
                      <a:gd name="T115" fmla="*/ 289 h 390"/>
                      <a:gd name="T116" fmla="*/ 220 w 509"/>
                      <a:gd name="T117" fmla="*/ 280 h 390"/>
                      <a:gd name="T118" fmla="*/ 203 w 509"/>
                      <a:gd name="T119" fmla="*/ 272 h 39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509"/>
                      <a:gd name="T181" fmla="*/ 0 h 390"/>
                      <a:gd name="T182" fmla="*/ 509 w 509"/>
                      <a:gd name="T183" fmla="*/ 390 h 390"/>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509" h="390">
                        <a:moveTo>
                          <a:pt x="195" y="263"/>
                        </a:moveTo>
                        <a:lnTo>
                          <a:pt x="195" y="263"/>
                        </a:lnTo>
                        <a:lnTo>
                          <a:pt x="186" y="263"/>
                        </a:lnTo>
                        <a:lnTo>
                          <a:pt x="186" y="255"/>
                        </a:lnTo>
                        <a:lnTo>
                          <a:pt x="178" y="255"/>
                        </a:lnTo>
                        <a:lnTo>
                          <a:pt x="186" y="246"/>
                        </a:lnTo>
                        <a:lnTo>
                          <a:pt x="178" y="246"/>
                        </a:lnTo>
                        <a:lnTo>
                          <a:pt x="178" y="255"/>
                        </a:lnTo>
                        <a:lnTo>
                          <a:pt x="178" y="246"/>
                        </a:lnTo>
                        <a:lnTo>
                          <a:pt x="169" y="246"/>
                        </a:lnTo>
                        <a:lnTo>
                          <a:pt x="169" y="238"/>
                        </a:lnTo>
                        <a:lnTo>
                          <a:pt x="169" y="229"/>
                        </a:lnTo>
                        <a:lnTo>
                          <a:pt x="161" y="229"/>
                        </a:lnTo>
                        <a:lnTo>
                          <a:pt x="161" y="221"/>
                        </a:lnTo>
                        <a:lnTo>
                          <a:pt x="152" y="221"/>
                        </a:lnTo>
                        <a:lnTo>
                          <a:pt x="152" y="212"/>
                        </a:lnTo>
                        <a:lnTo>
                          <a:pt x="144" y="212"/>
                        </a:lnTo>
                        <a:lnTo>
                          <a:pt x="135" y="204"/>
                        </a:lnTo>
                        <a:lnTo>
                          <a:pt x="127" y="195"/>
                        </a:lnTo>
                        <a:lnTo>
                          <a:pt x="119" y="187"/>
                        </a:lnTo>
                        <a:lnTo>
                          <a:pt x="110" y="187"/>
                        </a:lnTo>
                        <a:lnTo>
                          <a:pt x="102" y="178"/>
                        </a:lnTo>
                        <a:lnTo>
                          <a:pt x="93" y="178"/>
                        </a:lnTo>
                        <a:lnTo>
                          <a:pt x="93" y="170"/>
                        </a:lnTo>
                        <a:lnTo>
                          <a:pt x="85" y="161"/>
                        </a:lnTo>
                        <a:lnTo>
                          <a:pt x="76" y="153"/>
                        </a:lnTo>
                        <a:lnTo>
                          <a:pt x="76" y="144"/>
                        </a:lnTo>
                        <a:lnTo>
                          <a:pt x="68" y="144"/>
                        </a:lnTo>
                        <a:lnTo>
                          <a:pt x="68" y="136"/>
                        </a:lnTo>
                        <a:lnTo>
                          <a:pt x="59" y="128"/>
                        </a:lnTo>
                        <a:lnTo>
                          <a:pt x="59" y="119"/>
                        </a:lnTo>
                        <a:lnTo>
                          <a:pt x="51" y="119"/>
                        </a:lnTo>
                        <a:lnTo>
                          <a:pt x="42" y="119"/>
                        </a:lnTo>
                        <a:lnTo>
                          <a:pt x="34" y="119"/>
                        </a:lnTo>
                        <a:lnTo>
                          <a:pt x="34" y="111"/>
                        </a:lnTo>
                        <a:lnTo>
                          <a:pt x="25" y="111"/>
                        </a:lnTo>
                        <a:lnTo>
                          <a:pt x="25" y="102"/>
                        </a:lnTo>
                        <a:lnTo>
                          <a:pt x="17" y="102"/>
                        </a:lnTo>
                        <a:lnTo>
                          <a:pt x="8" y="94"/>
                        </a:lnTo>
                        <a:lnTo>
                          <a:pt x="0" y="94"/>
                        </a:lnTo>
                        <a:lnTo>
                          <a:pt x="0" y="85"/>
                        </a:lnTo>
                        <a:lnTo>
                          <a:pt x="0" y="77"/>
                        </a:lnTo>
                        <a:lnTo>
                          <a:pt x="8" y="77"/>
                        </a:lnTo>
                        <a:lnTo>
                          <a:pt x="8" y="68"/>
                        </a:lnTo>
                        <a:lnTo>
                          <a:pt x="17" y="68"/>
                        </a:lnTo>
                        <a:lnTo>
                          <a:pt x="17" y="60"/>
                        </a:lnTo>
                        <a:lnTo>
                          <a:pt x="25" y="51"/>
                        </a:lnTo>
                        <a:lnTo>
                          <a:pt x="17" y="51"/>
                        </a:lnTo>
                        <a:lnTo>
                          <a:pt x="34" y="51"/>
                        </a:lnTo>
                        <a:lnTo>
                          <a:pt x="42" y="43"/>
                        </a:lnTo>
                        <a:lnTo>
                          <a:pt x="51" y="34"/>
                        </a:lnTo>
                        <a:lnTo>
                          <a:pt x="59" y="34"/>
                        </a:lnTo>
                        <a:lnTo>
                          <a:pt x="68" y="26"/>
                        </a:lnTo>
                        <a:lnTo>
                          <a:pt x="76" y="26"/>
                        </a:lnTo>
                        <a:lnTo>
                          <a:pt x="85" y="17"/>
                        </a:lnTo>
                        <a:lnTo>
                          <a:pt x="93" y="17"/>
                        </a:lnTo>
                        <a:lnTo>
                          <a:pt x="102" y="17"/>
                        </a:lnTo>
                        <a:lnTo>
                          <a:pt x="110" y="17"/>
                        </a:lnTo>
                        <a:lnTo>
                          <a:pt x="135" y="9"/>
                        </a:lnTo>
                        <a:lnTo>
                          <a:pt x="144" y="9"/>
                        </a:lnTo>
                        <a:lnTo>
                          <a:pt x="152" y="9"/>
                        </a:lnTo>
                        <a:lnTo>
                          <a:pt x="195" y="0"/>
                        </a:lnTo>
                        <a:lnTo>
                          <a:pt x="203" y="0"/>
                        </a:lnTo>
                        <a:lnTo>
                          <a:pt x="229" y="0"/>
                        </a:lnTo>
                        <a:lnTo>
                          <a:pt x="229" y="9"/>
                        </a:lnTo>
                        <a:lnTo>
                          <a:pt x="229" y="17"/>
                        </a:lnTo>
                        <a:lnTo>
                          <a:pt x="246" y="9"/>
                        </a:lnTo>
                        <a:lnTo>
                          <a:pt x="254" y="17"/>
                        </a:lnTo>
                        <a:lnTo>
                          <a:pt x="263" y="26"/>
                        </a:lnTo>
                        <a:lnTo>
                          <a:pt x="263" y="43"/>
                        </a:lnTo>
                        <a:lnTo>
                          <a:pt x="288" y="34"/>
                        </a:lnTo>
                        <a:lnTo>
                          <a:pt x="314" y="34"/>
                        </a:lnTo>
                        <a:lnTo>
                          <a:pt x="356" y="26"/>
                        </a:lnTo>
                        <a:lnTo>
                          <a:pt x="373" y="26"/>
                        </a:lnTo>
                        <a:lnTo>
                          <a:pt x="382" y="26"/>
                        </a:lnTo>
                        <a:lnTo>
                          <a:pt x="407" y="43"/>
                        </a:lnTo>
                        <a:lnTo>
                          <a:pt x="450" y="77"/>
                        </a:lnTo>
                        <a:lnTo>
                          <a:pt x="501" y="111"/>
                        </a:lnTo>
                        <a:lnTo>
                          <a:pt x="509" y="119"/>
                        </a:lnTo>
                        <a:lnTo>
                          <a:pt x="492" y="144"/>
                        </a:lnTo>
                        <a:lnTo>
                          <a:pt x="475" y="161"/>
                        </a:lnTo>
                        <a:lnTo>
                          <a:pt x="467" y="187"/>
                        </a:lnTo>
                        <a:lnTo>
                          <a:pt x="467" y="204"/>
                        </a:lnTo>
                        <a:lnTo>
                          <a:pt x="467" y="195"/>
                        </a:lnTo>
                        <a:lnTo>
                          <a:pt x="458" y="204"/>
                        </a:lnTo>
                        <a:lnTo>
                          <a:pt x="467" y="221"/>
                        </a:lnTo>
                        <a:lnTo>
                          <a:pt x="458" y="221"/>
                        </a:lnTo>
                        <a:lnTo>
                          <a:pt x="450" y="221"/>
                        </a:lnTo>
                        <a:lnTo>
                          <a:pt x="458" y="229"/>
                        </a:lnTo>
                        <a:lnTo>
                          <a:pt x="450" y="246"/>
                        </a:lnTo>
                        <a:lnTo>
                          <a:pt x="424" y="246"/>
                        </a:lnTo>
                        <a:lnTo>
                          <a:pt x="424" y="255"/>
                        </a:lnTo>
                        <a:lnTo>
                          <a:pt x="433" y="263"/>
                        </a:lnTo>
                        <a:lnTo>
                          <a:pt x="424" y="263"/>
                        </a:lnTo>
                        <a:lnTo>
                          <a:pt x="416" y="280"/>
                        </a:lnTo>
                        <a:lnTo>
                          <a:pt x="399" y="280"/>
                        </a:lnTo>
                        <a:lnTo>
                          <a:pt x="407" y="263"/>
                        </a:lnTo>
                        <a:lnTo>
                          <a:pt x="399" y="272"/>
                        </a:lnTo>
                        <a:lnTo>
                          <a:pt x="390" y="272"/>
                        </a:lnTo>
                        <a:lnTo>
                          <a:pt x="390" y="280"/>
                        </a:lnTo>
                        <a:lnTo>
                          <a:pt x="399" y="289"/>
                        </a:lnTo>
                        <a:lnTo>
                          <a:pt x="399" y="297"/>
                        </a:lnTo>
                        <a:lnTo>
                          <a:pt x="390" y="305"/>
                        </a:lnTo>
                        <a:lnTo>
                          <a:pt x="373" y="314"/>
                        </a:lnTo>
                        <a:lnTo>
                          <a:pt x="365" y="322"/>
                        </a:lnTo>
                        <a:lnTo>
                          <a:pt x="356" y="322"/>
                        </a:lnTo>
                        <a:lnTo>
                          <a:pt x="348" y="305"/>
                        </a:lnTo>
                        <a:lnTo>
                          <a:pt x="348" y="331"/>
                        </a:lnTo>
                        <a:lnTo>
                          <a:pt x="339" y="331"/>
                        </a:lnTo>
                        <a:lnTo>
                          <a:pt x="331" y="322"/>
                        </a:lnTo>
                        <a:lnTo>
                          <a:pt x="339" y="331"/>
                        </a:lnTo>
                        <a:lnTo>
                          <a:pt x="322" y="331"/>
                        </a:lnTo>
                        <a:lnTo>
                          <a:pt x="348" y="339"/>
                        </a:lnTo>
                        <a:lnTo>
                          <a:pt x="348" y="348"/>
                        </a:lnTo>
                        <a:lnTo>
                          <a:pt x="348" y="356"/>
                        </a:lnTo>
                        <a:lnTo>
                          <a:pt x="331" y="365"/>
                        </a:lnTo>
                        <a:lnTo>
                          <a:pt x="331" y="356"/>
                        </a:lnTo>
                        <a:lnTo>
                          <a:pt x="322" y="348"/>
                        </a:lnTo>
                        <a:lnTo>
                          <a:pt x="314" y="339"/>
                        </a:lnTo>
                        <a:lnTo>
                          <a:pt x="314" y="331"/>
                        </a:lnTo>
                        <a:lnTo>
                          <a:pt x="305" y="331"/>
                        </a:lnTo>
                        <a:lnTo>
                          <a:pt x="305" y="348"/>
                        </a:lnTo>
                        <a:lnTo>
                          <a:pt x="314" y="365"/>
                        </a:lnTo>
                        <a:lnTo>
                          <a:pt x="305" y="390"/>
                        </a:lnTo>
                        <a:lnTo>
                          <a:pt x="288" y="390"/>
                        </a:lnTo>
                        <a:lnTo>
                          <a:pt x="280" y="390"/>
                        </a:lnTo>
                        <a:lnTo>
                          <a:pt x="280" y="382"/>
                        </a:lnTo>
                        <a:lnTo>
                          <a:pt x="280" y="373"/>
                        </a:lnTo>
                        <a:lnTo>
                          <a:pt x="280" y="365"/>
                        </a:lnTo>
                        <a:lnTo>
                          <a:pt x="280" y="356"/>
                        </a:lnTo>
                        <a:lnTo>
                          <a:pt x="271" y="365"/>
                        </a:lnTo>
                        <a:lnTo>
                          <a:pt x="271" y="356"/>
                        </a:lnTo>
                        <a:lnTo>
                          <a:pt x="271" y="348"/>
                        </a:lnTo>
                        <a:lnTo>
                          <a:pt x="263" y="339"/>
                        </a:lnTo>
                        <a:lnTo>
                          <a:pt x="254" y="339"/>
                        </a:lnTo>
                        <a:lnTo>
                          <a:pt x="246" y="331"/>
                        </a:lnTo>
                        <a:lnTo>
                          <a:pt x="246" y="322"/>
                        </a:lnTo>
                        <a:lnTo>
                          <a:pt x="237" y="322"/>
                        </a:lnTo>
                        <a:lnTo>
                          <a:pt x="237" y="314"/>
                        </a:lnTo>
                        <a:lnTo>
                          <a:pt x="237" y="305"/>
                        </a:lnTo>
                        <a:lnTo>
                          <a:pt x="229" y="305"/>
                        </a:lnTo>
                        <a:lnTo>
                          <a:pt x="229" y="297"/>
                        </a:lnTo>
                        <a:lnTo>
                          <a:pt x="229" y="289"/>
                        </a:lnTo>
                        <a:lnTo>
                          <a:pt x="229" y="280"/>
                        </a:lnTo>
                        <a:lnTo>
                          <a:pt x="220" y="280"/>
                        </a:lnTo>
                        <a:lnTo>
                          <a:pt x="212" y="280"/>
                        </a:lnTo>
                        <a:lnTo>
                          <a:pt x="212" y="272"/>
                        </a:lnTo>
                        <a:lnTo>
                          <a:pt x="203" y="272"/>
                        </a:lnTo>
                        <a:lnTo>
                          <a:pt x="195" y="272"/>
                        </a:lnTo>
                        <a:lnTo>
                          <a:pt x="195" y="263"/>
                        </a:lnTo>
                        <a:close/>
                      </a:path>
                    </a:pathLst>
                  </a:custGeom>
                  <a:solidFill>
                    <a:srgbClr val="8DA3FF"/>
                  </a:solidFill>
                  <a:ln w="12700">
                    <a:solidFill>
                      <a:schemeClr val="tx1"/>
                    </a:solidFill>
                    <a:round/>
                    <a:headEnd/>
                    <a:tailEnd/>
                  </a:ln>
                </p:spPr>
                <p:txBody>
                  <a:bodyPr/>
                  <a:lstStyle/>
                  <a:p>
                    <a:endParaRPr lang="en-US" sz="1350"/>
                  </a:p>
                </p:txBody>
              </p:sp>
              <p:sp>
                <p:nvSpPr>
                  <p:cNvPr id="358" name="Freeform 152"/>
                  <p:cNvSpPr>
                    <a:spLocks/>
                  </p:cNvSpPr>
                  <p:nvPr/>
                </p:nvSpPr>
                <p:spPr bwMode="auto">
                  <a:xfrm>
                    <a:off x="4566" y="2894"/>
                    <a:ext cx="17" cy="17"/>
                  </a:xfrm>
                  <a:custGeom>
                    <a:avLst/>
                    <a:gdLst>
                      <a:gd name="T0" fmla="*/ 0 w 17"/>
                      <a:gd name="T1" fmla="*/ 0 h 17"/>
                      <a:gd name="T2" fmla="*/ 8 w 17"/>
                      <a:gd name="T3" fmla="*/ 0 h 17"/>
                      <a:gd name="T4" fmla="*/ 17 w 17"/>
                      <a:gd name="T5" fmla="*/ 0 h 17"/>
                      <a:gd name="T6" fmla="*/ 0 w 17"/>
                      <a:gd name="T7" fmla="*/ 17 h 17"/>
                      <a:gd name="T8" fmla="*/ 0 w 17"/>
                      <a:gd name="T9" fmla="*/ 0 h 17"/>
                      <a:gd name="T10" fmla="*/ 0 60000 65536"/>
                      <a:gd name="T11" fmla="*/ 0 60000 65536"/>
                      <a:gd name="T12" fmla="*/ 0 60000 65536"/>
                      <a:gd name="T13" fmla="*/ 0 60000 65536"/>
                      <a:gd name="T14" fmla="*/ 0 60000 65536"/>
                      <a:gd name="T15" fmla="*/ 0 w 17"/>
                      <a:gd name="T16" fmla="*/ 0 h 17"/>
                      <a:gd name="T17" fmla="*/ 17 w 17"/>
                      <a:gd name="T18" fmla="*/ 17 h 17"/>
                    </a:gdLst>
                    <a:ahLst/>
                    <a:cxnLst>
                      <a:cxn ang="T10">
                        <a:pos x="T0" y="T1"/>
                      </a:cxn>
                      <a:cxn ang="T11">
                        <a:pos x="T2" y="T3"/>
                      </a:cxn>
                      <a:cxn ang="T12">
                        <a:pos x="T4" y="T5"/>
                      </a:cxn>
                      <a:cxn ang="T13">
                        <a:pos x="T6" y="T7"/>
                      </a:cxn>
                      <a:cxn ang="T14">
                        <a:pos x="T8" y="T9"/>
                      </a:cxn>
                    </a:cxnLst>
                    <a:rect l="T15" t="T16" r="T17" b="T18"/>
                    <a:pathLst>
                      <a:path w="17" h="17">
                        <a:moveTo>
                          <a:pt x="0" y="0"/>
                        </a:moveTo>
                        <a:lnTo>
                          <a:pt x="8" y="0"/>
                        </a:lnTo>
                        <a:lnTo>
                          <a:pt x="17" y="0"/>
                        </a:lnTo>
                        <a:lnTo>
                          <a:pt x="0" y="17"/>
                        </a:lnTo>
                        <a:lnTo>
                          <a:pt x="0" y="0"/>
                        </a:lnTo>
                        <a:close/>
                      </a:path>
                    </a:pathLst>
                  </a:custGeom>
                  <a:solidFill>
                    <a:srgbClr val="8DA3FF"/>
                  </a:solidFill>
                  <a:ln w="12700">
                    <a:solidFill>
                      <a:schemeClr val="tx1"/>
                    </a:solidFill>
                    <a:round/>
                    <a:headEnd/>
                    <a:tailEnd/>
                  </a:ln>
                </p:spPr>
                <p:txBody>
                  <a:bodyPr/>
                  <a:lstStyle/>
                  <a:p>
                    <a:endParaRPr lang="en-US" sz="1350"/>
                  </a:p>
                </p:txBody>
              </p:sp>
              <p:sp>
                <p:nvSpPr>
                  <p:cNvPr id="359" name="Freeform 153"/>
                  <p:cNvSpPr>
                    <a:spLocks/>
                  </p:cNvSpPr>
                  <p:nvPr/>
                </p:nvSpPr>
                <p:spPr bwMode="auto">
                  <a:xfrm>
                    <a:off x="3071" y="2462"/>
                    <a:ext cx="518" cy="466"/>
                  </a:xfrm>
                  <a:custGeom>
                    <a:avLst/>
                    <a:gdLst>
                      <a:gd name="T0" fmla="*/ 17 w 518"/>
                      <a:gd name="T1" fmla="*/ 127 h 466"/>
                      <a:gd name="T2" fmla="*/ 51 w 518"/>
                      <a:gd name="T3" fmla="*/ 17 h 466"/>
                      <a:gd name="T4" fmla="*/ 187 w 518"/>
                      <a:gd name="T5" fmla="*/ 8 h 466"/>
                      <a:gd name="T6" fmla="*/ 331 w 518"/>
                      <a:gd name="T7" fmla="*/ 8 h 466"/>
                      <a:gd name="T8" fmla="*/ 459 w 518"/>
                      <a:gd name="T9" fmla="*/ 0 h 466"/>
                      <a:gd name="T10" fmla="*/ 467 w 518"/>
                      <a:gd name="T11" fmla="*/ 17 h 466"/>
                      <a:gd name="T12" fmla="*/ 459 w 518"/>
                      <a:gd name="T13" fmla="*/ 34 h 466"/>
                      <a:gd name="T14" fmla="*/ 442 w 518"/>
                      <a:gd name="T15" fmla="*/ 50 h 466"/>
                      <a:gd name="T16" fmla="*/ 510 w 518"/>
                      <a:gd name="T17" fmla="*/ 67 h 466"/>
                      <a:gd name="T18" fmla="*/ 501 w 518"/>
                      <a:gd name="T19" fmla="*/ 76 h 466"/>
                      <a:gd name="T20" fmla="*/ 501 w 518"/>
                      <a:gd name="T21" fmla="*/ 84 h 466"/>
                      <a:gd name="T22" fmla="*/ 484 w 518"/>
                      <a:gd name="T23" fmla="*/ 93 h 466"/>
                      <a:gd name="T24" fmla="*/ 493 w 518"/>
                      <a:gd name="T25" fmla="*/ 110 h 466"/>
                      <a:gd name="T26" fmla="*/ 484 w 518"/>
                      <a:gd name="T27" fmla="*/ 118 h 466"/>
                      <a:gd name="T28" fmla="*/ 476 w 518"/>
                      <a:gd name="T29" fmla="*/ 127 h 466"/>
                      <a:gd name="T30" fmla="*/ 476 w 518"/>
                      <a:gd name="T31" fmla="*/ 127 h 466"/>
                      <a:gd name="T32" fmla="*/ 467 w 518"/>
                      <a:gd name="T33" fmla="*/ 135 h 466"/>
                      <a:gd name="T34" fmla="*/ 476 w 518"/>
                      <a:gd name="T35" fmla="*/ 144 h 466"/>
                      <a:gd name="T36" fmla="*/ 476 w 518"/>
                      <a:gd name="T37" fmla="*/ 161 h 466"/>
                      <a:gd name="T38" fmla="*/ 467 w 518"/>
                      <a:gd name="T39" fmla="*/ 169 h 466"/>
                      <a:gd name="T40" fmla="*/ 450 w 518"/>
                      <a:gd name="T41" fmla="*/ 195 h 466"/>
                      <a:gd name="T42" fmla="*/ 459 w 518"/>
                      <a:gd name="T43" fmla="*/ 203 h 466"/>
                      <a:gd name="T44" fmla="*/ 442 w 518"/>
                      <a:gd name="T45" fmla="*/ 211 h 466"/>
                      <a:gd name="T46" fmla="*/ 442 w 518"/>
                      <a:gd name="T47" fmla="*/ 211 h 466"/>
                      <a:gd name="T48" fmla="*/ 433 w 518"/>
                      <a:gd name="T49" fmla="*/ 228 h 466"/>
                      <a:gd name="T50" fmla="*/ 433 w 518"/>
                      <a:gd name="T51" fmla="*/ 228 h 466"/>
                      <a:gd name="T52" fmla="*/ 433 w 518"/>
                      <a:gd name="T53" fmla="*/ 237 h 466"/>
                      <a:gd name="T54" fmla="*/ 433 w 518"/>
                      <a:gd name="T55" fmla="*/ 254 h 466"/>
                      <a:gd name="T56" fmla="*/ 425 w 518"/>
                      <a:gd name="T57" fmla="*/ 262 h 466"/>
                      <a:gd name="T58" fmla="*/ 416 w 518"/>
                      <a:gd name="T59" fmla="*/ 279 h 466"/>
                      <a:gd name="T60" fmla="*/ 408 w 518"/>
                      <a:gd name="T61" fmla="*/ 288 h 466"/>
                      <a:gd name="T62" fmla="*/ 391 w 518"/>
                      <a:gd name="T63" fmla="*/ 296 h 466"/>
                      <a:gd name="T64" fmla="*/ 391 w 518"/>
                      <a:gd name="T65" fmla="*/ 305 h 466"/>
                      <a:gd name="T66" fmla="*/ 391 w 518"/>
                      <a:gd name="T67" fmla="*/ 322 h 466"/>
                      <a:gd name="T68" fmla="*/ 391 w 518"/>
                      <a:gd name="T69" fmla="*/ 330 h 466"/>
                      <a:gd name="T70" fmla="*/ 382 w 518"/>
                      <a:gd name="T71" fmla="*/ 339 h 466"/>
                      <a:gd name="T72" fmla="*/ 391 w 518"/>
                      <a:gd name="T73" fmla="*/ 356 h 466"/>
                      <a:gd name="T74" fmla="*/ 374 w 518"/>
                      <a:gd name="T75" fmla="*/ 356 h 466"/>
                      <a:gd name="T76" fmla="*/ 382 w 518"/>
                      <a:gd name="T77" fmla="*/ 364 h 466"/>
                      <a:gd name="T78" fmla="*/ 365 w 518"/>
                      <a:gd name="T79" fmla="*/ 372 h 466"/>
                      <a:gd name="T80" fmla="*/ 365 w 518"/>
                      <a:gd name="T81" fmla="*/ 381 h 466"/>
                      <a:gd name="T82" fmla="*/ 365 w 518"/>
                      <a:gd name="T83" fmla="*/ 398 h 466"/>
                      <a:gd name="T84" fmla="*/ 374 w 518"/>
                      <a:gd name="T85" fmla="*/ 389 h 466"/>
                      <a:gd name="T86" fmla="*/ 374 w 518"/>
                      <a:gd name="T87" fmla="*/ 406 h 466"/>
                      <a:gd name="T88" fmla="*/ 382 w 518"/>
                      <a:gd name="T89" fmla="*/ 398 h 466"/>
                      <a:gd name="T90" fmla="*/ 382 w 518"/>
                      <a:gd name="T91" fmla="*/ 423 h 466"/>
                      <a:gd name="T92" fmla="*/ 382 w 518"/>
                      <a:gd name="T93" fmla="*/ 432 h 466"/>
                      <a:gd name="T94" fmla="*/ 374 w 518"/>
                      <a:gd name="T95" fmla="*/ 440 h 466"/>
                      <a:gd name="T96" fmla="*/ 365 w 518"/>
                      <a:gd name="T97" fmla="*/ 457 h 466"/>
                      <a:gd name="T98" fmla="*/ 153 w 518"/>
                      <a:gd name="T99" fmla="*/ 466 h 466"/>
                      <a:gd name="T100" fmla="*/ 68 w 518"/>
                      <a:gd name="T101" fmla="*/ 398 h 466"/>
                      <a:gd name="T102" fmla="*/ 51 w 518"/>
                      <a:gd name="T103" fmla="*/ 389 h 466"/>
                      <a:gd name="T104" fmla="*/ 43 w 518"/>
                      <a:gd name="T105" fmla="*/ 389 h 466"/>
                      <a:gd name="T106" fmla="*/ 26 w 518"/>
                      <a:gd name="T107" fmla="*/ 398 h 466"/>
                      <a:gd name="T108" fmla="*/ 26 w 518"/>
                      <a:gd name="T109" fmla="*/ 389 h 466"/>
                      <a:gd name="T110" fmla="*/ 17 w 518"/>
                      <a:gd name="T111" fmla="*/ 347 h 46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518"/>
                      <a:gd name="T169" fmla="*/ 0 h 466"/>
                      <a:gd name="T170" fmla="*/ 518 w 518"/>
                      <a:gd name="T171" fmla="*/ 466 h 46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518" h="466">
                        <a:moveTo>
                          <a:pt x="17" y="313"/>
                        </a:moveTo>
                        <a:lnTo>
                          <a:pt x="26" y="271"/>
                        </a:lnTo>
                        <a:lnTo>
                          <a:pt x="26" y="245"/>
                        </a:lnTo>
                        <a:lnTo>
                          <a:pt x="26" y="220"/>
                        </a:lnTo>
                        <a:lnTo>
                          <a:pt x="26" y="161"/>
                        </a:lnTo>
                        <a:lnTo>
                          <a:pt x="17" y="127"/>
                        </a:lnTo>
                        <a:lnTo>
                          <a:pt x="17" y="110"/>
                        </a:lnTo>
                        <a:lnTo>
                          <a:pt x="9" y="67"/>
                        </a:lnTo>
                        <a:lnTo>
                          <a:pt x="9" y="59"/>
                        </a:lnTo>
                        <a:lnTo>
                          <a:pt x="0" y="17"/>
                        </a:lnTo>
                        <a:lnTo>
                          <a:pt x="51" y="17"/>
                        </a:lnTo>
                        <a:lnTo>
                          <a:pt x="77" y="17"/>
                        </a:lnTo>
                        <a:lnTo>
                          <a:pt x="102" y="17"/>
                        </a:lnTo>
                        <a:lnTo>
                          <a:pt x="136" y="17"/>
                        </a:lnTo>
                        <a:lnTo>
                          <a:pt x="178" y="8"/>
                        </a:lnTo>
                        <a:lnTo>
                          <a:pt x="187" y="8"/>
                        </a:lnTo>
                        <a:lnTo>
                          <a:pt x="212" y="8"/>
                        </a:lnTo>
                        <a:lnTo>
                          <a:pt x="255" y="8"/>
                        </a:lnTo>
                        <a:lnTo>
                          <a:pt x="297" y="8"/>
                        </a:lnTo>
                        <a:lnTo>
                          <a:pt x="323" y="8"/>
                        </a:lnTo>
                        <a:lnTo>
                          <a:pt x="331" y="8"/>
                        </a:lnTo>
                        <a:lnTo>
                          <a:pt x="357" y="8"/>
                        </a:lnTo>
                        <a:lnTo>
                          <a:pt x="391" y="0"/>
                        </a:lnTo>
                        <a:lnTo>
                          <a:pt x="416" y="0"/>
                        </a:lnTo>
                        <a:lnTo>
                          <a:pt x="450" y="0"/>
                        </a:lnTo>
                        <a:lnTo>
                          <a:pt x="459" y="0"/>
                        </a:lnTo>
                        <a:lnTo>
                          <a:pt x="459" y="8"/>
                        </a:lnTo>
                        <a:lnTo>
                          <a:pt x="467" y="8"/>
                        </a:lnTo>
                        <a:lnTo>
                          <a:pt x="467" y="17"/>
                        </a:lnTo>
                        <a:lnTo>
                          <a:pt x="467" y="25"/>
                        </a:lnTo>
                        <a:lnTo>
                          <a:pt x="459" y="34"/>
                        </a:lnTo>
                        <a:lnTo>
                          <a:pt x="450" y="42"/>
                        </a:lnTo>
                        <a:lnTo>
                          <a:pt x="450" y="50"/>
                        </a:lnTo>
                        <a:lnTo>
                          <a:pt x="442" y="50"/>
                        </a:lnTo>
                        <a:lnTo>
                          <a:pt x="442" y="67"/>
                        </a:lnTo>
                        <a:lnTo>
                          <a:pt x="450" y="67"/>
                        </a:lnTo>
                        <a:lnTo>
                          <a:pt x="484" y="59"/>
                        </a:lnTo>
                        <a:lnTo>
                          <a:pt x="501" y="59"/>
                        </a:lnTo>
                        <a:lnTo>
                          <a:pt x="510" y="67"/>
                        </a:lnTo>
                        <a:lnTo>
                          <a:pt x="518" y="67"/>
                        </a:lnTo>
                        <a:lnTo>
                          <a:pt x="510" y="76"/>
                        </a:lnTo>
                        <a:lnTo>
                          <a:pt x="510" y="67"/>
                        </a:lnTo>
                        <a:lnTo>
                          <a:pt x="501" y="67"/>
                        </a:lnTo>
                        <a:lnTo>
                          <a:pt x="501" y="76"/>
                        </a:lnTo>
                        <a:lnTo>
                          <a:pt x="510" y="76"/>
                        </a:lnTo>
                        <a:lnTo>
                          <a:pt x="510" y="84"/>
                        </a:lnTo>
                        <a:lnTo>
                          <a:pt x="501" y="84"/>
                        </a:lnTo>
                        <a:lnTo>
                          <a:pt x="501" y="93"/>
                        </a:lnTo>
                        <a:lnTo>
                          <a:pt x="493" y="93"/>
                        </a:lnTo>
                        <a:lnTo>
                          <a:pt x="484" y="93"/>
                        </a:lnTo>
                        <a:lnTo>
                          <a:pt x="484" y="101"/>
                        </a:lnTo>
                        <a:lnTo>
                          <a:pt x="493" y="101"/>
                        </a:lnTo>
                        <a:lnTo>
                          <a:pt x="493" y="110"/>
                        </a:lnTo>
                        <a:lnTo>
                          <a:pt x="484" y="110"/>
                        </a:lnTo>
                        <a:lnTo>
                          <a:pt x="484" y="118"/>
                        </a:lnTo>
                        <a:lnTo>
                          <a:pt x="493" y="118"/>
                        </a:lnTo>
                        <a:lnTo>
                          <a:pt x="484" y="118"/>
                        </a:lnTo>
                        <a:lnTo>
                          <a:pt x="476" y="118"/>
                        </a:lnTo>
                        <a:lnTo>
                          <a:pt x="476" y="127"/>
                        </a:lnTo>
                        <a:lnTo>
                          <a:pt x="484" y="135"/>
                        </a:lnTo>
                        <a:lnTo>
                          <a:pt x="476" y="135"/>
                        </a:lnTo>
                        <a:lnTo>
                          <a:pt x="476" y="127"/>
                        </a:lnTo>
                        <a:lnTo>
                          <a:pt x="467" y="127"/>
                        </a:lnTo>
                        <a:lnTo>
                          <a:pt x="467" y="135"/>
                        </a:lnTo>
                        <a:lnTo>
                          <a:pt x="467" y="144"/>
                        </a:lnTo>
                        <a:lnTo>
                          <a:pt x="467" y="135"/>
                        </a:lnTo>
                        <a:lnTo>
                          <a:pt x="476" y="135"/>
                        </a:lnTo>
                        <a:lnTo>
                          <a:pt x="476" y="144"/>
                        </a:lnTo>
                        <a:lnTo>
                          <a:pt x="467" y="144"/>
                        </a:lnTo>
                        <a:lnTo>
                          <a:pt x="476" y="144"/>
                        </a:lnTo>
                        <a:lnTo>
                          <a:pt x="467" y="152"/>
                        </a:lnTo>
                        <a:lnTo>
                          <a:pt x="467" y="161"/>
                        </a:lnTo>
                        <a:lnTo>
                          <a:pt x="476" y="161"/>
                        </a:lnTo>
                        <a:lnTo>
                          <a:pt x="476" y="169"/>
                        </a:lnTo>
                        <a:lnTo>
                          <a:pt x="476" y="178"/>
                        </a:lnTo>
                        <a:lnTo>
                          <a:pt x="467" y="169"/>
                        </a:lnTo>
                        <a:lnTo>
                          <a:pt x="467" y="178"/>
                        </a:lnTo>
                        <a:lnTo>
                          <a:pt x="467" y="186"/>
                        </a:lnTo>
                        <a:lnTo>
                          <a:pt x="450" y="186"/>
                        </a:lnTo>
                        <a:lnTo>
                          <a:pt x="450" y="195"/>
                        </a:lnTo>
                        <a:lnTo>
                          <a:pt x="459" y="195"/>
                        </a:lnTo>
                        <a:lnTo>
                          <a:pt x="459" y="203"/>
                        </a:lnTo>
                        <a:lnTo>
                          <a:pt x="459" y="211"/>
                        </a:lnTo>
                        <a:lnTo>
                          <a:pt x="450" y="211"/>
                        </a:lnTo>
                        <a:lnTo>
                          <a:pt x="442" y="211"/>
                        </a:lnTo>
                        <a:lnTo>
                          <a:pt x="433" y="211"/>
                        </a:lnTo>
                        <a:lnTo>
                          <a:pt x="442" y="211"/>
                        </a:lnTo>
                        <a:lnTo>
                          <a:pt x="442" y="220"/>
                        </a:lnTo>
                        <a:lnTo>
                          <a:pt x="442" y="228"/>
                        </a:lnTo>
                        <a:lnTo>
                          <a:pt x="433" y="228"/>
                        </a:lnTo>
                        <a:lnTo>
                          <a:pt x="433" y="220"/>
                        </a:lnTo>
                        <a:lnTo>
                          <a:pt x="433" y="228"/>
                        </a:lnTo>
                        <a:lnTo>
                          <a:pt x="442" y="228"/>
                        </a:lnTo>
                        <a:lnTo>
                          <a:pt x="442" y="237"/>
                        </a:lnTo>
                        <a:lnTo>
                          <a:pt x="433" y="237"/>
                        </a:lnTo>
                        <a:lnTo>
                          <a:pt x="425" y="228"/>
                        </a:lnTo>
                        <a:lnTo>
                          <a:pt x="425" y="237"/>
                        </a:lnTo>
                        <a:lnTo>
                          <a:pt x="425" y="245"/>
                        </a:lnTo>
                        <a:lnTo>
                          <a:pt x="433" y="254"/>
                        </a:lnTo>
                        <a:lnTo>
                          <a:pt x="425" y="254"/>
                        </a:lnTo>
                        <a:lnTo>
                          <a:pt x="425" y="262"/>
                        </a:lnTo>
                        <a:lnTo>
                          <a:pt x="433" y="262"/>
                        </a:lnTo>
                        <a:lnTo>
                          <a:pt x="425" y="262"/>
                        </a:lnTo>
                        <a:lnTo>
                          <a:pt x="425" y="271"/>
                        </a:lnTo>
                        <a:lnTo>
                          <a:pt x="425" y="279"/>
                        </a:lnTo>
                        <a:lnTo>
                          <a:pt x="416" y="279"/>
                        </a:lnTo>
                        <a:lnTo>
                          <a:pt x="416" y="271"/>
                        </a:lnTo>
                        <a:lnTo>
                          <a:pt x="408" y="279"/>
                        </a:lnTo>
                        <a:lnTo>
                          <a:pt x="408" y="288"/>
                        </a:lnTo>
                        <a:lnTo>
                          <a:pt x="408" y="296"/>
                        </a:lnTo>
                        <a:lnTo>
                          <a:pt x="399" y="296"/>
                        </a:lnTo>
                        <a:lnTo>
                          <a:pt x="391" y="288"/>
                        </a:lnTo>
                        <a:lnTo>
                          <a:pt x="391" y="296"/>
                        </a:lnTo>
                        <a:lnTo>
                          <a:pt x="408" y="305"/>
                        </a:lnTo>
                        <a:lnTo>
                          <a:pt x="399" y="305"/>
                        </a:lnTo>
                        <a:lnTo>
                          <a:pt x="391" y="305"/>
                        </a:lnTo>
                        <a:lnTo>
                          <a:pt x="391" y="313"/>
                        </a:lnTo>
                        <a:lnTo>
                          <a:pt x="399" y="313"/>
                        </a:lnTo>
                        <a:lnTo>
                          <a:pt x="399" y="322"/>
                        </a:lnTo>
                        <a:lnTo>
                          <a:pt x="391" y="322"/>
                        </a:lnTo>
                        <a:lnTo>
                          <a:pt x="391" y="330"/>
                        </a:lnTo>
                        <a:lnTo>
                          <a:pt x="382" y="330"/>
                        </a:lnTo>
                        <a:lnTo>
                          <a:pt x="382" y="322"/>
                        </a:lnTo>
                        <a:lnTo>
                          <a:pt x="382" y="330"/>
                        </a:lnTo>
                        <a:lnTo>
                          <a:pt x="382" y="339"/>
                        </a:lnTo>
                        <a:lnTo>
                          <a:pt x="382" y="347"/>
                        </a:lnTo>
                        <a:lnTo>
                          <a:pt x="391" y="356"/>
                        </a:lnTo>
                        <a:lnTo>
                          <a:pt x="382" y="356"/>
                        </a:lnTo>
                        <a:lnTo>
                          <a:pt x="374" y="356"/>
                        </a:lnTo>
                        <a:lnTo>
                          <a:pt x="374" y="364"/>
                        </a:lnTo>
                        <a:lnTo>
                          <a:pt x="382" y="364"/>
                        </a:lnTo>
                        <a:lnTo>
                          <a:pt x="382" y="372"/>
                        </a:lnTo>
                        <a:lnTo>
                          <a:pt x="374" y="364"/>
                        </a:lnTo>
                        <a:lnTo>
                          <a:pt x="365" y="364"/>
                        </a:lnTo>
                        <a:lnTo>
                          <a:pt x="365" y="372"/>
                        </a:lnTo>
                        <a:lnTo>
                          <a:pt x="374" y="372"/>
                        </a:lnTo>
                        <a:lnTo>
                          <a:pt x="374" y="381"/>
                        </a:lnTo>
                        <a:lnTo>
                          <a:pt x="365" y="381"/>
                        </a:lnTo>
                        <a:lnTo>
                          <a:pt x="365" y="389"/>
                        </a:lnTo>
                        <a:lnTo>
                          <a:pt x="374" y="389"/>
                        </a:lnTo>
                        <a:lnTo>
                          <a:pt x="365" y="398"/>
                        </a:lnTo>
                        <a:lnTo>
                          <a:pt x="374" y="398"/>
                        </a:lnTo>
                        <a:lnTo>
                          <a:pt x="374" y="389"/>
                        </a:lnTo>
                        <a:lnTo>
                          <a:pt x="382" y="398"/>
                        </a:lnTo>
                        <a:lnTo>
                          <a:pt x="374" y="398"/>
                        </a:lnTo>
                        <a:lnTo>
                          <a:pt x="374" y="406"/>
                        </a:lnTo>
                        <a:lnTo>
                          <a:pt x="382" y="398"/>
                        </a:lnTo>
                        <a:lnTo>
                          <a:pt x="382" y="406"/>
                        </a:lnTo>
                        <a:lnTo>
                          <a:pt x="374" y="406"/>
                        </a:lnTo>
                        <a:lnTo>
                          <a:pt x="374" y="415"/>
                        </a:lnTo>
                        <a:lnTo>
                          <a:pt x="382" y="423"/>
                        </a:lnTo>
                        <a:lnTo>
                          <a:pt x="382" y="415"/>
                        </a:lnTo>
                        <a:lnTo>
                          <a:pt x="391" y="415"/>
                        </a:lnTo>
                        <a:lnTo>
                          <a:pt x="391" y="423"/>
                        </a:lnTo>
                        <a:lnTo>
                          <a:pt x="382" y="423"/>
                        </a:lnTo>
                        <a:lnTo>
                          <a:pt x="382" y="432"/>
                        </a:lnTo>
                        <a:lnTo>
                          <a:pt x="382" y="440"/>
                        </a:lnTo>
                        <a:lnTo>
                          <a:pt x="374" y="440"/>
                        </a:lnTo>
                        <a:lnTo>
                          <a:pt x="382" y="449"/>
                        </a:lnTo>
                        <a:lnTo>
                          <a:pt x="374" y="449"/>
                        </a:lnTo>
                        <a:lnTo>
                          <a:pt x="374" y="457"/>
                        </a:lnTo>
                        <a:lnTo>
                          <a:pt x="365" y="457"/>
                        </a:lnTo>
                        <a:lnTo>
                          <a:pt x="348" y="457"/>
                        </a:lnTo>
                        <a:lnTo>
                          <a:pt x="280" y="457"/>
                        </a:lnTo>
                        <a:lnTo>
                          <a:pt x="212" y="457"/>
                        </a:lnTo>
                        <a:lnTo>
                          <a:pt x="178" y="457"/>
                        </a:lnTo>
                        <a:lnTo>
                          <a:pt x="153" y="466"/>
                        </a:lnTo>
                        <a:lnTo>
                          <a:pt x="127" y="466"/>
                        </a:lnTo>
                        <a:lnTo>
                          <a:pt x="94" y="466"/>
                        </a:lnTo>
                        <a:lnTo>
                          <a:pt x="68" y="466"/>
                        </a:lnTo>
                        <a:lnTo>
                          <a:pt x="68" y="432"/>
                        </a:lnTo>
                        <a:lnTo>
                          <a:pt x="68" y="398"/>
                        </a:lnTo>
                        <a:lnTo>
                          <a:pt x="68" y="389"/>
                        </a:lnTo>
                        <a:lnTo>
                          <a:pt x="60" y="389"/>
                        </a:lnTo>
                        <a:lnTo>
                          <a:pt x="51" y="398"/>
                        </a:lnTo>
                        <a:lnTo>
                          <a:pt x="51" y="389"/>
                        </a:lnTo>
                        <a:lnTo>
                          <a:pt x="51" y="398"/>
                        </a:lnTo>
                        <a:lnTo>
                          <a:pt x="43" y="398"/>
                        </a:lnTo>
                        <a:lnTo>
                          <a:pt x="51" y="389"/>
                        </a:lnTo>
                        <a:lnTo>
                          <a:pt x="43" y="389"/>
                        </a:lnTo>
                        <a:lnTo>
                          <a:pt x="43" y="398"/>
                        </a:lnTo>
                        <a:lnTo>
                          <a:pt x="43" y="389"/>
                        </a:lnTo>
                        <a:lnTo>
                          <a:pt x="43" y="398"/>
                        </a:lnTo>
                        <a:lnTo>
                          <a:pt x="34" y="389"/>
                        </a:lnTo>
                        <a:lnTo>
                          <a:pt x="34" y="398"/>
                        </a:lnTo>
                        <a:lnTo>
                          <a:pt x="26" y="398"/>
                        </a:lnTo>
                        <a:lnTo>
                          <a:pt x="34" y="389"/>
                        </a:lnTo>
                        <a:lnTo>
                          <a:pt x="26" y="389"/>
                        </a:lnTo>
                        <a:lnTo>
                          <a:pt x="17" y="389"/>
                        </a:lnTo>
                        <a:lnTo>
                          <a:pt x="17" y="347"/>
                        </a:lnTo>
                        <a:lnTo>
                          <a:pt x="17" y="313"/>
                        </a:lnTo>
                        <a:close/>
                      </a:path>
                    </a:pathLst>
                  </a:custGeom>
                  <a:solidFill>
                    <a:srgbClr val="8DA3FF"/>
                  </a:solidFill>
                  <a:ln w="12700">
                    <a:solidFill>
                      <a:schemeClr val="tx1"/>
                    </a:solidFill>
                    <a:round/>
                    <a:headEnd/>
                    <a:tailEnd/>
                  </a:ln>
                </p:spPr>
                <p:txBody>
                  <a:bodyPr/>
                  <a:lstStyle/>
                  <a:p>
                    <a:endParaRPr lang="en-US" sz="1350"/>
                  </a:p>
                </p:txBody>
              </p:sp>
              <p:sp>
                <p:nvSpPr>
                  <p:cNvPr id="360" name="Freeform 154"/>
                  <p:cNvSpPr>
                    <a:spLocks/>
                  </p:cNvSpPr>
                  <p:nvPr/>
                </p:nvSpPr>
                <p:spPr bwMode="auto">
                  <a:xfrm>
                    <a:off x="3139" y="2919"/>
                    <a:ext cx="578" cy="509"/>
                  </a:xfrm>
                  <a:custGeom>
                    <a:avLst/>
                    <a:gdLst>
                      <a:gd name="T0" fmla="*/ 42 w 578"/>
                      <a:gd name="T1" fmla="*/ 339 h 509"/>
                      <a:gd name="T2" fmla="*/ 42 w 578"/>
                      <a:gd name="T3" fmla="*/ 322 h 509"/>
                      <a:gd name="T4" fmla="*/ 51 w 578"/>
                      <a:gd name="T5" fmla="*/ 314 h 509"/>
                      <a:gd name="T6" fmla="*/ 59 w 578"/>
                      <a:gd name="T7" fmla="*/ 288 h 509"/>
                      <a:gd name="T8" fmla="*/ 59 w 578"/>
                      <a:gd name="T9" fmla="*/ 280 h 509"/>
                      <a:gd name="T10" fmla="*/ 59 w 578"/>
                      <a:gd name="T11" fmla="*/ 263 h 509"/>
                      <a:gd name="T12" fmla="*/ 59 w 578"/>
                      <a:gd name="T13" fmla="*/ 254 h 509"/>
                      <a:gd name="T14" fmla="*/ 59 w 578"/>
                      <a:gd name="T15" fmla="*/ 246 h 509"/>
                      <a:gd name="T16" fmla="*/ 51 w 578"/>
                      <a:gd name="T17" fmla="*/ 229 h 509"/>
                      <a:gd name="T18" fmla="*/ 42 w 578"/>
                      <a:gd name="T19" fmla="*/ 212 h 509"/>
                      <a:gd name="T20" fmla="*/ 42 w 578"/>
                      <a:gd name="T21" fmla="*/ 195 h 509"/>
                      <a:gd name="T22" fmla="*/ 26 w 578"/>
                      <a:gd name="T23" fmla="*/ 187 h 509"/>
                      <a:gd name="T24" fmla="*/ 26 w 578"/>
                      <a:gd name="T25" fmla="*/ 170 h 509"/>
                      <a:gd name="T26" fmla="*/ 17 w 578"/>
                      <a:gd name="T27" fmla="*/ 153 h 509"/>
                      <a:gd name="T28" fmla="*/ 0 w 578"/>
                      <a:gd name="T29" fmla="*/ 51 h 509"/>
                      <a:gd name="T30" fmla="*/ 144 w 578"/>
                      <a:gd name="T31" fmla="*/ 0 h 509"/>
                      <a:gd name="T32" fmla="*/ 306 w 578"/>
                      <a:gd name="T33" fmla="*/ 9 h 509"/>
                      <a:gd name="T34" fmla="*/ 314 w 578"/>
                      <a:gd name="T35" fmla="*/ 17 h 509"/>
                      <a:gd name="T36" fmla="*/ 314 w 578"/>
                      <a:gd name="T37" fmla="*/ 51 h 509"/>
                      <a:gd name="T38" fmla="*/ 323 w 578"/>
                      <a:gd name="T39" fmla="*/ 51 h 509"/>
                      <a:gd name="T40" fmla="*/ 314 w 578"/>
                      <a:gd name="T41" fmla="*/ 59 h 509"/>
                      <a:gd name="T42" fmla="*/ 331 w 578"/>
                      <a:gd name="T43" fmla="*/ 76 h 509"/>
                      <a:gd name="T44" fmla="*/ 331 w 578"/>
                      <a:gd name="T45" fmla="*/ 93 h 509"/>
                      <a:gd name="T46" fmla="*/ 314 w 578"/>
                      <a:gd name="T47" fmla="*/ 102 h 509"/>
                      <a:gd name="T48" fmla="*/ 331 w 578"/>
                      <a:gd name="T49" fmla="*/ 102 h 509"/>
                      <a:gd name="T50" fmla="*/ 314 w 578"/>
                      <a:gd name="T51" fmla="*/ 119 h 509"/>
                      <a:gd name="T52" fmla="*/ 306 w 578"/>
                      <a:gd name="T53" fmla="*/ 144 h 509"/>
                      <a:gd name="T54" fmla="*/ 297 w 578"/>
                      <a:gd name="T55" fmla="*/ 161 h 509"/>
                      <a:gd name="T56" fmla="*/ 289 w 578"/>
                      <a:gd name="T57" fmla="*/ 161 h 509"/>
                      <a:gd name="T58" fmla="*/ 289 w 578"/>
                      <a:gd name="T59" fmla="*/ 178 h 509"/>
                      <a:gd name="T60" fmla="*/ 289 w 578"/>
                      <a:gd name="T61" fmla="*/ 204 h 509"/>
                      <a:gd name="T62" fmla="*/ 272 w 578"/>
                      <a:gd name="T63" fmla="*/ 204 h 509"/>
                      <a:gd name="T64" fmla="*/ 272 w 578"/>
                      <a:gd name="T65" fmla="*/ 220 h 509"/>
                      <a:gd name="T66" fmla="*/ 280 w 578"/>
                      <a:gd name="T67" fmla="*/ 254 h 509"/>
                      <a:gd name="T68" fmla="*/ 425 w 578"/>
                      <a:gd name="T69" fmla="*/ 246 h 509"/>
                      <a:gd name="T70" fmla="*/ 476 w 578"/>
                      <a:gd name="T71" fmla="*/ 254 h 509"/>
                      <a:gd name="T72" fmla="*/ 476 w 578"/>
                      <a:gd name="T73" fmla="*/ 271 h 509"/>
                      <a:gd name="T74" fmla="*/ 467 w 578"/>
                      <a:gd name="T75" fmla="*/ 280 h 509"/>
                      <a:gd name="T76" fmla="*/ 476 w 578"/>
                      <a:gd name="T77" fmla="*/ 297 h 509"/>
                      <a:gd name="T78" fmla="*/ 484 w 578"/>
                      <a:gd name="T79" fmla="*/ 314 h 509"/>
                      <a:gd name="T80" fmla="*/ 493 w 578"/>
                      <a:gd name="T81" fmla="*/ 331 h 509"/>
                      <a:gd name="T82" fmla="*/ 459 w 578"/>
                      <a:gd name="T83" fmla="*/ 339 h 509"/>
                      <a:gd name="T84" fmla="*/ 459 w 578"/>
                      <a:gd name="T85" fmla="*/ 365 h 509"/>
                      <a:gd name="T86" fmla="*/ 476 w 578"/>
                      <a:gd name="T87" fmla="*/ 373 h 509"/>
                      <a:gd name="T88" fmla="*/ 518 w 578"/>
                      <a:gd name="T89" fmla="*/ 373 h 509"/>
                      <a:gd name="T90" fmla="*/ 510 w 578"/>
                      <a:gd name="T91" fmla="*/ 407 h 509"/>
                      <a:gd name="T92" fmla="*/ 493 w 578"/>
                      <a:gd name="T93" fmla="*/ 415 h 509"/>
                      <a:gd name="T94" fmla="*/ 535 w 578"/>
                      <a:gd name="T95" fmla="*/ 449 h 509"/>
                      <a:gd name="T96" fmla="*/ 569 w 578"/>
                      <a:gd name="T97" fmla="*/ 475 h 509"/>
                      <a:gd name="T98" fmla="*/ 552 w 578"/>
                      <a:gd name="T99" fmla="*/ 492 h 509"/>
                      <a:gd name="T100" fmla="*/ 527 w 578"/>
                      <a:gd name="T101" fmla="*/ 466 h 509"/>
                      <a:gd name="T102" fmla="*/ 467 w 578"/>
                      <a:gd name="T103" fmla="*/ 441 h 509"/>
                      <a:gd name="T104" fmla="*/ 459 w 578"/>
                      <a:gd name="T105" fmla="*/ 449 h 509"/>
                      <a:gd name="T106" fmla="*/ 459 w 578"/>
                      <a:gd name="T107" fmla="*/ 483 h 509"/>
                      <a:gd name="T108" fmla="*/ 416 w 578"/>
                      <a:gd name="T109" fmla="*/ 466 h 509"/>
                      <a:gd name="T110" fmla="*/ 391 w 578"/>
                      <a:gd name="T111" fmla="*/ 483 h 509"/>
                      <a:gd name="T112" fmla="*/ 374 w 578"/>
                      <a:gd name="T113" fmla="*/ 475 h 509"/>
                      <a:gd name="T114" fmla="*/ 289 w 578"/>
                      <a:gd name="T115" fmla="*/ 441 h 509"/>
                      <a:gd name="T116" fmla="*/ 255 w 578"/>
                      <a:gd name="T117" fmla="*/ 407 h 509"/>
                      <a:gd name="T118" fmla="*/ 170 w 578"/>
                      <a:gd name="T119" fmla="*/ 441 h 509"/>
                      <a:gd name="T120" fmla="*/ 42 w 578"/>
                      <a:gd name="T121" fmla="*/ 381 h 509"/>
                      <a:gd name="T122" fmla="*/ 42 w 578"/>
                      <a:gd name="T123" fmla="*/ 365 h 509"/>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578"/>
                      <a:gd name="T187" fmla="*/ 0 h 509"/>
                      <a:gd name="T188" fmla="*/ 578 w 578"/>
                      <a:gd name="T189" fmla="*/ 509 h 509"/>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578" h="509">
                        <a:moveTo>
                          <a:pt x="42" y="365"/>
                        </a:moveTo>
                        <a:lnTo>
                          <a:pt x="42" y="356"/>
                        </a:lnTo>
                        <a:lnTo>
                          <a:pt x="42" y="348"/>
                        </a:lnTo>
                        <a:lnTo>
                          <a:pt x="42" y="339"/>
                        </a:lnTo>
                        <a:lnTo>
                          <a:pt x="42" y="331"/>
                        </a:lnTo>
                        <a:lnTo>
                          <a:pt x="42" y="322"/>
                        </a:lnTo>
                        <a:lnTo>
                          <a:pt x="42" y="314"/>
                        </a:lnTo>
                        <a:lnTo>
                          <a:pt x="51" y="314"/>
                        </a:lnTo>
                        <a:lnTo>
                          <a:pt x="42" y="314"/>
                        </a:lnTo>
                        <a:lnTo>
                          <a:pt x="51" y="314"/>
                        </a:lnTo>
                        <a:lnTo>
                          <a:pt x="51" y="305"/>
                        </a:lnTo>
                        <a:lnTo>
                          <a:pt x="51" y="297"/>
                        </a:lnTo>
                        <a:lnTo>
                          <a:pt x="59" y="297"/>
                        </a:lnTo>
                        <a:lnTo>
                          <a:pt x="59" y="288"/>
                        </a:lnTo>
                        <a:lnTo>
                          <a:pt x="59" y="280"/>
                        </a:lnTo>
                        <a:lnTo>
                          <a:pt x="59" y="271"/>
                        </a:lnTo>
                        <a:lnTo>
                          <a:pt x="59" y="263"/>
                        </a:lnTo>
                        <a:lnTo>
                          <a:pt x="68" y="263"/>
                        </a:lnTo>
                        <a:lnTo>
                          <a:pt x="59" y="254"/>
                        </a:lnTo>
                        <a:lnTo>
                          <a:pt x="59" y="246"/>
                        </a:lnTo>
                        <a:lnTo>
                          <a:pt x="59" y="237"/>
                        </a:lnTo>
                        <a:lnTo>
                          <a:pt x="59" y="246"/>
                        </a:lnTo>
                        <a:lnTo>
                          <a:pt x="51" y="237"/>
                        </a:lnTo>
                        <a:lnTo>
                          <a:pt x="51" y="229"/>
                        </a:lnTo>
                        <a:lnTo>
                          <a:pt x="42" y="229"/>
                        </a:lnTo>
                        <a:lnTo>
                          <a:pt x="42" y="220"/>
                        </a:lnTo>
                        <a:lnTo>
                          <a:pt x="51" y="220"/>
                        </a:lnTo>
                        <a:lnTo>
                          <a:pt x="42" y="220"/>
                        </a:lnTo>
                        <a:lnTo>
                          <a:pt x="42" y="212"/>
                        </a:lnTo>
                        <a:lnTo>
                          <a:pt x="42" y="204"/>
                        </a:lnTo>
                        <a:lnTo>
                          <a:pt x="34" y="204"/>
                        </a:lnTo>
                        <a:lnTo>
                          <a:pt x="42" y="204"/>
                        </a:lnTo>
                        <a:lnTo>
                          <a:pt x="42" y="195"/>
                        </a:lnTo>
                        <a:lnTo>
                          <a:pt x="34" y="195"/>
                        </a:lnTo>
                        <a:lnTo>
                          <a:pt x="26" y="195"/>
                        </a:lnTo>
                        <a:lnTo>
                          <a:pt x="26" y="187"/>
                        </a:lnTo>
                        <a:lnTo>
                          <a:pt x="26" y="178"/>
                        </a:lnTo>
                        <a:lnTo>
                          <a:pt x="34" y="178"/>
                        </a:lnTo>
                        <a:lnTo>
                          <a:pt x="26" y="178"/>
                        </a:lnTo>
                        <a:lnTo>
                          <a:pt x="26" y="170"/>
                        </a:lnTo>
                        <a:lnTo>
                          <a:pt x="26" y="161"/>
                        </a:lnTo>
                        <a:lnTo>
                          <a:pt x="26" y="153"/>
                        </a:lnTo>
                        <a:lnTo>
                          <a:pt x="17" y="153"/>
                        </a:lnTo>
                        <a:lnTo>
                          <a:pt x="9" y="144"/>
                        </a:lnTo>
                        <a:lnTo>
                          <a:pt x="9" y="136"/>
                        </a:lnTo>
                        <a:lnTo>
                          <a:pt x="0" y="136"/>
                        </a:lnTo>
                        <a:lnTo>
                          <a:pt x="0" y="110"/>
                        </a:lnTo>
                        <a:lnTo>
                          <a:pt x="0" y="85"/>
                        </a:lnTo>
                        <a:lnTo>
                          <a:pt x="0" y="51"/>
                        </a:lnTo>
                        <a:lnTo>
                          <a:pt x="0" y="26"/>
                        </a:lnTo>
                        <a:lnTo>
                          <a:pt x="0" y="9"/>
                        </a:lnTo>
                        <a:lnTo>
                          <a:pt x="26" y="9"/>
                        </a:lnTo>
                        <a:lnTo>
                          <a:pt x="59" y="9"/>
                        </a:lnTo>
                        <a:lnTo>
                          <a:pt x="85" y="9"/>
                        </a:lnTo>
                        <a:lnTo>
                          <a:pt x="110" y="0"/>
                        </a:lnTo>
                        <a:lnTo>
                          <a:pt x="144" y="0"/>
                        </a:lnTo>
                        <a:lnTo>
                          <a:pt x="212" y="0"/>
                        </a:lnTo>
                        <a:lnTo>
                          <a:pt x="280" y="0"/>
                        </a:lnTo>
                        <a:lnTo>
                          <a:pt x="297" y="0"/>
                        </a:lnTo>
                        <a:lnTo>
                          <a:pt x="306" y="0"/>
                        </a:lnTo>
                        <a:lnTo>
                          <a:pt x="306" y="9"/>
                        </a:lnTo>
                        <a:lnTo>
                          <a:pt x="314" y="9"/>
                        </a:lnTo>
                        <a:lnTo>
                          <a:pt x="314" y="0"/>
                        </a:lnTo>
                        <a:lnTo>
                          <a:pt x="314" y="17"/>
                        </a:lnTo>
                        <a:lnTo>
                          <a:pt x="314" y="26"/>
                        </a:lnTo>
                        <a:lnTo>
                          <a:pt x="314" y="34"/>
                        </a:lnTo>
                        <a:lnTo>
                          <a:pt x="323" y="34"/>
                        </a:lnTo>
                        <a:lnTo>
                          <a:pt x="314" y="43"/>
                        </a:lnTo>
                        <a:lnTo>
                          <a:pt x="314" y="51"/>
                        </a:lnTo>
                        <a:lnTo>
                          <a:pt x="323" y="51"/>
                        </a:lnTo>
                        <a:lnTo>
                          <a:pt x="323" y="43"/>
                        </a:lnTo>
                        <a:lnTo>
                          <a:pt x="331" y="43"/>
                        </a:lnTo>
                        <a:lnTo>
                          <a:pt x="323" y="51"/>
                        </a:lnTo>
                        <a:lnTo>
                          <a:pt x="323" y="59"/>
                        </a:lnTo>
                        <a:lnTo>
                          <a:pt x="331" y="59"/>
                        </a:lnTo>
                        <a:lnTo>
                          <a:pt x="323" y="59"/>
                        </a:lnTo>
                        <a:lnTo>
                          <a:pt x="314" y="59"/>
                        </a:lnTo>
                        <a:lnTo>
                          <a:pt x="323" y="68"/>
                        </a:lnTo>
                        <a:lnTo>
                          <a:pt x="331" y="68"/>
                        </a:lnTo>
                        <a:lnTo>
                          <a:pt x="331" y="76"/>
                        </a:lnTo>
                        <a:lnTo>
                          <a:pt x="340" y="85"/>
                        </a:lnTo>
                        <a:lnTo>
                          <a:pt x="340" y="76"/>
                        </a:lnTo>
                        <a:lnTo>
                          <a:pt x="340" y="85"/>
                        </a:lnTo>
                        <a:lnTo>
                          <a:pt x="331" y="85"/>
                        </a:lnTo>
                        <a:lnTo>
                          <a:pt x="331" y="93"/>
                        </a:lnTo>
                        <a:lnTo>
                          <a:pt x="323" y="93"/>
                        </a:lnTo>
                        <a:lnTo>
                          <a:pt x="323" y="102"/>
                        </a:lnTo>
                        <a:lnTo>
                          <a:pt x="323" y="93"/>
                        </a:lnTo>
                        <a:lnTo>
                          <a:pt x="314" y="102"/>
                        </a:lnTo>
                        <a:lnTo>
                          <a:pt x="314" y="110"/>
                        </a:lnTo>
                        <a:lnTo>
                          <a:pt x="323" y="110"/>
                        </a:lnTo>
                        <a:lnTo>
                          <a:pt x="323" y="102"/>
                        </a:lnTo>
                        <a:lnTo>
                          <a:pt x="331" y="102"/>
                        </a:lnTo>
                        <a:lnTo>
                          <a:pt x="331" y="110"/>
                        </a:lnTo>
                        <a:lnTo>
                          <a:pt x="323" y="110"/>
                        </a:lnTo>
                        <a:lnTo>
                          <a:pt x="323" y="119"/>
                        </a:lnTo>
                        <a:lnTo>
                          <a:pt x="314" y="119"/>
                        </a:lnTo>
                        <a:lnTo>
                          <a:pt x="323" y="119"/>
                        </a:lnTo>
                        <a:lnTo>
                          <a:pt x="323" y="127"/>
                        </a:lnTo>
                        <a:lnTo>
                          <a:pt x="314" y="127"/>
                        </a:lnTo>
                        <a:lnTo>
                          <a:pt x="314" y="136"/>
                        </a:lnTo>
                        <a:lnTo>
                          <a:pt x="306" y="144"/>
                        </a:lnTo>
                        <a:lnTo>
                          <a:pt x="306" y="153"/>
                        </a:lnTo>
                        <a:lnTo>
                          <a:pt x="306" y="144"/>
                        </a:lnTo>
                        <a:lnTo>
                          <a:pt x="297" y="144"/>
                        </a:lnTo>
                        <a:lnTo>
                          <a:pt x="297" y="153"/>
                        </a:lnTo>
                        <a:lnTo>
                          <a:pt x="297" y="161"/>
                        </a:lnTo>
                        <a:lnTo>
                          <a:pt x="306" y="153"/>
                        </a:lnTo>
                        <a:lnTo>
                          <a:pt x="306" y="161"/>
                        </a:lnTo>
                        <a:lnTo>
                          <a:pt x="297" y="161"/>
                        </a:lnTo>
                        <a:lnTo>
                          <a:pt x="289" y="161"/>
                        </a:lnTo>
                        <a:lnTo>
                          <a:pt x="289" y="170"/>
                        </a:lnTo>
                        <a:lnTo>
                          <a:pt x="289" y="178"/>
                        </a:lnTo>
                        <a:lnTo>
                          <a:pt x="280" y="170"/>
                        </a:lnTo>
                        <a:lnTo>
                          <a:pt x="280" y="178"/>
                        </a:lnTo>
                        <a:lnTo>
                          <a:pt x="289" y="178"/>
                        </a:lnTo>
                        <a:lnTo>
                          <a:pt x="289" y="187"/>
                        </a:lnTo>
                        <a:lnTo>
                          <a:pt x="280" y="187"/>
                        </a:lnTo>
                        <a:lnTo>
                          <a:pt x="280" y="195"/>
                        </a:lnTo>
                        <a:lnTo>
                          <a:pt x="289" y="204"/>
                        </a:lnTo>
                        <a:lnTo>
                          <a:pt x="289" y="212"/>
                        </a:lnTo>
                        <a:lnTo>
                          <a:pt x="280" y="212"/>
                        </a:lnTo>
                        <a:lnTo>
                          <a:pt x="280" y="204"/>
                        </a:lnTo>
                        <a:lnTo>
                          <a:pt x="272" y="204"/>
                        </a:lnTo>
                        <a:lnTo>
                          <a:pt x="280" y="204"/>
                        </a:lnTo>
                        <a:lnTo>
                          <a:pt x="280" y="212"/>
                        </a:lnTo>
                        <a:lnTo>
                          <a:pt x="280" y="220"/>
                        </a:lnTo>
                        <a:lnTo>
                          <a:pt x="272" y="220"/>
                        </a:lnTo>
                        <a:lnTo>
                          <a:pt x="263" y="220"/>
                        </a:lnTo>
                        <a:lnTo>
                          <a:pt x="272" y="229"/>
                        </a:lnTo>
                        <a:lnTo>
                          <a:pt x="272" y="237"/>
                        </a:lnTo>
                        <a:lnTo>
                          <a:pt x="280" y="246"/>
                        </a:lnTo>
                        <a:lnTo>
                          <a:pt x="280" y="254"/>
                        </a:lnTo>
                        <a:lnTo>
                          <a:pt x="272" y="254"/>
                        </a:lnTo>
                        <a:lnTo>
                          <a:pt x="323" y="254"/>
                        </a:lnTo>
                        <a:lnTo>
                          <a:pt x="331" y="254"/>
                        </a:lnTo>
                        <a:lnTo>
                          <a:pt x="357" y="254"/>
                        </a:lnTo>
                        <a:lnTo>
                          <a:pt x="391" y="254"/>
                        </a:lnTo>
                        <a:lnTo>
                          <a:pt x="408" y="246"/>
                        </a:lnTo>
                        <a:lnTo>
                          <a:pt x="425" y="246"/>
                        </a:lnTo>
                        <a:lnTo>
                          <a:pt x="467" y="246"/>
                        </a:lnTo>
                        <a:lnTo>
                          <a:pt x="476" y="246"/>
                        </a:lnTo>
                        <a:lnTo>
                          <a:pt x="484" y="246"/>
                        </a:lnTo>
                        <a:lnTo>
                          <a:pt x="476" y="246"/>
                        </a:lnTo>
                        <a:lnTo>
                          <a:pt x="476" y="254"/>
                        </a:lnTo>
                        <a:lnTo>
                          <a:pt x="476" y="263"/>
                        </a:lnTo>
                        <a:lnTo>
                          <a:pt x="476" y="271"/>
                        </a:lnTo>
                        <a:lnTo>
                          <a:pt x="467" y="271"/>
                        </a:lnTo>
                        <a:lnTo>
                          <a:pt x="476" y="280"/>
                        </a:lnTo>
                        <a:lnTo>
                          <a:pt x="467" y="280"/>
                        </a:lnTo>
                        <a:lnTo>
                          <a:pt x="467" y="288"/>
                        </a:lnTo>
                        <a:lnTo>
                          <a:pt x="476" y="288"/>
                        </a:lnTo>
                        <a:lnTo>
                          <a:pt x="476" y="297"/>
                        </a:lnTo>
                        <a:lnTo>
                          <a:pt x="476" y="305"/>
                        </a:lnTo>
                        <a:lnTo>
                          <a:pt x="484" y="305"/>
                        </a:lnTo>
                        <a:lnTo>
                          <a:pt x="484" y="314"/>
                        </a:lnTo>
                        <a:lnTo>
                          <a:pt x="493" y="314"/>
                        </a:lnTo>
                        <a:lnTo>
                          <a:pt x="493" y="322"/>
                        </a:lnTo>
                        <a:lnTo>
                          <a:pt x="493" y="331"/>
                        </a:lnTo>
                        <a:lnTo>
                          <a:pt x="501" y="331"/>
                        </a:lnTo>
                        <a:lnTo>
                          <a:pt x="493" y="331"/>
                        </a:lnTo>
                        <a:lnTo>
                          <a:pt x="493" y="339"/>
                        </a:lnTo>
                        <a:lnTo>
                          <a:pt x="501" y="339"/>
                        </a:lnTo>
                        <a:lnTo>
                          <a:pt x="501" y="348"/>
                        </a:lnTo>
                        <a:lnTo>
                          <a:pt x="484" y="348"/>
                        </a:lnTo>
                        <a:lnTo>
                          <a:pt x="459" y="339"/>
                        </a:lnTo>
                        <a:lnTo>
                          <a:pt x="450" y="331"/>
                        </a:lnTo>
                        <a:lnTo>
                          <a:pt x="425" y="331"/>
                        </a:lnTo>
                        <a:lnTo>
                          <a:pt x="425" y="339"/>
                        </a:lnTo>
                        <a:lnTo>
                          <a:pt x="408" y="356"/>
                        </a:lnTo>
                        <a:lnTo>
                          <a:pt x="416" y="365"/>
                        </a:lnTo>
                        <a:lnTo>
                          <a:pt x="425" y="373"/>
                        </a:lnTo>
                        <a:lnTo>
                          <a:pt x="442" y="373"/>
                        </a:lnTo>
                        <a:lnTo>
                          <a:pt x="459" y="365"/>
                        </a:lnTo>
                        <a:lnTo>
                          <a:pt x="467" y="356"/>
                        </a:lnTo>
                        <a:lnTo>
                          <a:pt x="476" y="356"/>
                        </a:lnTo>
                        <a:lnTo>
                          <a:pt x="484" y="356"/>
                        </a:lnTo>
                        <a:lnTo>
                          <a:pt x="493" y="348"/>
                        </a:lnTo>
                        <a:lnTo>
                          <a:pt x="493" y="356"/>
                        </a:lnTo>
                        <a:lnTo>
                          <a:pt x="493" y="365"/>
                        </a:lnTo>
                        <a:lnTo>
                          <a:pt x="476" y="373"/>
                        </a:lnTo>
                        <a:lnTo>
                          <a:pt x="476" y="381"/>
                        </a:lnTo>
                        <a:lnTo>
                          <a:pt x="493" y="373"/>
                        </a:lnTo>
                        <a:lnTo>
                          <a:pt x="493" y="390"/>
                        </a:lnTo>
                        <a:lnTo>
                          <a:pt x="501" y="390"/>
                        </a:lnTo>
                        <a:lnTo>
                          <a:pt x="501" y="381"/>
                        </a:lnTo>
                        <a:lnTo>
                          <a:pt x="501" y="373"/>
                        </a:lnTo>
                        <a:lnTo>
                          <a:pt x="518" y="365"/>
                        </a:lnTo>
                        <a:lnTo>
                          <a:pt x="518" y="373"/>
                        </a:lnTo>
                        <a:lnTo>
                          <a:pt x="527" y="373"/>
                        </a:lnTo>
                        <a:lnTo>
                          <a:pt x="518" y="381"/>
                        </a:lnTo>
                        <a:lnTo>
                          <a:pt x="527" y="390"/>
                        </a:lnTo>
                        <a:lnTo>
                          <a:pt x="527" y="398"/>
                        </a:lnTo>
                        <a:lnTo>
                          <a:pt x="518" y="390"/>
                        </a:lnTo>
                        <a:lnTo>
                          <a:pt x="510" y="407"/>
                        </a:lnTo>
                        <a:lnTo>
                          <a:pt x="501" y="398"/>
                        </a:lnTo>
                        <a:lnTo>
                          <a:pt x="501" y="407"/>
                        </a:lnTo>
                        <a:lnTo>
                          <a:pt x="518" y="415"/>
                        </a:lnTo>
                        <a:lnTo>
                          <a:pt x="501" y="415"/>
                        </a:lnTo>
                        <a:lnTo>
                          <a:pt x="493" y="407"/>
                        </a:lnTo>
                        <a:lnTo>
                          <a:pt x="493" y="415"/>
                        </a:lnTo>
                        <a:lnTo>
                          <a:pt x="501" y="424"/>
                        </a:lnTo>
                        <a:lnTo>
                          <a:pt x="493" y="415"/>
                        </a:lnTo>
                        <a:lnTo>
                          <a:pt x="493" y="424"/>
                        </a:lnTo>
                        <a:lnTo>
                          <a:pt x="484" y="424"/>
                        </a:lnTo>
                        <a:lnTo>
                          <a:pt x="510" y="441"/>
                        </a:lnTo>
                        <a:lnTo>
                          <a:pt x="518" y="449"/>
                        </a:lnTo>
                        <a:lnTo>
                          <a:pt x="535" y="449"/>
                        </a:lnTo>
                        <a:lnTo>
                          <a:pt x="535" y="458"/>
                        </a:lnTo>
                        <a:lnTo>
                          <a:pt x="544" y="449"/>
                        </a:lnTo>
                        <a:lnTo>
                          <a:pt x="544" y="458"/>
                        </a:lnTo>
                        <a:lnTo>
                          <a:pt x="552" y="449"/>
                        </a:lnTo>
                        <a:lnTo>
                          <a:pt x="561" y="458"/>
                        </a:lnTo>
                        <a:lnTo>
                          <a:pt x="561" y="466"/>
                        </a:lnTo>
                        <a:lnTo>
                          <a:pt x="569" y="466"/>
                        </a:lnTo>
                        <a:lnTo>
                          <a:pt x="569" y="475"/>
                        </a:lnTo>
                        <a:lnTo>
                          <a:pt x="578" y="475"/>
                        </a:lnTo>
                        <a:lnTo>
                          <a:pt x="569" y="483"/>
                        </a:lnTo>
                        <a:lnTo>
                          <a:pt x="561" y="475"/>
                        </a:lnTo>
                        <a:lnTo>
                          <a:pt x="561" y="483"/>
                        </a:lnTo>
                        <a:lnTo>
                          <a:pt x="561" y="492"/>
                        </a:lnTo>
                        <a:lnTo>
                          <a:pt x="552" y="483"/>
                        </a:lnTo>
                        <a:lnTo>
                          <a:pt x="552" y="492"/>
                        </a:lnTo>
                        <a:lnTo>
                          <a:pt x="535" y="509"/>
                        </a:lnTo>
                        <a:lnTo>
                          <a:pt x="544" y="475"/>
                        </a:lnTo>
                        <a:lnTo>
                          <a:pt x="535" y="483"/>
                        </a:lnTo>
                        <a:lnTo>
                          <a:pt x="527" y="475"/>
                        </a:lnTo>
                        <a:lnTo>
                          <a:pt x="527" y="466"/>
                        </a:lnTo>
                        <a:lnTo>
                          <a:pt x="518" y="466"/>
                        </a:lnTo>
                        <a:lnTo>
                          <a:pt x="510" y="466"/>
                        </a:lnTo>
                        <a:lnTo>
                          <a:pt x="510" y="458"/>
                        </a:lnTo>
                        <a:lnTo>
                          <a:pt x="484" y="458"/>
                        </a:lnTo>
                        <a:lnTo>
                          <a:pt x="493" y="449"/>
                        </a:lnTo>
                        <a:lnTo>
                          <a:pt x="484" y="449"/>
                        </a:lnTo>
                        <a:lnTo>
                          <a:pt x="484" y="441"/>
                        </a:lnTo>
                        <a:lnTo>
                          <a:pt x="467" y="441"/>
                        </a:lnTo>
                        <a:lnTo>
                          <a:pt x="459" y="441"/>
                        </a:lnTo>
                        <a:lnTo>
                          <a:pt x="450" y="432"/>
                        </a:lnTo>
                        <a:lnTo>
                          <a:pt x="442" y="432"/>
                        </a:lnTo>
                        <a:lnTo>
                          <a:pt x="442" y="424"/>
                        </a:lnTo>
                        <a:lnTo>
                          <a:pt x="442" y="432"/>
                        </a:lnTo>
                        <a:lnTo>
                          <a:pt x="442" y="441"/>
                        </a:lnTo>
                        <a:lnTo>
                          <a:pt x="459" y="449"/>
                        </a:lnTo>
                        <a:lnTo>
                          <a:pt x="459" y="458"/>
                        </a:lnTo>
                        <a:lnTo>
                          <a:pt x="459" y="466"/>
                        </a:lnTo>
                        <a:lnTo>
                          <a:pt x="450" y="466"/>
                        </a:lnTo>
                        <a:lnTo>
                          <a:pt x="459" y="475"/>
                        </a:lnTo>
                        <a:lnTo>
                          <a:pt x="459" y="483"/>
                        </a:lnTo>
                        <a:lnTo>
                          <a:pt x="442" y="492"/>
                        </a:lnTo>
                        <a:lnTo>
                          <a:pt x="433" y="483"/>
                        </a:lnTo>
                        <a:lnTo>
                          <a:pt x="433" y="475"/>
                        </a:lnTo>
                        <a:lnTo>
                          <a:pt x="433" y="466"/>
                        </a:lnTo>
                        <a:lnTo>
                          <a:pt x="433" y="475"/>
                        </a:lnTo>
                        <a:lnTo>
                          <a:pt x="425" y="466"/>
                        </a:lnTo>
                        <a:lnTo>
                          <a:pt x="416" y="466"/>
                        </a:lnTo>
                        <a:lnTo>
                          <a:pt x="416" y="458"/>
                        </a:lnTo>
                        <a:lnTo>
                          <a:pt x="408" y="466"/>
                        </a:lnTo>
                        <a:lnTo>
                          <a:pt x="391" y="466"/>
                        </a:lnTo>
                        <a:lnTo>
                          <a:pt x="399" y="475"/>
                        </a:lnTo>
                        <a:lnTo>
                          <a:pt x="391" y="475"/>
                        </a:lnTo>
                        <a:lnTo>
                          <a:pt x="391" y="483"/>
                        </a:lnTo>
                        <a:lnTo>
                          <a:pt x="391" y="492"/>
                        </a:lnTo>
                        <a:lnTo>
                          <a:pt x="374" y="492"/>
                        </a:lnTo>
                        <a:lnTo>
                          <a:pt x="374" y="483"/>
                        </a:lnTo>
                        <a:lnTo>
                          <a:pt x="365" y="492"/>
                        </a:lnTo>
                        <a:lnTo>
                          <a:pt x="357" y="483"/>
                        </a:lnTo>
                        <a:lnTo>
                          <a:pt x="374" y="483"/>
                        </a:lnTo>
                        <a:lnTo>
                          <a:pt x="374" y="475"/>
                        </a:lnTo>
                        <a:lnTo>
                          <a:pt x="365" y="475"/>
                        </a:lnTo>
                        <a:lnTo>
                          <a:pt x="357" y="466"/>
                        </a:lnTo>
                        <a:lnTo>
                          <a:pt x="340" y="466"/>
                        </a:lnTo>
                        <a:lnTo>
                          <a:pt x="323" y="458"/>
                        </a:lnTo>
                        <a:lnTo>
                          <a:pt x="323" y="449"/>
                        </a:lnTo>
                        <a:lnTo>
                          <a:pt x="297" y="441"/>
                        </a:lnTo>
                        <a:lnTo>
                          <a:pt x="289" y="441"/>
                        </a:lnTo>
                        <a:lnTo>
                          <a:pt x="289" y="432"/>
                        </a:lnTo>
                        <a:lnTo>
                          <a:pt x="280" y="432"/>
                        </a:lnTo>
                        <a:lnTo>
                          <a:pt x="280" y="415"/>
                        </a:lnTo>
                        <a:lnTo>
                          <a:pt x="255" y="424"/>
                        </a:lnTo>
                        <a:lnTo>
                          <a:pt x="246" y="415"/>
                        </a:lnTo>
                        <a:lnTo>
                          <a:pt x="255" y="407"/>
                        </a:lnTo>
                        <a:lnTo>
                          <a:pt x="255" y="415"/>
                        </a:lnTo>
                        <a:lnTo>
                          <a:pt x="255" y="407"/>
                        </a:lnTo>
                        <a:lnTo>
                          <a:pt x="238" y="407"/>
                        </a:lnTo>
                        <a:lnTo>
                          <a:pt x="221" y="424"/>
                        </a:lnTo>
                        <a:lnTo>
                          <a:pt x="221" y="415"/>
                        </a:lnTo>
                        <a:lnTo>
                          <a:pt x="212" y="415"/>
                        </a:lnTo>
                        <a:lnTo>
                          <a:pt x="229" y="441"/>
                        </a:lnTo>
                        <a:lnTo>
                          <a:pt x="204" y="449"/>
                        </a:lnTo>
                        <a:lnTo>
                          <a:pt x="170" y="441"/>
                        </a:lnTo>
                        <a:lnTo>
                          <a:pt x="102" y="415"/>
                        </a:lnTo>
                        <a:lnTo>
                          <a:pt x="42" y="424"/>
                        </a:lnTo>
                        <a:lnTo>
                          <a:pt x="34" y="424"/>
                        </a:lnTo>
                        <a:lnTo>
                          <a:pt x="26" y="415"/>
                        </a:lnTo>
                        <a:lnTo>
                          <a:pt x="34" y="415"/>
                        </a:lnTo>
                        <a:lnTo>
                          <a:pt x="42" y="390"/>
                        </a:lnTo>
                        <a:lnTo>
                          <a:pt x="42" y="381"/>
                        </a:lnTo>
                        <a:lnTo>
                          <a:pt x="42" y="373"/>
                        </a:lnTo>
                        <a:lnTo>
                          <a:pt x="51" y="373"/>
                        </a:lnTo>
                        <a:lnTo>
                          <a:pt x="42" y="373"/>
                        </a:lnTo>
                        <a:lnTo>
                          <a:pt x="42" y="365"/>
                        </a:lnTo>
                        <a:close/>
                      </a:path>
                    </a:pathLst>
                  </a:custGeom>
                  <a:solidFill>
                    <a:srgbClr val="8DA3FF"/>
                  </a:solidFill>
                  <a:ln w="12700">
                    <a:solidFill>
                      <a:schemeClr val="tx1"/>
                    </a:solidFill>
                    <a:round/>
                    <a:headEnd/>
                    <a:tailEnd/>
                  </a:ln>
                </p:spPr>
                <p:txBody>
                  <a:bodyPr/>
                  <a:lstStyle/>
                  <a:p>
                    <a:endParaRPr lang="en-US" sz="1350"/>
                  </a:p>
                </p:txBody>
              </p:sp>
              <p:sp>
                <p:nvSpPr>
                  <p:cNvPr id="361" name="Freeform 155"/>
                  <p:cNvSpPr>
                    <a:spLocks/>
                  </p:cNvSpPr>
                  <p:nvPr/>
                </p:nvSpPr>
                <p:spPr bwMode="auto">
                  <a:xfrm>
                    <a:off x="3377" y="3351"/>
                    <a:ext cx="34" cy="17"/>
                  </a:xfrm>
                  <a:custGeom>
                    <a:avLst/>
                    <a:gdLst>
                      <a:gd name="T0" fmla="*/ 0 w 34"/>
                      <a:gd name="T1" fmla="*/ 9 h 17"/>
                      <a:gd name="T2" fmla="*/ 8 w 34"/>
                      <a:gd name="T3" fmla="*/ 0 h 17"/>
                      <a:gd name="T4" fmla="*/ 25 w 34"/>
                      <a:gd name="T5" fmla="*/ 9 h 17"/>
                      <a:gd name="T6" fmla="*/ 34 w 34"/>
                      <a:gd name="T7" fmla="*/ 9 h 17"/>
                      <a:gd name="T8" fmla="*/ 25 w 34"/>
                      <a:gd name="T9" fmla="*/ 9 h 17"/>
                      <a:gd name="T10" fmla="*/ 25 w 34"/>
                      <a:gd name="T11" fmla="*/ 17 h 17"/>
                      <a:gd name="T12" fmla="*/ 17 w 34"/>
                      <a:gd name="T13" fmla="*/ 17 h 17"/>
                      <a:gd name="T14" fmla="*/ 0 w 34"/>
                      <a:gd name="T15" fmla="*/ 9 h 17"/>
                      <a:gd name="T16" fmla="*/ 0 60000 65536"/>
                      <a:gd name="T17" fmla="*/ 0 60000 65536"/>
                      <a:gd name="T18" fmla="*/ 0 60000 65536"/>
                      <a:gd name="T19" fmla="*/ 0 60000 65536"/>
                      <a:gd name="T20" fmla="*/ 0 60000 65536"/>
                      <a:gd name="T21" fmla="*/ 0 60000 65536"/>
                      <a:gd name="T22" fmla="*/ 0 60000 65536"/>
                      <a:gd name="T23" fmla="*/ 0 60000 65536"/>
                      <a:gd name="T24" fmla="*/ 0 w 34"/>
                      <a:gd name="T25" fmla="*/ 0 h 17"/>
                      <a:gd name="T26" fmla="*/ 34 w 34"/>
                      <a:gd name="T27" fmla="*/ 17 h 1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4" h="17">
                        <a:moveTo>
                          <a:pt x="0" y="9"/>
                        </a:moveTo>
                        <a:lnTo>
                          <a:pt x="8" y="0"/>
                        </a:lnTo>
                        <a:lnTo>
                          <a:pt x="25" y="9"/>
                        </a:lnTo>
                        <a:lnTo>
                          <a:pt x="34" y="9"/>
                        </a:lnTo>
                        <a:lnTo>
                          <a:pt x="25" y="9"/>
                        </a:lnTo>
                        <a:lnTo>
                          <a:pt x="25" y="17"/>
                        </a:lnTo>
                        <a:lnTo>
                          <a:pt x="17" y="17"/>
                        </a:lnTo>
                        <a:lnTo>
                          <a:pt x="0" y="9"/>
                        </a:lnTo>
                        <a:close/>
                      </a:path>
                    </a:pathLst>
                  </a:custGeom>
                  <a:solidFill>
                    <a:srgbClr val="8DA3FF"/>
                  </a:solidFill>
                  <a:ln w="12700">
                    <a:solidFill>
                      <a:schemeClr val="tx1"/>
                    </a:solidFill>
                    <a:round/>
                    <a:headEnd/>
                    <a:tailEnd/>
                  </a:ln>
                </p:spPr>
                <p:txBody>
                  <a:bodyPr/>
                  <a:lstStyle/>
                  <a:p>
                    <a:endParaRPr lang="en-US" sz="1350"/>
                  </a:p>
                </p:txBody>
              </p:sp>
              <p:sp>
                <p:nvSpPr>
                  <p:cNvPr id="362" name="Freeform 156"/>
                  <p:cNvSpPr>
                    <a:spLocks/>
                  </p:cNvSpPr>
                  <p:nvPr/>
                </p:nvSpPr>
                <p:spPr bwMode="auto">
                  <a:xfrm>
                    <a:off x="3453" y="3377"/>
                    <a:ext cx="26" cy="25"/>
                  </a:xfrm>
                  <a:custGeom>
                    <a:avLst/>
                    <a:gdLst>
                      <a:gd name="T0" fmla="*/ 0 w 26"/>
                      <a:gd name="T1" fmla="*/ 8 h 25"/>
                      <a:gd name="T2" fmla="*/ 0 w 26"/>
                      <a:gd name="T3" fmla="*/ 8 h 25"/>
                      <a:gd name="T4" fmla="*/ 9 w 26"/>
                      <a:gd name="T5" fmla="*/ 0 h 25"/>
                      <a:gd name="T6" fmla="*/ 17 w 26"/>
                      <a:gd name="T7" fmla="*/ 17 h 25"/>
                      <a:gd name="T8" fmla="*/ 17 w 26"/>
                      <a:gd name="T9" fmla="*/ 8 h 25"/>
                      <a:gd name="T10" fmla="*/ 17 w 26"/>
                      <a:gd name="T11" fmla="*/ 17 h 25"/>
                      <a:gd name="T12" fmla="*/ 17 w 26"/>
                      <a:gd name="T13" fmla="*/ 17 h 25"/>
                      <a:gd name="T14" fmla="*/ 17 w 26"/>
                      <a:gd name="T15" fmla="*/ 17 h 25"/>
                      <a:gd name="T16" fmla="*/ 17 w 26"/>
                      <a:gd name="T17" fmla="*/ 17 h 25"/>
                      <a:gd name="T18" fmla="*/ 17 w 26"/>
                      <a:gd name="T19" fmla="*/ 17 h 25"/>
                      <a:gd name="T20" fmla="*/ 17 w 26"/>
                      <a:gd name="T21" fmla="*/ 17 h 25"/>
                      <a:gd name="T22" fmla="*/ 26 w 26"/>
                      <a:gd name="T23" fmla="*/ 17 h 25"/>
                      <a:gd name="T24" fmla="*/ 26 w 26"/>
                      <a:gd name="T25" fmla="*/ 25 h 25"/>
                      <a:gd name="T26" fmla="*/ 9 w 26"/>
                      <a:gd name="T27" fmla="*/ 17 h 25"/>
                      <a:gd name="T28" fmla="*/ 0 w 26"/>
                      <a:gd name="T29" fmla="*/ 8 h 2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6"/>
                      <a:gd name="T46" fmla="*/ 0 h 25"/>
                      <a:gd name="T47" fmla="*/ 26 w 26"/>
                      <a:gd name="T48" fmla="*/ 25 h 2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6" h="25">
                        <a:moveTo>
                          <a:pt x="0" y="8"/>
                        </a:moveTo>
                        <a:lnTo>
                          <a:pt x="0" y="8"/>
                        </a:lnTo>
                        <a:lnTo>
                          <a:pt x="9" y="0"/>
                        </a:lnTo>
                        <a:lnTo>
                          <a:pt x="17" y="17"/>
                        </a:lnTo>
                        <a:lnTo>
                          <a:pt x="17" y="8"/>
                        </a:lnTo>
                        <a:lnTo>
                          <a:pt x="17" y="17"/>
                        </a:lnTo>
                        <a:lnTo>
                          <a:pt x="26" y="17"/>
                        </a:lnTo>
                        <a:lnTo>
                          <a:pt x="26" y="25"/>
                        </a:lnTo>
                        <a:lnTo>
                          <a:pt x="9" y="17"/>
                        </a:lnTo>
                        <a:lnTo>
                          <a:pt x="0" y="8"/>
                        </a:lnTo>
                        <a:close/>
                      </a:path>
                    </a:pathLst>
                  </a:custGeom>
                  <a:solidFill>
                    <a:srgbClr val="8DA3FF"/>
                  </a:solidFill>
                  <a:ln w="12700">
                    <a:solidFill>
                      <a:schemeClr val="tx1"/>
                    </a:solidFill>
                    <a:round/>
                    <a:headEnd/>
                    <a:tailEnd/>
                  </a:ln>
                </p:spPr>
                <p:txBody>
                  <a:bodyPr/>
                  <a:lstStyle/>
                  <a:p>
                    <a:endParaRPr lang="en-US" sz="1350"/>
                  </a:p>
                </p:txBody>
              </p:sp>
              <p:sp>
                <p:nvSpPr>
                  <p:cNvPr id="363" name="Freeform 157"/>
                  <p:cNvSpPr>
                    <a:spLocks/>
                  </p:cNvSpPr>
                  <p:nvPr/>
                </p:nvSpPr>
                <p:spPr bwMode="auto">
                  <a:xfrm>
                    <a:off x="3479" y="3385"/>
                    <a:ext cx="17" cy="17"/>
                  </a:xfrm>
                  <a:custGeom>
                    <a:avLst/>
                    <a:gdLst>
                      <a:gd name="T0" fmla="*/ 17 w 17"/>
                      <a:gd name="T1" fmla="*/ 9 h 17"/>
                      <a:gd name="T2" fmla="*/ 17 w 17"/>
                      <a:gd name="T3" fmla="*/ 9 h 17"/>
                      <a:gd name="T4" fmla="*/ 17 w 17"/>
                      <a:gd name="T5" fmla="*/ 9 h 17"/>
                      <a:gd name="T6" fmla="*/ 17 w 17"/>
                      <a:gd name="T7" fmla="*/ 9 h 17"/>
                      <a:gd name="T8" fmla="*/ 17 w 17"/>
                      <a:gd name="T9" fmla="*/ 17 h 17"/>
                      <a:gd name="T10" fmla="*/ 17 w 17"/>
                      <a:gd name="T11" fmla="*/ 17 h 17"/>
                      <a:gd name="T12" fmla="*/ 17 w 17"/>
                      <a:gd name="T13" fmla="*/ 17 h 17"/>
                      <a:gd name="T14" fmla="*/ 8 w 17"/>
                      <a:gd name="T15" fmla="*/ 17 h 17"/>
                      <a:gd name="T16" fmla="*/ 8 w 17"/>
                      <a:gd name="T17" fmla="*/ 17 h 17"/>
                      <a:gd name="T18" fmla="*/ 8 w 17"/>
                      <a:gd name="T19" fmla="*/ 17 h 17"/>
                      <a:gd name="T20" fmla="*/ 8 w 17"/>
                      <a:gd name="T21" fmla="*/ 9 h 17"/>
                      <a:gd name="T22" fmla="*/ 0 w 17"/>
                      <a:gd name="T23" fmla="*/ 9 h 17"/>
                      <a:gd name="T24" fmla="*/ 8 w 17"/>
                      <a:gd name="T25" fmla="*/ 17 h 17"/>
                      <a:gd name="T26" fmla="*/ 0 w 17"/>
                      <a:gd name="T27" fmla="*/ 17 h 17"/>
                      <a:gd name="T28" fmla="*/ 0 w 17"/>
                      <a:gd name="T29" fmla="*/ 9 h 17"/>
                      <a:gd name="T30" fmla="*/ 8 w 17"/>
                      <a:gd name="T31" fmla="*/ 9 h 17"/>
                      <a:gd name="T32" fmla="*/ 8 w 17"/>
                      <a:gd name="T33" fmla="*/ 0 h 17"/>
                      <a:gd name="T34" fmla="*/ 17 w 17"/>
                      <a:gd name="T35" fmla="*/ 9 h 1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7"/>
                      <a:gd name="T55" fmla="*/ 0 h 17"/>
                      <a:gd name="T56" fmla="*/ 17 w 17"/>
                      <a:gd name="T57" fmla="*/ 17 h 1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7" h="17">
                        <a:moveTo>
                          <a:pt x="17" y="9"/>
                        </a:moveTo>
                        <a:lnTo>
                          <a:pt x="17" y="9"/>
                        </a:lnTo>
                        <a:lnTo>
                          <a:pt x="17" y="17"/>
                        </a:lnTo>
                        <a:lnTo>
                          <a:pt x="8" y="17"/>
                        </a:lnTo>
                        <a:lnTo>
                          <a:pt x="8" y="9"/>
                        </a:lnTo>
                        <a:lnTo>
                          <a:pt x="0" y="9"/>
                        </a:lnTo>
                        <a:lnTo>
                          <a:pt x="8" y="17"/>
                        </a:lnTo>
                        <a:lnTo>
                          <a:pt x="0" y="17"/>
                        </a:lnTo>
                        <a:lnTo>
                          <a:pt x="0" y="9"/>
                        </a:lnTo>
                        <a:lnTo>
                          <a:pt x="8" y="9"/>
                        </a:lnTo>
                        <a:lnTo>
                          <a:pt x="8" y="0"/>
                        </a:lnTo>
                        <a:lnTo>
                          <a:pt x="17" y="9"/>
                        </a:lnTo>
                        <a:close/>
                      </a:path>
                    </a:pathLst>
                  </a:custGeom>
                  <a:solidFill>
                    <a:srgbClr val="8DA3FF"/>
                  </a:solidFill>
                  <a:ln w="12700">
                    <a:solidFill>
                      <a:schemeClr val="tx1"/>
                    </a:solidFill>
                    <a:round/>
                    <a:headEnd/>
                    <a:tailEnd/>
                  </a:ln>
                </p:spPr>
                <p:txBody>
                  <a:bodyPr/>
                  <a:lstStyle/>
                  <a:p>
                    <a:endParaRPr lang="en-US" sz="1350"/>
                  </a:p>
                </p:txBody>
              </p:sp>
              <p:sp>
                <p:nvSpPr>
                  <p:cNvPr id="364" name="Freeform 158"/>
                  <p:cNvSpPr>
                    <a:spLocks/>
                  </p:cNvSpPr>
                  <p:nvPr/>
                </p:nvSpPr>
                <p:spPr bwMode="auto">
                  <a:xfrm>
                    <a:off x="3852" y="3097"/>
                    <a:ext cx="918" cy="695"/>
                  </a:xfrm>
                  <a:custGeom>
                    <a:avLst/>
                    <a:gdLst>
                      <a:gd name="T0" fmla="*/ 799 w 918"/>
                      <a:gd name="T1" fmla="*/ 280 h 695"/>
                      <a:gd name="T2" fmla="*/ 858 w 918"/>
                      <a:gd name="T3" fmla="*/ 381 h 695"/>
                      <a:gd name="T4" fmla="*/ 867 w 918"/>
                      <a:gd name="T5" fmla="*/ 424 h 695"/>
                      <a:gd name="T6" fmla="*/ 901 w 918"/>
                      <a:gd name="T7" fmla="*/ 449 h 695"/>
                      <a:gd name="T8" fmla="*/ 909 w 918"/>
                      <a:gd name="T9" fmla="*/ 627 h 695"/>
                      <a:gd name="T10" fmla="*/ 884 w 918"/>
                      <a:gd name="T11" fmla="*/ 678 h 695"/>
                      <a:gd name="T12" fmla="*/ 816 w 918"/>
                      <a:gd name="T13" fmla="*/ 695 h 695"/>
                      <a:gd name="T14" fmla="*/ 841 w 918"/>
                      <a:gd name="T15" fmla="*/ 678 h 695"/>
                      <a:gd name="T16" fmla="*/ 790 w 918"/>
                      <a:gd name="T17" fmla="*/ 619 h 695"/>
                      <a:gd name="T18" fmla="*/ 722 w 918"/>
                      <a:gd name="T19" fmla="*/ 568 h 695"/>
                      <a:gd name="T20" fmla="*/ 705 w 918"/>
                      <a:gd name="T21" fmla="*/ 542 h 695"/>
                      <a:gd name="T22" fmla="*/ 688 w 918"/>
                      <a:gd name="T23" fmla="*/ 542 h 695"/>
                      <a:gd name="T24" fmla="*/ 688 w 918"/>
                      <a:gd name="T25" fmla="*/ 483 h 695"/>
                      <a:gd name="T26" fmla="*/ 654 w 918"/>
                      <a:gd name="T27" fmla="*/ 483 h 695"/>
                      <a:gd name="T28" fmla="*/ 654 w 918"/>
                      <a:gd name="T29" fmla="*/ 508 h 695"/>
                      <a:gd name="T30" fmla="*/ 646 w 918"/>
                      <a:gd name="T31" fmla="*/ 492 h 695"/>
                      <a:gd name="T32" fmla="*/ 620 w 918"/>
                      <a:gd name="T33" fmla="*/ 449 h 695"/>
                      <a:gd name="T34" fmla="*/ 595 w 918"/>
                      <a:gd name="T35" fmla="*/ 424 h 695"/>
                      <a:gd name="T36" fmla="*/ 603 w 918"/>
                      <a:gd name="T37" fmla="*/ 424 h 695"/>
                      <a:gd name="T38" fmla="*/ 612 w 918"/>
                      <a:gd name="T39" fmla="*/ 407 h 695"/>
                      <a:gd name="T40" fmla="*/ 612 w 918"/>
                      <a:gd name="T41" fmla="*/ 381 h 695"/>
                      <a:gd name="T42" fmla="*/ 586 w 918"/>
                      <a:gd name="T43" fmla="*/ 364 h 695"/>
                      <a:gd name="T44" fmla="*/ 595 w 918"/>
                      <a:gd name="T45" fmla="*/ 381 h 695"/>
                      <a:gd name="T46" fmla="*/ 586 w 918"/>
                      <a:gd name="T47" fmla="*/ 407 h 695"/>
                      <a:gd name="T48" fmla="*/ 578 w 918"/>
                      <a:gd name="T49" fmla="*/ 263 h 695"/>
                      <a:gd name="T50" fmla="*/ 527 w 918"/>
                      <a:gd name="T51" fmla="*/ 220 h 695"/>
                      <a:gd name="T52" fmla="*/ 502 w 918"/>
                      <a:gd name="T53" fmla="*/ 195 h 695"/>
                      <a:gd name="T54" fmla="*/ 408 w 918"/>
                      <a:gd name="T55" fmla="*/ 127 h 695"/>
                      <a:gd name="T56" fmla="*/ 366 w 918"/>
                      <a:gd name="T57" fmla="*/ 144 h 695"/>
                      <a:gd name="T58" fmla="*/ 357 w 918"/>
                      <a:gd name="T59" fmla="*/ 153 h 695"/>
                      <a:gd name="T60" fmla="*/ 264 w 918"/>
                      <a:gd name="T61" fmla="*/ 195 h 695"/>
                      <a:gd name="T62" fmla="*/ 264 w 918"/>
                      <a:gd name="T63" fmla="*/ 195 h 695"/>
                      <a:gd name="T64" fmla="*/ 230 w 918"/>
                      <a:gd name="T65" fmla="*/ 144 h 695"/>
                      <a:gd name="T66" fmla="*/ 255 w 918"/>
                      <a:gd name="T67" fmla="*/ 144 h 695"/>
                      <a:gd name="T68" fmla="*/ 221 w 918"/>
                      <a:gd name="T69" fmla="*/ 127 h 695"/>
                      <a:gd name="T70" fmla="*/ 204 w 918"/>
                      <a:gd name="T71" fmla="*/ 119 h 695"/>
                      <a:gd name="T72" fmla="*/ 136 w 918"/>
                      <a:gd name="T73" fmla="*/ 119 h 695"/>
                      <a:gd name="T74" fmla="*/ 170 w 918"/>
                      <a:gd name="T75" fmla="*/ 110 h 695"/>
                      <a:gd name="T76" fmla="*/ 111 w 918"/>
                      <a:gd name="T77" fmla="*/ 110 h 695"/>
                      <a:gd name="T78" fmla="*/ 68 w 918"/>
                      <a:gd name="T79" fmla="*/ 93 h 695"/>
                      <a:gd name="T80" fmla="*/ 51 w 918"/>
                      <a:gd name="T81" fmla="*/ 110 h 695"/>
                      <a:gd name="T82" fmla="*/ 34 w 918"/>
                      <a:gd name="T83" fmla="*/ 119 h 695"/>
                      <a:gd name="T84" fmla="*/ 26 w 918"/>
                      <a:gd name="T85" fmla="*/ 93 h 695"/>
                      <a:gd name="T86" fmla="*/ 0 w 918"/>
                      <a:gd name="T87" fmla="*/ 68 h 695"/>
                      <a:gd name="T88" fmla="*/ 85 w 918"/>
                      <a:gd name="T89" fmla="*/ 42 h 695"/>
                      <a:gd name="T90" fmla="*/ 230 w 918"/>
                      <a:gd name="T91" fmla="*/ 26 h 695"/>
                      <a:gd name="T92" fmla="*/ 289 w 918"/>
                      <a:gd name="T93" fmla="*/ 26 h 695"/>
                      <a:gd name="T94" fmla="*/ 298 w 918"/>
                      <a:gd name="T95" fmla="*/ 51 h 695"/>
                      <a:gd name="T96" fmla="*/ 366 w 918"/>
                      <a:gd name="T97" fmla="*/ 51 h 695"/>
                      <a:gd name="T98" fmla="*/ 476 w 918"/>
                      <a:gd name="T99" fmla="*/ 42 h 695"/>
                      <a:gd name="T100" fmla="*/ 569 w 918"/>
                      <a:gd name="T101" fmla="*/ 34 h 695"/>
                      <a:gd name="T102" fmla="*/ 595 w 918"/>
                      <a:gd name="T103" fmla="*/ 42 h 695"/>
                      <a:gd name="T104" fmla="*/ 620 w 918"/>
                      <a:gd name="T105" fmla="*/ 59 h 695"/>
                      <a:gd name="T106" fmla="*/ 612 w 918"/>
                      <a:gd name="T107" fmla="*/ 26 h 695"/>
                      <a:gd name="T108" fmla="*/ 612 w 918"/>
                      <a:gd name="T109" fmla="*/ 9 h 695"/>
                      <a:gd name="T110" fmla="*/ 620 w 918"/>
                      <a:gd name="T111" fmla="*/ 0 h 695"/>
                      <a:gd name="T112" fmla="*/ 646 w 918"/>
                      <a:gd name="T113" fmla="*/ 0 h 695"/>
                      <a:gd name="T114" fmla="*/ 654 w 918"/>
                      <a:gd name="T115" fmla="*/ 9 h 695"/>
                      <a:gd name="T116" fmla="*/ 680 w 918"/>
                      <a:gd name="T117" fmla="*/ 34 h 695"/>
                      <a:gd name="T118" fmla="*/ 705 w 918"/>
                      <a:gd name="T119" fmla="*/ 110 h 695"/>
                      <a:gd name="T120" fmla="*/ 790 w 918"/>
                      <a:gd name="T121" fmla="*/ 237 h 69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918"/>
                      <a:gd name="T184" fmla="*/ 0 h 695"/>
                      <a:gd name="T185" fmla="*/ 918 w 918"/>
                      <a:gd name="T186" fmla="*/ 695 h 695"/>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918" h="695">
                        <a:moveTo>
                          <a:pt x="790" y="237"/>
                        </a:moveTo>
                        <a:lnTo>
                          <a:pt x="790" y="246"/>
                        </a:lnTo>
                        <a:lnTo>
                          <a:pt x="782" y="237"/>
                        </a:lnTo>
                        <a:lnTo>
                          <a:pt x="799" y="280"/>
                        </a:lnTo>
                        <a:lnTo>
                          <a:pt x="841" y="348"/>
                        </a:lnTo>
                        <a:lnTo>
                          <a:pt x="850" y="364"/>
                        </a:lnTo>
                        <a:lnTo>
                          <a:pt x="858" y="381"/>
                        </a:lnTo>
                        <a:lnTo>
                          <a:pt x="884" y="415"/>
                        </a:lnTo>
                        <a:lnTo>
                          <a:pt x="884" y="424"/>
                        </a:lnTo>
                        <a:lnTo>
                          <a:pt x="875" y="424"/>
                        </a:lnTo>
                        <a:lnTo>
                          <a:pt x="867" y="424"/>
                        </a:lnTo>
                        <a:lnTo>
                          <a:pt x="875" y="424"/>
                        </a:lnTo>
                        <a:lnTo>
                          <a:pt x="884" y="424"/>
                        </a:lnTo>
                        <a:lnTo>
                          <a:pt x="892" y="432"/>
                        </a:lnTo>
                        <a:lnTo>
                          <a:pt x="901" y="449"/>
                        </a:lnTo>
                        <a:lnTo>
                          <a:pt x="909" y="475"/>
                        </a:lnTo>
                        <a:lnTo>
                          <a:pt x="918" y="534"/>
                        </a:lnTo>
                        <a:lnTo>
                          <a:pt x="918" y="576"/>
                        </a:lnTo>
                        <a:lnTo>
                          <a:pt x="918" y="602"/>
                        </a:lnTo>
                        <a:lnTo>
                          <a:pt x="909" y="627"/>
                        </a:lnTo>
                        <a:lnTo>
                          <a:pt x="909" y="636"/>
                        </a:lnTo>
                        <a:lnTo>
                          <a:pt x="909" y="653"/>
                        </a:lnTo>
                        <a:lnTo>
                          <a:pt x="901" y="669"/>
                        </a:lnTo>
                        <a:lnTo>
                          <a:pt x="901" y="678"/>
                        </a:lnTo>
                        <a:lnTo>
                          <a:pt x="884" y="678"/>
                        </a:lnTo>
                        <a:lnTo>
                          <a:pt x="875" y="686"/>
                        </a:lnTo>
                        <a:lnTo>
                          <a:pt x="850" y="686"/>
                        </a:lnTo>
                        <a:lnTo>
                          <a:pt x="841" y="695"/>
                        </a:lnTo>
                        <a:lnTo>
                          <a:pt x="824" y="695"/>
                        </a:lnTo>
                        <a:lnTo>
                          <a:pt x="816" y="695"/>
                        </a:lnTo>
                        <a:lnTo>
                          <a:pt x="816" y="686"/>
                        </a:lnTo>
                        <a:lnTo>
                          <a:pt x="816" y="678"/>
                        </a:lnTo>
                        <a:lnTo>
                          <a:pt x="833" y="686"/>
                        </a:lnTo>
                        <a:lnTo>
                          <a:pt x="841" y="686"/>
                        </a:lnTo>
                        <a:lnTo>
                          <a:pt x="841" y="678"/>
                        </a:lnTo>
                        <a:lnTo>
                          <a:pt x="833" y="669"/>
                        </a:lnTo>
                        <a:lnTo>
                          <a:pt x="816" y="669"/>
                        </a:lnTo>
                        <a:lnTo>
                          <a:pt x="799" y="636"/>
                        </a:lnTo>
                        <a:lnTo>
                          <a:pt x="799" y="627"/>
                        </a:lnTo>
                        <a:lnTo>
                          <a:pt x="790" y="619"/>
                        </a:lnTo>
                        <a:lnTo>
                          <a:pt x="756" y="610"/>
                        </a:lnTo>
                        <a:lnTo>
                          <a:pt x="739" y="610"/>
                        </a:lnTo>
                        <a:lnTo>
                          <a:pt x="739" y="602"/>
                        </a:lnTo>
                        <a:lnTo>
                          <a:pt x="722" y="593"/>
                        </a:lnTo>
                        <a:lnTo>
                          <a:pt x="722" y="568"/>
                        </a:lnTo>
                        <a:lnTo>
                          <a:pt x="714" y="559"/>
                        </a:lnTo>
                        <a:lnTo>
                          <a:pt x="714" y="551"/>
                        </a:lnTo>
                        <a:lnTo>
                          <a:pt x="705" y="551"/>
                        </a:lnTo>
                        <a:lnTo>
                          <a:pt x="697" y="542"/>
                        </a:lnTo>
                        <a:lnTo>
                          <a:pt x="705" y="542"/>
                        </a:lnTo>
                        <a:lnTo>
                          <a:pt x="705" y="525"/>
                        </a:lnTo>
                        <a:lnTo>
                          <a:pt x="714" y="517"/>
                        </a:lnTo>
                        <a:lnTo>
                          <a:pt x="705" y="525"/>
                        </a:lnTo>
                        <a:lnTo>
                          <a:pt x="697" y="534"/>
                        </a:lnTo>
                        <a:lnTo>
                          <a:pt x="688" y="542"/>
                        </a:lnTo>
                        <a:lnTo>
                          <a:pt x="680" y="517"/>
                        </a:lnTo>
                        <a:lnTo>
                          <a:pt x="680" y="508"/>
                        </a:lnTo>
                        <a:lnTo>
                          <a:pt x="680" y="500"/>
                        </a:lnTo>
                        <a:lnTo>
                          <a:pt x="671" y="492"/>
                        </a:lnTo>
                        <a:lnTo>
                          <a:pt x="688" y="483"/>
                        </a:lnTo>
                        <a:lnTo>
                          <a:pt x="688" y="475"/>
                        </a:lnTo>
                        <a:lnTo>
                          <a:pt x="680" y="483"/>
                        </a:lnTo>
                        <a:lnTo>
                          <a:pt x="671" y="492"/>
                        </a:lnTo>
                        <a:lnTo>
                          <a:pt x="654" y="483"/>
                        </a:lnTo>
                        <a:lnTo>
                          <a:pt x="663" y="492"/>
                        </a:lnTo>
                        <a:lnTo>
                          <a:pt x="671" y="508"/>
                        </a:lnTo>
                        <a:lnTo>
                          <a:pt x="654" y="508"/>
                        </a:lnTo>
                        <a:lnTo>
                          <a:pt x="646" y="492"/>
                        </a:lnTo>
                        <a:lnTo>
                          <a:pt x="637" y="492"/>
                        </a:lnTo>
                        <a:lnTo>
                          <a:pt x="646" y="492"/>
                        </a:lnTo>
                        <a:lnTo>
                          <a:pt x="646" y="500"/>
                        </a:lnTo>
                        <a:lnTo>
                          <a:pt x="646" y="492"/>
                        </a:lnTo>
                        <a:lnTo>
                          <a:pt x="620" y="458"/>
                        </a:lnTo>
                        <a:lnTo>
                          <a:pt x="620" y="466"/>
                        </a:lnTo>
                        <a:lnTo>
                          <a:pt x="612" y="458"/>
                        </a:lnTo>
                        <a:lnTo>
                          <a:pt x="620" y="449"/>
                        </a:lnTo>
                        <a:lnTo>
                          <a:pt x="612" y="441"/>
                        </a:lnTo>
                        <a:lnTo>
                          <a:pt x="595" y="432"/>
                        </a:lnTo>
                        <a:lnTo>
                          <a:pt x="603" y="432"/>
                        </a:lnTo>
                        <a:lnTo>
                          <a:pt x="595" y="424"/>
                        </a:lnTo>
                        <a:lnTo>
                          <a:pt x="620" y="432"/>
                        </a:lnTo>
                        <a:lnTo>
                          <a:pt x="620" y="424"/>
                        </a:lnTo>
                        <a:lnTo>
                          <a:pt x="629" y="424"/>
                        </a:lnTo>
                        <a:lnTo>
                          <a:pt x="612" y="424"/>
                        </a:lnTo>
                        <a:lnTo>
                          <a:pt x="603" y="424"/>
                        </a:lnTo>
                        <a:lnTo>
                          <a:pt x="612" y="424"/>
                        </a:lnTo>
                        <a:lnTo>
                          <a:pt x="612" y="415"/>
                        </a:lnTo>
                        <a:lnTo>
                          <a:pt x="603" y="424"/>
                        </a:lnTo>
                        <a:lnTo>
                          <a:pt x="612" y="415"/>
                        </a:lnTo>
                        <a:lnTo>
                          <a:pt x="612" y="407"/>
                        </a:lnTo>
                        <a:lnTo>
                          <a:pt x="620" y="390"/>
                        </a:lnTo>
                        <a:lnTo>
                          <a:pt x="620" y="373"/>
                        </a:lnTo>
                        <a:lnTo>
                          <a:pt x="612" y="373"/>
                        </a:lnTo>
                        <a:lnTo>
                          <a:pt x="612" y="390"/>
                        </a:lnTo>
                        <a:lnTo>
                          <a:pt x="612" y="381"/>
                        </a:lnTo>
                        <a:lnTo>
                          <a:pt x="603" y="373"/>
                        </a:lnTo>
                        <a:lnTo>
                          <a:pt x="595" y="364"/>
                        </a:lnTo>
                        <a:lnTo>
                          <a:pt x="586" y="364"/>
                        </a:lnTo>
                        <a:lnTo>
                          <a:pt x="586" y="373"/>
                        </a:lnTo>
                        <a:lnTo>
                          <a:pt x="595" y="373"/>
                        </a:lnTo>
                        <a:lnTo>
                          <a:pt x="586" y="373"/>
                        </a:lnTo>
                        <a:lnTo>
                          <a:pt x="603" y="381"/>
                        </a:lnTo>
                        <a:lnTo>
                          <a:pt x="595" y="381"/>
                        </a:lnTo>
                        <a:lnTo>
                          <a:pt x="595" y="398"/>
                        </a:lnTo>
                        <a:lnTo>
                          <a:pt x="595" y="407"/>
                        </a:lnTo>
                        <a:lnTo>
                          <a:pt x="578" y="390"/>
                        </a:lnTo>
                        <a:lnTo>
                          <a:pt x="586" y="407"/>
                        </a:lnTo>
                        <a:lnTo>
                          <a:pt x="569" y="390"/>
                        </a:lnTo>
                        <a:lnTo>
                          <a:pt x="578" y="348"/>
                        </a:lnTo>
                        <a:lnTo>
                          <a:pt x="586" y="314"/>
                        </a:lnTo>
                        <a:lnTo>
                          <a:pt x="578" y="280"/>
                        </a:lnTo>
                        <a:lnTo>
                          <a:pt x="578" y="263"/>
                        </a:lnTo>
                        <a:lnTo>
                          <a:pt x="578" y="254"/>
                        </a:lnTo>
                        <a:lnTo>
                          <a:pt x="561" y="237"/>
                        </a:lnTo>
                        <a:lnTo>
                          <a:pt x="552" y="220"/>
                        </a:lnTo>
                        <a:lnTo>
                          <a:pt x="527" y="220"/>
                        </a:lnTo>
                        <a:lnTo>
                          <a:pt x="527" y="212"/>
                        </a:lnTo>
                        <a:lnTo>
                          <a:pt x="519" y="212"/>
                        </a:lnTo>
                        <a:lnTo>
                          <a:pt x="519" y="203"/>
                        </a:lnTo>
                        <a:lnTo>
                          <a:pt x="510" y="203"/>
                        </a:lnTo>
                        <a:lnTo>
                          <a:pt x="502" y="195"/>
                        </a:lnTo>
                        <a:lnTo>
                          <a:pt x="485" y="187"/>
                        </a:lnTo>
                        <a:lnTo>
                          <a:pt x="476" y="170"/>
                        </a:lnTo>
                        <a:lnTo>
                          <a:pt x="459" y="161"/>
                        </a:lnTo>
                        <a:lnTo>
                          <a:pt x="451" y="144"/>
                        </a:lnTo>
                        <a:lnTo>
                          <a:pt x="408" y="127"/>
                        </a:lnTo>
                        <a:lnTo>
                          <a:pt x="400" y="119"/>
                        </a:lnTo>
                        <a:lnTo>
                          <a:pt x="391" y="127"/>
                        </a:lnTo>
                        <a:lnTo>
                          <a:pt x="383" y="127"/>
                        </a:lnTo>
                        <a:lnTo>
                          <a:pt x="366" y="127"/>
                        </a:lnTo>
                        <a:lnTo>
                          <a:pt x="366" y="144"/>
                        </a:lnTo>
                        <a:lnTo>
                          <a:pt x="357" y="144"/>
                        </a:lnTo>
                        <a:lnTo>
                          <a:pt x="374" y="144"/>
                        </a:lnTo>
                        <a:lnTo>
                          <a:pt x="374" y="153"/>
                        </a:lnTo>
                        <a:lnTo>
                          <a:pt x="357" y="153"/>
                        </a:lnTo>
                        <a:lnTo>
                          <a:pt x="315" y="178"/>
                        </a:lnTo>
                        <a:lnTo>
                          <a:pt x="306" y="178"/>
                        </a:lnTo>
                        <a:lnTo>
                          <a:pt x="306" y="187"/>
                        </a:lnTo>
                        <a:lnTo>
                          <a:pt x="281" y="187"/>
                        </a:lnTo>
                        <a:lnTo>
                          <a:pt x="264" y="195"/>
                        </a:lnTo>
                        <a:lnTo>
                          <a:pt x="255" y="178"/>
                        </a:lnTo>
                        <a:lnTo>
                          <a:pt x="255" y="170"/>
                        </a:lnTo>
                        <a:lnTo>
                          <a:pt x="255" y="178"/>
                        </a:lnTo>
                        <a:lnTo>
                          <a:pt x="264" y="195"/>
                        </a:lnTo>
                        <a:lnTo>
                          <a:pt x="272" y="187"/>
                        </a:lnTo>
                        <a:lnTo>
                          <a:pt x="264" y="178"/>
                        </a:lnTo>
                        <a:lnTo>
                          <a:pt x="255" y="161"/>
                        </a:lnTo>
                        <a:lnTo>
                          <a:pt x="230" y="144"/>
                        </a:lnTo>
                        <a:lnTo>
                          <a:pt x="247" y="153"/>
                        </a:lnTo>
                        <a:lnTo>
                          <a:pt x="255" y="153"/>
                        </a:lnTo>
                        <a:lnTo>
                          <a:pt x="247" y="144"/>
                        </a:lnTo>
                        <a:lnTo>
                          <a:pt x="255" y="153"/>
                        </a:lnTo>
                        <a:lnTo>
                          <a:pt x="255" y="144"/>
                        </a:lnTo>
                        <a:lnTo>
                          <a:pt x="247" y="144"/>
                        </a:lnTo>
                        <a:lnTo>
                          <a:pt x="238" y="136"/>
                        </a:lnTo>
                        <a:lnTo>
                          <a:pt x="221" y="136"/>
                        </a:lnTo>
                        <a:lnTo>
                          <a:pt x="221" y="127"/>
                        </a:lnTo>
                        <a:lnTo>
                          <a:pt x="230" y="119"/>
                        </a:lnTo>
                        <a:lnTo>
                          <a:pt x="213" y="119"/>
                        </a:lnTo>
                        <a:lnTo>
                          <a:pt x="204" y="119"/>
                        </a:lnTo>
                        <a:lnTo>
                          <a:pt x="204" y="127"/>
                        </a:lnTo>
                        <a:lnTo>
                          <a:pt x="213" y="127"/>
                        </a:lnTo>
                        <a:lnTo>
                          <a:pt x="213" y="144"/>
                        </a:lnTo>
                        <a:lnTo>
                          <a:pt x="187" y="127"/>
                        </a:lnTo>
                        <a:lnTo>
                          <a:pt x="136" y="119"/>
                        </a:lnTo>
                        <a:lnTo>
                          <a:pt x="128" y="110"/>
                        </a:lnTo>
                        <a:lnTo>
                          <a:pt x="136" y="110"/>
                        </a:lnTo>
                        <a:lnTo>
                          <a:pt x="153" y="110"/>
                        </a:lnTo>
                        <a:lnTo>
                          <a:pt x="170" y="110"/>
                        </a:lnTo>
                        <a:lnTo>
                          <a:pt x="153" y="102"/>
                        </a:lnTo>
                        <a:lnTo>
                          <a:pt x="136" y="102"/>
                        </a:lnTo>
                        <a:lnTo>
                          <a:pt x="128" y="102"/>
                        </a:lnTo>
                        <a:lnTo>
                          <a:pt x="111" y="110"/>
                        </a:lnTo>
                        <a:lnTo>
                          <a:pt x="94" y="119"/>
                        </a:lnTo>
                        <a:lnTo>
                          <a:pt x="51" y="127"/>
                        </a:lnTo>
                        <a:lnTo>
                          <a:pt x="77" y="110"/>
                        </a:lnTo>
                        <a:lnTo>
                          <a:pt x="68" y="102"/>
                        </a:lnTo>
                        <a:lnTo>
                          <a:pt x="68" y="93"/>
                        </a:lnTo>
                        <a:lnTo>
                          <a:pt x="60" y="110"/>
                        </a:lnTo>
                        <a:lnTo>
                          <a:pt x="60" y="102"/>
                        </a:lnTo>
                        <a:lnTo>
                          <a:pt x="51" y="102"/>
                        </a:lnTo>
                        <a:lnTo>
                          <a:pt x="51" y="110"/>
                        </a:lnTo>
                        <a:lnTo>
                          <a:pt x="43" y="127"/>
                        </a:lnTo>
                        <a:lnTo>
                          <a:pt x="26" y="136"/>
                        </a:lnTo>
                        <a:lnTo>
                          <a:pt x="26" y="127"/>
                        </a:lnTo>
                        <a:lnTo>
                          <a:pt x="34" y="119"/>
                        </a:lnTo>
                        <a:lnTo>
                          <a:pt x="26" y="110"/>
                        </a:lnTo>
                        <a:lnTo>
                          <a:pt x="17" y="110"/>
                        </a:lnTo>
                        <a:lnTo>
                          <a:pt x="26" y="102"/>
                        </a:lnTo>
                        <a:lnTo>
                          <a:pt x="26" y="93"/>
                        </a:lnTo>
                        <a:lnTo>
                          <a:pt x="26" y="85"/>
                        </a:lnTo>
                        <a:lnTo>
                          <a:pt x="17" y="85"/>
                        </a:lnTo>
                        <a:lnTo>
                          <a:pt x="9" y="85"/>
                        </a:lnTo>
                        <a:lnTo>
                          <a:pt x="9" y="76"/>
                        </a:lnTo>
                        <a:lnTo>
                          <a:pt x="0" y="68"/>
                        </a:lnTo>
                        <a:lnTo>
                          <a:pt x="0" y="51"/>
                        </a:lnTo>
                        <a:lnTo>
                          <a:pt x="43" y="42"/>
                        </a:lnTo>
                        <a:lnTo>
                          <a:pt x="85" y="42"/>
                        </a:lnTo>
                        <a:lnTo>
                          <a:pt x="94" y="42"/>
                        </a:lnTo>
                        <a:lnTo>
                          <a:pt x="136" y="34"/>
                        </a:lnTo>
                        <a:lnTo>
                          <a:pt x="153" y="34"/>
                        </a:lnTo>
                        <a:lnTo>
                          <a:pt x="170" y="34"/>
                        </a:lnTo>
                        <a:lnTo>
                          <a:pt x="230" y="26"/>
                        </a:lnTo>
                        <a:lnTo>
                          <a:pt x="281" y="17"/>
                        </a:lnTo>
                        <a:lnTo>
                          <a:pt x="281" y="26"/>
                        </a:lnTo>
                        <a:lnTo>
                          <a:pt x="289" y="26"/>
                        </a:lnTo>
                        <a:lnTo>
                          <a:pt x="289" y="34"/>
                        </a:lnTo>
                        <a:lnTo>
                          <a:pt x="298" y="42"/>
                        </a:lnTo>
                        <a:lnTo>
                          <a:pt x="298" y="51"/>
                        </a:lnTo>
                        <a:lnTo>
                          <a:pt x="306" y="51"/>
                        </a:lnTo>
                        <a:lnTo>
                          <a:pt x="357" y="51"/>
                        </a:lnTo>
                        <a:lnTo>
                          <a:pt x="366" y="51"/>
                        </a:lnTo>
                        <a:lnTo>
                          <a:pt x="391" y="51"/>
                        </a:lnTo>
                        <a:lnTo>
                          <a:pt x="400" y="51"/>
                        </a:lnTo>
                        <a:lnTo>
                          <a:pt x="425" y="42"/>
                        </a:lnTo>
                        <a:lnTo>
                          <a:pt x="442" y="42"/>
                        </a:lnTo>
                        <a:lnTo>
                          <a:pt x="476" y="42"/>
                        </a:lnTo>
                        <a:lnTo>
                          <a:pt x="493" y="42"/>
                        </a:lnTo>
                        <a:lnTo>
                          <a:pt x="544" y="42"/>
                        </a:lnTo>
                        <a:lnTo>
                          <a:pt x="552" y="42"/>
                        </a:lnTo>
                        <a:lnTo>
                          <a:pt x="569" y="34"/>
                        </a:lnTo>
                        <a:lnTo>
                          <a:pt x="595" y="34"/>
                        </a:lnTo>
                        <a:lnTo>
                          <a:pt x="595" y="42"/>
                        </a:lnTo>
                        <a:lnTo>
                          <a:pt x="595" y="51"/>
                        </a:lnTo>
                        <a:lnTo>
                          <a:pt x="603" y="59"/>
                        </a:lnTo>
                        <a:lnTo>
                          <a:pt x="612" y="59"/>
                        </a:lnTo>
                        <a:lnTo>
                          <a:pt x="620" y="59"/>
                        </a:lnTo>
                        <a:lnTo>
                          <a:pt x="612" y="51"/>
                        </a:lnTo>
                        <a:lnTo>
                          <a:pt x="620" y="51"/>
                        </a:lnTo>
                        <a:lnTo>
                          <a:pt x="620" y="42"/>
                        </a:lnTo>
                        <a:lnTo>
                          <a:pt x="620" y="34"/>
                        </a:lnTo>
                        <a:lnTo>
                          <a:pt x="612" y="26"/>
                        </a:lnTo>
                        <a:lnTo>
                          <a:pt x="612" y="9"/>
                        </a:lnTo>
                        <a:lnTo>
                          <a:pt x="612" y="0"/>
                        </a:lnTo>
                        <a:lnTo>
                          <a:pt x="612" y="9"/>
                        </a:lnTo>
                        <a:lnTo>
                          <a:pt x="620" y="0"/>
                        </a:lnTo>
                        <a:lnTo>
                          <a:pt x="629" y="0"/>
                        </a:lnTo>
                        <a:lnTo>
                          <a:pt x="637" y="0"/>
                        </a:lnTo>
                        <a:lnTo>
                          <a:pt x="646" y="0"/>
                        </a:lnTo>
                        <a:lnTo>
                          <a:pt x="646" y="9"/>
                        </a:lnTo>
                        <a:lnTo>
                          <a:pt x="654" y="9"/>
                        </a:lnTo>
                        <a:lnTo>
                          <a:pt x="663" y="9"/>
                        </a:lnTo>
                        <a:lnTo>
                          <a:pt x="671" y="17"/>
                        </a:lnTo>
                        <a:lnTo>
                          <a:pt x="671" y="26"/>
                        </a:lnTo>
                        <a:lnTo>
                          <a:pt x="680" y="34"/>
                        </a:lnTo>
                        <a:lnTo>
                          <a:pt x="680" y="51"/>
                        </a:lnTo>
                        <a:lnTo>
                          <a:pt x="688" y="59"/>
                        </a:lnTo>
                        <a:lnTo>
                          <a:pt x="705" y="102"/>
                        </a:lnTo>
                        <a:lnTo>
                          <a:pt x="705" y="110"/>
                        </a:lnTo>
                        <a:lnTo>
                          <a:pt x="714" y="127"/>
                        </a:lnTo>
                        <a:lnTo>
                          <a:pt x="722" y="136"/>
                        </a:lnTo>
                        <a:lnTo>
                          <a:pt x="739" y="161"/>
                        </a:lnTo>
                        <a:lnTo>
                          <a:pt x="739" y="170"/>
                        </a:lnTo>
                        <a:lnTo>
                          <a:pt x="790" y="237"/>
                        </a:lnTo>
                        <a:close/>
                      </a:path>
                    </a:pathLst>
                  </a:custGeom>
                  <a:solidFill>
                    <a:srgbClr val="8DA3FF"/>
                  </a:solidFill>
                  <a:ln w="12700">
                    <a:solidFill>
                      <a:schemeClr val="tx1"/>
                    </a:solidFill>
                    <a:round/>
                    <a:headEnd/>
                    <a:tailEnd/>
                  </a:ln>
                </p:spPr>
                <p:txBody>
                  <a:bodyPr/>
                  <a:lstStyle/>
                  <a:p>
                    <a:endParaRPr lang="en-US" sz="1350"/>
                  </a:p>
                </p:txBody>
              </p:sp>
              <p:sp>
                <p:nvSpPr>
                  <p:cNvPr id="365" name="Freeform 159"/>
                  <p:cNvSpPr>
                    <a:spLocks/>
                  </p:cNvSpPr>
                  <p:nvPr/>
                </p:nvSpPr>
                <p:spPr bwMode="auto">
                  <a:xfrm>
                    <a:off x="3895" y="3207"/>
                    <a:ext cx="85" cy="26"/>
                  </a:xfrm>
                  <a:custGeom>
                    <a:avLst/>
                    <a:gdLst>
                      <a:gd name="T0" fmla="*/ 51 w 85"/>
                      <a:gd name="T1" fmla="*/ 9 h 26"/>
                      <a:gd name="T2" fmla="*/ 51 w 85"/>
                      <a:gd name="T3" fmla="*/ 9 h 26"/>
                      <a:gd name="T4" fmla="*/ 68 w 85"/>
                      <a:gd name="T5" fmla="*/ 0 h 26"/>
                      <a:gd name="T6" fmla="*/ 76 w 85"/>
                      <a:gd name="T7" fmla="*/ 0 h 26"/>
                      <a:gd name="T8" fmla="*/ 85 w 85"/>
                      <a:gd name="T9" fmla="*/ 0 h 26"/>
                      <a:gd name="T10" fmla="*/ 85 w 85"/>
                      <a:gd name="T11" fmla="*/ 9 h 26"/>
                      <a:gd name="T12" fmla="*/ 59 w 85"/>
                      <a:gd name="T13" fmla="*/ 9 h 26"/>
                      <a:gd name="T14" fmla="*/ 51 w 85"/>
                      <a:gd name="T15" fmla="*/ 9 h 26"/>
                      <a:gd name="T16" fmla="*/ 51 w 85"/>
                      <a:gd name="T17" fmla="*/ 9 h 26"/>
                      <a:gd name="T18" fmla="*/ 0 w 85"/>
                      <a:gd name="T19" fmla="*/ 26 h 26"/>
                      <a:gd name="T20" fmla="*/ 0 w 85"/>
                      <a:gd name="T21" fmla="*/ 26 h 26"/>
                      <a:gd name="T22" fmla="*/ 0 w 85"/>
                      <a:gd name="T23" fmla="*/ 17 h 26"/>
                      <a:gd name="T24" fmla="*/ 0 w 85"/>
                      <a:gd name="T25" fmla="*/ 17 h 26"/>
                      <a:gd name="T26" fmla="*/ 8 w 85"/>
                      <a:gd name="T27" fmla="*/ 17 h 26"/>
                      <a:gd name="T28" fmla="*/ 17 w 85"/>
                      <a:gd name="T29" fmla="*/ 17 h 26"/>
                      <a:gd name="T30" fmla="*/ 25 w 85"/>
                      <a:gd name="T31" fmla="*/ 17 h 26"/>
                      <a:gd name="T32" fmla="*/ 34 w 85"/>
                      <a:gd name="T33" fmla="*/ 9 h 26"/>
                      <a:gd name="T34" fmla="*/ 51 w 85"/>
                      <a:gd name="T35" fmla="*/ 9 h 2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85"/>
                      <a:gd name="T55" fmla="*/ 0 h 26"/>
                      <a:gd name="T56" fmla="*/ 85 w 85"/>
                      <a:gd name="T57" fmla="*/ 26 h 2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85" h="26">
                        <a:moveTo>
                          <a:pt x="51" y="9"/>
                        </a:moveTo>
                        <a:lnTo>
                          <a:pt x="51" y="9"/>
                        </a:lnTo>
                        <a:lnTo>
                          <a:pt x="68" y="0"/>
                        </a:lnTo>
                        <a:lnTo>
                          <a:pt x="76" y="0"/>
                        </a:lnTo>
                        <a:lnTo>
                          <a:pt x="85" y="0"/>
                        </a:lnTo>
                        <a:lnTo>
                          <a:pt x="85" y="9"/>
                        </a:lnTo>
                        <a:lnTo>
                          <a:pt x="59" y="9"/>
                        </a:lnTo>
                        <a:lnTo>
                          <a:pt x="51" y="9"/>
                        </a:lnTo>
                        <a:lnTo>
                          <a:pt x="0" y="26"/>
                        </a:lnTo>
                        <a:lnTo>
                          <a:pt x="0" y="17"/>
                        </a:lnTo>
                        <a:lnTo>
                          <a:pt x="8" y="17"/>
                        </a:lnTo>
                        <a:lnTo>
                          <a:pt x="17" y="17"/>
                        </a:lnTo>
                        <a:lnTo>
                          <a:pt x="25" y="17"/>
                        </a:lnTo>
                        <a:lnTo>
                          <a:pt x="34" y="9"/>
                        </a:lnTo>
                        <a:lnTo>
                          <a:pt x="51" y="9"/>
                        </a:lnTo>
                        <a:close/>
                      </a:path>
                    </a:pathLst>
                  </a:custGeom>
                  <a:solidFill>
                    <a:srgbClr val="8DA3FF"/>
                  </a:solidFill>
                  <a:ln w="12700">
                    <a:solidFill>
                      <a:schemeClr val="tx1"/>
                    </a:solidFill>
                    <a:round/>
                    <a:headEnd/>
                    <a:tailEnd/>
                  </a:ln>
                </p:spPr>
                <p:txBody>
                  <a:bodyPr/>
                  <a:lstStyle/>
                  <a:p>
                    <a:endParaRPr lang="en-US" sz="1350"/>
                  </a:p>
                </p:txBody>
              </p:sp>
              <p:sp>
                <p:nvSpPr>
                  <p:cNvPr id="366" name="Freeform 160"/>
                  <p:cNvSpPr>
                    <a:spLocks/>
                  </p:cNvSpPr>
                  <p:nvPr/>
                </p:nvSpPr>
                <p:spPr bwMode="auto">
                  <a:xfrm>
                    <a:off x="4617" y="3300"/>
                    <a:ext cx="59" cy="77"/>
                  </a:xfrm>
                  <a:custGeom>
                    <a:avLst/>
                    <a:gdLst>
                      <a:gd name="T0" fmla="*/ 25 w 59"/>
                      <a:gd name="T1" fmla="*/ 34 h 77"/>
                      <a:gd name="T2" fmla="*/ 25 w 59"/>
                      <a:gd name="T3" fmla="*/ 26 h 77"/>
                      <a:gd name="T4" fmla="*/ 17 w 59"/>
                      <a:gd name="T5" fmla="*/ 17 h 77"/>
                      <a:gd name="T6" fmla="*/ 8 w 59"/>
                      <a:gd name="T7" fmla="*/ 9 h 77"/>
                      <a:gd name="T8" fmla="*/ 0 w 59"/>
                      <a:gd name="T9" fmla="*/ 0 h 77"/>
                      <a:gd name="T10" fmla="*/ 0 w 59"/>
                      <a:gd name="T11" fmla="*/ 0 h 77"/>
                      <a:gd name="T12" fmla="*/ 8 w 59"/>
                      <a:gd name="T13" fmla="*/ 9 h 77"/>
                      <a:gd name="T14" fmla="*/ 25 w 59"/>
                      <a:gd name="T15" fmla="*/ 34 h 77"/>
                      <a:gd name="T16" fmla="*/ 51 w 59"/>
                      <a:gd name="T17" fmla="*/ 51 h 77"/>
                      <a:gd name="T18" fmla="*/ 59 w 59"/>
                      <a:gd name="T19" fmla="*/ 68 h 77"/>
                      <a:gd name="T20" fmla="*/ 51 w 59"/>
                      <a:gd name="T21" fmla="*/ 77 h 77"/>
                      <a:gd name="T22" fmla="*/ 51 w 59"/>
                      <a:gd name="T23" fmla="*/ 77 h 77"/>
                      <a:gd name="T24" fmla="*/ 51 w 59"/>
                      <a:gd name="T25" fmla="*/ 60 h 77"/>
                      <a:gd name="T26" fmla="*/ 42 w 59"/>
                      <a:gd name="T27" fmla="*/ 51 h 77"/>
                      <a:gd name="T28" fmla="*/ 42 w 59"/>
                      <a:gd name="T29" fmla="*/ 51 h 77"/>
                      <a:gd name="T30" fmla="*/ 34 w 59"/>
                      <a:gd name="T31" fmla="*/ 60 h 77"/>
                      <a:gd name="T32" fmla="*/ 25 w 59"/>
                      <a:gd name="T33" fmla="*/ 51 h 77"/>
                      <a:gd name="T34" fmla="*/ 25 w 59"/>
                      <a:gd name="T35" fmla="*/ 43 h 77"/>
                      <a:gd name="T36" fmla="*/ 25 w 59"/>
                      <a:gd name="T37" fmla="*/ 43 h 77"/>
                      <a:gd name="T38" fmla="*/ 25 w 59"/>
                      <a:gd name="T39" fmla="*/ 34 h 77"/>
                      <a:gd name="T40" fmla="*/ 42 w 59"/>
                      <a:gd name="T41" fmla="*/ 43 h 77"/>
                      <a:gd name="T42" fmla="*/ 25 w 59"/>
                      <a:gd name="T43" fmla="*/ 34 h 7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9"/>
                      <a:gd name="T67" fmla="*/ 0 h 77"/>
                      <a:gd name="T68" fmla="*/ 59 w 59"/>
                      <a:gd name="T69" fmla="*/ 77 h 7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9" h="77">
                        <a:moveTo>
                          <a:pt x="25" y="34"/>
                        </a:moveTo>
                        <a:lnTo>
                          <a:pt x="25" y="26"/>
                        </a:lnTo>
                        <a:lnTo>
                          <a:pt x="17" y="17"/>
                        </a:lnTo>
                        <a:lnTo>
                          <a:pt x="8" y="9"/>
                        </a:lnTo>
                        <a:lnTo>
                          <a:pt x="0" y="0"/>
                        </a:lnTo>
                        <a:lnTo>
                          <a:pt x="8" y="9"/>
                        </a:lnTo>
                        <a:lnTo>
                          <a:pt x="25" y="34"/>
                        </a:lnTo>
                        <a:lnTo>
                          <a:pt x="51" y="51"/>
                        </a:lnTo>
                        <a:lnTo>
                          <a:pt x="59" y="68"/>
                        </a:lnTo>
                        <a:lnTo>
                          <a:pt x="51" y="77"/>
                        </a:lnTo>
                        <a:lnTo>
                          <a:pt x="51" y="60"/>
                        </a:lnTo>
                        <a:lnTo>
                          <a:pt x="42" y="51"/>
                        </a:lnTo>
                        <a:lnTo>
                          <a:pt x="34" y="60"/>
                        </a:lnTo>
                        <a:lnTo>
                          <a:pt x="25" y="51"/>
                        </a:lnTo>
                        <a:lnTo>
                          <a:pt x="25" y="43"/>
                        </a:lnTo>
                        <a:lnTo>
                          <a:pt x="25" y="34"/>
                        </a:lnTo>
                        <a:lnTo>
                          <a:pt x="42" y="43"/>
                        </a:lnTo>
                        <a:lnTo>
                          <a:pt x="25" y="34"/>
                        </a:lnTo>
                        <a:close/>
                      </a:path>
                    </a:pathLst>
                  </a:custGeom>
                  <a:solidFill>
                    <a:srgbClr val="8DA3FF"/>
                  </a:solidFill>
                  <a:ln w="12700">
                    <a:solidFill>
                      <a:schemeClr val="tx1"/>
                    </a:solidFill>
                    <a:round/>
                    <a:headEnd/>
                    <a:tailEnd/>
                  </a:ln>
                </p:spPr>
                <p:txBody>
                  <a:bodyPr/>
                  <a:lstStyle/>
                  <a:p>
                    <a:endParaRPr lang="en-US" sz="1350"/>
                  </a:p>
                </p:txBody>
              </p:sp>
              <p:sp>
                <p:nvSpPr>
                  <p:cNvPr id="367" name="Freeform 161"/>
                  <p:cNvSpPr>
                    <a:spLocks/>
                  </p:cNvSpPr>
                  <p:nvPr/>
                </p:nvSpPr>
                <p:spPr bwMode="auto">
                  <a:xfrm>
                    <a:off x="4651" y="3351"/>
                    <a:ext cx="25" cy="60"/>
                  </a:xfrm>
                  <a:custGeom>
                    <a:avLst/>
                    <a:gdLst>
                      <a:gd name="T0" fmla="*/ 0 w 25"/>
                      <a:gd name="T1" fmla="*/ 9 h 60"/>
                      <a:gd name="T2" fmla="*/ 8 w 25"/>
                      <a:gd name="T3" fmla="*/ 0 h 60"/>
                      <a:gd name="T4" fmla="*/ 8 w 25"/>
                      <a:gd name="T5" fmla="*/ 9 h 60"/>
                      <a:gd name="T6" fmla="*/ 8 w 25"/>
                      <a:gd name="T7" fmla="*/ 26 h 60"/>
                      <a:gd name="T8" fmla="*/ 8 w 25"/>
                      <a:gd name="T9" fmla="*/ 43 h 60"/>
                      <a:gd name="T10" fmla="*/ 25 w 25"/>
                      <a:gd name="T11" fmla="*/ 60 h 60"/>
                      <a:gd name="T12" fmla="*/ 0 w 25"/>
                      <a:gd name="T13" fmla="*/ 34 h 60"/>
                      <a:gd name="T14" fmla="*/ 0 w 25"/>
                      <a:gd name="T15" fmla="*/ 9 h 60"/>
                      <a:gd name="T16" fmla="*/ 0 60000 65536"/>
                      <a:gd name="T17" fmla="*/ 0 60000 65536"/>
                      <a:gd name="T18" fmla="*/ 0 60000 65536"/>
                      <a:gd name="T19" fmla="*/ 0 60000 65536"/>
                      <a:gd name="T20" fmla="*/ 0 60000 65536"/>
                      <a:gd name="T21" fmla="*/ 0 60000 65536"/>
                      <a:gd name="T22" fmla="*/ 0 60000 65536"/>
                      <a:gd name="T23" fmla="*/ 0 60000 65536"/>
                      <a:gd name="T24" fmla="*/ 0 w 25"/>
                      <a:gd name="T25" fmla="*/ 0 h 60"/>
                      <a:gd name="T26" fmla="*/ 25 w 25"/>
                      <a:gd name="T27" fmla="*/ 60 h 6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5" h="60">
                        <a:moveTo>
                          <a:pt x="0" y="9"/>
                        </a:moveTo>
                        <a:lnTo>
                          <a:pt x="8" y="0"/>
                        </a:lnTo>
                        <a:lnTo>
                          <a:pt x="8" y="9"/>
                        </a:lnTo>
                        <a:lnTo>
                          <a:pt x="8" y="26"/>
                        </a:lnTo>
                        <a:lnTo>
                          <a:pt x="8" y="43"/>
                        </a:lnTo>
                        <a:lnTo>
                          <a:pt x="25" y="60"/>
                        </a:lnTo>
                        <a:lnTo>
                          <a:pt x="0" y="34"/>
                        </a:lnTo>
                        <a:lnTo>
                          <a:pt x="0" y="9"/>
                        </a:lnTo>
                        <a:close/>
                      </a:path>
                    </a:pathLst>
                  </a:custGeom>
                  <a:solidFill>
                    <a:srgbClr val="8DA3FF"/>
                  </a:solidFill>
                  <a:ln w="12700">
                    <a:solidFill>
                      <a:schemeClr val="tx1"/>
                    </a:solidFill>
                    <a:round/>
                    <a:headEnd/>
                    <a:tailEnd/>
                  </a:ln>
                </p:spPr>
                <p:txBody>
                  <a:bodyPr/>
                  <a:lstStyle/>
                  <a:p>
                    <a:endParaRPr lang="en-US" sz="1350"/>
                  </a:p>
                </p:txBody>
              </p:sp>
              <p:sp>
                <p:nvSpPr>
                  <p:cNvPr id="368" name="Freeform 162"/>
                  <p:cNvSpPr>
                    <a:spLocks/>
                  </p:cNvSpPr>
                  <p:nvPr/>
                </p:nvSpPr>
                <p:spPr bwMode="auto">
                  <a:xfrm>
                    <a:off x="4523" y="3622"/>
                    <a:ext cx="17" cy="17"/>
                  </a:xfrm>
                  <a:custGeom>
                    <a:avLst/>
                    <a:gdLst>
                      <a:gd name="T0" fmla="*/ 9 w 17"/>
                      <a:gd name="T1" fmla="*/ 9 h 17"/>
                      <a:gd name="T2" fmla="*/ 17 w 17"/>
                      <a:gd name="T3" fmla="*/ 17 h 17"/>
                      <a:gd name="T4" fmla="*/ 9 w 17"/>
                      <a:gd name="T5" fmla="*/ 17 h 17"/>
                      <a:gd name="T6" fmla="*/ 9 w 17"/>
                      <a:gd name="T7" fmla="*/ 0 h 17"/>
                      <a:gd name="T8" fmla="*/ 0 w 17"/>
                      <a:gd name="T9" fmla="*/ 0 h 17"/>
                      <a:gd name="T10" fmla="*/ 9 w 17"/>
                      <a:gd name="T11" fmla="*/ 0 h 17"/>
                      <a:gd name="T12" fmla="*/ 9 w 17"/>
                      <a:gd name="T13" fmla="*/ 9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9" y="9"/>
                        </a:moveTo>
                        <a:lnTo>
                          <a:pt x="17" y="17"/>
                        </a:lnTo>
                        <a:lnTo>
                          <a:pt x="9" y="17"/>
                        </a:lnTo>
                        <a:lnTo>
                          <a:pt x="9" y="0"/>
                        </a:lnTo>
                        <a:lnTo>
                          <a:pt x="0" y="0"/>
                        </a:lnTo>
                        <a:lnTo>
                          <a:pt x="9" y="0"/>
                        </a:lnTo>
                        <a:lnTo>
                          <a:pt x="9" y="9"/>
                        </a:lnTo>
                        <a:close/>
                      </a:path>
                    </a:pathLst>
                  </a:custGeom>
                  <a:solidFill>
                    <a:srgbClr val="8DA3FF"/>
                  </a:solidFill>
                  <a:ln w="12700">
                    <a:solidFill>
                      <a:schemeClr val="tx1"/>
                    </a:solidFill>
                    <a:round/>
                    <a:headEnd/>
                    <a:tailEnd/>
                  </a:ln>
                </p:spPr>
                <p:txBody>
                  <a:bodyPr/>
                  <a:lstStyle/>
                  <a:p>
                    <a:endParaRPr lang="en-US" sz="1350"/>
                  </a:p>
                </p:txBody>
              </p:sp>
              <p:sp>
                <p:nvSpPr>
                  <p:cNvPr id="369" name="Freeform 163"/>
                  <p:cNvSpPr>
                    <a:spLocks/>
                  </p:cNvSpPr>
                  <p:nvPr/>
                </p:nvSpPr>
                <p:spPr bwMode="auto">
                  <a:xfrm>
                    <a:off x="4736" y="3750"/>
                    <a:ext cx="34" cy="59"/>
                  </a:xfrm>
                  <a:custGeom>
                    <a:avLst/>
                    <a:gdLst>
                      <a:gd name="T0" fmla="*/ 34 w 34"/>
                      <a:gd name="T1" fmla="*/ 0 h 59"/>
                      <a:gd name="T2" fmla="*/ 25 w 34"/>
                      <a:gd name="T3" fmla="*/ 25 h 59"/>
                      <a:gd name="T4" fmla="*/ 0 w 34"/>
                      <a:gd name="T5" fmla="*/ 59 h 59"/>
                      <a:gd name="T6" fmla="*/ 25 w 34"/>
                      <a:gd name="T7" fmla="*/ 25 h 59"/>
                      <a:gd name="T8" fmla="*/ 25 w 34"/>
                      <a:gd name="T9" fmla="*/ 16 h 59"/>
                      <a:gd name="T10" fmla="*/ 25 w 34"/>
                      <a:gd name="T11" fmla="*/ 8 h 59"/>
                      <a:gd name="T12" fmla="*/ 34 w 34"/>
                      <a:gd name="T13" fmla="*/ 0 h 59"/>
                      <a:gd name="T14" fmla="*/ 0 60000 65536"/>
                      <a:gd name="T15" fmla="*/ 0 60000 65536"/>
                      <a:gd name="T16" fmla="*/ 0 60000 65536"/>
                      <a:gd name="T17" fmla="*/ 0 60000 65536"/>
                      <a:gd name="T18" fmla="*/ 0 60000 65536"/>
                      <a:gd name="T19" fmla="*/ 0 60000 65536"/>
                      <a:gd name="T20" fmla="*/ 0 60000 65536"/>
                      <a:gd name="T21" fmla="*/ 0 w 34"/>
                      <a:gd name="T22" fmla="*/ 0 h 59"/>
                      <a:gd name="T23" fmla="*/ 34 w 34"/>
                      <a:gd name="T24" fmla="*/ 59 h 5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4" h="59">
                        <a:moveTo>
                          <a:pt x="34" y="0"/>
                        </a:moveTo>
                        <a:lnTo>
                          <a:pt x="25" y="25"/>
                        </a:lnTo>
                        <a:lnTo>
                          <a:pt x="0" y="59"/>
                        </a:lnTo>
                        <a:lnTo>
                          <a:pt x="25" y="25"/>
                        </a:lnTo>
                        <a:lnTo>
                          <a:pt x="25" y="16"/>
                        </a:lnTo>
                        <a:lnTo>
                          <a:pt x="25" y="8"/>
                        </a:lnTo>
                        <a:lnTo>
                          <a:pt x="34" y="0"/>
                        </a:lnTo>
                        <a:close/>
                      </a:path>
                    </a:pathLst>
                  </a:custGeom>
                  <a:solidFill>
                    <a:srgbClr val="8DA3FF"/>
                  </a:solidFill>
                  <a:ln w="12700">
                    <a:solidFill>
                      <a:schemeClr val="tx1"/>
                    </a:solidFill>
                    <a:round/>
                    <a:headEnd/>
                    <a:tailEnd/>
                  </a:ln>
                </p:spPr>
                <p:txBody>
                  <a:bodyPr/>
                  <a:lstStyle/>
                  <a:p>
                    <a:endParaRPr lang="en-US" sz="1350"/>
                  </a:p>
                </p:txBody>
              </p:sp>
              <p:sp>
                <p:nvSpPr>
                  <p:cNvPr id="370" name="Freeform 164"/>
                  <p:cNvSpPr>
                    <a:spLocks/>
                  </p:cNvSpPr>
                  <p:nvPr/>
                </p:nvSpPr>
                <p:spPr bwMode="auto">
                  <a:xfrm>
                    <a:off x="3521" y="953"/>
                    <a:ext cx="60" cy="51"/>
                  </a:xfrm>
                  <a:custGeom>
                    <a:avLst/>
                    <a:gdLst>
                      <a:gd name="T0" fmla="*/ 60 w 60"/>
                      <a:gd name="T1" fmla="*/ 0 h 51"/>
                      <a:gd name="T2" fmla="*/ 51 w 60"/>
                      <a:gd name="T3" fmla="*/ 17 h 51"/>
                      <a:gd name="T4" fmla="*/ 26 w 60"/>
                      <a:gd name="T5" fmla="*/ 26 h 51"/>
                      <a:gd name="T6" fmla="*/ 17 w 60"/>
                      <a:gd name="T7" fmla="*/ 43 h 51"/>
                      <a:gd name="T8" fmla="*/ 9 w 60"/>
                      <a:gd name="T9" fmla="*/ 51 h 51"/>
                      <a:gd name="T10" fmla="*/ 0 w 60"/>
                      <a:gd name="T11" fmla="*/ 43 h 51"/>
                      <a:gd name="T12" fmla="*/ 0 w 60"/>
                      <a:gd name="T13" fmla="*/ 43 h 51"/>
                      <a:gd name="T14" fmla="*/ 0 w 60"/>
                      <a:gd name="T15" fmla="*/ 34 h 51"/>
                      <a:gd name="T16" fmla="*/ 60 w 60"/>
                      <a:gd name="T17" fmla="*/ 0 h 5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0"/>
                      <a:gd name="T28" fmla="*/ 0 h 51"/>
                      <a:gd name="T29" fmla="*/ 60 w 60"/>
                      <a:gd name="T30" fmla="*/ 51 h 5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0" h="51">
                        <a:moveTo>
                          <a:pt x="60" y="0"/>
                        </a:moveTo>
                        <a:lnTo>
                          <a:pt x="51" y="17"/>
                        </a:lnTo>
                        <a:lnTo>
                          <a:pt x="26" y="26"/>
                        </a:lnTo>
                        <a:lnTo>
                          <a:pt x="17" y="43"/>
                        </a:lnTo>
                        <a:lnTo>
                          <a:pt x="9" y="51"/>
                        </a:lnTo>
                        <a:lnTo>
                          <a:pt x="0" y="43"/>
                        </a:lnTo>
                        <a:lnTo>
                          <a:pt x="0" y="34"/>
                        </a:lnTo>
                        <a:lnTo>
                          <a:pt x="60" y="0"/>
                        </a:lnTo>
                        <a:close/>
                      </a:path>
                    </a:pathLst>
                  </a:custGeom>
                  <a:solidFill>
                    <a:srgbClr val="8DA3FF"/>
                  </a:solidFill>
                  <a:ln w="12700">
                    <a:solidFill>
                      <a:schemeClr val="tx1"/>
                    </a:solidFill>
                    <a:round/>
                    <a:headEnd/>
                    <a:tailEnd/>
                  </a:ln>
                </p:spPr>
                <p:txBody>
                  <a:bodyPr/>
                  <a:lstStyle/>
                  <a:p>
                    <a:endParaRPr lang="en-US" sz="1350"/>
                  </a:p>
                </p:txBody>
              </p:sp>
              <p:sp>
                <p:nvSpPr>
                  <p:cNvPr id="371" name="Freeform 165"/>
                  <p:cNvSpPr>
                    <a:spLocks/>
                  </p:cNvSpPr>
                  <p:nvPr/>
                </p:nvSpPr>
                <p:spPr bwMode="auto">
                  <a:xfrm>
                    <a:off x="3581" y="1038"/>
                    <a:ext cx="76" cy="59"/>
                  </a:xfrm>
                  <a:custGeom>
                    <a:avLst/>
                    <a:gdLst>
                      <a:gd name="T0" fmla="*/ 8 w 76"/>
                      <a:gd name="T1" fmla="*/ 26 h 59"/>
                      <a:gd name="T2" fmla="*/ 8 w 76"/>
                      <a:gd name="T3" fmla="*/ 17 h 59"/>
                      <a:gd name="T4" fmla="*/ 34 w 76"/>
                      <a:gd name="T5" fmla="*/ 0 h 59"/>
                      <a:gd name="T6" fmla="*/ 68 w 76"/>
                      <a:gd name="T7" fmla="*/ 0 h 59"/>
                      <a:gd name="T8" fmla="*/ 76 w 76"/>
                      <a:gd name="T9" fmla="*/ 0 h 59"/>
                      <a:gd name="T10" fmla="*/ 68 w 76"/>
                      <a:gd name="T11" fmla="*/ 9 h 59"/>
                      <a:gd name="T12" fmla="*/ 59 w 76"/>
                      <a:gd name="T13" fmla="*/ 17 h 59"/>
                      <a:gd name="T14" fmla="*/ 34 w 76"/>
                      <a:gd name="T15" fmla="*/ 34 h 59"/>
                      <a:gd name="T16" fmla="*/ 17 w 76"/>
                      <a:gd name="T17" fmla="*/ 59 h 59"/>
                      <a:gd name="T18" fmla="*/ 8 w 76"/>
                      <a:gd name="T19" fmla="*/ 51 h 59"/>
                      <a:gd name="T20" fmla="*/ 0 w 76"/>
                      <a:gd name="T21" fmla="*/ 43 h 59"/>
                      <a:gd name="T22" fmla="*/ 0 w 76"/>
                      <a:gd name="T23" fmla="*/ 34 h 59"/>
                      <a:gd name="T24" fmla="*/ 8 w 76"/>
                      <a:gd name="T25" fmla="*/ 26 h 5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6"/>
                      <a:gd name="T40" fmla="*/ 0 h 59"/>
                      <a:gd name="T41" fmla="*/ 76 w 76"/>
                      <a:gd name="T42" fmla="*/ 59 h 5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6" h="59">
                        <a:moveTo>
                          <a:pt x="8" y="26"/>
                        </a:moveTo>
                        <a:lnTo>
                          <a:pt x="8" y="17"/>
                        </a:lnTo>
                        <a:lnTo>
                          <a:pt x="34" y="0"/>
                        </a:lnTo>
                        <a:lnTo>
                          <a:pt x="68" y="0"/>
                        </a:lnTo>
                        <a:lnTo>
                          <a:pt x="76" y="0"/>
                        </a:lnTo>
                        <a:lnTo>
                          <a:pt x="68" y="9"/>
                        </a:lnTo>
                        <a:lnTo>
                          <a:pt x="59" y="17"/>
                        </a:lnTo>
                        <a:lnTo>
                          <a:pt x="34" y="34"/>
                        </a:lnTo>
                        <a:lnTo>
                          <a:pt x="17" y="59"/>
                        </a:lnTo>
                        <a:lnTo>
                          <a:pt x="8" y="51"/>
                        </a:lnTo>
                        <a:lnTo>
                          <a:pt x="0" y="43"/>
                        </a:lnTo>
                        <a:lnTo>
                          <a:pt x="0" y="34"/>
                        </a:lnTo>
                        <a:lnTo>
                          <a:pt x="8" y="26"/>
                        </a:lnTo>
                        <a:close/>
                      </a:path>
                    </a:pathLst>
                  </a:custGeom>
                  <a:solidFill>
                    <a:srgbClr val="8DA3FF"/>
                  </a:solidFill>
                  <a:ln w="12700">
                    <a:solidFill>
                      <a:schemeClr val="tx1"/>
                    </a:solidFill>
                    <a:round/>
                    <a:headEnd/>
                    <a:tailEnd/>
                  </a:ln>
                </p:spPr>
                <p:txBody>
                  <a:bodyPr/>
                  <a:lstStyle/>
                  <a:p>
                    <a:endParaRPr lang="en-US" sz="1350"/>
                  </a:p>
                </p:txBody>
              </p:sp>
              <p:sp>
                <p:nvSpPr>
                  <p:cNvPr id="372" name="Freeform 166"/>
                  <p:cNvSpPr>
                    <a:spLocks/>
                  </p:cNvSpPr>
                  <p:nvPr/>
                </p:nvSpPr>
                <p:spPr bwMode="auto">
                  <a:xfrm>
                    <a:off x="3428" y="1072"/>
                    <a:ext cx="586" cy="263"/>
                  </a:xfrm>
                  <a:custGeom>
                    <a:avLst/>
                    <a:gdLst>
                      <a:gd name="T0" fmla="*/ 407 w 586"/>
                      <a:gd name="T1" fmla="*/ 144 h 263"/>
                      <a:gd name="T2" fmla="*/ 365 w 586"/>
                      <a:gd name="T3" fmla="*/ 153 h 263"/>
                      <a:gd name="T4" fmla="*/ 348 w 586"/>
                      <a:gd name="T5" fmla="*/ 170 h 263"/>
                      <a:gd name="T6" fmla="*/ 340 w 586"/>
                      <a:gd name="T7" fmla="*/ 186 h 263"/>
                      <a:gd name="T8" fmla="*/ 348 w 586"/>
                      <a:gd name="T9" fmla="*/ 161 h 263"/>
                      <a:gd name="T10" fmla="*/ 297 w 586"/>
                      <a:gd name="T11" fmla="*/ 186 h 263"/>
                      <a:gd name="T12" fmla="*/ 263 w 586"/>
                      <a:gd name="T13" fmla="*/ 254 h 263"/>
                      <a:gd name="T14" fmla="*/ 246 w 586"/>
                      <a:gd name="T15" fmla="*/ 254 h 263"/>
                      <a:gd name="T16" fmla="*/ 255 w 586"/>
                      <a:gd name="T17" fmla="*/ 246 h 263"/>
                      <a:gd name="T18" fmla="*/ 255 w 586"/>
                      <a:gd name="T19" fmla="*/ 229 h 263"/>
                      <a:gd name="T20" fmla="*/ 246 w 586"/>
                      <a:gd name="T21" fmla="*/ 229 h 263"/>
                      <a:gd name="T22" fmla="*/ 238 w 586"/>
                      <a:gd name="T23" fmla="*/ 229 h 263"/>
                      <a:gd name="T24" fmla="*/ 238 w 586"/>
                      <a:gd name="T25" fmla="*/ 229 h 263"/>
                      <a:gd name="T26" fmla="*/ 238 w 586"/>
                      <a:gd name="T27" fmla="*/ 220 h 263"/>
                      <a:gd name="T28" fmla="*/ 238 w 586"/>
                      <a:gd name="T29" fmla="*/ 203 h 263"/>
                      <a:gd name="T30" fmla="*/ 238 w 586"/>
                      <a:gd name="T31" fmla="*/ 203 h 263"/>
                      <a:gd name="T32" fmla="*/ 238 w 586"/>
                      <a:gd name="T33" fmla="*/ 195 h 263"/>
                      <a:gd name="T34" fmla="*/ 238 w 586"/>
                      <a:gd name="T35" fmla="*/ 186 h 263"/>
                      <a:gd name="T36" fmla="*/ 221 w 586"/>
                      <a:gd name="T37" fmla="*/ 178 h 263"/>
                      <a:gd name="T38" fmla="*/ 212 w 586"/>
                      <a:gd name="T39" fmla="*/ 178 h 263"/>
                      <a:gd name="T40" fmla="*/ 212 w 586"/>
                      <a:gd name="T41" fmla="*/ 170 h 263"/>
                      <a:gd name="T42" fmla="*/ 204 w 586"/>
                      <a:gd name="T43" fmla="*/ 161 h 263"/>
                      <a:gd name="T44" fmla="*/ 195 w 586"/>
                      <a:gd name="T45" fmla="*/ 161 h 263"/>
                      <a:gd name="T46" fmla="*/ 187 w 586"/>
                      <a:gd name="T47" fmla="*/ 161 h 263"/>
                      <a:gd name="T48" fmla="*/ 178 w 586"/>
                      <a:gd name="T49" fmla="*/ 153 h 263"/>
                      <a:gd name="T50" fmla="*/ 170 w 586"/>
                      <a:gd name="T51" fmla="*/ 153 h 263"/>
                      <a:gd name="T52" fmla="*/ 161 w 586"/>
                      <a:gd name="T53" fmla="*/ 153 h 263"/>
                      <a:gd name="T54" fmla="*/ 153 w 586"/>
                      <a:gd name="T55" fmla="*/ 153 h 263"/>
                      <a:gd name="T56" fmla="*/ 144 w 586"/>
                      <a:gd name="T57" fmla="*/ 153 h 263"/>
                      <a:gd name="T58" fmla="*/ 144 w 586"/>
                      <a:gd name="T59" fmla="*/ 153 h 263"/>
                      <a:gd name="T60" fmla="*/ 119 w 586"/>
                      <a:gd name="T61" fmla="*/ 144 h 263"/>
                      <a:gd name="T62" fmla="*/ 25 w 586"/>
                      <a:gd name="T63" fmla="*/ 119 h 263"/>
                      <a:gd name="T64" fmla="*/ 17 w 586"/>
                      <a:gd name="T65" fmla="*/ 102 h 263"/>
                      <a:gd name="T66" fmla="*/ 8 w 586"/>
                      <a:gd name="T67" fmla="*/ 102 h 263"/>
                      <a:gd name="T68" fmla="*/ 0 w 586"/>
                      <a:gd name="T69" fmla="*/ 102 h 263"/>
                      <a:gd name="T70" fmla="*/ 42 w 586"/>
                      <a:gd name="T71" fmla="*/ 68 h 263"/>
                      <a:gd name="T72" fmla="*/ 102 w 586"/>
                      <a:gd name="T73" fmla="*/ 42 h 263"/>
                      <a:gd name="T74" fmla="*/ 127 w 586"/>
                      <a:gd name="T75" fmla="*/ 25 h 263"/>
                      <a:gd name="T76" fmla="*/ 153 w 586"/>
                      <a:gd name="T77" fmla="*/ 17 h 263"/>
                      <a:gd name="T78" fmla="*/ 170 w 586"/>
                      <a:gd name="T79" fmla="*/ 25 h 263"/>
                      <a:gd name="T80" fmla="*/ 170 w 586"/>
                      <a:gd name="T81" fmla="*/ 51 h 263"/>
                      <a:gd name="T82" fmla="*/ 204 w 586"/>
                      <a:gd name="T83" fmla="*/ 34 h 263"/>
                      <a:gd name="T84" fmla="*/ 263 w 586"/>
                      <a:gd name="T85" fmla="*/ 85 h 263"/>
                      <a:gd name="T86" fmla="*/ 314 w 586"/>
                      <a:gd name="T87" fmla="*/ 85 h 263"/>
                      <a:gd name="T88" fmla="*/ 348 w 586"/>
                      <a:gd name="T89" fmla="*/ 68 h 263"/>
                      <a:gd name="T90" fmla="*/ 399 w 586"/>
                      <a:gd name="T91" fmla="*/ 42 h 263"/>
                      <a:gd name="T92" fmla="*/ 475 w 586"/>
                      <a:gd name="T93" fmla="*/ 25 h 263"/>
                      <a:gd name="T94" fmla="*/ 475 w 586"/>
                      <a:gd name="T95" fmla="*/ 59 h 263"/>
                      <a:gd name="T96" fmla="*/ 492 w 586"/>
                      <a:gd name="T97" fmla="*/ 68 h 263"/>
                      <a:gd name="T98" fmla="*/ 526 w 586"/>
                      <a:gd name="T99" fmla="*/ 59 h 263"/>
                      <a:gd name="T100" fmla="*/ 543 w 586"/>
                      <a:gd name="T101" fmla="*/ 93 h 263"/>
                      <a:gd name="T102" fmla="*/ 569 w 586"/>
                      <a:gd name="T103" fmla="*/ 102 h 263"/>
                      <a:gd name="T104" fmla="*/ 577 w 586"/>
                      <a:gd name="T105" fmla="*/ 110 h 263"/>
                      <a:gd name="T106" fmla="*/ 543 w 586"/>
                      <a:gd name="T107" fmla="*/ 119 h 263"/>
                      <a:gd name="T108" fmla="*/ 509 w 586"/>
                      <a:gd name="T109" fmla="*/ 119 h 263"/>
                      <a:gd name="T110" fmla="*/ 475 w 586"/>
                      <a:gd name="T111" fmla="*/ 127 h 263"/>
                      <a:gd name="T112" fmla="*/ 424 w 586"/>
                      <a:gd name="T113" fmla="*/ 136 h 26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86"/>
                      <a:gd name="T172" fmla="*/ 0 h 263"/>
                      <a:gd name="T173" fmla="*/ 586 w 586"/>
                      <a:gd name="T174" fmla="*/ 263 h 26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86" h="263">
                        <a:moveTo>
                          <a:pt x="407" y="136"/>
                        </a:moveTo>
                        <a:lnTo>
                          <a:pt x="399" y="136"/>
                        </a:lnTo>
                        <a:lnTo>
                          <a:pt x="407" y="144"/>
                        </a:lnTo>
                        <a:lnTo>
                          <a:pt x="390" y="144"/>
                        </a:lnTo>
                        <a:lnTo>
                          <a:pt x="373" y="144"/>
                        </a:lnTo>
                        <a:lnTo>
                          <a:pt x="365" y="153"/>
                        </a:lnTo>
                        <a:lnTo>
                          <a:pt x="365" y="161"/>
                        </a:lnTo>
                        <a:lnTo>
                          <a:pt x="356" y="170"/>
                        </a:lnTo>
                        <a:lnTo>
                          <a:pt x="348" y="170"/>
                        </a:lnTo>
                        <a:lnTo>
                          <a:pt x="348" y="178"/>
                        </a:lnTo>
                        <a:lnTo>
                          <a:pt x="340" y="186"/>
                        </a:lnTo>
                        <a:lnTo>
                          <a:pt x="340" y="178"/>
                        </a:lnTo>
                        <a:lnTo>
                          <a:pt x="348" y="161"/>
                        </a:lnTo>
                        <a:lnTo>
                          <a:pt x="331" y="161"/>
                        </a:lnTo>
                        <a:lnTo>
                          <a:pt x="314" y="178"/>
                        </a:lnTo>
                        <a:lnTo>
                          <a:pt x="297" y="186"/>
                        </a:lnTo>
                        <a:lnTo>
                          <a:pt x="289" y="203"/>
                        </a:lnTo>
                        <a:lnTo>
                          <a:pt x="280" y="220"/>
                        </a:lnTo>
                        <a:lnTo>
                          <a:pt x="263" y="254"/>
                        </a:lnTo>
                        <a:lnTo>
                          <a:pt x="263" y="263"/>
                        </a:lnTo>
                        <a:lnTo>
                          <a:pt x="255" y="263"/>
                        </a:lnTo>
                        <a:lnTo>
                          <a:pt x="246" y="254"/>
                        </a:lnTo>
                        <a:lnTo>
                          <a:pt x="255" y="254"/>
                        </a:lnTo>
                        <a:lnTo>
                          <a:pt x="255" y="246"/>
                        </a:lnTo>
                        <a:lnTo>
                          <a:pt x="255" y="229"/>
                        </a:lnTo>
                        <a:lnTo>
                          <a:pt x="246" y="229"/>
                        </a:lnTo>
                        <a:lnTo>
                          <a:pt x="238" y="229"/>
                        </a:lnTo>
                        <a:lnTo>
                          <a:pt x="238" y="237"/>
                        </a:lnTo>
                        <a:lnTo>
                          <a:pt x="238" y="229"/>
                        </a:lnTo>
                        <a:lnTo>
                          <a:pt x="238" y="220"/>
                        </a:lnTo>
                        <a:lnTo>
                          <a:pt x="238" y="212"/>
                        </a:lnTo>
                        <a:lnTo>
                          <a:pt x="238" y="203"/>
                        </a:lnTo>
                        <a:lnTo>
                          <a:pt x="238" y="195"/>
                        </a:lnTo>
                        <a:lnTo>
                          <a:pt x="238" y="186"/>
                        </a:lnTo>
                        <a:lnTo>
                          <a:pt x="229" y="186"/>
                        </a:lnTo>
                        <a:lnTo>
                          <a:pt x="221" y="178"/>
                        </a:lnTo>
                        <a:lnTo>
                          <a:pt x="212" y="178"/>
                        </a:lnTo>
                        <a:lnTo>
                          <a:pt x="204" y="178"/>
                        </a:lnTo>
                        <a:lnTo>
                          <a:pt x="212" y="170"/>
                        </a:lnTo>
                        <a:lnTo>
                          <a:pt x="212" y="161"/>
                        </a:lnTo>
                        <a:lnTo>
                          <a:pt x="204" y="161"/>
                        </a:lnTo>
                        <a:lnTo>
                          <a:pt x="195" y="161"/>
                        </a:lnTo>
                        <a:lnTo>
                          <a:pt x="187" y="161"/>
                        </a:lnTo>
                        <a:lnTo>
                          <a:pt x="187" y="153"/>
                        </a:lnTo>
                        <a:lnTo>
                          <a:pt x="178" y="161"/>
                        </a:lnTo>
                        <a:lnTo>
                          <a:pt x="178" y="153"/>
                        </a:lnTo>
                        <a:lnTo>
                          <a:pt x="170" y="153"/>
                        </a:lnTo>
                        <a:lnTo>
                          <a:pt x="161" y="153"/>
                        </a:lnTo>
                        <a:lnTo>
                          <a:pt x="161" y="161"/>
                        </a:lnTo>
                        <a:lnTo>
                          <a:pt x="153" y="153"/>
                        </a:lnTo>
                        <a:lnTo>
                          <a:pt x="144" y="153"/>
                        </a:lnTo>
                        <a:lnTo>
                          <a:pt x="136" y="153"/>
                        </a:lnTo>
                        <a:lnTo>
                          <a:pt x="127" y="144"/>
                        </a:lnTo>
                        <a:lnTo>
                          <a:pt x="119" y="144"/>
                        </a:lnTo>
                        <a:lnTo>
                          <a:pt x="42" y="127"/>
                        </a:lnTo>
                        <a:lnTo>
                          <a:pt x="25" y="119"/>
                        </a:lnTo>
                        <a:lnTo>
                          <a:pt x="17" y="110"/>
                        </a:lnTo>
                        <a:lnTo>
                          <a:pt x="17" y="102"/>
                        </a:lnTo>
                        <a:lnTo>
                          <a:pt x="8" y="102"/>
                        </a:lnTo>
                        <a:lnTo>
                          <a:pt x="8" y="93"/>
                        </a:lnTo>
                        <a:lnTo>
                          <a:pt x="0" y="102"/>
                        </a:lnTo>
                        <a:lnTo>
                          <a:pt x="0" y="93"/>
                        </a:lnTo>
                        <a:lnTo>
                          <a:pt x="34" y="76"/>
                        </a:lnTo>
                        <a:lnTo>
                          <a:pt x="42" y="68"/>
                        </a:lnTo>
                        <a:lnTo>
                          <a:pt x="51" y="59"/>
                        </a:lnTo>
                        <a:lnTo>
                          <a:pt x="85" y="51"/>
                        </a:lnTo>
                        <a:lnTo>
                          <a:pt x="102" y="42"/>
                        </a:lnTo>
                        <a:lnTo>
                          <a:pt x="110" y="34"/>
                        </a:lnTo>
                        <a:lnTo>
                          <a:pt x="119" y="34"/>
                        </a:lnTo>
                        <a:lnTo>
                          <a:pt x="127" y="25"/>
                        </a:lnTo>
                        <a:lnTo>
                          <a:pt x="127" y="17"/>
                        </a:lnTo>
                        <a:lnTo>
                          <a:pt x="153" y="0"/>
                        </a:lnTo>
                        <a:lnTo>
                          <a:pt x="153" y="17"/>
                        </a:lnTo>
                        <a:lnTo>
                          <a:pt x="161" y="17"/>
                        </a:lnTo>
                        <a:lnTo>
                          <a:pt x="161" y="25"/>
                        </a:lnTo>
                        <a:lnTo>
                          <a:pt x="170" y="25"/>
                        </a:lnTo>
                        <a:lnTo>
                          <a:pt x="170" y="34"/>
                        </a:lnTo>
                        <a:lnTo>
                          <a:pt x="170" y="51"/>
                        </a:lnTo>
                        <a:lnTo>
                          <a:pt x="195" y="34"/>
                        </a:lnTo>
                        <a:lnTo>
                          <a:pt x="187" y="42"/>
                        </a:lnTo>
                        <a:lnTo>
                          <a:pt x="204" y="34"/>
                        </a:lnTo>
                        <a:lnTo>
                          <a:pt x="212" y="34"/>
                        </a:lnTo>
                        <a:lnTo>
                          <a:pt x="238" y="42"/>
                        </a:lnTo>
                        <a:lnTo>
                          <a:pt x="263" y="85"/>
                        </a:lnTo>
                        <a:lnTo>
                          <a:pt x="289" y="85"/>
                        </a:lnTo>
                        <a:lnTo>
                          <a:pt x="297" y="76"/>
                        </a:lnTo>
                        <a:lnTo>
                          <a:pt x="314" y="85"/>
                        </a:lnTo>
                        <a:lnTo>
                          <a:pt x="323" y="76"/>
                        </a:lnTo>
                        <a:lnTo>
                          <a:pt x="331" y="85"/>
                        </a:lnTo>
                        <a:lnTo>
                          <a:pt x="348" y="68"/>
                        </a:lnTo>
                        <a:lnTo>
                          <a:pt x="373" y="51"/>
                        </a:lnTo>
                        <a:lnTo>
                          <a:pt x="399" y="42"/>
                        </a:lnTo>
                        <a:lnTo>
                          <a:pt x="433" y="42"/>
                        </a:lnTo>
                        <a:lnTo>
                          <a:pt x="450" y="34"/>
                        </a:lnTo>
                        <a:lnTo>
                          <a:pt x="475" y="25"/>
                        </a:lnTo>
                        <a:lnTo>
                          <a:pt x="475" y="34"/>
                        </a:lnTo>
                        <a:lnTo>
                          <a:pt x="475" y="59"/>
                        </a:lnTo>
                        <a:lnTo>
                          <a:pt x="475" y="68"/>
                        </a:lnTo>
                        <a:lnTo>
                          <a:pt x="484" y="59"/>
                        </a:lnTo>
                        <a:lnTo>
                          <a:pt x="492" y="68"/>
                        </a:lnTo>
                        <a:lnTo>
                          <a:pt x="509" y="59"/>
                        </a:lnTo>
                        <a:lnTo>
                          <a:pt x="518" y="68"/>
                        </a:lnTo>
                        <a:lnTo>
                          <a:pt x="526" y="59"/>
                        </a:lnTo>
                        <a:lnTo>
                          <a:pt x="535" y="59"/>
                        </a:lnTo>
                        <a:lnTo>
                          <a:pt x="552" y="85"/>
                        </a:lnTo>
                        <a:lnTo>
                          <a:pt x="543" y="93"/>
                        </a:lnTo>
                        <a:lnTo>
                          <a:pt x="552" y="93"/>
                        </a:lnTo>
                        <a:lnTo>
                          <a:pt x="560" y="93"/>
                        </a:lnTo>
                        <a:lnTo>
                          <a:pt x="569" y="102"/>
                        </a:lnTo>
                        <a:lnTo>
                          <a:pt x="577" y="110"/>
                        </a:lnTo>
                        <a:lnTo>
                          <a:pt x="586" y="119"/>
                        </a:lnTo>
                        <a:lnTo>
                          <a:pt x="560" y="119"/>
                        </a:lnTo>
                        <a:lnTo>
                          <a:pt x="543" y="119"/>
                        </a:lnTo>
                        <a:lnTo>
                          <a:pt x="526" y="127"/>
                        </a:lnTo>
                        <a:lnTo>
                          <a:pt x="518" y="119"/>
                        </a:lnTo>
                        <a:lnTo>
                          <a:pt x="509" y="119"/>
                        </a:lnTo>
                        <a:lnTo>
                          <a:pt x="509" y="144"/>
                        </a:lnTo>
                        <a:lnTo>
                          <a:pt x="501" y="136"/>
                        </a:lnTo>
                        <a:lnTo>
                          <a:pt x="475" y="127"/>
                        </a:lnTo>
                        <a:lnTo>
                          <a:pt x="450" y="119"/>
                        </a:lnTo>
                        <a:lnTo>
                          <a:pt x="441" y="119"/>
                        </a:lnTo>
                        <a:lnTo>
                          <a:pt x="424" y="136"/>
                        </a:lnTo>
                        <a:lnTo>
                          <a:pt x="407" y="136"/>
                        </a:lnTo>
                        <a:close/>
                      </a:path>
                    </a:pathLst>
                  </a:custGeom>
                  <a:solidFill>
                    <a:srgbClr val="8DA3FF"/>
                  </a:solidFill>
                  <a:ln w="12700">
                    <a:solidFill>
                      <a:schemeClr val="tx1"/>
                    </a:solidFill>
                    <a:round/>
                    <a:headEnd/>
                    <a:tailEnd/>
                  </a:ln>
                </p:spPr>
                <p:txBody>
                  <a:bodyPr/>
                  <a:lstStyle/>
                  <a:p>
                    <a:endParaRPr lang="en-US" sz="1350"/>
                  </a:p>
                </p:txBody>
              </p:sp>
              <p:sp>
                <p:nvSpPr>
                  <p:cNvPr id="373" name="Freeform 167"/>
                  <p:cNvSpPr>
                    <a:spLocks/>
                  </p:cNvSpPr>
                  <p:nvPr/>
                </p:nvSpPr>
                <p:spPr bwMode="auto">
                  <a:xfrm>
                    <a:off x="4014" y="1174"/>
                    <a:ext cx="34" cy="17"/>
                  </a:xfrm>
                  <a:custGeom>
                    <a:avLst/>
                    <a:gdLst>
                      <a:gd name="T0" fmla="*/ 0 w 34"/>
                      <a:gd name="T1" fmla="*/ 8 h 17"/>
                      <a:gd name="T2" fmla="*/ 8 w 34"/>
                      <a:gd name="T3" fmla="*/ 8 h 17"/>
                      <a:gd name="T4" fmla="*/ 8 w 34"/>
                      <a:gd name="T5" fmla="*/ 8 h 17"/>
                      <a:gd name="T6" fmla="*/ 17 w 34"/>
                      <a:gd name="T7" fmla="*/ 8 h 17"/>
                      <a:gd name="T8" fmla="*/ 17 w 34"/>
                      <a:gd name="T9" fmla="*/ 0 h 17"/>
                      <a:gd name="T10" fmla="*/ 8 w 34"/>
                      <a:gd name="T11" fmla="*/ 0 h 17"/>
                      <a:gd name="T12" fmla="*/ 17 w 34"/>
                      <a:gd name="T13" fmla="*/ 0 h 17"/>
                      <a:gd name="T14" fmla="*/ 25 w 34"/>
                      <a:gd name="T15" fmla="*/ 0 h 17"/>
                      <a:gd name="T16" fmla="*/ 25 w 34"/>
                      <a:gd name="T17" fmla="*/ 8 h 17"/>
                      <a:gd name="T18" fmla="*/ 34 w 34"/>
                      <a:gd name="T19" fmla="*/ 8 h 17"/>
                      <a:gd name="T20" fmla="*/ 34 w 34"/>
                      <a:gd name="T21" fmla="*/ 17 h 17"/>
                      <a:gd name="T22" fmla="*/ 25 w 34"/>
                      <a:gd name="T23" fmla="*/ 17 h 17"/>
                      <a:gd name="T24" fmla="*/ 17 w 34"/>
                      <a:gd name="T25" fmla="*/ 17 h 17"/>
                      <a:gd name="T26" fmla="*/ 8 w 34"/>
                      <a:gd name="T27" fmla="*/ 17 h 17"/>
                      <a:gd name="T28" fmla="*/ 0 w 34"/>
                      <a:gd name="T29" fmla="*/ 8 h 17"/>
                      <a:gd name="T30" fmla="*/ 0 w 34"/>
                      <a:gd name="T31" fmla="*/ 17 h 17"/>
                      <a:gd name="T32" fmla="*/ 0 w 34"/>
                      <a:gd name="T33" fmla="*/ 8 h 1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4"/>
                      <a:gd name="T52" fmla="*/ 0 h 17"/>
                      <a:gd name="T53" fmla="*/ 34 w 34"/>
                      <a:gd name="T54" fmla="*/ 17 h 1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4" h="17">
                        <a:moveTo>
                          <a:pt x="0" y="8"/>
                        </a:moveTo>
                        <a:lnTo>
                          <a:pt x="8" y="8"/>
                        </a:lnTo>
                        <a:lnTo>
                          <a:pt x="17" y="8"/>
                        </a:lnTo>
                        <a:lnTo>
                          <a:pt x="17" y="0"/>
                        </a:lnTo>
                        <a:lnTo>
                          <a:pt x="8" y="0"/>
                        </a:lnTo>
                        <a:lnTo>
                          <a:pt x="17" y="0"/>
                        </a:lnTo>
                        <a:lnTo>
                          <a:pt x="25" y="0"/>
                        </a:lnTo>
                        <a:lnTo>
                          <a:pt x="25" y="8"/>
                        </a:lnTo>
                        <a:lnTo>
                          <a:pt x="34" y="8"/>
                        </a:lnTo>
                        <a:lnTo>
                          <a:pt x="34" y="17"/>
                        </a:lnTo>
                        <a:lnTo>
                          <a:pt x="25" y="17"/>
                        </a:lnTo>
                        <a:lnTo>
                          <a:pt x="17" y="17"/>
                        </a:lnTo>
                        <a:lnTo>
                          <a:pt x="8" y="17"/>
                        </a:lnTo>
                        <a:lnTo>
                          <a:pt x="0" y="8"/>
                        </a:lnTo>
                        <a:lnTo>
                          <a:pt x="0" y="17"/>
                        </a:lnTo>
                        <a:lnTo>
                          <a:pt x="0" y="8"/>
                        </a:lnTo>
                        <a:close/>
                      </a:path>
                    </a:pathLst>
                  </a:custGeom>
                  <a:solidFill>
                    <a:srgbClr val="8DA3FF"/>
                  </a:solidFill>
                  <a:ln w="12700">
                    <a:solidFill>
                      <a:schemeClr val="tx1"/>
                    </a:solidFill>
                    <a:round/>
                    <a:headEnd/>
                    <a:tailEnd/>
                  </a:ln>
                </p:spPr>
                <p:txBody>
                  <a:bodyPr/>
                  <a:lstStyle/>
                  <a:p>
                    <a:endParaRPr lang="en-US" sz="1350"/>
                  </a:p>
                </p:txBody>
              </p:sp>
              <p:sp>
                <p:nvSpPr>
                  <p:cNvPr id="374" name="Freeform 168"/>
                  <p:cNvSpPr>
                    <a:spLocks/>
                  </p:cNvSpPr>
                  <p:nvPr/>
                </p:nvSpPr>
                <p:spPr bwMode="auto">
                  <a:xfrm>
                    <a:off x="3801" y="1225"/>
                    <a:ext cx="391" cy="533"/>
                  </a:xfrm>
                  <a:custGeom>
                    <a:avLst/>
                    <a:gdLst>
                      <a:gd name="T0" fmla="*/ 17 w 391"/>
                      <a:gd name="T1" fmla="*/ 516 h 533"/>
                      <a:gd name="T2" fmla="*/ 34 w 391"/>
                      <a:gd name="T3" fmla="*/ 466 h 533"/>
                      <a:gd name="T4" fmla="*/ 43 w 391"/>
                      <a:gd name="T5" fmla="*/ 398 h 533"/>
                      <a:gd name="T6" fmla="*/ 17 w 391"/>
                      <a:gd name="T7" fmla="*/ 305 h 533"/>
                      <a:gd name="T8" fmla="*/ 9 w 391"/>
                      <a:gd name="T9" fmla="*/ 271 h 533"/>
                      <a:gd name="T10" fmla="*/ 9 w 391"/>
                      <a:gd name="T11" fmla="*/ 271 h 533"/>
                      <a:gd name="T12" fmla="*/ 9 w 391"/>
                      <a:gd name="T13" fmla="*/ 245 h 533"/>
                      <a:gd name="T14" fmla="*/ 0 w 391"/>
                      <a:gd name="T15" fmla="*/ 237 h 533"/>
                      <a:gd name="T16" fmla="*/ 17 w 391"/>
                      <a:gd name="T17" fmla="*/ 194 h 533"/>
                      <a:gd name="T18" fmla="*/ 17 w 391"/>
                      <a:gd name="T19" fmla="*/ 152 h 533"/>
                      <a:gd name="T20" fmla="*/ 34 w 391"/>
                      <a:gd name="T21" fmla="*/ 135 h 533"/>
                      <a:gd name="T22" fmla="*/ 34 w 391"/>
                      <a:gd name="T23" fmla="*/ 127 h 533"/>
                      <a:gd name="T24" fmla="*/ 68 w 391"/>
                      <a:gd name="T25" fmla="*/ 84 h 533"/>
                      <a:gd name="T26" fmla="*/ 68 w 391"/>
                      <a:gd name="T27" fmla="*/ 110 h 533"/>
                      <a:gd name="T28" fmla="*/ 85 w 391"/>
                      <a:gd name="T29" fmla="*/ 135 h 533"/>
                      <a:gd name="T30" fmla="*/ 94 w 391"/>
                      <a:gd name="T31" fmla="*/ 101 h 533"/>
                      <a:gd name="T32" fmla="*/ 85 w 391"/>
                      <a:gd name="T33" fmla="*/ 67 h 533"/>
                      <a:gd name="T34" fmla="*/ 111 w 391"/>
                      <a:gd name="T35" fmla="*/ 50 h 533"/>
                      <a:gd name="T36" fmla="*/ 128 w 391"/>
                      <a:gd name="T37" fmla="*/ 50 h 533"/>
                      <a:gd name="T38" fmla="*/ 102 w 391"/>
                      <a:gd name="T39" fmla="*/ 25 h 533"/>
                      <a:gd name="T40" fmla="*/ 119 w 391"/>
                      <a:gd name="T41" fmla="*/ 17 h 533"/>
                      <a:gd name="T42" fmla="*/ 136 w 391"/>
                      <a:gd name="T43" fmla="*/ 0 h 533"/>
                      <a:gd name="T44" fmla="*/ 179 w 391"/>
                      <a:gd name="T45" fmla="*/ 8 h 533"/>
                      <a:gd name="T46" fmla="*/ 196 w 391"/>
                      <a:gd name="T47" fmla="*/ 17 h 533"/>
                      <a:gd name="T48" fmla="*/ 213 w 391"/>
                      <a:gd name="T49" fmla="*/ 25 h 533"/>
                      <a:gd name="T50" fmla="*/ 238 w 391"/>
                      <a:gd name="T51" fmla="*/ 33 h 533"/>
                      <a:gd name="T52" fmla="*/ 255 w 391"/>
                      <a:gd name="T53" fmla="*/ 33 h 533"/>
                      <a:gd name="T54" fmla="*/ 264 w 391"/>
                      <a:gd name="T55" fmla="*/ 50 h 533"/>
                      <a:gd name="T56" fmla="*/ 264 w 391"/>
                      <a:gd name="T57" fmla="*/ 50 h 533"/>
                      <a:gd name="T58" fmla="*/ 264 w 391"/>
                      <a:gd name="T59" fmla="*/ 76 h 533"/>
                      <a:gd name="T60" fmla="*/ 264 w 391"/>
                      <a:gd name="T61" fmla="*/ 84 h 533"/>
                      <a:gd name="T62" fmla="*/ 281 w 391"/>
                      <a:gd name="T63" fmla="*/ 101 h 533"/>
                      <a:gd name="T64" fmla="*/ 289 w 391"/>
                      <a:gd name="T65" fmla="*/ 144 h 533"/>
                      <a:gd name="T66" fmla="*/ 272 w 391"/>
                      <a:gd name="T67" fmla="*/ 178 h 533"/>
                      <a:gd name="T68" fmla="*/ 264 w 391"/>
                      <a:gd name="T69" fmla="*/ 203 h 533"/>
                      <a:gd name="T70" fmla="*/ 247 w 391"/>
                      <a:gd name="T71" fmla="*/ 220 h 533"/>
                      <a:gd name="T72" fmla="*/ 247 w 391"/>
                      <a:gd name="T73" fmla="*/ 254 h 533"/>
                      <a:gd name="T74" fmla="*/ 272 w 391"/>
                      <a:gd name="T75" fmla="*/ 262 h 533"/>
                      <a:gd name="T76" fmla="*/ 281 w 391"/>
                      <a:gd name="T77" fmla="*/ 245 h 533"/>
                      <a:gd name="T78" fmla="*/ 289 w 391"/>
                      <a:gd name="T79" fmla="*/ 228 h 533"/>
                      <a:gd name="T80" fmla="*/ 332 w 391"/>
                      <a:gd name="T81" fmla="*/ 194 h 533"/>
                      <a:gd name="T82" fmla="*/ 349 w 391"/>
                      <a:gd name="T83" fmla="*/ 203 h 533"/>
                      <a:gd name="T84" fmla="*/ 366 w 391"/>
                      <a:gd name="T85" fmla="*/ 237 h 533"/>
                      <a:gd name="T86" fmla="*/ 391 w 391"/>
                      <a:gd name="T87" fmla="*/ 330 h 533"/>
                      <a:gd name="T88" fmla="*/ 391 w 391"/>
                      <a:gd name="T89" fmla="*/ 355 h 533"/>
                      <a:gd name="T90" fmla="*/ 383 w 391"/>
                      <a:gd name="T91" fmla="*/ 372 h 533"/>
                      <a:gd name="T92" fmla="*/ 374 w 391"/>
                      <a:gd name="T93" fmla="*/ 364 h 533"/>
                      <a:gd name="T94" fmla="*/ 366 w 391"/>
                      <a:gd name="T95" fmla="*/ 381 h 533"/>
                      <a:gd name="T96" fmla="*/ 366 w 391"/>
                      <a:gd name="T97" fmla="*/ 398 h 533"/>
                      <a:gd name="T98" fmla="*/ 340 w 391"/>
                      <a:gd name="T99" fmla="*/ 423 h 533"/>
                      <a:gd name="T100" fmla="*/ 340 w 391"/>
                      <a:gd name="T101" fmla="*/ 457 h 533"/>
                      <a:gd name="T102" fmla="*/ 289 w 391"/>
                      <a:gd name="T103" fmla="*/ 508 h 533"/>
                      <a:gd name="T104" fmla="*/ 238 w 391"/>
                      <a:gd name="T105" fmla="*/ 516 h 533"/>
                      <a:gd name="T106" fmla="*/ 196 w 391"/>
                      <a:gd name="T107" fmla="*/ 516 h 533"/>
                      <a:gd name="T108" fmla="*/ 187 w 391"/>
                      <a:gd name="T109" fmla="*/ 516 h 533"/>
                      <a:gd name="T110" fmla="*/ 145 w 391"/>
                      <a:gd name="T111" fmla="*/ 516 h 533"/>
                      <a:gd name="T112" fmla="*/ 102 w 391"/>
                      <a:gd name="T113" fmla="*/ 525 h 533"/>
                      <a:gd name="T114" fmla="*/ 60 w 391"/>
                      <a:gd name="T115" fmla="*/ 525 h 533"/>
                      <a:gd name="T116" fmla="*/ 0 w 391"/>
                      <a:gd name="T117" fmla="*/ 533 h 53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391"/>
                      <a:gd name="T178" fmla="*/ 0 h 533"/>
                      <a:gd name="T179" fmla="*/ 391 w 391"/>
                      <a:gd name="T180" fmla="*/ 533 h 533"/>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391" h="533">
                        <a:moveTo>
                          <a:pt x="0" y="533"/>
                        </a:moveTo>
                        <a:lnTo>
                          <a:pt x="17" y="516"/>
                        </a:lnTo>
                        <a:lnTo>
                          <a:pt x="26" y="483"/>
                        </a:lnTo>
                        <a:lnTo>
                          <a:pt x="34" y="466"/>
                        </a:lnTo>
                        <a:lnTo>
                          <a:pt x="43" y="440"/>
                        </a:lnTo>
                        <a:lnTo>
                          <a:pt x="43" y="398"/>
                        </a:lnTo>
                        <a:lnTo>
                          <a:pt x="34" y="355"/>
                        </a:lnTo>
                        <a:lnTo>
                          <a:pt x="17" y="305"/>
                        </a:lnTo>
                        <a:lnTo>
                          <a:pt x="0" y="288"/>
                        </a:lnTo>
                        <a:lnTo>
                          <a:pt x="9" y="271"/>
                        </a:lnTo>
                        <a:lnTo>
                          <a:pt x="17" y="271"/>
                        </a:lnTo>
                        <a:lnTo>
                          <a:pt x="9" y="271"/>
                        </a:lnTo>
                        <a:lnTo>
                          <a:pt x="9" y="262"/>
                        </a:lnTo>
                        <a:lnTo>
                          <a:pt x="9" y="245"/>
                        </a:lnTo>
                        <a:lnTo>
                          <a:pt x="0" y="237"/>
                        </a:lnTo>
                        <a:lnTo>
                          <a:pt x="9" y="220"/>
                        </a:lnTo>
                        <a:lnTo>
                          <a:pt x="17" y="194"/>
                        </a:lnTo>
                        <a:lnTo>
                          <a:pt x="17" y="169"/>
                        </a:lnTo>
                        <a:lnTo>
                          <a:pt x="17" y="152"/>
                        </a:lnTo>
                        <a:lnTo>
                          <a:pt x="26" y="144"/>
                        </a:lnTo>
                        <a:lnTo>
                          <a:pt x="34" y="135"/>
                        </a:lnTo>
                        <a:lnTo>
                          <a:pt x="26" y="127"/>
                        </a:lnTo>
                        <a:lnTo>
                          <a:pt x="34" y="127"/>
                        </a:lnTo>
                        <a:lnTo>
                          <a:pt x="51" y="110"/>
                        </a:lnTo>
                        <a:lnTo>
                          <a:pt x="68" y="84"/>
                        </a:lnTo>
                        <a:lnTo>
                          <a:pt x="68" y="110"/>
                        </a:lnTo>
                        <a:lnTo>
                          <a:pt x="68" y="135"/>
                        </a:lnTo>
                        <a:lnTo>
                          <a:pt x="85" y="135"/>
                        </a:lnTo>
                        <a:lnTo>
                          <a:pt x="85" y="118"/>
                        </a:lnTo>
                        <a:lnTo>
                          <a:pt x="94" y="101"/>
                        </a:lnTo>
                        <a:lnTo>
                          <a:pt x="85" y="76"/>
                        </a:lnTo>
                        <a:lnTo>
                          <a:pt x="85" y="67"/>
                        </a:lnTo>
                        <a:lnTo>
                          <a:pt x="94" y="59"/>
                        </a:lnTo>
                        <a:lnTo>
                          <a:pt x="111" y="50"/>
                        </a:lnTo>
                        <a:lnTo>
                          <a:pt x="119" y="50"/>
                        </a:lnTo>
                        <a:lnTo>
                          <a:pt x="128" y="50"/>
                        </a:lnTo>
                        <a:lnTo>
                          <a:pt x="111" y="42"/>
                        </a:lnTo>
                        <a:lnTo>
                          <a:pt x="102" y="25"/>
                        </a:lnTo>
                        <a:lnTo>
                          <a:pt x="111" y="17"/>
                        </a:lnTo>
                        <a:lnTo>
                          <a:pt x="119" y="17"/>
                        </a:lnTo>
                        <a:lnTo>
                          <a:pt x="119" y="8"/>
                        </a:lnTo>
                        <a:lnTo>
                          <a:pt x="136" y="0"/>
                        </a:lnTo>
                        <a:lnTo>
                          <a:pt x="162" y="8"/>
                        </a:lnTo>
                        <a:lnTo>
                          <a:pt x="179" y="8"/>
                        </a:lnTo>
                        <a:lnTo>
                          <a:pt x="187" y="8"/>
                        </a:lnTo>
                        <a:lnTo>
                          <a:pt x="196" y="17"/>
                        </a:lnTo>
                        <a:lnTo>
                          <a:pt x="196" y="25"/>
                        </a:lnTo>
                        <a:lnTo>
                          <a:pt x="213" y="25"/>
                        </a:lnTo>
                        <a:lnTo>
                          <a:pt x="230" y="33"/>
                        </a:lnTo>
                        <a:lnTo>
                          <a:pt x="238" y="33"/>
                        </a:lnTo>
                        <a:lnTo>
                          <a:pt x="247" y="42"/>
                        </a:lnTo>
                        <a:lnTo>
                          <a:pt x="255" y="33"/>
                        </a:lnTo>
                        <a:lnTo>
                          <a:pt x="255" y="42"/>
                        </a:lnTo>
                        <a:lnTo>
                          <a:pt x="264" y="50"/>
                        </a:lnTo>
                        <a:lnTo>
                          <a:pt x="272" y="67"/>
                        </a:lnTo>
                        <a:lnTo>
                          <a:pt x="264" y="76"/>
                        </a:lnTo>
                        <a:lnTo>
                          <a:pt x="264" y="84"/>
                        </a:lnTo>
                        <a:lnTo>
                          <a:pt x="272" y="93"/>
                        </a:lnTo>
                        <a:lnTo>
                          <a:pt x="281" y="101"/>
                        </a:lnTo>
                        <a:lnTo>
                          <a:pt x="289" y="118"/>
                        </a:lnTo>
                        <a:lnTo>
                          <a:pt x="289" y="144"/>
                        </a:lnTo>
                        <a:lnTo>
                          <a:pt x="289" y="169"/>
                        </a:lnTo>
                        <a:lnTo>
                          <a:pt x="272" y="178"/>
                        </a:lnTo>
                        <a:lnTo>
                          <a:pt x="272" y="186"/>
                        </a:lnTo>
                        <a:lnTo>
                          <a:pt x="264" y="203"/>
                        </a:lnTo>
                        <a:lnTo>
                          <a:pt x="255" y="211"/>
                        </a:lnTo>
                        <a:lnTo>
                          <a:pt x="247" y="220"/>
                        </a:lnTo>
                        <a:lnTo>
                          <a:pt x="238" y="228"/>
                        </a:lnTo>
                        <a:lnTo>
                          <a:pt x="247" y="254"/>
                        </a:lnTo>
                        <a:lnTo>
                          <a:pt x="264" y="262"/>
                        </a:lnTo>
                        <a:lnTo>
                          <a:pt x="272" y="262"/>
                        </a:lnTo>
                        <a:lnTo>
                          <a:pt x="281" y="245"/>
                        </a:lnTo>
                        <a:lnTo>
                          <a:pt x="289" y="245"/>
                        </a:lnTo>
                        <a:lnTo>
                          <a:pt x="289" y="228"/>
                        </a:lnTo>
                        <a:lnTo>
                          <a:pt x="298" y="211"/>
                        </a:lnTo>
                        <a:lnTo>
                          <a:pt x="332" y="194"/>
                        </a:lnTo>
                        <a:lnTo>
                          <a:pt x="340" y="194"/>
                        </a:lnTo>
                        <a:lnTo>
                          <a:pt x="349" y="203"/>
                        </a:lnTo>
                        <a:lnTo>
                          <a:pt x="366" y="228"/>
                        </a:lnTo>
                        <a:lnTo>
                          <a:pt x="366" y="237"/>
                        </a:lnTo>
                        <a:lnTo>
                          <a:pt x="383" y="305"/>
                        </a:lnTo>
                        <a:lnTo>
                          <a:pt x="391" y="330"/>
                        </a:lnTo>
                        <a:lnTo>
                          <a:pt x="391" y="338"/>
                        </a:lnTo>
                        <a:lnTo>
                          <a:pt x="391" y="355"/>
                        </a:lnTo>
                        <a:lnTo>
                          <a:pt x="391" y="372"/>
                        </a:lnTo>
                        <a:lnTo>
                          <a:pt x="383" y="372"/>
                        </a:lnTo>
                        <a:lnTo>
                          <a:pt x="374" y="364"/>
                        </a:lnTo>
                        <a:lnTo>
                          <a:pt x="366" y="372"/>
                        </a:lnTo>
                        <a:lnTo>
                          <a:pt x="366" y="381"/>
                        </a:lnTo>
                        <a:lnTo>
                          <a:pt x="357" y="398"/>
                        </a:lnTo>
                        <a:lnTo>
                          <a:pt x="366" y="398"/>
                        </a:lnTo>
                        <a:lnTo>
                          <a:pt x="357" y="415"/>
                        </a:lnTo>
                        <a:lnTo>
                          <a:pt x="340" y="423"/>
                        </a:lnTo>
                        <a:lnTo>
                          <a:pt x="340" y="449"/>
                        </a:lnTo>
                        <a:lnTo>
                          <a:pt x="340" y="457"/>
                        </a:lnTo>
                        <a:lnTo>
                          <a:pt x="315" y="499"/>
                        </a:lnTo>
                        <a:lnTo>
                          <a:pt x="289" y="508"/>
                        </a:lnTo>
                        <a:lnTo>
                          <a:pt x="281" y="508"/>
                        </a:lnTo>
                        <a:lnTo>
                          <a:pt x="238" y="516"/>
                        </a:lnTo>
                        <a:lnTo>
                          <a:pt x="230" y="516"/>
                        </a:lnTo>
                        <a:lnTo>
                          <a:pt x="196" y="516"/>
                        </a:lnTo>
                        <a:lnTo>
                          <a:pt x="187" y="516"/>
                        </a:lnTo>
                        <a:lnTo>
                          <a:pt x="153" y="516"/>
                        </a:lnTo>
                        <a:lnTo>
                          <a:pt x="145" y="516"/>
                        </a:lnTo>
                        <a:lnTo>
                          <a:pt x="111" y="525"/>
                        </a:lnTo>
                        <a:lnTo>
                          <a:pt x="102" y="525"/>
                        </a:lnTo>
                        <a:lnTo>
                          <a:pt x="77" y="525"/>
                        </a:lnTo>
                        <a:lnTo>
                          <a:pt x="60" y="525"/>
                        </a:lnTo>
                        <a:lnTo>
                          <a:pt x="26" y="533"/>
                        </a:lnTo>
                        <a:lnTo>
                          <a:pt x="0" y="533"/>
                        </a:lnTo>
                        <a:close/>
                      </a:path>
                    </a:pathLst>
                  </a:custGeom>
                  <a:solidFill>
                    <a:srgbClr val="8DA3FF"/>
                  </a:solidFill>
                  <a:ln w="12700">
                    <a:solidFill>
                      <a:schemeClr val="tx1"/>
                    </a:solidFill>
                    <a:round/>
                    <a:headEnd/>
                    <a:tailEnd/>
                  </a:ln>
                </p:spPr>
                <p:txBody>
                  <a:bodyPr/>
                  <a:lstStyle/>
                  <a:p>
                    <a:endParaRPr lang="en-US" sz="1350"/>
                  </a:p>
                </p:txBody>
              </p:sp>
            </p:grpSp>
            <p:sp>
              <p:nvSpPr>
                <p:cNvPr id="235" name="Oval 169"/>
                <p:cNvSpPr>
                  <a:spLocks noChangeArrowheads="1"/>
                </p:cNvSpPr>
                <p:nvPr/>
              </p:nvSpPr>
              <p:spPr bwMode="auto">
                <a:xfrm>
                  <a:off x="2849563" y="3836988"/>
                  <a:ext cx="52387" cy="46037"/>
                </a:xfrm>
                <a:prstGeom prst="ellipse">
                  <a:avLst/>
                </a:prstGeom>
                <a:solidFill>
                  <a:srgbClr val="E30417"/>
                </a:solidFill>
                <a:ln w="9525">
                  <a:solidFill>
                    <a:schemeClr val="tx1"/>
                  </a:solidFill>
                  <a:round/>
                  <a:headEnd/>
                  <a:tailEnd/>
                </a:ln>
              </p:spPr>
              <p:txBody>
                <a:bodyPr wrap="none" anchor="ctr"/>
                <a:lstStyle/>
                <a:p>
                  <a:endParaRPr lang="en-US" sz="1350"/>
                </a:p>
              </p:txBody>
            </p:sp>
            <p:sp>
              <p:nvSpPr>
                <p:cNvPr id="236" name="Oval 170"/>
                <p:cNvSpPr>
                  <a:spLocks noChangeArrowheads="1"/>
                </p:cNvSpPr>
                <p:nvPr/>
              </p:nvSpPr>
              <p:spPr bwMode="auto">
                <a:xfrm>
                  <a:off x="2338388" y="2852738"/>
                  <a:ext cx="52387" cy="46037"/>
                </a:xfrm>
                <a:prstGeom prst="ellipse">
                  <a:avLst/>
                </a:prstGeom>
                <a:solidFill>
                  <a:srgbClr val="E30417"/>
                </a:solidFill>
                <a:ln w="9525">
                  <a:solidFill>
                    <a:schemeClr val="tx1"/>
                  </a:solidFill>
                  <a:round/>
                  <a:headEnd/>
                  <a:tailEnd/>
                </a:ln>
              </p:spPr>
              <p:txBody>
                <a:bodyPr wrap="none" anchor="ctr"/>
                <a:lstStyle/>
                <a:p>
                  <a:endParaRPr lang="en-US" sz="1350"/>
                </a:p>
              </p:txBody>
            </p:sp>
            <p:sp>
              <p:nvSpPr>
                <p:cNvPr id="237" name="Oval 171"/>
                <p:cNvSpPr>
                  <a:spLocks noChangeArrowheads="1"/>
                </p:cNvSpPr>
                <p:nvPr/>
              </p:nvSpPr>
              <p:spPr bwMode="auto">
                <a:xfrm>
                  <a:off x="6400800" y="3021013"/>
                  <a:ext cx="52388" cy="47625"/>
                </a:xfrm>
                <a:prstGeom prst="ellipse">
                  <a:avLst/>
                </a:prstGeom>
                <a:solidFill>
                  <a:srgbClr val="E30417"/>
                </a:solidFill>
                <a:ln w="9525">
                  <a:solidFill>
                    <a:schemeClr val="tx1"/>
                  </a:solidFill>
                  <a:round/>
                  <a:headEnd/>
                  <a:tailEnd/>
                </a:ln>
              </p:spPr>
              <p:txBody>
                <a:bodyPr wrap="none" anchor="ctr"/>
                <a:lstStyle/>
                <a:p>
                  <a:endParaRPr lang="en-US" sz="1350"/>
                </a:p>
              </p:txBody>
            </p:sp>
            <p:sp>
              <p:nvSpPr>
                <p:cNvPr id="238" name="Oval 172"/>
                <p:cNvSpPr>
                  <a:spLocks noChangeArrowheads="1"/>
                </p:cNvSpPr>
                <p:nvPr/>
              </p:nvSpPr>
              <p:spPr bwMode="auto">
                <a:xfrm>
                  <a:off x="5705475" y="4121150"/>
                  <a:ext cx="52388" cy="47625"/>
                </a:xfrm>
                <a:prstGeom prst="ellipse">
                  <a:avLst/>
                </a:prstGeom>
                <a:solidFill>
                  <a:srgbClr val="E30417"/>
                </a:solidFill>
                <a:ln w="9525">
                  <a:solidFill>
                    <a:schemeClr val="tx1"/>
                  </a:solidFill>
                  <a:round/>
                  <a:headEnd/>
                  <a:tailEnd/>
                </a:ln>
              </p:spPr>
              <p:txBody>
                <a:bodyPr wrap="none" anchor="ctr"/>
                <a:lstStyle/>
                <a:p>
                  <a:endParaRPr lang="en-US" sz="1350"/>
                </a:p>
              </p:txBody>
            </p:sp>
            <p:sp>
              <p:nvSpPr>
                <p:cNvPr id="239" name="Oval 173"/>
                <p:cNvSpPr>
                  <a:spLocks noChangeArrowheads="1"/>
                </p:cNvSpPr>
                <p:nvPr/>
              </p:nvSpPr>
              <p:spPr bwMode="auto">
                <a:xfrm>
                  <a:off x="5335588" y="3787775"/>
                  <a:ext cx="52387" cy="46038"/>
                </a:xfrm>
                <a:prstGeom prst="ellipse">
                  <a:avLst/>
                </a:prstGeom>
                <a:solidFill>
                  <a:srgbClr val="E30417"/>
                </a:solidFill>
                <a:ln w="9525">
                  <a:solidFill>
                    <a:schemeClr val="tx1"/>
                  </a:solidFill>
                  <a:round/>
                  <a:headEnd/>
                  <a:tailEnd/>
                </a:ln>
              </p:spPr>
              <p:txBody>
                <a:bodyPr wrap="none" anchor="ctr"/>
                <a:lstStyle/>
                <a:p>
                  <a:endParaRPr lang="en-US" sz="1350"/>
                </a:p>
              </p:txBody>
            </p:sp>
            <p:sp>
              <p:nvSpPr>
                <p:cNvPr id="240" name="Oval 174"/>
                <p:cNvSpPr>
                  <a:spLocks noChangeArrowheads="1"/>
                </p:cNvSpPr>
                <p:nvPr/>
              </p:nvSpPr>
              <p:spPr bwMode="auto">
                <a:xfrm>
                  <a:off x="4394200" y="3514725"/>
                  <a:ext cx="52388" cy="46038"/>
                </a:xfrm>
                <a:prstGeom prst="ellipse">
                  <a:avLst/>
                </a:prstGeom>
                <a:solidFill>
                  <a:srgbClr val="E30417"/>
                </a:solidFill>
                <a:ln w="9525">
                  <a:solidFill>
                    <a:schemeClr val="tx1"/>
                  </a:solidFill>
                  <a:round/>
                  <a:headEnd/>
                  <a:tailEnd/>
                </a:ln>
              </p:spPr>
              <p:txBody>
                <a:bodyPr wrap="none" anchor="ctr"/>
                <a:lstStyle/>
                <a:p>
                  <a:endParaRPr lang="en-US" sz="1350"/>
                </a:p>
              </p:txBody>
            </p:sp>
            <p:sp>
              <p:nvSpPr>
                <p:cNvPr id="241" name="Oval 175"/>
                <p:cNvSpPr>
                  <a:spLocks noChangeArrowheads="1"/>
                </p:cNvSpPr>
                <p:nvPr/>
              </p:nvSpPr>
              <p:spPr bwMode="auto">
                <a:xfrm>
                  <a:off x="1806575" y="2328863"/>
                  <a:ext cx="52388" cy="46037"/>
                </a:xfrm>
                <a:prstGeom prst="ellipse">
                  <a:avLst/>
                </a:prstGeom>
                <a:solidFill>
                  <a:srgbClr val="E30417"/>
                </a:solidFill>
                <a:ln w="9525">
                  <a:solidFill>
                    <a:schemeClr val="tx1"/>
                  </a:solidFill>
                  <a:round/>
                  <a:headEnd/>
                  <a:tailEnd/>
                </a:ln>
              </p:spPr>
              <p:txBody>
                <a:bodyPr wrap="none" anchor="ctr"/>
                <a:lstStyle/>
                <a:p>
                  <a:endParaRPr lang="en-US" sz="1350"/>
                </a:p>
              </p:txBody>
            </p:sp>
            <p:sp>
              <p:nvSpPr>
                <p:cNvPr id="242" name="Freeform 184"/>
                <p:cNvSpPr>
                  <a:spLocks/>
                </p:cNvSpPr>
                <p:nvPr/>
              </p:nvSpPr>
              <p:spPr bwMode="auto">
                <a:xfrm>
                  <a:off x="2585156" y="3572410"/>
                  <a:ext cx="2043112" cy="1550848"/>
                </a:xfrm>
                <a:custGeom>
                  <a:avLst/>
                  <a:gdLst>
                    <a:gd name="T0" fmla="*/ 2147483647 w 1620"/>
                    <a:gd name="T1" fmla="*/ 2147483647 h 1604"/>
                    <a:gd name="T2" fmla="*/ 2147483647 w 1620"/>
                    <a:gd name="T3" fmla="*/ 2147483647 h 1604"/>
                    <a:gd name="T4" fmla="*/ 2147483647 w 1620"/>
                    <a:gd name="T5" fmla="*/ 2147483647 h 1604"/>
                    <a:gd name="T6" fmla="*/ 2147483647 w 1620"/>
                    <a:gd name="T7" fmla="*/ 2147483647 h 1604"/>
                    <a:gd name="T8" fmla="*/ 2147483647 w 1620"/>
                    <a:gd name="T9" fmla="*/ 0 h 1604"/>
                    <a:gd name="T10" fmla="*/ 2147483647 w 1620"/>
                    <a:gd name="T11" fmla="*/ 2147483647 h 1604"/>
                    <a:gd name="T12" fmla="*/ 0 w 1620"/>
                    <a:gd name="T13" fmla="*/ 2147483647 h 1604"/>
                    <a:gd name="T14" fmla="*/ 2147483647 w 1620"/>
                    <a:gd name="T15" fmla="*/ 2147483647 h 1604"/>
                    <a:gd name="T16" fmla="*/ 0 60000 65536"/>
                    <a:gd name="T17" fmla="*/ 0 60000 65536"/>
                    <a:gd name="T18" fmla="*/ 0 60000 65536"/>
                    <a:gd name="T19" fmla="*/ 0 60000 65536"/>
                    <a:gd name="T20" fmla="*/ 0 60000 65536"/>
                    <a:gd name="T21" fmla="*/ 0 60000 65536"/>
                    <a:gd name="T22" fmla="*/ 0 60000 65536"/>
                    <a:gd name="T23" fmla="*/ 0 60000 65536"/>
                    <a:gd name="T24" fmla="*/ 0 w 1620"/>
                    <a:gd name="T25" fmla="*/ 0 h 1604"/>
                    <a:gd name="T26" fmla="*/ 1620 w 1620"/>
                    <a:gd name="T27" fmla="*/ 1604 h 1604"/>
                    <a:gd name="connsiteX0" fmla="*/ 43 w 10000"/>
                    <a:gd name="connsiteY0" fmla="*/ 9943 h 9943"/>
                    <a:gd name="connsiteX1" fmla="*/ 9975 w 10000"/>
                    <a:gd name="connsiteY1" fmla="*/ 9912 h 9943"/>
                    <a:gd name="connsiteX2" fmla="*/ 10000 w 10000"/>
                    <a:gd name="connsiteY2" fmla="*/ 6664 h 9943"/>
                    <a:gd name="connsiteX3" fmla="*/ 5512 w 10000"/>
                    <a:gd name="connsiteY3" fmla="*/ 6664 h 9943"/>
                    <a:gd name="connsiteX4" fmla="*/ 9298 w 10000"/>
                    <a:gd name="connsiteY4" fmla="*/ 0 h 9943"/>
                    <a:gd name="connsiteX5" fmla="*/ 4556 w 10000"/>
                    <a:gd name="connsiteY5" fmla="*/ 6664 h 9943"/>
                    <a:gd name="connsiteX6" fmla="*/ 0 w 10000"/>
                    <a:gd name="connsiteY6" fmla="*/ 6651 h 9943"/>
                    <a:gd name="connsiteX7" fmla="*/ 43 w 10000"/>
                    <a:gd name="connsiteY7" fmla="*/ 9943 h 9943"/>
                    <a:gd name="connsiteX0" fmla="*/ 43 w 10424"/>
                    <a:gd name="connsiteY0" fmla="*/ 10034 h 10034"/>
                    <a:gd name="connsiteX1" fmla="*/ 9975 w 10424"/>
                    <a:gd name="connsiteY1" fmla="*/ 10003 h 10034"/>
                    <a:gd name="connsiteX2" fmla="*/ 10000 w 10424"/>
                    <a:gd name="connsiteY2" fmla="*/ 6736 h 10034"/>
                    <a:gd name="connsiteX3" fmla="*/ 5512 w 10424"/>
                    <a:gd name="connsiteY3" fmla="*/ 6736 h 10034"/>
                    <a:gd name="connsiteX4" fmla="*/ 10424 w 10424"/>
                    <a:gd name="connsiteY4" fmla="*/ 0 h 10034"/>
                    <a:gd name="connsiteX5" fmla="*/ 4556 w 10424"/>
                    <a:gd name="connsiteY5" fmla="*/ 6736 h 10034"/>
                    <a:gd name="connsiteX6" fmla="*/ 0 w 10424"/>
                    <a:gd name="connsiteY6" fmla="*/ 6723 h 10034"/>
                    <a:gd name="connsiteX7" fmla="*/ 43 w 10424"/>
                    <a:gd name="connsiteY7" fmla="*/ 10034 h 10034"/>
                    <a:gd name="connsiteX0" fmla="*/ 43 w 10000"/>
                    <a:gd name="connsiteY0" fmla="*/ 8848 h 8848"/>
                    <a:gd name="connsiteX1" fmla="*/ 9975 w 10000"/>
                    <a:gd name="connsiteY1" fmla="*/ 8817 h 8848"/>
                    <a:gd name="connsiteX2" fmla="*/ 10000 w 10000"/>
                    <a:gd name="connsiteY2" fmla="*/ 5550 h 8848"/>
                    <a:gd name="connsiteX3" fmla="*/ 5512 w 10000"/>
                    <a:gd name="connsiteY3" fmla="*/ 5550 h 8848"/>
                    <a:gd name="connsiteX4" fmla="*/ 9384 w 10000"/>
                    <a:gd name="connsiteY4" fmla="*/ 0 h 8848"/>
                    <a:gd name="connsiteX5" fmla="*/ 4556 w 10000"/>
                    <a:gd name="connsiteY5" fmla="*/ 5550 h 8848"/>
                    <a:gd name="connsiteX6" fmla="*/ 0 w 10000"/>
                    <a:gd name="connsiteY6" fmla="*/ 5537 h 8848"/>
                    <a:gd name="connsiteX7" fmla="*/ 43 w 10000"/>
                    <a:gd name="connsiteY7" fmla="*/ 8848 h 8848"/>
                    <a:gd name="connsiteX0" fmla="*/ 43 w 10000"/>
                    <a:gd name="connsiteY0" fmla="*/ 9193 h 9193"/>
                    <a:gd name="connsiteX1" fmla="*/ 9975 w 10000"/>
                    <a:gd name="connsiteY1" fmla="*/ 9158 h 9193"/>
                    <a:gd name="connsiteX2" fmla="*/ 10000 w 10000"/>
                    <a:gd name="connsiteY2" fmla="*/ 5466 h 9193"/>
                    <a:gd name="connsiteX3" fmla="*/ 5512 w 10000"/>
                    <a:gd name="connsiteY3" fmla="*/ 5466 h 9193"/>
                    <a:gd name="connsiteX4" fmla="*/ 8842 w 10000"/>
                    <a:gd name="connsiteY4" fmla="*/ 0 h 9193"/>
                    <a:gd name="connsiteX5" fmla="*/ 4556 w 10000"/>
                    <a:gd name="connsiteY5" fmla="*/ 5466 h 9193"/>
                    <a:gd name="connsiteX6" fmla="*/ 0 w 10000"/>
                    <a:gd name="connsiteY6" fmla="*/ 5451 h 9193"/>
                    <a:gd name="connsiteX7" fmla="*/ 43 w 10000"/>
                    <a:gd name="connsiteY7" fmla="*/ 9193 h 9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000" h="9193">
                      <a:moveTo>
                        <a:pt x="43" y="9193"/>
                      </a:moveTo>
                      <a:lnTo>
                        <a:pt x="9975" y="9158"/>
                      </a:lnTo>
                      <a:cubicBezTo>
                        <a:pt x="9983" y="7927"/>
                        <a:pt x="9992" y="6696"/>
                        <a:pt x="10000" y="5466"/>
                      </a:cubicBezTo>
                      <a:lnTo>
                        <a:pt x="5512" y="5466"/>
                      </a:lnTo>
                      <a:lnTo>
                        <a:pt x="8842" y="0"/>
                      </a:lnTo>
                      <a:lnTo>
                        <a:pt x="4556" y="5466"/>
                      </a:lnTo>
                      <a:lnTo>
                        <a:pt x="0" y="5451"/>
                      </a:lnTo>
                      <a:cubicBezTo>
                        <a:pt x="14" y="6698"/>
                        <a:pt x="29" y="7946"/>
                        <a:pt x="43" y="9193"/>
                      </a:cubicBezTo>
                      <a:close/>
                    </a:path>
                  </a:pathLst>
                </a:custGeom>
                <a:solidFill>
                  <a:srgbClr val="F7F729"/>
                </a:solidFill>
                <a:ln w="9525">
                  <a:solidFill>
                    <a:schemeClr val="tx1"/>
                  </a:solidFill>
                  <a:round/>
                  <a:headEnd/>
                  <a:tailEnd/>
                </a:ln>
              </p:spPr>
              <p:txBody>
                <a:bodyPr wrap="none" anchor="ctr"/>
                <a:lstStyle/>
                <a:p>
                  <a:endParaRPr lang="en-US" sz="1350"/>
                </a:p>
              </p:txBody>
            </p:sp>
            <p:sp>
              <p:nvSpPr>
                <p:cNvPr id="244" name="Oval 174"/>
                <p:cNvSpPr>
                  <a:spLocks noChangeArrowheads="1"/>
                </p:cNvSpPr>
                <p:nvPr/>
              </p:nvSpPr>
              <p:spPr bwMode="auto">
                <a:xfrm>
                  <a:off x="6046788" y="3300413"/>
                  <a:ext cx="52387" cy="46037"/>
                </a:xfrm>
                <a:prstGeom prst="ellipse">
                  <a:avLst/>
                </a:prstGeom>
                <a:solidFill>
                  <a:srgbClr val="E30417"/>
                </a:solidFill>
                <a:ln w="9525">
                  <a:solidFill>
                    <a:schemeClr val="tx1"/>
                  </a:solidFill>
                  <a:round/>
                  <a:headEnd/>
                  <a:tailEnd/>
                </a:ln>
              </p:spPr>
              <p:txBody>
                <a:bodyPr wrap="none" anchor="ctr"/>
                <a:lstStyle/>
                <a:p>
                  <a:endParaRPr lang="en-US" sz="1350"/>
                </a:p>
              </p:txBody>
            </p:sp>
            <p:sp>
              <p:nvSpPr>
                <p:cNvPr id="246" name="Freeform 180"/>
                <p:cNvSpPr>
                  <a:spLocks/>
                </p:cNvSpPr>
                <p:nvPr/>
              </p:nvSpPr>
              <p:spPr bwMode="auto">
                <a:xfrm>
                  <a:off x="6487559" y="1169990"/>
                  <a:ext cx="2353266" cy="1841454"/>
                </a:xfrm>
                <a:custGeom>
                  <a:avLst/>
                  <a:gdLst>
                    <a:gd name="T0" fmla="*/ 0 w 1309"/>
                    <a:gd name="T1" fmla="*/ 0 h 1156"/>
                    <a:gd name="T2" fmla="*/ 2147483647 w 1309"/>
                    <a:gd name="T3" fmla="*/ 0 h 1156"/>
                    <a:gd name="T4" fmla="*/ 2147483647 w 1309"/>
                    <a:gd name="T5" fmla="*/ 2147483647 h 1156"/>
                    <a:gd name="T6" fmla="*/ 2147483647 w 1309"/>
                    <a:gd name="T7" fmla="*/ 2147483647 h 1156"/>
                    <a:gd name="T8" fmla="*/ 2147483647 w 1309"/>
                    <a:gd name="T9" fmla="*/ 2147483647 h 1156"/>
                    <a:gd name="T10" fmla="*/ 2147483647 w 1309"/>
                    <a:gd name="T11" fmla="*/ 2147483647 h 1156"/>
                    <a:gd name="T12" fmla="*/ 0 w 1309"/>
                    <a:gd name="T13" fmla="*/ 2147483647 h 1156"/>
                    <a:gd name="T14" fmla="*/ 0 w 1309"/>
                    <a:gd name="T15" fmla="*/ 0 h 1156"/>
                    <a:gd name="T16" fmla="*/ 0 60000 65536"/>
                    <a:gd name="T17" fmla="*/ 0 60000 65536"/>
                    <a:gd name="T18" fmla="*/ 0 60000 65536"/>
                    <a:gd name="T19" fmla="*/ 0 60000 65536"/>
                    <a:gd name="T20" fmla="*/ 0 60000 65536"/>
                    <a:gd name="T21" fmla="*/ 0 60000 65536"/>
                    <a:gd name="T22" fmla="*/ 0 60000 65536"/>
                    <a:gd name="T23" fmla="*/ 0 60000 65536"/>
                    <a:gd name="T24" fmla="*/ 0 w 1309"/>
                    <a:gd name="T25" fmla="*/ 0 h 1156"/>
                    <a:gd name="T26" fmla="*/ 1309 w 1309"/>
                    <a:gd name="T27" fmla="*/ 1156 h 1156"/>
                    <a:gd name="connsiteX0" fmla="*/ 0 w 10000"/>
                    <a:gd name="connsiteY0" fmla="*/ 587 h 10000"/>
                    <a:gd name="connsiteX1" fmla="*/ 10000 w 10000"/>
                    <a:gd name="connsiteY1" fmla="*/ 0 h 10000"/>
                    <a:gd name="connsiteX2" fmla="*/ 10000 w 10000"/>
                    <a:gd name="connsiteY2" fmla="*/ 4386 h 10000"/>
                    <a:gd name="connsiteX3" fmla="*/ 5966 w 10000"/>
                    <a:gd name="connsiteY3" fmla="*/ 4369 h 10000"/>
                    <a:gd name="connsiteX4" fmla="*/ 2208 w 10000"/>
                    <a:gd name="connsiteY4" fmla="*/ 10000 h 10000"/>
                    <a:gd name="connsiteX5" fmla="*/ 4553 w 10000"/>
                    <a:gd name="connsiteY5" fmla="*/ 4369 h 10000"/>
                    <a:gd name="connsiteX6" fmla="*/ 0 w 10000"/>
                    <a:gd name="connsiteY6" fmla="*/ 4386 h 10000"/>
                    <a:gd name="connsiteX7" fmla="*/ 0 w 10000"/>
                    <a:gd name="connsiteY7" fmla="*/ 587 h 10000"/>
                    <a:gd name="connsiteX0" fmla="*/ 0 w 10000"/>
                    <a:gd name="connsiteY0" fmla="*/ 429 h 10000"/>
                    <a:gd name="connsiteX1" fmla="*/ 10000 w 10000"/>
                    <a:gd name="connsiteY1" fmla="*/ 0 h 10000"/>
                    <a:gd name="connsiteX2" fmla="*/ 10000 w 10000"/>
                    <a:gd name="connsiteY2" fmla="*/ 4386 h 10000"/>
                    <a:gd name="connsiteX3" fmla="*/ 5966 w 10000"/>
                    <a:gd name="connsiteY3" fmla="*/ 4369 h 10000"/>
                    <a:gd name="connsiteX4" fmla="*/ 2208 w 10000"/>
                    <a:gd name="connsiteY4" fmla="*/ 10000 h 10000"/>
                    <a:gd name="connsiteX5" fmla="*/ 4553 w 10000"/>
                    <a:gd name="connsiteY5" fmla="*/ 4369 h 10000"/>
                    <a:gd name="connsiteX6" fmla="*/ 0 w 10000"/>
                    <a:gd name="connsiteY6" fmla="*/ 4386 h 10000"/>
                    <a:gd name="connsiteX7" fmla="*/ 0 w 10000"/>
                    <a:gd name="connsiteY7" fmla="*/ 429 h 10000"/>
                    <a:gd name="connsiteX0" fmla="*/ 0 w 10000"/>
                    <a:gd name="connsiteY0" fmla="*/ 0 h 9571"/>
                    <a:gd name="connsiteX1" fmla="*/ 10000 w 10000"/>
                    <a:gd name="connsiteY1" fmla="*/ 180 h 9571"/>
                    <a:gd name="connsiteX2" fmla="*/ 10000 w 10000"/>
                    <a:gd name="connsiteY2" fmla="*/ 3957 h 9571"/>
                    <a:gd name="connsiteX3" fmla="*/ 5966 w 10000"/>
                    <a:gd name="connsiteY3" fmla="*/ 3940 h 9571"/>
                    <a:gd name="connsiteX4" fmla="*/ 2208 w 10000"/>
                    <a:gd name="connsiteY4" fmla="*/ 9571 h 9571"/>
                    <a:gd name="connsiteX5" fmla="*/ 4553 w 10000"/>
                    <a:gd name="connsiteY5" fmla="*/ 3940 h 9571"/>
                    <a:gd name="connsiteX6" fmla="*/ 0 w 10000"/>
                    <a:gd name="connsiteY6" fmla="*/ 3957 h 9571"/>
                    <a:gd name="connsiteX7" fmla="*/ 0 w 10000"/>
                    <a:gd name="connsiteY7" fmla="*/ 0 h 9571"/>
                    <a:gd name="connsiteX0" fmla="*/ 0 w 10013"/>
                    <a:gd name="connsiteY0" fmla="*/ 0 h 10000"/>
                    <a:gd name="connsiteX1" fmla="*/ 10013 w 10013"/>
                    <a:gd name="connsiteY1" fmla="*/ 47 h 10000"/>
                    <a:gd name="connsiteX2" fmla="*/ 10000 w 10013"/>
                    <a:gd name="connsiteY2" fmla="*/ 4134 h 10000"/>
                    <a:gd name="connsiteX3" fmla="*/ 5966 w 10013"/>
                    <a:gd name="connsiteY3" fmla="*/ 4117 h 10000"/>
                    <a:gd name="connsiteX4" fmla="*/ 2208 w 10013"/>
                    <a:gd name="connsiteY4" fmla="*/ 10000 h 10000"/>
                    <a:gd name="connsiteX5" fmla="*/ 4553 w 10013"/>
                    <a:gd name="connsiteY5" fmla="*/ 4117 h 10000"/>
                    <a:gd name="connsiteX6" fmla="*/ 0 w 10013"/>
                    <a:gd name="connsiteY6" fmla="*/ 4134 h 10000"/>
                    <a:gd name="connsiteX7" fmla="*/ 0 w 10013"/>
                    <a:gd name="connsiteY7" fmla="*/ 0 h 10000"/>
                    <a:gd name="connsiteX0" fmla="*/ 0 w 10026"/>
                    <a:gd name="connsiteY0" fmla="*/ 47 h 10047"/>
                    <a:gd name="connsiteX1" fmla="*/ 10026 w 10026"/>
                    <a:gd name="connsiteY1" fmla="*/ 0 h 10047"/>
                    <a:gd name="connsiteX2" fmla="*/ 10000 w 10026"/>
                    <a:gd name="connsiteY2" fmla="*/ 4181 h 10047"/>
                    <a:gd name="connsiteX3" fmla="*/ 5966 w 10026"/>
                    <a:gd name="connsiteY3" fmla="*/ 4164 h 10047"/>
                    <a:gd name="connsiteX4" fmla="*/ 2208 w 10026"/>
                    <a:gd name="connsiteY4" fmla="*/ 10047 h 10047"/>
                    <a:gd name="connsiteX5" fmla="*/ 4553 w 10026"/>
                    <a:gd name="connsiteY5" fmla="*/ 4164 h 10047"/>
                    <a:gd name="connsiteX6" fmla="*/ 0 w 10026"/>
                    <a:gd name="connsiteY6" fmla="*/ 4181 h 10047"/>
                    <a:gd name="connsiteX7" fmla="*/ 0 w 10026"/>
                    <a:gd name="connsiteY7" fmla="*/ 47 h 10047"/>
                    <a:gd name="connsiteX0" fmla="*/ 0 w 10026"/>
                    <a:gd name="connsiteY0" fmla="*/ 0 h 10000"/>
                    <a:gd name="connsiteX1" fmla="*/ 10026 w 10026"/>
                    <a:gd name="connsiteY1" fmla="*/ 47 h 10000"/>
                    <a:gd name="connsiteX2" fmla="*/ 10000 w 10026"/>
                    <a:gd name="connsiteY2" fmla="*/ 4134 h 10000"/>
                    <a:gd name="connsiteX3" fmla="*/ 5966 w 10026"/>
                    <a:gd name="connsiteY3" fmla="*/ 4117 h 10000"/>
                    <a:gd name="connsiteX4" fmla="*/ 2208 w 10026"/>
                    <a:gd name="connsiteY4" fmla="*/ 10000 h 10000"/>
                    <a:gd name="connsiteX5" fmla="*/ 4553 w 10026"/>
                    <a:gd name="connsiteY5" fmla="*/ 4117 h 10000"/>
                    <a:gd name="connsiteX6" fmla="*/ 0 w 10026"/>
                    <a:gd name="connsiteY6" fmla="*/ 4134 h 10000"/>
                    <a:gd name="connsiteX7" fmla="*/ 0 w 10026"/>
                    <a:gd name="connsiteY7" fmla="*/ 0 h 10000"/>
                    <a:gd name="connsiteX0" fmla="*/ 0 w 10039"/>
                    <a:gd name="connsiteY0" fmla="*/ 24 h 10024"/>
                    <a:gd name="connsiteX1" fmla="*/ 10039 w 10039"/>
                    <a:gd name="connsiteY1" fmla="*/ 0 h 10024"/>
                    <a:gd name="connsiteX2" fmla="*/ 10000 w 10039"/>
                    <a:gd name="connsiteY2" fmla="*/ 4158 h 10024"/>
                    <a:gd name="connsiteX3" fmla="*/ 5966 w 10039"/>
                    <a:gd name="connsiteY3" fmla="*/ 4141 h 10024"/>
                    <a:gd name="connsiteX4" fmla="*/ 2208 w 10039"/>
                    <a:gd name="connsiteY4" fmla="*/ 10024 h 10024"/>
                    <a:gd name="connsiteX5" fmla="*/ 4553 w 10039"/>
                    <a:gd name="connsiteY5" fmla="*/ 4141 h 10024"/>
                    <a:gd name="connsiteX6" fmla="*/ 0 w 10039"/>
                    <a:gd name="connsiteY6" fmla="*/ 4158 h 10024"/>
                    <a:gd name="connsiteX7" fmla="*/ 0 w 10039"/>
                    <a:gd name="connsiteY7" fmla="*/ 24 h 10024"/>
                    <a:gd name="connsiteX0" fmla="*/ 0 w 10013"/>
                    <a:gd name="connsiteY0" fmla="*/ 0 h 10000"/>
                    <a:gd name="connsiteX1" fmla="*/ 10013 w 10013"/>
                    <a:gd name="connsiteY1" fmla="*/ 0 h 10000"/>
                    <a:gd name="connsiteX2" fmla="*/ 10000 w 10013"/>
                    <a:gd name="connsiteY2" fmla="*/ 4134 h 10000"/>
                    <a:gd name="connsiteX3" fmla="*/ 5966 w 10013"/>
                    <a:gd name="connsiteY3" fmla="*/ 4117 h 10000"/>
                    <a:gd name="connsiteX4" fmla="*/ 2208 w 10013"/>
                    <a:gd name="connsiteY4" fmla="*/ 10000 h 10000"/>
                    <a:gd name="connsiteX5" fmla="*/ 4553 w 10013"/>
                    <a:gd name="connsiteY5" fmla="*/ 4117 h 10000"/>
                    <a:gd name="connsiteX6" fmla="*/ 0 w 10013"/>
                    <a:gd name="connsiteY6" fmla="*/ 4134 h 10000"/>
                    <a:gd name="connsiteX7" fmla="*/ 0 w 10013"/>
                    <a:gd name="connsiteY7" fmla="*/ 0 h 10000"/>
                    <a:gd name="connsiteX0" fmla="*/ 0 w 10013"/>
                    <a:gd name="connsiteY0" fmla="*/ 0 h 9966"/>
                    <a:gd name="connsiteX1" fmla="*/ 10013 w 10013"/>
                    <a:gd name="connsiteY1" fmla="*/ 0 h 9966"/>
                    <a:gd name="connsiteX2" fmla="*/ 10000 w 10013"/>
                    <a:gd name="connsiteY2" fmla="*/ 4134 h 9966"/>
                    <a:gd name="connsiteX3" fmla="*/ 5966 w 10013"/>
                    <a:gd name="connsiteY3" fmla="*/ 4117 h 9966"/>
                    <a:gd name="connsiteX4" fmla="*/ 1703 w 10013"/>
                    <a:gd name="connsiteY4" fmla="*/ 9966 h 9966"/>
                    <a:gd name="connsiteX5" fmla="*/ 4553 w 10013"/>
                    <a:gd name="connsiteY5" fmla="*/ 4117 h 9966"/>
                    <a:gd name="connsiteX6" fmla="*/ 0 w 10013"/>
                    <a:gd name="connsiteY6" fmla="*/ 4134 h 9966"/>
                    <a:gd name="connsiteX7" fmla="*/ 0 w 10013"/>
                    <a:gd name="connsiteY7" fmla="*/ 0 h 9966"/>
                    <a:gd name="connsiteX0" fmla="*/ 0 w 10000"/>
                    <a:gd name="connsiteY0" fmla="*/ 0 h 10000"/>
                    <a:gd name="connsiteX1" fmla="*/ 10000 w 10000"/>
                    <a:gd name="connsiteY1" fmla="*/ 0 h 10000"/>
                    <a:gd name="connsiteX2" fmla="*/ 9987 w 10000"/>
                    <a:gd name="connsiteY2" fmla="*/ 4148 h 10000"/>
                    <a:gd name="connsiteX3" fmla="*/ 5958 w 10000"/>
                    <a:gd name="connsiteY3" fmla="*/ 4131 h 10000"/>
                    <a:gd name="connsiteX4" fmla="*/ 1701 w 10000"/>
                    <a:gd name="connsiteY4" fmla="*/ 10000 h 10000"/>
                    <a:gd name="connsiteX5" fmla="*/ 3968 w 10000"/>
                    <a:gd name="connsiteY5" fmla="*/ 4131 h 10000"/>
                    <a:gd name="connsiteX6" fmla="*/ 0 w 10000"/>
                    <a:gd name="connsiteY6" fmla="*/ 4148 h 10000"/>
                    <a:gd name="connsiteX7" fmla="*/ 0 w 10000"/>
                    <a:gd name="connsiteY7" fmla="*/ 0 h 10000"/>
                    <a:gd name="connsiteX0" fmla="*/ 0 w 10000"/>
                    <a:gd name="connsiteY0" fmla="*/ 0 h 10000"/>
                    <a:gd name="connsiteX1" fmla="*/ 10000 w 10000"/>
                    <a:gd name="connsiteY1" fmla="*/ 0 h 10000"/>
                    <a:gd name="connsiteX2" fmla="*/ 9987 w 10000"/>
                    <a:gd name="connsiteY2" fmla="*/ 4148 h 10000"/>
                    <a:gd name="connsiteX3" fmla="*/ 4614 w 10000"/>
                    <a:gd name="connsiteY3" fmla="*/ 4131 h 10000"/>
                    <a:gd name="connsiteX4" fmla="*/ 1701 w 10000"/>
                    <a:gd name="connsiteY4" fmla="*/ 10000 h 10000"/>
                    <a:gd name="connsiteX5" fmla="*/ 3968 w 10000"/>
                    <a:gd name="connsiteY5" fmla="*/ 4131 h 10000"/>
                    <a:gd name="connsiteX6" fmla="*/ 0 w 10000"/>
                    <a:gd name="connsiteY6" fmla="*/ 4148 h 10000"/>
                    <a:gd name="connsiteX7" fmla="*/ 0 w 10000"/>
                    <a:gd name="connsiteY7" fmla="*/ 0 h 10000"/>
                    <a:gd name="connsiteX0" fmla="*/ 0 w 10000"/>
                    <a:gd name="connsiteY0" fmla="*/ 0 h 12366"/>
                    <a:gd name="connsiteX1" fmla="*/ 10000 w 10000"/>
                    <a:gd name="connsiteY1" fmla="*/ 0 h 12366"/>
                    <a:gd name="connsiteX2" fmla="*/ 9987 w 10000"/>
                    <a:gd name="connsiteY2" fmla="*/ 4148 h 12366"/>
                    <a:gd name="connsiteX3" fmla="*/ 4614 w 10000"/>
                    <a:gd name="connsiteY3" fmla="*/ 4131 h 12366"/>
                    <a:gd name="connsiteX4" fmla="*/ 1766 w 10000"/>
                    <a:gd name="connsiteY4" fmla="*/ 12366 h 12366"/>
                    <a:gd name="connsiteX5" fmla="*/ 3968 w 10000"/>
                    <a:gd name="connsiteY5" fmla="*/ 4131 h 12366"/>
                    <a:gd name="connsiteX6" fmla="*/ 0 w 10000"/>
                    <a:gd name="connsiteY6" fmla="*/ 4148 h 12366"/>
                    <a:gd name="connsiteX7" fmla="*/ 0 w 10000"/>
                    <a:gd name="connsiteY7" fmla="*/ 0 h 12366"/>
                    <a:gd name="connsiteX0" fmla="*/ 0 w 10000"/>
                    <a:gd name="connsiteY0" fmla="*/ 0 h 10464"/>
                    <a:gd name="connsiteX1" fmla="*/ 10000 w 10000"/>
                    <a:gd name="connsiteY1" fmla="*/ 0 h 10464"/>
                    <a:gd name="connsiteX2" fmla="*/ 9987 w 10000"/>
                    <a:gd name="connsiteY2" fmla="*/ 4148 h 10464"/>
                    <a:gd name="connsiteX3" fmla="*/ 4614 w 10000"/>
                    <a:gd name="connsiteY3" fmla="*/ 4131 h 10464"/>
                    <a:gd name="connsiteX4" fmla="*/ 2464 w 10000"/>
                    <a:gd name="connsiteY4" fmla="*/ 10464 h 10464"/>
                    <a:gd name="connsiteX5" fmla="*/ 3968 w 10000"/>
                    <a:gd name="connsiteY5" fmla="*/ 4131 h 10464"/>
                    <a:gd name="connsiteX6" fmla="*/ 0 w 10000"/>
                    <a:gd name="connsiteY6" fmla="*/ 4148 h 10464"/>
                    <a:gd name="connsiteX7" fmla="*/ 0 w 10000"/>
                    <a:gd name="connsiteY7" fmla="*/ 0 h 10464"/>
                    <a:gd name="connsiteX0" fmla="*/ 0 w 10000"/>
                    <a:gd name="connsiteY0" fmla="*/ 0 h 10200"/>
                    <a:gd name="connsiteX1" fmla="*/ 10000 w 10000"/>
                    <a:gd name="connsiteY1" fmla="*/ 0 h 10200"/>
                    <a:gd name="connsiteX2" fmla="*/ 9987 w 10000"/>
                    <a:gd name="connsiteY2" fmla="*/ 4148 h 10200"/>
                    <a:gd name="connsiteX3" fmla="*/ 4614 w 10000"/>
                    <a:gd name="connsiteY3" fmla="*/ 4131 h 10200"/>
                    <a:gd name="connsiteX4" fmla="*/ 2025 w 10000"/>
                    <a:gd name="connsiteY4" fmla="*/ 10200 h 10200"/>
                    <a:gd name="connsiteX5" fmla="*/ 3968 w 10000"/>
                    <a:gd name="connsiteY5" fmla="*/ 4131 h 10200"/>
                    <a:gd name="connsiteX6" fmla="*/ 0 w 10000"/>
                    <a:gd name="connsiteY6" fmla="*/ 4148 h 10200"/>
                    <a:gd name="connsiteX7" fmla="*/ 0 w 10000"/>
                    <a:gd name="connsiteY7" fmla="*/ 0 h 10200"/>
                    <a:gd name="connsiteX0" fmla="*/ 0 w 10000"/>
                    <a:gd name="connsiteY0" fmla="*/ 0 h 10068"/>
                    <a:gd name="connsiteX1" fmla="*/ 10000 w 10000"/>
                    <a:gd name="connsiteY1" fmla="*/ 0 h 10068"/>
                    <a:gd name="connsiteX2" fmla="*/ 9987 w 10000"/>
                    <a:gd name="connsiteY2" fmla="*/ 4148 h 10068"/>
                    <a:gd name="connsiteX3" fmla="*/ 4614 w 10000"/>
                    <a:gd name="connsiteY3" fmla="*/ 4131 h 10068"/>
                    <a:gd name="connsiteX4" fmla="*/ 1976 w 10000"/>
                    <a:gd name="connsiteY4" fmla="*/ 10068 h 10068"/>
                    <a:gd name="connsiteX5" fmla="*/ 3968 w 10000"/>
                    <a:gd name="connsiteY5" fmla="*/ 4131 h 10068"/>
                    <a:gd name="connsiteX6" fmla="*/ 0 w 10000"/>
                    <a:gd name="connsiteY6" fmla="*/ 4148 h 10068"/>
                    <a:gd name="connsiteX7" fmla="*/ 0 w 10000"/>
                    <a:gd name="connsiteY7" fmla="*/ 0 h 10068"/>
                    <a:gd name="connsiteX0" fmla="*/ 0 w 10000"/>
                    <a:gd name="connsiteY0" fmla="*/ 0 h 9332"/>
                    <a:gd name="connsiteX1" fmla="*/ 10000 w 10000"/>
                    <a:gd name="connsiteY1" fmla="*/ 0 h 9332"/>
                    <a:gd name="connsiteX2" fmla="*/ 9987 w 10000"/>
                    <a:gd name="connsiteY2" fmla="*/ 4148 h 9332"/>
                    <a:gd name="connsiteX3" fmla="*/ 4614 w 10000"/>
                    <a:gd name="connsiteY3" fmla="*/ 4131 h 9332"/>
                    <a:gd name="connsiteX4" fmla="*/ 1876 w 10000"/>
                    <a:gd name="connsiteY4" fmla="*/ 9332 h 9332"/>
                    <a:gd name="connsiteX5" fmla="*/ 3968 w 10000"/>
                    <a:gd name="connsiteY5" fmla="*/ 4131 h 9332"/>
                    <a:gd name="connsiteX6" fmla="*/ 0 w 10000"/>
                    <a:gd name="connsiteY6" fmla="*/ 4148 h 9332"/>
                    <a:gd name="connsiteX7" fmla="*/ 0 w 10000"/>
                    <a:gd name="connsiteY7" fmla="*/ 0 h 9332"/>
                    <a:gd name="connsiteX0" fmla="*/ 327 w 10327"/>
                    <a:gd name="connsiteY0" fmla="*/ 0 h 9982"/>
                    <a:gd name="connsiteX1" fmla="*/ 10327 w 10327"/>
                    <a:gd name="connsiteY1" fmla="*/ 0 h 9982"/>
                    <a:gd name="connsiteX2" fmla="*/ 10314 w 10327"/>
                    <a:gd name="connsiteY2" fmla="*/ 4445 h 9982"/>
                    <a:gd name="connsiteX3" fmla="*/ 4941 w 10327"/>
                    <a:gd name="connsiteY3" fmla="*/ 4427 h 9982"/>
                    <a:gd name="connsiteX4" fmla="*/ 0 w 10327"/>
                    <a:gd name="connsiteY4" fmla="*/ 9982 h 9982"/>
                    <a:gd name="connsiteX5" fmla="*/ 4295 w 10327"/>
                    <a:gd name="connsiteY5" fmla="*/ 4427 h 9982"/>
                    <a:gd name="connsiteX6" fmla="*/ 327 w 10327"/>
                    <a:gd name="connsiteY6" fmla="*/ 4445 h 9982"/>
                    <a:gd name="connsiteX7" fmla="*/ 327 w 10327"/>
                    <a:gd name="connsiteY7" fmla="*/ 0 h 9982"/>
                    <a:gd name="connsiteX0" fmla="*/ 317 w 10000"/>
                    <a:gd name="connsiteY0" fmla="*/ 0 h 10000"/>
                    <a:gd name="connsiteX1" fmla="*/ 10000 w 10000"/>
                    <a:gd name="connsiteY1" fmla="*/ 0 h 10000"/>
                    <a:gd name="connsiteX2" fmla="*/ 9987 w 10000"/>
                    <a:gd name="connsiteY2" fmla="*/ 4453 h 10000"/>
                    <a:gd name="connsiteX3" fmla="*/ 4785 w 10000"/>
                    <a:gd name="connsiteY3" fmla="*/ 4435 h 10000"/>
                    <a:gd name="connsiteX4" fmla="*/ 0 w 10000"/>
                    <a:gd name="connsiteY4" fmla="*/ 10000 h 10000"/>
                    <a:gd name="connsiteX5" fmla="*/ 4159 w 10000"/>
                    <a:gd name="connsiteY5" fmla="*/ 4435 h 10000"/>
                    <a:gd name="connsiteX6" fmla="*/ 329 w 10000"/>
                    <a:gd name="connsiteY6" fmla="*/ 5885 h 10000"/>
                    <a:gd name="connsiteX7" fmla="*/ 317 w 10000"/>
                    <a:gd name="connsiteY7" fmla="*/ 0 h 10000"/>
                    <a:gd name="connsiteX0" fmla="*/ 317 w 10000"/>
                    <a:gd name="connsiteY0" fmla="*/ 0 h 10000"/>
                    <a:gd name="connsiteX1" fmla="*/ 10000 w 10000"/>
                    <a:gd name="connsiteY1" fmla="*/ 0 h 10000"/>
                    <a:gd name="connsiteX2" fmla="*/ 9987 w 10000"/>
                    <a:gd name="connsiteY2" fmla="*/ 4453 h 10000"/>
                    <a:gd name="connsiteX3" fmla="*/ 4785 w 10000"/>
                    <a:gd name="connsiteY3" fmla="*/ 4435 h 10000"/>
                    <a:gd name="connsiteX4" fmla="*/ 0 w 10000"/>
                    <a:gd name="connsiteY4" fmla="*/ 10000 h 10000"/>
                    <a:gd name="connsiteX5" fmla="*/ 4159 w 10000"/>
                    <a:gd name="connsiteY5" fmla="*/ 4435 h 10000"/>
                    <a:gd name="connsiteX6" fmla="*/ 341 w 10000"/>
                    <a:gd name="connsiteY6" fmla="*/ 5973 h 10000"/>
                    <a:gd name="connsiteX7" fmla="*/ 317 w 10000"/>
                    <a:gd name="connsiteY7" fmla="*/ 0 h 10000"/>
                    <a:gd name="connsiteX0" fmla="*/ 317 w 10000"/>
                    <a:gd name="connsiteY0" fmla="*/ 0 h 10000"/>
                    <a:gd name="connsiteX1" fmla="*/ 10000 w 10000"/>
                    <a:gd name="connsiteY1" fmla="*/ 0 h 10000"/>
                    <a:gd name="connsiteX2" fmla="*/ 8615 w 10000"/>
                    <a:gd name="connsiteY2" fmla="*/ 6079 h 10000"/>
                    <a:gd name="connsiteX3" fmla="*/ 4785 w 10000"/>
                    <a:gd name="connsiteY3" fmla="*/ 4435 h 10000"/>
                    <a:gd name="connsiteX4" fmla="*/ 0 w 10000"/>
                    <a:gd name="connsiteY4" fmla="*/ 10000 h 10000"/>
                    <a:gd name="connsiteX5" fmla="*/ 4159 w 10000"/>
                    <a:gd name="connsiteY5" fmla="*/ 4435 h 10000"/>
                    <a:gd name="connsiteX6" fmla="*/ 341 w 10000"/>
                    <a:gd name="connsiteY6" fmla="*/ 5973 h 10000"/>
                    <a:gd name="connsiteX7" fmla="*/ 317 w 10000"/>
                    <a:gd name="connsiteY7" fmla="*/ 0 h 10000"/>
                    <a:gd name="connsiteX0" fmla="*/ 317 w 10000"/>
                    <a:gd name="connsiteY0" fmla="*/ 0 h 10000"/>
                    <a:gd name="connsiteX1" fmla="*/ 10000 w 10000"/>
                    <a:gd name="connsiteY1" fmla="*/ 0 h 10000"/>
                    <a:gd name="connsiteX2" fmla="*/ 8615 w 10000"/>
                    <a:gd name="connsiteY2" fmla="*/ 6079 h 10000"/>
                    <a:gd name="connsiteX3" fmla="*/ 4785 w 10000"/>
                    <a:gd name="connsiteY3" fmla="*/ 4435 h 10000"/>
                    <a:gd name="connsiteX4" fmla="*/ 0 w 10000"/>
                    <a:gd name="connsiteY4" fmla="*/ 10000 h 10000"/>
                    <a:gd name="connsiteX5" fmla="*/ 3061 w 10000"/>
                    <a:gd name="connsiteY5" fmla="*/ 6008 h 10000"/>
                    <a:gd name="connsiteX6" fmla="*/ 341 w 10000"/>
                    <a:gd name="connsiteY6" fmla="*/ 5973 h 10000"/>
                    <a:gd name="connsiteX7" fmla="*/ 317 w 10000"/>
                    <a:gd name="connsiteY7" fmla="*/ 0 h 10000"/>
                    <a:gd name="connsiteX0" fmla="*/ 317 w 10000"/>
                    <a:gd name="connsiteY0" fmla="*/ 0 h 10000"/>
                    <a:gd name="connsiteX1" fmla="*/ 10000 w 10000"/>
                    <a:gd name="connsiteY1" fmla="*/ 0 h 10000"/>
                    <a:gd name="connsiteX2" fmla="*/ 8615 w 10000"/>
                    <a:gd name="connsiteY2" fmla="*/ 6079 h 10000"/>
                    <a:gd name="connsiteX3" fmla="*/ 3413 w 10000"/>
                    <a:gd name="connsiteY3" fmla="*/ 6026 h 10000"/>
                    <a:gd name="connsiteX4" fmla="*/ 0 w 10000"/>
                    <a:gd name="connsiteY4" fmla="*/ 10000 h 10000"/>
                    <a:gd name="connsiteX5" fmla="*/ 3061 w 10000"/>
                    <a:gd name="connsiteY5" fmla="*/ 6008 h 10000"/>
                    <a:gd name="connsiteX6" fmla="*/ 341 w 10000"/>
                    <a:gd name="connsiteY6" fmla="*/ 5973 h 10000"/>
                    <a:gd name="connsiteX7" fmla="*/ 317 w 10000"/>
                    <a:gd name="connsiteY7" fmla="*/ 0 h 10000"/>
                    <a:gd name="connsiteX0" fmla="*/ 317 w 8628"/>
                    <a:gd name="connsiteY0" fmla="*/ 0 h 10000"/>
                    <a:gd name="connsiteX1" fmla="*/ 8628 w 8628"/>
                    <a:gd name="connsiteY1" fmla="*/ 35 h 10000"/>
                    <a:gd name="connsiteX2" fmla="*/ 8615 w 8628"/>
                    <a:gd name="connsiteY2" fmla="*/ 6079 h 10000"/>
                    <a:gd name="connsiteX3" fmla="*/ 3413 w 8628"/>
                    <a:gd name="connsiteY3" fmla="*/ 6026 h 10000"/>
                    <a:gd name="connsiteX4" fmla="*/ 0 w 8628"/>
                    <a:gd name="connsiteY4" fmla="*/ 10000 h 10000"/>
                    <a:gd name="connsiteX5" fmla="*/ 3061 w 8628"/>
                    <a:gd name="connsiteY5" fmla="*/ 6008 h 10000"/>
                    <a:gd name="connsiteX6" fmla="*/ 341 w 8628"/>
                    <a:gd name="connsiteY6" fmla="*/ 5973 h 10000"/>
                    <a:gd name="connsiteX7" fmla="*/ 317 w 8628"/>
                    <a:gd name="connsiteY7" fmla="*/ 0 h 10000"/>
                    <a:gd name="connsiteX0" fmla="*/ 367 w 10000"/>
                    <a:gd name="connsiteY0" fmla="*/ 0 h 10000"/>
                    <a:gd name="connsiteX1" fmla="*/ 10000 w 10000"/>
                    <a:gd name="connsiteY1" fmla="*/ 35 h 10000"/>
                    <a:gd name="connsiteX2" fmla="*/ 9985 w 10000"/>
                    <a:gd name="connsiteY2" fmla="*/ 6079 h 10000"/>
                    <a:gd name="connsiteX3" fmla="*/ 3956 w 10000"/>
                    <a:gd name="connsiteY3" fmla="*/ 6026 h 10000"/>
                    <a:gd name="connsiteX4" fmla="*/ 0 w 10000"/>
                    <a:gd name="connsiteY4" fmla="*/ 10000 h 10000"/>
                    <a:gd name="connsiteX5" fmla="*/ 3548 w 10000"/>
                    <a:gd name="connsiteY5" fmla="*/ 6008 h 10000"/>
                    <a:gd name="connsiteX6" fmla="*/ 395 w 10000"/>
                    <a:gd name="connsiteY6" fmla="*/ 5973 h 10000"/>
                    <a:gd name="connsiteX7" fmla="*/ 367 w 10000"/>
                    <a:gd name="connsiteY7" fmla="*/ 0 h 10000"/>
                    <a:gd name="connsiteX0" fmla="*/ 367 w 9985"/>
                    <a:gd name="connsiteY0" fmla="*/ 0 h 10000"/>
                    <a:gd name="connsiteX1" fmla="*/ 9957 w 9985"/>
                    <a:gd name="connsiteY1" fmla="*/ 17 h 10000"/>
                    <a:gd name="connsiteX2" fmla="*/ 9985 w 9985"/>
                    <a:gd name="connsiteY2" fmla="*/ 6079 h 10000"/>
                    <a:gd name="connsiteX3" fmla="*/ 3956 w 9985"/>
                    <a:gd name="connsiteY3" fmla="*/ 6026 h 10000"/>
                    <a:gd name="connsiteX4" fmla="*/ 0 w 9985"/>
                    <a:gd name="connsiteY4" fmla="*/ 10000 h 10000"/>
                    <a:gd name="connsiteX5" fmla="*/ 3548 w 9985"/>
                    <a:gd name="connsiteY5" fmla="*/ 6008 h 10000"/>
                    <a:gd name="connsiteX6" fmla="*/ 395 w 9985"/>
                    <a:gd name="connsiteY6" fmla="*/ 5973 h 10000"/>
                    <a:gd name="connsiteX7" fmla="*/ 367 w 9985"/>
                    <a:gd name="connsiteY7" fmla="*/ 0 h 10000"/>
                    <a:gd name="connsiteX0" fmla="*/ 801 w 10433"/>
                    <a:gd name="connsiteY0" fmla="*/ 0 h 9968"/>
                    <a:gd name="connsiteX1" fmla="*/ 10405 w 10433"/>
                    <a:gd name="connsiteY1" fmla="*/ 17 h 9968"/>
                    <a:gd name="connsiteX2" fmla="*/ 10433 w 10433"/>
                    <a:gd name="connsiteY2" fmla="*/ 6079 h 9968"/>
                    <a:gd name="connsiteX3" fmla="*/ 4395 w 10433"/>
                    <a:gd name="connsiteY3" fmla="*/ 6026 h 9968"/>
                    <a:gd name="connsiteX4" fmla="*/ 0 w 10433"/>
                    <a:gd name="connsiteY4" fmla="*/ 9968 h 9968"/>
                    <a:gd name="connsiteX5" fmla="*/ 3986 w 10433"/>
                    <a:gd name="connsiteY5" fmla="*/ 6008 h 9968"/>
                    <a:gd name="connsiteX6" fmla="*/ 829 w 10433"/>
                    <a:gd name="connsiteY6" fmla="*/ 5973 h 9968"/>
                    <a:gd name="connsiteX7" fmla="*/ 801 w 10433"/>
                    <a:gd name="connsiteY7" fmla="*/ 0 h 9968"/>
                    <a:gd name="connsiteX0" fmla="*/ 768 w 10000"/>
                    <a:gd name="connsiteY0" fmla="*/ 0 h 10000"/>
                    <a:gd name="connsiteX1" fmla="*/ 9973 w 10000"/>
                    <a:gd name="connsiteY1" fmla="*/ 17 h 10000"/>
                    <a:gd name="connsiteX2" fmla="*/ 10000 w 10000"/>
                    <a:gd name="connsiteY2" fmla="*/ 6099 h 10000"/>
                    <a:gd name="connsiteX3" fmla="*/ 4301 w 10000"/>
                    <a:gd name="connsiteY3" fmla="*/ 6061 h 10000"/>
                    <a:gd name="connsiteX4" fmla="*/ 0 w 10000"/>
                    <a:gd name="connsiteY4" fmla="*/ 10000 h 10000"/>
                    <a:gd name="connsiteX5" fmla="*/ 3821 w 10000"/>
                    <a:gd name="connsiteY5" fmla="*/ 6027 h 10000"/>
                    <a:gd name="connsiteX6" fmla="*/ 795 w 10000"/>
                    <a:gd name="connsiteY6" fmla="*/ 5992 h 10000"/>
                    <a:gd name="connsiteX7" fmla="*/ 768 w 10000"/>
                    <a:gd name="connsiteY7" fmla="*/ 0 h 10000"/>
                    <a:gd name="connsiteX0" fmla="*/ 768 w 10000"/>
                    <a:gd name="connsiteY0" fmla="*/ 0 h 10000"/>
                    <a:gd name="connsiteX1" fmla="*/ 9973 w 10000"/>
                    <a:gd name="connsiteY1" fmla="*/ 17 h 10000"/>
                    <a:gd name="connsiteX2" fmla="*/ 10000 w 10000"/>
                    <a:gd name="connsiteY2" fmla="*/ 6099 h 10000"/>
                    <a:gd name="connsiteX3" fmla="*/ 4301 w 10000"/>
                    <a:gd name="connsiteY3" fmla="*/ 6061 h 10000"/>
                    <a:gd name="connsiteX4" fmla="*/ 0 w 10000"/>
                    <a:gd name="connsiteY4" fmla="*/ 10000 h 10000"/>
                    <a:gd name="connsiteX5" fmla="*/ 3746 w 10000"/>
                    <a:gd name="connsiteY5" fmla="*/ 6011 h 10000"/>
                    <a:gd name="connsiteX6" fmla="*/ 795 w 10000"/>
                    <a:gd name="connsiteY6" fmla="*/ 5992 h 10000"/>
                    <a:gd name="connsiteX7" fmla="*/ 768 w 10000"/>
                    <a:gd name="connsiteY7"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000" h="10000">
                      <a:moveTo>
                        <a:pt x="768" y="0"/>
                      </a:moveTo>
                      <a:lnTo>
                        <a:pt x="9973" y="17"/>
                      </a:lnTo>
                      <a:cubicBezTo>
                        <a:pt x="9968" y="1490"/>
                        <a:pt x="10005" y="4626"/>
                        <a:pt x="10000" y="6099"/>
                      </a:cubicBezTo>
                      <a:lnTo>
                        <a:pt x="4301" y="6061"/>
                      </a:lnTo>
                      <a:lnTo>
                        <a:pt x="0" y="10000"/>
                      </a:lnTo>
                      <a:lnTo>
                        <a:pt x="3746" y="6011"/>
                      </a:lnTo>
                      <a:lnTo>
                        <a:pt x="795" y="5992"/>
                      </a:lnTo>
                      <a:cubicBezTo>
                        <a:pt x="791" y="4024"/>
                        <a:pt x="773" y="1968"/>
                        <a:pt x="768" y="0"/>
                      </a:cubicBezTo>
                      <a:close/>
                    </a:path>
                  </a:pathLst>
                </a:custGeom>
                <a:solidFill>
                  <a:srgbClr val="FFFF00"/>
                </a:solidFill>
                <a:ln w="9525">
                  <a:solidFill>
                    <a:schemeClr val="tx1"/>
                  </a:solidFill>
                  <a:round/>
                  <a:headEnd/>
                  <a:tailEnd/>
                </a:ln>
              </p:spPr>
              <p:txBody>
                <a:bodyPr wrap="none" anchor="ctr"/>
                <a:lstStyle/>
                <a:p>
                  <a:endParaRPr lang="en-US" sz="1350"/>
                </a:p>
              </p:txBody>
            </p:sp>
            <p:sp>
              <p:nvSpPr>
                <p:cNvPr id="247" name="Freeform 182"/>
                <p:cNvSpPr>
                  <a:spLocks/>
                </p:cNvSpPr>
                <p:nvPr/>
              </p:nvSpPr>
              <p:spPr bwMode="auto">
                <a:xfrm>
                  <a:off x="-16906" y="3890301"/>
                  <a:ext cx="2841744" cy="2267366"/>
                </a:xfrm>
                <a:custGeom>
                  <a:avLst/>
                  <a:gdLst>
                    <a:gd name="T0" fmla="*/ 2147483647 w 1520"/>
                    <a:gd name="T1" fmla="*/ 2147483647 h 1548"/>
                    <a:gd name="T2" fmla="*/ 2147483647 w 1520"/>
                    <a:gd name="T3" fmla="*/ 2147483647 h 1548"/>
                    <a:gd name="T4" fmla="*/ 2147483647 w 1520"/>
                    <a:gd name="T5" fmla="*/ 2147483647 h 1548"/>
                    <a:gd name="T6" fmla="*/ 2147483647 w 1520"/>
                    <a:gd name="T7" fmla="*/ 2147483647 h 1548"/>
                    <a:gd name="T8" fmla="*/ 2147483647 w 1520"/>
                    <a:gd name="T9" fmla="*/ 0 h 1548"/>
                    <a:gd name="T10" fmla="*/ 2147483647 w 1520"/>
                    <a:gd name="T11" fmla="*/ 2147483647 h 1548"/>
                    <a:gd name="T12" fmla="*/ 0 w 1520"/>
                    <a:gd name="T13" fmla="*/ 2147483647 h 1548"/>
                    <a:gd name="T14" fmla="*/ 2147483647 w 1520"/>
                    <a:gd name="T15" fmla="*/ 2147483647 h 1548"/>
                    <a:gd name="T16" fmla="*/ 0 60000 65536"/>
                    <a:gd name="T17" fmla="*/ 0 60000 65536"/>
                    <a:gd name="T18" fmla="*/ 0 60000 65536"/>
                    <a:gd name="T19" fmla="*/ 0 60000 65536"/>
                    <a:gd name="T20" fmla="*/ 0 60000 65536"/>
                    <a:gd name="T21" fmla="*/ 0 60000 65536"/>
                    <a:gd name="T22" fmla="*/ 0 60000 65536"/>
                    <a:gd name="T23" fmla="*/ 0 60000 65536"/>
                    <a:gd name="T24" fmla="*/ 0 w 1520"/>
                    <a:gd name="T25" fmla="*/ 0 h 1548"/>
                    <a:gd name="T26" fmla="*/ 1520 w 1520"/>
                    <a:gd name="T27" fmla="*/ 1548 h 1548"/>
                    <a:gd name="connsiteX0" fmla="*/ 60 w 10000"/>
                    <a:gd name="connsiteY0" fmla="*/ 9234 h 9968"/>
                    <a:gd name="connsiteX1" fmla="*/ 9974 w 10000"/>
                    <a:gd name="connsiteY1" fmla="*/ 9968 h 9968"/>
                    <a:gd name="connsiteX2" fmla="*/ 10000 w 10000"/>
                    <a:gd name="connsiteY2" fmla="*/ 6382 h 9968"/>
                    <a:gd name="connsiteX3" fmla="*/ 5513 w 10000"/>
                    <a:gd name="connsiteY3" fmla="*/ 6382 h 9968"/>
                    <a:gd name="connsiteX4" fmla="*/ 9868 w 10000"/>
                    <a:gd name="connsiteY4" fmla="*/ 0 h 9968"/>
                    <a:gd name="connsiteX5" fmla="*/ 4191 w 10000"/>
                    <a:gd name="connsiteY5" fmla="*/ 6376 h 9968"/>
                    <a:gd name="connsiteX6" fmla="*/ 0 w 10000"/>
                    <a:gd name="connsiteY6" fmla="*/ 6370 h 9968"/>
                    <a:gd name="connsiteX7" fmla="*/ 60 w 10000"/>
                    <a:gd name="connsiteY7" fmla="*/ 9234 h 9968"/>
                    <a:gd name="connsiteX0" fmla="*/ 60 w 10000"/>
                    <a:gd name="connsiteY0" fmla="*/ 9264 h 9313"/>
                    <a:gd name="connsiteX1" fmla="*/ 9988 w 10000"/>
                    <a:gd name="connsiteY1" fmla="*/ 9313 h 9313"/>
                    <a:gd name="connsiteX2" fmla="*/ 10000 w 10000"/>
                    <a:gd name="connsiteY2" fmla="*/ 6402 h 9313"/>
                    <a:gd name="connsiteX3" fmla="*/ 5513 w 10000"/>
                    <a:gd name="connsiteY3" fmla="*/ 6402 h 9313"/>
                    <a:gd name="connsiteX4" fmla="*/ 9868 w 10000"/>
                    <a:gd name="connsiteY4" fmla="*/ 0 h 9313"/>
                    <a:gd name="connsiteX5" fmla="*/ 4191 w 10000"/>
                    <a:gd name="connsiteY5" fmla="*/ 6396 h 9313"/>
                    <a:gd name="connsiteX6" fmla="*/ 0 w 10000"/>
                    <a:gd name="connsiteY6" fmla="*/ 6390 h 9313"/>
                    <a:gd name="connsiteX7" fmla="*/ 60 w 10000"/>
                    <a:gd name="connsiteY7" fmla="*/ 9264 h 9313"/>
                    <a:gd name="connsiteX0" fmla="*/ 17 w 10000"/>
                    <a:gd name="connsiteY0" fmla="*/ 9947 h 10000"/>
                    <a:gd name="connsiteX1" fmla="*/ 9988 w 10000"/>
                    <a:gd name="connsiteY1" fmla="*/ 10000 h 10000"/>
                    <a:gd name="connsiteX2" fmla="*/ 10000 w 10000"/>
                    <a:gd name="connsiteY2" fmla="*/ 6874 h 10000"/>
                    <a:gd name="connsiteX3" fmla="*/ 5513 w 10000"/>
                    <a:gd name="connsiteY3" fmla="*/ 6874 h 10000"/>
                    <a:gd name="connsiteX4" fmla="*/ 9868 w 10000"/>
                    <a:gd name="connsiteY4" fmla="*/ 0 h 10000"/>
                    <a:gd name="connsiteX5" fmla="*/ 4191 w 10000"/>
                    <a:gd name="connsiteY5" fmla="*/ 6868 h 10000"/>
                    <a:gd name="connsiteX6" fmla="*/ 0 w 10000"/>
                    <a:gd name="connsiteY6" fmla="*/ 6861 h 10000"/>
                    <a:gd name="connsiteX7" fmla="*/ 17 w 10000"/>
                    <a:gd name="connsiteY7" fmla="*/ 9947 h 10000"/>
                    <a:gd name="connsiteX0" fmla="*/ 17 w 10000"/>
                    <a:gd name="connsiteY0" fmla="*/ 9947 h 9982"/>
                    <a:gd name="connsiteX1" fmla="*/ 9974 w 10000"/>
                    <a:gd name="connsiteY1" fmla="*/ 9982 h 9982"/>
                    <a:gd name="connsiteX2" fmla="*/ 10000 w 10000"/>
                    <a:gd name="connsiteY2" fmla="*/ 6874 h 9982"/>
                    <a:gd name="connsiteX3" fmla="*/ 5513 w 10000"/>
                    <a:gd name="connsiteY3" fmla="*/ 6874 h 9982"/>
                    <a:gd name="connsiteX4" fmla="*/ 9868 w 10000"/>
                    <a:gd name="connsiteY4" fmla="*/ 0 h 9982"/>
                    <a:gd name="connsiteX5" fmla="*/ 4191 w 10000"/>
                    <a:gd name="connsiteY5" fmla="*/ 6868 h 9982"/>
                    <a:gd name="connsiteX6" fmla="*/ 0 w 10000"/>
                    <a:gd name="connsiteY6" fmla="*/ 6861 h 9982"/>
                    <a:gd name="connsiteX7" fmla="*/ 17 w 10000"/>
                    <a:gd name="connsiteY7" fmla="*/ 9947 h 9982"/>
                    <a:gd name="connsiteX0" fmla="*/ 17 w 10000"/>
                    <a:gd name="connsiteY0" fmla="*/ 9965 h 10053"/>
                    <a:gd name="connsiteX1" fmla="*/ 9974 w 10000"/>
                    <a:gd name="connsiteY1" fmla="*/ 10053 h 10053"/>
                    <a:gd name="connsiteX2" fmla="*/ 10000 w 10000"/>
                    <a:gd name="connsiteY2" fmla="*/ 6886 h 10053"/>
                    <a:gd name="connsiteX3" fmla="*/ 5513 w 10000"/>
                    <a:gd name="connsiteY3" fmla="*/ 6886 h 10053"/>
                    <a:gd name="connsiteX4" fmla="*/ 9868 w 10000"/>
                    <a:gd name="connsiteY4" fmla="*/ 0 h 10053"/>
                    <a:gd name="connsiteX5" fmla="*/ 4191 w 10000"/>
                    <a:gd name="connsiteY5" fmla="*/ 6880 h 10053"/>
                    <a:gd name="connsiteX6" fmla="*/ 0 w 10000"/>
                    <a:gd name="connsiteY6" fmla="*/ 6873 h 10053"/>
                    <a:gd name="connsiteX7" fmla="*/ 17 w 10000"/>
                    <a:gd name="connsiteY7" fmla="*/ 9965 h 10053"/>
                    <a:gd name="connsiteX0" fmla="*/ 17 w 10000"/>
                    <a:gd name="connsiteY0" fmla="*/ 9965 h 10018"/>
                    <a:gd name="connsiteX1" fmla="*/ 9960 w 10000"/>
                    <a:gd name="connsiteY1" fmla="*/ 10018 h 10018"/>
                    <a:gd name="connsiteX2" fmla="*/ 10000 w 10000"/>
                    <a:gd name="connsiteY2" fmla="*/ 6886 h 10018"/>
                    <a:gd name="connsiteX3" fmla="*/ 5513 w 10000"/>
                    <a:gd name="connsiteY3" fmla="*/ 6886 h 10018"/>
                    <a:gd name="connsiteX4" fmla="*/ 9868 w 10000"/>
                    <a:gd name="connsiteY4" fmla="*/ 0 h 10018"/>
                    <a:gd name="connsiteX5" fmla="*/ 4191 w 10000"/>
                    <a:gd name="connsiteY5" fmla="*/ 6880 h 10018"/>
                    <a:gd name="connsiteX6" fmla="*/ 0 w 10000"/>
                    <a:gd name="connsiteY6" fmla="*/ 6873 h 10018"/>
                    <a:gd name="connsiteX7" fmla="*/ 17 w 10000"/>
                    <a:gd name="connsiteY7" fmla="*/ 9965 h 10018"/>
                    <a:gd name="connsiteX0" fmla="*/ 17 w 10000"/>
                    <a:gd name="connsiteY0" fmla="*/ 9965 h 10071"/>
                    <a:gd name="connsiteX1" fmla="*/ 9989 w 10000"/>
                    <a:gd name="connsiteY1" fmla="*/ 10071 h 10071"/>
                    <a:gd name="connsiteX2" fmla="*/ 10000 w 10000"/>
                    <a:gd name="connsiteY2" fmla="*/ 6886 h 10071"/>
                    <a:gd name="connsiteX3" fmla="*/ 5513 w 10000"/>
                    <a:gd name="connsiteY3" fmla="*/ 6886 h 10071"/>
                    <a:gd name="connsiteX4" fmla="*/ 9868 w 10000"/>
                    <a:gd name="connsiteY4" fmla="*/ 0 h 10071"/>
                    <a:gd name="connsiteX5" fmla="*/ 4191 w 10000"/>
                    <a:gd name="connsiteY5" fmla="*/ 6880 h 10071"/>
                    <a:gd name="connsiteX6" fmla="*/ 0 w 10000"/>
                    <a:gd name="connsiteY6" fmla="*/ 6873 h 10071"/>
                    <a:gd name="connsiteX7" fmla="*/ 17 w 10000"/>
                    <a:gd name="connsiteY7" fmla="*/ 9965 h 10071"/>
                    <a:gd name="connsiteX0" fmla="*/ 17 w 10005"/>
                    <a:gd name="connsiteY0" fmla="*/ 9965 h 10018"/>
                    <a:gd name="connsiteX1" fmla="*/ 10003 w 10005"/>
                    <a:gd name="connsiteY1" fmla="*/ 10018 h 10018"/>
                    <a:gd name="connsiteX2" fmla="*/ 10000 w 10005"/>
                    <a:gd name="connsiteY2" fmla="*/ 6886 h 10018"/>
                    <a:gd name="connsiteX3" fmla="*/ 5513 w 10005"/>
                    <a:gd name="connsiteY3" fmla="*/ 6886 h 10018"/>
                    <a:gd name="connsiteX4" fmla="*/ 9868 w 10005"/>
                    <a:gd name="connsiteY4" fmla="*/ 0 h 10018"/>
                    <a:gd name="connsiteX5" fmla="*/ 4191 w 10005"/>
                    <a:gd name="connsiteY5" fmla="*/ 6880 h 10018"/>
                    <a:gd name="connsiteX6" fmla="*/ 0 w 10005"/>
                    <a:gd name="connsiteY6" fmla="*/ 6873 h 10018"/>
                    <a:gd name="connsiteX7" fmla="*/ 17 w 10005"/>
                    <a:gd name="connsiteY7" fmla="*/ 9965 h 10018"/>
                    <a:gd name="connsiteX0" fmla="*/ 17 w 10005"/>
                    <a:gd name="connsiteY0" fmla="*/ 9965 h 9983"/>
                    <a:gd name="connsiteX1" fmla="*/ 10003 w 10005"/>
                    <a:gd name="connsiteY1" fmla="*/ 9983 h 9983"/>
                    <a:gd name="connsiteX2" fmla="*/ 10000 w 10005"/>
                    <a:gd name="connsiteY2" fmla="*/ 6886 h 9983"/>
                    <a:gd name="connsiteX3" fmla="*/ 5513 w 10005"/>
                    <a:gd name="connsiteY3" fmla="*/ 6886 h 9983"/>
                    <a:gd name="connsiteX4" fmla="*/ 9868 w 10005"/>
                    <a:gd name="connsiteY4" fmla="*/ 0 h 9983"/>
                    <a:gd name="connsiteX5" fmla="*/ 4191 w 10005"/>
                    <a:gd name="connsiteY5" fmla="*/ 6880 h 9983"/>
                    <a:gd name="connsiteX6" fmla="*/ 0 w 10005"/>
                    <a:gd name="connsiteY6" fmla="*/ 6873 h 9983"/>
                    <a:gd name="connsiteX7" fmla="*/ 17 w 10005"/>
                    <a:gd name="connsiteY7" fmla="*/ 9965 h 9983"/>
                    <a:gd name="connsiteX0" fmla="*/ 17 w 10000"/>
                    <a:gd name="connsiteY0" fmla="*/ 10494 h 10494"/>
                    <a:gd name="connsiteX1" fmla="*/ 9998 w 10000"/>
                    <a:gd name="connsiteY1" fmla="*/ 10000 h 10494"/>
                    <a:gd name="connsiteX2" fmla="*/ 9995 w 10000"/>
                    <a:gd name="connsiteY2" fmla="*/ 6898 h 10494"/>
                    <a:gd name="connsiteX3" fmla="*/ 5510 w 10000"/>
                    <a:gd name="connsiteY3" fmla="*/ 6898 h 10494"/>
                    <a:gd name="connsiteX4" fmla="*/ 9863 w 10000"/>
                    <a:gd name="connsiteY4" fmla="*/ 0 h 10494"/>
                    <a:gd name="connsiteX5" fmla="*/ 4189 w 10000"/>
                    <a:gd name="connsiteY5" fmla="*/ 6892 h 10494"/>
                    <a:gd name="connsiteX6" fmla="*/ 0 w 10000"/>
                    <a:gd name="connsiteY6" fmla="*/ 6885 h 10494"/>
                    <a:gd name="connsiteX7" fmla="*/ 17 w 10000"/>
                    <a:gd name="connsiteY7" fmla="*/ 10494 h 10494"/>
                    <a:gd name="connsiteX0" fmla="*/ 17 w 10040"/>
                    <a:gd name="connsiteY0" fmla="*/ 10494 h 10494"/>
                    <a:gd name="connsiteX1" fmla="*/ 10040 w 10040"/>
                    <a:gd name="connsiteY1" fmla="*/ 10410 h 10494"/>
                    <a:gd name="connsiteX2" fmla="*/ 9995 w 10040"/>
                    <a:gd name="connsiteY2" fmla="*/ 6898 h 10494"/>
                    <a:gd name="connsiteX3" fmla="*/ 5510 w 10040"/>
                    <a:gd name="connsiteY3" fmla="*/ 6898 h 10494"/>
                    <a:gd name="connsiteX4" fmla="*/ 9863 w 10040"/>
                    <a:gd name="connsiteY4" fmla="*/ 0 h 10494"/>
                    <a:gd name="connsiteX5" fmla="*/ 4189 w 10040"/>
                    <a:gd name="connsiteY5" fmla="*/ 6892 h 10494"/>
                    <a:gd name="connsiteX6" fmla="*/ 0 w 10040"/>
                    <a:gd name="connsiteY6" fmla="*/ 6885 h 10494"/>
                    <a:gd name="connsiteX7" fmla="*/ 17 w 10040"/>
                    <a:gd name="connsiteY7" fmla="*/ 10494 h 10494"/>
                    <a:gd name="connsiteX0" fmla="*/ 17 w 10020"/>
                    <a:gd name="connsiteY0" fmla="*/ 10494 h 10494"/>
                    <a:gd name="connsiteX1" fmla="*/ 10019 w 10020"/>
                    <a:gd name="connsiteY1" fmla="*/ 10410 h 10494"/>
                    <a:gd name="connsiteX2" fmla="*/ 9995 w 10020"/>
                    <a:gd name="connsiteY2" fmla="*/ 6898 h 10494"/>
                    <a:gd name="connsiteX3" fmla="*/ 5510 w 10020"/>
                    <a:gd name="connsiteY3" fmla="*/ 6898 h 10494"/>
                    <a:gd name="connsiteX4" fmla="*/ 9863 w 10020"/>
                    <a:gd name="connsiteY4" fmla="*/ 0 h 10494"/>
                    <a:gd name="connsiteX5" fmla="*/ 4189 w 10020"/>
                    <a:gd name="connsiteY5" fmla="*/ 6892 h 10494"/>
                    <a:gd name="connsiteX6" fmla="*/ 0 w 10020"/>
                    <a:gd name="connsiteY6" fmla="*/ 6885 h 10494"/>
                    <a:gd name="connsiteX7" fmla="*/ 17 w 10020"/>
                    <a:gd name="connsiteY7" fmla="*/ 10494 h 10494"/>
                    <a:gd name="connsiteX0" fmla="*/ 17 w 9995"/>
                    <a:gd name="connsiteY0" fmla="*/ 10494 h 10563"/>
                    <a:gd name="connsiteX1" fmla="*/ 9977 w 9995"/>
                    <a:gd name="connsiteY1" fmla="*/ 10563 h 10563"/>
                    <a:gd name="connsiteX2" fmla="*/ 9995 w 9995"/>
                    <a:gd name="connsiteY2" fmla="*/ 6898 h 10563"/>
                    <a:gd name="connsiteX3" fmla="*/ 5510 w 9995"/>
                    <a:gd name="connsiteY3" fmla="*/ 6898 h 10563"/>
                    <a:gd name="connsiteX4" fmla="*/ 9863 w 9995"/>
                    <a:gd name="connsiteY4" fmla="*/ 0 h 10563"/>
                    <a:gd name="connsiteX5" fmla="*/ 4189 w 9995"/>
                    <a:gd name="connsiteY5" fmla="*/ 6892 h 10563"/>
                    <a:gd name="connsiteX6" fmla="*/ 0 w 9995"/>
                    <a:gd name="connsiteY6" fmla="*/ 6885 h 10563"/>
                    <a:gd name="connsiteX7" fmla="*/ 17 w 9995"/>
                    <a:gd name="connsiteY7" fmla="*/ 10494 h 10563"/>
                    <a:gd name="connsiteX0" fmla="*/ 17 w 10000"/>
                    <a:gd name="connsiteY0" fmla="*/ 10055 h 10055"/>
                    <a:gd name="connsiteX1" fmla="*/ 9982 w 10000"/>
                    <a:gd name="connsiteY1" fmla="*/ 10000 h 10055"/>
                    <a:gd name="connsiteX2" fmla="*/ 10000 w 10000"/>
                    <a:gd name="connsiteY2" fmla="*/ 6530 h 10055"/>
                    <a:gd name="connsiteX3" fmla="*/ 5513 w 10000"/>
                    <a:gd name="connsiteY3" fmla="*/ 6530 h 10055"/>
                    <a:gd name="connsiteX4" fmla="*/ 9868 w 10000"/>
                    <a:gd name="connsiteY4" fmla="*/ 0 h 10055"/>
                    <a:gd name="connsiteX5" fmla="*/ 4191 w 10000"/>
                    <a:gd name="connsiteY5" fmla="*/ 6525 h 10055"/>
                    <a:gd name="connsiteX6" fmla="*/ 0 w 10000"/>
                    <a:gd name="connsiteY6" fmla="*/ 6518 h 10055"/>
                    <a:gd name="connsiteX7" fmla="*/ 17 w 10000"/>
                    <a:gd name="connsiteY7" fmla="*/ 10055 h 10055"/>
                    <a:gd name="connsiteX0" fmla="*/ 17 w 10000"/>
                    <a:gd name="connsiteY0" fmla="*/ 10055 h 10072"/>
                    <a:gd name="connsiteX1" fmla="*/ 9961 w 10000"/>
                    <a:gd name="connsiteY1" fmla="*/ 10072 h 10072"/>
                    <a:gd name="connsiteX2" fmla="*/ 10000 w 10000"/>
                    <a:gd name="connsiteY2" fmla="*/ 6530 h 10072"/>
                    <a:gd name="connsiteX3" fmla="*/ 5513 w 10000"/>
                    <a:gd name="connsiteY3" fmla="*/ 6530 h 10072"/>
                    <a:gd name="connsiteX4" fmla="*/ 9868 w 10000"/>
                    <a:gd name="connsiteY4" fmla="*/ 0 h 10072"/>
                    <a:gd name="connsiteX5" fmla="*/ 4191 w 10000"/>
                    <a:gd name="connsiteY5" fmla="*/ 6525 h 10072"/>
                    <a:gd name="connsiteX6" fmla="*/ 0 w 10000"/>
                    <a:gd name="connsiteY6" fmla="*/ 6518 h 10072"/>
                    <a:gd name="connsiteX7" fmla="*/ 17 w 10000"/>
                    <a:gd name="connsiteY7" fmla="*/ 10055 h 10072"/>
                    <a:gd name="connsiteX0" fmla="*/ 17 w 10005"/>
                    <a:gd name="connsiteY0" fmla="*/ 10055 h 10072"/>
                    <a:gd name="connsiteX1" fmla="*/ 10003 w 10005"/>
                    <a:gd name="connsiteY1" fmla="*/ 10072 h 10072"/>
                    <a:gd name="connsiteX2" fmla="*/ 10000 w 10005"/>
                    <a:gd name="connsiteY2" fmla="*/ 6530 h 10072"/>
                    <a:gd name="connsiteX3" fmla="*/ 5513 w 10005"/>
                    <a:gd name="connsiteY3" fmla="*/ 6530 h 10072"/>
                    <a:gd name="connsiteX4" fmla="*/ 9868 w 10005"/>
                    <a:gd name="connsiteY4" fmla="*/ 0 h 10072"/>
                    <a:gd name="connsiteX5" fmla="*/ 4191 w 10005"/>
                    <a:gd name="connsiteY5" fmla="*/ 6525 h 10072"/>
                    <a:gd name="connsiteX6" fmla="*/ 0 w 10005"/>
                    <a:gd name="connsiteY6" fmla="*/ 6518 h 10072"/>
                    <a:gd name="connsiteX7" fmla="*/ 17 w 10005"/>
                    <a:gd name="connsiteY7" fmla="*/ 10055 h 10072"/>
                    <a:gd name="connsiteX0" fmla="*/ 17 w 10005"/>
                    <a:gd name="connsiteY0" fmla="*/ 10055 h 10072"/>
                    <a:gd name="connsiteX1" fmla="*/ 10003 w 10005"/>
                    <a:gd name="connsiteY1" fmla="*/ 10072 h 10072"/>
                    <a:gd name="connsiteX2" fmla="*/ 10000 w 10005"/>
                    <a:gd name="connsiteY2" fmla="*/ 6530 h 10072"/>
                    <a:gd name="connsiteX3" fmla="*/ 5121 w 10005"/>
                    <a:gd name="connsiteY3" fmla="*/ 6550 h 10072"/>
                    <a:gd name="connsiteX4" fmla="*/ 9868 w 10005"/>
                    <a:gd name="connsiteY4" fmla="*/ 0 h 10072"/>
                    <a:gd name="connsiteX5" fmla="*/ 4191 w 10005"/>
                    <a:gd name="connsiteY5" fmla="*/ 6525 h 10072"/>
                    <a:gd name="connsiteX6" fmla="*/ 0 w 10005"/>
                    <a:gd name="connsiteY6" fmla="*/ 6518 h 10072"/>
                    <a:gd name="connsiteX7" fmla="*/ 17 w 10005"/>
                    <a:gd name="connsiteY7" fmla="*/ 10055 h 10072"/>
                    <a:gd name="connsiteX0" fmla="*/ 17 w 10005"/>
                    <a:gd name="connsiteY0" fmla="*/ 8574 h 8591"/>
                    <a:gd name="connsiteX1" fmla="*/ 10003 w 10005"/>
                    <a:gd name="connsiteY1" fmla="*/ 8591 h 8591"/>
                    <a:gd name="connsiteX2" fmla="*/ 10000 w 10005"/>
                    <a:gd name="connsiteY2" fmla="*/ 5049 h 8591"/>
                    <a:gd name="connsiteX3" fmla="*/ 5121 w 10005"/>
                    <a:gd name="connsiteY3" fmla="*/ 5069 h 8591"/>
                    <a:gd name="connsiteX4" fmla="*/ 8743 w 10005"/>
                    <a:gd name="connsiteY4" fmla="*/ 0 h 8591"/>
                    <a:gd name="connsiteX5" fmla="*/ 4191 w 10005"/>
                    <a:gd name="connsiteY5" fmla="*/ 5044 h 8591"/>
                    <a:gd name="connsiteX6" fmla="*/ 0 w 10005"/>
                    <a:gd name="connsiteY6" fmla="*/ 5037 h 8591"/>
                    <a:gd name="connsiteX7" fmla="*/ 17 w 10005"/>
                    <a:gd name="connsiteY7" fmla="*/ 8574 h 8591"/>
                    <a:gd name="connsiteX0" fmla="*/ 17 w 10000"/>
                    <a:gd name="connsiteY0" fmla="*/ 9687 h 9707"/>
                    <a:gd name="connsiteX1" fmla="*/ 9998 w 10000"/>
                    <a:gd name="connsiteY1" fmla="*/ 9707 h 9707"/>
                    <a:gd name="connsiteX2" fmla="*/ 9995 w 10000"/>
                    <a:gd name="connsiteY2" fmla="*/ 5584 h 9707"/>
                    <a:gd name="connsiteX3" fmla="*/ 5118 w 10000"/>
                    <a:gd name="connsiteY3" fmla="*/ 5607 h 9707"/>
                    <a:gd name="connsiteX4" fmla="*/ 9718 w 10000"/>
                    <a:gd name="connsiteY4" fmla="*/ 0 h 9707"/>
                    <a:gd name="connsiteX5" fmla="*/ 4189 w 10000"/>
                    <a:gd name="connsiteY5" fmla="*/ 5578 h 9707"/>
                    <a:gd name="connsiteX6" fmla="*/ 0 w 10000"/>
                    <a:gd name="connsiteY6" fmla="*/ 5570 h 9707"/>
                    <a:gd name="connsiteX7" fmla="*/ 17 w 10000"/>
                    <a:gd name="connsiteY7" fmla="*/ 9687 h 9707"/>
                    <a:gd name="connsiteX0" fmla="*/ 17 w 11240"/>
                    <a:gd name="connsiteY0" fmla="*/ 7809 h 7830"/>
                    <a:gd name="connsiteX1" fmla="*/ 9998 w 11240"/>
                    <a:gd name="connsiteY1" fmla="*/ 7830 h 7830"/>
                    <a:gd name="connsiteX2" fmla="*/ 9995 w 11240"/>
                    <a:gd name="connsiteY2" fmla="*/ 3583 h 7830"/>
                    <a:gd name="connsiteX3" fmla="*/ 5118 w 11240"/>
                    <a:gd name="connsiteY3" fmla="*/ 3606 h 7830"/>
                    <a:gd name="connsiteX4" fmla="*/ 11240 w 11240"/>
                    <a:gd name="connsiteY4" fmla="*/ 0 h 7830"/>
                    <a:gd name="connsiteX5" fmla="*/ 4189 w 11240"/>
                    <a:gd name="connsiteY5" fmla="*/ 3576 h 7830"/>
                    <a:gd name="connsiteX6" fmla="*/ 0 w 11240"/>
                    <a:gd name="connsiteY6" fmla="*/ 3568 h 7830"/>
                    <a:gd name="connsiteX7" fmla="*/ 17 w 11240"/>
                    <a:gd name="connsiteY7" fmla="*/ 7809 h 7830"/>
                    <a:gd name="connsiteX0" fmla="*/ 15 w 9965"/>
                    <a:gd name="connsiteY0" fmla="*/ 9920 h 9947"/>
                    <a:gd name="connsiteX1" fmla="*/ 8895 w 9965"/>
                    <a:gd name="connsiteY1" fmla="*/ 9947 h 9947"/>
                    <a:gd name="connsiteX2" fmla="*/ 8892 w 9965"/>
                    <a:gd name="connsiteY2" fmla="*/ 4523 h 9947"/>
                    <a:gd name="connsiteX3" fmla="*/ 4553 w 9965"/>
                    <a:gd name="connsiteY3" fmla="*/ 4552 h 9947"/>
                    <a:gd name="connsiteX4" fmla="*/ 9965 w 9965"/>
                    <a:gd name="connsiteY4" fmla="*/ 0 h 9947"/>
                    <a:gd name="connsiteX5" fmla="*/ 3727 w 9965"/>
                    <a:gd name="connsiteY5" fmla="*/ 4514 h 9947"/>
                    <a:gd name="connsiteX6" fmla="*/ 0 w 9965"/>
                    <a:gd name="connsiteY6" fmla="*/ 4504 h 9947"/>
                    <a:gd name="connsiteX7" fmla="*/ 15 w 9965"/>
                    <a:gd name="connsiteY7" fmla="*/ 9920 h 9947"/>
                    <a:gd name="connsiteX0" fmla="*/ 15 w 9965"/>
                    <a:gd name="connsiteY0" fmla="*/ 10027 h 10054"/>
                    <a:gd name="connsiteX1" fmla="*/ 8926 w 9965"/>
                    <a:gd name="connsiteY1" fmla="*/ 10054 h 10054"/>
                    <a:gd name="connsiteX2" fmla="*/ 8923 w 9965"/>
                    <a:gd name="connsiteY2" fmla="*/ 4601 h 10054"/>
                    <a:gd name="connsiteX3" fmla="*/ 4569 w 9965"/>
                    <a:gd name="connsiteY3" fmla="*/ 4630 h 10054"/>
                    <a:gd name="connsiteX4" fmla="*/ 9965 w 9965"/>
                    <a:gd name="connsiteY4" fmla="*/ 0 h 10054"/>
                    <a:gd name="connsiteX5" fmla="*/ 3740 w 9965"/>
                    <a:gd name="connsiteY5" fmla="*/ 4592 h 10054"/>
                    <a:gd name="connsiteX6" fmla="*/ 0 w 9965"/>
                    <a:gd name="connsiteY6" fmla="*/ 4582 h 10054"/>
                    <a:gd name="connsiteX7" fmla="*/ 15 w 9965"/>
                    <a:gd name="connsiteY7" fmla="*/ 10027 h 10054"/>
                    <a:gd name="connsiteX0" fmla="*/ 26 w 10000"/>
                    <a:gd name="connsiteY0" fmla="*/ 12028 h 12028"/>
                    <a:gd name="connsiteX1" fmla="*/ 8957 w 10000"/>
                    <a:gd name="connsiteY1" fmla="*/ 10000 h 12028"/>
                    <a:gd name="connsiteX2" fmla="*/ 8954 w 10000"/>
                    <a:gd name="connsiteY2" fmla="*/ 4576 h 12028"/>
                    <a:gd name="connsiteX3" fmla="*/ 4585 w 10000"/>
                    <a:gd name="connsiteY3" fmla="*/ 4605 h 12028"/>
                    <a:gd name="connsiteX4" fmla="*/ 10000 w 10000"/>
                    <a:gd name="connsiteY4" fmla="*/ 0 h 12028"/>
                    <a:gd name="connsiteX5" fmla="*/ 3753 w 10000"/>
                    <a:gd name="connsiteY5" fmla="*/ 4567 h 12028"/>
                    <a:gd name="connsiteX6" fmla="*/ 0 w 10000"/>
                    <a:gd name="connsiteY6" fmla="*/ 4557 h 12028"/>
                    <a:gd name="connsiteX7" fmla="*/ 26 w 10000"/>
                    <a:gd name="connsiteY7" fmla="*/ 12028 h 12028"/>
                    <a:gd name="connsiteX0" fmla="*/ 26 w 10000"/>
                    <a:gd name="connsiteY0" fmla="*/ 12028 h 12157"/>
                    <a:gd name="connsiteX1" fmla="*/ 8968 w 10000"/>
                    <a:gd name="connsiteY1" fmla="*/ 12157 h 12157"/>
                    <a:gd name="connsiteX2" fmla="*/ 8954 w 10000"/>
                    <a:gd name="connsiteY2" fmla="*/ 4576 h 12157"/>
                    <a:gd name="connsiteX3" fmla="*/ 4585 w 10000"/>
                    <a:gd name="connsiteY3" fmla="*/ 4605 h 12157"/>
                    <a:gd name="connsiteX4" fmla="*/ 10000 w 10000"/>
                    <a:gd name="connsiteY4" fmla="*/ 0 h 12157"/>
                    <a:gd name="connsiteX5" fmla="*/ 3753 w 10000"/>
                    <a:gd name="connsiteY5" fmla="*/ 4567 h 12157"/>
                    <a:gd name="connsiteX6" fmla="*/ 0 w 10000"/>
                    <a:gd name="connsiteY6" fmla="*/ 4557 h 12157"/>
                    <a:gd name="connsiteX7" fmla="*/ 26 w 10000"/>
                    <a:gd name="connsiteY7" fmla="*/ 12028 h 12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000" h="12157">
                      <a:moveTo>
                        <a:pt x="26" y="12028"/>
                      </a:moveTo>
                      <a:lnTo>
                        <a:pt x="8968" y="12157"/>
                      </a:lnTo>
                      <a:cubicBezTo>
                        <a:pt x="8976" y="10286"/>
                        <a:pt x="8946" y="6451"/>
                        <a:pt x="8954" y="4576"/>
                      </a:cubicBezTo>
                      <a:lnTo>
                        <a:pt x="4585" y="4605"/>
                      </a:lnTo>
                      <a:lnTo>
                        <a:pt x="10000" y="0"/>
                      </a:lnTo>
                      <a:lnTo>
                        <a:pt x="3753" y="4567"/>
                      </a:lnTo>
                      <a:lnTo>
                        <a:pt x="0" y="4557"/>
                      </a:lnTo>
                      <a:cubicBezTo>
                        <a:pt x="18" y="6056"/>
                        <a:pt x="8" y="10533"/>
                        <a:pt x="26" y="12028"/>
                      </a:cubicBezTo>
                      <a:close/>
                    </a:path>
                  </a:pathLst>
                </a:custGeom>
                <a:solidFill>
                  <a:srgbClr val="FFFF00"/>
                </a:solidFill>
                <a:ln w="9525">
                  <a:solidFill>
                    <a:schemeClr val="tx1"/>
                  </a:solidFill>
                  <a:round/>
                  <a:headEnd/>
                  <a:tailEnd/>
                </a:ln>
              </p:spPr>
              <p:txBody>
                <a:bodyPr wrap="none" anchor="ctr"/>
                <a:lstStyle/>
                <a:p>
                  <a:endParaRPr lang="en-US" sz="1350" dirty="0"/>
                </a:p>
              </p:txBody>
            </p:sp>
            <p:grpSp>
              <p:nvGrpSpPr>
                <p:cNvPr id="248" name="Group 247"/>
                <p:cNvGrpSpPr/>
                <p:nvPr/>
              </p:nvGrpSpPr>
              <p:grpSpPr>
                <a:xfrm>
                  <a:off x="1813080" y="1267776"/>
                  <a:ext cx="2368385" cy="1064859"/>
                  <a:chOff x="1813081" y="1267776"/>
                  <a:chExt cx="1599501" cy="1064859"/>
                </a:xfrm>
              </p:grpSpPr>
              <p:sp>
                <p:nvSpPr>
                  <p:cNvPr id="278" name="Freeform 178"/>
                  <p:cNvSpPr>
                    <a:spLocks/>
                  </p:cNvSpPr>
                  <p:nvPr/>
                </p:nvSpPr>
                <p:spPr bwMode="auto">
                  <a:xfrm flipH="1">
                    <a:off x="1813081" y="1267776"/>
                    <a:ext cx="1511076" cy="1064859"/>
                  </a:xfrm>
                  <a:custGeom>
                    <a:avLst/>
                    <a:gdLst>
                      <a:gd name="T0" fmla="*/ 0 w 972"/>
                      <a:gd name="T1" fmla="*/ 0 h 588"/>
                      <a:gd name="T2" fmla="*/ 2147483647 w 972"/>
                      <a:gd name="T3" fmla="*/ 2147483647 h 588"/>
                      <a:gd name="T4" fmla="*/ 2147483647 w 972"/>
                      <a:gd name="T5" fmla="*/ 2147483647 h 588"/>
                      <a:gd name="T6" fmla="*/ 2147483647 w 972"/>
                      <a:gd name="T7" fmla="*/ 2147483647 h 588"/>
                      <a:gd name="T8" fmla="*/ 2147483647 w 972"/>
                      <a:gd name="T9" fmla="*/ 2147483647 h 588"/>
                      <a:gd name="T10" fmla="*/ 2147483647 w 972"/>
                      <a:gd name="T11" fmla="*/ 2147483647 h 588"/>
                      <a:gd name="T12" fmla="*/ 2147483647 w 972"/>
                      <a:gd name="T13" fmla="*/ 2147483647 h 588"/>
                      <a:gd name="T14" fmla="*/ 0 w 972"/>
                      <a:gd name="T15" fmla="*/ 0 h 588"/>
                      <a:gd name="T16" fmla="*/ 0 60000 65536"/>
                      <a:gd name="T17" fmla="*/ 0 60000 65536"/>
                      <a:gd name="T18" fmla="*/ 0 60000 65536"/>
                      <a:gd name="T19" fmla="*/ 0 60000 65536"/>
                      <a:gd name="T20" fmla="*/ 0 60000 65536"/>
                      <a:gd name="T21" fmla="*/ 0 60000 65536"/>
                      <a:gd name="T22" fmla="*/ 0 60000 65536"/>
                      <a:gd name="T23" fmla="*/ 0 60000 65536"/>
                      <a:gd name="T24" fmla="*/ 0 w 972"/>
                      <a:gd name="T25" fmla="*/ 0 h 588"/>
                      <a:gd name="T26" fmla="*/ 972 w 972"/>
                      <a:gd name="T27" fmla="*/ 588 h 588"/>
                      <a:gd name="connsiteX0" fmla="*/ 0 w 9232"/>
                      <a:gd name="connsiteY0" fmla="*/ 0 h 10978"/>
                      <a:gd name="connsiteX1" fmla="*/ 8580 w 9232"/>
                      <a:gd name="connsiteY1" fmla="*/ 102 h 10978"/>
                      <a:gd name="connsiteX2" fmla="*/ 8580 w 9232"/>
                      <a:gd name="connsiteY2" fmla="*/ 5595 h 10978"/>
                      <a:gd name="connsiteX3" fmla="*/ 6008 w 9232"/>
                      <a:gd name="connsiteY3" fmla="*/ 5578 h 10978"/>
                      <a:gd name="connsiteX4" fmla="*/ 9232 w 9232"/>
                      <a:gd name="connsiteY4" fmla="*/ 10978 h 10978"/>
                      <a:gd name="connsiteX5" fmla="*/ 4198 w 9232"/>
                      <a:gd name="connsiteY5" fmla="*/ 5578 h 10978"/>
                      <a:gd name="connsiteX6" fmla="*/ 31 w 9232"/>
                      <a:gd name="connsiteY6" fmla="*/ 5527 h 10978"/>
                      <a:gd name="connsiteX7" fmla="*/ 0 w 9232"/>
                      <a:gd name="connsiteY7" fmla="*/ 0 h 10978"/>
                      <a:gd name="connsiteX0" fmla="*/ 0 w 9294"/>
                      <a:gd name="connsiteY0" fmla="*/ 0 h 9802"/>
                      <a:gd name="connsiteX1" fmla="*/ 9294 w 9294"/>
                      <a:gd name="connsiteY1" fmla="*/ 93 h 9802"/>
                      <a:gd name="connsiteX2" fmla="*/ 9294 w 9294"/>
                      <a:gd name="connsiteY2" fmla="*/ 5097 h 9802"/>
                      <a:gd name="connsiteX3" fmla="*/ 6508 w 9294"/>
                      <a:gd name="connsiteY3" fmla="*/ 5081 h 9802"/>
                      <a:gd name="connsiteX4" fmla="*/ 9029 w 9294"/>
                      <a:gd name="connsiteY4" fmla="*/ 9802 h 9802"/>
                      <a:gd name="connsiteX5" fmla="*/ 4547 w 9294"/>
                      <a:gd name="connsiteY5" fmla="*/ 5081 h 9802"/>
                      <a:gd name="connsiteX6" fmla="*/ 34 w 9294"/>
                      <a:gd name="connsiteY6" fmla="*/ 5035 h 9802"/>
                      <a:gd name="connsiteX7" fmla="*/ 0 w 9294"/>
                      <a:gd name="connsiteY7" fmla="*/ 0 h 9802"/>
                      <a:gd name="connsiteX0" fmla="*/ 0 w 10000"/>
                      <a:gd name="connsiteY0" fmla="*/ 0 h 10000"/>
                      <a:gd name="connsiteX1" fmla="*/ 10000 w 10000"/>
                      <a:gd name="connsiteY1" fmla="*/ 95 h 10000"/>
                      <a:gd name="connsiteX2" fmla="*/ 10000 w 10000"/>
                      <a:gd name="connsiteY2" fmla="*/ 5200 h 10000"/>
                      <a:gd name="connsiteX3" fmla="*/ 6181 w 10000"/>
                      <a:gd name="connsiteY3" fmla="*/ 5083 h 10000"/>
                      <a:gd name="connsiteX4" fmla="*/ 9715 w 10000"/>
                      <a:gd name="connsiteY4" fmla="*/ 10000 h 10000"/>
                      <a:gd name="connsiteX5" fmla="*/ 4892 w 10000"/>
                      <a:gd name="connsiteY5" fmla="*/ 5184 h 10000"/>
                      <a:gd name="connsiteX6" fmla="*/ 37 w 10000"/>
                      <a:gd name="connsiteY6" fmla="*/ 5137 h 10000"/>
                      <a:gd name="connsiteX7" fmla="*/ 0 w 10000"/>
                      <a:gd name="connsiteY7" fmla="*/ 0 h 10000"/>
                      <a:gd name="connsiteX0" fmla="*/ 0 w 10000"/>
                      <a:gd name="connsiteY0" fmla="*/ 0 h 13396"/>
                      <a:gd name="connsiteX1" fmla="*/ 10000 w 10000"/>
                      <a:gd name="connsiteY1" fmla="*/ 95 h 13396"/>
                      <a:gd name="connsiteX2" fmla="*/ 10000 w 10000"/>
                      <a:gd name="connsiteY2" fmla="*/ 5200 h 13396"/>
                      <a:gd name="connsiteX3" fmla="*/ 6181 w 10000"/>
                      <a:gd name="connsiteY3" fmla="*/ 5083 h 13396"/>
                      <a:gd name="connsiteX4" fmla="*/ 9825 w 10000"/>
                      <a:gd name="connsiteY4" fmla="*/ 13396 h 13396"/>
                      <a:gd name="connsiteX5" fmla="*/ 4892 w 10000"/>
                      <a:gd name="connsiteY5" fmla="*/ 5184 h 13396"/>
                      <a:gd name="connsiteX6" fmla="*/ 37 w 10000"/>
                      <a:gd name="connsiteY6" fmla="*/ 5137 h 13396"/>
                      <a:gd name="connsiteX7" fmla="*/ 0 w 10000"/>
                      <a:gd name="connsiteY7" fmla="*/ 0 h 13396"/>
                      <a:gd name="connsiteX0" fmla="*/ 0 w 10000"/>
                      <a:gd name="connsiteY0" fmla="*/ 0 h 13396"/>
                      <a:gd name="connsiteX1" fmla="*/ 10000 w 10000"/>
                      <a:gd name="connsiteY1" fmla="*/ 95 h 13396"/>
                      <a:gd name="connsiteX2" fmla="*/ 10000 w 10000"/>
                      <a:gd name="connsiteY2" fmla="*/ 5200 h 13396"/>
                      <a:gd name="connsiteX3" fmla="*/ 6181 w 10000"/>
                      <a:gd name="connsiteY3" fmla="*/ 5083 h 13396"/>
                      <a:gd name="connsiteX4" fmla="*/ 9825 w 10000"/>
                      <a:gd name="connsiteY4" fmla="*/ 13396 h 13396"/>
                      <a:gd name="connsiteX5" fmla="*/ 5492 w 10000"/>
                      <a:gd name="connsiteY5" fmla="*/ 5264 h 13396"/>
                      <a:gd name="connsiteX6" fmla="*/ 37 w 10000"/>
                      <a:gd name="connsiteY6" fmla="*/ 5137 h 13396"/>
                      <a:gd name="connsiteX7" fmla="*/ 0 w 10000"/>
                      <a:gd name="connsiteY7" fmla="*/ 0 h 13396"/>
                      <a:gd name="connsiteX0" fmla="*/ 0 w 10000"/>
                      <a:gd name="connsiteY0" fmla="*/ 0 h 13396"/>
                      <a:gd name="connsiteX1" fmla="*/ 10000 w 10000"/>
                      <a:gd name="connsiteY1" fmla="*/ 95 h 13396"/>
                      <a:gd name="connsiteX2" fmla="*/ 10000 w 10000"/>
                      <a:gd name="connsiteY2" fmla="*/ 5200 h 13396"/>
                      <a:gd name="connsiteX3" fmla="*/ 6181 w 10000"/>
                      <a:gd name="connsiteY3" fmla="*/ 5083 h 13396"/>
                      <a:gd name="connsiteX4" fmla="*/ 9825 w 10000"/>
                      <a:gd name="connsiteY4" fmla="*/ 13396 h 13396"/>
                      <a:gd name="connsiteX5" fmla="*/ 5492 w 10000"/>
                      <a:gd name="connsiteY5" fmla="*/ 5224 h 13396"/>
                      <a:gd name="connsiteX6" fmla="*/ 37 w 10000"/>
                      <a:gd name="connsiteY6" fmla="*/ 5137 h 13396"/>
                      <a:gd name="connsiteX7" fmla="*/ 0 w 10000"/>
                      <a:gd name="connsiteY7" fmla="*/ 0 h 13396"/>
                      <a:gd name="connsiteX0" fmla="*/ 0 w 10000"/>
                      <a:gd name="connsiteY0" fmla="*/ 0 h 13396"/>
                      <a:gd name="connsiteX1" fmla="*/ 10000 w 10000"/>
                      <a:gd name="connsiteY1" fmla="*/ 95 h 13396"/>
                      <a:gd name="connsiteX2" fmla="*/ 10000 w 10000"/>
                      <a:gd name="connsiteY2" fmla="*/ 5200 h 13396"/>
                      <a:gd name="connsiteX3" fmla="*/ 6181 w 10000"/>
                      <a:gd name="connsiteY3" fmla="*/ 5083 h 13396"/>
                      <a:gd name="connsiteX4" fmla="*/ 9825 w 10000"/>
                      <a:gd name="connsiteY4" fmla="*/ 13396 h 13396"/>
                      <a:gd name="connsiteX5" fmla="*/ 5506 w 10000"/>
                      <a:gd name="connsiteY5" fmla="*/ 5144 h 13396"/>
                      <a:gd name="connsiteX6" fmla="*/ 37 w 10000"/>
                      <a:gd name="connsiteY6" fmla="*/ 5137 h 13396"/>
                      <a:gd name="connsiteX7" fmla="*/ 0 w 10000"/>
                      <a:gd name="connsiteY7" fmla="*/ 0 h 13396"/>
                      <a:gd name="connsiteX0" fmla="*/ 0 w 10000"/>
                      <a:gd name="connsiteY0" fmla="*/ 0 h 13396"/>
                      <a:gd name="connsiteX1" fmla="*/ 10000 w 10000"/>
                      <a:gd name="connsiteY1" fmla="*/ 95 h 13396"/>
                      <a:gd name="connsiteX2" fmla="*/ 10000 w 10000"/>
                      <a:gd name="connsiteY2" fmla="*/ 5200 h 13396"/>
                      <a:gd name="connsiteX3" fmla="*/ 6181 w 10000"/>
                      <a:gd name="connsiteY3" fmla="*/ 5083 h 13396"/>
                      <a:gd name="connsiteX4" fmla="*/ 9825 w 10000"/>
                      <a:gd name="connsiteY4" fmla="*/ 13396 h 13396"/>
                      <a:gd name="connsiteX5" fmla="*/ 5763 w 10000"/>
                      <a:gd name="connsiteY5" fmla="*/ 5144 h 13396"/>
                      <a:gd name="connsiteX6" fmla="*/ 37 w 10000"/>
                      <a:gd name="connsiteY6" fmla="*/ 5137 h 13396"/>
                      <a:gd name="connsiteX7" fmla="*/ 0 w 10000"/>
                      <a:gd name="connsiteY7" fmla="*/ 0 h 13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000" h="13396">
                        <a:moveTo>
                          <a:pt x="0" y="0"/>
                        </a:moveTo>
                        <a:lnTo>
                          <a:pt x="10000" y="95"/>
                        </a:lnTo>
                        <a:lnTo>
                          <a:pt x="10000" y="5200"/>
                        </a:lnTo>
                        <a:lnTo>
                          <a:pt x="6181" y="5083"/>
                        </a:lnTo>
                        <a:lnTo>
                          <a:pt x="9825" y="13396"/>
                        </a:lnTo>
                        <a:lnTo>
                          <a:pt x="5763" y="5144"/>
                        </a:lnTo>
                        <a:lnTo>
                          <a:pt x="37" y="5137"/>
                        </a:lnTo>
                        <a:cubicBezTo>
                          <a:pt x="25" y="3425"/>
                          <a:pt x="12" y="1712"/>
                          <a:pt x="0" y="0"/>
                        </a:cubicBezTo>
                        <a:close/>
                      </a:path>
                    </a:pathLst>
                  </a:custGeom>
                  <a:solidFill>
                    <a:srgbClr val="FFFF00"/>
                  </a:solidFill>
                  <a:ln w="9525">
                    <a:solidFill>
                      <a:schemeClr val="tx1"/>
                    </a:solidFill>
                    <a:round/>
                    <a:headEnd/>
                    <a:tailEnd/>
                  </a:ln>
                </p:spPr>
                <p:txBody>
                  <a:bodyPr wrap="none" anchor="ctr"/>
                  <a:lstStyle/>
                  <a:p>
                    <a:endParaRPr lang="en-US" sz="1350"/>
                  </a:p>
                </p:txBody>
              </p:sp>
              <p:sp>
                <p:nvSpPr>
                  <p:cNvPr id="279" name="TextBox 199"/>
                  <p:cNvSpPr txBox="1">
                    <a:spLocks noChangeArrowheads="1"/>
                  </p:cNvSpPr>
                  <p:nvPr/>
                </p:nvSpPr>
                <p:spPr bwMode="auto">
                  <a:xfrm>
                    <a:off x="1814512" y="1309896"/>
                    <a:ext cx="1598070" cy="357363"/>
                  </a:xfrm>
                  <a:prstGeom prst="rect">
                    <a:avLst/>
                  </a:prstGeom>
                  <a:noFill/>
                  <a:ln w="9525">
                    <a:noFill/>
                    <a:miter lim="800000"/>
                    <a:headEnd/>
                    <a:tailEnd/>
                  </a:ln>
                </p:spPr>
                <p:txBody>
                  <a:bodyPr wrap="square" lIns="34290" tIns="0" rIns="0" bIns="0">
                    <a:spAutoFit/>
                  </a:bodyPr>
                  <a:lstStyle/>
                  <a:p>
                    <a:pPr>
                      <a:spcAft>
                        <a:spcPts val="150"/>
                      </a:spcAft>
                    </a:pPr>
                    <a:r>
                      <a:rPr lang="en-US" sz="900" b="1" dirty="0"/>
                      <a:t>PNNL</a:t>
                    </a:r>
                  </a:p>
                  <a:p>
                    <a:pPr>
                      <a:tabLst>
                        <a:tab pos="303610" algn="l"/>
                      </a:tabLst>
                    </a:pPr>
                    <a:r>
                      <a:rPr lang="en-US" sz="675" dirty="0"/>
                      <a:t>Sr-90	Y-90 generator for cancer therapy</a:t>
                    </a:r>
                  </a:p>
                </p:txBody>
              </p:sp>
            </p:grpSp>
            <p:sp>
              <p:nvSpPr>
                <p:cNvPr id="252" name="TextBox 205"/>
                <p:cNvSpPr txBox="1">
                  <a:spLocks noChangeArrowheads="1"/>
                </p:cNvSpPr>
                <p:nvPr/>
              </p:nvSpPr>
              <p:spPr bwMode="auto">
                <a:xfrm>
                  <a:off x="269" y="4757484"/>
                  <a:ext cx="2503488" cy="1549142"/>
                </a:xfrm>
                <a:prstGeom prst="rect">
                  <a:avLst/>
                </a:prstGeom>
                <a:noFill/>
                <a:ln w="9525">
                  <a:noFill/>
                  <a:miter lim="800000"/>
                  <a:headEnd/>
                  <a:tailEnd/>
                </a:ln>
              </p:spPr>
              <p:txBody>
                <a:bodyPr lIns="34290" tIns="0" rIns="0" bIns="0">
                  <a:spAutoFit/>
                </a:bodyPr>
                <a:lstStyle/>
                <a:p>
                  <a:pPr>
                    <a:spcAft>
                      <a:spcPts val="150"/>
                    </a:spcAft>
                  </a:pPr>
                  <a:r>
                    <a:rPr lang="en-US" sz="900" b="1" dirty="0"/>
                    <a:t>LANL </a:t>
                  </a:r>
                </a:p>
                <a:p>
                  <a:pPr>
                    <a:spcAft>
                      <a:spcPts val="75"/>
                    </a:spcAft>
                  </a:pPr>
                  <a:r>
                    <a:rPr lang="en-US" sz="750" b="1" dirty="0"/>
                    <a:t>Accelerator (IPF):</a:t>
                  </a:r>
                </a:p>
                <a:p>
                  <a:pPr>
                    <a:tabLst>
                      <a:tab pos="303610" algn="l"/>
                    </a:tabLst>
                  </a:pPr>
                  <a:r>
                    <a:rPr lang="en-US" sz="675" dirty="0"/>
                    <a:t>Ac-225	Targeted cancer therapy</a:t>
                  </a:r>
                </a:p>
                <a:p>
                  <a:pPr>
                    <a:tabLst>
                      <a:tab pos="303610" algn="l"/>
                    </a:tabLst>
                  </a:pPr>
                  <a:r>
                    <a:rPr lang="en-US" sz="675" dirty="0"/>
                    <a:t>Ti-44	Sc-44 generator for PET imaging</a:t>
                  </a:r>
                </a:p>
                <a:p>
                  <a:pPr>
                    <a:tabLst>
                      <a:tab pos="303610" algn="l"/>
                    </a:tabLst>
                  </a:pPr>
                  <a:r>
                    <a:rPr lang="en-US" sz="675" dirty="0"/>
                    <a:t>Cd-109	X-ray fluorescence analyses</a:t>
                  </a:r>
                </a:p>
                <a:p>
                  <a:pPr>
                    <a:tabLst>
                      <a:tab pos="303610" algn="l"/>
                    </a:tabLst>
                  </a:pPr>
                  <a:r>
                    <a:rPr lang="en-US" sz="675" dirty="0"/>
                    <a:t>As-73	Environmental tracer</a:t>
                  </a:r>
                </a:p>
                <a:p>
                  <a:pPr>
                    <a:spcAft>
                      <a:spcPts val="150"/>
                    </a:spcAft>
                    <a:tabLst>
                      <a:tab pos="303610" algn="l"/>
                    </a:tabLst>
                  </a:pPr>
                  <a:r>
                    <a:rPr lang="en-US" sz="675" dirty="0"/>
                    <a:t>Si-32	Oceanographic research</a:t>
                  </a:r>
                </a:p>
                <a:p>
                  <a:pPr>
                    <a:spcAft>
                      <a:spcPts val="75"/>
                    </a:spcAft>
                    <a:tabLst>
                      <a:tab pos="303610" algn="l"/>
                    </a:tabLst>
                  </a:pPr>
                  <a:r>
                    <a:rPr lang="en-US" sz="675" b="1" dirty="0"/>
                    <a:t>Plutonium Facility (PF-4):</a:t>
                  </a:r>
                </a:p>
                <a:p>
                  <a:pPr>
                    <a:tabLst>
                      <a:tab pos="303610" algn="l"/>
                    </a:tabLst>
                  </a:pPr>
                  <a:r>
                    <a:rPr lang="en-US" sz="675" dirty="0"/>
                    <a:t>Am-241	Oil and gas exploration</a:t>
                  </a:r>
                </a:p>
                <a:p>
                  <a:pPr>
                    <a:tabLst>
                      <a:tab pos="303610" algn="l"/>
                    </a:tabLst>
                  </a:pPr>
                  <a:endParaRPr lang="en-US" sz="675" dirty="0"/>
                </a:p>
              </p:txBody>
            </p:sp>
            <p:sp>
              <p:nvSpPr>
                <p:cNvPr id="253" name="TextBox 206"/>
                <p:cNvSpPr txBox="1">
                  <a:spLocks noChangeArrowheads="1"/>
                </p:cNvSpPr>
                <p:nvPr/>
              </p:nvSpPr>
              <p:spPr bwMode="auto">
                <a:xfrm>
                  <a:off x="2601895" y="4576650"/>
                  <a:ext cx="2011487" cy="495863"/>
                </a:xfrm>
                <a:prstGeom prst="rect">
                  <a:avLst/>
                </a:prstGeom>
                <a:noFill/>
                <a:ln w="9525">
                  <a:noFill/>
                  <a:miter lim="800000"/>
                  <a:headEnd/>
                  <a:tailEnd/>
                </a:ln>
              </p:spPr>
              <p:txBody>
                <a:bodyPr wrap="square" lIns="34290" tIns="0" rIns="0" bIns="0">
                  <a:spAutoFit/>
                </a:bodyPr>
                <a:lstStyle/>
                <a:p>
                  <a:pPr>
                    <a:spcAft>
                      <a:spcPts val="150"/>
                    </a:spcAft>
                  </a:pPr>
                  <a:r>
                    <a:rPr lang="en-US" sz="900" b="1" dirty="0"/>
                    <a:t>Univ. of Missouri (MURR)</a:t>
                  </a:r>
                </a:p>
                <a:p>
                  <a:r>
                    <a:rPr lang="en-US" sz="675" dirty="0"/>
                    <a:t>Supplier of research isotopes (e.g., Se-75, Lu-177)</a:t>
                  </a:r>
                </a:p>
              </p:txBody>
            </p:sp>
            <p:grpSp>
              <p:nvGrpSpPr>
                <p:cNvPr id="254" name="Group 253"/>
                <p:cNvGrpSpPr/>
                <p:nvPr/>
              </p:nvGrpSpPr>
              <p:grpSpPr>
                <a:xfrm>
                  <a:off x="4491327" y="4206911"/>
                  <a:ext cx="2359947" cy="2294479"/>
                  <a:chOff x="6411912" y="4123783"/>
                  <a:chExt cx="2359947" cy="2294479"/>
                </a:xfrm>
              </p:grpSpPr>
              <p:sp>
                <p:nvSpPr>
                  <p:cNvPr id="272" name="Freeform 186"/>
                  <p:cNvSpPr>
                    <a:spLocks/>
                  </p:cNvSpPr>
                  <p:nvPr/>
                </p:nvSpPr>
                <p:spPr bwMode="auto">
                  <a:xfrm>
                    <a:off x="6430844" y="4123783"/>
                    <a:ext cx="2160263" cy="2294479"/>
                  </a:xfrm>
                  <a:custGeom>
                    <a:avLst/>
                    <a:gdLst>
                      <a:gd name="T0" fmla="*/ 2147483647 w 1740"/>
                      <a:gd name="T1" fmla="*/ 2147483647 h 1616"/>
                      <a:gd name="T2" fmla="*/ 2147483647 w 1740"/>
                      <a:gd name="T3" fmla="*/ 2147483647 h 1616"/>
                      <a:gd name="T4" fmla="*/ 2147483647 w 1740"/>
                      <a:gd name="T5" fmla="*/ 2147483647 h 1616"/>
                      <a:gd name="T6" fmla="*/ 2147483647 w 1740"/>
                      <a:gd name="T7" fmla="*/ 2147483647 h 1616"/>
                      <a:gd name="T8" fmla="*/ 0 w 1740"/>
                      <a:gd name="T9" fmla="*/ 0 h 1616"/>
                      <a:gd name="T10" fmla="*/ 2147483647 w 1740"/>
                      <a:gd name="T11" fmla="*/ 2147483647 h 1616"/>
                      <a:gd name="T12" fmla="*/ 2147483647 w 1740"/>
                      <a:gd name="T13" fmla="*/ 2147483647 h 1616"/>
                      <a:gd name="T14" fmla="*/ 2147483647 w 1740"/>
                      <a:gd name="T15" fmla="*/ 2147483647 h 1616"/>
                      <a:gd name="T16" fmla="*/ 0 60000 65536"/>
                      <a:gd name="T17" fmla="*/ 0 60000 65536"/>
                      <a:gd name="T18" fmla="*/ 0 60000 65536"/>
                      <a:gd name="T19" fmla="*/ 0 60000 65536"/>
                      <a:gd name="T20" fmla="*/ 0 60000 65536"/>
                      <a:gd name="T21" fmla="*/ 0 60000 65536"/>
                      <a:gd name="T22" fmla="*/ 0 60000 65536"/>
                      <a:gd name="T23" fmla="*/ 0 60000 65536"/>
                      <a:gd name="T24" fmla="*/ 0 w 1740"/>
                      <a:gd name="T25" fmla="*/ 0 h 1616"/>
                      <a:gd name="T26" fmla="*/ 1740 w 1740"/>
                      <a:gd name="T27" fmla="*/ 1616 h 1616"/>
                      <a:gd name="connsiteX0" fmla="*/ 650 w 8305"/>
                      <a:gd name="connsiteY0" fmla="*/ 10096 h 10096"/>
                      <a:gd name="connsiteX1" fmla="*/ 8305 w 8305"/>
                      <a:gd name="connsiteY1" fmla="*/ 10096 h 10096"/>
                      <a:gd name="connsiteX2" fmla="*/ 8305 w 8305"/>
                      <a:gd name="connsiteY2" fmla="*/ 7144 h 10096"/>
                      <a:gd name="connsiteX3" fmla="*/ 4776 w 8305"/>
                      <a:gd name="connsiteY3" fmla="*/ 7138 h 10096"/>
                      <a:gd name="connsiteX4" fmla="*/ 0 w 8305"/>
                      <a:gd name="connsiteY4" fmla="*/ 0 h 10096"/>
                      <a:gd name="connsiteX5" fmla="*/ 3839 w 8305"/>
                      <a:gd name="connsiteY5" fmla="*/ 7144 h 10096"/>
                      <a:gd name="connsiteX6" fmla="*/ 650 w 8305"/>
                      <a:gd name="connsiteY6" fmla="*/ 7144 h 10096"/>
                      <a:gd name="connsiteX7" fmla="*/ 650 w 8305"/>
                      <a:gd name="connsiteY7" fmla="*/ 10096 h 10096"/>
                      <a:gd name="connsiteX0" fmla="*/ 0 w 9217"/>
                      <a:gd name="connsiteY0" fmla="*/ 10255 h 10255"/>
                      <a:gd name="connsiteX1" fmla="*/ 9217 w 9217"/>
                      <a:gd name="connsiteY1" fmla="*/ 10255 h 10255"/>
                      <a:gd name="connsiteX2" fmla="*/ 9217 w 9217"/>
                      <a:gd name="connsiteY2" fmla="*/ 7331 h 10255"/>
                      <a:gd name="connsiteX3" fmla="*/ 4968 w 9217"/>
                      <a:gd name="connsiteY3" fmla="*/ 7325 h 10255"/>
                      <a:gd name="connsiteX4" fmla="*/ 5191 w 9217"/>
                      <a:gd name="connsiteY4" fmla="*/ 0 h 10255"/>
                      <a:gd name="connsiteX5" fmla="*/ 3840 w 9217"/>
                      <a:gd name="connsiteY5" fmla="*/ 7331 h 10255"/>
                      <a:gd name="connsiteX6" fmla="*/ 0 w 9217"/>
                      <a:gd name="connsiteY6" fmla="*/ 7331 h 10255"/>
                      <a:gd name="connsiteX7" fmla="*/ 0 w 9217"/>
                      <a:gd name="connsiteY7" fmla="*/ 10255 h 10255"/>
                      <a:gd name="connsiteX0" fmla="*/ 0 w 10000"/>
                      <a:gd name="connsiteY0" fmla="*/ 10000 h 10000"/>
                      <a:gd name="connsiteX1" fmla="*/ 10000 w 10000"/>
                      <a:gd name="connsiteY1" fmla="*/ 10000 h 10000"/>
                      <a:gd name="connsiteX2" fmla="*/ 10000 w 10000"/>
                      <a:gd name="connsiteY2" fmla="*/ 7149 h 10000"/>
                      <a:gd name="connsiteX3" fmla="*/ 4893 w 10000"/>
                      <a:gd name="connsiteY3" fmla="*/ 7126 h 10000"/>
                      <a:gd name="connsiteX4" fmla="*/ 5632 w 10000"/>
                      <a:gd name="connsiteY4" fmla="*/ 0 h 10000"/>
                      <a:gd name="connsiteX5" fmla="*/ 4166 w 10000"/>
                      <a:gd name="connsiteY5" fmla="*/ 7149 h 10000"/>
                      <a:gd name="connsiteX6" fmla="*/ 0 w 10000"/>
                      <a:gd name="connsiteY6" fmla="*/ 7149 h 10000"/>
                      <a:gd name="connsiteX7" fmla="*/ 0 w 10000"/>
                      <a:gd name="connsiteY7" fmla="*/ 1000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000" h="10000">
                        <a:moveTo>
                          <a:pt x="0" y="10000"/>
                        </a:moveTo>
                        <a:lnTo>
                          <a:pt x="10000" y="10000"/>
                        </a:lnTo>
                        <a:lnTo>
                          <a:pt x="10000" y="7149"/>
                        </a:lnTo>
                        <a:lnTo>
                          <a:pt x="4893" y="7126"/>
                        </a:lnTo>
                        <a:cubicBezTo>
                          <a:pt x="4973" y="4745"/>
                          <a:pt x="5552" y="2381"/>
                          <a:pt x="5632" y="0"/>
                        </a:cubicBezTo>
                        <a:lnTo>
                          <a:pt x="4166" y="7149"/>
                        </a:lnTo>
                        <a:lnTo>
                          <a:pt x="0" y="7149"/>
                        </a:lnTo>
                        <a:lnTo>
                          <a:pt x="0" y="10000"/>
                        </a:lnTo>
                        <a:close/>
                      </a:path>
                    </a:pathLst>
                  </a:custGeom>
                  <a:solidFill>
                    <a:schemeClr val="accent6">
                      <a:lumMod val="20000"/>
                      <a:lumOff val="80000"/>
                    </a:schemeClr>
                  </a:solidFill>
                  <a:ln w="9525">
                    <a:solidFill>
                      <a:schemeClr val="tx1"/>
                    </a:solidFill>
                    <a:round/>
                    <a:headEnd/>
                    <a:tailEnd/>
                  </a:ln>
                </p:spPr>
                <p:txBody>
                  <a:bodyPr wrap="none" anchor="ctr"/>
                  <a:lstStyle/>
                  <a:p>
                    <a:endParaRPr lang="en-US" sz="1350"/>
                  </a:p>
                </p:txBody>
              </p:sp>
              <p:sp>
                <p:nvSpPr>
                  <p:cNvPr id="273" name="TextBox 207"/>
                  <p:cNvSpPr txBox="1">
                    <a:spLocks noChangeArrowheads="1"/>
                  </p:cNvSpPr>
                  <p:nvPr/>
                </p:nvSpPr>
                <p:spPr bwMode="auto">
                  <a:xfrm>
                    <a:off x="6411912" y="5776913"/>
                    <a:ext cx="2359947" cy="634361"/>
                  </a:xfrm>
                  <a:prstGeom prst="rect">
                    <a:avLst/>
                  </a:prstGeom>
                  <a:noFill/>
                  <a:ln w="9525">
                    <a:noFill/>
                    <a:miter lim="800000"/>
                    <a:headEnd/>
                    <a:tailEnd/>
                  </a:ln>
                </p:spPr>
                <p:txBody>
                  <a:bodyPr wrap="square" lIns="34290" tIns="0" rIns="0" bIns="0">
                    <a:spAutoFit/>
                  </a:bodyPr>
                  <a:lstStyle/>
                  <a:p>
                    <a:pPr>
                      <a:spcAft>
                        <a:spcPts val="150"/>
                      </a:spcAft>
                    </a:pPr>
                    <a:r>
                      <a:rPr lang="en-US" sz="900" b="1" dirty="0"/>
                      <a:t>SRNL (NNSA Tritium Facility)</a:t>
                    </a:r>
                  </a:p>
                  <a:p>
                    <a:pPr>
                      <a:tabLst>
                        <a:tab pos="303610" algn="l"/>
                      </a:tabLst>
                    </a:pPr>
                    <a:r>
                      <a:rPr lang="en-US" sz="675" dirty="0"/>
                      <a:t>He-3	Neutron detection</a:t>
                    </a:r>
                  </a:p>
                  <a:p>
                    <a:pPr>
                      <a:tabLst>
                        <a:tab pos="303610" algn="l"/>
                      </a:tabLst>
                    </a:pPr>
                    <a:r>
                      <a:rPr lang="en-US" sz="675" dirty="0"/>
                      <a:t>	Fuel source for fusion reactors</a:t>
                    </a:r>
                  </a:p>
                  <a:p>
                    <a:pPr>
                      <a:tabLst>
                        <a:tab pos="303610" algn="l"/>
                      </a:tabLst>
                    </a:pPr>
                    <a:r>
                      <a:rPr lang="en-US" sz="675" dirty="0"/>
                      <a:t>	Lung testing</a:t>
                    </a:r>
                  </a:p>
                </p:txBody>
              </p:sp>
            </p:grpSp>
            <p:sp>
              <p:nvSpPr>
                <p:cNvPr id="255" name="Oval 175"/>
                <p:cNvSpPr>
                  <a:spLocks noChangeArrowheads="1"/>
                </p:cNvSpPr>
                <p:nvPr/>
              </p:nvSpPr>
              <p:spPr bwMode="auto">
                <a:xfrm>
                  <a:off x="1491123" y="2151640"/>
                  <a:ext cx="52388" cy="46037"/>
                </a:xfrm>
                <a:prstGeom prst="ellipse">
                  <a:avLst/>
                </a:prstGeom>
                <a:solidFill>
                  <a:srgbClr val="E30417"/>
                </a:solidFill>
                <a:ln w="9525">
                  <a:solidFill>
                    <a:schemeClr val="tx1"/>
                  </a:solidFill>
                  <a:round/>
                  <a:headEnd/>
                  <a:tailEnd/>
                </a:ln>
              </p:spPr>
              <p:txBody>
                <a:bodyPr wrap="none" anchor="ctr"/>
                <a:lstStyle/>
                <a:p>
                  <a:endParaRPr lang="en-US" sz="1350"/>
                </a:p>
              </p:txBody>
            </p:sp>
            <p:sp>
              <p:nvSpPr>
                <p:cNvPr id="256" name="Freeform 178"/>
                <p:cNvSpPr>
                  <a:spLocks/>
                </p:cNvSpPr>
                <p:nvPr/>
              </p:nvSpPr>
              <p:spPr bwMode="auto">
                <a:xfrm>
                  <a:off x="74907" y="1306070"/>
                  <a:ext cx="1602649" cy="824615"/>
                </a:xfrm>
                <a:custGeom>
                  <a:avLst/>
                  <a:gdLst>
                    <a:gd name="T0" fmla="*/ 0 w 972"/>
                    <a:gd name="T1" fmla="*/ 0 h 588"/>
                    <a:gd name="T2" fmla="*/ 2147483647 w 972"/>
                    <a:gd name="T3" fmla="*/ 2147483647 h 588"/>
                    <a:gd name="T4" fmla="*/ 2147483647 w 972"/>
                    <a:gd name="T5" fmla="*/ 2147483647 h 588"/>
                    <a:gd name="T6" fmla="*/ 2147483647 w 972"/>
                    <a:gd name="T7" fmla="*/ 2147483647 h 588"/>
                    <a:gd name="T8" fmla="*/ 2147483647 w 972"/>
                    <a:gd name="T9" fmla="*/ 2147483647 h 588"/>
                    <a:gd name="T10" fmla="*/ 2147483647 w 972"/>
                    <a:gd name="T11" fmla="*/ 2147483647 h 588"/>
                    <a:gd name="T12" fmla="*/ 2147483647 w 972"/>
                    <a:gd name="T13" fmla="*/ 2147483647 h 588"/>
                    <a:gd name="T14" fmla="*/ 0 w 972"/>
                    <a:gd name="T15" fmla="*/ 0 h 588"/>
                    <a:gd name="T16" fmla="*/ 0 60000 65536"/>
                    <a:gd name="T17" fmla="*/ 0 60000 65536"/>
                    <a:gd name="T18" fmla="*/ 0 60000 65536"/>
                    <a:gd name="T19" fmla="*/ 0 60000 65536"/>
                    <a:gd name="T20" fmla="*/ 0 60000 65536"/>
                    <a:gd name="T21" fmla="*/ 0 60000 65536"/>
                    <a:gd name="T22" fmla="*/ 0 60000 65536"/>
                    <a:gd name="T23" fmla="*/ 0 60000 65536"/>
                    <a:gd name="T24" fmla="*/ 0 w 972"/>
                    <a:gd name="T25" fmla="*/ 0 h 588"/>
                    <a:gd name="T26" fmla="*/ 972 w 972"/>
                    <a:gd name="T27" fmla="*/ 588 h 588"/>
                    <a:gd name="connsiteX0" fmla="*/ 0 w 8580"/>
                    <a:gd name="connsiteY0" fmla="*/ 0 h 9894"/>
                    <a:gd name="connsiteX1" fmla="*/ 8580 w 8580"/>
                    <a:gd name="connsiteY1" fmla="*/ 102 h 9894"/>
                    <a:gd name="connsiteX2" fmla="*/ 8580 w 8580"/>
                    <a:gd name="connsiteY2" fmla="*/ 5595 h 9894"/>
                    <a:gd name="connsiteX3" fmla="*/ 6008 w 8580"/>
                    <a:gd name="connsiteY3" fmla="*/ 5578 h 9894"/>
                    <a:gd name="connsiteX4" fmla="*/ 7527 w 8580"/>
                    <a:gd name="connsiteY4" fmla="*/ 9894 h 9894"/>
                    <a:gd name="connsiteX5" fmla="*/ 4198 w 8580"/>
                    <a:gd name="connsiteY5" fmla="*/ 5578 h 9894"/>
                    <a:gd name="connsiteX6" fmla="*/ 31 w 8580"/>
                    <a:gd name="connsiteY6" fmla="*/ 5527 h 9894"/>
                    <a:gd name="connsiteX7" fmla="*/ 0 w 8580"/>
                    <a:gd name="connsiteY7" fmla="*/ 0 h 9894"/>
                    <a:gd name="connsiteX0" fmla="*/ 0 w 10000"/>
                    <a:gd name="connsiteY0" fmla="*/ 0 h 10000"/>
                    <a:gd name="connsiteX1" fmla="*/ 10000 w 10000"/>
                    <a:gd name="connsiteY1" fmla="*/ 103 h 10000"/>
                    <a:gd name="connsiteX2" fmla="*/ 10000 w 10000"/>
                    <a:gd name="connsiteY2" fmla="*/ 5655 h 10000"/>
                    <a:gd name="connsiteX3" fmla="*/ 6110 w 10000"/>
                    <a:gd name="connsiteY3" fmla="*/ 5638 h 10000"/>
                    <a:gd name="connsiteX4" fmla="*/ 8773 w 10000"/>
                    <a:gd name="connsiteY4" fmla="*/ 10000 h 10000"/>
                    <a:gd name="connsiteX5" fmla="*/ 4893 w 10000"/>
                    <a:gd name="connsiteY5" fmla="*/ 5638 h 10000"/>
                    <a:gd name="connsiteX6" fmla="*/ 36 w 10000"/>
                    <a:gd name="connsiteY6" fmla="*/ 5586 h 10000"/>
                    <a:gd name="connsiteX7" fmla="*/ 0 w 10000"/>
                    <a:gd name="connsiteY7" fmla="*/ 0 h 10000"/>
                    <a:gd name="connsiteX0" fmla="*/ 0 w 10000"/>
                    <a:gd name="connsiteY0" fmla="*/ 0 h 8664"/>
                    <a:gd name="connsiteX1" fmla="*/ 10000 w 10000"/>
                    <a:gd name="connsiteY1" fmla="*/ 103 h 8664"/>
                    <a:gd name="connsiteX2" fmla="*/ 10000 w 10000"/>
                    <a:gd name="connsiteY2" fmla="*/ 5655 h 8664"/>
                    <a:gd name="connsiteX3" fmla="*/ 6110 w 10000"/>
                    <a:gd name="connsiteY3" fmla="*/ 5638 h 8664"/>
                    <a:gd name="connsiteX4" fmla="*/ 8600 w 10000"/>
                    <a:gd name="connsiteY4" fmla="*/ 8664 h 8664"/>
                    <a:gd name="connsiteX5" fmla="*/ 4893 w 10000"/>
                    <a:gd name="connsiteY5" fmla="*/ 5638 h 8664"/>
                    <a:gd name="connsiteX6" fmla="*/ 36 w 10000"/>
                    <a:gd name="connsiteY6" fmla="*/ 5586 h 8664"/>
                    <a:gd name="connsiteX7" fmla="*/ 0 w 10000"/>
                    <a:gd name="connsiteY7" fmla="*/ 0 h 8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000" h="8664">
                      <a:moveTo>
                        <a:pt x="0" y="0"/>
                      </a:moveTo>
                      <a:lnTo>
                        <a:pt x="10000" y="103"/>
                      </a:lnTo>
                      <a:lnTo>
                        <a:pt x="10000" y="5655"/>
                      </a:lnTo>
                      <a:lnTo>
                        <a:pt x="6110" y="5638"/>
                      </a:lnTo>
                      <a:lnTo>
                        <a:pt x="8600" y="8664"/>
                      </a:lnTo>
                      <a:lnTo>
                        <a:pt x="4893" y="5638"/>
                      </a:lnTo>
                      <a:lnTo>
                        <a:pt x="36" y="5586"/>
                      </a:lnTo>
                      <a:lnTo>
                        <a:pt x="0" y="0"/>
                      </a:lnTo>
                      <a:close/>
                    </a:path>
                  </a:pathLst>
                </a:custGeom>
                <a:solidFill>
                  <a:srgbClr val="FFFF00"/>
                </a:solidFill>
                <a:ln w="9525">
                  <a:solidFill>
                    <a:schemeClr val="tx1"/>
                  </a:solidFill>
                  <a:round/>
                  <a:headEnd/>
                  <a:tailEnd/>
                </a:ln>
              </p:spPr>
              <p:txBody>
                <a:bodyPr wrap="none" anchor="ctr"/>
                <a:lstStyle/>
                <a:p>
                  <a:endParaRPr lang="en-US" sz="1350"/>
                </a:p>
              </p:txBody>
            </p:sp>
            <p:sp>
              <p:nvSpPr>
                <p:cNvPr id="257" name="TextBox 202"/>
                <p:cNvSpPr txBox="1">
                  <a:spLocks noChangeArrowheads="1"/>
                </p:cNvSpPr>
                <p:nvPr/>
              </p:nvSpPr>
              <p:spPr bwMode="auto">
                <a:xfrm>
                  <a:off x="84433" y="1339712"/>
                  <a:ext cx="1720917" cy="461665"/>
                </a:xfrm>
                <a:prstGeom prst="rect">
                  <a:avLst/>
                </a:prstGeom>
                <a:noFill/>
                <a:ln w="9525">
                  <a:noFill/>
                  <a:miter lim="800000"/>
                  <a:headEnd/>
                  <a:tailEnd/>
                </a:ln>
              </p:spPr>
              <p:txBody>
                <a:bodyPr wrap="square" lIns="34290" tIns="0" rIns="0" bIns="0">
                  <a:spAutoFit/>
                </a:bodyPr>
                <a:lstStyle/>
                <a:p>
                  <a:pPr>
                    <a:spcAft>
                      <a:spcPts val="150"/>
                    </a:spcAft>
                  </a:pPr>
                  <a:r>
                    <a:rPr lang="en-US" sz="900" b="1" dirty="0"/>
                    <a:t>Univ. of Washington </a:t>
                  </a:r>
                  <a:r>
                    <a:rPr lang="en-US" sz="675" dirty="0"/>
                    <a:t>Supplier of research isotopes (e.g., At-211)</a:t>
                  </a:r>
                </a:p>
              </p:txBody>
            </p:sp>
            <p:grpSp>
              <p:nvGrpSpPr>
                <p:cNvPr id="258" name="Group 257"/>
                <p:cNvGrpSpPr/>
                <p:nvPr/>
              </p:nvGrpSpPr>
              <p:grpSpPr>
                <a:xfrm>
                  <a:off x="5403322" y="2824137"/>
                  <a:ext cx="3226327" cy="973336"/>
                  <a:chOff x="4554450" y="4774462"/>
                  <a:chExt cx="4093358" cy="973336"/>
                </a:xfrm>
                <a:solidFill>
                  <a:schemeClr val="accent6">
                    <a:lumMod val="20000"/>
                    <a:lumOff val="80000"/>
                  </a:schemeClr>
                </a:solidFill>
              </p:grpSpPr>
              <p:sp>
                <p:nvSpPr>
                  <p:cNvPr id="270" name="Freeform 186"/>
                  <p:cNvSpPr>
                    <a:spLocks/>
                  </p:cNvSpPr>
                  <p:nvPr/>
                </p:nvSpPr>
                <p:spPr bwMode="auto">
                  <a:xfrm>
                    <a:off x="4554450" y="4774462"/>
                    <a:ext cx="4093358" cy="973336"/>
                  </a:xfrm>
                  <a:custGeom>
                    <a:avLst/>
                    <a:gdLst>
                      <a:gd name="T0" fmla="*/ 2147483647 w 1740"/>
                      <a:gd name="T1" fmla="*/ 2147483647 h 1616"/>
                      <a:gd name="T2" fmla="*/ 2147483647 w 1740"/>
                      <a:gd name="T3" fmla="*/ 2147483647 h 1616"/>
                      <a:gd name="T4" fmla="*/ 2147483647 w 1740"/>
                      <a:gd name="T5" fmla="*/ 2147483647 h 1616"/>
                      <a:gd name="T6" fmla="*/ 2147483647 w 1740"/>
                      <a:gd name="T7" fmla="*/ 2147483647 h 1616"/>
                      <a:gd name="T8" fmla="*/ 0 w 1740"/>
                      <a:gd name="T9" fmla="*/ 0 h 1616"/>
                      <a:gd name="T10" fmla="*/ 2147483647 w 1740"/>
                      <a:gd name="T11" fmla="*/ 2147483647 h 1616"/>
                      <a:gd name="T12" fmla="*/ 2147483647 w 1740"/>
                      <a:gd name="T13" fmla="*/ 2147483647 h 1616"/>
                      <a:gd name="T14" fmla="*/ 2147483647 w 1740"/>
                      <a:gd name="T15" fmla="*/ 2147483647 h 1616"/>
                      <a:gd name="T16" fmla="*/ 0 60000 65536"/>
                      <a:gd name="T17" fmla="*/ 0 60000 65536"/>
                      <a:gd name="T18" fmla="*/ 0 60000 65536"/>
                      <a:gd name="T19" fmla="*/ 0 60000 65536"/>
                      <a:gd name="T20" fmla="*/ 0 60000 65536"/>
                      <a:gd name="T21" fmla="*/ 0 60000 65536"/>
                      <a:gd name="T22" fmla="*/ 0 60000 65536"/>
                      <a:gd name="T23" fmla="*/ 0 60000 65536"/>
                      <a:gd name="T24" fmla="*/ 0 w 1740"/>
                      <a:gd name="T25" fmla="*/ 0 h 1616"/>
                      <a:gd name="T26" fmla="*/ 1740 w 1740"/>
                      <a:gd name="T27" fmla="*/ 1616 h 1616"/>
                      <a:gd name="connsiteX0" fmla="*/ 4606 w 12261"/>
                      <a:gd name="connsiteY0" fmla="*/ 6642 h 6642"/>
                      <a:gd name="connsiteX1" fmla="*/ 12261 w 12261"/>
                      <a:gd name="connsiteY1" fmla="*/ 6642 h 6642"/>
                      <a:gd name="connsiteX2" fmla="*/ 12261 w 12261"/>
                      <a:gd name="connsiteY2" fmla="*/ 3690 h 6642"/>
                      <a:gd name="connsiteX3" fmla="*/ 8732 w 12261"/>
                      <a:gd name="connsiteY3" fmla="*/ 3684 h 6642"/>
                      <a:gd name="connsiteX4" fmla="*/ 0 w 12261"/>
                      <a:gd name="connsiteY4" fmla="*/ 0 h 6642"/>
                      <a:gd name="connsiteX5" fmla="*/ 7795 w 12261"/>
                      <a:gd name="connsiteY5" fmla="*/ 3690 h 6642"/>
                      <a:gd name="connsiteX6" fmla="*/ 4606 w 12261"/>
                      <a:gd name="connsiteY6" fmla="*/ 3690 h 6642"/>
                      <a:gd name="connsiteX7" fmla="*/ 4606 w 12261"/>
                      <a:gd name="connsiteY7" fmla="*/ 6642 h 6642"/>
                      <a:gd name="connsiteX0" fmla="*/ 3020 w 9263"/>
                      <a:gd name="connsiteY0" fmla="*/ 9680 h 9680"/>
                      <a:gd name="connsiteX1" fmla="*/ 9263 w 9263"/>
                      <a:gd name="connsiteY1" fmla="*/ 9680 h 9680"/>
                      <a:gd name="connsiteX2" fmla="*/ 9263 w 9263"/>
                      <a:gd name="connsiteY2" fmla="*/ 5236 h 9680"/>
                      <a:gd name="connsiteX3" fmla="*/ 6385 w 9263"/>
                      <a:gd name="connsiteY3" fmla="*/ 5227 h 9680"/>
                      <a:gd name="connsiteX4" fmla="*/ 0 w 9263"/>
                      <a:gd name="connsiteY4" fmla="*/ 0 h 9680"/>
                      <a:gd name="connsiteX5" fmla="*/ 5621 w 9263"/>
                      <a:gd name="connsiteY5" fmla="*/ 5236 h 9680"/>
                      <a:gd name="connsiteX6" fmla="*/ 3020 w 9263"/>
                      <a:gd name="connsiteY6" fmla="*/ 5236 h 9680"/>
                      <a:gd name="connsiteX7" fmla="*/ 3020 w 9263"/>
                      <a:gd name="connsiteY7" fmla="*/ 9680 h 9680"/>
                      <a:gd name="connsiteX0" fmla="*/ 3260 w 10000"/>
                      <a:gd name="connsiteY0" fmla="*/ 10000 h 10000"/>
                      <a:gd name="connsiteX1" fmla="*/ 10000 w 10000"/>
                      <a:gd name="connsiteY1" fmla="*/ 10000 h 10000"/>
                      <a:gd name="connsiteX2" fmla="*/ 10000 w 10000"/>
                      <a:gd name="connsiteY2" fmla="*/ 5409 h 10000"/>
                      <a:gd name="connsiteX3" fmla="*/ 6893 w 10000"/>
                      <a:gd name="connsiteY3" fmla="*/ 5400 h 10000"/>
                      <a:gd name="connsiteX4" fmla="*/ 0 w 10000"/>
                      <a:gd name="connsiteY4" fmla="*/ 0 h 10000"/>
                      <a:gd name="connsiteX5" fmla="*/ 4807 w 10000"/>
                      <a:gd name="connsiteY5" fmla="*/ 5409 h 10000"/>
                      <a:gd name="connsiteX6" fmla="*/ 3260 w 10000"/>
                      <a:gd name="connsiteY6" fmla="*/ 5409 h 10000"/>
                      <a:gd name="connsiteX7" fmla="*/ 3260 w 10000"/>
                      <a:gd name="connsiteY7" fmla="*/ 10000 h 10000"/>
                      <a:gd name="connsiteX0" fmla="*/ 3260 w 10000"/>
                      <a:gd name="connsiteY0" fmla="*/ 10000 h 10000"/>
                      <a:gd name="connsiteX1" fmla="*/ 10000 w 10000"/>
                      <a:gd name="connsiteY1" fmla="*/ 10000 h 10000"/>
                      <a:gd name="connsiteX2" fmla="*/ 10000 w 10000"/>
                      <a:gd name="connsiteY2" fmla="*/ 5409 h 10000"/>
                      <a:gd name="connsiteX3" fmla="*/ 5102 w 10000"/>
                      <a:gd name="connsiteY3" fmla="*/ 5317 h 10000"/>
                      <a:gd name="connsiteX4" fmla="*/ 0 w 10000"/>
                      <a:gd name="connsiteY4" fmla="*/ 0 h 10000"/>
                      <a:gd name="connsiteX5" fmla="*/ 4807 w 10000"/>
                      <a:gd name="connsiteY5" fmla="*/ 5409 h 10000"/>
                      <a:gd name="connsiteX6" fmla="*/ 3260 w 10000"/>
                      <a:gd name="connsiteY6" fmla="*/ 5409 h 10000"/>
                      <a:gd name="connsiteX7" fmla="*/ 3260 w 10000"/>
                      <a:gd name="connsiteY7" fmla="*/ 10000 h 10000"/>
                      <a:gd name="connsiteX0" fmla="*/ 3260 w 10000"/>
                      <a:gd name="connsiteY0" fmla="*/ 10000 h 10000"/>
                      <a:gd name="connsiteX1" fmla="*/ 10000 w 10000"/>
                      <a:gd name="connsiteY1" fmla="*/ 10000 h 10000"/>
                      <a:gd name="connsiteX2" fmla="*/ 10000 w 10000"/>
                      <a:gd name="connsiteY2" fmla="*/ 5409 h 10000"/>
                      <a:gd name="connsiteX3" fmla="*/ 5500 w 10000"/>
                      <a:gd name="connsiteY3" fmla="*/ 5483 h 10000"/>
                      <a:gd name="connsiteX4" fmla="*/ 0 w 10000"/>
                      <a:gd name="connsiteY4" fmla="*/ 0 h 10000"/>
                      <a:gd name="connsiteX5" fmla="*/ 4807 w 10000"/>
                      <a:gd name="connsiteY5" fmla="*/ 5409 h 10000"/>
                      <a:gd name="connsiteX6" fmla="*/ 3260 w 10000"/>
                      <a:gd name="connsiteY6" fmla="*/ 5409 h 10000"/>
                      <a:gd name="connsiteX7" fmla="*/ 3260 w 10000"/>
                      <a:gd name="connsiteY7" fmla="*/ 10000 h 10000"/>
                      <a:gd name="connsiteX0" fmla="*/ 3260 w 10000"/>
                      <a:gd name="connsiteY0" fmla="*/ 10000 h 10000"/>
                      <a:gd name="connsiteX1" fmla="*/ 10000 w 10000"/>
                      <a:gd name="connsiteY1" fmla="*/ 10000 h 10000"/>
                      <a:gd name="connsiteX2" fmla="*/ 10000 w 10000"/>
                      <a:gd name="connsiteY2" fmla="*/ 5409 h 10000"/>
                      <a:gd name="connsiteX3" fmla="*/ 5566 w 10000"/>
                      <a:gd name="connsiteY3" fmla="*/ 5317 h 10000"/>
                      <a:gd name="connsiteX4" fmla="*/ 0 w 10000"/>
                      <a:gd name="connsiteY4" fmla="*/ 0 h 10000"/>
                      <a:gd name="connsiteX5" fmla="*/ 4807 w 10000"/>
                      <a:gd name="connsiteY5" fmla="*/ 5409 h 10000"/>
                      <a:gd name="connsiteX6" fmla="*/ 3260 w 10000"/>
                      <a:gd name="connsiteY6" fmla="*/ 5409 h 10000"/>
                      <a:gd name="connsiteX7" fmla="*/ 3260 w 10000"/>
                      <a:gd name="connsiteY7" fmla="*/ 10000 h 10000"/>
                      <a:gd name="connsiteX0" fmla="*/ 3260 w 10000"/>
                      <a:gd name="connsiteY0" fmla="*/ 10000 h 10000"/>
                      <a:gd name="connsiteX1" fmla="*/ 10000 w 10000"/>
                      <a:gd name="connsiteY1" fmla="*/ 10000 h 10000"/>
                      <a:gd name="connsiteX2" fmla="*/ 10000 w 10000"/>
                      <a:gd name="connsiteY2" fmla="*/ 5409 h 10000"/>
                      <a:gd name="connsiteX3" fmla="*/ 5566 w 10000"/>
                      <a:gd name="connsiteY3" fmla="*/ 5483 h 10000"/>
                      <a:gd name="connsiteX4" fmla="*/ 0 w 10000"/>
                      <a:gd name="connsiteY4" fmla="*/ 0 h 10000"/>
                      <a:gd name="connsiteX5" fmla="*/ 4807 w 10000"/>
                      <a:gd name="connsiteY5" fmla="*/ 5409 h 10000"/>
                      <a:gd name="connsiteX6" fmla="*/ 3260 w 10000"/>
                      <a:gd name="connsiteY6" fmla="*/ 5409 h 10000"/>
                      <a:gd name="connsiteX7" fmla="*/ 3260 w 10000"/>
                      <a:gd name="connsiteY7" fmla="*/ 10000 h 10000"/>
                      <a:gd name="connsiteX0" fmla="*/ 3260 w 10000"/>
                      <a:gd name="connsiteY0" fmla="*/ 10000 h 10000"/>
                      <a:gd name="connsiteX1" fmla="*/ 10000 w 10000"/>
                      <a:gd name="connsiteY1" fmla="*/ 10000 h 10000"/>
                      <a:gd name="connsiteX2" fmla="*/ 10000 w 10000"/>
                      <a:gd name="connsiteY2" fmla="*/ 5409 h 10000"/>
                      <a:gd name="connsiteX3" fmla="*/ 5566 w 10000"/>
                      <a:gd name="connsiteY3" fmla="*/ 5426 h 10000"/>
                      <a:gd name="connsiteX4" fmla="*/ 0 w 10000"/>
                      <a:gd name="connsiteY4" fmla="*/ 0 h 10000"/>
                      <a:gd name="connsiteX5" fmla="*/ 4807 w 10000"/>
                      <a:gd name="connsiteY5" fmla="*/ 5409 h 10000"/>
                      <a:gd name="connsiteX6" fmla="*/ 3260 w 10000"/>
                      <a:gd name="connsiteY6" fmla="*/ 5409 h 10000"/>
                      <a:gd name="connsiteX7" fmla="*/ 3260 w 10000"/>
                      <a:gd name="connsiteY7" fmla="*/ 10000 h 10000"/>
                      <a:gd name="connsiteX0" fmla="*/ 3426 w 10166"/>
                      <a:gd name="connsiteY0" fmla="*/ 10166 h 10166"/>
                      <a:gd name="connsiteX1" fmla="*/ 10166 w 10166"/>
                      <a:gd name="connsiteY1" fmla="*/ 10166 h 10166"/>
                      <a:gd name="connsiteX2" fmla="*/ 10166 w 10166"/>
                      <a:gd name="connsiteY2" fmla="*/ 5575 h 10166"/>
                      <a:gd name="connsiteX3" fmla="*/ 5732 w 10166"/>
                      <a:gd name="connsiteY3" fmla="*/ 5592 h 10166"/>
                      <a:gd name="connsiteX4" fmla="*/ 0 w 10166"/>
                      <a:gd name="connsiteY4" fmla="*/ 0 h 10166"/>
                      <a:gd name="connsiteX5" fmla="*/ 4973 w 10166"/>
                      <a:gd name="connsiteY5" fmla="*/ 5575 h 10166"/>
                      <a:gd name="connsiteX6" fmla="*/ 3426 w 10166"/>
                      <a:gd name="connsiteY6" fmla="*/ 5575 h 10166"/>
                      <a:gd name="connsiteX7" fmla="*/ 3426 w 10166"/>
                      <a:gd name="connsiteY7" fmla="*/ 10166 h 10166"/>
                      <a:gd name="connsiteX0" fmla="*/ 3426 w 10166"/>
                      <a:gd name="connsiteY0" fmla="*/ 10166 h 10166"/>
                      <a:gd name="connsiteX1" fmla="*/ 10166 w 10166"/>
                      <a:gd name="connsiteY1" fmla="*/ 10166 h 10166"/>
                      <a:gd name="connsiteX2" fmla="*/ 10166 w 10166"/>
                      <a:gd name="connsiteY2" fmla="*/ 5575 h 10166"/>
                      <a:gd name="connsiteX3" fmla="*/ 5732 w 10166"/>
                      <a:gd name="connsiteY3" fmla="*/ 5592 h 10166"/>
                      <a:gd name="connsiteX4" fmla="*/ 0 w 10166"/>
                      <a:gd name="connsiteY4" fmla="*/ 0 h 10166"/>
                      <a:gd name="connsiteX5" fmla="*/ 3437 w 10166"/>
                      <a:gd name="connsiteY5" fmla="*/ 9167 h 10166"/>
                      <a:gd name="connsiteX6" fmla="*/ 3426 w 10166"/>
                      <a:gd name="connsiteY6" fmla="*/ 5575 h 10166"/>
                      <a:gd name="connsiteX7" fmla="*/ 3426 w 10166"/>
                      <a:gd name="connsiteY7" fmla="*/ 10166 h 10166"/>
                      <a:gd name="connsiteX0" fmla="*/ 3426 w 10166"/>
                      <a:gd name="connsiteY0" fmla="*/ 10166 h 10166"/>
                      <a:gd name="connsiteX1" fmla="*/ 10166 w 10166"/>
                      <a:gd name="connsiteY1" fmla="*/ 10166 h 10166"/>
                      <a:gd name="connsiteX2" fmla="*/ 10166 w 10166"/>
                      <a:gd name="connsiteY2" fmla="*/ 5575 h 10166"/>
                      <a:gd name="connsiteX3" fmla="*/ 5732 w 10166"/>
                      <a:gd name="connsiteY3" fmla="*/ 5592 h 10166"/>
                      <a:gd name="connsiteX4" fmla="*/ 0 w 10166"/>
                      <a:gd name="connsiteY4" fmla="*/ 0 h 10166"/>
                      <a:gd name="connsiteX5" fmla="*/ 3437 w 10166"/>
                      <a:gd name="connsiteY5" fmla="*/ 9167 h 10166"/>
                      <a:gd name="connsiteX6" fmla="*/ 3437 w 10166"/>
                      <a:gd name="connsiteY6" fmla="*/ 9167 h 10166"/>
                      <a:gd name="connsiteX7" fmla="*/ 3426 w 10166"/>
                      <a:gd name="connsiteY7" fmla="*/ 10166 h 10166"/>
                      <a:gd name="connsiteX0" fmla="*/ 3426 w 10166"/>
                      <a:gd name="connsiteY0" fmla="*/ 10166 h 10166"/>
                      <a:gd name="connsiteX1" fmla="*/ 10166 w 10166"/>
                      <a:gd name="connsiteY1" fmla="*/ 10166 h 10166"/>
                      <a:gd name="connsiteX2" fmla="*/ 10166 w 10166"/>
                      <a:gd name="connsiteY2" fmla="*/ 5575 h 10166"/>
                      <a:gd name="connsiteX3" fmla="*/ 3445 w 10166"/>
                      <a:gd name="connsiteY3" fmla="*/ 8421 h 10166"/>
                      <a:gd name="connsiteX4" fmla="*/ 0 w 10166"/>
                      <a:gd name="connsiteY4" fmla="*/ 0 h 10166"/>
                      <a:gd name="connsiteX5" fmla="*/ 3437 w 10166"/>
                      <a:gd name="connsiteY5" fmla="*/ 9167 h 10166"/>
                      <a:gd name="connsiteX6" fmla="*/ 3437 w 10166"/>
                      <a:gd name="connsiteY6" fmla="*/ 9167 h 10166"/>
                      <a:gd name="connsiteX7" fmla="*/ 3426 w 10166"/>
                      <a:gd name="connsiteY7" fmla="*/ 10166 h 10166"/>
                      <a:gd name="connsiteX0" fmla="*/ 3426 w 10166"/>
                      <a:gd name="connsiteY0" fmla="*/ 10166 h 10166"/>
                      <a:gd name="connsiteX1" fmla="*/ 10166 w 10166"/>
                      <a:gd name="connsiteY1" fmla="*/ 10166 h 10166"/>
                      <a:gd name="connsiteX2" fmla="*/ 10166 w 10166"/>
                      <a:gd name="connsiteY2" fmla="*/ 5575 h 10166"/>
                      <a:gd name="connsiteX3" fmla="*/ 3494 w 10166"/>
                      <a:gd name="connsiteY3" fmla="*/ 5647 h 10166"/>
                      <a:gd name="connsiteX4" fmla="*/ 3445 w 10166"/>
                      <a:gd name="connsiteY4" fmla="*/ 8421 h 10166"/>
                      <a:gd name="connsiteX5" fmla="*/ 0 w 10166"/>
                      <a:gd name="connsiteY5" fmla="*/ 0 h 10166"/>
                      <a:gd name="connsiteX6" fmla="*/ 3437 w 10166"/>
                      <a:gd name="connsiteY6" fmla="*/ 9167 h 10166"/>
                      <a:gd name="connsiteX7" fmla="*/ 3437 w 10166"/>
                      <a:gd name="connsiteY7" fmla="*/ 9167 h 10166"/>
                      <a:gd name="connsiteX8" fmla="*/ 3426 w 10166"/>
                      <a:gd name="connsiteY8" fmla="*/ 10166 h 10166"/>
                      <a:gd name="connsiteX0" fmla="*/ 3426 w 10166"/>
                      <a:gd name="connsiteY0" fmla="*/ 10166 h 10166"/>
                      <a:gd name="connsiteX1" fmla="*/ 10166 w 10166"/>
                      <a:gd name="connsiteY1" fmla="*/ 10166 h 10166"/>
                      <a:gd name="connsiteX2" fmla="*/ 10166 w 10166"/>
                      <a:gd name="connsiteY2" fmla="*/ 5575 h 10166"/>
                      <a:gd name="connsiteX3" fmla="*/ 3445 w 10166"/>
                      <a:gd name="connsiteY3" fmla="*/ 8421 h 10166"/>
                      <a:gd name="connsiteX4" fmla="*/ 0 w 10166"/>
                      <a:gd name="connsiteY4" fmla="*/ 0 h 10166"/>
                      <a:gd name="connsiteX5" fmla="*/ 3437 w 10166"/>
                      <a:gd name="connsiteY5" fmla="*/ 9167 h 10166"/>
                      <a:gd name="connsiteX6" fmla="*/ 3437 w 10166"/>
                      <a:gd name="connsiteY6" fmla="*/ 9167 h 10166"/>
                      <a:gd name="connsiteX7" fmla="*/ 3426 w 10166"/>
                      <a:gd name="connsiteY7" fmla="*/ 10166 h 10166"/>
                      <a:gd name="connsiteX0" fmla="*/ 3426 w 10166"/>
                      <a:gd name="connsiteY0" fmla="*/ 10166 h 10166"/>
                      <a:gd name="connsiteX1" fmla="*/ 10166 w 10166"/>
                      <a:gd name="connsiteY1" fmla="*/ 10166 h 10166"/>
                      <a:gd name="connsiteX2" fmla="*/ 10166 w 10166"/>
                      <a:gd name="connsiteY2" fmla="*/ 5575 h 10166"/>
                      <a:gd name="connsiteX3" fmla="*/ 4189 w 10166"/>
                      <a:gd name="connsiteY3" fmla="*/ 5221 h 10166"/>
                      <a:gd name="connsiteX4" fmla="*/ 3445 w 10166"/>
                      <a:gd name="connsiteY4" fmla="*/ 8421 h 10166"/>
                      <a:gd name="connsiteX5" fmla="*/ 0 w 10166"/>
                      <a:gd name="connsiteY5" fmla="*/ 0 h 10166"/>
                      <a:gd name="connsiteX6" fmla="*/ 3437 w 10166"/>
                      <a:gd name="connsiteY6" fmla="*/ 9167 h 10166"/>
                      <a:gd name="connsiteX7" fmla="*/ 3437 w 10166"/>
                      <a:gd name="connsiteY7" fmla="*/ 9167 h 10166"/>
                      <a:gd name="connsiteX8" fmla="*/ 3426 w 10166"/>
                      <a:gd name="connsiteY8" fmla="*/ 10166 h 10166"/>
                      <a:gd name="connsiteX0" fmla="*/ 3426 w 10166"/>
                      <a:gd name="connsiteY0" fmla="*/ 10166 h 10166"/>
                      <a:gd name="connsiteX1" fmla="*/ 10166 w 10166"/>
                      <a:gd name="connsiteY1" fmla="*/ 10166 h 10166"/>
                      <a:gd name="connsiteX2" fmla="*/ 10166 w 10166"/>
                      <a:gd name="connsiteY2" fmla="*/ 5575 h 10166"/>
                      <a:gd name="connsiteX3" fmla="*/ 3445 w 10166"/>
                      <a:gd name="connsiteY3" fmla="*/ 8421 h 10166"/>
                      <a:gd name="connsiteX4" fmla="*/ 0 w 10166"/>
                      <a:gd name="connsiteY4" fmla="*/ 0 h 10166"/>
                      <a:gd name="connsiteX5" fmla="*/ 3437 w 10166"/>
                      <a:gd name="connsiteY5" fmla="*/ 9167 h 10166"/>
                      <a:gd name="connsiteX6" fmla="*/ 3437 w 10166"/>
                      <a:gd name="connsiteY6" fmla="*/ 9167 h 10166"/>
                      <a:gd name="connsiteX7" fmla="*/ 3426 w 10166"/>
                      <a:gd name="connsiteY7" fmla="*/ 10166 h 10166"/>
                      <a:gd name="connsiteX0" fmla="*/ 3426 w 10166"/>
                      <a:gd name="connsiteY0" fmla="*/ 10166 h 10166"/>
                      <a:gd name="connsiteX1" fmla="*/ 10166 w 10166"/>
                      <a:gd name="connsiteY1" fmla="*/ 10166 h 10166"/>
                      <a:gd name="connsiteX2" fmla="*/ 10166 w 10166"/>
                      <a:gd name="connsiteY2" fmla="*/ 5575 h 10166"/>
                      <a:gd name="connsiteX3" fmla="*/ 3445 w 10166"/>
                      <a:gd name="connsiteY3" fmla="*/ 8421 h 10166"/>
                      <a:gd name="connsiteX4" fmla="*/ 0 w 10166"/>
                      <a:gd name="connsiteY4" fmla="*/ 0 h 10166"/>
                      <a:gd name="connsiteX5" fmla="*/ 3437 w 10166"/>
                      <a:gd name="connsiteY5" fmla="*/ 9167 h 10166"/>
                      <a:gd name="connsiteX6" fmla="*/ 3437 w 10166"/>
                      <a:gd name="connsiteY6" fmla="*/ 9167 h 10166"/>
                      <a:gd name="connsiteX7" fmla="*/ 3426 w 10166"/>
                      <a:gd name="connsiteY7" fmla="*/ 10166 h 10166"/>
                      <a:gd name="connsiteX0" fmla="*/ 3426 w 10166"/>
                      <a:gd name="connsiteY0" fmla="*/ 10166 h 10166"/>
                      <a:gd name="connsiteX1" fmla="*/ 10166 w 10166"/>
                      <a:gd name="connsiteY1" fmla="*/ 10166 h 10166"/>
                      <a:gd name="connsiteX2" fmla="*/ 10166 w 10166"/>
                      <a:gd name="connsiteY2" fmla="*/ 5575 h 10166"/>
                      <a:gd name="connsiteX3" fmla="*/ 3445 w 10166"/>
                      <a:gd name="connsiteY3" fmla="*/ 8421 h 10166"/>
                      <a:gd name="connsiteX4" fmla="*/ 0 w 10166"/>
                      <a:gd name="connsiteY4" fmla="*/ 0 h 10166"/>
                      <a:gd name="connsiteX5" fmla="*/ 3437 w 10166"/>
                      <a:gd name="connsiteY5" fmla="*/ 9167 h 10166"/>
                      <a:gd name="connsiteX6" fmla="*/ 3437 w 10166"/>
                      <a:gd name="connsiteY6" fmla="*/ 9167 h 10166"/>
                      <a:gd name="connsiteX7" fmla="*/ 3426 w 10166"/>
                      <a:gd name="connsiteY7" fmla="*/ 10166 h 10166"/>
                      <a:gd name="connsiteX0" fmla="*/ 3426 w 10166"/>
                      <a:gd name="connsiteY0" fmla="*/ 10166 h 10166"/>
                      <a:gd name="connsiteX1" fmla="*/ 10166 w 10166"/>
                      <a:gd name="connsiteY1" fmla="*/ 10166 h 10166"/>
                      <a:gd name="connsiteX2" fmla="*/ 10166 w 10166"/>
                      <a:gd name="connsiteY2" fmla="*/ 5575 h 10166"/>
                      <a:gd name="connsiteX3" fmla="*/ 6196 w 10166"/>
                      <a:gd name="connsiteY3" fmla="*/ 7713 h 10166"/>
                      <a:gd name="connsiteX4" fmla="*/ 3445 w 10166"/>
                      <a:gd name="connsiteY4" fmla="*/ 8421 h 10166"/>
                      <a:gd name="connsiteX5" fmla="*/ 0 w 10166"/>
                      <a:gd name="connsiteY5" fmla="*/ 0 h 10166"/>
                      <a:gd name="connsiteX6" fmla="*/ 3437 w 10166"/>
                      <a:gd name="connsiteY6" fmla="*/ 9167 h 10166"/>
                      <a:gd name="connsiteX7" fmla="*/ 3437 w 10166"/>
                      <a:gd name="connsiteY7" fmla="*/ 9167 h 10166"/>
                      <a:gd name="connsiteX8" fmla="*/ 3426 w 10166"/>
                      <a:gd name="connsiteY8" fmla="*/ 10166 h 10166"/>
                      <a:gd name="connsiteX0" fmla="*/ 3426 w 10166"/>
                      <a:gd name="connsiteY0" fmla="*/ 10166 h 10166"/>
                      <a:gd name="connsiteX1" fmla="*/ 10166 w 10166"/>
                      <a:gd name="connsiteY1" fmla="*/ 10166 h 10166"/>
                      <a:gd name="connsiteX2" fmla="*/ 10166 w 10166"/>
                      <a:gd name="connsiteY2" fmla="*/ 5575 h 10166"/>
                      <a:gd name="connsiteX3" fmla="*/ 6196 w 10166"/>
                      <a:gd name="connsiteY3" fmla="*/ 7713 h 10166"/>
                      <a:gd name="connsiteX4" fmla="*/ 3445 w 10166"/>
                      <a:gd name="connsiteY4" fmla="*/ 8421 h 10166"/>
                      <a:gd name="connsiteX5" fmla="*/ 0 w 10166"/>
                      <a:gd name="connsiteY5" fmla="*/ 0 h 10166"/>
                      <a:gd name="connsiteX6" fmla="*/ 3437 w 10166"/>
                      <a:gd name="connsiteY6" fmla="*/ 9167 h 10166"/>
                      <a:gd name="connsiteX7" fmla="*/ 3437 w 10166"/>
                      <a:gd name="connsiteY7" fmla="*/ 9167 h 10166"/>
                      <a:gd name="connsiteX8" fmla="*/ 3426 w 10166"/>
                      <a:gd name="connsiteY8" fmla="*/ 10166 h 10166"/>
                      <a:gd name="connsiteX0" fmla="*/ 3426 w 10166"/>
                      <a:gd name="connsiteY0" fmla="*/ 10166 h 10166"/>
                      <a:gd name="connsiteX1" fmla="*/ 10166 w 10166"/>
                      <a:gd name="connsiteY1" fmla="*/ 10166 h 10166"/>
                      <a:gd name="connsiteX2" fmla="*/ 10166 w 10166"/>
                      <a:gd name="connsiteY2" fmla="*/ 5575 h 10166"/>
                      <a:gd name="connsiteX3" fmla="*/ 6196 w 10166"/>
                      <a:gd name="connsiteY3" fmla="*/ 7713 h 10166"/>
                      <a:gd name="connsiteX4" fmla="*/ 3445 w 10166"/>
                      <a:gd name="connsiteY4" fmla="*/ 8421 h 10166"/>
                      <a:gd name="connsiteX5" fmla="*/ 0 w 10166"/>
                      <a:gd name="connsiteY5" fmla="*/ 0 h 10166"/>
                      <a:gd name="connsiteX6" fmla="*/ 3437 w 10166"/>
                      <a:gd name="connsiteY6" fmla="*/ 9167 h 10166"/>
                      <a:gd name="connsiteX7" fmla="*/ 3437 w 10166"/>
                      <a:gd name="connsiteY7" fmla="*/ 9167 h 10166"/>
                      <a:gd name="connsiteX8" fmla="*/ 3426 w 10166"/>
                      <a:gd name="connsiteY8" fmla="*/ 10166 h 10166"/>
                      <a:gd name="connsiteX0" fmla="*/ 3426 w 10166"/>
                      <a:gd name="connsiteY0" fmla="*/ 10166 h 10166"/>
                      <a:gd name="connsiteX1" fmla="*/ 10166 w 10166"/>
                      <a:gd name="connsiteY1" fmla="*/ 10166 h 10166"/>
                      <a:gd name="connsiteX2" fmla="*/ 10166 w 10166"/>
                      <a:gd name="connsiteY2" fmla="*/ 5575 h 10166"/>
                      <a:gd name="connsiteX3" fmla="*/ 3775 w 10166"/>
                      <a:gd name="connsiteY3" fmla="*/ 5670 h 10166"/>
                      <a:gd name="connsiteX4" fmla="*/ 3445 w 10166"/>
                      <a:gd name="connsiteY4" fmla="*/ 8421 h 10166"/>
                      <a:gd name="connsiteX5" fmla="*/ 0 w 10166"/>
                      <a:gd name="connsiteY5" fmla="*/ 0 h 10166"/>
                      <a:gd name="connsiteX6" fmla="*/ 3437 w 10166"/>
                      <a:gd name="connsiteY6" fmla="*/ 9167 h 10166"/>
                      <a:gd name="connsiteX7" fmla="*/ 3437 w 10166"/>
                      <a:gd name="connsiteY7" fmla="*/ 9167 h 10166"/>
                      <a:gd name="connsiteX8" fmla="*/ 3426 w 10166"/>
                      <a:gd name="connsiteY8" fmla="*/ 10166 h 10166"/>
                      <a:gd name="connsiteX0" fmla="*/ 3426 w 10166"/>
                      <a:gd name="connsiteY0" fmla="*/ 10166 h 10166"/>
                      <a:gd name="connsiteX1" fmla="*/ 10166 w 10166"/>
                      <a:gd name="connsiteY1" fmla="*/ 10166 h 10166"/>
                      <a:gd name="connsiteX2" fmla="*/ 10166 w 10166"/>
                      <a:gd name="connsiteY2" fmla="*/ 5575 h 10166"/>
                      <a:gd name="connsiteX3" fmla="*/ 3775 w 10166"/>
                      <a:gd name="connsiteY3" fmla="*/ 5670 h 10166"/>
                      <a:gd name="connsiteX4" fmla="*/ 3445 w 10166"/>
                      <a:gd name="connsiteY4" fmla="*/ 8421 h 10166"/>
                      <a:gd name="connsiteX5" fmla="*/ 0 w 10166"/>
                      <a:gd name="connsiteY5" fmla="*/ 0 h 10166"/>
                      <a:gd name="connsiteX6" fmla="*/ 3437 w 10166"/>
                      <a:gd name="connsiteY6" fmla="*/ 9167 h 10166"/>
                      <a:gd name="connsiteX7" fmla="*/ 3437 w 10166"/>
                      <a:gd name="connsiteY7" fmla="*/ 9167 h 10166"/>
                      <a:gd name="connsiteX8" fmla="*/ 3426 w 10166"/>
                      <a:gd name="connsiteY8" fmla="*/ 10166 h 10166"/>
                      <a:gd name="connsiteX0" fmla="*/ 3426 w 10166"/>
                      <a:gd name="connsiteY0" fmla="*/ 10166 h 10166"/>
                      <a:gd name="connsiteX1" fmla="*/ 10166 w 10166"/>
                      <a:gd name="connsiteY1" fmla="*/ 10166 h 10166"/>
                      <a:gd name="connsiteX2" fmla="*/ 10166 w 10166"/>
                      <a:gd name="connsiteY2" fmla="*/ 5575 h 10166"/>
                      <a:gd name="connsiteX3" fmla="*/ 3775 w 10166"/>
                      <a:gd name="connsiteY3" fmla="*/ 5670 h 10166"/>
                      <a:gd name="connsiteX4" fmla="*/ 3445 w 10166"/>
                      <a:gd name="connsiteY4" fmla="*/ 8421 h 10166"/>
                      <a:gd name="connsiteX5" fmla="*/ 0 w 10166"/>
                      <a:gd name="connsiteY5" fmla="*/ 0 h 10166"/>
                      <a:gd name="connsiteX6" fmla="*/ 3437 w 10166"/>
                      <a:gd name="connsiteY6" fmla="*/ 9167 h 10166"/>
                      <a:gd name="connsiteX7" fmla="*/ 3437 w 10166"/>
                      <a:gd name="connsiteY7" fmla="*/ 9167 h 10166"/>
                      <a:gd name="connsiteX8" fmla="*/ 3426 w 10166"/>
                      <a:gd name="connsiteY8" fmla="*/ 10166 h 10166"/>
                      <a:gd name="connsiteX0" fmla="*/ 3426 w 10166"/>
                      <a:gd name="connsiteY0" fmla="*/ 10166 h 10166"/>
                      <a:gd name="connsiteX1" fmla="*/ 10166 w 10166"/>
                      <a:gd name="connsiteY1" fmla="*/ 10166 h 10166"/>
                      <a:gd name="connsiteX2" fmla="*/ 10166 w 10166"/>
                      <a:gd name="connsiteY2" fmla="*/ 5575 h 10166"/>
                      <a:gd name="connsiteX3" fmla="*/ 3775 w 10166"/>
                      <a:gd name="connsiteY3" fmla="*/ 5670 h 10166"/>
                      <a:gd name="connsiteX4" fmla="*/ 3445 w 10166"/>
                      <a:gd name="connsiteY4" fmla="*/ 8421 h 10166"/>
                      <a:gd name="connsiteX5" fmla="*/ 0 w 10166"/>
                      <a:gd name="connsiteY5" fmla="*/ 0 h 10166"/>
                      <a:gd name="connsiteX6" fmla="*/ 3437 w 10166"/>
                      <a:gd name="connsiteY6" fmla="*/ 9167 h 10166"/>
                      <a:gd name="connsiteX7" fmla="*/ 3437 w 10166"/>
                      <a:gd name="connsiteY7" fmla="*/ 9167 h 10166"/>
                      <a:gd name="connsiteX8" fmla="*/ 3426 w 10166"/>
                      <a:gd name="connsiteY8" fmla="*/ 10166 h 10166"/>
                      <a:gd name="connsiteX0" fmla="*/ 3426 w 10166"/>
                      <a:gd name="connsiteY0" fmla="*/ 10166 h 10166"/>
                      <a:gd name="connsiteX1" fmla="*/ 10166 w 10166"/>
                      <a:gd name="connsiteY1" fmla="*/ 10166 h 10166"/>
                      <a:gd name="connsiteX2" fmla="*/ 10166 w 10166"/>
                      <a:gd name="connsiteY2" fmla="*/ 5575 h 10166"/>
                      <a:gd name="connsiteX3" fmla="*/ 3775 w 10166"/>
                      <a:gd name="connsiteY3" fmla="*/ 5670 h 10166"/>
                      <a:gd name="connsiteX4" fmla="*/ 3445 w 10166"/>
                      <a:gd name="connsiteY4" fmla="*/ 8421 h 10166"/>
                      <a:gd name="connsiteX5" fmla="*/ 0 w 10166"/>
                      <a:gd name="connsiteY5" fmla="*/ 0 h 10166"/>
                      <a:gd name="connsiteX6" fmla="*/ 3437 w 10166"/>
                      <a:gd name="connsiteY6" fmla="*/ 9167 h 10166"/>
                      <a:gd name="connsiteX7" fmla="*/ 3437 w 10166"/>
                      <a:gd name="connsiteY7" fmla="*/ 9167 h 10166"/>
                      <a:gd name="connsiteX8" fmla="*/ 3426 w 10166"/>
                      <a:gd name="connsiteY8" fmla="*/ 10166 h 10166"/>
                      <a:gd name="connsiteX0" fmla="*/ 3426 w 10166"/>
                      <a:gd name="connsiteY0" fmla="*/ 10166 h 10166"/>
                      <a:gd name="connsiteX1" fmla="*/ 10166 w 10166"/>
                      <a:gd name="connsiteY1" fmla="*/ 10166 h 10166"/>
                      <a:gd name="connsiteX2" fmla="*/ 10166 w 10166"/>
                      <a:gd name="connsiteY2" fmla="*/ 5575 h 10166"/>
                      <a:gd name="connsiteX3" fmla="*/ 3775 w 10166"/>
                      <a:gd name="connsiteY3" fmla="*/ 5670 h 10166"/>
                      <a:gd name="connsiteX4" fmla="*/ 3445 w 10166"/>
                      <a:gd name="connsiteY4" fmla="*/ 8421 h 10166"/>
                      <a:gd name="connsiteX5" fmla="*/ 0 w 10166"/>
                      <a:gd name="connsiteY5" fmla="*/ 0 h 10166"/>
                      <a:gd name="connsiteX6" fmla="*/ 3437 w 10166"/>
                      <a:gd name="connsiteY6" fmla="*/ 9167 h 10166"/>
                      <a:gd name="connsiteX7" fmla="*/ 3437 w 10166"/>
                      <a:gd name="connsiteY7" fmla="*/ 9167 h 10166"/>
                      <a:gd name="connsiteX8" fmla="*/ 3426 w 10166"/>
                      <a:gd name="connsiteY8" fmla="*/ 10166 h 10166"/>
                      <a:gd name="connsiteX0" fmla="*/ 3426 w 10166"/>
                      <a:gd name="connsiteY0" fmla="*/ 10166 h 10166"/>
                      <a:gd name="connsiteX1" fmla="*/ 10166 w 10166"/>
                      <a:gd name="connsiteY1" fmla="*/ 10166 h 10166"/>
                      <a:gd name="connsiteX2" fmla="*/ 10166 w 10166"/>
                      <a:gd name="connsiteY2" fmla="*/ 5575 h 10166"/>
                      <a:gd name="connsiteX3" fmla="*/ 3775 w 10166"/>
                      <a:gd name="connsiteY3" fmla="*/ 5670 h 10166"/>
                      <a:gd name="connsiteX4" fmla="*/ 3445 w 10166"/>
                      <a:gd name="connsiteY4" fmla="*/ 8421 h 10166"/>
                      <a:gd name="connsiteX5" fmla="*/ 0 w 10166"/>
                      <a:gd name="connsiteY5" fmla="*/ 0 h 10166"/>
                      <a:gd name="connsiteX6" fmla="*/ 3437 w 10166"/>
                      <a:gd name="connsiteY6" fmla="*/ 9167 h 10166"/>
                      <a:gd name="connsiteX7" fmla="*/ 3437 w 10166"/>
                      <a:gd name="connsiteY7" fmla="*/ 9167 h 10166"/>
                      <a:gd name="connsiteX8" fmla="*/ 3426 w 10166"/>
                      <a:gd name="connsiteY8" fmla="*/ 10166 h 10166"/>
                      <a:gd name="connsiteX0" fmla="*/ 3426 w 10166"/>
                      <a:gd name="connsiteY0" fmla="*/ 10166 h 10166"/>
                      <a:gd name="connsiteX1" fmla="*/ 10166 w 10166"/>
                      <a:gd name="connsiteY1" fmla="*/ 10166 h 10166"/>
                      <a:gd name="connsiteX2" fmla="*/ 10166 w 10166"/>
                      <a:gd name="connsiteY2" fmla="*/ 5575 h 10166"/>
                      <a:gd name="connsiteX3" fmla="*/ 3775 w 10166"/>
                      <a:gd name="connsiteY3" fmla="*/ 5670 h 10166"/>
                      <a:gd name="connsiteX4" fmla="*/ 3445 w 10166"/>
                      <a:gd name="connsiteY4" fmla="*/ 8421 h 10166"/>
                      <a:gd name="connsiteX5" fmla="*/ 0 w 10166"/>
                      <a:gd name="connsiteY5" fmla="*/ 0 h 10166"/>
                      <a:gd name="connsiteX6" fmla="*/ 3437 w 10166"/>
                      <a:gd name="connsiteY6" fmla="*/ 9167 h 10166"/>
                      <a:gd name="connsiteX7" fmla="*/ 3437 w 10166"/>
                      <a:gd name="connsiteY7" fmla="*/ 9167 h 10166"/>
                      <a:gd name="connsiteX8" fmla="*/ 3426 w 10166"/>
                      <a:gd name="connsiteY8" fmla="*/ 10166 h 10166"/>
                      <a:gd name="connsiteX0" fmla="*/ 3426 w 10166"/>
                      <a:gd name="connsiteY0" fmla="*/ 10166 h 10166"/>
                      <a:gd name="connsiteX1" fmla="*/ 10166 w 10166"/>
                      <a:gd name="connsiteY1" fmla="*/ 10166 h 10166"/>
                      <a:gd name="connsiteX2" fmla="*/ 10166 w 10166"/>
                      <a:gd name="connsiteY2" fmla="*/ 5575 h 10166"/>
                      <a:gd name="connsiteX3" fmla="*/ 3775 w 10166"/>
                      <a:gd name="connsiteY3" fmla="*/ 5670 h 10166"/>
                      <a:gd name="connsiteX4" fmla="*/ 3445 w 10166"/>
                      <a:gd name="connsiteY4" fmla="*/ 8421 h 10166"/>
                      <a:gd name="connsiteX5" fmla="*/ 0 w 10166"/>
                      <a:gd name="connsiteY5" fmla="*/ 0 h 10166"/>
                      <a:gd name="connsiteX6" fmla="*/ 3437 w 10166"/>
                      <a:gd name="connsiteY6" fmla="*/ 9167 h 10166"/>
                      <a:gd name="connsiteX7" fmla="*/ 3437 w 10166"/>
                      <a:gd name="connsiteY7" fmla="*/ 9167 h 10166"/>
                      <a:gd name="connsiteX8" fmla="*/ 3426 w 10166"/>
                      <a:gd name="connsiteY8" fmla="*/ 10166 h 10166"/>
                      <a:gd name="connsiteX0" fmla="*/ 3426 w 10166"/>
                      <a:gd name="connsiteY0" fmla="*/ 10166 h 10166"/>
                      <a:gd name="connsiteX1" fmla="*/ 10166 w 10166"/>
                      <a:gd name="connsiteY1" fmla="*/ 10166 h 10166"/>
                      <a:gd name="connsiteX2" fmla="*/ 10166 w 10166"/>
                      <a:gd name="connsiteY2" fmla="*/ 5575 h 10166"/>
                      <a:gd name="connsiteX3" fmla="*/ 3775 w 10166"/>
                      <a:gd name="connsiteY3" fmla="*/ 5670 h 10166"/>
                      <a:gd name="connsiteX4" fmla="*/ 3445 w 10166"/>
                      <a:gd name="connsiteY4" fmla="*/ 8421 h 10166"/>
                      <a:gd name="connsiteX5" fmla="*/ 0 w 10166"/>
                      <a:gd name="connsiteY5" fmla="*/ 0 h 10166"/>
                      <a:gd name="connsiteX6" fmla="*/ 3437 w 10166"/>
                      <a:gd name="connsiteY6" fmla="*/ 9167 h 10166"/>
                      <a:gd name="connsiteX7" fmla="*/ 3437 w 10166"/>
                      <a:gd name="connsiteY7" fmla="*/ 9167 h 10166"/>
                      <a:gd name="connsiteX8" fmla="*/ 3426 w 10166"/>
                      <a:gd name="connsiteY8" fmla="*/ 10166 h 10166"/>
                      <a:gd name="connsiteX0" fmla="*/ 3426 w 10166"/>
                      <a:gd name="connsiteY0" fmla="*/ 10166 h 10166"/>
                      <a:gd name="connsiteX1" fmla="*/ 10166 w 10166"/>
                      <a:gd name="connsiteY1" fmla="*/ 10166 h 10166"/>
                      <a:gd name="connsiteX2" fmla="*/ 10166 w 10166"/>
                      <a:gd name="connsiteY2" fmla="*/ 5575 h 10166"/>
                      <a:gd name="connsiteX3" fmla="*/ 3775 w 10166"/>
                      <a:gd name="connsiteY3" fmla="*/ 5670 h 10166"/>
                      <a:gd name="connsiteX4" fmla="*/ 3445 w 10166"/>
                      <a:gd name="connsiteY4" fmla="*/ 8421 h 10166"/>
                      <a:gd name="connsiteX5" fmla="*/ 0 w 10166"/>
                      <a:gd name="connsiteY5" fmla="*/ 0 h 10166"/>
                      <a:gd name="connsiteX6" fmla="*/ 3437 w 10166"/>
                      <a:gd name="connsiteY6" fmla="*/ 9167 h 10166"/>
                      <a:gd name="connsiteX7" fmla="*/ 3437 w 10166"/>
                      <a:gd name="connsiteY7" fmla="*/ 9167 h 10166"/>
                      <a:gd name="connsiteX8" fmla="*/ 3426 w 10166"/>
                      <a:gd name="connsiteY8" fmla="*/ 10166 h 10166"/>
                      <a:gd name="connsiteX0" fmla="*/ 3426 w 10166"/>
                      <a:gd name="connsiteY0" fmla="*/ 10166 h 10166"/>
                      <a:gd name="connsiteX1" fmla="*/ 10166 w 10166"/>
                      <a:gd name="connsiteY1" fmla="*/ 10166 h 10166"/>
                      <a:gd name="connsiteX2" fmla="*/ 10166 w 10166"/>
                      <a:gd name="connsiteY2" fmla="*/ 5575 h 10166"/>
                      <a:gd name="connsiteX3" fmla="*/ 3540 w 10166"/>
                      <a:gd name="connsiteY3" fmla="*/ 5648 h 10166"/>
                      <a:gd name="connsiteX4" fmla="*/ 3445 w 10166"/>
                      <a:gd name="connsiteY4" fmla="*/ 8421 h 10166"/>
                      <a:gd name="connsiteX5" fmla="*/ 0 w 10166"/>
                      <a:gd name="connsiteY5" fmla="*/ 0 h 10166"/>
                      <a:gd name="connsiteX6" fmla="*/ 3437 w 10166"/>
                      <a:gd name="connsiteY6" fmla="*/ 9167 h 10166"/>
                      <a:gd name="connsiteX7" fmla="*/ 3437 w 10166"/>
                      <a:gd name="connsiteY7" fmla="*/ 9167 h 10166"/>
                      <a:gd name="connsiteX8" fmla="*/ 3426 w 10166"/>
                      <a:gd name="connsiteY8" fmla="*/ 10166 h 10166"/>
                      <a:gd name="connsiteX0" fmla="*/ 3426 w 10166"/>
                      <a:gd name="connsiteY0" fmla="*/ 10166 h 10166"/>
                      <a:gd name="connsiteX1" fmla="*/ 10166 w 10166"/>
                      <a:gd name="connsiteY1" fmla="*/ 10166 h 10166"/>
                      <a:gd name="connsiteX2" fmla="*/ 10166 w 10166"/>
                      <a:gd name="connsiteY2" fmla="*/ 5575 h 10166"/>
                      <a:gd name="connsiteX3" fmla="*/ 3540 w 10166"/>
                      <a:gd name="connsiteY3" fmla="*/ 5626 h 10166"/>
                      <a:gd name="connsiteX4" fmla="*/ 3445 w 10166"/>
                      <a:gd name="connsiteY4" fmla="*/ 8421 h 10166"/>
                      <a:gd name="connsiteX5" fmla="*/ 0 w 10166"/>
                      <a:gd name="connsiteY5" fmla="*/ 0 h 10166"/>
                      <a:gd name="connsiteX6" fmla="*/ 3437 w 10166"/>
                      <a:gd name="connsiteY6" fmla="*/ 9167 h 10166"/>
                      <a:gd name="connsiteX7" fmla="*/ 3437 w 10166"/>
                      <a:gd name="connsiteY7" fmla="*/ 9167 h 10166"/>
                      <a:gd name="connsiteX8" fmla="*/ 3426 w 10166"/>
                      <a:gd name="connsiteY8" fmla="*/ 10166 h 10166"/>
                      <a:gd name="connsiteX0" fmla="*/ 3426 w 10166"/>
                      <a:gd name="connsiteY0" fmla="*/ 10166 h 10166"/>
                      <a:gd name="connsiteX1" fmla="*/ 10166 w 10166"/>
                      <a:gd name="connsiteY1" fmla="*/ 10166 h 10166"/>
                      <a:gd name="connsiteX2" fmla="*/ 10166 w 10166"/>
                      <a:gd name="connsiteY2" fmla="*/ 5575 h 10166"/>
                      <a:gd name="connsiteX3" fmla="*/ 3540 w 10166"/>
                      <a:gd name="connsiteY3" fmla="*/ 5626 h 10166"/>
                      <a:gd name="connsiteX4" fmla="*/ 3445 w 10166"/>
                      <a:gd name="connsiteY4" fmla="*/ 8421 h 10166"/>
                      <a:gd name="connsiteX5" fmla="*/ 0 w 10166"/>
                      <a:gd name="connsiteY5" fmla="*/ 0 h 10166"/>
                      <a:gd name="connsiteX6" fmla="*/ 3437 w 10166"/>
                      <a:gd name="connsiteY6" fmla="*/ 9167 h 10166"/>
                      <a:gd name="connsiteX7" fmla="*/ 3437 w 10166"/>
                      <a:gd name="connsiteY7" fmla="*/ 9167 h 10166"/>
                      <a:gd name="connsiteX8" fmla="*/ 3426 w 10166"/>
                      <a:gd name="connsiteY8" fmla="*/ 10166 h 10166"/>
                      <a:gd name="connsiteX0" fmla="*/ 3426 w 10166"/>
                      <a:gd name="connsiteY0" fmla="*/ 10166 h 10166"/>
                      <a:gd name="connsiteX1" fmla="*/ 10166 w 10166"/>
                      <a:gd name="connsiteY1" fmla="*/ 10166 h 10166"/>
                      <a:gd name="connsiteX2" fmla="*/ 10166 w 10166"/>
                      <a:gd name="connsiteY2" fmla="*/ 5575 h 10166"/>
                      <a:gd name="connsiteX3" fmla="*/ 3540 w 10166"/>
                      <a:gd name="connsiteY3" fmla="*/ 5626 h 10166"/>
                      <a:gd name="connsiteX4" fmla="*/ 3445 w 10166"/>
                      <a:gd name="connsiteY4" fmla="*/ 8421 h 10166"/>
                      <a:gd name="connsiteX5" fmla="*/ 0 w 10166"/>
                      <a:gd name="connsiteY5" fmla="*/ 0 h 10166"/>
                      <a:gd name="connsiteX6" fmla="*/ 3437 w 10166"/>
                      <a:gd name="connsiteY6" fmla="*/ 9167 h 10166"/>
                      <a:gd name="connsiteX7" fmla="*/ 3437 w 10166"/>
                      <a:gd name="connsiteY7" fmla="*/ 9167 h 10166"/>
                      <a:gd name="connsiteX8" fmla="*/ 3426 w 10166"/>
                      <a:gd name="connsiteY8" fmla="*/ 10166 h 10166"/>
                      <a:gd name="connsiteX0" fmla="*/ 3426 w 10166"/>
                      <a:gd name="connsiteY0" fmla="*/ 10166 h 10166"/>
                      <a:gd name="connsiteX1" fmla="*/ 10166 w 10166"/>
                      <a:gd name="connsiteY1" fmla="*/ 10166 h 10166"/>
                      <a:gd name="connsiteX2" fmla="*/ 10166 w 10166"/>
                      <a:gd name="connsiteY2" fmla="*/ 5575 h 10166"/>
                      <a:gd name="connsiteX3" fmla="*/ 3540 w 10166"/>
                      <a:gd name="connsiteY3" fmla="*/ 5626 h 10166"/>
                      <a:gd name="connsiteX4" fmla="*/ 3445 w 10166"/>
                      <a:gd name="connsiteY4" fmla="*/ 8421 h 10166"/>
                      <a:gd name="connsiteX5" fmla="*/ 0 w 10166"/>
                      <a:gd name="connsiteY5" fmla="*/ 0 h 10166"/>
                      <a:gd name="connsiteX6" fmla="*/ 3437 w 10166"/>
                      <a:gd name="connsiteY6" fmla="*/ 9167 h 10166"/>
                      <a:gd name="connsiteX7" fmla="*/ 3437 w 10166"/>
                      <a:gd name="connsiteY7" fmla="*/ 9167 h 10166"/>
                      <a:gd name="connsiteX8" fmla="*/ 3426 w 10166"/>
                      <a:gd name="connsiteY8" fmla="*/ 10166 h 10166"/>
                      <a:gd name="connsiteX0" fmla="*/ 3426 w 10166"/>
                      <a:gd name="connsiteY0" fmla="*/ 10166 h 10166"/>
                      <a:gd name="connsiteX1" fmla="*/ 10166 w 10166"/>
                      <a:gd name="connsiteY1" fmla="*/ 10166 h 10166"/>
                      <a:gd name="connsiteX2" fmla="*/ 10166 w 10166"/>
                      <a:gd name="connsiteY2" fmla="*/ 5575 h 10166"/>
                      <a:gd name="connsiteX3" fmla="*/ 3540 w 10166"/>
                      <a:gd name="connsiteY3" fmla="*/ 5626 h 10166"/>
                      <a:gd name="connsiteX4" fmla="*/ 3445 w 10166"/>
                      <a:gd name="connsiteY4" fmla="*/ 8421 h 10166"/>
                      <a:gd name="connsiteX5" fmla="*/ 0 w 10166"/>
                      <a:gd name="connsiteY5" fmla="*/ 0 h 10166"/>
                      <a:gd name="connsiteX6" fmla="*/ 3437 w 10166"/>
                      <a:gd name="connsiteY6" fmla="*/ 9167 h 10166"/>
                      <a:gd name="connsiteX7" fmla="*/ 3437 w 10166"/>
                      <a:gd name="connsiteY7" fmla="*/ 9167 h 10166"/>
                      <a:gd name="connsiteX8" fmla="*/ 3426 w 10166"/>
                      <a:gd name="connsiteY8" fmla="*/ 10166 h 10166"/>
                      <a:gd name="connsiteX0" fmla="*/ 3426 w 10166"/>
                      <a:gd name="connsiteY0" fmla="*/ 10166 h 10166"/>
                      <a:gd name="connsiteX1" fmla="*/ 10166 w 10166"/>
                      <a:gd name="connsiteY1" fmla="*/ 10166 h 10166"/>
                      <a:gd name="connsiteX2" fmla="*/ 10166 w 10166"/>
                      <a:gd name="connsiteY2" fmla="*/ 5575 h 10166"/>
                      <a:gd name="connsiteX3" fmla="*/ 3495 w 10166"/>
                      <a:gd name="connsiteY3" fmla="*/ 5626 h 10166"/>
                      <a:gd name="connsiteX4" fmla="*/ 3445 w 10166"/>
                      <a:gd name="connsiteY4" fmla="*/ 8421 h 10166"/>
                      <a:gd name="connsiteX5" fmla="*/ 0 w 10166"/>
                      <a:gd name="connsiteY5" fmla="*/ 0 h 10166"/>
                      <a:gd name="connsiteX6" fmla="*/ 3437 w 10166"/>
                      <a:gd name="connsiteY6" fmla="*/ 9167 h 10166"/>
                      <a:gd name="connsiteX7" fmla="*/ 3437 w 10166"/>
                      <a:gd name="connsiteY7" fmla="*/ 9167 h 10166"/>
                      <a:gd name="connsiteX8" fmla="*/ 3426 w 10166"/>
                      <a:gd name="connsiteY8" fmla="*/ 10166 h 10166"/>
                      <a:gd name="connsiteX0" fmla="*/ 3426 w 10166"/>
                      <a:gd name="connsiteY0" fmla="*/ 10166 h 10166"/>
                      <a:gd name="connsiteX1" fmla="*/ 10166 w 10166"/>
                      <a:gd name="connsiteY1" fmla="*/ 10166 h 10166"/>
                      <a:gd name="connsiteX2" fmla="*/ 10166 w 10166"/>
                      <a:gd name="connsiteY2" fmla="*/ 5575 h 10166"/>
                      <a:gd name="connsiteX3" fmla="*/ 3495 w 10166"/>
                      <a:gd name="connsiteY3" fmla="*/ 5581 h 10166"/>
                      <a:gd name="connsiteX4" fmla="*/ 3445 w 10166"/>
                      <a:gd name="connsiteY4" fmla="*/ 8421 h 10166"/>
                      <a:gd name="connsiteX5" fmla="*/ 0 w 10166"/>
                      <a:gd name="connsiteY5" fmla="*/ 0 h 10166"/>
                      <a:gd name="connsiteX6" fmla="*/ 3437 w 10166"/>
                      <a:gd name="connsiteY6" fmla="*/ 9167 h 10166"/>
                      <a:gd name="connsiteX7" fmla="*/ 3437 w 10166"/>
                      <a:gd name="connsiteY7" fmla="*/ 9167 h 10166"/>
                      <a:gd name="connsiteX8" fmla="*/ 3426 w 10166"/>
                      <a:gd name="connsiteY8" fmla="*/ 10166 h 10166"/>
                      <a:gd name="connsiteX0" fmla="*/ 3426 w 10166"/>
                      <a:gd name="connsiteY0" fmla="*/ 10166 h 10166"/>
                      <a:gd name="connsiteX1" fmla="*/ 10166 w 10166"/>
                      <a:gd name="connsiteY1" fmla="*/ 10166 h 10166"/>
                      <a:gd name="connsiteX2" fmla="*/ 10166 w 10166"/>
                      <a:gd name="connsiteY2" fmla="*/ 5575 h 10166"/>
                      <a:gd name="connsiteX3" fmla="*/ 3495 w 10166"/>
                      <a:gd name="connsiteY3" fmla="*/ 5581 h 10166"/>
                      <a:gd name="connsiteX4" fmla="*/ 3445 w 10166"/>
                      <a:gd name="connsiteY4" fmla="*/ 8421 h 10166"/>
                      <a:gd name="connsiteX5" fmla="*/ 0 w 10166"/>
                      <a:gd name="connsiteY5" fmla="*/ 0 h 10166"/>
                      <a:gd name="connsiteX6" fmla="*/ 3437 w 10166"/>
                      <a:gd name="connsiteY6" fmla="*/ 9167 h 10166"/>
                      <a:gd name="connsiteX7" fmla="*/ 3437 w 10166"/>
                      <a:gd name="connsiteY7" fmla="*/ 9167 h 10166"/>
                      <a:gd name="connsiteX8" fmla="*/ 3426 w 10166"/>
                      <a:gd name="connsiteY8" fmla="*/ 10166 h 10166"/>
                      <a:gd name="connsiteX0" fmla="*/ 3426 w 10166"/>
                      <a:gd name="connsiteY0" fmla="*/ 10166 h 10166"/>
                      <a:gd name="connsiteX1" fmla="*/ 10166 w 10166"/>
                      <a:gd name="connsiteY1" fmla="*/ 10166 h 10166"/>
                      <a:gd name="connsiteX2" fmla="*/ 10166 w 10166"/>
                      <a:gd name="connsiteY2" fmla="*/ 5575 h 10166"/>
                      <a:gd name="connsiteX3" fmla="*/ 3495 w 10166"/>
                      <a:gd name="connsiteY3" fmla="*/ 5581 h 10166"/>
                      <a:gd name="connsiteX4" fmla="*/ 3445 w 10166"/>
                      <a:gd name="connsiteY4" fmla="*/ 8421 h 10166"/>
                      <a:gd name="connsiteX5" fmla="*/ 0 w 10166"/>
                      <a:gd name="connsiteY5" fmla="*/ 0 h 10166"/>
                      <a:gd name="connsiteX6" fmla="*/ 3437 w 10166"/>
                      <a:gd name="connsiteY6" fmla="*/ 9167 h 10166"/>
                      <a:gd name="connsiteX7" fmla="*/ 3437 w 10166"/>
                      <a:gd name="connsiteY7" fmla="*/ 9167 h 10166"/>
                      <a:gd name="connsiteX8" fmla="*/ 3426 w 10166"/>
                      <a:gd name="connsiteY8" fmla="*/ 10166 h 10166"/>
                      <a:gd name="connsiteX0" fmla="*/ 3426 w 10166"/>
                      <a:gd name="connsiteY0" fmla="*/ 10166 h 10166"/>
                      <a:gd name="connsiteX1" fmla="*/ 10166 w 10166"/>
                      <a:gd name="connsiteY1" fmla="*/ 10166 h 10166"/>
                      <a:gd name="connsiteX2" fmla="*/ 10166 w 10166"/>
                      <a:gd name="connsiteY2" fmla="*/ 5575 h 10166"/>
                      <a:gd name="connsiteX3" fmla="*/ 3449 w 10166"/>
                      <a:gd name="connsiteY3" fmla="*/ 5581 h 10166"/>
                      <a:gd name="connsiteX4" fmla="*/ 3445 w 10166"/>
                      <a:gd name="connsiteY4" fmla="*/ 8421 h 10166"/>
                      <a:gd name="connsiteX5" fmla="*/ 0 w 10166"/>
                      <a:gd name="connsiteY5" fmla="*/ 0 h 10166"/>
                      <a:gd name="connsiteX6" fmla="*/ 3437 w 10166"/>
                      <a:gd name="connsiteY6" fmla="*/ 9167 h 10166"/>
                      <a:gd name="connsiteX7" fmla="*/ 3437 w 10166"/>
                      <a:gd name="connsiteY7" fmla="*/ 9167 h 10166"/>
                      <a:gd name="connsiteX8" fmla="*/ 3426 w 10166"/>
                      <a:gd name="connsiteY8" fmla="*/ 10166 h 10166"/>
                      <a:gd name="connsiteX0" fmla="*/ 3426 w 10166"/>
                      <a:gd name="connsiteY0" fmla="*/ 10166 h 10166"/>
                      <a:gd name="connsiteX1" fmla="*/ 10166 w 10166"/>
                      <a:gd name="connsiteY1" fmla="*/ 10166 h 10166"/>
                      <a:gd name="connsiteX2" fmla="*/ 10166 w 10166"/>
                      <a:gd name="connsiteY2" fmla="*/ 5575 h 10166"/>
                      <a:gd name="connsiteX3" fmla="*/ 3449 w 10166"/>
                      <a:gd name="connsiteY3" fmla="*/ 5581 h 10166"/>
                      <a:gd name="connsiteX4" fmla="*/ 3445 w 10166"/>
                      <a:gd name="connsiteY4" fmla="*/ 8421 h 10166"/>
                      <a:gd name="connsiteX5" fmla="*/ 0 w 10166"/>
                      <a:gd name="connsiteY5" fmla="*/ 0 h 10166"/>
                      <a:gd name="connsiteX6" fmla="*/ 3437 w 10166"/>
                      <a:gd name="connsiteY6" fmla="*/ 9167 h 10166"/>
                      <a:gd name="connsiteX7" fmla="*/ 3437 w 10166"/>
                      <a:gd name="connsiteY7" fmla="*/ 9167 h 10166"/>
                      <a:gd name="connsiteX8" fmla="*/ 3426 w 10166"/>
                      <a:gd name="connsiteY8" fmla="*/ 10166 h 10166"/>
                      <a:gd name="connsiteX0" fmla="*/ 3426 w 10166"/>
                      <a:gd name="connsiteY0" fmla="*/ 10166 h 10166"/>
                      <a:gd name="connsiteX1" fmla="*/ 10166 w 10166"/>
                      <a:gd name="connsiteY1" fmla="*/ 10166 h 10166"/>
                      <a:gd name="connsiteX2" fmla="*/ 10166 w 10166"/>
                      <a:gd name="connsiteY2" fmla="*/ 5575 h 10166"/>
                      <a:gd name="connsiteX3" fmla="*/ 3449 w 10166"/>
                      <a:gd name="connsiteY3" fmla="*/ 5581 h 10166"/>
                      <a:gd name="connsiteX4" fmla="*/ 3445 w 10166"/>
                      <a:gd name="connsiteY4" fmla="*/ 8421 h 10166"/>
                      <a:gd name="connsiteX5" fmla="*/ 0 w 10166"/>
                      <a:gd name="connsiteY5" fmla="*/ 0 h 10166"/>
                      <a:gd name="connsiteX6" fmla="*/ 3437 w 10166"/>
                      <a:gd name="connsiteY6" fmla="*/ 9167 h 10166"/>
                      <a:gd name="connsiteX7" fmla="*/ 3437 w 10166"/>
                      <a:gd name="connsiteY7" fmla="*/ 9167 h 10166"/>
                      <a:gd name="connsiteX8" fmla="*/ 3426 w 10166"/>
                      <a:gd name="connsiteY8" fmla="*/ 10166 h 10166"/>
                      <a:gd name="connsiteX0" fmla="*/ 3426 w 10166"/>
                      <a:gd name="connsiteY0" fmla="*/ 10166 h 10166"/>
                      <a:gd name="connsiteX1" fmla="*/ 10166 w 10166"/>
                      <a:gd name="connsiteY1" fmla="*/ 10166 h 10166"/>
                      <a:gd name="connsiteX2" fmla="*/ 10166 w 10166"/>
                      <a:gd name="connsiteY2" fmla="*/ 5575 h 10166"/>
                      <a:gd name="connsiteX3" fmla="*/ 3449 w 10166"/>
                      <a:gd name="connsiteY3" fmla="*/ 5581 h 10166"/>
                      <a:gd name="connsiteX4" fmla="*/ 3445 w 10166"/>
                      <a:gd name="connsiteY4" fmla="*/ 8421 h 10166"/>
                      <a:gd name="connsiteX5" fmla="*/ 0 w 10166"/>
                      <a:gd name="connsiteY5" fmla="*/ 0 h 10166"/>
                      <a:gd name="connsiteX6" fmla="*/ 3437 w 10166"/>
                      <a:gd name="connsiteY6" fmla="*/ 9167 h 10166"/>
                      <a:gd name="connsiteX7" fmla="*/ 3437 w 10166"/>
                      <a:gd name="connsiteY7" fmla="*/ 9167 h 10166"/>
                      <a:gd name="connsiteX8" fmla="*/ 3426 w 10166"/>
                      <a:gd name="connsiteY8" fmla="*/ 10166 h 10166"/>
                      <a:gd name="connsiteX0" fmla="*/ 5651 w 12391"/>
                      <a:gd name="connsiteY0" fmla="*/ 4625 h 10747"/>
                      <a:gd name="connsiteX1" fmla="*/ 12391 w 12391"/>
                      <a:gd name="connsiteY1" fmla="*/ 4625 h 10747"/>
                      <a:gd name="connsiteX2" fmla="*/ 12391 w 12391"/>
                      <a:gd name="connsiteY2" fmla="*/ 34 h 10747"/>
                      <a:gd name="connsiteX3" fmla="*/ 5674 w 12391"/>
                      <a:gd name="connsiteY3" fmla="*/ 40 h 10747"/>
                      <a:gd name="connsiteX4" fmla="*/ 5670 w 12391"/>
                      <a:gd name="connsiteY4" fmla="*/ 2880 h 10747"/>
                      <a:gd name="connsiteX5" fmla="*/ 0 w 12391"/>
                      <a:gd name="connsiteY5" fmla="*/ 10747 h 10747"/>
                      <a:gd name="connsiteX6" fmla="*/ 5662 w 12391"/>
                      <a:gd name="connsiteY6" fmla="*/ 3626 h 10747"/>
                      <a:gd name="connsiteX7" fmla="*/ 5662 w 12391"/>
                      <a:gd name="connsiteY7" fmla="*/ 3626 h 10747"/>
                      <a:gd name="connsiteX8" fmla="*/ 5651 w 12391"/>
                      <a:gd name="connsiteY8" fmla="*/ 4625 h 10747"/>
                      <a:gd name="connsiteX0" fmla="*/ 5962 w 12702"/>
                      <a:gd name="connsiteY0" fmla="*/ 4625 h 10711"/>
                      <a:gd name="connsiteX1" fmla="*/ 12702 w 12702"/>
                      <a:gd name="connsiteY1" fmla="*/ 4625 h 10711"/>
                      <a:gd name="connsiteX2" fmla="*/ 12702 w 12702"/>
                      <a:gd name="connsiteY2" fmla="*/ 34 h 10711"/>
                      <a:gd name="connsiteX3" fmla="*/ 5985 w 12702"/>
                      <a:gd name="connsiteY3" fmla="*/ 40 h 10711"/>
                      <a:gd name="connsiteX4" fmla="*/ 5981 w 12702"/>
                      <a:gd name="connsiteY4" fmla="*/ 2880 h 10711"/>
                      <a:gd name="connsiteX5" fmla="*/ 0 w 12702"/>
                      <a:gd name="connsiteY5" fmla="*/ 10711 h 10711"/>
                      <a:gd name="connsiteX6" fmla="*/ 5973 w 12702"/>
                      <a:gd name="connsiteY6" fmla="*/ 3626 h 10711"/>
                      <a:gd name="connsiteX7" fmla="*/ 5973 w 12702"/>
                      <a:gd name="connsiteY7" fmla="*/ 3626 h 10711"/>
                      <a:gd name="connsiteX8" fmla="*/ 5962 w 12702"/>
                      <a:gd name="connsiteY8" fmla="*/ 4625 h 10711"/>
                      <a:gd name="connsiteX0" fmla="*/ 5962 w 12702"/>
                      <a:gd name="connsiteY0" fmla="*/ 4625 h 10711"/>
                      <a:gd name="connsiteX1" fmla="*/ 12702 w 12702"/>
                      <a:gd name="connsiteY1" fmla="*/ 4625 h 10711"/>
                      <a:gd name="connsiteX2" fmla="*/ 12702 w 12702"/>
                      <a:gd name="connsiteY2" fmla="*/ 34 h 10711"/>
                      <a:gd name="connsiteX3" fmla="*/ 5985 w 12702"/>
                      <a:gd name="connsiteY3" fmla="*/ 40 h 10711"/>
                      <a:gd name="connsiteX4" fmla="*/ 5981 w 12702"/>
                      <a:gd name="connsiteY4" fmla="*/ 2514 h 10711"/>
                      <a:gd name="connsiteX5" fmla="*/ 0 w 12702"/>
                      <a:gd name="connsiteY5" fmla="*/ 10711 h 10711"/>
                      <a:gd name="connsiteX6" fmla="*/ 5973 w 12702"/>
                      <a:gd name="connsiteY6" fmla="*/ 3626 h 10711"/>
                      <a:gd name="connsiteX7" fmla="*/ 5973 w 12702"/>
                      <a:gd name="connsiteY7" fmla="*/ 3626 h 10711"/>
                      <a:gd name="connsiteX8" fmla="*/ 5962 w 12702"/>
                      <a:gd name="connsiteY8" fmla="*/ 4625 h 10711"/>
                      <a:gd name="connsiteX0" fmla="*/ 5962 w 12702"/>
                      <a:gd name="connsiteY0" fmla="*/ 4625 h 10711"/>
                      <a:gd name="connsiteX1" fmla="*/ 12702 w 12702"/>
                      <a:gd name="connsiteY1" fmla="*/ 4625 h 10711"/>
                      <a:gd name="connsiteX2" fmla="*/ 12702 w 12702"/>
                      <a:gd name="connsiteY2" fmla="*/ 34 h 10711"/>
                      <a:gd name="connsiteX3" fmla="*/ 5985 w 12702"/>
                      <a:gd name="connsiteY3" fmla="*/ 40 h 10711"/>
                      <a:gd name="connsiteX4" fmla="*/ 6023 w 12702"/>
                      <a:gd name="connsiteY4" fmla="*/ 2972 h 10711"/>
                      <a:gd name="connsiteX5" fmla="*/ 0 w 12702"/>
                      <a:gd name="connsiteY5" fmla="*/ 10711 h 10711"/>
                      <a:gd name="connsiteX6" fmla="*/ 5973 w 12702"/>
                      <a:gd name="connsiteY6" fmla="*/ 3626 h 10711"/>
                      <a:gd name="connsiteX7" fmla="*/ 5973 w 12702"/>
                      <a:gd name="connsiteY7" fmla="*/ 3626 h 10711"/>
                      <a:gd name="connsiteX8" fmla="*/ 5962 w 12702"/>
                      <a:gd name="connsiteY8" fmla="*/ 4625 h 10711"/>
                      <a:gd name="connsiteX0" fmla="*/ 5962 w 12702"/>
                      <a:gd name="connsiteY0" fmla="*/ 4625 h 10711"/>
                      <a:gd name="connsiteX1" fmla="*/ 12702 w 12702"/>
                      <a:gd name="connsiteY1" fmla="*/ 4625 h 10711"/>
                      <a:gd name="connsiteX2" fmla="*/ 12702 w 12702"/>
                      <a:gd name="connsiteY2" fmla="*/ 34 h 10711"/>
                      <a:gd name="connsiteX3" fmla="*/ 5985 w 12702"/>
                      <a:gd name="connsiteY3" fmla="*/ 40 h 10711"/>
                      <a:gd name="connsiteX4" fmla="*/ 6065 w 12702"/>
                      <a:gd name="connsiteY4" fmla="*/ 2789 h 10711"/>
                      <a:gd name="connsiteX5" fmla="*/ 0 w 12702"/>
                      <a:gd name="connsiteY5" fmla="*/ 10711 h 10711"/>
                      <a:gd name="connsiteX6" fmla="*/ 5973 w 12702"/>
                      <a:gd name="connsiteY6" fmla="*/ 3626 h 10711"/>
                      <a:gd name="connsiteX7" fmla="*/ 5973 w 12702"/>
                      <a:gd name="connsiteY7" fmla="*/ 3626 h 10711"/>
                      <a:gd name="connsiteX8" fmla="*/ 5962 w 12702"/>
                      <a:gd name="connsiteY8" fmla="*/ 4625 h 10711"/>
                      <a:gd name="connsiteX0" fmla="*/ 5962 w 12702"/>
                      <a:gd name="connsiteY0" fmla="*/ 4625 h 10711"/>
                      <a:gd name="connsiteX1" fmla="*/ 12702 w 12702"/>
                      <a:gd name="connsiteY1" fmla="*/ 4625 h 10711"/>
                      <a:gd name="connsiteX2" fmla="*/ 12702 w 12702"/>
                      <a:gd name="connsiteY2" fmla="*/ 34 h 10711"/>
                      <a:gd name="connsiteX3" fmla="*/ 5985 w 12702"/>
                      <a:gd name="connsiteY3" fmla="*/ 40 h 10711"/>
                      <a:gd name="connsiteX4" fmla="*/ 6018 w 12702"/>
                      <a:gd name="connsiteY4" fmla="*/ 2789 h 10711"/>
                      <a:gd name="connsiteX5" fmla="*/ 0 w 12702"/>
                      <a:gd name="connsiteY5" fmla="*/ 10711 h 10711"/>
                      <a:gd name="connsiteX6" fmla="*/ 5973 w 12702"/>
                      <a:gd name="connsiteY6" fmla="*/ 3626 h 10711"/>
                      <a:gd name="connsiteX7" fmla="*/ 5973 w 12702"/>
                      <a:gd name="connsiteY7" fmla="*/ 3626 h 10711"/>
                      <a:gd name="connsiteX8" fmla="*/ 5962 w 12702"/>
                      <a:gd name="connsiteY8" fmla="*/ 4625 h 10711"/>
                      <a:gd name="connsiteX0" fmla="*/ 5962 w 12702"/>
                      <a:gd name="connsiteY0" fmla="*/ 4625 h 10711"/>
                      <a:gd name="connsiteX1" fmla="*/ 12702 w 12702"/>
                      <a:gd name="connsiteY1" fmla="*/ 4625 h 10711"/>
                      <a:gd name="connsiteX2" fmla="*/ 12702 w 12702"/>
                      <a:gd name="connsiteY2" fmla="*/ 34 h 10711"/>
                      <a:gd name="connsiteX3" fmla="*/ 5985 w 12702"/>
                      <a:gd name="connsiteY3" fmla="*/ 40 h 10711"/>
                      <a:gd name="connsiteX4" fmla="*/ 5994 w 12702"/>
                      <a:gd name="connsiteY4" fmla="*/ 2892 h 10711"/>
                      <a:gd name="connsiteX5" fmla="*/ 0 w 12702"/>
                      <a:gd name="connsiteY5" fmla="*/ 10711 h 10711"/>
                      <a:gd name="connsiteX6" fmla="*/ 5973 w 12702"/>
                      <a:gd name="connsiteY6" fmla="*/ 3626 h 10711"/>
                      <a:gd name="connsiteX7" fmla="*/ 5973 w 12702"/>
                      <a:gd name="connsiteY7" fmla="*/ 3626 h 10711"/>
                      <a:gd name="connsiteX8" fmla="*/ 5962 w 12702"/>
                      <a:gd name="connsiteY8" fmla="*/ 4625 h 10711"/>
                      <a:gd name="connsiteX0" fmla="*/ 6031 w 12771"/>
                      <a:gd name="connsiteY0" fmla="*/ 4625 h 8385"/>
                      <a:gd name="connsiteX1" fmla="*/ 12771 w 12771"/>
                      <a:gd name="connsiteY1" fmla="*/ 4625 h 8385"/>
                      <a:gd name="connsiteX2" fmla="*/ 12771 w 12771"/>
                      <a:gd name="connsiteY2" fmla="*/ 34 h 8385"/>
                      <a:gd name="connsiteX3" fmla="*/ 6054 w 12771"/>
                      <a:gd name="connsiteY3" fmla="*/ 40 h 8385"/>
                      <a:gd name="connsiteX4" fmla="*/ 6063 w 12771"/>
                      <a:gd name="connsiteY4" fmla="*/ 2892 h 8385"/>
                      <a:gd name="connsiteX5" fmla="*/ 0 w 12771"/>
                      <a:gd name="connsiteY5" fmla="*/ 8385 h 8385"/>
                      <a:gd name="connsiteX6" fmla="*/ 6042 w 12771"/>
                      <a:gd name="connsiteY6" fmla="*/ 3626 h 8385"/>
                      <a:gd name="connsiteX7" fmla="*/ 6042 w 12771"/>
                      <a:gd name="connsiteY7" fmla="*/ 3626 h 8385"/>
                      <a:gd name="connsiteX8" fmla="*/ 6031 w 12771"/>
                      <a:gd name="connsiteY8" fmla="*/ 4625 h 8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771" h="8385">
                        <a:moveTo>
                          <a:pt x="6031" y="4625"/>
                        </a:moveTo>
                        <a:lnTo>
                          <a:pt x="12771" y="4625"/>
                        </a:lnTo>
                        <a:lnTo>
                          <a:pt x="12771" y="34"/>
                        </a:lnTo>
                        <a:cubicBezTo>
                          <a:pt x="11751" y="-41"/>
                          <a:pt x="9339" y="32"/>
                          <a:pt x="6054" y="40"/>
                        </a:cubicBezTo>
                        <a:cubicBezTo>
                          <a:pt x="6054" y="2175"/>
                          <a:pt x="6060" y="2847"/>
                          <a:pt x="6063" y="2892"/>
                        </a:cubicBezTo>
                        <a:lnTo>
                          <a:pt x="0" y="8385"/>
                        </a:lnTo>
                        <a:lnTo>
                          <a:pt x="6042" y="3626"/>
                        </a:lnTo>
                        <a:lnTo>
                          <a:pt x="6042" y="3626"/>
                        </a:lnTo>
                        <a:cubicBezTo>
                          <a:pt x="6038" y="3959"/>
                          <a:pt x="6035" y="4292"/>
                          <a:pt x="6031" y="4625"/>
                        </a:cubicBezTo>
                        <a:close/>
                      </a:path>
                    </a:pathLst>
                  </a:custGeom>
                  <a:grpFill/>
                  <a:ln w="9525">
                    <a:solidFill>
                      <a:schemeClr val="tx1"/>
                    </a:solidFill>
                    <a:round/>
                    <a:headEnd/>
                    <a:tailEnd/>
                  </a:ln>
                </p:spPr>
                <p:txBody>
                  <a:bodyPr wrap="none" anchor="ctr"/>
                  <a:lstStyle/>
                  <a:p>
                    <a:endParaRPr lang="en-US" sz="1350"/>
                  </a:p>
                </p:txBody>
              </p:sp>
              <p:sp>
                <p:nvSpPr>
                  <p:cNvPr id="271" name="TextBox 207"/>
                  <p:cNvSpPr txBox="1">
                    <a:spLocks noChangeArrowheads="1"/>
                  </p:cNvSpPr>
                  <p:nvPr/>
                </p:nvSpPr>
                <p:spPr bwMode="auto">
                  <a:xfrm>
                    <a:off x="6515681" y="4802106"/>
                    <a:ext cx="1963057" cy="495863"/>
                  </a:xfrm>
                  <a:prstGeom prst="rect">
                    <a:avLst/>
                  </a:prstGeom>
                  <a:grpFill/>
                  <a:ln w="9525">
                    <a:noFill/>
                    <a:miter lim="800000"/>
                    <a:headEnd/>
                    <a:tailEnd/>
                  </a:ln>
                </p:spPr>
                <p:txBody>
                  <a:bodyPr wrap="square" lIns="34290" tIns="0" rIns="0" bIns="0">
                    <a:spAutoFit/>
                  </a:bodyPr>
                  <a:lstStyle/>
                  <a:p>
                    <a:pPr>
                      <a:spcAft>
                        <a:spcPts val="150"/>
                      </a:spcAft>
                    </a:pPr>
                    <a:r>
                      <a:rPr lang="en-US" sz="900" b="1" dirty="0"/>
                      <a:t>Y-12 (NNSA Facility)</a:t>
                    </a:r>
                  </a:p>
                  <a:p>
                    <a:pPr>
                      <a:tabLst>
                        <a:tab pos="303610" algn="l"/>
                      </a:tabLst>
                    </a:pPr>
                    <a:r>
                      <a:rPr lang="en-US" sz="675" dirty="0"/>
                      <a:t>Li-6	Neutron detection</a:t>
                    </a:r>
                  </a:p>
                  <a:p>
                    <a:pPr>
                      <a:tabLst>
                        <a:tab pos="303610" algn="l"/>
                      </a:tabLst>
                    </a:pPr>
                    <a:r>
                      <a:rPr lang="en-US" sz="675" dirty="0"/>
                      <a:t>Li-7	Radiation dosimeters</a:t>
                    </a:r>
                  </a:p>
                </p:txBody>
              </p:sp>
            </p:grpSp>
            <p:grpSp>
              <p:nvGrpSpPr>
                <p:cNvPr id="259" name="Group 258"/>
                <p:cNvGrpSpPr/>
                <p:nvPr/>
              </p:nvGrpSpPr>
              <p:grpSpPr>
                <a:xfrm>
                  <a:off x="5427866" y="3417493"/>
                  <a:ext cx="3375322" cy="1441736"/>
                  <a:chOff x="5551655" y="2797963"/>
                  <a:chExt cx="3547892" cy="1343896"/>
                </a:xfrm>
              </p:grpSpPr>
              <p:sp>
                <p:nvSpPr>
                  <p:cNvPr id="268" name="Freeform 188"/>
                  <p:cNvSpPr>
                    <a:spLocks/>
                  </p:cNvSpPr>
                  <p:nvPr/>
                </p:nvSpPr>
                <p:spPr bwMode="auto">
                  <a:xfrm>
                    <a:off x="5551655" y="2797963"/>
                    <a:ext cx="3547892" cy="1341561"/>
                  </a:xfrm>
                  <a:custGeom>
                    <a:avLst/>
                    <a:gdLst>
                      <a:gd name="T0" fmla="*/ 2147483647 w 2272"/>
                      <a:gd name="T1" fmla="*/ 2147483647 h 1381"/>
                      <a:gd name="T2" fmla="*/ 2147483647 w 2272"/>
                      <a:gd name="T3" fmla="*/ 0 h 1381"/>
                      <a:gd name="T4" fmla="*/ 2147483647 w 2272"/>
                      <a:gd name="T5" fmla="*/ 0 h 1381"/>
                      <a:gd name="T6" fmla="*/ 2147483647 w 2272"/>
                      <a:gd name="T7" fmla="*/ 2147483647 h 1381"/>
                      <a:gd name="T8" fmla="*/ 0 w 2272"/>
                      <a:gd name="T9" fmla="*/ 2147483647 h 1381"/>
                      <a:gd name="T10" fmla="*/ 2147483647 w 2272"/>
                      <a:gd name="T11" fmla="*/ 2147483647 h 1381"/>
                      <a:gd name="T12" fmla="*/ 2147483647 w 2272"/>
                      <a:gd name="T13" fmla="*/ 2147483647 h 1381"/>
                      <a:gd name="T14" fmla="*/ 2147483647 w 2272"/>
                      <a:gd name="T15" fmla="*/ 2147483647 h 1381"/>
                      <a:gd name="T16" fmla="*/ 0 60000 65536"/>
                      <a:gd name="T17" fmla="*/ 0 60000 65536"/>
                      <a:gd name="T18" fmla="*/ 0 60000 65536"/>
                      <a:gd name="T19" fmla="*/ 0 60000 65536"/>
                      <a:gd name="T20" fmla="*/ 0 60000 65536"/>
                      <a:gd name="T21" fmla="*/ 0 60000 65536"/>
                      <a:gd name="T22" fmla="*/ 0 60000 65536"/>
                      <a:gd name="T23" fmla="*/ 0 60000 65536"/>
                      <a:gd name="T24" fmla="*/ 0 w 2272"/>
                      <a:gd name="T25" fmla="*/ 0 h 1381"/>
                      <a:gd name="T26" fmla="*/ 2272 w 2272"/>
                      <a:gd name="T27" fmla="*/ 1381 h 1381"/>
                      <a:gd name="connsiteX0" fmla="*/ 9914 w 9914"/>
                      <a:gd name="connsiteY0" fmla="*/ 10000 h 10000"/>
                      <a:gd name="connsiteX1" fmla="*/ 9914 w 9914"/>
                      <a:gd name="connsiteY1" fmla="*/ 0 h 10000"/>
                      <a:gd name="connsiteX2" fmla="*/ 4368 w 9914"/>
                      <a:gd name="connsiteY2" fmla="*/ 0 h 10000"/>
                      <a:gd name="connsiteX3" fmla="*/ 4342 w 9914"/>
                      <a:gd name="connsiteY3" fmla="*/ 2368 h 10000"/>
                      <a:gd name="connsiteX4" fmla="*/ 0 w 9914"/>
                      <a:gd name="connsiteY4" fmla="*/ 6440 h 10000"/>
                      <a:gd name="connsiteX5" fmla="*/ 4368 w 9914"/>
                      <a:gd name="connsiteY5" fmla="*/ 3295 h 10000"/>
                      <a:gd name="connsiteX6" fmla="*/ 4368 w 9914"/>
                      <a:gd name="connsiteY6" fmla="*/ 10000 h 10000"/>
                      <a:gd name="connsiteX7" fmla="*/ 9914 w 9914"/>
                      <a:gd name="connsiteY7" fmla="*/ 10000 h 10000"/>
                      <a:gd name="connsiteX0" fmla="*/ 10029 w 10029"/>
                      <a:gd name="connsiteY0" fmla="*/ 10000 h 10000"/>
                      <a:gd name="connsiteX1" fmla="*/ 10029 w 10029"/>
                      <a:gd name="connsiteY1" fmla="*/ 0 h 10000"/>
                      <a:gd name="connsiteX2" fmla="*/ 4435 w 10029"/>
                      <a:gd name="connsiteY2" fmla="*/ 0 h 10000"/>
                      <a:gd name="connsiteX3" fmla="*/ 4409 w 10029"/>
                      <a:gd name="connsiteY3" fmla="*/ 2368 h 10000"/>
                      <a:gd name="connsiteX4" fmla="*/ 0 w 10029"/>
                      <a:gd name="connsiteY4" fmla="*/ 6657 h 10000"/>
                      <a:gd name="connsiteX5" fmla="*/ 4435 w 10029"/>
                      <a:gd name="connsiteY5" fmla="*/ 3295 h 10000"/>
                      <a:gd name="connsiteX6" fmla="*/ 4435 w 10029"/>
                      <a:gd name="connsiteY6" fmla="*/ 10000 h 10000"/>
                      <a:gd name="connsiteX7" fmla="*/ 10029 w 10029"/>
                      <a:gd name="connsiteY7" fmla="*/ 10000 h 10000"/>
                      <a:gd name="connsiteX0" fmla="*/ 10000 w 10000"/>
                      <a:gd name="connsiteY0" fmla="*/ 10000 h 10000"/>
                      <a:gd name="connsiteX1" fmla="*/ 10000 w 10000"/>
                      <a:gd name="connsiteY1" fmla="*/ 0 h 10000"/>
                      <a:gd name="connsiteX2" fmla="*/ 4406 w 10000"/>
                      <a:gd name="connsiteY2" fmla="*/ 0 h 10000"/>
                      <a:gd name="connsiteX3" fmla="*/ 4380 w 10000"/>
                      <a:gd name="connsiteY3" fmla="*/ 2368 h 10000"/>
                      <a:gd name="connsiteX4" fmla="*/ 0 w 10000"/>
                      <a:gd name="connsiteY4" fmla="*/ 6549 h 10000"/>
                      <a:gd name="connsiteX5" fmla="*/ 4406 w 10000"/>
                      <a:gd name="connsiteY5" fmla="*/ 3295 h 10000"/>
                      <a:gd name="connsiteX6" fmla="*/ 4406 w 10000"/>
                      <a:gd name="connsiteY6" fmla="*/ 10000 h 10000"/>
                      <a:gd name="connsiteX7" fmla="*/ 10000 w 10000"/>
                      <a:gd name="connsiteY7" fmla="*/ 10000 h 10000"/>
                      <a:gd name="connsiteX0" fmla="*/ 9689 w 9689"/>
                      <a:gd name="connsiteY0" fmla="*/ 10000 h 10000"/>
                      <a:gd name="connsiteX1" fmla="*/ 9689 w 9689"/>
                      <a:gd name="connsiteY1" fmla="*/ 0 h 10000"/>
                      <a:gd name="connsiteX2" fmla="*/ 4095 w 9689"/>
                      <a:gd name="connsiteY2" fmla="*/ 0 h 10000"/>
                      <a:gd name="connsiteX3" fmla="*/ 4069 w 9689"/>
                      <a:gd name="connsiteY3" fmla="*/ 2368 h 10000"/>
                      <a:gd name="connsiteX4" fmla="*/ 0 w 9689"/>
                      <a:gd name="connsiteY4" fmla="*/ 3590 h 10000"/>
                      <a:gd name="connsiteX5" fmla="*/ 4095 w 9689"/>
                      <a:gd name="connsiteY5" fmla="*/ 3295 h 10000"/>
                      <a:gd name="connsiteX6" fmla="*/ 4095 w 9689"/>
                      <a:gd name="connsiteY6" fmla="*/ 10000 h 10000"/>
                      <a:gd name="connsiteX7" fmla="*/ 9689 w 9689"/>
                      <a:gd name="connsiteY7" fmla="*/ 10000 h 10000"/>
                      <a:gd name="connsiteX0" fmla="*/ 10000 w 10000"/>
                      <a:gd name="connsiteY0" fmla="*/ 10000 h 10000"/>
                      <a:gd name="connsiteX1" fmla="*/ 10000 w 10000"/>
                      <a:gd name="connsiteY1" fmla="*/ 0 h 10000"/>
                      <a:gd name="connsiteX2" fmla="*/ 4226 w 10000"/>
                      <a:gd name="connsiteY2" fmla="*/ 0 h 10000"/>
                      <a:gd name="connsiteX3" fmla="*/ 4212 w 10000"/>
                      <a:gd name="connsiteY3" fmla="*/ 801 h 10000"/>
                      <a:gd name="connsiteX4" fmla="*/ 0 w 10000"/>
                      <a:gd name="connsiteY4" fmla="*/ 3590 h 10000"/>
                      <a:gd name="connsiteX5" fmla="*/ 4226 w 10000"/>
                      <a:gd name="connsiteY5" fmla="*/ 3295 h 10000"/>
                      <a:gd name="connsiteX6" fmla="*/ 4226 w 10000"/>
                      <a:gd name="connsiteY6" fmla="*/ 10000 h 10000"/>
                      <a:gd name="connsiteX7" fmla="*/ 10000 w 10000"/>
                      <a:gd name="connsiteY7" fmla="*/ 10000 h 10000"/>
                      <a:gd name="connsiteX0" fmla="*/ 10000 w 10000"/>
                      <a:gd name="connsiteY0" fmla="*/ 10000 h 10000"/>
                      <a:gd name="connsiteX1" fmla="*/ 10000 w 10000"/>
                      <a:gd name="connsiteY1" fmla="*/ 0 h 10000"/>
                      <a:gd name="connsiteX2" fmla="*/ 4226 w 10000"/>
                      <a:gd name="connsiteY2" fmla="*/ 0 h 10000"/>
                      <a:gd name="connsiteX3" fmla="*/ 4212 w 10000"/>
                      <a:gd name="connsiteY3" fmla="*/ 801 h 10000"/>
                      <a:gd name="connsiteX4" fmla="*/ 0 w 10000"/>
                      <a:gd name="connsiteY4" fmla="*/ 3590 h 10000"/>
                      <a:gd name="connsiteX5" fmla="*/ 4214 w 10000"/>
                      <a:gd name="connsiteY5" fmla="*/ 1132 h 10000"/>
                      <a:gd name="connsiteX6" fmla="*/ 4226 w 10000"/>
                      <a:gd name="connsiteY6" fmla="*/ 10000 h 10000"/>
                      <a:gd name="connsiteX7" fmla="*/ 10000 w 10000"/>
                      <a:gd name="connsiteY7" fmla="*/ 10000 h 10000"/>
                      <a:gd name="connsiteX0" fmla="*/ 9875 w 9875"/>
                      <a:gd name="connsiteY0" fmla="*/ 10000 h 10000"/>
                      <a:gd name="connsiteX1" fmla="*/ 9875 w 9875"/>
                      <a:gd name="connsiteY1" fmla="*/ 0 h 10000"/>
                      <a:gd name="connsiteX2" fmla="*/ 4101 w 9875"/>
                      <a:gd name="connsiteY2" fmla="*/ 0 h 10000"/>
                      <a:gd name="connsiteX3" fmla="*/ 4087 w 9875"/>
                      <a:gd name="connsiteY3" fmla="*/ 801 h 10000"/>
                      <a:gd name="connsiteX4" fmla="*/ 0 w 9875"/>
                      <a:gd name="connsiteY4" fmla="*/ 3339 h 10000"/>
                      <a:gd name="connsiteX5" fmla="*/ 4089 w 9875"/>
                      <a:gd name="connsiteY5" fmla="*/ 1132 h 10000"/>
                      <a:gd name="connsiteX6" fmla="*/ 4101 w 9875"/>
                      <a:gd name="connsiteY6" fmla="*/ 10000 h 10000"/>
                      <a:gd name="connsiteX7" fmla="*/ 9875 w 9875"/>
                      <a:gd name="connsiteY7" fmla="*/ 10000 h 10000"/>
                      <a:gd name="connsiteX0" fmla="*/ 10159 w 10159"/>
                      <a:gd name="connsiteY0" fmla="*/ 10000 h 10000"/>
                      <a:gd name="connsiteX1" fmla="*/ 10159 w 10159"/>
                      <a:gd name="connsiteY1" fmla="*/ 0 h 10000"/>
                      <a:gd name="connsiteX2" fmla="*/ 4312 w 10159"/>
                      <a:gd name="connsiteY2" fmla="*/ 0 h 10000"/>
                      <a:gd name="connsiteX3" fmla="*/ 4298 w 10159"/>
                      <a:gd name="connsiteY3" fmla="*/ 801 h 10000"/>
                      <a:gd name="connsiteX4" fmla="*/ 0 w 10159"/>
                      <a:gd name="connsiteY4" fmla="*/ 3339 h 10000"/>
                      <a:gd name="connsiteX5" fmla="*/ 4300 w 10159"/>
                      <a:gd name="connsiteY5" fmla="*/ 1132 h 10000"/>
                      <a:gd name="connsiteX6" fmla="*/ 4312 w 10159"/>
                      <a:gd name="connsiteY6" fmla="*/ 10000 h 10000"/>
                      <a:gd name="connsiteX7" fmla="*/ 10159 w 10159"/>
                      <a:gd name="connsiteY7" fmla="*/ 10000 h 10000"/>
                      <a:gd name="connsiteX0" fmla="*/ 10159 w 10159"/>
                      <a:gd name="connsiteY0" fmla="*/ 10000 h 10000"/>
                      <a:gd name="connsiteX1" fmla="*/ 10159 w 10159"/>
                      <a:gd name="connsiteY1" fmla="*/ 0 h 10000"/>
                      <a:gd name="connsiteX2" fmla="*/ 4312 w 10159"/>
                      <a:gd name="connsiteY2" fmla="*/ 0 h 10000"/>
                      <a:gd name="connsiteX3" fmla="*/ 4298 w 10159"/>
                      <a:gd name="connsiteY3" fmla="*/ 801 h 10000"/>
                      <a:gd name="connsiteX4" fmla="*/ 0 w 10159"/>
                      <a:gd name="connsiteY4" fmla="*/ 3339 h 10000"/>
                      <a:gd name="connsiteX5" fmla="*/ 4300 w 10159"/>
                      <a:gd name="connsiteY5" fmla="*/ 1433 h 10000"/>
                      <a:gd name="connsiteX6" fmla="*/ 4312 w 10159"/>
                      <a:gd name="connsiteY6" fmla="*/ 10000 h 10000"/>
                      <a:gd name="connsiteX7" fmla="*/ 10159 w 10159"/>
                      <a:gd name="connsiteY7" fmla="*/ 10000 h 10000"/>
                      <a:gd name="connsiteX0" fmla="*/ 10159 w 10159"/>
                      <a:gd name="connsiteY0" fmla="*/ 10000 h 10000"/>
                      <a:gd name="connsiteX1" fmla="*/ 10159 w 10159"/>
                      <a:gd name="connsiteY1" fmla="*/ 0 h 10000"/>
                      <a:gd name="connsiteX2" fmla="*/ 4312 w 10159"/>
                      <a:gd name="connsiteY2" fmla="*/ 0 h 10000"/>
                      <a:gd name="connsiteX3" fmla="*/ 4298 w 10159"/>
                      <a:gd name="connsiteY3" fmla="*/ 801 h 10000"/>
                      <a:gd name="connsiteX4" fmla="*/ 0 w 10159"/>
                      <a:gd name="connsiteY4" fmla="*/ 3339 h 10000"/>
                      <a:gd name="connsiteX5" fmla="*/ 4300 w 10159"/>
                      <a:gd name="connsiteY5" fmla="*/ 1283 h 10000"/>
                      <a:gd name="connsiteX6" fmla="*/ 4312 w 10159"/>
                      <a:gd name="connsiteY6" fmla="*/ 10000 h 10000"/>
                      <a:gd name="connsiteX7" fmla="*/ 10159 w 10159"/>
                      <a:gd name="connsiteY7" fmla="*/ 10000 h 10000"/>
                      <a:gd name="connsiteX0" fmla="*/ 10301 w 10301"/>
                      <a:gd name="connsiteY0" fmla="*/ 10000 h 10000"/>
                      <a:gd name="connsiteX1" fmla="*/ 10301 w 10301"/>
                      <a:gd name="connsiteY1" fmla="*/ 0 h 10000"/>
                      <a:gd name="connsiteX2" fmla="*/ 4454 w 10301"/>
                      <a:gd name="connsiteY2" fmla="*/ 0 h 10000"/>
                      <a:gd name="connsiteX3" fmla="*/ 4440 w 10301"/>
                      <a:gd name="connsiteY3" fmla="*/ 801 h 10000"/>
                      <a:gd name="connsiteX4" fmla="*/ 0 w 10301"/>
                      <a:gd name="connsiteY4" fmla="*/ 2424 h 10000"/>
                      <a:gd name="connsiteX5" fmla="*/ 4442 w 10301"/>
                      <a:gd name="connsiteY5" fmla="*/ 1283 h 10000"/>
                      <a:gd name="connsiteX6" fmla="*/ 4454 w 10301"/>
                      <a:gd name="connsiteY6" fmla="*/ 10000 h 10000"/>
                      <a:gd name="connsiteX7" fmla="*/ 10301 w 10301"/>
                      <a:gd name="connsiteY7" fmla="*/ 10000 h 10000"/>
                      <a:gd name="connsiteX0" fmla="*/ 10124 w 10124"/>
                      <a:gd name="connsiteY0" fmla="*/ 10000 h 10000"/>
                      <a:gd name="connsiteX1" fmla="*/ 10124 w 10124"/>
                      <a:gd name="connsiteY1" fmla="*/ 0 h 10000"/>
                      <a:gd name="connsiteX2" fmla="*/ 4277 w 10124"/>
                      <a:gd name="connsiteY2" fmla="*/ 0 h 10000"/>
                      <a:gd name="connsiteX3" fmla="*/ 4263 w 10124"/>
                      <a:gd name="connsiteY3" fmla="*/ 801 h 10000"/>
                      <a:gd name="connsiteX4" fmla="*/ 0 w 10124"/>
                      <a:gd name="connsiteY4" fmla="*/ 2293 h 10000"/>
                      <a:gd name="connsiteX5" fmla="*/ 4265 w 10124"/>
                      <a:gd name="connsiteY5" fmla="*/ 1283 h 10000"/>
                      <a:gd name="connsiteX6" fmla="*/ 4277 w 10124"/>
                      <a:gd name="connsiteY6" fmla="*/ 10000 h 10000"/>
                      <a:gd name="connsiteX7" fmla="*/ 10124 w 10124"/>
                      <a:gd name="connsiteY7" fmla="*/ 10000 h 10000"/>
                      <a:gd name="connsiteX0" fmla="*/ 10124 w 10124"/>
                      <a:gd name="connsiteY0" fmla="*/ 10000 h 10000"/>
                      <a:gd name="connsiteX1" fmla="*/ 10124 w 10124"/>
                      <a:gd name="connsiteY1" fmla="*/ 0 h 10000"/>
                      <a:gd name="connsiteX2" fmla="*/ 4277 w 10124"/>
                      <a:gd name="connsiteY2" fmla="*/ 0 h 10000"/>
                      <a:gd name="connsiteX3" fmla="*/ 4263 w 10124"/>
                      <a:gd name="connsiteY3" fmla="*/ 801 h 10000"/>
                      <a:gd name="connsiteX4" fmla="*/ 0 w 10124"/>
                      <a:gd name="connsiteY4" fmla="*/ 2293 h 10000"/>
                      <a:gd name="connsiteX5" fmla="*/ 4265 w 10124"/>
                      <a:gd name="connsiteY5" fmla="*/ 1283 h 10000"/>
                      <a:gd name="connsiteX6" fmla="*/ 4277 w 10124"/>
                      <a:gd name="connsiteY6" fmla="*/ 10000 h 10000"/>
                      <a:gd name="connsiteX7" fmla="*/ 10124 w 10124"/>
                      <a:gd name="connsiteY7" fmla="*/ 10000 h 10000"/>
                      <a:gd name="connsiteX0" fmla="*/ 10124 w 10124"/>
                      <a:gd name="connsiteY0" fmla="*/ 10000 h 10000"/>
                      <a:gd name="connsiteX1" fmla="*/ 10124 w 10124"/>
                      <a:gd name="connsiteY1" fmla="*/ 0 h 10000"/>
                      <a:gd name="connsiteX2" fmla="*/ 4277 w 10124"/>
                      <a:gd name="connsiteY2" fmla="*/ 0 h 10000"/>
                      <a:gd name="connsiteX3" fmla="*/ 4263 w 10124"/>
                      <a:gd name="connsiteY3" fmla="*/ 801 h 10000"/>
                      <a:gd name="connsiteX4" fmla="*/ 0 w 10124"/>
                      <a:gd name="connsiteY4" fmla="*/ 2293 h 10000"/>
                      <a:gd name="connsiteX5" fmla="*/ 4265 w 10124"/>
                      <a:gd name="connsiteY5" fmla="*/ 1283 h 10000"/>
                      <a:gd name="connsiteX6" fmla="*/ 4277 w 10124"/>
                      <a:gd name="connsiteY6" fmla="*/ 10000 h 10000"/>
                      <a:gd name="connsiteX7" fmla="*/ 10124 w 10124"/>
                      <a:gd name="connsiteY7" fmla="*/ 10000 h 10000"/>
                      <a:gd name="connsiteX0" fmla="*/ 10124 w 10124"/>
                      <a:gd name="connsiteY0" fmla="*/ 10000 h 10000"/>
                      <a:gd name="connsiteX1" fmla="*/ 10124 w 10124"/>
                      <a:gd name="connsiteY1" fmla="*/ 0 h 10000"/>
                      <a:gd name="connsiteX2" fmla="*/ 4277 w 10124"/>
                      <a:gd name="connsiteY2" fmla="*/ 0 h 10000"/>
                      <a:gd name="connsiteX3" fmla="*/ 4263 w 10124"/>
                      <a:gd name="connsiteY3" fmla="*/ 801 h 10000"/>
                      <a:gd name="connsiteX4" fmla="*/ 0 w 10124"/>
                      <a:gd name="connsiteY4" fmla="*/ 2293 h 10000"/>
                      <a:gd name="connsiteX5" fmla="*/ 4265 w 10124"/>
                      <a:gd name="connsiteY5" fmla="*/ 1283 h 10000"/>
                      <a:gd name="connsiteX6" fmla="*/ 4277 w 10124"/>
                      <a:gd name="connsiteY6" fmla="*/ 10000 h 10000"/>
                      <a:gd name="connsiteX7" fmla="*/ 10124 w 10124"/>
                      <a:gd name="connsiteY7" fmla="*/ 10000 h 10000"/>
                      <a:gd name="connsiteX0" fmla="*/ 10124 w 10124"/>
                      <a:gd name="connsiteY0" fmla="*/ 10000 h 10000"/>
                      <a:gd name="connsiteX1" fmla="*/ 10124 w 10124"/>
                      <a:gd name="connsiteY1" fmla="*/ 0 h 10000"/>
                      <a:gd name="connsiteX2" fmla="*/ 4277 w 10124"/>
                      <a:gd name="connsiteY2" fmla="*/ 0 h 10000"/>
                      <a:gd name="connsiteX3" fmla="*/ 4263 w 10124"/>
                      <a:gd name="connsiteY3" fmla="*/ 801 h 10000"/>
                      <a:gd name="connsiteX4" fmla="*/ 0 w 10124"/>
                      <a:gd name="connsiteY4" fmla="*/ 2293 h 10000"/>
                      <a:gd name="connsiteX5" fmla="*/ 4265 w 10124"/>
                      <a:gd name="connsiteY5" fmla="*/ 1283 h 10000"/>
                      <a:gd name="connsiteX6" fmla="*/ 4277 w 10124"/>
                      <a:gd name="connsiteY6" fmla="*/ 10000 h 10000"/>
                      <a:gd name="connsiteX7" fmla="*/ 10124 w 10124"/>
                      <a:gd name="connsiteY7" fmla="*/ 10000 h 10000"/>
                      <a:gd name="connsiteX0" fmla="*/ 10124 w 10124"/>
                      <a:gd name="connsiteY0" fmla="*/ 10000 h 10000"/>
                      <a:gd name="connsiteX1" fmla="*/ 10124 w 10124"/>
                      <a:gd name="connsiteY1" fmla="*/ 0 h 10000"/>
                      <a:gd name="connsiteX2" fmla="*/ 4277 w 10124"/>
                      <a:gd name="connsiteY2" fmla="*/ 0 h 10000"/>
                      <a:gd name="connsiteX3" fmla="*/ 4263 w 10124"/>
                      <a:gd name="connsiteY3" fmla="*/ 801 h 10000"/>
                      <a:gd name="connsiteX4" fmla="*/ 0 w 10124"/>
                      <a:gd name="connsiteY4" fmla="*/ 2243 h 10000"/>
                      <a:gd name="connsiteX5" fmla="*/ 4265 w 10124"/>
                      <a:gd name="connsiteY5" fmla="*/ 1283 h 10000"/>
                      <a:gd name="connsiteX6" fmla="*/ 4277 w 10124"/>
                      <a:gd name="connsiteY6" fmla="*/ 10000 h 10000"/>
                      <a:gd name="connsiteX7" fmla="*/ 10124 w 10124"/>
                      <a:gd name="connsiteY7" fmla="*/ 10000 h 10000"/>
                      <a:gd name="connsiteX0" fmla="*/ 10124 w 10124"/>
                      <a:gd name="connsiteY0" fmla="*/ 10000 h 10000"/>
                      <a:gd name="connsiteX1" fmla="*/ 10124 w 10124"/>
                      <a:gd name="connsiteY1" fmla="*/ 0 h 10000"/>
                      <a:gd name="connsiteX2" fmla="*/ 4277 w 10124"/>
                      <a:gd name="connsiteY2" fmla="*/ 0 h 10000"/>
                      <a:gd name="connsiteX3" fmla="*/ 4263 w 10124"/>
                      <a:gd name="connsiteY3" fmla="*/ 801 h 10000"/>
                      <a:gd name="connsiteX4" fmla="*/ 0 w 10124"/>
                      <a:gd name="connsiteY4" fmla="*/ 2243 h 10000"/>
                      <a:gd name="connsiteX5" fmla="*/ 4265 w 10124"/>
                      <a:gd name="connsiteY5" fmla="*/ 1283 h 10000"/>
                      <a:gd name="connsiteX6" fmla="*/ 4277 w 10124"/>
                      <a:gd name="connsiteY6" fmla="*/ 10000 h 10000"/>
                      <a:gd name="connsiteX7" fmla="*/ 10124 w 10124"/>
                      <a:gd name="connsiteY7" fmla="*/ 10000 h 10000"/>
                      <a:gd name="connsiteX0" fmla="*/ 10124 w 10124"/>
                      <a:gd name="connsiteY0" fmla="*/ 10000 h 10000"/>
                      <a:gd name="connsiteX1" fmla="*/ 10124 w 10124"/>
                      <a:gd name="connsiteY1" fmla="*/ 0 h 10000"/>
                      <a:gd name="connsiteX2" fmla="*/ 4277 w 10124"/>
                      <a:gd name="connsiteY2" fmla="*/ 0 h 10000"/>
                      <a:gd name="connsiteX3" fmla="*/ 4263 w 10124"/>
                      <a:gd name="connsiteY3" fmla="*/ 801 h 10000"/>
                      <a:gd name="connsiteX4" fmla="*/ 0 w 10124"/>
                      <a:gd name="connsiteY4" fmla="*/ 2243 h 10000"/>
                      <a:gd name="connsiteX5" fmla="*/ 4265 w 10124"/>
                      <a:gd name="connsiteY5" fmla="*/ 1283 h 10000"/>
                      <a:gd name="connsiteX6" fmla="*/ 4277 w 10124"/>
                      <a:gd name="connsiteY6" fmla="*/ 10000 h 10000"/>
                      <a:gd name="connsiteX7" fmla="*/ 10124 w 10124"/>
                      <a:gd name="connsiteY7" fmla="*/ 10000 h 10000"/>
                      <a:gd name="connsiteX0" fmla="*/ 10124 w 10124"/>
                      <a:gd name="connsiteY0" fmla="*/ 10000 h 10000"/>
                      <a:gd name="connsiteX1" fmla="*/ 10124 w 10124"/>
                      <a:gd name="connsiteY1" fmla="*/ 0 h 10000"/>
                      <a:gd name="connsiteX2" fmla="*/ 4277 w 10124"/>
                      <a:gd name="connsiteY2" fmla="*/ 0 h 10000"/>
                      <a:gd name="connsiteX3" fmla="*/ 4263 w 10124"/>
                      <a:gd name="connsiteY3" fmla="*/ 801 h 10000"/>
                      <a:gd name="connsiteX4" fmla="*/ 0 w 10124"/>
                      <a:gd name="connsiteY4" fmla="*/ 2101 h 10000"/>
                      <a:gd name="connsiteX5" fmla="*/ 4265 w 10124"/>
                      <a:gd name="connsiteY5" fmla="*/ 1283 h 10000"/>
                      <a:gd name="connsiteX6" fmla="*/ 4277 w 10124"/>
                      <a:gd name="connsiteY6" fmla="*/ 10000 h 10000"/>
                      <a:gd name="connsiteX7" fmla="*/ 10124 w 10124"/>
                      <a:gd name="connsiteY7" fmla="*/ 10000 h 10000"/>
                      <a:gd name="connsiteX0" fmla="*/ 10146 w 10146"/>
                      <a:gd name="connsiteY0" fmla="*/ 10000 h 10000"/>
                      <a:gd name="connsiteX1" fmla="*/ 10146 w 10146"/>
                      <a:gd name="connsiteY1" fmla="*/ 0 h 10000"/>
                      <a:gd name="connsiteX2" fmla="*/ 4299 w 10146"/>
                      <a:gd name="connsiteY2" fmla="*/ 0 h 10000"/>
                      <a:gd name="connsiteX3" fmla="*/ 4285 w 10146"/>
                      <a:gd name="connsiteY3" fmla="*/ 801 h 10000"/>
                      <a:gd name="connsiteX4" fmla="*/ 0 w 10146"/>
                      <a:gd name="connsiteY4" fmla="*/ 1897 h 10000"/>
                      <a:gd name="connsiteX5" fmla="*/ 4287 w 10146"/>
                      <a:gd name="connsiteY5" fmla="*/ 1283 h 10000"/>
                      <a:gd name="connsiteX6" fmla="*/ 4299 w 10146"/>
                      <a:gd name="connsiteY6" fmla="*/ 10000 h 10000"/>
                      <a:gd name="connsiteX7" fmla="*/ 10146 w 10146"/>
                      <a:gd name="connsiteY7" fmla="*/ 10000 h 10000"/>
                      <a:gd name="connsiteX0" fmla="*/ 10032 w 10032"/>
                      <a:gd name="connsiteY0" fmla="*/ 10000 h 10000"/>
                      <a:gd name="connsiteX1" fmla="*/ 10032 w 10032"/>
                      <a:gd name="connsiteY1" fmla="*/ 0 h 10000"/>
                      <a:gd name="connsiteX2" fmla="*/ 4185 w 10032"/>
                      <a:gd name="connsiteY2" fmla="*/ 0 h 10000"/>
                      <a:gd name="connsiteX3" fmla="*/ 4171 w 10032"/>
                      <a:gd name="connsiteY3" fmla="*/ 801 h 10000"/>
                      <a:gd name="connsiteX4" fmla="*/ 0 w 10032"/>
                      <a:gd name="connsiteY4" fmla="*/ 2691 h 10000"/>
                      <a:gd name="connsiteX5" fmla="*/ 4173 w 10032"/>
                      <a:gd name="connsiteY5" fmla="*/ 1283 h 10000"/>
                      <a:gd name="connsiteX6" fmla="*/ 4185 w 10032"/>
                      <a:gd name="connsiteY6" fmla="*/ 10000 h 10000"/>
                      <a:gd name="connsiteX7" fmla="*/ 10032 w 10032"/>
                      <a:gd name="connsiteY7" fmla="*/ 10000 h 10000"/>
                      <a:gd name="connsiteX0" fmla="*/ 10086 w 10086"/>
                      <a:gd name="connsiteY0" fmla="*/ 10000 h 10000"/>
                      <a:gd name="connsiteX1" fmla="*/ 10086 w 10086"/>
                      <a:gd name="connsiteY1" fmla="*/ 0 h 10000"/>
                      <a:gd name="connsiteX2" fmla="*/ 4239 w 10086"/>
                      <a:gd name="connsiteY2" fmla="*/ 0 h 10000"/>
                      <a:gd name="connsiteX3" fmla="*/ 4225 w 10086"/>
                      <a:gd name="connsiteY3" fmla="*/ 801 h 10000"/>
                      <a:gd name="connsiteX4" fmla="*/ 0 w 10086"/>
                      <a:gd name="connsiteY4" fmla="*/ 2691 h 10000"/>
                      <a:gd name="connsiteX5" fmla="*/ 4227 w 10086"/>
                      <a:gd name="connsiteY5" fmla="*/ 1283 h 10000"/>
                      <a:gd name="connsiteX6" fmla="*/ 4239 w 10086"/>
                      <a:gd name="connsiteY6" fmla="*/ 10000 h 10000"/>
                      <a:gd name="connsiteX7" fmla="*/ 10086 w 10086"/>
                      <a:gd name="connsiteY7" fmla="*/ 10000 h 10000"/>
                      <a:gd name="connsiteX0" fmla="*/ 10086 w 10086"/>
                      <a:gd name="connsiteY0" fmla="*/ 10000 h 10000"/>
                      <a:gd name="connsiteX1" fmla="*/ 10086 w 10086"/>
                      <a:gd name="connsiteY1" fmla="*/ 0 h 10000"/>
                      <a:gd name="connsiteX2" fmla="*/ 4239 w 10086"/>
                      <a:gd name="connsiteY2" fmla="*/ 0 h 10000"/>
                      <a:gd name="connsiteX3" fmla="*/ 4225 w 10086"/>
                      <a:gd name="connsiteY3" fmla="*/ 801 h 10000"/>
                      <a:gd name="connsiteX4" fmla="*/ 0 w 10086"/>
                      <a:gd name="connsiteY4" fmla="*/ 2691 h 10000"/>
                      <a:gd name="connsiteX5" fmla="*/ 4227 w 10086"/>
                      <a:gd name="connsiteY5" fmla="*/ 1283 h 10000"/>
                      <a:gd name="connsiteX6" fmla="*/ 4239 w 10086"/>
                      <a:gd name="connsiteY6" fmla="*/ 10000 h 10000"/>
                      <a:gd name="connsiteX7" fmla="*/ 10086 w 10086"/>
                      <a:gd name="connsiteY7" fmla="*/ 10000 h 10000"/>
                      <a:gd name="connsiteX0" fmla="*/ 10086 w 10086"/>
                      <a:gd name="connsiteY0" fmla="*/ 10000 h 10000"/>
                      <a:gd name="connsiteX1" fmla="*/ 10086 w 10086"/>
                      <a:gd name="connsiteY1" fmla="*/ 0 h 10000"/>
                      <a:gd name="connsiteX2" fmla="*/ 4239 w 10086"/>
                      <a:gd name="connsiteY2" fmla="*/ 0 h 10000"/>
                      <a:gd name="connsiteX3" fmla="*/ 4225 w 10086"/>
                      <a:gd name="connsiteY3" fmla="*/ 801 h 10000"/>
                      <a:gd name="connsiteX4" fmla="*/ 0 w 10086"/>
                      <a:gd name="connsiteY4" fmla="*/ 2691 h 10000"/>
                      <a:gd name="connsiteX5" fmla="*/ 4227 w 10086"/>
                      <a:gd name="connsiteY5" fmla="*/ 1283 h 10000"/>
                      <a:gd name="connsiteX6" fmla="*/ 4239 w 10086"/>
                      <a:gd name="connsiteY6" fmla="*/ 10000 h 10000"/>
                      <a:gd name="connsiteX7" fmla="*/ 10086 w 10086"/>
                      <a:gd name="connsiteY7" fmla="*/ 10000 h 10000"/>
                      <a:gd name="connsiteX0" fmla="*/ 10086 w 10086"/>
                      <a:gd name="connsiteY0" fmla="*/ 10000 h 10000"/>
                      <a:gd name="connsiteX1" fmla="*/ 10086 w 10086"/>
                      <a:gd name="connsiteY1" fmla="*/ 0 h 10000"/>
                      <a:gd name="connsiteX2" fmla="*/ 4239 w 10086"/>
                      <a:gd name="connsiteY2" fmla="*/ 0 h 10000"/>
                      <a:gd name="connsiteX3" fmla="*/ 4225 w 10086"/>
                      <a:gd name="connsiteY3" fmla="*/ 801 h 10000"/>
                      <a:gd name="connsiteX4" fmla="*/ 0 w 10086"/>
                      <a:gd name="connsiteY4" fmla="*/ 2691 h 10000"/>
                      <a:gd name="connsiteX5" fmla="*/ 4227 w 10086"/>
                      <a:gd name="connsiteY5" fmla="*/ 1283 h 10000"/>
                      <a:gd name="connsiteX6" fmla="*/ 4239 w 10086"/>
                      <a:gd name="connsiteY6" fmla="*/ 10000 h 10000"/>
                      <a:gd name="connsiteX7" fmla="*/ 10086 w 10086"/>
                      <a:gd name="connsiteY7" fmla="*/ 10000 h 10000"/>
                      <a:gd name="connsiteX0" fmla="*/ 10086 w 10086"/>
                      <a:gd name="connsiteY0" fmla="*/ 10000 h 10000"/>
                      <a:gd name="connsiteX1" fmla="*/ 10086 w 10086"/>
                      <a:gd name="connsiteY1" fmla="*/ 0 h 10000"/>
                      <a:gd name="connsiteX2" fmla="*/ 4239 w 10086"/>
                      <a:gd name="connsiteY2" fmla="*/ 0 h 10000"/>
                      <a:gd name="connsiteX3" fmla="*/ 4225 w 10086"/>
                      <a:gd name="connsiteY3" fmla="*/ 801 h 10000"/>
                      <a:gd name="connsiteX4" fmla="*/ 0 w 10086"/>
                      <a:gd name="connsiteY4" fmla="*/ 2691 h 10000"/>
                      <a:gd name="connsiteX5" fmla="*/ 4227 w 10086"/>
                      <a:gd name="connsiteY5" fmla="*/ 1283 h 10000"/>
                      <a:gd name="connsiteX6" fmla="*/ 4239 w 10086"/>
                      <a:gd name="connsiteY6" fmla="*/ 10000 h 10000"/>
                      <a:gd name="connsiteX7" fmla="*/ 10086 w 10086"/>
                      <a:gd name="connsiteY7" fmla="*/ 10000 h 10000"/>
                      <a:gd name="connsiteX0" fmla="*/ 10086 w 10086"/>
                      <a:gd name="connsiteY0" fmla="*/ 10000 h 10000"/>
                      <a:gd name="connsiteX1" fmla="*/ 10086 w 10086"/>
                      <a:gd name="connsiteY1" fmla="*/ 0 h 10000"/>
                      <a:gd name="connsiteX2" fmla="*/ 4239 w 10086"/>
                      <a:gd name="connsiteY2" fmla="*/ 0 h 10000"/>
                      <a:gd name="connsiteX3" fmla="*/ 4225 w 10086"/>
                      <a:gd name="connsiteY3" fmla="*/ 801 h 10000"/>
                      <a:gd name="connsiteX4" fmla="*/ 0 w 10086"/>
                      <a:gd name="connsiteY4" fmla="*/ 2691 h 10000"/>
                      <a:gd name="connsiteX5" fmla="*/ 4227 w 10086"/>
                      <a:gd name="connsiteY5" fmla="*/ 1283 h 10000"/>
                      <a:gd name="connsiteX6" fmla="*/ 4239 w 10086"/>
                      <a:gd name="connsiteY6" fmla="*/ 10000 h 10000"/>
                      <a:gd name="connsiteX7" fmla="*/ 10086 w 10086"/>
                      <a:gd name="connsiteY7" fmla="*/ 1000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086" h="10000">
                        <a:moveTo>
                          <a:pt x="10086" y="10000"/>
                        </a:moveTo>
                        <a:lnTo>
                          <a:pt x="10086" y="0"/>
                        </a:lnTo>
                        <a:lnTo>
                          <a:pt x="4239" y="0"/>
                        </a:lnTo>
                        <a:cubicBezTo>
                          <a:pt x="4230" y="789"/>
                          <a:pt x="4234" y="12"/>
                          <a:pt x="4225" y="801"/>
                        </a:cubicBezTo>
                        <a:cubicBezTo>
                          <a:pt x="2804" y="1423"/>
                          <a:pt x="1444" y="2279"/>
                          <a:pt x="0" y="2691"/>
                        </a:cubicBezTo>
                        <a:cubicBezTo>
                          <a:pt x="1438" y="2143"/>
                          <a:pt x="2766" y="1758"/>
                          <a:pt x="4227" y="1283"/>
                        </a:cubicBezTo>
                        <a:cubicBezTo>
                          <a:pt x="4231" y="4139"/>
                          <a:pt x="4235" y="7144"/>
                          <a:pt x="4239" y="10000"/>
                        </a:cubicBezTo>
                        <a:lnTo>
                          <a:pt x="10086" y="10000"/>
                        </a:lnTo>
                        <a:close/>
                      </a:path>
                    </a:pathLst>
                  </a:custGeom>
                  <a:solidFill>
                    <a:srgbClr val="FFFF00"/>
                  </a:solidFill>
                  <a:ln w="9525">
                    <a:solidFill>
                      <a:schemeClr val="tx1"/>
                    </a:solidFill>
                    <a:round/>
                    <a:headEnd/>
                    <a:tailEnd/>
                  </a:ln>
                </p:spPr>
                <p:txBody>
                  <a:bodyPr wrap="none" anchor="ctr"/>
                  <a:lstStyle/>
                  <a:p>
                    <a:endParaRPr lang="en-US" sz="1350"/>
                  </a:p>
                </p:txBody>
              </p:sp>
              <p:sp>
                <p:nvSpPr>
                  <p:cNvPr id="269" name="TextBox 203"/>
                  <p:cNvSpPr txBox="1">
                    <a:spLocks noChangeArrowheads="1"/>
                  </p:cNvSpPr>
                  <p:nvPr/>
                </p:nvSpPr>
                <p:spPr bwMode="auto">
                  <a:xfrm>
                    <a:off x="7042151" y="2812601"/>
                    <a:ext cx="2038351" cy="1329258"/>
                  </a:xfrm>
                  <a:prstGeom prst="rect">
                    <a:avLst/>
                  </a:prstGeom>
                  <a:noFill/>
                  <a:ln w="9525">
                    <a:noFill/>
                    <a:miter lim="800000"/>
                    <a:headEnd/>
                    <a:tailEnd/>
                  </a:ln>
                </p:spPr>
                <p:txBody>
                  <a:bodyPr lIns="34290" tIns="0" rIns="0" bIns="0">
                    <a:spAutoFit/>
                  </a:bodyPr>
                  <a:lstStyle/>
                  <a:p>
                    <a:pPr>
                      <a:spcAft>
                        <a:spcPts val="150"/>
                      </a:spcAft>
                    </a:pPr>
                    <a:r>
                      <a:rPr lang="en-US" sz="900" b="1" dirty="0"/>
                      <a:t>ORNL</a:t>
                    </a:r>
                  </a:p>
                  <a:p>
                    <a:pPr>
                      <a:spcAft>
                        <a:spcPts val="75"/>
                      </a:spcAft>
                    </a:pPr>
                    <a:r>
                      <a:rPr lang="en-US" sz="750" b="1" dirty="0"/>
                      <a:t>HFIR Reactor:</a:t>
                    </a:r>
                  </a:p>
                  <a:p>
                    <a:pPr>
                      <a:tabLst>
                        <a:tab pos="303610" algn="l"/>
                      </a:tabLst>
                    </a:pPr>
                    <a:r>
                      <a:rPr lang="en-US" sz="675" dirty="0"/>
                      <a:t>Ac-227	Cancer therapy</a:t>
                    </a:r>
                  </a:p>
                  <a:p>
                    <a:pPr>
                      <a:tabLst>
                        <a:tab pos="303610" algn="l"/>
                      </a:tabLst>
                    </a:pPr>
                    <a:r>
                      <a:rPr lang="en-US" sz="675" dirty="0"/>
                      <a:t>Se-75	Industrial NDA</a:t>
                    </a:r>
                  </a:p>
                  <a:p>
                    <a:pPr>
                      <a:tabLst>
                        <a:tab pos="303610" algn="l"/>
                      </a:tabLst>
                    </a:pPr>
                    <a:r>
                      <a:rPr lang="en-US" sz="675" dirty="0"/>
                      <a:t>Cf-252	Industrial sources</a:t>
                    </a:r>
                  </a:p>
                  <a:p>
                    <a:pPr>
                      <a:tabLst>
                        <a:tab pos="303610" algn="l"/>
                      </a:tabLst>
                    </a:pPr>
                    <a:r>
                      <a:rPr lang="en-US" sz="675" dirty="0"/>
                      <a:t>W-188	Cancer therapy</a:t>
                    </a:r>
                  </a:p>
                  <a:p>
                    <a:pPr>
                      <a:spcBef>
                        <a:spcPts val="150"/>
                      </a:spcBef>
                      <a:spcAft>
                        <a:spcPts val="75"/>
                      </a:spcAft>
                    </a:pPr>
                    <a:r>
                      <a:rPr lang="en-US" sz="750" b="1" dirty="0"/>
                      <a:t>Radioisotopes Inventory:</a:t>
                    </a:r>
                  </a:p>
                  <a:p>
                    <a:pPr>
                      <a:tabLst>
                        <a:tab pos="303610" algn="l"/>
                      </a:tabLst>
                    </a:pPr>
                    <a:r>
                      <a:rPr lang="en-US" sz="675" dirty="0"/>
                      <a:t>Ac-225	Cancer therapy</a:t>
                    </a:r>
                  </a:p>
                  <a:p>
                    <a:pPr>
                      <a:tabLst>
                        <a:tab pos="303610" algn="l"/>
                      </a:tabLst>
                    </a:pPr>
                    <a:r>
                      <a:rPr lang="en-US" sz="675" dirty="0"/>
                      <a:t>Ra-223	Cancer therapy</a:t>
                    </a:r>
                  </a:p>
                </p:txBody>
              </p:sp>
            </p:grpSp>
            <p:sp>
              <p:nvSpPr>
                <p:cNvPr id="227" name="Oval 170"/>
                <p:cNvSpPr>
                  <a:spLocks noChangeArrowheads="1"/>
                </p:cNvSpPr>
                <p:nvPr/>
              </p:nvSpPr>
              <p:spPr bwMode="auto">
                <a:xfrm>
                  <a:off x="4804220" y="3105722"/>
                  <a:ext cx="52387" cy="46037"/>
                </a:xfrm>
                <a:prstGeom prst="ellipse">
                  <a:avLst/>
                </a:prstGeom>
                <a:solidFill>
                  <a:srgbClr val="E30417"/>
                </a:solidFill>
                <a:ln w="9525">
                  <a:solidFill>
                    <a:schemeClr val="tx1"/>
                  </a:solidFill>
                  <a:round/>
                  <a:headEnd/>
                  <a:tailEnd/>
                </a:ln>
              </p:spPr>
              <p:txBody>
                <a:bodyPr wrap="none" anchor="ctr"/>
                <a:lstStyle/>
                <a:p>
                  <a:endParaRPr lang="en-US" sz="1350"/>
                </a:p>
              </p:txBody>
            </p:sp>
            <p:sp>
              <p:nvSpPr>
                <p:cNvPr id="230" name="Oval 170"/>
                <p:cNvSpPr>
                  <a:spLocks noChangeArrowheads="1"/>
                </p:cNvSpPr>
                <p:nvPr/>
              </p:nvSpPr>
              <p:spPr bwMode="auto">
                <a:xfrm>
                  <a:off x="5158495" y="2996866"/>
                  <a:ext cx="52387" cy="46037"/>
                </a:xfrm>
                <a:prstGeom prst="ellipse">
                  <a:avLst/>
                </a:prstGeom>
                <a:solidFill>
                  <a:srgbClr val="E30417"/>
                </a:solidFill>
                <a:ln w="9525">
                  <a:solidFill>
                    <a:schemeClr val="tx1"/>
                  </a:solidFill>
                  <a:round/>
                  <a:headEnd/>
                  <a:tailEnd/>
                </a:ln>
              </p:spPr>
              <p:txBody>
                <a:bodyPr wrap="none" anchor="ctr"/>
                <a:lstStyle/>
                <a:p>
                  <a:endParaRPr lang="en-US" sz="1350"/>
                </a:p>
              </p:txBody>
            </p:sp>
            <p:sp>
              <p:nvSpPr>
                <p:cNvPr id="250" name="TextBox 201"/>
                <p:cNvSpPr txBox="1">
                  <a:spLocks noChangeArrowheads="1"/>
                </p:cNvSpPr>
                <p:nvPr/>
              </p:nvSpPr>
              <p:spPr bwMode="auto">
                <a:xfrm>
                  <a:off x="6687252" y="1169620"/>
                  <a:ext cx="2164083" cy="1131933"/>
                </a:xfrm>
                <a:prstGeom prst="rect">
                  <a:avLst/>
                </a:prstGeom>
                <a:noFill/>
                <a:ln w="9525">
                  <a:noFill/>
                  <a:miter lim="800000"/>
                  <a:headEnd/>
                  <a:tailEnd/>
                </a:ln>
              </p:spPr>
              <p:txBody>
                <a:bodyPr wrap="square" lIns="34290" tIns="0" rIns="0" bIns="0">
                  <a:spAutoFit/>
                </a:bodyPr>
                <a:lstStyle/>
                <a:p>
                  <a:pPr>
                    <a:spcAft>
                      <a:spcPts val="150"/>
                    </a:spcAft>
                  </a:pPr>
                  <a:r>
                    <a:rPr lang="en-US" sz="900" b="1" dirty="0"/>
                    <a:t>BNL </a:t>
                  </a:r>
                </a:p>
                <a:p>
                  <a:pPr>
                    <a:spcAft>
                      <a:spcPts val="75"/>
                    </a:spcAft>
                  </a:pPr>
                  <a:r>
                    <a:rPr lang="en-US" sz="750" b="1" dirty="0"/>
                    <a:t>Accelerator (BLIP):</a:t>
                  </a:r>
                </a:p>
                <a:p>
                  <a:pPr>
                    <a:tabLst>
                      <a:tab pos="303610" algn="l"/>
                    </a:tabLst>
                  </a:pPr>
                  <a:r>
                    <a:rPr lang="en-US" sz="675" dirty="0"/>
                    <a:t>Ac-225	Targeted cancer therapy</a:t>
                  </a:r>
                </a:p>
                <a:p>
                  <a:pPr>
                    <a:tabLst>
                      <a:tab pos="303610" algn="l"/>
                    </a:tabLst>
                  </a:pPr>
                  <a:r>
                    <a:rPr lang="en-US" sz="675" dirty="0"/>
                    <a:t>Ti-44	Sc-44 generator for PET imaging</a:t>
                  </a:r>
                </a:p>
                <a:p>
                  <a:pPr>
                    <a:tabLst>
                      <a:tab pos="303610" algn="l"/>
                    </a:tabLst>
                  </a:pPr>
                  <a:r>
                    <a:rPr lang="en-US" sz="675" dirty="0"/>
                    <a:t>Y-86	PET imaging</a:t>
                  </a:r>
                </a:p>
                <a:p>
                  <a:pPr>
                    <a:spcAft>
                      <a:spcPts val="150"/>
                    </a:spcAft>
                    <a:tabLst>
                      <a:tab pos="303610" algn="l"/>
                    </a:tabLst>
                  </a:pPr>
                  <a:r>
                    <a:rPr lang="en-US" sz="675" dirty="0"/>
                    <a:t>Cu-67	Targeted cancer therapy</a:t>
                  </a:r>
                </a:p>
                <a:p>
                  <a:pPr>
                    <a:tabLst>
                      <a:tab pos="303610" algn="l"/>
                    </a:tabLst>
                  </a:pPr>
                  <a:r>
                    <a:rPr lang="en-US" sz="750" b="1" dirty="0"/>
                    <a:t>Cyclotron (TR-19)</a:t>
                  </a:r>
                </a:p>
              </p:txBody>
            </p:sp>
          </p:grpSp>
          <p:sp>
            <p:nvSpPr>
              <p:cNvPr id="216" name="Rectangle 215">
                <a:extLst>
                  <a:ext uri="{FF2B5EF4-FFF2-40B4-BE49-F238E27FC236}">
                    <a16:creationId xmlns:a16="http://schemas.microsoft.com/office/drawing/2014/main" id="{0AD106C6-AF9F-40CA-A564-E0F2EE6BC7A6}"/>
                  </a:ext>
                </a:extLst>
              </p:cNvPr>
              <p:cNvSpPr/>
              <p:nvPr/>
            </p:nvSpPr>
            <p:spPr bwMode="auto">
              <a:xfrm>
                <a:off x="7365639" y="5511966"/>
                <a:ext cx="1523709" cy="1020367"/>
              </a:xfrm>
              <a:prstGeom prst="rect">
                <a:avLst/>
              </a:prstGeom>
              <a:solidFill>
                <a:srgbClr val="92D050"/>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eaLnBrk="0" fontAlgn="base" hangingPunct="0">
                  <a:spcBef>
                    <a:spcPct val="0"/>
                  </a:spcBef>
                  <a:spcAft>
                    <a:spcPct val="0"/>
                  </a:spcAft>
                </a:pPr>
                <a:endParaRPr lang="en-US" sz="1200" i="1" dirty="0">
                  <a:highlight>
                    <a:srgbClr val="CCFF99"/>
                  </a:highlight>
                  <a:latin typeface="Arial" charset="0"/>
                </a:endParaRPr>
              </a:p>
            </p:txBody>
          </p:sp>
          <p:sp>
            <p:nvSpPr>
              <p:cNvPr id="217" name="Rectangle 216">
                <a:extLst>
                  <a:ext uri="{FF2B5EF4-FFF2-40B4-BE49-F238E27FC236}">
                    <a16:creationId xmlns:a16="http://schemas.microsoft.com/office/drawing/2014/main" id="{16DFF8FB-D196-4E6A-A285-ECCA041977F5}"/>
                  </a:ext>
                </a:extLst>
              </p:cNvPr>
              <p:cNvSpPr/>
              <p:nvPr/>
            </p:nvSpPr>
            <p:spPr bwMode="auto">
              <a:xfrm>
                <a:off x="7364329" y="4957442"/>
                <a:ext cx="1526330" cy="1198809"/>
              </a:xfrm>
              <a:prstGeom prst="rect">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a:spcBef>
                    <a:spcPts val="150"/>
                  </a:spcBef>
                  <a:spcAft>
                    <a:spcPts val="75"/>
                  </a:spcAft>
                </a:pPr>
                <a:r>
                  <a:rPr lang="en-US" sz="750" b="1" dirty="0"/>
                  <a:t>Stable Isotopes Inventory:</a:t>
                </a:r>
              </a:p>
              <a:p>
                <a:r>
                  <a:rPr lang="en-US" sz="675" dirty="0"/>
                  <a:t>E.g., Ca-48, Ga-69, Rb-87, Cl-37</a:t>
                </a:r>
              </a:p>
              <a:p>
                <a:pPr>
                  <a:spcBef>
                    <a:spcPts val="150"/>
                  </a:spcBef>
                  <a:spcAft>
                    <a:spcPts val="75"/>
                  </a:spcAft>
                </a:pPr>
                <a:r>
                  <a:rPr lang="en-US" sz="750" b="1" dirty="0"/>
                  <a:t>Stable Isotope Production:</a:t>
                </a:r>
              </a:p>
              <a:p>
                <a:pPr>
                  <a:spcBef>
                    <a:spcPts val="150"/>
                  </a:spcBef>
                  <a:spcAft>
                    <a:spcPts val="150"/>
                  </a:spcAft>
                </a:pPr>
                <a:r>
                  <a:rPr lang="en-US" sz="750" b="1" dirty="0"/>
                  <a:t>ESIPP</a:t>
                </a:r>
              </a:p>
              <a:p>
                <a:pPr>
                  <a:spcBef>
                    <a:spcPts val="150"/>
                  </a:spcBef>
                  <a:spcAft>
                    <a:spcPts val="150"/>
                  </a:spcAft>
                </a:pPr>
                <a:r>
                  <a:rPr lang="en-US" sz="750" b="1" dirty="0"/>
                  <a:t>SIPF</a:t>
                </a:r>
              </a:p>
              <a:p>
                <a:pPr>
                  <a:spcBef>
                    <a:spcPts val="150"/>
                  </a:spcBef>
                  <a:spcAft>
                    <a:spcPts val="150"/>
                  </a:spcAft>
                </a:pPr>
                <a:r>
                  <a:rPr lang="en-US" sz="750" b="1" dirty="0"/>
                  <a:t>SIPRC</a:t>
                </a:r>
              </a:p>
            </p:txBody>
          </p:sp>
          <p:sp>
            <p:nvSpPr>
              <p:cNvPr id="218" name="Oval 174"/>
              <p:cNvSpPr>
                <a:spLocks noChangeArrowheads="1"/>
              </p:cNvSpPr>
              <p:nvPr/>
            </p:nvSpPr>
            <p:spPr bwMode="auto">
              <a:xfrm>
                <a:off x="5157622" y="4240064"/>
                <a:ext cx="52388" cy="46038"/>
              </a:xfrm>
              <a:prstGeom prst="ellipse">
                <a:avLst/>
              </a:prstGeom>
              <a:solidFill>
                <a:srgbClr val="E30417"/>
              </a:solidFill>
              <a:ln w="9525">
                <a:solidFill>
                  <a:schemeClr val="tx1"/>
                </a:solidFill>
                <a:round/>
                <a:headEnd/>
                <a:tailEnd/>
              </a:ln>
            </p:spPr>
            <p:txBody>
              <a:bodyPr wrap="none" anchor="ctr"/>
              <a:lstStyle/>
              <a:p>
                <a:endParaRPr lang="en-US" sz="1350"/>
              </a:p>
            </p:txBody>
          </p:sp>
          <p:sp>
            <p:nvSpPr>
              <p:cNvPr id="219" name="Oval 174"/>
              <p:cNvSpPr>
                <a:spLocks noChangeArrowheads="1"/>
              </p:cNvSpPr>
              <p:nvPr/>
            </p:nvSpPr>
            <p:spPr bwMode="auto">
              <a:xfrm>
                <a:off x="4771129" y="3039936"/>
                <a:ext cx="52388" cy="46038"/>
              </a:xfrm>
              <a:prstGeom prst="ellipse">
                <a:avLst/>
              </a:prstGeom>
              <a:solidFill>
                <a:srgbClr val="E30417"/>
              </a:solidFill>
              <a:ln w="9525">
                <a:solidFill>
                  <a:schemeClr val="tx1"/>
                </a:solidFill>
                <a:round/>
                <a:headEnd/>
                <a:tailEnd/>
              </a:ln>
            </p:spPr>
            <p:txBody>
              <a:bodyPr wrap="none" anchor="ctr"/>
              <a:lstStyle/>
              <a:p>
                <a:endParaRPr lang="en-US" sz="1350"/>
              </a:p>
            </p:txBody>
          </p:sp>
          <p:sp>
            <p:nvSpPr>
              <p:cNvPr id="220" name="Freeform 184"/>
              <p:cNvSpPr>
                <a:spLocks/>
              </p:cNvSpPr>
              <p:nvPr/>
            </p:nvSpPr>
            <p:spPr bwMode="auto">
              <a:xfrm>
                <a:off x="3591972" y="4302530"/>
                <a:ext cx="1843516" cy="1561518"/>
              </a:xfrm>
              <a:custGeom>
                <a:avLst/>
                <a:gdLst>
                  <a:gd name="T0" fmla="*/ 2147483647 w 1620"/>
                  <a:gd name="T1" fmla="*/ 2147483647 h 1604"/>
                  <a:gd name="T2" fmla="*/ 2147483647 w 1620"/>
                  <a:gd name="T3" fmla="*/ 2147483647 h 1604"/>
                  <a:gd name="T4" fmla="*/ 2147483647 w 1620"/>
                  <a:gd name="T5" fmla="*/ 2147483647 h 1604"/>
                  <a:gd name="T6" fmla="*/ 2147483647 w 1620"/>
                  <a:gd name="T7" fmla="*/ 2147483647 h 1604"/>
                  <a:gd name="T8" fmla="*/ 2147483647 w 1620"/>
                  <a:gd name="T9" fmla="*/ 0 h 1604"/>
                  <a:gd name="T10" fmla="*/ 2147483647 w 1620"/>
                  <a:gd name="T11" fmla="*/ 2147483647 h 1604"/>
                  <a:gd name="T12" fmla="*/ 0 w 1620"/>
                  <a:gd name="T13" fmla="*/ 2147483647 h 1604"/>
                  <a:gd name="T14" fmla="*/ 2147483647 w 1620"/>
                  <a:gd name="T15" fmla="*/ 2147483647 h 1604"/>
                  <a:gd name="T16" fmla="*/ 0 60000 65536"/>
                  <a:gd name="T17" fmla="*/ 0 60000 65536"/>
                  <a:gd name="T18" fmla="*/ 0 60000 65536"/>
                  <a:gd name="T19" fmla="*/ 0 60000 65536"/>
                  <a:gd name="T20" fmla="*/ 0 60000 65536"/>
                  <a:gd name="T21" fmla="*/ 0 60000 65536"/>
                  <a:gd name="T22" fmla="*/ 0 60000 65536"/>
                  <a:gd name="T23" fmla="*/ 0 60000 65536"/>
                  <a:gd name="T24" fmla="*/ 0 w 1620"/>
                  <a:gd name="T25" fmla="*/ 0 h 1604"/>
                  <a:gd name="T26" fmla="*/ 1620 w 1620"/>
                  <a:gd name="T27" fmla="*/ 1604 h 1604"/>
                  <a:gd name="connsiteX0" fmla="*/ 43 w 10000"/>
                  <a:gd name="connsiteY0" fmla="*/ 9943 h 9943"/>
                  <a:gd name="connsiteX1" fmla="*/ 9975 w 10000"/>
                  <a:gd name="connsiteY1" fmla="*/ 9912 h 9943"/>
                  <a:gd name="connsiteX2" fmla="*/ 10000 w 10000"/>
                  <a:gd name="connsiteY2" fmla="*/ 6664 h 9943"/>
                  <a:gd name="connsiteX3" fmla="*/ 5512 w 10000"/>
                  <a:gd name="connsiteY3" fmla="*/ 6664 h 9943"/>
                  <a:gd name="connsiteX4" fmla="*/ 9298 w 10000"/>
                  <a:gd name="connsiteY4" fmla="*/ 0 h 9943"/>
                  <a:gd name="connsiteX5" fmla="*/ 4556 w 10000"/>
                  <a:gd name="connsiteY5" fmla="*/ 6664 h 9943"/>
                  <a:gd name="connsiteX6" fmla="*/ 0 w 10000"/>
                  <a:gd name="connsiteY6" fmla="*/ 6651 h 9943"/>
                  <a:gd name="connsiteX7" fmla="*/ 43 w 10000"/>
                  <a:gd name="connsiteY7" fmla="*/ 9943 h 9943"/>
                  <a:gd name="connsiteX0" fmla="*/ 43 w 10424"/>
                  <a:gd name="connsiteY0" fmla="*/ 10034 h 10034"/>
                  <a:gd name="connsiteX1" fmla="*/ 9975 w 10424"/>
                  <a:gd name="connsiteY1" fmla="*/ 10003 h 10034"/>
                  <a:gd name="connsiteX2" fmla="*/ 10000 w 10424"/>
                  <a:gd name="connsiteY2" fmla="*/ 6736 h 10034"/>
                  <a:gd name="connsiteX3" fmla="*/ 5512 w 10424"/>
                  <a:gd name="connsiteY3" fmla="*/ 6736 h 10034"/>
                  <a:gd name="connsiteX4" fmla="*/ 10424 w 10424"/>
                  <a:gd name="connsiteY4" fmla="*/ 0 h 10034"/>
                  <a:gd name="connsiteX5" fmla="*/ 4556 w 10424"/>
                  <a:gd name="connsiteY5" fmla="*/ 6736 h 10034"/>
                  <a:gd name="connsiteX6" fmla="*/ 0 w 10424"/>
                  <a:gd name="connsiteY6" fmla="*/ 6723 h 10034"/>
                  <a:gd name="connsiteX7" fmla="*/ 43 w 10424"/>
                  <a:gd name="connsiteY7" fmla="*/ 10034 h 10034"/>
                  <a:gd name="connsiteX0" fmla="*/ 43 w 10000"/>
                  <a:gd name="connsiteY0" fmla="*/ 13176 h 13176"/>
                  <a:gd name="connsiteX1" fmla="*/ 9975 w 10000"/>
                  <a:gd name="connsiteY1" fmla="*/ 13145 h 13176"/>
                  <a:gd name="connsiteX2" fmla="*/ 10000 w 10000"/>
                  <a:gd name="connsiteY2" fmla="*/ 9878 h 13176"/>
                  <a:gd name="connsiteX3" fmla="*/ 5512 w 10000"/>
                  <a:gd name="connsiteY3" fmla="*/ 9878 h 13176"/>
                  <a:gd name="connsiteX4" fmla="*/ 6438 w 10000"/>
                  <a:gd name="connsiteY4" fmla="*/ 0 h 13176"/>
                  <a:gd name="connsiteX5" fmla="*/ 4556 w 10000"/>
                  <a:gd name="connsiteY5" fmla="*/ 9878 h 13176"/>
                  <a:gd name="connsiteX6" fmla="*/ 0 w 10000"/>
                  <a:gd name="connsiteY6" fmla="*/ 9865 h 13176"/>
                  <a:gd name="connsiteX7" fmla="*/ 43 w 10000"/>
                  <a:gd name="connsiteY7" fmla="*/ 13176 h 13176"/>
                  <a:gd name="connsiteX0" fmla="*/ 43 w 10000"/>
                  <a:gd name="connsiteY0" fmla="*/ 13521 h 13521"/>
                  <a:gd name="connsiteX1" fmla="*/ 9975 w 10000"/>
                  <a:gd name="connsiteY1" fmla="*/ 13490 h 13521"/>
                  <a:gd name="connsiteX2" fmla="*/ 10000 w 10000"/>
                  <a:gd name="connsiteY2" fmla="*/ 10223 h 13521"/>
                  <a:gd name="connsiteX3" fmla="*/ 5512 w 10000"/>
                  <a:gd name="connsiteY3" fmla="*/ 10223 h 13521"/>
                  <a:gd name="connsiteX4" fmla="*/ 6438 w 10000"/>
                  <a:gd name="connsiteY4" fmla="*/ 0 h 13521"/>
                  <a:gd name="connsiteX5" fmla="*/ 4556 w 10000"/>
                  <a:gd name="connsiteY5" fmla="*/ 10223 h 13521"/>
                  <a:gd name="connsiteX6" fmla="*/ 0 w 10000"/>
                  <a:gd name="connsiteY6" fmla="*/ 10210 h 13521"/>
                  <a:gd name="connsiteX7" fmla="*/ 43 w 10000"/>
                  <a:gd name="connsiteY7" fmla="*/ 13521 h 13521"/>
                  <a:gd name="connsiteX0" fmla="*/ 43 w 10000"/>
                  <a:gd name="connsiteY0" fmla="*/ 13521 h 13521"/>
                  <a:gd name="connsiteX1" fmla="*/ 9975 w 10000"/>
                  <a:gd name="connsiteY1" fmla="*/ 13490 h 13521"/>
                  <a:gd name="connsiteX2" fmla="*/ 10000 w 10000"/>
                  <a:gd name="connsiteY2" fmla="*/ 10223 h 13521"/>
                  <a:gd name="connsiteX3" fmla="*/ 5512 w 10000"/>
                  <a:gd name="connsiteY3" fmla="*/ 10223 h 13521"/>
                  <a:gd name="connsiteX4" fmla="*/ 6438 w 10000"/>
                  <a:gd name="connsiteY4" fmla="*/ 0 h 13521"/>
                  <a:gd name="connsiteX5" fmla="*/ 1586 w 10000"/>
                  <a:gd name="connsiteY5" fmla="*/ 10223 h 13521"/>
                  <a:gd name="connsiteX6" fmla="*/ 0 w 10000"/>
                  <a:gd name="connsiteY6" fmla="*/ 10210 h 13521"/>
                  <a:gd name="connsiteX7" fmla="*/ 43 w 10000"/>
                  <a:gd name="connsiteY7" fmla="*/ 13521 h 13521"/>
                  <a:gd name="connsiteX0" fmla="*/ 43 w 10000"/>
                  <a:gd name="connsiteY0" fmla="*/ 13521 h 13521"/>
                  <a:gd name="connsiteX1" fmla="*/ 9975 w 10000"/>
                  <a:gd name="connsiteY1" fmla="*/ 13490 h 13521"/>
                  <a:gd name="connsiteX2" fmla="*/ 10000 w 10000"/>
                  <a:gd name="connsiteY2" fmla="*/ 10223 h 13521"/>
                  <a:gd name="connsiteX3" fmla="*/ 5512 w 10000"/>
                  <a:gd name="connsiteY3" fmla="*/ 10223 h 13521"/>
                  <a:gd name="connsiteX4" fmla="*/ 6438 w 10000"/>
                  <a:gd name="connsiteY4" fmla="*/ 0 h 13521"/>
                  <a:gd name="connsiteX5" fmla="*/ 1586 w 10000"/>
                  <a:gd name="connsiteY5" fmla="*/ 10223 h 13521"/>
                  <a:gd name="connsiteX6" fmla="*/ 0 w 10000"/>
                  <a:gd name="connsiteY6" fmla="*/ 10210 h 13521"/>
                  <a:gd name="connsiteX7" fmla="*/ 43 w 10000"/>
                  <a:gd name="connsiteY7" fmla="*/ 13521 h 13521"/>
                  <a:gd name="connsiteX0" fmla="*/ 43 w 10000"/>
                  <a:gd name="connsiteY0" fmla="*/ 13521 h 13521"/>
                  <a:gd name="connsiteX1" fmla="*/ 9975 w 10000"/>
                  <a:gd name="connsiteY1" fmla="*/ 13490 h 13521"/>
                  <a:gd name="connsiteX2" fmla="*/ 10000 w 10000"/>
                  <a:gd name="connsiteY2" fmla="*/ 10223 h 13521"/>
                  <a:gd name="connsiteX3" fmla="*/ 2667 w 10000"/>
                  <a:gd name="connsiteY3" fmla="*/ 10223 h 13521"/>
                  <a:gd name="connsiteX4" fmla="*/ 6438 w 10000"/>
                  <a:gd name="connsiteY4" fmla="*/ 0 h 13521"/>
                  <a:gd name="connsiteX5" fmla="*/ 1586 w 10000"/>
                  <a:gd name="connsiteY5" fmla="*/ 10223 h 13521"/>
                  <a:gd name="connsiteX6" fmla="*/ 0 w 10000"/>
                  <a:gd name="connsiteY6" fmla="*/ 10210 h 13521"/>
                  <a:gd name="connsiteX7" fmla="*/ 43 w 10000"/>
                  <a:gd name="connsiteY7" fmla="*/ 13521 h 13521"/>
                  <a:gd name="connsiteX0" fmla="*/ 1031 w 10988"/>
                  <a:gd name="connsiteY0" fmla="*/ 11758 h 11758"/>
                  <a:gd name="connsiteX1" fmla="*/ 10963 w 10988"/>
                  <a:gd name="connsiteY1" fmla="*/ 11727 h 11758"/>
                  <a:gd name="connsiteX2" fmla="*/ 10988 w 10988"/>
                  <a:gd name="connsiteY2" fmla="*/ 8460 h 11758"/>
                  <a:gd name="connsiteX3" fmla="*/ 3655 w 10988"/>
                  <a:gd name="connsiteY3" fmla="*/ 8460 h 11758"/>
                  <a:gd name="connsiteX4" fmla="*/ 16 w 10988"/>
                  <a:gd name="connsiteY4" fmla="*/ 0 h 11758"/>
                  <a:gd name="connsiteX5" fmla="*/ 2574 w 10988"/>
                  <a:gd name="connsiteY5" fmla="*/ 8460 h 11758"/>
                  <a:gd name="connsiteX6" fmla="*/ 988 w 10988"/>
                  <a:gd name="connsiteY6" fmla="*/ 8447 h 11758"/>
                  <a:gd name="connsiteX7" fmla="*/ 1031 w 10988"/>
                  <a:gd name="connsiteY7" fmla="*/ 11758 h 11758"/>
                  <a:gd name="connsiteX0" fmla="*/ 1015 w 10972"/>
                  <a:gd name="connsiteY0" fmla="*/ 11758 h 11758"/>
                  <a:gd name="connsiteX1" fmla="*/ 10947 w 10972"/>
                  <a:gd name="connsiteY1" fmla="*/ 11727 h 11758"/>
                  <a:gd name="connsiteX2" fmla="*/ 10972 w 10972"/>
                  <a:gd name="connsiteY2" fmla="*/ 8460 h 11758"/>
                  <a:gd name="connsiteX3" fmla="*/ 3639 w 10972"/>
                  <a:gd name="connsiteY3" fmla="*/ 8460 h 11758"/>
                  <a:gd name="connsiteX4" fmla="*/ 0 w 10972"/>
                  <a:gd name="connsiteY4" fmla="*/ 0 h 11758"/>
                  <a:gd name="connsiteX5" fmla="*/ 2558 w 10972"/>
                  <a:gd name="connsiteY5" fmla="*/ 8460 h 11758"/>
                  <a:gd name="connsiteX6" fmla="*/ 972 w 10972"/>
                  <a:gd name="connsiteY6" fmla="*/ 8447 h 11758"/>
                  <a:gd name="connsiteX7" fmla="*/ 1015 w 10972"/>
                  <a:gd name="connsiteY7" fmla="*/ 11758 h 11758"/>
                  <a:gd name="connsiteX0" fmla="*/ 1015 w 10972"/>
                  <a:gd name="connsiteY0" fmla="*/ 11758 h 11758"/>
                  <a:gd name="connsiteX1" fmla="*/ 10947 w 10972"/>
                  <a:gd name="connsiteY1" fmla="*/ 11727 h 11758"/>
                  <a:gd name="connsiteX2" fmla="*/ 10972 w 10972"/>
                  <a:gd name="connsiteY2" fmla="*/ 8460 h 11758"/>
                  <a:gd name="connsiteX3" fmla="*/ 3639 w 10972"/>
                  <a:gd name="connsiteY3" fmla="*/ 8460 h 11758"/>
                  <a:gd name="connsiteX4" fmla="*/ 0 w 10972"/>
                  <a:gd name="connsiteY4" fmla="*/ 0 h 11758"/>
                  <a:gd name="connsiteX5" fmla="*/ 2558 w 10972"/>
                  <a:gd name="connsiteY5" fmla="*/ 8460 h 11758"/>
                  <a:gd name="connsiteX6" fmla="*/ 972 w 10972"/>
                  <a:gd name="connsiteY6" fmla="*/ 8447 h 11758"/>
                  <a:gd name="connsiteX7" fmla="*/ 1015 w 10972"/>
                  <a:gd name="connsiteY7" fmla="*/ 11758 h 11758"/>
                  <a:gd name="connsiteX0" fmla="*/ 1015 w 10972"/>
                  <a:gd name="connsiteY0" fmla="*/ 11758 h 11758"/>
                  <a:gd name="connsiteX1" fmla="*/ 10947 w 10972"/>
                  <a:gd name="connsiteY1" fmla="*/ 11727 h 11758"/>
                  <a:gd name="connsiteX2" fmla="*/ 10972 w 10972"/>
                  <a:gd name="connsiteY2" fmla="*/ 8460 h 11758"/>
                  <a:gd name="connsiteX3" fmla="*/ 3264 w 10972"/>
                  <a:gd name="connsiteY3" fmla="*/ 8491 h 11758"/>
                  <a:gd name="connsiteX4" fmla="*/ 0 w 10972"/>
                  <a:gd name="connsiteY4" fmla="*/ 0 h 11758"/>
                  <a:gd name="connsiteX5" fmla="*/ 2558 w 10972"/>
                  <a:gd name="connsiteY5" fmla="*/ 8460 h 11758"/>
                  <a:gd name="connsiteX6" fmla="*/ 972 w 10972"/>
                  <a:gd name="connsiteY6" fmla="*/ 8447 h 11758"/>
                  <a:gd name="connsiteX7" fmla="*/ 1015 w 10972"/>
                  <a:gd name="connsiteY7" fmla="*/ 11758 h 11758"/>
                  <a:gd name="connsiteX0" fmla="*/ 1015 w 10972"/>
                  <a:gd name="connsiteY0" fmla="*/ 11758 h 11758"/>
                  <a:gd name="connsiteX1" fmla="*/ 10947 w 10972"/>
                  <a:gd name="connsiteY1" fmla="*/ 11727 h 11758"/>
                  <a:gd name="connsiteX2" fmla="*/ 10972 w 10972"/>
                  <a:gd name="connsiteY2" fmla="*/ 8460 h 11758"/>
                  <a:gd name="connsiteX3" fmla="*/ 3264 w 10972"/>
                  <a:gd name="connsiteY3" fmla="*/ 8491 h 11758"/>
                  <a:gd name="connsiteX4" fmla="*/ 0 w 10972"/>
                  <a:gd name="connsiteY4" fmla="*/ 0 h 11758"/>
                  <a:gd name="connsiteX5" fmla="*/ 2558 w 10972"/>
                  <a:gd name="connsiteY5" fmla="*/ 8460 h 11758"/>
                  <a:gd name="connsiteX6" fmla="*/ 972 w 10972"/>
                  <a:gd name="connsiteY6" fmla="*/ 8447 h 11758"/>
                  <a:gd name="connsiteX7" fmla="*/ 1015 w 10972"/>
                  <a:gd name="connsiteY7" fmla="*/ 11758 h 11758"/>
                  <a:gd name="connsiteX0" fmla="*/ 1015 w 10972"/>
                  <a:gd name="connsiteY0" fmla="*/ 11758 h 11758"/>
                  <a:gd name="connsiteX1" fmla="*/ 10947 w 10972"/>
                  <a:gd name="connsiteY1" fmla="*/ 11727 h 11758"/>
                  <a:gd name="connsiteX2" fmla="*/ 10972 w 10972"/>
                  <a:gd name="connsiteY2" fmla="*/ 8460 h 11758"/>
                  <a:gd name="connsiteX3" fmla="*/ 3264 w 10972"/>
                  <a:gd name="connsiteY3" fmla="*/ 8491 h 11758"/>
                  <a:gd name="connsiteX4" fmla="*/ 0 w 10972"/>
                  <a:gd name="connsiteY4" fmla="*/ 0 h 11758"/>
                  <a:gd name="connsiteX5" fmla="*/ 2558 w 10972"/>
                  <a:gd name="connsiteY5" fmla="*/ 8460 h 11758"/>
                  <a:gd name="connsiteX6" fmla="*/ 972 w 10972"/>
                  <a:gd name="connsiteY6" fmla="*/ 8447 h 11758"/>
                  <a:gd name="connsiteX7" fmla="*/ 1015 w 10972"/>
                  <a:gd name="connsiteY7" fmla="*/ 11758 h 11758"/>
                  <a:gd name="connsiteX0" fmla="*/ 1015 w 10972"/>
                  <a:gd name="connsiteY0" fmla="*/ 11758 h 11758"/>
                  <a:gd name="connsiteX1" fmla="*/ 10947 w 10972"/>
                  <a:gd name="connsiteY1" fmla="*/ 11727 h 11758"/>
                  <a:gd name="connsiteX2" fmla="*/ 10972 w 10972"/>
                  <a:gd name="connsiteY2" fmla="*/ 8460 h 11758"/>
                  <a:gd name="connsiteX3" fmla="*/ 3264 w 10972"/>
                  <a:gd name="connsiteY3" fmla="*/ 8491 h 11758"/>
                  <a:gd name="connsiteX4" fmla="*/ 0 w 10972"/>
                  <a:gd name="connsiteY4" fmla="*/ 0 h 11758"/>
                  <a:gd name="connsiteX5" fmla="*/ 2558 w 10972"/>
                  <a:gd name="connsiteY5" fmla="*/ 8460 h 11758"/>
                  <a:gd name="connsiteX6" fmla="*/ 972 w 10972"/>
                  <a:gd name="connsiteY6" fmla="*/ 8447 h 11758"/>
                  <a:gd name="connsiteX7" fmla="*/ 1015 w 10972"/>
                  <a:gd name="connsiteY7" fmla="*/ 11758 h 11758"/>
                  <a:gd name="connsiteX0" fmla="*/ 1015 w 10972"/>
                  <a:gd name="connsiteY0" fmla="*/ 11758 h 11758"/>
                  <a:gd name="connsiteX1" fmla="*/ 10947 w 10972"/>
                  <a:gd name="connsiteY1" fmla="*/ 11727 h 11758"/>
                  <a:gd name="connsiteX2" fmla="*/ 10972 w 10972"/>
                  <a:gd name="connsiteY2" fmla="*/ 8460 h 11758"/>
                  <a:gd name="connsiteX3" fmla="*/ 3233 w 10972"/>
                  <a:gd name="connsiteY3" fmla="*/ 8491 h 11758"/>
                  <a:gd name="connsiteX4" fmla="*/ 0 w 10972"/>
                  <a:gd name="connsiteY4" fmla="*/ 0 h 11758"/>
                  <a:gd name="connsiteX5" fmla="*/ 2558 w 10972"/>
                  <a:gd name="connsiteY5" fmla="*/ 8460 h 11758"/>
                  <a:gd name="connsiteX6" fmla="*/ 972 w 10972"/>
                  <a:gd name="connsiteY6" fmla="*/ 8447 h 11758"/>
                  <a:gd name="connsiteX7" fmla="*/ 1015 w 10972"/>
                  <a:gd name="connsiteY7" fmla="*/ 11758 h 11758"/>
                  <a:gd name="connsiteX0" fmla="*/ 1015 w 10972"/>
                  <a:gd name="connsiteY0" fmla="*/ 11758 h 11758"/>
                  <a:gd name="connsiteX1" fmla="*/ 10947 w 10972"/>
                  <a:gd name="connsiteY1" fmla="*/ 11727 h 11758"/>
                  <a:gd name="connsiteX2" fmla="*/ 10972 w 10972"/>
                  <a:gd name="connsiteY2" fmla="*/ 8460 h 11758"/>
                  <a:gd name="connsiteX3" fmla="*/ 3196 w 10972"/>
                  <a:gd name="connsiteY3" fmla="*/ 8491 h 11758"/>
                  <a:gd name="connsiteX4" fmla="*/ 0 w 10972"/>
                  <a:gd name="connsiteY4" fmla="*/ 0 h 11758"/>
                  <a:gd name="connsiteX5" fmla="*/ 2558 w 10972"/>
                  <a:gd name="connsiteY5" fmla="*/ 8460 h 11758"/>
                  <a:gd name="connsiteX6" fmla="*/ 972 w 10972"/>
                  <a:gd name="connsiteY6" fmla="*/ 8447 h 11758"/>
                  <a:gd name="connsiteX7" fmla="*/ 1015 w 10972"/>
                  <a:gd name="connsiteY7" fmla="*/ 11758 h 11758"/>
                  <a:gd name="connsiteX0" fmla="*/ 1015 w 10972"/>
                  <a:gd name="connsiteY0" fmla="*/ 11758 h 11758"/>
                  <a:gd name="connsiteX1" fmla="*/ 10947 w 10972"/>
                  <a:gd name="connsiteY1" fmla="*/ 11727 h 11758"/>
                  <a:gd name="connsiteX2" fmla="*/ 10972 w 10972"/>
                  <a:gd name="connsiteY2" fmla="*/ 8460 h 11758"/>
                  <a:gd name="connsiteX3" fmla="*/ 3215 w 10972"/>
                  <a:gd name="connsiteY3" fmla="*/ 8454 h 11758"/>
                  <a:gd name="connsiteX4" fmla="*/ 0 w 10972"/>
                  <a:gd name="connsiteY4" fmla="*/ 0 h 11758"/>
                  <a:gd name="connsiteX5" fmla="*/ 2558 w 10972"/>
                  <a:gd name="connsiteY5" fmla="*/ 8460 h 11758"/>
                  <a:gd name="connsiteX6" fmla="*/ 972 w 10972"/>
                  <a:gd name="connsiteY6" fmla="*/ 8447 h 11758"/>
                  <a:gd name="connsiteX7" fmla="*/ 1015 w 10972"/>
                  <a:gd name="connsiteY7" fmla="*/ 11758 h 11758"/>
                  <a:gd name="connsiteX0" fmla="*/ 1231 w 11188"/>
                  <a:gd name="connsiteY0" fmla="*/ 11798 h 11798"/>
                  <a:gd name="connsiteX1" fmla="*/ 11163 w 11188"/>
                  <a:gd name="connsiteY1" fmla="*/ 11767 h 11798"/>
                  <a:gd name="connsiteX2" fmla="*/ 11188 w 11188"/>
                  <a:gd name="connsiteY2" fmla="*/ 8500 h 11798"/>
                  <a:gd name="connsiteX3" fmla="*/ 3431 w 11188"/>
                  <a:gd name="connsiteY3" fmla="*/ 8494 h 11798"/>
                  <a:gd name="connsiteX4" fmla="*/ 0 w 11188"/>
                  <a:gd name="connsiteY4" fmla="*/ 0 h 11798"/>
                  <a:gd name="connsiteX5" fmla="*/ 2774 w 11188"/>
                  <a:gd name="connsiteY5" fmla="*/ 8500 h 11798"/>
                  <a:gd name="connsiteX6" fmla="*/ 1188 w 11188"/>
                  <a:gd name="connsiteY6" fmla="*/ 8487 h 11798"/>
                  <a:gd name="connsiteX7" fmla="*/ 1231 w 11188"/>
                  <a:gd name="connsiteY7" fmla="*/ 11798 h 11798"/>
                  <a:gd name="connsiteX0" fmla="*/ 43 w 10000"/>
                  <a:gd name="connsiteY0" fmla="*/ 11771 h 11771"/>
                  <a:gd name="connsiteX1" fmla="*/ 9975 w 10000"/>
                  <a:gd name="connsiteY1" fmla="*/ 11740 h 11771"/>
                  <a:gd name="connsiteX2" fmla="*/ 10000 w 10000"/>
                  <a:gd name="connsiteY2" fmla="*/ 8473 h 11771"/>
                  <a:gd name="connsiteX3" fmla="*/ 2243 w 10000"/>
                  <a:gd name="connsiteY3" fmla="*/ 8467 h 11771"/>
                  <a:gd name="connsiteX4" fmla="*/ 303 w 10000"/>
                  <a:gd name="connsiteY4" fmla="*/ 0 h 11771"/>
                  <a:gd name="connsiteX5" fmla="*/ 1586 w 10000"/>
                  <a:gd name="connsiteY5" fmla="*/ 8473 h 11771"/>
                  <a:gd name="connsiteX6" fmla="*/ 0 w 10000"/>
                  <a:gd name="connsiteY6" fmla="*/ 8460 h 11771"/>
                  <a:gd name="connsiteX7" fmla="*/ 43 w 10000"/>
                  <a:gd name="connsiteY7" fmla="*/ 11771 h 11771"/>
                  <a:gd name="connsiteX0" fmla="*/ 43 w 10000"/>
                  <a:gd name="connsiteY0" fmla="*/ 11771 h 11771"/>
                  <a:gd name="connsiteX1" fmla="*/ 9975 w 10000"/>
                  <a:gd name="connsiteY1" fmla="*/ 11740 h 11771"/>
                  <a:gd name="connsiteX2" fmla="*/ 10000 w 10000"/>
                  <a:gd name="connsiteY2" fmla="*/ 8473 h 11771"/>
                  <a:gd name="connsiteX3" fmla="*/ 2243 w 10000"/>
                  <a:gd name="connsiteY3" fmla="*/ 8467 h 11771"/>
                  <a:gd name="connsiteX4" fmla="*/ 303 w 10000"/>
                  <a:gd name="connsiteY4" fmla="*/ 0 h 11771"/>
                  <a:gd name="connsiteX5" fmla="*/ 1586 w 10000"/>
                  <a:gd name="connsiteY5" fmla="*/ 8473 h 11771"/>
                  <a:gd name="connsiteX6" fmla="*/ 0 w 10000"/>
                  <a:gd name="connsiteY6" fmla="*/ 8460 h 11771"/>
                  <a:gd name="connsiteX7" fmla="*/ 43 w 10000"/>
                  <a:gd name="connsiteY7" fmla="*/ 11771 h 11771"/>
                  <a:gd name="connsiteX0" fmla="*/ 43 w 10000"/>
                  <a:gd name="connsiteY0" fmla="*/ 11771 h 11771"/>
                  <a:gd name="connsiteX1" fmla="*/ 9975 w 10000"/>
                  <a:gd name="connsiteY1" fmla="*/ 11740 h 11771"/>
                  <a:gd name="connsiteX2" fmla="*/ 10000 w 10000"/>
                  <a:gd name="connsiteY2" fmla="*/ 8473 h 11771"/>
                  <a:gd name="connsiteX3" fmla="*/ 2243 w 10000"/>
                  <a:gd name="connsiteY3" fmla="*/ 8467 h 11771"/>
                  <a:gd name="connsiteX4" fmla="*/ 303 w 10000"/>
                  <a:gd name="connsiteY4" fmla="*/ 0 h 11771"/>
                  <a:gd name="connsiteX5" fmla="*/ 1586 w 10000"/>
                  <a:gd name="connsiteY5" fmla="*/ 8473 h 11771"/>
                  <a:gd name="connsiteX6" fmla="*/ 0 w 10000"/>
                  <a:gd name="connsiteY6" fmla="*/ 8460 h 11771"/>
                  <a:gd name="connsiteX7" fmla="*/ 43 w 10000"/>
                  <a:gd name="connsiteY7" fmla="*/ 11771 h 11771"/>
                  <a:gd name="connsiteX0" fmla="*/ 43 w 10000"/>
                  <a:gd name="connsiteY0" fmla="*/ 11771 h 11771"/>
                  <a:gd name="connsiteX1" fmla="*/ 9975 w 10000"/>
                  <a:gd name="connsiteY1" fmla="*/ 11740 h 11771"/>
                  <a:gd name="connsiteX2" fmla="*/ 10000 w 10000"/>
                  <a:gd name="connsiteY2" fmla="*/ 8473 h 11771"/>
                  <a:gd name="connsiteX3" fmla="*/ 2243 w 10000"/>
                  <a:gd name="connsiteY3" fmla="*/ 8467 h 11771"/>
                  <a:gd name="connsiteX4" fmla="*/ 303 w 10000"/>
                  <a:gd name="connsiteY4" fmla="*/ 0 h 11771"/>
                  <a:gd name="connsiteX5" fmla="*/ 1586 w 10000"/>
                  <a:gd name="connsiteY5" fmla="*/ 8473 h 11771"/>
                  <a:gd name="connsiteX6" fmla="*/ 0 w 10000"/>
                  <a:gd name="connsiteY6" fmla="*/ 8460 h 11771"/>
                  <a:gd name="connsiteX7" fmla="*/ 43 w 10000"/>
                  <a:gd name="connsiteY7" fmla="*/ 11771 h 11771"/>
                  <a:gd name="connsiteX0" fmla="*/ 43 w 10000"/>
                  <a:gd name="connsiteY0" fmla="*/ 11771 h 11771"/>
                  <a:gd name="connsiteX1" fmla="*/ 9975 w 10000"/>
                  <a:gd name="connsiteY1" fmla="*/ 11740 h 11771"/>
                  <a:gd name="connsiteX2" fmla="*/ 10000 w 10000"/>
                  <a:gd name="connsiteY2" fmla="*/ 8473 h 11771"/>
                  <a:gd name="connsiteX3" fmla="*/ 2243 w 10000"/>
                  <a:gd name="connsiteY3" fmla="*/ 8467 h 11771"/>
                  <a:gd name="connsiteX4" fmla="*/ 303 w 10000"/>
                  <a:gd name="connsiteY4" fmla="*/ 0 h 11771"/>
                  <a:gd name="connsiteX5" fmla="*/ 1586 w 10000"/>
                  <a:gd name="connsiteY5" fmla="*/ 8473 h 11771"/>
                  <a:gd name="connsiteX6" fmla="*/ 0 w 10000"/>
                  <a:gd name="connsiteY6" fmla="*/ 8460 h 11771"/>
                  <a:gd name="connsiteX7" fmla="*/ 43 w 10000"/>
                  <a:gd name="connsiteY7" fmla="*/ 11771 h 11771"/>
                  <a:gd name="connsiteX0" fmla="*/ 43 w 10000"/>
                  <a:gd name="connsiteY0" fmla="*/ 11771 h 11771"/>
                  <a:gd name="connsiteX1" fmla="*/ 9975 w 10000"/>
                  <a:gd name="connsiteY1" fmla="*/ 11740 h 11771"/>
                  <a:gd name="connsiteX2" fmla="*/ 10000 w 10000"/>
                  <a:gd name="connsiteY2" fmla="*/ 8473 h 11771"/>
                  <a:gd name="connsiteX3" fmla="*/ 2243 w 10000"/>
                  <a:gd name="connsiteY3" fmla="*/ 8467 h 11771"/>
                  <a:gd name="connsiteX4" fmla="*/ 303 w 10000"/>
                  <a:gd name="connsiteY4" fmla="*/ 0 h 11771"/>
                  <a:gd name="connsiteX5" fmla="*/ 1586 w 10000"/>
                  <a:gd name="connsiteY5" fmla="*/ 8473 h 11771"/>
                  <a:gd name="connsiteX6" fmla="*/ 0 w 10000"/>
                  <a:gd name="connsiteY6" fmla="*/ 8460 h 11771"/>
                  <a:gd name="connsiteX7" fmla="*/ 43 w 10000"/>
                  <a:gd name="connsiteY7" fmla="*/ 11771 h 11771"/>
                  <a:gd name="connsiteX0" fmla="*/ 43 w 10000"/>
                  <a:gd name="connsiteY0" fmla="*/ 11771 h 11771"/>
                  <a:gd name="connsiteX1" fmla="*/ 9975 w 10000"/>
                  <a:gd name="connsiteY1" fmla="*/ 11740 h 11771"/>
                  <a:gd name="connsiteX2" fmla="*/ 10000 w 10000"/>
                  <a:gd name="connsiteY2" fmla="*/ 8473 h 11771"/>
                  <a:gd name="connsiteX3" fmla="*/ 2243 w 10000"/>
                  <a:gd name="connsiteY3" fmla="*/ 8467 h 11771"/>
                  <a:gd name="connsiteX4" fmla="*/ 303 w 10000"/>
                  <a:gd name="connsiteY4" fmla="*/ 0 h 11771"/>
                  <a:gd name="connsiteX5" fmla="*/ 1586 w 10000"/>
                  <a:gd name="connsiteY5" fmla="*/ 8473 h 11771"/>
                  <a:gd name="connsiteX6" fmla="*/ 0 w 10000"/>
                  <a:gd name="connsiteY6" fmla="*/ 8460 h 11771"/>
                  <a:gd name="connsiteX7" fmla="*/ 43 w 10000"/>
                  <a:gd name="connsiteY7" fmla="*/ 11771 h 11771"/>
                  <a:gd name="connsiteX0" fmla="*/ 43 w 10000"/>
                  <a:gd name="connsiteY0" fmla="*/ 11771 h 11771"/>
                  <a:gd name="connsiteX1" fmla="*/ 9975 w 10000"/>
                  <a:gd name="connsiteY1" fmla="*/ 11740 h 11771"/>
                  <a:gd name="connsiteX2" fmla="*/ 10000 w 10000"/>
                  <a:gd name="connsiteY2" fmla="*/ 8473 h 11771"/>
                  <a:gd name="connsiteX3" fmla="*/ 2243 w 10000"/>
                  <a:gd name="connsiteY3" fmla="*/ 8467 h 11771"/>
                  <a:gd name="connsiteX4" fmla="*/ 303 w 10000"/>
                  <a:gd name="connsiteY4" fmla="*/ 0 h 11771"/>
                  <a:gd name="connsiteX5" fmla="*/ 1586 w 10000"/>
                  <a:gd name="connsiteY5" fmla="*/ 8473 h 11771"/>
                  <a:gd name="connsiteX6" fmla="*/ 0 w 10000"/>
                  <a:gd name="connsiteY6" fmla="*/ 8460 h 11771"/>
                  <a:gd name="connsiteX7" fmla="*/ 43 w 10000"/>
                  <a:gd name="connsiteY7" fmla="*/ 11771 h 11771"/>
                  <a:gd name="connsiteX0" fmla="*/ 43 w 10000"/>
                  <a:gd name="connsiteY0" fmla="*/ 11771 h 11771"/>
                  <a:gd name="connsiteX1" fmla="*/ 9975 w 10000"/>
                  <a:gd name="connsiteY1" fmla="*/ 11740 h 11771"/>
                  <a:gd name="connsiteX2" fmla="*/ 10000 w 10000"/>
                  <a:gd name="connsiteY2" fmla="*/ 8473 h 11771"/>
                  <a:gd name="connsiteX3" fmla="*/ 2243 w 10000"/>
                  <a:gd name="connsiteY3" fmla="*/ 8467 h 11771"/>
                  <a:gd name="connsiteX4" fmla="*/ 436 w 10000"/>
                  <a:gd name="connsiteY4" fmla="*/ 0 h 11771"/>
                  <a:gd name="connsiteX5" fmla="*/ 1586 w 10000"/>
                  <a:gd name="connsiteY5" fmla="*/ 8473 h 11771"/>
                  <a:gd name="connsiteX6" fmla="*/ 0 w 10000"/>
                  <a:gd name="connsiteY6" fmla="*/ 8460 h 11771"/>
                  <a:gd name="connsiteX7" fmla="*/ 43 w 10000"/>
                  <a:gd name="connsiteY7" fmla="*/ 11771 h 11771"/>
                  <a:gd name="connsiteX0" fmla="*/ 43 w 10000"/>
                  <a:gd name="connsiteY0" fmla="*/ 11771 h 11771"/>
                  <a:gd name="connsiteX1" fmla="*/ 9975 w 10000"/>
                  <a:gd name="connsiteY1" fmla="*/ 11740 h 11771"/>
                  <a:gd name="connsiteX2" fmla="*/ 10000 w 10000"/>
                  <a:gd name="connsiteY2" fmla="*/ 8473 h 11771"/>
                  <a:gd name="connsiteX3" fmla="*/ 7896 w 10000"/>
                  <a:gd name="connsiteY3" fmla="*/ 8482 h 11771"/>
                  <a:gd name="connsiteX4" fmla="*/ 436 w 10000"/>
                  <a:gd name="connsiteY4" fmla="*/ 0 h 11771"/>
                  <a:gd name="connsiteX5" fmla="*/ 1586 w 10000"/>
                  <a:gd name="connsiteY5" fmla="*/ 8473 h 11771"/>
                  <a:gd name="connsiteX6" fmla="*/ 0 w 10000"/>
                  <a:gd name="connsiteY6" fmla="*/ 8460 h 11771"/>
                  <a:gd name="connsiteX7" fmla="*/ 43 w 10000"/>
                  <a:gd name="connsiteY7" fmla="*/ 11771 h 11771"/>
                  <a:gd name="connsiteX0" fmla="*/ 43 w 10000"/>
                  <a:gd name="connsiteY0" fmla="*/ 11771 h 11771"/>
                  <a:gd name="connsiteX1" fmla="*/ 9975 w 10000"/>
                  <a:gd name="connsiteY1" fmla="*/ 11740 h 11771"/>
                  <a:gd name="connsiteX2" fmla="*/ 10000 w 10000"/>
                  <a:gd name="connsiteY2" fmla="*/ 8473 h 11771"/>
                  <a:gd name="connsiteX3" fmla="*/ 7896 w 10000"/>
                  <a:gd name="connsiteY3" fmla="*/ 8482 h 11771"/>
                  <a:gd name="connsiteX4" fmla="*/ 436 w 10000"/>
                  <a:gd name="connsiteY4" fmla="*/ 0 h 11771"/>
                  <a:gd name="connsiteX5" fmla="*/ 7279 w 10000"/>
                  <a:gd name="connsiteY5" fmla="*/ 8473 h 11771"/>
                  <a:gd name="connsiteX6" fmla="*/ 0 w 10000"/>
                  <a:gd name="connsiteY6" fmla="*/ 8460 h 11771"/>
                  <a:gd name="connsiteX7" fmla="*/ 43 w 10000"/>
                  <a:gd name="connsiteY7" fmla="*/ 11771 h 11771"/>
                  <a:gd name="connsiteX0" fmla="*/ 43 w 10000"/>
                  <a:gd name="connsiteY0" fmla="*/ 9689 h 9689"/>
                  <a:gd name="connsiteX1" fmla="*/ 9975 w 10000"/>
                  <a:gd name="connsiteY1" fmla="*/ 9658 h 9689"/>
                  <a:gd name="connsiteX2" fmla="*/ 10000 w 10000"/>
                  <a:gd name="connsiteY2" fmla="*/ 6391 h 9689"/>
                  <a:gd name="connsiteX3" fmla="*/ 7896 w 10000"/>
                  <a:gd name="connsiteY3" fmla="*/ 6400 h 9689"/>
                  <a:gd name="connsiteX4" fmla="*/ 7927 w 10000"/>
                  <a:gd name="connsiteY4" fmla="*/ 0 h 9689"/>
                  <a:gd name="connsiteX5" fmla="*/ 7279 w 10000"/>
                  <a:gd name="connsiteY5" fmla="*/ 6391 h 9689"/>
                  <a:gd name="connsiteX6" fmla="*/ 0 w 10000"/>
                  <a:gd name="connsiteY6" fmla="*/ 6378 h 9689"/>
                  <a:gd name="connsiteX7" fmla="*/ 43 w 10000"/>
                  <a:gd name="connsiteY7" fmla="*/ 9689 h 9689"/>
                  <a:gd name="connsiteX0" fmla="*/ 43 w 10000"/>
                  <a:gd name="connsiteY0" fmla="*/ 10000 h 10000"/>
                  <a:gd name="connsiteX1" fmla="*/ 9975 w 10000"/>
                  <a:gd name="connsiteY1" fmla="*/ 9968 h 10000"/>
                  <a:gd name="connsiteX2" fmla="*/ 10000 w 10000"/>
                  <a:gd name="connsiteY2" fmla="*/ 6596 h 10000"/>
                  <a:gd name="connsiteX3" fmla="*/ 7896 w 10000"/>
                  <a:gd name="connsiteY3" fmla="*/ 6605 h 10000"/>
                  <a:gd name="connsiteX4" fmla="*/ 7927 w 10000"/>
                  <a:gd name="connsiteY4" fmla="*/ 0 h 10000"/>
                  <a:gd name="connsiteX5" fmla="*/ 7279 w 10000"/>
                  <a:gd name="connsiteY5" fmla="*/ 6596 h 10000"/>
                  <a:gd name="connsiteX6" fmla="*/ 0 w 10000"/>
                  <a:gd name="connsiteY6" fmla="*/ 6583 h 10000"/>
                  <a:gd name="connsiteX7" fmla="*/ 43 w 10000"/>
                  <a:gd name="connsiteY7" fmla="*/ 10000 h 10000"/>
                  <a:gd name="connsiteX0" fmla="*/ 43 w 10000"/>
                  <a:gd name="connsiteY0" fmla="*/ 10000 h 10000"/>
                  <a:gd name="connsiteX1" fmla="*/ 9975 w 10000"/>
                  <a:gd name="connsiteY1" fmla="*/ 9968 h 10000"/>
                  <a:gd name="connsiteX2" fmla="*/ 10000 w 10000"/>
                  <a:gd name="connsiteY2" fmla="*/ 6596 h 10000"/>
                  <a:gd name="connsiteX3" fmla="*/ 7896 w 10000"/>
                  <a:gd name="connsiteY3" fmla="*/ 6605 h 10000"/>
                  <a:gd name="connsiteX4" fmla="*/ 7927 w 10000"/>
                  <a:gd name="connsiteY4" fmla="*/ 0 h 10000"/>
                  <a:gd name="connsiteX5" fmla="*/ 7279 w 10000"/>
                  <a:gd name="connsiteY5" fmla="*/ 6596 h 10000"/>
                  <a:gd name="connsiteX6" fmla="*/ 0 w 10000"/>
                  <a:gd name="connsiteY6" fmla="*/ 6583 h 10000"/>
                  <a:gd name="connsiteX7" fmla="*/ 43 w 10000"/>
                  <a:gd name="connsiteY7" fmla="*/ 10000 h 10000"/>
                  <a:gd name="connsiteX0" fmla="*/ 43 w 10000"/>
                  <a:gd name="connsiteY0" fmla="*/ 10000 h 10000"/>
                  <a:gd name="connsiteX1" fmla="*/ 9975 w 10000"/>
                  <a:gd name="connsiteY1" fmla="*/ 9968 h 10000"/>
                  <a:gd name="connsiteX2" fmla="*/ 10000 w 10000"/>
                  <a:gd name="connsiteY2" fmla="*/ 6596 h 10000"/>
                  <a:gd name="connsiteX3" fmla="*/ 7896 w 10000"/>
                  <a:gd name="connsiteY3" fmla="*/ 6605 h 10000"/>
                  <a:gd name="connsiteX4" fmla="*/ 7927 w 10000"/>
                  <a:gd name="connsiteY4" fmla="*/ 0 h 10000"/>
                  <a:gd name="connsiteX5" fmla="*/ 7279 w 10000"/>
                  <a:gd name="connsiteY5" fmla="*/ 6596 h 10000"/>
                  <a:gd name="connsiteX6" fmla="*/ 0 w 10000"/>
                  <a:gd name="connsiteY6" fmla="*/ 6583 h 10000"/>
                  <a:gd name="connsiteX7" fmla="*/ 43 w 10000"/>
                  <a:gd name="connsiteY7" fmla="*/ 10000 h 10000"/>
                  <a:gd name="connsiteX0" fmla="*/ 43 w 10000"/>
                  <a:gd name="connsiteY0" fmla="*/ 10000 h 10000"/>
                  <a:gd name="connsiteX1" fmla="*/ 9975 w 10000"/>
                  <a:gd name="connsiteY1" fmla="*/ 9968 h 10000"/>
                  <a:gd name="connsiteX2" fmla="*/ 10000 w 10000"/>
                  <a:gd name="connsiteY2" fmla="*/ 6596 h 10000"/>
                  <a:gd name="connsiteX3" fmla="*/ 7896 w 10000"/>
                  <a:gd name="connsiteY3" fmla="*/ 6605 h 10000"/>
                  <a:gd name="connsiteX4" fmla="*/ 7927 w 10000"/>
                  <a:gd name="connsiteY4" fmla="*/ 0 h 10000"/>
                  <a:gd name="connsiteX5" fmla="*/ 7279 w 10000"/>
                  <a:gd name="connsiteY5" fmla="*/ 6596 h 10000"/>
                  <a:gd name="connsiteX6" fmla="*/ 0 w 10000"/>
                  <a:gd name="connsiteY6" fmla="*/ 6583 h 10000"/>
                  <a:gd name="connsiteX7" fmla="*/ 43 w 10000"/>
                  <a:gd name="connsiteY7" fmla="*/ 10000 h 10000"/>
                  <a:gd name="connsiteX0" fmla="*/ 43 w 10000"/>
                  <a:gd name="connsiteY0" fmla="*/ 10000 h 10000"/>
                  <a:gd name="connsiteX1" fmla="*/ 9975 w 10000"/>
                  <a:gd name="connsiteY1" fmla="*/ 9968 h 10000"/>
                  <a:gd name="connsiteX2" fmla="*/ 10000 w 10000"/>
                  <a:gd name="connsiteY2" fmla="*/ 6596 h 10000"/>
                  <a:gd name="connsiteX3" fmla="*/ 7896 w 10000"/>
                  <a:gd name="connsiteY3" fmla="*/ 6605 h 10000"/>
                  <a:gd name="connsiteX4" fmla="*/ 7927 w 10000"/>
                  <a:gd name="connsiteY4" fmla="*/ 0 h 10000"/>
                  <a:gd name="connsiteX5" fmla="*/ 7279 w 10000"/>
                  <a:gd name="connsiteY5" fmla="*/ 6596 h 10000"/>
                  <a:gd name="connsiteX6" fmla="*/ 0 w 10000"/>
                  <a:gd name="connsiteY6" fmla="*/ 6583 h 10000"/>
                  <a:gd name="connsiteX7" fmla="*/ 43 w 10000"/>
                  <a:gd name="connsiteY7" fmla="*/ 10000 h 10000"/>
                  <a:gd name="connsiteX0" fmla="*/ 43 w 10000"/>
                  <a:gd name="connsiteY0" fmla="*/ 10000 h 10000"/>
                  <a:gd name="connsiteX1" fmla="*/ 9975 w 10000"/>
                  <a:gd name="connsiteY1" fmla="*/ 9968 h 10000"/>
                  <a:gd name="connsiteX2" fmla="*/ 10000 w 10000"/>
                  <a:gd name="connsiteY2" fmla="*/ 6596 h 10000"/>
                  <a:gd name="connsiteX3" fmla="*/ 7896 w 10000"/>
                  <a:gd name="connsiteY3" fmla="*/ 6605 h 10000"/>
                  <a:gd name="connsiteX4" fmla="*/ 7927 w 10000"/>
                  <a:gd name="connsiteY4" fmla="*/ 0 h 10000"/>
                  <a:gd name="connsiteX5" fmla="*/ 7279 w 10000"/>
                  <a:gd name="connsiteY5" fmla="*/ 6596 h 10000"/>
                  <a:gd name="connsiteX6" fmla="*/ 0 w 10000"/>
                  <a:gd name="connsiteY6" fmla="*/ 6583 h 10000"/>
                  <a:gd name="connsiteX7" fmla="*/ 43 w 10000"/>
                  <a:gd name="connsiteY7" fmla="*/ 10000 h 10000"/>
                  <a:gd name="connsiteX0" fmla="*/ 43 w 10000"/>
                  <a:gd name="connsiteY0" fmla="*/ 10000 h 10000"/>
                  <a:gd name="connsiteX1" fmla="*/ 9975 w 10000"/>
                  <a:gd name="connsiteY1" fmla="*/ 9968 h 10000"/>
                  <a:gd name="connsiteX2" fmla="*/ 10000 w 10000"/>
                  <a:gd name="connsiteY2" fmla="*/ 6596 h 10000"/>
                  <a:gd name="connsiteX3" fmla="*/ 7896 w 10000"/>
                  <a:gd name="connsiteY3" fmla="*/ 6605 h 10000"/>
                  <a:gd name="connsiteX4" fmla="*/ 7927 w 10000"/>
                  <a:gd name="connsiteY4" fmla="*/ 0 h 10000"/>
                  <a:gd name="connsiteX5" fmla="*/ 7279 w 10000"/>
                  <a:gd name="connsiteY5" fmla="*/ 6596 h 10000"/>
                  <a:gd name="connsiteX6" fmla="*/ 0 w 10000"/>
                  <a:gd name="connsiteY6" fmla="*/ 6583 h 10000"/>
                  <a:gd name="connsiteX7" fmla="*/ 43 w 10000"/>
                  <a:gd name="connsiteY7" fmla="*/ 10000 h 10000"/>
                  <a:gd name="connsiteX0" fmla="*/ 43 w 10000"/>
                  <a:gd name="connsiteY0" fmla="*/ 10000 h 10000"/>
                  <a:gd name="connsiteX1" fmla="*/ 9975 w 10000"/>
                  <a:gd name="connsiteY1" fmla="*/ 9968 h 10000"/>
                  <a:gd name="connsiteX2" fmla="*/ 10000 w 10000"/>
                  <a:gd name="connsiteY2" fmla="*/ 6596 h 10000"/>
                  <a:gd name="connsiteX3" fmla="*/ 7896 w 10000"/>
                  <a:gd name="connsiteY3" fmla="*/ 6605 h 10000"/>
                  <a:gd name="connsiteX4" fmla="*/ 7927 w 10000"/>
                  <a:gd name="connsiteY4" fmla="*/ 0 h 10000"/>
                  <a:gd name="connsiteX5" fmla="*/ 7279 w 10000"/>
                  <a:gd name="connsiteY5" fmla="*/ 6596 h 10000"/>
                  <a:gd name="connsiteX6" fmla="*/ 0 w 10000"/>
                  <a:gd name="connsiteY6" fmla="*/ 6583 h 10000"/>
                  <a:gd name="connsiteX7" fmla="*/ 43 w 10000"/>
                  <a:gd name="connsiteY7" fmla="*/ 10000 h 10000"/>
                  <a:gd name="connsiteX0" fmla="*/ 43 w 10000"/>
                  <a:gd name="connsiteY0" fmla="*/ 10000 h 10000"/>
                  <a:gd name="connsiteX1" fmla="*/ 9975 w 10000"/>
                  <a:gd name="connsiteY1" fmla="*/ 9968 h 10000"/>
                  <a:gd name="connsiteX2" fmla="*/ 10000 w 10000"/>
                  <a:gd name="connsiteY2" fmla="*/ 6596 h 10000"/>
                  <a:gd name="connsiteX3" fmla="*/ 7896 w 10000"/>
                  <a:gd name="connsiteY3" fmla="*/ 6605 h 10000"/>
                  <a:gd name="connsiteX4" fmla="*/ 7927 w 10000"/>
                  <a:gd name="connsiteY4" fmla="*/ 0 h 10000"/>
                  <a:gd name="connsiteX5" fmla="*/ 7279 w 10000"/>
                  <a:gd name="connsiteY5" fmla="*/ 6596 h 10000"/>
                  <a:gd name="connsiteX6" fmla="*/ 0 w 10000"/>
                  <a:gd name="connsiteY6" fmla="*/ 6583 h 10000"/>
                  <a:gd name="connsiteX7" fmla="*/ 43 w 10000"/>
                  <a:gd name="connsiteY7" fmla="*/ 10000 h 10000"/>
                  <a:gd name="connsiteX0" fmla="*/ 43 w 10000"/>
                  <a:gd name="connsiteY0" fmla="*/ 10000 h 10000"/>
                  <a:gd name="connsiteX1" fmla="*/ 9975 w 10000"/>
                  <a:gd name="connsiteY1" fmla="*/ 9968 h 10000"/>
                  <a:gd name="connsiteX2" fmla="*/ 10000 w 10000"/>
                  <a:gd name="connsiteY2" fmla="*/ 6596 h 10000"/>
                  <a:gd name="connsiteX3" fmla="*/ 7896 w 10000"/>
                  <a:gd name="connsiteY3" fmla="*/ 6605 h 10000"/>
                  <a:gd name="connsiteX4" fmla="*/ 7927 w 10000"/>
                  <a:gd name="connsiteY4" fmla="*/ 0 h 10000"/>
                  <a:gd name="connsiteX5" fmla="*/ 7279 w 10000"/>
                  <a:gd name="connsiteY5" fmla="*/ 6596 h 10000"/>
                  <a:gd name="connsiteX6" fmla="*/ 0 w 10000"/>
                  <a:gd name="connsiteY6" fmla="*/ 6583 h 10000"/>
                  <a:gd name="connsiteX7" fmla="*/ 43 w 10000"/>
                  <a:gd name="connsiteY7" fmla="*/ 10000 h 10000"/>
                  <a:gd name="connsiteX0" fmla="*/ 43 w 10000"/>
                  <a:gd name="connsiteY0" fmla="*/ 10000 h 10000"/>
                  <a:gd name="connsiteX1" fmla="*/ 9975 w 10000"/>
                  <a:gd name="connsiteY1" fmla="*/ 9968 h 10000"/>
                  <a:gd name="connsiteX2" fmla="*/ 10000 w 10000"/>
                  <a:gd name="connsiteY2" fmla="*/ 6596 h 10000"/>
                  <a:gd name="connsiteX3" fmla="*/ 7896 w 10000"/>
                  <a:gd name="connsiteY3" fmla="*/ 6605 h 10000"/>
                  <a:gd name="connsiteX4" fmla="*/ 7927 w 10000"/>
                  <a:gd name="connsiteY4" fmla="*/ 0 h 10000"/>
                  <a:gd name="connsiteX5" fmla="*/ 7279 w 10000"/>
                  <a:gd name="connsiteY5" fmla="*/ 6596 h 10000"/>
                  <a:gd name="connsiteX6" fmla="*/ 0 w 10000"/>
                  <a:gd name="connsiteY6" fmla="*/ 6583 h 10000"/>
                  <a:gd name="connsiteX7" fmla="*/ 43 w 10000"/>
                  <a:gd name="connsiteY7" fmla="*/ 10000 h 10000"/>
                  <a:gd name="connsiteX0" fmla="*/ 43 w 10000"/>
                  <a:gd name="connsiteY0" fmla="*/ 10000 h 10000"/>
                  <a:gd name="connsiteX1" fmla="*/ 9975 w 10000"/>
                  <a:gd name="connsiteY1" fmla="*/ 9968 h 10000"/>
                  <a:gd name="connsiteX2" fmla="*/ 10000 w 10000"/>
                  <a:gd name="connsiteY2" fmla="*/ 6596 h 10000"/>
                  <a:gd name="connsiteX3" fmla="*/ 7896 w 10000"/>
                  <a:gd name="connsiteY3" fmla="*/ 6605 h 10000"/>
                  <a:gd name="connsiteX4" fmla="*/ 7927 w 10000"/>
                  <a:gd name="connsiteY4" fmla="*/ 0 h 10000"/>
                  <a:gd name="connsiteX5" fmla="*/ 7279 w 10000"/>
                  <a:gd name="connsiteY5" fmla="*/ 6596 h 10000"/>
                  <a:gd name="connsiteX6" fmla="*/ 0 w 10000"/>
                  <a:gd name="connsiteY6" fmla="*/ 6583 h 10000"/>
                  <a:gd name="connsiteX7" fmla="*/ 43 w 10000"/>
                  <a:gd name="connsiteY7" fmla="*/ 10000 h 10000"/>
                  <a:gd name="connsiteX0" fmla="*/ 43 w 10000"/>
                  <a:gd name="connsiteY0" fmla="*/ 10000 h 10000"/>
                  <a:gd name="connsiteX1" fmla="*/ 9975 w 10000"/>
                  <a:gd name="connsiteY1" fmla="*/ 9968 h 10000"/>
                  <a:gd name="connsiteX2" fmla="*/ 10000 w 10000"/>
                  <a:gd name="connsiteY2" fmla="*/ 6596 h 10000"/>
                  <a:gd name="connsiteX3" fmla="*/ 7896 w 10000"/>
                  <a:gd name="connsiteY3" fmla="*/ 6605 h 10000"/>
                  <a:gd name="connsiteX4" fmla="*/ 7927 w 10000"/>
                  <a:gd name="connsiteY4" fmla="*/ 0 h 10000"/>
                  <a:gd name="connsiteX5" fmla="*/ 7279 w 10000"/>
                  <a:gd name="connsiteY5" fmla="*/ 6596 h 10000"/>
                  <a:gd name="connsiteX6" fmla="*/ 0 w 10000"/>
                  <a:gd name="connsiteY6" fmla="*/ 6583 h 10000"/>
                  <a:gd name="connsiteX7" fmla="*/ 43 w 10000"/>
                  <a:gd name="connsiteY7" fmla="*/ 10000 h 10000"/>
                  <a:gd name="connsiteX0" fmla="*/ 3906 w 13863"/>
                  <a:gd name="connsiteY0" fmla="*/ 10000 h 10000"/>
                  <a:gd name="connsiteX1" fmla="*/ 13838 w 13863"/>
                  <a:gd name="connsiteY1" fmla="*/ 9968 h 10000"/>
                  <a:gd name="connsiteX2" fmla="*/ 13863 w 13863"/>
                  <a:gd name="connsiteY2" fmla="*/ 6596 h 10000"/>
                  <a:gd name="connsiteX3" fmla="*/ 11759 w 13863"/>
                  <a:gd name="connsiteY3" fmla="*/ 6605 h 10000"/>
                  <a:gd name="connsiteX4" fmla="*/ 11790 w 13863"/>
                  <a:gd name="connsiteY4" fmla="*/ 0 h 10000"/>
                  <a:gd name="connsiteX5" fmla="*/ 11142 w 13863"/>
                  <a:gd name="connsiteY5" fmla="*/ 6596 h 10000"/>
                  <a:gd name="connsiteX6" fmla="*/ 0 w 13863"/>
                  <a:gd name="connsiteY6" fmla="*/ 6625 h 10000"/>
                  <a:gd name="connsiteX7" fmla="*/ 3906 w 13863"/>
                  <a:gd name="connsiteY7" fmla="*/ 10000 h 10000"/>
                  <a:gd name="connsiteX0" fmla="*/ 15 w 13863"/>
                  <a:gd name="connsiteY0" fmla="*/ 10042 h 10042"/>
                  <a:gd name="connsiteX1" fmla="*/ 13838 w 13863"/>
                  <a:gd name="connsiteY1" fmla="*/ 9968 h 10042"/>
                  <a:gd name="connsiteX2" fmla="*/ 13863 w 13863"/>
                  <a:gd name="connsiteY2" fmla="*/ 6596 h 10042"/>
                  <a:gd name="connsiteX3" fmla="*/ 11759 w 13863"/>
                  <a:gd name="connsiteY3" fmla="*/ 6605 h 10042"/>
                  <a:gd name="connsiteX4" fmla="*/ 11790 w 13863"/>
                  <a:gd name="connsiteY4" fmla="*/ 0 h 10042"/>
                  <a:gd name="connsiteX5" fmla="*/ 11142 w 13863"/>
                  <a:gd name="connsiteY5" fmla="*/ 6596 h 10042"/>
                  <a:gd name="connsiteX6" fmla="*/ 0 w 13863"/>
                  <a:gd name="connsiteY6" fmla="*/ 6625 h 10042"/>
                  <a:gd name="connsiteX7" fmla="*/ 15 w 13863"/>
                  <a:gd name="connsiteY7" fmla="*/ 10042 h 10042"/>
                  <a:gd name="connsiteX0" fmla="*/ 1586 w 15434"/>
                  <a:gd name="connsiteY0" fmla="*/ 10042 h 10042"/>
                  <a:gd name="connsiteX1" fmla="*/ 15409 w 15434"/>
                  <a:gd name="connsiteY1" fmla="*/ 9968 h 10042"/>
                  <a:gd name="connsiteX2" fmla="*/ 15434 w 15434"/>
                  <a:gd name="connsiteY2" fmla="*/ 6596 h 10042"/>
                  <a:gd name="connsiteX3" fmla="*/ 13330 w 15434"/>
                  <a:gd name="connsiteY3" fmla="*/ 6605 h 10042"/>
                  <a:gd name="connsiteX4" fmla="*/ 13361 w 15434"/>
                  <a:gd name="connsiteY4" fmla="*/ 0 h 10042"/>
                  <a:gd name="connsiteX5" fmla="*/ 12713 w 15434"/>
                  <a:gd name="connsiteY5" fmla="*/ 6596 h 10042"/>
                  <a:gd name="connsiteX6" fmla="*/ 0 w 15434"/>
                  <a:gd name="connsiteY6" fmla="*/ 6649 h 10042"/>
                  <a:gd name="connsiteX7" fmla="*/ 1586 w 15434"/>
                  <a:gd name="connsiteY7" fmla="*/ 10042 h 10042"/>
                  <a:gd name="connsiteX0" fmla="*/ 15 w 15434"/>
                  <a:gd name="connsiteY0" fmla="*/ 10066 h 10066"/>
                  <a:gd name="connsiteX1" fmla="*/ 15409 w 15434"/>
                  <a:gd name="connsiteY1" fmla="*/ 9968 h 10066"/>
                  <a:gd name="connsiteX2" fmla="*/ 15434 w 15434"/>
                  <a:gd name="connsiteY2" fmla="*/ 6596 h 10066"/>
                  <a:gd name="connsiteX3" fmla="*/ 13330 w 15434"/>
                  <a:gd name="connsiteY3" fmla="*/ 6605 h 10066"/>
                  <a:gd name="connsiteX4" fmla="*/ 13361 w 15434"/>
                  <a:gd name="connsiteY4" fmla="*/ 0 h 10066"/>
                  <a:gd name="connsiteX5" fmla="*/ 12713 w 15434"/>
                  <a:gd name="connsiteY5" fmla="*/ 6596 h 10066"/>
                  <a:gd name="connsiteX6" fmla="*/ 0 w 15434"/>
                  <a:gd name="connsiteY6" fmla="*/ 6649 h 10066"/>
                  <a:gd name="connsiteX7" fmla="*/ 15 w 15434"/>
                  <a:gd name="connsiteY7" fmla="*/ 10066 h 10066"/>
                  <a:gd name="connsiteX0" fmla="*/ 15 w 15434"/>
                  <a:gd name="connsiteY0" fmla="*/ 10066 h 10066"/>
                  <a:gd name="connsiteX1" fmla="*/ 15409 w 15434"/>
                  <a:gd name="connsiteY1" fmla="*/ 10064 h 10066"/>
                  <a:gd name="connsiteX2" fmla="*/ 15434 w 15434"/>
                  <a:gd name="connsiteY2" fmla="*/ 6596 h 10066"/>
                  <a:gd name="connsiteX3" fmla="*/ 13330 w 15434"/>
                  <a:gd name="connsiteY3" fmla="*/ 6605 h 10066"/>
                  <a:gd name="connsiteX4" fmla="*/ 13361 w 15434"/>
                  <a:gd name="connsiteY4" fmla="*/ 0 h 10066"/>
                  <a:gd name="connsiteX5" fmla="*/ 12713 w 15434"/>
                  <a:gd name="connsiteY5" fmla="*/ 6596 h 10066"/>
                  <a:gd name="connsiteX6" fmla="*/ 0 w 15434"/>
                  <a:gd name="connsiteY6" fmla="*/ 6649 h 10066"/>
                  <a:gd name="connsiteX7" fmla="*/ 15 w 15434"/>
                  <a:gd name="connsiteY7" fmla="*/ 10066 h 10066"/>
                  <a:gd name="connsiteX0" fmla="*/ 15 w 15434"/>
                  <a:gd name="connsiteY0" fmla="*/ 10066 h 10066"/>
                  <a:gd name="connsiteX1" fmla="*/ 15409 w 15434"/>
                  <a:gd name="connsiteY1" fmla="*/ 10064 h 10066"/>
                  <a:gd name="connsiteX2" fmla="*/ 15434 w 15434"/>
                  <a:gd name="connsiteY2" fmla="*/ 6596 h 10066"/>
                  <a:gd name="connsiteX3" fmla="*/ 13330 w 15434"/>
                  <a:gd name="connsiteY3" fmla="*/ 6605 h 10066"/>
                  <a:gd name="connsiteX4" fmla="*/ 13361 w 15434"/>
                  <a:gd name="connsiteY4" fmla="*/ 0 h 10066"/>
                  <a:gd name="connsiteX5" fmla="*/ 12713 w 15434"/>
                  <a:gd name="connsiteY5" fmla="*/ 6596 h 10066"/>
                  <a:gd name="connsiteX6" fmla="*/ 0 w 15434"/>
                  <a:gd name="connsiteY6" fmla="*/ 6553 h 10066"/>
                  <a:gd name="connsiteX7" fmla="*/ 15 w 15434"/>
                  <a:gd name="connsiteY7" fmla="*/ 10066 h 10066"/>
                  <a:gd name="connsiteX0" fmla="*/ 46 w 15465"/>
                  <a:gd name="connsiteY0" fmla="*/ 10066 h 10066"/>
                  <a:gd name="connsiteX1" fmla="*/ 15440 w 15465"/>
                  <a:gd name="connsiteY1" fmla="*/ 10064 h 10066"/>
                  <a:gd name="connsiteX2" fmla="*/ 15465 w 15465"/>
                  <a:gd name="connsiteY2" fmla="*/ 6596 h 10066"/>
                  <a:gd name="connsiteX3" fmla="*/ 13361 w 15465"/>
                  <a:gd name="connsiteY3" fmla="*/ 6605 h 10066"/>
                  <a:gd name="connsiteX4" fmla="*/ 13392 w 15465"/>
                  <a:gd name="connsiteY4" fmla="*/ 0 h 10066"/>
                  <a:gd name="connsiteX5" fmla="*/ 12744 w 15465"/>
                  <a:gd name="connsiteY5" fmla="*/ 6596 h 10066"/>
                  <a:gd name="connsiteX6" fmla="*/ 0 w 15465"/>
                  <a:gd name="connsiteY6" fmla="*/ 6601 h 10066"/>
                  <a:gd name="connsiteX7" fmla="*/ 46 w 15465"/>
                  <a:gd name="connsiteY7" fmla="*/ 10066 h 10066"/>
                  <a:gd name="connsiteX0" fmla="*/ 46 w 15465"/>
                  <a:gd name="connsiteY0" fmla="*/ 10066 h 10066"/>
                  <a:gd name="connsiteX1" fmla="*/ 15440 w 15465"/>
                  <a:gd name="connsiteY1" fmla="*/ 10064 h 10066"/>
                  <a:gd name="connsiteX2" fmla="*/ 15465 w 15465"/>
                  <a:gd name="connsiteY2" fmla="*/ 6596 h 10066"/>
                  <a:gd name="connsiteX3" fmla="*/ 13361 w 15465"/>
                  <a:gd name="connsiteY3" fmla="*/ 6605 h 10066"/>
                  <a:gd name="connsiteX4" fmla="*/ 13392 w 15465"/>
                  <a:gd name="connsiteY4" fmla="*/ 0 h 10066"/>
                  <a:gd name="connsiteX5" fmla="*/ 12744 w 15465"/>
                  <a:gd name="connsiteY5" fmla="*/ 6596 h 10066"/>
                  <a:gd name="connsiteX6" fmla="*/ 0 w 15465"/>
                  <a:gd name="connsiteY6" fmla="*/ 6601 h 10066"/>
                  <a:gd name="connsiteX7" fmla="*/ 46 w 15465"/>
                  <a:gd name="connsiteY7" fmla="*/ 10066 h 10066"/>
                  <a:gd name="connsiteX0" fmla="*/ 46 w 15465"/>
                  <a:gd name="connsiteY0" fmla="*/ 10066 h 10066"/>
                  <a:gd name="connsiteX1" fmla="*/ 15440 w 15465"/>
                  <a:gd name="connsiteY1" fmla="*/ 10064 h 10066"/>
                  <a:gd name="connsiteX2" fmla="*/ 15465 w 15465"/>
                  <a:gd name="connsiteY2" fmla="*/ 6596 h 10066"/>
                  <a:gd name="connsiteX3" fmla="*/ 13361 w 15465"/>
                  <a:gd name="connsiteY3" fmla="*/ 6605 h 10066"/>
                  <a:gd name="connsiteX4" fmla="*/ 13392 w 15465"/>
                  <a:gd name="connsiteY4" fmla="*/ 0 h 10066"/>
                  <a:gd name="connsiteX5" fmla="*/ 12744 w 15465"/>
                  <a:gd name="connsiteY5" fmla="*/ 6596 h 10066"/>
                  <a:gd name="connsiteX6" fmla="*/ 0 w 15465"/>
                  <a:gd name="connsiteY6" fmla="*/ 6601 h 10066"/>
                  <a:gd name="connsiteX7" fmla="*/ 46 w 15465"/>
                  <a:gd name="connsiteY7" fmla="*/ 10066 h 10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65" h="10066">
                    <a:moveTo>
                      <a:pt x="46" y="10066"/>
                    </a:moveTo>
                    <a:lnTo>
                      <a:pt x="15440" y="10064"/>
                    </a:lnTo>
                    <a:cubicBezTo>
                      <a:pt x="15448" y="8940"/>
                      <a:pt x="15457" y="7720"/>
                      <a:pt x="15465" y="6596"/>
                    </a:cubicBezTo>
                    <a:cubicBezTo>
                      <a:pt x="12879" y="6594"/>
                      <a:pt x="15947" y="6607"/>
                      <a:pt x="13361" y="6605"/>
                    </a:cubicBezTo>
                    <a:cubicBezTo>
                      <a:pt x="13317" y="3307"/>
                      <a:pt x="13410" y="3333"/>
                      <a:pt x="13392" y="0"/>
                    </a:cubicBezTo>
                    <a:cubicBezTo>
                      <a:pt x="12994" y="3094"/>
                      <a:pt x="12939" y="3784"/>
                      <a:pt x="12744" y="6596"/>
                    </a:cubicBezTo>
                    <a:lnTo>
                      <a:pt x="0" y="6601"/>
                    </a:lnTo>
                    <a:cubicBezTo>
                      <a:pt x="14" y="7739"/>
                      <a:pt x="32" y="8928"/>
                      <a:pt x="46" y="10066"/>
                    </a:cubicBezTo>
                    <a:close/>
                  </a:path>
                </a:pathLst>
              </a:custGeom>
              <a:solidFill>
                <a:srgbClr val="CCFF99"/>
              </a:solidFill>
              <a:ln w="9525">
                <a:solidFill>
                  <a:schemeClr val="tx1"/>
                </a:solidFill>
                <a:round/>
                <a:headEnd/>
                <a:tailEnd/>
              </a:ln>
            </p:spPr>
            <p:txBody>
              <a:bodyPr wrap="none" anchor="ctr"/>
              <a:lstStyle/>
              <a:p>
                <a:endParaRPr lang="en-US" sz="1350"/>
              </a:p>
            </p:txBody>
          </p:sp>
          <p:sp>
            <p:nvSpPr>
              <p:cNvPr id="221" name="TextBox 202"/>
              <p:cNvSpPr txBox="1">
                <a:spLocks noChangeArrowheads="1"/>
              </p:cNvSpPr>
              <p:nvPr/>
            </p:nvSpPr>
            <p:spPr bwMode="auto">
              <a:xfrm>
                <a:off x="3568978" y="5373661"/>
                <a:ext cx="1881091" cy="465084"/>
              </a:xfrm>
              <a:prstGeom prst="rect">
                <a:avLst/>
              </a:prstGeom>
              <a:noFill/>
              <a:ln w="9525">
                <a:noFill/>
                <a:miter lim="800000"/>
                <a:headEnd/>
                <a:tailEnd/>
              </a:ln>
            </p:spPr>
            <p:txBody>
              <a:bodyPr wrap="square" lIns="34290" tIns="0" rIns="0" bIns="0">
                <a:spAutoFit/>
              </a:bodyPr>
              <a:lstStyle/>
              <a:p>
                <a:pPr>
                  <a:spcAft>
                    <a:spcPts val="150"/>
                  </a:spcAft>
                </a:pPr>
                <a:r>
                  <a:rPr lang="en-US" sz="750" b="1" dirty="0"/>
                  <a:t>Univ. of Alabama Birmingham</a:t>
                </a:r>
              </a:p>
              <a:p>
                <a:r>
                  <a:rPr lang="en-US" sz="675" dirty="0"/>
                  <a:t>Supplier of research isotopes (e.g., Mn-52)</a:t>
                </a:r>
              </a:p>
            </p:txBody>
          </p:sp>
          <p:sp>
            <p:nvSpPr>
              <p:cNvPr id="222" name="Freeform 176"/>
              <p:cNvSpPr>
                <a:spLocks/>
              </p:cNvSpPr>
              <p:nvPr/>
            </p:nvSpPr>
            <p:spPr bwMode="auto">
              <a:xfrm>
                <a:off x="4398213" y="1498202"/>
                <a:ext cx="1545701" cy="1526056"/>
              </a:xfrm>
              <a:custGeom>
                <a:avLst/>
                <a:gdLst>
                  <a:gd name="T0" fmla="*/ 2147483647 w 1328"/>
                  <a:gd name="T1" fmla="*/ 0 h 958"/>
                  <a:gd name="T2" fmla="*/ 2147483647 w 1328"/>
                  <a:gd name="T3" fmla="*/ 0 h 958"/>
                  <a:gd name="T4" fmla="*/ 2147483647 w 1328"/>
                  <a:gd name="T5" fmla="*/ 2147483647 h 958"/>
                  <a:gd name="T6" fmla="*/ 2147483647 w 1328"/>
                  <a:gd name="T7" fmla="*/ 2147483647 h 958"/>
                  <a:gd name="T8" fmla="*/ 0 w 1328"/>
                  <a:gd name="T9" fmla="*/ 2147483647 h 958"/>
                  <a:gd name="T10" fmla="*/ 2147483647 w 1328"/>
                  <a:gd name="T11" fmla="*/ 2147483647 h 958"/>
                  <a:gd name="T12" fmla="*/ 2147483647 w 1328"/>
                  <a:gd name="T13" fmla="*/ 2147483647 h 958"/>
                  <a:gd name="T14" fmla="*/ 2147483647 w 1328"/>
                  <a:gd name="T15" fmla="*/ 0 h 958"/>
                  <a:gd name="T16" fmla="*/ 0 60000 65536"/>
                  <a:gd name="T17" fmla="*/ 0 60000 65536"/>
                  <a:gd name="T18" fmla="*/ 0 60000 65536"/>
                  <a:gd name="T19" fmla="*/ 0 60000 65536"/>
                  <a:gd name="T20" fmla="*/ 0 60000 65536"/>
                  <a:gd name="T21" fmla="*/ 0 60000 65536"/>
                  <a:gd name="T22" fmla="*/ 0 60000 65536"/>
                  <a:gd name="T23" fmla="*/ 0 60000 65536"/>
                  <a:gd name="T24" fmla="*/ 0 w 1328"/>
                  <a:gd name="T25" fmla="*/ 0 h 958"/>
                  <a:gd name="T26" fmla="*/ 1328 w 1328"/>
                  <a:gd name="T27" fmla="*/ 958 h 958"/>
                  <a:gd name="connsiteX0" fmla="*/ 1367 w 10207"/>
                  <a:gd name="connsiteY0" fmla="*/ 0 h 9697"/>
                  <a:gd name="connsiteX1" fmla="*/ 10207 w 10207"/>
                  <a:gd name="connsiteY1" fmla="*/ 0 h 9697"/>
                  <a:gd name="connsiteX2" fmla="*/ 10207 w 10207"/>
                  <a:gd name="connsiteY2" fmla="*/ 5084 h 9697"/>
                  <a:gd name="connsiteX3" fmla="*/ 7677 w 10207"/>
                  <a:gd name="connsiteY3" fmla="*/ 5094 h 9697"/>
                  <a:gd name="connsiteX4" fmla="*/ 0 w 10207"/>
                  <a:gd name="connsiteY4" fmla="*/ 9697 h 9697"/>
                  <a:gd name="connsiteX5" fmla="*/ 5990 w 10207"/>
                  <a:gd name="connsiteY5" fmla="*/ 5104 h 9697"/>
                  <a:gd name="connsiteX6" fmla="*/ 1374 w 10207"/>
                  <a:gd name="connsiteY6" fmla="*/ 5094 h 9697"/>
                  <a:gd name="connsiteX7" fmla="*/ 1367 w 10207"/>
                  <a:gd name="connsiteY7" fmla="*/ 0 h 9697"/>
                  <a:gd name="connsiteX0" fmla="*/ 0 w 8661"/>
                  <a:gd name="connsiteY0" fmla="*/ 0 h 10559"/>
                  <a:gd name="connsiteX1" fmla="*/ 8661 w 8661"/>
                  <a:gd name="connsiteY1" fmla="*/ 0 h 10559"/>
                  <a:gd name="connsiteX2" fmla="*/ 8661 w 8661"/>
                  <a:gd name="connsiteY2" fmla="*/ 5243 h 10559"/>
                  <a:gd name="connsiteX3" fmla="*/ 6182 w 8661"/>
                  <a:gd name="connsiteY3" fmla="*/ 5253 h 10559"/>
                  <a:gd name="connsiteX4" fmla="*/ 21 w 8661"/>
                  <a:gd name="connsiteY4" fmla="*/ 10559 h 10559"/>
                  <a:gd name="connsiteX5" fmla="*/ 4530 w 8661"/>
                  <a:gd name="connsiteY5" fmla="*/ 5263 h 10559"/>
                  <a:gd name="connsiteX6" fmla="*/ 7 w 8661"/>
                  <a:gd name="connsiteY6" fmla="*/ 5253 h 10559"/>
                  <a:gd name="connsiteX7" fmla="*/ 0 w 8661"/>
                  <a:gd name="connsiteY7" fmla="*/ 0 h 10559"/>
                  <a:gd name="connsiteX0" fmla="*/ 0 w 10000"/>
                  <a:gd name="connsiteY0" fmla="*/ 0 h 10000"/>
                  <a:gd name="connsiteX1" fmla="*/ 10000 w 10000"/>
                  <a:gd name="connsiteY1" fmla="*/ 0 h 10000"/>
                  <a:gd name="connsiteX2" fmla="*/ 10000 w 10000"/>
                  <a:gd name="connsiteY2" fmla="*/ 4965 h 10000"/>
                  <a:gd name="connsiteX3" fmla="*/ 7138 w 10000"/>
                  <a:gd name="connsiteY3" fmla="*/ 4975 h 10000"/>
                  <a:gd name="connsiteX4" fmla="*/ 24 w 10000"/>
                  <a:gd name="connsiteY4" fmla="*/ 10000 h 10000"/>
                  <a:gd name="connsiteX5" fmla="*/ 2967 w 10000"/>
                  <a:gd name="connsiteY5" fmla="*/ 5026 h 10000"/>
                  <a:gd name="connsiteX6" fmla="*/ 8 w 10000"/>
                  <a:gd name="connsiteY6" fmla="*/ 4975 h 10000"/>
                  <a:gd name="connsiteX7" fmla="*/ 0 w 10000"/>
                  <a:gd name="connsiteY7" fmla="*/ 0 h 10000"/>
                  <a:gd name="connsiteX0" fmla="*/ 0 w 10000"/>
                  <a:gd name="connsiteY0" fmla="*/ 0 h 10000"/>
                  <a:gd name="connsiteX1" fmla="*/ 10000 w 10000"/>
                  <a:gd name="connsiteY1" fmla="*/ 0 h 10000"/>
                  <a:gd name="connsiteX2" fmla="*/ 10000 w 10000"/>
                  <a:gd name="connsiteY2" fmla="*/ 4965 h 10000"/>
                  <a:gd name="connsiteX3" fmla="*/ 3507 w 10000"/>
                  <a:gd name="connsiteY3" fmla="*/ 5017 h 10000"/>
                  <a:gd name="connsiteX4" fmla="*/ 24 w 10000"/>
                  <a:gd name="connsiteY4" fmla="*/ 10000 h 10000"/>
                  <a:gd name="connsiteX5" fmla="*/ 2967 w 10000"/>
                  <a:gd name="connsiteY5" fmla="*/ 5026 h 10000"/>
                  <a:gd name="connsiteX6" fmla="*/ 8 w 10000"/>
                  <a:gd name="connsiteY6" fmla="*/ 4975 h 10000"/>
                  <a:gd name="connsiteX7" fmla="*/ 0 w 10000"/>
                  <a:gd name="connsiteY7" fmla="*/ 0 h 10000"/>
                  <a:gd name="connsiteX0" fmla="*/ 100 w 10100"/>
                  <a:gd name="connsiteY0" fmla="*/ 0 h 9958"/>
                  <a:gd name="connsiteX1" fmla="*/ 10100 w 10100"/>
                  <a:gd name="connsiteY1" fmla="*/ 0 h 9958"/>
                  <a:gd name="connsiteX2" fmla="*/ 10100 w 10100"/>
                  <a:gd name="connsiteY2" fmla="*/ 4965 h 9958"/>
                  <a:gd name="connsiteX3" fmla="*/ 3607 w 10100"/>
                  <a:gd name="connsiteY3" fmla="*/ 5017 h 9958"/>
                  <a:gd name="connsiteX4" fmla="*/ 0 w 10100"/>
                  <a:gd name="connsiteY4" fmla="*/ 9958 h 9958"/>
                  <a:gd name="connsiteX5" fmla="*/ 3067 w 10100"/>
                  <a:gd name="connsiteY5" fmla="*/ 5026 h 9958"/>
                  <a:gd name="connsiteX6" fmla="*/ 108 w 10100"/>
                  <a:gd name="connsiteY6" fmla="*/ 4975 h 9958"/>
                  <a:gd name="connsiteX7" fmla="*/ 100 w 10100"/>
                  <a:gd name="connsiteY7" fmla="*/ 0 h 9958"/>
                  <a:gd name="connsiteX0" fmla="*/ 99 w 10000"/>
                  <a:gd name="connsiteY0" fmla="*/ 0 h 10000"/>
                  <a:gd name="connsiteX1" fmla="*/ 10000 w 10000"/>
                  <a:gd name="connsiteY1" fmla="*/ 0 h 10000"/>
                  <a:gd name="connsiteX2" fmla="*/ 10000 w 10000"/>
                  <a:gd name="connsiteY2" fmla="*/ 4986 h 10000"/>
                  <a:gd name="connsiteX3" fmla="*/ 3571 w 10000"/>
                  <a:gd name="connsiteY3" fmla="*/ 5038 h 10000"/>
                  <a:gd name="connsiteX4" fmla="*/ 0 w 10000"/>
                  <a:gd name="connsiteY4" fmla="*/ 10000 h 10000"/>
                  <a:gd name="connsiteX5" fmla="*/ 2914 w 10000"/>
                  <a:gd name="connsiteY5" fmla="*/ 5047 h 10000"/>
                  <a:gd name="connsiteX6" fmla="*/ 107 w 10000"/>
                  <a:gd name="connsiteY6" fmla="*/ 4996 h 10000"/>
                  <a:gd name="connsiteX7" fmla="*/ 99 w 10000"/>
                  <a:gd name="connsiteY7" fmla="*/ 0 h 10000"/>
                  <a:gd name="connsiteX0" fmla="*/ 99 w 10000"/>
                  <a:gd name="connsiteY0" fmla="*/ 0 h 10000"/>
                  <a:gd name="connsiteX1" fmla="*/ 8746 w 10000"/>
                  <a:gd name="connsiteY1" fmla="*/ 0 h 10000"/>
                  <a:gd name="connsiteX2" fmla="*/ 10000 w 10000"/>
                  <a:gd name="connsiteY2" fmla="*/ 4986 h 10000"/>
                  <a:gd name="connsiteX3" fmla="*/ 3571 w 10000"/>
                  <a:gd name="connsiteY3" fmla="*/ 5038 h 10000"/>
                  <a:gd name="connsiteX4" fmla="*/ 0 w 10000"/>
                  <a:gd name="connsiteY4" fmla="*/ 10000 h 10000"/>
                  <a:gd name="connsiteX5" fmla="*/ 2914 w 10000"/>
                  <a:gd name="connsiteY5" fmla="*/ 5047 h 10000"/>
                  <a:gd name="connsiteX6" fmla="*/ 107 w 10000"/>
                  <a:gd name="connsiteY6" fmla="*/ 4996 h 10000"/>
                  <a:gd name="connsiteX7" fmla="*/ 99 w 10000"/>
                  <a:gd name="connsiteY7" fmla="*/ 0 h 10000"/>
                  <a:gd name="connsiteX0" fmla="*/ 99 w 8832"/>
                  <a:gd name="connsiteY0" fmla="*/ 0 h 10000"/>
                  <a:gd name="connsiteX1" fmla="*/ 8746 w 8832"/>
                  <a:gd name="connsiteY1" fmla="*/ 0 h 10000"/>
                  <a:gd name="connsiteX2" fmla="*/ 8832 w 8832"/>
                  <a:gd name="connsiteY2" fmla="*/ 4986 h 10000"/>
                  <a:gd name="connsiteX3" fmla="*/ 3571 w 8832"/>
                  <a:gd name="connsiteY3" fmla="*/ 5038 h 10000"/>
                  <a:gd name="connsiteX4" fmla="*/ 0 w 8832"/>
                  <a:gd name="connsiteY4" fmla="*/ 10000 h 10000"/>
                  <a:gd name="connsiteX5" fmla="*/ 2914 w 8832"/>
                  <a:gd name="connsiteY5" fmla="*/ 5047 h 10000"/>
                  <a:gd name="connsiteX6" fmla="*/ 107 w 8832"/>
                  <a:gd name="connsiteY6" fmla="*/ 4996 h 10000"/>
                  <a:gd name="connsiteX7" fmla="*/ 99 w 8832"/>
                  <a:gd name="connsiteY7" fmla="*/ 0 h 10000"/>
                  <a:gd name="connsiteX0" fmla="*/ 112 w 9905"/>
                  <a:gd name="connsiteY0" fmla="*/ 0 h 10000"/>
                  <a:gd name="connsiteX1" fmla="*/ 9903 w 9905"/>
                  <a:gd name="connsiteY1" fmla="*/ 0 h 10000"/>
                  <a:gd name="connsiteX2" fmla="*/ 9630 w 9905"/>
                  <a:gd name="connsiteY2" fmla="*/ 5052 h 10000"/>
                  <a:gd name="connsiteX3" fmla="*/ 4043 w 9905"/>
                  <a:gd name="connsiteY3" fmla="*/ 5038 h 10000"/>
                  <a:gd name="connsiteX4" fmla="*/ 0 w 9905"/>
                  <a:gd name="connsiteY4" fmla="*/ 10000 h 10000"/>
                  <a:gd name="connsiteX5" fmla="*/ 3299 w 9905"/>
                  <a:gd name="connsiteY5" fmla="*/ 5047 h 10000"/>
                  <a:gd name="connsiteX6" fmla="*/ 121 w 9905"/>
                  <a:gd name="connsiteY6" fmla="*/ 4996 h 10000"/>
                  <a:gd name="connsiteX7" fmla="*/ 112 w 9905"/>
                  <a:gd name="connsiteY7" fmla="*/ 0 h 10000"/>
                  <a:gd name="connsiteX0" fmla="*/ 113 w 9722"/>
                  <a:gd name="connsiteY0" fmla="*/ 66 h 10066"/>
                  <a:gd name="connsiteX1" fmla="*/ 9691 w 9722"/>
                  <a:gd name="connsiteY1" fmla="*/ 0 h 10066"/>
                  <a:gd name="connsiteX2" fmla="*/ 9722 w 9722"/>
                  <a:gd name="connsiteY2" fmla="*/ 5118 h 10066"/>
                  <a:gd name="connsiteX3" fmla="*/ 4082 w 9722"/>
                  <a:gd name="connsiteY3" fmla="*/ 5104 h 10066"/>
                  <a:gd name="connsiteX4" fmla="*/ 0 w 9722"/>
                  <a:gd name="connsiteY4" fmla="*/ 10066 h 10066"/>
                  <a:gd name="connsiteX5" fmla="*/ 3331 w 9722"/>
                  <a:gd name="connsiteY5" fmla="*/ 5113 h 10066"/>
                  <a:gd name="connsiteX6" fmla="*/ 122 w 9722"/>
                  <a:gd name="connsiteY6" fmla="*/ 5062 h 10066"/>
                  <a:gd name="connsiteX7" fmla="*/ 113 w 9722"/>
                  <a:gd name="connsiteY7" fmla="*/ 66 h 10066"/>
                  <a:gd name="connsiteX0" fmla="*/ 116 w 10001"/>
                  <a:gd name="connsiteY0" fmla="*/ 99 h 10033"/>
                  <a:gd name="connsiteX1" fmla="*/ 9991 w 10001"/>
                  <a:gd name="connsiteY1" fmla="*/ 0 h 10033"/>
                  <a:gd name="connsiteX2" fmla="*/ 10000 w 10001"/>
                  <a:gd name="connsiteY2" fmla="*/ 5117 h 10033"/>
                  <a:gd name="connsiteX3" fmla="*/ 4199 w 10001"/>
                  <a:gd name="connsiteY3" fmla="*/ 5104 h 10033"/>
                  <a:gd name="connsiteX4" fmla="*/ 0 w 10001"/>
                  <a:gd name="connsiteY4" fmla="*/ 10033 h 10033"/>
                  <a:gd name="connsiteX5" fmla="*/ 3426 w 10001"/>
                  <a:gd name="connsiteY5" fmla="*/ 5112 h 10033"/>
                  <a:gd name="connsiteX6" fmla="*/ 125 w 10001"/>
                  <a:gd name="connsiteY6" fmla="*/ 5062 h 10033"/>
                  <a:gd name="connsiteX7" fmla="*/ 116 w 10001"/>
                  <a:gd name="connsiteY7" fmla="*/ 99 h 10033"/>
                  <a:gd name="connsiteX0" fmla="*/ 116 w 10000"/>
                  <a:gd name="connsiteY0" fmla="*/ 1 h 9935"/>
                  <a:gd name="connsiteX1" fmla="*/ 9968 w 10000"/>
                  <a:gd name="connsiteY1" fmla="*/ 0 h 9935"/>
                  <a:gd name="connsiteX2" fmla="*/ 10000 w 10000"/>
                  <a:gd name="connsiteY2" fmla="*/ 5019 h 9935"/>
                  <a:gd name="connsiteX3" fmla="*/ 4199 w 10000"/>
                  <a:gd name="connsiteY3" fmla="*/ 5006 h 9935"/>
                  <a:gd name="connsiteX4" fmla="*/ 0 w 10000"/>
                  <a:gd name="connsiteY4" fmla="*/ 9935 h 9935"/>
                  <a:gd name="connsiteX5" fmla="*/ 3426 w 10000"/>
                  <a:gd name="connsiteY5" fmla="*/ 5014 h 9935"/>
                  <a:gd name="connsiteX6" fmla="*/ 125 w 10000"/>
                  <a:gd name="connsiteY6" fmla="*/ 4964 h 9935"/>
                  <a:gd name="connsiteX7" fmla="*/ 116 w 10000"/>
                  <a:gd name="connsiteY7" fmla="*/ 1 h 9935"/>
                  <a:gd name="connsiteX0" fmla="*/ 116 w 10001"/>
                  <a:gd name="connsiteY0" fmla="*/ 0 h 9999"/>
                  <a:gd name="connsiteX1" fmla="*/ 9991 w 10001"/>
                  <a:gd name="connsiteY1" fmla="*/ 32 h 9999"/>
                  <a:gd name="connsiteX2" fmla="*/ 10000 w 10001"/>
                  <a:gd name="connsiteY2" fmla="*/ 5051 h 9999"/>
                  <a:gd name="connsiteX3" fmla="*/ 4199 w 10001"/>
                  <a:gd name="connsiteY3" fmla="*/ 5038 h 9999"/>
                  <a:gd name="connsiteX4" fmla="*/ 0 w 10001"/>
                  <a:gd name="connsiteY4" fmla="*/ 9999 h 9999"/>
                  <a:gd name="connsiteX5" fmla="*/ 3426 w 10001"/>
                  <a:gd name="connsiteY5" fmla="*/ 5046 h 9999"/>
                  <a:gd name="connsiteX6" fmla="*/ 125 w 10001"/>
                  <a:gd name="connsiteY6" fmla="*/ 4995 h 9999"/>
                  <a:gd name="connsiteX7" fmla="*/ 116 w 10001"/>
                  <a:gd name="connsiteY7" fmla="*/ 0 h 9999"/>
                  <a:gd name="connsiteX0" fmla="*/ 0 w 9884"/>
                  <a:gd name="connsiteY0" fmla="*/ 0 h 14238"/>
                  <a:gd name="connsiteX1" fmla="*/ 9874 w 9884"/>
                  <a:gd name="connsiteY1" fmla="*/ 32 h 14238"/>
                  <a:gd name="connsiteX2" fmla="*/ 9883 w 9884"/>
                  <a:gd name="connsiteY2" fmla="*/ 5052 h 14238"/>
                  <a:gd name="connsiteX3" fmla="*/ 4083 w 9884"/>
                  <a:gd name="connsiteY3" fmla="*/ 5039 h 14238"/>
                  <a:gd name="connsiteX4" fmla="*/ 2683 w 9884"/>
                  <a:gd name="connsiteY4" fmla="*/ 14238 h 14238"/>
                  <a:gd name="connsiteX5" fmla="*/ 3310 w 9884"/>
                  <a:gd name="connsiteY5" fmla="*/ 5047 h 14238"/>
                  <a:gd name="connsiteX6" fmla="*/ 9 w 9884"/>
                  <a:gd name="connsiteY6" fmla="*/ 4995 h 14238"/>
                  <a:gd name="connsiteX7" fmla="*/ 0 w 9884"/>
                  <a:gd name="connsiteY7" fmla="*/ 0 h 14238"/>
                  <a:gd name="connsiteX0" fmla="*/ 0 w 10000"/>
                  <a:gd name="connsiteY0" fmla="*/ 0 h 10000"/>
                  <a:gd name="connsiteX1" fmla="*/ 9990 w 10000"/>
                  <a:gd name="connsiteY1" fmla="*/ 22 h 10000"/>
                  <a:gd name="connsiteX2" fmla="*/ 9999 w 10000"/>
                  <a:gd name="connsiteY2" fmla="*/ 3548 h 10000"/>
                  <a:gd name="connsiteX3" fmla="*/ 4131 w 10000"/>
                  <a:gd name="connsiteY3" fmla="*/ 3539 h 10000"/>
                  <a:gd name="connsiteX4" fmla="*/ 2714 w 10000"/>
                  <a:gd name="connsiteY4" fmla="*/ 10000 h 10000"/>
                  <a:gd name="connsiteX5" fmla="*/ 1682 w 10000"/>
                  <a:gd name="connsiteY5" fmla="*/ 3545 h 10000"/>
                  <a:gd name="connsiteX6" fmla="*/ 9 w 10000"/>
                  <a:gd name="connsiteY6" fmla="*/ 3508 h 10000"/>
                  <a:gd name="connsiteX7" fmla="*/ 0 w 10000"/>
                  <a:gd name="connsiteY7" fmla="*/ 0 h 10000"/>
                  <a:gd name="connsiteX0" fmla="*/ 0 w 10000"/>
                  <a:gd name="connsiteY0" fmla="*/ 0 h 10000"/>
                  <a:gd name="connsiteX1" fmla="*/ 9990 w 10000"/>
                  <a:gd name="connsiteY1" fmla="*/ 22 h 10000"/>
                  <a:gd name="connsiteX2" fmla="*/ 9999 w 10000"/>
                  <a:gd name="connsiteY2" fmla="*/ 3548 h 10000"/>
                  <a:gd name="connsiteX3" fmla="*/ 2212 w 10000"/>
                  <a:gd name="connsiteY3" fmla="*/ 3539 h 10000"/>
                  <a:gd name="connsiteX4" fmla="*/ 2714 w 10000"/>
                  <a:gd name="connsiteY4" fmla="*/ 10000 h 10000"/>
                  <a:gd name="connsiteX5" fmla="*/ 1682 w 10000"/>
                  <a:gd name="connsiteY5" fmla="*/ 3545 h 10000"/>
                  <a:gd name="connsiteX6" fmla="*/ 9 w 10000"/>
                  <a:gd name="connsiteY6" fmla="*/ 3508 h 10000"/>
                  <a:gd name="connsiteX7" fmla="*/ 0 w 10000"/>
                  <a:gd name="connsiteY7" fmla="*/ 0 h 10000"/>
                  <a:gd name="connsiteX0" fmla="*/ 0 w 10000"/>
                  <a:gd name="connsiteY0" fmla="*/ 0 h 10115"/>
                  <a:gd name="connsiteX1" fmla="*/ 9990 w 10000"/>
                  <a:gd name="connsiteY1" fmla="*/ 22 h 10115"/>
                  <a:gd name="connsiteX2" fmla="*/ 9999 w 10000"/>
                  <a:gd name="connsiteY2" fmla="*/ 3548 h 10115"/>
                  <a:gd name="connsiteX3" fmla="*/ 2212 w 10000"/>
                  <a:gd name="connsiteY3" fmla="*/ 3539 h 10115"/>
                  <a:gd name="connsiteX4" fmla="*/ 2691 w 10000"/>
                  <a:gd name="connsiteY4" fmla="*/ 10115 h 10115"/>
                  <a:gd name="connsiteX5" fmla="*/ 1682 w 10000"/>
                  <a:gd name="connsiteY5" fmla="*/ 3545 h 10115"/>
                  <a:gd name="connsiteX6" fmla="*/ 9 w 10000"/>
                  <a:gd name="connsiteY6" fmla="*/ 3508 h 10115"/>
                  <a:gd name="connsiteX7" fmla="*/ 0 w 10000"/>
                  <a:gd name="connsiteY7" fmla="*/ 0 h 10115"/>
                  <a:gd name="connsiteX0" fmla="*/ 0 w 10000"/>
                  <a:gd name="connsiteY0" fmla="*/ 0 h 9973"/>
                  <a:gd name="connsiteX1" fmla="*/ 9990 w 10000"/>
                  <a:gd name="connsiteY1" fmla="*/ 22 h 9973"/>
                  <a:gd name="connsiteX2" fmla="*/ 9999 w 10000"/>
                  <a:gd name="connsiteY2" fmla="*/ 3548 h 9973"/>
                  <a:gd name="connsiteX3" fmla="*/ 2212 w 10000"/>
                  <a:gd name="connsiteY3" fmla="*/ 3539 h 9973"/>
                  <a:gd name="connsiteX4" fmla="*/ 2691 w 10000"/>
                  <a:gd name="connsiteY4" fmla="*/ 9973 h 9973"/>
                  <a:gd name="connsiteX5" fmla="*/ 1682 w 10000"/>
                  <a:gd name="connsiteY5" fmla="*/ 3545 h 9973"/>
                  <a:gd name="connsiteX6" fmla="*/ 9 w 10000"/>
                  <a:gd name="connsiteY6" fmla="*/ 3508 h 9973"/>
                  <a:gd name="connsiteX7" fmla="*/ 0 w 10000"/>
                  <a:gd name="connsiteY7" fmla="*/ 0 h 9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000" h="9973">
                    <a:moveTo>
                      <a:pt x="0" y="0"/>
                    </a:moveTo>
                    <a:lnTo>
                      <a:pt x="9990" y="22"/>
                    </a:lnTo>
                    <a:cubicBezTo>
                      <a:pt x="10023" y="1190"/>
                      <a:pt x="9965" y="2380"/>
                      <a:pt x="9999" y="3548"/>
                    </a:cubicBezTo>
                    <a:lnTo>
                      <a:pt x="2212" y="3539"/>
                    </a:lnTo>
                    <a:cubicBezTo>
                      <a:pt x="2379" y="5693"/>
                      <a:pt x="2524" y="7819"/>
                      <a:pt x="2691" y="9973"/>
                    </a:cubicBezTo>
                    <a:lnTo>
                      <a:pt x="1682" y="3545"/>
                    </a:lnTo>
                    <a:lnTo>
                      <a:pt x="9" y="3508"/>
                    </a:lnTo>
                    <a:cubicBezTo>
                      <a:pt x="7" y="2340"/>
                      <a:pt x="2" y="1169"/>
                      <a:pt x="0" y="0"/>
                    </a:cubicBezTo>
                    <a:close/>
                  </a:path>
                </a:pathLst>
              </a:custGeom>
              <a:solidFill>
                <a:srgbClr val="92D050"/>
              </a:solidFill>
              <a:ln w="9525">
                <a:solidFill>
                  <a:schemeClr val="tx1"/>
                </a:solidFill>
                <a:round/>
                <a:headEnd/>
                <a:tailEnd/>
              </a:ln>
            </p:spPr>
            <p:txBody>
              <a:bodyPr wrap="none" anchor="ctr"/>
              <a:lstStyle/>
              <a:p>
                <a:endParaRPr lang="en-US" sz="1350"/>
              </a:p>
            </p:txBody>
          </p:sp>
          <p:sp>
            <p:nvSpPr>
              <p:cNvPr id="223" name="TextBox 202"/>
              <p:cNvSpPr txBox="1">
                <a:spLocks noChangeArrowheads="1"/>
              </p:cNvSpPr>
              <p:nvPr/>
            </p:nvSpPr>
            <p:spPr bwMode="auto">
              <a:xfrm>
                <a:off x="4464282" y="1525200"/>
                <a:ext cx="1435251" cy="495863"/>
              </a:xfrm>
              <a:prstGeom prst="rect">
                <a:avLst/>
              </a:prstGeom>
              <a:solidFill>
                <a:srgbClr val="CCFF99"/>
              </a:solidFill>
              <a:ln w="9525">
                <a:noFill/>
                <a:miter lim="800000"/>
                <a:headEnd/>
                <a:tailEnd/>
              </a:ln>
            </p:spPr>
            <p:txBody>
              <a:bodyPr wrap="square" lIns="34290" tIns="0" rIns="0" bIns="0">
                <a:spAutoFit/>
              </a:bodyPr>
              <a:lstStyle/>
              <a:p>
                <a:pPr>
                  <a:spcAft>
                    <a:spcPts val="150"/>
                  </a:spcAft>
                </a:pPr>
                <a:r>
                  <a:rPr lang="en-US" sz="900" b="1" dirty="0"/>
                  <a:t>Univ. of Wisconsin</a:t>
                </a:r>
              </a:p>
              <a:p>
                <a:r>
                  <a:rPr lang="en-US" sz="675" dirty="0"/>
                  <a:t>Supplier of research isotopes (e.g., Mn-52)</a:t>
                </a:r>
              </a:p>
            </p:txBody>
          </p:sp>
        </p:grpSp>
        <p:sp>
          <p:nvSpPr>
            <p:cNvPr id="224" name="Freeform 186"/>
            <p:cNvSpPr>
              <a:spLocks/>
            </p:cNvSpPr>
            <p:nvPr/>
          </p:nvSpPr>
          <p:spPr bwMode="auto">
            <a:xfrm rot="10800000">
              <a:off x="41839" y="2771756"/>
              <a:ext cx="2352652" cy="694060"/>
            </a:xfrm>
            <a:custGeom>
              <a:avLst/>
              <a:gdLst>
                <a:gd name="T0" fmla="*/ 2147483647 w 1740"/>
                <a:gd name="T1" fmla="*/ 2147483647 h 1616"/>
                <a:gd name="T2" fmla="*/ 2147483647 w 1740"/>
                <a:gd name="T3" fmla="*/ 2147483647 h 1616"/>
                <a:gd name="T4" fmla="*/ 2147483647 w 1740"/>
                <a:gd name="T5" fmla="*/ 2147483647 h 1616"/>
                <a:gd name="T6" fmla="*/ 2147483647 w 1740"/>
                <a:gd name="T7" fmla="*/ 2147483647 h 1616"/>
                <a:gd name="T8" fmla="*/ 0 w 1740"/>
                <a:gd name="T9" fmla="*/ 0 h 1616"/>
                <a:gd name="T10" fmla="*/ 2147483647 w 1740"/>
                <a:gd name="T11" fmla="*/ 2147483647 h 1616"/>
                <a:gd name="T12" fmla="*/ 2147483647 w 1740"/>
                <a:gd name="T13" fmla="*/ 2147483647 h 1616"/>
                <a:gd name="T14" fmla="*/ 2147483647 w 1740"/>
                <a:gd name="T15" fmla="*/ 2147483647 h 1616"/>
                <a:gd name="T16" fmla="*/ 0 60000 65536"/>
                <a:gd name="T17" fmla="*/ 0 60000 65536"/>
                <a:gd name="T18" fmla="*/ 0 60000 65536"/>
                <a:gd name="T19" fmla="*/ 0 60000 65536"/>
                <a:gd name="T20" fmla="*/ 0 60000 65536"/>
                <a:gd name="T21" fmla="*/ 0 60000 65536"/>
                <a:gd name="T22" fmla="*/ 0 60000 65536"/>
                <a:gd name="T23" fmla="*/ 0 60000 65536"/>
                <a:gd name="T24" fmla="*/ 0 w 1740"/>
                <a:gd name="T25" fmla="*/ 0 h 1616"/>
                <a:gd name="T26" fmla="*/ 1740 w 1740"/>
                <a:gd name="T27" fmla="*/ 1616 h 1616"/>
                <a:gd name="connsiteX0" fmla="*/ 4606 w 12261"/>
                <a:gd name="connsiteY0" fmla="*/ 6642 h 6642"/>
                <a:gd name="connsiteX1" fmla="*/ 12261 w 12261"/>
                <a:gd name="connsiteY1" fmla="*/ 6642 h 6642"/>
                <a:gd name="connsiteX2" fmla="*/ 12261 w 12261"/>
                <a:gd name="connsiteY2" fmla="*/ 3690 h 6642"/>
                <a:gd name="connsiteX3" fmla="*/ 8732 w 12261"/>
                <a:gd name="connsiteY3" fmla="*/ 3684 h 6642"/>
                <a:gd name="connsiteX4" fmla="*/ 0 w 12261"/>
                <a:gd name="connsiteY4" fmla="*/ 0 h 6642"/>
                <a:gd name="connsiteX5" fmla="*/ 7795 w 12261"/>
                <a:gd name="connsiteY5" fmla="*/ 3690 h 6642"/>
                <a:gd name="connsiteX6" fmla="*/ 4606 w 12261"/>
                <a:gd name="connsiteY6" fmla="*/ 3690 h 6642"/>
                <a:gd name="connsiteX7" fmla="*/ 4606 w 12261"/>
                <a:gd name="connsiteY7" fmla="*/ 6642 h 6642"/>
                <a:gd name="connsiteX0" fmla="*/ 3020 w 9263"/>
                <a:gd name="connsiteY0" fmla="*/ 9680 h 9680"/>
                <a:gd name="connsiteX1" fmla="*/ 9263 w 9263"/>
                <a:gd name="connsiteY1" fmla="*/ 9680 h 9680"/>
                <a:gd name="connsiteX2" fmla="*/ 9263 w 9263"/>
                <a:gd name="connsiteY2" fmla="*/ 5236 h 9680"/>
                <a:gd name="connsiteX3" fmla="*/ 6385 w 9263"/>
                <a:gd name="connsiteY3" fmla="*/ 5227 h 9680"/>
                <a:gd name="connsiteX4" fmla="*/ 0 w 9263"/>
                <a:gd name="connsiteY4" fmla="*/ 0 h 9680"/>
                <a:gd name="connsiteX5" fmla="*/ 5621 w 9263"/>
                <a:gd name="connsiteY5" fmla="*/ 5236 h 9680"/>
                <a:gd name="connsiteX6" fmla="*/ 3020 w 9263"/>
                <a:gd name="connsiteY6" fmla="*/ 5236 h 9680"/>
                <a:gd name="connsiteX7" fmla="*/ 3020 w 9263"/>
                <a:gd name="connsiteY7" fmla="*/ 9680 h 9680"/>
                <a:gd name="connsiteX0" fmla="*/ 3260 w 10000"/>
                <a:gd name="connsiteY0" fmla="*/ 10000 h 10000"/>
                <a:gd name="connsiteX1" fmla="*/ 10000 w 10000"/>
                <a:gd name="connsiteY1" fmla="*/ 10000 h 10000"/>
                <a:gd name="connsiteX2" fmla="*/ 10000 w 10000"/>
                <a:gd name="connsiteY2" fmla="*/ 5409 h 10000"/>
                <a:gd name="connsiteX3" fmla="*/ 6893 w 10000"/>
                <a:gd name="connsiteY3" fmla="*/ 5400 h 10000"/>
                <a:gd name="connsiteX4" fmla="*/ 0 w 10000"/>
                <a:gd name="connsiteY4" fmla="*/ 0 h 10000"/>
                <a:gd name="connsiteX5" fmla="*/ 4807 w 10000"/>
                <a:gd name="connsiteY5" fmla="*/ 5409 h 10000"/>
                <a:gd name="connsiteX6" fmla="*/ 3260 w 10000"/>
                <a:gd name="connsiteY6" fmla="*/ 5409 h 10000"/>
                <a:gd name="connsiteX7" fmla="*/ 3260 w 10000"/>
                <a:gd name="connsiteY7" fmla="*/ 10000 h 10000"/>
                <a:gd name="connsiteX0" fmla="*/ 3260 w 10000"/>
                <a:gd name="connsiteY0" fmla="*/ 10000 h 10000"/>
                <a:gd name="connsiteX1" fmla="*/ 10000 w 10000"/>
                <a:gd name="connsiteY1" fmla="*/ 10000 h 10000"/>
                <a:gd name="connsiteX2" fmla="*/ 10000 w 10000"/>
                <a:gd name="connsiteY2" fmla="*/ 5409 h 10000"/>
                <a:gd name="connsiteX3" fmla="*/ 5102 w 10000"/>
                <a:gd name="connsiteY3" fmla="*/ 5317 h 10000"/>
                <a:gd name="connsiteX4" fmla="*/ 0 w 10000"/>
                <a:gd name="connsiteY4" fmla="*/ 0 h 10000"/>
                <a:gd name="connsiteX5" fmla="*/ 4807 w 10000"/>
                <a:gd name="connsiteY5" fmla="*/ 5409 h 10000"/>
                <a:gd name="connsiteX6" fmla="*/ 3260 w 10000"/>
                <a:gd name="connsiteY6" fmla="*/ 5409 h 10000"/>
                <a:gd name="connsiteX7" fmla="*/ 3260 w 10000"/>
                <a:gd name="connsiteY7" fmla="*/ 10000 h 10000"/>
                <a:gd name="connsiteX0" fmla="*/ 3260 w 10000"/>
                <a:gd name="connsiteY0" fmla="*/ 10000 h 10000"/>
                <a:gd name="connsiteX1" fmla="*/ 10000 w 10000"/>
                <a:gd name="connsiteY1" fmla="*/ 10000 h 10000"/>
                <a:gd name="connsiteX2" fmla="*/ 10000 w 10000"/>
                <a:gd name="connsiteY2" fmla="*/ 5409 h 10000"/>
                <a:gd name="connsiteX3" fmla="*/ 5500 w 10000"/>
                <a:gd name="connsiteY3" fmla="*/ 5483 h 10000"/>
                <a:gd name="connsiteX4" fmla="*/ 0 w 10000"/>
                <a:gd name="connsiteY4" fmla="*/ 0 h 10000"/>
                <a:gd name="connsiteX5" fmla="*/ 4807 w 10000"/>
                <a:gd name="connsiteY5" fmla="*/ 5409 h 10000"/>
                <a:gd name="connsiteX6" fmla="*/ 3260 w 10000"/>
                <a:gd name="connsiteY6" fmla="*/ 5409 h 10000"/>
                <a:gd name="connsiteX7" fmla="*/ 3260 w 10000"/>
                <a:gd name="connsiteY7" fmla="*/ 10000 h 10000"/>
                <a:gd name="connsiteX0" fmla="*/ 3260 w 10000"/>
                <a:gd name="connsiteY0" fmla="*/ 10000 h 10000"/>
                <a:gd name="connsiteX1" fmla="*/ 10000 w 10000"/>
                <a:gd name="connsiteY1" fmla="*/ 10000 h 10000"/>
                <a:gd name="connsiteX2" fmla="*/ 10000 w 10000"/>
                <a:gd name="connsiteY2" fmla="*/ 5409 h 10000"/>
                <a:gd name="connsiteX3" fmla="*/ 5566 w 10000"/>
                <a:gd name="connsiteY3" fmla="*/ 5317 h 10000"/>
                <a:gd name="connsiteX4" fmla="*/ 0 w 10000"/>
                <a:gd name="connsiteY4" fmla="*/ 0 h 10000"/>
                <a:gd name="connsiteX5" fmla="*/ 4807 w 10000"/>
                <a:gd name="connsiteY5" fmla="*/ 5409 h 10000"/>
                <a:gd name="connsiteX6" fmla="*/ 3260 w 10000"/>
                <a:gd name="connsiteY6" fmla="*/ 5409 h 10000"/>
                <a:gd name="connsiteX7" fmla="*/ 3260 w 10000"/>
                <a:gd name="connsiteY7" fmla="*/ 10000 h 10000"/>
                <a:gd name="connsiteX0" fmla="*/ 3260 w 10000"/>
                <a:gd name="connsiteY0" fmla="*/ 10000 h 10000"/>
                <a:gd name="connsiteX1" fmla="*/ 10000 w 10000"/>
                <a:gd name="connsiteY1" fmla="*/ 10000 h 10000"/>
                <a:gd name="connsiteX2" fmla="*/ 10000 w 10000"/>
                <a:gd name="connsiteY2" fmla="*/ 5409 h 10000"/>
                <a:gd name="connsiteX3" fmla="*/ 5566 w 10000"/>
                <a:gd name="connsiteY3" fmla="*/ 5483 h 10000"/>
                <a:gd name="connsiteX4" fmla="*/ 0 w 10000"/>
                <a:gd name="connsiteY4" fmla="*/ 0 h 10000"/>
                <a:gd name="connsiteX5" fmla="*/ 4807 w 10000"/>
                <a:gd name="connsiteY5" fmla="*/ 5409 h 10000"/>
                <a:gd name="connsiteX6" fmla="*/ 3260 w 10000"/>
                <a:gd name="connsiteY6" fmla="*/ 5409 h 10000"/>
                <a:gd name="connsiteX7" fmla="*/ 3260 w 10000"/>
                <a:gd name="connsiteY7" fmla="*/ 10000 h 10000"/>
                <a:gd name="connsiteX0" fmla="*/ 3260 w 10000"/>
                <a:gd name="connsiteY0" fmla="*/ 10000 h 10000"/>
                <a:gd name="connsiteX1" fmla="*/ 10000 w 10000"/>
                <a:gd name="connsiteY1" fmla="*/ 10000 h 10000"/>
                <a:gd name="connsiteX2" fmla="*/ 10000 w 10000"/>
                <a:gd name="connsiteY2" fmla="*/ 5409 h 10000"/>
                <a:gd name="connsiteX3" fmla="*/ 5566 w 10000"/>
                <a:gd name="connsiteY3" fmla="*/ 5426 h 10000"/>
                <a:gd name="connsiteX4" fmla="*/ 0 w 10000"/>
                <a:gd name="connsiteY4" fmla="*/ 0 h 10000"/>
                <a:gd name="connsiteX5" fmla="*/ 4807 w 10000"/>
                <a:gd name="connsiteY5" fmla="*/ 5409 h 10000"/>
                <a:gd name="connsiteX6" fmla="*/ 3260 w 10000"/>
                <a:gd name="connsiteY6" fmla="*/ 5409 h 10000"/>
                <a:gd name="connsiteX7" fmla="*/ 3260 w 10000"/>
                <a:gd name="connsiteY7" fmla="*/ 10000 h 10000"/>
                <a:gd name="connsiteX0" fmla="*/ 3426 w 10166"/>
                <a:gd name="connsiteY0" fmla="*/ 10166 h 10166"/>
                <a:gd name="connsiteX1" fmla="*/ 10166 w 10166"/>
                <a:gd name="connsiteY1" fmla="*/ 10166 h 10166"/>
                <a:gd name="connsiteX2" fmla="*/ 10166 w 10166"/>
                <a:gd name="connsiteY2" fmla="*/ 5575 h 10166"/>
                <a:gd name="connsiteX3" fmla="*/ 5732 w 10166"/>
                <a:gd name="connsiteY3" fmla="*/ 5592 h 10166"/>
                <a:gd name="connsiteX4" fmla="*/ 0 w 10166"/>
                <a:gd name="connsiteY4" fmla="*/ 0 h 10166"/>
                <a:gd name="connsiteX5" fmla="*/ 4973 w 10166"/>
                <a:gd name="connsiteY5" fmla="*/ 5575 h 10166"/>
                <a:gd name="connsiteX6" fmla="*/ 3426 w 10166"/>
                <a:gd name="connsiteY6" fmla="*/ 5575 h 10166"/>
                <a:gd name="connsiteX7" fmla="*/ 3426 w 10166"/>
                <a:gd name="connsiteY7" fmla="*/ 10166 h 10166"/>
                <a:gd name="connsiteX0" fmla="*/ 3426 w 10166"/>
                <a:gd name="connsiteY0" fmla="*/ 10166 h 10166"/>
                <a:gd name="connsiteX1" fmla="*/ 10166 w 10166"/>
                <a:gd name="connsiteY1" fmla="*/ 10166 h 10166"/>
                <a:gd name="connsiteX2" fmla="*/ 10166 w 10166"/>
                <a:gd name="connsiteY2" fmla="*/ 5575 h 10166"/>
                <a:gd name="connsiteX3" fmla="*/ 5732 w 10166"/>
                <a:gd name="connsiteY3" fmla="*/ 5592 h 10166"/>
                <a:gd name="connsiteX4" fmla="*/ 0 w 10166"/>
                <a:gd name="connsiteY4" fmla="*/ 0 h 10166"/>
                <a:gd name="connsiteX5" fmla="*/ 3437 w 10166"/>
                <a:gd name="connsiteY5" fmla="*/ 9167 h 10166"/>
                <a:gd name="connsiteX6" fmla="*/ 3426 w 10166"/>
                <a:gd name="connsiteY6" fmla="*/ 5575 h 10166"/>
                <a:gd name="connsiteX7" fmla="*/ 3426 w 10166"/>
                <a:gd name="connsiteY7" fmla="*/ 10166 h 10166"/>
                <a:gd name="connsiteX0" fmla="*/ 3426 w 10166"/>
                <a:gd name="connsiteY0" fmla="*/ 10166 h 10166"/>
                <a:gd name="connsiteX1" fmla="*/ 10166 w 10166"/>
                <a:gd name="connsiteY1" fmla="*/ 10166 h 10166"/>
                <a:gd name="connsiteX2" fmla="*/ 10166 w 10166"/>
                <a:gd name="connsiteY2" fmla="*/ 5575 h 10166"/>
                <a:gd name="connsiteX3" fmla="*/ 5732 w 10166"/>
                <a:gd name="connsiteY3" fmla="*/ 5592 h 10166"/>
                <a:gd name="connsiteX4" fmla="*/ 0 w 10166"/>
                <a:gd name="connsiteY4" fmla="*/ 0 h 10166"/>
                <a:gd name="connsiteX5" fmla="*/ 3437 w 10166"/>
                <a:gd name="connsiteY5" fmla="*/ 9167 h 10166"/>
                <a:gd name="connsiteX6" fmla="*/ 3437 w 10166"/>
                <a:gd name="connsiteY6" fmla="*/ 9167 h 10166"/>
                <a:gd name="connsiteX7" fmla="*/ 3426 w 10166"/>
                <a:gd name="connsiteY7" fmla="*/ 10166 h 10166"/>
                <a:gd name="connsiteX0" fmla="*/ 3426 w 10166"/>
                <a:gd name="connsiteY0" fmla="*/ 10166 h 10166"/>
                <a:gd name="connsiteX1" fmla="*/ 10166 w 10166"/>
                <a:gd name="connsiteY1" fmla="*/ 10166 h 10166"/>
                <a:gd name="connsiteX2" fmla="*/ 10166 w 10166"/>
                <a:gd name="connsiteY2" fmla="*/ 5575 h 10166"/>
                <a:gd name="connsiteX3" fmla="*/ 3445 w 10166"/>
                <a:gd name="connsiteY3" fmla="*/ 8421 h 10166"/>
                <a:gd name="connsiteX4" fmla="*/ 0 w 10166"/>
                <a:gd name="connsiteY4" fmla="*/ 0 h 10166"/>
                <a:gd name="connsiteX5" fmla="*/ 3437 w 10166"/>
                <a:gd name="connsiteY5" fmla="*/ 9167 h 10166"/>
                <a:gd name="connsiteX6" fmla="*/ 3437 w 10166"/>
                <a:gd name="connsiteY6" fmla="*/ 9167 h 10166"/>
                <a:gd name="connsiteX7" fmla="*/ 3426 w 10166"/>
                <a:gd name="connsiteY7" fmla="*/ 10166 h 10166"/>
                <a:gd name="connsiteX0" fmla="*/ 3426 w 10166"/>
                <a:gd name="connsiteY0" fmla="*/ 10166 h 10166"/>
                <a:gd name="connsiteX1" fmla="*/ 10166 w 10166"/>
                <a:gd name="connsiteY1" fmla="*/ 10166 h 10166"/>
                <a:gd name="connsiteX2" fmla="*/ 10166 w 10166"/>
                <a:gd name="connsiteY2" fmla="*/ 5575 h 10166"/>
                <a:gd name="connsiteX3" fmla="*/ 3494 w 10166"/>
                <a:gd name="connsiteY3" fmla="*/ 5647 h 10166"/>
                <a:gd name="connsiteX4" fmla="*/ 3445 w 10166"/>
                <a:gd name="connsiteY4" fmla="*/ 8421 h 10166"/>
                <a:gd name="connsiteX5" fmla="*/ 0 w 10166"/>
                <a:gd name="connsiteY5" fmla="*/ 0 h 10166"/>
                <a:gd name="connsiteX6" fmla="*/ 3437 w 10166"/>
                <a:gd name="connsiteY6" fmla="*/ 9167 h 10166"/>
                <a:gd name="connsiteX7" fmla="*/ 3437 w 10166"/>
                <a:gd name="connsiteY7" fmla="*/ 9167 h 10166"/>
                <a:gd name="connsiteX8" fmla="*/ 3426 w 10166"/>
                <a:gd name="connsiteY8" fmla="*/ 10166 h 10166"/>
                <a:gd name="connsiteX0" fmla="*/ 3426 w 10166"/>
                <a:gd name="connsiteY0" fmla="*/ 10166 h 10166"/>
                <a:gd name="connsiteX1" fmla="*/ 10166 w 10166"/>
                <a:gd name="connsiteY1" fmla="*/ 10166 h 10166"/>
                <a:gd name="connsiteX2" fmla="*/ 10166 w 10166"/>
                <a:gd name="connsiteY2" fmla="*/ 5575 h 10166"/>
                <a:gd name="connsiteX3" fmla="*/ 3445 w 10166"/>
                <a:gd name="connsiteY3" fmla="*/ 8421 h 10166"/>
                <a:gd name="connsiteX4" fmla="*/ 0 w 10166"/>
                <a:gd name="connsiteY4" fmla="*/ 0 h 10166"/>
                <a:gd name="connsiteX5" fmla="*/ 3437 w 10166"/>
                <a:gd name="connsiteY5" fmla="*/ 9167 h 10166"/>
                <a:gd name="connsiteX6" fmla="*/ 3437 w 10166"/>
                <a:gd name="connsiteY6" fmla="*/ 9167 h 10166"/>
                <a:gd name="connsiteX7" fmla="*/ 3426 w 10166"/>
                <a:gd name="connsiteY7" fmla="*/ 10166 h 10166"/>
                <a:gd name="connsiteX0" fmla="*/ 3426 w 10166"/>
                <a:gd name="connsiteY0" fmla="*/ 10166 h 10166"/>
                <a:gd name="connsiteX1" fmla="*/ 10166 w 10166"/>
                <a:gd name="connsiteY1" fmla="*/ 10166 h 10166"/>
                <a:gd name="connsiteX2" fmla="*/ 10166 w 10166"/>
                <a:gd name="connsiteY2" fmla="*/ 5575 h 10166"/>
                <a:gd name="connsiteX3" fmla="*/ 4189 w 10166"/>
                <a:gd name="connsiteY3" fmla="*/ 5221 h 10166"/>
                <a:gd name="connsiteX4" fmla="*/ 3445 w 10166"/>
                <a:gd name="connsiteY4" fmla="*/ 8421 h 10166"/>
                <a:gd name="connsiteX5" fmla="*/ 0 w 10166"/>
                <a:gd name="connsiteY5" fmla="*/ 0 h 10166"/>
                <a:gd name="connsiteX6" fmla="*/ 3437 w 10166"/>
                <a:gd name="connsiteY6" fmla="*/ 9167 h 10166"/>
                <a:gd name="connsiteX7" fmla="*/ 3437 w 10166"/>
                <a:gd name="connsiteY7" fmla="*/ 9167 h 10166"/>
                <a:gd name="connsiteX8" fmla="*/ 3426 w 10166"/>
                <a:gd name="connsiteY8" fmla="*/ 10166 h 10166"/>
                <a:gd name="connsiteX0" fmla="*/ 3426 w 10166"/>
                <a:gd name="connsiteY0" fmla="*/ 10166 h 10166"/>
                <a:gd name="connsiteX1" fmla="*/ 10166 w 10166"/>
                <a:gd name="connsiteY1" fmla="*/ 10166 h 10166"/>
                <a:gd name="connsiteX2" fmla="*/ 10166 w 10166"/>
                <a:gd name="connsiteY2" fmla="*/ 5575 h 10166"/>
                <a:gd name="connsiteX3" fmla="*/ 3445 w 10166"/>
                <a:gd name="connsiteY3" fmla="*/ 8421 h 10166"/>
                <a:gd name="connsiteX4" fmla="*/ 0 w 10166"/>
                <a:gd name="connsiteY4" fmla="*/ 0 h 10166"/>
                <a:gd name="connsiteX5" fmla="*/ 3437 w 10166"/>
                <a:gd name="connsiteY5" fmla="*/ 9167 h 10166"/>
                <a:gd name="connsiteX6" fmla="*/ 3437 w 10166"/>
                <a:gd name="connsiteY6" fmla="*/ 9167 h 10166"/>
                <a:gd name="connsiteX7" fmla="*/ 3426 w 10166"/>
                <a:gd name="connsiteY7" fmla="*/ 10166 h 10166"/>
                <a:gd name="connsiteX0" fmla="*/ 3426 w 10166"/>
                <a:gd name="connsiteY0" fmla="*/ 10166 h 10166"/>
                <a:gd name="connsiteX1" fmla="*/ 10166 w 10166"/>
                <a:gd name="connsiteY1" fmla="*/ 10166 h 10166"/>
                <a:gd name="connsiteX2" fmla="*/ 10166 w 10166"/>
                <a:gd name="connsiteY2" fmla="*/ 5575 h 10166"/>
                <a:gd name="connsiteX3" fmla="*/ 3445 w 10166"/>
                <a:gd name="connsiteY3" fmla="*/ 8421 h 10166"/>
                <a:gd name="connsiteX4" fmla="*/ 0 w 10166"/>
                <a:gd name="connsiteY4" fmla="*/ 0 h 10166"/>
                <a:gd name="connsiteX5" fmla="*/ 3437 w 10166"/>
                <a:gd name="connsiteY5" fmla="*/ 9167 h 10166"/>
                <a:gd name="connsiteX6" fmla="*/ 3437 w 10166"/>
                <a:gd name="connsiteY6" fmla="*/ 9167 h 10166"/>
                <a:gd name="connsiteX7" fmla="*/ 3426 w 10166"/>
                <a:gd name="connsiteY7" fmla="*/ 10166 h 10166"/>
                <a:gd name="connsiteX0" fmla="*/ 3426 w 10166"/>
                <a:gd name="connsiteY0" fmla="*/ 10166 h 10166"/>
                <a:gd name="connsiteX1" fmla="*/ 10166 w 10166"/>
                <a:gd name="connsiteY1" fmla="*/ 10166 h 10166"/>
                <a:gd name="connsiteX2" fmla="*/ 10166 w 10166"/>
                <a:gd name="connsiteY2" fmla="*/ 5575 h 10166"/>
                <a:gd name="connsiteX3" fmla="*/ 3445 w 10166"/>
                <a:gd name="connsiteY3" fmla="*/ 8421 h 10166"/>
                <a:gd name="connsiteX4" fmla="*/ 0 w 10166"/>
                <a:gd name="connsiteY4" fmla="*/ 0 h 10166"/>
                <a:gd name="connsiteX5" fmla="*/ 3437 w 10166"/>
                <a:gd name="connsiteY5" fmla="*/ 9167 h 10166"/>
                <a:gd name="connsiteX6" fmla="*/ 3437 w 10166"/>
                <a:gd name="connsiteY6" fmla="*/ 9167 h 10166"/>
                <a:gd name="connsiteX7" fmla="*/ 3426 w 10166"/>
                <a:gd name="connsiteY7" fmla="*/ 10166 h 10166"/>
                <a:gd name="connsiteX0" fmla="*/ 3426 w 10166"/>
                <a:gd name="connsiteY0" fmla="*/ 10166 h 10166"/>
                <a:gd name="connsiteX1" fmla="*/ 10166 w 10166"/>
                <a:gd name="connsiteY1" fmla="*/ 10166 h 10166"/>
                <a:gd name="connsiteX2" fmla="*/ 10166 w 10166"/>
                <a:gd name="connsiteY2" fmla="*/ 5575 h 10166"/>
                <a:gd name="connsiteX3" fmla="*/ 6196 w 10166"/>
                <a:gd name="connsiteY3" fmla="*/ 7713 h 10166"/>
                <a:gd name="connsiteX4" fmla="*/ 3445 w 10166"/>
                <a:gd name="connsiteY4" fmla="*/ 8421 h 10166"/>
                <a:gd name="connsiteX5" fmla="*/ 0 w 10166"/>
                <a:gd name="connsiteY5" fmla="*/ 0 h 10166"/>
                <a:gd name="connsiteX6" fmla="*/ 3437 w 10166"/>
                <a:gd name="connsiteY6" fmla="*/ 9167 h 10166"/>
                <a:gd name="connsiteX7" fmla="*/ 3437 w 10166"/>
                <a:gd name="connsiteY7" fmla="*/ 9167 h 10166"/>
                <a:gd name="connsiteX8" fmla="*/ 3426 w 10166"/>
                <a:gd name="connsiteY8" fmla="*/ 10166 h 10166"/>
                <a:gd name="connsiteX0" fmla="*/ 3426 w 10166"/>
                <a:gd name="connsiteY0" fmla="*/ 10166 h 10166"/>
                <a:gd name="connsiteX1" fmla="*/ 10166 w 10166"/>
                <a:gd name="connsiteY1" fmla="*/ 10166 h 10166"/>
                <a:gd name="connsiteX2" fmla="*/ 10166 w 10166"/>
                <a:gd name="connsiteY2" fmla="*/ 5575 h 10166"/>
                <a:gd name="connsiteX3" fmla="*/ 6196 w 10166"/>
                <a:gd name="connsiteY3" fmla="*/ 7713 h 10166"/>
                <a:gd name="connsiteX4" fmla="*/ 3445 w 10166"/>
                <a:gd name="connsiteY4" fmla="*/ 8421 h 10166"/>
                <a:gd name="connsiteX5" fmla="*/ 0 w 10166"/>
                <a:gd name="connsiteY5" fmla="*/ 0 h 10166"/>
                <a:gd name="connsiteX6" fmla="*/ 3437 w 10166"/>
                <a:gd name="connsiteY6" fmla="*/ 9167 h 10166"/>
                <a:gd name="connsiteX7" fmla="*/ 3437 w 10166"/>
                <a:gd name="connsiteY7" fmla="*/ 9167 h 10166"/>
                <a:gd name="connsiteX8" fmla="*/ 3426 w 10166"/>
                <a:gd name="connsiteY8" fmla="*/ 10166 h 10166"/>
                <a:gd name="connsiteX0" fmla="*/ 3426 w 10166"/>
                <a:gd name="connsiteY0" fmla="*/ 10166 h 10166"/>
                <a:gd name="connsiteX1" fmla="*/ 10166 w 10166"/>
                <a:gd name="connsiteY1" fmla="*/ 10166 h 10166"/>
                <a:gd name="connsiteX2" fmla="*/ 10166 w 10166"/>
                <a:gd name="connsiteY2" fmla="*/ 5575 h 10166"/>
                <a:gd name="connsiteX3" fmla="*/ 6196 w 10166"/>
                <a:gd name="connsiteY3" fmla="*/ 7713 h 10166"/>
                <a:gd name="connsiteX4" fmla="*/ 3445 w 10166"/>
                <a:gd name="connsiteY4" fmla="*/ 8421 h 10166"/>
                <a:gd name="connsiteX5" fmla="*/ 0 w 10166"/>
                <a:gd name="connsiteY5" fmla="*/ 0 h 10166"/>
                <a:gd name="connsiteX6" fmla="*/ 3437 w 10166"/>
                <a:gd name="connsiteY6" fmla="*/ 9167 h 10166"/>
                <a:gd name="connsiteX7" fmla="*/ 3437 w 10166"/>
                <a:gd name="connsiteY7" fmla="*/ 9167 h 10166"/>
                <a:gd name="connsiteX8" fmla="*/ 3426 w 10166"/>
                <a:gd name="connsiteY8" fmla="*/ 10166 h 10166"/>
                <a:gd name="connsiteX0" fmla="*/ 3426 w 10166"/>
                <a:gd name="connsiteY0" fmla="*/ 10166 h 10166"/>
                <a:gd name="connsiteX1" fmla="*/ 10166 w 10166"/>
                <a:gd name="connsiteY1" fmla="*/ 10166 h 10166"/>
                <a:gd name="connsiteX2" fmla="*/ 10166 w 10166"/>
                <a:gd name="connsiteY2" fmla="*/ 5575 h 10166"/>
                <a:gd name="connsiteX3" fmla="*/ 3775 w 10166"/>
                <a:gd name="connsiteY3" fmla="*/ 5670 h 10166"/>
                <a:gd name="connsiteX4" fmla="*/ 3445 w 10166"/>
                <a:gd name="connsiteY4" fmla="*/ 8421 h 10166"/>
                <a:gd name="connsiteX5" fmla="*/ 0 w 10166"/>
                <a:gd name="connsiteY5" fmla="*/ 0 h 10166"/>
                <a:gd name="connsiteX6" fmla="*/ 3437 w 10166"/>
                <a:gd name="connsiteY6" fmla="*/ 9167 h 10166"/>
                <a:gd name="connsiteX7" fmla="*/ 3437 w 10166"/>
                <a:gd name="connsiteY7" fmla="*/ 9167 h 10166"/>
                <a:gd name="connsiteX8" fmla="*/ 3426 w 10166"/>
                <a:gd name="connsiteY8" fmla="*/ 10166 h 10166"/>
                <a:gd name="connsiteX0" fmla="*/ 3426 w 10166"/>
                <a:gd name="connsiteY0" fmla="*/ 10166 h 10166"/>
                <a:gd name="connsiteX1" fmla="*/ 10166 w 10166"/>
                <a:gd name="connsiteY1" fmla="*/ 10166 h 10166"/>
                <a:gd name="connsiteX2" fmla="*/ 10166 w 10166"/>
                <a:gd name="connsiteY2" fmla="*/ 5575 h 10166"/>
                <a:gd name="connsiteX3" fmla="*/ 3775 w 10166"/>
                <a:gd name="connsiteY3" fmla="*/ 5670 h 10166"/>
                <a:gd name="connsiteX4" fmla="*/ 3445 w 10166"/>
                <a:gd name="connsiteY4" fmla="*/ 8421 h 10166"/>
                <a:gd name="connsiteX5" fmla="*/ 0 w 10166"/>
                <a:gd name="connsiteY5" fmla="*/ 0 h 10166"/>
                <a:gd name="connsiteX6" fmla="*/ 3437 w 10166"/>
                <a:gd name="connsiteY6" fmla="*/ 9167 h 10166"/>
                <a:gd name="connsiteX7" fmla="*/ 3437 w 10166"/>
                <a:gd name="connsiteY7" fmla="*/ 9167 h 10166"/>
                <a:gd name="connsiteX8" fmla="*/ 3426 w 10166"/>
                <a:gd name="connsiteY8" fmla="*/ 10166 h 10166"/>
                <a:gd name="connsiteX0" fmla="*/ 3426 w 10166"/>
                <a:gd name="connsiteY0" fmla="*/ 10166 h 10166"/>
                <a:gd name="connsiteX1" fmla="*/ 10166 w 10166"/>
                <a:gd name="connsiteY1" fmla="*/ 10166 h 10166"/>
                <a:gd name="connsiteX2" fmla="*/ 10166 w 10166"/>
                <a:gd name="connsiteY2" fmla="*/ 5575 h 10166"/>
                <a:gd name="connsiteX3" fmla="*/ 3775 w 10166"/>
                <a:gd name="connsiteY3" fmla="*/ 5670 h 10166"/>
                <a:gd name="connsiteX4" fmla="*/ 3445 w 10166"/>
                <a:gd name="connsiteY4" fmla="*/ 8421 h 10166"/>
                <a:gd name="connsiteX5" fmla="*/ 0 w 10166"/>
                <a:gd name="connsiteY5" fmla="*/ 0 h 10166"/>
                <a:gd name="connsiteX6" fmla="*/ 3437 w 10166"/>
                <a:gd name="connsiteY6" fmla="*/ 9167 h 10166"/>
                <a:gd name="connsiteX7" fmla="*/ 3437 w 10166"/>
                <a:gd name="connsiteY7" fmla="*/ 9167 h 10166"/>
                <a:gd name="connsiteX8" fmla="*/ 3426 w 10166"/>
                <a:gd name="connsiteY8" fmla="*/ 10166 h 10166"/>
                <a:gd name="connsiteX0" fmla="*/ 3426 w 10166"/>
                <a:gd name="connsiteY0" fmla="*/ 10166 h 10166"/>
                <a:gd name="connsiteX1" fmla="*/ 10166 w 10166"/>
                <a:gd name="connsiteY1" fmla="*/ 10166 h 10166"/>
                <a:gd name="connsiteX2" fmla="*/ 10166 w 10166"/>
                <a:gd name="connsiteY2" fmla="*/ 5575 h 10166"/>
                <a:gd name="connsiteX3" fmla="*/ 3775 w 10166"/>
                <a:gd name="connsiteY3" fmla="*/ 5670 h 10166"/>
                <a:gd name="connsiteX4" fmla="*/ 3445 w 10166"/>
                <a:gd name="connsiteY4" fmla="*/ 8421 h 10166"/>
                <a:gd name="connsiteX5" fmla="*/ 0 w 10166"/>
                <a:gd name="connsiteY5" fmla="*/ 0 h 10166"/>
                <a:gd name="connsiteX6" fmla="*/ 3437 w 10166"/>
                <a:gd name="connsiteY6" fmla="*/ 9167 h 10166"/>
                <a:gd name="connsiteX7" fmla="*/ 3437 w 10166"/>
                <a:gd name="connsiteY7" fmla="*/ 9167 h 10166"/>
                <a:gd name="connsiteX8" fmla="*/ 3426 w 10166"/>
                <a:gd name="connsiteY8" fmla="*/ 10166 h 10166"/>
                <a:gd name="connsiteX0" fmla="*/ 3426 w 10166"/>
                <a:gd name="connsiteY0" fmla="*/ 10166 h 10166"/>
                <a:gd name="connsiteX1" fmla="*/ 10166 w 10166"/>
                <a:gd name="connsiteY1" fmla="*/ 10166 h 10166"/>
                <a:gd name="connsiteX2" fmla="*/ 10166 w 10166"/>
                <a:gd name="connsiteY2" fmla="*/ 5575 h 10166"/>
                <a:gd name="connsiteX3" fmla="*/ 3775 w 10166"/>
                <a:gd name="connsiteY3" fmla="*/ 5670 h 10166"/>
                <a:gd name="connsiteX4" fmla="*/ 3445 w 10166"/>
                <a:gd name="connsiteY4" fmla="*/ 8421 h 10166"/>
                <a:gd name="connsiteX5" fmla="*/ 0 w 10166"/>
                <a:gd name="connsiteY5" fmla="*/ 0 h 10166"/>
                <a:gd name="connsiteX6" fmla="*/ 3437 w 10166"/>
                <a:gd name="connsiteY6" fmla="*/ 9167 h 10166"/>
                <a:gd name="connsiteX7" fmla="*/ 3437 w 10166"/>
                <a:gd name="connsiteY7" fmla="*/ 9167 h 10166"/>
                <a:gd name="connsiteX8" fmla="*/ 3426 w 10166"/>
                <a:gd name="connsiteY8" fmla="*/ 10166 h 10166"/>
                <a:gd name="connsiteX0" fmla="*/ 3426 w 10166"/>
                <a:gd name="connsiteY0" fmla="*/ 10166 h 10166"/>
                <a:gd name="connsiteX1" fmla="*/ 10166 w 10166"/>
                <a:gd name="connsiteY1" fmla="*/ 10166 h 10166"/>
                <a:gd name="connsiteX2" fmla="*/ 10166 w 10166"/>
                <a:gd name="connsiteY2" fmla="*/ 5575 h 10166"/>
                <a:gd name="connsiteX3" fmla="*/ 3775 w 10166"/>
                <a:gd name="connsiteY3" fmla="*/ 5670 h 10166"/>
                <a:gd name="connsiteX4" fmla="*/ 3445 w 10166"/>
                <a:gd name="connsiteY4" fmla="*/ 8421 h 10166"/>
                <a:gd name="connsiteX5" fmla="*/ 0 w 10166"/>
                <a:gd name="connsiteY5" fmla="*/ 0 h 10166"/>
                <a:gd name="connsiteX6" fmla="*/ 3437 w 10166"/>
                <a:gd name="connsiteY6" fmla="*/ 9167 h 10166"/>
                <a:gd name="connsiteX7" fmla="*/ 3437 w 10166"/>
                <a:gd name="connsiteY7" fmla="*/ 9167 h 10166"/>
                <a:gd name="connsiteX8" fmla="*/ 3426 w 10166"/>
                <a:gd name="connsiteY8" fmla="*/ 10166 h 10166"/>
                <a:gd name="connsiteX0" fmla="*/ 3426 w 10166"/>
                <a:gd name="connsiteY0" fmla="*/ 10166 h 10166"/>
                <a:gd name="connsiteX1" fmla="*/ 10166 w 10166"/>
                <a:gd name="connsiteY1" fmla="*/ 10166 h 10166"/>
                <a:gd name="connsiteX2" fmla="*/ 10166 w 10166"/>
                <a:gd name="connsiteY2" fmla="*/ 5575 h 10166"/>
                <a:gd name="connsiteX3" fmla="*/ 3775 w 10166"/>
                <a:gd name="connsiteY3" fmla="*/ 5670 h 10166"/>
                <a:gd name="connsiteX4" fmla="*/ 3445 w 10166"/>
                <a:gd name="connsiteY4" fmla="*/ 8421 h 10166"/>
                <a:gd name="connsiteX5" fmla="*/ 0 w 10166"/>
                <a:gd name="connsiteY5" fmla="*/ 0 h 10166"/>
                <a:gd name="connsiteX6" fmla="*/ 3437 w 10166"/>
                <a:gd name="connsiteY6" fmla="*/ 9167 h 10166"/>
                <a:gd name="connsiteX7" fmla="*/ 3437 w 10166"/>
                <a:gd name="connsiteY7" fmla="*/ 9167 h 10166"/>
                <a:gd name="connsiteX8" fmla="*/ 3426 w 10166"/>
                <a:gd name="connsiteY8" fmla="*/ 10166 h 10166"/>
                <a:gd name="connsiteX0" fmla="*/ 3426 w 10166"/>
                <a:gd name="connsiteY0" fmla="*/ 10166 h 10166"/>
                <a:gd name="connsiteX1" fmla="*/ 10166 w 10166"/>
                <a:gd name="connsiteY1" fmla="*/ 10166 h 10166"/>
                <a:gd name="connsiteX2" fmla="*/ 10166 w 10166"/>
                <a:gd name="connsiteY2" fmla="*/ 5575 h 10166"/>
                <a:gd name="connsiteX3" fmla="*/ 3775 w 10166"/>
                <a:gd name="connsiteY3" fmla="*/ 5670 h 10166"/>
                <a:gd name="connsiteX4" fmla="*/ 3445 w 10166"/>
                <a:gd name="connsiteY4" fmla="*/ 8421 h 10166"/>
                <a:gd name="connsiteX5" fmla="*/ 0 w 10166"/>
                <a:gd name="connsiteY5" fmla="*/ 0 h 10166"/>
                <a:gd name="connsiteX6" fmla="*/ 3437 w 10166"/>
                <a:gd name="connsiteY6" fmla="*/ 9167 h 10166"/>
                <a:gd name="connsiteX7" fmla="*/ 3437 w 10166"/>
                <a:gd name="connsiteY7" fmla="*/ 9167 h 10166"/>
                <a:gd name="connsiteX8" fmla="*/ 3426 w 10166"/>
                <a:gd name="connsiteY8" fmla="*/ 10166 h 10166"/>
                <a:gd name="connsiteX0" fmla="*/ 3426 w 10166"/>
                <a:gd name="connsiteY0" fmla="*/ 10166 h 10166"/>
                <a:gd name="connsiteX1" fmla="*/ 10166 w 10166"/>
                <a:gd name="connsiteY1" fmla="*/ 10166 h 10166"/>
                <a:gd name="connsiteX2" fmla="*/ 10166 w 10166"/>
                <a:gd name="connsiteY2" fmla="*/ 5575 h 10166"/>
                <a:gd name="connsiteX3" fmla="*/ 3775 w 10166"/>
                <a:gd name="connsiteY3" fmla="*/ 5670 h 10166"/>
                <a:gd name="connsiteX4" fmla="*/ 3445 w 10166"/>
                <a:gd name="connsiteY4" fmla="*/ 8421 h 10166"/>
                <a:gd name="connsiteX5" fmla="*/ 0 w 10166"/>
                <a:gd name="connsiteY5" fmla="*/ 0 h 10166"/>
                <a:gd name="connsiteX6" fmla="*/ 3437 w 10166"/>
                <a:gd name="connsiteY6" fmla="*/ 9167 h 10166"/>
                <a:gd name="connsiteX7" fmla="*/ 3437 w 10166"/>
                <a:gd name="connsiteY7" fmla="*/ 9167 h 10166"/>
                <a:gd name="connsiteX8" fmla="*/ 3426 w 10166"/>
                <a:gd name="connsiteY8" fmla="*/ 10166 h 10166"/>
                <a:gd name="connsiteX0" fmla="*/ 3426 w 10166"/>
                <a:gd name="connsiteY0" fmla="*/ 10166 h 10166"/>
                <a:gd name="connsiteX1" fmla="*/ 10166 w 10166"/>
                <a:gd name="connsiteY1" fmla="*/ 10166 h 10166"/>
                <a:gd name="connsiteX2" fmla="*/ 10166 w 10166"/>
                <a:gd name="connsiteY2" fmla="*/ 5575 h 10166"/>
                <a:gd name="connsiteX3" fmla="*/ 3775 w 10166"/>
                <a:gd name="connsiteY3" fmla="*/ 5670 h 10166"/>
                <a:gd name="connsiteX4" fmla="*/ 3445 w 10166"/>
                <a:gd name="connsiteY4" fmla="*/ 8421 h 10166"/>
                <a:gd name="connsiteX5" fmla="*/ 0 w 10166"/>
                <a:gd name="connsiteY5" fmla="*/ 0 h 10166"/>
                <a:gd name="connsiteX6" fmla="*/ 3437 w 10166"/>
                <a:gd name="connsiteY6" fmla="*/ 9167 h 10166"/>
                <a:gd name="connsiteX7" fmla="*/ 3437 w 10166"/>
                <a:gd name="connsiteY7" fmla="*/ 9167 h 10166"/>
                <a:gd name="connsiteX8" fmla="*/ 3426 w 10166"/>
                <a:gd name="connsiteY8" fmla="*/ 10166 h 10166"/>
                <a:gd name="connsiteX0" fmla="*/ 3426 w 10166"/>
                <a:gd name="connsiteY0" fmla="*/ 10166 h 10166"/>
                <a:gd name="connsiteX1" fmla="*/ 10166 w 10166"/>
                <a:gd name="connsiteY1" fmla="*/ 10166 h 10166"/>
                <a:gd name="connsiteX2" fmla="*/ 10166 w 10166"/>
                <a:gd name="connsiteY2" fmla="*/ 5575 h 10166"/>
                <a:gd name="connsiteX3" fmla="*/ 3775 w 10166"/>
                <a:gd name="connsiteY3" fmla="*/ 5670 h 10166"/>
                <a:gd name="connsiteX4" fmla="*/ 3445 w 10166"/>
                <a:gd name="connsiteY4" fmla="*/ 8421 h 10166"/>
                <a:gd name="connsiteX5" fmla="*/ 0 w 10166"/>
                <a:gd name="connsiteY5" fmla="*/ 0 h 10166"/>
                <a:gd name="connsiteX6" fmla="*/ 3437 w 10166"/>
                <a:gd name="connsiteY6" fmla="*/ 9167 h 10166"/>
                <a:gd name="connsiteX7" fmla="*/ 3437 w 10166"/>
                <a:gd name="connsiteY7" fmla="*/ 9167 h 10166"/>
                <a:gd name="connsiteX8" fmla="*/ 3426 w 10166"/>
                <a:gd name="connsiteY8" fmla="*/ 10166 h 10166"/>
                <a:gd name="connsiteX0" fmla="*/ 3426 w 10166"/>
                <a:gd name="connsiteY0" fmla="*/ 10166 h 10166"/>
                <a:gd name="connsiteX1" fmla="*/ 10166 w 10166"/>
                <a:gd name="connsiteY1" fmla="*/ 10166 h 10166"/>
                <a:gd name="connsiteX2" fmla="*/ 10166 w 10166"/>
                <a:gd name="connsiteY2" fmla="*/ 5575 h 10166"/>
                <a:gd name="connsiteX3" fmla="*/ 3540 w 10166"/>
                <a:gd name="connsiteY3" fmla="*/ 5648 h 10166"/>
                <a:gd name="connsiteX4" fmla="*/ 3445 w 10166"/>
                <a:gd name="connsiteY4" fmla="*/ 8421 h 10166"/>
                <a:gd name="connsiteX5" fmla="*/ 0 w 10166"/>
                <a:gd name="connsiteY5" fmla="*/ 0 h 10166"/>
                <a:gd name="connsiteX6" fmla="*/ 3437 w 10166"/>
                <a:gd name="connsiteY6" fmla="*/ 9167 h 10166"/>
                <a:gd name="connsiteX7" fmla="*/ 3437 w 10166"/>
                <a:gd name="connsiteY7" fmla="*/ 9167 h 10166"/>
                <a:gd name="connsiteX8" fmla="*/ 3426 w 10166"/>
                <a:gd name="connsiteY8" fmla="*/ 10166 h 10166"/>
                <a:gd name="connsiteX0" fmla="*/ 3426 w 10166"/>
                <a:gd name="connsiteY0" fmla="*/ 10166 h 10166"/>
                <a:gd name="connsiteX1" fmla="*/ 10166 w 10166"/>
                <a:gd name="connsiteY1" fmla="*/ 10166 h 10166"/>
                <a:gd name="connsiteX2" fmla="*/ 10166 w 10166"/>
                <a:gd name="connsiteY2" fmla="*/ 5575 h 10166"/>
                <a:gd name="connsiteX3" fmla="*/ 3540 w 10166"/>
                <a:gd name="connsiteY3" fmla="*/ 5626 h 10166"/>
                <a:gd name="connsiteX4" fmla="*/ 3445 w 10166"/>
                <a:gd name="connsiteY4" fmla="*/ 8421 h 10166"/>
                <a:gd name="connsiteX5" fmla="*/ 0 w 10166"/>
                <a:gd name="connsiteY5" fmla="*/ 0 h 10166"/>
                <a:gd name="connsiteX6" fmla="*/ 3437 w 10166"/>
                <a:gd name="connsiteY6" fmla="*/ 9167 h 10166"/>
                <a:gd name="connsiteX7" fmla="*/ 3437 w 10166"/>
                <a:gd name="connsiteY7" fmla="*/ 9167 h 10166"/>
                <a:gd name="connsiteX8" fmla="*/ 3426 w 10166"/>
                <a:gd name="connsiteY8" fmla="*/ 10166 h 10166"/>
                <a:gd name="connsiteX0" fmla="*/ 3426 w 10166"/>
                <a:gd name="connsiteY0" fmla="*/ 10166 h 10166"/>
                <a:gd name="connsiteX1" fmla="*/ 10166 w 10166"/>
                <a:gd name="connsiteY1" fmla="*/ 10166 h 10166"/>
                <a:gd name="connsiteX2" fmla="*/ 10166 w 10166"/>
                <a:gd name="connsiteY2" fmla="*/ 5575 h 10166"/>
                <a:gd name="connsiteX3" fmla="*/ 3540 w 10166"/>
                <a:gd name="connsiteY3" fmla="*/ 5626 h 10166"/>
                <a:gd name="connsiteX4" fmla="*/ 3445 w 10166"/>
                <a:gd name="connsiteY4" fmla="*/ 8421 h 10166"/>
                <a:gd name="connsiteX5" fmla="*/ 0 w 10166"/>
                <a:gd name="connsiteY5" fmla="*/ 0 h 10166"/>
                <a:gd name="connsiteX6" fmla="*/ 3437 w 10166"/>
                <a:gd name="connsiteY6" fmla="*/ 9167 h 10166"/>
                <a:gd name="connsiteX7" fmla="*/ 3437 w 10166"/>
                <a:gd name="connsiteY7" fmla="*/ 9167 h 10166"/>
                <a:gd name="connsiteX8" fmla="*/ 3426 w 10166"/>
                <a:gd name="connsiteY8" fmla="*/ 10166 h 10166"/>
                <a:gd name="connsiteX0" fmla="*/ 3426 w 10166"/>
                <a:gd name="connsiteY0" fmla="*/ 10166 h 10166"/>
                <a:gd name="connsiteX1" fmla="*/ 10166 w 10166"/>
                <a:gd name="connsiteY1" fmla="*/ 10166 h 10166"/>
                <a:gd name="connsiteX2" fmla="*/ 10166 w 10166"/>
                <a:gd name="connsiteY2" fmla="*/ 5575 h 10166"/>
                <a:gd name="connsiteX3" fmla="*/ 3540 w 10166"/>
                <a:gd name="connsiteY3" fmla="*/ 5626 h 10166"/>
                <a:gd name="connsiteX4" fmla="*/ 3445 w 10166"/>
                <a:gd name="connsiteY4" fmla="*/ 8421 h 10166"/>
                <a:gd name="connsiteX5" fmla="*/ 0 w 10166"/>
                <a:gd name="connsiteY5" fmla="*/ 0 h 10166"/>
                <a:gd name="connsiteX6" fmla="*/ 3437 w 10166"/>
                <a:gd name="connsiteY6" fmla="*/ 9167 h 10166"/>
                <a:gd name="connsiteX7" fmla="*/ 3437 w 10166"/>
                <a:gd name="connsiteY7" fmla="*/ 9167 h 10166"/>
                <a:gd name="connsiteX8" fmla="*/ 3426 w 10166"/>
                <a:gd name="connsiteY8" fmla="*/ 10166 h 10166"/>
                <a:gd name="connsiteX0" fmla="*/ 3426 w 10166"/>
                <a:gd name="connsiteY0" fmla="*/ 10166 h 10166"/>
                <a:gd name="connsiteX1" fmla="*/ 10166 w 10166"/>
                <a:gd name="connsiteY1" fmla="*/ 10166 h 10166"/>
                <a:gd name="connsiteX2" fmla="*/ 10166 w 10166"/>
                <a:gd name="connsiteY2" fmla="*/ 5575 h 10166"/>
                <a:gd name="connsiteX3" fmla="*/ 3540 w 10166"/>
                <a:gd name="connsiteY3" fmla="*/ 5626 h 10166"/>
                <a:gd name="connsiteX4" fmla="*/ 3445 w 10166"/>
                <a:gd name="connsiteY4" fmla="*/ 8421 h 10166"/>
                <a:gd name="connsiteX5" fmla="*/ 0 w 10166"/>
                <a:gd name="connsiteY5" fmla="*/ 0 h 10166"/>
                <a:gd name="connsiteX6" fmla="*/ 3437 w 10166"/>
                <a:gd name="connsiteY6" fmla="*/ 9167 h 10166"/>
                <a:gd name="connsiteX7" fmla="*/ 3437 w 10166"/>
                <a:gd name="connsiteY7" fmla="*/ 9167 h 10166"/>
                <a:gd name="connsiteX8" fmla="*/ 3426 w 10166"/>
                <a:gd name="connsiteY8" fmla="*/ 10166 h 10166"/>
                <a:gd name="connsiteX0" fmla="*/ 3426 w 10166"/>
                <a:gd name="connsiteY0" fmla="*/ 10166 h 10166"/>
                <a:gd name="connsiteX1" fmla="*/ 10166 w 10166"/>
                <a:gd name="connsiteY1" fmla="*/ 10166 h 10166"/>
                <a:gd name="connsiteX2" fmla="*/ 10166 w 10166"/>
                <a:gd name="connsiteY2" fmla="*/ 5575 h 10166"/>
                <a:gd name="connsiteX3" fmla="*/ 3540 w 10166"/>
                <a:gd name="connsiteY3" fmla="*/ 5626 h 10166"/>
                <a:gd name="connsiteX4" fmla="*/ 3445 w 10166"/>
                <a:gd name="connsiteY4" fmla="*/ 8421 h 10166"/>
                <a:gd name="connsiteX5" fmla="*/ 0 w 10166"/>
                <a:gd name="connsiteY5" fmla="*/ 0 h 10166"/>
                <a:gd name="connsiteX6" fmla="*/ 3437 w 10166"/>
                <a:gd name="connsiteY6" fmla="*/ 9167 h 10166"/>
                <a:gd name="connsiteX7" fmla="*/ 3437 w 10166"/>
                <a:gd name="connsiteY7" fmla="*/ 9167 h 10166"/>
                <a:gd name="connsiteX8" fmla="*/ 3426 w 10166"/>
                <a:gd name="connsiteY8" fmla="*/ 10166 h 10166"/>
                <a:gd name="connsiteX0" fmla="*/ 3426 w 10166"/>
                <a:gd name="connsiteY0" fmla="*/ 10166 h 10166"/>
                <a:gd name="connsiteX1" fmla="*/ 10166 w 10166"/>
                <a:gd name="connsiteY1" fmla="*/ 10166 h 10166"/>
                <a:gd name="connsiteX2" fmla="*/ 10166 w 10166"/>
                <a:gd name="connsiteY2" fmla="*/ 5575 h 10166"/>
                <a:gd name="connsiteX3" fmla="*/ 3495 w 10166"/>
                <a:gd name="connsiteY3" fmla="*/ 5626 h 10166"/>
                <a:gd name="connsiteX4" fmla="*/ 3445 w 10166"/>
                <a:gd name="connsiteY4" fmla="*/ 8421 h 10166"/>
                <a:gd name="connsiteX5" fmla="*/ 0 w 10166"/>
                <a:gd name="connsiteY5" fmla="*/ 0 h 10166"/>
                <a:gd name="connsiteX6" fmla="*/ 3437 w 10166"/>
                <a:gd name="connsiteY6" fmla="*/ 9167 h 10166"/>
                <a:gd name="connsiteX7" fmla="*/ 3437 w 10166"/>
                <a:gd name="connsiteY7" fmla="*/ 9167 h 10166"/>
                <a:gd name="connsiteX8" fmla="*/ 3426 w 10166"/>
                <a:gd name="connsiteY8" fmla="*/ 10166 h 10166"/>
                <a:gd name="connsiteX0" fmla="*/ 3426 w 10166"/>
                <a:gd name="connsiteY0" fmla="*/ 10166 h 10166"/>
                <a:gd name="connsiteX1" fmla="*/ 10166 w 10166"/>
                <a:gd name="connsiteY1" fmla="*/ 10166 h 10166"/>
                <a:gd name="connsiteX2" fmla="*/ 10166 w 10166"/>
                <a:gd name="connsiteY2" fmla="*/ 5575 h 10166"/>
                <a:gd name="connsiteX3" fmla="*/ 3495 w 10166"/>
                <a:gd name="connsiteY3" fmla="*/ 5581 h 10166"/>
                <a:gd name="connsiteX4" fmla="*/ 3445 w 10166"/>
                <a:gd name="connsiteY4" fmla="*/ 8421 h 10166"/>
                <a:gd name="connsiteX5" fmla="*/ 0 w 10166"/>
                <a:gd name="connsiteY5" fmla="*/ 0 h 10166"/>
                <a:gd name="connsiteX6" fmla="*/ 3437 w 10166"/>
                <a:gd name="connsiteY6" fmla="*/ 9167 h 10166"/>
                <a:gd name="connsiteX7" fmla="*/ 3437 w 10166"/>
                <a:gd name="connsiteY7" fmla="*/ 9167 h 10166"/>
                <a:gd name="connsiteX8" fmla="*/ 3426 w 10166"/>
                <a:gd name="connsiteY8" fmla="*/ 10166 h 10166"/>
                <a:gd name="connsiteX0" fmla="*/ 3426 w 10166"/>
                <a:gd name="connsiteY0" fmla="*/ 10166 h 10166"/>
                <a:gd name="connsiteX1" fmla="*/ 10166 w 10166"/>
                <a:gd name="connsiteY1" fmla="*/ 10166 h 10166"/>
                <a:gd name="connsiteX2" fmla="*/ 10166 w 10166"/>
                <a:gd name="connsiteY2" fmla="*/ 5575 h 10166"/>
                <a:gd name="connsiteX3" fmla="*/ 3495 w 10166"/>
                <a:gd name="connsiteY3" fmla="*/ 5581 h 10166"/>
                <a:gd name="connsiteX4" fmla="*/ 3445 w 10166"/>
                <a:gd name="connsiteY4" fmla="*/ 8421 h 10166"/>
                <a:gd name="connsiteX5" fmla="*/ 0 w 10166"/>
                <a:gd name="connsiteY5" fmla="*/ 0 h 10166"/>
                <a:gd name="connsiteX6" fmla="*/ 3437 w 10166"/>
                <a:gd name="connsiteY6" fmla="*/ 9167 h 10166"/>
                <a:gd name="connsiteX7" fmla="*/ 3437 w 10166"/>
                <a:gd name="connsiteY7" fmla="*/ 9167 h 10166"/>
                <a:gd name="connsiteX8" fmla="*/ 3426 w 10166"/>
                <a:gd name="connsiteY8" fmla="*/ 10166 h 10166"/>
                <a:gd name="connsiteX0" fmla="*/ 3426 w 10166"/>
                <a:gd name="connsiteY0" fmla="*/ 10166 h 10166"/>
                <a:gd name="connsiteX1" fmla="*/ 10166 w 10166"/>
                <a:gd name="connsiteY1" fmla="*/ 10166 h 10166"/>
                <a:gd name="connsiteX2" fmla="*/ 10166 w 10166"/>
                <a:gd name="connsiteY2" fmla="*/ 5575 h 10166"/>
                <a:gd name="connsiteX3" fmla="*/ 3495 w 10166"/>
                <a:gd name="connsiteY3" fmla="*/ 5581 h 10166"/>
                <a:gd name="connsiteX4" fmla="*/ 3445 w 10166"/>
                <a:gd name="connsiteY4" fmla="*/ 8421 h 10166"/>
                <a:gd name="connsiteX5" fmla="*/ 0 w 10166"/>
                <a:gd name="connsiteY5" fmla="*/ 0 h 10166"/>
                <a:gd name="connsiteX6" fmla="*/ 3437 w 10166"/>
                <a:gd name="connsiteY6" fmla="*/ 9167 h 10166"/>
                <a:gd name="connsiteX7" fmla="*/ 3437 w 10166"/>
                <a:gd name="connsiteY7" fmla="*/ 9167 h 10166"/>
                <a:gd name="connsiteX8" fmla="*/ 3426 w 10166"/>
                <a:gd name="connsiteY8" fmla="*/ 10166 h 10166"/>
                <a:gd name="connsiteX0" fmla="*/ 3426 w 10166"/>
                <a:gd name="connsiteY0" fmla="*/ 10166 h 10166"/>
                <a:gd name="connsiteX1" fmla="*/ 10166 w 10166"/>
                <a:gd name="connsiteY1" fmla="*/ 10166 h 10166"/>
                <a:gd name="connsiteX2" fmla="*/ 10166 w 10166"/>
                <a:gd name="connsiteY2" fmla="*/ 5575 h 10166"/>
                <a:gd name="connsiteX3" fmla="*/ 3449 w 10166"/>
                <a:gd name="connsiteY3" fmla="*/ 5581 h 10166"/>
                <a:gd name="connsiteX4" fmla="*/ 3445 w 10166"/>
                <a:gd name="connsiteY4" fmla="*/ 8421 h 10166"/>
                <a:gd name="connsiteX5" fmla="*/ 0 w 10166"/>
                <a:gd name="connsiteY5" fmla="*/ 0 h 10166"/>
                <a:gd name="connsiteX6" fmla="*/ 3437 w 10166"/>
                <a:gd name="connsiteY6" fmla="*/ 9167 h 10166"/>
                <a:gd name="connsiteX7" fmla="*/ 3437 w 10166"/>
                <a:gd name="connsiteY7" fmla="*/ 9167 h 10166"/>
                <a:gd name="connsiteX8" fmla="*/ 3426 w 10166"/>
                <a:gd name="connsiteY8" fmla="*/ 10166 h 10166"/>
                <a:gd name="connsiteX0" fmla="*/ 3426 w 10166"/>
                <a:gd name="connsiteY0" fmla="*/ 10166 h 10166"/>
                <a:gd name="connsiteX1" fmla="*/ 10166 w 10166"/>
                <a:gd name="connsiteY1" fmla="*/ 10166 h 10166"/>
                <a:gd name="connsiteX2" fmla="*/ 10166 w 10166"/>
                <a:gd name="connsiteY2" fmla="*/ 5575 h 10166"/>
                <a:gd name="connsiteX3" fmla="*/ 3449 w 10166"/>
                <a:gd name="connsiteY3" fmla="*/ 5581 h 10166"/>
                <a:gd name="connsiteX4" fmla="*/ 3445 w 10166"/>
                <a:gd name="connsiteY4" fmla="*/ 8421 h 10166"/>
                <a:gd name="connsiteX5" fmla="*/ 0 w 10166"/>
                <a:gd name="connsiteY5" fmla="*/ 0 h 10166"/>
                <a:gd name="connsiteX6" fmla="*/ 3437 w 10166"/>
                <a:gd name="connsiteY6" fmla="*/ 9167 h 10166"/>
                <a:gd name="connsiteX7" fmla="*/ 3437 w 10166"/>
                <a:gd name="connsiteY7" fmla="*/ 9167 h 10166"/>
                <a:gd name="connsiteX8" fmla="*/ 3426 w 10166"/>
                <a:gd name="connsiteY8" fmla="*/ 10166 h 10166"/>
                <a:gd name="connsiteX0" fmla="*/ 3426 w 10166"/>
                <a:gd name="connsiteY0" fmla="*/ 10166 h 10166"/>
                <a:gd name="connsiteX1" fmla="*/ 10166 w 10166"/>
                <a:gd name="connsiteY1" fmla="*/ 10166 h 10166"/>
                <a:gd name="connsiteX2" fmla="*/ 10166 w 10166"/>
                <a:gd name="connsiteY2" fmla="*/ 5575 h 10166"/>
                <a:gd name="connsiteX3" fmla="*/ 3449 w 10166"/>
                <a:gd name="connsiteY3" fmla="*/ 5581 h 10166"/>
                <a:gd name="connsiteX4" fmla="*/ 3445 w 10166"/>
                <a:gd name="connsiteY4" fmla="*/ 8421 h 10166"/>
                <a:gd name="connsiteX5" fmla="*/ 0 w 10166"/>
                <a:gd name="connsiteY5" fmla="*/ 0 h 10166"/>
                <a:gd name="connsiteX6" fmla="*/ 3437 w 10166"/>
                <a:gd name="connsiteY6" fmla="*/ 9167 h 10166"/>
                <a:gd name="connsiteX7" fmla="*/ 3437 w 10166"/>
                <a:gd name="connsiteY7" fmla="*/ 9167 h 10166"/>
                <a:gd name="connsiteX8" fmla="*/ 3426 w 10166"/>
                <a:gd name="connsiteY8" fmla="*/ 10166 h 10166"/>
                <a:gd name="connsiteX0" fmla="*/ 3426 w 10166"/>
                <a:gd name="connsiteY0" fmla="*/ 10166 h 10166"/>
                <a:gd name="connsiteX1" fmla="*/ 10166 w 10166"/>
                <a:gd name="connsiteY1" fmla="*/ 10166 h 10166"/>
                <a:gd name="connsiteX2" fmla="*/ 10166 w 10166"/>
                <a:gd name="connsiteY2" fmla="*/ 5575 h 10166"/>
                <a:gd name="connsiteX3" fmla="*/ 3449 w 10166"/>
                <a:gd name="connsiteY3" fmla="*/ 5581 h 10166"/>
                <a:gd name="connsiteX4" fmla="*/ 3445 w 10166"/>
                <a:gd name="connsiteY4" fmla="*/ 8421 h 10166"/>
                <a:gd name="connsiteX5" fmla="*/ 0 w 10166"/>
                <a:gd name="connsiteY5" fmla="*/ 0 h 10166"/>
                <a:gd name="connsiteX6" fmla="*/ 3437 w 10166"/>
                <a:gd name="connsiteY6" fmla="*/ 9167 h 10166"/>
                <a:gd name="connsiteX7" fmla="*/ 3437 w 10166"/>
                <a:gd name="connsiteY7" fmla="*/ 9167 h 10166"/>
                <a:gd name="connsiteX8" fmla="*/ 3426 w 10166"/>
                <a:gd name="connsiteY8" fmla="*/ 10166 h 10166"/>
                <a:gd name="connsiteX0" fmla="*/ 5651 w 12391"/>
                <a:gd name="connsiteY0" fmla="*/ 4625 h 10747"/>
                <a:gd name="connsiteX1" fmla="*/ 12391 w 12391"/>
                <a:gd name="connsiteY1" fmla="*/ 4625 h 10747"/>
                <a:gd name="connsiteX2" fmla="*/ 12391 w 12391"/>
                <a:gd name="connsiteY2" fmla="*/ 34 h 10747"/>
                <a:gd name="connsiteX3" fmla="*/ 5674 w 12391"/>
                <a:gd name="connsiteY3" fmla="*/ 40 h 10747"/>
                <a:gd name="connsiteX4" fmla="*/ 5670 w 12391"/>
                <a:gd name="connsiteY4" fmla="*/ 2880 h 10747"/>
                <a:gd name="connsiteX5" fmla="*/ 0 w 12391"/>
                <a:gd name="connsiteY5" fmla="*/ 10747 h 10747"/>
                <a:gd name="connsiteX6" fmla="*/ 5662 w 12391"/>
                <a:gd name="connsiteY6" fmla="*/ 3626 h 10747"/>
                <a:gd name="connsiteX7" fmla="*/ 5662 w 12391"/>
                <a:gd name="connsiteY7" fmla="*/ 3626 h 10747"/>
                <a:gd name="connsiteX8" fmla="*/ 5651 w 12391"/>
                <a:gd name="connsiteY8" fmla="*/ 4625 h 10747"/>
                <a:gd name="connsiteX0" fmla="*/ 5962 w 12702"/>
                <a:gd name="connsiteY0" fmla="*/ 4625 h 10711"/>
                <a:gd name="connsiteX1" fmla="*/ 12702 w 12702"/>
                <a:gd name="connsiteY1" fmla="*/ 4625 h 10711"/>
                <a:gd name="connsiteX2" fmla="*/ 12702 w 12702"/>
                <a:gd name="connsiteY2" fmla="*/ 34 h 10711"/>
                <a:gd name="connsiteX3" fmla="*/ 5985 w 12702"/>
                <a:gd name="connsiteY3" fmla="*/ 40 h 10711"/>
                <a:gd name="connsiteX4" fmla="*/ 5981 w 12702"/>
                <a:gd name="connsiteY4" fmla="*/ 2880 h 10711"/>
                <a:gd name="connsiteX5" fmla="*/ 0 w 12702"/>
                <a:gd name="connsiteY5" fmla="*/ 10711 h 10711"/>
                <a:gd name="connsiteX6" fmla="*/ 5973 w 12702"/>
                <a:gd name="connsiteY6" fmla="*/ 3626 h 10711"/>
                <a:gd name="connsiteX7" fmla="*/ 5973 w 12702"/>
                <a:gd name="connsiteY7" fmla="*/ 3626 h 10711"/>
                <a:gd name="connsiteX8" fmla="*/ 5962 w 12702"/>
                <a:gd name="connsiteY8" fmla="*/ 4625 h 10711"/>
                <a:gd name="connsiteX0" fmla="*/ 5962 w 12702"/>
                <a:gd name="connsiteY0" fmla="*/ 4625 h 10711"/>
                <a:gd name="connsiteX1" fmla="*/ 12702 w 12702"/>
                <a:gd name="connsiteY1" fmla="*/ 4625 h 10711"/>
                <a:gd name="connsiteX2" fmla="*/ 12702 w 12702"/>
                <a:gd name="connsiteY2" fmla="*/ 34 h 10711"/>
                <a:gd name="connsiteX3" fmla="*/ 5985 w 12702"/>
                <a:gd name="connsiteY3" fmla="*/ 40 h 10711"/>
                <a:gd name="connsiteX4" fmla="*/ 5981 w 12702"/>
                <a:gd name="connsiteY4" fmla="*/ 2514 h 10711"/>
                <a:gd name="connsiteX5" fmla="*/ 0 w 12702"/>
                <a:gd name="connsiteY5" fmla="*/ 10711 h 10711"/>
                <a:gd name="connsiteX6" fmla="*/ 5973 w 12702"/>
                <a:gd name="connsiteY6" fmla="*/ 3626 h 10711"/>
                <a:gd name="connsiteX7" fmla="*/ 5973 w 12702"/>
                <a:gd name="connsiteY7" fmla="*/ 3626 h 10711"/>
                <a:gd name="connsiteX8" fmla="*/ 5962 w 12702"/>
                <a:gd name="connsiteY8" fmla="*/ 4625 h 10711"/>
                <a:gd name="connsiteX0" fmla="*/ 5962 w 12702"/>
                <a:gd name="connsiteY0" fmla="*/ 4625 h 10711"/>
                <a:gd name="connsiteX1" fmla="*/ 12702 w 12702"/>
                <a:gd name="connsiteY1" fmla="*/ 4625 h 10711"/>
                <a:gd name="connsiteX2" fmla="*/ 12702 w 12702"/>
                <a:gd name="connsiteY2" fmla="*/ 34 h 10711"/>
                <a:gd name="connsiteX3" fmla="*/ 5985 w 12702"/>
                <a:gd name="connsiteY3" fmla="*/ 40 h 10711"/>
                <a:gd name="connsiteX4" fmla="*/ 6023 w 12702"/>
                <a:gd name="connsiteY4" fmla="*/ 2972 h 10711"/>
                <a:gd name="connsiteX5" fmla="*/ 0 w 12702"/>
                <a:gd name="connsiteY5" fmla="*/ 10711 h 10711"/>
                <a:gd name="connsiteX6" fmla="*/ 5973 w 12702"/>
                <a:gd name="connsiteY6" fmla="*/ 3626 h 10711"/>
                <a:gd name="connsiteX7" fmla="*/ 5973 w 12702"/>
                <a:gd name="connsiteY7" fmla="*/ 3626 h 10711"/>
                <a:gd name="connsiteX8" fmla="*/ 5962 w 12702"/>
                <a:gd name="connsiteY8" fmla="*/ 4625 h 10711"/>
                <a:gd name="connsiteX0" fmla="*/ 5962 w 12702"/>
                <a:gd name="connsiteY0" fmla="*/ 4625 h 10711"/>
                <a:gd name="connsiteX1" fmla="*/ 12702 w 12702"/>
                <a:gd name="connsiteY1" fmla="*/ 4625 h 10711"/>
                <a:gd name="connsiteX2" fmla="*/ 12702 w 12702"/>
                <a:gd name="connsiteY2" fmla="*/ 34 h 10711"/>
                <a:gd name="connsiteX3" fmla="*/ 5985 w 12702"/>
                <a:gd name="connsiteY3" fmla="*/ 40 h 10711"/>
                <a:gd name="connsiteX4" fmla="*/ 6065 w 12702"/>
                <a:gd name="connsiteY4" fmla="*/ 2789 h 10711"/>
                <a:gd name="connsiteX5" fmla="*/ 0 w 12702"/>
                <a:gd name="connsiteY5" fmla="*/ 10711 h 10711"/>
                <a:gd name="connsiteX6" fmla="*/ 5973 w 12702"/>
                <a:gd name="connsiteY6" fmla="*/ 3626 h 10711"/>
                <a:gd name="connsiteX7" fmla="*/ 5973 w 12702"/>
                <a:gd name="connsiteY7" fmla="*/ 3626 h 10711"/>
                <a:gd name="connsiteX8" fmla="*/ 5962 w 12702"/>
                <a:gd name="connsiteY8" fmla="*/ 4625 h 10711"/>
                <a:gd name="connsiteX0" fmla="*/ 5962 w 12702"/>
                <a:gd name="connsiteY0" fmla="*/ 4625 h 10711"/>
                <a:gd name="connsiteX1" fmla="*/ 12702 w 12702"/>
                <a:gd name="connsiteY1" fmla="*/ 4625 h 10711"/>
                <a:gd name="connsiteX2" fmla="*/ 12702 w 12702"/>
                <a:gd name="connsiteY2" fmla="*/ 34 h 10711"/>
                <a:gd name="connsiteX3" fmla="*/ 5985 w 12702"/>
                <a:gd name="connsiteY3" fmla="*/ 40 h 10711"/>
                <a:gd name="connsiteX4" fmla="*/ 6018 w 12702"/>
                <a:gd name="connsiteY4" fmla="*/ 2789 h 10711"/>
                <a:gd name="connsiteX5" fmla="*/ 0 w 12702"/>
                <a:gd name="connsiteY5" fmla="*/ 10711 h 10711"/>
                <a:gd name="connsiteX6" fmla="*/ 5973 w 12702"/>
                <a:gd name="connsiteY6" fmla="*/ 3626 h 10711"/>
                <a:gd name="connsiteX7" fmla="*/ 5973 w 12702"/>
                <a:gd name="connsiteY7" fmla="*/ 3626 h 10711"/>
                <a:gd name="connsiteX8" fmla="*/ 5962 w 12702"/>
                <a:gd name="connsiteY8" fmla="*/ 4625 h 10711"/>
                <a:gd name="connsiteX0" fmla="*/ 5962 w 12702"/>
                <a:gd name="connsiteY0" fmla="*/ 4625 h 10711"/>
                <a:gd name="connsiteX1" fmla="*/ 12702 w 12702"/>
                <a:gd name="connsiteY1" fmla="*/ 4625 h 10711"/>
                <a:gd name="connsiteX2" fmla="*/ 12702 w 12702"/>
                <a:gd name="connsiteY2" fmla="*/ 34 h 10711"/>
                <a:gd name="connsiteX3" fmla="*/ 5985 w 12702"/>
                <a:gd name="connsiteY3" fmla="*/ 40 h 10711"/>
                <a:gd name="connsiteX4" fmla="*/ 5994 w 12702"/>
                <a:gd name="connsiteY4" fmla="*/ 2892 h 10711"/>
                <a:gd name="connsiteX5" fmla="*/ 0 w 12702"/>
                <a:gd name="connsiteY5" fmla="*/ 10711 h 10711"/>
                <a:gd name="connsiteX6" fmla="*/ 5973 w 12702"/>
                <a:gd name="connsiteY6" fmla="*/ 3626 h 10711"/>
                <a:gd name="connsiteX7" fmla="*/ 5973 w 12702"/>
                <a:gd name="connsiteY7" fmla="*/ 3626 h 10711"/>
                <a:gd name="connsiteX8" fmla="*/ 5962 w 12702"/>
                <a:gd name="connsiteY8" fmla="*/ 4625 h 10711"/>
                <a:gd name="connsiteX0" fmla="*/ 6031 w 12771"/>
                <a:gd name="connsiteY0" fmla="*/ 4625 h 8385"/>
                <a:gd name="connsiteX1" fmla="*/ 12771 w 12771"/>
                <a:gd name="connsiteY1" fmla="*/ 4625 h 8385"/>
                <a:gd name="connsiteX2" fmla="*/ 12771 w 12771"/>
                <a:gd name="connsiteY2" fmla="*/ 34 h 8385"/>
                <a:gd name="connsiteX3" fmla="*/ 6054 w 12771"/>
                <a:gd name="connsiteY3" fmla="*/ 40 h 8385"/>
                <a:gd name="connsiteX4" fmla="*/ 6063 w 12771"/>
                <a:gd name="connsiteY4" fmla="*/ 2892 h 8385"/>
                <a:gd name="connsiteX5" fmla="*/ 0 w 12771"/>
                <a:gd name="connsiteY5" fmla="*/ 8385 h 8385"/>
                <a:gd name="connsiteX6" fmla="*/ 6042 w 12771"/>
                <a:gd name="connsiteY6" fmla="*/ 3626 h 8385"/>
                <a:gd name="connsiteX7" fmla="*/ 6042 w 12771"/>
                <a:gd name="connsiteY7" fmla="*/ 3626 h 8385"/>
                <a:gd name="connsiteX8" fmla="*/ 6031 w 12771"/>
                <a:gd name="connsiteY8" fmla="*/ 4625 h 8385"/>
                <a:gd name="connsiteX0" fmla="*/ 5073 w 10351"/>
                <a:gd name="connsiteY0" fmla="*/ 5516 h 8121"/>
                <a:gd name="connsiteX1" fmla="*/ 10351 w 10351"/>
                <a:gd name="connsiteY1" fmla="*/ 5516 h 8121"/>
                <a:gd name="connsiteX2" fmla="*/ 10351 w 10351"/>
                <a:gd name="connsiteY2" fmla="*/ 41 h 8121"/>
                <a:gd name="connsiteX3" fmla="*/ 5091 w 10351"/>
                <a:gd name="connsiteY3" fmla="*/ 48 h 8121"/>
                <a:gd name="connsiteX4" fmla="*/ 5098 w 10351"/>
                <a:gd name="connsiteY4" fmla="*/ 3449 h 8121"/>
                <a:gd name="connsiteX5" fmla="*/ 0 w 10351"/>
                <a:gd name="connsiteY5" fmla="*/ 8121 h 8121"/>
                <a:gd name="connsiteX6" fmla="*/ 5082 w 10351"/>
                <a:gd name="connsiteY6" fmla="*/ 4324 h 8121"/>
                <a:gd name="connsiteX7" fmla="*/ 5082 w 10351"/>
                <a:gd name="connsiteY7" fmla="*/ 4324 h 8121"/>
                <a:gd name="connsiteX8" fmla="*/ 5073 w 10351"/>
                <a:gd name="connsiteY8" fmla="*/ 5516 h 8121"/>
                <a:gd name="connsiteX0" fmla="*/ 4979 w 10078"/>
                <a:gd name="connsiteY0" fmla="*/ 6792 h 10000"/>
                <a:gd name="connsiteX1" fmla="*/ 10078 w 10078"/>
                <a:gd name="connsiteY1" fmla="*/ 6792 h 10000"/>
                <a:gd name="connsiteX2" fmla="*/ 10078 w 10078"/>
                <a:gd name="connsiteY2" fmla="*/ 50 h 10000"/>
                <a:gd name="connsiteX3" fmla="*/ 4996 w 10078"/>
                <a:gd name="connsiteY3" fmla="*/ 59 h 10000"/>
                <a:gd name="connsiteX4" fmla="*/ 5003 w 10078"/>
                <a:gd name="connsiteY4" fmla="*/ 4247 h 10000"/>
                <a:gd name="connsiteX5" fmla="*/ 0 w 10078"/>
                <a:gd name="connsiteY5" fmla="*/ 10000 h 10000"/>
                <a:gd name="connsiteX6" fmla="*/ 4988 w 10078"/>
                <a:gd name="connsiteY6" fmla="*/ 5324 h 10000"/>
                <a:gd name="connsiteX7" fmla="*/ 4988 w 10078"/>
                <a:gd name="connsiteY7" fmla="*/ 5324 h 10000"/>
                <a:gd name="connsiteX8" fmla="*/ 4979 w 10078"/>
                <a:gd name="connsiteY8" fmla="*/ 6792 h 10000"/>
                <a:gd name="connsiteX0" fmla="*/ 5109 w 10208"/>
                <a:gd name="connsiteY0" fmla="*/ 6792 h 10000"/>
                <a:gd name="connsiteX1" fmla="*/ 10208 w 10208"/>
                <a:gd name="connsiteY1" fmla="*/ 6792 h 10000"/>
                <a:gd name="connsiteX2" fmla="*/ 10208 w 10208"/>
                <a:gd name="connsiteY2" fmla="*/ 50 h 10000"/>
                <a:gd name="connsiteX3" fmla="*/ 5126 w 10208"/>
                <a:gd name="connsiteY3" fmla="*/ 59 h 10000"/>
                <a:gd name="connsiteX4" fmla="*/ 5133 w 10208"/>
                <a:gd name="connsiteY4" fmla="*/ 4247 h 10000"/>
                <a:gd name="connsiteX5" fmla="*/ 0 w 10208"/>
                <a:gd name="connsiteY5" fmla="*/ 10000 h 10000"/>
                <a:gd name="connsiteX6" fmla="*/ 5118 w 10208"/>
                <a:gd name="connsiteY6" fmla="*/ 5324 h 10000"/>
                <a:gd name="connsiteX7" fmla="*/ 5118 w 10208"/>
                <a:gd name="connsiteY7" fmla="*/ 5324 h 10000"/>
                <a:gd name="connsiteX8" fmla="*/ 5109 w 10208"/>
                <a:gd name="connsiteY8" fmla="*/ 6792 h 10000"/>
                <a:gd name="connsiteX0" fmla="*/ 5109 w 11349"/>
                <a:gd name="connsiteY0" fmla="*/ 6745 h 9953"/>
                <a:gd name="connsiteX1" fmla="*/ 10208 w 11349"/>
                <a:gd name="connsiteY1" fmla="*/ 6745 h 9953"/>
                <a:gd name="connsiteX2" fmla="*/ 11349 w 11349"/>
                <a:gd name="connsiteY2" fmla="*/ 83 h 9953"/>
                <a:gd name="connsiteX3" fmla="*/ 5126 w 11349"/>
                <a:gd name="connsiteY3" fmla="*/ 12 h 9953"/>
                <a:gd name="connsiteX4" fmla="*/ 5133 w 11349"/>
                <a:gd name="connsiteY4" fmla="*/ 4200 h 9953"/>
                <a:gd name="connsiteX5" fmla="*/ 0 w 11349"/>
                <a:gd name="connsiteY5" fmla="*/ 9953 h 9953"/>
                <a:gd name="connsiteX6" fmla="*/ 5118 w 11349"/>
                <a:gd name="connsiteY6" fmla="*/ 5277 h 9953"/>
                <a:gd name="connsiteX7" fmla="*/ 5118 w 11349"/>
                <a:gd name="connsiteY7" fmla="*/ 5277 h 9953"/>
                <a:gd name="connsiteX8" fmla="*/ 5109 w 11349"/>
                <a:gd name="connsiteY8" fmla="*/ 6745 h 9953"/>
                <a:gd name="connsiteX0" fmla="*/ 4502 w 10000"/>
                <a:gd name="connsiteY0" fmla="*/ 6777 h 10000"/>
                <a:gd name="connsiteX1" fmla="*/ 9984 w 10000"/>
                <a:gd name="connsiteY1" fmla="*/ 6777 h 10000"/>
                <a:gd name="connsiteX2" fmla="*/ 10000 w 10000"/>
                <a:gd name="connsiteY2" fmla="*/ 83 h 10000"/>
                <a:gd name="connsiteX3" fmla="*/ 4517 w 10000"/>
                <a:gd name="connsiteY3" fmla="*/ 12 h 10000"/>
                <a:gd name="connsiteX4" fmla="*/ 4523 w 10000"/>
                <a:gd name="connsiteY4" fmla="*/ 4220 h 10000"/>
                <a:gd name="connsiteX5" fmla="*/ 0 w 10000"/>
                <a:gd name="connsiteY5" fmla="*/ 10000 h 10000"/>
                <a:gd name="connsiteX6" fmla="*/ 4510 w 10000"/>
                <a:gd name="connsiteY6" fmla="*/ 5302 h 10000"/>
                <a:gd name="connsiteX7" fmla="*/ 4510 w 10000"/>
                <a:gd name="connsiteY7" fmla="*/ 5302 h 10000"/>
                <a:gd name="connsiteX8" fmla="*/ 4502 w 10000"/>
                <a:gd name="connsiteY8" fmla="*/ 6777 h 10000"/>
                <a:gd name="connsiteX0" fmla="*/ 4502 w 10000"/>
                <a:gd name="connsiteY0" fmla="*/ 6777 h 10000"/>
                <a:gd name="connsiteX1" fmla="*/ 9984 w 10000"/>
                <a:gd name="connsiteY1" fmla="*/ 6777 h 10000"/>
                <a:gd name="connsiteX2" fmla="*/ 10000 w 10000"/>
                <a:gd name="connsiteY2" fmla="*/ 83 h 10000"/>
                <a:gd name="connsiteX3" fmla="*/ 4517 w 10000"/>
                <a:gd name="connsiteY3" fmla="*/ 12 h 10000"/>
                <a:gd name="connsiteX4" fmla="*/ 4523 w 10000"/>
                <a:gd name="connsiteY4" fmla="*/ 4220 h 10000"/>
                <a:gd name="connsiteX5" fmla="*/ 0 w 10000"/>
                <a:gd name="connsiteY5" fmla="*/ 10000 h 10000"/>
                <a:gd name="connsiteX6" fmla="*/ 4510 w 10000"/>
                <a:gd name="connsiteY6" fmla="*/ 5302 h 10000"/>
                <a:gd name="connsiteX7" fmla="*/ 4510 w 10000"/>
                <a:gd name="connsiteY7" fmla="*/ 5302 h 10000"/>
                <a:gd name="connsiteX8" fmla="*/ 4502 w 10000"/>
                <a:gd name="connsiteY8" fmla="*/ 6777 h 10000"/>
                <a:gd name="connsiteX0" fmla="*/ 4910 w 10408"/>
                <a:gd name="connsiteY0" fmla="*/ 6777 h 9839"/>
                <a:gd name="connsiteX1" fmla="*/ 10392 w 10408"/>
                <a:gd name="connsiteY1" fmla="*/ 6777 h 9839"/>
                <a:gd name="connsiteX2" fmla="*/ 10408 w 10408"/>
                <a:gd name="connsiteY2" fmla="*/ 83 h 9839"/>
                <a:gd name="connsiteX3" fmla="*/ 4925 w 10408"/>
                <a:gd name="connsiteY3" fmla="*/ 12 h 9839"/>
                <a:gd name="connsiteX4" fmla="*/ 4931 w 10408"/>
                <a:gd name="connsiteY4" fmla="*/ 4220 h 9839"/>
                <a:gd name="connsiteX5" fmla="*/ 0 w 10408"/>
                <a:gd name="connsiteY5" fmla="*/ 9839 h 9839"/>
                <a:gd name="connsiteX6" fmla="*/ 4918 w 10408"/>
                <a:gd name="connsiteY6" fmla="*/ 5302 h 9839"/>
                <a:gd name="connsiteX7" fmla="*/ 4918 w 10408"/>
                <a:gd name="connsiteY7" fmla="*/ 5302 h 9839"/>
                <a:gd name="connsiteX8" fmla="*/ 4910 w 10408"/>
                <a:gd name="connsiteY8" fmla="*/ 6777 h 9839"/>
                <a:gd name="connsiteX0" fmla="*/ 2060 w 7342"/>
                <a:gd name="connsiteY0" fmla="*/ 6888 h 7077"/>
                <a:gd name="connsiteX1" fmla="*/ 7327 w 7342"/>
                <a:gd name="connsiteY1" fmla="*/ 6888 h 7077"/>
                <a:gd name="connsiteX2" fmla="*/ 7342 w 7342"/>
                <a:gd name="connsiteY2" fmla="*/ 84 h 7077"/>
                <a:gd name="connsiteX3" fmla="*/ 2074 w 7342"/>
                <a:gd name="connsiteY3" fmla="*/ 12 h 7077"/>
                <a:gd name="connsiteX4" fmla="*/ 2080 w 7342"/>
                <a:gd name="connsiteY4" fmla="*/ 4289 h 7077"/>
                <a:gd name="connsiteX5" fmla="*/ 0 w 7342"/>
                <a:gd name="connsiteY5" fmla="*/ 7077 h 7077"/>
                <a:gd name="connsiteX6" fmla="*/ 2067 w 7342"/>
                <a:gd name="connsiteY6" fmla="*/ 5389 h 7077"/>
                <a:gd name="connsiteX7" fmla="*/ 2067 w 7342"/>
                <a:gd name="connsiteY7" fmla="*/ 5389 h 7077"/>
                <a:gd name="connsiteX8" fmla="*/ 2060 w 7342"/>
                <a:gd name="connsiteY8" fmla="*/ 6888 h 7077"/>
                <a:gd name="connsiteX0" fmla="*/ 2806 w 10000"/>
                <a:gd name="connsiteY0" fmla="*/ 9733 h 10000"/>
                <a:gd name="connsiteX1" fmla="*/ 9995 w 10000"/>
                <a:gd name="connsiteY1" fmla="*/ 9801 h 10000"/>
                <a:gd name="connsiteX2" fmla="*/ 10000 w 10000"/>
                <a:gd name="connsiteY2" fmla="*/ 119 h 10000"/>
                <a:gd name="connsiteX3" fmla="*/ 2825 w 10000"/>
                <a:gd name="connsiteY3" fmla="*/ 17 h 10000"/>
                <a:gd name="connsiteX4" fmla="*/ 2833 w 10000"/>
                <a:gd name="connsiteY4" fmla="*/ 6060 h 10000"/>
                <a:gd name="connsiteX5" fmla="*/ 0 w 10000"/>
                <a:gd name="connsiteY5" fmla="*/ 10000 h 10000"/>
                <a:gd name="connsiteX6" fmla="*/ 2815 w 10000"/>
                <a:gd name="connsiteY6" fmla="*/ 7615 h 10000"/>
                <a:gd name="connsiteX7" fmla="*/ 2815 w 10000"/>
                <a:gd name="connsiteY7" fmla="*/ 7615 h 10000"/>
                <a:gd name="connsiteX8" fmla="*/ 2806 w 10000"/>
                <a:gd name="connsiteY8" fmla="*/ 9733 h 10000"/>
                <a:gd name="connsiteX0" fmla="*/ 2806 w 9995"/>
                <a:gd name="connsiteY0" fmla="*/ 12141 h 12408"/>
                <a:gd name="connsiteX1" fmla="*/ 9995 w 9995"/>
                <a:gd name="connsiteY1" fmla="*/ 12209 h 12408"/>
                <a:gd name="connsiteX2" fmla="*/ 9985 w 9995"/>
                <a:gd name="connsiteY2" fmla="*/ 6 h 12408"/>
                <a:gd name="connsiteX3" fmla="*/ 2825 w 9995"/>
                <a:gd name="connsiteY3" fmla="*/ 2425 h 12408"/>
                <a:gd name="connsiteX4" fmla="*/ 2833 w 9995"/>
                <a:gd name="connsiteY4" fmla="*/ 8468 h 12408"/>
                <a:gd name="connsiteX5" fmla="*/ 0 w 9995"/>
                <a:gd name="connsiteY5" fmla="*/ 12408 h 12408"/>
                <a:gd name="connsiteX6" fmla="*/ 2815 w 9995"/>
                <a:gd name="connsiteY6" fmla="*/ 10023 h 12408"/>
                <a:gd name="connsiteX7" fmla="*/ 2815 w 9995"/>
                <a:gd name="connsiteY7" fmla="*/ 10023 h 12408"/>
                <a:gd name="connsiteX8" fmla="*/ 2806 w 9995"/>
                <a:gd name="connsiteY8" fmla="*/ 12141 h 12408"/>
                <a:gd name="connsiteX0" fmla="*/ 2807 w 10000"/>
                <a:gd name="connsiteY0" fmla="*/ 9810 h 10025"/>
                <a:gd name="connsiteX1" fmla="*/ 10000 w 10000"/>
                <a:gd name="connsiteY1" fmla="*/ 9865 h 10025"/>
                <a:gd name="connsiteX2" fmla="*/ 9990 w 10000"/>
                <a:gd name="connsiteY2" fmla="*/ 30 h 10025"/>
                <a:gd name="connsiteX3" fmla="*/ 2826 w 10000"/>
                <a:gd name="connsiteY3" fmla="*/ 222 h 10025"/>
                <a:gd name="connsiteX4" fmla="*/ 2834 w 10000"/>
                <a:gd name="connsiteY4" fmla="*/ 6850 h 10025"/>
                <a:gd name="connsiteX5" fmla="*/ 0 w 10000"/>
                <a:gd name="connsiteY5" fmla="*/ 10025 h 10025"/>
                <a:gd name="connsiteX6" fmla="*/ 2816 w 10000"/>
                <a:gd name="connsiteY6" fmla="*/ 8103 h 10025"/>
                <a:gd name="connsiteX7" fmla="*/ 2816 w 10000"/>
                <a:gd name="connsiteY7" fmla="*/ 8103 h 10025"/>
                <a:gd name="connsiteX8" fmla="*/ 2807 w 10000"/>
                <a:gd name="connsiteY8" fmla="*/ 9810 h 10025"/>
                <a:gd name="connsiteX0" fmla="*/ 2807 w 10000"/>
                <a:gd name="connsiteY0" fmla="*/ 10027 h 10242"/>
                <a:gd name="connsiteX1" fmla="*/ 10000 w 10000"/>
                <a:gd name="connsiteY1" fmla="*/ 10082 h 10242"/>
                <a:gd name="connsiteX2" fmla="*/ 9990 w 10000"/>
                <a:gd name="connsiteY2" fmla="*/ 247 h 10242"/>
                <a:gd name="connsiteX3" fmla="*/ 2826 w 10000"/>
                <a:gd name="connsiteY3" fmla="*/ 0 h 10242"/>
                <a:gd name="connsiteX4" fmla="*/ 2834 w 10000"/>
                <a:gd name="connsiteY4" fmla="*/ 7067 h 10242"/>
                <a:gd name="connsiteX5" fmla="*/ 0 w 10000"/>
                <a:gd name="connsiteY5" fmla="*/ 10242 h 10242"/>
                <a:gd name="connsiteX6" fmla="*/ 2816 w 10000"/>
                <a:gd name="connsiteY6" fmla="*/ 8320 h 10242"/>
                <a:gd name="connsiteX7" fmla="*/ 2816 w 10000"/>
                <a:gd name="connsiteY7" fmla="*/ 8320 h 10242"/>
                <a:gd name="connsiteX8" fmla="*/ 2807 w 10000"/>
                <a:gd name="connsiteY8" fmla="*/ 10027 h 10242"/>
                <a:gd name="connsiteX0" fmla="*/ 2807 w 10000"/>
                <a:gd name="connsiteY0" fmla="*/ 10040 h 10255"/>
                <a:gd name="connsiteX1" fmla="*/ 10000 w 10000"/>
                <a:gd name="connsiteY1" fmla="*/ 10095 h 10255"/>
                <a:gd name="connsiteX2" fmla="*/ 9990 w 10000"/>
                <a:gd name="connsiteY2" fmla="*/ 95 h 10255"/>
                <a:gd name="connsiteX3" fmla="*/ 2826 w 10000"/>
                <a:gd name="connsiteY3" fmla="*/ 13 h 10255"/>
                <a:gd name="connsiteX4" fmla="*/ 2834 w 10000"/>
                <a:gd name="connsiteY4" fmla="*/ 7080 h 10255"/>
                <a:gd name="connsiteX5" fmla="*/ 0 w 10000"/>
                <a:gd name="connsiteY5" fmla="*/ 10255 h 10255"/>
                <a:gd name="connsiteX6" fmla="*/ 2816 w 10000"/>
                <a:gd name="connsiteY6" fmla="*/ 8333 h 10255"/>
                <a:gd name="connsiteX7" fmla="*/ 2816 w 10000"/>
                <a:gd name="connsiteY7" fmla="*/ 8333 h 10255"/>
                <a:gd name="connsiteX8" fmla="*/ 2807 w 10000"/>
                <a:gd name="connsiteY8" fmla="*/ 10040 h 10255"/>
                <a:gd name="connsiteX0" fmla="*/ 2807 w 10000"/>
                <a:gd name="connsiteY0" fmla="*/ 10107 h 10322"/>
                <a:gd name="connsiteX1" fmla="*/ 10000 w 10000"/>
                <a:gd name="connsiteY1" fmla="*/ 10162 h 10322"/>
                <a:gd name="connsiteX2" fmla="*/ 9990 w 10000"/>
                <a:gd name="connsiteY2" fmla="*/ 52 h 10322"/>
                <a:gd name="connsiteX3" fmla="*/ 2826 w 10000"/>
                <a:gd name="connsiteY3" fmla="*/ 80 h 10322"/>
                <a:gd name="connsiteX4" fmla="*/ 2834 w 10000"/>
                <a:gd name="connsiteY4" fmla="*/ 7147 h 10322"/>
                <a:gd name="connsiteX5" fmla="*/ 0 w 10000"/>
                <a:gd name="connsiteY5" fmla="*/ 10322 h 10322"/>
                <a:gd name="connsiteX6" fmla="*/ 2816 w 10000"/>
                <a:gd name="connsiteY6" fmla="*/ 8400 h 10322"/>
                <a:gd name="connsiteX7" fmla="*/ 2816 w 10000"/>
                <a:gd name="connsiteY7" fmla="*/ 8400 h 10322"/>
                <a:gd name="connsiteX8" fmla="*/ 2807 w 10000"/>
                <a:gd name="connsiteY8" fmla="*/ 10107 h 10322"/>
                <a:gd name="connsiteX0" fmla="*/ 2807 w 10000"/>
                <a:gd name="connsiteY0" fmla="*/ 10055 h 10270"/>
                <a:gd name="connsiteX1" fmla="*/ 10000 w 10000"/>
                <a:gd name="connsiteY1" fmla="*/ 10110 h 10270"/>
                <a:gd name="connsiteX2" fmla="*/ 9990 w 10000"/>
                <a:gd name="connsiteY2" fmla="*/ 0 h 10270"/>
                <a:gd name="connsiteX3" fmla="*/ 2826 w 10000"/>
                <a:gd name="connsiteY3" fmla="*/ 28 h 10270"/>
                <a:gd name="connsiteX4" fmla="*/ 2834 w 10000"/>
                <a:gd name="connsiteY4" fmla="*/ 7095 h 10270"/>
                <a:gd name="connsiteX5" fmla="*/ 0 w 10000"/>
                <a:gd name="connsiteY5" fmla="*/ 10270 h 10270"/>
                <a:gd name="connsiteX6" fmla="*/ 2816 w 10000"/>
                <a:gd name="connsiteY6" fmla="*/ 8348 h 10270"/>
                <a:gd name="connsiteX7" fmla="*/ 2816 w 10000"/>
                <a:gd name="connsiteY7" fmla="*/ 8348 h 10270"/>
                <a:gd name="connsiteX8" fmla="*/ 2807 w 10000"/>
                <a:gd name="connsiteY8" fmla="*/ 10055 h 10270"/>
                <a:gd name="connsiteX0" fmla="*/ 2807 w 10000"/>
                <a:gd name="connsiteY0" fmla="*/ 10083 h 10298"/>
                <a:gd name="connsiteX1" fmla="*/ 10000 w 10000"/>
                <a:gd name="connsiteY1" fmla="*/ 10138 h 10298"/>
                <a:gd name="connsiteX2" fmla="*/ 9990 w 10000"/>
                <a:gd name="connsiteY2" fmla="*/ 28 h 10298"/>
                <a:gd name="connsiteX3" fmla="*/ 2826 w 10000"/>
                <a:gd name="connsiteY3" fmla="*/ 56 h 10298"/>
                <a:gd name="connsiteX4" fmla="*/ 2834 w 10000"/>
                <a:gd name="connsiteY4" fmla="*/ 7123 h 10298"/>
                <a:gd name="connsiteX5" fmla="*/ 0 w 10000"/>
                <a:gd name="connsiteY5" fmla="*/ 10298 h 10298"/>
                <a:gd name="connsiteX6" fmla="*/ 2816 w 10000"/>
                <a:gd name="connsiteY6" fmla="*/ 8376 h 10298"/>
                <a:gd name="connsiteX7" fmla="*/ 2816 w 10000"/>
                <a:gd name="connsiteY7" fmla="*/ 8376 h 10298"/>
                <a:gd name="connsiteX8" fmla="*/ 2807 w 10000"/>
                <a:gd name="connsiteY8" fmla="*/ 10083 h 10298"/>
                <a:gd name="connsiteX0" fmla="*/ 2807 w 10000"/>
                <a:gd name="connsiteY0" fmla="*/ 10083 h 10298"/>
                <a:gd name="connsiteX1" fmla="*/ 10000 w 10000"/>
                <a:gd name="connsiteY1" fmla="*/ 10138 h 10298"/>
                <a:gd name="connsiteX2" fmla="*/ 9990 w 10000"/>
                <a:gd name="connsiteY2" fmla="*/ 28 h 10298"/>
                <a:gd name="connsiteX3" fmla="*/ 2826 w 10000"/>
                <a:gd name="connsiteY3" fmla="*/ 56 h 10298"/>
                <a:gd name="connsiteX4" fmla="*/ 2834 w 10000"/>
                <a:gd name="connsiteY4" fmla="*/ 7123 h 10298"/>
                <a:gd name="connsiteX5" fmla="*/ 0 w 10000"/>
                <a:gd name="connsiteY5" fmla="*/ 10298 h 10298"/>
                <a:gd name="connsiteX6" fmla="*/ 2816 w 10000"/>
                <a:gd name="connsiteY6" fmla="*/ 8376 h 10298"/>
                <a:gd name="connsiteX7" fmla="*/ 2816 w 10000"/>
                <a:gd name="connsiteY7" fmla="*/ 8376 h 10298"/>
                <a:gd name="connsiteX8" fmla="*/ 2807 w 10000"/>
                <a:gd name="connsiteY8" fmla="*/ 10083 h 10298"/>
                <a:gd name="connsiteX0" fmla="*/ 2807 w 10020"/>
                <a:gd name="connsiteY0" fmla="*/ 10130 h 10345"/>
                <a:gd name="connsiteX1" fmla="*/ 10000 w 10020"/>
                <a:gd name="connsiteY1" fmla="*/ 10185 h 10345"/>
                <a:gd name="connsiteX2" fmla="*/ 10020 w 10020"/>
                <a:gd name="connsiteY2" fmla="*/ 20 h 10345"/>
                <a:gd name="connsiteX3" fmla="*/ 2826 w 10020"/>
                <a:gd name="connsiteY3" fmla="*/ 103 h 10345"/>
                <a:gd name="connsiteX4" fmla="*/ 2834 w 10020"/>
                <a:gd name="connsiteY4" fmla="*/ 7170 h 10345"/>
                <a:gd name="connsiteX5" fmla="*/ 0 w 10020"/>
                <a:gd name="connsiteY5" fmla="*/ 10345 h 10345"/>
                <a:gd name="connsiteX6" fmla="*/ 2816 w 10020"/>
                <a:gd name="connsiteY6" fmla="*/ 8423 h 10345"/>
                <a:gd name="connsiteX7" fmla="*/ 2816 w 10020"/>
                <a:gd name="connsiteY7" fmla="*/ 8423 h 10345"/>
                <a:gd name="connsiteX8" fmla="*/ 2807 w 10020"/>
                <a:gd name="connsiteY8" fmla="*/ 10130 h 10345"/>
                <a:gd name="connsiteX0" fmla="*/ 2807 w 10000"/>
                <a:gd name="connsiteY0" fmla="*/ 10130 h 10345"/>
                <a:gd name="connsiteX1" fmla="*/ 10000 w 10000"/>
                <a:gd name="connsiteY1" fmla="*/ 10185 h 10345"/>
                <a:gd name="connsiteX2" fmla="*/ 9990 w 10000"/>
                <a:gd name="connsiteY2" fmla="*/ 20 h 10345"/>
                <a:gd name="connsiteX3" fmla="*/ 2826 w 10000"/>
                <a:gd name="connsiteY3" fmla="*/ 103 h 10345"/>
                <a:gd name="connsiteX4" fmla="*/ 2834 w 10000"/>
                <a:gd name="connsiteY4" fmla="*/ 7170 h 10345"/>
                <a:gd name="connsiteX5" fmla="*/ 0 w 10000"/>
                <a:gd name="connsiteY5" fmla="*/ 10345 h 10345"/>
                <a:gd name="connsiteX6" fmla="*/ 2816 w 10000"/>
                <a:gd name="connsiteY6" fmla="*/ 8423 h 10345"/>
                <a:gd name="connsiteX7" fmla="*/ 2816 w 10000"/>
                <a:gd name="connsiteY7" fmla="*/ 8423 h 10345"/>
                <a:gd name="connsiteX8" fmla="*/ 2807 w 10000"/>
                <a:gd name="connsiteY8" fmla="*/ 10130 h 10345"/>
                <a:gd name="connsiteX0" fmla="*/ 2807 w 10005"/>
                <a:gd name="connsiteY0" fmla="*/ 10130 h 10345"/>
                <a:gd name="connsiteX1" fmla="*/ 10000 w 10005"/>
                <a:gd name="connsiteY1" fmla="*/ 10185 h 10345"/>
                <a:gd name="connsiteX2" fmla="*/ 10005 w 10005"/>
                <a:gd name="connsiteY2" fmla="*/ 20 h 10345"/>
                <a:gd name="connsiteX3" fmla="*/ 2826 w 10005"/>
                <a:gd name="connsiteY3" fmla="*/ 103 h 10345"/>
                <a:gd name="connsiteX4" fmla="*/ 2834 w 10005"/>
                <a:gd name="connsiteY4" fmla="*/ 7170 h 10345"/>
                <a:gd name="connsiteX5" fmla="*/ 0 w 10005"/>
                <a:gd name="connsiteY5" fmla="*/ 10345 h 10345"/>
                <a:gd name="connsiteX6" fmla="*/ 2816 w 10005"/>
                <a:gd name="connsiteY6" fmla="*/ 8423 h 10345"/>
                <a:gd name="connsiteX7" fmla="*/ 2816 w 10005"/>
                <a:gd name="connsiteY7" fmla="*/ 8423 h 10345"/>
                <a:gd name="connsiteX8" fmla="*/ 2807 w 10005"/>
                <a:gd name="connsiteY8" fmla="*/ 10130 h 10345"/>
                <a:gd name="connsiteX0" fmla="*/ 2807 w 10005"/>
                <a:gd name="connsiteY0" fmla="*/ 10195 h 10410"/>
                <a:gd name="connsiteX1" fmla="*/ 10000 w 10005"/>
                <a:gd name="connsiteY1" fmla="*/ 10250 h 10410"/>
                <a:gd name="connsiteX2" fmla="*/ 10005 w 10005"/>
                <a:gd name="connsiteY2" fmla="*/ 85 h 10410"/>
                <a:gd name="connsiteX3" fmla="*/ 2811 w 10005"/>
                <a:gd name="connsiteY3" fmla="*/ 3 h 10410"/>
                <a:gd name="connsiteX4" fmla="*/ 2834 w 10005"/>
                <a:gd name="connsiteY4" fmla="*/ 7235 h 10410"/>
                <a:gd name="connsiteX5" fmla="*/ 0 w 10005"/>
                <a:gd name="connsiteY5" fmla="*/ 10410 h 10410"/>
                <a:gd name="connsiteX6" fmla="*/ 2816 w 10005"/>
                <a:gd name="connsiteY6" fmla="*/ 8488 h 10410"/>
                <a:gd name="connsiteX7" fmla="*/ 2816 w 10005"/>
                <a:gd name="connsiteY7" fmla="*/ 8488 h 10410"/>
                <a:gd name="connsiteX8" fmla="*/ 2807 w 10005"/>
                <a:gd name="connsiteY8" fmla="*/ 10195 h 10410"/>
                <a:gd name="connsiteX0" fmla="*/ 2807 w 10005"/>
                <a:gd name="connsiteY0" fmla="*/ 10156 h 10371"/>
                <a:gd name="connsiteX1" fmla="*/ 10000 w 10005"/>
                <a:gd name="connsiteY1" fmla="*/ 10211 h 10371"/>
                <a:gd name="connsiteX2" fmla="*/ 10005 w 10005"/>
                <a:gd name="connsiteY2" fmla="*/ 46 h 10371"/>
                <a:gd name="connsiteX3" fmla="*/ 2826 w 10005"/>
                <a:gd name="connsiteY3" fmla="*/ 19 h 10371"/>
                <a:gd name="connsiteX4" fmla="*/ 2834 w 10005"/>
                <a:gd name="connsiteY4" fmla="*/ 7196 h 10371"/>
                <a:gd name="connsiteX5" fmla="*/ 0 w 10005"/>
                <a:gd name="connsiteY5" fmla="*/ 10371 h 10371"/>
                <a:gd name="connsiteX6" fmla="*/ 2816 w 10005"/>
                <a:gd name="connsiteY6" fmla="*/ 8449 h 10371"/>
                <a:gd name="connsiteX7" fmla="*/ 2816 w 10005"/>
                <a:gd name="connsiteY7" fmla="*/ 8449 h 10371"/>
                <a:gd name="connsiteX8" fmla="*/ 2807 w 10005"/>
                <a:gd name="connsiteY8" fmla="*/ 10156 h 10371"/>
                <a:gd name="connsiteX0" fmla="*/ 2807 w 10005"/>
                <a:gd name="connsiteY0" fmla="*/ 10156 h 10371"/>
                <a:gd name="connsiteX1" fmla="*/ 10000 w 10005"/>
                <a:gd name="connsiteY1" fmla="*/ 10211 h 10371"/>
                <a:gd name="connsiteX2" fmla="*/ 10005 w 10005"/>
                <a:gd name="connsiteY2" fmla="*/ 46 h 10371"/>
                <a:gd name="connsiteX3" fmla="*/ 2826 w 10005"/>
                <a:gd name="connsiteY3" fmla="*/ 19 h 10371"/>
                <a:gd name="connsiteX4" fmla="*/ 2807 w 10005"/>
                <a:gd name="connsiteY4" fmla="*/ 7196 h 10371"/>
                <a:gd name="connsiteX5" fmla="*/ 0 w 10005"/>
                <a:gd name="connsiteY5" fmla="*/ 10371 h 10371"/>
                <a:gd name="connsiteX6" fmla="*/ 2816 w 10005"/>
                <a:gd name="connsiteY6" fmla="*/ 8449 h 10371"/>
                <a:gd name="connsiteX7" fmla="*/ 2816 w 10005"/>
                <a:gd name="connsiteY7" fmla="*/ 8449 h 10371"/>
                <a:gd name="connsiteX8" fmla="*/ 2807 w 10005"/>
                <a:gd name="connsiteY8" fmla="*/ 10156 h 10371"/>
                <a:gd name="connsiteX0" fmla="*/ 2493 w 9691"/>
                <a:gd name="connsiteY0" fmla="*/ 10156 h 10211"/>
                <a:gd name="connsiteX1" fmla="*/ 9686 w 9691"/>
                <a:gd name="connsiteY1" fmla="*/ 10211 h 10211"/>
                <a:gd name="connsiteX2" fmla="*/ 9691 w 9691"/>
                <a:gd name="connsiteY2" fmla="*/ 46 h 10211"/>
                <a:gd name="connsiteX3" fmla="*/ 2512 w 9691"/>
                <a:gd name="connsiteY3" fmla="*/ 19 h 10211"/>
                <a:gd name="connsiteX4" fmla="*/ 2493 w 9691"/>
                <a:gd name="connsiteY4" fmla="*/ 7196 h 10211"/>
                <a:gd name="connsiteX5" fmla="*/ 0 w 9691"/>
                <a:gd name="connsiteY5" fmla="*/ 7309 h 10211"/>
                <a:gd name="connsiteX6" fmla="*/ 2502 w 9691"/>
                <a:gd name="connsiteY6" fmla="*/ 8449 h 10211"/>
                <a:gd name="connsiteX7" fmla="*/ 2502 w 9691"/>
                <a:gd name="connsiteY7" fmla="*/ 8449 h 10211"/>
                <a:gd name="connsiteX8" fmla="*/ 2493 w 9691"/>
                <a:gd name="connsiteY8" fmla="*/ 10156 h 10211"/>
                <a:gd name="connsiteX0" fmla="*/ 2288 w 9716"/>
                <a:gd name="connsiteY0" fmla="*/ 9946 h 10000"/>
                <a:gd name="connsiteX1" fmla="*/ 9711 w 9716"/>
                <a:gd name="connsiteY1" fmla="*/ 10000 h 10000"/>
                <a:gd name="connsiteX2" fmla="*/ 9716 w 9716"/>
                <a:gd name="connsiteY2" fmla="*/ 45 h 10000"/>
                <a:gd name="connsiteX3" fmla="*/ 2308 w 9716"/>
                <a:gd name="connsiteY3" fmla="*/ 19 h 10000"/>
                <a:gd name="connsiteX4" fmla="*/ 2288 w 9716"/>
                <a:gd name="connsiteY4" fmla="*/ 7047 h 10000"/>
                <a:gd name="connsiteX5" fmla="*/ 0 w 9716"/>
                <a:gd name="connsiteY5" fmla="*/ 7123 h 10000"/>
                <a:gd name="connsiteX6" fmla="*/ 2298 w 9716"/>
                <a:gd name="connsiteY6" fmla="*/ 8274 h 10000"/>
                <a:gd name="connsiteX7" fmla="*/ 2298 w 9716"/>
                <a:gd name="connsiteY7" fmla="*/ 8274 h 10000"/>
                <a:gd name="connsiteX8" fmla="*/ 2288 w 9716"/>
                <a:gd name="connsiteY8" fmla="*/ 9946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16" h="10000">
                  <a:moveTo>
                    <a:pt x="2288" y="9946"/>
                  </a:moveTo>
                  <a:lnTo>
                    <a:pt x="9711" y="10000"/>
                  </a:lnTo>
                  <a:cubicBezTo>
                    <a:pt x="9711" y="7440"/>
                    <a:pt x="9716" y="2604"/>
                    <a:pt x="9716" y="45"/>
                  </a:cubicBezTo>
                  <a:cubicBezTo>
                    <a:pt x="8768" y="-25"/>
                    <a:pt x="5268" y="6"/>
                    <a:pt x="2308" y="19"/>
                  </a:cubicBezTo>
                  <a:cubicBezTo>
                    <a:pt x="2308" y="3589"/>
                    <a:pt x="2285" y="6973"/>
                    <a:pt x="2288" y="7047"/>
                  </a:cubicBezTo>
                  <a:lnTo>
                    <a:pt x="0" y="7123"/>
                  </a:lnTo>
                  <a:lnTo>
                    <a:pt x="2298" y="8274"/>
                  </a:lnTo>
                  <a:lnTo>
                    <a:pt x="2298" y="8274"/>
                  </a:lnTo>
                  <a:cubicBezTo>
                    <a:pt x="2294" y="8833"/>
                    <a:pt x="2291" y="9390"/>
                    <a:pt x="2288" y="9946"/>
                  </a:cubicBezTo>
                  <a:close/>
                </a:path>
              </a:pathLst>
            </a:custGeom>
            <a:solidFill>
              <a:srgbClr val="FFFF00"/>
            </a:solidFill>
            <a:ln w="9525">
              <a:solidFill>
                <a:schemeClr val="tx1"/>
              </a:solidFill>
              <a:round/>
              <a:headEnd/>
              <a:tailEnd/>
            </a:ln>
          </p:spPr>
          <p:txBody>
            <a:bodyPr wrap="none" anchor="ctr"/>
            <a:lstStyle/>
            <a:p>
              <a:endParaRPr lang="en-US" sz="1350" dirty="0"/>
            </a:p>
          </p:txBody>
        </p:sp>
        <p:sp>
          <p:nvSpPr>
            <p:cNvPr id="225" name="TextBox 200"/>
            <p:cNvSpPr txBox="1">
              <a:spLocks noChangeArrowheads="1"/>
            </p:cNvSpPr>
            <p:nvPr/>
          </p:nvSpPr>
          <p:spPr bwMode="auto">
            <a:xfrm>
              <a:off x="26362" y="2791652"/>
              <a:ext cx="1819459" cy="683948"/>
            </a:xfrm>
            <a:prstGeom prst="rect">
              <a:avLst/>
            </a:prstGeom>
            <a:noFill/>
            <a:ln w="9525">
              <a:noFill/>
              <a:miter lim="800000"/>
              <a:headEnd/>
              <a:tailEnd/>
            </a:ln>
          </p:spPr>
          <p:txBody>
            <a:bodyPr wrap="square" lIns="34290" tIns="0" rIns="0" bIns="0">
              <a:spAutoFit/>
            </a:bodyPr>
            <a:lstStyle/>
            <a:p>
              <a:pPr>
                <a:spcAft>
                  <a:spcPts val="150"/>
                </a:spcAft>
              </a:pPr>
              <a:r>
                <a:rPr lang="en-US" sz="900" b="1" dirty="0"/>
                <a:t>INL </a:t>
              </a:r>
            </a:p>
            <a:p>
              <a:pPr>
                <a:spcAft>
                  <a:spcPts val="150"/>
                </a:spcAft>
              </a:pPr>
              <a:r>
                <a:rPr lang="en-US" sz="750" b="1" dirty="0"/>
                <a:t>ATR Reactor:</a:t>
              </a:r>
            </a:p>
            <a:p>
              <a:pPr>
                <a:tabLst>
                  <a:tab pos="303610" algn="l"/>
                </a:tabLst>
              </a:pPr>
              <a:r>
                <a:rPr lang="en-US" sz="675" dirty="0"/>
                <a:t>Co-60	Stereotactic radiosurgery, 	industrial NDA</a:t>
              </a:r>
            </a:p>
          </p:txBody>
        </p:sp>
        <p:sp>
          <p:nvSpPr>
            <p:cNvPr id="4" name="TextBox 3"/>
            <p:cNvSpPr txBox="1"/>
            <p:nvPr/>
          </p:nvSpPr>
          <p:spPr>
            <a:xfrm>
              <a:off x="39634" y="3469361"/>
              <a:ext cx="1795467" cy="276999"/>
            </a:xfrm>
            <a:prstGeom prst="rect">
              <a:avLst/>
            </a:prstGeom>
            <a:solidFill>
              <a:srgbClr val="92D050"/>
            </a:solidFill>
            <a:ln>
              <a:solidFill>
                <a:schemeClr val="tx1"/>
              </a:solidFill>
            </a:ln>
          </p:spPr>
          <p:txBody>
            <a:bodyPr wrap="square" lIns="34290" rtlCol="0">
              <a:spAutoFit/>
            </a:bodyPr>
            <a:lstStyle/>
            <a:p>
              <a:r>
                <a:rPr lang="en-US" sz="750" b="1" dirty="0"/>
                <a:t>Rad EMIS</a:t>
              </a:r>
            </a:p>
          </p:txBody>
        </p:sp>
        <p:sp>
          <p:nvSpPr>
            <p:cNvPr id="251" name="Freeform 188"/>
            <p:cNvSpPr>
              <a:spLocks/>
            </p:cNvSpPr>
            <p:nvPr/>
          </p:nvSpPr>
          <p:spPr bwMode="auto">
            <a:xfrm rot="10800000">
              <a:off x="2681767" y="2323376"/>
              <a:ext cx="2192250" cy="888604"/>
            </a:xfrm>
            <a:custGeom>
              <a:avLst/>
              <a:gdLst>
                <a:gd name="T0" fmla="*/ 2147483647 w 2272"/>
                <a:gd name="T1" fmla="*/ 2147483647 h 1381"/>
                <a:gd name="T2" fmla="*/ 2147483647 w 2272"/>
                <a:gd name="T3" fmla="*/ 0 h 1381"/>
                <a:gd name="T4" fmla="*/ 2147483647 w 2272"/>
                <a:gd name="T5" fmla="*/ 0 h 1381"/>
                <a:gd name="T6" fmla="*/ 2147483647 w 2272"/>
                <a:gd name="T7" fmla="*/ 2147483647 h 1381"/>
                <a:gd name="T8" fmla="*/ 0 w 2272"/>
                <a:gd name="T9" fmla="*/ 2147483647 h 1381"/>
                <a:gd name="T10" fmla="*/ 2147483647 w 2272"/>
                <a:gd name="T11" fmla="*/ 2147483647 h 1381"/>
                <a:gd name="T12" fmla="*/ 2147483647 w 2272"/>
                <a:gd name="T13" fmla="*/ 2147483647 h 1381"/>
                <a:gd name="T14" fmla="*/ 2147483647 w 2272"/>
                <a:gd name="T15" fmla="*/ 2147483647 h 1381"/>
                <a:gd name="T16" fmla="*/ 0 60000 65536"/>
                <a:gd name="T17" fmla="*/ 0 60000 65536"/>
                <a:gd name="T18" fmla="*/ 0 60000 65536"/>
                <a:gd name="T19" fmla="*/ 0 60000 65536"/>
                <a:gd name="T20" fmla="*/ 0 60000 65536"/>
                <a:gd name="T21" fmla="*/ 0 60000 65536"/>
                <a:gd name="T22" fmla="*/ 0 60000 65536"/>
                <a:gd name="T23" fmla="*/ 0 60000 65536"/>
                <a:gd name="T24" fmla="*/ 0 w 2272"/>
                <a:gd name="T25" fmla="*/ 0 h 1381"/>
                <a:gd name="T26" fmla="*/ 2272 w 2272"/>
                <a:gd name="T27" fmla="*/ 1381 h 1381"/>
                <a:gd name="connsiteX0" fmla="*/ 9914 w 9914"/>
                <a:gd name="connsiteY0" fmla="*/ 10000 h 10000"/>
                <a:gd name="connsiteX1" fmla="*/ 9914 w 9914"/>
                <a:gd name="connsiteY1" fmla="*/ 0 h 10000"/>
                <a:gd name="connsiteX2" fmla="*/ 4368 w 9914"/>
                <a:gd name="connsiteY2" fmla="*/ 0 h 10000"/>
                <a:gd name="connsiteX3" fmla="*/ 4342 w 9914"/>
                <a:gd name="connsiteY3" fmla="*/ 2368 h 10000"/>
                <a:gd name="connsiteX4" fmla="*/ 0 w 9914"/>
                <a:gd name="connsiteY4" fmla="*/ 6440 h 10000"/>
                <a:gd name="connsiteX5" fmla="*/ 4368 w 9914"/>
                <a:gd name="connsiteY5" fmla="*/ 3295 h 10000"/>
                <a:gd name="connsiteX6" fmla="*/ 4368 w 9914"/>
                <a:gd name="connsiteY6" fmla="*/ 10000 h 10000"/>
                <a:gd name="connsiteX7" fmla="*/ 9914 w 9914"/>
                <a:gd name="connsiteY7" fmla="*/ 10000 h 10000"/>
                <a:gd name="connsiteX0" fmla="*/ 10029 w 10029"/>
                <a:gd name="connsiteY0" fmla="*/ 10000 h 10000"/>
                <a:gd name="connsiteX1" fmla="*/ 10029 w 10029"/>
                <a:gd name="connsiteY1" fmla="*/ 0 h 10000"/>
                <a:gd name="connsiteX2" fmla="*/ 4435 w 10029"/>
                <a:gd name="connsiteY2" fmla="*/ 0 h 10000"/>
                <a:gd name="connsiteX3" fmla="*/ 4409 w 10029"/>
                <a:gd name="connsiteY3" fmla="*/ 2368 h 10000"/>
                <a:gd name="connsiteX4" fmla="*/ 0 w 10029"/>
                <a:gd name="connsiteY4" fmla="*/ 6657 h 10000"/>
                <a:gd name="connsiteX5" fmla="*/ 4435 w 10029"/>
                <a:gd name="connsiteY5" fmla="*/ 3295 h 10000"/>
                <a:gd name="connsiteX6" fmla="*/ 4435 w 10029"/>
                <a:gd name="connsiteY6" fmla="*/ 10000 h 10000"/>
                <a:gd name="connsiteX7" fmla="*/ 10029 w 10029"/>
                <a:gd name="connsiteY7" fmla="*/ 10000 h 10000"/>
                <a:gd name="connsiteX0" fmla="*/ 10000 w 10000"/>
                <a:gd name="connsiteY0" fmla="*/ 10000 h 10000"/>
                <a:gd name="connsiteX1" fmla="*/ 10000 w 10000"/>
                <a:gd name="connsiteY1" fmla="*/ 0 h 10000"/>
                <a:gd name="connsiteX2" fmla="*/ 4406 w 10000"/>
                <a:gd name="connsiteY2" fmla="*/ 0 h 10000"/>
                <a:gd name="connsiteX3" fmla="*/ 4380 w 10000"/>
                <a:gd name="connsiteY3" fmla="*/ 2368 h 10000"/>
                <a:gd name="connsiteX4" fmla="*/ 0 w 10000"/>
                <a:gd name="connsiteY4" fmla="*/ 6549 h 10000"/>
                <a:gd name="connsiteX5" fmla="*/ 4406 w 10000"/>
                <a:gd name="connsiteY5" fmla="*/ 3295 h 10000"/>
                <a:gd name="connsiteX6" fmla="*/ 4406 w 10000"/>
                <a:gd name="connsiteY6" fmla="*/ 10000 h 10000"/>
                <a:gd name="connsiteX7" fmla="*/ 10000 w 10000"/>
                <a:gd name="connsiteY7" fmla="*/ 10000 h 10000"/>
                <a:gd name="connsiteX0" fmla="*/ 9689 w 9689"/>
                <a:gd name="connsiteY0" fmla="*/ 10000 h 10000"/>
                <a:gd name="connsiteX1" fmla="*/ 9689 w 9689"/>
                <a:gd name="connsiteY1" fmla="*/ 0 h 10000"/>
                <a:gd name="connsiteX2" fmla="*/ 4095 w 9689"/>
                <a:gd name="connsiteY2" fmla="*/ 0 h 10000"/>
                <a:gd name="connsiteX3" fmla="*/ 4069 w 9689"/>
                <a:gd name="connsiteY3" fmla="*/ 2368 h 10000"/>
                <a:gd name="connsiteX4" fmla="*/ 0 w 9689"/>
                <a:gd name="connsiteY4" fmla="*/ 3590 h 10000"/>
                <a:gd name="connsiteX5" fmla="*/ 4095 w 9689"/>
                <a:gd name="connsiteY5" fmla="*/ 3295 h 10000"/>
                <a:gd name="connsiteX6" fmla="*/ 4095 w 9689"/>
                <a:gd name="connsiteY6" fmla="*/ 10000 h 10000"/>
                <a:gd name="connsiteX7" fmla="*/ 9689 w 9689"/>
                <a:gd name="connsiteY7" fmla="*/ 10000 h 10000"/>
                <a:gd name="connsiteX0" fmla="*/ 10000 w 10000"/>
                <a:gd name="connsiteY0" fmla="*/ 10000 h 10000"/>
                <a:gd name="connsiteX1" fmla="*/ 10000 w 10000"/>
                <a:gd name="connsiteY1" fmla="*/ 0 h 10000"/>
                <a:gd name="connsiteX2" fmla="*/ 4226 w 10000"/>
                <a:gd name="connsiteY2" fmla="*/ 0 h 10000"/>
                <a:gd name="connsiteX3" fmla="*/ 4212 w 10000"/>
                <a:gd name="connsiteY3" fmla="*/ 801 h 10000"/>
                <a:gd name="connsiteX4" fmla="*/ 0 w 10000"/>
                <a:gd name="connsiteY4" fmla="*/ 3590 h 10000"/>
                <a:gd name="connsiteX5" fmla="*/ 4226 w 10000"/>
                <a:gd name="connsiteY5" fmla="*/ 3295 h 10000"/>
                <a:gd name="connsiteX6" fmla="*/ 4226 w 10000"/>
                <a:gd name="connsiteY6" fmla="*/ 10000 h 10000"/>
                <a:gd name="connsiteX7" fmla="*/ 10000 w 10000"/>
                <a:gd name="connsiteY7" fmla="*/ 10000 h 10000"/>
                <a:gd name="connsiteX0" fmla="*/ 10000 w 10000"/>
                <a:gd name="connsiteY0" fmla="*/ 10000 h 10000"/>
                <a:gd name="connsiteX1" fmla="*/ 10000 w 10000"/>
                <a:gd name="connsiteY1" fmla="*/ 0 h 10000"/>
                <a:gd name="connsiteX2" fmla="*/ 4226 w 10000"/>
                <a:gd name="connsiteY2" fmla="*/ 0 h 10000"/>
                <a:gd name="connsiteX3" fmla="*/ 4212 w 10000"/>
                <a:gd name="connsiteY3" fmla="*/ 801 h 10000"/>
                <a:gd name="connsiteX4" fmla="*/ 0 w 10000"/>
                <a:gd name="connsiteY4" fmla="*/ 3590 h 10000"/>
                <a:gd name="connsiteX5" fmla="*/ 4214 w 10000"/>
                <a:gd name="connsiteY5" fmla="*/ 1132 h 10000"/>
                <a:gd name="connsiteX6" fmla="*/ 4226 w 10000"/>
                <a:gd name="connsiteY6" fmla="*/ 10000 h 10000"/>
                <a:gd name="connsiteX7" fmla="*/ 10000 w 10000"/>
                <a:gd name="connsiteY7" fmla="*/ 10000 h 10000"/>
                <a:gd name="connsiteX0" fmla="*/ 9875 w 9875"/>
                <a:gd name="connsiteY0" fmla="*/ 10000 h 10000"/>
                <a:gd name="connsiteX1" fmla="*/ 9875 w 9875"/>
                <a:gd name="connsiteY1" fmla="*/ 0 h 10000"/>
                <a:gd name="connsiteX2" fmla="*/ 4101 w 9875"/>
                <a:gd name="connsiteY2" fmla="*/ 0 h 10000"/>
                <a:gd name="connsiteX3" fmla="*/ 4087 w 9875"/>
                <a:gd name="connsiteY3" fmla="*/ 801 h 10000"/>
                <a:gd name="connsiteX4" fmla="*/ 0 w 9875"/>
                <a:gd name="connsiteY4" fmla="*/ 3339 h 10000"/>
                <a:gd name="connsiteX5" fmla="*/ 4089 w 9875"/>
                <a:gd name="connsiteY5" fmla="*/ 1132 h 10000"/>
                <a:gd name="connsiteX6" fmla="*/ 4101 w 9875"/>
                <a:gd name="connsiteY6" fmla="*/ 10000 h 10000"/>
                <a:gd name="connsiteX7" fmla="*/ 9875 w 9875"/>
                <a:gd name="connsiteY7" fmla="*/ 10000 h 10000"/>
                <a:gd name="connsiteX0" fmla="*/ 10159 w 10159"/>
                <a:gd name="connsiteY0" fmla="*/ 10000 h 10000"/>
                <a:gd name="connsiteX1" fmla="*/ 10159 w 10159"/>
                <a:gd name="connsiteY1" fmla="*/ 0 h 10000"/>
                <a:gd name="connsiteX2" fmla="*/ 4312 w 10159"/>
                <a:gd name="connsiteY2" fmla="*/ 0 h 10000"/>
                <a:gd name="connsiteX3" fmla="*/ 4298 w 10159"/>
                <a:gd name="connsiteY3" fmla="*/ 801 h 10000"/>
                <a:gd name="connsiteX4" fmla="*/ 0 w 10159"/>
                <a:gd name="connsiteY4" fmla="*/ 3339 h 10000"/>
                <a:gd name="connsiteX5" fmla="*/ 4300 w 10159"/>
                <a:gd name="connsiteY5" fmla="*/ 1132 h 10000"/>
                <a:gd name="connsiteX6" fmla="*/ 4312 w 10159"/>
                <a:gd name="connsiteY6" fmla="*/ 10000 h 10000"/>
                <a:gd name="connsiteX7" fmla="*/ 10159 w 10159"/>
                <a:gd name="connsiteY7" fmla="*/ 10000 h 10000"/>
                <a:gd name="connsiteX0" fmla="*/ 10159 w 10159"/>
                <a:gd name="connsiteY0" fmla="*/ 10000 h 10000"/>
                <a:gd name="connsiteX1" fmla="*/ 10159 w 10159"/>
                <a:gd name="connsiteY1" fmla="*/ 0 h 10000"/>
                <a:gd name="connsiteX2" fmla="*/ 4312 w 10159"/>
                <a:gd name="connsiteY2" fmla="*/ 0 h 10000"/>
                <a:gd name="connsiteX3" fmla="*/ 4298 w 10159"/>
                <a:gd name="connsiteY3" fmla="*/ 801 h 10000"/>
                <a:gd name="connsiteX4" fmla="*/ 0 w 10159"/>
                <a:gd name="connsiteY4" fmla="*/ 3339 h 10000"/>
                <a:gd name="connsiteX5" fmla="*/ 4300 w 10159"/>
                <a:gd name="connsiteY5" fmla="*/ 1433 h 10000"/>
                <a:gd name="connsiteX6" fmla="*/ 4312 w 10159"/>
                <a:gd name="connsiteY6" fmla="*/ 10000 h 10000"/>
                <a:gd name="connsiteX7" fmla="*/ 10159 w 10159"/>
                <a:gd name="connsiteY7" fmla="*/ 10000 h 10000"/>
                <a:gd name="connsiteX0" fmla="*/ 10159 w 10159"/>
                <a:gd name="connsiteY0" fmla="*/ 10000 h 10000"/>
                <a:gd name="connsiteX1" fmla="*/ 10159 w 10159"/>
                <a:gd name="connsiteY1" fmla="*/ 0 h 10000"/>
                <a:gd name="connsiteX2" fmla="*/ 4312 w 10159"/>
                <a:gd name="connsiteY2" fmla="*/ 0 h 10000"/>
                <a:gd name="connsiteX3" fmla="*/ 4298 w 10159"/>
                <a:gd name="connsiteY3" fmla="*/ 801 h 10000"/>
                <a:gd name="connsiteX4" fmla="*/ 0 w 10159"/>
                <a:gd name="connsiteY4" fmla="*/ 3339 h 10000"/>
                <a:gd name="connsiteX5" fmla="*/ 4300 w 10159"/>
                <a:gd name="connsiteY5" fmla="*/ 1283 h 10000"/>
                <a:gd name="connsiteX6" fmla="*/ 4312 w 10159"/>
                <a:gd name="connsiteY6" fmla="*/ 10000 h 10000"/>
                <a:gd name="connsiteX7" fmla="*/ 10159 w 10159"/>
                <a:gd name="connsiteY7" fmla="*/ 10000 h 10000"/>
                <a:gd name="connsiteX0" fmla="*/ 10301 w 10301"/>
                <a:gd name="connsiteY0" fmla="*/ 10000 h 10000"/>
                <a:gd name="connsiteX1" fmla="*/ 10301 w 10301"/>
                <a:gd name="connsiteY1" fmla="*/ 0 h 10000"/>
                <a:gd name="connsiteX2" fmla="*/ 4454 w 10301"/>
                <a:gd name="connsiteY2" fmla="*/ 0 h 10000"/>
                <a:gd name="connsiteX3" fmla="*/ 4440 w 10301"/>
                <a:gd name="connsiteY3" fmla="*/ 801 h 10000"/>
                <a:gd name="connsiteX4" fmla="*/ 0 w 10301"/>
                <a:gd name="connsiteY4" fmla="*/ 2424 h 10000"/>
                <a:gd name="connsiteX5" fmla="*/ 4442 w 10301"/>
                <a:gd name="connsiteY5" fmla="*/ 1283 h 10000"/>
                <a:gd name="connsiteX6" fmla="*/ 4454 w 10301"/>
                <a:gd name="connsiteY6" fmla="*/ 10000 h 10000"/>
                <a:gd name="connsiteX7" fmla="*/ 10301 w 10301"/>
                <a:gd name="connsiteY7" fmla="*/ 10000 h 10000"/>
                <a:gd name="connsiteX0" fmla="*/ 10124 w 10124"/>
                <a:gd name="connsiteY0" fmla="*/ 10000 h 10000"/>
                <a:gd name="connsiteX1" fmla="*/ 10124 w 10124"/>
                <a:gd name="connsiteY1" fmla="*/ 0 h 10000"/>
                <a:gd name="connsiteX2" fmla="*/ 4277 w 10124"/>
                <a:gd name="connsiteY2" fmla="*/ 0 h 10000"/>
                <a:gd name="connsiteX3" fmla="*/ 4263 w 10124"/>
                <a:gd name="connsiteY3" fmla="*/ 801 h 10000"/>
                <a:gd name="connsiteX4" fmla="*/ 0 w 10124"/>
                <a:gd name="connsiteY4" fmla="*/ 2293 h 10000"/>
                <a:gd name="connsiteX5" fmla="*/ 4265 w 10124"/>
                <a:gd name="connsiteY5" fmla="*/ 1283 h 10000"/>
                <a:gd name="connsiteX6" fmla="*/ 4277 w 10124"/>
                <a:gd name="connsiteY6" fmla="*/ 10000 h 10000"/>
                <a:gd name="connsiteX7" fmla="*/ 10124 w 10124"/>
                <a:gd name="connsiteY7" fmla="*/ 10000 h 10000"/>
                <a:gd name="connsiteX0" fmla="*/ 10124 w 10124"/>
                <a:gd name="connsiteY0" fmla="*/ 10000 h 10000"/>
                <a:gd name="connsiteX1" fmla="*/ 10124 w 10124"/>
                <a:gd name="connsiteY1" fmla="*/ 0 h 10000"/>
                <a:gd name="connsiteX2" fmla="*/ 4277 w 10124"/>
                <a:gd name="connsiteY2" fmla="*/ 0 h 10000"/>
                <a:gd name="connsiteX3" fmla="*/ 4263 w 10124"/>
                <a:gd name="connsiteY3" fmla="*/ 801 h 10000"/>
                <a:gd name="connsiteX4" fmla="*/ 0 w 10124"/>
                <a:gd name="connsiteY4" fmla="*/ 2293 h 10000"/>
                <a:gd name="connsiteX5" fmla="*/ 4265 w 10124"/>
                <a:gd name="connsiteY5" fmla="*/ 1283 h 10000"/>
                <a:gd name="connsiteX6" fmla="*/ 4277 w 10124"/>
                <a:gd name="connsiteY6" fmla="*/ 10000 h 10000"/>
                <a:gd name="connsiteX7" fmla="*/ 10124 w 10124"/>
                <a:gd name="connsiteY7" fmla="*/ 10000 h 10000"/>
                <a:gd name="connsiteX0" fmla="*/ 10124 w 10124"/>
                <a:gd name="connsiteY0" fmla="*/ 10000 h 10000"/>
                <a:gd name="connsiteX1" fmla="*/ 10124 w 10124"/>
                <a:gd name="connsiteY1" fmla="*/ 0 h 10000"/>
                <a:gd name="connsiteX2" fmla="*/ 4277 w 10124"/>
                <a:gd name="connsiteY2" fmla="*/ 0 h 10000"/>
                <a:gd name="connsiteX3" fmla="*/ 4263 w 10124"/>
                <a:gd name="connsiteY3" fmla="*/ 801 h 10000"/>
                <a:gd name="connsiteX4" fmla="*/ 0 w 10124"/>
                <a:gd name="connsiteY4" fmla="*/ 2293 h 10000"/>
                <a:gd name="connsiteX5" fmla="*/ 4265 w 10124"/>
                <a:gd name="connsiteY5" fmla="*/ 1283 h 10000"/>
                <a:gd name="connsiteX6" fmla="*/ 4277 w 10124"/>
                <a:gd name="connsiteY6" fmla="*/ 10000 h 10000"/>
                <a:gd name="connsiteX7" fmla="*/ 10124 w 10124"/>
                <a:gd name="connsiteY7" fmla="*/ 10000 h 10000"/>
                <a:gd name="connsiteX0" fmla="*/ 10124 w 10124"/>
                <a:gd name="connsiteY0" fmla="*/ 10000 h 10000"/>
                <a:gd name="connsiteX1" fmla="*/ 10124 w 10124"/>
                <a:gd name="connsiteY1" fmla="*/ 0 h 10000"/>
                <a:gd name="connsiteX2" fmla="*/ 4277 w 10124"/>
                <a:gd name="connsiteY2" fmla="*/ 0 h 10000"/>
                <a:gd name="connsiteX3" fmla="*/ 4263 w 10124"/>
                <a:gd name="connsiteY3" fmla="*/ 801 h 10000"/>
                <a:gd name="connsiteX4" fmla="*/ 0 w 10124"/>
                <a:gd name="connsiteY4" fmla="*/ 2293 h 10000"/>
                <a:gd name="connsiteX5" fmla="*/ 4265 w 10124"/>
                <a:gd name="connsiteY5" fmla="*/ 1283 h 10000"/>
                <a:gd name="connsiteX6" fmla="*/ 4277 w 10124"/>
                <a:gd name="connsiteY6" fmla="*/ 10000 h 10000"/>
                <a:gd name="connsiteX7" fmla="*/ 10124 w 10124"/>
                <a:gd name="connsiteY7" fmla="*/ 10000 h 10000"/>
                <a:gd name="connsiteX0" fmla="*/ 10124 w 10124"/>
                <a:gd name="connsiteY0" fmla="*/ 10000 h 10000"/>
                <a:gd name="connsiteX1" fmla="*/ 10124 w 10124"/>
                <a:gd name="connsiteY1" fmla="*/ 0 h 10000"/>
                <a:gd name="connsiteX2" fmla="*/ 4277 w 10124"/>
                <a:gd name="connsiteY2" fmla="*/ 0 h 10000"/>
                <a:gd name="connsiteX3" fmla="*/ 4263 w 10124"/>
                <a:gd name="connsiteY3" fmla="*/ 801 h 10000"/>
                <a:gd name="connsiteX4" fmla="*/ 0 w 10124"/>
                <a:gd name="connsiteY4" fmla="*/ 2293 h 10000"/>
                <a:gd name="connsiteX5" fmla="*/ 4265 w 10124"/>
                <a:gd name="connsiteY5" fmla="*/ 1283 h 10000"/>
                <a:gd name="connsiteX6" fmla="*/ 4277 w 10124"/>
                <a:gd name="connsiteY6" fmla="*/ 10000 h 10000"/>
                <a:gd name="connsiteX7" fmla="*/ 10124 w 10124"/>
                <a:gd name="connsiteY7" fmla="*/ 10000 h 10000"/>
                <a:gd name="connsiteX0" fmla="*/ 10124 w 10124"/>
                <a:gd name="connsiteY0" fmla="*/ 10000 h 10000"/>
                <a:gd name="connsiteX1" fmla="*/ 10124 w 10124"/>
                <a:gd name="connsiteY1" fmla="*/ 0 h 10000"/>
                <a:gd name="connsiteX2" fmla="*/ 4277 w 10124"/>
                <a:gd name="connsiteY2" fmla="*/ 0 h 10000"/>
                <a:gd name="connsiteX3" fmla="*/ 4263 w 10124"/>
                <a:gd name="connsiteY3" fmla="*/ 801 h 10000"/>
                <a:gd name="connsiteX4" fmla="*/ 0 w 10124"/>
                <a:gd name="connsiteY4" fmla="*/ 2243 h 10000"/>
                <a:gd name="connsiteX5" fmla="*/ 4265 w 10124"/>
                <a:gd name="connsiteY5" fmla="*/ 1283 h 10000"/>
                <a:gd name="connsiteX6" fmla="*/ 4277 w 10124"/>
                <a:gd name="connsiteY6" fmla="*/ 10000 h 10000"/>
                <a:gd name="connsiteX7" fmla="*/ 10124 w 10124"/>
                <a:gd name="connsiteY7" fmla="*/ 10000 h 10000"/>
                <a:gd name="connsiteX0" fmla="*/ 10124 w 10124"/>
                <a:gd name="connsiteY0" fmla="*/ 10000 h 10000"/>
                <a:gd name="connsiteX1" fmla="*/ 10124 w 10124"/>
                <a:gd name="connsiteY1" fmla="*/ 0 h 10000"/>
                <a:gd name="connsiteX2" fmla="*/ 4277 w 10124"/>
                <a:gd name="connsiteY2" fmla="*/ 0 h 10000"/>
                <a:gd name="connsiteX3" fmla="*/ 4263 w 10124"/>
                <a:gd name="connsiteY3" fmla="*/ 801 h 10000"/>
                <a:gd name="connsiteX4" fmla="*/ 0 w 10124"/>
                <a:gd name="connsiteY4" fmla="*/ 2243 h 10000"/>
                <a:gd name="connsiteX5" fmla="*/ 4265 w 10124"/>
                <a:gd name="connsiteY5" fmla="*/ 1283 h 10000"/>
                <a:gd name="connsiteX6" fmla="*/ 4277 w 10124"/>
                <a:gd name="connsiteY6" fmla="*/ 10000 h 10000"/>
                <a:gd name="connsiteX7" fmla="*/ 10124 w 10124"/>
                <a:gd name="connsiteY7" fmla="*/ 10000 h 10000"/>
                <a:gd name="connsiteX0" fmla="*/ 10124 w 10124"/>
                <a:gd name="connsiteY0" fmla="*/ 10000 h 10000"/>
                <a:gd name="connsiteX1" fmla="*/ 10124 w 10124"/>
                <a:gd name="connsiteY1" fmla="*/ 0 h 10000"/>
                <a:gd name="connsiteX2" fmla="*/ 4277 w 10124"/>
                <a:gd name="connsiteY2" fmla="*/ 0 h 10000"/>
                <a:gd name="connsiteX3" fmla="*/ 4263 w 10124"/>
                <a:gd name="connsiteY3" fmla="*/ 801 h 10000"/>
                <a:gd name="connsiteX4" fmla="*/ 0 w 10124"/>
                <a:gd name="connsiteY4" fmla="*/ 2243 h 10000"/>
                <a:gd name="connsiteX5" fmla="*/ 4265 w 10124"/>
                <a:gd name="connsiteY5" fmla="*/ 1283 h 10000"/>
                <a:gd name="connsiteX6" fmla="*/ 4277 w 10124"/>
                <a:gd name="connsiteY6" fmla="*/ 10000 h 10000"/>
                <a:gd name="connsiteX7" fmla="*/ 10124 w 10124"/>
                <a:gd name="connsiteY7" fmla="*/ 10000 h 10000"/>
                <a:gd name="connsiteX0" fmla="*/ 10124 w 10124"/>
                <a:gd name="connsiteY0" fmla="*/ 10000 h 10000"/>
                <a:gd name="connsiteX1" fmla="*/ 10124 w 10124"/>
                <a:gd name="connsiteY1" fmla="*/ 0 h 10000"/>
                <a:gd name="connsiteX2" fmla="*/ 4277 w 10124"/>
                <a:gd name="connsiteY2" fmla="*/ 0 h 10000"/>
                <a:gd name="connsiteX3" fmla="*/ 4263 w 10124"/>
                <a:gd name="connsiteY3" fmla="*/ 801 h 10000"/>
                <a:gd name="connsiteX4" fmla="*/ 0 w 10124"/>
                <a:gd name="connsiteY4" fmla="*/ 2101 h 10000"/>
                <a:gd name="connsiteX5" fmla="*/ 4265 w 10124"/>
                <a:gd name="connsiteY5" fmla="*/ 1283 h 10000"/>
                <a:gd name="connsiteX6" fmla="*/ 4277 w 10124"/>
                <a:gd name="connsiteY6" fmla="*/ 10000 h 10000"/>
                <a:gd name="connsiteX7" fmla="*/ 10124 w 10124"/>
                <a:gd name="connsiteY7" fmla="*/ 10000 h 10000"/>
                <a:gd name="connsiteX0" fmla="*/ 10146 w 10146"/>
                <a:gd name="connsiteY0" fmla="*/ 10000 h 10000"/>
                <a:gd name="connsiteX1" fmla="*/ 10146 w 10146"/>
                <a:gd name="connsiteY1" fmla="*/ 0 h 10000"/>
                <a:gd name="connsiteX2" fmla="*/ 4299 w 10146"/>
                <a:gd name="connsiteY2" fmla="*/ 0 h 10000"/>
                <a:gd name="connsiteX3" fmla="*/ 4285 w 10146"/>
                <a:gd name="connsiteY3" fmla="*/ 801 h 10000"/>
                <a:gd name="connsiteX4" fmla="*/ 0 w 10146"/>
                <a:gd name="connsiteY4" fmla="*/ 1897 h 10000"/>
                <a:gd name="connsiteX5" fmla="*/ 4287 w 10146"/>
                <a:gd name="connsiteY5" fmla="*/ 1283 h 10000"/>
                <a:gd name="connsiteX6" fmla="*/ 4299 w 10146"/>
                <a:gd name="connsiteY6" fmla="*/ 10000 h 10000"/>
                <a:gd name="connsiteX7" fmla="*/ 10146 w 10146"/>
                <a:gd name="connsiteY7" fmla="*/ 10000 h 10000"/>
                <a:gd name="connsiteX0" fmla="*/ 10032 w 10032"/>
                <a:gd name="connsiteY0" fmla="*/ 10000 h 10000"/>
                <a:gd name="connsiteX1" fmla="*/ 10032 w 10032"/>
                <a:gd name="connsiteY1" fmla="*/ 0 h 10000"/>
                <a:gd name="connsiteX2" fmla="*/ 4185 w 10032"/>
                <a:gd name="connsiteY2" fmla="*/ 0 h 10000"/>
                <a:gd name="connsiteX3" fmla="*/ 4171 w 10032"/>
                <a:gd name="connsiteY3" fmla="*/ 801 h 10000"/>
                <a:gd name="connsiteX4" fmla="*/ 0 w 10032"/>
                <a:gd name="connsiteY4" fmla="*/ 2691 h 10000"/>
                <a:gd name="connsiteX5" fmla="*/ 4173 w 10032"/>
                <a:gd name="connsiteY5" fmla="*/ 1283 h 10000"/>
                <a:gd name="connsiteX6" fmla="*/ 4185 w 10032"/>
                <a:gd name="connsiteY6" fmla="*/ 10000 h 10000"/>
                <a:gd name="connsiteX7" fmla="*/ 10032 w 10032"/>
                <a:gd name="connsiteY7" fmla="*/ 10000 h 10000"/>
                <a:gd name="connsiteX0" fmla="*/ 10086 w 10086"/>
                <a:gd name="connsiteY0" fmla="*/ 10000 h 10000"/>
                <a:gd name="connsiteX1" fmla="*/ 10086 w 10086"/>
                <a:gd name="connsiteY1" fmla="*/ 0 h 10000"/>
                <a:gd name="connsiteX2" fmla="*/ 4239 w 10086"/>
                <a:gd name="connsiteY2" fmla="*/ 0 h 10000"/>
                <a:gd name="connsiteX3" fmla="*/ 4225 w 10086"/>
                <a:gd name="connsiteY3" fmla="*/ 801 h 10000"/>
                <a:gd name="connsiteX4" fmla="*/ 0 w 10086"/>
                <a:gd name="connsiteY4" fmla="*/ 2691 h 10000"/>
                <a:gd name="connsiteX5" fmla="*/ 4227 w 10086"/>
                <a:gd name="connsiteY5" fmla="*/ 1283 h 10000"/>
                <a:gd name="connsiteX6" fmla="*/ 4239 w 10086"/>
                <a:gd name="connsiteY6" fmla="*/ 10000 h 10000"/>
                <a:gd name="connsiteX7" fmla="*/ 10086 w 10086"/>
                <a:gd name="connsiteY7" fmla="*/ 10000 h 10000"/>
                <a:gd name="connsiteX0" fmla="*/ 10086 w 10086"/>
                <a:gd name="connsiteY0" fmla="*/ 10000 h 10000"/>
                <a:gd name="connsiteX1" fmla="*/ 10086 w 10086"/>
                <a:gd name="connsiteY1" fmla="*/ 0 h 10000"/>
                <a:gd name="connsiteX2" fmla="*/ 4239 w 10086"/>
                <a:gd name="connsiteY2" fmla="*/ 0 h 10000"/>
                <a:gd name="connsiteX3" fmla="*/ 4225 w 10086"/>
                <a:gd name="connsiteY3" fmla="*/ 801 h 10000"/>
                <a:gd name="connsiteX4" fmla="*/ 0 w 10086"/>
                <a:gd name="connsiteY4" fmla="*/ 2691 h 10000"/>
                <a:gd name="connsiteX5" fmla="*/ 4227 w 10086"/>
                <a:gd name="connsiteY5" fmla="*/ 1283 h 10000"/>
                <a:gd name="connsiteX6" fmla="*/ 4239 w 10086"/>
                <a:gd name="connsiteY6" fmla="*/ 10000 h 10000"/>
                <a:gd name="connsiteX7" fmla="*/ 10086 w 10086"/>
                <a:gd name="connsiteY7" fmla="*/ 10000 h 10000"/>
                <a:gd name="connsiteX0" fmla="*/ 10086 w 10086"/>
                <a:gd name="connsiteY0" fmla="*/ 10000 h 10000"/>
                <a:gd name="connsiteX1" fmla="*/ 10086 w 10086"/>
                <a:gd name="connsiteY1" fmla="*/ 0 h 10000"/>
                <a:gd name="connsiteX2" fmla="*/ 4239 w 10086"/>
                <a:gd name="connsiteY2" fmla="*/ 0 h 10000"/>
                <a:gd name="connsiteX3" fmla="*/ 4225 w 10086"/>
                <a:gd name="connsiteY3" fmla="*/ 801 h 10000"/>
                <a:gd name="connsiteX4" fmla="*/ 0 w 10086"/>
                <a:gd name="connsiteY4" fmla="*/ 2691 h 10000"/>
                <a:gd name="connsiteX5" fmla="*/ 4227 w 10086"/>
                <a:gd name="connsiteY5" fmla="*/ 1283 h 10000"/>
                <a:gd name="connsiteX6" fmla="*/ 4239 w 10086"/>
                <a:gd name="connsiteY6" fmla="*/ 10000 h 10000"/>
                <a:gd name="connsiteX7" fmla="*/ 10086 w 10086"/>
                <a:gd name="connsiteY7" fmla="*/ 10000 h 10000"/>
                <a:gd name="connsiteX0" fmla="*/ 10086 w 10086"/>
                <a:gd name="connsiteY0" fmla="*/ 10000 h 10000"/>
                <a:gd name="connsiteX1" fmla="*/ 10086 w 10086"/>
                <a:gd name="connsiteY1" fmla="*/ 0 h 10000"/>
                <a:gd name="connsiteX2" fmla="*/ 4239 w 10086"/>
                <a:gd name="connsiteY2" fmla="*/ 0 h 10000"/>
                <a:gd name="connsiteX3" fmla="*/ 4225 w 10086"/>
                <a:gd name="connsiteY3" fmla="*/ 801 h 10000"/>
                <a:gd name="connsiteX4" fmla="*/ 0 w 10086"/>
                <a:gd name="connsiteY4" fmla="*/ 2691 h 10000"/>
                <a:gd name="connsiteX5" fmla="*/ 4227 w 10086"/>
                <a:gd name="connsiteY5" fmla="*/ 1283 h 10000"/>
                <a:gd name="connsiteX6" fmla="*/ 4239 w 10086"/>
                <a:gd name="connsiteY6" fmla="*/ 10000 h 10000"/>
                <a:gd name="connsiteX7" fmla="*/ 10086 w 10086"/>
                <a:gd name="connsiteY7" fmla="*/ 10000 h 10000"/>
                <a:gd name="connsiteX0" fmla="*/ 10086 w 10086"/>
                <a:gd name="connsiteY0" fmla="*/ 10000 h 10000"/>
                <a:gd name="connsiteX1" fmla="*/ 10086 w 10086"/>
                <a:gd name="connsiteY1" fmla="*/ 0 h 10000"/>
                <a:gd name="connsiteX2" fmla="*/ 4239 w 10086"/>
                <a:gd name="connsiteY2" fmla="*/ 0 h 10000"/>
                <a:gd name="connsiteX3" fmla="*/ 4225 w 10086"/>
                <a:gd name="connsiteY3" fmla="*/ 801 h 10000"/>
                <a:gd name="connsiteX4" fmla="*/ 0 w 10086"/>
                <a:gd name="connsiteY4" fmla="*/ 2691 h 10000"/>
                <a:gd name="connsiteX5" fmla="*/ 4227 w 10086"/>
                <a:gd name="connsiteY5" fmla="*/ 1283 h 10000"/>
                <a:gd name="connsiteX6" fmla="*/ 4239 w 10086"/>
                <a:gd name="connsiteY6" fmla="*/ 10000 h 10000"/>
                <a:gd name="connsiteX7" fmla="*/ 10086 w 10086"/>
                <a:gd name="connsiteY7" fmla="*/ 10000 h 10000"/>
                <a:gd name="connsiteX0" fmla="*/ 10086 w 10086"/>
                <a:gd name="connsiteY0" fmla="*/ 10000 h 10000"/>
                <a:gd name="connsiteX1" fmla="*/ 10086 w 10086"/>
                <a:gd name="connsiteY1" fmla="*/ 0 h 10000"/>
                <a:gd name="connsiteX2" fmla="*/ 4239 w 10086"/>
                <a:gd name="connsiteY2" fmla="*/ 0 h 10000"/>
                <a:gd name="connsiteX3" fmla="*/ 4225 w 10086"/>
                <a:gd name="connsiteY3" fmla="*/ 801 h 10000"/>
                <a:gd name="connsiteX4" fmla="*/ 0 w 10086"/>
                <a:gd name="connsiteY4" fmla="*/ 2691 h 10000"/>
                <a:gd name="connsiteX5" fmla="*/ 4227 w 10086"/>
                <a:gd name="connsiteY5" fmla="*/ 1283 h 10000"/>
                <a:gd name="connsiteX6" fmla="*/ 4239 w 10086"/>
                <a:gd name="connsiteY6" fmla="*/ 10000 h 10000"/>
                <a:gd name="connsiteX7" fmla="*/ 10086 w 10086"/>
                <a:gd name="connsiteY7" fmla="*/ 10000 h 10000"/>
                <a:gd name="connsiteX0" fmla="*/ 6992 w 6992"/>
                <a:gd name="connsiteY0" fmla="*/ 19490 h 19490"/>
                <a:gd name="connsiteX1" fmla="*/ 6992 w 6992"/>
                <a:gd name="connsiteY1" fmla="*/ 9490 h 19490"/>
                <a:gd name="connsiteX2" fmla="*/ 1145 w 6992"/>
                <a:gd name="connsiteY2" fmla="*/ 9490 h 19490"/>
                <a:gd name="connsiteX3" fmla="*/ 1131 w 6992"/>
                <a:gd name="connsiteY3" fmla="*/ 10291 h 19490"/>
                <a:gd name="connsiteX4" fmla="*/ 0 w 6992"/>
                <a:gd name="connsiteY4" fmla="*/ 18 h 19490"/>
                <a:gd name="connsiteX5" fmla="*/ 1133 w 6992"/>
                <a:gd name="connsiteY5" fmla="*/ 10773 h 19490"/>
                <a:gd name="connsiteX6" fmla="*/ 1145 w 6992"/>
                <a:gd name="connsiteY6" fmla="*/ 19490 h 19490"/>
                <a:gd name="connsiteX7" fmla="*/ 6992 w 6992"/>
                <a:gd name="connsiteY7" fmla="*/ 19490 h 19490"/>
                <a:gd name="connsiteX0" fmla="*/ 10000 w 10000"/>
                <a:gd name="connsiteY0" fmla="*/ 10003 h 10003"/>
                <a:gd name="connsiteX1" fmla="*/ 10000 w 10000"/>
                <a:gd name="connsiteY1" fmla="*/ 4872 h 10003"/>
                <a:gd name="connsiteX2" fmla="*/ 1638 w 10000"/>
                <a:gd name="connsiteY2" fmla="*/ 4872 h 10003"/>
                <a:gd name="connsiteX3" fmla="*/ 1618 w 10000"/>
                <a:gd name="connsiteY3" fmla="*/ 5283 h 10003"/>
                <a:gd name="connsiteX4" fmla="*/ 0 w 10000"/>
                <a:gd name="connsiteY4" fmla="*/ 12 h 10003"/>
                <a:gd name="connsiteX5" fmla="*/ 1620 w 10000"/>
                <a:gd name="connsiteY5" fmla="*/ 5530 h 10003"/>
                <a:gd name="connsiteX6" fmla="*/ 1638 w 10000"/>
                <a:gd name="connsiteY6" fmla="*/ 10003 h 10003"/>
                <a:gd name="connsiteX7" fmla="*/ 10000 w 10000"/>
                <a:gd name="connsiteY7" fmla="*/ 10003 h 10003"/>
                <a:gd name="connsiteX0" fmla="*/ 10000 w 10000"/>
                <a:gd name="connsiteY0" fmla="*/ 10014 h 10014"/>
                <a:gd name="connsiteX1" fmla="*/ 10000 w 10000"/>
                <a:gd name="connsiteY1" fmla="*/ 4883 h 10014"/>
                <a:gd name="connsiteX2" fmla="*/ 1638 w 10000"/>
                <a:gd name="connsiteY2" fmla="*/ 4883 h 10014"/>
                <a:gd name="connsiteX3" fmla="*/ 1618 w 10000"/>
                <a:gd name="connsiteY3" fmla="*/ 5294 h 10014"/>
                <a:gd name="connsiteX4" fmla="*/ 0 w 10000"/>
                <a:gd name="connsiteY4" fmla="*/ 23 h 10014"/>
                <a:gd name="connsiteX5" fmla="*/ 1620 w 10000"/>
                <a:gd name="connsiteY5" fmla="*/ 5541 h 10014"/>
                <a:gd name="connsiteX6" fmla="*/ 1638 w 10000"/>
                <a:gd name="connsiteY6" fmla="*/ 10014 h 10014"/>
                <a:gd name="connsiteX7" fmla="*/ 10000 w 10000"/>
                <a:gd name="connsiteY7" fmla="*/ 10014 h 10014"/>
                <a:gd name="connsiteX0" fmla="*/ 10000 w 10000"/>
                <a:gd name="connsiteY0" fmla="*/ 10014 h 10014"/>
                <a:gd name="connsiteX1" fmla="*/ 10000 w 10000"/>
                <a:gd name="connsiteY1" fmla="*/ 4883 h 10014"/>
                <a:gd name="connsiteX2" fmla="*/ 1638 w 10000"/>
                <a:gd name="connsiteY2" fmla="*/ 4883 h 10014"/>
                <a:gd name="connsiteX3" fmla="*/ 1618 w 10000"/>
                <a:gd name="connsiteY3" fmla="*/ 5294 h 10014"/>
                <a:gd name="connsiteX4" fmla="*/ 0 w 10000"/>
                <a:gd name="connsiteY4" fmla="*/ 23 h 10014"/>
                <a:gd name="connsiteX5" fmla="*/ 1620 w 10000"/>
                <a:gd name="connsiteY5" fmla="*/ 5541 h 10014"/>
                <a:gd name="connsiteX6" fmla="*/ 1638 w 10000"/>
                <a:gd name="connsiteY6" fmla="*/ 10014 h 10014"/>
                <a:gd name="connsiteX7" fmla="*/ 10000 w 10000"/>
                <a:gd name="connsiteY7" fmla="*/ 10014 h 10014"/>
                <a:gd name="connsiteX0" fmla="*/ 10000 w 10000"/>
                <a:gd name="connsiteY0" fmla="*/ 9991 h 9991"/>
                <a:gd name="connsiteX1" fmla="*/ 10000 w 10000"/>
                <a:gd name="connsiteY1" fmla="*/ 4860 h 9991"/>
                <a:gd name="connsiteX2" fmla="*/ 1638 w 10000"/>
                <a:gd name="connsiteY2" fmla="*/ 4860 h 9991"/>
                <a:gd name="connsiteX3" fmla="*/ 1618 w 10000"/>
                <a:gd name="connsiteY3" fmla="*/ 5271 h 9991"/>
                <a:gd name="connsiteX4" fmla="*/ 0 w 10000"/>
                <a:gd name="connsiteY4" fmla="*/ 0 h 9991"/>
                <a:gd name="connsiteX5" fmla="*/ 1620 w 10000"/>
                <a:gd name="connsiteY5" fmla="*/ 5518 h 9991"/>
                <a:gd name="connsiteX6" fmla="*/ 1638 w 10000"/>
                <a:gd name="connsiteY6" fmla="*/ 9991 h 9991"/>
                <a:gd name="connsiteX7" fmla="*/ 10000 w 10000"/>
                <a:gd name="connsiteY7" fmla="*/ 9991 h 9991"/>
                <a:gd name="connsiteX0" fmla="*/ 10000 w 10000"/>
                <a:gd name="connsiteY0" fmla="*/ 10000 h 10000"/>
                <a:gd name="connsiteX1" fmla="*/ 10000 w 10000"/>
                <a:gd name="connsiteY1" fmla="*/ 4864 h 10000"/>
                <a:gd name="connsiteX2" fmla="*/ 1638 w 10000"/>
                <a:gd name="connsiteY2" fmla="*/ 4864 h 10000"/>
                <a:gd name="connsiteX3" fmla="*/ 1618 w 10000"/>
                <a:gd name="connsiteY3" fmla="*/ 5276 h 10000"/>
                <a:gd name="connsiteX4" fmla="*/ 0 w 10000"/>
                <a:gd name="connsiteY4" fmla="*/ 0 h 10000"/>
                <a:gd name="connsiteX5" fmla="*/ 1641 w 10000"/>
                <a:gd name="connsiteY5" fmla="*/ 5824 h 10000"/>
                <a:gd name="connsiteX6" fmla="*/ 1638 w 10000"/>
                <a:gd name="connsiteY6" fmla="*/ 10000 h 10000"/>
                <a:gd name="connsiteX7" fmla="*/ 10000 w 10000"/>
                <a:gd name="connsiteY7" fmla="*/ 10000 h 10000"/>
                <a:gd name="connsiteX0" fmla="*/ 10000 w 10000"/>
                <a:gd name="connsiteY0" fmla="*/ 10000 h 10000"/>
                <a:gd name="connsiteX1" fmla="*/ 10000 w 10000"/>
                <a:gd name="connsiteY1" fmla="*/ 4864 h 10000"/>
                <a:gd name="connsiteX2" fmla="*/ 1607 w 10000"/>
                <a:gd name="connsiteY2" fmla="*/ 4818 h 10000"/>
                <a:gd name="connsiteX3" fmla="*/ 1618 w 10000"/>
                <a:gd name="connsiteY3" fmla="*/ 5276 h 10000"/>
                <a:gd name="connsiteX4" fmla="*/ 0 w 10000"/>
                <a:gd name="connsiteY4" fmla="*/ 0 h 10000"/>
                <a:gd name="connsiteX5" fmla="*/ 1641 w 10000"/>
                <a:gd name="connsiteY5" fmla="*/ 5824 h 10000"/>
                <a:gd name="connsiteX6" fmla="*/ 1638 w 10000"/>
                <a:gd name="connsiteY6" fmla="*/ 10000 h 10000"/>
                <a:gd name="connsiteX7" fmla="*/ 10000 w 10000"/>
                <a:gd name="connsiteY7" fmla="*/ 10000 h 10000"/>
                <a:gd name="connsiteX0" fmla="*/ 10000 w 10000"/>
                <a:gd name="connsiteY0" fmla="*/ 10000 h 10000"/>
                <a:gd name="connsiteX1" fmla="*/ 10000 w 10000"/>
                <a:gd name="connsiteY1" fmla="*/ 4864 h 10000"/>
                <a:gd name="connsiteX2" fmla="*/ 1607 w 10000"/>
                <a:gd name="connsiteY2" fmla="*/ 4818 h 10000"/>
                <a:gd name="connsiteX3" fmla="*/ 1628 w 10000"/>
                <a:gd name="connsiteY3" fmla="*/ 5276 h 10000"/>
                <a:gd name="connsiteX4" fmla="*/ 0 w 10000"/>
                <a:gd name="connsiteY4" fmla="*/ 0 h 10000"/>
                <a:gd name="connsiteX5" fmla="*/ 1641 w 10000"/>
                <a:gd name="connsiteY5" fmla="*/ 5824 h 10000"/>
                <a:gd name="connsiteX6" fmla="*/ 1638 w 10000"/>
                <a:gd name="connsiteY6" fmla="*/ 10000 h 10000"/>
                <a:gd name="connsiteX7" fmla="*/ 10000 w 10000"/>
                <a:gd name="connsiteY7" fmla="*/ 10000 h 10000"/>
                <a:gd name="connsiteX0" fmla="*/ 10000 w 10000"/>
                <a:gd name="connsiteY0" fmla="*/ 10000 h 10000"/>
                <a:gd name="connsiteX1" fmla="*/ 10000 w 10000"/>
                <a:gd name="connsiteY1" fmla="*/ 4864 h 10000"/>
                <a:gd name="connsiteX2" fmla="*/ 1607 w 10000"/>
                <a:gd name="connsiteY2" fmla="*/ 4818 h 10000"/>
                <a:gd name="connsiteX3" fmla="*/ 1628 w 10000"/>
                <a:gd name="connsiteY3" fmla="*/ 5276 h 10000"/>
                <a:gd name="connsiteX4" fmla="*/ 0 w 10000"/>
                <a:gd name="connsiteY4" fmla="*/ 0 h 10000"/>
                <a:gd name="connsiteX5" fmla="*/ 1641 w 10000"/>
                <a:gd name="connsiteY5" fmla="*/ 5824 h 10000"/>
                <a:gd name="connsiteX6" fmla="*/ 1638 w 10000"/>
                <a:gd name="connsiteY6" fmla="*/ 10000 h 10000"/>
                <a:gd name="connsiteX7" fmla="*/ 10000 w 10000"/>
                <a:gd name="connsiteY7" fmla="*/ 10000 h 10000"/>
                <a:gd name="connsiteX0" fmla="*/ 10000 w 10000"/>
                <a:gd name="connsiteY0" fmla="*/ 10000 h 10000"/>
                <a:gd name="connsiteX1" fmla="*/ 10000 w 10000"/>
                <a:gd name="connsiteY1" fmla="*/ 4864 h 10000"/>
                <a:gd name="connsiteX2" fmla="*/ 1607 w 10000"/>
                <a:gd name="connsiteY2" fmla="*/ 4818 h 10000"/>
                <a:gd name="connsiteX3" fmla="*/ 1628 w 10000"/>
                <a:gd name="connsiteY3" fmla="*/ 5276 h 10000"/>
                <a:gd name="connsiteX4" fmla="*/ 0 w 10000"/>
                <a:gd name="connsiteY4" fmla="*/ 0 h 10000"/>
                <a:gd name="connsiteX5" fmla="*/ 1641 w 10000"/>
                <a:gd name="connsiteY5" fmla="*/ 5824 h 10000"/>
                <a:gd name="connsiteX6" fmla="*/ 1638 w 10000"/>
                <a:gd name="connsiteY6" fmla="*/ 10000 h 10000"/>
                <a:gd name="connsiteX7" fmla="*/ 10000 w 10000"/>
                <a:gd name="connsiteY7" fmla="*/ 10000 h 10000"/>
                <a:gd name="connsiteX0" fmla="*/ 10000 w 10000"/>
                <a:gd name="connsiteY0" fmla="*/ 10000 h 10000"/>
                <a:gd name="connsiteX1" fmla="*/ 10000 w 10000"/>
                <a:gd name="connsiteY1" fmla="*/ 4864 h 10000"/>
                <a:gd name="connsiteX2" fmla="*/ 1607 w 10000"/>
                <a:gd name="connsiteY2" fmla="*/ 4818 h 10000"/>
                <a:gd name="connsiteX3" fmla="*/ 1628 w 10000"/>
                <a:gd name="connsiteY3" fmla="*/ 5276 h 10000"/>
                <a:gd name="connsiteX4" fmla="*/ 0 w 10000"/>
                <a:gd name="connsiteY4" fmla="*/ 0 h 10000"/>
                <a:gd name="connsiteX5" fmla="*/ 1641 w 10000"/>
                <a:gd name="connsiteY5" fmla="*/ 5824 h 10000"/>
                <a:gd name="connsiteX6" fmla="*/ 1638 w 10000"/>
                <a:gd name="connsiteY6" fmla="*/ 10000 h 10000"/>
                <a:gd name="connsiteX7" fmla="*/ 10000 w 10000"/>
                <a:gd name="connsiteY7" fmla="*/ 10000 h 10000"/>
                <a:gd name="connsiteX0" fmla="*/ 10000 w 10000"/>
                <a:gd name="connsiteY0" fmla="*/ 10000 h 10000"/>
                <a:gd name="connsiteX1" fmla="*/ 10000 w 10000"/>
                <a:gd name="connsiteY1" fmla="*/ 4864 h 10000"/>
                <a:gd name="connsiteX2" fmla="*/ 1607 w 10000"/>
                <a:gd name="connsiteY2" fmla="*/ 4818 h 10000"/>
                <a:gd name="connsiteX3" fmla="*/ 1628 w 10000"/>
                <a:gd name="connsiteY3" fmla="*/ 5276 h 10000"/>
                <a:gd name="connsiteX4" fmla="*/ 0 w 10000"/>
                <a:gd name="connsiteY4" fmla="*/ 0 h 10000"/>
                <a:gd name="connsiteX5" fmla="*/ 1641 w 10000"/>
                <a:gd name="connsiteY5" fmla="*/ 5824 h 10000"/>
                <a:gd name="connsiteX6" fmla="*/ 1638 w 10000"/>
                <a:gd name="connsiteY6" fmla="*/ 10000 h 10000"/>
                <a:gd name="connsiteX7" fmla="*/ 10000 w 10000"/>
                <a:gd name="connsiteY7" fmla="*/ 10000 h 10000"/>
                <a:gd name="connsiteX0" fmla="*/ 10000 w 10000"/>
                <a:gd name="connsiteY0" fmla="*/ 10000 h 10000"/>
                <a:gd name="connsiteX1" fmla="*/ 10000 w 10000"/>
                <a:gd name="connsiteY1" fmla="*/ 4864 h 10000"/>
                <a:gd name="connsiteX2" fmla="*/ 1607 w 10000"/>
                <a:gd name="connsiteY2" fmla="*/ 4818 h 10000"/>
                <a:gd name="connsiteX3" fmla="*/ 1628 w 10000"/>
                <a:gd name="connsiteY3" fmla="*/ 5276 h 10000"/>
                <a:gd name="connsiteX4" fmla="*/ 0 w 10000"/>
                <a:gd name="connsiteY4" fmla="*/ 0 h 10000"/>
                <a:gd name="connsiteX5" fmla="*/ 1641 w 10000"/>
                <a:gd name="connsiteY5" fmla="*/ 5824 h 10000"/>
                <a:gd name="connsiteX6" fmla="*/ 1638 w 10000"/>
                <a:gd name="connsiteY6" fmla="*/ 10000 h 10000"/>
                <a:gd name="connsiteX7" fmla="*/ 10000 w 10000"/>
                <a:gd name="connsiteY7" fmla="*/ 10000 h 10000"/>
                <a:gd name="connsiteX0" fmla="*/ 10000 w 10000"/>
                <a:gd name="connsiteY0" fmla="*/ 10000 h 10000"/>
                <a:gd name="connsiteX1" fmla="*/ 10000 w 10000"/>
                <a:gd name="connsiteY1" fmla="*/ 4864 h 10000"/>
                <a:gd name="connsiteX2" fmla="*/ 1607 w 10000"/>
                <a:gd name="connsiteY2" fmla="*/ 4818 h 10000"/>
                <a:gd name="connsiteX3" fmla="*/ 1628 w 10000"/>
                <a:gd name="connsiteY3" fmla="*/ 5276 h 10000"/>
                <a:gd name="connsiteX4" fmla="*/ 0 w 10000"/>
                <a:gd name="connsiteY4" fmla="*/ 0 h 10000"/>
                <a:gd name="connsiteX5" fmla="*/ 1641 w 10000"/>
                <a:gd name="connsiteY5" fmla="*/ 5824 h 10000"/>
                <a:gd name="connsiteX6" fmla="*/ 1638 w 10000"/>
                <a:gd name="connsiteY6" fmla="*/ 10000 h 10000"/>
                <a:gd name="connsiteX7" fmla="*/ 10000 w 10000"/>
                <a:gd name="connsiteY7" fmla="*/ 10000 h 10000"/>
                <a:gd name="connsiteX0" fmla="*/ 10000 w 10000"/>
                <a:gd name="connsiteY0" fmla="*/ 10000 h 10000"/>
                <a:gd name="connsiteX1" fmla="*/ 10000 w 10000"/>
                <a:gd name="connsiteY1" fmla="*/ 4864 h 10000"/>
                <a:gd name="connsiteX2" fmla="*/ 1607 w 10000"/>
                <a:gd name="connsiteY2" fmla="*/ 4818 h 10000"/>
                <a:gd name="connsiteX3" fmla="*/ 1628 w 10000"/>
                <a:gd name="connsiteY3" fmla="*/ 5276 h 10000"/>
                <a:gd name="connsiteX4" fmla="*/ 0 w 10000"/>
                <a:gd name="connsiteY4" fmla="*/ 0 h 10000"/>
                <a:gd name="connsiteX5" fmla="*/ 1641 w 10000"/>
                <a:gd name="connsiteY5" fmla="*/ 5824 h 10000"/>
                <a:gd name="connsiteX6" fmla="*/ 1638 w 10000"/>
                <a:gd name="connsiteY6" fmla="*/ 10000 h 10000"/>
                <a:gd name="connsiteX7" fmla="*/ 10000 w 10000"/>
                <a:gd name="connsiteY7" fmla="*/ 10000 h 10000"/>
                <a:gd name="connsiteX0" fmla="*/ 10000 w 10000"/>
                <a:gd name="connsiteY0" fmla="*/ 10000 h 10000"/>
                <a:gd name="connsiteX1" fmla="*/ 10000 w 10000"/>
                <a:gd name="connsiteY1" fmla="*/ 4864 h 10000"/>
                <a:gd name="connsiteX2" fmla="*/ 1638 w 10000"/>
                <a:gd name="connsiteY2" fmla="*/ 4818 h 10000"/>
                <a:gd name="connsiteX3" fmla="*/ 1628 w 10000"/>
                <a:gd name="connsiteY3" fmla="*/ 5276 h 10000"/>
                <a:gd name="connsiteX4" fmla="*/ 0 w 10000"/>
                <a:gd name="connsiteY4" fmla="*/ 0 h 10000"/>
                <a:gd name="connsiteX5" fmla="*/ 1641 w 10000"/>
                <a:gd name="connsiteY5" fmla="*/ 5824 h 10000"/>
                <a:gd name="connsiteX6" fmla="*/ 1638 w 10000"/>
                <a:gd name="connsiteY6" fmla="*/ 10000 h 10000"/>
                <a:gd name="connsiteX7" fmla="*/ 10000 w 10000"/>
                <a:gd name="connsiteY7" fmla="*/ 10000 h 10000"/>
                <a:gd name="connsiteX0" fmla="*/ 10000 w 10000"/>
                <a:gd name="connsiteY0" fmla="*/ 10000 h 10000"/>
                <a:gd name="connsiteX1" fmla="*/ 10000 w 10000"/>
                <a:gd name="connsiteY1" fmla="*/ 4864 h 10000"/>
                <a:gd name="connsiteX2" fmla="*/ 1638 w 10000"/>
                <a:gd name="connsiteY2" fmla="*/ 4818 h 10000"/>
                <a:gd name="connsiteX3" fmla="*/ 1628 w 10000"/>
                <a:gd name="connsiteY3" fmla="*/ 5276 h 10000"/>
                <a:gd name="connsiteX4" fmla="*/ 0 w 10000"/>
                <a:gd name="connsiteY4" fmla="*/ 0 h 10000"/>
                <a:gd name="connsiteX5" fmla="*/ 1641 w 10000"/>
                <a:gd name="connsiteY5" fmla="*/ 6078 h 10000"/>
                <a:gd name="connsiteX6" fmla="*/ 1638 w 10000"/>
                <a:gd name="connsiteY6" fmla="*/ 10000 h 10000"/>
                <a:gd name="connsiteX7" fmla="*/ 10000 w 10000"/>
                <a:gd name="connsiteY7" fmla="*/ 10000 h 10000"/>
                <a:gd name="connsiteX0" fmla="*/ 10000 w 10000"/>
                <a:gd name="connsiteY0" fmla="*/ 10000 h 10000"/>
                <a:gd name="connsiteX1" fmla="*/ 10000 w 10000"/>
                <a:gd name="connsiteY1" fmla="*/ 4864 h 10000"/>
                <a:gd name="connsiteX2" fmla="*/ 1638 w 10000"/>
                <a:gd name="connsiteY2" fmla="*/ 4818 h 10000"/>
                <a:gd name="connsiteX3" fmla="*/ 1628 w 10000"/>
                <a:gd name="connsiteY3" fmla="*/ 5276 h 10000"/>
                <a:gd name="connsiteX4" fmla="*/ 0 w 10000"/>
                <a:gd name="connsiteY4" fmla="*/ 0 h 10000"/>
                <a:gd name="connsiteX5" fmla="*/ 1641 w 10000"/>
                <a:gd name="connsiteY5" fmla="*/ 6078 h 10000"/>
                <a:gd name="connsiteX6" fmla="*/ 1638 w 10000"/>
                <a:gd name="connsiteY6" fmla="*/ 10000 h 10000"/>
                <a:gd name="connsiteX7" fmla="*/ 10000 w 10000"/>
                <a:gd name="connsiteY7" fmla="*/ 10000 h 10000"/>
                <a:gd name="connsiteX0" fmla="*/ 9987 w 10000"/>
                <a:gd name="connsiteY0" fmla="*/ 8498 h 10000"/>
                <a:gd name="connsiteX1" fmla="*/ 10000 w 10000"/>
                <a:gd name="connsiteY1" fmla="*/ 4864 h 10000"/>
                <a:gd name="connsiteX2" fmla="*/ 1638 w 10000"/>
                <a:gd name="connsiteY2" fmla="*/ 4818 h 10000"/>
                <a:gd name="connsiteX3" fmla="*/ 1628 w 10000"/>
                <a:gd name="connsiteY3" fmla="*/ 5276 h 10000"/>
                <a:gd name="connsiteX4" fmla="*/ 0 w 10000"/>
                <a:gd name="connsiteY4" fmla="*/ 0 h 10000"/>
                <a:gd name="connsiteX5" fmla="*/ 1641 w 10000"/>
                <a:gd name="connsiteY5" fmla="*/ 6078 h 10000"/>
                <a:gd name="connsiteX6" fmla="*/ 1638 w 10000"/>
                <a:gd name="connsiteY6" fmla="*/ 10000 h 10000"/>
                <a:gd name="connsiteX7" fmla="*/ 9987 w 10000"/>
                <a:gd name="connsiteY7" fmla="*/ 8498 h 10000"/>
                <a:gd name="connsiteX0" fmla="*/ 9987 w 10000"/>
                <a:gd name="connsiteY0" fmla="*/ 8498 h 8498"/>
                <a:gd name="connsiteX1" fmla="*/ 10000 w 10000"/>
                <a:gd name="connsiteY1" fmla="*/ 4864 h 8498"/>
                <a:gd name="connsiteX2" fmla="*/ 1638 w 10000"/>
                <a:gd name="connsiteY2" fmla="*/ 4818 h 8498"/>
                <a:gd name="connsiteX3" fmla="*/ 1628 w 10000"/>
                <a:gd name="connsiteY3" fmla="*/ 5276 h 8498"/>
                <a:gd name="connsiteX4" fmla="*/ 0 w 10000"/>
                <a:gd name="connsiteY4" fmla="*/ 0 h 8498"/>
                <a:gd name="connsiteX5" fmla="*/ 1641 w 10000"/>
                <a:gd name="connsiteY5" fmla="*/ 6078 h 8498"/>
                <a:gd name="connsiteX6" fmla="*/ 1625 w 10000"/>
                <a:gd name="connsiteY6" fmla="*/ 8498 h 8498"/>
                <a:gd name="connsiteX7" fmla="*/ 9987 w 10000"/>
                <a:gd name="connsiteY7" fmla="*/ 8498 h 8498"/>
                <a:gd name="connsiteX0" fmla="*/ 9987 w 9987"/>
                <a:gd name="connsiteY0" fmla="*/ 10000 h 10000"/>
                <a:gd name="connsiteX1" fmla="*/ 9355 w 9987"/>
                <a:gd name="connsiteY1" fmla="*/ 5759 h 10000"/>
                <a:gd name="connsiteX2" fmla="*/ 1638 w 9987"/>
                <a:gd name="connsiteY2" fmla="*/ 5670 h 10000"/>
                <a:gd name="connsiteX3" fmla="*/ 1628 w 9987"/>
                <a:gd name="connsiteY3" fmla="*/ 6209 h 10000"/>
                <a:gd name="connsiteX4" fmla="*/ 0 w 9987"/>
                <a:gd name="connsiteY4" fmla="*/ 0 h 10000"/>
                <a:gd name="connsiteX5" fmla="*/ 1641 w 9987"/>
                <a:gd name="connsiteY5" fmla="*/ 7152 h 10000"/>
                <a:gd name="connsiteX6" fmla="*/ 1625 w 9987"/>
                <a:gd name="connsiteY6" fmla="*/ 10000 h 10000"/>
                <a:gd name="connsiteX7" fmla="*/ 9987 w 9987"/>
                <a:gd name="connsiteY7" fmla="*/ 10000 h 10000"/>
                <a:gd name="connsiteX0" fmla="*/ 9368 w 9369"/>
                <a:gd name="connsiteY0" fmla="*/ 9965 h 10000"/>
                <a:gd name="connsiteX1" fmla="*/ 9367 w 9369"/>
                <a:gd name="connsiteY1" fmla="*/ 5759 h 10000"/>
                <a:gd name="connsiteX2" fmla="*/ 1640 w 9369"/>
                <a:gd name="connsiteY2" fmla="*/ 5670 h 10000"/>
                <a:gd name="connsiteX3" fmla="*/ 1630 w 9369"/>
                <a:gd name="connsiteY3" fmla="*/ 6209 h 10000"/>
                <a:gd name="connsiteX4" fmla="*/ 0 w 9369"/>
                <a:gd name="connsiteY4" fmla="*/ 0 h 10000"/>
                <a:gd name="connsiteX5" fmla="*/ 1643 w 9369"/>
                <a:gd name="connsiteY5" fmla="*/ 7152 h 10000"/>
                <a:gd name="connsiteX6" fmla="*/ 1627 w 9369"/>
                <a:gd name="connsiteY6" fmla="*/ 10000 h 10000"/>
                <a:gd name="connsiteX7" fmla="*/ 9368 w 9369"/>
                <a:gd name="connsiteY7" fmla="*/ 9965 h 10000"/>
                <a:gd name="connsiteX0" fmla="*/ 10013 w 10013"/>
                <a:gd name="connsiteY0" fmla="*/ 10000 h 10000"/>
                <a:gd name="connsiteX1" fmla="*/ 9998 w 10013"/>
                <a:gd name="connsiteY1" fmla="*/ 5759 h 10000"/>
                <a:gd name="connsiteX2" fmla="*/ 1750 w 10013"/>
                <a:gd name="connsiteY2" fmla="*/ 5670 h 10000"/>
                <a:gd name="connsiteX3" fmla="*/ 1740 w 10013"/>
                <a:gd name="connsiteY3" fmla="*/ 6209 h 10000"/>
                <a:gd name="connsiteX4" fmla="*/ 0 w 10013"/>
                <a:gd name="connsiteY4" fmla="*/ 0 h 10000"/>
                <a:gd name="connsiteX5" fmla="*/ 1754 w 10013"/>
                <a:gd name="connsiteY5" fmla="*/ 7152 h 10000"/>
                <a:gd name="connsiteX6" fmla="*/ 1737 w 10013"/>
                <a:gd name="connsiteY6" fmla="*/ 10000 h 10000"/>
                <a:gd name="connsiteX7" fmla="*/ 10013 w 10013"/>
                <a:gd name="connsiteY7" fmla="*/ 1000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013" h="10000">
                  <a:moveTo>
                    <a:pt x="10013" y="10000"/>
                  </a:moveTo>
                  <a:cubicBezTo>
                    <a:pt x="10017" y="8575"/>
                    <a:pt x="9994" y="7184"/>
                    <a:pt x="9998" y="5759"/>
                  </a:cubicBezTo>
                  <a:lnTo>
                    <a:pt x="1750" y="5670"/>
                  </a:lnTo>
                  <a:cubicBezTo>
                    <a:pt x="1737" y="6147"/>
                    <a:pt x="1753" y="5731"/>
                    <a:pt x="1740" y="6209"/>
                  </a:cubicBezTo>
                  <a:cubicBezTo>
                    <a:pt x="860" y="2908"/>
                    <a:pt x="1125" y="3780"/>
                    <a:pt x="0" y="0"/>
                  </a:cubicBezTo>
                  <a:cubicBezTo>
                    <a:pt x="894" y="3617"/>
                    <a:pt x="748" y="3030"/>
                    <a:pt x="1754" y="7152"/>
                  </a:cubicBezTo>
                  <a:cubicBezTo>
                    <a:pt x="1760" y="8879"/>
                    <a:pt x="1730" y="8275"/>
                    <a:pt x="1737" y="10000"/>
                  </a:cubicBezTo>
                  <a:lnTo>
                    <a:pt x="10013" y="10000"/>
                  </a:lnTo>
                  <a:close/>
                </a:path>
              </a:pathLst>
            </a:custGeom>
            <a:solidFill>
              <a:srgbClr val="FFFF00"/>
            </a:solidFill>
            <a:ln w="9525">
              <a:solidFill>
                <a:schemeClr val="tx1"/>
              </a:solidFill>
              <a:round/>
              <a:headEnd/>
              <a:tailEnd/>
            </a:ln>
          </p:spPr>
          <p:txBody>
            <a:bodyPr wrap="none" anchor="ctr"/>
            <a:lstStyle/>
            <a:p>
              <a:endParaRPr lang="en-US" sz="1350"/>
            </a:p>
          </p:txBody>
        </p:sp>
        <p:sp>
          <p:nvSpPr>
            <p:cNvPr id="260" name="TextBox 200"/>
            <p:cNvSpPr txBox="1">
              <a:spLocks noChangeArrowheads="1"/>
            </p:cNvSpPr>
            <p:nvPr/>
          </p:nvSpPr>
          <p:spPr bwMode="auto">
            <a:xfrm>
              <a:off x="2675437" y="2338577"/>
              <a:ext cx="1819459" cy="357363"/>
            </a:xfrm>
            <a:prstGeom prst="rect">
              <a:avLst/>
            </a:prstGeom>
            <a:noFill/>
            <a:ln w="9525">
              <a:noFill/>
              <a:miter lim="800000"/>
              <a:headEnd/>
              <a:tailEnd/>
            </a:ln>
          </p:spPr>
          <p:txBody>
            <a:bodyPr wrap="square" lIns="34290" tIns="0" rIns="0" bIns="0">
              <a:spAutoFit/>
            </a:bodyPr>
            <a:lstStyle/>
            <a:p>
              <a:pPr>
                <a:spcAft>
                  <a:spcPts val="150"/>
                </a:spcAft>
              </a:pPr>
              <a:r>
                <a:rPr lang="en-US" sz="900" b="1" dirty="0"/>
                <a:t>ANL Accelerator (LEAF)</a:t>
              </a:r>
            </a:p>
            <a:p>
              <a:pPr>
                <a:tabLst>
                  <a:tab pos="303610" algn="l"/>
                </a:tabLst>
              </a:pPr>
              <a:r>
                <a:rPr lang="en-US" sz="675" dirty="0"/>
                <a:t>Cu-67	Targeted cancer therapy</a:t>
              </a:r>
            </a:p>
          </p:txBody>
        </p:sp>
        <p:sp>
          <p:nvSpPr>
            <p:cNvPr id="261" name="Freeform 178"/>
            <p:cNvSpPr>
              <a:spLocks/>
            </p:cNvSpPr>
            <p:nvPr/>
          </p:nvSpPr>
          <p:spPr bwMode="auto">
            <a:xfrm>
              <a:off x="4973301" y="2121537"/>
              <a:ext cx="1602649" cy="974531"/>
            </a:xfrm>
            <a:custGeom>
              <a:avLst/>
              <a:gdLst>
                <a:gd name="T0" fmla="*/ 0 w 972"/>
                <a:gd name="T1" fmla="*/ 0 h 588"/>
                <a:gd name="T2" fmla="*/ 2147483647 w 972"/>
                <a:gd name="T3" fmla="*/ 2147483647 h 588"/>
                <a:gd name="T4" fmla="*/ 2147483647 w 972"/>
                <a:gd name="T5" fmla="*/ 2147483647 h 588"/>
                <a:gd name="T6" fmla="*/ 2147483647 w 972"/>
                <a:gd name="T7" fmla="*/ 2147483647 h 588"/>
                <a:gd name="T8" fmla="*/ 2147483647 w 972"/>
                <a:gd name="T9" fmla="*/ 2147483647 h 588"/>
                <a:gd name="T10" fmla="*/ 2147483647 w 972"/>
                <a:gd name="T11" fmla="*/ 2147483647 h 588"/>
                <a:gd name="T12" fmla="*/ 2147483647 w 972"/>
                <a:gd name="T13" fmla="*/ 2147483647 h 588"/>
                <a:gd name="T14" fmla="*/ 0 w 972"/>
                <a:gd name="T15" fmla="*/ 0 h 588"/>
                <a:gd name="T16" fmla="*/ 0 60000 65536"/>
                <a:gd name="T17" fmla="*/ 0 60000 65536"/>
                <a:gd name="T18" fmla="*/ 0 60000 65536"/>
                <a:gd name="T19" fmla="*/ 0 60000 65536"/>
                <a:gd name="T20" fmla="*/ 0 60000 65536"/>
                <a:gd name="T21" fmla="*/ 0 60000 65536"/>
                <a:gd name="T22" fmla="*/ 0 60000 65536"/>
                <a:gd name="T23" fmla="*/ 0 60000 65536"/>
                <a:gd name="T24" fmla="*/ 0 w 972"/>
                <a:gd name="T25" fmla="*/ 0 h 588"/>
                <a:gd name="T26" fmla="*/ 972 w 972"/>
                <a:gd name="T27" fmla="*/ 588 h 588"/>
                <a:gd name="connsiteX0" fmla="*/ 0 w 8580"/>
                <a:gd name="connsiteY0" fmla="*/ 0 h 9894"/>
                <a:gd name="connsiteX1" fmla="*/ 8580 w 8580"/>
                <a:gd name="connsiteY1" fmla="*/ 102 h 9894"/>
                <a:gd name="connsiteX2" fmla="*/ 8580 w 8580"/>
                <a:gd name="connsiteY2" fmla="*/ 5595 h 9894"/>
                <a:gd name="connsiteX3" fmla="*/ 6008 w 8580"/>
                <a:gd name="connsiteY3" fmla="*/ 5578 h 9894"/>
                <a:gd name="connsiteX4" fmla="*/ 7527 w 8580"/>
                <a:gd name="connsiteY4" fmla="*/ 9894 h 9894"/>
                <a:gd name="connsiteX5" fmla="*/ 4198 w 8580"/>
                <a:gd name="connsiteY5" fmla="*/ 5578 h 9894"/>
                <a:gd name="connsiteX6" fmla="*/ 31 w 8580"/>
                <a:gd name="connsiteY6" fmla="*/ 5527 h 9894"/>
                <a:gd name="connsiteX7" fmla="*/ 0 w 8580"/>
                <a:gd name="connsiteY7" fmla="*/ 0 h 9894"/>
                <a:gd name="connsiteX0" fmla="*/ 0 w 10000"/>
                <a:gd name="connsiteY0" fmla="*/ 0 h 10000"/>
                <a:gd name="connsiteX1" fmla="*/ 10000 w 10000"/>
                <a:gd name="connsiteY1" fmla="*/ 103 h 10000"/>
                <a:gd name="connsiteX2" fmla="*/ 10000 w 10000"/>
                <a:gd name="connsiteY2" fmla="*/ 5655 h 10000"/>
                <a:gd name="connsiteX3" fmla="*/ 6110 w 10000"/>
                <a:gd name="connsiteY3" fmla="*/ 5638 h 10000"/>
                <a:gd name="connsiteX4" fmla="*/ 8773 w 10000"/>
                <a:gd name="connsiteY4" fmla="*/ 10000 h 10000"/>
                <a:gd name="connsiteX5" fmla="*/ 4893 w 10000"/>
                <a:gd name="connsiteY5" fmla="*/ 5638 h 10000"/>
                <a:gd name="connsiteX6" fmla="*/ 36 w 10000"/>
                <a:gd name="connsiteY6" fmla="*/ 5586 h 10000"/>
                <a:gd name="connsiteX7" fmla="*/ 0 w 10000"/>
                <a:gd name="connsiteY7" fmla="*/ 0 h 10000"/>
                <a:gd name="connsiteX0" fmla="*/ 0 w 10000"/>
                <a:gd name="connsiteY0" fmla="*/ 0 h 8664"/>
                <a:gd name="connsiteX1" fmla="*/ 10000 w 10000"/>
                <a:gd name="connsiteY1" fmla="*/ 103 h 8664"/>
                <a:gd name="connsiteX2" fmla="*/ 10000 w 10000"/>
                <a:gd name="connsiteY2" fmla="*/ 5655 h 8664"/>
                <a:gd name="connsiteX3" fmla="*/ 6110 w 10000"/>
                <a:gd name="connsiteY3" fmla="*/ 5638 h 8664"/>
                <a:gd name="connsiteX4" fmla="*/ 8600 w 10000"/>
                <a:gd name="connsiteY4" fmla="*/ 8664 h 8664"/>
                <a:gd name="connsiteX5" fmla="*/ 4893 w 10000"/>
                <a:gd name="connsiteY5" fmla="*/ 5638 h 8664"/>
                <a:gd name="connsiteX6" fmla="*/ 36 w 10000"/>
                <a:gd name="connsiteY6" fmla="*/ 5586 h 8664"/>
                <a:gd name="connsiteX7" fmla="*/ 0 w 10000"/>
                <a:gd name="connsiteY7" fmla="*/ 0 h 8664"/>
                <a:gd name="connsiteX0" fmla="*/ 0 w 10000"/>
                <a:gd name="connsiteY0" fmla="*/ 0 h 11427"/>
                <a:gd name="connsiteX1" fmla="*/ 10000 w 10000"/>
                <a:gd name="connsiteY1" fmla="*/ 119 h 11427"/>
                <a:gd name="connsiteX2" fmla="*/ 10000 w 10000"/>
                <a:gd name="connsiteY2" fmla="*/ 6527 h 11427"/>
                <a:gd name="connsiteX3" fmla="*/ 6110 w 10000"/>
                <a:gd name="connsiteY3" fmla="*/ 6507 h 11427"/>
                <a:gd name="connsiteX4" fmla="*/ 1878 w 10000"/>
                <a:gd name="connsiteY4" fmla="*/ 11427 h 11427"/>
                <a:gd name="connsiteX5" fmla="*/ 4893 w 10000"/>
                <a:gd name="connsiteY5" fmla="*/ 6507 h 11427"/>
                <a:gd name="connsiteX6" fmla="*/ 36 w 10000"/>
                <a:gd name="connsiteY6" fmla="*/ 6447 h 11427"/>
                <a:gd name="connsiteX7" fmla="*/ 0 w 10000"/>
                <a:gd name="connsiteY7" fmla="*/ 0 h 11427"/>
                <a:gd name="connsiteX0" fmla="*/ 0 w 10000"/>
                <a:gd name="connsiteY0" fmla="*/ 0 h 11647"/>
                <a:gd name="connsiteX1" fmla="*/ 10000 w 10000"/>
                <a:gd name="connsiteY1" fmla="*/ 119 h 11647"/>
                <a:gd name="connsiteX2" fmla="*/ 10000 w 10000"/>
                <a:gd name="connsiteY2" fmla="*/ 6527 h 11647"/>
                <a:gd name="connsiteX3" fmla="*/ 6110 w 10000"/>
                <a:gd name="connsiteY3" fmla="*/ 6507 h 11647"/>
                <a:gd name="connsiteX4" fmla="*/ 1934 w 10000"/>
                <a:gd name="connsiteY4" fmla="*/ 11647 h 11647"/>
                <a:gd name="connsiteX5" fmla="*/ 4893 w 10000"/>
                <a:gd name="connsiteY5" fmla="*/ 6507 h 11647"/>
                <a:gd name="connsiteX6" fmla="*/ 36 w 10000"/>
                <a:gd name="connsiteY6" fmla="*/ 6447 h 11647"/>
                <a:gd name="connsiteX7" fmla="*/ 0 w 10000"/>
                <a:gd name="connsiteY7" fmla="*/ 0 h 11647"/>
                <a:gd name="connsiteX0" fmla="*/ 0 w 10000"/>
                <a:gd name="connsiteY0" fmla="*/ 0 h 11867"/>
                <a:gd name="connsiteX1" fmla="*/ 10000 w 10000"/>
                <a:gd name="connsiteY1" fmla="*/ 119 h 11867"/>
                <a:gd name="connsiteX2" fmla="*/ 10000 w 10000"/>
                <a:gd name="connsiteY2" fmla="*/ 6527 h 11867"/>
                <a:gd name="connsiteX3" fmla="*/ 6110 w 10000"/>
                <a:gd name="connsiteY3" fmla="*/ 6507 h 11867"/>
                <a:gd name="connsiteX4" fmla="*/ 2160 w 10000"/>
                <a:gd name="connsiteY4" fmla="*/ 11867 h 11867"/>
                <a:gd name="connsiteX5" fmla="*/ 4893 w 10000"/>
                <a:gd name="connsiteY5" fmla="*/ 6507 h 11867"/>
                <a:gd name="connsiteX6" fmla="*/ 36 w 10000"/>
                <a:gd name="connsiteY6" fmla="*/ 6447 h 11867"/>
                <a:gd name="connsiteX7" fmla="*/ 0 w 10000"/>
                <a:gd name="connsiteY7" fmla="*/ 0 h 11867"/>
                <a:gd name="connsiteX0" fmla="*/ 0 w 10000"/>
                <a:gd name="connsiteY0" fmla="*/ 0 h 11818"/>
                <a:gd name="connsiteX1" fmla="*/ 10000 w 10000"/>
                <a:gd name="connsiteY1" fmla="*/ 119 h 11818"/>
                <a:gd name="connsiteX2" fmla="*/ 10000 w 10000"/>
                <a:gd name="connsiteY2" fmla="*/ 6527 h 11818"/>
                <a:gd name="connsiteX3" fmla="*/ 6110 w 10000"/>
                <a:gd name="connsiteY3" fmla="*/ 6507 h 11818"/>
                <a:gd name="connsiteX4" fmla="*/ 2035 w 10000"/>
                <a:gd name="connsiteY4" fmla="*/ 11818 h 11818"/>
                <a:gd name="connsiteX5" fmla="*/ 4893 w 10000"/>
                <a:gd name="connsiteY5" fmla="*/ 6507 h 11818"/>
                <a:gd name="connsiteX6" fmla="*/ 36 w 10000"/>
                <a:gd name="connsiteY6" fmla="*/ 6447 h 11818"/>
                <a:gd name="connsiteX7" fmla="*/ 0 w 10000"/>
                <a:gd name="connsiteY7" fmla="*/ 0 h 11818"/>
                <a:gd name="connsiteX0" fmla="*/ 0 w 10000"/>
                <a:gd name="connsiteY0" fmla="*/ 0 h 11818"/>
                <a:gd name="connsiteX1" fmla="*/ 10000 w 10000"/>
                <a:gd name="connsiteY1" fmla="*/ 119 h 11818"/>
                <a:gd name="connsiteX2" fmla="*/ 10000 w 10000"/>
                <a:gd name="connsiteY2" fmla="*/ 6527 h 11818"/>
                <a:gd name="connsiteX3" fmla="*/ 5584 w 10000"/>
                <a:gd name="connsiteY3" fmla="*/ 6556 h 11818"/>
                <a:gd name="connsiteX4" fmla="*/ 2035 w 10000"/>
                <a:gd name="connsiteY4" fmla="*/ 11818 h 11818"/>
                <a:gd name="connsiteX5" fmla="*/ 4893 w 10000"/>
                <a:gd name="connsiteY5" fmla="*/ 6507 h 11818"/>
                <a:gd name="connsiteX6" fmla="*/ 36 w 10000"/>
                <a:gd name="connsiteY6" fmla="*/ 6447 h 11818"/>
                <a:gd name="connsiteX7" fmla="*/ 0 w 10000"/>
                <a:gd name="connsiteY7" fmla="*/ 0 h 1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000" h="11818">
                  <a:moveTo>
                    <a:pt x="0" y="0"/>
                  </a:moveTo>
                  <a:lnTo>
                    <a:pt x="10000" y="119"/>
                  </a:lnTo>
                  <a:lnTo>
                    <a:pt x="10000" y="6527"/>
                  </a:lnTo>
                  <a:lnTo>
                    <a:pt x="5584" y="6556"/>
                  </a:lnTo>
                  <a:lnTo>
                    <a:pt x="2035" y="11818"/>
                  </a:lnTo>
                  <a:lnTo>
                    <a:pt x="4893" y="6507"/>
                  </a:lnTo>
                  <a:lnTo>
                    <a:pt x="36" y="6447"/>
                  </a:lnTo>
                  <a:lnTo>
                    <a:pt x="0" y="0"/>
                  </a:lnTo>
                  <a:close/>
                </a:path>
              </a:pathLst>
            </a:custGeom>
            <a:solidFill>
              <a:srgbClr val="92D050"/>
            </a:solidFill>
            <a:ln w="9525">
              <a:solidFill>
                <a:schemeClr val="tx1"/>
              </a:solidFill>
              <a:round/>
              <a:headEnd/>
              <a:tailEnd/>
            </a:ln>
          </p:spPr>
          <p:txBody>
            <a:bodyPr wrap="none" anchor="ctr"/>
            <a:lstStyle/>
            <a:p>
              <a:endParaRPr lang="en-US" sz="1350"/>
            </a:p>
          </p:txBody>
        </p:sp>
        <p:sp>
          <p:nvSpPr>
            <p:cNvPr id="262" name="TextBox 207"/>
            <p:cNvSpPr txBox="1">
              <a:spLocks noChangeArrowheads="1"/>
            </p:cNvSpPr>
            <p:nvPr/>
          </p:nvSpPr>
          <p:spPr bwMode="auto">
            <a:xfrm>
              <a:off x="4983011" y="2156532"/>
              <a:ext cx="1571821" cy="495863"/>
            </a:xfrm>
            <a:prstGeom prst="rect">
              <a:avLst/>
            </a:prstGeom>
            <a:noFill/>
            <a:ln w="9525">
              <a:noFill/>
              <a:miter lim="800000"/>
              <a:headEnd/>
              <a:tailEnd/>
            </a:ln>
          </p:spPr>
          <p:txBody>
            <a:bodyPr wrap="square" lIns="34290" tIns="0" rIns="0" bIns="0">
              <a:spAutoFit/>
            </a:bodyPr>
            <a:lstStyle/>
            <a:p>
              <a:pPr>
                <a:spcAft>
                  <a:spcPts val="150"/>
                </a:spcAft>
              </a:pPr>
              <a:r>
                <a:rPr lang="en-US" sz="900" b="1" dirty="0"/>
                <a:t>Michigan State Univ. </a:t>
              </a:r>
            </a:p>
            <a:p>
              <a:pPr>
                <a:tabLst>
                  <a:tab pos="303610" algn="l"/>
                </a:tabLst>
              </a:pPr>
              <a:r>
                <a:rPr lang="en-US" sz="675" dirty="0"/>
                <a:t>FRIB isotope harvesting development</a:t>
              </a:r>
            </a:p>
          </p:txBody>
        </p:sp>
      </p:grpSp>
      <p:sp>
        <p:nvSpPr>
          <p:cNvPr id="8" name="TextBox 7"/>
          <p:cNvSpPr txBox="1"/>
          <p:nvPr/>
        </p:nvSpPr>
        <p:spPr>
          <a:xfrm>
            <a:off x="6210121" y="2512624"/>
            <a:ext cx="1625842" cy="143116"/>
          </a:xfrm>
          <a:prstGeom prst="rect">
            <a:avLst/>
          </a:prstGeom>
          <a:solidFill>
            <a:srgbClr val="92D050"/>
          </a:solidFill>
          <a:ln>
            <a:solidFill>
              <a:schemeClr val="tx1"/>
            </a:solidFill>
          </a:ln>
        </p:spPr>
        <p:txBody>
          <a:bodyPr wrap="square" lIns="48006" tIns="13716" rIns="0" bIns="13716" rtlCol="0">
            <a:spAutoFit/>
          </a:bodyPr>
          <a:lstStyle/>
          <a:p>
            <a:r>
              <a:rPr lang="en-US" sz="750" b="1" dirty="0"/>
              <a:t>Cyclotron (TR-19)</a:t>
            </a:r>
          </a:p>
        </p:txBody>
      </p:sp>
      <p:sp>
        <p:nvSpPr>
          <p:cNvPr id="226" name="Rectangle 2">
            <a:extLst>
              <a:ext uri="{FF2B5EF4-FFF2-40B4-BE49-F238E27FC236}">
                <a16:creationId xmlns:a16="http://schemas.microsoft.com/office/drawing/2014/main" id="{07D7D9A7-6AED-4360-ACD4-9E6B430CC205}"/>
              </a:ext>
            </a:extLst>
          </p:cNvPr>
          <p:cNvSpPr txBox="1">
            <a:spLocks noChangeArrowheads="1"/>
          </p:cNvSpPr>
          <p:nvPr/>
        </p:nvSpPr>
        <p:spPr bwMode="auto">
          <a:xfrm>
            <a:off x="614462" y="378241"/>
            <a:ext cx="7628786" cy="542925"/>
          </a:xfrm>
          <a:prstGeom prst="rect">
            <a:avLst/>
          </a:prstGeom>
        </p:spPr>
        <p:txBody>
          <a:bodyPr vert="horz" lIns="91440" tIns="45720" rIns="91440" bIns="45720" rtlCol="0" anchor="ctr">
            <a:noAutofit/>
          </a:bodyPr>
          <a:lstStyle>
            <a:defPPr>
              <a:defRPr lang="en-US"/>
            </a:defPPr>
            <a:lvl1pPr defTabSz="685800">
              <a:lnSpc>
                <a:spcPct val="90000"/>
              </a:lnSpc>
              <a:spcBef>
                <a:spcPct val="0"/>
              </a:spcBef>
              <a:buNone/>
              <a:defRPr sz="3600" b="1">
                <a:ea typeface="+mj-ea"/>
                <a:cs typeface="+mj-cs"/>
              </a:defRPr>
            </a:lvl1pPr>
            <a:lvl2pPr>
              <a:lnSpc>
                <a:spcPct val="85000"/>
              </a:lnSpc>
              <a:defRPr sz="3000">
                <a:solidFill>
                  <a:srgbClr val="006C3A"/>
                </a:solidFill>
                <a:latin typeface="Arial Black" pitchFamily="34" charset="0"/>
              </a:defRPr>
            </a:lvl2pPr>
            <a:lvl3pPr>
              <a:lnSpc>
                <a:spcPct val="85000"/>
              </a:lnSpc>
              <a:defRPr sz="3000">
                <a:solidFill>
                  <a:srgbClr val="006C3A"/>
                </a:solidFill>
                <a:latin typeface="Arial Black" pitchFamily="34" charset="0"/>
              </a:defRPr>
            </a:lvl3pPr>
            <a:lvl4pPr>
              <a:lnSpc>
                <a:spcPct val="85000"/>
              </a:lnSpc>
              <a:defRPr sz="3000">
                <a:solidFill>
                  <a:srgbClr val="006C3A"/>
                </a:solidFill>
                <a:latin typeface="Arial Black" pitchFamily="34" charset="0"/>
              </a:defRPr>
            </a:lvl4pPr>
            <a:lvl5pPr>
              <a:lnSpc>
                <a:spcPct val="85000"/>
              </a:lnSpc>
              <a:defRPr sz="3000">
                <a:solidFill>
                  <a:srgbClr val="006C3A"/>
                </a:solidFill>
                <a:latin typeface="Arial Black" pitchFamily="34" charset="0"/>
              </a:defRPr>
            </a:lvl5pPr>
            <a:lvl6pPr marL="457200" fontAlgn="base">
              <a:lnSpc>
                <a:spcPct val="85000"/>
              </a:lnSpc>
              <a:spcBef>
                <a:spcPct val="0"/>
              </a:spcBef>
              <a:spcAft>
                <a:spcPct val="0"/>
              </a:spcAft>
              <a:defRPr sz="3000">
                <a:solidFill>
                  <a:srgbClr val="006C3A"/>
                </a:solidFill>
                <a:latin typeface="Arial Black" pitchFamily="34" charset="0"/>
              </a:defRPr>
            </a:lvl6pPr>
            <a:lvl7pPr marL="914400" fontAlgn="base">
              <a:lnSpc>
                <a:spcPct val="85000"/>
              </a:lnSpc>
              <a:spcBef>
                <a:spcPct val="0"/>
              </a:spcBef>
              <a:spcAft>
                <a:spcPct val="0"/>
              </a:spcAft>
              <a:defRPr sz="3000">
                <a:solidFill>
                  <a:srgbClr val="006C3A"/>
                </a:solidFill>
                <a:latin typeface="Arial Black" pitchFamily="34" charset="0"/>
              </a:defRPr>
            </a:lvl7pPr>
            <a:lvl8pPr marL="1371600" fontAlgn="base">
              <a:lnSpc>
                <a:spcPct val="85000"/>
              </a:lnSpc>
              <a:spcBef>
                <a:spcPct val="0"/>
              </a:spcBef>
              <a:spcAft>
                <a:spcPct val="0"/>
              </a:spcAft>
              <a:defRPr sz="3000">
                <a:solidFill>
                  <a:srgbClr val="006C3A"/>
                </a:solidFill>
                <a:latin typeface="Arial Black" pitchFamily="34" charset="0"/>
              </a:defRPr>
            </a:lvl8pPr>
            <a:lvl9pPr marL="1828800" fontAlgn="base">
              <a:lnSpc>
                <a:spcPct val="85000"/>
              </a:lnSpc>
              <a:spcBef>
                <a:spcPct val="0"/>
              </a:spcBef>
              <a:spcAft>
                <a:spcPct val="0"/>
              </a:spcAft>
              <a:defRPr sz="3000">
                <a:solidFill>
                  <a:srgbClr val="006C3A"/>
                </a:solidFill>
                <a:latin typeface="Arial Black" pitchFamily="34" charset="0"/>
              </a:defRPr>
            </a:lvl9pPr>
          </a:lstStyle>
          <a:p>
            <a:r>
              <a:rPr lang="en-US" dirty="0"/>
              <a:t>DOE Isotope Program Production Sites</a:t>
            </a:r>
          </a:p>
        </p:txBody>
      </p:sp>
    </p:spTree>
    <p:extLst>
      <p:ext uri="{BB962C8B-B14F-4D97-AF65-F5344CB8AC3E}">
        <p14:creationId xmlns:p14="http://schemas.microsoft.com/office/powerpoint/2010/main" val="42592957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7" name="Line 6"/>
          <p:cNvSpPr>
            <a:spLocks noChangeShapeType="1"/>
          </p:cNvSpPr>
          <p:nvPr/>
        </p:nvSpPr>
        <p:spPr bwMode="auto">
          <a:xfrm>
            <a:off x="2900363" y="1107281"/>
            <a:ext cx="0" cy="0"/>
          </a:xfrm>
          <a:prstGeom prst="line">
            <a:avLst/>
          </a:prstGeom>
          <a:noFill/>
          <a:ln w="12700">
            <a:noFill/>
            <a:round/>
            <a:headEnd/>
            <a:tailEnd/>
          </a:ln>
        </p:spPr>
        <p:txBody>
          <a:bodyPr>
            <a:spAutoFit/>
          </a:bodyPr>
          <a:lstStyle/>
          <a:p>
            <a:endParaRPr lang="en-US" sz="1350" dirty="0"/>
          </a:p>
        </p:txBody>
      </p:sp>
      <p:grpSp>
        <p:nvGrpSpPr>
          <p:cNvPr id="45" name="Group 44"/>
          <p:cNvGrpSpPr/>
          <p:nvPr/>
        </p:nvGrpSpPr>
        <p:grpSpPr>
          <a:xfrm>
            <a:off x="2957789" y="1712597"/>
            <a:ext cx="3228424" cy="4612884"/>
            <a:chOff x="1628775" y="120533"/>
            <a:chExt cx="7793370" cy="6511885"/>
          </a:xfrm>
        </p:grpSpPr>
        <p:sp>
          <p:nvSpPr>
            <p:cNvPr id="46" name="Line 74"/>
            <p:cNvSpPr>
              <a:spLocks noChangeShapeType="1"/>
            </p:cNvSpPr>
            <p:nvPr/>
          </p:nvSpPr>
          <p:spPr bwMode="auto">
            <a:xfrm>
              <a:off x="5757064" y="1417172"/>
              <a:ext cx="4313" cy="4338109"/>
            </a:xfrm>
            <a:prstGeom prst="line">
              <a:avLst/>
            </a:prstGeom>
            <a:noFill/>
            <a:ln w="9525">
              <a:solidFill>
                <a:schemeClr val="tx1"/>
              </a:solidFill>
              <a:round/>
              <a:headEnd/>
              <a:tailEnd/>
            </a:ln>
          </p:spPr>
          <p:txBody>
            <a:bodyPr/>
            <a:lstStyle/>
            <a:p>
              <a:endParaRPr lang="en-US" sz="1350" dirty="0"/>
            </a:p>
          </p:txBody>
        </p:sp>
        <p:sp>
          <p:nvSpPr>
            <p:cNvPr id="47" name="Line 61"/>
            <p:cNvSpPr>
              <a:spLocks noChangeShapeType="1"/>
            </p:cNvSpPr>
            <p:nvPr/>
          </p:nvSpPr>
          <p:spPr bwMode="auto">
            <a:xfrm>
              <a:off x="5715000" y="3200400"/>
              <a:ext cx="0" cy="1219200"/>
            </a:xfrm>
            <a:prstGeom prst="line">
              <a:avLst/>
            </a:prstGeom>
            <a:noFill/>
            <a:ln w="9525">
              <a:noFill/>
              <a:round/>
              <a:headEnd/>
              <a:tailEnd/>
            </a:ln>
          </p:spPr>
          <p:txBody>
            <a:bodyPr/>
            <a:lstStyle/>
            <a:p>
              <a:endParaRPr lang="en-US" sz="1350" dirty="0"/>
            </a:p>
          </p:txBody>
        </p:sp>
        <p:sp>
          <p:nvSpPr>
            <p:cNvPr id="48" name="Text Box 8"/>
            <p:cNvSpPr txBox="1">
              <a:spLocks noChangeArrowheads="1"/>
            </p:cNvSpPr>
            <p:nvPr/>
          </p:nvSpPr>
          <p:spPr bwMode="auto">
            <a:xfrm>
              <a:off x="7454824" y="2036764"/>
              <a:ext cx="157" cy="203503"/>
            </a:xfrm>
            <a:prstGeom prst="rect">
              <a:avLst/>
            </a:prstGeom>
            <a:noFill/>
            <a:ln w="9525" algn="ctr">
              <a:noFill/>
              <a:miter lim="800000"/>
              <a:headEnd/>
              <a:tailEnd/>
            </a:ln>
          </p:spPr>
          <p:txBody>
            <a:bodyPr wrap="none" lIns="0" tIns="32424" rIns="0" bIns="32424">
              <a:spAutoFit/>
            </a:bodyPr>
            <a:lstStyle/>
            <a:p>
              <a:pPr algn="ctr" defTabSz="648891">
                <a:lnSpc>
                  <a:spcPct val="105000"/>
                </a:lnSpc>
                <a:spcBef>
                  <a:spcPct val="0"/>
                </a:spcBef>
              </a:pPr>
              <a:endParaRPr lang="en-US" sz="525" dirty="0">
                <a:solidFill>
                  <a:schemeClr val="accent2"/>
                </a:solidFill>
                <a:latin typeface="Arial Narrow" pitchFamily="-92" charset="0"/>
              </a:endParaRPr>
            </a:p>
          </p:txBody>
        </p:sp>
        <p:sp>
          <p:nvSpPr>
            <p:cNvPr id="50" name="Line 9"/>
            <p:cNvSpPr>
              <a:spLocks noChangeShapeType="1"/>
            </p:cNvSpPr>
            <p:nvPr/>
          </p:nvSpPr>
          <p:spPr bwMode="auto">
            <a:xfrm>
              <a:off x="7646988" y="1647825"/>
              <a:ext cx="0" cy="0"/>
            </a:xfrm>
            <a:prstGeom prst="line">
              <a:avLst/>
            </a:prstGeom>
            <a:noFill/>
            <a:ln w="9525">
              <a:noFill/>
              <a:round/>
              <a:headEnd/>
              <a:tailEnd/>
            </a:ln>
          </p:spPr>
          <p:txBody>
            <a:bodyPr lIns="0" tIns="36138" rIns="0" bIns="36138">
              <a:spAutoFit/>
            </a:bodyPr>
            <a:lstStyle/>
            <a:p>
              <a:endParaRPr lang="en-US" sz="1350" dirty="0"/>
            </a:p>
          </p:txBody>
        </p:sp>
        <p:cxnSp>
          <p:nvCxnSpPr>
            <p:cNvPr id="52" name="AutoShape 11"/>
            <p:cNvCxnSpPr>
              <a:cxnSpLocks noChangeShapeType="1"/>
            </p:cNvCxnSpPr>
            <p:nvPr/>
          </p:nvCxnSpPr>
          <p:spPr bwMode="auto">
            <a:xfrm flipH="1" flipV="1">
              <a:off x="5525077" y="3403192"/>
              <a:ext cx="1524000" cy="1447800"/>
            </a:xfrm>
            <a:prstGeom prst="straightConnector1">
              <a:avLst/>
            </a:prstGeom>
            <a:noFill/>
            <a:ln w="12700">
              <a:noFill/>
              <a:round/>
              <a:headEnd/>
              <a:tailEnd/>
            </a:ln>
          </p:spPr>
        </p:cxnSp>
        <p:sp>
          <p:nvSpPr>
            <p:cNvPr id="53" name="Rectangle 21"/>
            <p:cNvSpPr>
              <a:spLocks noChangeArrowheads="1"/>
            </p:cNvSpPr>
            <p:nvPr/>
          </p:nvSpPr>
          <p:spPr bwMode="auto">
            <a:xfrm>
              <a:off x="2280263" y="120533"/>
              <a:ext cx="7141882" cy="1296638"/>
            </a:xfrm>
            <a:prstGeom prst="rect">
              <a:avLst/>
            </a:prstGeom>
            <a:solidFill>
              <a:srgbClr val="FFFFCC"/>
            </a:solidFill>
            <a:ln w="12700">
              <a:solidFill>
                <a:schemeClr val="tx1"/>
              </a:solidFill>
              <a:miter lim="800000"/>
              <a:headEnd/>
              <a:tailEnd/>
            </a:ln>
          </p:spPr>
          <p:txBody>
            <a:bodyPr lIns="0" tIns="32424" rIns="0" bIns="32424"/>
            <a:lstStyle/>
            <a:p>
              <a:pPr algn="ctr" defTabSz="648891">
                <a:lnSpc>
                  <a:spcPct val="105000"/>
                </a:lnSpc>
                <a:spcBef>
                  <a:spcPct val="0"/>
                </a:spcBef>
              </a:pPr>
              <a:r>
                <a:rPr lang="en-US" sz="1350" b="1" dirty="0">
                  <a:latin typeface="Arial Narrow" pitchFamily="-92" charset="0"/>
                  <a:cs typeface="Arial" charset="0"/>
                </a:rPr>
                <a:t>Jehanne Gillo, Director </a:t>
              </a:r>
            </a:p>
            <a:p>
              <a:pPr algn="ctr" defTabSz="648891">
                <a:lnSpc>
                  <a:spcPct val="105000"/>
                </a:lnSpc>
                <a:spcBef>
                  <a:spcPct val="0"/>
                </a:spcBef>
              </a:pPr>
              <a:r>
                <a:rPr lang="en-US" sz="750" dirty="0">
                  <a:latin typeface="Arial Narrow" pitchFamily="-92" charset="0"/>
                </a:rPr>
                <a:t>Valerie Mocca, Admin Assistant (CONT)</a:t>
              </a:r>
            </a:p>
            <a:p>
              <a:pPr algn="ctr" defTabSz="648891">
                <a:lnSpc>
                  <a:spcPct val="105000"/>
                </a:lnSpc>
                <a:spcBef>
                  <a:spcPct val="0"/>
                </a:spcBef>
              </a:pPr>
              <a:r>
                <a:rPr lang="en-US" sz="750" dirty="0">
                  <a:latin typeface="Arial Narrow" pitchFamily="-92" charset="0"/>
                </a:rPr>
                <a:t>Luisa Romero, Financial Management Specialist</a:t>
              </a:r>
            </a:p>
            <a:p>
              <a:pPr algn="ctr" defTabSz="648891">
                <a:lnSpc>
                  <a:spcPct val="105000"/>
                </a:lnSpc>
                <a:spcBef>
                  <a:spcPct val="0"/>
                </a:spcBef>
              </a:pPr>
              <a:r>
                <a:rPr lang="en-US" sz="750" dirty="0">
                  <a:latin typeface="Arial Narrow" pitchFamily="-92" charset="0"/>
                </a:rPr>
                <a:t>Andrea Condrad, Financial Management Analyst</a:t>
              </a:r>
            </a:p>
            <a:p>
              <a:pPr algn="ctr" defTabSz="648891">
                <a:lnSpc>
                  <a:spcPct val="105000"/>
                </a:lnSpc>
              </a:pPr>
              <a:r>
                <a:rPr lang="en-US" sz="750" dirty="0">
                  <a:latin typeface="Arial Narrow" pitchFamily="-92" charset="0"/>
                </a:rPr>
                <a:t>Subcontract Support, Bill Newton (CONTR), Leonard Mausner (CONTR)</a:t>
              </a:r>
            </a:p>
            <a:p>
              <a:pPr algn="ctr" defTabSz="648891">
                <a:lnSpc>
                  <a:spcPct val="105000"/>
                </a:lnSpc>
                <a:spcBef>
                  <a:spcPct val="0"/>
                </a:spcBef>
              </a:pPr>
              <a:endParaRPr lang="en-US" sz="300" dirty="0">
                <a:latin typeface="Arial Narrow" pitchFamily="-92" charset="0"/>
              </a:endParaRPr>
            </a:p>
            <a:p>
              <a:pPr algn="ctr" defTabSz="648891">
                <a:lnSpc>
                  <a:spcPct val="105000"/>
                </a:lnSpc>
                <a:spcBef>
                  <a:spcPct val="0"/>
                </a:spcBef>
              </a:pPr>
              <a:endParaRPr lang="en-US" sz="750" b="1" dirty="0">
                <a:latin typeface="Arial Narrow" pitchFamily="-92" charset="0"/>
              </a:endParaRPr>
            </a:p>
          </p:txBody>
        </p:sp>
        <p:sp>
          <p:nvSpPr>
            <p:cNvPr id="58" name="Line 31"/>
            <p:cNvSpPr>
              <a:spLocks noChangeShapeType="1"/>
            </p:cNvSpPr>
            <p:nvPr/>
          </p:nvSpPr>
          <p:spPr bwMode="auto">
            <a:xfrm>
              <a:off x="5133975" y="1668463"/>
              <a:ext cx="381000" cy="0"/>
            </a:xfrm>
            <a:prstGeom prst="line">
              <a:avLst/>
            </a:prstGeom>
            <a:noFill/>
            <a:ln w="12700">
              <a:noFill/>
              <a:round/>
              <a:headEnd/>
              <a:tailEnd/>
            </a:ln>
          </p:spPr>
          <p:txBody>
            <a:bodyPr>
              <a:spAutoFit/>
            </a:bodyPr>
            <a:lstStyle/>
            <a:p>
              <a:endParaRPr lang="en-US" sz="1350" dirty="0"/>
            </a:p>
          </p:txBody>
        </p:sp>
        <p:sp>
          <p:nvSpPr>
            <p:cNvPr id="59" name="Line 32"/>
            <p:cNvSpPr>
              <a:spLocks noChangeShapeType="1"/>
            </p:cNvSpPr>
            <p:nvPr/>
          </p:nvSpPr>
          <p:spPr bwMode="auto">
            <a:xfrm>
              <a:off x="5057775" y="1668463"/>
              <a:ext cx="457200" cy="0"/>
            </a:xfrm>
            <a:prstGeom prst="line">
              <a:avLst/>
            </a:prstGeom>
            <a:noFill/>
            <a:ln w="12700">
              <a:noFill/>
              <a:round/>
              <a:headEnd/>
              <a:tailEnd/>
            </a:ln>
          </p:spPr>
          <p:txBody>
            <a:bodyPr>
              <a:spAutoFit/>
            </a:bodyPr>
            <a:lstStyle/>
            <a:p>
              <a:endParaRPr lang="en-US" sz="1350" dirty="0"/>
            </a:p>
          </p:txBody>
        </p:sp>
        <p:sp>
          <p:nvSpPr>
            <p:cNvPr id="60" name="Line 33"/>
            <p:cNvSpPr>
              <a:spLocks noChangeShapeType="1"/>
            </p:cNvSpPr>
            <p:nvPr/>
          </p:nvSpPr>
          <p:spPr bwMode="auto">
            <a:xfrm>
              <a:off x="5943600" y="1668463"/>
              <a:ext cx="457200" cy="0"/>
            </a:xfrm>
            <a:prstGeom prst="line">
              <a:avLst/>
            </a:prstGeom>
            <a:noFill/>
            <a:ln w="12700">
              <a:noFill/>
              <a:round/>
              <a:headEnd/>
              <a:tailEnd/>
            </a:ln>
          </p:spPr>
          <p:txBody>
            <a:bodyPr>
              <a:spAutoFit/>
            </a:bodyPr>
            <a:lstStyle/>
            <a:p>
              <a:endParaRPr lang="en-US" sz="1350" dirty="0"/>
            </a:p>
          </p:txBody>
        </p:sp>
        <p:sp>
          <p:nvSpPr>
            <p:cNvPr id="61" name="Line 34"/>
            <p:cNvSpPr>
              <a:spLocks noChangeShapeType="1"/>
            </p:cNvSpPr>
            <p:nvPr/>
          </p:nvSpPr>
          <p:spPr bwMode="auto">
            <a:xfrm>
              <a:off x="3076575" y="2201863"/>
              <a:ext cx="0" cy="531812"/>
            </a:xfrm>
            <a:prstGeom prst="line">
              <a:avLst/>
            </a:prstGeom>
            <a:noFill/>
            <a:ln w="12700">
              <a:noFill/>
              <a:round/>
              <a:headEnd/>
              <a:tailEnd/>
            </a:ln>
          </p:spPr>
          <p:txBody>
            <a:bodyPr>
              <a:spAutoFit/>
            </a:bodyPr>
            <a:lstStyle/>
            <a:p>
              <a:endParaRPr lang="en-US" sz="1350" dirty="0"/>
            </a:p>
          </p:txBody>
        </p:sp>
        <p:sp>
          <p:nvSpPr>
            <p:cNvPr id="64" name="Line 37"/>
            <p:cNvSpPr>
              <a:spLocks noChangeShapeType="1"/>
            </p:cNvSpPr>
            <p:nvPr/>
          </p:nvSpPr>
          <p:spPr bwMode="auto">
            <a:xfrm>
              <a:off x="1628775" y="3114675"/>
              <a:ext cx="0" cy="77788"/>
            </a:xfrm>
            <a:prstGeom prst="line">
              <a:avLst/>
            </a:prstGeom>
            <a:noFill/>
            <a:ln w="12700">
              <a:noFill/>
              <a:round/>
              <a:headEnd/>
              <a:tailEnd/>
            </a:ln>
          </p:spPr>
          <p:txBody>
            <a:bodyPr>
              <a:spAutoFit/>
            </a:bodyPr>
            <a:lstStyle/>
            <a:p>
              <a:endParaRPr lang="en-US" sz="1350" dirty="0"/>
            </a:p>
          </p:txBody>
        </p:sp>
        <p:sp>
          <p:nvSpPr>
            <p:cNvPr id="65" name="Line 40"/>
            <p:cNvSpPr>
              <a:spLocks noChangeShapeType="1"/>
            </p:cNvSpPr>
            <p:nvPr/>
          </p:nvSpPr>
          <p:spPr bwMode="auto">
            <a:xfrm>
              <a:off x="1628775" y="3876675"/>
              <a:ext cx="0" cy="0"/>
            </a:xfrm>
            <a:prstGeom prst="line">
              <a:avLst/>
            </a:prstGeom>
            <a:noFill/>
            <a:ln w="3175">
              <a:solidFill>
                <a:schemeClr val="tx1"/>
              </a:solidFill>
              <a:round/>
              <a:headEnd/>
              <a:tailEnd/>
            </a:ln>
          </p:spPr>
          <p:txBody>
            <a:bodyPr>
              <a:spAutoFit/>
            </a:bodyPr>
            <a:lstStyle/>
            <a:p>
              <a:endParaRPr lang="en-US" sz="1350" dirty="0"/>
            </a:p>
          </p:txBody>
        </p:sp>
        <p:sp>
          <p:nvSpPr>
            <p:cNvPr id="66" name="Line 41"/>
            <p:cNvSpPr>
              <a:spLocks noChangeShapeType="1"/>
            </p:cNvSpPr>
            <p:nvPr/>
          </p:nvSpPr>
          <p:spPr bwMode="auto">
            <a:xfrm>
              <a:off x="4448175" y="6011863"/>
              <a:ext cx="0" cy="0"/>
            </a:xfrm>
            <a:prstGeom prst="line">
              <a:avLst/>
            </a:prstGeom>
            <a:noFill/>
            <a:ln w="3175">
              <a:solidFill>
                <a:schemeClr val="tx1"/>
              </a:solidFill>
              <a:round/>
              <a:headEnd/>
              <a:tailEnd/>
            </a:ln>
          </p:spPr>
          <p:txBody>
            <a:bodyPr>
              <a:spAutoFit/>
            </a:bodyPr>
            <a:lstStyle/>
            <a:p>
              <a:endParaRPr lang="en-US" sz="1350" dirty="0"/>
            </a:p>
          </p:txBody>
        </p:sp>
        <p:sp>
          <p:nvSpPr>
            <p:cNvPr id="67" name="Line 42"/>
            <p:cNvSpPr>
              <a:spLocks noChangeShapeType="1"/>
            </p:cNvSpPr>
            <p:nvPr/>
          </p:nvSpPr>
          <p:spPr bwMode="auto">
            <a:xfrm>
              <a:off x="4448175" y="6011863"/>
              <a:ext cx="0" cy="0"/>
            </a:xfrm>
            <a:prstGeom prst="line">
              <a:avLst/>
            </a:prstGeom>
            <a:noFill/>
            <a:ln w="3175">
              <a:solidFill>
                <a:schemeClr val="tx1"/>
              </a:solidFill>
              <a:round/>
              <a:headEnd/>
              <a:tailEnd/>
            </a:ln>
          </p:spPr>
          <p:txBody>
            <a:bodyPr>
              <a:spAutoFit/>
            </a:bodyPr>
            <a:lstStyle/>
            <a:p>
              <a:endParaRPr lang="en-US" sz="1350" dirty="0"/>
            </a:p>
          </p:txBody>
        </p:sp>
        <p:sp>
          <p:nvSpPr>
            <p:cNvPr id="69" name="Line 43"/>
            <p:cNvSpPr>
              <a:spLocks noChangeShapeType="1"/>
            </p:cNvSpPr>
            <p:nvPr/>
          </p:nvSpPr>
          <p:spPr bwMode="auto">
            <a:xfrm>
              <a:off x="4448175" y="6011863"/>
              <a:ext cx="0" cy="0"/>
            </a:xfrm>
            <a:prstGeom prst="line">
              <a:avLst/>
            </a:prstGeom>
            <a:noFill/>
            <a:ln w="3175">
              <a:solidFill>
                <a:schemeClr val="tx1"/>
              </a:solidFill>
              <a:round/>
              <a:headEnd/>
              <a:tailEnd/>
            </a:ln>
          </p:spPr>
          <p:txBody>
            <a:bodyPr>
              <a:spAutoFit/>
            </a:bodyPr>
            <a:lstStyle/>
            <a:p>
              <a:endParaRPr lang="en-US" sz="1350" dirty="0"/>
            </a:p>
          </p:txBody>
        </p:sp>
        <p:grpSp>
          <p:nvGrpSpPr>
            <p:cNvPr id="70" name="Group 69"/>
            <p:cNvGrpSpPr/>
            <p:nvPr/>
          </p:nvGrpSpPr>
          <p:grpSpPr>
            <a:xfrm>
              <a:off x="3897623" y="2261153"/>
              <a:ext cx="3972535" cy="2607222"/>
              <a:chOff x="3675131" y="2608884"/>
              <a:chExt cx="3972535" cy="2462730"/>
            </a:xfrm>
          </p:grpSpPr>
          <p:sp>
            <p:nvSpPr>
              <p:cNvPr id="74" name="Text Box 59"/>
              <p:cNvSpPr txBox="1">
                <a:spLocks noChangeArrowheads="1"/>
              </p:cNvSpPr>
              <p:nvPr/>
            </p:nvSpPr>
            <p:spPr bwMode="auto">
              <a:xfrm>
                <a:off x="3675131" y="2608884"/>
                <a:ext cx="3907164" cy="241215"/>
              </a:xfrm>
              <a:prstGeom prst="rect">
                <a:avLst/>
              </a:prstGeom>
              <a:solidFill>
                <a:srgbClr val="CCFFCC"/>
              </a:solidFill>
              <a:ln w="12700" algn="ctr">
                <a:solidFill>
                  <a:schemeClr val="tx1"/>
                </a:solidFill>
                <a:miter lim="800000"/>
                <a:headEnd/>
                <a:tailEnd/>
              </a:ln>
            </p:spPr>
            <p:txBody>
              <a:bodyPr wrap="square" lIns="0" tIns="32424" rIns="0" bIns="32424">
                <a:spAutoFit/>
              </a:bodyPr>
              <a:lstStyle/>
              <a:p>
                <a:pPr algn="ctr" defTabSz="648891"/>
                <a:r>
                  <a:rPr lang="en-US" sz="750" b="1" u="sng" dirty="0">
                    <a:solidFill>
                      <a:schemeClr val="accent2"/>
                    </a:solidFill>
                    <a:latin typeface="Arial Narrow" pitchFamily="-92" charset="0"/>
                  </a:rPr>
                  <a:t>Technical Advisor, IPA</a:t>
                </a:r>
              </a:p>
            </p:txBody>
          </p:sp>
          <p:sp>
            <p:nvSpPr>
              <p:cNvPr id="75" name="Text Box 59"/>
              <p:cNvSpPr txBox="1">
                <a:spLocks noChangeArrowheads="1"/>
              </p:cNvSpPr>
              <p:nvPr/>
            </p:nvSpPr>
            <p:spPr bwMode="auto">
              <a:xfrm>
                <a:off x="3675131" y="4676498"/>
                <a:ext cx="3972535" cy="395116"/>
              </a:xfrm>
              <a:prstGeom prst="rect">
                <a:avLst/>
              </a:prstGeom>
              <a:solidFill>
                <a:srgbClr val="CCFFCC"/>
              </a:solidFill>
              <a:ln w="12700" algn="ctr">
                <a:solidFill>
                  <a:schemeClr val="tx1"/>
                </a:solidFill>
                <a:miter lim="800000"/>
                <a:headEnd/>
                <a:tailEnd/>
              </a:ln>
            </p:spPr>
            <p:txBody>
              <a:bodyPr wrap="square" lIns="0" tIns="32424" rIns="0" bIns="32424">
                <a:spAutoFit/>
              </a:bodyPr>
              <a:lstStyle/>
              <a:p>
                <a:pPr algn="ctr" defTabSz="648891"/>
                <a:r>
                  <a:rPr lang="en-US" sz="750" b="1" u="sng" dirty="0">
                    <a:solidFill>
                      <a:schemeClr val="accent2"/>
                    </a:solidFill>
                    <a:latin typeface="Arial Narrow" pitchFamily="-92" charset="0"/>
                  </a:rPr>
                  <a:t> Isotope Reactor Facilities</a:t>
                </a:r>
              </a:p>
              <a:p>
                <a:pPr algn="ctr" defTabSz="648891">
                  <a:spcAft>
                    <a:spcPct val="10000"/>
                  </a:spcAft>
                </a:pPr>
                <a:r>
                  <a:rPr lang="en-US" sz="750" b="1" dirty="0">
                    <a:latin typeface="Arial Narrow" pitchFamily="-92" charset="0"/>
                  </a:rPr>
                  <a:t>Jon </a:t>
                </a:r>
                <a:r>
                  <a:rPr lang="en-US" sz="750" b="1" dirty="0" err="1">
                    <a:latin typeface="Arial Narrow" pitchFamily="-92" charset="0"/>
                  </a:rPr>
                  <a:t>Neuhoff</a:t>
                </a:r>
                <a:endParaRPr lang="en-US" sz="750" b="1" dirty="0">
                  <a:latin typeface="Arial Narrow" pitchFamily="-92" charset="0"/>
                </a:endParaRPr>
              </a:p>
            </p:txBody>
          </p:sp>
          <p:sp>
            <p:nvSpPr>
              <p:cNvPr id="76" name="Text Box 73"/>
              <p:cNvSpPr txBox="1">
                <a:spLocks noChangeArrowheads="1"/>
              </p:cNvSpPr>
              <p:nvPr/>
            </p:nvSpPr>
            <p:spPr bwMode="auto">
              <a:xfrm>
                <a:off x="3675131" y="4189076"/>
                <a:ext cx="3963912" cy="395116"/>
              </a:xfrm>
              <a:prstGeom prst="rect">
                <a:avLst/>
              </a:prstGeom>
              <a:solidFill>
                <a:srgbClr val="CCFFCC"/>
              </a:solidFill>
              <a:ln w="12700" algn="ctr">
                <a:solidFill>
                  <a:schemeClr val="tx1"/>
                </a:solidFill>
                <a:miter lim="800000"/>
                <a:headEnd/>
                <a:tailEnd/>
              </a:ln>
            </p:spPr>
            <p:txBody>
              <a:bodyPr wrap="square" lIns="0" tIns="32424" rIns="0" bIns="32424">
                <a:spAutoFit/>
              </a:bodyPr>
              <a:lstStyle/>
              <a:p>
                <a:pPr algn="ctr" defTabSz="648891"/>
                <a:r>
                  <a:rPr lang="en-US" sz="750" b="1" u="sng" dirty="0">
                    <a:solidFill>
                      <a:schemeClr val="accent2"/>
                    </a:solidFill>
                    <a:latin typeface="Arial Narrow" pitchFamily="-92" charset="0"/>
                  </a:rPr>
                  <a:t>Isotope Accelerator Facilities</a:t>
                </a:r>
              </a:p>
              <a:p>
                <a:pPr marL="41672" algn="ctr" defTabSz="648891"/>
                <a:r>
                  <a:rPr lang="en-US" sz="750" b="1" dirty="0">
                    <a:latin typeface="Arial Narrow" pitchFamily="-92" charset="0"/>
                  </a:rPr>
                  <a:t>Arne Freyberger</a:t>
                </a:r>
              </a:p>
            </p:txBody>
          </p:sp>
          <p:sp>
            <p:nvSpPr>
              <p:cNvPr id="77" name="Text Box 73"/>
              <p:cNvSpPr txBox="1">
                <a:spLocks noChangeArrowheads="1"/>
              </p:cNvSpPr>
              <p:nvPr/>
            </p:nvSpPr>
            <p:spPr bwMode="auto">
              <a:xfrm>
                <a:off x="3675136" y="3113397"/>
                <a:ext cx="3950976" cy="395116"/>
              </a:xfrm>
              <a:prstGeom prst="rect">
                <a:avLst/>
              </a:prstGeom>
              <a:solidFill>
                <a:srgbClr val="CCFFCC"/>
              </a:solidFill>
              <a:ln w="12700" algn="ctr">
                <a:solidFill>
                  <a:schemeClr val="tx1"/>
                </a:solidFill>
                <a:miter lim="800000"/>
                <a:headEnd/>
                <a:tailEnd/>
              </a:ln>
            </p:spPr>
            <p:txBody>
              <a:bodyPr wrap="square" lIns="0" tIns="32424" rIns="0" bIns="32424">
                <a:spAutoFit/>
              </a:bodyPr>
              <a:lstStyle/>
              <a:p>
                <a:pPr algn="ctr" defTabSz="648891"/>
                <a:r>
                  <a:rPr lang="en-US" sz="750" b="1" u="sng" dirty="0">
                    <a:solidFill>
                      <a:schemeClr val="accent2"/>
                    </a:solidFill>
                    <a:latin typeface="Arial Narrow" pitchFamily="-92" charset="0"/>
                  </a:rPr>
                  <a:t>Radioisotope Production R&amp;D</a:t>
                </a:r>
              </a:p>
              <a:p>
                <a:pPr algn="ctr" defTabSz="648891"/>
                <a:r>
                  <a:rPr lang="en-US" sz="750" b="1" dirty="0">
                    <a:latin typeface="Arial Narrow" pitchFamily="-92" charset="0"/>
                  </a:rPr>
                  <a:t>Ethan Balkin</a:t>
                </a:r>
              </a:p>
            </p:txBody>
          </p:sp>
          <p:sp>
            <p:nvSpPr>
              <p:cNvPr id="78" name="Text Box 73"/>
              <p:cNvSpPr txBox="1">
                <a:spLocks noChangeArrowheads="1"/>
              </p:cNvSpPr>
              <p:nvPr/>
            </p:nvSpPr>
            <p:spPr bwMode="auto">
              <a:xfrm>
                <a:off x="3675191" y="3584123"/>
                <a:ext cx="3950920" cy="518237"/>
              </a:xfrm>
              <a:prstGeom prst="rect">
                <a:avLst/>
              </a:prstGeom>
              <a:solidFill>
                <a:srgbClr val="CCFFCC"/>
              </a:solidFill>
              <a:ln w="12700" algn="ctr">
                <a:solidFill>
                  <a:schemeClr val="tx1"/>
                </a:solidFill>
                <a:miter lim="800000"/>
                <a:headEnd/>
                <a:tailEnd/>
              </a:ln>
            </p:spPr>
            <p:txBody>
              <a:bodyPr wrap="square" lIns="0" tIns="32424" rIns="0" bIns="32424">
                <a:spAutoFit/>
              </a:bodyPr>
              <a:lstStyle/>
              <a:p>
                <a:pPr algn="ctr" defTabSz="648891"/>
                <a:r>
                  <a:rPr lang="en-US" sz="750" b="1" u="sng" dirty="0">
                    <a:solidFill>
                      <a:schemeClr val="accent2"/>
                    </a:solidFill>
                    <a:latin typeface="Arial Narrow" pitchFamily="-92" charset="0"/>
                  </a:rPr>
                  <a:t>Stable Isotopes</a:t>
                </a:r>
              </a:p>
              <a:p>
                <a:pPr algn="ctr" defTabSz="648891"/>
                <a:r>
                  <a:rPr lang="en-US" sz="750" b="1" dirty="0">
                    <a:latin typeface="Arial Narrow" pitchFamily="-92" charset="0"/>
                  </a:rPr>
                  <a:t>April Gillens</a:t>
                </a:r>
              </a:p>
              <a:p>
                <a:pPr algn="ctr" defTabSz="648891"/>
                <a:endParaRPr lang="en-US" sz="600" b="1" dirty="0">
                  <a:solidFill>
                    <a:srgbClr val="FF0000"/>
                  </a:solidFill>
                  <a:latin typeface="Arial Narrow" pitchFamily="-92" charset="0"/>
                </a:endParaRPr>
              </a:p>
            </p:txBody>
          </p:sp>
        </p:grpSp>
        <p:cxnSp>
          <p:nvCxnSpPr>
            <p:cNvPr id="71" name="Straight Connector 70"/>
            <p:cNvCxnSpPr>
              <a:cxnSpLocks/>
              <a:stCxn id="76" idx="2"/>
              <a:endCxn id="75" idx="0"/>
            </p:cNvCxnSpPr>
            <p:nvPr/>
          </p:nvCxnSpPr>
          <p:spPr bwMode="auto">
            <a:xfrm>
              <a:off x="5879580" y="4352357"/>
              <a:ext cx="4311" cy="97720"/>
            </a:xfrm>
            <a:prstGeom prst="line">
              <a:avLst/>
            </a:prstGeom>
            <a:noFill/>
            <a:ln w="9525" cap="flat" cmpd="sng" algn="ctr">
              <a:noFill/>
              <a:prstDash val="solid"/>
              <a:round/>
              <a:headEnd type="none" w="med" len="med"/>
              <a:tailEnd type="none" w="med" len="med"/>
            </a:ln>
            <a:effectLst/>
          </p:spPr>
        </p:cxnSp>
        <p:cxnSp>
          <p:nvCxnSpPr>
            <p:cNvPr id="72" name="Straight Connector 71"/>
            <p:cNvCxnSpPr/>
            <p:nvPr/>
          </p:nvCxnSpPr>
          <p:spPr bwMode="auto">
            <a:xfrm>
              <a:off x="7848600" y="5718018"/>
              <a:ext cx="914400" cy="914400"/>
            </a:xfrm>
            <a:prstGeom prst="line">
              <a:avLst/>
            </a:prstGeom>
            <a:noFill/>
            <a:ln w="9525" cap="flat" cmpd="sng" algn="ctr">
              <a:noFill/>
              <a:prstDash val="solid"/>
              <a:round/>
              <a:headEnd type="none" w="med" len="med"/>
              <a:tailEnd type="none" w="med" len="med"/>
            </a:ln>
            <a:effectLst/>
          </p:spPr>
        </p:cxnSp>
        <p:sp>
          <p:nvSpPr>
            <p:cNvPr id="73" name="Text Box 59"/>
            <p:cNvSpPr txBox="1">
              <a:spLocks noChangeArrowheads="1"/>
            </p:cNvSpPr>
            <p:nvPr/>
          </p:nvSpPr>
          <p:spPr bwMode="auto">
            <a:xfrm>
              <a:off x="3915295" y="4951613"/>
              <a:ext cx="3946239" cy="418299"/>
            </a:xfrm>
            <a:prstGeom prst="rect">
              <a:avLst/>
            </a:prstGeom>
            <a:solidFill>
              <a:srgbClr val="CCFFCC"/>
            </a:solidFill>
            <a:ln w="12700" algn="ctr">
              <a:solidFill>
                <a:schemeClr val="tx1"/>
              </a:solidFill>
              <a:miter lim="800000"/>
              <a:headEnd/>
              <a:tailEnd/>
            </a:ln>
          </p:spPr>
          <p:txBody>
            <a:bodyPr wrap="square" lIns="0" tIns="32424" rIns="0" bIns="32424">
              <a:spAutoFit/>
            </a:bodyPr>
            <a:lstStyle/>
            <a:p>
              <a:pPr algn="ctr" defTabSz="648891"/>
              <a:r>
                <a:rPr lang="en-US" sz="750" b="1" u="sng" dirty="0">
                  <a:solidFill>
                    <a:schemeClr val="accent2"/>
                  </a:solidFill>
                  <a:latin typeface="Arial Narrow" pitchFamily="-92" charset="0"/>
                </a:rPr>
                <a:t>Alternative Isotope Production</a:t>
              </a:r>
            </a:p>
            <a:p>
              <a:pPr algn="ctr" defTabSz="648891"/>
              <a:r>
                <a:rPr lang="en-US" sz="750" b="1" dirty="0">
                  <a:latin typeface="Arial Narrow" pitchFamily="-92" charset="0"/>
                </a:rPr>
                <a:t>David Bivans</a:t>
              </a:r>
            </a:p>
          </p:txBody>
        </p:sp>
      </p:grpSp>
      <p:sp>
        <p:nvSpPr>
          <p:cNvPr id="79" name="Rectangle 30"/>
          <p:cNvSpPr>
            <a:spLocks noChangeArrowheads="1"/>
          </p:cNvSpPr>
          <p:nvPr/>
        </p:nvSpPr>
        <p:spPr bwMode="auto">
          <a:xfrm rot="10800000" flipV="1">
            <a:off x="3904985" y="5549752"/>
            <a:ext cx="1636701" cy="332774"/>
          </a:xfrm>
          <a:prstGeom prst="rect">
            <a:avLst/>
          </a:prstGeom>
          <a:solidFill>
            <a:srgbClr val="CCFFCC"/>
          </a:solidFill>
          <a:ln w="12700">
            <a:solidFill>
              <a:schemeClr val="tx1"/>
            </a:solidFill>
            <a:miter lim="800000"/>
            <a:headEnd/>
            <a:tailEnd/>
          </a:ln>
        </p:spPr>
        <p:txBody>
          <a:bodyPr wrap="square" lIns="0" tIns="31523" rIns="0" bIns="31523">
            <a:spAutoFit/>
          </a:bodyPr>
          <a:lstStyle/>
          <a:p>
            <a:pPr algn="ctr" defTabSz="648891">
              <a:lnSpc>
                <a:spcPct val="110000"/>
              </a:lnSpc>
              <a:spcBef>
                <a:spcPts val="90"/>
              </a:spcBef>
              <a:spcAft>
                <a:spcPts val="90"/>
              </a:spcAft>
            </a:pPr>
            <a:r>
              <a:rPr lang="en-US" sz="750" b="1" u="sng" dirty="0">
                <a:solidFill>
                  <a:schemeClr val="accent2"/>
                </a:solidFill>
                <a:latin typeface="Arial Narrow" pitchFamily="-92" charset="0"/>
              </a:rPr>
              <a:t>Isotope Projects</a:t>
            </a:r>
          </a:p>
          <a:p>
            <a:pPr algn="ctr" defTabSz="648891">
              <a:lnSpc>
                <a:spcPct val="110000"/>
              </a:lnSpc>
              <a:spcBef>
                <a:spcPts val="90"/>
              </a:spcBef>
              <a:spcAft>
                <a:spcPts val="90"/>
              </a:spcAft>
            </a:pPr>
            <a:r>
              <a:rPr lang="en-US" sz="750" b="1" dirty="0">
                <a:latin typeface="Arial Narrow" pitchFamily="-92" charset="0"/>
              </a:rPr>
              <a:t>Khianne Jackson</a:t>
            </a:r>
          </a:p>
        </p:txBody>
      </p:sp>
      <p:sp>
        <p:nvSpPr>
          <p:cNvPr id="84" name="Text Box 59">
            <a:extLst>
              <a:ext uri="{FF2B5EF4-FFF2-40B4-BE49-F238E27FC236}">
                <a16:creationId xmlns:a16="http://schemas.microsoft.com/office/drawing/2014/main" id="{959B9586-933A-456C-96FE-781C082E1534}"/>
              </a:ext>
            </a:extLst>
          </p:cNvPr>
          <p:cNvSpPr txBox="1">
            <a:spLocks noChangeArrowheads="1"/>
          </p:cNvSpPr>
          <p:nvPr/>
        </p:nvSpPr>
        <p:spPr bwMode="auto">
          <a:xfrm>
            <a:off x="3897664" y="2782536"/>
            <a:ext cx="1618553" cy="296314"/>
          </a:xfrm>
          <a:prstGeom prst="rect">
            <a:avLst/>
          </a:prstGeom>
          <a:solidFill>
            <a:srgbClr val="CCFFCC"/>
          </a:solidFill>
          <a:ln w="12700" algn="ctr">
            <a:solidFill>
              <a:srgbClr val="FF0000"/>
            </a:solidFill>
            <a:miter lim="800000"/>
            <a:headEnd/>
            <a:tailEnd/>
          </a:ln>
        </p:spPr>
        <p:txBody>
          <a:bodyPr wrap="square" lIns="0" tIns="32424" rIns="0" bIns="32424">
            <a:spAutoFit/>
          </a:bodyPr>
          <a:lstStyle/>
          <a:p>
            <a:pPr algn="ctr" defTabSz="648891"/>
            <a:r>
              <a:rPr lang="en-US" sz="750" b="1" u="sng" dirty="0">
                <a:solidFill>
                  <a:schemeClr val="accent2"/>
                </a:solidFill>
                <a:latin typeface="Arial Narrow" pitchFamily="-92" charset="0"/>
              </a:rPr>
              <a:t>Isotope Program Operations</a:t>
            </a:r>
          </a:p>
          <a:p>
            <a:pPr algn="ctr" defTabSz="648891"/>
            <a:r>
              <a:rPr lang="en-US" sz="750" b="1" dirty="0">
                <a:solidFill>
                  <a:srgbClr val="FF0000"/>
                </a:solidFill>
                <a:latin typeface="Arial Narrow" pitchFamily="-92" charset="0"/>
              </a:rPr>
              <a:t>Vacant</a:t>
            </a:r>
          </a:p>
        </p:txBody>
      </p:sp>
      <p:sp>
        <p:nvSpPr>
          <p:cNvPr id="2" name="TextBox 1">
            <a:extLst>
              <a:ext uri="{FF2B5EF4-FFF2-40B4-BE49-F238E27FC236}">
                <a16:creationId xmlns:a16="http://schemas.microsoft.com/office/drawing/2014/main" id="{77FA3DF4-FE4D-4503-9EDF-9E3443A5CB57}"/>
              </a:ext>
            </a:extLst>
          </p:cNvPr>
          <p:cNvSpPr txBox="1"/>
          <p:nvPr/>
        </p:nvSpPr>
        <p:spPr>
          <a:xfrm>
            <a:off x="520364" y="193568"/>
            <a:ext cx="8260307" cy="1398845"/>
          </a:xfrm>
          <a:prstGeom prst="rect">
            <a:avLst/>
          </a:prstGeom>
        </p:spPr>
        <p:txBody>
          <a:bodyPr vert="horz" lIns="91440" tIns="45720" rIns="91440" bIns="45720" rtlCol="0" anchor="ctr">
            <a:normAutofit/>
          </a:bodyPr>
          <a:lstStyle>
            <a:defPPr>
              <a:defRPr lang="en-US"/>
            </a:defPPr>
            <a:lvl1pPr defTabSz="685800">
              <a:lnSpc>
                <a:spcPct val="90000"/>
              </a:lnSpc>
              <a:spcBef>
                <a:spcPct val="0"/>
              </a:spcBef>
              <a:buNone/>
              <a:defRPr sz="3600" b="1">
                <a:ea typeface="+mj-ea"/>
                <a:cs typeface="+mj-cs"/>
              </a:defRPr>
            </a:lvl1pPr>
            <a:lvl2pPr eaLnBrk="1" hangingPunct="1">
              <a:lnSpc>
                <a:spcPct val="85000"/>
              </a:lnSpc>
              <a:defRPr sz="3000">
                <a:solidFill>
                  <a:srgbClr val="006C3A"/>
                </a:solidFill>
                <a:latin typeface="Arial Black" pitchFamily="34" charset="0"/>
              </a:defRPr>
            </a:lvl2pPr>
            <a:lvl3pPr eaLnBrk="1" hangingPunct="1">
              <a:lnSpc>
                <a:spcPct val="85000"/>
              </a:lnSpc>
              <a:defRPr sz="3000">
                <a:solidFill>
                  <a:srgbClr val="006C3A"/>
                </a:solidFill>
                <a:latin typeface="Arial Black" pitchFamily="34" charset="0"/>
              </a:defRPr>
            </a:lvl3pPr>
            <a:lvl4pPr eaLnBrk="1" hangingPunct="1">
              <a:lnSpc>
                <a:spcPct val="85000"/>
              </a:lnSpc>
              <a:defRPr sz="3000">
                <a:solidFill>
                  <a:srgbClr val="006C3A"/>
                </a:solidFill>
                <a:latin typeface="Arial Black" pitchFamily="34" charset="0"/>
              </a:defRPr>
            </a:lvl4pPr>
            <a:lvl5pPr eaLnBrk="1" hangingPunct="1">
              <a:lnSpc>
                <a:spcPct val="85000"/>
              </a:lnSpc>
              <a:defRPr sz="3000">
                <a:solidFill>
                  <a:srgbClr val="006C3A"/>
                </a:solidFill>
                <a:latin typeface="Arial Black" pitchFamily="34" charset="0"/>
              </a:defRPr>
            </a:lvl5pPr>
            <a:lvl6pPr marL="457200" fontAlgn="base">
              <a:lnSpc>
                <a:spcPct val="85000"/>
              </a:lnSpc>
              <a:spcBef>
                <a:spcPct val="0"/>
              </a:spcBef>
              <a:spcAft>
                <a:spcPct val="0"/>
              </a:spcAft>
              <a:defRPr sz="3000">
                <a:solidFill>
                  <a:srgbClr val="006C3A"/>
                </a:solidFill>
                <a:latin typeface="Arial Black" pitchFamily="34" charset="0"/>
              </a:defRPr>
            </a:lvl6pPr>
            <a:lvl7pPr marL="914400" fontAlgn="base">
              <a:lnSpc>
                <a:spcPct val="85000"/>
              </a:lnSpc>
              <a:spcBef>
                <a:spcPct val="0"/>
              </a:spcBef>
              <a:spcAft>
                <a:spcPct val="0"/>
              </a:spcAft>
              <a:defRPr sz="3000">
                <a:solidFill>
                  <a:srgbClr val="006C3A"/>
                </a:solidFill>
                <a:latin typeface="Arial Black" pitchFamily="34" charset="0"/>
              </a:defRPr>
            </a:lvl7pPr>
            <a:lvl8pPr marL="1371600" fontAlgn="base">
              <a:lnSpc>
                <a:spcPct val="85000"/>
              </a:lnSpc>
              <a:spcBef>
                <a:spcPct val="0"/>
              </a:spcBef>
              <a:spcAft>
                <a:spcPct val="0"/>
              </a:spcAft>
              <a:defRPr sz="3000">
                <a:solidFill>
                  <a:srgbClr val="006C3A"/>
                </a:solidFill>
                <a:latin typeface="Arial Black" pitchFamily="34" charset="0"/>
              </a:defRPr>
            </a:lvl8pPr>
            <a:lvl9pPr marL="1828800" fontAlgn="base">
              <a:lnSpc>
                <a:spcPct val="85000"/>
              </a:lnSpc>
              <a:spcBef>
                <a:spcPct val="0"/>
              </a:spcBef>
              <a:spcAft>
                <a:spcPct val="0"/>
              </a:spcAft>
              <a:defRPr sz="3000">
                <a:solidFill>
                  <a:srgbClr val="006C3A"/>
                </a:solidFill>
                <a:latin typeface="Arial Black" pitchFamily="34" charset="0"/>
              </a:defRPr>
            </a:lvl9pPr>
          </a:lstStyle>
          <a:p>
            <a:r>
              <a:rPr lang="en-US" dirty="0"/>
              <a:t>Office of Isotope R&amp;D and Production SC-24.3</a:t>
            </a:r>
          </a:p>
        </p:txBody>
      </p:sp>
      <p:cxnSp>
        <p:nvCxnSpPr>
          <p:cNvPr id="39" name="Straight Arrow Connector 38">
            <a:extLst>
              <a:ext uri="{FF2B5EF4-FFF2-40B4-BE49-F238E27FC236}">
                <a16:creationId xmlns:a16="http://schemas.microsoft.com/office/drawing/2014/main" id="{E66B6384-0714-44E3-A8B5-11CADA9A479C}"/>
              </a:ext>
            </a:extLst>
          </p:cNvPr>
          <p:cNvCxnSpPr>
            <a:cxnSpLocks/>
          </p:cNvCxnSpPr>
          <p:nvPr/>
        </p:nvCxnSpPr>
        <p:spPr bwMode="auto">
          <a:xfrm flipH="1" flipV="1">
            <a:off x="5534369" y="3762240"/>
            <a:ext cx="911699" cy="7964"/>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49" name="Straight Arrow Connector 48">
            <a:extLst>
              <a:ext uri="{FF2B5EF4-FFF2-40B4-BE49-F238E27FC236}">
                <a16:creationId xmlns:a16="http://schemas.microsoft.com/office/drawing/2014/main" id="{D4C8652A-2DE1-42D6-8561-AED6D15D0690}"/>
              </a:ext>
            </a:extLst>
          </p:cNvPr>
          <p:cNvCxnSpPr>
            <a:cxnSpLocks/>
          </p:cNvCxnSpPr>
          <p:nvPr/>
        </p:nvCxnSpPr>
        <p:spPr bwMode="auto">
          <a:xfrm flipV="1">
            <a:off x="3502629" y="2324782"/>
            <a:ext cx="386046" cy="398791"/>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54" name="Straight Arrow Connector 53">
            <a:extLst>
              <a:ext uri="{FF2B5EF4-FFF2-40B4-BE49-F238E27FC236}">
                <a16:creationId xmlns:a16="http://schemas.microsoft.com/office/drawing/2014/main" id="{C3E0EC97-89F4-49C6-8F4E-9F5B34F2F744}"/>
              </a:ext>
            </a:extLst>
          </p:cNvPr>
          <p:cNvCxnSpPr>
            <a:cxnSpLocks/>
          </p:cNvCxnSpPr>
          <p:nvPr/>
        </p:nvCxnSpPr>
        <p:spPr bwMode="auto">
          <a:xfrm flipH="1">
            <a:off x="5534366" y="4571894"/>
            <a:ext cx="735404" cy="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55" name="Straight Arrow Connector 54">
            <a:extLst>
              <a:ext uri="{FF2B5EF4-FFF2-40B4-BE49-F238E27FC236}">
                <a16:creationId xmlns:a16="http://schemas.microsoft.com/office/drawing/2014/main" id="{3E3A5826-FA09-438F-B705-3D34D2452DEB}"/>
              </a:ext>
            </a:extLst>
          </p:cNvPr>
          <p:cNvCxnSpPr>
            <a:cxnSpLocks/>
          </p:cNvCxnSpPr>
          <p:nvPr/>
        </p:nvCxnSpPr>
        <p:spPr bwMode="auto">
          <a:xfrm flipH="1">
            <a:off x="5558791" y="5282989"/>
            <a:ext cx="907648" cy="296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56" name="Straight Arrow Connector 55">
            <a:extLst>
              <a:ext uri="{FF2B5EF4-FFF2-40B4-BE49-F238E27FC236}">
                <a16:creationId xmlns:a16="http://schemas.microsoft.com/office/drawing/2014/main" id="{A26FE951-5A93-44A7-AFB2-2B8F0CF868C4}"/>
              </a:ext>
            </a:extLst>
          </p:cNvPr>
          <p:cNvCxnSpPr>
            <a:cxnSpLocks/>
            <a:stCxn id="83" idx="3"/>
          </p:cNvCxnSpPr>
          <p:nvPr/>
        </p:nvCxnSpPr>
        <p:spPr bwMode="auto">
          <a:xfrm>
            <a:off x="2547731" y="4057164"/>
            <a:ext cx="1340945" cy="3257"/>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62" name="Straight Arrow Connector 61">
            <a:extLst>
              <a:ext uri="{FF2B5EF4-FFF2-40B4-BE49-F238E27FC236}">
                <a16:creationId xmlns:a16="http://schemas.microsoft.com/office/drawing/2014/main" id="{69B7F88F-945A-4E79-B21D-270372D7EF70}"/>
              </a:ext>
            </a:extLst>
          </p:cNvPr>
          <p:cNvCxnSpPr>
            <a:cxnSpLocks/>
          </p:cNvCxnSpPr>
          <p:nvPr/>
        </p:nvCxnSpPr>
        <p:spPr bwMode="auto">
          <a:xfrm>
            <a:off x="3668667" y="4915391"/>
            <a:ext cx="220009" cy="3986"/>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63" name="Straight Arrow Connector 62">
            <a:extLst>
              <a:ext uri="{FF2B5EF4-FFF2-40B4-BE49-F238E27FC236}">
                <a16:creationId xmlns:a16="http://schemas.microsoft.com/office/drawing/2014/main" id="{C887AEFF-CF0F-41DE-AAFF-B73E41F2B3FB}"/>
              </a:ext>
            </a:extLst>
          </p:cNvPr>
          <p:cNvCxnSpPr>
            <a:cxnSpLocks/>
          </p:cNvCxnSpPr>
          <p:nvPr/>
        </p:nvCxnSpPr>
        <p:spPr bwMode="auto">
          <a:xfrm>
            <a:off x="2443351" y="5716139"/>
            <a:ext cx="1454312" cy="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pic>
        <p:nvPicPr>
          <p:cNvPr id="68" name="Picture 67">
            <a:extLst>
              <a:ext uri="{FF2B5EF4-FFF2-40B4-BE49-F238E27FC236}">
                <a16:creationId xmlns:a16="http://schemas.microsoft.com/office/drawing/2014/main" id="{EBE9905F-A687-4825-85CE-0AF04269DBB0}"/>
              </a:ext>
            </a:extLst>
          </p:cNvPr>
          <p:cNvPicPr>
            <a:picLocks noChangeAspect="1"/>
          </p:cNvPicPr>
          <p:nvPr/>
        </p:nvPicPr>
        <p:blipFill>
          <a:blip r:embed="rId3"/>
          <a:stretch>
            <a:fillRect/>
          </a:stretch>
        </p:blipFill>
        <p:spPr>
          <a:xfrm>
            <a:off x="1859842" y="1663802"/>
            <a:ext cx="758135" cy="991409"/>
          </a:xfrm>
          <a:prstGeom prst="rect">
            <a:avLst/>
          </a:prstGeom>
          <a:ln w="12700">
            <a:solidFill>
              <a:schemeClr val="tx1"/>
            </a:solidFill>
          </a:ln>
        </p:spPr>
      </p:pic>
      <p:pic>
        <p:nvPicPr>
          <p:cNvPr id="80" name="Picture 79">
            <a:extLst>
              <a:ext uri="{FF2B5EF4-FFF2-40B4-BE49-F238E27FC236}">
                <a16:creationId xmlns:a16="http://schemas.microsoft.com/office/drawing/2014/main" id="{071D2EC1-2003-41E4-B4CE-10FE0364C686}"/>
              </a:ext>
            </a:extLst>
          </p:cNvPr>
          <p:cNvPicPr>
            <a:picLocks noChangeAspect="1"/>
          </p:cNvPicPr>
          <p:nvPr/>
        </p:nvPicPr>
        <p:blipFill>
          <a:blip r:embed="rId4"/>
          <a:stretch>
            <a:fillRect/>
          </a:stretch>
        </p:blipFill>
        <p:spPr>
          <a:xfrm>
            <a:off x="2836183" y="2552369"/>
            <a:ext cx="666446" cy="822960"/>
          </a:xfrm>
          <a:prstGeom prst="rect">
            <a:avLst/>
          </a:prstGeom>
          <a:ln w="12700">
            <a:solidFill>
              <a:srgbClr val="FF0000"/>
            </a:solidFill>
          </a:ln>
        </p:spPr>
      </p:pic>
      <p:pic>
        <p:nvPicPr>
          <p:cNvPr id="81" name="Picture 80">
            <a:extLst>
              <a:ext uri="{FF2B5EF4-FFF2-40B4-BE49-F238E27FC236}">
                <a16:creationId xmlns:a16="http://schemas.microsoft.com/office/drawing/2014/main" id="{CCF3C5C0-9093-4051-9609-C1975A3D2807}"/>
              </a:ext>
            </a:extLst>
          </p:cNvPr>
          <p:cNvPicPr>
            <a:picLocks noChangeAspect="1"/>
          </p:cNvPicPr>
          <p:nvPr/>
        </p:nvPicPr>
        <p:blipFill>
          <a:blip r:embed="rId5"/>
          <a:stretch>
            <a:fillRect/>
          </a:stretch>
        </p:blipFill>
        <p:spPr>
          <a:xfrm>
            <a:off x="1825710" y="5075870"/>
            <a:ext cx="617641" cy="754380"/>
          </a:xfrm>
          <a:prstGeom prst="rect">
            <a:avLst/>
          </a:prstGeom>
          <a:ln w="12700">
            <a:solidFill>
              <a:srgbClr val="FF0000"/>
            </a:solidFill>
          </a:ln>
        </p:spPr>
      </p:pic>
      <p:pic>
        <p:nvPicPr>
          <p:cNvPr id="82" name="Picture 81">
            <a:extLst>
              <a:ext uri="{FF2B5EF4-FFF2-40B4-BE49-F238E27FC236}">
                <a16:creationId xmlns:a16="http://schemas.microsoft.com/office/drawing/2014/main" id="{58BF8109-FCEE-437D-AF48-0CDB7A4ADD01}"/>
              </a:ext>
            </a:extLst>
          </p:cNvPr>
          <p:cNvPicPr>
            <a:picLocks noChangeAspect="1"/>
          </p:cNvPicPr>
          <p:nvPr/>
        </p:nvPicPr>
        <p:blipFill>
          <a:blip r:embed="rId6"/>
          <a:stretch>
            <a:fillRect/>
          </a:stretch>
        </p:blipFill>
        <p:spPr>
          <a:xfrm>
            <a:off x="3023242" y="4452058"/>
            <a:ext cx="642429" cy="642429"/>
          </a:xfrm>
          <a:prstGeom prst="rect">
            <a:avLst/>
          </a:prstGeom>
          <a:ln w="12700">
            <a:solidFill>
              <a:schemeClr val="tx1"/>
            </a:solidFill>
          </a:ln>
        </p:spPr>
      </p:pic>
      <p:pic>
        <p:nvPicPr>
          <p:cNvPr id="83" name="Picture 82">
            <a:extLst>
              <a:ext uri="{FF2B5EF4-FFF2-40B4-BE49-F238E27FC236}">
                <a16:creationId xmlns:a16="http://schemas.microsoft.com/office/drawing/2014/main" id="{66A8E9B6-9501-41B2-A369-0C89CBF6F6A0}"/>
              </a:ext>
            </a:extLst>
          </p:cNvPr>
          <p:cNvPicPr>
            <a:picLocks noChangeAspect="1"/>
          </p:cNvPicPr>
          <p:nvPr/>
        </p:nvPicPr>
        <p:blipFill>
          <a:blip r:embed="rId7"/>
          <a:stretch>
            <a:fillRect/>
          </a:stretch>
        </p:blipFill>
        <p:spPr>
          <a:xfrm>
            <a:off x="1930090" y="3671944"/>
            <a:ext cx="617641" cy="770441"/>
          </a:xfrm>
          <a:prstGeom prst="rect">
            <a:avLst/>
          </a:prstGeom>
          <a:ln w="12700">
            <a:solidFill>
              <a:srgbClr val="FF0000"/>
            </a:solidFill>
          </a:ln>
        </p:spPr>
      </p:pic>
      <p:pic>
        <p:nvPicPr>
          <p:cNvPr id="85" name="Picture 3" descr="image001">
            <a:extLst>
              <a:ext uri="{FF2B5EF4-FFF2-40B4-BE49-F238E27FC236}">
                <a16:creationId xmlns:a16="http://schemas.microsoft.com/office/drawing/2014/main" id="{0770C740-0CCA-4707-893F-934B9F947038}"/>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456094" y="3088696"/>
            <a:ext cx="655799" cy="822960"/>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pic>
        <p:nvPicPr>
          <p:cNvPr id="86" name="Picture 85">
            <a:extLst>
              <a:ext uri="{FF2B5EF4-FFF2-40B4-BE49-F238E27FC236}">
                <a16:creationId xmlns:a16="http://schemas.microsoft.com/office/drawing/2014/main" id="{10B739C2-6B03-4DA6-A0AE-67A79E8F1329}"/>
              </a:ext>
            </a:extLst>
          </p:cNvPr>
          <p:cNvPicPr>
            <a:picLocks noChangeAspect="1"/>
          </p:cNvPicPr>
          <p:nvPr/>
        </p:nvPicPr>
        <p:blipFill>
          <a:blip r:embed="rId9"/>
          <a:stretch>
            <a:fillRect/>
          </a:stretch>
        </p:blipFill>
        <p:spPr>
          <a:xfrm>
            <a:off x="5867320" y="4194704"/>
            <a:ext cx="565402" cy="754380"/>
          </a:xfrm>
          <a:prstGeom prst="rect">
            <a:avLst/>
          </a:prstGeom>
          <a:ln w="12700">
            <a:solidFill>
              <a:schemeClr val="tx1"/>
            </a:solidFill>
          </a:ln>
        </p:spPr>
      </p:pic>
      <p:pic>
        <p:nvPicPr>
          <p:cNvPr id="87" name="Picture 86">
            <a:extLst>
              <a:ext uri="{FF2B5EF4-FFF2-40B4-BE49-F238E27FC236}">
                <a16:creationId xmlns:a16="http://schemas.microsoft.com/office/drawing/2014/main" id="{FBDC79FF-085B-4E49-A365-1A5C5E6F6934}"/>
              </a:ext>
            </a:extLst>
          </p:cNvPr>
          <p:cNvPicPr>
            <a:picLocks noChangeAspect="1"/>
          </p:cNvPicPr>
          <p:nvPr/>
        </p:nvPicPr>
        <p:blipFill>
          <a:blip r:embed="rId10"/>
          <a:stretch>
            <a:fillRect/>
          </a:stretch>
        </p:blipFill>
        <p:spPr>
          <a:xfrm>
            <a:off x="6445894" y="5063555"/>
            <a:ext cx="615668" cy="822960"/>
          </a:xfrm>
          <a:prstGeom prst="rect">
            <a:avLst/>
          </a:prstGeom>
          <a:ln w="12700">
            <a:solidFill>
              <a:srgbClr val="FF0000"/>
            </a:solidFill>
          </a:ln>
        </p:spPr>
      </p:pic>
      <p:cxnSp>
        <p:nvCxnSpPr>
          <p:cNvPr id="94" name="Straight Arrow Connector 93">
            <a:extLst>
              <a:ext uri="{FF2B5EF4-FFF2-40B4-BE49-F238E27FC236}">
                <a16:creationId xmlns:a16="http://schemas.microsoft.com/office/drawing/2014/main" id="{A8B489FC-529A-4B1E-85F7-48E8F453F15B}"/>
              </a:ext>
            </a:extLst>
          </p:cNvPr>
          <p:cNvCxnSpPr>
            <a:cxnSpLocks/>
          </p:cNvCxnSpPr>
          <p:nvPr/>
        </p:nvCxnSpPr>
        <p:spPr bwMode="auto">
          <a:xfrm flipH="1" flipV="1">
            <a:off x="5516216" y="2031937"/>
            <a:ext cx="971652" cy="124697"/>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pic>
        <p:nvPicPr>
          <p:cNvPr id="51" name="Picture 50">
            <a:extLst>
              <a:ext uri="{FF2B5EF4-FFF2-40B4-BE49-F238E27FC236}">
                <a16:creationId xmlns:a16="http://schemas.microsoft.com/office/drawing/2014/main" id="{340E044F-F388-4AC2-ABF3-458C21BB5FA2}"/>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6891" b="12109"/>
          <a:stretch/>
        </p:blipFill>
        <p:spPr bwMode="auto">
          <a:xfrm>
            <a:off x="6475305" y="1963622"/>
            <a:ext cx="609595" cy="818913"/>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74136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82388" y="543197"/>
            <a:ext cx="7442519" cy="1502647"/>
          </a:xfrm>
          <a:prstGeom prst="rect">
            <a:avLst/>
          </a:prstGeom>
        </p:spPr>
        <p:txBody>
          <a:bodyPr vert="horz" lIns="91440" tIns="45720" rIns="91440" bIns="45720" rtlCol="0" anchor="ctr">
            <a:normAutofit/>
          </a:bodyPr>
          <a:lstStyle/>
          <a:p>
            <a:r>
              <a:rPr dirty="0"/>
              <a:t>Office of Principal Deputy Director (SC-2)</a:t>
            </a:r>
          </a:p>
        </p:txBody>
      </p:sp>
      <p:sp>
        <p:nvSpPr>
          <p:cNvPr id="4" name="object 4"/>
          <p:cNvSpPr/>
          <p:nvPr/>
        </p:nvSpPr>
        <p:spPr>
          <a:xfrm>
            <a:off x="3247549" y="2023967"/>
            <a:ext cx="2648903" cy="410766"/>
          </a:xfrm>
          <a:custGeom>
            <a:avLst/>
            <a:gdLst/>
            <a:ahLst/>
            <a:cxnLst/>
            <a:rect l="l" t="t" r="r" b="b"/>
            <a:pathLst>
              <a:path w="4709159" h="730250">
                <a:moveTo>
                  <a:pt x="0" y="729996"/>
                </a:moveTo>
                <a:lnTo>
                  <a:pt x="4709160" y="729996"/>
                </a:lnTo>
                <a:lnTo>
                  <a:pt x="4709160" y="0"/>
                </a:lnTo>
                <a:lnTo>
                  <a:pt x="0" y="0"/>
                </a:lnTo>
                <a:lnTo>
                  <a:pt x="0" y="729996"/>
                </a:lnTo>
                <a:close/>
              </a:path>
            </a:pathLst>
          </a:custGeom>
          <a:solidFill>
            <a:srgbClr val="DAE2F3"/>
          </a:solidFill>
        </p:spPr>
        <p:txBody>
          <a:bodyPr wrap="square" lIns="0" tIns="0" rIns="0" bIns="0" rtlCol="0"/>
          <a:lstStyle/>
          <a:p>
            <a:endParaRPr sz="900"/>
          </a:p>
        </p:txBody>
      </p:sp>
      <p:sp>
        <p:nvSpPr>
          <p:cNvPr id="5" name="object 5"/>
          <p:cNvSpPr/>
          <p:nvPr/>
        </p:nvSpPr>
        <p:spPr>
          <a:xfrm>
            <a:off x="3247549" y="2023967"/>
            <a:ext cx="2648903" cy="410766"/>
          </a:xfrm>
          <a:custGeom>
            <a:avLst/>
            <a:gdLst/>
            <a:ahLst/>
            <a:cxnLst/>
            <a:rect l="l" t="t" r="r" b="b"/>
            <a:pathLst>
              <a:path w="4709159" h="730250">
                <a:moveTo>
                  <a:pt x="0" y="729996"/>
                </a:moveTo>
                <a:lnTo>
                  <a:pt x="4709160" y="729996"/>
                </a:lnTo>
                <a:lnTo>
                  <a:pt x="4709160" y="0"/>
                </a:lnTo>
                <a:lnTo>
                  <a:pt x="0" y="0"/>
                </a:lnTo>
                <a:lnTo>
                  <a:pt x="0" y="729996"/>
                </a:lnTo>
                <a:close/>
              </a:path>
            </a:pathLst>
          </a:custGeom>
          <a:ln w="12192">
            <a:solidFill>
              <a:srgbClr val="2E528F"/>
            </a:solidFill>
          </a:ln>
        </p:spPr>
        <p:txBody>
          <a:bodyPr wrap="square" lIns="0" tIns="0" rIns="0" bIns="0" rtlCol="0"/>
          <a:lstStyle/>
          <a:p>
            <a:endParaRPr sz="900"/>
          </a:p>
        </p:txBody>
      </p:sp>
      <p:sp>
        <p:nvSpPr>
          <p:cNvPr id="6" name="object 6"/>
          <p:cNvSpPr txBox="1"/>
          <p:nvPr/>
        </p:nvSpPr>
        <p:spPr>
          <a:xfrm>
            <a:off x="3627167" y="2033254"/>
            <a:ext cx="1890951" cy="353823"/>
          </a:xfrm>
          <a:prstGeom prst="rect">
            <a:avLst/>
          </a:prstGeom>
        </p:spPr>
        <p:txBody>
          <a:bodyPr vert="horz" wrap="square" lIns="0" tIns="7501" rIns="0" bIns="0" rtlCol="0">
            <a:spAutoFit/>
          </a:bodyPr>
          <a:lstStyle/>
          <a:p>
            <a:pPr marL="7144">
              <a:spcBef>
                <a:spcPts val="59"/>
              </a:spcBef>
            </a:pPr>
            <a:r>
              <a:rPr sz="1125" b="1" spc="-3" dirty="0">
                <a:latin typeface="Calibri"/>
                <a:cs typeface="Calibri"/>
              </a:rPr>
              <a:t>Principal Deputy </a:t>
            </a:r>
            <a:r>
              <a:rPr sz="1125" b="1" spc="-6" dirty="0">
                <a:latin typeface="Calibri"/>
                <a:cs typeface="Calibri"/>
              </a:rPr>
              <a:t>Director</a:t>
            </a:r>
            <a:r>
              <a:rPr sz="1125" b="1" spc="-28" dirty="0">
                <a:latin typeface="Calibri"/>
                <a:cs typeface="Calibri"/>
              </a:rPr>
              <a:t> </a:t>
            </a:r>
            <a:r>
              <a:rPr sz="1125" b="1" dirty="0">
                <a:latin typeface="Calibri"/>
                <a:cs typeface="Calibri"/>
              </a:rPr>
              <a:t>(SC-2)</a:t>
            </a:r>
            <a:endParaRPr sz="1125" dirty="0">
              <a:latin typeface="Calibri"/>
              <a:cs typeface="Calibri"/>
            </a:endParaRPr>
          </a:p>
          <a:p>
            <a:pPr marL="432197"/>
            <a:r>
              <a:rPr sz="1125" spc="-6" dirty="0">
                <a:latin typeface="Calibri"/>
                <a:cs typeface="Calibri"/>
              </a:rPr>
              <a:t>J. </a:t>
            </a:r>
            <a:r>
              <a:rPr sz="1125" spc="-3" dirty="0">
                <a:latin typeface="Calibri"/>
                <a:cs typeface="Calibri"/>
              </a:rPr>
              <a:t>Stephen</a:t>
            </a:r>
            <a:r>
              <a:rPr sz="1125" spc="-37" dirty="0">
                <a:latin typeface="Calibri"/>
                <a:cs typeface="Calibri"/>
              </a:rPr>
              <a:t> </a:t>
            </a:r>
            <a:r>
              <a:rPr sz="1125" dirty="0">
                <a:latin typeface="Calibri"/>
                <a:cs typeface="Calibri"/>
              </a:rPr>
              <a:t>Binkley</a:t>
            </a:r>
          </a:p>
        </p:txBody>
      </p:sp>
      <p:sp>
        <p:nvSpPr>
          <p:cNvPr id="7" name="object 7"/>
          <p:cNvSpPr/>
          <p:nvPr/>
        </p:nvSpPr>
        <p:spPr>
          <a:xfrm>
            <a:off x="2402299" y="2712339"/>
            <a:ext cx="911543" cy="372190"/>
          </a:xfrm>
          <a:custGeom>
            <a:avLst/>
            <a:gdLst/>
            <a:ahLst/>
            <a:cxnLst/>
            <a:rect l="l" t="t" r="r" b="b"/>
            <a:pathLst>
              <a:path w="1620520" h="661669">
                <a:moveTo>
                  <a:pt x="0" y="661415"/>
                </a:moveTo>
                <a:lnTo>
                  <a:pt x="1620012" y="661415"/>
                </a:lnTo>
                <a:lnTo>
                  <a:pt x="1620012" y="0"/>
                </a:lnTo>
                <a:lnTo>
                  <a:pt x="0" y="0"/>
                </a:lnTo>
                <a:lnTo>
                  <a:pt x="0" y="661415"/>
                </a:lnTo>
                <a:close/>
              </a:path>
            </a:pathLst>
          </a:custGeom>
          <a:solidFill>
            <a:srgbClr val="DAE2F3"/>
          </a:solidFill>
        </p:spPr>
        <p:txBody>
          <a:bodyPr wrap="square" lIns="0" tIns="0" rIns="0" bIns="0" rtlCol="0"/>
          <a:lstStyle/>
          <a:p>
            <a:endParaRPr sz="900"/>
          </a:p>
        </p:txBody>
      </p:sp>
      <p:sp>
        <p:nvSpPr>
          <p:cNvPr id="8" name="object 8"/>
          <p:cNvSpPr/>
          <p:nvPr/>
        </p:nvSpPr>
        <p:spPr>
          <a:xfrm>
            <a:off x="2402299" y="2712339"/>
            <a:ext cx="911543" cy="372190"/>
          </a:xfrm>
          <a:custGeom>
            <a:avLst/>
            <a:gdLst/>
            <a:ahLst/>
            <a:cxnLst/>
            <a:rect l="l" t="t" r="r" b="b"/>
            <a:pathLst>
              <a:path w="1620520" h="661669">
                <a:moveTo>
                  <a:pt x="0" y="661415"/>
                </a:moveTo>
                <a:lnTo>
                  <a:pt x="1620012" y="661415"/>
                </a:lnTo>
                <a:lnTo>
                  <a:pt x="1620012" y="0"/>
                </a:lnTo>
                <a:lnTo>
                  <a:pt x="0" y="0"/>
                </a:lnTo>
                <a:lnTo>
                  <a:pt x="0" y="661415"/>
                </a:lnTo>
                <a:close/>
              </a:path>
            </a:pathLst>
          </a:custGeom>
          <a:ln w="12191">
            <a:solidFill>
              <a:srgbClr val="2E528F"/>
            </a:solidFill>
          </a:ln>
        </p:spPr>
        <p:txBody>
          <a:bodyPr wrap="square" lIns="0" tIns="0" rIns="0" bIns="0" rtlCol="0"/>
          <a:lstStyle/>
          <a:p>
            <a:endParaRPr sz="900"/>
          </a:p>
        </p:txBody>
      </p:sp>
      <p:sp>
        <p:nvSpPr>
          <p:cNvPr id="9" name="object 9"/>
          <p:cNvSpPr txBox="1"/>
          <p:nvPr/>
        </p:nvSpPr>
        <p:spPr>
          <a:xfrm>
            <a:off x="2482455" y="2725770"/>
            <a:ext cx="750451" cy="293422"/>
          </a:xfrm>
          <a:prstGeom prst="rect">
            <a:avLst/>
          </a:prstGeom>
        </p:spPr>
        <p:txBody>
          <a:bodyPr vert="horz" wrap="square" lIns="0" tIns="7501" rIns="0" bIns="0" rtlCol="0">
            <a:spAutoFit/>
          </a:bodyPr>
          <a:lstStyle/>
          <a:p>
            <a:pPr marL="7144" marR="2858" algn="ctr">
              <a:spcBef>
                <a:spcPts val="59"/>
              </a:spcBef>
            </a:pPr>
            <a:r>
              <a:rPr sz="619" b="1" dirty="0">
                <a:latin typeface="Calibri"/>
                <a:cs typeface="Calibri"/>
              </a:rPr>
              <a:t>Office </a:t>
            </a:r>
            <a:r>
              <a:rPr sz="619" b="1" spc="-3" dirty="0">
                <a:latin typeface="Calibri"/>
                <a:cs typeface="Calibri"/>
              </a:rPr>
              <a:t>of</a:t>
            </a:r>
            <a:r>
              <a:rPr sz="619" b="1" spc="-45" dirty="0">
                <a:latin typeface="Calibri"/>
                <a:cs typeface="Calibri"/>
              </a:rPr>
              <a:t> </a:t>
            </a:r>
            <a:r>
              <a:rPr sz="619" b="1" spc="-3" dirty="0">
                <a:latin typeface="Calibri"/>
                <a:cs typeface="Calibri"/>
              </a:rPr>
              <a:t>Management  </a:t>
            </a:r>
            <a:r>
              <a:rPr sz="619" b="1" dirty="0">
                <a:latin typeface="Calibri"/>
                <a:cs typeface="Calibri"/>
              </a:rPr>
              <a:t>(SC-22)</a:t>
            </a:r>
            <a:endParaRPr sz="619">
              <a:latin typeface="Calibri"/>
              <a:cs typeface="Calibri"/>
            </a:endParaRPr>
          </a:p>
          <a:p>
            <a:pPr algn="ctr">
              <a:lnSpc>
                <a:spcPct val="100000"/>
              </a:lnSpc>
            </a:pPr>
            <a:r>
              <a:rPr sz="619" spc="-3" dirty="0">
                <a:latin typeface="Calibri"/>
                <a:cs typeface="Calibri"/>
              </a:rPr>
              <a:t>Paul</a:t>
            </a:r>
            <a:r>
              <a:rPr sz="619" spc="-20" dirty="0">
                <a:latin typeface="Calibri"/>
                <a:cs typeface="Calibri"/>
              </a:rPr>
              <a:t> </a:t>
            </a:r>
            <a:r>
              <a:rPr sz="619" dirty="0">
                <a:latin typeface="Calibri"/>
                <a:cs typeface="Calibri"/>
              </a:rPr>
              <a:t>Shlesinger</a:t>
            </a:r>
            <a:endParaRPr sz="619">
              <a:latin typeface="Calibri"/>
              <a:cs typeface="Calibri"/>
            </a:endParaRPr>
          </a:p>
        </p:txBody>
      </p:sp>
      <p:sp>
        <p:nvSpPr>
          <p:cNvPr id="10" name="object 10"/>
          <p:cNvSpPr/>
          <p:nvPr/>
        </p:nvSpPr>
        <p:spPr>
          <a:xfrm>
            <a:off x="4319970" y="2713197"/>
            <a:ext cx="1138714" cy="361117"/>
          </a:xfrm>
          <a:custGeom>
            <a:avLst/>
            <a:gdLst/>
            <a:ahLst/>
            <a:cxnLst/>
            <a:rect l="l" t="t" r="r" b="b"/>
            <a:pathLst>
              <a:path w="2024379" h="641985">
                <a:moveTo>
                  <a:pt x="0" y="641603"/>
                </a:moveTo>
                <a:lnTo>
                  <a:pt x="2023872" y="641603"/>
                </a:lnTo>
                <a:lnTo>
                  <a:pt x="2023872" y="0"/>
                </a:lnTo>
                <a:lnTo>
                  <a:pt x="0" y="0"/>
                </a:lnTo>
                <a:lnTo>
                  <a:pt x="0" y="641603"/>
                </a:lnTo>
                <a:close/>
              </a:path>
            </a:pathLst>
          </a:custGeom>
          <a:solidFill>
            <a:srgbClr val="DAE2F3"/>
          </a:solidFill>
        </p:spPr>
        <p:txBody>
          <a:bodyPr wrap="square" lIns="0" tIns="0" rIns="0" bIns="0" rtlCol="0"/>
          <a:lstStyle/>
          <a:p>
            <a:endParaRPr sz="900"/>
          </a:p>
        </p:txBody>
      </p:sp>
      <p:sp>
        <p:nvSpPr>
          <p:cNvPr id="11" name="object 11"/>
          <p:cNvSpPr/>
          <p:nvPr/>
        </p:nvSpPr>
        <p:spPr>
          <a:xfrm>
            <a:off x="4319970" y="2713197"/>
            <a:ext cx="1138714" cy="361117"/>
          </a:xfrm>
          <a:custGeom>
            <a:avLst/>
            <a:gdLst/>
            <a:ahLst/>
            <a:cxnLst/>
            <a:rect l="l" t="t" r="r" b="b"/>
            <a:pathLst>
              <a:path w="2024379" h="641985">
                <a:moveTo>
                  <a:pt x="0" y="641603"/>
                </a:moveTo>
                <a:lnTo>
                  <a:pt x="2023872" y="641603"/>
                </a:lnTo>
                <a:lnTo>
                  <a:pt x="2023872" y="0"/>
                </a:lnTo>
                <a:lnTo>
                  <a:pt x="0" y="0"/>
                </a:lnTo>
                <a:lnTo>
                  <a:pt x="0" y="641603"/>
                </a:lnTo>
                <a:close/>
              </a:path>
            </a:pathLst>
          </a:custGeom>
          <a:ln w="12192">
            <a:solidFill>
              <a:srgbClr val="2E528F"/>
            </a:solidFill>
          </a:ln>
        </p:spPr>
        <p:txBody>
          <a:bodyPr wrap="square" lIns="0" tIns="0" rIns="0" bIns="0" rtlCol="0"/>
          <a:lstStyle/>
          <a:p>
            <a:endParaRPr sz="900"/>
          </a:p>
        </p:txBody>
      </p:sp>
      <p:sp>
        <p:nvSpPr>
          <p:cNvPr id="12" name="object 12"/>
          <p:cNvSpPr txBox="1"/>
          <p:nvPr/>
        </p:nvSpPr>
        <p:spPr>
          <a:xfrm>
            <a:off x="4503848" y="2726627"/>
            <a:ext cx="770811" cy="198139"/>
          </a:xfrm>
          <a:prstGeom prst="rect">
            <a:avLst/>
          </a:prstGeom>
        </p:spPr>
        <p:txBody>
          <a:bodyPr vert="horz" wrap="square" lIns="0" tIns="7501" rIns="0" bIns="0" rtlCol="0">
            <a:spAutoFit/>
          </a:bodyPr>
          <a:lstStyle/>
          <a:p>
            <a:pPr marL="7144" marR="2858" algn="ctr">
              <a:spcBef>
                <a:spcPts val="59"/>
              </a:spcBef>
            </a:pPr>
            <a:r>
              <a:rPr sz="619" b="1" dirty="0">
                <a:latin typeface="Calibri"/>
                <a:cs typeface="Calibri"/>
              </a:rPr>
              <a:t>Office </a:t>
            </a:r>
            <a:r>
              <a:rPr sz="619" b="1" spc="-3" dirty="0">
                <a:latin typeface="Calibri"/>
                <a:cs typeface="Calibri"/>
              </a:rPr>
              <a:t>of </a:t>
            </a:r>
            <a:r>
              <a:rPr sz="619" b="1" dirty="0">
                <a:latin typeface="Calibri"/>
                <a:cs typeface="Calibri"/>
              </a:rPr>
              <a:t>Engineering</a:t>
            </a:r>
            <a:r>
              <a:rPr sz="619" b="1" spc="-62" dirty="0">
                <a:latin typeface="Calibri"/>
                <a:cs typeface="Calibri"/>
              </a:rPr>
              <a:t> </a:t>
            </a:r>
            <a:r>
              <a:rPr sz="619" b="1" dirty="0">
                <a:latin typeface="Calibri"/>
                <a:cs typeface="Calibri"/>
              </a:rPr>
              <a:t>&amp;  </a:t>
            </a:r>
            <a:r>
              <a:rPr sz="619" b="1" spc="-3" dirty="0">
                <a:latin typeface="Calibri"/>
                <a:cs typeface="Calibri"/>
              </a:rPr>
              <a:t>Technology </a:t>
            </a:r>
            <a:r>
              <a:rPr sz="619" b="1" dirty="0">
                <a:latin typeface="Calibri"/>
                <a:cs typeface="Calibri"/>
              </a:rPr>
              <a:t>(SC-24)  </a:t>
            </a:r>
            <a:endParaRPr sz="619" dirty="0">
              <a:latin typeface="Calibri"/>
              <a:cs typeface="Calibri"/>
            </a:endParaRPr>
          </a:p>
        </p:txBody>
      </p:sp>
      <p:sp>
        <p:nvSpPr>
          <p:cNvPr id="13" name="object 13"/>
          <p:cNvSpPr/>
          <p:nvPr/>
        </p:nvSpPr>
        <p:spPr>
          <a:xfrm>
            <a:off x="6067901" y="3673316"/>
            <a:ext cx="1365885" cy="445056"/>
          </a:xfrm>
          <a:custGeom>
            <a:avLst/>
            <a:gdLst/>
            <a:ahLst/>
            <a:cxnLst/>
            <a:rect l="l" t="t" r="r" b="b"/>
            <a:pathLst>
              <a:path w="2428240" h="791210">
                <a:moveTo>
                  <a:pt x="0" y="790956"/>
                </a:moveTo>
                <a:lnTo>
                  <a:pt x="2427731" y="790956"/>
                </a:lnTo>
                <a:lnTo>
                  <a:pt x="2427731" y="0"/>
                </a:lnTo>
                <a:lnTo>
                  <a:pt x="0" y="0"/>
                </a:lnTo>
                <a:lnTo>
                  <a:pt x="0" y="790956"/>
                </a:lnTo>
                <a:close/>
              </a:path>
            </a:pathLst>
          </a:custGeom>
          <a:solidFill>
            <a:srgbClr val="DAE2F3"/>
          </a:solidFill>
        </p:spPr>
        <p:txBody>
          <a:bodyPr wrap="square" lIns="0" tIns="0" rIns="0" bIns="0" rtlCol="0"/>
          <a:lstStyle/>
          <a:p>
            <a:endParaRPr sz="900"/>
          </a:p>
        </p:txBody>
      </p:sp>
      <p:sp>
        <p:nvSpPr>
          <p:cNvPr id="14" name="object 14"/>
          <p:cNvSpPr/>
          <p:nvPr/>
        </p:nvSpPr>
        <p:spPr>
          <a:xfrm>
            <a:off x="6067901" y="3673316"/>
            <a:ext cx="1365885" cy="445056"/>
          </a:xfrm>
          <a:custGeom>
            <a:avLst/>
            <a:gdLst/>
            <a:ahLst/>
            <a:cxnLst/>
            <a:rect l="l" t="t" r="r" b="b"/>
            <a:pathLst>
              <a:path w="2428240" h="791210">
                <a:moveTo>
                  <a:pt x="0" y="790956"/>
                </a:moveTo>
                <a:lnTo>
                  <a:pt x="2427731" y="790956"/>
                </a:lnTo>
                <a:lnTo>
                  <a:pt x="2427731" y="0"/>
                </a:lnTo>
                <a:lnTo>
                  <a:pt x="0" y="0"/>
                </a:lnTo>
                <a:lnTo>
                  <a:pt x="0" y="790956"/>
                </a:lnTo>
                <a:close/>
              </a:path>
            </a:pathLst>
          </a:custGeom>
          <a:ln w="12192">
            <a:solidFill>
              <a:srgbClr val="2E528F"/>
            </a:solidFill>
          </a:ln>
        </p:spPr>
        <p:txBody>
          <a:bodyPr wrap="square" lIns="0" tIns="0" rIns="0" bIns="0" rtlCol="0"/>
          <a:lstStyle/>
          <a:p>
            <a:endParaRPr sz="900"/>
          </a:p>
        </p:txBody>
      </p:sp>
      <p:sp>
        <p:nvSpPr>
          <p:cNvPr id="15" name="object 15"/>
          <p:cNvSpPr txBox="1"/>
          <p:nvPr/>
        </p:nvSpPr>
        <p:spPr>
          <a:xfrm>
            <a:off x="6180775" y="3687247"/>
            <a:ext cx="1141928" cy="388344"/>
          </a:xfrm>
          <a:prstGeom prst="rect">
            <a:avLst/>
          </a:prstGeom>
        </p:spPr>
        <p:txBody>
          <a:bodyPr vert="horz" wrap="square" lIns="0" tIns="7144" rIns="0" bIns="0" rtlCol="0">
            <a:spAutoFit/>
          </a:bodyPr>
          <a:lstStyle/>
          <a:p>
            <a:pPr marL="7144" marR="2858" indent="-1072" algn="ctr">
              <a:spcBef>
                <a:spcPts val="56"/>
              </a:spcBef>
            </a:pPr>
            <a:r>
              <a:rPr sz="619" b="1" dirty="0">
                <a:latin typeface="Calibri"/>
                <a:cs typeface="Calibri"/>
              </a:rPr>
              <a:t>Office </a:t>
            </a:r>
            <a:r>
              <a:rPr sz="619" b="1" spc="-3" dirty="0">
                <a:latin typeface="Calibri"/>
                <a:cs typeface="Calibri"/>
              </a:rPr>
              <a:t>of International S&amp;T  Cooperation and </a:t>
            </a:r>
            <a:r>
              <a:rPr sz="619" b="1" dirty="0">
                <a:latin typeface="Calibri"/>
                <a:cs typeface="Calibri"/>
              </a:rPr>
              <a:t>Trusted</a:t>
            </a:r>
            <a:r>
              <a:rPr sz="619" b="1" spc="-51" dirty="0">
                <a:latin typeface="Calibri"/>
                <a:cs typeface="Calibri"/>
              </a:rPr>
              <a:t> </a:t>
            </a:r>
            <a:r>
              <a:rPr sz="619" b="1" dirty="0">
                <a:latin typeface="Calibri"/>
                <a:cs typeface="Calibri"/>
              </a:rPr>
              <a:t>Research  (SC-2.3)</a:t>
            </a:r>
            <a:endParaRPr sz="619">
              <a:latin typeface="Calibri"/>
              <a:cs typeface="Calibri"/>
            </a:endParaRPr>
          </a:p>
          <a:p>
            <a:pPr marL="715" algn="ctr"/>
            <a:r>
              <a:rPr sz="619" dirty="0">
                <a:latin typeface="Calibri"/>
                <a:cs typeface="Calibri"/>
              </a:rPr>
              <a:t>Helena</a:t>
            </a:r>
            <a:r>
              <a:rPr sz="619" spc="-11" dirty="0">
                <a:latin typeface="Calibri"/>
                <a:cs typeface="Calibri"/>
              </a:rPr>
              <a:t> </a:t>
            </a:r>
            <a:r>
              <a:rPr sz="619" spc="-3" dirty="0">
                <a:latin typeface="Calibri"/>
                <a:cs typeface="Calibri"/>
              </a:rPr>
              <a:t>Fu</a:t>
            </a:r>
            <a:endParaRPr sz="619">
              <a:latin typeface="Calibri"/>
              <a:cs typeface="Calibri"/>
            </a:endParaRPr>
          </a:p>
        </p:txBody>
      </p:sp>
      <p:sp>
        <p:nvSpPr>
          <p:cNvPr id="16" name="object 16"/>
          <p:cNvSpPr/>
          <p:nvPr/>
        </p:nvSpPr>
        <p:spPr>
          <a:xfrm>
            <a:off x="6058472" y="4237387"/>
            <a:ext cx="1365885" cy="445770"/>
          </a:xfrm>
          <a:custGeom>
            <a:avLst/>
            <a:gdLst/>
            <a:ahLst/>
            <a:cxnLst/>
            <a:rect l="l" t="t" r="r" b="b"/>
            <a:pathLst>
              <a:path w="2428240" h="792479">
                <a:moveTo>
                  <a:pt x="0" y="792480"/>
                </a:moveTo>
                <a:lnTo>
                  <a:pt x="2427731" y="792480"/>
                </a:lnTo>
                <a:lnTo>
                  <a:pt x="2427731" y="0"/>
                </a:lnTo>
                <a:lnTo>
                  <a:pt x="0" y="0"/>
                </a:lnTo>
                <a:lnTo>
                  <a:pt x="0" y="792480"/>
                </a:lnTo>
                <a:close/>
              </a:path>
            </a:pathLst>
          </a:custGeom>
          <a:solidFill>
            <a:srgbClr val="DAE2F3"/>
          </a:solidFill>
        </p:spPr>
        <p:txBody>
          <a:bodyPr wrap="square" lIns="0" tIns="0" rIns="0" bIns="0" rtlCol="0"/>
          <a:lstStyle/>
          <a:p>
            <a:endParaRPr sz="900"/>
          </a:p>
        </p:txBody>
      </p:sp>
      <p:sp>
        <p:nvSpPr>
          <p:cNvPr id="17" name="object 17"/>
          <p:cNvSpPr/>
          <p:nvPr/>
        </p:nvSpPr>
        <p:spPr>
          <a:xfrm>
            <a:off x="6058472" y="4237387"/>
            <a:ext cx="1365885" cy="445770"/>
          </a:xfrm>
          <a:custGeom>
            <a:avLst/>
            <a:gdLst/>
            <a:ahLst/>
            <a:cxnLst/>
            <a:rect l="l" t="t" r="r" b="b"/>
            <a:pathLst>
              <a:path w="2428240" h="792479">
                <a:moveTo>
                  <a:pt x="0" y="792480"/>
                </a:moveTo>
                <a:lnTo>
                  <a:pt x="2427731" y="792480"/>
                </a:lnTo>
                <a:lnTo>
                  <a:pt x="2427731" y="0"/>
                </a:lnTo>
                <a:lnTo>
                  <a:pt x="0" y="0"/>
                </a:lnTo>
                <a:lnTo>
                  <a:pt x="0" y="792480"/>
                </a:lnTo>
                <a:close/>
              </a:path>
            </a:pathLst>
          </a:custGeom>
          <a:ln w="12192">
            <a:solidFill>
              <a:srgbClr val="2E528F"/>
            </a:solidFill>
          </a:ln>
        </p:spPr>
        <p:txBody>
          <a:bodyPr wrap="square" lIns="0" tIns="0" rIns="0" bIns="0" rtlCol="0"/>
          <a:lstStyle/>
          <a:p>
            <a:endParaRPr sz="900"/>
          </a:p>
        </p:txBody>
      </p:sp>
      <p:sp>
        <p:nvSpPr>
          <p:cNvPr id="18" name="object 18"/>
          <p:cNvSpPr txBox="1"/>
          <p:nvPr/>
        </p:nvSpPr>
        <p:spPr>
          <a:xfrm>
            <a:off x="6223779" y="4251675"/>
            <a:ext cx="1036201" cy="388344"/>
          </a:xfrm>
          <a:prstGeom prst="rect">
            <a:avLst/>
          </a:prstGeom>
        </p:spPr>
        <p:txBody>
          <a:bodyPr vert="horz" wrap="square" lIns="0" tIns="7144" rIns="0" bIns="0" rtlCol="0">
            <a:spAutoFit/>
          </a:bodyPr>
          <a:lstStyle/>
          <a:p>
            <a:pPr marL="6787" marR="2858" algn="ctr">
              <a:spcBef>
                <a:spcPts val="56"/>
              </a:spcBef>
            </a:pPr>
            <a:r>
              <a:rPr sz="619" b="1" dirty="0">
                <a:latin typeface="Calibri"/>
                <a:cs typeface="Calibri"/>
              </a:rPr>
              <a:t>Office </a:t>
            </a:r>
            <a:r>
              <a:rPr sz="619" b="1" spc="-3" dirty="0">
                <a:latin typeface="Calibri"/>
                <a:cs typeface="Calibri"/>
              </a:rPr>
              <a:t>of </a:t>
            </a:r>
            <a:r>
              <a:rPr sz="619" b="1" dirty="0">
                <a:latin typeface="Calibri"/>
                <a:cs typeface="Calibri"/>
              </a:rPr>
              <a:t>Crosscutting &amp;</a:t>
            </a:r>
            <a:r>
              <a:rPr sz="619" b="1" spc="-51" dirty="0">
                <a:latin typeface="Calibri"/>
                <a:cs typeface="Calibri"/>
              </a:rPr>
              <a:t> </a:t>
            </a:r>
            <a:r>
              <a:rPr sz="619" b="1" spc="-3" dirty="0">
                <a:latin typeface="Calibri"/>
                <a:cs typeface="Calibri"/>
              </a:rPr>
              <a:t>Special  Initiatives</a:t>
            </a:r>
            <a:endParaRPr sz="619">
              <a:latin typeface="Calibri"/>
              <a:cs typeface="Calibri"/>
            </a:endParaRPr>
          </a:p>
          <a:p>
            <a:pPr marL="715" algn="ctr">
              <a:spcBef>
                <a:spcPts val="3"/>
              </a:spcBef>
            </a:pPr>
            <a:r>
              <a:rPr sz="619" b="1" dirty="0">
                <a:latin typeface="Calibri"/>
                <a:cs typeface="Calibri"/>
              </a:rPr>
              <a:t>(SC-2.4)</a:t>
            </a:r>
            <a:endParaRPr sz="619">
              <a:latin typeface="Calibri"/>
              <a:cs typeface="Calibri"/>
            </a:endParaRPr>
          </a:p>
          <a:p>
            <a:pPr marL="1072" algn="ctr"/>
            <a:r>
              <a:rPr sz="619" dirty="0">
                <a:latin typeface="Calibri"/>
                <a:cs typeface="Calibri"/>
              </a:rPr>
              <a:t>Ashley</a:t>
            </a:r>
            <a:r>
              <a:rPr sz="619" spc="-17" dirty="0">
                <a:latin typeface="Calibri"/>
                <a:cs typeface="Calibri"/>
              </a:rPr>
              <a:t> </a:t>
            </a:r>
            <a:r>
              <a:rPr sz="619" dirty="0">
                <a:latin typeface="Calibri"/>
                <a:cs typeface="Calibri"/>
              </a:rPr>
              <a:t>Predith</a:t>
            </a:r>
            <a:endParaRPr sz="619">
              <a:latin typeface="Calibri"/>
              <a:cs typeface="Calibri"/>
            </a:endParaRPr>
          </a:p>
        </p:txBody>
      </p:sp>
      <p:sp>
        <p:nvSpPr>
          <p:cNvPr id="19" name="object 19"/>
          <p:cNvSpPr/>
          <p:nvPr/>
        </p:nvSpPr>
        <p:spPr>
          <a:xfrm>
            <a:off x="1275875" y="2712339"/>
            <a:ext cx="1015127" cy="372190"/>
          </a:xfrm>
          <a:custGeom>
            <a:avLst/>
            <a:gdLst/>
            <a:ahLst/>
            <a:cxnLst/>
            <a:rect l="l" t="t" r="r" b="b"/>
            <a:pathLst>
              <a:path w="1804670" h="661669">
                <a:moveTo>
                  <a:pt x="0" y="661415"/>
                </a:moveTo>
                <a:lnTo>
                  <a:pt x="1804416" y="661415"/>
                </a:lnTo>
                <a:lnTo>
                  <a:pt x="1804416" y="0"/>
                </a:lnTo>
                <a:lnTo>
                  <a:pt x="0" y="0"/>
                </a:lnTo>
                <a:lnTo>
                  <a:pt x="0" y="661415"/>
                </a:lnTo>
                <a:close/>
              </a:path>
            </a:pathLst>
          </a:custGeom>
          <a:solidFill>
            <a:srgbClr val="DAE2F3"/>
          </a:solidFill>
        </p:spPr>
        <p:txBody>
          <a:bodyPr wrap="square" lIns="0" tIns="0" rIns="0" bIns="0" rtlCol="0"/>
          <a:lstStyle/>
          <a:p>
            <a:endParaRPr sz="900"/>
          </a:p>
        </p:txBody>
      </p:sp>
      <p:sp>
        <p:nvSpPr>
          <p:cNvPr id="20" name="object 20"/>
          <p:cNvSpPr/>
          <p:nvPr/>
        </p:nvSpPr>
        <p:spPr>
          <a:xfrm>
            <a:off x="1275875" y="2712339"/>
            <a:ext cx="1015127" cy="372190"/>
          </a:xfrm>
          <a:custGeom>
            <a:avLst/>
            <a:gdLst/>
            <a:ahLst/>
            <a:cxnLst/>
            <a:rect l="l" t="t" r="r" b="b"/>
            <a:pathLst>
              <a:path w="1804670" h="661669">
                <a:moveTo>
                  <a:pt x="0" y="661415"/>
                </a:moveTo>
                <a:lnTo>
                  <a:pt x="1804416" y="661415"/>
                </a:lnTo>
                <a:lnTo>
                  <a:pt x="1804416" y="0"/>
                </a:lnTo>
                <a:lnTo>
                  <a:pt x="0" y="0"/>
                </a:lnTo>
                <a:lnTo>
                  <a:pt x="0" y="661415"/>
                </a:lnTo>
                <a:close/>
              </a:path>
            </a:pathLst>
          </a:custGeom>
          <a:ln w="12192">
            <a:solidFill>
              <a:srgbClr val="2E528F"/>
            </a:solidFill>
          </a:ln>
        </p:spPr>
        <p:txBody>
          <a:bodyPr wrap="square" lIns="0" tIns="0" rIns="0" bIns="0" rtlCol="0"/>
          <a:lstStyle/>
          <a:p>
            <a:endParaRPr sz="900"/>
          </a:p>
        </p:txBody>
      </p:sp>
      <p:sp>
        <p:nvSpPr>
          <p:cNvPr id="21" name="object 21"/>
          <p:cNvSpPr txBox="1"/>
          <p:nvPr/>
        </p:nvSpPr>
        <p:spPr>
          <a:xfrm>
            <a:off x="1492130" y="2725770"/>
            <a:ext cx="582573" cy="293422"/>
          </a:xfrm>
          <a:prstGeom prst="rect">
            <a:avLst/>
          </a:prstGeom>
        </p:spPr>
        <p:txBody>
          <a:bodyPr vert="horz" wrap="square" lIns="0" tIns="7501" rIns="0" bIns="0" rtlCol="0">
            <a:spAutoFit/>
          </a:bodyPr>
          <a:lstStyle/>
          <a:p>
            <a:pPr marL="174308" marR="21788" indent="-149305">
              <a:spcBef>
                <a:spcPts val="59"/>
              </a:spcBef>
            </a:pPr>
            <a:r>
              <a:rPr sz="619" b="1" dirty="0">
                <a:latin typeface="Calibri"/>
                <a:cs typeface="Calibri"/>
              </a:rPr>
              <a:t>Office </a:t>
            </a:r>
            <a:r>
              <a:rPr sz="619" b="1" spc="-3" dirty="0">
                <a:latin typeface="Calibri"/>
                <a:cs typeface="Calibri"/>
              </a:rPr>
              <a:t>of</a:t>
            </a:r>
            <a:r>
              <a:rPr sz="619" b="1" spc="-53" dirty="0">
                <a:latin typeface="Calibri"/>
                <a:cs typeface="Calibri"/>
              </a:rPr>
              <a:t> </a:t>
            </a:r>
            <a:r>
              <a:rPr sz="619" b="1" dirty="0">
                <a:latin typeface="Calibri"/>
                <a:cs typeface="Calibri"/>
              </a:rPr>
              <a:t>Budget  (SC-21)</a:t>
            </a:r>
            <a:endParaRPr sz="619">
              <a:latin typeface="Calibri"/>
              <a:cs typeface="Calibri"/>
            </a:endParaRPr>
          </a:p>
          <a:p>
            <a:pPr marL="7144"/>
            <a:r>
              <a:rPr sz="619" dirty="0">
                <a:latin typeface="Calibri"/>
                <a:cs typeface="Calibri"/>
              </a:rPr>
              <a:t>Kathleen</a:t>
            </a:r>
            <a:r>
              <a:rPr sz="619" spc="-40" dirty="0">
                <a:latin typeface="Calibri"/>
                <a:cs typeface="Calibri"/>
              </a:rPr>
              <a:t> </a:t>
            </a:r>
            <a:r>
              <a:rPr sz="619" spc="-3" dirty="0">
                <a:latin typeface="Calibri"/>
                <a:cs typeface="Calibri"/>
              </a:rPr>
              <a:t>Klausing</a:t>
            </a:r>
            <a:endParaRPr sz="619">
              <a:latin typeface="Calibri"/>
              <a:cs typeface="Calibri"/>
            </a:endParaRPr>
          </a:p>
        </p:txBody>
      </p:sp>
      <p:sp>
        <p:nvSpPr>
          <p:cNvPr id="22" name="object 22"/>
          <p:cNvSpPr/>
          <p:nvPr/>
        </p:nvSpPr>
        <p:spPr>
          <a:xfrm>
            <a:off x="3425001" y="2711482"/>
            <a:ext cx="783670" cy="372190"/>
          </a:xfrm>
          <a:custGeom>
            <a:avLst/>
            <a:gdLst/>
            <a:ahLst/>
            <a:cxnLst/>
            <a:rect l="l" t="t" r="r" b="b"/>
            <a:pathLst>
              <a:path w="1393189" h="661669">
                <a:moveTo>
                  <a:pt x="0" y="661415"/>
                </a:moveTo>
                <a:lnTo>
                  <a:pt x="1392936" y="661415"/>
                </a:lnTo>
                <a:lnTo>
                  <a:pt x="1392936" y="0"/>
                </a:lnTo>
                <a:lnTo>
                  <a:pt x="0" y="0"/>
                </a:lnTo>
                <a:lnTo>
                  <a:pt x="0" y="661415"/>
                </a:lnTo>
                <a:close/>
              </a:path>
            </a:pathLst>
          </a:custGeom>
          <a:solidFill>
            <a:srgbClr val="DAE2F3"/>
          </a:solidFill>
        </p:spPr>
        <p:txBody>
          <a:bodyPr wrap="square" lIns="0" tIns="0" rIns="0" bIns="0" rtlCol="0"/>
          <a:lstStyle/>
          <a:p>
            <a:endParaRPr sz="900"/>
          </a:p>
        </p:txBody>
      </p:sp>
      <p:sp>
        <p:nvSpPr>
          <p:cNvPr id="23" name="object 23"/>
          <p:cNvSpPr/>
          <p:nvPr/>
        </p:nvSpPr>
        <p:spPr>
          <a:xfrm>
            <a:off x="3425001" y="2711482"/>
            <a:ext cx="783670" cy="372190"/>
          </a:xfrm>
          <a:custGeom>
            <a:avLst/>
            <a:gdLst/>
            <a:ahLst/>
            <a:cxnLst/>
            <a:rect l="l" t="t" r="r" b="b"/>
            <a:pathLst>
              <a:path w="1393189" h="661669">
                <a:moveTo>
                  <a:pt x="0" y="661415"/>
                </a:moveTo>
                <a:lnTo>
                  <a:pt x="1392936" y="661415"/>
                </a:lnTo>
                <a:lnTo>
                  <a:pt x="1392936" y="0"/>
                </a:lnTo>
                <a:lnTo>
                  <a:pt x="0" y="0"/>
                </a:lnTo>
                <a:lnTo>
                  <a:pt x="0" y="661415"/>
                </a:lnTo>
                <a:close/>
              </a:path>
            </a:pathLst>
          </a:custGeom>
          <a:ln w="12192">
            <a:solidFill>
              <a:srgbClr val="2E528F"/>
            </a:solidFill>
          </a:ln>
        </p:spPr>
        <p:txBody>
          <a:bodyPr wrap="square" lIns="0" tIns="0" rIns="0" bIns="0" rtlCol="0"/>
          <a:lstStyle/>
          <a:p>
            <a:endParaRPr sz="900"/>
          </a:p>
        </p:txBody>
      </p:sp>
      <p:sp>
        <p:nvSpPr>
          <p:cNvPr id="24" name="object 24"/>
          <p:cNvSpPr txBox="1"/>
          <p:nvPr/>
        </p:nvSpPr>
        <p:spPr>
          <a:xfrm>
            <a:off x="3491436" y="2724913"/>
            <a:ext cx="650796" cy="293422"/>
          </a:xfrm>
          <a:prstGeom prst="rect">
            <a:avLst/>
          </a:prstGeom>
        </p:spPr>
        <p:txBody>
          <a:bodyPr vert="horz" wrap="square" lIns="0" tIns="7501" rIns="0" bIns="0" rtlCol="0">
            <a:spAutoFit/>
          </a:bodyPr>
          <a:lstStyle/>
          <a:p>
            <a:pPr marL="7144" marR="2858" indent="-357" algn="ctr">
              <a:spcBef>
                <a:spcPts val="59"/>
              </a:spcBef>
            </a:pPr>
            <a:r>
              <a:rPr sz="619" b="1" dirty="0">
                <a:latin typeface="Calibri"/>
                <a:cs typeface="Calibri"/>
              </a:rPr>
              <a:t>Office </a:t>
            </a:r>
            <a:r>
              <a:rPr sz="619" b="1" spc="-3" dirty="0">
                <a:latin typeface="Calibri"/>
                <a:cs typeface="Calibri"/>
              </a:rPr>
              <a:t>of </a:t>
            </a:r>
            <a:r>
              <a:rPr sz="619" b="1" dirty="0">
                <a:latin typeface="Calibri"/>
                <a:cs typeface="Calibri"/>
              </a:rPr>
              <a:t>Project  Assessment</a:t>
            </a:r>
            <a:r>
              <a:rPr sz="619" b="1" spc="-65" dirty="0">
                <a:latin typeface="Calibri"/>
                <a:cs typeface="Calibri"/>
              </a:rPr>
              <a:t> </a:t>
            </a:r>
            <a:r>
              <a:rPr sz="619" b="1" dirty="0">
                <a:latin typeface="Calibri"/>
                <a:cs typeface="Calibri"/>
              </a:rPr>
              <a:t>(SC-23)  </a:t>
            </a:r>
            <a:r>
              <a:rPr sz="619" dirty="0">
                <a:latin typeface="Calibri"/>
                <a:cs typeface="Calibri"/>
              </a:rPr>
              <a:t>Kurt </a:t>
            </a:r>
            <a:r>
              <a:rPr sz="619" spc="-3" dirty="0">
                <a:latin typeface="Calibri"/>
                <a:cs typeface="Calibri"/>
              </a:rPr>
              <a:t>Fisher</a:t>
            </a:r>
            <a:r>
              <a:rPr sz="619" spc="-34" dirty="0">
                <a:latin typeface="Calibri"/>
                <a:cs typeface="Calibri"/>
              </a:rPr>
              <a:t> </a:t>
            </a:r>
            <a:endParaRPr sz="619" dirty="0">
              <a:latin typeface="Calibri"/>
              <a:cs typeface="Calibri"/>
            </a:endParaRPr>
          </a:p>
        </p:txBody>
      </p:sp>
      <p:sp>
        <p:nvSpPr>
          <p:cNvPr id="25" name="object 25"/>
          <p:cNvSpPr/>
          <p:nvPr/>
        </p:nvSpPr>
        <p:spPr>
          <a:xfrm>
            <a:off x="4680014" y="3262695"/>
            <a:ext cx="778669" cy="450056"/>
          </a:xfrm>
          <a:custGeom>
            <a:avLst/>
            <a:gdLst/>
            <a:ahLst/>
            <a:cxnLst/>
            <a:rect l="l" t="t" r="r" b="b"/>
            <a:pathLst>
              <a:path w="1384300" h="800100">
                <a:moveTo>
                  <a:pt x="0" y="800099"/>
                </a:moveTo>
                <a:lnTo>
                  <a:pt x="1383792" y="800099"/>
                </a:lnTo>
                <a:lnTo>
                  <a:pt x="1383792" y="0"/>
                </a:lnTo>
                <a:lnTo>
                  <a:pt x="0" y="0"/>
                </a:lnTo>
                <a:lnTo>
                  <a:pt x="0" y="800099"/>
                </a:lnTo>
                <a:close/>
              </a:path>
            </a:pathLst>
          </a:custGeom>
          <a:solidFill>
            <a:srgbClr val="DAE2F3"/>
          </a:solidFill>
        </p:spPr>
        <p:txBody>
          <a:bodyPr wrap="square" lIns="0" tIns="0" rIns="0" bIns="0" rtlCol="0"/>
          <a:lstStyle/>
          <a:p>
            <a:endParaRPr sz="900"/>
          </a:p>
        </p:txBody>
      </p:sp>
      <p:sp>
        <p:nvSpPr>
          <p:cNvPr id="26" name="object 26"/>
          <p:cNvSpPr/>
          <p:nvPr/>
        </p:nvSpPr>
        <p:spPr>
          <a:xfrm>
            <a:off x="4680014" y="3262695"/>
            <a:ext cx="778669" cy="450056"/>
          </a:xfrm>
          <a:custGeom>
            <a:avLst/>
            <a:gdLst/>
            <a:ahLst/>
            <a:cxnLst/>
            <a:rect l="l" t="t" r="r" b="b"/>
            <a:pathLst>
              <a:path w="1384300" h="800100">
                <a:moveTo>
                  <a:pt x="0" y="800099"/>
                </a:moveTo>
                <a:lnTo>
                  <a:pt x="1383792" y="800099"/>
                </a:lnTo>
                <a:lnTo>
                  <a:pt x="1383792" y="0"/>
                </a:lnTo>
                <a:lnTo>
                  <a:pt x="0" y="0"/>
                </a:lnTo>
                <a:lnTo>
                  <a:pt x="0" y="800099"/>
                </a:lnTo>
                <a:close/>
              </a:path>
            </a:pathLst>
          </a:custGeom>
          <a:ln w="12192">
            <a:solidFill>
              <a:srgbClr val="2E528F"/>
            </a:solidFill>
          </a:ln>
        </p:spPr>
        <p:txBody>
          <a:bodyPr wrap="square" lIns="0" tIns="0" rIns="0" bIns="0" rtlCol="0"/>
          <a:lstStyle/>
          <a:p>
            <a:endParaRPr sz="900"/>
          </a:p>
        </p:txBody>
      </p:sp>
      <p:sp>
        <p:nvSpPr>
          <p:cNvPr id="27" name="object 27"/>
          <p:cNvSpPr txBox="1"/>
          <p:nvPr/>
        </p:nvSpPr>
        <p:spPr>
          <a:xfrm>
            <a:off x="4773882" y="3277339"/>
            <a:ext cx="590789" cy="359642"/>
          </a:xfrm>
          <a:prstGeom prst="rect">
            <a:avLst/>
          </a:prstGeom>
        </p:spPr>
        <p:txBody>
          <a:bodyPr vert="horz" wrap="square" lIns="0" tIns="6787" rIns="0" bIns="0" rtlCol="0">
            <a:spAutoFit/>
          </a:bodyPr>
          <a:lstStyle/>
          <a:p>
            <a:pPr marL="7144" marR="2858" algn="ctr">
              <a:spcBef>
                <a:spcPts val="53"/>
              </a:spcBef>
            </a:pPr>
            <a:r>
              <a:rPr sz="563" b="1" spc="-6" dirty="0">
                <a:latin typeface="Calibri"/>
                <a:cs typeface="Calibri"/>
              </a:rPr>
              <a:t>Office </a:t>
            </a:r>
            <a:r>
              <a:rPr sz="563" b="1" dirty="0">
                <a:latin typeface="Calibri"/>
                <a:cs typeface="Calibri"/>
              </a:rPr>
              <a:t>of</a:t>
            </a:r>
            <a:r>
              <a:rPr sz="563" b="1" spc="-34" dirty="0">
                <a:latin typeface="Calibri"/>
                <a:cs typeface="Calibri"/>
              </a:rPr>
              <a:t> </a:t>
            </a:r>
            <a:r>
              <a:rPr sz="563" b="1" spc="-3" dirty="0">
                <a:latin typeface="Calibri"/>
                <a:cs typeface="Calibri"/>
              </a:rPr>
              <a:t>SBIR/STTR  Programs</a:t>
            </a:r>
            <a:endParaRPr sz="563">
              <a:latin typeface="Calibri"/>
              <a:cs typeface="Calibri"/>
            </a:endParaRPr>
          </a:p>
          <a:p>
            <a:pPr marL="1072" algn="ctr">
              <a:lnSpc>
                <a:spcPts val="675"/>
              </a:lnSpc>
            </a:pPr>
            <a:r>
              <a:rPr sz="563" b="1" spc="-6" dirty="0">
                <a:latin typeface="Calibri"/>
                <a:cs typeface="Calibri"/>
              </a:rPr>
              <a:t>(SC-24.1)</a:t>
            </a:r>
            <a:endParaRPr sz="563">
              <a:latin typeface="Calibri"/>
              <a:cs typeface="Calibri"/>
            </a:endParaRPr>
          </a:p>
          <a:p>
            <a:pPr algn="ctr">
              <a:lnSpc>
                <a:spcPts val="743"/>
              </a:lnSpc>
            </a:pPr>
            <a:r>
              <a:rPr sz="619" spc="-3" dirty="0">
                <a:latin typeface="Calibri"/>
                <a:cs typeface="Calibri"/>
              </a:rPr>
              <a:t>Manuel</a:t>
            </a:r>
            <a:r>
              <a:rPr sz="619" spc="-20" dirty="0">
                <a:latin typeface="Calibri"/>
                <a:cs typeface="Calibri"/>
              </a:rPr>
              <a:t> </a:t>
            </a:r>
            <a:r>
              <a:rPr sz="619" spc="-3" dirty="0">
                <a:latin typeface="Calibri"/>
                <a:cs typeface="Calibri"/>
              </a:rPr>
              <a:t>Oliver</a:t>
            </a:r>
            <a:endParaRPr sz="619">
              <a:latin typeface="Calibri"/>
              <a:cs typeface="Calibri"/>
            </a:endParaRPr>
          </a:p>
        </p:txBody>
      </p:sp>
      <p:sp>
        <p:nvSpPr>
          <p:cNvPr id="28" name="object 28"/>
          <p:cNvSpPr/>
          <p:nvPr/>
        </p:nvSpPr>
        <p:spPr>
          <a:xfrm>
            <a:off x="4680014" y="3813049"/>
            <a:ext cx="778669" cy="450056"/>
          </a:xfrm>
          <a:custGeom>
            <a:avLst/>
            <a:gdLst/>
            <a:ahLst/>
            <a:cxnLst/>
            <a:rect l="l" t="t" r="r" b="b"/>
            <a:pathLst>
              <a:path w="1384300" h="800100">
                <a:moveTo>
                  <a:pt x="0" y="800100"/>
                </a:moveTo>
                <a:lnTo>
                  <a:pt x="1383792" y="800100"/>
                </a:lnTo>
                <a:lnTo>
                  <a:pt x="1383792" y="0"/>
                </a:lnTo>
                <a:lnTo>
                  <a:pt x="0" y="0"/>
                </a:lnTo>
                <a:lnTo>
                  <a:pt x="0" y="800100"/>
                </a:lnTo>
                <a:close/>
              </a:path>
            </a:pathLst>
          </a:custGeom>
          <a:solidFill>
            <a:srgbClr val="DAE2F3"/>
          </a:solidFill>
        </p:spPr>
        <p:txBody>
          <a:bodyPr wrap="square" lIns="0" tIns="0" rIns="0" bIns="0" rtlCol="0"/>
          <a:lstStyle/>
          <a:p>
            <a:endParaRPr sz="900"/>
          </a:p>
        </p:txBody>
      </p:sp>
      <p:sp>
        <p:nvSpPr>
          <p:cNvPr id="29" name="object 29"/>
          <p:cNvSpPr/>
          <p:nvPr/>
        </p:nvSpPr>
        <p:spPr>
          <a:xfrm>
            <a:off x="4680014" y="3813049"/>
            <a:ext cx="778669" cy="450056"/>
          </a:xfrm>
          <a:custGeom>
            <a:avLst/>
            <a:gdLst/>
            <a:ahLst/>
            <a:cxnLst/>
            <a:rect l="l" t="t" r="r" b="b"/>
            <a:pathLst>
              <a:path w="1384300" h="800100">
                <a:moveTo>
                  <a:pt x="0" y="800100"/>
                </a:moveTo>
                <a:lnTo>
                  <a:pt x="1383792" y="800100"/>
                </a:lnTo>
                <a:lnTo>
                  <a:pt x="1383792" y="0"/>
                </a:lnTo>
                <a:lnTo>
                  <a:pt x="0" y="0"/>
                </a:lnTo>
                <a:lnTo>
                  <a:pt x="0" y="800100"/>
                </a:lnTo>
                <a:close/>
              </a:path>
            </a:pathLst>
          </a:custGeom>
          <a:ln w="12192">
            <a:solidFill>
              <a:srgbClr val="2E528F"/>
            </a:solidFill>
          </a:ln>
        </p:spPr>
        <p:txBody>
          <a:bodyPr wrap="square" lIns="0" tIns="0" rIns="0" bIns="0" rtlCol="0"/>
          <a:lstStyle/>
          <a:p>
            <a:endParaRPr sz="900"/>
          </a:p>
        </p:txBody>
      </p:sp>
      <p:sp>
        <p:nvSpPr>
          <p:cNvPr id="30" name="object 30"/>
          <p:cNvSpPr txBox="1"/>
          <p:nvPr/>
        </p:nvSpPr>
        <p:spPr>
          <a:xfrm>
            <a:off x="4757596" y="3827479"/>
            <a:ext cx="624721" cy="356501"/>
          </a:xfrm>
          <a:prstGeom prst="rect">
            <a:avLst/>
          </a:prstGeom>
        </p:spPr>
        <p:txBody>
          <a:bodyPr vert="horz" wrap="square" lIns="0" tIns="6787" rIns="0" bIns="0" rtlCol="0">
            <a:spAutoFit/>
          </a:bodyPr>
          <a:lstStyle/>
          <a:p>
            <a:pPr marL="7144" marR="2858" algn="ctr">
              <a:spcBef>
                <a:spcPts val="53"/>
              </a:spcBef>
            </a:pPr>
            <a:r>
              <a:rPr sz="563" b="1" spc="-6" dirty="0">
                <a:latin typeface="Calibri"/>
                <a:cs typeface="Calibri"/>
              </a:rPr>
              <a:t>Office </a:t>
            </a:r>
            <a:r>
              <a:rPr sz="563" b="1" dirty="0">
                <a:latin typeface="Calibri"/>
                <a:cs typeface="Calibri"/>
              </a:rPr>
              <a:t>of</a:t>
            </a:r>
            <a:r>
              <a:rPr sz="563" b="1" spc="-23" dirty="0">
                <a:latin typeface="Calibri"/>
                <a:cs typeface="Calibri"/>
              </a:rPr>
              <a:t> </a:t>
            </a:r>
            <a:r>
              <a:rPr sz="563" b="1" spc="-3" dirty="0">
                <a:latin typeface="Calibri"/>
                <a:cs typeface="Calibri"/>
              </a:rPr>
              <a:t>Accelerator  R&amp;D and</a:t>
            </a:r>
            <a:r>
              <a:rPr sz="563" b="1" spc="-40" dirty="0">
                <a:latin typeface="Calibri"/>
                <a:cs typeface="Calibri"/>
              </a:rPr>
              <a:t> </a:t>
            </a:r>
            <a:r>
              <a:rPr sz="563" b="1" spc="-3" dirty="0">
                <a:latin typeface="Calibri"/>
                <a:cs typeface="Calibri"/>
              </a:rPr>
              <a:t>Production  </a:t>
            </a:r>
            <a:r>
              <a:rPr sz="563" b="1" spc="-6" dirty="0">
                <a:latin typeface="Calibri"/>
                <a:cs typeface="Calibri"/>
              </a:rPr>
              <a:t>(SC-24.2)</a:t>
            </a:r>
            <a:endParaRPr sz="563">
              <a:latin typeface="Calibri"/>
              <a:cs typeface="Calibri"/>
            </a:endParaRPr>
          </a:p>
          <a:p>
            <a:pPr algn="ctr">
              <a:lnSpc>
                <a:spcPts val="743"/>
              </a:lnSpc>
            </a:pPr>
            <a:r>
              <a:rPr sz="619" dirty="0">
                <a:latin typeface="Calibri"/>
                <a:cs typeface="Calibri"/>
              </a:rPr>
              <a:t>Eric </a:t>
            </a:r>
            <a:r>
              <a:rPr sz="619" spc="-3" dirty="0">
                <a:latin typeface="Calibri"/>
                <a:cs typeface="Calibri"/>
              </a:rPr>
              <a:t>Colby</a:t>
            </a:r>
            <a:r>
              <a:rPr sz="619" spc="-28" dirty="0">
                <a:latin typeface="Calibri"/>
                <a:cs typeface="Calibri"/>
              </a:rPr>
              <a:t> </a:t>
            </a:r>
            <a:r>
              <a:rPr sz="619" spc="-3" dirty="0">
                <a:latin typeface="Calibri"/>
                <a:cs typeface="Calibri"/>
              </a:rPr>
              <a:t>(A)</a:t>
            </a:r>
            <a:endParaRPr sz="619">
              <a:latin typeface="Calibri"/>
              <a:cs typeface="Calibri"/>
            </a:endParaRPr>
          </a:p>
        </p:txBody>
      </p:sp>
      <p:sp>
        <p:nvSpPr>
          <p:cNvPr id="31" name="object 31"/>
          <p:cNvSpPr/>
          <p:nvPr/>
        </p:nvSpPr>
        <p:spPr>
          <a:xfrm>
            <a:off x="4680014" y="4362545"/>
            <a:ext cx="778669" cy="451128"/>
          </a:xfrm>
          <a:custGeom>
            <a:avLst/>
            <a:gdLst/>
            <a:ahLst/>
            <a:cxnLst/>
            <a:rect l="l" t="t" r="r" b="b"/>
            <a:pathLst>
              <a:path w="1384300" h="802004">
                <a:moveTo>
                  <a:pt x="0" y="801623"/>
                </a:moveTo>
                <a:lnTo>
                  <a:pt x="1383792" y="801623"/>
                </a:lnTo>
                <a:lnTo>
                  <a:pt x="1383792" y="0"/>
                </a:lnTo>
                <a:lnTo>
                  <a:pt x="0" y="0"/>
                </a:lnTo>
                <a:lnTo>
                  <a:pt x="0" y="801623"/>
                </a:lnTo>
                <a:close/>
              </a:path>
            </a:pathLst>
          </a:custGeom>
          <a:solidFill>
            <a:srgbClr val="DAE2F3"/>
          </a:solidFill>
        </p:spPr>
        <p:txBody>
          <a:bodyPr wrap="square" lIns="0" tIns="0" rIns="0" bIns="0" rtlCol="0"/>
          <a:lstStyle/>
          <a:p>
            <a:endParaRPr sz="900"/>
          </a:p>
        </p:txBody>
      </p:sp>
      <p:sp>
        <p:nvSpPr>
          <p:cNvPr id="32" name="object 32"/>
          <p:cNvSpPr/>
          <p:nvPr/>
        </p:nvSpPr>
        <p:spPr>
          <a:xfrm>
            <a:off x="4680014" y="4362545"/>
            <a:ext cx="778669" cy="451128"/>
          </a:xfrm>
          <a:custGeom>
            <a:avLst/>
            <a:gdLst/>
            <a:ahLst/>
            <a:cxnLst/>
            <a:rect l="l" t="t" r="r" b="b"/>
            <a:pathLst>
              <a:path w="1384300" h="802004">
                <a:moveTo>
                  <a:pt x="0" y="801623"/>
                </a:moveTo>
                <a:lnTo>
                  <a:pt x="1383792" y="801623"/>
                </a:lnTo>
                <a:lnTo>
                  <a:pt x="1383792" y="0"/>
                </a:lnTo>
                <a:lnTo>
                  <a:pt x="0" y="0"/>
                </a:lnTo>
                <a:lnTo>
                  <a:pt x="0" y="801623"/>
                </a:lnTo>
                <a:close/>
              </a:path>
            </a:pathLst>
          </a:custGeom>
          <a:ln w="12192">
            <a:solidFill>
              <a:srgbClr val="2E528F"/>
            </a:solidFill>
          </a:ln>
        </p:spPr>
        <p:txBody>
          <a:bodyPr wrap="square" lIns="0" tIns="0" rIns="0" bIns="0" rtlCol="0"/>
          <a:lstStyle/>
          <a:p>
            <a:endParaRPr sz="900"/>
          </a:p>
        </p:txBody>
      </p:sp>
      <p:sp>
        <p:nvSpPr>
          <p:cNvPr id="33" name="object 33"/>
          <p:cNvSpPr txBox="1"/>
          <p:nvPr/>
        </p:nvSpPr>
        <p:spPr>
          <a:xfrm>
            <a:off x="4741307" y="4377834"/>
            <a:ext cx="657225" cy="359642"/>
          </a:xfrm>
          <a:prstGeom prst="rect">
            <a:avLst/>
          </a:prstGeom>
        </p:spPr>
        <p:txBody>
          <a:bodyPr vert="horz" wrap="square" lIns="0" tIns="6787" rIns="0" bIns="0" rtlCol="0">
            <a:spAutoFit/>
          </a:bodyPr>
          <a:lstStyle/>
          <a:p>
            <a:pPr marL="7144" marR="2858" algn="ctr">
              <a:spcBef>
                <a:spcPts val="53"/>
              </a:spcBef>
            </a:pPr>
            <a:r>
              <a:rPr sz="563" b="1" spc="-6" dirty="0">
                <a:latin typeface="Calibri"/>
                <a:cs typeface="Calibri"/>
              </a:rPr>
              <a:t>Office </a:t>
            </a:r>
            <a:r>
              <a:rPr sz="563" b="1" dirty="0">
                <a:latin typeface="Calibri"/>
                <a:cs typeface="Calibri"/>
              </a:rPr>
              <a:t>of </a:t>
            </a:r>
            <a:r>
              <a:rPr sz="563" b="1" spc="-3" dirty="0">
                <a:latin typeface="Calibri"/>
                <a:cs typeface="Calibri"/>
              </a:rPr>
              <a:t>Isotope</a:t>
            </a:r>
            <a:r>
              <a:rPr sz="563" b="1" spc="-26" dirty="0">
                <a:latin typeface="Calibri"/>
                <a:cs typeface="Calibri"/>
              </a:rPr>
              <a:t> </a:t>
            </a:r>
            <a:r>
              <a:rPr sz="563" b="1" spc="-6" dirty="0">
                <a:latin typeface="Calibri"/>
                <a:cs typeface="Calibri"/>
              </a:rPr>
              <a:t>R&amp;D  </a:t>
            </a:r>
            <a:r>
              <a:rPr sz="563" b="1" spc="-3" dirty="0">
                <a:latin typeface="Calibri"/>
                <a:cs typeface="Calibri"/>
              </a:rPr>
              <a:t>and</a:t>
            </a:r>
            <a:r>
              <a:rPr sz="563" b="1" spc="-11" dirty="0">
                <a:latin typeface="Calibri"/>
                <a:cs typeface="Calibri"/>
              </a:rPr>
              <a:t> </a:t>
            </a:r>
            <a:r>
              <a:rPr sz="563" b="1" spc="-3" dirty="0">
                <a:latin typeface="Calibri"/>
                <a:cs typeface="Calibri"/>
              </a:rPr>
              <a:t>Production</a:t>
            </a:r>
            <a:endParaRPr sz="563">
              <a:latin typeface="Calibri"/>
              <a:cs typeface="Calibri"/>
            </a:endParaRPr>
          </a:p>
          <a:p>
            <a:pPr algn="ctr">
              <a:lnSpc>
                <a:spcPts val="675"/>
              </a:lnSpc>
            </a:pPr>
            <a:r>
              <a:rPr sz="563" b="1" spc="-6" dirty="0">
                <a:latin typeface="Calibri"/>
                <a:cs typeface="Calibri"/>
              </a:rPr>
              <a:t>(SC-24.3)</a:t>
            </a:r>
            <a:endParaRPr sz="563">
              <a:latin typeface="Calibri"/>
              <a:cs typeface="Calibri"/>
            </a:endParaRPr>
          </a:p>
          <a:p>
            <a:pPr algn="ctr">
              <a:lnSpc>
                <a:spcPts val="743"/>
              </a:lnSpc>
            </a:pPr>
            <a:r>
              <a:rPr sz="619" spc="-3" dirty="0">
                <a:latin typeface="Calibri"/>
                <a:cs typeface="Calibri"/>
              </a:rPr>
              <a:t>Jehanne</a:t>
            </a:r>
            <a:r>
              <a:rPr sz="619" spc="-11" dirty="0">
                <a:latin typeface="Calibri"/>
                <a:cs typeface="Calibri"/>
              </a:rPr>
              <a:t> </a:t>
            </a:r>
            <a:r>
              <a:rPr sz="619" dirty="0">
                <a:latin typeface="Calibri"/>
                <a:cs typeface="Calibri"/>
              </a:rPr>
              <a:t>Gillo</a:t>
            </a:r>
            <a:endParaRPr sz="619">
              <a:latin typeface="Calibri"/>
              <a:cs typeface="Calibri"/>
            </a:endParaRPr>
          </a:p>
        </p:txBody>
      </p:sp>
      <p:sp>
        <p:nvSpPr>
          <p:cNvPr id="34" name="object 34"/>
          <p:cNvSpPr/>
          <p:nvPr/>
        </p:nvSpPr>
        <p:spPr>
          <a:xfrm>
            <a:off x="6067901" y="3153822"/>
            <a:ext cx="1365885" cy="410766"/>
          </a:xfrm>
          <a:custGeom>
            <a:avLst/>
            <a:gdLst/>
            <a:ahLst/>
            <a:cxnLst/>
            <a:rect l="l" t="t" r="r" b="b"/>
            <a:pathLst>
              <a:path w="2428240" h="730250">
                <a:moveTo>
                  <a:pt x="0" y="729995"/>
                </a:moveTo>
                <a:lnTo>
                  <a:pt x="2427731" y="729995"/>
                </a:lnTo>
                <a:lnTo>
                  <a:pt x="2427731" y="0"/>
                </a:lnTo>
                <a:lnTo>
                  <a:pt x="0" y="0"/>
                </a:lnTo>
                <a:lnTo>
                  <a:pt x="0" y="729995"/>
                </a:lnTo>
                <a:close/>
              </a:path>
            </a:pathLst>
          </a:custGeom>
          <a:solidFill>
            <a:srgbClr val="DAE2F3"/>
          </a:solidFill>
        </p:spPr>
        <p:txBody>
          <a:bodyPr wrap="square" lIns="0" tIns="0" rIns="0" bIns="0" rtlCol="0"/>
          <a:lstStyle/>
          <a:p>
            <a:endParaRPr sz="900"/>
          </a:p>
        </p:txBody>
      </p:sp>
      <p:sp>
        <p:nvSpPr>
          <p:cNvPr id="35" name="object 35"/>
          <p:cNvSpPr/>
          <p:nvPr/>
        </p:nvSpPr>
        <p:spPr>
          <a:xfrm>
            <a:off x="6067901" y="3153822"/>
            <a:ext cx="1365885" cy="410766"/>
          </a:xfrm>
          <a:custGeom>
            <a:avLst/>
            <a:gdLst/>
            <a:ahLst/>
            <a:cxnLst/>
            <a:rect l="l" t="t" r="r" b="b"/>
            <a:pathLst>
              <a:path w="2428240" h="730250">
                <a:moveTo>
                  <a:pt x="0" y="729995"/>
                </a:moveTo>
                <a:lnTo>
                  <a:pt x="2427731" y="729995"/>
                </a:lnTo>
                <a:lnTo>
                  <a:pt x="2427731" y="0"/>
                </a:lnTo>
                <a:lnTo>
                  <a:pt x="0" y="0"/>
                </a:lnTo>
                <a:lnTo>
                  <a:pt x="0" y="729995"/>
                </a:lnTo>
                <a:close/>
              </a:path>
            </a:pathLst>
          </a:custGeom>
          <a:ln w="12191">
            <a:solidFill>
              <a:srgbClr val="2E528F"/>
            </a:solidFill>
          </a:ln>
        </p:spPr>
        <p:txBody>
          <a:bodyPr wrap="square" lIns="0" tIns="0" rIns="0" bIns="0" rtlCol="0"/>
          <a:lstStyle/>
          <a:p>
            <a:endParaRPr sz="900"/>
          </a:p>
        </p:txBody>
      </p:sp>
      <p:sp>
        <p:nvSpPr>
          <p:cNvPr id="36" name="object 36"/>
          <p:cNvSpPr txBox="1"/>
          <p:nvPr/>
        </p:nvSpPr>
        <p:spPr>
          <a:xfrm>
            <a:off x="6263926" y="3167611"/>
            <a:ext cx="974765" cy="388704"/>
          </a:xfrm>
          <a:prstGeom prst="rect">
            <a:avLst/>
          </a:prstGeom>
        </p:spPr>
        <p:txBody>
          <a:bodyPr vert="horz" wrap="square" lIns="0" tIns="7501" rIns="0" bIns="0" rtlCol="0">
            <a:spAutoFit/>
          </a:bodyPr>
          <a:lstStyle/>
          <a:p>
            <a:pPr marL="7144" marR="2858" algn="ctr">
              <a:spcBef>
                <a:spcPts val="59"/>
              </a:spcBef>
            </a:pPr>
            <a:r>
              <a:rPr sz="619" b="1" dirty="0">
                <a:latin typeface="Calibri"/>
                <a:cs typeface="Calibri"/>
              </a:rPr>
              <a:t>Office </a:t>
            </a:r>
            <a:r>
              <a:rPr sz="619" b="1" spc="-3" dirty="0">
                <a:latin typeface="Calibri"/>
                <a:cs typeface="Calibri"/>
              </a:rPr>
              <a:t>of </a:t>
            </a:r>
            <a:r>
              <a:rPr sz="619" b="1" dirty="0">
                <a:latin typeface="Calibri"/>
                <a:cs typeface="Calibri"/>
              </a:rPr>
              <a:t>Strategic </a:t>
            </a:r>
            <a:r>
              <a:rPr sz="619" b="1" spc="-3" dirty="0">
                <a:latin typeface="Calibri"/>
                <a:cs typeface="Calibri"/>
              </a:rPr>
              <a:t>Planning</a:t>
            </a:r>
            <a:r>
              <a:rPr sz="619" b="1" spc="-45" dirty="0">
                <a:latin typeface="Calibri"/>
                <a:cs typeface="Calibri"/>
              </a:rPr>
              <a:t> </a:t>
            </a:r>
            <a:r>
              <a:rPr sz="619" b="1" dirty="0">
                <a:latin typeface="Calibri"/>
                <a:cs typeface="Calibri"/>
              </a:rPr>
              <a:t>&amp;  Interagency</a:t>
            </a:r>
            <a:r>
              <a:rPr sz="619" b="1" spc="-26" dirty="0">
                <a:latin typeface="Calibri"/>
                <a:cs typeface="Calibri"/>
              </a:rPr>
              <a:t> </a:t>
            </a:r>
            <a:r>
              <a:rPr sz="619" b="1" spc="-3" dirty="0">
                <a:latin typeface="Calibri"/>
                <a:cs typeface="Calibri"/>
              </a:rPr>
              <a:t>Coordination</a:t>
            </a:r>
            <a:endParaRPr sz="619">
              <a:latin typeface="Calibri"/>
              <a:cs typeface="Calibri"/>
            </a:endParaRPr>
          </a:p>
          <a:p>
            <a:pPr marL="715" algn="ctr"/>
            <a:r>
              <a:rPr sz="619" b="1" dirty="0">
                <a:latin typeface="Calibri"/>
                <a:cs typeface="Calibri"/>
              </a:rPr>
              <a:t>(SC-2.2)</a:t>
            </a:r>
            <a:endParaRPr sz="619">
              <a:latin typeface="Calibri"/>
              <a:cs typeface="Calibri"/>
            </a:endParaRPr>
          </a:p>
          <a:p>
            <a:pPr algn="ctr">
              <a:lnSpc>
                <a:spcPct val="100000"/>
              </a:lnSpc>
            </a:pPr>
            <a:r>
              <a:rPr sz="619" spc="-3" dirty="0">
                <a:latin typeface="Calibri"/>
                <a:cs typeface="Calibri"/>
              </a:rPr>
              <a:t>Susannah</a:t>
            </a:r>
            <a:r>
              <a:rPr sz="619" spc="-17" dirty="0">
                <a:latin typeface="Calibri"/>
                <a:cs typeface="Calibri"/>
              </a:rPr>
              <a:t> </a:t>
            </a:r>
            <a:r>
              <a:rPr sz="619" spc="-3" dirty="0">
                <a:latin typeface="Calibri"/>
                <a:cs typeface="Calibri"/>
              </a:rPr>
              <a:t>Howieson</a:t>
            </a:r>
            <a:endParaRPr sz="619">
              <a:latin typeface="Calibri"/>
              <a:cs typeface="Calibri"/>
            </a:endParaRPr>
          </a:p>
        </p:txBody>
      </p:sp>
      <p:sp>
        <p:nvSpPr>
          <p:cNvPr id="37" name="object 37"/>
          <p:cNvSpPr/>
          <p:nvPr/>
        </p:nvSpPr>
        <p:spPr>
          <a:xfrm>
            <a:off x="6058472" y="2632615"/>
            <a:ext cx="1365885" cy="410766"/>
          </a:xfrm>
          <a:custGeom>
            <a:avLst/>
            <a:gdLst/>
            <a:ahLst/>
            <a:cxnLst/>
            <a:rect l="l" t="t" r="r" b="b"/>
            <a:pathLst>
              <a:path w="2428240" h="730250">
                <a:moveTo>
                  <a:pt x="0" y="729996"/>
                </a:moveTo>
                <a:lnTo>
                  <a:pt x="2427731" y="729996"/>
                </a:lnTo>
                <a:lnTo>
                  <a:pt x="2427731" y="0"/>
                </a:lnTo>
                <a:lnTo>
                  <a:pt x="0" y="0"/>
                </a:lnTo>
                <a:lnTo>
                  <a:pt x="0" y="729996"/>
                </a:lnTo>
                <a:close/>
              </a:path>
            </a:pathLst>
          </a:custGeom>
          <a:solidFill>
            <a:srgbClr val="DAE2F3"/>
          </a:solidFill>
        </p:spPr>
        <p:txBody>
          <a:bodyPr wrap="square" lIns="0" tIns="0" rIns="0" bIns="0" rtlCol="0"/>
          <a:lstStyle/>
          <a:p>
            <a:endParaRPr sz="900"/>
          </a:p>
        </p:txBody>
      </p:sp>
      <p:sp>
        <p:nvSpPr>
          <p:cNvPr id="38" name="object 38"/>
          <p:cNvSpPr/>
          <p:nvPr/>
        </p:nvSpPr>
        <p:spPr>
          <a:xfrm>
            <a:off x="6058472" y="2632615"/>
            <a:ext cx="1365885" cy="410766"/>
          </a:xfrm>
          <a:custGeom>
            <a:avLst/>
            <a:gdLst/>
            <a:ahLst/>
            <a:cxnLst/>
            <a:rect l="l" t="t" r="r" b="b"/>
            <a:pathLst>
              <a:path w="2428240" h="730250">
                <a:moveTo>
                  <a:pt x="0" y="729996"/>
                </a:moveTo>
                <a:lnTo>
                  <a:pt x="2427731" y="729996"/>
                </a:lnTo>
                <a:lnTo>
                  <a:pt x="2427731" y="0"/>
                </a:lnTo>
                <a:lnTo>
                  <a:pt x="0" y="0"/>
                </a:lnTo>
                <a:lnTo>
                  <a:pt x="0" y="729996"/>
                </a:lnTo>
                <a:close/>
              </a:path>
            </a:pathLst>
          </a:custGeom>
          <a:ln w="12192">
            <a:solidFill>
              <a:srgbClr val="2E528F"/>
            </a:solidFill>
          </a:ln>
        </p:spPr>
        <p:txBody>
          <a:bodyPr wrap="square" lIns="0" tIns="0" rIns="0" bIns="0" rtlCol="0"/>
          <a:lstStyle/>
          <a:p>
            <a:endParaRPr sz="900"/>
          </a:p>
        </p:txBody>
      </p:sp>
      <p:sp>
        <p:nvSpPr>
          <p:cNvPr id="39" name="object 39"/>
          <p:cNvSpPr txBox="1"/>
          <p:nvPr/>
        </p:nvSpPr>
        <p:spPr>
          <a:xfrm>
            <a:off x="6239210" y="2645903"/>
            <a:ext cx="1005125" cy="388704"/>
          </a:xfrm>
          <a:prstGeom prst="rect">
            <a:avLst/>
          </a:prstGeom>
        </p:spPr>
        <p:txBody>
          <a:bodyPr vert="horz" wrap="square" lIns="0" tIns="7501" rIns="0" bIns="0" rtlCol="0">
            <a:spAutoFit/>
          </a:bodyPr>
          <a:lstStyle/>
          <a:p>
            <a:pPr marL="7144" marR="2858" algn="ctr">
              <a:spcBef>
                <a:spcPts val="59"/>
              </a:spcBef>
            </a:pPr>
            <a:r>
              <a:rPr sz="619" b="1" dirty="0">
                <a:latin typeface="Calibri"/>
                <a:cs typeface="Calibri"/>
              </a:rPr>
              <a:t>Office </a:t>
            </a:r>
            <a:r>
              <a:rPr sz="619" b="1" spc="-3" dirty="0">
                <a:latin typeface="Calibri"/>
                <a:cs typeface="Calibri"/>
              </a:rPr>
              <a:t>of </a:t>
            </a:r>
            <a:r>
              <a:rPr sz="619" b="1" dirty="0">
                <a:latin typeface="Calibri"/>
                <a:cs typeface="Calibri"/>
              </a:rPr>
              <a:t>Diversity, Inclusion</a:t>
            </a:r>
            <a:r>
              <a:rPr sz="619" b="1" spc="-76" dirty="0">
                <a:latin typeface="Calibri"/>
                <a:cs typeface="Calibri"/>
              </a:rPr>
              <a:t> </a:t>
            </a:r>
            <a:r>
              <a:rPr sz="619" b="1" dirty="0">
                <a:latin typeface="Calibri"/>
                <a:cs typeface="Calibri"/>
              </a:rPr>
              <a:t>&amp;  Research</a:t>
            </a:r>
            <a:r>
              <a:rPr sz="619" b="1" spc="-20" dirty="0">
                <a:latin typeface="Calibri"/>
                <a:cs typeface="Calibri"/>
              </a:rPr>
              <a:t> </a:t>
            </a:r>
            <a:r>
              <a:rPr sz="619" b="1" dirty="0">
                <a:latin typeface="Calibri"/>
                <a:cs typeface="Calibri"/>
              </a:rPr>
              <a:t>Integrity</a:t>
            </a:r>
            <a:endParaRPr sz="619">
              <a:latin typeface="Calibri"/>
              <a:cs typeface="Calibri"/>
            </a:endParaRPr>
          </a:p>
          <a:p>
            <a:pPr marL="715" algn="ctr"/>
            <a:r>
              <a:rPr sz="619" b="1" dirty="0">
                <a:latin typeface="Calibri"/>
                <a:cs typeface="Calibri"/>
              </a:rPr>
              <a:t>(SC-2.1)</a:t>
            </a:r>
            <a:endParaRPr sz="619">
              <a:latin typeface="Calibri"/>
              <a:cs typeface="Calibri"/>
            </a:endParaRPr>
          </a:p>
          <a:p>
            <a:pPr algn="ctr">
              <a:lnSpc>
                <a:spcPct val="100000"/>
              </a:lnSpc>
            </a:pPr>
            <a:r>
              <a:rPr sz="619" spc="-3" dirty="0">
                <a:latin typeface="Calibri"/>
                <a:cs typeface="Calibri"/>
              </a:rPr>
              <a:t>Julie </a:t>
            </a:r>
            <a:r>
              <a:rPr sz="619" dirty="0">
                <a:latin typeface="Calibri"/>
                <a:cs typeface="Calibri"/>
              </a:rPr>
              <a:t>Carruthers</a:t>
            </a:r>
            <a:r>
              <a:rPr sz="619" spc="-37" dirty="0">
                <a:latin typeface="Calibri"/>
                <a:cs typeface="Calibri"/>
              </a:rPr>
              <a:t> </a:t>
            </a:r>
            <a:r>
              <a:rPr sz="619" spc="-3" dirty="0">
                <a:latin typeface="Calibri"/>
                <a:cs typeface="Calibri"/>
              </a:rPr>
              <a:t>(A)</a:t>
            </a:r>
            <a:endParaRPr sz="619">
              <a:latin typeface="Calibri"/>
              <a:cs typeface="Calibri"/>
            </a:endParaRPr>
          </a:p>
        </p:txBody>
      </p:sp>
      <p:sp>
        <p:nvSpPr>
          <p:cNvPr id="40" name="object 40"/>
          <p:cNvSpPr/>
          <p:nvPr/>
        </p:nvSpPr>
        <p:spPr>
          <a:xfrm>
            <a:off x="4551426" y="3074098"/>
            <a:ext cx="337542" cy="413624"/>
          </a:xfrm>
          <a:custGeom>
            <a:avLst/>
            <a:gdLst/>
            <a:ahLst/>
            <a:cxnLst/>
            <a:rect l="l" t="t" r="r" b="b"/>
            <a:pathLst>
              <a:path w="600075" h="735329">
                <a:moveTo>
                  <a:pt x="600075" y="0"/>
                </a:moveTo>
                <a:lnTo>
                  <a:pt x="600075" y="167386"/>
                </a:lnTo>
                <a:lnTo>
                  <a:pt x="0" y="167386"/>
                </a:lnTo>
                <a:lnTo>
                  <a:pt x="0" y="734949"/>
                </a:lnTo>
                <a:lnTo>
                  <a:pt x="228600" y="734949"/>
                </a:lnTo>
              </a:path>
            </a:pathLst>
          </a:custGeom>
          <a:ln w="6096">
            <a:solidFill>
              <a:srgbClr val="000000"/>
            </a:solidFill>
          </a:ln>
        </p:spPr>
        <p:txBody>
          <a:bodyPr wrap="square" lIns="0" tIns="0" rIns="0" bIns="0" rtlCol="0"/>
          <a:lstStyle/>
          <a:p>
            <a:endParaRPr sz="900"/>
          </a:p>
        </p:txBody>
      </p:sp>
      <p:sp>
        <p:nvSpPr>
          <p:cNvPr id="41" name="object 41"/>
          <p:cNvSpPr/>
          <p:nvPr/>
        </p:nvSpPr>
        <p:spPr>
          <a:xfrm>
            <a:off x="5599843" y="2439735"/>
            <a:ext cx="459344" cy="398264"/>
          </a:xfrm>
          <a:custGeom>
            <a:avLst/>
            <a:gdLst/>
            <a:ahLst/>
            <a:cxnLst/>
            <a:rect l="l" t="t" r="r" b="b"/>
            <a:pathLst>
              <a:path w="816609" h="708025">
                <a:moveTo>
                  <a:pt x="0" y="0"/>
                </a:moveTo>
                <a:lnTo>
                  <a:pt x="253" y="0"/>
                </a:lnTo>
                <a:lnTo>
                  <a:pt x="253" y="708025"/>
                </a:lnTo>
                <a:lnTo>
                  <a:pt x="816482" y="708025"/>
                </a:lnTo>
              </a:path>
            </a:pathLst>
          </a:custGeom>
          <a:ln w="6096">
            <a:solidFill>
              <a:srgbClr val="000000"/>
            </a:solidFill>
          </a:ln>
        </p:spPr>
        <p:txBody>
          <a:bodyPr wrap="square" lIns="0" tIns="0" rIns="0" bIns="0" rtlCol="0"/>
          <a:lstStyle/>
          <a:p>
            <a:endParaRPr sz="900"/>
          </a:p>
        </p:txBody>
      </p:sp>
      <p:sp>
        <p:nvSpPr>
          <p:cNvPr id="42" name="object 42"/>
          <p:cNvSpPr/>
          <p:nvPr/>
        </p:nvSpPr>
        <p:spPr>
          <a:xfrm>
            <a:off x="5599845" y="2559749"/>
            <a:ext cx="468629" cy="799386"/>
          </a:xfrm>
          <a:custGeom>
            <a:avLst/>
            <a:gdLst/>
            <a:ahLst/>
            <a:cxnLst/>
            <a:rect l="l" t="t" r="r" b="b"/>
            <a:pathLst>
              <a:path w="833120" h="1421129">
                <a:moveTo>
                  <a:pt x="0" y="0"/>
                </a:moveTo>
                <a:lnTo>
                  <a:pt x="0" y="1420622"/>
                </a:lnTo>
                <a:lnTo>
                  <a:pt x="833120" y="1420622"/>
                </a:lnTo>
              </a:path>
            </a:pathLst>
          </a:custGeom>
          <a:ln w="6095">
            <a:solidFill>
              <a:srgbClr val="000000"/>
            </a:solidFill>
          </a:ln>
        </p:spPr>
        <p:txBody>
          <a:bodyPr wrap="square" lIns="0" tIns="0" rIns="0" bIns="0" rtlCol="0"/>
          <a:lstStyle/>
          <a:p>
            <a:endParaRPr sz="900"/>
          </a:p>
        </p:txBody>
      </p:sp>
      <p:sp>
        <p:nvSpPr>
          <p:cNvPr id="43" name="object 43"/>
          <p:cNvSpPr/>
          <p:nvPr/>
        </p:nvSpPr>
        <p:spPr>
          <a:xfrm>
            <a:off x="5599845" y="2837498"/>
            <a:ext cx="468629" cy="1058703"/>
          </a:xfrm>
          <a:custGeom>
            <a:avLst/>
            <a:gdLst/>
            <a:ahLst/>
            <a:cxnLst/>
            <a:rect l="l" t="t" r="r" b="b"/>
            <a:pathLst>
              <a:path w="833120" h="1882139">
                <a:moveTo>
                  <a:pt x="0" y="0"/>
                </a:moveTo>
                <a:lnTo>
                  <a:pt x="0" y="1882013"/>
                </a:lnTo>
                <a:lnTo>
                  <a:pt x="833120" y="1882013"/>
                </a:lnTo>
              </a:path>
            </a:pathLst>
          </a:custGeom>
          <a:ln w="6096">
            <a:solidFill>
              <a:srgbClr val="000000"/>
            </a:solidFill>
          </a:ln>
        </p:spPr>
        <p:txBody>
          <a:bodyPr wrap="square" lIns="0" tIns="0" rIns="0" bIns="0" rtlCol="0"/>
          <a:lstStyle/>
          <a:p>
            <a:endParaRPr sz="900"/>
          </a:p>
        </p:txBody>
      </p:sp>
      <p:sp>
        <p:nvSpPr>
          <p:cNvPr id="44" name="object 44"/>
          <p:cNvSpPr/>
          <p:nvPr/>
        </p:nvSpPr>
        <p:spPr>
          <a:xfrm>
            <a:off x="5599843" y="2841785"/>
            <a:ext cx="459344" cy="1618417"/>
          </a:xfrm>
          <a:custGeom>
            <a:avLst/>
            <a:gdLst/>
            <a:ahLst/>
            <a:cxnLst/>
            <a:rect l="l" t="t" r="r" b="b"/>
            <a:pathLst>
              <a:path w="816609" h="2877185">
                <a:moveTo>
                  <a:pt x="0" y="0"/>
                </a:moveTo>
                <a:lnTo>
                  <a:pt x="0" y="2876677"/>
                </a:lnTo>
                <a:lnTo>
                  <a:pt x="816482" y="2876677"/>
                </a:lnTo>
              </a:path>
            </a:pathLst>
          </a:custGeom>
          <a:ln w="6096">
            <a:solidFill>
              <a:srgbClr val="000000"/>
            </a:solidFill>
          </a:ln>
        </p:spPr>
        <p:txBody>
          <a:bodyPr wrap="square" lIns="0" tIns="0" rIns="0" bIns="0" rtlCol="0"/>
          <a:lstStyle/>
          <a:p>
            <a:endParaRPr sz="900"/>
          </a:p>
        </p:txBody>
      </p:sp>
      <p:sp>
        <p:nvSpPr>
          <p:cNvPr id="45" name="object 45"/>
          <p:cNvSpPr/>
          <p:nvPr/>
        </p:nvSpPr>
        <p:spPr>
          <a:xfrm>
            <a:off x="1614487" y="3687031"/>
            <a:ext cx="676514" cy="350759"/>
          </a:xfrm>
          <a:custGeom>
            <a:avLst/>
            <a:gdLst/>
            <a:ahLst/>
            <a:cxnLst/>
            <a:rect l="l" t="t" r="r" b="b"/>
            <a:pathLst>
              <a:path w="1202689" h="623570">
                <a:moveTo>
                  <a:pt x="0" y="623315"/>
                </a:moveTo>
                <a:lnTo>
                  <a:pt x="1202436" y="623315"/>
                </a:lnTo>
                <a:lnTo>
                  <a:pt x="1202436" y="0"/>
                </a:lnTo>
                <a:lnTo>
                  <a:pt x="0" y="0"/>
                </a:lnTo>
                <a:lnTo>
                  <a:pt x="0" y="623315"/>
                </a:lnTo>
                <a:close/>
              </a:path>
            </a:pathLst>
          </a:custGeom>
          <a:solidFill>
            <a:srgbClr val="DAE2F3"/>
          </a:solidFill>
        </p:spPr>
        <p:txBody>
          <a:bodyPr wrap="square" lIns="0" tIns="0" rIns="0" bIns="0" rtlCol="0"/>
          <a:lstStyle/>
          <a:p>
            <a:endParaRPr sz="900"/>
          </a:p>
        </p:txBody>
      </p:sp>
      <p:sp>
        <p:nvSpPr>
          <p:cNvPr id="46" name="object 46"/>
          <p:cNvSpPr/>
          <p:nvPr/>
        </p:nvSpPr>
        <p:spPr>
          <a:xfrm>
            <a:off x="1614487" y="3687031"/>
            <a:ext cx="676514" cy="350759"/>
          </a:xfrm>
          <a:custGeom>
            <a:avLst/>
            <a:gdLst/>
            <a:ahLst/>
            <a:cxnLst/>
            <a:rect l="l" t="t" r="r" b="b"/>
            <a:pathLst>
              <a:path w="1202689" h="623570">
                <a:moveTo>
                  <a:pt x="0" y="623315"/>
                </a:moveTo>
                <a:lnTo>
                  <a:pt x="1202436" y="623315"/>
                </a:lnTo>
                <a:lnTo>
                  <a:pt x="1202436" y="0"/>
                </a:lnTo>
                <a:lnTo>
                  <a:pt x="0" y="0"/>
                </a:lnTo>
                <a:lnTo>
                  <a:pt x="0" y="623315"/>
                </a:lnTo>
                <a:close/>
              </a:path>
            </a:pathLst>
          </a:custGeom>
          <a:ln w="12192">
            <a:solidFill>
              <a:srgbClr val="2E528F"/>
            </a:solidFill>
          </a:ln>
        </p:spPr>
        <p:txBody>
          <a:bodyPr wrap="square" lIns="0" tIns="0" rIns="0" bIns="0" rtlCol="0"/>
          <a:lstStyle/>
          <a:p>
            <a:endParaRPr sz="900"/>
          </a:p>
        </p:txBody>
      </p:sp>
      <p:sp>
        <p:nvSpPr>
          <p:cNvPr id="47" name="object 47"/>
          <p:cNvSpPr txBox="1"/>
          <p:nvPr/>
        </p:nvSpPr>
        <p:spPr>
          <a:xfrm>
            <a:off x="1681581" y="3702176"/>
            <a:ext cx="542211" cy="269874"/>
          </a:xfrm>
          <a:prstGeom prst="rect">
            <a:avLst/>
          </a:prstGeom>
        </p:spPr>
        <p:txBody>
          <a:bodyPr vert="horz" wrap="square" lIns="0" tIns="6787" rIns="0" bIns="0" rtlCol="0">
            <a:spAutoFit/>
          </a:bodyPr>
          <a:lstStyle/>
          <a:p>
            <a:pPr marL="138946" marR="2858" indent="-132160">
              <a:spcBef>
                <a:spcPts val="53"/>
              </a:spcBef>
            </a:pPr>
            <a:r>
              <a:rPr sz="563" b="1" spc="-3" dirty="0">
                <a:latin typeface="Calibri"/>
                <a:cs typeface="Calibri"/>
              </a:rPr>
              <a:t>Resource</a:t>
            </a:r>
            <a:r>
              <a:rPr sz="563" b="1" spc="-53" dirty="0">
                <a:latin typeface="Calibri"/>
                <a:cs typeface="Calibri"/>
              </a:rPr>
              <a:t> </a:t>
            </a:r>
            <a:r>
              <a:rPr sz="563" b="1" spc="-3" dirty="0">
                <a:latin typeface="Calibri"/>
                <a:cs typeface="Calibri"/>
              </a:rPr>
              <a:t>Analysis  </a:t>
            </a:r>
            <a:r>
              <a:rPr sz="563" b="1" spc="-6" dirty="0">
                <a:latin typeface="Calibri"/>
                <a:cs typeface="Calibri"/>
              </a:rPr>
              <a:t>(SC-21.2)</a:t>
            </a:r>
            <a:endParaRPr sz="563">
              <a:latin typeface="Calibri"/>
              <a:cs typeface="Calibri"/>
            </a:endParaRPr>
          </a:p>
          <a:p>
            <a:pPr marL="22503">
              <a:lnSpc>
                <a:spcPts val="740"/>
              </a:lnSpc>
            </a:pPr>
            <a:r>
              <a:rPr sz="619" spc="-3" dirty="0">
                <a:latin typeface="Calibri"/>
                <a:cs typeface="Calibri"/>
              </a:rPr>
              <a:t>Michael</a:t>
            </a:r>
            <a:r>
              <a:rPr sz="619" spc="-20" dirty="0">
                <a:latin typeface="Calibri"/>
                <a:cs typeface="Calibri"/>
              </a:rPr>
              <a:t> </a:t>
            </a:r>
            <a:r>
              <a:rPr sz="619" spc="-3" dirty="0">
                <a:latin typeface="Calibri"/>
                <a:cs typeface="Calibri"/>
              </a:rPr>
              <a:t>Osinski</a:t>
            </a:r>
            <a:endParaRPr sz="619">
              <a:latin typeface="Calibri"/>
              <a:cs typeface="Calibri"/>
            </a:endParaRPr>
          </a:p>
        </p:txBody>
      </p:sp>
      <p:sp>
        <p:nvSpPr>
          <p:cNvPr id="48" name="object 48"/>
          <p:cNvSpPr/>
          <p:nvPr/>
        </p:nvSpPr>
        <p:spPr>
          <a:xfrm>
            <a:off x="1614487" y="3262694"/>
            <a:ext cx="676514" cy="325755"/>
          </a:xfrm>
          <a:custGeom>
            <a:avLst/>
            <a:gdLst/>
            <a:ahLst/>
            <a:cxnLst/>
            <a:rect l="l" t="t" r="r" b="b"/>
            <a:pathLst>
              <a:path w="1202689" h="579120">
                <a:moveTo>
                  <a:pt x="0" y="579120"/>
                </a:moveTo>
                <a:lnTo>
                  <a:pt x="1202436" y="579120"/>
                </a:lnTo>
                <a:lnTo>
                  <a:pt x="1202436" y="0"/>
                </a:lnTo>
                <a:lnTo>
                  <a:pt x="0" y="0"/>
                </a:lnTo>
                <a:lnTo>
                  <a:pt x="0" y="579120"/>
                </a:lnTo>
                <a:close/>
              </a:path>
            </a:pathLst>
          </a:custGeom>
          <a:solidFill>
            <a:srgbClr val="DAE2F3"/>
          </a:solidFill>
        </p:spPr>
        <p:txBody>
          <a:bodyPr wrap="square" lIns="0" tIns="0" rIns="0" bIns="0" rtlCol="0"/>
          <a:lstStyle/>
          <a:p>
            <a:endParaRPr sz="900"/>
          </a:p>
        </p:txBody>
      </p:sp>
      <p:sp>
        <p:nvSpPr>
          <p:cNvPr id="49" name="object 49"/>
          <p:cNvSpPr/>
          <p:nvPr/>
        </p:nvSpPr>
        <p:spPr>
          <a:xfrm>
            <a:off x="1614487" y="3262694"/>
            <a:ext cx="676514" cy="325755"/>
          </a:xfrm>
          <a:custGeom>
            <a:avLst/>
            <a:gdLst/>
            <a:ahLst/>
            <a:cxnLst/>
            <a:rect l="l" t="t" r="r" b="b"/>
            <a:pathLst>
              <a:path w="1202689" h="579120">
                <a:moveTo>
                  <a:pt x="0" y="579120"/>
                </a:moveTo>
                <a:lnTo>
                  <a:pt x="1202436" y="579120"/>
                </a:lnTo>
                <a:lnTo>
                  <a:pt x="1202436" y="0"/>
                </a:lnTo>
                <a:lnTo>
                  <a:pt x="0" y="0"/>
                </a:lnTo>
                <a:lnTo>
                  <a:pt x="0" y="579120"/>
                </a:lnTo>
                <a:close/>
              </a:path>
            </a:pathLst>
          </a:custGeom>
          <a:ln w="12191">
            <a:solidFill>
              <a:srgbClr val="2E528F"/>
            </a:solidFill>
          </a:ln>
        </p:spPr>
        <p:txBody>
          <a:bodyPr wrap="square" lIns="0" tIns="0" rIns="0" bIns="0" rtlCol="0"/>
          <a:lstStyle/>
          <a:p>
            <a:endParaRPr sz="900"/>
          </a:p>
        </p:txBody>
      </p:sp>
      <p:sp>
        <p:nvSpPr>
          <p:cNvPr id="50" name="object 50"/>
          <p:cNvSpPr txBox="1"/>
          <p:nvPr/>
        </p:nvSpPr>
        <p:spPr>
          <a:xfrm>
            <a:off x="1669580" y="3277338"/>
            <a:ext cx="565428" cy="269874"/>
          </a:xfrm>
          <a:prstGeom prst="rect">
            <a:avLst/>
          </a:prstGeom>
        </p:spPr>
        <p:txBody>
          <a:bodyPr vert="horz" wrap="square" lIns="0" tIns="6787" rIns="0" bIns="0" rtlCol="0">
            <a:spAutoFit/>
          </a:bodyPr>
          <a:lstStyle/>
          <a:p>
            <a:pPr marL="151091" marR="18216" indent="-127873">
              <a:spcBef>
                <a:spcPts val="53"/>
              </a:spcBef>
            </a:pPr>
            <a:r>
              <a:rPr sz="563" b="1" spc="-3" dirty="0">
                <a:latin typeface="Calibri"/>
                <a:cs typeface="Calibri"/>
              </a:rPr>
              <a:t>Financial</a:t>
            </a:r>
            <a:r>
              <a:rPr sz="563" b="1" spc="-37" dirty="0">
                <a:latin typeface="Calibri"/>
                <a:cs typeface="Calibri"/>
              </a:rPr>
              <a:t> </a:t>
            </a:r>
            <a:r>
              <a:rPr sz="563" b="1" spc="-3" dirty="0">
                <a:latin typeface="Calibri"/>
                <a:cs typeface="Calibri"/>
              </a:rPr>
              <a:t>Analysis  </a:t>
            </a:r>
            <a:r>
              <a:rPr sz="563" b="1" spc="-6" dirty="0">
                <a:latin typeface="Calibri"/>
                <a:cs typeface="Calibri"/>
              </a:rPr>
              <a:t>(SC-21.1)</a:t>
            </a:r>
            <a:endParaRPr sz="563">
              <a:latin typeface="Calibri"/>
              <a:cs typeface="Calibri"/>
            </a:endParaRPr>
          </a:p>
          <a:p>
            <a:pPr marL="7144">
              <a:lnSpc>
                <a:spcPts val="740"/>
              </a:lnSpc>
            </a:pPr>
            <a:r>
              <a:rPr sz="619" spc="-3" dirty="0">
                <a:latin typeface="Calibri"/>
                <a:cs typeface="Calibri"/>
              </a:rPr>
              <a:t>Alessandra</a:t>
            </a:r>
            <a:r>
              <a:rPr sz="619" spc="-37" dirty="0">
                <a:latin typeface="Calibri"/>
                <a:cs typeface="Calibri"/>
              </a:rPr>
              <a:t> </a:t>
            </a:r>
            <a:r>
              <a:rPr sz="619" spc="-3" dirty="0">
                <a:latin typeface="Calibri"/>
                <a:cs typeface="Calibri"/>
              </a:rPr>
              <a:t>Pham</a:t>
            </a:r>
            <a:endParaRPr sz="619">
              <a:latin typeface="Calibri"/>
              <a:cs typeface="Calibri"/>
            </a:endParaRPr>
          </a:p>
        </p:txBody>
      </p:sp>
      <p:sp>
        <p:nvSpPr>
          <p:cNvPr id="51" name="object 51"/>
          <p:cNvSpPr/>
          <p:nvPr/>
        </p:nvSpPr>
        <p:spPr>
          <a:xfrm>
            <a:off x="2741772" y="3767615"/>
            <a:ext cx="571857" cy="438269"/>
          </a:xfrm>
          <a:custGeom>
            <a:avLst/>
            <a:gdLst/>
            <a:ahLst/>
            <a:cxnLst/>
            <a:rect l="l" t="t" r="r" b="b"/>
            <a:pathLst>
              <a:path w="1016635" h="779145">
                <a:moveTo>
                  <a:pt x="0" y="778764"/>
                </a:moveTo>
                <a:lnTo>
                  <a:pt x="1016508" y="778764"/>
                </a:lnTo>
                <a:lnTo>
                  <a:pt x="1016508" y="0"/>
                </a:lnTo>
                <a:lnTo>
                  <a:pt x="0" y="0"/>
                </a:lnTo>
                <a:lnTo>
                  <a:pt x="0" y="778764"/>
                </a:lnTo>
                <a:close/>
              </a:path>
            </a:pathLst>
          </a:custGeom>
          <a:solidFill>
            <a:srgbClr val="DAE2F3"/>
          </a:solidFill>
        </p:spPr>
        <p:txBody>
          <a:bodyPr wrap="square" lIns="0" tIns="0" rIns="0" bIns="0" rtlCol="0"/>
          <a:lstStyle/>
          <a:p>
            <a:endParaRPr sz="900"/>
          </a:p>
        </p:txBody>
      </p:sp>
      <p:sp>
        <p:nvSpPr>
          <p:cNvPr id="52" name="object 52"/>
          <p:cNvSpPr/>
          <p:nvPr/>
        </p:nvSpPr>
        <p:spPr>
          <a:xfrm>
            <a:off x="2741772" y="3767615"/>
            <a:ext cx="571857" cy="438269"/>
          </a:xfrm>
          <a:custGeom>
            <a:avLst/>
            <a:gdLst/>
            <a:ahLst/>
            <a:cxnLst/>
            <a:rect l="l" t="t" r="r" b="b"/>
            <a:pathLst>
              <a:path w="1016635" h="779145">
                <a:moveTo>
                  <a:pt x="0" y="778764"/>
                </a:moveTo>
                <a:lnTo>
                  <a:pt x="1016508" y="778764"/>
                </a:lnTo>
                <a:lnTo>
                  <a:pt x="1016508" y="0"/>
                </a:lnTo>
                <a:lnTo>
                  <a:pt x="0" y="0"/>
                </a:lnTo>
                <a:lnTo>
                  <a:pt x="0" y="778764"/>
                </a:lnTo>
                <a:close/>
              </a:path>
            </a:pathLst>
          </a:custGeom>
          <a:ln w="12192">
            <a:solidFill>
              <a:srgbClr val="2E528F"/>
            </a:solidFill>
          </a:ln>
        </p:spPr>
        <p:txBody>
          <a:bodyPr wrap="square" lIns="0" tIns="0" rIns="0" bIns="0" rtlCol="0"/>
          <a:lstStyle/>
          <a:p>
            <a:endParaRPr sz="900"/>
          </a:p>
        </p:txBody>
      </p:sp>
      <p:sp>
        <p:nvSpPr>
          <p:cNvPr id="53" name="object 53"/>
          <p:cNvSpPr txBox="1"/>
          <p:nvPr/>
        </p:nvSpPr>
        <p:spPr>
          <a:xfrm>
            <a:off x="2801494" y="3782445"/>
            <a:ext cx="452200" cy="356501"/>
          </a:xfrm>
          <a:prstGeom prst="rect">
            <a:avLst/>
          </a:prstGeom>
        </p:spPr>
        <p:txBody>
          <a:bodyPr vert="horz" wrap="square" lIns="0" tIns="6787" rIns="0" bIns="0" rtlCol="0">
            <a:spAutoFit/>
          </a:bodyPr>
          <a:lstStyle/>
          <a:p>
            <a:pPr marL="26789" marR="22860" indent="-715" algn="ctr">
              <a:spcBef>
                <a:spcPts val="53"/>
              </a:spcBef>
            </a:pPr>
            <a:r>
              <a:rPr sz="563" b="1" spc="-3" dirty="0">
                <a:latin typeface="Calibri"/>
                <a:cs typeface="Calibri"/>
              </a:rPr>
              <a:t>Performance  </a:t>
            </a:r>
            <a:r>
              <a:rPr sz="563" b="1" dirty="0">
                <a:latin typeface="Calibri"/>
                <a:cs typeface="Calibri"/>
              </a:rPr>
              <a:t>M</a:t>
            </a:r>
            <a:r>
              <a:rPr sz="563" b="1" spc="-3" dirty="0">
                <a:latin typeface="Calibri"/>
                <a:cs typeface="Calibri"/>
              </a:rPr>
              <a:t>ana</a:t>
            </a:r>
            <a:r>
              <a:rPr sz="563" b="1" spc="-6" dirty="0">
                <a:latin typeface="Calibri"/>
                <a:cs typeface="Calibri"/>
              </a:rPr>
              <a:t>g</a:t>
            </a:r>
            <a:r>
              <a:rPr sz="563" b="1" spc="-3" dirty="0">
                <a:latin typeface="Calibri"/>
                <a:cs typeface="Calibri"/>
              </a:rPr>
              <a:t>ement  </a:t>
            </a:r>
            <a:r>
              <a:rPr sz="563" b="1" spc="-6" dirty="0">
                <a:latin typeface="Calibri"/>
                <a:cs typeface="Calibri"/>
              </a:rPr>
              <a:t>(SC-22.2)</a:t>
            </a:r>
            <a:endParaRPr sz="563">
              <a:latin typeface="Calibri"/>
              <a:cs typeface="Calibri"/>
            </a:endParaRPr>
          </a:p>
          <a:p>
            <a:pPr algn="ctr">
              <a:lnSpc>
                <a:spcPts val="743"/>
              </a:lnSpc>
            </a:pPr>
            <a:r>
              <a:rPr sz="619" spc="-3" dirty="0">
                <a:latin typeface="Calibri"/>
                <a:cs typeface="Calibri"/>
              </a:rPr>
              <a:t>Nicole</a:t>
            </a:r>
            <a:r>
              <a:rPr sz="619" spc="-31" dirty="0">
                <a:latin typeface="Calibri"/>
                <a:cs typeface="Calibri"/>
              </a:rPr>
              <a:t> </a:t>
            </a:r>
            <a:r>
              <a:rPr sz="619" dirty="0">
                <a:latin typeface="Calibri"/>
                <a:cs typeface="Calibri"/>
              </a:rPr>
              <a:t>Wright</a:t>
            </a:r>
            <a:endParaRPr sz="619">
              <a:latin typeface="Calibri"/>
              <a:cs typeface="Calibri"/>
            </a:endParaRPr>
          </a:p>
        </p:txBody>
      </p:sp>
      <p:sp>
        <p:nvSpPr>
          <p:cNvPr id="54" name="object 54"/>
          <p:cNvSpPr/>
          <p:nvPr/>
        </p:nvSpPr>
        <p:spPr>
          <a:xfrm>
            <a:off x="2741772" y="3262694"/>
            <a:ext cx="571857" cy="408980"/>
          </a:xfrm>
          <a:custGeom>
            <a:avLst/>
            <a:gdLst/>
            <a:ahLst/>
            <a:cxnLst/>
            <a:rect l="l" t="t" r="r" b="b"/>
            <a:pathLst>
              <a:path w="1016635" h="727075">
                <a:moveTo>
                  <a:pt x="0" y="726947"/>
                </a:moveTo>
                <a:lnTo>
                  <a:pt x="1016508" y="726947"/>
                </a:lnTo>
                <a:lnTo>
                  <a:pt x="1016508" y="0"/>
                </a:lnTo>
                <a:lnTo>
                  <a:pt x="0" y="0"/>
                </a:lnTo>
                <a:lnTo>
                  <a:pt x="0" y="726947"/>
                </a:lnTo>
                <a:close/>
              </a:path>
            </a:pathLst>
          </a:custGeom>
          <a:solidFill>
            <a:srgbClr val="DAE2F3"/>
          </a:solidFill>
        </p:spPr>
        <p:txBody>
          <a:bodyPr wrap="square" lIns="0" tIns="0" rIns="0" bIns="0" rtlCol="0"/>
          <a:lstStyle/>
          <a:p>
            <a:endParaRPr sz="900"/>
          </a:p>
        </p:txBody>
      </p:sp>
      <p:sp>
        <p:nvSpPr>
          <p:cNvPr id="55" name="object 55"/>
          <p:cNvSpPr/>
          <p:nvPr/>
        </p:nvSpPr>
        <p:spPr>
          <a:xfrm>
            <a:off x="2741772" y="3262694"/>
            <a:ext cx="571857" cy="408980"/>
          </a:xfrm>
          <a:custGeom>
            <a:avLst/>
            <a:gdLst/>
            <a:ahLst/>
            <a:cxnLst/>
            <a:rect l="l" t="t" r="r" b="b"/>
            <a:pathLst>
              <a:path w="1016635" h="727075">
                <a:moveTo>
                  <a:pt x="0" y="726947"/>
                </a:moveTo>
                <a:lnTo>
                  <a:pt x="1016508" y="726947"/>
                </a:lnTo>
                <a:lnTo>
                  <a:pt x="1016508" y="0"/>
                </a:lnTo>
                <a:lnTo>
                  <a:pt x="0" y="0"/>
                </a:lnTo>
                <a:lnTo>
                  <a:pt x="0" y="726947"/>
                </a:lnTo>
                <a:close/>
              </a:path>
            </a:pathLst>
          </a:custGeom>
          <a:ln w="12192">
            <a:solidFill>
              <a:srgbClr val="2E528F"/>
            </a:solidFill>
          </a:ln>
        </p:spPr>
        <p:txBody>
          <a:bodyPr wrap="square" lIns="0" tIns="0" rIns="0" bIns="0" rtlCol="0"/>
          <a:lstStyle/>
          <a:p>
            <a:endParaRPr sz="900"/>
          </a:p>
        </p:txBody>
      </p:sp>
      <p:sp>
        <p:nvSpPr>
          <p:cNvPr id="56" name="object 56"/>
          <p:cNvSpPr txBox="1"/>
          <p:nvPr/>
        </p:nvSpPr>
        <p:spPr>
          <a:xfrm>
            <a:off x="2838355" y="3277339"/>
            <a:ext cx="379334" cy="356501"/>
          </a:xfrm>
          <a:prstGeom prst="rect">
            <a:avLst/>
          </a:prstGeom>
        </p:spPr>
        <p:txBody>
          <a:bodyPr vert="horz" wrap="square" lIns="0" tIns="6787" rIns="0" bIns="0" rtlCol="0">
            <a:spAutoFit/>
          </a:bodyPr>
          <a:lstStyle/>
          <a:p>
            <a:pPr marL="23217" marR="20360" algn="ctr">
              <a:spcBef>
                <a:spcPts val="53"/>
              </a:spcBef>
            </a:pPr>
            <a:r>
              <a:rPr sz="563" b="1" spc="-3" dirty="0">
                <a:latin typeface="Calibri"/>
                <a:cs typeface="Calibri"/>
              </a:rPr>
              <a:t>Business  </a:t>
            </a:r>
            <a:r>
              <a:rPr sz="563" b="1" spc="-6" dirty="0">
                <a:latin typeface="Calibri"/>
                <a:cs typeface="Calibri"/>
              </a:rPr>
              <a:t>O</a:t>
            </a:r>
            <a:r>
              <a:rPr sz="563" b="1" spc="-3" dirty="0">
                <a:latin typeface="Calibri"/>
                <a:cs typeface="Calibri"/>
              </a:rPr>
              <a:t>peratio</a:t>
            </a:r>
            <a:r>
              <a:rPr sz="563" b="1" dirty="0">
                <a:latin typeface="Calibri"/>
                <a:cs typeface="Calibri"/>
              </a:rPr>
              <a:t>n</a:t>
            </a:r>
            <a:r>
              <a:rPr sz="563" b="1" spc="-3" dirty="0">
                <a:latin typeface="Calibri"/>
                <a:cs typeface="Calibri"/>
              </a:rPr>
              <a:t>s  </a:t>
            </a:r>
            <a:r>
              <a:rPr sz="563" b="1" spc="-6" dirty="0">
                <a:latin typeface="Calibri"/>
                <a:cs typeface="Calibri"/>
              </a:rPr>
              <a:t>(SC-22.1)</a:t>
            </a:r>
            <a:endParaRPr sz="563">
              <a:latin typeface="Calibri"/>
              <a:cs typeface="Calibri"/>
            </a:endParaRPr>
          </a:p>
          <a:p>
            <a:pPr algn="ctr">
              <a:lnSpc>
                <a:spcPts val="740"/>
              </a:lnSpc>
            </a:pPr>
            <a:r>
              <a:rPr sz="619" spc="-3" dirty="0">
                <a:latin typeface="Calibri"/>
                <a:cs typeface="Calibri"/>
              </a:rPr>
              <a:t>Alexis</a:t>
            </a:r>
            <a:r>
              <a:rPr sz="619" spc="-34" dirty="0">
                <a:latin typeface="Calibri"/>
                <a:cs typeface="Calibri"/>
              </a:rPr>
              <a:t> </a:t>
            </a:r>
            <a:r>
              <a:rPr sz="619" spc="-3" dirty="0">
                <a:latin typeface="Calibri"/>
                <a:cs typeface="Calibri"/>
              </a:rPr>
              <a:t>Bunn</a:t>
            </a:r>
            <a:endParaRPr sz="619">
              <a:latin typeface="Calibri"/>
              <a:cs typeface="Calibri"/>
            </a:endParaRPr>
          </a:p>
        </p:txBody>
      </p:sp>
      <p:sp>
        <p:nvSpPr>
          <p:cNvPr id="57" name="object 57"/>
          <p:cNvSpPr/>
          <p:nvPr/>
        </p:nvSpPr>
        <p:spPr>
          <a:xfrm>
            <a:off x="2613185" y="3084385"/>
            <a:ext cx="245030" cy="382905"/>
          </a:xfrm>
          <a:custGeom>
            <a:avLst/>
            <a:gdLst/>
            <a:ahLst/>
            <a:cxnLst/>
            <a:rect l="l" t="t" r="r" b="b"/>
            <a:pathLst>
              <a:path w="435610" h="680720">
                <a:moveTo>
                  <a:pt x="435609" y="0"/>
                </a:moveTo>
                <a:lnTo>
                  <a:pt x="435609" y="158623"/>
                </a:lnTo>
                <a:lnTo>
                  <a:pt x="0" y="158623"/>
                </a:lnTo>
                <a:lnTo>
                  <a:pt x="0" y="680720"/>
                </a:lnTo>
                <a:lnTo>
                  <a:pt x="228600" y="680720"/>
                </a:lnTo>
              </a:path>
            </a:pathLst>
          </a:custGeom>
          <a:ln w="6096">
            <a:solidFill>
              <a:srgbClr val="000000"/>
            </a:solidFill>
          </a:ln>
        </p:spPr>
        <p:txBody>
          <a:bodyPr wrap="square" lIns="0" tIns="0" rIns="0" bIns="0" rtlCol="0"/>
          <a:lstStyle/>
          <a:p>
            <a:endParaRPr sz="900"/>
          </a:p>
        </p:txBody>
      </p:sp>
      <p:sp>
        <p:nvSpPr>
          <p:cNvPr id="58" name="object 58"/>
          <p:cNvSpPr/>
          <p:nvPr/>
        </p:nvSpPr>
        <p:spPr>
          <a:xfrm>
            <a:off x="2613185" y="3084385"/>
            <a:ext cx="245030" cy="902970"/>
          </a:xfrm>
          <a:custGeom>
            <a:avLst/>
            <a:gdLst/>
            <a:ahLst/>
            <a:cxnLst/>
            <a:rect l="l" t="t" r="r" b="b"/>
            <a:pathLst>
              <a:path w="435610" h="1605279">
                <a:moveTo>
                  <a:pt x="435609" y="0"/>
                </a:moveTo>
                <a:lnTo>
                  <a:pt x="435609" y="157607"/>
                </a:lnTo>
                <a:lnTo>
                  <a:pt x="0" y="157607"/>
                </a:lnTo>
                <a:lnTo>
                  <a:pt x="0" y="1604772"/>
                </a:lnTo>
                <a:lnTo>
                  <a:pt x="228600" y="1604772"/>
                </a:lnTo>
              </a:path>
            </a:pathLst>
          </a:custGeom>
          <a:ln w="6096">
            <a:solidFill>
              <a:srgbClr val="000000"/>
            </a:solidFill>
          </a:ln>
        </p:spPr>
        <p:txBody>
          <a:bodyPr wrap="square" lIns="0" tIns="0" rIns="0" bIns="0" rtlCol="0"/>
          <a:lstStyle/>
          <a:p>
            <a:endParaRPr sz="900"/>
          </a:p>
        </p:txBody>
      </p:sp>
      <p:sp>
        <p:nvSpPr>
          <p:cNvPr id="59" name="object 59"/>
          <p:cNvSpPr/>
          <p:nvPr/>
        </p:nvSpPr>
        <p:spPr>
          <a:xfrm>
            <a:off x="1485901" y="3084386"/>
            <a:ext cx="297537" cy="341471"/>
          </a:xfrm>
          <a:custGeom>
            <a:avLst/>
            <a:gdLst/>
            <a:ahLst/>
            <a:cxnLst/>
            <a:rect l="l" t="t" r="r" b="b"/>
            <a:pathLst>
              <a:path w="528955" h="607060">
                <a:moveTo>
                  <a:pt x="528612" y="0"/>
                </a:moveTo>
                <a:lnTo>
                  <a:pt x="528612" y="158623"/>
                </a:lnTo>
                <a:lnTo>
                  <a:pt x="0" y="158623"/>
                </a:lnTo>
                <a:lnTo>
                  <a:pt x="0" y="607060"/>
                </a:lnTo>
                <a:lnTo>
                  <a:pt x="228600" y="607060"/>
                </a:lnTo>
              </a:path>
            </a:pathLst>
          </a:custGeom>
          <a:ln w="6096">
            <a:solidFill>
              <a:srgbClr val="000000"/>
            </a:solidFill>
          </a:ln>
        </p:spPr>
        <p:txBody>
          <a:bodyPr wrap="square" lIns="0" tIns="0" rIns="0" bIns="0" rtlCol="0"/>
          <a:lstStyle/>
          <a:p>
            <a:endParaRPr sz="900"/>
          </a:p>
        </p:txBody>
      </p:sp>
      <p:sp>
        <p:nvSpPr>
          <p:cNvPr id="60" name="object 60"/>
          <p:cNvSpPr/>
          <p:nvPr/>
        </p:nvSpPr>
        <p:spPr>
          <a:xfrm>
            <a:off x="1485901" y="3084386"/>
            <a:ext cx="297537" cy="778669"/>
          </a:xfrm>
          <a:custGeom>
            <a:avLst/>
            <a:gdLst/>
            <a:ahLst/>
            <a:cxnLst/>
            <a:rect l="l" t="t" r="r" b="b"/>
            <a:pathLst>
              <a:path w="528955" h="1384300">
                <a:moveTo>
                  <a:pt x="528612" y="0"/>
                </a:moveTo>
                <a:lnTo>
                  <a:pt x="528612" y="156337"/>
                </a:lnTo>
                <a:lnTo>
                  <a:pt x="0" y="156337"/>
                </a:lnTo>
                <a:lnTo>
                  <a:pt x="0" y="1383919"/>
                </a:lnTo>
                <a:lnTo>
                  <a:pt x="228600" y="1383919"/>
                </a:lnTo>
              </a:path>
            </a:pathLst>
          </a:custGeom>
          <a:ln w="6096">
            <a:solidFill>
              <a:srgbClr val="000000"/>
            </a:solidFill>
          </a:ln>
        </p:spPr>
        <p:txBody>
          <a:bodyPr wrap="square" lIns="0" tIns="0" rIns="0" bIns="0" rtlCol="0"/>
          <a:lstStyle/>
          <a:p>
            <a:endParaRPr sz="900"/>
          </a:p>
        </p:txBody>
      </p:sp>
      <p:sp>
        <p:nvSpPr>
          <p:cNvPr id="61" name="object 61"/>
          <p:cNvSpPr/>
          <p:nvPr/>
        </p:nvSpPr>
        <p:spPr>
          <a:xfrm>
            <a:off x="4551426" y="3074100"/>
            <a:ext cx="337542" cy="963692"/>
          </a:xfrm>
          <a:custGeom>
            <a:avLst/>
            <a:gdLst/>
            <a:ahLst/>
            <a:cxnLst/>
            <a:rect l="l" t="t" r="r" b="b"/>
            <a:pathLst>
              <a:path w="600075" h="1713229">
                <a:moveTo>
                  <a:pt x="600075" y="0"/>
                </a:moveTo>
                <a:lnTo>
                  <a:pt x="600075" y="163957"/>
                </a:lnTo>
                <a:lnTo>
                  <a:pt x="0" y="163957"/>
                </a:lnTo>
                <a:lnTo>
                  <a:pt x="0" y="1712976"/>
                </a:lnTo>
                <a:lnTo>
                  <a:pt x="228600" y="1712976"/>
                </a:lnTo>
              </a:path>
            </a:pathLst>
          </a:custGeom>
          <a:ln w="6096">
            <a:solidFill>
              <a:srgbClr val="000000"/>
            </a:solidFill>
          </a:ln>
        </p:spPr>
        <p:txBody>
          <a:bodyPr wrap="square" lIns="0" tIns="0" rIns="0" bIns="0" rtlCol="0"/>
          <a:lstStyle/>
          <a:p>
            <a:endParaRPr sz="900"/>
          </a:p>
        </p:txBody>
      </p:sp>
      <p:sp>
        <p:nvSpPr>
          <p:cNvPr id="62" name="object 62"/>
          <p:cNvSpPr/>
          <p:nvPr/>
        </p:nvSpPr>
        <p:spPr>
          <a:xfrm>
            <a:off x="4551426" y="3074099"/>
            <a:ext cx="337542" cy="1513761"/>
          </a:xfrm>
          <a:custGeom>
            <a:avLst/>
            <a:gdLst/>
            <a:ahLst/>
            <a:cxnLst/>
            <a:rect l="l" t="t" r="r" b="b"/>
            <a:pathLst>
              <a:path w="600075" h="2691129">
                <a:moveTo>
                  <a:pt x="600075" y="0"/>
                </a:moveTo>
                <a:lnTo>
                  <a:pt x="600075" y="160655"/>
                </a:lnTo>
                <a:lnTo>
                  <a:pt x="0" y="160655"/>
                </a:lnTo>
                <a:lnTo>
                  <a:pt x="0" y="2691003"/>
                </a:lnTo>
                <a:lnTo>
                  <a:pt x="228600" y="2691003"/>
                </a:lnTo>
              </a:path>
            </a:pathLst>
          </a:custGeom>
          <a:ln w="6096">
            <a:solidFill>
              <a:srgbClr val="000000"/>
            </a:solidFill>
          </a:ln>
        </p:spPr>
        <p:txBody>
          <a:bodyPr wrap="square" lIns="0" tIns="0" rIns="0" bIns="0" rtlCol="0"/>
          <a:lstStyle/>
          <a:p>
            <a:endParaRPr sz="900"/>
          </a:p>
        </p:txBody>
      </p:sp>
      <p:sp>
        <p:nvSpPr>
          <p:cNvPr id="63" name="object 63"/>
          <p:cNvSpPr/>
          <p:nvPr/>
        </p:nvSpPr>
        <p:spPr>
          <a:xfrm>
            <a:off x="4572000" y="2434591"/>
            <a:ext cx="317183" cy="278249"/>
          </a:xfrm>
          <a:custGeom>
            <a:avLst/>
            <a:gdLst/>
            <a:ahLst/>
            <a:cxnLst/>
            <a:rect l="l" t="t" r="r" b="b"/>
            <a:pathLst>
              <a:path w="563879" h="494664">
                <a:moveTo>
                  <a:pt x="0" y="0"/>
                </a:moveTo>
                <a:lnTo>
                  <a:pt x="0" y="247141"/>
                </a:lnTo>
                <a:lnTo>
                  <a:pt x="563752" y="247141"/>
                </a:lnTo>
                <a:lnTo>
                  <a:pt x="563752" y="494411"/>
                </a:lnTo>
              </a:path>
            </a:pathLst>
          </a:custGeom>
          <a:ln w="6096">
            <a:solidFill>
              <a:srgbClr val="000000"/>
            </a:solidFill>
          </a:ln>
        </p:spPr>
        <p:txBody>
          <a:bodyPr wrap="square" lIns="0" tIns="0" rIns="0" bIns="0" rtlCol="0"/>
          <a:lstStyle/>
          <a:p>
            <a:endParaRPr sz="900"/>
          </a:p>
        </p:txBody>
      </p:sp>
      <p:sp>
        <p:nvSpPr>
          <p:cNvPr id="64" name="object 64"/>
          <p:cNvSpPr/>
          <p:nvPr/>
        </p:nvSpPr>
        <p:spPr>
          <a:xfrm>
            <a:off x="3816764" y="2434590"/>
            <a:ext cx="755452" cy="276464"/>
          </a:xfrm>
          <a:custGeom>
            <a:avLst/>
            <a:gdLst/>
            <a:ahLst/>
            <a:cxnLst/>
            <a:rect l="l" t="t" r="r" b="b"/>
            <a:pathLst>
              <a:path w="1343025" h="491489">
                <a:moveTo>
                  <a:pt x="1342771" y="0"/>
                </a:moveTo>
                <a:lnTo>
                  <a:pt x="1342771" y="245744"/>
                </a:lnTo>
                <a:lnTo>
                  <a:pt x="0" y="245744"/>
                </a:lnTo>
                <a:lnTo>
                  <a:pt x="0" y="491363"/>
                </a:lnTo>
              </a:path>
            </a:pathLst>
          </a:custGeom>
          <a:ln w="6096">
            <a:solidFill>
              <a:srgbClr val="000000"/>
            </a:solidFill>
          </a:ln>
        </p:spPr>
        <p:txBody>
          <a:bodyPr wrap="square" lIns="0" tIns="0" rIns="0" bIns="0" rtlCol="0"/>
          <a:lstStyle/>
          <a:p>
            <a:endParaRPr sz="900"/>
          </a:p>
        </p:txBody>
      </p:sp>
      <p:sp>
        <p:nvSpPr>
          <p:cNvPr id="65" name="object 65"/>
          <p:cNvSpPr/>
          <p:nvPr/>
        </p:nvSpPr>
        <p:spPr>
          <a:xfrm>
            <a:off x="2857500" y="2434591"/>
            <a:ext cx="1714143" cy="277535"/>
          </a:xfrm>
          <a:custGeom>
            <a:avLst/>
            <a:gdLst/>
            <a:ahLst/>
            <a:cxnLst/>
            <a:rect l="l" t="t" r="r" b="b"/>
            <a:pathLst>
              <a:path w="3047365" h="493394">
                <a:moveTo>
                  <a:pt x="3047365" y="0"/>
                </a:moveTo>
                <a:lnTo>
                  <a:pt x="3047365" y="246379"/>
                </a:lnTo>
                <a:lnTo>
                  <a:pt x="0" y="246379"/>
                </a:lnTo>
                <a:lnTo>
                  <a:pt x="0" y="492887"/>
                </a:lnTo>
              </a:path>
            </a:pathLst>
          </a:custGeom>
          <a:ln w="6096">
            <a:solidFill>
              <a:srgbClr val="000000"/>
            </a:solidFill>
          </a:ln>
        </p:spPr>
        <p:txBody>
          <a:bodyPr wrap="square" lIns="0" tIns="0" rIns="0" bIns="0" rtlCol="0"/>
          <a:lstStyle/>
          <a:p>
            <a:endParaRPr sz="900"/>
          </a:p>
        </p:txBody>
      </p:sp>
      <p:sp>
        <p:nvSpPr>
          <p:cNvPr id="66" name="object 66"/>
          <p:cNvSpPr/>
          <p:nvPr/>
        </p:nvSpPr>
        <p:spPr>
          <a:xfrm>
            <a:off x="1783365" y="2434591"/>
            <a:ext cx="2788920" cy="277535"/>
          </a:xfrm>
          <a:custGeom>
            <a:avLst/>
            <a:gdLst/>
            <a:ahLst/>
            <a:cxnLst/>
            <a:rect l="l" t="t" r="r" b="b"/>
            <a:pathLst>
              <a:path w="4958080" h="493394">
                <a:moveTo>
                  <a:pt x="4957826" y="0"/>
                </a:moveTo>
                <a:lnTo>
                  <a:pt x="4957826" y="246379"/>
                </a:lnTo>
                <a:lnTo>
                  <a:pt x="0" y="246379"/>
                </a:lnTo>
                <a:lnTo>
                  <a:pt x="0" y="492887"/>
                </a:lnTo>
              </a:path>
            </a:pathLst>
          </a:custGeom>
          <a:ln w="6096">
            <a:solidFill>
              <a:srgbClr val="000000"/>
            </a:solidFill>
          </a:ln>
        </p:spPr>
        <p:txBody>
          <a:bodyPr wrap="square" lIns="0" tIns="0" rIns="0" bIns="0" rtlCol="0"/>
          <a:lstStyle/>
          <a:p>
            <a:endParaRPr sz="900"/>
          </a:p>
        </p:txBody>
      </p:sp>
      <p:sp>
        <p:nvSpPr>
          <p:cNvPr id="68" name="Oval 67">
            <a:extLst>
              <a:ext uri="{FF2B5EF4-FFF2-40B4-BE49-F238E27FC236}">
                <a16:creationId xmlns:a16="http://schemas.microsoft.com/office/drawing/2014/main" id="{292F89DA-F3CA-4DBD-BF08-30221EA03D84}"/>
              </a:ext>
            </a:extLst>
          </p:cNvPr>
          <p:cNvSpPr/>
          <p:nvPr/>
        </p:nvSpPr>
        <p:spPr bwMode="auto">
          <a:xfrm>
            <a:off x="4498009" y="4202597"/>
            <a:ext cx="1169933" cy="799386"/>
          </a:xfrm>
          <a:prstGeom prst="ellipse">
            <a:avLst/>
          </a:prstGeom>
          <a:noFill/>
          <a:ln w="9525" cap="flat" cmpd="sng" algn="ctr">
            <a:solidFill>
              <a:srgbClr val="004C00"/>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eaLnBrk="0" fontAlgn="base" hangingPunct="0">
              <a:spcBef>
                <a:spcPct val="0"/>
              </a:spcBef>
              <a:spcAft>
                <a:spcPct val="0"/>
              </a:spcAft>
            </a:pPr>
            <a:endParaRPr lang="en-US" sz="1200" i="1" dirty="0">
              <a:highlight>
                <a:srgbClr val="004C00"/>
              </a:highlight>
              <a:latin typeface="Arial"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5CA71F-A8BA-4D69-961E-116DEB714501}"/>
              </a:ext>
            </a:extLst>
          </p:cNvPr>
          <p:cNvSpPr>
            <a:spLocks noGrp="1"/>
          </p:cNvSpPr>
          <p:nvPr>
            <p:ph type="title"/>
          </p:nvPr>
        </p:nvSpPr>
        <p:spPr/>
        <p:txBody>
          <a:bodyPr/>
          <a:lstStyle/>
          <a:p>
            <a:r>
              <a:rPr lang="en-US" dirty="0"/>
              <a:t>Material Evaluations</a:t>
            </a:r>
          </a:p>
        </p:txBody>
      </p:sp>
      <p:sp>
        <p:nvSpPr>
          <p:cNvPr id="3" name="Content Placeholder 2">
            <a:extLst>
              <a:ext uri="{FF2B5EF4-FFF2-40B4-BE49-F238E27FC236}">
                <a16:creationId xmlns:a16="http://schemas.microsoft.com/office/drawing/2014/main" id="{0A1A7290-83B4-4316-8461-1AC06CE7B915}"/>
              </a:ext>
            </a:extLst>
          </p:cNvPr>
          <p:cNvSpPr>
            <a:spLocks noGrp="1"/>
          </p:cNvSpPr>
          <p:nvPr>
            <p:ph idx="1"/>
          </p:nvPr>
        </p:nvSpPr>
        <p:spPr/>
        <p:txBody>
          <a:bodyPr/>
          <a:lstStyle/>
          <a:p>
            <a:pPr marL="342900" indent="-342900">
              <a:buFont typeface="Arial" panose="020B0604020202020204" pitchFamily="34" charset="0"/>
              <a:buChar char="•"/>
            </a:pPr>
            <a:r>
              <a:rPr lang="en-US" dirty="0"/>
              <a:t>Need for materials for high power </a:t>
            </a:r>
            <a:r>
              <a:rPr lang="en-US" dirty="0" err="1"/>
              <a:t>targetry</a:t>
            </a:r>
            <a:r>
              <a:rPr lang="en-US" dirty="0"/>
              <a:t> and accelerator components</a:t>
            </a:r>
          </a:p>
          <a:p>
            <a:pPr marL="342900" indent="-342900">
              <a:buFont typeface="Arial" panose="020B0604020202020204" pitchFamily="34" charset="0"/>
              <a:buChar char="•"/>
            </a:pPr>
            <a:r>
              <a:rPr lang="en-US" dirty="0" err="1"/>
              <a:t>Targetry</a:t>
            </a:r>
            <a:r>
              <a:rPr lang="en-US" dirty="0"/>
              <a:t> for physics experiments and as IP needs are increasing need for targets that can survive multi-MW irradiations with particle beams.</a:t>
            </a:r>
          </a:p>
          <a:p>
            <a:pPr marL="342900" indent="-342900">
              <a:buFont typeface="Arial" panose="020B0604020202020204" pitchFamily="34" charset="0"/>
              <a:buChar char="•"/>
            </a:pPr>
            <a:r>
              <a:rPr lang="en-US" dirty="0"/>
              <a:t>As has been demonstrated components that have been used for other applications are not always suitable and evaluations are necessary.</a:t>
            </a:r>
          </a:p>
          <a:p>
            <a:pPr marL="342900" indent="-342900">
              <a:buFont typeface="Arial" panose="020B0604020202020204" pitchFamily="34" charset="0"/>
              <a:buChar char="•"/>
            </a:pPr>
            <a:r>
              <a:rPr lang="en-US" dirty="0"/>
              <a:t>Necessary to evaluate the long-term accumulated radiations damage as well as the short bursts that result in thermo-mechanical shock.</a:t>
            </a:r>
          </a:p>
        </p:txBody>
      </p:sp>
      <p:sp>
        <p:nvSpPr>
          <p:cNvPr id="4" name="Slide Number Placeholder 3">
            <a:extLst>
              <a:ext uri="{FF2B5EF4-FFF2-40B4-BE49-F238E27FC236}">
                <a16:creationId xmlns:a16="http://schemas.microsoft.com/office/drawing/2014/main" id="{A09442C2-08C8-4F5B-912E-153607F3CD00}"/>
              </a:ext>
            </a:extLst>
          </p:cNvPr>
          <p:cNvSpPr>
            <a:spLocks noGrp="1"/>
          </p:cNvSpPr>
          <p:nvPr>
            <p:ph type="sldNum" sz="quarter" idx="4"/>
          </p:nvPr>
        </p:nvSpPr>
        <p:spPr/>
        <p:txBody>
          <a:bodyPr/>
          <a:lstStyle/>
          <a:p>
            <a:fld id="{933A556B-7C63-244D-9B7C-B0EA8042B330}" type="slidenum">
              <a:rPr lang="en-US" smtClean="0"/>
              <a:pPr/>
              <a:t>7</a:t>
            </a:fld>
            <a:endParaRPr lang="en-US" sz="750" dirty="0"/>
          </a:p>
        </p:txBody>
      </p:sp>
      <p:pic>
        <p:nvPicPr>
          <p:cNvPr id="5" name="Picture 4">
            <a:extLst>
              <a:ext uri="{FF2B5EF4-FFF2-40B4-BE49-F238E27FC236}">
                <a16:creationId xmlns:a16="http://schemas.microsoft.com/office/drawing/2014/main" id="{81043EE5-8F5E-4E00-B9C7-EFED1065E967}"/>
              </a:ext>
            </a:extLst>
          </p:cNvPr>
          <p:cNvPicPr>
            <a:picLocks noChangeAspect="1"/>
          </p:cNvPicPr>
          <p:nvPr/>
        </p:nvPicPr>
        <p:blipFill>
          <a:blip r:embed="rId2"/>
          <a:stretch>
            <a:fillRect/>
          </a:stretch>
        </p:blipFill>
        <p:spPr>
          <a:xfrm>
            <a:off x="7162113" y="183198"/>
            <a:ext cx="1624357" cy="1750277"/>
          </a:xfrm>
          <a:prstGeom prst="rect">
            <a:avLst/>
          </a:prstGeom>
        </p:spPr>
      </p:pic>
    </p:spTree>
    <p:extLst>
      <p:ext uri="{BB962C8B-B14F-4D97-AF65-F5344CB8AC3E}">
        <p14:creationId xmlns:p14="http://schemas.microsoft.com/office/powerpoint/2010/main" val="18692295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3" name="Picture 6">
            <a:extLst>
              <a:ext uri="{FF2B5EF4-FFF2-40B4-BE49-F238E27FC236}">
                <a16:creationId xmlns:a16="http://schemas.microsoft.com/office/drawing/2014/main" id="{CAB049E0-8FB0-488F-B393-7436F437F6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83644" y="762867"/>
            <a:ext cx="3963338" cy="3269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4" name="Picture 5">
            <a:extLst>
              <a:ext uri="{FF2B5EF4-FFF2-40B4-BE49-F238E27FC236}">
                <a16:creationId xmlns:a16="http://schemas.microsoft.com/office/drawing/2014/main" id="{CD0AA5EC-7BDA-49C9-B903-55E6ED14012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38829" r="64134" b="30586"/>
          <a:stretch>
            <a:fillRect/>
          </a:stretch>
        </p:blipFill>
        <p:spPr bwMode="auto">
          <a:xfrm>
            <a:off x="458246" y="1496220"/>
            <a:ext cx="1928813" cy="1179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5" name="Picture 2" descr="Synergistic1">
            <a:extLst>
              <a:ext uri="{FF2B5EF4-FFF2-40B4-BE49-F238E27FC236}">
                <a16:creationId xmlns:a16="http://schemas.microsoft.com/office/drawing/2014/main" id="{9EA02F04-5E2A-4401-A7A5-AC663589A52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66756" t="17947" r="10928" b="61143"/>
          <a:stretch>
            <a:fillRect/>
          </a:stretch>
        </p:blipFill>
        <p:spPr bwMode="auto">
          <a:xfrm>
            <a:off x="6634632" y="2466165"/>
            <a:ext cx="1875631" cy="1321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6" name="Picture 7">
            <a:extLst>
              <a:ext uri="{FF2B5EF4-FFF2-40B4-BE49-F238E27FC236}">
                <a16:creationId xmlns:a16="http://schemas.microsoft.com/office/drawing/2014/main" id="{96E2B8FA-1513-48E1-98E8-15A04EAEFEC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09964" y="4359108"/>
            <a:ext cx="4068474" cy="19226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607" name="Picture 8" descr="ATT32540 - Copy">
            <a:extLst>
              <a:ext uri="{FF2B5EF4-FFF2-40B4-BE49-F238E27FC236}">
                <a16:creationId xmlns:a16="http://schemas.microsoft.com/office/drawing/2014/main" id="{AD0CF841-0A38-4CDA-B2C0-C86FAC61A30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34632" y="1016776"/>
            <a:ext cx="1844675" cy="1344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8" name="TextBox 1">
            <a:extLst>
              <a:ext uri="{FF2B5EF4-FFF2-40B4-BE49-F238E27FC236}">
                <a16:creationId xmlns:a16="http://schemas.microsoft.com/office/drawing/2014/main" id="{A79A72C4-A215-4562-A785-2265E6FF7C4E}"/>
              </a:ext>
            </a:extLst>
          </p:cNvPr>
          <p:cNvSpPr txBox="1">
            <a:spLocks noChangeArrowheads="1"/>
          </p:cNvSpPr>
          <p:nvPr/>
        </p:nvSpPr>
        <p:spPr bwMode="auto">
          <a:xfrm>
            <a:off x="307976" y="152400"/>
            <a:ext cx="7170998" cy="590931"/>
          </a:xfrm>
          <a:prstGeom prst="rect">
            <a:avLst/>
          </a:prstGeom>
        </p:spPr>
        <p:txBody>
          <a:bodyPr vert="horz" lIns="91440" tIns="45720" rIns="91440" bIns="45720" rtlCol="0" anchor="ctr">
            <a:normAutofit/>
          </a:bodyPr>
          <a:lstStyle>
            <a:defPPr>
              <a:defRPr lang="en-US"/>
            </a:defPPr>
            <a:lvl1pPr defTabSz="685800">
              <a:lnSpc>
                <a:spcPct val="90000"/>
              </a:lnSpc>
              <a:spcBef>
                <a:spcPct val="0"/>
              </a:spcBef>
              <a:buNone/>
              <a:defRPr sz="3600" b="1">
                <a:ea typeface="+mj-lt"/>
                <a:cs typeface="+mj-lt"/>
              </a:defRPr>
            </a:lvl1pPr>
          </a:lstStyle>
          <a:p>
            <a:r>
              <a:rPr lang="en-US" altLang="en-US" dirty="0"/>
              <a:t>Irradiation and Post-Irradiation </a:t>
            </a:r>
          </a:p>
        </p:txBody>
      </p:sp>
      <p:pic>
        <p:nvPicPr>
          <p:cNvPr id="25609" name="Picture 3" descr="G:\BLAIRR_Workshop\NSLS2_CFN\IMG_20160819_183648962_HDR.jpg">
            <a:extLst>
              <a:ext uri="{FF2B5EF4-FFF2-40B4-BE49-F238E27FC236}">
                <a16:creationId xmlns:a16="http://schemas.microsoft.com/office/drawing/2014/main" id="{756C2899-EAD2-4EA1-8D3B-9C9AD4C7CDD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l="2602" r="7481"/>
          <a:stretch>
            <a:fillRect/>
          </a:stretch>
        </p:blipFill>
        <p:spPr bwMode="auto">
          <a:xfrm>
            <a:off x="5346700" y="4429124"/>
            <a:ext cx="2955925" cy="185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a:extLst>
              <a:ext uri="{FF2B5EF4-FFF2-40B4-BE49-F238E27FC236}">
                <a16:creationId xmlns:a16="http://schemas.microsoft.com/office/drawing/2014/main" id="{616A4D44-6479-4830-AA41-044A44520219}"/>
              </a:ext>
            </a:extLst>
          </p:cNvPr>
          <p:cNvSpPr>
            <a:spLocks noGrp="1" noChangeArrowheads="1"/>
          </p:cNvSpPr>
          <p:nvPr>
            <p:ph type="title"/>
          </p:nvPr>
        </p:nvSpPr>
        <p:spPr>
          <a:xfrm>
            <a:off x="428625" y="49832"/>
            <a:ext cx="8286750" cy="1325563"/>
          </a:xfrm>
        </p:spPr>
        <p:txBody>
          <a:bodyPr vert="horz" lIns="91440" tIns="45720" rIns="91440" bIns="45720" rtlCol="0" anchor="ctr">
            <a:normAutofit/>
          </a:bodyPr>
          <a:lstStyle/>
          <a:p>
            <a:r>
              <a:rPr lang="en-US" altLang="en-US" dirty="0">
                <a:ea typeface="+mj-lt"/>
                <a:cs typeface="+mj-lt"/>
              </a:rPr>
              <a:t>Brookhaven Linear Isotope Producer </a:t>
            </a:r>
          </a:p>
        </p:txBody>
      </p:sp>
      <p:sp>
        <p:nvSpPr>
          <p:cNvPr id="12291" name="Slide Number Placeholder 3">
            <a:extLst>
              <a:ext uri="{FF2B5EF4-FFF2-40B4-BE49-F238E27FC236}">
                <a16:creationId xmlns:a16="http://schemas.microsoft.com/office/drawing/2014/main" id="{83E13BD6-08AC-4B3E-90C9-9239A5497485}"/>
              </a:ext>
            </a:extLst>
          </p:cNvPr>
          <p:cNvSpPr>
            <a:spLocks noGrp="1"/>
          </p:cNvSpPr>
          <p:nvPr>
            <p:ph type="sldNum" sz="quarter" idx="12"/>
          </p:nvPr>
        </p:nvSpPr>
        <p:spPr>
          <a:xfrm>
            <a:off x="3543300" y="6337101"/>
            <a:ext cx="2057400" cy="3651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ct val="0"/>
              </a:spcBef>
              <a:buClrTx/>
              <a:buSzTx/>
              <a:buFontTx/>
              <a:buNone/>
            </a:pPr>
            <a:fld id="{716D9922-87B3-6043-9531-5184EA303DC1}" type="slidenum">
              <a:rPr lang="en-US" smtClean="0"/>
              <a:pPr>
                <a:spcBef>
                  <a:spcPct val="0"/>
                </a:spcBef>
                <a:buClrTx/>
                <a:buSzTx/>
                <a:buFontTx/>
                <a:buNone/>
              </a:pPr>
              <a:t>9</a:t>
            </a:fld>
            <a:endParaRPr lang="en-US" altLang="en-US" sz="1400">
              <a:solidFill>
                <a:schemeClr val="accent1"/>
              </a:solidFill>
            </a:endParaRPr>
          </a:p>
        </p:txBody>
      </p:sp>
      <p:pic>
        <p:nvPicPr>
          <p:cNvPr id="12292" name="Picture 3">
            <a:extLst>
              <a:ext uri="{FF2B5EF4-FFF2-40B4-BE49-F238E27FC236}">
                <a16:creationId xmlns:a16="http://schemas.microsoft.com/office/drawing/2014/main" id="{C3A86697-5A24-451B-BAA4-2DF3161F80A7}"/>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20650" y="1100138"/>
            <a:ext cx="4897438" cy="566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5108" name="Picture 4">
            <a:extLst>
              <a:ext uri="{FF2B5EF4-FFF2-40B4-BE49-F238E27FC236}">
                <a16:creationId xmlns:a16="http://schemas.microsoft.com/office/drawing/2014/main" id="{DC902214-B9CC-4463-81ED-6DF8402BA905}"/>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389563" y="4154488"/>
            <a:ext cx="3014662" cy="2762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6" name="Straight Arrow Connector 5">
            <a:extLst>
              <a:ext uri="{FF2B5EF4-FFF2-40B4-BE49-F238E27FC236}">
                <a16:creationId xmlns:a16="http://schemas.microsoft.com/office/drawing/2014/main" id="{AA6036CF-0107-4F2D-A2FD-8076CE80BD59}"/>
              </a:ext>
            </a:extLst>
          </p:cNvPr>
          <p:cNvCxnSpPr>
            <a:cxnSpLocks noChangeShapeType="1"/>
          </p:cNvCxnSpPr>
          <p:nvPr/>
        </p:nvCxnSpPr>
        <p:spPr bwMode="auto">
          <a:xfrm flipH="1" flipV="1">
            <a:off x="2447925" y="5835650"/>
            <a:ext cx="3092450" cy="26988"/>
          </a:xfrm>
          <a:prstGeom prst="straightConnector1">
            <a:avLst/>
          </a:prstGeom>
          <a:noFill/>
          <a:ln w="38100" algn="ctr">
            <a:solidFill>
              <a:srgbClr val="002060"/>
            </a:solidFill>
            <a:round/>
            <a:headEnd type="arrow" w="med" len="med"/>
            <a:tailEnd type="arrow" w="med" len="med"/>
          </a:ln>
          <a:extLst>
            <a:ext uri="{909E8E84-426E-40DD-AFC4-6F175D3DCCD1}">
              <a14:hiddenFill xmlns:a14="http://schemas.microsoft.com/office/drawing/2010/main">
                <a:noFill/>
              </a14:hiddenFill>
            </a:ext>
          </a:extLst>
        </p:spPr>
      </p:cxnSp>
      <p:cxnSp>
        <p:nvCxnSpPr>
          <p:cNvPr id="12296" name="Straight Arrow Connector 13">
            <a:extLst>
              <a:ext uri="{FF2B5EF4-FFF2-40B4-BE49-F238E27FC236}">
                <a16:creationId xmlns:a16="http://schemas.microsoft.com/office/drawing/2014/main" id="{7F36F930-0B3C-4B87-A693-FBCAE25E872E}"/>
              </a:ext>
            </a:extLst>
          </p:cNvPr>
          <p:cNvCxnSpPr>
            <a:cxnSpLocks noChangeShapeType="1"/>
          </p:cNvCxnSpPr>
          <p:nvPr/>
        </p:nvCxnSpPr>
        <p:spPr bwMode="auto">
          <a:xfrm flipH="1" flipV="1">
            <a:off x="2600325" y="1671761"/>
            <a:ext cx="2417929" cy="21030"/>
          </a:xfrm>
          <a:prstGeom prst="straightConnector1">
            <a:avLst/>
          </a:prstGeom>
          <a:noFill/>
          <a:ln w="38100" algn="ctr">
            <a:solidFill>
              <a:srgbClr val="002060"/>
            </a:solidFill>
            <a:round/>
            <a:headEnd type="arrow" w="med" len="med"/>
            <a:tailEnd type="arrow" w="med" len="med"/>
          </a:ln>
          <a:extLst>
            <a:ext uri="{909E8E84-426E-40DD-AFC4-6F175D3DCCD1}">
              <a14:hiddenFill xmlns:a14="http://schemas.microsoft.com/office/drawing/2010/main">
                <a:noFill/>
              </a14:hiddenFill>
            </a:ext>
          </a:extLst>
        </p:spPr>
      </p:cxnSp>
      <p:pic>
        <p:nvPicPr>
          <p:cNvPr id="1026" name="Picture 2">
            <a:extLst>
              <a:ext uri="{FF2B5EF4-FFF2-40B4-BE49-F238E27FC236}">
                <a16:creationId xmlns:a16="http://schemas.microsoft.com/office/drawing/2014/main" id="{DB567C0F-023C-4BAA-B015-7EEC92B94A6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01976" y="1317227"/>
            <a:ext cx="4142024" cy="31015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329058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75108"/>
                                        </p:tgtEl>
                                        <p:attrNameLst>
                                          <p:attrName>style.visibility</p:attrName>
                                        </p:attrNameLst>
                                      </p:cBhvr>
                                      <p:to>
                                        <p:strVal val="visible"/>
                                      </p:to>
                                    </p:set>
                                    <p:animEffect transition="in" filter="fade">
                                      <p:cBhvr>
                                        <p:cTn id="7" dur="500"/>
                                        <p:tgtEl>
                                          <p:spTgt spid="175108"/>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BNL">
  <a:themeElements>
    <a:clrScheme name="BNL Color Palette">
      <a:dk1>
        <a:srgbClr val="000000"/>
      </a:dk1>
      <a:lt1>
        <a:srgbClr val="FFFFFF"/>
      </a:lt1>
      <a:dk2>
        <a:srgbClr val="000000"/>
      </a:dk2>
      <a:lt2>
        <a:srgbClr val="FFFFFF"/>
      </a:lt2>
      <a:accent1>
        <a:srgbClr val="105C78"/>
      </a:accent1>
      <a:accent2>
        <a:srgbClr val="00ADDC"/>
      </a:accent2>
      <a:accent3>
        <a:srgbClr val="B2D33B"/>
      </a:accent3>
      <a:accent4>
        <a:srgbClr val="F68B1F"/>
      </a:accent4>
      <a:accent5>
        <a:srgbClr val="B72467"/>
      </a:accent5>
      <a:accent6>
        <a:srgbClr val="FFCD34"/>
      </a:accent6>
      <a:hlink>
        <a:srgbClr val="4881C3"/>
      </a:hlink>
      <a:folHlink>
        <a:srgbClr val="51499E"/>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NL_PPT_Template_2021_Standard_Compressed_060121" id="{81931DB4-BE11-AC4C-8733-C612231D0574}" vid="{9DFA2559-1B1D-A844-9731-917E9F0BD70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D2FBAC72E496364DB58D6CABA6B838EC" ma:contentTypeVersion="5" ma:contentTypeDescription="Create a new document." ma:contentTypeScope="" ma:versionID="2fa7ff043f5a099135cf4302faa108be">
  <xsd:schema xmlns:xsd="http://www.w3.org/2001/XMLSchema" xmlns:xs="http://www.w3.org/2001/XMLSchema" xmlns:p="http://schemas.microsoft.com/office/2006/metadata/properties" xmlns:ns3="535da149-1b61-4eb4-a2da-0dff989b014b" xmlns:ns4="fdcfff70-5207-4708-8b02-c3feced231fe" targetNamespace="http://schemas.microsoft.com/office/2006/metadata/properties" ma:root="true" ma:fieldsID="4a9e9270fc46c135853e703e3d5d56b2" ns3:_="" ns4:_="">
    <xsd:import namespace="535da149-1b61-4eb4-a2da-0dff989b014b"/>
    <xsd:import namespace="fdcfff70-5207-4708-8b02-c3feced231fe"/>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35da149-1b61-4eb4-a2da-0dff989b014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dcfff70-5207-4708-8b02-c3feced231fe"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CEB4BC3-BE9C-4AEC-9F78-E965B0C18CF0}">
  <ds:schemaRef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fdcfff70-5207-4708-8b02-c3feced231fe"/>
    <ds:schemaRef ds:uri="535da149-1b61-4eb4-a2da-0dff989b014b"/>
    <ds:schemaRef ds:uri="http://www.w3.org/XML/1998/namespace"/>
    <ds:schemaRef ds:uri="http://purl.org/dc/dcmitype/"/>
  </ds:schemaRefs>
</ds:datastoreItem>
</file>

<file path=customXml/itemProps2.xml><?xml version="1.0" encoding="utf-8"?>
<ds:datastoreItem xmlns:ds="http://schemas.openxmlformats.org/officeDocument/2006/customXml" ds:itemID="{57140D57-3B43-457F-B690-B67D13EB8215}">
  <ds:schemaRefs>
    <ds:schemaRef ds:uri="http://schemas.microsoft.com/sharepoint/v3/contenttype/forms"/>
  </ds:schemaRefs>
</ds:datastoreItem>
</file>

<file path=customXml/itemProps3.xml><?xml version="1.0" encoding="utf-8"?>
<ds:datastoreItem xmlns:ds="http://schemas.openxmlformats.org/officeDocument/2006/customXml" ds:itemID="{1088CDDD-2B33-4716-BBBD-3C2C7F1331F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35da149-1b61-4eb4-a2da-0dff989b014b"/>
    <ds:schemaRef ds:uri="fdcfff70-5207-4708-8b02-c3feced231f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BNL_PPT_Template_2021_Standard_Compressed</Template>
  <TotalTime>4298</TotalTime>
  <Words>2517</Words>
  <Application>Microsoft Office PowerPoint</Application>
  <PresentationFormat>On-screen Show (4:3)</PresentationFormat>
  <Paragraphs>410</Paragraphs>
  <Slides>38</Slides>
  <Notes>12</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38</vt:i4>
      </vt:variant>
    </vt:vector>
  </HeadingPairs>
  <TitlesOfParts>
    <vt:vector size="49" baseType="lpstr">
      <vt:lpstr>Arial</vt:lpstr>
      <vt:lpstr>Arial Black</vt:lpstr>
      <vt:lpstr>Arial Narrow</vt:lpstr>
      <vt:lpstr>Calibri</vt:lpstr>
      <vt:lpstr>Helvetica</vt:lpstr>
      <vt:lpstr>Symbol</vt:lpstr>
      <vt:lpstr>Times</vt:lpstr>
      <vt:lpstr>Times New Roman</vt:lpstr>
      <vt:lpstr>Univers</vt:lpstr>
      <vt:lpstr>Wingdings</vt:lpstr>
      <vt:lpstr>BNL</vt:lpstr>
      <vt:lpstr>BNL Capabilities to Support Advanced Material Studies</vt:lpstr>
      <vt:lpstr>PowerPoint Presentation</vt:lpstr>
      <vt:lpstr>Isotope Program Missions</vt:lpstr>
      <vt:lpstr>PowerPoint Presentation</vt:lpstr>
      <vt:lpstr>PowerPoint Presentation</vt:lpstr>
      <vt:lpstr>Office of Principal Deputy Director (SC-2)</vt:lpstr>
      <vt:lpstr>Material Evaluations</vt:lpstr>
      <vt:lpstr>PowerPoint Presentation</vt:lpstr>
      <vt:lpstr>Brookhaven Linear Isotope Producer </vt:lpstr>
      <vt:lpstr>BLIP Targets</vt:lpstr>
      <vt:lpstr>200 MeV H- beams  LINAC/BLIP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Section Break</vt:lpstr>
      <vt:lpstr>Materials in Radiation Environment   </vt:lpstr>
      <vt:lpstr>PowerPoint Presentation</vt:lpstr>
      <vt:lpstr>Complementary tools for PIE </vt:lpstr>
      <vt:lpstr>MRE Expands Scope of SC Research on Radioactive Materials</vt:lpstr>
      <vt:lpstr>PowerPoint Presentation</vt:lpstr>
      <vt:lpstr>PowerPoint Presentation</vt:lpstr>
      <vt:lpstr>Questions?</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BNL Capabilities to Support Advanced Material Studies</dc:title>
  <dc:subject/>
  <dc:creator>Cutler, Cathy</dc:creator>
  <cp:keywords/>
  <dc:description/>
  <cp:lastModifiedBy>Cutler, Cathy</cp:lastModifiedBy>
  <cp:revision>11</cp:revision>
  <dcterms:created xsi:type="dcterms:W3CDTF">2021-06-13T19:06:55Z</dcterms:created>
  <dcterms:modified xsi:type="dcterms:W3CDTF">2021-06-17T12:24:37Z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0x010100D2FBAC72E496364DB58D6CABA6B838EC</vt:lpwstr>
  </property>
</Properties>
</file>