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24"/>
  </p:notesMasterIdLst>
  <p:sldIdLst>
    <p:sldId id="258" r:id="rId2"/>
    <p:sldId id="551" r:id="rId3"/>
    <p:sldId id="596" r:id="rId4"/>
    <p:sldId id="550" r:id="rId5"/>
    <p:sldId id="585" r:id="rId6"/>
    <p:sldId id="597" r:id="rId7"/>
    <p:sldId id="262" r:id="rId8"/>
    <p:sldId id="263" r:id="rId9"/>
    <p:sldId id="453" r:id="rId10"/>
    <p:sldId id="265" r:id="rId11"/>
    <p:sldId id="587" r:id="rId12"/>
    <p:sldId id="589" r:id="rId13"/>
    <p:sldId id="600" r:id="rId14"/>
    <p:sldId id="601" r:id="rId15"/>
    <p:sldId id="590" r:id="rId16"/>
    <p:sldId id="591" r:id="rId17"/>
    <p:sldId id="599" r:id="rId18"/>
    <p:sldId id="388" r:id="rId19"/>
    <p:sldId id="271" r:id="rId20"/>
    <p:sldId id="598" r:id="rId21"/>
    <p:sldId id="278" r:id="rId22"/>
    <p:sldId id="26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93544" autoAdjust="0"/>
  </p:normalViewPr>
  <p:slideViewPr>
    <p:cSldViewPr snapToGrid="0" showGuides="1">
      <p:cViewPr varScale="1">
        <p:scale>
          <a:sx n="142" d="100"/>
          <a:sy n="142" d="100"/>
        </p:scale>
        <p:origin x="51" y="213"/>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6/17/2021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D619F940-47E5-490E-8BDA-F6C8F11608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8B1C058C-E336-487B-B0AC-22B494410F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that the APS hutches sit underneath the Ion Source. ANL has built already and recently both an energetic ion beam line (XMAT would utilize the front end of this design) and a hard xray beam line. </a:t>
            </a:r>
          </a:p>
        </p:txBody>
      </p:sp>
      <p:sp>
        <p:nvSpPr>
          <p:cNvPr id="43011" name="Slide Number Placeholder 3">
            <a:extLst>
              <a:ext uri="{FF2B5EF4-FFF2-40B4-BE49-F238E27FC236}">
                <a16:creationId xmlns:a16="http://schemas.microsoft.com/office/drawing/2014/main" id="{6E2C5819-48E0-4020-A217-49567FF4E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F60A2F-1504-498A-B4A7-386BE871F4D4}" type="slidenum">
              <a:rPr lang="en-US" altLang="en-US" sz="1200"/>
              <a:pPr eaLnBrk="1" hangingPunct="1"/>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22</a:t>
            </a:fld>
            <a:endParaRPr lang="en-US"/>
          </a:p>
        </p:txBody>
      </p:sp>
    </p:spTree>
    <p:extLst>
      <p:ext uri="{BB962C8B-B14F-4D97-AF65-F5344CB8AC3E}">
        <p14:creationId xmlns:p14="http://schemas.microsoft.com/office/powerpoint/2010/main" val="926815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
        <p:nvSpPr>
          <p:cNvPr id="8" name="Footer Placeholder 5"/>
          <p:cNvSpPr>
            <a:spLocks noGrp="1" noChangeArrowheads="1"/>
          </p:cNvSpPr>
          <p:nvPr>
            <p:ph type="ftr" sz="quarter" idx="3"/>
          </p:nvPr>
        </p:nvSpPr>
        <p:spPr bwMode="auto">
          <a:xfrm>
            <a:off x="387318" y="4496698"/>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3"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2"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4"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5"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1"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dirty="0"/>
              <a:t>Source:</a:t>
            </a:r>
          </a:p>
        </p:txBody>
      </p:sp>
      <p:sp>
        <p:nvSpPr>
          <p:cNvPr id="8"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
        <p:nvSpPr>
          <p:cNvPr id="11"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
        <p:nvSpPr>
          <p:cNvPr id="4"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230889"/>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
        <p:nvSpPr>
          <p:cNvPr id="7"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r>
              <a:rPr lang="en-US"/>
              <a:t>Jerry Nolen                 ATLAS-MUU-AMIS-XMAT                 FNAL Irradiation Station Workshop, June 18, 2021 </a:t>
            </a:r>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759826" y="4818863"/>
            <a:ext cx="384175" cy="1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75"/>
            </a:lvl1pPr>
          </a:lstStyle>
          <a:p>
            <a:pPr>
              <a:defRPr/>
            </a:pPr>
            <a:fld id="{8CCF38BD-E2A9-468B-8823-D10895954C82}" type="slidenum">
              <a:rPr lang="en-US"/>
              <a:pPr>
                <a:defRPr/>
              </a:pPr>
              <a:t>‹#›</a:t>
            </a:fld>
            <a:endParaRPr lang="en-US" dirty="0"/>
          </a:p>
        </p:txBody>
      </p:sp>
      <p:sp>
        <p:nvSpPr>
          <p:cNvPr id="6" name="Footer Placeholder 5"/>
          <p:cNvSpPr>
            <a:spLocks noGrp="1" noChangeArrowheads="1"/>
          </p:cNvSpPr>
          <p:nvPr>
            <p:ph type="ftr" sz="quarter" idx="3"/>
          </p:nvPr>
        </p:nvSpPr>
        <p:spPr bwMode="auto">
          <a:xfrm>
            <a:off x="461277" y="4694463"/>
            <a:ext cx="83667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675"/>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1816230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3" y="890080"/>
            <a:ext cx="8372901" cy="3874041"/>
          </a:xfrm>
          <a:prstGeom prst="rect">
            <a:avLst/>
          </a:prstGeo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
        <p:nvSpPr>
          <p:cNvPr id="4" name="Footer Placeholder 3"/>
          <p:cNvSpPr>
            <a:spLocks noGrp="1"/>
          </p:cNvSpPr>
          <p:nvPr>
            <p:ph type="ftr" sz="quarter" idx="14"/>
          </p:nvPr>
        </p:nvSpPr>
        <p:spPr>
          <a:xfrm>
            <a:off x="1750979" y="4869270"/>
            <a:ext cx="5785344" cy="184666"/>
          </a:xfrm>
          <a:prstGeom prst="rect">
            <a:avLst/>
          </a:prstGeom>
        </p:spPr>
        <p:txBody>
          <a:bodyPr/>
          <a:lstStyle/>
          <a:p>
            <a:r>
              <a:rPr lang="en-US"/>
              <a:t>Jerry Nolen                 ATLAS-MUU-AMIS-XMAT                 FNAL Irradiation Station Workshop, June 18, 2021 </a:t>
            </a:r>
          </a:p>
        </p:txBody>
      </p:sp>
    </p:spTree>
    <p:extLst>
      <p:ext uri="{BB962C8B-B14F-4D97-AF65-F5344CB8AC3E}">
        <p14:creationId xmlns:p14="http://schemas.microsoft.com/office/powerpoint/2010/main" val="3864813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
        <p:nvSpPr>
          <p:cNvPr id="8"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203789"/>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8"/>
            <a:ext cx="4023360" cy="3227952"/>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
        <p:nvSpPr>
          <p:cNvPr id="8"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798533"/>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798533"/>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
        <p:nvSpPr>
          <p:cNvPr id="10"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4443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461408"/>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3"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3361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846261"/>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3"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12865"/>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12865"/>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
        <p:nvSpPr>
          <p:cNvPr id="14" name="Footer Placeholder 5"/>
          <p:cNvSpPr>
            <a:spLocks noGrp="1" noChangeArrowheads="1"/>
          </p:cNvSpPr>
          <p:nvPr>
            <p:ph type="ftr" sz="quarter" idx="3"/>
          </p:nvPr>
        </p:nvSpPr>
        <p:spPr bwMode="auto">
          <a:xfrm>
            <a:off x="461276" y="4651339"/>
            <a:ext cx="836676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225239"/>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55233" y="4870364"/>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8" name="Picture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57201" y="4827084"/>
            <a:ext cx="1418753" cy="180440"/>
          </a:xfrm>
          <a:prstGeom prst="rect">
            <a:avLst/>
          </a:prstGeom>
        </p:spPr>
      </p:pic>
      <p:sp>
        <p:nvSpPr>
          <p:cNvPr id="10" name="Footer Placeholder 5"/>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 id="2147483777" r:id="rId28"/>
    <p:sldLayoutId id="2147483778"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8.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7"/>
          </p:nvPr>
        </p:nvSpPr>
        <p:spPr>
          <a:xfrm>
            <a:off x="831866" y="238518"/>
            <a:ext cx="5685350" cy="887889"/>
          </a:xfrm>
        </p:spPr>
        <p:txBody>
          <a:bodyPr>
            <a:normAutofit fontScale="92500" lnSpcReduction="10000"/>
          </a:bodyPr>
          <a:lstStyle/>
          <a:p>
            <a:r>
              <a:rPr lang="en-US" dirty="0"/>
              <a:t>Irradiation Stations and Alternatives </a:t>
            </a:r>
          </a:p>
          <a:p>
            <a:r>
              <a:rPr lang="en-US" dirty="0"/>
              <a:t>Workshop at </a:t>
            </a:r>
            <a:r>
              <a:rPr lang="en-US" dirty="0" err="1"/>
              <a:t>FermiLab</a:t>
            </a:r>
            <a:r>
              <a:rPr lang="en-US" dirty="0"/>
              <a:t> (virtually)</a:t>
            </a:r>
          </a:p>
          <a:p>
            <a:r>
              <a:rPr lang="en-US" dirty="0" err="1"/>
              <a:t>JUne</a:t>
            </a:r>
            <a:r>
              <a:rPr lang="en-US" dirty="0"/>
              <a:t> 17-18, 2021</a:t>
            </a:r>
          </a:p>
        </p:txBody>
      </p:sp>
      <p:pic>
        <p:nvPicPr>
          <p:cNvPr id="15" name="Picture Placeholder 1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37" r="237"/>
          <a:stretch>
            <a:fillRect/>
          </a:stretch>
        </p:blipFill>
        <p:spPr/>
      </p:pic>
      <p:sp>
        <p:nvSpPr>
          <p:cNvPr id="2" name="Title 1"/>
          <p:cNvSpPr>
            <a:spLocks noGrp="1"/>
          </p:cNvSpPr>
          <p:nvPr>
            <p:ph type="title"/>
          </p:nvPr>
        </p:nvSpPr>
        <p:spPr/>
        <p:txBody>
          <a:bodyPr/>
          <a:lstStyle/>
          <a:p>
            <a:pPr algn="ctr"/>
            <a:r>
              <a:rPr lang="en-US" dirty="0"/>
              <a:t>The ATLAS Material Irradiation Station</a:t>
            </a:r>
            <a:br>
              <a:rPr lang="en-US" dirty="0"/>
            </a:br>
            <a:r>
              <a:rPr lang="en-US" dirty="0"/>
              <a:t>(</a:t>
            </a:r>
            <a:r>
              <a:rPr lang="en-US" dirty="0" err="1"/>
              <a:t>amis</a:t>
            </a:r>
            <a:r>
              <a:rPr lang="en-US" dirty="0"/>
              <a:t>) </a:t>
            </a:r>
          </a:p>
        </p:txBody>
      </p:sp>
      <p:sp>
        <p:nvSpPr>
          <p:cNvPr id="13" name="Text Placeholder 12"/>
          <p:cNvSpPr>
            <a:spLocks noGrp="1"/>
          </p:cNvSpPr>
          <p:nvPr>
            <p:ph type="body" sz="quarter" idx="12"/>
          </p:nvPr>
        </p:nvSpPr>
        <p:spPr/>
        <p:txBody>
          <a:bodyPr/>
          <a:lstStyle/>
          <a:p>
            <a:r>
              <a:rPr lang="en-US" dirty="0" err="1"/>
              <a:t>erhtjhtyhy</a:t>
            </a:r>
            <a:endParaRPr lang="en-US" dirty="0"/>
          </a:p>
        </p:txBody>
      </p:sp>
      <p:sp>
        <p:nvSpPr>
          <p:cNvPr id="4" name="Text Placeholder 3"/>
          <p:cNvSpPr>
            <a:spLocks noGrp="1"/>
          </p:cNvSpPr>
          <p:nvPr>
            <p:ph type="body" sz="quarter" idx="17"/>
          </p:nvPr>
        </p:nvSpPr>
        <p:spPr/>
        <p:txBody>
          <a:bodyPr/>
          <a:lstStyle/>
          <a:p>
            <a:r>
              <a:rPr lang="en-US" dirty="0"/>
              <a:t>Jerry Nolen</a:t>
            </a:r>
          </a:p>
        </p:txBody>
      </p:sp>
      <p:sp>
        <p:nvSpPr>
          <p:cNvPr id="5" name="Text Placeholder 4"/>
          <p:cNvSpPr>
            <a:spLocks noGrp="1"/>
          </p:cNvSpPr>
          <p:nvPr>
            <p:ph type="body" sz="quarter" idx="18"/>
          </p:nvPr>
        </p:nvSpPr>
        <p:spPr/>
        <p:txBody>
          <a:bodyPr/>
          <a:lstStyle/>
          <a:p>
            <a:endParaRPr lang="en-US" dirty="0"/>
          </a:p>
          <a:p>
            <a:r>
              <a:rPr lang="en-US" dirty="0"/>
              <a:t>Physics Division</a:t>
            </a:r>
          </a:p>
          <a:p>
            <a:r>
              <a:rPr lang="en-US" dirty="0"/>
              <a:t>Argonne National Laboratory</a:t>
            </a:r>
          </a:p>
        </p:txBody>
      </p:sp>
      <p:sp>
        <p:nvSpPr>
          <p:cNvPr id="3" name="TextBox 2">
            <a:extLst>
              <a:ext uri="{FF2B5EF4-FFF2-40B4-BE49-F238E27FC236}">
                <a16:creationId xmlns:a16="http://schemas.microsoft.com/office/drawing/2014/main" id="{019C1D58-2B8C-4619-82C7-2A1FA55D770B}"/>
              </a:ext>
            </a:extLst>
          </p:cNvPr>
          <p:cNvSpPr txBox="1"/>
          <p:nvPr/>
        </p:nvSpPr>
        <p:spPr>
          <a:xfrm>
            <a:off x="3048472" y="3393507"/>
            <a:ext cx="5920716" cy="1708160"/>
          </a:xfrm>
          <a:prstGeom prst="rect">
            <a:avLst/>
          </a:prstGeom>
          <a:noFill/>
        </p:spPr>
        <p:txBody>
          <a:bodyPr wrap="square" rtlCol="0">
            <a:spAutoFit/>
          </a:bodyPr>
          <a:lstStyle/>
          <a:p>
            <a:pPr>
              <a:spcAft>
                <a:spcPts val="600"/>
              </a:spcAft>
            </a:pPr>
            <a:r>
              <a:rPr lang="en-US" sz="1000" dirty="0"/>
              <a:t>This work used the resources of the Argonne Tandem Linac Accelerator System (ATLAS), which is a U.S. Department of Energy, Office of Science User Facility supported under contract DE AC02 06CH11357.</a:t>
            </a:r>
          </a:p>
          <a:p>
            <a:pPr>
              <a:spcAft>
                <a:spcPts val="600"/>
              </a:spcAft>
            </a:pPr>
            <a:r>
              <a:rPr lang="en-US" sz="1000" dirty="0"/>
              <a:t>The design and construction of the new AMIS facility is supported by the U.S. Department of Energy, National Nuclear Safety Administration (NNSA), under contract DE-AC02-06CH11357.</a:t>
            </a:r>
          </a:p>
          <a:p>
            <a:pPr>
              <a:spcAft>
                <a:spcPts val="600"/>
              </a:spcAft>
            </a:pPr>
            <a:r>
              <a:rPr lang="en-US" sz="1000" dirty="0"/>
              <a:t>The AMIS project is managed by Brahim Mustapha of the Physics Division and the Chief Engineer is Albert Barcikowski of the Experimental Operations and Facilities Division.</a:t>
            </a:r>
          </a:p>
          <a:p>
            <a:pPr>
              <a:spcAft>
                <a:spcPts val="600"/>
              </a:spcAft>
            </a:pPr>
            <a:r>
              <a:rPr lang="en-US" sz="1000" dirty="0"/>
              <a:t>The materials irradiation research program is led by Abdellatif Yacout manager of the Fuel Development and Qualification group within the Chemical and Fuel Cycle Technologies Division.</a:t>
            </a:r>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fld id="{AEFAAC5A-9C4F-4278-920D-DF2BAB595749}" type="slidenum">
              <a:rPr lang="en-US" smtClean="0"/>
              <a:pPr/>
              <a:t>10</a:t>
            </a:fld>
            <a:endParaRPr lang="en-US" dirty="0"/>
          </a:p>
        </p:txBody>
      </p:sp>
      <p:sp>
        <p:nvSpPr>
          <p:cNvPr id="3" name="Content Placeholder 2"/>
          <p:cNvSpPr>
            <a:spLocks noGrp="1"/>
          </p:cNvSpPr>
          <p:nvPr>
            <p:ph idx="1"/>
          </p:nvPr>
        </p:nvSpPr>
        <p:spPr>
          <a:xfrm>
            <a:off x="333831" y="818499"/>
            <a:ext cx="3316513" cy="3709545"/>
          </a:xfrm>
        </p:spPr>
        <p:txBody>
          <a:bodyPr/>
          <a:lstStyle/>
          <a:p>
            <a:pPr>
              <a:buFont typeface="Wingdings" panose="05000000000000000000" pitchFamily="2" charset="2"/>
              <a:buChar char="ü"/>
            </a:pPr>
            <a:r>
              <a:rPr lang="en-US" dirty="0">
                <a:solidFill>
                  <a:srgbClr val="0082CA"/>
                </a:solidFill>
              </a:rPr>
              <a:t>Table shows beams within 1% of A/q ratio</a:t>
            </a:r>
          </a:p>
          <a:p>
            <a:pPr>
              <a:buFont typeface="Wingdings" panose="05000000000000000000" pitchFamily="2" charset="2"/>
              <a:buChar char="ü"/>
            </a:pPr>
            <a:endParaRPr lang="en-US" dirty="0">
              <a:solidFill>
                <a:srgbClr val="0082CA"/>
              </a:solidFill>
            </a:endParaRPr>
          </a:p>
          <a:p>
            <a:pPr>
              <a:buFont typeface="Wingdings" panose="05000000000000000000" pitchFamily="2" charset="2"/>
              <a:buChar char="ü"/>
            </a:pPr>
            <a:r>
              <a:rPr lang="en-US" dirty="0">
                <a:solidFill>
                  <a:srgbClr val="0082CA"/>
                </a:solidFill>
              </a:rPr>
              <a:t>Overlap between stable and RIB beams offers a lot of flexibility</a:t>
            </a:r>
          </a:p>
          <a:p>
            <a:pPr>
              <a:buFont typeface="Wingdings" panose="05000000000000000000" pitchFamily="2" charset="2"/>
              <a:buChar char="ü"/>
            </a:pPr>
            <a:endParaRPr lang="en-US" dirty="0">
              <a:solidFill>
                <a:srgbClr val="0082CA"/>
              </a:solidFill>
            </a:endParaRPr>
          </a:p>
          <a:p>
            <a:pPr>
              <a:buFont typeface="Wingdings" panose="05000000000000000000" pitchFamily="2" charset="2"/>
              <a:buChar char="ü"/>
            </a:pPr>
            <a:r>
              <a:rPr lang="en-US" dirty="0">
                <a:solidFill>
                  <a:srgbClr val="0082CA"/>
                </a:solidFill>
              </a:rPr>
              <a:t>Study of a recent run period showed ~40% potential overlap, limited only by the number of days of CARIBU beams</a:t>
            </a:r>
          </a:p>
          <a:p>
            <a:endParaRPr lang="en-US" dirty="0"/>
          </a:p>
          <a:p>
            <a:endParaRPr lang="en-US" dirty="0"/>
          </a:p>
          <a:p>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2015666588"/>
              </p:ext>
            </p:extLst>
          </p:nvPr>
        </p:nvGraphicFramePr>
        <p:xfrm>
          <a:off x="3699774" y="586901"/>
          <a:ext cx="5299083" cy="4114546"/>
        </p:xfrm>
        <a:graphic>
          <a:graphicData uri="http://schemas.openxmlformats.org/drawingml/2006/table">
            <a:tbl>
              <a:tblPr firstRow="1" bandRow="1"/>
              <a:tblGrid>
                <a:gridCol w="606666">
                  <a:extLst>
                    <a:ext uri="{9D8B030D-6E8A-4147-A177-3AD203B41FA5}">
                      <a16:colId xmlns:a16="http://schemas.microsoft.com/office/drawing/2014/main" val="20000"/>
                    </a:ext>
                  </a:extLst>
                </a:gridCol>
                <a:gridCol w="1527687">
                  <a:extLst>
                    <a:ext uri="{9D8B030D-6E8A-4147-A177-3AD203B41FA5}">
                      <a16:colId xmlns:a16="http://schemas.microsoft.com/office/drawing/2014/main" val="20001"/>
                    </a:ext>
                  </a:extLst>
                </a:gridCol>
                <a:gridCol w="3164730">
                  <a:extLst>
                    <a:ext uri="{9D8B030D-6E8A-4147-A177-3AD203B41FA5}">
                      <a16:colId xmlns:a16="http://schemas.microsoft.com/office/drawing/2014/main" val="20002"/>
                    </a:ext>
                  </a:extLst>
                </a:gridCol>
              </a:tblGrid>
              <a:tr h="26656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dirty="0"/>
                        <a:t>A/Q</a:t>
                      </a:r>
                    </a:p>
                  </a:txBody>
                  <a:tcPr marL="91438" marR="91438" marT="45707" marB="4570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6C4DE"/>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dirty="0"/>
                        <a:t>Stable beams</a:t>
                      </a:r>
                    </a:p>
                  </a:txBody>
                  <a:tcPr marL="91438" marR="91438" marT="45707" marB="4570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6C4DE"/>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dirty="0"/>
                        <a:t>CARIBU</a:t>
                      </a:r>
                      <a:r>
                        <a:rPr lang="en-US" sz="1200" baseline="0" dirty="0"/>
                        <a:t> beams</a:t>
                      </a:r>
                      <a:endParaRPr lang="en-US" sz="1200" dirty="0"/>
                    </a:p>
                  </a:txBody>
                  <a:tcPr marL="91438" marR="91438" marT="45707" marB="4570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6C4DE"/>
                    </a:solidFill>
                  </a:tcPr>
                </a:tc>
                <a:extLst>
                  <a:ext uri="{0D108BD9-81ED-4DB2-BD59-A6C34878D82A}">
                    <a16:rowId xmlns:a16="http://schemas.microsoft.com/office/drawing/2014/main" val="10000"/>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Calibri" panose="020F0502020204030204" pitchFamily="34" charset="0"/>
                          <a:cs typeface="Calibri" panose="020F0502020204030204" pitchFamily="34" charset="0"/>
                        </a:rPr>
                        <a:t>4.000</a:t>
                      </a:r>
                    </a:p>
                  </a:txBody>
                  <a:tcPr marL="91438" marR="91438" marT="45707" marB="4570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20</a:t>
                      </a:r>
                      <a:r>
                        <a:rPr lang="en-US" sz="1200" b="1" baseline="0" dirty="0"/>
                        <a:t>Ne</a:t>
                      </a:r>
                      <a:r>
                        <a:rPr lang="en-US" sz="1200" b="1" baseline="30000" dirty="0"/>
                        <a:t>5+</a:t>
                      </a:r>
                      <a:r>
                        <a:rPr lang="en-US" sz="1200" b="1" baseline="0" dirty="0"/>
                        <a:t>, </a:t>
                      </a:r>
                      <a:r>
                        <a:rPr lang="en-US" sz="1200" b="1" baseline="30000" dirty="0"/>
                        <a:t>28</a:t>
                      </a:r>
                      <a:r>
                        <a:rPr lang="en-US" sz="1200" b="1" baseline="0" dirty="0"/>
                        <a:t>Si</a:t>
                      </a:r>
                      <a:r>
                        <a:rPr lang="en-US" sz="1200" b="1" baseline="30000" dirty="0"/>
                        <a:t>7+</a:t>
                      </a:r>
                      <a:r>
                        <a:rPr lang="en-US" sz="1200" b="1" baseline="0" dirty="0"/>
                        <a:t>, </a:t>
                      </a:r>
                      <a:r>
                        <a:rPr lang="en-US" sz="1200" b="1" baseline="30000" dirty="0"/>
                        <a:t>36</a:t>
                      </a:r>
                      <a:r>
                        <a:rPr lang="en-US" sz="1200" b="1" baseline="0" dirty="0"/>
                        <a:t>Ar</a:t>
                      </a:r>
                      <a:r>
                        <a:rPr lang="en-US" sz="1200" b="1" baseline="30000" dirty="0"/>
                        <a:t>9+</a:t>
                      </a:r>
                      <a:endParaRPr lang="en-US" sz="1200" b="1" baseline="0" dirty="0"/>
                    </a:p>
                  </a:txBody>
                  <a:tcPr marL="91438" marR="91438" marT="45707" marB="4570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b="1" baseline="30000" dirty="0"/>
                        <a:t>84</a:t>
                      </a:r>
                      <a:r>
                        <a:rPr lang="en-US" sz="1200" b="1" baseline="0" dirty="0"/>
                        <a:t>Se</a:t>
                      </a:r>
                      <a:r>
                        <a:rPr lang="en-US" sz="1200" b="1" baseline="30000" dirty="0"/>
                        <a:t>21+</a:t>
                      </a:r>
                      <a:r>
                        <a:rPr lang="en-US" sz="1200" b="1" baseline="0" dirty="0"/>
                        <a:t>, </a:t>
                      </a:r>
                      <a:r>
                        <a:rPr lang="en-US" sz="1200" b="1" baseline="30000" dirty="0"/>
                        <a:t>88</a:t>
                      </a:r>
                      <a:r>
                        <a:rPr lang="en-US" sz="1200" b="1" baseline="0" dirty="0"/>
                        <a:t>Kr</a:t>
                      </a:r>
                      <a:r>
                        <a:rPr lang="en-US" sz="1200" b="1" baseline="30000" dirty="0"/>
                        <a:t>22+</a:t>
                      </a:r>
                      <a:r>
                        <a:rPr lang="en-US" sz="1200" b="1" baseline="0" dirty="0"/>
                        <a:t>, </a:t>
                      </a:r>
                      <a:r>
                        <a:rPr lang="en-US" sz="1200" b="1" baseline="30000" dirty="0"/>
                        <a:t>92</a:t>
                      </a:r>
                      <a:r>
                        <a:rPr lang="en-US" sz="1200" b="1" baseline="0" dirty="0"/>
                        <a:t>Sr</a:t>
                      </a:r>
                      <a:r>
                        <a:rPr lang="en-US" sz="1200" b="1" baseline="30000" dirty="0"/>
                        <a:t>23+</a:t>
                      </a:r>
                      <a:r>
                        <a:rPr lang="en-US" sz="1200" b="1" baseline="0" dirty="0"/>
                        <a:t>, </a:t>
                      </a:r>
                      <a:r>
                        <a:rPr lang="en-US" sz="1200" b="1" baseline="30000" dirty="0"/>
                        <a:t>101</a:t>
                      </a:r>
                      <a:r>
                        <a:rPr lang="en-US" sz="1200" b="1" baseline="0" dirty="0"/>
                        <a:t>Mo</a:t>
                      </a:r>
                      <a:r>
                        <a:rPr lang="en-US" sz="1200" b="1" baseline="30000" dirty="0"/>
                        <a:t>25+</a:t>
                      </a:r>
                      <a:r>
                        <a:rPr lang="en-US" sz="1200" b="1" baseline="0" dirty="0"/>
                        <a:t>, </a:t>
                      </a:r>
                      <a:r>
                        <a:rPr lang="en-US" sz="1200" b="1" baseline="30000" dirty="0"/>
                        <a:t>105</a:t>
                      </a:r>
                      <a:r>
                        <a:rPr lang="en-US" sz="1200" b="1" baseline="0" dirty="0"/>
                        <a:t>Ru</a:t>
                      </a:r>
                      <a:r>
                        <a:rPr lang="en-US" sz="1200" b="1" baseline="30000" dirty="0"/>
                        <a:t>26+</a:t>
                      </a:r>
                      <a:endParaRPr lang="en-US" sz="1200" b="1" dirty="0"/>
                    </a:p>
                  </a:txBody>
                  <a:tcPr marL="91438" marR="91438" marT="45707" marB="4570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10001"/>
                  </a:ext>
                </a:extLst>
              </a:tr>
              <a:tr h="266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Calibri" panose="020F0502020204030204" pitchFamily="34" charset="0"/>
                          <a:cs typeface="Calibri" panose="020F0502020204030204" pitchFamily="34" charset="0"/>
                        </a:rPr>
                        <a:t>4.143</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58</a:t>
                      </a:r>
                      <a:r>
                        <a:rPr lang="en-US" sz="1200" b="1" baseline="0" dirty="0"/>
                        <a:t>Ni</a:t>
                      </a:r>
                      <a:r>
                        <a:rPr lang="en-US" sz="1200" b="1" baseline="30000" dirty="0"/>
                        <a:t>14+</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baseline="30000" dirty="0"/>
                        <a:t>83</a:t>
                      </a:r>
                      <a:r>
                        <a:rPr lang="en-US" sz="1200" b="1" baseline="0" dirty="0"/>
                        <a:t>As</a:t>
                      </a:r>
                      <a:r>
                        <a:rPr lang="en-US" sz="1200" b="1" baseline="30000" dirty="0"/>
                        <a:t>20+</a:t>
                      </a:r>
                      <a:r>
                        <a:rPr lang="en-US" sz="1200" b="1" baseline="0" dirty="0"/>
                        <a:t>, </a:t>
                      </a:r>
                      <a:r>
                        <a:rPr lang="en-US" sz="1200" b="1" baseline="30000" dirty="0"/>
                        <a:t>95</a:t>
                      </a:r>
                      <a:r>
                        <a:rPr lang="en-US" sz="1200" b="1" baseline="0" dirty="0"/>
                        <a:t>Y</a:t>
                      </a:r>
                      <a:r>
                        <a:rPr lang="en-US" sz="1200" b="1" baseline="30000" dirty="0"/>
                        <a:t>23+</a:t>
                      </a:r>
                      <a:r>
                        <a:rPr lang="en-US" sz="1200" b="1" baseline="0" dirty="0"/>
                        <a:t>, </a:t>
                      </a:r>
                      <a:r>
                        <a:rPr lang="en-US" sz="1200" b="1" baseline="30000" dirty="0"/>
                        <a:t>104</a:t>
                      </a:r>
                      <a:r>
                        <a:rPr lang="en-US" sz="1200" b="1" baseline="0" dirty="0"/>
                        <a:t>Tc</a:t>
                      </a:r>
                      <a:r>
                        <a:rPr lang="en-US" sz="1200" b="1" baseline="30000" dirty="0"/>
                        <a:t>25+</a:t>
                      </a:r>
                      <a:r>
                        <a:rPr lang="en-US" sz="1200" b="1" baseline="0" dirty="0"/>
                        <a:t>, </a:t>
                      </a:r>
                      <a:r>
                        <a:rPr lang="en-US" sz="1200" b="1" baseline="30000" dirty="0"/>
                        <a:t>112</a:t>
                      </a:r>
                      <a:r>
                        <a:rPr lang="en-US" sz="1200" b="1" baseline="0" dirty="0"/>
                        <a:t>Pd</a:t>
                      </a:r>
                      <a:r>
                        <a:rPr lang="en-US" sz="1200" b="1" baseline="30000" dirty="0"/>
                        <a:t>27+</a:t>
                      </a:r>
                      <a:r>
                        <a:rPr lang="en-US" sz="1200" b="1" baseline="0" dirty="0"/>
                        <a:t>, </a:t>
                      </a:r>
                      <a:r>
                        <a:rPr lang="en-US" sz="1200" b="1" baseline="30000" dirty="0"/>
                        <a:t>117</a:t>
                      </a:r>
                      <a:r>
                        <a:rPr lang="en-US" sz="1200" b="1" baseline="0" dirty="0"/>
                        <a:t>Cd</a:t>
                      </a:r>
                      <a:r>
                        <a:rPr lang="en-US" sz="1200" b="1" baseline="30000" dirty="0"/>
                        <a:t>28+</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2008656859"/>
                  </a:ext>
                </a:extLst>
              </a:tr>
              <a:tr h="274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Calibri" panose="020F0502020204030204" pitchFamily="34" charset="0"/>
                          <a:cs typeface="Calibri" panose="020F0502020204030204" pitchFamily="34" charset="0"/>
                        </a:rPr>
                        <a:t>4.364</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48</a:t>
                      </a:r>
                      <a:r>
                        <a:rPr lang="en-US" sz="1200" b="1" baseline="0" dirty="0"/>
                        <a:t>Ti</a:t>
                      </a:r>
                      <a:r>
                        <a:rPr lang="en-US" sz="1200" b="1" baseline="30000" dirty="0"/>
                        <a:t>11+</a:t>
                      </a:r>
                      <a:r>
                        <a:rPr lang="en-US" sz="1200" b="1" baseline="0" dirty="0"/>
                        <a:t>, </a:t>
                      </a:r>
                      <a:r>
                        <a:rPr lang="en-US" sz="1200" b="1" baseline="30000" dirty="0"/>
                        <a:t>74</a:t>
                      </a:r>
                      <a:r>
                        <a:rPr lang="en-US" sz="1200" b="1" baseline="0" dirty="0"/>
                        <a:t>Ge</a:t>
                      </a:r>
                      <a:r>
                        <a:rPr lang="en-US" sz="1200" b="1" baseline="30000" dirty="0"/>
                        <a:t>17+</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baseline="30000" dirty="0"/>
                        <a:t>92</a:t>
                      </a:r>
                      <a:r>
                        <a:rPr lang="en-US" sz="1200" b="1" baseline="0" dirty="0"/>
                        <a:t>Kr</a:t>
                      </a:r>
                      <a:r>
                        <a:rPr lang="en-US" sz="1200" b="1" baseline="30000" dirty="0"/>
                        <a:t>21+</a:t>
                      </a:r>
                      <a:r>
                        <a:rPr lang="en-US" sz="1200" b="1" baseline="0" dirty="0"/>
                        <a:t>, </a:t>
                      </a:r>
                      <a:r>
                        <a:rPr lang="en-US" sz="1200" b="1" baseline="30000" dirty="0"/>
                        <a:t>105</a:t>
                      </a:r>
                      <a:r>
                        <a:rPr lang="en-US" sz="1200" b="1" baseline="0" dirty="0"/>
                        <a:t>Nb</a:t>
                      </a:r>
                      <a:r>
                        <a:rPr lang="en-US" sz="1200" b="1" baseline="30000" dirty="0"/>
                        <a:t>24+</a:t>
                      </a:r>
                      <a:r>
                        <a:rPr lang="en-US" sz="1200" b="1" baseline="0" dirty="0"/>
                        <a:t>, </a:t>
                      </a:r>
                      <a:r>
                        <a:rPr lang="en-US" sz="1200" b="1" baseline="30000" dirty="0"/>
                        <a:t>109</a:t>
                      </a:r>
                      <a:r>
                        <a:rPr lang="en-US" sz="1200" b="1" baseline="0" dirty="0"/>
                        <a:t>Tc</a:t>
                      </a:r>
                      <a:r>
                        <a:rPr lang="en-US" sz="1200" b="1" baseline="30000" dirty="0"/>
                        <a:t>25+</a:t>
                      </a:r>
                      <a:r>
                        <a:rPr lang="en-US" sz="1200" b="1" baseline="0" dirty="0"/>
                        <a:t>, </a:t>
                      </a:r>
                      <a:r>
                        <a:rPr lang="en-US" sz="1200" b="1" baseline="30000" dirty="0"/>
                        <a:t>119</a:t>
                      </a:r>
                      <a:r>
                        <a:rPr lang="en-US" sz="1200" b="1" baseline="0" dirty="0"/>
                        <a:t>Pd</a:t>
                      </a:r>
                      <a:r>
                        <a:rPr lang="en-US" sz="1200" b="1" baseline="30000" dirty="0"/>
                        <a:t>27+</a:t>
                      </a:r>
                      <a:r>
                        <a:rPr lang="en-US" sz="1200" b="1" baseline="0" dirty="0"/>
                        <a:t>, </a:t>
                      </a:r>
                      <a:r>
                        <a:rPr lang="en-US" sz="1200" b="1" baseline="30000" dirty="0"/>
                        <a:t>149</a:t>
                      </a:r>
                      <a:r>
                        <a:rPr lang="en-US" sz="1200" b="1" baseline="0" dirty="0"/>
                        <a:t>Nd</a:t>
                      </a:r>
                      <a:r>
                        <a:rPr lang="en-US" sz="1200" b="1" baseline="30000" dirty="0"/>
                        <a:t>34+</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4173820264"/>
                  </a:ext>
                </a:extLst>
              </a:tr>
              <a:tr h="274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Calibri" panose="020F0502020204030204" pitchFamily="34" charset="0"/>
                          <a:cs typeface="Calibri" panose="020F0502020204030204" pitchFamily="34" charset="0"/>
                        </a:rPr>
                        <a:t>4.538</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59</a:t>
                      </a:r>
                      <a:r>
                        <a:rPr lang="en-US" sz="1200" b="1" baseline="0" dirty="0"/>
                        <a:t>Co</a:t>
                      </a:r>
                      <a:r>
                        <a:rPr lang="en-US" sz="1200" b="1" baseline="30000" dirty="0"/>
                        <a:t>13+</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baseline="30000" dirty="0"/>
                        <a:t>91</a:t>
                      </a:r>
                      <a:r>
                        <a:rPr lang="en-US" sz="1200" b="1" baseline="0" dirty="0"/>
                        <a:t>Rb</a:t>
                      </a:r>
                      <a:r>
                        <a:rPr lang="en-US" sz="1200" b="1" baseline="30000" dirty="0"/>
                        <a:t>20+</a:t>
                      </a:r>
                      <a:r>
                        <a:rPr lang="en-US" sz="1200" b="1" baseline="0" dirty="0"/>
                        <a:t>, </a:t>
                      </a:r>
                      <a:r>
                        <a:rPr lang="en-US" sz="1200" b="1" baseline="30000" dirty="0"/>
                        <a:t>105</a:t>
                      </a:r>
                      <a:r>
                        <a:rPr lang="en-US" sz="1200" b="1" baseline="0" dirty="0"/>
                        <a:t>Zr</a:t>
                      </a:r>
                      <a:r>
                        <a:rPr lang="en-US" sz="1200" b="1" baseline="30000" dirty="0"/>
                        <a:t>23+</a:t>
                      </a:r>
                      <a:r>
                        <a:rPr lang="en-US" sz="1200" b="1" baseline="0" dirty="0"/>
                        <a:t>, </a:t>
                      </a:r>
                      <a:r>
                        <a:rPr lang="en-US" sz="1200" b="1" baseline="30000" dirty="0"/>
                        <a:t>123</a:t>
                      </a:r>
                      <a:r>
                        <a:rPr lang="en-US" sz="1200" b="1" baseline="0" dirty="0"/>
                        <a:t>Cd</a:t>
                      </a:r>
                      <a:r>
                        <a:rPr lang="en-US" sz="1200" b="1" baseline="30000" dirty="0"/>
                        <a:t>27+</a:t>
                      </a:r>
                      <a:r>
                        <a:rPr lang="en-US" sz="1200" b="1" baseline="0" dirty="0"/>
                        <a:t>, </a:t>
                      </a:r>
                      <a:r>
                        <a:rPr lang="en-US" sz="1200" b="1" baseline="30000" dirty="0"/>
                        <a:t>131</a:t>
                      </a:r>
                      <a:r>
                        <a:rPr lang="en-US" sz="1200" b="1" baseline="0" dirty="0"/>
                        <a:t>Te</a:t>
                      </a:r>
                      <a:r>
                        <a:rPr lang="en-US" sz="1200" b="1" baseline="30000" dirty="0"/>
                        <a:t>29+</a:t>
                      </a:r>
                      <a:r>
                        <a:rPr lang="en-US" sz="1200" b="1" baseline="0" dirty="0"/>
                        <a:t>, </a:t>
                      </a:r>
                      <a:r>
                        <a:rPr lang="en-US" sz="1200" b="1" baseline="30000" dirty="0"/>
                        <a:t>146</a:t>
                      </a:r>
                      <a:r>
                        <a:rPr lang="en-US" sz="1200" b="1" baseline="0" dirty="0"/>
                        <a:t>Pr</a:t>
                      </a:r>
                      <a:r>
                        <a:rPr lang="en-US" sz="1200" b="1" baseline="30000" dirty="0"/>
                        <a:t>32+</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2734123"/>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4.875</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78</a:t>
                      </a:r>
                      <a:r>
                        <a:rPr lang="en-US" sz="1200" b="1" baseline="0" dirty="0"/>
                        <a:t>Kr</a:t>
                      </a:r>
                      <a:r>
                        <a:rPr lang="en-US" sz="1200" b="1" baseline="30000" dirty="0"/>
                        <a:t>16+</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93</a:t>
                      </a:r>
                      <a:r>
                        <a:rPr lang="en-US" sz="1200" b="1" baseline="0" dirty="0"/>
                        <a:t>Y</a:t>
                      </a:r>
                      <a:r>
                        <a:rPr lang="en-US" sz="1200" b="1" baseline="30000" dirty="0"/>
                        <a:t>19+</a:t>
                      </a:r>
                      <a:r>
                        <a:rPr lang="en-US" sz="1200" b="1" baseline="0" dirty="0"/>
                        <a:t>,</a:t>
                      </a:r>
                      <a:r>
                        <a:rPr lang="en-US" sz="1200" b="1" baseline="30000" dirty="0"/>
                        <a:t> 102</a:t>
                      </a:r>
                      <a:r>
                        <a:rPr lang="en-US" sz="1200" b="1" baseline="0" dirty="0"/>
                        <a:t>Mo</a:t>
                      </a:r>
                      <a:r>
                        <a:rPr lang="en-US" sz="1200" b="1" baseline="30000" dirty="0"/>
                        <a:t>21+</a:t>
                      </a:r>
                      <a:r>
                        <a:rPr lang="en-US" sz="1200" b="1" baseline="0" dirty="0"/>
                        <a:t>,</a:t>
                      </a:r>
                      <a:r>
                        <a:rPr lang="en-US" sz="1200" b="1" baseline="30000" dirty="0"/>
                        <a:t> 132</a:t>
                      </a:r>
                      <a:r>
                        <a:rPr lang="en-US" sz="1200" b="1" baseline="0" dirty="0"/>
                        <a:t>Sn</a:t>
                      </a:r>
                      <a:r>
                        <a:rPr lang="en-US" sz="1200" b="1" baseline="30000" dirty="0"/>
                        <a:t>27+</a:t>
                      </a:r>
                      <a:r>
                        <a:rPr lang="en-US" sz="1200" b="1" baseline="0" dirty="0"/>
                        <a:t>,</a:t>
                      </a:r>
                      <a:r>
                        <a:rPr lang="en-US" sz="1200" b="1" baseline="30000" dirty="0"/>
                        <a:t> 141</a:t>
                      </a:r>
                      <a:r>
                        <a:rPr lang="en-US" sz="1200" b="1" baseline="0" dirty="0"/>
                        <a:t>I</a:t>
                      </a:r>
                      <a:r>
                        <a:rPr lang="en-US" sz="1200" b="1" baseline="30000" dirty="0"/>
                        <a:t>29+</a:t>
                      </a:r>
                      <a:r>
                        <a:rPr lang="en-US" sz="1200" b="1" baseline="0" dirty="0"/>
                        <a:t>,</a:t>
                      </a:r>
                      <a:r>
                        <a:rPr lang="en-US" sz="1200" b="1" baseline="30000" dirty="0"/>
                        <a:t> 162</a:t>
                      </a:r>
                      <a:r>
                        <a:rPr lang="en-US" sz="1200" b="1" baseline="0" dirty="0"/>
                        <a:t>Eu</a:t>
                      </a:r>
                      <a:r>
                        <a:rPr lang="en-US" sz="1200" b="1" baseline="30000" dirty="0"/>
                        <a:t>34+</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2743120485"/>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Calibri" panose="020F0502020204030204" pitchFamily="34" charset="0"/>
                          <a:cs typeface="Calibri" panose="020F0502020204030204" pitchFamily="34" charset="0"/>
                        </a:rPr>
                        <a:t>5.000</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40</a:t>
                      </a:r>
                      <a:r>
                        <a:rPr lang="en-US" sz="1200" b="1" baseline="0" dirty="0"/>
                        <a:t>Ar</a:t>
                      </a:r>
                      <a:r>
                        <a:rPr lang="en-US" sz="1200" b="1" baseline="30000" dirty="0"/>
                        <a:t>8+</a:t>
                      </a:r>
                      <a:r>
                        <a:rPr lang="en-US" sz="1200" b="1" baseline="0" dirty="0"/>
                        <a:t>,</a:t>
                      </a:r>
                      <a:r>
                        <a:rPr lang="en-US" sz="1200" b="1" baseline="30000" dirty="0"/>
                        <a:t>60</a:t>
                      </a:r>
                      <a:r>
                        <a:rPr lang="en-US" sz="1200" b="1" baseline="0" dirty="0"/>
                        <a:t>Ni</a:t>
                      </a:r>
                      <a:r>
                        <a:rPr lang="en-US" sz="1200" b="1" baseline="30000" dirty="0"/>
                        <a:t>12+</a:t>
                      </a:r>
                      <a:r>
                        <a:rPr lang="en-US" sz="1200" b="1" baseline="0" dirty="0"/>
                        <a:t>, </a:t>
                      </a:r>
                      <a:r>
                        <a:rPr lang="en-US" sz="1200" b="1" baseline="30000" dirty="0"/>
                        <a:t>90</a:t>
                      </a:r>
                      <a:r>
                        <a:rPr lang="en-US" sz="1200" b="1" baseline="0" dirty="0"/>
                        <a:t>Zr</a:t>
                      </a:r>
                      <a:r>
                        <a:rPr lang="en-US" sz="1200" b="1" baseline="30000" dirty="0"/>
                        <a:t>18+</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b="1" baseline="30000" dirty="0"/>
                        <a:t>85</a:t>
                      </a:r>
                      <a:r>
                        <a:rPr lang="en-US" sz="1200" b="1" baseline="0" dirty="0"/>
                        <a:t>Se</a:t>
                      </a:r>
                      <a:r>
                        <a:rPr lang="en-US" sz="1200" b="1" baseline="30000" dirty="0"/>
                        <a:t>17+</a:t>
                      </a:r>
                      <a:r>
                        <a:rPr lang="en-US" sz="1200" b="1" baseline="0" dirty="0"/>
                        <a:t>, </a:t>
                      </a:r>
                      <a:r>
                        <a:rPr lang="en-US" sz="1200" b="1" baseline="30000" dirty="0"/>
                        <a:t>110</a:t>
                      </a:r>
                      <a:r>
                        <a:rPr lang="en-US" sz="1200" b="1" baseline="0" dirty="0"/>
                        <a:t>Mo</a:t>
                      </a:r>
                      <a:r>
                        <a:rPr lang="en-US" sz="1200" b="1" baseline="30000" dirty="0"/>
                        <a:t>22+</a:t>
                      </a:r>
                      <a:r>
                        <a:rPr lang="en-US" sz="1200" b="1" baseline="0" dirty="0"/>
                        <a:t>, </a:t>
                      </a:r>
                      <a:r>
                        <a:rPr lang="en-US" sz="1200" b="1" baseline="30000" dirty="0"/>
                        <a:t>124</a:t>
                      </a:r>
                      <a:r>
                        <a:rPr lang="en-US" sz="1200" b="1" baseline="0" dirty="0"/>
                        <a:t>In</a:t>
                      </a:r>
                      <a:r>
                        <a:rPr lang="en-US" sz="1200" b="1" baseline="30000" dirty="0"/>
                        <a:t>25+</a:t>
                      </a:r>
                      <a:r>
                        <a:rPr lang="en-US" sz="1200" b="1" baseline="0" dirty="0"/>
                        <a:t>, </a:t>
                      </a:r>
                      <a:r>
                        <a:rPr lang="en-US" sz="1200" b="1" baseline="30000" dirty="0"/>
                        <a:t>141</a:t>
                      </a:r>
                      <a:r>
                        <a:rPr lang="en-US" sz="1200" b="1" baseline="0" dirty="0"/>
                        <a:t>I</a:t>
                      </a:r>
                      <a:r>
                        <a:rPr lang="en-US" sz="1200" b="1" baseline="30000" dirty="0"/>
                        <a:t>28+</a:t>
                      </a:r>
                      <a:r>
                        <a:rPr lang="en-US" sz="1200" b="1" baseline="0" dirty="0"/>
                        <a:t>, </a:t>
                      </a:r>
                      <a:r>
                        <a:rPr lang="en-US" sz="1200" b="1" baseline="30000" dirty="0"/>
                        <a:t>159</a:t>
                      </a:r>
                      <a:r>
                        <a:rPr lang="en-US" sz="1200" b="1" baseline="0" dirty="0"/>
                        <a:t>Pm</a:t>
                      </a:r>
                      <a:r>
                        <a:rPr lang="en-US" sz="1200" b="1" baseline="30000" dirty="0"/>
                        <a:t>32+</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3292655265"/>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5.280</a:t>
                      </a:r>
                    </a:p>
                  </a:txBody>
                  <a:tcPr marL="91438" marR="91438" marT="45707" marB="45707">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132</a:t>
                      </a:r>
                      <a:r>
                        <a:rPr lang="en-US" sz="1200" b="1" baseline="0" dirty="0"/>
                        <a:t>Xe</a:t>
                      </a:r>
                      <a:r>
                        <a:rPr lang="en-US" sz="1200" b="1" baseline="30000" dirty="0"/>
                        <a:t>25+</a:t>
                      </a:r>
                      <a:endParaRPr lang="en-US" sz="1200" b="1" baseline="0" dirty="0"/>
                    </a:p>
                  </a:txBody>
                  <a:tcPr marL="91438" marR="91438" marT="45707" marB="45707">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105</a:t>
                      </a:r>
                      <a:r>
                        <a:rPr lang="en-US" sz="1200" b="1" baseline="0" dirty="0"/>
                        <a:t>Ru</a:t>
                      </a:r>
                      <a:r>
                        <a:rPr lang="en-US" sz="1200" b="1" baseline="30000" dirty="0"/>
                        <a:t>20+</a:t>
                      </a:r>
                      <a:r>
                        <a:rPr lang="en-US" sz="1200" b="1" baseline="0" dirty="0"/>
                        <a:t>,</a:t>
                      </a:r>
                      <a:r>
                        <a:rPr lang="en-US" sz="1200" b="1" baseline="30000" dirty="0"/>
                        <a:t> 126</a:t>
                      </a:r>
                      <a:r>
                        <a:rPr lang="en-US" sz="1200" b="1" baseline="0" dirty="0"/>
                        <a:t>In</a:t>
                      </a:r>
                      <a:r>
                        <a:rPr lang="en-US" sz="1200" b="1" baseline="30000" dirty="0"/>
                        <a:t>24+</a:t>
                      </a:r>
                      <a:r>
                        <a:rPr lang="en-US" sz="1200" b="1" baseline="0" dirty="0"/>
                        <a:t>,</a:t>
                      </a:r>
                      <a:r>
                        <a:rPr lang="en-US" sz="1200" b="1" baseline="30000" dirty="0"/>
                        <a:t> 137</a:t>
                      </a:r>
                      <a:r>
                        <a:rPr lang="en-US" sz="1200" b="1" baseline="0" dirty="0"/>
                        <a:t>I</a:t>
                      </a:r>
                      <a:r>
                        <a:rPr lang="en-US" sz="1200" b="1" baseline="30000" dirty="0"/>
                        <a:t>26+</a:t>
                      </a:r>
                      <a:r>
                        <a:rPr lang="en-US" sz="1200" b="1" baseline="0" dirty="0"/>
                        <a:t>,</a:t>
                      </a:r>
                      <a:r>
                        <a:rPr lang="en-US" sz="1200" b="1" baseline="30000" dirty="0"/>
                        <a:t> 153</a:t>
                      </a:r>
                      <a:r>
                        <a:rPr lang="en-US" sz="1200" b="1" baseline="0" dirty="0"/>
                        <a:t>Pr</a:t>
                      </a:r>
                      <a:r>
                        <a:rPr lang="en-US" sz="1200" b="1" baseline="30000" dirty="0"/>
                        <a:t>29+</a:t>
                      </a:r>
                      <a:r>
                        <a:rPr lang="en-US" sz="1200" b="1" baseline="0" dirty="0"/>
                        <a:t>,</a:t>
                      </a:r>
                      <a:r>
                        <a:rPr lang="en-US" sz="1200" b="1" baseline="30000" dirty="0"/>
                        <a:t> 165</a:t>
                      </a:r>
                      <a:r>
                        <a:rPr lang="en-US" sz="1200" b="1" baseline="0" dirty="0"/>
                        <a:t>Tb</a:t>
                      </a:r>
                      <a:r>
                        <a:rPr lang="en-US" sz="1200" b="1" baseline="30000" dirty="0"/>
                        <a:t>31+</a:t>
                      </a:r>
                      <a:endParaRPr lang="en-US" sz="1200" b="1" dirty="0"/>
                    </a:p>
                  </a:txBody>
                  <a:tcPr marL="91438" marR="91438" marT="45707" marB="45707">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extLst>
                  <a:ext uri="{0D108BD9-81ED-4DB2-BD59-A6C34878D82A}">
                    <a16:rowId xmlns:a16="http://schemas.microsoft.com/office/drawing/2014/main" val="10002"/>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5.600</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84</a:t>
                      </a:r>
                      <a:r>
                        <a:rPr lang="en-US" sz="1200" b="1" baseline="0" dirty="0"/>
                        <a:t>Kr</a:t>
                      </a:r>
                      <a:r>
                        <a:rPr lang="en-US" sz="1200" b="1" baseline="30000" dirty="0"/>
                        <a:t>15+</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100</a:t>
                      </a:r>
                      <a:r>
                        <a:rPr lang="en-US" sz="1200" b="1" baseline="0" dirty="0"/>
                        <a:t>Nb</a:t>
                      </a:r>
                      <a:r>
                        <a:rPr lang="en-US" sz="1200" b="1" baseline="30000" dirty="0"/>
                        <a:t>18+</a:t>
                      </a:r>
                      <a:r>
                        <a:rPr lang="en-US" sz="1200" b="1" baseline="0" dirty="0"/>
                        <a:t>,</a:t>
                      </a:r>
                      <a:r>
                        <a:rPr lang="en-US" sz="1200" b="1" baseline="30000" dirty="0"/>
                        <a:t> 111</a:t>
                      </a:r>
                      <a:r>
                        <a:rPr lang="en-US" sz="1200" b="1" baseline="0" dirty="0"/>
                        <a:t>Tc</a:t>
                      </a:r>
                      <a:r>
                        <a:rPr lang="en-US" sz="1200" b="1" baseline="30000" dirty="0"/>
                        <a:t>20+</a:t>
                      </a:r>
                      <a:r>
                        <a:rPr lang="en-US" sz="1200" b="1" baseline="0" dirty="0"/>
                        <a:t>,</a:t>
                      </a:r>
                      <a:r>
                        <a:rPr lang="en-US" sz="1200" b="1" baseline="30000" dirty="0"/>
                        <a:t> 117</a:t>
                      </a:r>
                      <a:r>
                        <a:rPr lang="en-US" sz="1200" b="1" baseline="0" dirty="0"/>
                        <a:t>Cd</a:t>
                      </a:r>
                      <a:r>
                        <a:rPr lang="en-US" sz="1200" b="1" baseline="30000" dirty="0"/>
                        <a:t>21+</a:t>
                      </a:r>
                      <a:r>
                        <a:rPr lang="en-US" sz="1200" b="1" baseline="0" dirty="0"/>
                        <a:t>,</a:t>
                      </a:r>
                      <a:r>
                        <a:rPr lang="en-US" sz="1200" b="1" baseline="30000" dirty="0"/>
                        <a:t> 141</a:t>
                      </a:r>
                      <a:r>
                        <a:rPr lang="en-US" sz="1200" b="1" baseline="0" dirty="0"/>
                        <a:t>Xe</a:t>
                      </a:r>
                      <a:r>
                        <a:rPr lang="en-US" sz="1200" b="1" baseline="30000" dirty="0"/>
                        <a:t>25+</a:t>
                      </a:r>
                      <a:r>
                        <a:rPr lang="en-US" sz="1200" b="1" baseline="0" dirty="0"/>
                        <a:t>,</a:t>
                      </a:r>
                      <a:r>
                        <a:rPr lang="en-US" sz="1200" b="1" baseline="30000" dirty="0"/>
                        <a:t> 147</a:t>
                      </a:r>
                      <a:r>
                        <a:rPr lang="en-US" sz="1200" b="1" baseline="0" dirty="0"/>
                        <a:t>La</a:t>
                      </a:r>
                      <a:r>
                        <a:rPr lang="en-US" sz="1200" b="1" baseline="30000" dirty="0"/>
                        <a:t>26+</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extLst>
                  <a:ext uri="{0D108BD9-81ED-4DB2-BD59-A6C34878D82A}">
                    <a16:rowId xmlns:a16="http://schemas.microsoft.com/office/drawing/2014/main" val="10004"/>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5.643</a:t>
                      </a:r>
                    </a:p>
                  </a:txBody>
                  <a:tcPr marL="91438" marR="91438" marT="45707" marB="45707">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79</a:t>
                      </a:r>
                      <a:r>
                        <a:rPr lang="en-US" sz="1200" b="1" baseline="0" dirty="0"/>
                        <a:t>Br</a:t>
                      </a:r>
                      <a:r>
                        <a:rPr lang="en-US" sz="1200" b="1" baseline="30000" dirty="0"/>
                        <a:t>14+</a:t>
                      </a:r>
                      <a:r>
                        <a:rPr lang="en-US" sz="1200" b="1" baseline="0" dirty="0"/>
                        <a:t>, </a:t>
                      </a:r>
                      <a:r>
                        <a:rPr lang="en-US" sz="1200" b="1" baseline="30000" dirty="0"/>
                        <a:t>107</a:t>
                      </a:r>
                      <a:r>
                        <a:rPr lang="en-US" sz="1200" b="1" baseline="0" dirty="0"/>
                        <a:t>Ag</a:t>
                      </a:r>
                      <a:r>
                        <a:rPr lang="en-US" sz="1200" b="1" baseline="30000" dirty="0"/>
                        <a:t>19+</a:t>
                      </a:r>
                      <a:endParaRPr lang="en-US" sz="1200" b="1" baseline="0" dirty="0"/>
                    </a:p>
                  </a:txBody>
                  <a:tcPr marL="91438" marR="91438" marT="45707" marB="45707">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96</a:t>
                      </a:r>
                      <a:r>
                        <a:rPr lang="en-US" sz="1200" b="1" baseline="0" dirty="0"/>
                        <a:t>Rb</a:t>
                      </a:r>
                      <a:r>
                        <a:rPr lang="en-US" sz="1200" b="1" baseline="30000" dirty="0"/>
                        <a:t>17+</a:t>
                      </a:r>
                      <a:r>
                        <a:rPr lang="en-US" sz="1200" b="1" baseline="0" dirty="0"/>
                        <a:t>,</a:t>
                      </a:r>
                      <a:r>
                        <a:rPr lang="en-US" sz="1200" b="1" baseline="30000" dirty="0"/>
                        <a:t> 107</a:t>
                      </a:r>
                      <a:r>
                        <a:rPr lang="en-US" sz="1200" b="1" baseline="0" dirty="0"/>
                        <a:t>Nb</a:t>
                      </a:r>
                      <a:r>
                        <a:rPr lang="en-US" sz="1200" b="1" baseline="30000" dirty="0"/>
                        <a:t>19+</a:t>
                      </a:r>
                      <a:r>
                        <a:rPr lang="en-US" sz="1200" b="1" baseline="0" dirty="0"/>
                        <a:t>,</a:t>
                      </a:r>
                      <a:r>
                        <a:rPr lang="en-US" sz="1200" b="1" baseline="30000" dirty="0"/>
                        <a:t> 119</a:t>
                      </a:r>
                      <a:r>
                        <a:rPr lang="en-US" sz="1200" b="1" baseline="0" dirty="0"/>
                        <a:t>Cd</a:t>
                      </a:r>
                      <a:r>
                        <a:rPr lang="en-US" sz="1200" b="1" baseline="30000" dirty="0"/>
                        <a:t>21+</a:t>
                      </a:r>
                      <a:r>
                        <a:rPr lang="en-US" sz="1200" b="1" baseline="0" dirty="0"/>
                        <a:t>,</a:t>
                      </a:r>
                      <a:r>
                        <a:rPr lang="en-US" sz="1200" b="1" baseline="30000" dirty="0"/>
                        <a:t> 135</a:t>
                      </a:r>
                      <a:r>
                        <a:rPr lang="en-US" sz="1200" b="1" baseline="0" dirty="0"/>
                        <a:t>Te</a:t>
                      </a:r>
                      <a:r>
                        <a:rPr lang="en-US" sz="1200" b="1" baseline="30000" dirty="0"/>
                        <a:t>24+</a:t>
                      </a:r>
                      <a:r>
                        <a:rPr lang="en-US" sz="1200" b="1" baseline="0" dirty="0"/>
                        <a:t>,</a:t>
                      </a:r>
                      <a:r>
                        <a:rPr lang="en-US" sz="1200" b="1" baseline="30000" dirty="0"/>
                        <a:t> 151</a:t>
                      </a:r>
                      <a:r>
                        <a:rPr lang="en-US" sz="1200" b="1" baseline="0" dirty="0"/>
                        <a:t>Nd</a:t>
                      </a:r>
                      <a:r>
                        <a:rPr lang="en-US" sz="1200" b="1" baseline="30000" dirty="0"/>
                        <a:t>27+</a:t>
                      </a:r>
                      <a:endParaRPr lang="en-US" sz="1200" b="1" dirty="0"/>
                    </a:p>
                  </a:txBody>
                  <a:tcPr marL="91438" marR="91438" marT="45707" marB="45707">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10005"/>
                  </a:ext>
                </a:extLst>
              </a:tr>
              <a:tr h="2665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5.714</a:t>
                      </a:r>
                    </a:p>
                  </a:txBody>
                  <a:tcPr marL="91438" marR="91438" marT="45707" marB="4570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80</a:t>
                      </a:r>
                      <a:r>
                        <a:rPr lang="en-US" sz="1200" b="1" baseline="0" dirty="0"/>
                        <a:t>Se</a:t>
                      </a:r>
                      <a:r>
                        <a:rPr lang="en-US" sz="1200" b="1" baseline="30000" dirty="0"/>
                        <a:t>14+</a:t>
                      </a:r>
                      <a:endParaRPr lang="en-US" sz="1200" b="1" baseline="0" dirty="0"/>
                    </a:p>
                  </a:txBody>
                  <a:tcPr marL="91438" marR="91438" marT="45707" marB="4570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91</a:t>
                      </a:r>
                      <a:r>
                        <a:rPr lang="en-US" sz="1200" b="1" baseline="0" dirty="0"/>
                        <a:t>Kr</a:t>
                      </a:r>
                      <a:r>
                        <a:rPr lang="en-US" sz="1200" b="1" baseline="30000" dirty="0"/>
                        <a:t>16+</a:t>
                      </a:r>
                      <a:r>
                        <a:rPr lang="en-US" sz="1200" b="1" baseline="0" dirty="0"/>
                        <a:t>,</a:t>
                      </a:r>
                      <a:r>
                        <a:rPr lang="en-US" sz="1200" b="1" baseline="30000" dirty="0"/>
                        <a:t> 97</a:t>
                      </a:r>
                      <a:r>
                        <a:rPr lang="en-US" sz="1200" b="1" baseline="0" dirty="0"/>
                        <a:t>Zr</a:t>
                      </a:r>
                      <a:r>
                        <a:rPr lang="en-US" sz="1200" b="1" baseline="30000" dirty="0"/>
                        <a:t>17+</a:t>
                      </a:r>
                      <a:r>
                        <a:rPr lang="en-US" sz="1200" b="1" baseline="0" dirty="0"/>
                        <a:t>,</a:t>
                      </a:r>
                      <a:r>
                        <a:rPr lang="en-US" sz="1200" b="1" baseline="30000" dirty="0"/>
                        <a:t> 109</a:t>
                      </a:r>
                      <a:r>
                        <a:rPr lang="en-US" sz="1200" b="1" baseline="0" dirty="0"/>
                        <a:t>Ru</a:t>
                      </a:r>
                      <a:r>
                        <a:rPr lang="en-US" sz="1200" b="1" baseline="30000" dirty="0"/>
                        <a:t>19+</a:t>
                      </a:r>
                      <a:r>
                        <a:rPr lang="en-US" sz="1200" b="1" baseline="0" dirty="0"/>
                        <a:t>,</a:t>
                      </a:r>
                      <a:r>
                        <a:rPr lang="en-US" sz="1200" b="1" baseline="30000" dirty="0"/>
                        <a:t> 131</a:t>
                      </a:r>
                      <a:r>
                        <a:rPr lang="en-US" sz="1200" b="1" baseline="0" dirty="0"/>
                        <a:t>Sb</a:t>
                      </a:r>
                      <a:r>
                        <a:rPr lang="en-US" sz="1200" b="1" baseline="30000" dirty="0"/>
                        <a:t>23+</a:t>
                      </a:r>
                      <a:r>
                        <a:rPr lang="en-US" sz="1200" b="1" baseline="0" dirty="0"/>
                        <a:t>,</a:t>
                      </a:r>
                      <a:r>
                        <a:rPr lang="en-US" sz="1200" b="1" baseline="30000" dirty="0"/>
                        <a:t> 143</a:t>
                      </a:r>
                      <a:r>
                        <a:rPr lang="en-US" sz="1200" b="1" baseline="0" dirty="0"/>
                        <a:t>Ba</a:t>
                      </a:r>
                      <a:r>
                        <a:rPr lang="en-US" sz="1200" b="1" baseline="30000" dirty="0"/>
                        <a:t>25+ </a:t>
                      </a:r>
                      <a:endParaRPr lang="en-US" sz="1200" b="1" dirty="0"/>
                    </a:p>
                  </a:txBody>
                  <a:tcPr marL="91438" marR="91438" marT="45707" marB="4570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1552701678"/>
                  </a:ext>
                </a:extLst>
              </a:tr>
              <a:tr h="2666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6.432</a:t>
                      </a:r>
                    </a:p>
                  </a:txBody>
                  <a:tcPr marL="91438" marR="91438" marT="45724" marB="45724">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238</a:t>
                      </a:r>
                      <a:r>
                        <a:rPr lang="en-US" sz="1200" b="1" baseline="0" dirty="0"/>
                        <a:t>U</a:t>
                      </a:r>
                      <a:r>
                        <a:rPr lang="en-US" sz="1200" b="1" baseline="30000" dirty="0"/>
                        <a:t>37+</a:t>
                      </a:r>
                      <a:endParaRPr lang="en-US" sz="1200" b="1" baseline="0" dirty="0"/>
                    </a:p>
                  </a:txBody>
                  <a:tcPr marL="91438" marR="91438"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83</a:t>
                      </a:r>
                      <a:r>
                        <a:rPr lang="en-US" sz="1200" b="1" baseline="0" dirty="0"/>
                        <a:t>Se</a:t>
                      </a:r>
                      <a:r>
                        <a:rPr lang="en-US" sz="1200" b="1" baseline="30000" dirty="0"/>
                        <a:t>13+</a:t>
                      </a:r>
                      <a:r>
                        <a:rPr lang="en-US" sz="1200" b="1" baseline="0" dirty="0"/>
                        <a:t>,</a:t>
                      </a:r>
                      <a:r>
                        <a:rPr lang="en-US" sz="1200" b="1" baseline="30000" dirty="0"/>
                        <a:t> 90</a:t>
                      </a:r>
                      <a:r>
                        <a:rPr lang="en-US" sz="1200" b="1" baseline="0" dirty="0"/>
                        <a:t>Kr</a:t>
                      </a:r>
                      <a:r>
                        <a:rPr lang="en-US" sz="1200" b="1" baseline="30000" dirty="0"/>
                        <a:t>14+</a:t>
                      </a:r>
                      <a:r>
                        <a:rPr lang="en-US" sz="1200" b="1" baseline="0" dirty="0"/>
                        <a:t>, </a:t>
                      </a:r>
                      <a:r>
                        <a:rPr lang="en-US" sz="1200" b="1" baseline="30000" dirty="0"/>
                        <a:t>97</a:t>
                      </a:r>
                      <a:r>
                        <a:rPr lang="en-US" sz="1200" b="1" baseline="0" dirty="0"/>
                        <a:t>Sr</a:t>
                      </a:r>
                      <a:r>
                        <a:rPr lang="en-US" sz="1200" b="1" baseline="30000" dirty="0"/>
                        <a:t>15+</a:t>
                      </a:r>
                      <a:r>
                        <a:rPr lang="en-US" sz="1200" b="1" baseline="0" dirty="0"/>
                        <a:t>,</a:t>
                      </a:r>
                      <a:r>
                        <a:rPr lang="en-US" sz="1200" b="1" baseline="30000" dirty="0"/>
                        <a:t> 103</a:t>
                      </a:r>
                      <a:r>
                        <a:rPr lang="en-US" sz="1200" b="1" baseline="0" dirty="0"/>
                        <a:t>Zr</a:t>
                      </a:r>
                      <a:r>
                        <a:rPr lang="en-US" sz="1200" b="1" baseline="30000" dirty="0"/>
                        <a:t>16+</a:t>
                      </a:r>
                      <a:r>
                        <a:rPr lang="en-US" sz="1200" b="1" baseline="0" dirty="0"/>
                        <a:t>,</a:t>
                      </a:r>
                      <a:r>
                        <a:rPr lang="en-US" sz="1200" b="1" baseline="30000" dirty="0"/>
                        <a:t> 141</a:t>
                      </a:r>
                      <a:r>
                        <a:rPr lang="en-US" sz="1200" b="1" baseline="0" dirty="0"/>
                        <a:t>I</a:t>
                      </a:r>
                      <a:r>
                        <a:rPr lang="en-US" sz="1200" b="1" baseline="30000" dirty="0"/>
                        <a:t>22+</a:t>
                      </a:r>
                      <a:endParaRPr lang="en-US" sz="1200" b="1" dirty="0"/>
                    </a:p>
                  </a:txBody>
                  <a:tcPr marL="91438" marR="91438" marT="45724" marB="45724">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10007"/>
                  </a:ext>
                </a:extLst>
              </a:tr>
              <a:tr h="2666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6.709</a:t>
                      </a:r>
                    </a:p>
                  </a:txBody>
                  <a:tcPr marL="91438" marR="91438" marT="45724" marB="45724">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208</a:t>
                      </a:r>
                      <a:r>
                        <a:rPr lang="en-US" sz="1200" b="1" baseline="0" dirty="0"/>
                        <a:t>Pb</a:t>
                      </a:r>
                      <a:r>
                        <a:rPr lang="en-US" sz="1200" b="1" baseline="30000" dirty="0"/>
                        <a:t>31+</a:t>
                      </a:r>
                      <a:endParaRPr lang="en-US" sz="1200" b="1" baseline="0" dirty="0"/>
                    </a:p>
                  </a:txBody>
                  <a:tcPr marL="91438" marR="91438"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88</a:t>
                      </a:r>
                      <a:r>
                        <a:rPr lang="en-US" sz="1200" b="1" baseline="0" dirty="0"/>
                        <a:t>Se</a:t>
                      </a:r>
                      <a:r>
                        <a:rPr lang="en-US" sz="1200" b="1" baseline="30000" dirty="0"/>
                        <a:t>13+</a:t>
                      </a:r>
                      <a:r>
                        <a:rPr lang="en-US" sz="1200" b="1" baseline="0" dirty="0"/>
                        <a:t>,</a:t>
                      </a:r>
                      <a:r>
                        <a:rPr lang="en-US" sz="1200" b="1" baseline="30000" dirty="0"/>
                        <a:t> 88</a:t>
                      </a:r>
                      <a:r>
                        <a:rPr lang="en-US" sz="1200" b="1" baseline="0" dirty="0"/>
                        <a:t>Br</a:t>
                      </a:r>
                      <a:r>
                        <a:rPr lang="en-US" sz="1200" b="1" baseline="30000" dirty="0"/>
                        <a:t>13+</a:t>
                      </a:r>
                      <a:r>
                        <a:rPr lang="en-US" sz="1200" b="1" baseline="0" dirty="0"/>
                        <a:t>, </a:t>
                      </a:r>
                      <a:r>
                        <a:rPr lang="en-US" sz="1200" b="1" baseline="30000" dirty="0"/>
                        <a:t>94</a:t>
                      </a:r>
                      <a:r>
                        <a:rPr lang="en-US" sz="1200" b="1" baseline="0" dirty="0"/>
                        <a:t>Rb</a:t>
                      </a:r>
                      <a:r>
                        <a:rPr lang="en-US" sz="1200" b="1" baseline="30000" dirty="0"/>
                        <a:t>14+</a:t>
                      </a:r>
                      <a:r>
                        <a:rPr lang="en-US" sz="1200" b="1" baseline="0" dirty="0"/>
                        <a:t>,</a:t>
                      </a:r>
                      <a:r>
                        <a:rPr lang="en-US" sz="1200" b="1" baseline="30000" dirty="0"/>
                        <a:t> 100</a:t>
                      </a:r>
                      <a:r>
                        <a:rPr lang="en-US" sz="1200" b="1" baseline="0" dirty="0"/>
                        <a:t>Y</a:t>
                      </a:r>
                      <a:r>
                        <a:rPr lang="en-US" sz="1200" b="1" baseline="30000" dirty="0"/>
                        <a:t>15+</a:t>
                      </a:r>
                      <a:r>
                        <a:rPr lang="en-US" sz="1200" b="1" baseline="0" dirty="0"/>
                        <a:t>,</a:t>
                      </a:r>
                      <a:r>
                        <a:rPr lang="en-US" sz="1200" b="1" baseline="30000" dirty="0"/>
                        <a:t> 107</a:t>
                      </a:r>
                      <a:r>
                        <a:rPr lang="en-US" sz="1200" b="1" baseline="0" dirty="0"/>
                        <a:t>Nb</a:t>
                      </a:r>
                      <a:r>
                        <a:rPr lang="en-US" sz="1200" b="1" baseline="30000" dirty="0"/>
                        <a:t>16+</a:t>
                      </a:r>
                      <a:endParaRPr lang="en-US" sz="1200" b="1" dirty="0"/>
                    </a:p>
                  </a:txBody>
                  <a:tcPr marL="91438" marR="91438" marT="45724" marB="45724">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C4DE">
                        <a:tint val="20000"/>
                      </a:srgbClr>
                    </a:solidFill>
                  </a:tcPr>
                </a:tc>
                <a:extLst>
                  <a:ext uri="{0D108BD9-81ED-4DB2-BD59-A6C34878D82A}">
                    <a16:rowId xmlns:a16="http://schemas.microsoft.com/office/drawing/2014/main" val="10010"/>
                  </a:ext>
                </a:extLst>
              </a:tr>
              <a:tr h="2666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6.792</a:t>
                      </a:r>
                    </a:p>
                  </a:txBody>
                  <a:tcPr marL="91438" marR="91438" marT="45724" marB="45724">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197</a:t>
                      </a:r>
                      <a:r>
                        <a:rPr lang="en-US" sz="1200" b="1" baseline="0" dirty="0"/>
                        <a:t>Au</a:t>
                      </a:r>
                      <a:r>
                        <a:rPr lang="en-US" sz="1200" b="1" baseline="30000" dirty="0"/>
                        <a:t>29+</a:t>
                      </a:r>
                      <a:endParaRPr lang="en-US" sz="1200" b="1" baseline="0" dirty="0"/>
                    </a:p>
                  </a:txBody>
                  <a:tcPr marL="91438" marR="91438"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89</a:t>
                      </a:r>
                      <a:r>
                        <a:rPr lang="en-US" sz="1200" b="1" baseline="0" dirty="0"/>
                        <a:t>Se</a:t>
                      </a:r>
                      <a:r>
                        <a:rPr lang="en-US" sz="1200" b="1" baseline="30000" dirty="0"/>
                        <a:t>13+</a:t>
                      </a:r>
                      <a:r>
                        <a:rPr lang="en-US" sz="1200" b="1" baseline="0" dirty="0"/>
                        <a:t>, </a:t>
                      </a:r>
                      <a:r>
                        <a:rPr lang="en-US" sz="1200" b="1" baseline="30000" dirty="0"/>
                        <a:t>89</a:t>
                      </a:r>
                      <a:r>
                        <a:rPr lang="en-US" sz="1200" b="1" baseline="0" dirty="0"/>
                        <a:t>Br</a:t>
                      </a:r>
                      <a:r>
                        <a:rPr lang="en-US" sz="1200" b="1" baseline="30000" dirty="0"/>
                        <a:t>13+</a:t>
                      </a:r>
                      <a:r>
                        <a:rPr lang="en-US" sz="1200" b="1" baseline="0" dirty="0"/>
                        <a:t>, </a:t>
                      </a:r>
                      <a:r>
                        <a:rPr lang="en-US" sz="1200" b="1" baseline="30000" dirty="0"/>
                        <a:t>95</a:t>
                      </a:r>
                      <a:r>
                        <a:rPr lang="en-US" sz="1200" b="1" baseline="0" dirty="0"/>
                        <a:t>Rb</a:t>
                      </a:r>
                      <a:r>
                        <a:rPr lang="en-US" sz="1200" b="1" baseline="30000" dirty="0"/>
                        <a:t>14+</a:t>
                      </a:r>
                      <a:r>
                        <a:rPr lang="en-US" sz="1200" b="1" baseline="0" dirty="0"/>
                        <a:t>, </a:t>
                      </a:r>
                      <a:r>
                        <a:rPr lang="en-US" sz="1200" b="1" baseline="30000" dirty="0"/>
                        <a:t>102</a:t>
                      </a:r>
                      <a:r>
                        <a:rPr lang="en-US" sz="1200" b="1" baseline="0" dirty="0"/>
                        <a:t>Y</a:t>
                      </a:r>
                      <a:r>
                        <a:rPr lang="en-US" sz="1200" b="1" baseline="30000" dirty="0"/>
                        <a:t>15+</a:t>
                      </a:r>
                      <a:r>
                        <a:rPr lang="en-US" sz="1200" b="1" baseline="0" dirty="0"/>
                        <a:t>, </a:t>
                      </a:r>
                      <a:r>
                        <a:rPr lang="en-US" sz="1200" b="1" baseline="30000" dirty="0"/>
                        <a:t>108</a:t>
                      </a:r>
                      <a:r>
                        <a:rPr lang="en-US" sz="1200" b="1" baseline="0" dirty="0"/>
                        <a:t>Nb</a:t>
                      </a:r>
                      <a:r>
                        <a:rPr lang="en-US" sz="1200" b="1" baseline="30000" dirty="0"/>
                        <a:t>16+</a:t>
                      </a:r>
                      <a:endParaRPr lang="en-US" sz="1200" b="1" dirty="0"/>
                    </a:p>
                  </a:txBody>
                  <a:tcPr marL="91438" marR="91438" marT="45724" marB="45724">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20000"/>
                      </a:srgbClr>
                    </a:solidFill>
                  </a:tcPr>
                </a:tc>
                <a:extLst>
                  <a:ext uri="{0D108BD9-81ED-4DB2-BD59-A6C34878D82A}">
                    <a16:rowId xmlns:a16="http://schemas.microsoft.com/office/drawing/2014/main" val="2639640599"/>
                  </a:ext>
                </a:extLst>
              </a:tr>
              <a:tr h="26660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7.000</a:t>
                      </a:r>
                    </a:p>
                  </a:txBody>
                  <a:tcPr marL="91438" marR="91438" marT="45724" marB="45724">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30000" dirty="0"/>
                        <a:t>133</a:t>
                      </a:r>
                      <a:r>
                        <a:rPr lang="en-US" sz="1200" b="1" baseline="0" dirty="0"/>
                        <a:t>Cs</a:t>
                      </a:r>
                      <a:r>
                        <a:rPr lang="en-US" sz="1200" b="1" baseline="30000" dirty="0"/>
                        <a:t>19+</a:t>
                      </a:r>
                      <a:endParaRPr lang="en-US" sz="1200" b="1" baseline="0" dirty="0"/>
                    </a:p>
                  </a:txBody>
                  <a:tcPr marL="91438" marR="91438"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b="1" baseline="30000" dirty="0"/>
                        <a:t>84</a:t>
                      </a:r>
                      <a:r>
                        <a:rPr lang="en-US" sz="1200" b="1" baseline="0" dirty="0"/>
                        <a:t>As</a:t>
                      </a:r>
                      <a:r>
                        <a:rPr lang="en-US" sz="1200" b="1" baseline="30000" dirty="0"/>
                        <a:t>12+</a:t>
                      </a:r>
                      <a:r>
                        <a:rPr lang="en-US" sz="1200" b="1" baseline="0" dirty="0"/>
                        <a:t>, </a:t>
                      </a:r>
                      <a:r>
                        <a:rPr lang="en-US" sz="1200" b="1" baseline="30000" dirty="0"/>
                        <a:t>98</a:t>
                      </a:r>
                      <a:r>
                        <a:rPr lang="en-US" sz="1200" b="1" baseline="0" dirty="0"/>
                        <a:t>Rb</a:t>
                      </a:r>
                      <a:r>
                        <a:rPr lang="en-US" sz="1200" b="1" baseline="30000" dirty="0"/>
                        <a:t>14+</a:t>
                      </a:r>
                      <a:r>
                        <a:rPr lang="en-US" sz="1200" b="1" baseline="0" dirty="0"/>
                        <a:t>, …</a:t>
                      </a:r>
                      <a:endParaRPr lang="en-US" sz="1200" b="1" dirty="0"/>
                    </a:p>
                  </a:txBody>
                  <a:tcPr marL="91438" marR="91438" marT="45724" marB="45724">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6C4DE">
                        <a:tint val="40000"/>
                      </a:srgbClr>
                    </a:solidFill>
                  </a:tcPr>
                </a:tc>
                <a:extLst>
                  <a:ext uri="{0D108BD9-81ED-4DB2-BD59-A6C34878D82A}">
                    <a16:rowId xmlns:a16="http://schemas.microsoft.com/office/drawing/2014/main" val="10013"/>
                  </a:ext>
                </a:extLst>
              </a:tr>
            </a:tbl>
          </a:graphicData>
        </a:graphic>
      </p:graphicFrame>
      <p:sp>
        <p:nvSpPr>
          <p:cNvPr id="6" name="Footer Placeholder 5">
            <a:extLst>
              <a:ext uri="{FF2B5EF4-FFF2-40B4-BE49-F238E27FC236}">
                <a16:creationId xmlns:a16="http://schemas.microsoft.com/office/drawing/2014/main" id="{A28ABD77-844B-4F5D-AFB2-483015622FF6}"/>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7" name="Title 1">
            <a:extLst>
              <a:ext uri="{FF2B5EF4-FFF2-40B4-BE49-F238E27FC236}">
                <a16:creationId xmlns:a16="http://schemas.microsoft.com/office/drawing/2014/main" id="{E3A0B96C-4DCD-4A24-A4A3-5ADDF4386EBF}"/>
              </a:ext>
            </a:extLst>
          </p:cNvPr>
          <p:cNvSpPr txBox="1">
            <a:spLocks/>
          </p:cNvSpPr>
          <p:nvPr/>
        </p:nvSpPr>
        <p:spPr>
          <a:xfrm>
            <a:off x="472635" y="-2546"/>
            <a:ext cx="8372039"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Combining ECR Stable beams with CARIBU RIBs</a:t>
            </a:r>
          </a:p>
        </p:txBody>
      </p:sp>
    </p:spTree>
    <p:extLst>
      <p:ext uri="{BB962C8B-B14F-4D97-AF65-F5344CB8AC3E}">
        <p14:creationId xmlns:p14="http://schemas.microsoft.com/office/powerpoint/2010/main" val="2959741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Adding a 3</a:t>
            </a:r>
            <a:r>
              <a:rPr lang="en-US" baseline="30000" dirty="0"/>
              <a:t>rd</a:t>
            </a:r>
            <a:r>
              <a:rPr lang="en-US" dirty="0"/>
              <a:t> switchyard to enable AMIS</a:t>
            </a:r>
          </a:p>
        </p:txBody>
      </p:sp>
    </p:spTree>
    <p:extLst>
      <p:ext uri="{BB962C8B-B14F-4D97-AF65-F5344CB8AC3E}">
        <p14:creationId xmlns:p14="http://schemas.microsoft.com/office/powerpoint/2010/main" val="2797218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768016" y="4862734"/>
            <a:ext cx="457200" cy="137160"/>
          </a:xfrm>
        </p:spPr>
        <p:txBody>
          <a:bodyPr/>
          <a:lstStyle/>
          <a:p>
            <a:fld id="{AEFAAC5A-9C4F-4278-920D-DF2BAB595749}" type="slidenum">
              <a:rPr lang="en-US" smtClean="0"/>
              <a:pPr/>
              <a:t>12</a:t>
            </a:fld>
            <a:endParaRPr lang="en-US" dirty="0"/>
          </a:p>
        </p:txBody>
      </p:sp>
      <p:sp>
        <p:nvSpPr>
          <p:cNvPr id="7" name="Content Placeholder 2"/>
          <p:cNvSpPr txBox="1">
            <a:spLocks/>
          </p:cNvSpPr>
          <p:nvPr/>
        </p:nvSpPr>
        <p:spPr>
          <a:xfrm>
            <a:off x="240595" y="2877841"/>
            <a:ext cx="8903405" cy="1974087"/>
          </a:xfrm>
          <a:prstGeom prst="rect">
            <a:avLst/>
          </a:prstGeom>
        </p:spPr>
        <p:txBody>
          <a:bodyPr/>
          <a:lstStyle>
            <a:lvl1pPr marL="342900" indent="-342900" algn="l" rtl="0" eaLnBrk="0" fontAlgn="base" hangingPunct="0">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tx1"/>
                </a:solidFill>
                <a:latin typeface="+mn-lt"/>
              </a:defRPr>
            </a:lvl2pPr>
            <a:lvl3pPr marL="1143000" indent="-228600" algn="l" rtl="0" eaLnBrk="0" fontAlgn="base" hangingPunct="0">
              <a:spcBef>
                <a:spcPct val="20000"/>
              </a:spcBef>
              <a:spcAft>
                <a:spcPct val="0"/>
              </a:spcAft>
              <a:buClr>
                <a:srgbClr val="1F497D"/>
              </a:buClr>
              <a:buChar char="•"/>
              <a:defRPr sz="1400">
                <a:solidFill>
                  <a:schemeClr val="tx1"/>
                </a:solidFill>
                <a:latin typeface="+mn-lt"/>
              </a:defRPr>
            </a:lvl3pPr>
            <a:lvl4pPr marL="1600200" indent="-228600" algn="l" rtl="0" eaLnBrk="0" fontAlgn="base" hangingPunct="0">
              <a:spcBef>
                <a:spcPct val="20000"/>
              </a:spcBef>
              <a:spcAft>
                <a:spcPct val="0"/>
              </a:spcAft>
              <a:buClr>
                <a:srgbClr val="1F497D"/>
              </a:buClr>
              <a:buChar char="–"/>
              <a:defRPr sz="1400">
                <a:solidFill>
                  <a:schemeClr val="tx1"/>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1F497D"/>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1F497D"/>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1F497D"/>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1F497D"/>
              </a:buClr>
              <a:buFont typeface="Arial" charset="0"/>
              <a:buChar char="»"/>
              <a:defRPr sz="1400">
                <a:solidFill>
                  <a:schemeClr val="tx1"/>
                </a:solidFill>
                <a:latin typeface="+mn-lt"/>
              </a:defRPr>
            </a:lvl9pPr>
          </a:lstStyle>
          <a:p>
            <a:r>
              <a:rPr lang="en-US" altLang="en-US" sz="1400" kern="0" dirty="0">
                <a:latin typeface="Arial" panose="020B0604020202020204" pitchFamily="34" charset="0"/>
                <a:sym typeface="Wingdings" panose="05000000000000000000" pitchFamily="2" charset="2"/>
              </a:rPr>
              <a:t>Low-energy heavy ion beams ~ 1 MeV/u effectively emulate material damage in nuclear reactors, in both fuel and structural materials at DPA rates of 2000 per day or more</a:t>
            </a:r>
          </a:p>
          <a:p>
            <a:r>
              <a:rPr lang="en-US" altLang="en-US" sz="1400" kern="0" dirty="0">
                <a:latin typeface="Arial" panose="020B0604020202020204" pitchFamily="34" charset="0"/>
                <a:sym typeface="Wingdings" panose="05000000000000000000" pitchFamily="2" charset="2"/>
              </a:rPr>
              <a:t>Irradiations at ion rates up to 1E12/s or more at 1 cm</a:t>
            </a:r>
            <a:r>
              <a:rPr lang="en-US" altLang="en-US" sz="1400" kern="0" baseline="30000" dirty="0">
                <a:latin typeface="Arial" panose="020B0604020202020204" pitchFamily="34" charset="0"/>
                <a:sym typeface="Wingdings" panose="05000000000000000000" pitchFamily="2" charset="2"/>
              </a:rPr>
              <a:t>2</a:t>
            </a:r>
            <a:r>
              <a:rPr lang="en-US" altLang="en-US" sz="1400" kern="0" dirty="0">
                <a:latin typeface="Arial" panose="020B0604020202020204" pitchFamily="34" charset="0"/>
                <a:sym typeface="Wingdings" panose="05000000000000000000" pitchFamily="2" charset="2"/>
              </a:rPr>
              <a:t> – generally limited by sample heating</a:t>
            </a:r>
          </a:p>
          <a:p>
            <a:r>
              <a:rPr lang="en-US" altLang="en-US" sz="1400" kern="0" dirty="0">
                <a:latin typeface="Arial" panose="020B0604020202020204" pitchFamily="34" charset="0"/>
                <a:sym typeface="Wingdings" panose="05000000000000000000" pitchFamily="2" charset="2"/>
              </a:rPr>
              <a:t>Irradiation studies that would have taken years at a reactor have been accomplished in a few hours or days at ATLAS: see publications of the Reactors Materials group of Latif Yacout over the past 5 years at a stand-alone station</a:t>
            </a:r>
          </a:p>
          <a:p>
            <a:r>
              <a:rPr lang="en-US" altLang="en-US" sz="1400" kern="0" dirty="0">
                <a:latin typeface="Arial" panose="020B0604020202020204" pitchFamily="34" charset="0"/>
                <a:sym typeface="Wingdings" panose="05000000000000000000" pitchFamily="2" charset="2"/>
              </a:rPr>
              <a:t>Ref: M. Pellin et al, Journal of Nuclear Materials 471 (2016) 266-271</a:t>
            </a:r>
          </a:p>
          <a:p>
            <a:r>
              <a:rPr lang="en-US" altLang="en-US" sz="1400" kern="0" dirty="0">
                <a:latin typeface="Arial" panose="020B0604020202020204" pitchFamily="34" charset="0"/>
                <a:sym typeface="Wingdings" panose="05000000000000000000" pitchFamily="2" charset="2"/>
              </a:rPr>
              <a:t>Based on this initial success, NNSA has funded an addition to the ATLAS MUU</a:t>
            </a:r>
          </a:p>
          <a:p>
            <a:endParaRPr lang="en-US" altLang="en-US" sz="1400" kern="0" dirty="0">
              <a:latin typeface="Arial" panose="020B0604020202020204" pitchFamily="34" charset="0"/>
              <a:sym typeface="Wingdings" panose="05000000000000000000" pitchFamily="2" charset="2"/>
            </a:endParaRPr>
          </a:p>
          <a:p>
            <a:endParaRPr lang="en-US" altLang="en-US" sz="1400" kern="0" dirty="0">
              <a:latin typeface="Arial" panose="020B0604020202020204" pitchFamily="34" charset="0"/>
              <a:sym typeface="Wingdings" panose="05000000000000000000" pitchFamily="2" charset="2"/>
            </a:endParaRPr>
          </a:p>
        </p:txBody>
      </p:sp>
      <p:pic>
        <p:nvPicPr>
          <p:cNvPr id="13" name="Picture 12">
            <a:extLst>
              <a:ext uri="{FF2B5EF4-FFF2-40B4-BE49-F238E27FC236}">
                <a16:creationId xmlns:a16="http://schemas.microsoft.com/office/drawing/2014/main" id="{E1BDC3EC-80A2-435A-88F2-D664886536A3}"/>
              </a:ext>
            </a:extLst>
          </p:cNvPr>
          <p:cNvPicPr>
            <a:picLocks noChangeAspect="1"/>
          </p:cNvPicPr>
          <p:nvPr/>
        </p:nvPicPr>
        <p:blipFill rotWithShape="1">
          <a:blip r:embed="rId2"/>
          <a:srcRect l="9597" t="-1" r="7666" b="13196"/>
          <a:stretch/>
        </p:blipFill>
        <p:spPr>
          <a:xfrm>
            <a:off x="457747" y="911002"/>
            <a:ext cx="2423473" cy="1906972"/>
          </a:xfrm>
          <a:prstGeom prst="rect">
            <a:avLst/>
          </a:prstGeom>
        </p:spPr>
      </p:pic>
      <p:pic>
        <p:nvPicPr>
          <p:cNvPr id="14" name="Picture 13">
            <a:extLst>
              <a:ext uri="{FF2B5EF4-FFF2-40B4-BE49-F238E27FC236}">
                <a16:creationId xmlns:a16="http://schemas.microsoft.com/office/drawing/2014/main" id="{81CEA136-4CB1-47CC-8F08-D656B201D270}"/>
              </a:ext>
            </a:extLst>
          </p:cNvPr>
          <p:cNvPicPr>
            <a:picLocks noChangeAspect="1"/>
          </p:cNvPicPr>
          <p:nvPr/>
        </p:nvPicPr>
        <p:blipFill>
          <a:blip r:embed="rId3"/>
          <a:stretch>
            <a:fillRect/>
          </a:stretch>
        </p:blipFill>
        <p:spPr>
          <a:xfrm>
            <a:off x="3135687" y="883196"/>
            <a:ext cx="2620772" cy="1974088"/>
          </a:xfrm>
          <a:prstGeom prst="rect">
            <a:avLst/>
          </a:prstGeom>
        </p:spPr>
      </p:pic>
      <p:sp>
        <p:nvSpPr>
          <p:cNvPr id="16" name="Rectangle 15">
            <a:extLst>
              <a:ext uri="{FF2B5EF4-FFF2-40B4-BE49-F238E27FC236}">
                <a16:creationId xmlns:a16="http://schemas.microsoft.com/office/drawing/2014/main" id="{8198440E-FFAD-4AA3-9422-EECD4DAB654D}"/>
              </a:ext>
            </a:extLst>
          </p:cNvPr>
          <p:cNvSpPr/>
          <p:nvPr/>
        </p:nvSpPr>
        <p:spPr>
          <a:xfrm>
            <a:off x="238532" y="524085"/>
            <a:ext cx="8905468" cy="338554"/>
          </a:xfrm>
          <a:prstGeom prst="rect">
            <a:avLst/>
          </a:prstGeom>
        </p:spPr>
        <p:txBody>
          <a:bodyPr wrap="square">
            <a:spAutoFit/>
          </a:bodyPr>
          <a:lstStyle/>
          <a:p>
            <a:pPr algn="just">
              <a:spcAft>
                <a:spcPts val="600"/>
              </a:spcAft>
            </a:pPr>
            <a:r>
              <a:rPr lang="en-GB" sz="1600" i="1" dirty="0">
                <a:solidFill>
                  <a:srgbClr val="C00000"/>
                </a:solidFill>
                <a:latin typeface="Calibri" panose="020F0502020204030204" pitchFamily="34" charset="0"/>
                <a:ea typeface="Times New Roman" panose="02020603050405020304" pitchFamily="18" charset="0"/>
              </a:rPr>
              <a:t>Radiation damage mechanisms        Damage as function of depth              Previous Irradiation Station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034B2755-F91E-4536-9175-7E269FD7FB9E}"/>
              </a:ext>
            </a:extLst>
          </p:cNvPr>
          <p:cNvPicPr>
            <a:picLocks noChangeAspect="1"/>
          </p:cNvPicPr>
          <p:nvPr/>
        </p:nvPicPr>
        <p:blipFill rotWithShape="1">
          <a:blip r:embed="rId4"/>
          <a:srcRect l="87150" t="47091" r="1117" b="33690"/>
          <a:stretch/>
        </p:blipFill>
        <p:spPr>
          <a:xfrm>
            <a:off x="7210775" y="1563937"/>
            <a:ext cx="640080" cy="457200"/>
          </a:xfrm>
          <a:prstGeom prst="rect">
            <a:avLst/>
          </a:prstGeom>
        </p:spPr>
      </p:pic>
      <p:pic>
        <p:nvPicPr>
          <p:cNvPr id="17" name="Picture 16">
            <a:extLst>
              <a:ext uri="{FF2B5EF4-FFF2-40B4-BE49-F238E27FC236}">
                <a16:creationId xmlns:a16="http://schemas.microsoft.com/office/drawing/2014/main" id="{97CE7D9C-AE48-4F11-8682-6C2046CA65CA}"/>
              </a:ext>
            </a:extLst>
          </p:cNvPr>
          <p:cNvPicPr>
            <a:picLocks noChangeAspect="1"/>
          </p:cNvPicPr>
          <p:nvPr/>
        </p:nvPicPr>
        <p:blipFill>
          <a:blip r:embed="rId5"/>
          <a:stretch>
            <a:fillRect/>
          </a:stretch>
        </p:blipFill>
        <p:spPr>
          <a:xfrm>
            <a:off x="7837121" y="862639"/>
            <a:ext cx="1066283" cy="1859797"/>
          </a:xfrm>
          <a:prstGeom prst="rect">
            <a:avLst/>
          </a:prstGeom>
        </p:spPr>
      </p:pic>
      <p:pic>
        <p:nvPicPr>
          <p:cNvPr id="18" name="Picture 17">
            <a:extLst>
              <a:ext uri="{FF2B5EF4-FFF2-40B4-BE49-F238E27FC236}">
                <a16:creationId xmlns:a16="http://schemas.microsoft.com/office/drawing/2014/main" id="{B0434153-EA82-453F-90BE-3AE29461048B}"/>
              </a:ext>
            </a:extLst>
          </p:cNvPr>
          <p:cNvPicPr>
            <a:picLocks noChangeAspect="1"/>
          </p:cNvPicPr>
          <p:nvPr/>
        </p:nvPicPr>
        <p:blipFill rotWithShape="1">
          <a:blip r:embed="rId6"/>
          <a:srcRect t="1" r="6137" b="1666"/>
          <a:stretch/>
        </p:blipFill>
        <p:spPr>
          <a:xfrm>
            <a:off x="6186654" y="893642"/>
            <a:ext cx="1024121" cy="1828794"/>
          </a:xfrm>
          <a:prstGeom prst="rect">
            <a:avLst/>
          </a:prstGeom>
        </p:spPr>
      </p:pic>
      <p:sp>
        <p:nvSpPr>
          <p:cNvPr id="11" name="Footer Placeholder 5">
            <a:extLst>
              <a:ext uri="{FF2B5EF4-FFF2-40B4-BE49-F238E27FC236}">
                <a16:creationId xmlns:a16="http://schemas.microsoft.com/office/drawing/2014/main" id="{586C559D-64F4-43EB-9C36-8F7DEF35EFC0}"/>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12" name="Title 1">
            <a:extLst>
              <a:ext uri="{FF2B5EF4-FFF2-40B4-BE49-F238E27FC236}">
                <a16:creationId xmlns:a16="http://schemas.microsoft.com/office/drawing/2014/main" id="{33E9CBF3-9A8D-4EB9-931B-3B7C65BF5607}"/>
              </a:ext>
            </a:extLst>
          </p:cNvPr>
          <p:cNvSpPr txBox="1">
            <a:spLocks/>
          </p:cNvSpPr>
          <p:nvPr/>
        </p:nvSpPr>
        <p:spPr>
          <a:xfrm>
            <a:off x="644126" y="3755"/>
            <a:ext cx="7982287"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Material Irradiation Studies for Nuclear Energy</a:t>
            </a:r>
          </a:p>
        </p:txBody>
      </p:sp>
    </p:spTree>
    <p:extLst>
      <p:ext uri="{BB962C8B-B14F-4D97-AF65-F5344CB8AC3E}">
        <p14:creationId xmlns:p14="http://schemas.microsoft.com/office/powerpoint/2010/main" val="860477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2646-AB2A-4E0F-B7E3-666961CE6F1E}"/>
              </a:ext>
            </a:extLst>
          </p:cNvPr>
          <p:cNvSpPr>
            <a:spLocks noGrp="1"/>
          </p:cNvSpPr>
          <p:nvPr>
            <p:ph type="title"/>
          </p:nvPr>
        </p:nvSpPr>
        <p:spPr>
          <a:xfrm>
            <a:off x="289111" y="107737"/>
            <a:ext cx="2178802" cy="2063963"/>
          </a:xfrm>
        </p:spPr>
        <p:txBody>
          <a:bodyPr/>
          <a:lstStyle/>
          <a:p>
            <a:r>
              <a:rPr lang="en-US" sz="2000" dirty="0"/>
              <a:t>Typical result from the previous stand-alone irradiation station at ATLAS</a:t>
            </a:r>
          </a:p>
        </p:txBody>
      </p:sp>
      <p:sp>
        <p:nvSpPr>
          <p:cNvPr id="3" name="Text Placeholder 2">
            <a:extLst>
              <a:ext uri="{FF2B5EF4-FFF2-40B4-BE49-F238E27FC236}">
                <a16:creationId xmlns:a16="http://schemas.microsoft.com/office/drawing/2014/main" id="{C58A30BF-6D36-43EE-B4DB-67C1E50F5D39}"/>
              </a:ext>
            </a:extLst>
          </p:cNvPr>
          <p:cNvSpPr>
            <a:spLocks noGrp="1"/>
          </p:cNvSpPr>
          <p:nvPr>
            <p:ph type="body" sz="quarter" idx="12"/>
          </p:nvPr>
        </p:nvSpPr>
        <p:spPr>
          <a:xfrm>
            <a:off x="315098" y="2347334"/>
            <a:ext cx="2125544" cy="374786"/>
          </a:xfrm>
        </p:spPr>
        <p:txBody>
          <a:bodyPr/>
          <a:lstStyle/>
          <a:p>
            <a:r>
              <a:rPr lang="en-US" sz="1800" dirty="0"/>
              <a:t>UO</a:t>
            </a:r>
            <a:r>
              <a:rPr lang="en-US" sz="1800" baseline="-25000" dirty="0"/>
              <a:t>2 </a:t>
            </a:r>
            <a:r>
              <a:rPr lang="en-US" sz="1800" dirty="0"/>
              <a:t>sample irradiated to 1357 </a:t>
            </a:r>
            <a:r>
              <a:rPr lang="en-US" sz="1800" dirty="0" err="1"/>
              <a:t>dpa</a:t>
            </a:r>
            <a:r>
              <a:rPr lang="en-US" sz="1800" dirty="0"/>
              <a:t> at 350 </a:t>
            </a:r>
            <a:r>
              <a:rPr lang="en-US" sz="1800" baseline="30000" dirty="0"/>
              <a:t>o</a:t>
            </a:r>
            <a:r>
              <a:rPr lang="en-US" sz="1800" dirty="0"/>
              <a:t>C with 84-MeV Xe beam  </a:t>
            </a:r>
            <a:endParaRPr lang="en-US" sz="1800" baseline="-25000" dirty="0"/>
          </a:p>
        </p:txBody>
      </p:sp>
      <p:sp>
        <p:nvSpPr>
          <p:cNvPr id="4" name="Slide Number Placeholder 3">
            <a:extLst>
              <a:ext uri="{FF2B5EF4-FFF2-40B4-BE49-F238E27FC236}">
                <a16:creationId xmlns:a16="http://schemas.microsoft.com/office/drawing/2014/main" id="{78C8D38C-20C9-4EA6-9AE7-FE7992C09E94}"/>
              </a:ext>
            </a:extLst>
          </p:cNvPr>
          <p:cNvSpPr>
            <a:spLocks noGrp="1"/>
          </p:cNvSpPr>
          <p:nvPr>
            <p:ph type="sldNum" sz="quarter" idx="13"/>
          </p:nvPr>
        </p:nvSpPr>
        <p:spPr/>
        <p:txBody>
          <a:bodyPr/>
          <a:lstStyle/>
          <a:p>
            <a:fld id="{AEFAAC5A-9C4F-4278-920D-DF2BAB595749}" type="slidenum">
              <a:rPr lang="en-US" smtClean="0"/>
              <a:pPr/>
              <a:t>13</a:t>
            </a:fld>
            <a:endParaRPr lang="en-US" dirty="0"/>
          </a:p>
        </p:txBody>
      </p:sp>
      <p:sp>
        <p:nvSpPr>
          <p:cNvPr id="5" name="Footer Placeholder 4">
            <a:extLst>
              <a:ext uri="{FF2B5EF4-FFF2-40B4-BE49-F238E27FC236}">
                <a16:creationId xmlns:a16="http://schemas.microsoft.com/office/drawing/2014/main" id="{F09EA4CA-0AA4-4F06-A070-16A2FB34C8AB}"/>
              </a:ext>
            </a:extLst>
          </p:cNvPr>
          <p:cNvSpPr>
            <a:spLocks noGrp="1"/>
          </p:cNvSpPr>
          <p:nvPr>
            <p:ph type="ftr" sz="quarter" idx="3"/>
          </p:nvPr>
        </p:nvSpPr>
        <p:spPr>
          <a:xfrm>
            <a:off x="2121987" y="4824644"/>
            <a:ext cx="8366760" cy="182880"/>
          </a:xfrm>
        </p:spPr>
        <p:txBody>
          <a:bodyPr/>
          <a:lstStyle/>
          <a:p>
            <a:pPr>
              <a:defRPr/>
            </a:pPr>
            <a:r>
              <a:rPr lang="en-US" dirty="0"/>
              <a:t>Jerry Nolen                 ATLAS-MUU-AMIS-XMAT                 FNAL Irradiation Station Workshop, June 18, 2021 </a:t>
            </a:r>
          </a:p>
        </p:txBody>
      </p:sp>
      <p:pic>
        <p:nvPicPr>
          <p:cNvPr id="6" name="Picture 5">
            <a:extLst>
              <a:ext uri="{FF2B5EF4-FFF2-40B4-BE49-F238E27FC236}">
                <a16:creationId xmlns:a16="http://schemas.microsoft.com/office/drawing/2014/main" id="{A25CB847-87CA-46A2-9CDB-7D01E4F2CE2B}"/>
              </a:ext>
            </a:extLst>
          </p:cNvPr>
          <p:cNvPicPr>
            <a:picLocks noChangeAspect="1"/>
          </p:cNvPicPr>
          <p:nvPr/>
        </p:nvPicPr>
        <p:blipFill>
          <a:blip r:embed="rId2"/>
          <a:stretch>
            <a:fillRect/>
          </a:stretch>
        </p:blipFill>
        <p:spPr>
          <a:xfrm>
            <a:off x="2467913" y="55668"/>
            <a:ext cx="6515920" cy="4791836"/>
          </a:xfrm>
          <a:prstGeom prst="rect">
            <a:avLst/>
          </a:prstGeom>
        </p:spPr>
      </p:pic>
      <p:sp>
        <p:nvSpPr>
          <p:cNvPr id="7" name="TextBox 6">
            <a:extLst>
              <a:ext uri="{FF2B5EF4-FFF2-40B4-BE49-F238E27FC236}">
                <a16:creationId xmlns:a16="http://schemas.microsoft.com/office/drawing/2014/main" id="{BE3E00BD-372D-445D-8E4A-81F2DBF0882C}"/>
              </a:ext>
            </a:extLst>
          </p:cNvPr>
          <p:cNvSpPr txBox="1"/>
          <p:nvPr/>
        </p:nvSpPr>
        <p:spPr>
          <a:xfrm>
            <a:off x="355893" y="3568178"/>
            <a:ext cx="2043953" cy="1200329"/>
          </a:xfrm>
          <a:prstGeom prst="rect">
            <a:avLst/>
          </a:prstGeom>
          <a:noFill/>
        </p:spPr>
        <p:txBody>
          <a:bodyPr wrap="square" rtlCol="0">
            <a:spAutoFit/>
          </a:bodyPr>
          <a:lstStyle/>
          <a:p>
            <a:r>
              <a:rPr lang="en-US" dirty="0"/>
              <a:t>See separate list of publications of this reactor materials group</a:t>
            </a:r>
          </a:p>
        </p:txBody>
      </p:sp>
    </p:spTree>
    <p:extLst>
      <p:ext uri="{BB962C8B-B14F-4D97-AF65-F5344CB8AC3E}">
        <p14:creationId xmlns:p14="http://schemas.microsoft.com/office/powerpoint/2010/main" val="2398562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4400-610F-46EB-9C43-D81720478546}"/>
              </a:ext>
            </a:extLst>
          </p:cNvPr>
          <p:cNvSpPr>
            <a:spLocks noGrp="1"/>
          </p:cNvSpPr>
          <p:nvPr>
            <p:ph type="title"/>
          </p:nvPr>
        </p:nvSpPr>
        <p:spPr>
          <a:xfrm>
            <a:off x="461276" y="309281"/>
            <a:ext cx="8372901" cy="509518"/>
          </a:xfrm>
        </p:spPr>
        <p:txBody>
          <a:bodyPr/>
          <a:lstStyle/>
          <a:p>
            <a:r>
              <a:rPr lang="en-US" sz="2400" dirty="0"/>
              <a:t>Summary of advantages of heavy ion beams for materials irradiation</a:t>
            </a:r>
          </a:p>
        </p:txBody>
      </p:sp>
      <p:sp>
        <p:nvSpPr>
          <p:cNvPr id="3" name="Text Placeholder 2">
            <a:extLst>
              <a:ext uri="{FF2B5EF4-FFF2-40B4-BE49-F238E27FC236}">
                <a16:creationId xmlns:a16="http://schemas.microsoft.com/office/drawing/2014/main" id="{8E564EC7-8EB0-4055-A6F7-F3AEC2020EEA}"/>
              </a:ext>
            </a:extLst>
          </p:cNvPr>
          <p:cNvSpPr>
            <a:spLocks noGrp="1"/>
          </p:cNvSpPr>
          <p:nvPr>
            <p:ph type="body" sz="quarter" idx="12"/>
          </p:nvPr>
        </p:nvSpPr>
        <p:spPr>
          <a:xfrm>
            <a:off x="559058" y="887495"/>
            <a:ext cx="8372901" cy="374786"/>
          </a:xfrm>
        </p:spPr>
        <p:txBody>
          <a:bodyPr/>
          <a:lstStyle/>
          <a:p>
            <a:pPr marL="342900" indent="-342900">
              <a:buFont typeface="Wingdings" panose="05000000000000000000" pitchFamily="2" charset="2"/>
              <a:buChar char="q"/>
            </a:pPr>
            <a:r>
              <a:rPr lang="en-US" sz="1800" dirty="0"/>
              <a:t>Ions from protons to uranium are available at ATLAS at energies with ranges of ~10 microns at sample densities ~10 g/cm</a:t>
            </a:r>
            <a:r>
              <a:rPr lang="en-US" sz="1800" baseline="30000" dirty="0"/>
              <a:t>3</a:t>
            </a:r>
            <a:endParaRPr lang="en-US" sz="1800" baseline="-25000" dirty="0"/>
          </a:p>
          <a:p>
            <a:pPr marL="342900" indent="-342900">
              <a:buFont typeface="Wingdings" panose="05000000000000000000" pitchFamily="2" charset="2"/>
              <a:buChar char="q"/>
            </a:pPr>
            <a:r>
              <a:rPr lang="en-US" sz="1800" dirty="0"/>
              <a:t>DPA ~2000 per day are easily achieved with either cooled or heated samples and without activation – i.e. immediate PIE is possible</a:t>
            </a:r>
          </a:p>
          <a:p>
            <a:pPr marL="342900" indent="-342900">
              <a:buFont typeface="Wingdings" panose="05000000000000000000" pitchFamily="2" charset="2"/>
              <a:buChar char="q"/>
            </a:pPr>
            <a:r>
              <a:rPr lang="en-US" sz="1800" dirty="0"/>
              <a:t>Heavy ions within the range of 10 microns have a large nuclear damage to ionization heat ratio, e.g. the </a:t>
            </a:r>
            <a:r>
              <a:rPr lang="en-US" sz="1800" dirty="0">
                <a:solidFill>
                  <a:srgbClr val="FF0000"/>
                </a:solidFill>
              </a:rPr>
              <a:t>ionization heat per DPA </a:t>
            </a:r>
            <a:r>
              <a:rPr lang="en-US" sz="1800" dirty="0"/>
              <a:t>scaled to uranium beam on uranium oxide = 1:</a:t>
            </a:r>
          </a:p>
          <a:p>
            <a:pPr marL="863600" lvl="1" indent="-342900">
              <a:buFont typeface="Wingdings" panose="05000000000000000000" pitchFamily="2" charset="2"/>
              <a:buChar char="§"/>
            </a:pPr>
            <a:r>
              <a:rPr lang="en-US" sz="1600" b="1" dirty="0"/>
              <a:t>Uranium 1, Krypton 2, Helium 6, Protons 7</a:t>
            </a:r>
          </a:p>
          <a:p>
            <a:pPr marL="863600" lvl="1" indent="-342900">
              <a:buFont typeface="Wingdings" panose="05000000000000000000" pitchFamily="2" charset="2"/>
              <a:buChar char="§"/>
            </a:pPr>
            <a:r>
              <a:rPr lang="en-US" sz="1600" b="1" dirty="0"/>
              <a:t>Heavier ions have both higher </a:t>
            </a:r>
            <a:r>
              <a:rPr lang="en-US" sz="1600" b="1" dirty="0" err="1"/>
              <a:t>dpa</a:t>
            </a:r>
            <a:r>
              <a:rPr lang="en-US" sz="1600" b="1" dirty="0"/>
              <a:t> rates per ion and less heating per </a:t>
            </a:r>
            <a:r>
              <a:rPr lang="en-US" sz="1600" b="1" dirty="0" err="1"/>
              <a:t>dpa</a:t>
            </a:r>
            <a:endParaRPr lang="en-US" sz="1600" b="1" dirty="0"/>
          </a:p>
          <a:p>
            <a:pPr marL="342900" indent="-342900">
              <a:buFont typeface="Wingdings" panose="05000000000000000000" pitchFamily="2" charset="2"/>
              <a:buChar char="q"/>
            </a:pPr>
            <a:r>
              <a:rPr lang="en-US" sz="1800" dirty="0"/>
              <a:t>Beams of all fission fragment elements with appropriate energies ~100 MeV are available, e.g. gases such as Xe and refractories such as Zr</a:t>
            </a:r>
          </a:p>
          <a:p>
            <a:pPr marL="342900" indent="-342900">
              <a:buFont typeface="Wingdings" panose="05000000000000000000" pitchFamily="2" charset="2"/>
              <a:buChar char="q"/>
            </a:pPr>
            <a:r>
              <a:rPr lang="en-US" sz="1800" dirty="0"/>
              <a:t>Beams of elements of structural components such as Fe to mimic effects of neutron damage via irradiations such as Fe on Fe</a:t>
            </a:r>
          </a:p>
          <a:p>
            <a:pPr marL="342900" indent="-342900">
              <a:buFont typeface="Wingdings" panose="05000000000000000000" pitchFamily="2" charset="2"/>
              <a:buChar char="q"/>
            </a:pPr>
            <a:r>
              <a:rPr lang="en-US" sz="1800" dirty="0"/>
              <a:t>Recent interest expressed for study of W for the SNS second station and the higher power ESS: e.g. W on W irradiations </a:t>
            </a:r>
          </a:p>
          <a:p>
            <a:pPr marL="863600" lvl="1" indent="-342900">
              <a:buFont typeface="Wingdings" panose="05000000000000000000" pitchFamily="2" charset="2"/>
              <a:buChar char="q"/>
            </a:pPr>
            <a:endParaRPr lang="en-US" sz="1600" dirty="0"/>
          </a:p>
        </p:txBody>
      </p:sp>
      <p:sp>
        <p:nvSpPr>
          <p:cNvPr id="4" name="Slide Number Placeholder 3">
            <a:extLst>
              <a:ext uri="{FF2B5EF4-FFF2-40B4-BE49-F238E27FC236}">
                <a16:creationId xmlns:a16="http://schemas.microsoft.com/office/drawing/2014/main" id="{9CDB4DE4-CCF6-4FF9-AA22-6086CC78EE29}"/>
              </a:ext>
            </a:extLst>
          </p:cNvPr>
          <p:cNvSpPr>
            <a:spLocks noGrp="1"/>
          </p:cNvSpPr>
          <p:nvPr>
            <p:ph type="sldNum" sz="quarter" idx="13"/>
          </p:nvPr>
        </p:nvSpPr>
        <p:spPr/>
        <p:txBody>
          <a:bodyPr/>
          <a:lstStyle/>
          <a:p>
            <a:fld id="{AEFAAC5A-9C4F-4278-920D-DF2BAB595749}" type="slidenum">
              <a:rPr lang="en-US" smtClean="0"/>
              <a:pPr/>
              <a:t>14</a:t>
            </a:fld>
            <a:endParaRPr lang="en-US" dirty="0"/>
          </a:p>
        </p:txBody>
      </p:sp>
      <p:sp>
        <p:nvSpPr>
          <p:cNvPr id="5" name="Footer Placeholder 4">
            <a:extLst>
              <a:ext uri="{FF2B5EF4-FFF2-40B4-BE49-F238E27FC236}">
                <a16:creationId xmlns:a16="http://schemas.microsoft.com/office/drawing/2014/main" id="{4A242C12-056E-4C9F-A4F4-A6C9C9B12076}"/>
              </a:ext>
            </a:extLst>
          </p:cNvPr>
          <p:cNvSpPr>
            <a:spLocks noGrp="1"/>
          </p:cNvSpPr>
          <p:nvPr>
            <p:ph type="ftr" sz="quarter" idx="3"/>
          </p:nvPr>
        </p:nvSpPr>
        <p:spPr/>
        <p:txBody>
          <a:bodyPr/>
          <a:lstStyle/>
          <a:p>
            <a:pPr>
              <a:defRPr/>
            </a:pPr>
            <a:r>
              <a:rPr lang="en-US" dirty="0"/>
              <a:t>Jerry Nolen                 ATLAS-MUU-AMIS-XMAT                 FNAL Irradiation Station Workshop, June 18, 2021 </a:t>
            </a:r>
          </a:p>
        </p:txBody>
      </p:sp>
    </p:spTree>
    <p:extLst>
      <p:ext uri="{BB962C8B-B14F-4D97-AF65-F5344CB8AC3E}">
        <p14:creationId xmlns:p14="http://schemas.microsoft.com/office/powerpoint/2010/main" val="1821545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749068" y="4882573"/>
            <a:ext cx="457200" cy="137160"/>
          </a:xfrm>
        </p:spPr>
        <p:txBody>
          <a:bodyPr/>
          <a:lstStyle/>
          <a:p>
            <a:fld id="{AEFAAC5A-9C4F-4278-920D-DF2BAB595749}" type="slidenum">
              <a:rPr lang="en-US" smtClean="0"/>
              <a:pPr/>
              <a:t>15</a:t>
            </a:fld>
            <a:endParaRPr lang="en-US" dirty="0"/>
          </a:p>
        </p:txBody>
      </p:sp>
      <p:sp>
        <p:nvSpPr>
          <p:cNvPr id="7" name="Content Placeholder 2"/>
          <p:cNvSpPr txBox="1">
            <a:spLocks/>
          </p:cNvSpPr>
          <p:nvPr/>
        </p:nvSpPr>
        <p:spPr>
          <a:xfrm>
            <a:off x="289562" y="3633490"/>
            <a:ext cx="8789122" cy="1169650"/>
          </a:xfrm>
          <a:prstGeom prst="rect">
            <a:avLst/>
          </a:prstGeom>
        </p:spPr>
        <p:txBody>
          <a:bodyPr/>
          <a:lstStyle>
            <a:lvl1pPr marL="342900" indent="-342900" algn="l" rtl="0" eaLnBrk="0" fontAlgn="base" hangingPunct="0">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tx1"/>
                </a:solidFill>
                <a:latin typeface="+mn-lt"/>
              </a:defRPr>
            </a:lvl2pPr>
            <a:lvl3pPr marL="1143000" indent="-228600" algn="l" rtl="0" eaLnBrk="0" fontAlgn="base" hangingPunct="0">
              <a:spcBef>
                <a:spcPct val="20000"/>
              </a:spcBef>
              <a:spcAft>
                <a:spcPct val="0"/>
              </a:spcAft>
              <a:buClr>
                <a:srgbClr val="1F497D"/>
              </a:buClr>
              <a:buChar char="•"/>
              <a:defRPr sz="1400">
                <a:solidFill>
                  <a:schemeClr val="tx1"/>
                </a:solidFill>
                <a:latin typeface="+mn-lt"/>
              </a:defRPr>
            </a:lvl3pPr>
            <a:lvl4pPr marL="1600200" indent="-228600" algn="l" rtl="0" eaLnBrk="0" fontAlgn="base" hangingPunct="0">
              <a:spcBef>
                <a:spcPct val="20000"/>
              </a:spcBef>
              <a:spcAft>
                <a:spcPct val="0"/>
              </a:spcAft>
              <a:buClr>
                <a:srgbClr val="1F497D"/>
              </a:buClr>
              <a:buChar char="–"/>
              <a:defRPr sz="1400">
                <a:solidFill>
                  <a:schemeClr val="tx1"/>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1F497D"/>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1F497D"/>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1F497D"/>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1F497D"/>
              </a:buClr>
              <a:buFont typeface="Arial" charset="0"/>
              <a:buChar char="»"/>
              <a:defRPr sz="1400">
                <a:solidFill>
                  <a:schemeClr val="tx1"/>
                </a:solidFill>
                <a:latin typeface="+mn-lt"/>
              </a:defRPr>
            </a:lvl9pPr>
          </a:lstStyle>
          <a:p>
            <a:r>
              <a:rPr lang="en-US" altLang="en-US" sz="1600" kern="0" dirty="0">
                <a:latin typeface="+mj-lt"/>
                <a:sym typeface="Wingdings" panose="05000000000000000000" pitchFamily="2" charset="2"/>
              </a:rPr>
              <a:t>Pulsed switching using a pulsed Wien filter magnet will allow more beam time by taking advantage of the ATLAS multi-user upgrade</a:t>
            </a:r>
          </a:p>
          <a:p>
            <a:r>
              <a:rPr lang="en-US" altLang="en-US" sz="1600" kern="0" dirty="0">
                <a:latin typeface="+mj-lt"/>
                <a:sym typeface="Wingdings" panose="05000000000000000000" pitchFamily="2" charset="2"/>
              </a:rPr>
              <a:t>The new beamline is currently under development, will be commissioned in FY2022</a:t>
            </a:r>
          </a:p>
          <a:p>
            <a:r>
              <a:rPr lang="en-US" altLang="en-US" sz="1600" kern="0" dirty="0">
                <a:latin typeface="+mj-lt"/>
                <a:sym typeface="Wingdings" panose="05000000000000000000" pitchFamily="2" charset="2"/>
              </a:rPr>
              <a:t>Funded by NNSA’s </a:t>
            </a:r>
            <a:r>
              <a:rPr lang="en-US" sz="1600" dirty="0">
                <a:latin typeface="+mj-lt"/>
              </a:rPr>
              <a:t>Office of Defense Nuclear Nonproliferation</a:t>
            </a:r>
            <a:endParaRPr lang="en-US" altLang="en-US" sz="1600" kern="0" dirty="0">
              <a:latin typeface="+mj-lt"/>
              <a:sym typeface="Wingdings" panose="05000000000000000000" pitchFamily="2" charset="2"/>
            </a:endParaRPr>
          </a:p>
        </p:txBody>
      </p:sp>
      <p:pic>
        <p:nvPicPr>
          <p:cNvPr id="12" name="Picture 11">
            <a:extLst>
              <a:ext uri="{FF2B5EF4-FFF2-40B4-BE49-F238E27FC236}">
                <a16:creationId xmlns:a16="http://schemas.microsoft.com/office/drawing/2014/main" id="{4E606F5B-33FA-405B-B5D2-AE47853A3F7E}"/>
              </a:ext>
            </a:extLst>
          </p:cNvPr>
          <p:cNvPicPr>
            <a:picLocks noChangeAspect="1"/>
          </p:cNvPicPr>
          <p:nvPr/>
        </p:nvPicPr>
        <p:blipFill rotWithShape="1">
          <a:blip r:embed="rId2">
            <a:extLst>
              <a:ext uri="{28A0092B-C50C-407E-A947-70E740481C1C}">
                <a14:useLocalDpi xmlns:a14="http://schemas.microsoft.com/office/drawing/2010/main" val="0"/>
              </a:ext>
            </a:extLst>
          </a:blip>
          <a:srcRect t="48246" r="65534" b="9020"/>
          <a:stretch/>
        </p:blipFill>
        <p:spPr>
          <a:xfrm>
            <a:off x="449235" y="1138230"/>
            <a:ext cx="3840480" cy="2347247"/>
          </a:xfrm>
          <a:prstGeom prst="rect">
            <a:avLst/>
          </a:prstGeom>
        </p:spPr>
      </p:pic>
      <p:cxnSp>
        <p:nvCxnSpPr>
          <p:cNvPr id="15" name="Straight Arrow Connector 14">
            <a:extLst>
              <a:ext uri="{FF2B5EF4-FFF2-40B4-BE49-F238E27FC236}">
                <a16:creationId xmlns:a16="http://schemas.microsoft.com/office/drawing/2014/main" id="{D57B5863-02E4-45AF-B688-21F3BC53C68D}"/>
              </a:ext>
            </a:extLst>
          </p:cNvPr>
          <p:cNvCxnSpPr>
            <a:cxnSpLocks/>
          </p:cNvCxnSpPr>
          <p:nvPr/>
        </p:nvCxnSpPr>
        <p:spPr>
          <a:xfrm rot="3120000">
            <a:off x="3651472" y="2610389"/>
            <a:ext cx="319087" cy="238882"/>
          </a:xfrm>
          <a:prstGeom prst="straightConnector1">
            <a:avLst/>
          </a:prstGeom>
          <a:ln w="57150">
            <a:solidFill>
              <a:srgbClr val="FF00FF"/>
            </a:solidFill>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134E4DE8-3569-4C7C-BFB8-E7C8F9DE0921}"/>
              </a:ext>
            </a:extLst>
          </p:cNvPr>
          <p:cNvSpPr txBox="1"/>
          <p:nvPr/>
        </p:nvSpPr>
        <p:spPr>
          <a:xfrm>
            <a:off x="3460517" y="2221999"/>
            <a:ext cx="700996" cy="338554"/>
          </a:xfrm>
          <a:prstGeom prst="rect">
            <a:avLst/>
          </a:prstGeom>
          <a:solidFill>
            <a:schemeClr val="bg1"/>
          </a:solidFill>
        </p:spPr>
        <p:txBody>
          <a:bodyPr wrap="square" rtlCol="0">
            <a:spAutoFit/>
          </a:bodyPr>
          <a:lstStyle/>
          <a:p>
            <a:r>
              <a:rPr lang="en-US" sz="1600" b="1" dirty="0"/>
              <a:t>AMIS</a:t>
            </a:r>
            <a:endParaRPr lang="en-US" sz="1600" dirty="0"/>
          </a:p>
        </p:txBody>
      </p:sp>
      <p:pic>
        <p:nvPicPr>
          <p:cNvPr id="17" name="Picture 16" descr="Diagram, engineering drawing&#10;&#10;Description automatically generated">
            <a:extLst>
              <a:ext uri="{FF2B5EF4-FFF2-40B4-BE49-F238E27FC236}">
                <a16:creationId xmlns:a16="http://schemas.microsoft.com/office/drawing/2014/main" id="{95A6A267-832F-4E86-8B39-8D2B9C73FC5C}"/>
              </a:ext>
            </a:extLst>
          </p:cNvPr>
          <p:cNvPicPr>
            <a:picLocks noChangeAspect="1"/>
          </p:cNvPicPr>
          <p:nvPr/>
        </p:nvPicPr>
        <p:blipFill rotWithShape="1">
          <a:blip r:embed="rId3">
            <a:extLst>
              <a:ext uri="{28A0092B-C50C-407E-A947-70E740481C1C}">
                <a14:useLocalDpi xmlns:a14="http://schemas.microsoft.com/office/drawing/2010/main" val="0"/>
              </a:ext>
            </a:extLst>
          </a:blip>
          <a:srcRect r="339" b="2521"/>
          <a:stretch/>
        </p:blipFill>
        <p:spPr>
          <a:xfrm>
            <a:off x="4967407" y="538169"/>
            <a:ext cx="3842046" cy="3011319"/>
          </a:xfrm>
          <a:prstGeom prst="rect">
            <a:avLst/>
          </a:prstGeom>
        </p:spPr>
      </p:pic>
      <p:sp>
        <p:nvSpPr>
          <p:cNvPr id="2" name="Rectangle 1">
            <a:extLst>
              <a:ext uri="{FF2B5EF4-FFF2-40B4-BE49-F238E27FC236}">
                <a16:creationId xmlns:a16="http://schemas.microsoft.com/office/drawing/2014/main" id="{7ACF542B-B0E1-437F-9845-B29A529E0DC8}"/>
              </a:ext>
            </a:extLst>
          </p:cNvPr>
          <p:cNvSpPr/>
          <p:nvPr/>
        </p:nvSpPr>
        <p:spPr>
          <a:xfrm>
            <a:off x="1923691" y="531354"/>
            <a:ext cx="5207018" cy="400110"/>
          </a:xfrm>
          <a:prstGeom prst="rect">
            <a:avLst/>
          </a:prstGeom>
        </p:spPr>
        <p:txBody>
          <a:bodyPr wrap="square">
            <a:spAutoFit/>
          </a:bodyPr>
          <a:lstStyle/>
          <a:p>
            <a:pPr algn="just">
              <a:spcAft>
                <a:spcPts val="600"/>
              </a:spcAft>
            </a:pPr>
            <a:r>
              <a:rPr lang="en-GB" sz="2000" i="1" dirty="0">
                <a:solidFill>
                  <a:srgbClr val="C00000"/>
                </a:solidFill>
                <a:latin typeface="Calibri" panose="020F0502020204030204" pitchFamily="34" charset="0"/>
                <a:ea typeface="Times New Roman" panose="02020603050405020304" pitchFamily="18" charset="0"/>
              </a:rPr>
              <a:t>A dedicated material irradiation station after PII</a:t>
            </a:r>
            <a:endParaRPr lang="en-US" sz="2000" dirty="0">
              <a:solidFill>
                <a:srgbClr val="C00000"/>
              </a:solidFill>
              <a:latin typeface="Times New Roman" panose="02020603050405020304" pitchFamily="18" charset="0"/>
              <a:ea typeface="Times New Roman" panose="02020603050405020304" pitchFamily="18" charset="0"/>
            </a:endParaRPr>
          </a:p>
        </p:txBody>
      </p:sp>
      <p:sp>
        <p:nvSpPr>
          <p:cNvPr id="10" name="Footer Placeholder 5">
            <a:extLst>
              <a:ext uri="{FF2B5EF4-FFF2-40B4-BE49-F238E27FC236}">
                <a16:creationId xmlns:a16="http://schemas.microsoft.com/office/drawing/2014/main" id="{62998D48-1AF6-4943-958F-C9A29E425E9A}"/>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11" name="Title 1">
            <a:extLst>
              <a:ext uri="{FF2B5EF4-FFF2-40B4-BE49-F238E27FC236}">
                <a16:creationId xmlns:a16="http://schemas.microsoft.com/office/drawing/2014/main" id="{02B574B3-29BA-4EDD-AAA5-0FFB3A35AAB9}"/>
              </a:ext>
            </a:extLst>
          </p:cNvPr>
          <p:cNvSpPr txBox="1">
            <a:spLocks/>
          </p:cNvSpPr>
          <p:nvPr/>
        </p:nvSpPr>
        <p:spPr>
          <a:xfrm>
            <a:off x="687952" y="39441"/>
            <a:ext cx="8016099"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AMIS: ATLAS Material Irradiation Station (New)</a:t>
            </a:r>
          </a:p>
        </p:txBody>
      </p:sp>
    </p:spTree>
    <p:extLst>
      <p:ext uri="{BB962C8B-B14F-4D97-AF65-F5344CB8AC3E}">
        <p14:creationId xmlns:p14="http://schemas.microsoft.com/office/powerpoint/2010/main" val="121416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768016" y="4865325"/>
            <a:ext cx="457200" cy="137160"/>
          </a:xfrm>
        </p:spPr>
        <p:txBody>
          <a:bodyPr/>
          <a:lstStyle/>
          <a:p>
            <a:fld id="{AEFAAC5A-9C4F-4278-920D-DF2BAB595749}" type="slidenum">
              <a:rPr lang="en-US" smtClean="0"/>
              <a:pPr/>
              <a:t>16</a:t>
            </a:fld>
            <a:endParaRPr lang="en-US" dirty="0"/>
          </a:p>
        </p:txBody>
      </p:sp>
      <p:sp>
        <p:nvSpPr>
          <p:cNvPr id="7" name="Content Placeholder 2"/>
          <p:cNvSpPr txBox="1">
            <a:spLocks/>
          </p:cNvSpPr>
          <p:nvPr/>
        </p:nvSpPr>
        <p:spPr>
          <a:xfrm>
            <a:off x="4922228" y="3936593"/>
            <a:ext cx="4221772" cy="881859"/>
          </a:xfrm>
          <a:prstGeom prst="rect">
            <a:avLst/>
          </a:prstGeom>
        </p:spPr>
        <p:txBody>
          <a:bodyPr/>
          <a:lstStyle>
            <a:lvl1pPr marL="342900" indent="-342900" algn="l" rtl="0" eaLnBrk="0" fontAlgn="base" hangingPunct="0">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tx1"/>
                </a:solidFill>
                <a:latin typeface="+mn-lt"/>
              </a:defRPr>
            </a:lvl2pPr>
            <a:lvl3pPr marL="1143000" indent="-228600" algn="l" rtl="0" eaLnBrk="0" fontAlgn="base" hangingPunct="0">
              <a:spcBef>
                <a:spcPct val="20000"/>
              </a:spcBef>
              <a:spcAft>
                <a:spcPct val="0"/>
              </a:spcAft>
              <a:buClr>
                <a:srgbClr val="1F497D"/>
              </a:buClr>
              <a:buChar char="•"/>
              <a:defRPr sz="1400">
                <a:solidFill>
                  <a:schemeClr val="tx1"/>
                </a:solidFill>
                <a:latin typeface="+mn-lt"/>
              </a:defRPr>
            </a:lvl3pPr>
            <a:lvl4pPr marL="1600200" indent="-228600" algn="l" rtl="0" eaLnBrk="0" fontAlgn="base" hangingPunct="0">
              <a:spcBef>
                <a:spcPct val="20000"/>
              </a:spcBef>
              <a:spcAft>
                <a:spcPct val="0"/>
              </a:spcAft>
              <a:buClr>
                <a:srgbClr val="1F497D"/>
              </a:buClr>
              <a:buChar char="–"/>
              <a:defRPr sz="1400">
                <a:solidFill>
                  <a:schemeClr val="tx1"/>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1F497D"/>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1F497D"/>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1F497D"/>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1F497D"/>
              </a:buClr>
              <a:buFont typeface="Arial" charset="0"/>
              <a:buChar char="»"/>
              <a:defRPr sz="1400">
                <a:solidFill>
                  <a:schemeClr val="tx1"/>
                </a:solidFill>
                <a:latin typeface="+mn-lt"/>
              </a:defRPr>
            </a:lvl9pPr>
          </a:lstStyle>
          <a:p>
            <a:pPr marL="182880" indent="-182880"/>
            <a:r>
              <a:rPr lang="en-US" altLang="en-US" sz="1600" kern="0" dirty="0">
                <a:latin typeface="+mj-lt"/>
                <a:sym typeface="Wingdings" panose="05000000000000000000" pitchFamily="2" charset="2"/>
              </a:rPr>
              <a:t>Thick Septum ~ 5 cm for beam separation</a:t>
            </a:r>
          </a:p>
          <a:p>
            <a:pPr marL="182880" indent="-182880"/>
            <a:r>
              <a:rPr lang="en-US" altLang="en-US" sz="1600" kern="0" dirty="0">
                <a:latin typeface="+mj-lt"/>
                <a:sym typeface="Wingdings" panose="05000000000000000000" pitchFamily="2" charset="2"/>
              </a:rPr>
              <a:t>Magnetic shielding to limit effect on straight ATLAS beam</a:t>
            </a:r>
          </a:p>
        </p:txBody>
      </p:sp>
      <p:sp>
        <p:nvSpPr>
          <p:cNvPr id="2" name="Rectangle 1">
            <a:extLst>
              <a:ext uri="{FF2B5EF4-FFF2-40B4-BE49-F238E27FC236}">
                <a16:creationId xmlns:a16="http://schemas.microsoft.com/office/drawing/2014/main" id="{7ACF542B-B0E1-437F-9845-B29A529E0DC8}"/>
              </a:ext>
            </a:extLst>
          </p:cNvPr>
          <p:cNvSpPr/>
          <p:nvPr/>
        </p:nvSpPr>
        <p:spPr>
          <a:xfrm>
            <a:off x="529416" y="506437"/>
            <a:ext cx="7931004" cy="400110"/>
          </a:xfrm>
          <a:prstGeom prst="rect">
            <a:avLst/>
          </a:prstGeom>
        </p:spPr>
        <p:txBody>
          <a:bodyPr wrap="square">
            <a:spAutoFit/>
          </a:bodyPr>
          <a:lstStyle/>
          <a:p>
            <a:pPr algn="just">
              <a:spcAft>
                <a:spcPts val="600"/>
              </a:spcAft>
            </a:pPr>
            <a:r>
              <a:rPr lang="en-GB" sz="2000" i="1" dirty="0">
                <a:solidFill>
                  <a:srgbClr val="C00000"/>
                </a:solidFill>
                <a:latin typeface="Calibri" panose="020F0502020204030204" pitchFamily="34" charset="0"/>
                <a:ea typeface="Times New Roman" panose="02020603050405020304" pitchFamily="18" charset="0"/>
              </a:rPr>
              <a:t>10-deg Pulsed Wien filter magnet                        90-deg Septum magnet</a:t>
            </a:r>
            <a:endParaRPr lang="en-US" sz="2000" dirty="0">
              <a:solidFill>
                <a:srgbClr val="C00000"/>
              </a:solidFill>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73BF616B-E2E3-46BC-8069-8F07C2BA6C2A}"/>
              </a:ext>
            </a:extLst>
          </p:cNvPr>
          <p:cNvPicPr>
            <a:picLocks noChangeAspect="1"/>
          </p:cNvPicPr>
          <p:nvPr/>
        </p:nvPicPr>
        <p:blipFill rotWithShape="1">
          <a:blip r:embed="rId2"/>
          <a:srcRect l="36405" t="6390" r="41095" b="20591"/>
          <a:stretch/>
        </p:blipFill>
        <p:spPr>
          <a:xfrm>
            <a:off x="385973" y="935365"/>
            <a:ext cx="1774971" cy="2129929"/>
          </a:xfrm>
          <a:prstGeom prst="rect">
            <a:avLst/>
          </a:prstGeom>
        </p:spPr>
      </p:pic>
      <p:pic>
        <p:nvPicPr>
          <p:cNvPr id="10" name="Picture 9">
            <a:extLst>
              <a:ext uri="{FF2B5EF4-FFF2-40B4-BE49-F238E27FC236}">
                <a16:creationId xmlns:a16="http://schemas.microsoft.com/office/drawing/2014/main" id="{7E7A57F1-A60D-44AA-BE85-F50C16AFA2AF}"/>
              </a:ext>
            </a:extLst>
          </p:cNvPr>
          <p:cNvPicPr>
            <a:picLocks noChangeAspect="1"/>
          </p:cNvPicPr>
          <p:nvPr/>
        </p:nvPicPr>
        <p:blipFill rotWithShape="1">
          <a:blip r:embed="rId3"/>
          <a:srcRect l="44794" t="46234" r="41551" b="9063"/>
          <a:stretch/>
        </p:blipFill>
        <p:spPr>
          <a:xfrm>
            <a:off x="2427317" y="924528"/>
            <a:ext cx="1737360" cy="2103120"/>
          </a:xfrm>
          <a:prstGeom prst="rect">
            <a:avLst/>
          </a:prstGeom>
        </p:spPr>
      </p:pic>
      <p:pic>
        <p:nvPicPr>
          <p:cNvPr id="13" name="Picture 12">
            <a:extLst>
              <a:ext uri="{FF2B5EF4-FFF2-40B4-BE49-F238E27FC236}">
                <a16:creationId xmlns:a16="http://schemas.microsoft.com/office/drawing/2014/main" id="{C25EADF8-5245-4EBA-907E-7DFD078133D6}"/>
              </a:ext>
            </a:extLst>
          </p:cNvPr>
          <p:cNvPicPr>
            <a:picLocks noChangeAspect="1"/>
          </p:cNvPicPr>
          <p:nvPr/>
        </p:nvPicPr>
        <p:blipFill rotWithShape="1">
          <a:blip r:embed="rId4"/>
          <a:srcRect l="24644" t="17778" r="21976" b="23556"/>
          <a:stretch/>
        </p:blipFill>
        <p:spPr>
          <a:xfrm>
            <a:off x="4956985" y="904931"/>
            <a:ext cx="3657600" cy="3017520"/>
          </a:xfrm>
          <a:prstGeom prst="rect">
            <a:avLst/>
          </a:prstGeom>
        </p:spPr>
      </p:pic>
      <p:sp>
        <p:nvSpPr>
          <p:cNvPr id="18" name="Content Placeholder 2">
            <a:extLst>
              <a:ext uri="{FF2B5EF4-FFF2-40B4-BE49-F238E27FC236}">
                <a16:creationId xmlns:a16="http://schemas.microsoft.com/office/drawing/2014/main" id="{ADF1E91A-DDB3-42E1-A3B9-E668559BF528}"/>
              </a:ext>
            </a:extLst>
          </p:cNvPr>
          <p:cNvSpPr txBox="1">
            <a:spLocks/>
          </p:cNvSpPr>
          <p:nvPr/>
        </p:nvSpPr>
        <p:spPr>
          <a:xfrm>
            <a:off x="308336" y="3105458"/>
            <a:ext cx="2769270" cy="1697681"/>
          </a:xfrm>
          <a:prstGeom prst="rect">
            <a:avLst/>
          </a:prstGeom>
        </p:spPr>
        <p:txBody>
          <a:bodyPr/>
          <a:lstStyle>
            <a:lvl1pPr marL="342900" indent="-342900" algn="l" rtl="0" eaLnBrk="0" fontAlgn="base" hangingPunct="0">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tx1"/>
                </a:solidFill>
                <a:latin typeface="+mn-lt"/>
              </a:defRPr>
            </a:lvl2pPr>
            <a:lvl3pPr marL="1143000" indent="-228600" algn="l" rtl="0" eaLnBrk="0" fontAlgn="base" hangingPunct="0">
              <a:spcBef>
                <a:spcPct val="20000"/>
              </a:spcBef>
              <a:spcAft>
                <a:spcPct val="0"/>
              </a:spcAft>
              <a:buClr>
                <a:srgbClr val="1F497D"/>
              </a:buClr>
              <a:buChar char="•"/>
              <a:defRPr sz="1400">
                <a:solidFill>
                  <a:schemeClr val="tx1"/>
                </a:solidFill>
                <a:latin typeface="+mn-lt"/>
              </a:defRPr>
            </a:lvl3pPr>
            <a:lvl4pPr marL="1600200" indent="-228600" algn="l" rtl="0" eaLnBrk="0" fontAlgn="base" hangingPunct="0">
              <a:spcBef>
                <a:spcPct val="20000"/>
              </a:spcBef>
              <a:spcAft>
                <a:spcPct val="0"/>
              </a:spcAft>
              <a:buClr>
                <a:srgbClr val="1F497D"/>
              </a:buClr>
              <a:buChar char="–"/>
              <a:defRPr sz="1400">
                <a:solidFill>
                  <a:schemeClr val="tx1"/>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1F497D"/>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1F497D"/>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1F497D"/>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1F497D"/>
              </a:buClr>
              <a:buFont typeface="Arial" charset="0"/>
              <a:buChar char="»"/>
              <a:defRPr sz="1400">
                <a:solidFill>
                  <a:schemeClr val="tx1"/>
                </a:solidFill>
                <a:latin typeface="+mn-lt"/>
              </a:defRPr>
            </a:lvl9pPr>
          </a:lstStyle>
          <a:p>
            <a:pPr marL="182880" indent="-182880"/>
            <a:r>
              <a:rPr lang="en-US" altLang="en-US" sz="1600" kern="0" dirty="0">
                <a:latin typeface="+mj-lt"/>
                <a:sym typeface="Wingdings" panose="05000000000000000000" pitchFamily="2" charset="2"/>
              </a:rPr>
              <a:t>Combines E&amp;B fields</a:t>
            </a:r>
          </a:p>
          <a:p>
            <a:pPr marL="182880" indent="-182880"/>
            <a:r>
              <a:rPr lang="en-US" altLang="en-US" sz="1600" kern="0" dirty="0">
                <a:latin typeface="+mj-lt"/>
                <a:sym typeface="Wingdings" panose="05000000000000000000" pitchFamily="2" charset="2"/>
              </a:rPr>
              <a:t>Pulsed E-field, DC B-field</a:t>
            </a:r>
          </a:p>
          <a:p>
            <a:pPr marL="182880" indent="-182880"/>
            <a:r>
              <a:rPr lang="en-US" altLang="en-US" sz="1600" kern="0" dirty="0">
                <a:latin typeface="+mj-lt"/>
                <a:sym typeface="Wingdings" panose="05000000000000000000" pitchFamily="2" charset="2"/>
              </a:rPr>
              <a:t>E&amp;B add-up to deflect beam to AMIS target</a:t>
            </a:r>
          </a:p>
          <a:p>
            <a:pPr marL="182880" indent="-182880"/>
            <a:r>
              <a:rPr lang="en-US" altLang="en-US" sz="1600" kern="0" dirty="0">
                <a:latin typeface="+mj-lt"/>
                <a:sym typeface="Wingdings" panose="05000000000000000000" pitchFamily="2" charset="2"/>
              </a:rPr>
              <a:t>E changes sign to cancel B-field for straight beam</a:t>
            </a:r>
          </a:p>
        </p:txBody>
      </p:sp>
      <p:pic>
        <p:nvPicPr>
          <p:cNvPr id="6" name="Picture 5" descr="A picture containing wooden, dining table&#10;&#10;Description automatically generated">
            <a:extLst>
              <a:ext uri="{FF2B5EF4-FFF2-40B4-BE49-F238E27FC236}">
                <a16:creationId xmlns:a16="http://schemas.microsoft.com/office/drawing/2014/main" id="{66528EB9-0334-4838-9BF6-2A805BFCB25D}"/>
              </a:ext>
            </a:extLst>
          </p:cNvPr>
          <p:cNvPicPr>
            <a:picLocks noChangeAspect="1"/>
          </p:cNvPicPr>
          <p:nvPr/>
        </p:nvPicPr>
        <p:blipFill>
          <a:blip r:embed="rId5"/>
          <a:stretch>
            <a:fillRect/>
          </a:stretch>
        </p:blipFill>
        <p:spPr>
          <a:xfrm>
            <a:off x="3217533" y="3105458"/>
            <a:ext cx="1304762" cy="1738095"/>
          </a:xfrm>
          <a:prstGeom prst="rect">
            <a:avLst/>
          </a:prstGeom>
        </p:spPr>
      </p:pic>
      <p:sp>
        <p:nvSpPr>
          <p:cNvPr id="11" name="Footer Placeholder 5">
            <a:extLst>
              <a:ext uri="{FF2B5EF4-FFF2-40B4-BE49-F238E27FC236}">
                <a16:creationId xmlns:a16="http://schemas.microsoft.com/office/drawing/2014/main" id="{D13F5EE4-B784-424A-8EFE-554B9EF75B41}"/>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12" name="Title 1">
            <a:extLst>
              <a:ext uri="{FF2B5EF4-FFF2-40B4-BE49-F238E27FC236}">
                <a16:creationId xmlns:a16="http://schemas.microsoft.com/office/drawing/2014/main" id="{E339FC90-A4C8-4572-B505-42D28B2F9C13}"/>
              </a:ext>
            </a:extLst>
          </p:cNvPr>
          <p:cNvSpPr txBox="1">
            <a:spLocks/>
          </p:cNvSpPr>
          <p:nvPr/>
        </p:nvSpPr>
        <p:spPr>
          <a:xfrm>
            <a:off x="1912213" y="13296"/>
            <a:ext cx="5946454"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AMIS Beamline: Key Components</a:t>
            </a:r>
          </a:p>
        </p:txBody>
      </p:sp>
    </p:spTree>
    <p:extLst>
      <p:ext uri="{BB962C8B-B14F-4D97-AF65-F5344CB8AC3E}">
        <p14:creationId xmlns:p14="http://schemas.microsoft.com/office/powerpoint/2010/main" val="2919537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XMAT: a concept for a future dedicated linac at the Argonne aps for in-situ irradiation/examination</a:t>
            </a:r>
          </a:p>
        </p:txBody>
      </p:sp>
      <p:sp>
        <p:nvSpPr>
          <p:cNvPr id="3" name="Footer Placeholder 2">
            <a:extLst>
              <a:ext uri="{FF2B5EF4-FFF2-40B4-BE49-F238E27FC236}">
                <a16:creationId xmlns:a16="http://schemas.microsoft.com/office/drawing/2014/main" id="{17941CE1-D6DC-40C3-9FD0-CDA02758EA44}"/>
              </a:ext>
            </a:extLst>
          </p:cNvPr>
          <p:cNvSpPr>
            <a:spLocks noGrp="1"/>
          </p:cNvSpPr>
          <p:nvPr>
            <p:ph type="ftr" sz="quarter" idx="3"/>
          </p:nvPr>
        </p:nvSpPr>
        <p:spPr>
          <a:xfrm>
            <a:off x="1180694" y="4516869"/>
            <a:ext cx="8366760" cy="1828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7484A"/>
                </a:solidFill>
                <a:effectLst/>
                <a:uLnTx/>
                <a:uFillTx/>
                <a:latin typeface="Arial"/>
                <a:ea typeface="+mn-ea"/>
                <a:cs typeface="+mn-cs"/>
              </a:rPr>
              <a:t>Jerry Nolen                 ATLAS-MUU-AMIS-XMAT                 FNAL Irradiation Station Workshop, June 18, 2021 </a:t>
            </a:r>
          </a:p>
        </p:txBody>
      </p:sp>
    </p:spTree>
    <p:extLst>
      <p:ext uri="{BB962C8B-B14F-4D97-AF65-F5344CB8AC3E}">
        <p14:creationId xmlns:p14="http://schemas.microsoft.com/office/powerpoint/2010/main" val="3392543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F5DDEDD-8EE9-4F7C-94E4-5C7B2EB0E6A1}"/>
              </a:ext>
            </a:extLst>
          </p:cNvPr>
          <p:cNvSpPr>
            <a:spLocks noGrp="1"/>
          </p:cNvSpPr>
          <p:nvPr>
            <p:ph type="title"/>
          </p:nvPr>
        </p:nvSpPr>
        <p:spPr>
          <a:xfrm>
            <a:off x="408829" y="279405"/>
            <a:ext cx="8621618" cy="630232"/>
          </a:xfrm>
        </p:spPr>
        <p:txBody>
          <a:bodyPr/>
          <a:lstStyle/>
          <a:p>
            <a:pPr eaLnBrk="1" hangingPunct="1"/>
            <a:r>
              <a:rPr lang="en-US" altLang="en-US" sz="2000" dirty="0"/>
              <a:t>XMAT Layout: beam directed to a sample/target in an x-ray hutch at the Argonne APS for in-situ irradiation &amp; examination via 3D x-ray imaging</a:t>
            </a:r>
          </a:p>
        </p:txBody>
      </p:sp>
      <p:sp>
        <p:nvSpPr>
          <p:cNvPr id="19458" name="Slide Number Placeholder 3">
            <a:extLst>
              <a:ext uri="{FF2B5EF4-FFF2-40B4-BE49-F238E27FC236}">
                <a16:creationId xmlns:a16="http://schemas.microsoft.com/office/drawing/2014/main" id="{AB0CFA1A-6995-4B65-92B6-A58071E3AEE2}"/>
              </a:ext>
            </a:extLst>
          </p:cNvPr>
          <p:cNvSpPr>
            <a:spLocks noGrp="1"/>
          </p:cNvSpPr>
          <p:nvPr>
            <p:ph type="sldNum" sz="quarter" idx="12"/>
          </p:nvPr>
        </p:nvSpPr>
        <p:spPr bwMode="auto">
          <a:xfrm>
            <a:off x="8610600" y="6489700"/>
            <a:ext cx="384175"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900"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a:lstStyle>
          <a:p>
            <a:pPr eaLnBrk="1" hangingPunct="1"/>
            <a:fld id="{4D95021D-3178-4648-B2AC-9B1ED742D4F6}" type="slidenum">
              <a:rPr lang="en-US" altLang="en-US" smtClean="0"/>
              <a:pPr/>
              <a:t>18</a:t>
            </a:fld>
            <a:endParaRPr lang="en-US" altLang="en-US" sz="675"/>
          </a:p>
        </p:txBody>
      </p:sp>
      <p:grpSp>
        <p:nvGrpSpPr>
          <p:cNvPr id="5" name="Group 4">
            <a:extLst>
              <a:ext uri="{FF2B5EF4-FFF2-40B4-BE49-F238E27FC236}">
                <a16:creationId xmlns:a16="http://schemas.microsoft.com/office/drawing/2014/main" id="{48BDBDA0-6AA9-4169-AE33-6BC66A63B47D}"/>
              </a:ext>
            </a:extLst>
          </p:cNvPr>
          <p:cNvGrpSpPr/>
          <p:nvPr/>
        </p:nvGrpSpPr>
        <p:grpSpPr>
          <a:xfrm>
            <a:off x="1559123" y="1112743"/>
            <a:ext cx="6838565" cy="3133166"/>
            <a:chOff x="883233" y="944655"/>
            <a:chExt cx="6321029" cy="2995613"/>
          </a:xfrm>
        </p:grpSpPr>
        <p:pic>
          <p:nvPicPr>
            <p:cNvPr id="19459" name="Picture 4">
              <a:extLst>
                <a:ext uri="{FF2B5EF4-FFF2-40B4-BE49-F238E27FC236}">
                  <a16:creationId xmlns:a16="http://schemas.microsoft.com/office/drawing/2014/main" id="{CCF74167-9FD5-4D0F-A58F-A1E5AA536B6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2834" y="1631646"/>
              <a:ext cx="1844278" cy="22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Users\ewing\Desktop\accel_3.jpg">
              <a:extLst>
                <a:ext uri="{FF2B5EF4-FFF2-40B4-BE49-F238E27FC236}">
                  <a16:creationId xmlns:a16="http://schemas.microsoft.com/office/drawing/2014/main" id="{8066B164-0438-44DC-8817-E67CE654C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33" y="944655"/>
              <a:ext cx="396120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ounded Rectangular Callout 56">
              <a:extLst>
                <a:ext uri="{FF2B5EF4-FFF2-40B4-BE49-F238E27FC236}">
                  <a16:creationId xmlns:a16="http://schemas.microsoft.com/office/drawing/2014/main" id="{50AF751B-3DD2-4627-AFD8-960EF8BCF227}"/>
                </a:ext>
              </a:extLst>
            </p:cNvPr>
            <p:cNvSpPr/>
            <p:nvPr/>
          </p:nvSpPr>
          <p:spPr>
            <a:xfrm>
              <a:off x="5302834" y="1573305"/>
              <a:ext cx="1901428" cy="2366963"/>
            </a:xfrm>
            <a:prstGeom prst="wedgeRoundRectCallout">
              <a:avLst>
                <a:gd name="adj1" fmla="val -76650"/>
                <a:gd name="adj2" fmla="val -35972"/>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a typeface="ＭＳ Ｐゴシック" charset="0"/>
              </a:endParaRPr>
            </a:p>
          </p:txBody>
        </p:sp>
      </p:grpSp>
      <p:sp>
        <p:nvSpPr>
          <p:cNvPr id="19463" name="Footer Placeholder 2">
            <a:extLst>
              <a:ext uri="{FF2B5EF4-FFF2-40B4-BE49-F238E27FC236}">
                <a16:creationId xmlns:a16="http://schemas.microsoft.com/office/drawing/2014/main" id="{D679E326-7B35-4E1C-9608-ABB92A3FA9AE}"/>
              </a:ext>
            </a:extLst>
          </p:cNvPr>
          <p:cNvSpPr>
            <a:spLocks noGrp="1"/>
          </p:cNvSpPr>
          <p:nvPr>
            <p:ph type="ftr" sz="quarter" idx="11"/>
          </p:nvPr>
        </p:nvSpPr>
        <p:spPr bwMode="auto">
          <a:xfrm>
            <a:off x="657225" y="6307138"/>
            <a:ext cx="5942013"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auto">
              <a:spcBef>
                <a:spcPts val="0"/>
              </a:spcBef>
              <a:spcAft>
                <a:spcPts val="0"/>
              </a:spcAft>
              <a:defRPr sz="9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a:lstStyle>
          <a:p>
            <a:pPr eaLnBrk="1" fontAlgn="base" hangingPunct="1">
              <a:spcBef>
                <a:spcPct val="0"/>
              </a:spcBef>
              <a:spcAft>
                <a:spcPct val="0"/>
              </a:spcAft>
            </a:pPr>
            <a:r>
              <a:rPr lang="en-US"/>
              <a:t>NSUF Ion Beam Investment Options Workshop March 22-24, 2016 </a:t>
            </a:r>
            <a:endParaRPr lang="en-US" altLang="en-US" sz="675"/>
          </a:p>
        </p:txBody>
      </p:sp>
      <p:sp>
        <p:nvSpPr>
          <p:cNvPr id="3" name="TextBox 2">
            <a:extLst>
              <a:ext uri="{FF2B5EF4-FFF2-40B4-BE49-F238E27FC236}">
                <a16:creationId xmlns:a16="http://schemas.microsoft.com/office/drawing/2014/main" id="{8DA5A0FD-F86C-4B81-B6F2-D5F6B50B77D9}"/>
              </a:ext>
            </a:extLst>
          </p:cNvPr>
          <p:cNvSpPr txBox="1"/>
          <p:nvPr/>
        </p:nvSpPr>
        <p:spPr>
          <a:xfrm>
            <a:off x="623796" y="3270944"/>
            <a:ext cx="4748304" cy="738664"/>
          </a:xfrm>
          <a:prstGeom prst="rect">
            <a:avLst/>
          </a:prstGeom>
          <a:noFill/>
        </p:spPr>
        <p:txBody>
          <a:bodyPr wrap="square" rtlCol="0">
            <a:spAutoFit/>
          </a:bodyPr>
          <a:lstStyle/>
          <a:p>
            <a:r>
              <a:rPr lang="en-US" sz="1050" dirty="0"/>
              <a:t>Kutsaev, Sergey V., Brahim Mustapha, Peter N. Ostroumov, Jerry Nolen, Albert Barcikowski, Michael Pellin, and Abdellatif Yacout. "Heavy ion linear accelerator for radiation damage studies of materials." Review of Scientific Instruments 88, no. 3 (2017): 033302.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759" y="114299"/>
            <a:ext cx="7853082" cy="410135"/>
          </a:xfrm>
        </p:spPr>
        <p:txBody>
          <a:bodyPr>
            <a:noAutofit/>
          </a:bodyPr>
          <a:lstStyle/>
          <a:p>
            <a:r>
              <a:rPr lang="en-US" sz="2400" dirty="0"/>
              <a:t>Scale model of XMAT near an APS beam line</a:t>
            </a:r>
          </a:p>
        </p:txBody>
      </p:sp>
      <p:pic>
        <p:nvPicPr>
          <p:cNvPr id="205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311" y="820729"/>
            <a:ext cx="6831378" cy="350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97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436" y="637900"/>
            <a:ext cx="8985997" cy="4106780"/>
          </a:xfrm>
        </p:spPr>
        <p:txBody>
          <a:bodyPr/>
          <a:lstStyle/>
          <a:p>
            <a:pPr marL="274320" indent="-329184">
              <a:spcBef>
                <a:spcPts val="0"/>
              </a:spcBef>
              <a:spcAft>
                <a:spcPts val="300"/>
              </a:spcAft>
              <a:buFont typeface="Wingdings" panose="05000000000000000000" pitchFamily="2" charset="2"/>
              <a:buChar char="q"/>
            </a:pPr>
            <a:r>
              <a:rPr lang="en-US" dirty="0"/>
              <a:t>Overview of the Argonne superconducting heavy ion linac ATLAS</a:t>
            </a:r>
          </a:p>
          <a:p>
            <a:pPr marL="274320" indent="-329184">
              <a:spcBef>
                <a:spcPts val="0"/>
              </a:spcBef>
              <a:spcAft>
                <a:spcPts val="300"/>
              </a:spcAft>
              <a:buFont typeface="Wingdings" panose="05000000000000000000" pitchFamily="2" charset="2"/>
              <a:buChar char="q"/>
            </a:pPr>
            <a:endParaRPr lang="en-US" dirty="0"/>
          </a:p>
          <a:p>
            <a:pPr marL="274320" indent="-329184">
              <a:spcBef>
                <a:spcPts val="0"/>
              </a:spcBef>
              <a:spcAft>
                <a:spcPts val="300"/>
              </a:spcAft>
              <a:buFont typeface="Wingdings" panose="05000000000000000000" pitchFamily="2" charset="2"/>
              <a:buChar char="q"/>
            </a:pPr>
            <a:r>
              <a:rPr lang="en-US" dirty="0"/>
              <a:t>The ATLAS Multi-User Upgrade</a:t>
            </a:r>
          </a:p>
          <a:p>
            <a:pPr marL="274320" indent="-329184">
              <a:spcBef>
                <a:spcPts val="0"/>
              </a:spcBef>
              <a:spcAft>
                <a:spcPts val="300"/>
              </a:spcAft>
              <a:buFont typeface="Wingdings" panose="05000000000000000000" pitchFamily="2" charset="2"/>
              <a:buChar char="q"/>
            </a:pPr>
            <a:endParaRPr lang="en-US" dirty="0"/>
          </a:p>
          <a:p>
            <a:pPr marL="274320" indent="-329184">
              <a:spcBef>
                <a:spcPts val="0"/>
              </a:spcBef>
              <a:spcAft>
                <a:spcPts val="300"/>
              </a:spcAft>
              <a:buFont typeface="Wingdings" panose="05000000000000000000" pitchFamily="2" charset="2"/>
              <a:buChar char="q"/>
            </a:pPr>
            <a:r>
              <a:rPr lang="en-US" dirty="0"/>
              <a:t>The ATLAS Material Irradiation Station (AMIS)</a:t>
            </a:r>
          </a:p>
          <a:p>
            <a:pPr marL="274320" indent="-329184">
              <a:spcBef>
                <a:spcPts val="0"/>
              </a:spcBef>
              <a:spcAft>
                <a:spcPts val="300"/>
              </a:spcAft>
              <a:buFont typeface="Wingdings" panose="05000000000000000000" pitchFamily="2" charset="2"/>
              <a:buChar char="q"/>
            </a:pPr>
            <a:endParaRPr lang="en-US" dirty="0"/>
          </a:p>
          <a:p>
            <a:pPr marL="621982" lvl="1" indent="-329184">
              <a:spcAft>
                <a:spcPts val="300"/>
              </a:spcAft>
              <a:buFont typeface="Wingdings" panose="05000000000000000000" pitchFamily="2" charset="2"/>
              <a:buChar char="q"/>
            </a:pPr>
            <a:r>
              <a:rPr lang="en-US" dirty="0"/>
              <a:t>Advantages of heavy ion beams for high DPA studies</a:t>
            </a:r>
          </a:p>
          <a:p>
            <a:pPr marL="621982" lvl="1" indent="-329184">
              <a:spcAft>
                <a:spcPts val="300"/>
              </a:spcAft>
              <a:buFont typeface="Wingdings" panose="05000000000000000000" pitchFamily="2" charset="2"/>
              <a:buChar char="q"/>
            </a:pPr>
            <a:r>
              <a:rPr lang="en-US" dirty="0"/>
              <a:t>Examples of studies to date at the stand-alone irradiation station</a:t>
            </a:r>
          </a:p>
          <a:p>
            <a:pPr marL="621982" lvl="1" indent="-329184">
              <a:spcAft>
                <a:spcPts val="300"/>
              </a:spcAft>
              <a:buFont typeface="Wingdings" panose="05000000000000000000" pitchFamily="2" charset="2"/>
              <a:buChar char="q"/>
            </a:pPr>
            <a:r>
              <a:rPr lang="en-US" dirty="0"/>
              <a:t>Design and Status of AMIS</a:t>
            </a:r>
          </a:p>
          <a:p>
            <a:pPr marL="621982" lvl="1" indent="-329184">
              <a:spcAft>
                <a:spcPts val="300"/>
              </a:spcAft>
              <a:buFont typeface="Wingdings" panose="05000000000000000000" pitchFamily="2" charset="2"/>
              <a:buChar char="q"/>
            </a:pPr>
            <a:r>
              <a:rPr lang="en-US" dirty="0"/>
              <a:t>Prospects for increased beam time for materials irradiation using AMIS</a:t>
            </a:r>
          </a:p>
          <a:p>
            <a:pPr marL="621982" lvl="1" indent="-329184">
              <a:spcAft>
                <a:spcPts val="300"/>
              </a:spcAft>
              <a:buFont typeface="Wingdings" panose="05000000000000000000" pitchFamily="2" charset="2"/>
              <a:buChar char="q"/>
            </a:pPr>
            <a:endParaRPr lang="en-US" dirty="0"/>
          </a:p>
          <a:p>
            <a:pPr marL="274320" indent="-329184">
              <a:spcAft>
                <a:spcPts val="300"/>
              </a:spcAft>
              <a:buFont typeface="Wingdings" panose="05000000000000000000" pitchFamily="2" charset="2"/>
              <a:buChar char="q"/>
            </a:pPr>
            <a:r>
              <a:rPr lang="en-US" dirty="0"/>
              <a:t>Concept for a dedicated heavy ion linac for in-situ studies at the Argonne APS: XMAT</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a:t>
            </a:fld>
            <a:endParaRPr lang="en-US" dirty="0"/>
          </a:p>
        </p:txBody>
      </p:sp>
      <p:sp>
        <p:nvSpPr>
          <p:cNvPr id="6" name="Footer Placeholder 5">
            <a:extLst>
              <a:ext uri="{FF2B5EF4-FFF2-40B4-BE49-F238E27FC236}">
                <a16:creationId xmlns:a16="http://schemas.microsoft.com/office/drawing/2014/main" id="{85ED14EB-94A1-4F00-AD4E-E9500DA1E77D}"/>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7" name="Title 1">
            <a:extLst>
              <a:ext uri="{FF2B5EF4-FFF2-40B4-BE49-F238E27FC236}">
                <a16:creationId xmlns:a16="http://schemas.microsoft.com/office/drawing/2014/main" id="{7357B3C9-2B0D-436C-BC93-9E2A98E321E7}"/>
              </a:ext>
            </a:extLst>
          </p:cNvPr>
          <p:cNvSpPr txBox="1">
            <a:spLocks/>
          </p:cNvSpPr>
          <p:nvPr/>
        </p:nvSpPr>
        <p:spPr>
          <a:xfrm>
            <a:off x="449740" y="36327"/>
            <a:ext cx="4122260"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Outline</a:t>
            </a:r>
          </a:p>
        </p:txBody>
      </p:sp>
    </p:spTree>
    <p:extLst>
      <p:ext uri="{BB962C8B-B14F-4D97-AF65-F5344CB8AC3E}">
        <p14:creationId xmlns:p14="http://schemas.microsoft.com/office/powerpoint/2010/main" val="1965483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Summary and outlook</a:t>
            </a:r>
          </a:p>
        </p:txBody>
      </p:sp>
      <p:sp>
        <p:nvSpPr>
          <p:cNvPr id="3" name="Footer Placeholder 2">
            <a:extLst>
              <a:ext uri="{FF2B5EF4-FFF2-40B4-BE49-F238E27FC236}">
                <a16:creationId xmlns:a16="http://schemas.microsoft.com/office/drawing/2014/main" id="{17941CE1-D6DC-40C3-9FD0-CDA02758EA44}"/>
              </a:ext>
            </a:extLst>
          </p:cNvPr>
          <p:cNvSpPr>
            <a:spLocks noGrp="1"/>
          </p:cNvSpPr>
          <p:nvPr>
            <p:ph type="ftr" sz="quarter" idx="3"/>
          </p:nvPr>
        </p:nvSpPr>
        <p:spPr>
          <a:xfrm>
            <a:off x="1342058" y="4523592"/>
            <a:ext cx="8366760" cy="1828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7484A"/>
                </a:solidFill>
                <a:effectLst/>
                <a:uLnTx/>
                <a:uFillTx/>
                <a:latin typeface="Arial"/>
                <a:ea typeface="+mn-ea"/>
                <a:cs typeface="+mn-cs"/>
              </a:rPr>
              <a:t>Jerry Nolen                 ATLAS-MUU-AMIS-XMAT                 FNAL Irradiation Station Workshop, June 18, 2021 </a:t>
            </a:r>
          </a:p>
        </p:txBody>
      </p:sp>
    </p:spTree>
    <p:extLst>
      <p:ext uri="{BB962C8B-B14F-4D97-AF65-F5344CB8AC3E}">
        <p14:creationId xmlns:p14="http://schemas.microsoft.com/office/powerpoint/2010/main" val="318309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755233" y="4861738"/>
            <a:ext cx="457200" cy="137160"/>
          </a:xfrm>
        </p:spPr>
        <p:txBody>
          <a:bodyPr/>
          <a:lstStyle/>
          <a:p>
            <a:fld id="{AEFAAC5A-9C4F-4278-920D-DF2BAB595749}" type="slidenum">
              <a:rPr lang="en-US" smtClean="0"/>
              <a:pPr/>
              <a:t>21</a:t>
            </a:fld>
            <a:endParaRPr lang="en-US" dirty="0"/>
          </a:p>
        </p:txBody>
      </p:sp>
      <p:sp>
        <p:nvSpPr>
          <p:cNvPr id="7" name="Content Placeholder 2"/>
          <p:cNvSpPr txBox="1">
            <a:spLocks/>
          </p:cNvSpPr>
          <p:nvPr/>
        </p:nvSpPr>
        <p:spPr>
          <a:xfrm>
            <a:off x="242041" y="633534"/>
            <a:ext cx="8901959" cy="3982169"/>
          </a:xfrm>
          <a:prstGeom prst="rect">
            <a:avLst/>
          </a:prstGeom>
        </p:spPr>
        <p:txBody>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9184" indent="-329184">
              <a:spcBef>
                <a:spcPct val="0"/>
              </a:spcBef>
              <a:buFont typeface="Wingdings" pitchFamily="2" charset="2"/>
              <a:buChar char="q"/>
              <a:defRPr/>
            </a:pPr>
            <a:r>
              <a:rPr lang="en-US" altLang="en-US" dirty="0"/>
              <a:t>The ATLAS Multi-User Upgrade will relieve the pressure on beam time at ATLAS and enhance the capabilities of the facility</a:t>
            </a:r>
          </a:p>
          <a:p>
            <a:pPr marL="329184" indent="-329184">
              <a:spcBef>
                <a:spcPct val="0"/>
              </a:spcBef>
              <a:buFont typeface="Wingdings" pitchFamily="2" charset="2"/>
              <a:buChar char="q"/>
              <a:defRPr/>
            </a:pPr>
            <a:r>
              <a:rPr lang="en-US" altLang="en-US" dirty="0"/>
              <a:t>High DPA irradiations by the Argonne Nuclear Engineering group led by Latif Yacout at a dedicated station over the past 5 years have demonstrated the value of heavy ion beams with ranges ~10 microns at DPA rates ~2000 per day or more</a:t>
            </a:r>
          </a:p>
          <a:p>
            <a:pPr marL="329184" indent="-329184">
              <a:spcBef>
                <a:spcPct val="0"/>
              </a:spcBef>
              <a:buFont typeface="Wingdings" pitchFamily="2" charset="2"/>
              <a:buChar char="q"/>
              <a:defRPr/>
            </a:pPr>
            <a:r>
              <a:rPr lang="en-US" altLang="en-US" dirty="0"/>
              <a:t>NNSA is funding AMIS, a dedicated irradiation station at ATLAS</a:t>
            </a:r>
          </a:p>
          <a:p>
            <a:pPr marL="633412" lvl="1" indent="-285750">
              <a:spcBef>
                <a:spcPct val="0"/>
              </a:spcBef>
              <a:buFont typeface="Wingdings" panose="05000000000000000000" pitchFamily="2" charset="2"/>
              <a:buChar char="§"/>
              <a:defRPr/>
            </a:pPr>
            <a:r>
              <a:rPr lang="en-US" altLang="en-US" dirty="0"/>
              <a:t>AMIS will operate first stand-alone in 2022 and later as part of the ATLAS MUU</a:t>
            </a:r>
          </a:p>
          <a:p>
            <a:pPr marL="633412" lvl="1" indent="-285750">
              <a:spcBef>
                <a:spcPct val="0"/>
              </a:spcBef>
              <a:buFont typeface="Wingdings" panose="05000000000000000000" pitchFamily="2" charset="2"/>
              <a:buChar char="§"/>
              <a:defRPr/>
            </a:pPr>
            <a:r>
              <a:rPr lang="en-US" altLang="en-US" dirty="0"/>
              <a:t>Beam time at AMIS will be allocated when synergistic with the basic nuclear physics research mission of ATLAS on an incremental cost-recovery basis</a:t>
            </a:r>
          </a:p>
          <a:p>
            <a:pPr marL="633412" lvl="1" indent="-285750">
              <a:spcBef>
                <a:spcPct val="0"/>
              </a:spcBef>
              <a:buFont typeface="Wingdings" panose="05000000000000000000" pitchFamily="2" charset="2"/>
              <a:buChar char="§"/>
              <a:defRPr/>
            </a:pPr>
            <a:r>
              <a:rPr lang="en-US" altLang="en-US" dirty="0"/>
              <a:t>Samples are not activated by these heavy ion beams</a:t>
            </a:r>
          </a:p>
          <a:p>
            <a:pPr marL="633412" lvl="1" indent="-285750">
              <a:spcBef>
                <a:spcPct val="0"/>
              </a:spcBef>
              <a:buFont typeface="Wingdings" panose="05000000000000000000" pitchFamily="2" charset="2"/>
              <a:buChar char="§"/>
              <a:defRPr/>
            </a:pPr>
            <a:endParaRPr lang="en-US" altLang="en-US" dirty="0"/>
          </a:p>
          <a:p>
            <a:pPr marL="285750" indent="-285750">
              <a:spcBef>
                <a:spcPct val="0"/>
              </a:spcBef>
              <a:buFont typeface="Wingdings" panose="05000000000000000000" pitchFamily="2" charset="2"/>
              <a:buChar char="q"/>
              <a:defRPr/>
            </a:pPr>
            <a:r>
              <a:rPr lang="en-US" altLang="en-US" dirty="0"/>
              <a:t>Pending the success of AMIS, XMAT, a concept for a dedicated heavy ion linac-based irradiation capability located at the Argonne APS with in-situ diagnostics has been developed</a:t>
            </a:r>
          </a:p>
          <a:p>
            <a:pPr marL="633412" lvl="1" indent="-285750">
              <a:spcBef>
                <a:spcPct val="0"/>
              </a:spcBef>
              <a:buFont typeface="Wingdings" panose="05000000000000000000" pitchFamily="2" charset="2"/>
              <a:buChar char="§"/>
              <a:defRPr/>
            </a:pPr>
            <a:r>
              <a:rPr lang="en-US" altLang="en-US" dirty="0"/>
              <a:t>Rough cost estimate 20-30 M$ on the time horizon ~5-10 years</a:t>
            </a:r>
          </a:p>
        </p:txBody>
      </p:sp>
      <p:sp>
        <p:nvSpPr>
          <p:cNvPr id="6" name="Footer Placeholder 5">
            <a:extLst>
              <a:ext uri="{FF2B5EF4-FFF2-40B4-BE49-F238E27FC236}">
                <a16:creationId xmlns:a16="http://schemas.microsoft.com/office/drawing/2014/main" id="{9EB7B04E-67BC-48A3-9C57-1DAA6D6682D9}"/>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8" name="Title 1">
            <a:extLst>
              <a:ext uri="{FF2B5EF4-FFF2-40B4-BE49-F238E27FC236}">
                <a16:creationId xmlns:a16="http://schemas.microsoft.com/office/drawing/2014/main" id="{335CD802-AE77-4F13-B477-D163C1225770}"/>
              </a:ext>
            </a:extLst>
          </p:cNvPr>
          <p:cNvSpPr txBox="1">
            <a:spLocks/>
          </p:cNvSpPr>
          <p:nvPr/>
        </p:nvSpPr>
        <p:spPr>
          <a:xfrm>
            <a:off x="449741" y="38462"/>
            <a:ext cx="4122260" cy="400238"/>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Summary and Outlook</a:t>
            </a:r>
          </a:p>
        </p:txBody>
      </p:sp>
    </p:spTree>
    <p:extLst>
      <p:ext uri="{BB962C8B-B14F-4D97-AF65-F5344CB8AC3E}">
        <p14:creationId xmlns:p14="http://schemas.microsoft.com/office/powerpoint/2010/main" val="3467635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supplemental slides</a:t>
            </a:r>
          </a:p>
          <a:p>
            <a:endParaRPr lang="en-US" sz="1600" dirty="0"/>
          </a:p>
          <a:p>
            <a:r>
              <a:rPr lang="en-US" sz="2400" cap="none" dirty="0"/>
              <a:t>See the attached list of publications by the </a:t>
            </a:r>
          </a:p>
          <a:p>
            <a:r>
              <a:rPr lang="en-US" sz="2400" cap="none" dirty="0"/>
              <a:t>Argonne nuclear materials research group</a:t>
            </a:r>
          </a:p>
          <a:p>
            <a:endParaRPr lang="en-US" dirty="0"/>
          </a:p>
        </p:txBody>
      </p:sp>
      <p:sp>
        <p:nvSpPr>
          <p:cNvPr id="3" name="Footer Placeholder 2">
            <a:extLst>
              <a:ext uri="{FF2B5EF4-FFF2-40B4-BE49-F238E27FC236}">
                <a16:creationId xmlns:a16="http://schemas.microsoft.com/office/drawing/2014/main" id="{17941CE1-D6DC-40C3-9FD0-CDA02758EA44}"/>
              </a:ext>
            </a:extLst>
          </p:cNvPr>
          <p:cNvSpPr>
            <a:spLocks noGrp="1"/>
          </p:cNvSpPr>
          <p:nvPr>
            <p:ph type="ftr" sz="quarter" idx="3"/>
          </p:nvPr>
        </p:nvSpPr>
        <p:spPr>
          <a:xfrm>
            <a:off x="1758918" y="4488688"/>
            <a:ext cx="8366760" cy="182880"/>
          </a:xfrm>
        </p:spPr>
        <p:txBody>
          <a:bodyPr/>
          <a:lstStyle/>
          <a:p>
            <a:pPr>
              <a:defRPr/>
            </a:pPr>
            <a:r>
              <a:rPr lang="en-US" dirty="0"/>
              <a:t>Jerry Nolen                 ATLAS-MUU-AMIS-XMAT                 FNAL Irradiation Station Workshop, June 18, 2021 </a:t>
            </a:r>
          </a:p>
        </p:txBody>
      </p:sp>
    </p:spTree>
    <p:extLst>
      <p:ext uri="{BB962C8B-B14F-4D97-AF65-F5344CB8AC3E}">
        <p14:creationId xmlns:p14="http://schemas.microsoft.com/office/powerpoint/2010/main" val="484362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gn="ctr"/>
            <a:r>
              <a:rPr lang="sv-SE" dirty="0"/>
              <a:t>the Argonne Tandem Linear </a:t>
            </a:r>
          </a:p>
          <a:p>
            <a:pPr algn="ctr"/>
            <a:r>
              <a:rPr lang="sv-SE" dirty="0"/>
              <a:t>Accelerator System (ATLAS)</a:t>
            </a:r>
            <a:endParaRPr lang="en-US" dirty="0"/>
          </a:p>
        </p:txBody>
      </p:sp>
    </p:spTree>
    <p:extLst>
      <p:ext uri="{BB962C8B-B14F-4D97-AF65-F5344CB8AC3E}">
        <p14:creationId xmlns:p14="http://schemas.microsoft.com/office/powerpoint/2010/main" val="2157894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04" y="736036"/>
            <a:ext cx="8247324" cy="4065457"/>
          </a:xfrm>
          <a:prstGeom prst="rect">
            <a:avLst/>
          </a:prstGeom>
        </p:spPr>
      </p:pic>
      <p:sp>
        <p:nvSpPr>
          <p:cNvPr id="2" name="Title 1"/>
          <p:cNvSpPr>
            <a:spLocks noGrp="1"/>
          </p:cNvSpPr>
          <p:nvPr>
            <p:ph type="title"/>
          </p:nvPr>
        </p:nvSpPr>
        <p:spPr>
          <a:xfrm>
            <a:off x="482790" y="89884"/>
            <a:ext cx="8514272" cy="357359"/>
          </a:xfrm>
        </p:spPr>
        <p:txBody>
          <a:bodyPr/>
          <a:lstStyle/>
          <a:p>
            <a:r>
              <a:rPr lang="en-US" sz="2600" cap="none" dirty="0">
                <a:solidFill>
                  <a:srgbClr val="0B1F8F"/>
                </a:solidFill>
              </a:rPr>
              <a:t>ATLAS: Argonne Tandem Linear Accelerator System</a:t>
            </a:r>
          </a:p>
        </p:txBody>
      </p:sp>
      <p:sp>
        <p:nvSpPr>
          <p:cNvPr id="31" name="Content Placeholder 2"/>
          <p:cNvSpPr>
            <a:spLocks noGrp="1"/>
          </p:cNvSpPr>
          <p:nvPr>
            <p:ph idx="1"/>
          </p:nvPr>
        </p:nvSpPr>
        <p:spPr>
          <a:xfrm>
            <a:off x="367271" y="515808"/>
            <a:ext cx="5219982" cy="1356122"/>
          </a:xfrm>
        </p:spPr>
        <p:txBody>
          <a:bodyPr/>
          <a:lstStyle/>
          <a:p>
            <a:pPr>
              <a:buFont typeface="Wingdings" pitchFamily="2" charset="2"/>
              <a:buChar char="ü"/>
            </a:pPr>
            <a:r>
              <a:rPr lang="en-US" altLang="en-US" sz="1400" b="1" dirty="0"/>
              <a:t>1</a:t>
            </a:r>
            <a:r>
              <a:rPr lang="en-US" altLang="en-US" sz="1400" b="1" baseline="30000" dirty="0"/>
              <a:t>st</a:t>
            </a:r>
            <a:r>
              <a:rPr lang="en-US" altLang="en-US" sz="1400" b="1" dirty="0"/>
              <a:t> Superconducting ion linac in the world</a:t>
            </a:r>
          </a:p>
          <a:p>
            <a:pPr>
              <a:buFont typeface="Wingdings" pitchFamily="2" charset="2"/>
              <a:buChar char="ü"/>
            </a:pPr>
            <a:r>
              <a:rPr lang="en-US" altLang="en-US" sz="1400" b="1" dirty="0"/>
              <a:t>It has been operating for over 35 years</a:t>
            </a:r>
          </a:p>
          <a:p>
            <a:pPr>
              <a:buFont typeface="Wingdings" pitchFamily="2" charset="2"/>
              <a:buChar char="ü"/>
            </a:pPr>
            <a:r>
              <a:rPr lang="en-US" altLang="en-US" sz="1400" b="1" dirty="0"/>
              <a:t>National user facility serving ~ 400 users per year</a:t>
            </a:r>
          </a:p>
          <a:p>
            <a:pPr>
              <a:buFont typeface="Wingdings" pitchFamily="2" charset="2"/>
              <a:buChar char="ü"/>
            </a:pPr>
            <a:r>
              <a:rPr lang="en-US" altLang="en-US" sz="1400" b="1" dirty="0"/>
              <a:t>1</a:t>
            </a:r>
            <a:r>
              <a:rPr lang="en-US" altLang="en-US" sz="1400" b="1" baseline="30000" dirty="0"/>
              <a:t>st</a:t>
            </a:r>
            <a:r>
              <a:rPr lang="en-US" altLang="en-US" sz="1400" b="1" dirty="0"/>
              <a:t> Multiple charge state acceleration demonstrated in 2000</a:t>
            </a:r>
          </a:p>
          <a:p>
            <a:pPr>
              <a:buFont typeface="Wingdings" pitchFamily="2" charset="2"/>
              <a:buChar char="ü"/>
            </a:pPr>
            <a:r>
              <a:rPr lang="en-US" altLang="en-US" sz="1400" b="1" dirty="0"/>
              <a:t>CARIBU: Pulsed beams of short-lived fission fragments beginning 2016 </a:t>
            </a:r>
          </a:p>
        </p:txBody>
      </p:sp>
      <p:sp>
        <p:nvSpPr>
          <p:cNvPr id="8" name="Slide Number Placeholder 4">
            <a:extLst>
              <a:ext uri="{FF2B5EF4-FFF2-40B4-BE49-F238E27FC236}">
                <a16:creationId xmlns:a16="http://schemas.microsoft.com/office/drawing/2014/main" id="{044ABF16-B7D7-4424-9792-B851509E8922}"/>
              </a:ext>
            </a:extLst>
          </p:cNvPr>
          <p:cNvSpPr txBox="1">
            <a:spLocks/>
          </p:cNvSpPr>
          <p:nvPr/>
        </p:nvSpPr>
        <p:spPr>
          <a:xfrm>
            <a:off x="8850124" y="4801493"/>
            <a:ext cx="293876" cy="175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FAAC5A-9C4F-4278-920D-DF2BAB595749}" type="slidenum">
              <a:rPr lang="en-US" sz="1000" smtClean="0"/>
              <a:pPr/>
              <a:t>4</a:t>
            </a:fld>
            <a:endParaRPr lang="en-US" sz="1000" dirty="0"/>
          </a:p>
        </p:txBody>
      </p:sp>
      <p:sp>
        <p:nvSpPr>
          <p:cNvPr id="6" name="Footer Placeholder 5">
            <a:extLst>
              <a:ext uri="{FF2B5EF4-FFF2-40B4-BE49-F238E27FC236}">
                <a16:creationId xmlns:a16="http://schemas.microsoft.com/office/drawing/2014/main" id="{8BA4A286-9E2D-4F1F-B6FA-C5CF6C644CDB}"/>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3" name="Slide Number Placeholder 2">
            <a:extLst>
              <a:ext uri="{FF2B5EF4-FFF2-40B4-BE49-F238E27FC236}">
                <a16:creationId xmlns:a16="http://schemas.microsoft.com/office/drawing/2014/main" id="{4C1F235D-BE1F-4E36-B783-353A84671371}"/>
              </a:ext>
            </a:extLst>
          </p:cNvPr>
          <p:cNvSpPr>
            <a:spLocks noGrp="1"/>
          </p:cNvSpPr>
          <p:nvPr>
            <p:ph type="sldNum" sz="quarter" idx="4"/>
          </p:nvPr>
        </p:nvSpPr>
        <p:spPr/>
        <p:txBody>
          <a:bodyPr/>
          <a:lstStyle/>
          <a:p>
            <a:pPr>
              <a:defRPr/>
            </a:pPr>
            <a:fld id="{8CCF38BD-E2A9-468B-8823-D10895954C82}" type="slidenum">
              <a:rPr lang="en-US" smtClean="0"/>
              <a:pPr>
                <a:defRPr/>
              </a:pPr>
              <a:t>4</a:t>
            </a:fld>
            <a:endParaRPr lang="en-US" dirty="0"/>
          </a:p>
        </p:txBody>
      </p:sp>
    </p:spTree>
    <p:extLst>
      <p:ext uri="{BB962C8B-B14F-4D97-AF65-F5344CB8AC3E}">
        <p14:creationId xmlns:p14="http://schemas.microsoft.com/office/powerpoint/2010/main" val="381095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a:spLocks noGrp="1"/>
          </p:cNvSpPr>
          <p:nvPr>
            <p:ph idx="1"/>
          </p:nvPr>
        </p:nvSpPr>
        <p:spPr>
          <a:xfrm>
            <a:off x="414068" y="797835"/>
            <a:ext cx="8557404" cy="694535"/>
          </a:xfrm>
        </p:spPr>
        <p:txBody>
          <a:bodyPr/>
          <a:lstStyle/>
          <a:p>
            <a:pPr marL="0" indent="0" algn="ctr">
              <a:buNone/>
            </a:pPr>
            <a:r>
              <a:rPr lang="en-US" altLang="en-US" sz="2000" i="1" dirty="0">
                <a:solidFill>
                  <a:srgbClr val="C00000"/>
                </a:solidFill>
              </a:rPr>
              <a:t>Simultaneous acceleration of multiply charged U-238 ions through a superconducting </a:t>
            </a:r>
            <a:r>
              <a:rPr lang="en-US" altLang="en-US" sz="2000" i="1" dirty="0" err="1">
                <a:solidFill>
                  <a:srgbClr val="C00000"/>
                </a:solidFill>
              </a:rPr>
              <a:t>linac</a:t>
            </a:r>
            <a:r>
              <a:rPr lang="en-US" altLang="en-US" sz="2000" i="1" dirty="0">
                <a:solidFill>
                  <a:srgbClr val="C00000"/>
                </a:solidFill>
              </a:rPr>
              <a:t> (</a:t>
            </a:r>
            <a:r>
              <a:rPr lang="en-US" altLang="en-US" sz="2000" i="1" u="sng" dirty="0">
                <a:solidFill>
                  <a:srgbClr val="C00000"/>
                </a:solidFill>
              </a:rPr>
              <a:t>ATLAS)</a:t>
            </a:r>
            <a:r>
              <a:rPr lang="en-US" altLang="en-US" sz="2000" i="1" dirty="0">
                <a:solidFill>
                  <a:srgbClr val="C00000"/>
                </a:solidFill>
              </a:rPr>
              <a:t>, P. </a:t>
            </a:r>
            <a:r>
              <a:rPr lang="en-US" altLang="en-US" sz="2000" i="1" dirty="0" err="1">
                <a:solidFill>
                  <a:srgbClr val="C00000"/>
                </a:solidFill>
              </a:rPr>
              <a:t>Ostroumov</a:t>
            </a:r>
            <a:r>
              <a:rPr lang="en-US" altLang="en-US" sz="2000" i="1" dirty="0">
                <a:solidFill>
                  <a:srgbClr val="C00000"/>
                </a:solidFill>
              </a:rPr>
              <a:t> et al, PRL 2001</a:t>
            </a:r>
            <a:endParaRPr lang="en-US" altLang="en-US" dirty="0"/>
          </a:p>
        </p:txBody>
      </p:sp>
      <p:pic>
        <p:nvPicPr>
          <p:cNvPr id="4" name="Picture 3"/>
          <p:cNvPicPr>
            <a:picLocks noChangeAspect="1"/>
          </p:cNvPicPr>
          <p:nvPr/>
        </p:nvPicPr>
        <p:blipFill rotWithShape="1">
          <a:blip r:embed="rId2"/>
          <a:srcRect l="5111" t="-1" r="5538" b="14409"/>
          <a:stretch/>
        </p:blipFill>
        <p:spPr>
          <a:xfrm>
            <a:off x="3597217" y="1971561"/>
            <a:ext cx="2468880" cy="1783080"/>
          </a:xfrm>
          <a:prstGeom prst="rect">
            <a:avLst/>
          </a:prstGeom>
        </p:spPr>
      </p:pic>
      <p:sp>
        <p:nvSpPr>
          <p:cNvPr id="2" name="Title 1"/>
          <p:cNvSpPr>
            <a:spLocks noGrp="1"/>
          </p:cNvSpPr>
          <p:nvPr>
            <p:ph type="title"/>
          </p:nvPr>
        </p:nvSpPr>
        <p:spPr>
          <a:xfrm>
            <a:off x="690112" y="110943"/>
            <a:ext cx="8281359" cy="475889"/>
          </a:xfrm>
        </p:spPr>
        <p:txBody>
          <a:bodyPr/>
          <a:lstStyle/>
          <a:p>
            <a:r>
              <a:rPr lang="en-US" cap="none" dirty="0">
                <a:solidFill>
                  <a:srgbClr val="0B1F8F"/>
                </a:solidFill>
              </a:rPr>
              <a:t>Simultaneous Multi-Charge State Acceleration</a:t>
            </a:r>
          </a:p>
        </p:txBody>
      </p:sp>
      <p:pic>
        <p:nvPicPr>
          <p:cNvPr id="6" name="Picture 5"/>
          <p:cNvPicPr>
            <a:picLocks noChangeAspect="1"/>
          </p:cNvPicPr>
          <p:nvPr/>
        </p:nvPicPr>
        <p:blipFill>
          <a:blip r:embed="rId3"/>
          <a:stretch>
            <a:fillRect/>
          </a:stretch>
        </p:blipFill>
        <p:spPr>
          <a:xfrm>
            <a:off x="241527" y="2051775"/>
            <a:ext cx="3426885" cy="1496715"/>
          </a:xfrm>
          <a:prstGeom prst="rect">
            <a:avLst/>
          </a:prstGeom>
        </p:spPr>
      </p:pic>
      <p:sp>
        <p:nvSpPr>
          <p:cNvPr id="16" name="TextBox 15"/>
          <p:cNvSpPr txBox="1"/>
          <p:nvPr/>
        </p:nvSpPr>
        <p:spPr>
          <a:xfrm>
            <a:off x="198397" y="1671479"/>
            <a:ext cx="3650876" cy="300082"/>
          </a:xfrm>
          <a:prstGeom prst="rect">
            <a:avLst/>
          </a:prstGeom>
          <a:noFill/>
        </p:spPr>
        <p:txBody>
          <a:bodyPr wrap="square" rtlCol="0">
            <a:spAutoFit/>
          </a:bodyPr>
          <a:lstStyle/>
          <a:p>
            <a:r>
              <a:rPr lang="en-US" sz="1350" baseline="30000" dirty="0">
                <a:solidFill>
                  <a:srgbClr val="0B1F8F"/>
                </a:solidFill>
              </a:rPr>
              <a:t>238</a:t>
            </a:r>
            <a:r>
              <a:rPr lang="en-US" sz="1350" dirty="0">
                <a:solidFill>
                  <a:srgbClr val="0B1F8F"/>
                </a:solidFill>
              </a:rPr>
              <a:t>U</a:t>
            </a:r>
            <a:r>
              <a:rPr lang="en-US" sz="1350" baseline="30000" dirty="0">
                <a:solidFill>
                  <a:srgbClr val="0B1F8F"/>
                </a:solidFill>
              </a:rPr>
              <a:t> </a:t>
            </a:r>
            <a:r>
              <a:rPr lang="en-US" sz="1350" dirty="0">
                <a:solidFill>
                  <a:srgbClr val="0B1F8F"/>
                </a:solidFill>
              </a:rPr>
              <a:t>from PII, stripped and injected to Booster</a:t>
            </a:r>
            <a:endParaRPr lang="en-US" sz="1350" baseline="30000" dirty="0">
              <a:solidFill>
                <a:srgbClr val="0B1F8F"/>
              </a:solidFill>
            </a:endParaRPr>
          </a:p>
        </p:txBody>
      </p:sp>
      <p:sp>
        <p:nvSpPr>
          <p:cNvPr id="17" name="TextBox 16"/>
          <p:cNvSpPr txBox="1"/>
          <p:nvPr/>
        </p:nvSpPr>
        <p:spPr>
          <a:xfrm>
            <a:off x="3368490" y="3759493"/>
            <a:ext cx="3150819" cy="276999"/>
          </a:xfrm>
          <a:prstGeom prst="rect">
            <a:avLst/>
          </a:prstGeom>
          <a:noFill/>
        </p:spPr>
        <p:txBody>
          <a:bodyPr wrap="square" rtlCol="0">
            <a:spAutoFit/>
          </a:bodyPr>
          <a:lstStyle/>
          <a:p>
            <a:r>
              <a:rPr lang="en-US" sz="1200" baseline="30000" dirty="0">
                <a:solidFill>
                  <a:srgbClr val="0B1F8F"/>
                </a:solidFill>
              </a:rPr>
              <a:t>238</a:t>
            </a:r>
            <a:r>
              <a:rPr lang="en-US" sz="1200" dirty="0">
                <a:solidFill>
                  <a:srgbClr val="0B1F8F"/>
                </a:solidFill>
              </a:rPr>
              <a:t>U Intensity distribution of accelerated</a:t>
            </a:r>
            <a:r>
              <a:rPr lang="en-US" sz="1200" baseline="30000" dirty="0">
                <a:solidFill>
                  <a:srgbClr val="0B1F8F"/>
                </a:solidFill>
              </a:rPr>
              <a:t> </a:t>
            </a:r>
            <a:r>
              <a:rPr lang="en-US" sz="1200" dirty="0">
                <a:solidFill>
                  <a:srgbClr val="0B1F8F"/>
                </a:solidFill>
              </a:rPr>
              <a:t>Q’s</a:t>
            </a:r>
            <a:endParaRPr lang="en-US" sz="1200" baseline="30000" dirty="0">
              <a:solidFill>
                <a:srgbClr val="0B1F8F"/>
              </a:solidFill>
            </a:endParaRPr>
          </a:p>
        </p:txBody>
      </p:sp>
      <p:sp>
        <p:nvSpPr>
          <p:cNvPr id="9" name="Slide Number Placeholder 4">
            <a:extLst>
              <a:ext uri="{FF2B5EF4-FFF2-40B4-BE49-F238E27FC236}">
                <a16:creationId xmlns:a16="http://schemas.microsoft.com/office/drawing/2014/main" id="{A93213DD-F4D1-4EFD-BB5F-ABDBFC483C3C}"/>
              </a:ext>
            </a:extLst>
          </p:cNvPr>
          <p:cNvSpPr txBox="1">
            <a:spLocks/>
          </p:cNvSpPr>
          <p:nvPr/>
        </p:nvSpPr>
        <p:spPr>
          <a:xfrm>
            <a:off x="8850124" y="4801493"/>
            <a:ext cx="293876" cy="175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FAAC5A-9C4F-4278-920D-DF2BAB595749}" type="slidenum">
              <a:rPr lang="en-US" sz="1000" smtClean="0"/>
              <a:pPr/>
              <a:t>5</a:t>
            </a:fld>
            <a:endParaRPr lang="en-US" sz="1000" dirty="0"/>
          </a:p>
        </p:txBody>
      </p:sp>
      <p:sp>
        <p:nvSpPr>
          <p:cNvPr id="10" name="Footer Placeholder 5">
            <a:extLst>
              <a:ext uri="{FF2B5EF4-FFF2-40B4-BE49-F238E27FC236}">
                <a16:creationId xmlns:a16="http://schemas.microsoft.com/office/drawing/2014/main" id="{BE671394-9554-4380-99D7-250DAA4F4E54}"/>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pic>
        <p:nvPicPr>
          <p:cNvPr id="3" name="Picture 2">
            <a:extLst>
              <a:ext uri="{FF2B5EF4-FFF2-40B4-BE49-F238E27FC236}">
                <a16:creationId xmlns:a16="http://schemas.microsoft.com/office/drawing/2014/main" id="{A0A24903-5B09-4569-8FBB-5AF3B3F8A8ED}"/>
              </a:ext>
            </a:extLst>
          </p:cNvPr>
          <p:cNvPicPr>
            <a:picLocks noChangeAspect="1"/>
          </p:cNvPicPr>
          <p:nvPr/>
        </p:nvPicPr>
        <p:blipFill>
          <a:blip r:embed="rId4"/>
          <a:stretch>
            <a:fillRect/>
          </a:stretch>
        </p:blipFill>
        <p:spPr>
          <a:xfrm>
            <a:off x="6118645" y="2085123"/>
            <a:ext cx="3035188" cy="1422744"/>
          </a:xfrm>
          <a:prstGeom prst="rect">
            <a:avLst/>
          </a:prstGeom>
        </p:spPr>
      </p:pic>
      <p:sp>
        <p:nvSpPr>
          <p:cNvPr id="11" name="TextBox 10">
            <a:extLst>
              <a:ext uri="{FF2B5EF4-FFF2-40B4-BE49-F238E27FC236}">
                <a16:creationId xmlns:a16="http://schemas.microsoft.com/office/drawing/2014/main" id="{61C2C45E-B946-4FAA-9F3A-5766ACC180AE}"/>
              </a:ext>
            </a:extLst>
          </p:cNvPr>
          <p:cNvSpPr txBox="1"/>
          <p:nvPr/>
        </p:nvSpPr>
        <p:spPr>
          <a:xfrm>
            <a:off x="6150966" y="1774776"/>
            <a:ext cx="2993034" cy="276999"/>
          </a:xfrm>
          <a:prstGeom prst="rect">
            <a:avLst/>
          </a:prstGeom>
          <a:noFill/>
        </p:spPr>
        <p:txBody>
          <a:bodyPr wrap="square" rtlCol="0">
            <a:spAutoFit/>
          </a:bodyPr>
          <a:lstStyle/>
          <a:p>
            <a:r>
              <a:rPr lang="en-US" sz="1200" dirty="0">
                <a:solidFill>
                  <a:srgbClr val="0B1F8F"/>
                </a:solidFill>
              </a:rPr>
              <a:t>Emittances &amp; Twiss parameters for # Q’s</a:t>
            </a:r>
            <a:endParaRPr lang="en-US" sz="1200" baseline="30000" dirty="0">
              <a:solidFill>
                <a:srgbClr val="0B1F8F"/>
              </a:solidFill>
            </a:endParaRPr>
          </a:p>
        </p:txBody>
      </p:sp>
      <p:sp>
        <p:nvSpPr>
          <p:cNvPr id="5" name="Slide Number Placeholder 4">
            <a:extLst>
              <a:ext uri="{FF2B5EF4-FFF2-40B4-BE49-F238E27FC236}">
                <a16:creationId xmlns:a16="http://schemas.microsoft.com/office/drawing/2014/main" id="{90844D65-D74F-4DC6-A220-08C436CC60EC}"/>
              </a:ext>
            </a:extLst>
          </p:cNvPr>
          <p:cNvSpPr>
            <a:spLocks noGrp="1"/>
          </p:cNvSpPr>
          <p:nvPr>
            <p:ph type="sldNum" sz="quarter" idx="4"/>
          </p:nvPr>
        </p:nvSpPr>
        <p:spPr/>
        <p:txBody>
          <a:bodyPr/>
          <a:lstStyle/>
          <a:p>
            <a:pPr>
              <a:defRPr/>
            </a:pPr>
            <a:fld id="{8CCF38BD-E2A9-468B-8823-D10895954C82}" type="slidenum">
              <a:rPr lang="en-US" smtClean="0"/>
              <a:pPr>
                <a:defRPr/>
              </a:pPr>
              <a:t>5</a:t>
            </a:fld>
            <a:endParaRPr lang="en-US" dirty="0"/>
          </a:p>
        </p:txBody>
      </p:sp>
      <p:sp>
        <p:nvSpPr>
          <p:cNvPr id="7" name="TextBox 6">
            <a:extLst>
              <a:ext uri="{FF2B5EF4-FFF2-40B4-BE49-F238E27FC236}">
                <a16:creationId xmlns:a16="http://schemas.microsoft.com/office/drawing/2014/main" id="{F84B1203-C8D7-4844-9703-6AB2C458BD4B}"/>
              </a:ext>
            </a:extLst>
          </p:cNvPr>
          <p:cNvSpPr txBox="1"/>
          <p:nvPr/>
        </p:nvSpPr>
        <p:spPr>
          <a:xfrm>
            <a:off x="317183" y="4086973"/>
            <a:ext cx="8836650" cy="646331"/>
          </a:xfrm>
          <a:prstGeom prst="rect">
            <a:avLst/>
          </a:prstGeom>
          <a:noFill/>
        </p:spPr>
        <p:txBody>
          <a:bodyPr wrap="none" rtlCol="0">
            <a:spAutoFit/>
          </a:bodyPr>
          <a:lstStyle/>
          <a:p>
            <a:pPr algn="ctr"/>
            <a:r>
              <a:rPr lang="en-US" dirty="0">
                <a:solidFill>
                  <a:srgbClr val="FF0000"/>
                </a:solidFill>
                <a:highlight>
                  <a:srgbClr val="FFFF00"/>
                </a:highlight>
              </a:rPr>
              <a:t>The broad acceptance of ATLAS together with pulsed beams from a charge breeder </a:t>
            </a:r>
          </a:p>
          <a:p>
            <a:pPr algn="ctr"/>
            <a:r>
              <a:rPr lang="en-US" dirty="0">
                <a:solidFill>
                  <a:srgbClr val="FF0000"/>
                </a:solidFill>
                <a:highlight>
                  <a:srgbClr val="FFFF00"/>
                </a:highlight>
              </a:rPr>
              <a:t>makes possible the delivery of “similar” m/q ion beams to 2 simultaneous users</a:t>
            </a:r>
          </a:p>
        </p:txBody>
      </p:sp>
    </p:spTree>
    <p:extLst>
      <p:ext uri="{BB962C8B-B14F-4D97-AF65-F5344CB8AC3E}">
        <p14:creationId xmlns:p14="http://schemas.microsoft.com/office/powerpoint/2010/main" val="239801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gn="ctr"/>
            <a:r>
              <a:rPr lang="sv-SE" dirty="0"/>
              <a:t>the concept of the </a:t>
            </a:r>
          </a:p>
          <a:p>
            <a:pPr algn="ctr"/>
            <a:r>
              <a:rPr lang="sv-SE" dirty="0"/>
              <a:t>ATLAS Multi-user upgrade</a:t>
            </a:r>
            <a:endParaRPr lang="en-US" dirty="0"/>
          </a:p>
        </p:txBody>
      </p:sp>
    </p:spTree>
    <p:extLst>
      <p:ext uri="{BB962C8B-B14F-4D97-AF65-F5344CB8AC3E}">
        <p14:creationId xmlns:p14="http://schemas.microsoft.com/office/powerpoint/2010/main" val="239194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fld id="{AEFAAC5A-9C4F-4278-920D-DF2BAB595749}" type="slidenum">
              <a:rPr lang="en-US" smtClean="0"/>
              <a:pPr/>
              <a:t>7</a:t>
            </a:fld>
            <a:endParaRPr lang="en-US" dirty="0"/>
          </a:p>
        </p:txBody>
      </p:sp>
      <p:sp>
        <p:nvSpPr>
          <p:cNvPr id="4" name="Content Placeholder 3"/>
          <p:cNvSpPr>
            <a:spLocks noGrp="1"/>
          </p:cNvSpPr>
          <p:nvPr>
            <p:ph idx="1"/>
          </p:nvPr>
        </p:nvSpPr>
        <p:spPr>
          <a:xfrm>
            <a:off x="240632" y="733244"/>
            <a:ext cx="8903367" cy="3847381"/>
          </a:xfrm>
        </p:spPr>
        <p:txBody>
          <a:bodyPr/>
          <a:lstStyle/>
          <a:p>
            <a:pPr marL="329184" indent="-329184">
              <a:spcBef>
                <a:spcPct val="0"/>
              </a:spcBef>
              <a:spcAft>
                <a:spcPts val="600"/>
              </a:spcAft>
              <a:buFont typeface="Wingdings" panose="05000000000000000000" pitchFamily="2" charset="2"/>
              <a:buChar char="q"/>
              <a:defRPr/>
            </a:pPr>
            <a:r>
              <a:rPr lang="en-US" altLang="en-US" dirty="0"/>
              <a:t>The Need</a:t>
            </a:r>
            <a:endParaRPr lang="en-US" altLang="en-US" dirty="0">
              <a:sym typeface="Wingdings" panose="05000000000000000000" pitchFamily="2" charset="2"/>
            </a:endParaRPr>
          </a:p>
          <a:p>
            <a:pPr marL="690562" lvl="1" indent="-342900">
              <a:spcBef>
                <a:spcPct val="0"/>
              </a:spcBef>
              <a:buFont typeface="Courier New" panose="02070309020205020404" pitchFamily="49" charset="0"/>
              <a:buChar char="o"/>
              <a:defRPr/>
            </a:pPr>
            <a:r>
              <a:rPr lang="en-US" altLang="en-US" dirty="0">
                <a:sym typeface="Wingdings" panose="05000000000000000000" pitchFamily="2" charset="2"/>
              </a:rPr>
              <a:t>Significant competition &amp; increased pressure on ATLAS beam time</a:t>
            </a:r>
            <a:endParaRPr lang="en-US" altLang="en-US" dirty="0"/>
          </a:p>
          <a:p>
            <a:pPr marL="690562" lvl="1" indent="-342900">
              <a:spcBef>
                <a:spcPct val="0"/>
              </a:spcBef>
              <a:buFont typeface="Courier New" panose="02070309020205020404" pitchFamily="49" charset="0"/>
              <a:buChar char="o"/>
              <a:defRPr/>
            </a:pPr>
            <a:r>
              <a:rPr lang="en-US" altLang="en-US" dirty="0"/>
              <a:t>Increasing demand for longer experiments (&gt; 1 week)</a:t>
            </a:r>
          </a:p>
          <a:p>
            <a:pPr marL="690562" lvl="1" indent="-342900">
              <a:spcBef>
                <a:spcPct val="0"/>
              </a:spcBef>
              <a:buFont typeface="Courier New" panose="02070309020205020404" pitchFamily="49" charset="0"/>
              <a:buChar char="o"/>
              <a:defRPr/>
            </a:pPr>
            <a:r>
              <a:rPr lang="en-US" altLang="en-US" dirty="0"/>
              <a:t>Examples: Low intensity radioactive beams &amp; low cross section reaction channels</a:t>
            </a:r>
          </a:p>
          <a:p>
            <a:pPr marL="690562" lvl="1" indent="-342900">
              <a:spcBef>
                <a:spcPct val="0"/>
              </a:spcBef>
              <a:buFont typeface="Courier New" panose="02070309020205020404" pitchFamily="49" charset="0"/>
              <a:buChar char="o"/>
              <a:defRPr/>
            </a:pPr>
            <a:r>
              <a:rPr lang="en-US" altLang="en-US" dirty="0"/>
              <a:t>Requested beam time significantly exceeds ATLAS’s ~ 6000 hours/year</a:t>
            </a:r>
          </a:p>
          <a:p>
            <a:pPr marL="690562" lvl="1" indent="-342900">
              <a:spcBef>
                <a:spcPct val="0"/>
              </a:spcBef>
              <a:buFont typeface="Courier New" panose="02070309020205020404" pitchFamily="49" charset="0"/>
              <a:buChar char="o"/>
              <a:defRPr/>
            </a:pPr>
            <a:r>
              <a:rPr lang="en-US" altLang="en-US" dirty="0"/>
              <a:t>ATLAS PAC is typically over-subscribed by a factor of 2-3 …</a:t>
            </a:r>
          </a:p>
          <a:p>
            <a:pPr marL="329184" indent="-329184">
              <a:spcBef>
                <a:spcPct val="0"/>
              </a:spcBef>
              <a:buFont typeface="Wingdings" panose="05000000000000000000" pitchFamily="2" charset="2"/>
              <a:buChar char="q"/>
              <a:defRPr/>
            </a:pPr>
            <a:endParaRPr lang="en-US" altLang="en-US" sz="2000" dirty="0"/>
          </a:p>
          <a:p>
            <a:pPr marL="329184" indent="-329184">
              <a:spcBef>
                <a:spcPct val="0"/>
              </a:spcBef>
              <a:spcAft>
                <a:spcPts val="600"/>
              </a:spcAft>
              <a:buFont typeface="Wingdings" panose="05000000000000000000" pitchFamily="2" charset="2"/>
              <a:buChar char="q"/>
              <a:defRPr/>
            </a:pPr>
            <a:r>
              <a:rPr lang="en-US" altLang="en-US" dirty="0"/>
              <a:t>The Purpose</a:t>
            </a:r>
          </a:p>
          <a:p>
            <a:pPr marL="690562" lvl="1" indent="-342900">
              <a:spcBef>
                <a:spcPct val="0"/>
              </a:spcBef>
              <a:buFont typeface="Courier New" panose="02070309020205020404" pitchFamily="49" charset="0"/>
              <a:buChar char="o"/>
              <a:defRPr/>
            </a:pPr>
            <a:r>
              <a:rPr lang="en-US" altLang="en-US" dirty="0"/>
              <a:t>Relieve pressure on beam time and accomplish more physics by serving two users at a time, allow more time for some applications (such as AMIS)</a:t>
            </a:r>
          </a:p>
          <a:p>
            <a:pPr marL="690562" lvl="1" indent="-342900">
              <a:spcBef>
                <a:spcPct val="0"/>
              </a:spcBef>
              <a:buFont typeface="Courier New" panose="02070309020205020404" pitchFamily="49" charset="0"/>
              <a:buChar char="o"/>
              <a:defRPr/>
            </a:pPr>
            <a:r>
              <a:rPr lang="en-US" altLang="en-US" dirty="0"/>
              <a:t>When running CARIBU Beams, the machine is “empty” ~ 90% of the time while operating CW </a:t>
            </a:r>
            <a:r>
              <a:rPr lang="en-US" altLang="en-US" dirty="0">
                <a:sym typeface="Wingdings" panose="05000000000000000000" pitchFamily="2" charset="2"/>
              </a:rPr>
              <a:t> Take advantage of that time (Economical!)</a:t>
            </a:r>
            <a:endParaRPr lang="en-US" altLang="en-US" dirty="0"/>
          </a:p>
        </p:txBody>
      </p:sp>
      <p:sp>
        <p:nvSpPr>
          <p:cNvPr id="6" name="Footer Placeholder 5">
            <a:extLst>
              <a:ext uri="{FF2B5EF4-FFF2-40B4-BE49-F238E27FC236}">
                <a16:creationId xmlns:a16="http://schemas.microsoft.com/office/drawing/2014/main" id="{36448DE7-2456-4F26-A44E-CE785B47ED8C}"/>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7" name="Title 1">
            <a:extLst>
              <a:ext uri="{FF2B5EF4-FFF2-40B4-BE49-F238E27FC236}">
                <a16:creationId xmlns:a16="http://schemas.microsoft.com/office/drawing/2014/main" id="{56DC86B0-675C-4255-98E8-F470E766BC8E}"/>
              </a:ext>
            </a:extLst>
          </p:cNvPr>
          <p:cNvSpPr txBox="1">
            <a:spLocks/>
          </p:cNvSpPr>
          <p:nvPr/>
        </p:nvSpPr>
        <p:spPr>
          <a:xfrm>
            <a:off x="911497" y="86118"/>
            <a:ext cx="7665148"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The Need &amp; Purpose of the ATLAS MUU</a:t>
            </a:r>
          </a:p>
        </p:txBody>
      </p:sp>
    </p:spTree>
    <p:extLst>
      <p:ext uri="{BB962C8B-B14F-4D97-AF65-F5344CB8AC3E}">
        <p14:creationId xmlns:p14="http://schemas.microsoft.com/office/powerpoint/2010/main" val="2761133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fld id="{AEFAAC5A-9C4F-4278-920D-DF2BAB595749}" type="slidenum">
              <a:rPr lang="en-US" smtClean="0"/>
              <a:pPr/>
              <a:t>8</a:t>
            </a:fld>
            <a:endParaRPr lang="en-US" dirty="0"/>
          </a:p>
        </p:txBody>
      </p:sp>
      <p:sp>
        <p:nvSpPr>
          <p:cNvPr id="3" name="Content Placeholder 2"/>
          <p:cNvSpPr>
            <a:spLocks noGrp="1"/>
          </p:cNvSpPr>
          <p:nvPr>
            <p:ph idx="1"/>
          </p:nvPr>
        </p:nvSpPr>
        <p:spPr>
          <a:xfrm>
            <a:off x="439949" y="3071909"/>
            <a:ext cx="8372901" cy="1643411"/>
          </a:xfrm>
        </p:spPr>
        <p:txBody>
          <a:bodyPr/>
          <a:lstStyle/>
          <a:p>
            <a:pPr marL="228600" indent="-228600">
              <a:buFont typeface="Wingdings" pitchFamily="2" charset="2"/>
              <a:buChar char="ü"/>
            </a:pPr>
            <a:r>
              <a:rPr lang="en-US" altLang="en-US" kern="0" dirty="0"/>
              <a:t>EBIS beam is typically ~1 </a:t>
            </a:r>
            <a:r>
              <a:rPr lang="en-US" altLang="en-US" kern="0" dirty="0" err="1"/>
              <a:t>ms</a:t>
            </a:r>
            <a:r>
              <a:rPr lang="en-US" altLang="en-US" kern="0" dirty="0"/>
              <a:t> pulse up to 30 Hz repetition rate </a:t>
            </a:r>
            <a:r>
              <a:rPr lang="en-US" altLang="en-US" kern="0" dirty="0">
                <a:sym typeface="Wingdings" pitchFamily="2" charset="2"/>
              </a:rPr>
              <a:t> ~ 3 % DF</a:t>
            </a:r>
          </a:p>
          <a:p>
            <a:pPr marL="228600" indent="-228600">
              <a:buFont typeface="Wingdings" pitchFamily="2" charset="2"/>
              <a:buChar char="ü"/>
            </a:pPr>
            <a:r>
              <a:rPr lang="en-US" altLang="en-US" kern="0" dirty="0">
                <a:sym typeface="Wingdings" pitchFamily="2" charset="2"/>
              </a:rPr>
              <a:t>DC beam from ECR could be injected into ATLAS in the remaining ~ 97% DF</a:t>
            </a:r>
          </a:p>
          <a:p>
            <a:pPr marL="228600" indent="-228600">
              <a:buFont typeface="Wingdings" pitchFamily="2" charset="2"/>
              <a:buChar char="ü"/>
            </a:pPr>
            <a:r>
              <a:rPr lang="en-US" altLang="en-US" kern="0" dirty="0">
                <a:sym typeface="Wingdings" pitchFamily="2" charset="2"/>
              </a:rPr>
              <a:t>Considering 2 x 1 </a:t>
            </a:r>
            <a:r>
              <a:rPr lang="en-US" altLang="en-US" kern="0" dirty="0" err="1">
                <a:sym typeface="Wingdings" pitchFamily="2" charset="2"/>
              </a:rPr>
              <a:t>ms</a:t>
            </a:r>
            <a:r>
              <a:rPr lang="en-US" altLang="en-US" kern="0" dirty="0">
                <a:sym typeface="Wingdings" pitchFamily="2" charset="2"/>
              </a:rPr>
              <a:t> switching time, the useful ECR duty cycle can be ~ 90% </a:t>
            </a:r>
            <a:endParaRPr lang="en-US" altLang="en-US" kern="0" dirty="0"/>
          </a:p>
          <a:p>
            <a:pPr marL="228600" indent="-228600">
              <a:buFont typeface="Wingdings" pitchFamily="2" charset="2"/>
              <a:buChar char="ü"/>
            </a:pPr>
            <a:r>
              <a:rPr lang="en-US" altLang="en-US" kern="0" dirty="0"/>
              <a:t>CARIBU beams are typically charge-bred to corresponding A/q ≥ 4, ATLAS accelerates beams with A/q ratios ≤ 7 </a:t>
            </a:r>
            <a:r>
              <a:rPr lang="en-US" altLang="en-US" kern="0" dirty="0">
                <a:sym typeface="Wingdings" panose="05000000000000000000" pitchFamily="2" charset="2"/>
              </a:rPr>
              <a:t> </a:t>
            </a:r>
            <a:r>
              <a:rPr lang="en-US" altLang="en-US" kern="0" dirty="0"/>
              <a:t>The useful range of A/q overlap is 4-7</a:t>
            </a:r>
          </a:p>
        </p:txBody>
      </p:sp>
      <p:sp>
        <p:nvSpPr>
          <p:cNvPr id="7" name="Rectangle 6"/>
          <p:cNvSpPr>
            <a:spLocks noChangeArrowheads="1"/>
          </p:cNvSpPr>
          <p:nvPr/>
        </p:nvSpPr>
        <p:spPr bwMode="auto">
          <a:xfrm>
            <a:off x="4439737" y="1503435"/>
            <a:ext cx="1163637" cy="434975"/>
          </a:xfrm>
          <a:prstGeom prst="rect">
            <a:avLst/>
          </a:prstGeom>
          <a:noFill/>
          <a:ln w="25400"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8" name="Rectangle 37"/>
          <p:cNvSpPr>
            <a:spLocks noChangeArrowheads="1"/>
          </p:cNvSpPr>
          <p:nvPr/>
        </p:nvSpPr>
        <p:spPr bwMode="auto">
          <a:xfrm>
            <a:off x="5927224" y="1503435"/>
            <a:ext cx="1162050" cy="434975"/>
          </a:xfrm>
          <a:prstGeom prst="rect">
            <a:avLst/>
          </a:prstGeom>
          <a:noFill/>
          <a:ln w="25400"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9" name="Rectangle 38"/>
          <p:cNvSpPr>
            <a:spLocks noChangeArrowheads="1"/>
          </p:cNvSpPr>
          <p:nvPr/>
        </p:nvSpPr>
        <p:spPr bwMode="auto">
          <a:xfrm>
            <a:off x="7411537" y="1503435"/>
            <a:ext cx="1160462" cy="434975"/>
          </a:xfrm>
          <a:prstGeom prst="rect">
            <a:avLst/>
          </a:prstGeom>
          <a:noFill/>
          <a:ln w="25400"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10" name="Rectangle 40"/>
          <p:cNvSpPr>
            <a:spLocks noChangeArrowheads="1"/>
          </p:cNvSpPr>
          <p:nvPr/>
        </p:nvSpPr>
        <p:spPr bwMode="auto">
          <a:xfrm>
            <a:off x="5686008" y="657131"/>
            <a:ext cx="122237" cy="4333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11" name="Rectangle 41"/>
          <p:cNvSpPr>
            <a:spLocks noChangeArrowheads="1"/>
          </p:cNvSpPr>
          <p:nvPr/>
        </p:nvSpPr>
        <p:spPr bwMode="auto">
          <a:xfrm>
            <a:off x="4200108" y="657131"/>
            <a:ext cx="123825" cy="4333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12" name="Rectangle 42"/>
          <p:cNvSpPr>
            <a:spLocks noChangeArrowheads="1"/>
          </p:cNvSpPr>
          <p:nvPr/>
        </p:nvSpPr>
        <p:spPr bwMode="auto">
          <a:xfrm>
            <a:off x="7170320" y="657131"/>
            <a:ext cx="123825" cy="4333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cxnSp>
        <p:nvCxnSpPr>
          <p:cNvPr id="13" name="Straight Connector 33"/>
          <p:cNvCxnSpPr>
            <a:cxnSpLocks noChangeShapeType="1"/>
          </p:cNvCxnSpPr>
          <p:nvPr/>
        </p:nvCxnSpPr>
        <p:spPr bwMode="auto">
          <a:xfrm>
            <a:off x="3761958" y="1090518"/>
            <a:ext cx="5246687"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2"/>
          <p:cNvCxnSpPr>
            <a:cxnSpLocks noChangeShapeType="1"/>
          </p:cNvCxnSpPr>
          <p:nvPr/>
        </p:nvCxnSpPr>
        <p:spPr bwMode="auto">
          <a:xfrm>
            <a:off x="3938087" y="1938410"/>
            <a:ext cx="5140325"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Box 44"/>
          <p:cNvSpPr txBox="1">
            <a:spLocks noChangeArrowheads="1"/>
          </p:cNvSpPr>
          <p:nvPr/>
        </p:nvSpPr>
        <p:spPr bwMode="auto">
          <a:xfrm>
            <a:off x="8632408" y="1097549"/>
            <a:ext cx="3762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t>t</a:t>
            </a:r>
          </a:p>
        </p:txBody>
      </p:sp>
      <p:sp>
        <p:nvSpPr>
          <p:cNvPr id="16" name="Rectangle 8"/>
          <p:cNvSpPr>
            <a:spLocks noChangeArrowheads="1"/>
          </p:cNvSpPr>
          <p:nvPr/>
        </p:nvSpPr>
        <p:spPr bwMode="auto">
          <a:xfrm>
            <a:off x="4455779" y="2395862"/>
            <a:ext cx="1152525" cy="434975"/>
          </a:xfrm>
          <a:prstGeom prst="rect">
            <a:avLst/>
          </a:prstGeom>
          <a:noFill/>
          <a:ln w="25400"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17" name="Rectangle 37"/>
          <p:cNvSpPr>
            <a:spLocks noChangeArrowheads="1"/>
          </p:cNvSpPr>
          <p:nvPr/>
        </p:nvSpPr>
        <p:spPr bwMode="auto">
          <a:xfrm>
            <a:off x="5932154" y="2395862"/>
            <a:ext cx="1162050" cy="434975"/>
          </a:xfrm>
          <a:prstGeom prst="rect">
            <a:avLst/>
          </a:prstGeom>
          <a:noFill/>
          <a:ln w="25400"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18" name="Rectangle 38"/>
          <p:cNvSpPr>
            <a:spLocks noChangeArrowheads="1"/>
          </p:cNvSpPr>
          <p:nvPr/>
        </p:nvSpPr>
        <p:spPr bwMode="auto">
          <a:xfrm>
            <a:off x="7416466" y="2395862"/>
            <a:ext cx="1160463" cy="434975"/>
          </a:xfrm>
          <a:prstGeom prst="rect">
            <a:avLst/>
          </a:prstGeom>
          <a:noFill/>
          <a:ln w="25400"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cxnSp>
        <p:nvCxnSpPr>
          <p:cNvPr id="19" name="Straight Connector 2"/>
          <p:cNvCxnSpPr>
            <a:cxnSpLocks noChangeShapeType="1"/>
          </p:cNvCxnSpPr>
          <p:nvPr/>
        </p:nvCxnSpPr>
        <p:spPr bwMode="auto">
          <a:xfrm>
            <a:off x="3943016" y="2838774"/>
            <a:ext cx="5138738"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Rectangle 40"/>
          <p:cNvSpPr>
            <a:spLocks noChangeArrowheads="1"/>
          </p:cNvSpPr>
          <p:nvPr/>
        </p:nvSpPr>
        <p:spPr bwMode="auto">
          <a:xfrm>
            <a:off x="5698791" y="2402212"/>
            <a:ext cx="122238" cy="431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21" name="Rectangle 41"/>
          <p:cNvSpPr>
            <a:spLocks noChangeArrowheads="1"/>
          </p:cNvSpPr>
          <p:nvPr/>
        </p:nvSpPr>
        <p:spPr bwMode="auto">
          <a:xfrm>
            <a:off x="4212891" y="2402212"/>
            <a:ext cx="123825" cy="431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22" name="Rectangle 42"/>
          <p:cNvSpPr>
            <a:spLocks noChangeArrowheads="1"/>
          </p:cNvSpPr>
          <p:nvPr/>
        </p:nvSpPr>
        <p:spPr bwMode="auto">
          <a:xfrm>
            <a:off x="7183104" y="2402212"/>
            <a:ext cx="123825" cy="431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23" name="TextBox 9"/>
          <p:cNvSpPr txBox="1">
            <a:spLocks noChangeArrowheads="1"/>
          </p:cNvSpPr>
          <p:nvPr/>
        </p:nvSpPr>
        <p:spPr bwMode="auto">
          <a:xfrm>
            <a:off x="8700587" y="1923896"/>
            <a:ext cx="377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t>t</a:t>
            </a:r>
          </a:p>
        </p:txBody>
      </p:sp>
      <p:sp>
        <p:nvSpPr>
          <p:cNvPr id="24" name="TextBox 48"/>
          <p:cNvSpPr txBox="1">
            <a:spLocks noChangeArrowheads="1"/>
          </p:cNvSpPr>
          <p:nvPr/>
        </p:nvSpPr>
        <p:spPr bwMode="auto">
          <a:xfrm>
            <a:off x="291007" y="692056"/>
            <a:ext cx="3912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2000" b="1" dirty="0">
                <a:solidFill>
                  <a:srgbClr val="FF0000"/>
                </a:solidFill>
              </a:rPr>
              <a:t>Radioactive ions from CARIBU-EBIS</a:t>
            </a:r>
          </a:p>
        </p:txBody>
      </p:sp>
      <p:sp>
        <p:nvSpPr>
          <p:cNvPr id="25" name="TextBox 10"/>
          <p:cNvSpPr txBox="1">
            <a:spLocks noChangeArrowheads="1"/>
          </p:cNvSpPr>
          <p:nvPr/>
        </p:nvSpPr>
        <p:spPr bwMode="auto">
          <a:xfrm>
            <a:off x="309517" y="1568976"/>
            <a:ext cx="3107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2000" b="1" dirty="0">
                <a:solidFill>
                  <a:srgbClr val="0000FF"/>
                </a:solidFill>
              </a:rPr>
              <a:t>Stable ions from ATLAS-ECR</a:t>
            </a:r>
          </a:p>
        </p:txBody>
      </p:sp>
      <p:sp>
        <p:nvSpPr>
          <p:cNvPr id="26" name="TextBox 10"/>
          <p:cNvSpPr txBox="1">
            <a:spLocks noChangeArrowheads="1"/>
          </p:cNvSpPr>
          <p:nvPr/>
        </p:nvSpPr>
        <p:spPr bwMode="auto">
          <a:xfrm>
            <a:off x="309229" y="2472062"/>
            <a:ext cx="2960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2000" b="1" dirty="0">
                <a:solidFill>
                  <a:schemeClr val="tx1">
                    <a:lumMod val="50000"/>
                  </a:schemeClr>
                </a:solidFill>
              </a:rPr>
              <a:t>Combined beam structure</a:t>
            </a:r>
          </a:p>
        </p:txBody>
      </p:sp>
      <p:sp>
        <p:nvSpPr>
          <p:cNvPr id="27" name="TextBox 46"/>
          <p:cNvSpPr txBox="1">
            <a:spLocks noChangeArrowheads="1"/>
          </p:cNvSpPr>
          <p:nvPr/>
        </p:nvSpPr>
        <p:spPr bwMode="auto">
          <a:xfrm>
            <a:off x="5513874" y="1115918"/>
            <a:ext cx="1833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600" b="1" dirty="0">
                <a:solidFill>
                  <a:srgbClr val="FF0000"/>
                </a:solidFill>
              </a:rPr>
              <a:t>~ 3% Duty Factor</a:t>
            </a:r>
          </a:p>
        </p:txBody>
      </p:sp>
      <p:sp>
        <p:nvSpPr>
          <p:cNvPr id="28" name="TextBox 45"/>
          <p:cNvSpPr txBox="1">
            <a:spLocks noChangeArrowheads="1"/>
          </p:cNvSpPr>
          <p:nvPr/>
        </p:nvSpPr>
        <p:spPr bwMode="auto">
          <a:xfrm>
            <a:off x="5470024" y="1960635"/>
            <a:ext cx="179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600" b="1" dirty="0">
                <a:solidFill>
                  <a:srgbClr val="0000FF"/>
                </a:solidFill>
              </a:rPr>
              <a:t>~ 90 % Duty Factor</a:t>
            </a:r>
          </a:p>
        </p:txBody>
      </p:sp>
      <p:sp>
        <p:nvSpPr>
          <p:cNvPr id="29" name="TextBox 9"/>
          <p:cNvSpPr txBox="1">
            <a:spLocks noChangeArrowheads="1"/>
          </p:cNvSpPr>
          <p:nvPr/>
        </p:nvSpPr>
        <p:spPr bwMode="auto">
          <a:xfrm>
            <a:off x="8714648" y="2827590"/>
            <a:ext cx="3762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t>t</a:t>
            </a:r>
          </a:p>
        </p:txBody>
      </p:sp>
      <p:sp>
        <p:nvSpPr>
          <p:cNvPr id="30" name="Footer Placeholder 5">
            <a:extLst>
              <a:ext uri="{FF2B5EF4-FFF2-40B4-BE49-F238E27FC236}">
                <a16:creationId xmlns:a16="http://schemas.microsoft.com/office/drawing/2014/main" id="{4B21A0BF-B7C1-40C4-8BF2-9E6C9737D4D6}"/>
              </a:ext>
            </a:extLst>
          </p:cNvPr>
          <p:cNvSpPr>
            <a:spLocks noGrp="1" noChangeArrowheads="1"/>
          </p:cNvSpPr>
          <p:nvPr>
            <p:ph type="ftr" sz="quarter" idx="3"/>
          </p:nvPr>
        </p:nvSpPr>
        <p:spPr bwMode="auto">
          <a:xfrm>
            <a:off x="1872885" y="4810538"/>
            <a:ext cx="6142030" cy="2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pPr>
              <a:defRPr/>
            </a:pPr>
            <a:r>
              <a:rPr lang="en-US"/>
              <a:t>Jerry Nolen                 ATLAS-MUU-AMIS-XMAT                 FNAL Irradiation Station Workshop, June 18, 2021 </a:t>
            </a:r>
            <a:endParaRPr lang="en-US" dirty="0"/>
          </a:p>
        </p:txBody>
      </p:sp>
      <p:sp>
        <p:nvSpPr>
          <p:cNvPr id="31" name="Title 1">
            <a:extLst>
              <a:ext uri="{FF2B5EF4-FFF2-40B4-BE49-F238E27FC236}">
                <a16:creationId xmlns:a16="http://schemas.microsoft.com/office/drawing/2014/main" id="{A005389B-B984-42BE-8A3A-7CCA6C330E87}"/>
              </a:ext>
            </a:extLst>
          </p:cNvPr>
          <p:cNvSpPr txBox="1">
            <a:spLocks/>
          </p:cNvSpPr>
          <p:nvPr/>
        </p:nvSpPr>
        <p:spPr>
          <a:xfrm>
            <a:off x="967260" y="34504"/>
            <a:ext cx="7665148" cy="475889"/>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cap="none" dirty="0">
                <a:solidFill>
                  <a:srgbClr val="0B1F8F"/>
                </a:solidFill>
              </a:rPr>
              <a:t>The Opportunity with Pulsed CARIBU-EBIS</a:t>
            </a:r>
          </a:p>
        </p:txBody>
      </p:sp>
    </p:spTree>
    <p:extLst>
      <p:ext uri="{BB962C8B-B14F-4D97-AF65-F5344CB8AC3E}">
        <p14:creationId xmlns:p14="http://schemas.microsoft.com/office/powerpoint/2010/main" val="263686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_ANL_\ATLAS\Images\RP071701-r3.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07" t="13050" r="3746" b="25390"/>
          <a:stretch/>
        </p:blipFill>
        <p:spPr bwMode="auto">
          <a:xfrm>
            <a:off x="2373118" y="1858185"/>
            <a:ext cx="5588078" cy="28599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2908" y="24973"/>
            <a:ext cx="6462656" cy="440953"/>
          </a:xfrm>
        </p:spPr>
        <p:txBody>
          <a:bodyPr/>
          <a:lstStyle/>
          <a:p>
            <a:r>
              <a:rPr lang="en-US" dirty="0"/>
              <a:t>ATLAS Multi-User Upgrade</a:t>
            </a:r>
          </a:p>
        </p:txBody>
      </p:sp>
      <p:sp>
        <p:nvSpPr>
          <p:cNvPr id="37" name="Content Placeholder 36"/>
          <p:cNvSpPr>
            <a:spLocks noGrp="1"/>
          </p:cNvSpPr>
          <p:nvPr>
            <p:ph idx="1"/>
          </p:nvPr>
        </p:nvSpPr>
        <p:spPr>
          <a:xfrm>
            <a:off x="781874" y="584733"/>
            <a:ext cx="8431304" cy="3874041"/>
          </a:xfrm>
        </p:spPr>
        <p:txBody>
          <a:bodyPr/>
          <a:lstStyle/>
          <a:p>
            <a:r>
              <a:rPr lang="en-US" dirty="0"/>
              <a:t>EBIS beams represents 1-3% duty factor</a:t>
            </a:r>
          </a:p>
          <a:p>
            <a:r>
              <a:rPr lang="en-US" dirty="0"/>
              <a:t>Interleave pulsed EBIS beam with continuous ECR beam</a:t>
            </a:r>
          </a:p>
          <a:p>
            <a:pPr lvl="1"/>
            <a:r>
              <a:rPr lang="en-US" dirty="0"/>
              <a:t>Enables delivery of beams to 2 users with nearly no loss of intensity</a:t>
            </a:r>
          </a:p>
        </p:txBody>
      </p:sp>
      <p:sp>
        <p:nvSpPr>
          <p:cNvPr id="4" name="Slide Number Placeholder 3"/>
          <p:cNvSpPr>
            <a:spLocks noGrp="1"/>
          </p:cNvSpPr>
          <p:nvPr>
            <p:ph type="sldNum" sz="quarter" idx="13"/>
          </p:nvPr>
        </p:nvSpPr>
        <p:spPr>
          <a:xfrm>
            <a:off x="4400550" y="4580962"/>
            <a:ext cx="342900" cy="137160"/>
          </a:xfrm>
        </p:spPr>
        <p:txBody>
          <a:bodyPr/>
          <a:lstStyle/>
          <a:p>
            <a:fld id="{AEFAAC5A-9C4F-4278-920D-DF2BAB595749}" type="slidenum">
              <a:rPr lang="en-US" smtClean="0"/>
              <a:pPr/>
              <a:t>9</a:t>
            </a:fld>
            <a:endParaRPr lang="en-US" dirty="0"/>
          </a:p>
        </p:txBody>
      </p:sp>
      <p:sp>
        <p:nvSpPr>
          <p:cNvPr id="6" name="TextBox 9"/>
          <p:cNvSpPr txBox="1">
            <a:spLocks noChangeArrowheads="1"/>
          </p:cNvSpPr>
          <p:nvPr/>
        </p:nvSpPr>
        <p:spPr bwMode="auto">
          <a:xfrm>
            <a:off x="4924783" y="2556633"/>
            <a:ext cx="24237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350"/>
              <a:t>t</a:t>
            </a:r>
          </a:p>
        </p:txBody>
      </p:sp>
      <p:sp>
        <p:nvSpPr>
          <p:cNvPr id="7" name="Rectangle 8"/>
          <p:cNvSpPr>
            <a:spLocks noChangeArrowheads="1"/>
          </p:cNvSpPr>
          <p:nvPr/>
        </p:nvSpPr>
        <p:spPr bwMode="auto">
          <a:xfrm>
            <a:off x="1745814" y="2257786"/>
            <a:ext cx="864394" cy="326231"/>
          </a:xfrm>
          <a:prstGeom prst="rect">
            <a:avLst/>
          </a:prstGeom>
          <a:noFill/>
          <a:ln w="15875"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350"/>
          </a:p>
        </p:txBody>
      </p:sp>
      <p:sp>
        <p:nvSpPr>
          <p:cNvPr id="8" name="Rectangle 37"/>
          <p:cNvSpPr>
            <a:spLocks noChangeArrowheads="1"/>
          </p:cNvSpPr>
          <p:nvPr/>
        </p:nvSpPr>
        <p:spPr bwMode="auto">
          <a:xfrm>
            <a:off x="2853095" y="2257786"/>
            <a:ext cx="871538" cy="326231"/>
          </a:xfrm>
          <a:prstGeom prst="rect">
            <a:avLst/>
          </a:prstGeom>
          <a:noFill/>
          <a:ln w="15875"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350"/>
          </a:p>
        </p:txBody>
      </p:sp>
      <p:sp>
        <p:nvSpPr>
          <p:cNvPr id="9" name="Rectangle 38"/>
          <p:cNvSpPr>
            <a:spLocks noChangeArrowheads="1"/>
          </p:cNvSpPr>
          <p:nvPr/>
        </p:nvSpPr>
        <p:spPr bwMode="auto">
          <a:xfrm>
            <a:off x="3966330" y="2257786"/>
            <a:ext cx="870347" cy="326231"/>
          </a:xfrm>
          <a:prstGeom prst="rect">
            <a:avLst/>
          </a:prstGeom>
          <a:noFill/>
          <a:ln w="15875"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350"/>
          </a:p>
        </p:txBody>
      </p:sp>
      <p:sp>
        <p:nvSpPr>
          <p:cNvPr id="11" name="Rectangle 40"/>
          <p:cNvSpPr>
            <a:spLocks noChangeArrowheads="1"/>
          </p:cNvSpPr>
          <p:nvPr/>
        </p:nvSpPr>
        <p:spPr bwMode="auto">
          <a:xfrm>
            <a:off x="2678073" y="2257786"/>
            <a:ext cx="91679" cy="326231"/>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350"/>
          </a:p>
        </p:txBody>
      </p:sp>
      <p:sp>
        <p:nvSpPr>
          <p:cNvPr id="12" name="Rectangle 41"/>
          <p:cNvSpPr>
            <a:spLocks noChangeArrowheads="1"/>
          </p:cNvSpPr>
          <p:nvPr/>
        </p:nvSpPr>
        <p:spPr bwMode="auto">
          <a:xfrm>
            <a:off x="1563648" y="2257786"/>
            <a:ext cx="92869" cy="326231"/>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350"/>
          </a:p>
        </p:txBody>
      </p:sp>
      <p:sp>
        <p:nvSpPr>
          <p:cNvPr id="13" name="Rectangle 42"/>
          <p:cNvSpPr>
            <a:spLocks noChangeArrowheads="1"/>
          </p:cNvSpPr>
          <p:nvPr/>
        </p:nvSpPr>
        <p:spPr bwMode="auto">
          <a:xfrm>
            <a:off x="3791308" y="2257786"/>
            <a:ext cx="92869" cy="326231"/>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sz="2400">
                <a:solidFill>
                  <a:schemeClr val="tx1"/>
                </a:solidFill>
                <a:latin typeface="Calibri" pitchFamily="34" charset="0"/>
              </a:defRPr>
            </a:lvl1pPr>
            <a:lvl2pPr marL="742950" indent="-285750" eaLnBrk="0" hangingPunct="0">
              <a:spcBef>
                <a:spcPct val="20000"/>
              </a:spcBef>
              <a:buClr>
                <a:srgbClr val="1F497D"/>
              </a:buClr>
              <a:buChar char="–"/>
              <a:defRPr sz="2000">
                <a:solidFill>
                  <a:schemeClr val="tx1"/>
                </a:solidFill>
                <a:latin typeface="Calibri" pitchFamily="34" charset="0"/>
              </a:defRPr>
            </a:lvl2pPr>
            <a:lvl3pPr marL="1143000" indent="-228600" eaLnBrk="0" hangingPunct="0">
              <a:spcBef>
                <a:spcPct val="20000"/>
              </a:spcBef>
              <a:buClr>
                <a:srgbClr val="1F497D"/>
              </a:buClr>
              <a:buChar char="•"/>
              <a:defRPr>
                <a:solidFill>
                  <a:schemeClr val="tx1"/>
                </a:solidFill>
                <a:latin typeface="Calibri" pitchFamily="34" charset="0"/>
              </a:defRPr>
            </a:lvl3pPr>
            <a:lvl4pPr marL="1600200" indent="-228600" eaLnBrk="0" hangingPunct="0">
              <a:spcBef>
                <a:spcPct val="20000"/>
              </a:spcBef>
              <a:buClr>
                <a:srgbClr val="1F497D"/>
              </a:buClr>
              <a:buChar char="–"/>
              <a:defRPr sz="1600">
                <a:solidFill>
                  <a:schemeClr val="tx1"/>
                </a:solidFill>
                <a:latin typeface="Calibri" pitchFamily="34" charset="0"/>
              </a:defRPr>
            </a:lvl4pPr>
            <a:lvl5pPr marL="2057400" indent="-228600" eaLnBrk="0" hangingPunct="0">
              <a:spcBef>
                <a:spcPct val="20000"/>
              </a:spcBef>
              <a:buClr>
                <a:srgbClr val="1F497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1350"/>
          </a:p>
        </p:txBody>
      </p:sp>
      <p:cxnSp>
        <p:nvCxnSpPr>
          <p:cNvPr id="10" name="Straight Connector 2"/>
          <p:cNvCxnSpPr>
            <a:cxnSpLocks noChangeShapeType="1"/>
          </p:cNvCxnSpPr>
          <p:nvPr/>
        </p:nvCxnSpPr>
        <p:spPr bwMode="auto">
          <a:xfrm>
            <a:off x="1352907" y="2584017"/>
            <a:ext cx="3854054" cy="0"/>
          </a:xfrm>
          <a:prstGeom prst="line">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Oval 15"/>
          <p:cNvSpPr/>
          <p:nvPr/>
        </p:nvSpPr>
        <p:spPr>
          <a:xfrm>
            <a:off x="2799597" y="3835035"/>
            <a:ext cx="406105" cy="408562"/>
          </a:xfrm>
          <a:prstGeom prst="ellipse">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8" name="Straight Connector 17"/>
          <p:cNvCxnSpPr>
            <a:endCxn id="16" idx="1"/>
          </p:cNvCxnSpPr>
          <p:nvPr/>
        </p:nvCxnSpPr>
        <p:spPr>
          <a:xfrm>
            <a:off x="2412922" y="3247604"/>
            <a:ext cx="446148" cy="647264"/>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897851" y="3021850"/>
            <a:ext cx="1178985" cy="415498"/>
          </a:xfrm>
          <a:prstGeom prst="rect">
            <a:avLst/>
          </a:prstGeom>
          <a:noFill/>
          <a:ln w="19050">
            <a:solidFill>
              <a:schemeClr val="accent1"/>
            </a:solidFill>
          </a:ln>
        </p:spPr>
        <p:txBody>
          <a:bodyPr wrap="square" rtlCol="0">
            <a:spAutoFit/>
          </a:bodyPr>
          <a:lstStyle/>
          <a:p>
            <a:pPr algn="ctr"/>
            <a:r>
              <a:rPr lang="en-US" sz="1050" b="1" dirty="0">
                <a:solidFill>
                  <a:schemeClr val="accent1"/>
                </a:solidFill>
              </a:rPr>
              <a:t>Combine beams</a:t>
            </a:r>
          </a:p>
        </p:txBody>
      </p:sp>
      <p:sp>
        <p:nvSpPr>
          <p:cNvPr id="23" name="Oval 22"/>
          <p:cNvSpPr/>
          <p:nvPr/>
        </p:nvSpPr>
        <p:spPr>
          <a:xfrm>
            <a:off x="4794474" y="3979483"/>
            <a:ext cx="406105" cy="408562"/>
          </a:xfrm>
          <a:prstGeom prst="ellipse">
            <a:avLst/>
          </a:prstGeom>
          <a:noFill/>
          <a:ln w="28575">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24" name="Straight Connector 23"/>
          <p:cNvCxnSpPr>
            <a:stCxn id="27" idx="2"/>
          </p:cNvCxnSpPr>
          <p:nvPr/>
        </p:nvCxnSpPr>
        <p:spPr>
          <a:xfrm>
            <a:off x="4905697" y="3618757"/>
            <a:ext cx="91829" cy="360726"/>
          </a:xfrm>
          <a:prstGeom prst="line">
            <a:avLst/>
          </a:prstGeom>
          <a:ln w="28575">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249219" y="3364841"/>
            <a:ext cx="1312955" cy="253916"/>
          </a:xfrm>
          <a:prstGeom prst="rect">
            <a:avLst/>
          </a:prstGeom>
          <a:solidFill>
            <a:schemeClr val="bg1"/>
          </a:solidFill>
          <a:ln w="19050">
            <a:solidFill>
              <a:schemeClr val="accent3">
                <a:lumMod val="60000"/>
                <a:lumOff val="40000"/>
              </a:schemeClr>
            </a:solidFill>
          </a:ln>
        </p:spPr>
        <p:txBody>
          <a:bodyPr wrap="square" rtlCol="0">
            <a:spAutoFit/>
          </a:bodyPr>
          <a:lstStyle/>
          <a:p>
            <a:pPr algn="ctr"/>
            <a:r>
              <a:rPr lang="en-US" sz="1050" b="1" dirty="0">
                <a:solidFill>
                  <a:schemeClr val="accent3">
                    <a:lumMod val="60000"/>
                    <a:lumOff val="40000"/>
                  </a:schemeClr>
                </a:solidFill>
              </a:rPr>
              <a:t>Separate beams</a:t>
            </a:r>
          </a:p>
        </p:txBody>
      </p:sp>
      <p:cxnSp>
        <p:nvCxnSpPr>
          <p:cNvPr id="28" name="Straight Arrow Connector 27"/>
          <p:cNvCxnSpPr>
            <a:endCxn id="13" idx="0"/>
          </p:cNvCxnSpPr>
          <p:nvPr/>
        </p:nvCxnSpPr>
        <p:spPr>
          <a:xfrm flipH="1">
            <a:off x="3837743" y="1999330"/>
            <a:ext cx="69414" cy="258456"/>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91308" y="1768497"/>
            <a:ext cx="1889873" cy="253916"/>
          </a:xfrm>
          <a:prstGeom prst="rect">
            <a:avLst/>
          </a:prstGeom>
          <a:solidFill>
            <a:schemeClr val="bg1"/>
          </a:solidFill>
          <a:ln w="19050">
            <a:solidFill>
              <a:srgbClr val="FF0000"/>
            </a:solidFill>
          </a:ln>
        </p:spPr>
        <p:txBody>
          <a:bodyPr wrap="square" rtlCol="0">
            <a:spAutoFit/>
          </a:bodyPr>
          <a:lstStyle/>
          <a:p>
            <a:pPr algn="ctr"/>
            <a:r>
              <a:rPr lang="en-US" sz="1050" b="1" dirty="0">
                <a:solidFill>
                  <a:srgbClr val="FF0000"/>
                </a:solidFill>
              </a:rPr>
              <a:t>EBIS pulse, ~1 </a:t>
            </a:r>
            <a:r>
              <a:rPr lang="en-US" sz="1050" b="1" dirty="0" err="1">
                <a:solidFill>
                  <a:srgbClr val="FF0000"/>
                </a:solidFill>
              </a:rPr>
              <a:t>ms</a:t>
            </a:r>
            <a:r>
              <a:rPr lang="en-US" sz="1050" b="1" dirty="0">
                <a:solidFill>
                  <a:srgbClr val="FF0000"/>
                </a:solidFill>
              </a:rPr>
              <a:t> @ 10Hz </a:t>
            </a:r>
          </a:p>
        </p:txBody>
      </p:sp>
      <p:cxnSp>
        <p:nvCxnSpPr>
          <p:cNvPr id="33" name="Straight Arrow Connector 32"/>
          <p:cNvCxnSpPr/>
          <p:nvPr/>
        </p:nvCxnSpPr>
        <p:spPr>
          <a:xfrm>
            <a:off x="3093994" y="1999330"/>
            <a:ext cx="142344" cy="258456"/>
          </a:xfrm>
          <a:prstGeom prst="straightConnector1">
            <a:avLst/>
          </a:prstGeom>
          <a:ln w="1905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478604" y="1768496"/>
            <a:ext cx="1947625" cy="253916"/>
          </a:xfrm>
          <a:prstGeom prst="rect">
            <a:avLst/>
          </a:prstGeom>
          <a:solidFill>
            <a:schemeClr val="bg1"/>
          </a:solidFill>
          <a:ln w="19050">
            <a:solidFill>
              <a:srgbClr val="0000FF"/>
            </a:solidFill>
          </a:ln>
        </p:spPr>
        <p:txBody>
          <a:bodyPr wrap="square" rtlCol="0">
            <a:spAutoFit/>
          </a:bodyPr>
          <a:lstStyle/>
          <a:p>
            <a:pPr algn="ctr"/>
            <a:r>
              <a:rPr lang="en-US" sz="1050" b="1" dirty="0">
                <a:solidFill>
                  <a:srgbClr val="0000FF"/>
                </a:solidFill>
              </a:rPr>
              <a:t>ECR stable beam, ~95 </a:t>
            </a:r>
            <a:r>
              <a:rPr lang="en-US" sz="1050" b="1" dirty="0" err="1">
                <a:solidFill>
                  <a:srgbClr val="0000FF"/>
                </a:solidFill>
              </a:rPr>
              <a:t>ms</a:t>
            </a:r>
            <a:endParaRPr lang="en-US" sz="1050" b="1" dirty="0">
              <a:solidFill>
                <a:srgbClr val="0000FF"/>
              </a:solidFill>
            </a:endParaRPr>
          </a:p>
        </p:txBody>
      </p:sp>
      <p:sp>
        <p:nvSpPr>
          <p:cNvPr id="38" name="Right Arrow 37"/>
          <p:cNvSpPr/>
          <p:nvPr/>
        </p:nvSpPr>
        <p:spPr>
          <a:xfrm>
            <a:off x="5230824" y="4099913"/>
            <a:ext cx="656478" cy="185738"/>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0" name="TextBox 39"/>
          <p:cNvSpPr txBox="1"/>
          <p:nvPr/>
        </p:nvSpPr>
        <p:spPr>
          <a:xfrm>
            <a:off x="5968547" y="4077365"/>
            <a:ext cx="839447" cy="253916"/>
          </a:xfrm>
          <a:prstGeom prst="rect">
            <a:avLst/>
          </a:prstGeom>
          <a:solidFill>
            <a:schemeClr val="bg1"/>
          </a:solidFill>
          <a:ln w="19050">
            <a:solidFill>
              <a:schemeClr val="accent4"/>
            </a:solidFill>
          </a:ln>
        </p:spPr>
        <p:txBody>
          <a:bodyPr wrap="square" rtlCol="0">
            <a:spAutoFit/>
          </a:bodyPr>
          <a:lstStyle/>
          <a:p>
            <a:pPr algn="ctr"/>
            <a:r>
              <a:rPr lang="en-US" sz="1050" b="1" dirty="0">
                <a:solidFill>
                  <a:schemeClr val="accent4"/>
                </a:solidFill>
              </a:rPr>
              <a:t>4-7 MeV/u</a:t>
            </a:r>
          </a:p>
        </p:txBody>
      </p:sp>
      <p:sp>
        <p:nvSpPr>
          <p:cNvPr id="41" name="Right Arrow 40"/>
          <p:cNvSpPr/>
          <p:nvPr/>
        </p:nvSpPr>
        <p:spPr>
          <a:xfrm rot="19252038">
            <a:off x="5176151" y="3616273"/>
            <a:ext cx="1010061" cy="185738"/>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TextBox 41"/>
          <p:cNvSpPr txBox="1"/>
          <p:nvPr/>
        </p:nvSpPr>
        <p:spPr>
          <a:xfrm>
            <a:off x="5521229" y="3025867"/>
            <a:ext cx="916158" cy="253916"/>
          </a:xfrm>
          <a:prstGeom prst="rect">
            <a:avLst/>
          </a:prstGeom>
          <a:solidFill>
            <a:schemeClr val="bg1"/>
          </a:solidFill>
          <a:ln w="19050">
            <a:solidFill>
              <a:schemeClr val="accent4"/>
            </a:solidFill>
          </a:ln>
        </p:spPr>
        <p:txBody>
          <a:bodyPr wrap="square" rtlCol="0">
            <a:spAutoFit/>
          </a:bodyPr>
          <a:lstStyle/>
          <a:p>
            <a:pPr algn="ctr"/>
            <a:r>
              <a:rPr lang="en-US" sz="1050" b="1" dirty="0">
                <a:solidFill>
                  <a:schemeClr val="accent4"/>
                </a:solidFill>
              </a:rPr>
              <a:t>4-15 MeV/u</a:t>
            </a:r>
          </a:p>
        </p:txBody>
      </p:sp>
      <p:sp>
        <p:nvSpPr>
          <p:cNvPr id="3" name="Footer Placeholder 2">
            <a:extLst>
              <a:ext uri="{FF2B5EF4-FFF2-40B4-BE49-F238E27FC236}">
                <a16:creationId xmlns:a16="http://schemas.microsoft.com/office/drawing/2014/main" id="{001F833C-0E16-4C8F-A3E4-A7B5ADE4285C}"/>
              </a:ext>
            </a:extLst>
          </p:cNvPr>
          <p:cNvSpPr>
            <a:spLocks noGrp="1"/>
          </p:cNvSpPr>
          <p:nvPr>
            <p:ph type="ftr" sz="quarter" idx="14"/>
          </p:nvPr>
        </p:nvSpPr>
        <p:spPr/>
        <p:txBody>
          <a:bodyPr/>
          <a:lstStyle/>
          <a:p>
            <a:r>
              <a:rPr lang="en-US"/>
              <a:t>Jerry Nolen                 ATLAS-MUU-AMIS-XMAT                 FNAL Irradiation Station Workshop, June 18, 2021 </a:t>
            </a:r>
          </a:p>
        </p:txBody>
      </p:sp>
    </p:spTree>
    <p:extLst>
      <p:ext uri="{BB962C8B-B14F-4D97-AF65-F5344CB8AC3E}">
        <p14:creationId xmlns:p14="http://schemas.microsoft.com/office/powerpoint/2010/main" val="370725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animBg="1"/>
      <p:bldP spid="21" grpId="0" animBg="1"/>
      <p:bldP spid="23" grpId="0" animBg="1"/>
      <p:bldP spid="27" grpId="0" animBg="1"/>
      <p:bldP spid="34" grpId="0" animBg="1"/>
      <p:bldP spid="38" grpId="0" animBg="1"/>
      <p:bldP spid="40" grpId="0" animBg="1"/>
      <p:bldP spid="41" grpId="0" animBg="1"/>
      <p:bldP spid="42" grpId="0" animBg="1"/>
    </p:bldLst>
  </p:timing>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8702</TotalTime>
  <Words>1965</Words>
  <Application>Microsoft Office PowerPoint</Application>
  <PresentationFormat>On-screen Show (16:9)</PresentationFormat>
  <Paragraphs>219</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Times New Roman</vt:lpstr>
      <vt:lpstr>Wingdings</vt:lpstr>
      <vt:lpstr>presentation_16x9</vt:lpstr>
      <vt:lpstr>The ATLAS Material Irradiation Station (amis) </vt:lpstr>
      <vt:lpstr>PowerPoint Presentation</vt:lpstr>
      <vt:lpstr>PowerPoint Presentation</vt:lpstr>
      <vt:lpstr>ATLAS: Argonne Tandem Linear Accelerator System</vt:lpstr>
      <vt:lpstr>Simultaneous Multi-Charge State Acceleration</vt:lpstr>
      <vt:lpstr>PowerPoint Presentation</vt:lpstr>
      <vt:lpstr>PowerPoint Presentation</vt:lpstr>
      <vt:lpstr>PowerPoint Presentation</vt:lpstr>
      <vt:lpstr>ATLAS Multi-User Upgrade</vt:lpstr>
      <vt:lpstr>PowerPoint Presentation</vt:lpstr>
      <vt:lpstr>PowerPoint Presentation</vt:lpstr>
      <vt:lpstr>PowerPoint Presentation</vt:lpstr>
      <vt:lpstr>Typical result from the previous stand-alone irradiation station at ATLAS</vt:lpstr>
      <vt:lpstr>Summary of advantages of heavy ion beams for materials irradiation</vt:lpstr>
      <vt:lpstr>PowerPoint Presentation</vt:lpstr>
      <vt:lpstr>PowerPoint Presentation</vt:lpstr>
      <vt:lpstr>PowerPoint Presentation</vt:lpstr>
      <vt:lpstr>XMAT Layout: beam directed to a sample/target in an x-ray hutch at the Argonne APS for in-situ irradiation &amp; examination via 3D x-ray imaging</vt:lpstr>
      <vt:lpstr>Scale model of XMAT near an APS beam line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Jerry</cp:lastModifiedBy>
  <cp:revision>127</cp:revision>
  <cp:lastPrinted>2015-09-08T15:35:42Z</cp:lastPrinted>
  <dcterms:created xsi:type="dcterms:W3CDTF">2018-07-03T17:34:09Z</dcterms:created>
  <dcterms:modified xsi:type="dcterms:W3CDTF">2021-06-18T15:28:50Z</dcterms:modified>
</cp:coreProperties>
</file>