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7" r:id="rId2"/>
    <p:sldId id="261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96"/>
    <p:restoredTop sz="96149"/>
  </p:normalViewPr>
  <p:slideViewPr>
    <p:cSldViewPr snapToGrid="0" snapToObjects="1">
      <p:cViewPr varScale="1">
        <p:scale>
          <a:sx n="256" d="100"/>
          <a:sy n="256" d="100"/>
        </p:scale>
        <p:origin x="224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1DA91-91D0-694F-9836-BBEEC926D639}" type="datetimeFigureOut">
              <a:rPr lang="en-US" smtClean="0"/>
              <a:t>4/9/21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FC018-DA64-8044-96DE-7A9830526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7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are you looking down here? Look back at the slide.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DFC018-DA64-8044-96DE-7A983052668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879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4/9/21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282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4/9/21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974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4/9/21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6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4/9/21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907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4/9/21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263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4/9/21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924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4/9/21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423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4/9/21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4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4/9/21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102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4/9/21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578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13ED-DA73-2B44-B3AF-49A557C7FA7F}" type="datetimeFigureOut">
              <a:rPr lang="en-US" smtClean="0"/>
              <a:t>4/9/21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92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A13ED-DA73-2B44-B3AF-49A557C7FA7F}" type="datetimeFigureOut">
              <a:rPr lang="en-US" smtClean="0"/>
              <a:t>4/9/21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7A68A-6B43-E64A-9A87-310702F5A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066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4A1CD-57D5-394E-A642-D6AEB51CA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1737"/>
          </a:xfrm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RunCo Report for IOTA/FAST Meeting 04/09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D1B79-D90A-644B-ADDB-25CEBE957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614" y="1016876"/>
            <a:ext cx="8669946" cy="5841124"/>
          </a:xfrm>
        </p:spPr>
        <p:txBody>
          <a:bodyPr>
            <a:normAutofit fontScale="92500" lnSpcReduction="20000"/>
          </a:bodyPr>
          <a:lstStyle/>
          <a:p>
            <a:pPr>
              <a:tabLst>
                <a:tab pos="8448675" algn="r"/>
              </a:tabLst>
            </a:pPr>
            <a:r>
              <a:rPr lang="en-US" sz="2400" b="1" dirty="0" err="1"/>
              <a:t>Linac</a:t>
            </a:r>
            <a:r>
              <a:rPr lang="en-US" sz="2400" b="1" dirty="0"/>
              <a:t>:</a:t>
            </a:r>
          </a:p>
          <a:p>
            <a:pPr lvl="1">
              <a:tabLst>
                <a:tab pos="8448675" algn="r"/>
              </a:tabLst>
            </a:pPr>
            <a:r>
              <a:rPr lang="en-US" sz="2000" dirty="0"/>
              <a:t>Cable-pull stuff removal needs to be scheduled</a:t>
            </a:r>
          </a:p>
          <a:p>
            <a:r>
              <a:rPr lang="en-US" sz="2400" b="1" dirty="0"/>
              <a:t>IOTA:</a:t>
            </a:r>
            <a:r>
              <a:rPr lang="en-US" sz="2400" dirty="0"/>
              <a:t>  Working on lifetime &amp; aperture &amp; lattice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Some aperture issues found, some corrected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(Sasha A., Jarvis, Brandon)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150 MeV studies started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600" dirty="0"/>
              <a:t>IBEND PS is being re-tapped to 460 A (+5%)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OSC commissioning continues (see J. Jarvis)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800" dirty="0"/>
              <a:t>(lattice, e</a:t>
            </a:r>
            <a:r>
              <a:rPr lang="en-US" sz="1800" baseline="30000" dirty="0"/>
              <a:t>-</a:t>
            </a:r>
            <a:r>
              <a:rPr lang="en-US" sz="1800" dirty="0"/>
              <a:t>/PU/KU alignments, tuning, LOCO)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Cables pulled for OSC &amp; IOTA being terminated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800" dirty="0"/>
              <a:t>Work to occur during morning CAs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MPS timing work started (see Chip)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Need ACNET alarms making </a:t>
            </a:r>
            <a:r>
              <a:rPr lang="en-US" sz="2000"/>
              <a:t>noise in the FCR</a:t>
            </a:r>
            <a:endParaRPr lang="en-US" sz="2000" dirty="0"/>
          </a:p>
          <a:p>
            <a:r>
              <a:rPr lang="en-US" sz="2000" b="1" dirty="0"/>
              <a:t>Dates:</a:t>
            </a:r>
            <a:r>
              <a:rPr lang="en-US" sz="2000" dirty="0"/>
              <a:t>  </a:t>
            </a:r>
            <a:endParaRPr lang="en-US" sz="1800" dirty="0"/>
          </a:p>
          <a:p>
            <a:pPr lvl="1"/>
            <a:r>
              <a:rPr lang="en-US" sz="1800" dirty="0"/>
              <a:t>Main Complex Summer Shutdown = </a:t>
            </a:r>
            <a:r>
              <a:rPr lang="en-US" sz="1800" u="sng" dirty="0"/>
              <a:t>June 28 – Sept ~12 </a:t>
            </a:r>
            <a:r>
              <a:rPr lang="en-US" sz="1800" dirty="0"/>
              <a:t>(HEP 10/04)</a:t>
            </a:r>
          </a:p>
          <a:p>
            <a:pPr lvl="1"/>
            <a:r>
              <a:rPr lang="en-US" sz="1800" dirty="0"/>
              <a:t>FAST Shutdown: end of </a:t>
            </a:r>
            <a:r>
              <a:rPr lang="en-US" sz="1800" u="sng" dirty="0"/>
              <a:t>June</a:t>
            </a:r>
            <a:r>
              <a:rPr lang="en-US" sz="1800" dirty="0"/>
              <a:t>???</a:t>
            </a:r>
          </a:p>
          <a:p>
            <a:pPr lvl="1"/>
            <a:r>
              <a:rPr lang="en-US" sz="1800" dirty="0"/>
              <a:t>FESS: </a:t>
            </a:r>
          </a:p>
          <a:p>
            <a:pPr lvl="2"/>
            <a:r>
              <a:rPr lang="en-US" sz="1400" dirty="0"/>
              <a:t>FESS is in the process of switching the site from Heating to Cooling in April</a:t>
            </a:r>
          </a:p>
          <a:p>
            <a:pPr lvl="2"/>
            <a:r>
              <a:rPr lang="en-US" sz="1400" dirty="0"/>
              <a:t>NML 13.8 kV switch/transformer HV-PM </a:t>
            </a:r>
            <a:r>
              <a:rPr lang="en-US" sz="1400" u="sng" dirty="0"/>
              <a:t>August 3</a:t>
            </a:r>
          </a:p>
          <a:p>
            <a:pPr lvl="2"/>
            <a:r>
              <a:rPr lang="en-US" sz="1400" dirty="0"/>
              <a:t>Lab B HV-PM (</a:t>
            </a:r>
            <a:r>
              <a:rPr lang="en-US" sz="1400" dirty="0" err="1"/>
              <a:t>Cryo</a:t>
            </a:r>
            <a:r>
              <a:rPr lang="en-US" sz="1400" dirty="0"/>
              <a:t>): July23 or July 30 or </a:t>
            </a:r>
            <a:r>
              <a:rPr lang="en-US" sz="1400" u="sng" dirty="0"/>
              <a:t>August 3</a:t>
            </a:r>
            <a:r>
              <a:rPr lang="en-US" sz="1400" dirty="0"/>
              <a:t>?</a:t>
            </a:r>
          </a:p>
          <a:p>
            <a:pPr lvl="2"/>
            <a:r>
              <a:rPr lang="en-US" sz="1400" dirty="0"/>
              <a:t>Master Sub Outages: </a:t>
            </a:r>
            <a:r>
              <a:rPr lang="en-US" sz="1400" u="sng" dirty="0"/>
              <a:t>August 30</a:t>
            </a:r>
            <a:r>
              <a:rPr lang="en-US" sz="1400" dirty="0"/>
              <a:t> &amp; </a:t>
            </a:r>
            <a:r>
              <a:rPr lang="en-US" sz="1400" u="sng" dirty="0"/>
              <a:t>September 07</a:t>
            </a:r>
            <a:r>
              <a:rPr lang="en-US" sz="1400" dirty="0"/>
              <a:t> &amp; </a:t>
            </a:r>
            <a:r>
              <a:rPr lang="en-US" sz="1400" u="sng" dirty="0"/>
              <a:t>September 13</a:t>
            </a:r>
          </a:p>
          <a:p>
            <a:pPr lvl="1"/>
            <a:r>
              <a:rPr lang="en-US" sz="1800" dirty="0"/>
              <a:t>BEAMSSRV1\groups\</a:t>
            </a:r>
            <a:r>
              <a:rPr lang="en-US" sz="1800" b="1" dirty="0" err="1"/>
              <a:t>nmlscrf.bd</a:t>
            </a:r>
            <a:r>
              <a:rPr lang="en-US" sz="1800" dirty="0"/>
              <a:t> has exceeded 95% of its quota (72 GB)</a:t>
            </a:r>
          </a:p>
        </p:txBody>
      </p:sp>
    </p:spTree>
    <p:extLst>
      <p:ext uri="{BB962C8B-B14F-4D97-AF65-F5344CB8AC3E}">
        <p14:creationId xmlns:p14="http://schemas.microsoft.com/office/powerpoint/2010/main" val="103474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EB392-25EA-FF4D-A352-17B0FC26A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/>
              <a:t>Run Plan for Next Week (April 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51D56-A5E1-594E-80C0-ECF0D9D9A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Monday – Friday</a:t>
            </a:r>
          </a:p>
          <a:p>
            <a:pPr lvl="1"/>
            <a:r>
              <a:rPr lang="en-US" dirty="0"/>
              <a:t>Monday Morning CA (till 14:00)</a:t>
            </a:r>
          </a:p>
          <a:p>
            <a:pPr lvl="2"/>
            <a:r>
              <a:rPr lang="en-US" dirty="0" err="1"/>
              <a:t>Cryo</a:t>
            </a:r>
            <a:r>
              <a:rPr lang="en-US" dirty="0"/>
              <a:t> at 5K for morning Kinney work, 2K by 2PM</a:t>
            </a:r>
          </a:p>
          <a:p>
            <a:pPr lvl="1"/>
            <a:r>
              <a:rPr lang="en-US" dirty="0"/>
              <a:t>CA in the mornings (w/ </a:t>
            </a:r>
            <a:r>
              <a:rPr lang="en-US" dirty="0" err="1"/>
              <a:t>RunCo</a:t>
            </a:r>
            <a:r>
              <a:rPr lang="en-US" dirty="0"/>
              <a:t> approval)</a:t>
            </a:r>
          </a:p>
          <a:p>
            <a:pPr lvl="2"/>
            <a:r>
              <a:rPr lang="en-US" dirty="0"/>
              <a:t>OSC diagnostics installation</a:t>
            </a:r>
          </a:p>
          <a:p>
            <a:pPr lvl="2"/>
            <a:r>
              <a:rPr lang="en-US" dirty="0"/>
              <a:t>IOTA Cable termination and clean-up</a:t>
            </a:r>
          </a:p>
          <a:p>
            <a:pPr lvl="1"/>
            <a:r>
              <a:rPr lang="en-US" dirty="0"/>
              <a:t>Run beam in IOTA after noon for: </a:t>
            </a:r>
          </a:p>
          <a:p>
            <a:pPr lvl="2"/>
            <a:r>
              <a:rPr lang="en-US" dirty="0"/>
              <a:t>lattice tunning</a:t>
            </a:r>
          </a:p>
          <a:p>
            <a:pPr lvl="2"/>
            <a:r>
              <a:rPr lang="en-US" dirty="0"/>
              <a:t>aperture studies</a:t>
            </a:r>
          </a:p>
          <a:p>
            <a:pPr lvl="2"/>
            <a:r>
              <a:rPr lang="en-US" dirty="0"/>
              <a:t>150 Commissioning</a:t>
            </a:r>
          </a:p>
        </p:txBody>
      </p:sp>
    </p:spTree>
    <p:extLst>
      <p:ext uri="{BB962C8B-B14F-4D97-AF65-F5344CB8AC3E}">
        <p14:creationId xmlns:p14="http://schemas.microsoft.com/office/powerpoint/2010/main" val="1922333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11606</TotalTime>
  <Words>279</Words>
  <Application>Microsoft Macintosh PowerPoint</Application>
  <PresentationFormat>Letter Paper (8.5x11 in)</PresentationFormat>
  <Paragraphs>36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Office Theme</vt:lpstr>
      <vt:lpstr>RunCo Report for IOTA/FAST Meeting 04/09</vt:lpstr>
      <vt:lpstr>Run Plan for Next Week (April 12)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IOTA/FAST: Shutdown for upgrade Shutdown Coordinator: Jamie Santucci</dc:title>
  <dc:creator>James K Santucci</dc:creator>
  <cp:lastModifiedBy>James K Santucci</cp:lastModifiedBy>
  <cp:revision>282</cp:revision>
  <dcterms:created xsi:type="dcterms:W3CDTF">2020-05-08T13:38:44Z</dcterms:created>
  <dcterms:modified xsi:type="dcterms:W3CDTF">2021-04-09T17:22:11Z</dcterms:modified>
</cp:coreProperties>
</file>