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7" r:id="rId2"/>
    <p:sldId id="263" r:id="rId3"/>
    <p:sldId id="262" r:id="rId4"/>
    <p:sldId id="278" r:id="rId5"/>
    <p:sldId id="279" r:id="rId6"/>
    <p:sldId id="280" r:id="rId7"/>
    <p:sldId id="281" r:id="rId8"/>
    <p:sldId id="284" r:id="rId9"/>
    <p:sldId id="282" r:id="rId10"/>
    <p:sldId id="285" r:id="rId11"/>
    <p:sldId id="283" r:id="rId12"/>
    <p:sldId id="286" r:id="rId13"/>
    <p:sldId id="287" r:id="rId14"/>
    <p:sldId id="288" r:id="rId15"/>
    <p:sldId id="289" r:id="rId16"/>
    <p:sldId id="290" r:id="rId17"/>
    <p:sldId id="259" r:id="rId18"/>
    <p:sldId id="291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3" autoAdjust="0"/>
    <p:restoredTop sz="80928" autoAdjust="0"/>
  </p:normalViewPr>
  <p:slideViewPr>
    <p:cSldViewPr snapToGrid="0" showGuides="1">
      <p:cViewPr varScale="1">
        <p:scale>
          <a:sx n="69" d="100"/>
          <a:sy n="69" d="100"/>
        </p:scale>
        <p:origin x="113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lue1\cd_users\aprosser\DUNE\SFPPlus_RoomTemp_0226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DC Power Consumption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DC Power (Tx Only, mW)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xVal>
          <c:yVal>
            <c:numRef>
              <c:f>Sheet1!$AF$2:$AF$12</c:f>
              <c:numCache>
                <c:formatCode>General</c:formatCode>
                <c:ptCount val="11"/>
                <c:pt idx="0">
                  <c:v>673.19999999999993</c:v>
                </c:pt>
                <c:pt idx="1">
                  <c:v>633.59999999999991</c:v>
                </c:pt>
                <c:pt idx="2">
                  <c:v>669.9</c:v>
                </c:pt>
                <c:pt idx="3">
                  <c:v>788.69999999999993</c:v>
                </c:pt>
                <c:pt idx="4">
                  <c:v>759</c:v>
                </c:pt>
                <c:pt idx="5">
                  <c:v>782.09999999999991</c:v>
                </c:pt>
                <c:pt idx="6">
                  <c:v>653.4</c:v>
                </c:pt>
                <c:pt idx="7">
                  <c:v>663.3</c:v>
                </c:pt>
                <c:pt idx="8">
                  <c:v>640.19999999999993</c:v>
                </c:pt>
                <c:pt idx="9">
                  <c:v>785.4</c:v>
                </c:pt>
                <c:pt idx="10">
                  <c:v>792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1C-4DAF-8FD7-7BC7F29C1A03}"/>
            </c:ext>
          </c:extLst>
        </c:ser>
        <c:ser>
          <c:idx val="1"/>
          <c:order val="1"/>
          <c:tx>
            <c:v>DC Power (TRx, mW)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xVal>
          <c:yVal>
            <c:numRef>
              <c:f>Sheet1!$AH$2:$AH$12</c:f>
              <c:numCache>
                <c:formatCode>General</c:formatCode>
                <c:ptCount val="11"/>
                <c:pt idx="0">
                  <c:v>693</c:v>
                </c:pt>
                <c:pt idx="1">
                  <c:v>660</c:v>
                </c:pt>
                <c:pt idx="2">
                  <c:v>693</c:v>
                </c:pt>
                <c:pt idx="3">
                  <c:v>811.8</c:v>
                </c:pt>
                <c:pt idx="4">
                  <c:v>782.09999999999991</c:v>
                </c:pt>
                <c:pt idx="5">
                  <c:v>808.5</c:v>
                </c:pt>
                <c:pt idx="6">
                  <c:v>679.8</c:v>
                </c:pt>
                <c:pt idx="7">
                  <c:v>663.3</c:v>
                </c:pt>
                <c:pt idx="8">
                  <c:v>656.69999999999993</c:v>
                </c:pt>
                <c:pt idx="9">
                  <c:v>805.19999999999993</c:v>
                </c:pt>
                <c:pt idx="10">
                  <c:v>811.8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1C-4DAF-8FD7-7BC7F29C1A03}"/>
            </c:ext>
          </c:extLst>
        </c:ser>
        <c:ser>
          <c:idx val="2"/>
          <c:order val="2"/>
          <c:tx>
            <c:v>DC Power Spec (TRx, mW)</c:v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xVal>
          <c:yVal>
            <c:numRef>
              <c:f>Sheet1!$AI$2:$AI$12</c:f>
              <c:numCache>
                <c:formatCode>General</c:formatCode>
                <c:ptCount val="11"/>
                <c:pt idx="0">
                  <c:v>940.5</c:v>
                </c:pt>
                <c:pt idx="1">
                  <c:v>940.5</c:v>
                </c:pt>
                <c:pt idx="2">
                  <c:v>940.5</c:v>
                </c:pt>
                <c:pt idx="3">
                  <c:v>940.5</c:v>
                </c:pt>
                <c:pt idx="4">
                  <c:v>940.5</c:v>
                </c:pt>
                <c:pt idx="5">
                  <c:v>940.5</c:v>
                </c:pt>
                <c:pt idx="6">
                  <c:v>940.5</c:v>
                </c:pt>
                <c:pt idx="7">
                  <c:v>940.5</c:v>
                </c:pt>
                <c:pt idx="8">
                  <c:v>940.5</c:v>
                </c:pt>
                <c:pt idx="9">
                  <c:v>940.5</c:v>
                </c:pt>
                <c:pt idx="10">
                  <c:v>940.5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A1C-4DAF-8FD7-7BC7F29C1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4517992"/>
        <c:axId val="434519960"/>
      </c:scatterChart>
      <c:valAx>
        <c:axId val="434517992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Sample</a:t>
                </a:r>
                <a:r>
                  <a:rPr lang="en-US" baseline="0"/>
                  <a:t> Number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519960"/>
        <c:crosses val="autoZero"/>
        <c:crossBetween val="midCat"/>
        <c:majorUnit val="1"/>
      </c:valAx>
      <c:valAx>
        <c:axId val="434519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517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80E71-F19F-4D6D-BE2F-7245000EC89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D1B94-0E66-47BA-B977-5B93A76D1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9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the test stand (that was employed at the Feynman Computing Center for all of the measurements above) which has now been relocated to the </a:t>
            </a:r>
          </a:p>
          <a:p>
            <a:r>
              <a:rPr lang="en-US" dirty="0"/>
              <a:t>Proton Assembly Building. On March 2, the test stand was moved, reconfigured to operate with the test devices in the </a:t>
            </a:r>
            <a:r>
              <a:rPr lang="en-US" dirty="0" err="1"/>
              <a:t>dewar</a:t>
            </a:r>
            <a:r>
              <a:rPr lang="en-US" dirty="0"/>
              <a:t> shown, and tested (again at room temperature) to verify that it is operating correctly.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D1B94-0E66-47BA-B977-5B93A76D11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7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D1B94-0E66-47BA-B977-5B93A76D11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11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D1B94-0E66-47BA-B977-5B93A76D11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4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D1B94-0E66-47BA-B977-5B93A76D11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13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D1B94-0E66-47BA-B977-5B93A76D11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8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82CB-7EBA-4C49-828B-D86127EE9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766DD-F641-4AB2-9CDA-070E2E764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CE565-6677-424D-803A-F51709E8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A378-B68E-41BC-BBD5-6BD7E90AAE72}" type="datetime1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E7628-EBC8-4D16-AA4D-ABA2D81E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0B2B0-AD05-40F5-B01C-3A57F1BF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0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FAFD-CEDA-4CED-BF41-691D9137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F3185-9EA2-45EB-AC03-14361598A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FC8FE-AF58-428D-AF30-89FC7431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C6FD-3EAC-4122-85AB-AE090AD6F627}" type="datetime1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3E640-0910-4535-A4B2-9B5506C8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09654-7CB1-4568-8903-3992F081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5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05F056-6ADE-435D-8BC0-2713328AC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20163-3244-4B6E-9A2F-7D311CAAD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7E26C-1947-40FA-BCF0-944B084E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F532-2705-4007-BEAE-94E1FD5C56AB}" type="datetime1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8F8EB-7A37-4D6A-AB36-956AF1C2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62D47-F766-4400-A399-0DDCC907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2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0770-4A52-4E35-B5AA-273EEE63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C363-930C-4496-A824-885A3588C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563C6-3247-40EE-BC9C-8F51A5B7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72AA-351E-48AF-924F-EC3754136461}" type="datetime1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E478F-5A2C-4787-B1A0-BF5F04A3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C1735-B033-44E4-BE17-3D61036E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1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0EE9-4379-43D6-B5C1-723FD42F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1F395-F8EA-4930-983E-D06142C22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777F-051F-46CD-94ED-43F8CE057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516-DC12-4794-99C7-D8CEFE53246D}" type="datetime1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1AEF2-40E2-47A3-B1BA-B185A2FA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A3018-293D-4735-AF6A-C2D78A30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8773B-B38A-4E34-B573-7089DE8A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99FC3-2852-4B0A-B818-4B7D07E3E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19CE8-E280-4DBA-8B18-BF0671733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085FD-B192-4A2B-AB62-5DD89613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374D-F83F-4E1E-BA3D-6AE56B1D747B}" type="datetime1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E213C-1A9E-4976-85FC-8B1EBD15C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98ECA-15E8-4F9E-97B6-2B2EE7249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CB64-C277-4EB0-AFCC-17AD18CB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F7236-3F19-409C-8D8E-9251164E5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75EB6-4150-41DF-A0B9-85E2CF39A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E9258-832B-4124-9DC3-506DC99E0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805B17-6DA4-43E8-B965-5DC6AD0B6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83E1BC-121D-42D8-84E9-EBA67869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854-A939-4067-83BD-91B6121AF30B}" type="datetime1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2118DD-720F-41EC-B9B9-2559E72E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407E1-FA10-4AE8-932E-D7DAB381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1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5277-193C-40C7-9340-1F695A31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685BE-82FC-4C38-ADEE-D37BBDD98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DF33-5B32-4BCB-8685-415040B55731}" type="datetime1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857F8-B595-40C4-BF53-B6182D62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36A82-E38F-425A-9E35-9D584EEE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4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C70869-55D1-4AE1-A79E-5CCA2770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7417-0D49-43BF-9A08-26CD4368A1E1}" type="datetime1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70C34-7D82-4B97-A249-E12BFE16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5349D-A1FD-430C-AB55-C39462F6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E2D0-3D2F-4131-8A51-0980C9DFE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D20-D7C5-4E74-943A-A233E4424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2B13E-50FC-4EC4-9C51-A9E7864CC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F41AA-71FA-41A4-B701-93DD46A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BFC9-A60A-40D1-B6A7-CAA8D48C3087}" type="datetime1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94110-3715-4FCF-9DED-6D4325DD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FF1CD-676D-48D1-BE96-C8576A93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7966-8BAE-4F26-9B82-412ADD07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5A9E4-8959-40C3-884C-758445A8A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F5D85-28E8-4C29-97BC-F0969ECBB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5ADA5-B9FA-43AC-8113-0C65972C3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996D-71D6-4A9D-A858-E2489DA87015}" type="datetime1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6E90E-42B7-4DC3-9079-B22CB944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1F311-2FF4-424F-A4D0-A01B9545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6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1A3D1B-9C6D-477B-9083-12C01D377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50933-5E99-436B-BD86-90A0965B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D617C-B12F-4778-ACDE-B4303CF9C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2C2DE-78C8-438F-9C2B-AB419154B09B}" type="datetime1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F0526-C71C-4788-BB7E-715A80E37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9CFBB-AE2D-412F-8E0E-23EDA70C5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919E4-8D4C-494A-B338-D495699CE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7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0CCF4-6D56-419F-81D0-F73B77999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886D4-7444-4F2C-BB87-DF38E993727C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D0FD3-6199-4D04-85D1-B4960E5F492F}"/>
              </a:ext>
            </a:extLst>
          </p:cNvPr>
          <p:cNvSpPr txBox="1"/>
          <p:nvPr/>
        </p:nvSpPr>
        <p:spPr>
          <a:xfrm>
            <a:off x="2430058" y="944760"/>
            <a:ext cx="70500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Cryogenic Digital Optical Link Testing</a:t>
            </a:r>
          </a:p>
          <a:p>
            <a:pPr algn="ctr"/>
            <a:r>
              <a:rPr lang="en-US" sz="3600" dirty="0"/>
              <a:t>DUNE Internal Review</a:t>
            </a:r>
          </a:p>
          <a:p>
            <a:pPr algn="ctr"/>
            <a:r>
              <a:rPr lang="en-US" sz="3600" dirty="0"/>
              <a:t>Some Detailed Results for Discussion</a:t>
            </a:r>
          </a:p>
          <a:p>
            <a:pPr algn="ctr"/>
            <a:r>
              <a:rPr lang="en-US" sz="3600" dirty="0"/>
              <a:t>April 12,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FED9FC-8B0E-4314-835B-0D7B8DD921C9}"/>
              </a:ext>
            </a:extLst>
          </p:cNvPr>
          <p:cNvSpPr/>
          <p:nvPr/>
        </p:nvSpPr>
        <p:spPr>
          <a:xfrm>
            <a:off x="2378926" y="3521993"/>
            <a:ext cx="88057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FNAL: D. Christian, G. Deuerling, J. Greskoviak, A. Prosser, R. Rivera</a:t>
            </a:r>
          </a:p>
          <a:p>
            <a:r>
              <a:rPr lang="en-US" sz="2400" dirty="0"/>
              <a:t>BNL: H. Chen, S. Gao, V. Radeka</a:t>
            </a:r>
          </a:p>
          <a:p>
            <a:r>
              <a:rPr lang="en-US" sz="2400" dirty="0"/>
              <a:t>LBNL: M. </a:t>
            </a:r>
            <a:r>
              <a:rPr lang="en-US" sz="2400" dirty="0" err="1"/>
              <a:t>Turqueti</a:t>
            </a:r>
            <a:endParaRPr lang="en-US" sz="2400" dirty="0"/>
          </a:p>
          <a:p>
            <a:r>
              <a:rPr lang="en-US" sz="2400" dirty="0"/>
              <a:t>CERN: J. Troska, F. Vasey</a:t>
            </a:r>
          </a:p>
          <a:p>
            <a:r>
              <a:rPr lang="en-US" sz="2400" dirty="0"/>
              <a:t>SMU: J. Keyzer, T. Liu, J. Ye, W. Zhang</a:t>
            </a:r>
          </a:p>
        </p:txBody>
      </p:sp>
    </p:spTree>
    <p:extLst>
      <p:ext uri="{BB962C8B-B14F-4D97-AF65-F5344CB8AC3E}">
        <p14:creationId xmlns:p14="http://schemas.microsoft.com/office/powerpoint/2010/main" val="109544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A2E9C-B444-40E7-8142-05A785A7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B2BC5-3A60-4829-9FFB-5C201D75A20E}"/>
              </a:ext>
            </a:extLst>
          </p:cNvPr>
          <p:cNvSpPr txBox="1"/>
          <p:nvPr/>
        </p:nvSpPr>
        <p:spPr>
          <a:xfrm>
            <a:off x="0" y="22860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FP2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9EB9B-18FA-4868-921E-8373B857D46C}"/>
              </a:ext>
            </a:extLst>
          </p:cNvPr>
          <p:cNvSpPr txBox="1"/>
          <p:nvPr/>
        </p:nvSpPr>
        <p:spPr>
          <a:xfrm>
            <a:off x="8667750" y="476250"/>
            <a:ext cx="1989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Room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6949E-C1FA-483F-B628-D1A652363BB0}"/>
              </a:ext>
            </a:extLst>
          </p:cNvPr>
          <p:cNvSpPr txBox="1"/>
          <p:nvPr/>
        </p:nvSpPr>
        <p:spPr>
          <a:xfrm>
            <a:off x="10039350" y="2247900"/>
            <a:ext cx="1971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6.25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B20BC4-086B-4BF3-B44A-70EF85E7FDD1}"/>
              </a:ext>
            </a:extLst>
          </p:cNvPr>
          <p:cNvSpPr txBox="1"/>
          <p:nvPr/>
        </p:nvSpPr>
        <p:spPr>
          <a:xfrm>
            <a:off x="0" y="2266950"/>
            <a:ext cx="1796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77B5C-3583-4297-BFBC-57D22C2AF88A}"/>
              </a:ext>
            </a:extLst>
          </p:cNvPr>
          <p:cNvSpPr txBox="1"/>
          <p:nvPr/>
        </p:nvSpPr>
        <p:spPr>
          <a:xfrm>
            <a:off x="4992624" y="4032504"/>
            <a:ext cx="19077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Bit Error Rate tests at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10 Gbps and 6.25 Gbps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failed.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DF7FC-E86A-4BE8-BA6C-CFAA6A95A2B4}"/>
              </a:ext>
            </a:extLst>
          </p:cNvPr>
          <p:cNvSpPr txBox="1"/>
          <p:nvPr/>
        </p:nvSpPr>
        <p:spPr>
          <a:xfrm>
            <a:off x="4998720" y="5099304"/>
            <a:ext cx="219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Power cycle test while cold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failed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32ECC77-8487-40BC-ACDB-DB9380B5A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88" y="0"/>
            <a:ext cx="4797552" cy="3598164"/>
          </a:xfrm>
          <a:prstGeom prst="rect">
            <a:avLst/>
          </a:prstGeom>
        </p:spPr>
      </p:pic>
      <p:pic>
        <p:nvPicPr>
          <p:cNvPr id="13" name="Picture 12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AD208D3B-B067-41F6-819B-A1B766366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92"/>
            <a:ext cx="4809744" cy="3607308"/>
          </a:xfrm>
          <a:prstGeom prst="rect">
            <a:avLst/>
          </a:prstGeom>
        </p:spPr>
      </p:pic>
      <p:pic>
        <p:nvPicPr>
          <p:cNvPr id="17" name="Picture 16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E24412E2-1D5D-47C3-9205-7E1940A71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056" y="3193542"/>
            <a:ext cx="4885944" cy="36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3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0E00B-462F-46CD-9B2C-4C321F98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5F96A-ED8B-47D9-B604-D8261C985730}"/>
              </a:ext>
            </a:extLst>
          </p:cNvPr>
          <p:cNvSpPr txBox="1"/>
          <p:nvPr/>
        </p:nvSpPr>
        <p:spPr>
          <a:xfrm>
            <a:off x="0" y="22860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FP2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6731-D3AB-4A5D-A65D-5EC11314DC27}"/>
              </a:ext>
            </a:extLst>
          </p:cNvPr>
          <p:cNvSpPr txBox="1"/>
          <p:nvPr/>
        </p:nvSpPr>
        <p:spPr>
          <a:xfrm>
            <a:off x="8667750" y="47625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OMA Pattern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Room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1D056-6FF5-4D6D-970F-944CE132C0B1}"/>
              </a:ext>
            </a:extLst>
          </p:cNvPr>
          <p:cNvSpPr txBox="1"/>
          <p:nvPr/>
        </p:nvSpPr>
        <p:spPr>
          <a:xfrm>
            <a:off x="9883902" y="2247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OMA Pattern</a:t>
            </a:r>
          </a:p>
          <a:p>
            <a:r>
              <a:rPr lang="en-US" dirty="0"/>
              <a:t>Bit Rate: 6.25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C86E1-2D38-499D-BE86-1CE7414069A7}"/>
              </a:ext>
            </a:extLst>
          </p:cNvPr>
          <p:cNvSpPr txBox="1"/>
          <p:nvPr/>
        </p:nvSpPr>
        <p:spPr>
          <a:xfrm>
            <a:off x="0" y="226695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OMA Pattern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LiN2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671E0D-2E3C-422A-814C-17EAB12E3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36" y="0"/>
            <a:ext cx="4876800" cy="3657600"/>
          </a:xfrm>
          <a:prstGeom prst="rect">
            <a:avLst/>
          </a:prstGeom>
        </p:spPr>
      </p:pic>
      <p:pic>
        <p:nvPicPr>
          <p:cNvPr id="10" name="Picture 9" descr="Graphical user interface, chart, application, Excel&#10;&#10;Description automatically generated">
            <a:extLst>
              <a:ext uri="{FF2B5EF4-FFF2-40B4-BE49-F238E27FC236}">
                <a16:creationId xmlns:a16="http://schemas.microsoft.com/office/drawing/2014/main" id="{68D34937-FF0C-4E2B-9CA2-B2D069088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828"/>
            <a:ext cx="4882896" cy="3662172"/>
          </a:xfrm>
          <a:prstGeom prst="rect">
            <a:avLst/>
          </a:prstGeom>
        </p:spPr>
      </p:pic>
      <p:pic>
        <p:nvPicPr>
          <p:cNvPr id="12" name="Picture 11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CA7CD90F-0D2F-4BCF-B39F-CBB5FB38B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4" y="3138678"/>
            <a:ext cx="4959096" cy="37193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EEEFA8-8427-4C23-A426-A8E407782217}"/>
              </a:ext>
            </a:extLst>
          </p:cNvPr>
          <p:cNvSpPr txBox="1"/>
          <p:nvPr/>
        </p:nvSpPr>
        <p:spPr>
          <a:xfrm>
            <a:off x="4919472" y="5888736"/>
            <a:ext cx="2322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Reduced amplitude obtained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in cold. BER tests failed.</a:t>
            </a:r>
          </a:p>
        </p:txBody>
      </p:sp>
    </p:spTree>
    <p:extLst>
      <p:ext uri="{BB962C8B-B14F-4D97-AF65-F5344CB8AC3E}">
        <p14:creationId xmlns:p14="http://schemas.microsoft.com/office/powerpoint/2010/main" val="218392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E7E073-3ABF-4BA8-B842-5363126D1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C9CFB-75CE-4221-AC85-1D55B1569ED3}"/>
              </a:ext>
            </a:extLst>
          </p:cNvPr>
          <p:cNvSpPr txBox="1"/>
          <p:nvPr/>
        </p:nvSpPr>
        <p:spPr>
          <a:xfrm>
            <a:off x="0" y="22860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FP2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00933-EDB7-4FEF-A0B4-4B50E3901ABF}"/>
              </a:ext>
            </a:extLst>
          </p:cNvPr>
          <p:cNvSpPr txBox="1"/>
          <p:nvPr/>
        </p:nvSpPr>
        <p:spPr>
          <a:xfrm>
            <a:off x="8667750" y="476250"/>
            <a:ext cx="1989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Room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39C6A-7518-42B5-902F-068E5DF087F7}"/>
              </a:ext>
            </a:extLst>
          </p:cNvPr>
          <p:cNvSpPr txBox="1"/>
          <p:nvPr/>
        </p:nvSpPr>
        <p:spPr>
          <a:xfrm>
            <a:off x="10039350" y="2247900"/>
            <a:ext cx="1971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6.25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9CBE7-2A27-49E8-8BB9-D664C24A9772}"/>
              </a:ext>
            </a:extLst>
          </p:cNvPr>
          <p:cNvSpPr txBox="1"/>
          <p:nvPr/>
        </p:nvSpPr>
        <p:spPr>
          <a:xfrm>
            <a:off x="0" y="2266950"/>
            <a:ext cx="1796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LiN2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D51E9D50-F8FB-4796-AD49-64856421B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52" y="0"/>
            <a:ext cx="4751832" cy="3563874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084F3712-3CDB-456E-8550-49F2B30C8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4992"/>
            <a:ext cx="4657344" cy="3493008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4DA3C232-CA7A-40FB-8275-E298D3E9F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3316986"/>
            <a:ext cx="4721352" cy="35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6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7C4A5-28E0-4D8E-95D0-E884A71C9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31175-A8A3-4299-8B55-965F997EA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24" y="1371600"/>
            <a:ext cx="10046625" cy="3504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7C04F-EDB0-4F69-AA16-5A7897DF3B69}"/>
              </a:ext>
            </a:extLst>
          </p:cNvPr>
          <p:cNvSpPr txBox="1"/>
          <p:nvPr/>
        </p:nvSpPr>
        <p:spPr>
          <a:xfrm>
            <a:off x="0" y="22860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FP2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8976B-C885-414C-A062-14F965634E73}"/>
              </a:ext>
            </a:extLst>
          </p:cNvPr>
          <p:cNvSpPr txBox="1"/>
          <p:nvPr/>
        </p:nvSpPr>
        <p:spPr>
          <a:xfrm>
            <a:off x="6790944" y="4715256"/>
            <a:ext cx="47531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Room Temperature (PAB)</a:t>
            </a:r>
          </a:p>
          <a:p>
            <a:r>
              <a:rPr lang="en-US" dirty="0"/>
              <a:t>Peak Wavelength: 1316 nm</a:t>
            </a:r>
          </a:p>
          <a:p>
            <a:r>
              <a:rPr lang="en-US" dirty="0"/>
              <a:t>Optical Power at Peak: -18.6 dBm</a:t>
            </a:r>
          </a:p>
          <a:p>
            <a:endParaRPr lang="en-US" dirty="0"/>
          </a:p>
          <a:p>
            <a:r>
              <a:rPr lang="en-US" dirty="0"/>
              <a:t>Original Measurement (FCC, Room Temperature)</a:t>
            </a:r>
          </a:p>
          <a:p>
            <a:r>
              <a:rPr lang="en-US" dirty="0"/>
              <a:t>Peak Wavelength: 1319 nm</a:t>
            </a:r>
          </a:p>
          <a:p>
            <a:r>
              <a:rPr lang="en-US" dirty="0"/>
              <a:t>Optical Power at Peak: -18.4 dBm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3593D-DB37-46B3-BA9E-608CF4162C75}"/>
              </a:ext>
            </a:extLst>
          </p:cNvPr>
          <p:cNvSpPr txBox="1"/>
          <p:nvPr/>
        </p:nvSpPr>
        <p:spPr>
          <a:xfrm>
            <a:off x="1969008" y="4895088"/>
            <a:ext cx="3132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LN2 Temperature (PAB)</a:t>
            </a:r>
          </a:p>
          <a:p>
            <a:r>
              <a:rPr lang="en-US" dirty="0"/>
              <a:t>Peak Wavelength: 1226 nm</a:t>
            </a:r>
          </a:p>
          <a:p>
            <a:r>
              <a:rPr lang="en-US" dirty="0"/>
              <a:t>Optical Power at Peak: -26 dBm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61379-388B-4D5B-9A4A-5DB198A14000}"/>
              </a:ext>
            </a:extLst>
          </p:cNvPr>
          <p:cNvSpPr txBox="1"/>
          <p:nvPr/>
        </p:nvSpPr>
        <p:spPr>
          <a:xfrm>
            <a:off x="4879848" y="134112"/>
            <a:ext cx="285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Spectra (RT and LN2)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D9D2-CFF6-4A7E-8B37-510525FF5201}"/>
              </a:ext>
            </a:extLst>
          </p:cNvPr>
          <p:cNvSpPr txBox="1"/>
          <p:nvPr/>
        </p:nvSpPr>
        <p:spPr>
          <a:xfrm>
            <a:off x="981307" y="858644"/>
            <a:ext cx="8861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Multiple tests have illustrated a shift of about 80-90 nm (towards shorter wavelength in LN2)</a:t>
            </a:r>
          </a:p>
          <a:p>
            <a:r>
              <a:rPr lang="en-US" dirty="0">
                <a:solidFill>
                  <a:srgbClr val="FF0000"/>
                </a:solidFill>
              </a:rPr>
              <a:t>Material: </a:t>
            </a:r>
            <a:r>
              <a:rPr lang="en-US" dirty="0" err="1">
                <a:solidFill>
                  <a:srgbClr val="FF0000"/>
                </a:solidFill>
              </a:rPr>
              <a:t>InGaAsP</a:t>
            </a:r>
            <a:r>
              <a:rPr lang="en-US" dirty="0">
                <a:solidFill>
                  <a:srgbClr val="FF0000"/>
                </a:solidFill>
              </a:rPr>
              <a:t> (?)</a:t>
            </a:r>
          </a:p>
        </p:txBody>
      </p:sp>
    </p:spTree>
    <p:extLst>
      <p:ext uri="{BB962C8B-B14F-4D97-AF65-F5344CB8AC3E}">
        <p14:creationId xmlns:p14="http://schemas.microsoft.com/office/powerpoint/2010/main" val="1908921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D0FEA-F4CA-4CBC-938D-FD26D66F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14</a:t>
            </a:fld>
            <a:endParaRPr lang="en-US"/>
          </a:p>
        </p:txBody>
      </p:sp>
      <p:pic>
        <p:nvPicPr>
          <p:cNvPr id="3" name="062F5FEF">
            <a:hlinkClick r:id="" action="ppaction://media"/>
            <a:extLst>
              <a:ext uri="{FF2B5EF4-FFF2-40B4-BE49-F238E27FC236}">
                <a16:creationId xmlns:a16="http://schemas.microsoft.com/office/drawing/2014/main" id="{18D88EBD-4B12-41DD-B18B-85914C542E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7013" y="377731"/>
            <a:ext cx="2985326" cy="5298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ED983F-BFCD-4F46-9601-DEC951A3A650}"/>
              </a:ext>
            </a:extLst>
          </p:cNvPr>
          <p:cNvSpPr txBox="1"/>
          <p:nvPr/>
        </p:nvSpPr>
        <p:spPr>
          <a:xfrm>
            <a:off x="4879848" y="134112"/>
            <a:ext cx="224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Spectra in LN2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14A48D-DDCD-4CA7-9055-158A4EA50EBA}"/>
              </a:ext>
            </a:extLst>
          </p:cNvPr>
          <p:cNvSpPr/>
          <p:nvPr/>
        </p:nvSpPr>
        <p:spPr>
          <a:xfrm>
            <a:off x="0" y="772986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“VCSEL operation relies on a tuned coincidence of semiconductor gain spectrum and Bragg mirror reflection spectrum.  These two parameters have different temperature dependencies, and coincidence is achieved by design for a given narrow temperature range.  If not designed for cryogenic operation, a VCSEL will not operate at 80K.”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“An edge emitter would be the only solution in my opinion, since the Fabry-Perot mirror reflection spectrum is periodic and will eventually coincide with the gain spectrum over a wide temperature range.  You should thus look for a SM TOSA, not a MM one.”*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sz="20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available cavity modes are modulated by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 temperature dependent gain envelope which moves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as the device warms (see embedded video).</a:t>
            </a:r>
            <a:endParaRPr lang="en-GB" sz="1400" b="1" i="1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5E6EA-6F19-4AAF-89EC-62F06D258870}"/>
              </a:ext>
            </a:extLst>
          </p:cNvPr>
          <p:cNvSpPr txBox="1"/>
          <p:nvPr/>
        </p:nvSpPr>
        <p:spPr>
          <a:xfrm>
            <a:off x="100360" y="6155473"/>
            <a:ext cx="446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 Email exchange with Francois Vasey (CERN)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9549F-6EC5-4E27-B69C-9D6A20279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394" y="3974731"/>
            <a:ext cx="3797567" cy="2227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1AB88B-EA5D-45F6-9090-BF3976E2246A}"/>
              </a:ext>
            </a:extLst>
          </p:cNvPr>
          <p:cNvSpPr txBox="1"/>
          <p:nvPr/>
        </p:nvSpPr>
        <p:spPr>
          <a:xfrm>
            <a:off x="6166625" y="3665034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** Image Ref.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E82A8-98A4-48EB-8F53-86F26D97C3BA}"/>
              </a:ext>
            </a:extLst>
          </p:cNvPr>
          <p:cNvSpPr txBox="1"/>
          <p:nvPr/>
        </p:nvSpPr>
        <p:spPr>
          <a:xfrm>
            <a:off x="5404625" y="6488668"/>
            <a:ext cx="566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** </a:t>
            </a:r>
            <a:r>
              <a:rPr lang="en-US" sz="1200" i="1" dirty="0"/>
              <a:t>https://www.anritsu.com/en-AU/sensing-devices/guide/light-emitting-device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49457E-99FD-41D9-BF05-91CD664A6B8A}"/>
              </a:ext>
            </a:extLst>
          </p:cNvPr>
          <p:cNvSpPr/>
          <p:nvPr/>
        </p:nvSpPr>
        <p:spPr>
          <a:xfrm>
            <a:off x="6969513" y="5018049"/>
            <a:ext cx="557561" cy="2007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701AF-0BFE-417E-A942-380F773B9969}"/>
              </a:ext>
            </a:extLst>
          </p:cNvPr>
          <p:cNvSpPr txBox="1"/>
          <p:nvPr/>
        </p:nvSpPr>
        <p:spPr>
          <a:xfrm>
            <a:off x="6597805" y="4821043"/>
            <a:ext cx="17604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</a:rPr>
              <a:t>Moves right with increasing T</a:t>
            </a:r>
          </a:p>
        </p:txBody>
      </p:sp>
    </p:spTree>
    <p:extLst>
      <p:ext uri="{BB962C8B-B14F-4D97-AF65-F5344CB8AC3E}">
        <p14:creationId xmlns:p14="http://schemas.microsoft.com/office/powerpoint/2010/main" val="30982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242B7-FCAE-43C1-A8E8-59009AEE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205CCA-57E3-44E5-A684-B4914AD44789}"/>
              </a:ext>
            </a:extLst>
          </p:cNvPr>
          <p:cNvSpPr txBox="1"/>
          <p:nvPr/>
        </p:nvSpPr>
        <p:spPr>
          <a:xfrm>
            <a:off x="4879848" y="134112"/>
            <a:ext cx="224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Spectra in LN2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F76CB-7AAD-49EC-98FE-E75813F2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641" y="874759"/>
            <a:ext cx="5398652" cy="1804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67ABC7-9F77-4342-8389-6B57D9D94848}"/>
              </a:ext>
            </a:extLst>
          </p:cNvPr>
          <p:cNvSpPr txBox="1"/>
          <p:nvPr/>
        </p:nvSpPr>
        <p:spPr>
          <a:xfrm>
            <a:off x="5542156" y="836340"/>
            <a:ext cx="292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 and this as Rx, </a:t>
            </a:r>
            <a:r>
              <a:rPr lang="en-US" dirty="0">
                <a:latin typeface="Symbol" panose="05050102010706020507" pitchFamily="18" charset="2"/>
              </a:rPr>
              <a:t>Dl</a:t>
            </a:r>
            <a:r>
              <a:rPr lang="en-US" dirty="0"/>
              <a:t> = 40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9B2C3-A88E-495E-BCB8-2F62748FCADC}"/>
              </a:ext>
            </a:extLst>
          </p:cNvPr>
          <p:cNvSpPr txBox="1"/>
          <p:nvPr/>
        </p:nvSpPr>
        <p:spPr>
          <a:xfrm>
            <a:off x="6620107" y="3007110"/>
            <a:ext cx="18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Dl</a:t>
            </a:r>
            <a:r>
              <a:rPr lang="en-US" dirty="0"/>
              <a:t> =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(Tx) – </a:t>
            </a:r>
            <a:r>
              <a:rPr lang="en-US" dirty="0">
                <a:latin typeface="Symbol" panose="05050102010706020507" pitchFamily="18" charset="2"/>
              </a:rPr>
              <a:t>l(</a:t>
            </a:r>
            <a:r>
              <a:rPr lang="en-US" dirty="0"/>
              <a:t>Rx)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90856-4B9E-46DD-B54C-3CAC89D40D7D}"/>
              </a:ext>
            </a:extLst>
          </p:cNvPr>
          <p:cNvSpPr txBox="1"/>
          <p:nvPr/>
        </p:nvSpPr>
        <p:spPr>
          <a:xfrm>
            <a:off x="401444" y="1449659"/>
            <a:ext cx="854702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a 1310 nm laser diode transmitting</a:t>
            </a:r>
          </a:p>
          <a:p>
            <a:r>
              <a:rPr lang="en-US" dirty="0"/>
              <a:t> from the detector in 77 K (assuming a 80-</a:t>
            </a:r>
          </a:p>
          <a:p>
            <a:r>
              <a:rPr lang="en-US" dirty="0"/>
              <a:t> 90 nm shift)…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have to understand the responsivity of the Rx</a:t>
            </a:r>
          </a:p>
          <a:p>
            <a:r>
              <a:rPr lang="en-US" dirty="0"/>
              <a:t> photodiode to understand what to expect on the</a:t>
            </a:r>
          </a:p>
          <a:p>
            <a:r>
              <a:rPr lang="en-US" dirty="0"/>
              <a:t> off-detector end.</a:t>
            </a:r>
          </a:p>
          <a:p>
            <a:endParaRPr lang="en-US" dirty="0"/>
          </a:p>
          <a:p>
            <a:r>
              <a:rPr lang="en-US" dirty="0"/>
              <a:t>The same issue must be dealt with on the Rx channel (Rx at 77 K on detector).</a:t>
            </a:r>
          </a:p>
          <a:p>
            <a:endParaRPr lang="en-US" dirty="0"/>
          </a:p>
          <a:p>
            <a:r>
              <a:rPr lang="en-US" dirty="0"/>
              <a:t>It also applies to the interpretation of measurement results. </a:t>
            </a:r>
          </a:p>
          <a:p>
            <a:r>
              <a:rPr lang="en-US" dirty="0"/>
              <a:t>Some instruments are “tuned” to selected wavelengths (850 nm, 1310 nm, 1550 nm) and</a:t>
            </a:r>
          </a:p>
          <a:p>
            <a:r>
              <a:rPr lang="en-US" dirty="0"/>
              <a:t> there is a question about the accuracy of results when the actual light being measured</a:t>
            </a:r>
          </a:p>
          <a:p>
            <a:r>
              <a:rPr lang="en-US" dirty="0"/>
              <a:t> is not close to these wavelengths (e.g. 1228 nm) </a:t>
            </a:r>
          </a:p>
        </p:txBody>
      </p:sp>
    </p:spTree>
    <p:extLst>
      <p:ext uri="{BB962C8B-B14F-4D97-AF65-F5344CB8AC3E}">
        <p14:creationId xmlns:p14="http://schemas.microsoft.com/office/powerpoint/2010/main" val="522226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D603D-E83D-4206-89CF-EB01F7A2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96269-A0D7-433F-AE45-500A71E59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31" y="1023069"/>
            <a:ext cx="8791874" cy="482691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DA6F5-E823-4B1E-82A1-0AB9B230CC6E}"/>
              </a:ext>
            </a:extLst>
          </p:cNvPr>
          <p:cNvSpPr txBox="1"/>
          <p:nvPr/>
        </p:nvSpPr>
        <p:spPr>
          <a:xfrm>
            <a:off x="3497097" y="122961"/>
            <a:ext cx="475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Optical Spectra in LN2</a:t>
            </a:r>
          </a:p>
          <a:p>
            <a:pPr algn="ctr"/>
            <a:r>
              <a:rPr lang="en-US" dirty="0"/>
              <a:t>Can we predict the spectral adjustment needed?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847530-C9C6-42B8-91DF-755B88567763}"/>
              </a:ext>
            </a:extLst>
          </p:cNvPr>
          <p:cNvSpPr/>
          <p:nvPr/>
        </p:nvSpPr>
        <p:spPr>
          <a:xfrm>
            <a:off x="8151542" y="2453268"/>
            <a:ext cx="869795" cy="869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D7CC8-C99B-48D3-BE30-5DC7F6134600}"/>
              </a:ext>
            </a:extLst>
          </p:cNvPr>
          <p:cNvSpPr txBox="1"/>
          <p:nvPr/>
        </p:nvSpPr>
        <p:spPr>
          <a:xfrm>
            <a:off x="8240751" y="2453268"/>
            <a:ext cx="788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</a:rPr>
              <a:t>InGaAsP</a:t>
            </a:r>
            <a:r>
              <a:rPr lang="en-US" sz="1200" b="1" dirty="0">
                <a:solidFill>
                  <a:srgbClr val="FF0000"/>
                </a:solidFill>
              </a:rPr>
              <a:t>?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  ?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  ?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 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45CC6A-64E7-4F13-9D51-4F922610FBCD}"/>
              </a:ext>
            </a:extLst>
          </p:cNvPr>
          <p:cNvSpPr/>
          <p:nvPr/>
        </p:nvSpPr>
        <p:spPr>
          <a:xfrm>
            <a:off x="1205326" y="5864871"/>
            <a:ext cx="5451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Ref: https://ecee.colorado.edu/~bart/book/eband5.htm</a:t>
            </a:r>
          </a:p>
        </p:txBody>
      </p:sp>
    </p:spTree>
    <p:extLst>
      <p:ext uri="{BB962C8B-B14F-4D97-AF65-F5344CB8AC3E}">
        <p14:creationId xmlns:p14="http://schemas.microsoft.com/office/powerpoint/2010/main" val="172555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B3850-09FC-405A-BBE5-34294BEA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95" y="1110488"/>
            <a:ext cx="7317371" cy="5267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2AC5F5-D3D8-47B8-A5D8-15802C788D52}"/>
              </a:ext>
            </a:extLst>
          </p:cNvPr>
          <p:cNvSpPr/>
          <p:nvPr/>
        </p:nvSpPr>
        <p:spPr>
          <a:xfrm>
            <a:off x="1838906" y="1855695"/>
            <a:ext cx="615142" cy="216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7C9C0D-5736-47BC-B921-208321FA2564}"/>
              </a:ext>
            </a:extLst>
          </p:cNvPr>
          <p:cNvSpPr/>
          <p:nvPr/>
        </p:nvSpPr>
        <p:spPr>
          <a:xfrm>
            <a:off x="1841677" y="4984051"/>
            <a:ext cx="615142" cy="216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C12EC6-8801-45A9-9314-2475A1EF8C52}"/>
              </a:ext>
            </a:extLst>
          </p:cNvPr>
          <p:cNvSpPr txBox="1"/>
          <p:nvPr/>
        </p:nvSpPr>
        <p:spPr>
          <a:xfrm>
            <a:off x="581891" y="6317673"/>
            <a:ext cx="646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Route Cross Point Adjust and Automatic Laser Shutdown to header.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81A14-AA5C-4001-BF07-E369C00D9704}"/>
              </a:ext>
            </a:extLst>
          </p:cNvPr>
          <p:cNvSpPr txBox="1"/>
          <p:nvPr/>
        </p:nvSpPr>
        <p:spPr>
          <a:xfrm>
            <a:off x="2516366" y="235527"/>
            <a:ext cx="6973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Simple Evaluation Board for Analog Devices ADN2526 Laser Diode Driver</a:t>
            </a:r>
          </a:p>
          <a:p>
            <a:pPr algn="ctr"/>
            <a:r>
              <a:rPr lang="en-US" dirty="0"/>
              <a:t>Electrical Tests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96ECFB-B291-4DAE-8670-3CD2261614A9}"/>
              </a:ext>
            </a:extLst>
          </p:cNvPr>
          <p:cNvGrpSpPr/>
          <p:nvPr/>
        </p:nvGrpSpPr>
        <p:grpSpPr>
          <a:xfrm>
            <a:off x="1516827" y="3082231"/>
            <a:ext cx="276861" cy="270569"/>
            <a:chOff x="432262" y="1213658"/>
            <a:chExt cx="731520" cy="714895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CE1F9582-4207-4E70-B463-75CECE26EB02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BB884A-2F03-4AD2-8918-261AAB167D9D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54FBBA-2ADA-4FA5-96C5-037BE6D72DBB}"/>
              </a:ext>
            </a:extLst>
          </p:cNvPr>
          <p:cNvCxnSpPr>
            <a:cxnSpLocks/>
          </p:cNvCxnSpPr>
          <p:nvPr/>
        </p:nvCxnSpPr>
        <p:spPr>
          <a:xfrm>
            <a:off x="1240389" y="1955448"/>
            <a:ext cx="5818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D9F989-09E3-44B4-B449-F77F9D2742AF}"/>
              </a:ext>
            </a:extLst>
          </p:cNvPr>
          <p:cNvSpPr txBox="1"/>
          <p:nvPr/>
        </p:nvSpPr>
        <p:spPr>
          <a:xfrm>
            <a:off x="115401" y="171160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Vibias_adj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F1CC31-1DDB-4FE5-AA9D-6185EDC23E2A}"/>
              </a:ext>
            </a:extLst>
          </p:cNvPr>
          <p:cNvSpPr txBox="1"/>
          <p:nvPr/>
        </p:nvSpPr>
        <p:spPr>
          <a:xfrm>
            <a:off x="600310" y="4873214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Vimod_adj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FD613-FD8B-4634-A49B-5A0E94991EF4}"/>
              </a:ext>
            </a:extLst>
          </p:cNvPr>
          <p:cNvSpPr txBox="1"/>
          <p:nvPr/>
        </p:nvSpPr>
        <p:spPr>
          <a:xfrm>
            <a:off x="558421" y="3309118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 pair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A8C376-50D4-4181-896B-B3F460E4ED43}"/>
              </a:ext>
            </a:extLst>
          </p:cNvPr>
          <p:cNvSpPr/>
          <p:nvPr/>
        </p:nvSpPr>
        <p:spPr>
          <a:xfrm>
            <a:off x="8023575" y="2736844"/>
            <a:ext cx="847898" cy="166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6A1697-9913-438C-9522-4748F7126659}"/>
              </a:ext>
            </a:extLst>
          </p:cNvPr>
          <p:cNvGrpSpPr/>
          <p:nvPr/>
        </p:nvGrpSpPr>
        <p:grpSpPr>
          <a:xfrm>
            <a:off x="8042971" y="3022249"/>
            <a:ext cx="391278" cy="382386"/>
            <a:chOff x="432262" y="1213658"/>
            <a:chExt cx="731520" cy="714895"/>
          </a:xfrm>
        </p:grpSpPr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9D7C4BB4-AB76-4753-9C6E-5999CCF22596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B1A9B8-D08D-4206-BCB2-45D974B21A29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A345C0-D031-49D0-9B26-866D82EB5512}"/>
              </a:ext>
            </a:extLst>
          </p:cNvPr>
          <p:cNvGrpSpPr/>
          <p:nvPr/>
        </p:nvGrpSpPr>
        <p:grpSpPr>
          <a:xfrm>
            <a:off x="8045742" y="3690038"/>
            <a:ext cx="391278" cy="382386"/>
            <a:chOff x="432262" y="1213658"/>
            <a:chExt cx="731520" cy="714895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E308AD0E-1A92-4AEF-A6E6-712E7DAB8453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DE8A536-3E72-4CF9-9911-2A6FF164D763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735D3FB-B642-4C4A-9856-C3CBA8A2D002}"/>
              </a:ext>
            </a:extLst>
          </p:cNvPr>
          <p:cNvSpPr txBox="1"/>
          <p:nvPr/>
        </p:nvSpPr>
        <p:spPr>
          <a:xfrm>
            <a:off x="8433671" y="3363069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 pair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A9F0778-ECE4-4800-AECF-E964113C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60A8-B9A6-43E5-9E73-6B49DA2E49EF}" type="slidenum">
              <a:rPr lang="en-US" smtClean="0"/>
              <a:t>17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20EEB2-153A-4746-A087-13B9E958E63A}"/>
              </a:ext>
            </a:extLst>
          </p:cNvPr>
          <p:cNvSpPr txBox="1"/>
          <p:nvPr/>
        </p:nvSpPr>
        <p:spPr>
          <a:xfrm>
            <a:off x="9188009" y="773042"/>
            <a:ext cx="1836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All components will be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tested in LN2.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Power, configuration,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electrical excitation, and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electrical diagnostics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will be outside the </a:t>
            </a:r>
            <a:r>
              <a:rPr lang="en-US" sz="1200" dirty="0" err="1">
                <a:solidFill>
                  <a:srgbClr val="0000FF"/>
                </a:solidFill>
              </a:rPr>
              <a:t>dewar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93BB7-20B7-4097-B0D3-B8C4721B9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209" y="2157042"/>
            <a:ext cx="3036015" cy="276458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BC67E2E-763C-4435-9B89-E2759990D284}"/>
              </a:ext>
            </a:extLst>
          </p:cNvPr>
          <p:cNvGrpSpPr/>
          <p:nvPr/>
        </p:nvGrpSpPr>
        <p:grpSpPr>
          <a:xfrm>
            <a:off x="1516827" y="3736655"/>
            <a:ext cx="276861" cy="270569"/>
            <a:chOff x="432262" y="1213658"/>
            <a:chExt cx="731520" cy="714895"/>
          </a:xfrm>
        </p:grpSpPr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221F3F75-1A64-4954-AFFB-CCBE651A7644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C8B32D5-45F6-4F9B-98FF-05CC51DC9EE6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E4C0F9E-76C5-4477-B800-6C332EE58660}"/>
              </a:ext>
            </a:extLst>
          </p:cNvPr>
          <p:cNvSpPr/>
          <p:nvPr/>
        </p:nvSpPr>
        <p:spPr>
          <a:xfrm>
            <a:off x="8722659" y="2429434"/>
            <a:ext cx="2366682" cy="281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859BD8-788F-4198-8C34-6C6AC54B052E}"/>
              </a:ext>
            </a:extLst>
          </p:cNvPr>
          <p:cNvGrpSpPr/>
          <p:nvPr/>
        </p:nvGrpSpPr>
        <p:grpSpPr>
          <a:xfrm>
            <a:off x="8724451" y="3745620"/>
            <a:ext cx="276861" cy="270569"/>
            <a:chOff x="432262" y="1213658"/>
            <a:chExt cx="731520" cy="714895"/>
          </a:xfrm>
        </p:grpSpPr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06DC7873-5A86-48C3-AB5C-0DFA851CEF73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E6B0300-1401-48EC-890A-84E86E18819B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B809B4-4E54-4E84-B67F-F4B85DFBC199}"/>
              </a:ext>
            </a:extLst>
          </p:cNvPr>
          <p:cNvGrpSpPr/>
          <p:nvPr/>
        </p:nvGrpSpPr>
        <p:grpSpPr>
          <a:xfrm>
            <a:off x="8733416" y="3073266"/>
            <a:ext cx="276861" cy="270569"/>
            <a:chOff x="432262" y="1213658"/>
            <a:chExt cx="731520" cy="714895"/>
          </a:xfrm>
        </p:grpSpPr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516F8FBD-559F-4ED6-84E7-88F8214B9D03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42FC02D-1E2B-4EC7-8E80-0EE4019E780E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6CF357E-5C5C-4CEB-B2C1-33147572E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780" y="2442112"/>
            <a:ext cx="2544725" cy="269813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CBCC38F-CA83-4BFC-81EB-742241C202D3}"/>
              </a:ext>
            </a:extLst>
          </p:cNvPr>
          <p:cNvSpPr txBox="1"/>
          <p:nvPr/>
        </p:nvSpPr>
        <p:spPr>
          <a:xfrm>
            <a:off x="8563904" y="3282224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SMA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pair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649F5C-C770-4EE4-80D9-EEA0F660DFF3}"/>
              </a:ext>
            </a:extLst>
          </p:cNvPr>
          <p:cNvSpPr/>
          <p:nvPr/>
        </p:nvSpPr>
        <p:spPr>
          <a:xfrm>
            <a:off x="9027458" y="2142565"/>
            <a:ext cx="2519083" cy="3012141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6A2BCD-020C-4871-A949-B505C7489A97}"/>
              </a:ext>
            </a:extLst>
          </p:cNvPr>
          <p:cNvSpPr txBox="1"/>
          <p:nvPr/>
        </p:nvSpPr>
        <p:spPr>
          <a:xfrm>
            <a:off x="9119715" y="3945612"/>
            <a:ext cx="460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Coax</a:t>
            </a:r>
          </a:p>
          <a:p>
            <a:r>
              <a:rPr lang="en-US" sz="1000" dirty="0">
                <a:solidFill>
                  <a:srgbClr val="FF0000"/>
                </a:solidFill>
              </a:rPr>
              <a:t>cable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E9D09E-65B2-40F7-AB60-9421F4A12CE1}"/>
              </a:ext>
            </a:extLst>
          </p:cNvPr>
          <p:cNvSpPr txBox="1"/>
          <p:nvPr/>
        </p:nvSpPr>
        <p:spPr>
          <a:xfrm>
            <a:off x="9639668" y="3972507"/>
            <a:ext cx="46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DC </a:t>
            </a:r>
          </a:p>
          <a:p>
            <a:r>
              <a:rPr lang="en-US" sz="1000" dirty="0">
                <a:solidFill>
                  <a:srgbClr val="FF0000"/>
                </a:solidFill>
              </a:rPr>
              <a:t>Block</a:t>
            </a:r>
          </a:p>
        </p:txBody>
      </p:sp>
    </p:spTree>
    <p:extLst>
      <p:ext uri="{BB962C8B-B14F-4D97-AF65-F5344CB8AC3E}">
        <p14:creationId xmlns:p14="http://schemas.microsoft.com/office/powerpoint/2010/main" val="268763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741B6-933A-4FE4-9B00-7D2AD6EF4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34" y="845596"/>
            <a:ext cx="6835732" cy="5166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CC3395-6B29-4DA9-9927-62B5F5D2C1A5}"/>
              </a:ext>
            </a:extLst>
          </p:cNvPr>
          <p:cNvSpPr/>
          <p:nvPr/>
        </p:nvSpPr>
        <p:spPr>
          <a:xfrm>
            <a:off x="2793076" y="1130531"/>
            <a:ext cx="864524" cy="465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B86C0-95C3-43C6-9524-FE5CD6787270}"/>
              </a:ext>
            </a:extLst>
          </p:cNvPr>
          <p:cNvSpPr txBox="1"/>
          <p:nvPr/>
        </p:nvSpPr>
        <p:spPr>
          <a:xfrm>
            <a:off x="1579378" y="653934"/>
            <a:ext cx="11993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Interface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To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I2C Dongle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Outside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Dewar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AA29A9-B7C9-489E-A5FA-26712722937E}"/>
              </a:ext>
            </a:extLst>
          </p:cNvPr>
          <p:cNvGrpSpPr/>
          <p:nvPr/>
        </p:nvGrpSpPr>
        <p:grpSpPr>
          <a:xfrm>
            <a:off x="9177249" y="4438997"/>
            <a:ext cx="391278" cy="382386"/>
            <a:chOff x="432262" y="1213658"/>
            <a:chExt cx="731520" cy="714895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9D52042F-6C3C-468C-832C-E2D8A9F84E53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FD7C33F-2D11-48D1-8F3E-BB0769BF03AD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949CA-6768-40DC-B7EB-E103E5334AF7}"/>
              </a:ext>
            </a:extLst>
          </p:cNvPr>
          <p:cNvGrpSpPr/>
          <p:nvPr/>
        </p:nvGrpSpPr>
        <p:grpSpPr>
          <a:xfrm>
            <a:off x="9180021" y="4890656"/>
            <a:ext cx="391278" cy="382386"/>
            <a:chOff x="432262" y="1213658"/>
            <a:chExt cx="731520" cy="714895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3949FEF-264A-4490-8C3E-F4C0277E4B12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DE830B-7298-405D-BBF0-3A4D8B74A147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B4DEA3C-7F50-4CFE-9A4D-0824C9330442}"/>
              </a:ext>
            </a:extLst>
          </p:cNvPr>
          <p:cNvSpPr txBox="1"/>
          <p:nvPr/>
        </p:nvSpPr>
        <p:spPr>
          <a:xfrm>
            <a:off x="1537856" y="2552006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 pair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1A0F26-72B4-4733-9B90-578020D64D72}"/>
              </a:ext>
            </a:extLst>
          </p:cNvPr>
          <p:cNvGrpSpPr/>
          <p:nvPr/>
        </p:nvGrpSpPr>
        <p:grpSpPr>
          <a:xfrm>
            <a:off x="2496588" y="2313709"/>
            <a:ext cx="391278" cy="382386"/>
            <a:chOff x="432262" y="1213658"/>
            <a:chExt cx="731520" cy="714895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3219A452-2440-4A8A-A4E7-E6013DCB2977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44D2D1C-EEE7-48E7-B8DD-4A3BEA24AA10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3256F0-D7CB-4A09-9560-8CF833326584}"/>
              </a:ext>
            </a:extLst>
          </p:cNvPr>
          <p:cNvGrpSpPr/>
          <p:nvPr/>
        </p:nvGrpSpPr>
        <p:grpSpPr>
          <a:xfrm>
            <a:off x="2499360" y="2765368"/>
            <a:ext cx="391278" cy="382386"/>
            <a:chOff x="432262" y="1213658"/>
            <a:chExt cx="731520" cy="714895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482EDCF1-1F60-4DF7-B632-E14E381550BB}"/>
                </a:ext>
              </a:extLst>
            </p:cNvPr>
            <p:cNvSpPr/>
            <p:nvPr/>
          </p:nvSpPr>
          <p:spPr>
            <a:xfrm>
              <a:off x="432262" y="1213658"/>
              <a:ext cx="731520" cy="714895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3C8EC1-0C36-43AA-A2FD-E922F66C087C}"/>
                </a:ext>
              </a:extLst>
            </p:cNvPr>
            <p:cNvSpPr/>
            <p:nvPr/>
          </p:nvSpPr>
          <p:spPr>
            <a:xfrm>
              <a:off x="698268" y="1479665"/>
              <a:ext cx="199506" cy="1995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2285F84-71DC-40FE-929E-15CDCF85F08E}"/>
              </a:ext>
            </a:extLst>
          </p:cNvPr>
          <p:cNvSpPr txBox="1"/>
          <p:nvPr/>
        </p:nvSpPr>
        <p:spPr>
          <a:xfrm>
            <a:off x="581891" y="6317673"/>
            <a:ext cx="381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Leave DIS unconnected (laser enabled)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6DE303-26ED-4B13-B16F-D8A898E53DF1}"/>
              </a:ext>
            </a:extLst>
          </p:cNvPr>
          <p:cNvSpPr txBox="1"/>
          <p:nvPr/>
        </p:nvSpPr>
        <p:spPr>
          <a:xfrm>
            <a:off x="9587347" y="440020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4C3DD6-23B3-4B87-B48D-51FC12160DED}"/>
              </a:ext>
            </a:extLst>
          </p:cNvPr>
          <p:cNvSpPr txBox="1"/>
          <p:nvPr/>
        </p:nvSpPr>
        <p:spPr>
          <a:xfrm>
            <a:off x="9590117" y="4951613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0B8CD1-D861-46E7-8270-6C0BD336D0EA}"/>
              </a:ext>
            </a:extLst>
          </p:cNvPr>
          <p:cNvSpPr txBox="1"/>
          <p:nvPr/>
        </p:nvSpPr>
        <p:spPr>
          <a:xfrm>
            <a:off x="2904538" y="0"/>
            <a:ext cx="623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Texas Instruments ONET1151L PAB Test Circuit Proposal (Stage 1)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9C26B47-CC7F-4A77-8EB7-CC7DE920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60A8-B9A6-43E5-9E73-6B49DA2E49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44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EEA7EDC-B497-4246-8168-2A2951A2D4C2}"/>
              </a:ext>
            </a:extLst>
          </p:cNvPr>
          <p:cNvGraphicFramePr>
            <a:graphicFrameLocks/>
          </p:cNvGraphicFramePr>
          <p:nvPr/>
        </p:nvGraphicFramePr>
        <p:xfrm>
          <a:off x="2185737" y="1082841"/>
          <a:ext cx="7379367" cy="4487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621FE1E-B18E-4023-B62B-EAAD99B8252E}"/>
              </a:ext>
            </a:extLst>
          </p:cNvPr>
          <p:cNvSpPr txBox="1"/>
          <p:nvPr/>
        </p:nvSpPr>
        <p:spPr>
          <a:xfrm>
            <a:off x="2892954" y="252663"/>
            <a:ext cx="5540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Transmitter Only and Transceiver DC Power Consumption</a:t>
            </a:r>
          </a:p>
          <a:p>
            <a:pPr algn="ctr"/>
            <a:r>
              <a:rPr lang="en-US" dirty="0"/>
              <a:t>Room 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7562E6-BB84-4797-B0C9-BD66BF4E5495}"/>
              </a:ext>
            </a:extLst>
          </p:cNvPr>
          <p:cNvSpPr txBox="1"/>
          <p:nvPr/>
        </p:nvSpPr>
        <p:spPr>
          <a:xfrm>
            <a:off x="613611" y="5763126"/>
            <a:ext cx="447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LVDS Differential Signal @ 10 Gbps</a:t>
            </a:r>
          </a:p>
          <a:p>
            <a:r>
              <a:rPr lang="en-US" dirty="0"/>
              <a:t>PRBS7 Pattern</a:t>
            </a:r>
          </a:p>
          <a:p>
            <a:r>
              <a:rPr lang="en-US" dirty="0" err="1"/>
              <a:t>TRx</a:t>
            </a:r>
            <a:r>
              <a:rPr lang="en-US" dirty="0"/>
              <a:t> Measurements Made in Optical Loopback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E04FCD-0895-4B20-8BE4-3EFE7013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F9234-95C5-433F-B892-0961B4547F6A}"/>
              </a:ext>
            </a:extLst>
          </p:cNvPr>
          <p:cNvSpPr txBox="1"/>
          <p:nvPr/>
        </p:nvSpPr>
        <p:spPr>
          <a:xfrm>
            <a:off x="6378497" y="5564458"/>
            <a:ext cx="4133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Conservatively estimate </a:t>
            </a:r>
            <a:r>
              <a:rPr lang="en-US" b="1" i="1" u="sng" dirty="0">
                <a:solidFill>
                  <a:srgbClr val="FF0000"/>
                </a:solidFill>
              </a:rPr>
              <a:t>900 </a:t>
            </a:r>
            <a:r>
              <a:rPr lang="en-US" b="1" i="1" u="sng" dirty="0" err="1">
                <a:solidFill>
                  <a:srgbClr val="FF0000"/>
                </a:solidFill>
              </a:rPr>
              <a:t>mW</a:t>
            </a:r>
            <a:r>
              <a:rPr lang="en-US" b="1" i="1" u="sng" dirty="0">
                <a:solidFill>
                  <a:srgbClr val="FF0000"/>
                </a:solidFill>
              </a:rPr>
              <a:t> @ 3.3V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 for per channel power consumption</a:t>
            </a:r>
          </a:p>
        </p:txBody>
      </p:sp>
    </p:spTree>
    <p:extLst>
      <p:ext uri="{BB962C8B-B14F-4D97-AF65-F5344CB8AC3E}">
        <p14:creationId xmlns:p14="http://schemas.microsoft.com/office/powerpoint/2010/main" val="74603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C84A8-7425-49BA-9378-4ACC6D9C23BB}"/>
              </a:ext>
            </a:extLst>
          </p:cNvPr>
          <p:cNvSpPr txBox="1"/>
          <p:nvPr/>
        </p:nvSpPr>
        <p:spPr>
          <a:xfrm>
            <a:off x="4766035" y="252663"/>
            <a:ext cx="17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Stand at PAB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33D78-81C4-4FA6-99FC-2C4F7EE59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11" y="1974060"/>
            <a:ext cx="5958837" cy="3351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D5A0A0-9EF2-42BA-B0CA-91773F047E92}"/>
              </a:ext>
            </a:extLst>
          </p:cNvPr>
          <p:cNvSpPr txBox="1"/>
          <p:nvPr/>
        </p:nvSpPr>
        <p:spPr>
          <a:xfrm>
            <a:off x="1219200" y="3886200"/>
            <a:ext cx="1821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Dewar</a:t>
            </a:r>
          </a:p>
          <a:p>
            <a:r>
              <a:rPr lang="en-US" dirty="0"/>
              <a:t>(Containing</a:t>
            </a:r>
          </a:p>
          <a:p>
            <a:r>
              <a:rPr lang="en-US" dirty="0"/>
              <a:t> Evaluation Board</a:t>
            </a:r>
          </a:p>
          <a:p>
            <a:r>
              <a:rPr lang="en-US" dirty="0"/>
              <a:t> and Test Device)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7FCF8-4B5D-4195-974F-C053D28A509B}"/>
              </a:ext>
            </a:extLst>
          </p:cNvPr>
          <p:cNvSpPr txBox="1"/>
          <p:nvPr/>
        </p:nvSpPr>
        <p:spPr>
          <a:xfrm>
            <a:off x="1798320" y="2636520"/>
            <a:ext cx="14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Supply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E0AC6-4EDC-48A9-9DC0-683618B0D0F0}"/>
              </a:ext>
            </a:extLst>
          </p:cNvPr>
          <p:cNvSpPr txBox="1"/>
          <p:nvPr/>
        </p:nvSpPr>
        <p:spPr>
          <a:xfrm>
            <a:off x="8260080" y="640080"/>
            <a:ext cx="2240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 Analyzer</a:t>
            </a:r>
          </a:p>
          <a:p>
            <a:r>
              <a:rPr lang="en-US" dirty="0"/>
              <a:t>(Eye pattern and jitter</a:t>
            </a:r>
          </a:p>
          <a:p>
            <a:r>
              <a:rPr lang="en-US" dirty="0"/>
              <a:t> analysis)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8B22B-2894-4723-AD35-00413CEBA839}"/>
              </a:ext>
            </a:extLst>
          </p:cNvPr>
          <p:cNvSpPr txBox="1"/>
          <p:nvPr/>
        </p:nvSpPr>
        <p:spPr>
          <a:xfrm>
            <a:off x="8031480" y="3261360"/>
            <a:ext cx="2458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Bit Error Rate tester </a:t>
            </a:r>
          </a:p>
          <a:p>
            <a:r>
              <a:rPr lang="en-US" dirty="0"/>
              <a:t>(Pattern Generation and</a:t>
            </a:r>
          </a:p>
          <a:p>
            <a:r>
              <a:rPr lang="en-US" dirty="0"/>
              <a:t> Error Checking)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6D890-9338-4387-A3F5-CBB7AD277C7D}"/>
              </a:ext>
            </a:extLst>
          </p:cNvPr>
          <p:cNvSpPr txBox="1"/>
          <p:nvPr/>
        </p:nvSpPr>
        <p:spPr>
          <a:xfrm>
            <a:off x="7802880" y="4541520"/>
            <a:ext cx="4147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Mode Optical Fibers (yellow)</a:t>
            </a:r>
          </a:p>
          <a:p>
            <a:endParaRPr lang="en-US" dirty="0"/>
          </a:p>
          <a:p>
            <a:r>
              <a:rPr lang="en-US" dirty="0"/>
              <a:t>Coaxial cables for electrical pattern (black)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16CD04-1529-4A4E-AC4B-1E1B608BB1CE}"/>
              </a:ext>
            </a:extLst>
          </p:cNvPr>
          <p:cNvCxnSpPr>
            <a:stCxn id="6" idx="3"/>
          </p:cNvCxnSpPr>
          <p:nvPr/>
        </p:nvCxnSpPr>
        <p:spPr>
          <a:xfrm>
            <a:off x="3257822" y="2821186"/>
            <a:ext cx="1558018" cy="501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D2F33C-F636-4CA8-BD13-DC57B6ED3A02}"/>
              </a:ext>
            </a:extLst>
          </p:cNvPr>
          <p:cNvCxnSpPr/>
          <p:nvPr/>
        </p:nvCxnSpPr>
        <p:spPr>
          <a:xfrm>
            <a:off x="3013982" y="4726186"/>
            <a:ext cx="1558018" cy="501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49EB42-35A9-467C-9DDA-ED7787D585D8}"/>
              </a:ext>
            </a:extLst>
          </p:cNvPr>
          <p:cNvCxnSpPr>
            <a:cxnSpLocks/>
          </p:cNvCxnSpPr>
          <p:nvPr/>
        </p:nvCxnSpPr>
        <p:spPr>
          <a:xfrm flipH="1">
            <a:off x="6050280" y="1310640"/>
            <a:ext cx="2209800" cy="868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B67A79-6433-47F7-803C-3C97ABB58648}"/>
              </a:ext>
            </a:extLst>
          </p:cNvPr>
          <p:cNvSpPr txBox="1"/>
          <p:nvPr/>
        </p:nvSpPr>
        <p:spPr>
          <a:xfrm>
            <a:off x="8199120" y="1783080"/>
            <a:ext cx="26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Spectrum Analyzer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4001A0-5343-4876-8917-0EC6C483C234}"/>
              </a:ext>
            </a:extLst>
          </p:cNvPr>
          <p:cNvCxnSpPr>
            <a:cxnSpLocks/>
          </p:cNvCxnSpPr>
          <p:nvPr/>
        </p:nvCxnSpPr>
        <p:spPr>
          <a:xfrm flipH="1">
            <a:off x="7132320" y="2011680"/>
            <a:ext cx="111252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B045D8-2CEF-46FB-B21B-B7878FF366E4}"/>
              </a:ext>
            </a:extLst>
          </p:cNvPr>
          <p:cNvCxnSpPr>
            <a:cxnSpLocks/>
          </p:cNvCxnSpPr>
          <p:nvPr/>
        </p:nvCxnSpPr>
        <p:spPr>
          <a:xfrm flipH="1" flipV="1">
            <a:off x="6065520" y="3169920"/>
            <a:ext cx="192024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72CD9D-6D3A-4F50-861D-7B909111B84C}"/>
              </a:ext>
            </a:extLst>
          </p:cNvPr>
          <p:cNvCxnSpPr>
            <a:cxnSpLocks/>
          </p:cNvCxnSpPr>
          <p:nvPr/>
        </p:nvCxnSpPr>
        <p:spPr>
          <a:xfrm flipH="1" flipV="1">
            <a:off x="5730240" y="4511040"/>
            <a:ext cx="2103120" cy="137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65D551-D48C-4485-8E36-D185D9CC3DD9}"/>
              </a:ext>
            </a:extLst>
          </p:cNvPr>
          <p:cNvCxnSpPr>
            <a:cxnSpLocks/>
          </p:cNvCxnSpPr>
          <p:nvPr/>
        </p:nvCxnSpPr>
        <p:spPr>
          <a:xfrm flipH="1" flipV="1">
            <a:off x="5334000" y="4602480"/>
            <a:ext cx="2468880" cy="701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74C459F-632C-4FCF-A7C5-B3E15556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5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961AE-458A-4E37-BB44-A03ACEFE8EA8}"/>
              </a:ext>
            </a:extLst>
          </p:cNvPr>
          <p:cNvSpPr txBox="1"/>
          <p:nvPr/>
        </p:nvSpPr>
        <p:spPr>
          <a:xfrm>
            <a:off x="4494684" y="286958"/>
            <a:ext cx="228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Testing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18B0A-515B-4835-98C0-16D82A65C346}"/>
              </a:ext>
            </a:extLst>
          </p:cNvPr>
          <p:cNvSpPr txBox="1"/>
          <p:nvPr/>
        </p:nvSpPr>
        <p:spPr>
          <a:xfrm>
            <a:off x="1264920" y="89916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9 slides illustrate room temperature measurement results from selected 1310 nm SFP+ transceivers as well as comparative measurements on the same devices at liquid nitrogen (LiN2) temperatures. Devices tested employed Fabry-Perot (F-P) lasers and  Distributed </a:t>
            </a:r>
            <a:r>
              <a:rPr lang="en-US" dirty="0" err="1"/>
              <a:t>FeedBack</a:t>
            </a:r>
            <a:r>
              <a:rPr lang="en-US" dirty="0"/>
              <a:t> (DFB) lasers.</a:t>
            </a:r>
          </a:p>
          <a:p>
            <a:endParaRPr lang="en-US" dirty="0"/>
          </a:p>
          <a:p>
            <a:r>
              <a:rPr lang="en-US" dirty="0"/>
              <a:t>The results include measurements obtained from: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Optical eye pattern analysis</a:t>
            </a:r>
          </a:p>
          <a:p>
            <a:pPr marL="342900" indent="-342900">
              <a:buAutoNum type="arabicPeriod"/>
            </a:pPr>
            <a:r>
              <a:rPr lang="en-US" dirty="0"/>
              <a:t>Optical jitter analysis</a:t>
            </a:r>
          </a:p>
          <a:p>
            <a:endParaRPr lang="en-US" dirty="0"/>
          </a:p>
          <a:p>
            <a:r>
              <a:rPr lang="en-US" dirty="0"/>
              <a:t>All measurements were made with PRBS7 data patterns or OMA Patterns (repetitions of …1111000011110000… delivered at the data rates indicated on the slides</a:t>
            </a:r>
          </a:p>
          <a:p>
            <a:endParaRPr lang="en-US" dirty="0"/>
          </a:p>
          <a:p>
            <a:r>
              <a:rPr lang="en-US" dirty="0"/>
              <a:t>All of the data illustrated here were captured at the Proton Assembly Building.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FEDC3-394B-4916-B8E3-A70BB0A8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70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A2E9C-B444-40E7-8142-05A785A7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DA60E81-34A4-456F-BCCC-4BFB304D4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37719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9572C83-FFEE-4E7D-8287-C002AB99F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262"/>
            <a:ext cx="4819650" cy="3614738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DD1AAD2A-79B3-49D0-896B-A985FA09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3214686"/>
            <a:ext cx="4857750" cy="3643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B2BC5-3A60-4829-9FFB-5C201D75A20E}"/>
              </a:ext>
            </a:extLst>
          </p:cNvPr>
          <p:cNvSpPr txBox="1"/>
          <p:nvPr/>
        </p:nvSpPr>
        <p:spPr>
          <a:xfrm>
            <a:off x="0" y="228600"/>
            <a:ext cx="205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DFB2</a:t>
            </a:r>
          </a:p>
          <a:p>
            <a:r>
              <a:rPr lang="en-US" dirty="0"/>
              <a:t>Eye Pattern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9EB9B-18FA-4868-921E-8373B857D46C}"/>
              </a:ext>
            </a:extLst>
          </p:cNvPr>
          <p:cNvSpPr txBox="1"/>
          <p:nvPr/>
        </p:nvSpPr>
        <p:spPr>
          <a:xfrm>
            <a:off x="8667750" y="476250"/>
            <a:ext cx="1989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Room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6949E-C1FA-483F-B628-D1A652363BB0}"/>
              </a:ext>
            </a:extLst>
          </p:cNvPr>
          <p:cNvSpPr txBox="1"/>
          <p:nvPr/>
        </p:nvSpPr>
        <p:spPr>
          <a:xfrm>
            <a:off x="10039350" y="2247900"/>
            <a:ext cx="1971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6.25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B20BC4-086B-4BF3-B44A-70EF85E7FDD1}"/>
              </a:ext>
            </a:extLst>
          </p:cNvPr>
          <p:cNvSpPr txBox="1"/>
          <p:nvPr/>
        </p:nvSpPr>
        <p:spPr>
          <a:xfrm>
            <a:off x="0" y="2266950"/>
            <a:ext cx="1796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77B5C-3583-4297-BFBC-57D22C2AF88A}"/>
              </a:ext>
            </a:extLst>
          </p:cNvPr>
          <p:cNvSpPr txBox="1"/>
          <p:nvPr/>
        </p:nvSpPr>
        <p:spPr>
          <a:xfrm>
            <a:off x="4992624" y="4032504"/>
            <a:ext cx="20616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Bit Error Rate tests at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10 Gbps and 6.25 Gbps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resulted in no errors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in 10e12 transmitted bits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DF7FC-E86A-4BE8-BA6C-CFAA6A95A2B4}"/>
              </a:ext>
            </a:extLst>
          </p:cNvPr>
          <p:cNvSpPr txBox="1"/>
          <p:nvPr/>
        </p:nvSpPr>
        <p:spPr>
          <a:xfrm>
            <a:off x="4998720" y="5099304"/>
            <a:ext cx="219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Power cycle test while cold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failed</a:t>
            </a:r>
          </a:p>
        </p:txBody>
      </p:sp>
    </p:spTree>
    <p:extLst>
      <p:ext uri="{BB962C8B-B14F-4D97-AF65-F5344CB8AC3E}">
        <p14:creationId xmlns:p14="http://schemas.microsoft.com/office/powerpoint/2010/main" val="61530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7E02DA-DFFC-4691-8218-17F7C65C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663E41D-BC57-4438-80F2-C24C5B99A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12" y="0"/>
            <a:ext cx="4437888" cy="3328416"/>
          </a:xfrm>
          <a:prstGeom prst="rect">
            <a:avLst/>
          </a:prstGeom>
        </p:spPr>
      </p:pic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73F0DF5-8936-48E4-82E7-437DA39EF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704"/>
            <a:ext cx="4681728" cy="3511296"/>
          </a:xfrm>
          <a:prstGeom prst="rect">
            <a:avLst/>
          </a:prstGeom>
        </p:spPr>
      </p:pic>
      <p:pic>
        <p:nvPicPr>
          <p:cNvPr id="8" name="Picture 7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E6123A40-230F-4C19-A180-1124626F5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3268980"/>
            <a:ext cx="4785360" cy="3589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180E0C-C1C9-4F40-8AE7-B6F918AF6C79}"/>
              </a:ext>
            </a:extLst>
          </p:cNvPr>
          <p:cNvSpPr txBox="1"/>
          <p:nvPr/>
        </p:nvSpPr>
        <p:spPr>
          <a:xfrm>
            <a:off x="0" y="228600"/>
            <a:ext cx="205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DFB2</a:t>
            </a:r>
          </a:p>
          <a:p>
            <a:r>
              <a:rPr lang="en-US" dirty="0"/>
              <a:t>Eye Pattern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D38C8-73AE-45DD-97D8-FF9FABB5D885}"/>
              </a:ext>
            </a:extLst>
          </p:cNvPr>
          <p:cNvSpPr txBox="1"/>
          <p:nvPr/>
        </p:nvSpPr>
        <p:spPr>
          <a:xfrm>
            <a:off x="8667750" y="47625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OMA Pattern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Room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AEC19C-A857-4F33-80B0-D6E68C774E79}"/>
              </a:ext>
            </a:extLst>
          </p:cNvPr>
          <p:cNvSpPr txBox="1"/>
          <p:nvPr/>
        </p:nvSpPr>
        <p:spPr>
          <a:xfrm>
            <a:off x="9883902" y="2247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OMA Pattern</a:t>
            </a:r>
          </a:p>
          <a:p>
            <a:r>
              <a:rPr lang="en-US" dirty="0"/>
              <a:t>Bit Rate: 6.25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6A4FB-E8C7-40D4-96D9-6D0C6FAF17BF}"/>
              </a:ext>
            </a:extLst>
          </p:cNvPr>
          <p:cNvSpPr txBox="1"/>
          <p:nvPr/>
        </p:nvSpPr>
        <p:spPr>
          <a:xfrm>
            <a:off x="0" y="226695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OMA Pattern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0F7DE-A76F-4873-846F-76FB2F04EF0E}"/>
              </a:ext>
            </a:extLst>
          </p:cNvPr>
          <p:cNvSpPr txBox="1"/>
          <p:nvPr/>
        </p:nvSpPr>
        <p:spPr>
          <a:xfrm>
            <a:off x="4754880" y="4197096"/>
            <a:ext cx="2527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B050"/>
                </a:solidFill>
              </a:rPr>
              <a:t>Substantial amplitude obtained</a:t>
            </a:r>
          </a:p>
          <a:p>
            <a:r>
              <a:rPr lang="en-US" sz="1400" b="1" i="1" dirty="0">
                <a:solidFill>
                  <a:srgbClr val="00B050"/>
                </a:solidFill>
              </a:rPr>
              <a:t> even cold</a:t>
            </a:r>
          </a:p>
        </p:txBody>
      </p:sp>
    </p:spTree>
    <p:extLst>
      <p:ext uri="{BB962C8B-B14F-4D97-AF65-F5344CB8AC3E}">
        <p14:creationId xmlns:p14="http://schemas.microsoft.com/office/powerpoint/2010/main" val="273311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C02575-3748-4934-AD49-8FC840C6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EFCC9F2-F555-4CE9-AE0C-28A6E90B3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64" y="0"/>
            <a:ext cx="4855464" cy="3641598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60298AF-C1CD-439B-B541-68500DC73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130"/>
            <a:ext cx="4709160" cy="353187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35FA36B-4B5D-46C1-A569-1DC9F1753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3316986"/>
            <a:ext cx="4721352" cy="3541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B2E5B-D6D6-4BE6-8AED-F94836BABD99}"/>
              </a:ext>
            </a:extLst>
          </p:cNvPr>
          <p:cNvSpPr txBox="1"/>
          <p:nvPr/>
        </p:nvSpPr>
        <p:spPr>
          <a:xfrm>
            <a:off x="0" y="228600"/>
            <a:ext cx="2127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DFB2</a:t>
            </a:r>
          </a:p>
          <a:p>
            <a:r>
              <a:rPr lang="en-US" dirty="0"/>
              <a:t>Jitter Decomposition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143E32-8EBD-4843-8CC0-9CD960B6F12D}"/>
              </a:ext>
            </a:extLst>
          </p:cNvPr>
          <p:cNvSpPr txBox="1"/>
          <p:nvPr/>
        </p:nvSpPr>
        <p:spPr>
          <a:xfrm>
            <a:off x="8667750" y="476250"/>
            <a:ext cx="1989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Room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C1C90B-2F36-4167-9F77-A8DF1F34C9C4}"/>
              </a:ext>
            </a:extLst>
          </p:cNvPr>
          <p:cNvSpPr txBox="1"/>
          <p:nvPr/>
        </p:nvSpPr>
        <p:spPr>
          <a:xfrm>
            <a:off x="10039350" y="2247900"/>
            <a:ext cx="1971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6.25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093E16-25C0-4AA7-B1AA-6C13334141F8}"/>
              </a:ext>
            </a:extLst>
          </p:cNvPr>
          <p:cNvSpPr txBox="1"/>
          <p:nvPr/>
        </p:nvSpPr>
        <p:spPr>
          <a:xfrm>
            <a:off x="0" y="2266950"/>
            <a:ext cx="1796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Pattern: PRBS7</a:t>
            </a:r>
          </a:p>
          <a:p>
            <a:r>
              <a:rPr lang="en-US" dirty="0"/>
              <a:t>Bit Rate: 10 Gbps</a:t>
            </a:r>
          </a:p>
          <a:p>
            <a:r>
              <a:rPr lang="en-US" dirty="0"/>
              <a:t>LiN2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8779FF-E056-48AA-88CD-8B82808DBD2D}"/>
              </a:ext>
            </a:extLst>
          </p:cNvPr>
          <p:cNvSpPr/>
          <p:nvPr/>
        </p:nvSpPr>
        <p:spPr>
          <a:xfrm>
            <a:off x="585216" y="4846320"/>
            <a:ext cx="1481328" cy="704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D78E7-328A-425B-BE1F-FD9BDE0B8B15}"/>
              </a:ext>
            </a:extLst>
          </p:cNvPr>
          <p:cNvSpPr/>
          <p:nvPr/>
        </p:nvSpPr>
        <p:spPr>
          <a:xfrm>
            <a:off x="8007096" y="4943856"/>
            <a:ext cx="1481328" cy="70408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BC9E5-04FD-4998-8DCD-9816310FD204}"/>
              </a:ext>
            </a:extLst>
          </p:cNvPr>
          <p:cNvSpPr txBox="1"/>
          <p:nvPr/>
        </p:nvSpPr>
        <p:spPr>
          <a:xfrm>
            <a:off x="4709160" y="4206240"/>
            <a:ext cx="2065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Wouldn’t expect 10 Gbps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test to pass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2BBFA-5E7B-47B8-9C4F-456326FB328F}"/>
              </a:ext>
            </a:extLst>
          </p:cNvPr>
          <p:cNvSpPr txBox="1"/>
          <p:nvPr/>
        </p:nvSpPr>
        <p:spPr>
          <a:xfrm>
            <a:off x="5282184" y="5876544"/>
            <a:ext cx="2006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BER bathtub much more </a:t>
            </a:r>
          </a:p>
          <a:p>
            <a:r>
              <a:rPr lang="en-US" sz="1400" dirty="0">
                <a:solidFill>
                  <a:srgbClr val="00B050"/>
                </a:solidFill>
              </a:rPr>
              <a:t> open at 6.25 Gbps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BA400A-C22B-45A3-9FDD-6553E521E790}"/>
              </a:ext>
            </a:extLst>
          </p:cNvPr>
          <p:cNvCxnSpPr>
            <a:cxnSpLocks/>
            <a:endCxn id="13" idx="6"/>
          </p:cNvCxnSpPr>
          <p:nvPr/>
        </p:nvCxnSpPr>
        <p:spPr>
          <a:xfrm flipH="1">
            <a:off x="2066544" y="4654296"/>
            <a:ext cx="2715768" cy="544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87F532-577B-495F-9EDB-A257FE695936}"/>
              </a:ext>
            </a:extLst>
          </p:cNvPr>
          <p:cNvCxnSpPr>
            <a:cxnSpLocks/>
          </p:cNvCxnSpPr>
          <p:nvPr/>
        </p:nvCxnSpPr>
        <p:spPr>
          <a:xfrm flipV="1">
            <a:off x="7178040" y="5367528"/>
            <a:ext cx="813816" cy="66751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59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3DC84-7C92-4634-A54F-5A9697A3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5371F-21F6-48FD-ACEC-A596B3B9AE4F}"/>
              </a:ext>
            </a:extLst>
          </p:cNvPr>
          <p:cNvSpPr txBox="1"/>
          <p:nvPr/>
        </p:nvSpPr>
        <p:spPr>
          <a:xfrm>
            <a:off x="0" y="228600"/>
            <a:ext cx="205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DFB3</a:t>
            </a:r>
          </a:p>
          <a:p>
            <a:r>
              <a:rPr lang="en-US" dirty="0"/>
              <a:t>Eye Pattern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C7E6D-1CE5-4BBE-9B99-2A4138F96B93}"/>
              </a:ext>
            </a:extLst>
          </p:cNvPr>
          <p:cNvSpPr txBox="1"/>
          <p:nvPr/>
        </p:nvSpPr>
        <p:spPr>
          <a:xfrm>
            <a:off x="3995166" y="567690"/>
            <a:ext cx="15888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Pattern: PRBS7</a:t>
            </a:r>
          </a:p>
          <a:p>
            <a:r>
              <a:rPr lang="en-US" sz="1400" dirty="0"/>
              <a:t>Bit Rate: 10 Gbps</a:t>
            </a:r>
          </a:p>
          <a:p>
            <a:r>
              <a:rPr lang="en-US" sz="1400" dirty="0"/>
              <a:t>Room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FC18D-5FA0-45CC-BEF1-390D676429C0}"/>
              </a:ext>
            </a:extLst>
          </p:cNvPr>
          <p:cNvSpPr txBox="1"/>
          <p:nvPr/>
        </p:nvSpPr>
        <p:spPr>
          <a:xfrm>
            <a:off x="10250424" y="521208"/>
            <a:ext cx="14401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Pattern: PRBS7</a:t>
            </a:r>
          </a:p>
          <a:p>
            <a:r>
              <a:rPr lang="en-US" sz="1400" dirty="0"/>
              <a:t>Bit Rate: 10 Gbps</a:t>
            </a:r>
          </a:p>
          <a:p>
            <a:r>
              <a:rPr lang="en-US" sz="1400" dirty="0"/>
              <a:t>LiN2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4C9F84E-8969-40AE-AAF2-387886E9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304"/>
            <a:ext cx="5998464" cy="4498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1DFB7E-D566-4243-BCD2-EA2276DFD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2728"/>
            <a:ext cx="609600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41F738-C579-4F0A-BDD7-AFBA4013BD72}"/>
              </a:ext>
            </a:extLst>
          </p:cNvPr>
          <p:cNvSpPr txBox="1"/>
          <p:nvPr/>
        </p:nvSpPr>
        <p:spPr>
          <a:xfrm>
            <a:off x="6199632" y="5830741"/>
            <a:ext cx="23423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Bit Error Rate tests at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10 Gbps resulted in no errors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in 10e12 transmitted bits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95E11-3CFD-4515-8377-8ED3C168CFE7}"/>
              </a:ext>
            </a:extLst>
          </p:cNvPr>
          <p:cNvSpPr txBox="1"/>
          <p:nvPr/>
        </p:nvSpPr>
        <p:spPr>
          <a:xfrm>
            <a:off x="8702040" y="5903976"/>
            <a:ext cx="219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Power cycle test while cold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failed</a:t>
            </a:r>
          </a:p>
        </p:txBody>
      </p:sp>
    </p:spTree>
    <p:extLst>
      <p:ext uri="{BB962C8B-B14F-4D97-AF65-F5344CB8AC3E}">
        <p14:creationId xmlns:p14="http://schemas.microsoft.com/office/powerpoint/2010/main" val="26412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3DC84-7C92-4634-A54F-5A9697A3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5371F-21F6-48FD-ACEC-A596B3B9AE4F}"/>
              </a:ext>
            </a:extLst>
          </p:cNvPr>
          <p:cNvSpPr txBox="1"/>
          <p:nvPr/>
        </p:nvSpPr>
        <p:spPr>
          <a:xfrm>
            <a:off x="0" y="228600"/>
            <a:ext cx="205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DFB3</a:t>
            </a:r>
          </a:p>
          <a:p>
            <a:r>
              <a:rPr lang="en-US" dirty="0"/>
              <a:t>Eye Pattern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C7E6D-1CE5-4BBE-9B99-2A4138F96B93}"/>
              </a:ext>
            </a:extLst>
          </p:cNvPr>
          <p:cNvSpPr txBox="1"/>
          <p:nvPr/>
        </p:nvSpPr>
        <p:spPr>
          <a:xfrm>
            <a:off x="3995166" y="567690"/>
            <a:ext cx="1766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Pattern: OMA Pattern</a:t>
            </a:r>
          </a:p>
          <a:p>
            <a:r>
              <a:rPr lang="en-US" sz="1400" dirty="0"/>
              <a:t>Bit Rate: 10 Gbps</a:t>
            </a:r>
          </a:p>
          <a:p>
            <a:r>
              <a:rPr lang="en-US" sz="1400" dirty="0"/>
              <a:t>Room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FC18D-5FA0-45CC-BEF1-390D676429C0}"/>
              </a:ext>
            </a:extLst>
          </p:cNvPr>
          <p:cNvSpPr txBox="1"/>
          <p:nvPr/>
        </p:nvSpPr>
        <p:spPr>
          <a:xfrm>
            <a:off x="10250424" y="521208"/>
            <a:ext cx="1766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Pattern: OMA Pattern</a:t>
            </a:r>
          </a:p>
          <a:p>
            <a:r>
              <a:rPr lang="en-US" sz="1400" dirty="0"/>
              <a:t>Bit Rate: 10 Gbps</a:t>
            </a:r>
          </a:p>
          <a:p>
            <a:r>
              <a:rPr lang="en-US" sz="1400" dirty="0"/>
              <a:t>LiN2</a:t>
            </a:r>
          </a:p>
        </p:txBody>
      </p:sp>
      <p:pic>
        <p:nvPicPr>
          <p:cNvPr id="8" name="Picture 7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C6A75B5B-C658-4B2E-9CB6-960938746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736"/>
            <a:ext cx="6025896" cy="4519422"/>
          </a:xfrm>
          <a:prstGeom prst="rect">
            <a:avLst/>
          </a:prstGeom>
        </p:spPr>
      </p:pic>
      <p:pic>
        <p:nvPicPr>
          <p:cNvPr id="11" name="Picture 10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2EA6E618-C887-4AD8-8A7A-F5555BBFB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1325880"/>
            <a:ext cx="5986272" cy="44897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B58ED3-0AEC-4748-80B8-58BA8A2E3585}"/>
              </a:ext>
            </a:extLst>
          </p:cNvPr>
          <p:cNvSpPr txBox="1"/>
          <p:nvPr/>
        </p:nvSpPr>
        <p:spPr>
          <a:xfrm>
            <a:off x="4855464" y="5961888"/>
            <a:ext cx="295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Reduced amplitude obtained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in cold. Even so, BER tests succeeded.</a:t>
            </a:r>
          </a:p>
        </p:txBody>
      </p:sp>
    </p:spTree>
    <p:extLst>
      <p:ext uri="{BB962C8B-B14F-4D97-AF65-F5344CB8AC3E}">
        <p14:creationId xmlns:p14="http://schemas.microsoft.com/office/powerpoint/2010/main" val="226336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719111-F3A3-4B54-B8BA-CDE4B00E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919E4-8D4C-494A-B338-D495699CE112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AAED5-AD1C-49DB-A92A-A8251E823E57}"/>
              </a:ext>
            </a:extLst>
          </p:cNvPr>
          <p:cNvSpPr txBox="1"/>
          <p:nvPr/>
        </p:nvSpPr>
        <p:spPr>
          <a:xfrm>
            <a:off x="0" y="228600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Sample: DFB3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8EA28-94EB-4B02-8A49-3078C9E9889F}"/>
              </a:ext>
            </a:extLst>
          </p:cNvPr>
          <p:cNvSpPr txBox="1"/>
          <p:nvPr/>
        </p:nvSpPr>
        <p:spPr>
          <a:xfrm>
            <a:off x="3995166" y="567690"/>
            <a:ext cx="15888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Pattern: PRBS7</a:t>
            </a:r>
          </a:p>
          <a:p>
            <a:r>
              <a:rPr lang="en-US" sz="1400" dirty="0"/>
              <a:t>Bit Rate: 10 Gbps</a:t>
            </a:r>
          </a:p>
          <a:p>
            <a:r>
              <a:rPr lang="en-US" sz="1400" dirty="0"/>
              <a:t>Room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F9F4C-9678-4595-9563-F13E9D4B1D7F}"/>
              </a:ext>
            </a:extLst>
          </p:cNvPr>
          <p:cNvSpPr txBox="1"/>
          <p:nvPr/>
        </p:nvSpPr>
        <p:spPr>
          <a:xfrm>
            <a:off x="10250424" y="521208"/>
            <a:ext cx="14401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Pattern: PRBS7</a:t>
            </a:r>
          </a:p>
          <a:p>
            <a:r>
              <a:rPr lang="en-US" sz="1400" dirty="0"/>
              <a:t>Bit Rate: 10 Gbps</a:t>
            </a:r>
          </a:p>
          <a:p>
            <a:r>
              <a:rPr lang="en-US" sz="1400" dirty="0"/>
              <a:t>LiN2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1B19544-FD98-45EC-BD8E-ED9C7F3BA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880"/>
            <a:ext cx="5949696" cy="4462272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5B49394-FEB1-43B6-B128-1CB05BF39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1325880"/>
            <a:ext cx="5900928" cy="4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1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1315</Words>
  <Application>Microsoft Office PowerPoint</Application>
  <PresentationFormat>Widescreen</PresentationFormat>
  <Paragraphs>267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G Prosser</dc:creator>
  <cp:lastModifiedBy>Alan G Prosser</cp:lastModifiedBy>
  <cp:revision>33</cp:revision>
  <dcterms:created xsi:type="dcterms:W3CDTF">2021-02-28T22:18:19Z</dcterms:created>
  <dcterms:modified xsi:type="dcterms:W3CDTF">2021-04-12T02:05:00Z</dcterms:modified>
</cp:coreProperties>
</file>