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  <p:sldMasterId id="2147483665" r:id="rId6"/>
  </p:sldMasterIdLst>
  <p:notesMasterIdLst>
    <p:notesMasterId r:id="rId49"/>
  </p:notesMasterIdLst>
  <p:handoutMasterIdLst>
    <p:handoutMasterId r:id="rId50"/>
  </p:handoutMasterIdLst>
  <p:sldIdLst>
    <p:sldId id="263" r:id="rId7"/>
    <p:sldId id="439" r:id="rId8"/>
    <p:sldId id="767" r:id="rId9"/>
    <p:sldId id="768" r:id="rId10"/>
    <p:sldId id="377" r:id="rId11"/>
    <p:sldId id="362" r:id="rId12"/>
    <p:sldId id="370" r:id="rId13"/>
    <p:sldId id="391" r:id="rId14"/>
    <p:sldId id="441" r:id="rId15"/>
    <p:sldId id="403" r:id="rId16"/>
    <p:sldId id="408" r:id="rId17"/>
    <p:sldId id="410" r:id="rId18"/>
    <p:sldId id="477" r:id="rId19"/>
    <p:sldId id="786" r:id="rId20"/>
    <p:sldId id="771" r:id="rId21"/>
    <p:sldId id="787" r:id="rId22"/>
    <p:sldId id="785" r:id="rId23"/>
    <p:sldId id="436" r:id="rId24"/>
    <p:sldId id="775" r:id="rId25"/>
    <p:sldId id="774" r:id="rId26"/>
    <p:sldId id="773" r:id="rId27"/>
    <p:sldId id="776" r:id="rId28"/>
    <p:sldId id="762" r:id="rId29"/>
    <p:sldId id="760" r:id="rId30"/>
    <p:sldId id="778" r:id="rId31"/>
    <p:sldId id="777" r:id="rId32"/>
    <p:sldId id="779" r:id="rId33"/>
    <p:sldId id="780" r:id="rId34"/>
    <p:sldId id="781" r:id="rId35"/>
    <p:sldId id="782" r:id="rId36"/>
    <p:sldId id="788" r:id="rId37"/>
    <p:sldId id="783" r:id="rId38"/>
    <p:sldId id="784" r:id="rId39"/>
    <p:sldId id="770" r:id="rId40"/>
    <p:sldId id="419" r:id="rId41"/>
    <p:sldId id="394" r:id="rId42"/>
    <p:sldId id="443" r:id="rId43"/>
    <p:sldId id="434" r:id="rId44"/>
    <p:sldId id="444" r:id="rId45"/>
    <p:sldId id="445" r:id="rId46"/>
    <p:sldId id="502" r:id="rId47"/>
    <p:sldId id="503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CC00"/>
    <a:srgbClr val="009900"/>
    <a:srgbClr val="B4C6E7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7"/>
    <p:restoredTop sz="96395" autoAdjust="0"/>
  </p:normalViewPr>
  <p:slideViewPr>
    <p:cSldViewPr snapToObjects="1" showGuides="1">
      <p:cViewPr>
        <p:scale>
          <a:sx n="100" d="100"/>
          <a:sy n="100" d="100"/>
        </p:scale>
        <p:origin x="930" y="270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12/04/2021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12/04/2021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01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2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43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43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300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871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22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80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715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15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97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5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40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25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8F6E1-DCAA-4B58-8837-5B94238538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" y="6126162"/>
            <a:ext cx="1562508" cy="7318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19872" y="6356350"/>
            <a:ext cx="5112128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63BDF-09C0-4163-98AA-DF90B33AFE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19672" y="6251961"/>
            <a:ext cx="129856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8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23728" y="6356350"/>
            <a:ext cx="640827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9" y="6252656"/>
            <a:ext cx="427501" cy="56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84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US-LARP, US-AUP, status and process challenges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06552"/>
            <a:ext cx="6480000" cy="774576"/>
          </a:xfrm>
        </p:spPr>
        <p:txBody>
          <a:bodyPr>
            <a:normAutofit/>
          </a:bodyPr>
          <a:lstStyle/>
          <a:p>
            <a:r>
              <a:rPr lang="en-GB" sz="1800" dirty="0"/>
              <a:t>Giorgio Ambrosio</a:t>
            </a:r>
          </a:p>
          <a:p>
            <a:r>
              <a:rPr lang="en-GB" sz="1800" dirty="0"/>
              <a:t>U.S. HL-LHC Accelerator Upgrade Project, </a:t>
            </a:r>
            <a:r>
              <a:rPr lang="en-GB" dirty="0"/>
              <a:t>Magnets L2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6424" y="6141660"/>
            <a:ext cx="1547664" cy="692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323528" y="5013176"/>
            <a:ext cx="7704856" cy="774577"/>
          </a:xfrm>
        </p:spPr>
        <p:txBody>
          <a:bodyPr>
            <a:normAutofit/>
          </a:bodyPr>
          <a:lstStyle/>
          <a:p>
            <a:pPr marL="0"/>
            <a:r>
              <a:rPr lang="en-US" sz="2000" b="1" dirty="0"/>
              <a:t>Workshop on State-of-the-Art in High Field Accelerator Magnets</a:t>
            </a:r>
            <a:r>
              <a:rPr lang="en-GB" sz="1400" dirty="0"/>
              <a:t>										April 14-16,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AC50C-966A-4295-B663-EE7A9882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9" y="4920660"/>
            <a:ext cx="831532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DA4D33-858C-47E8-A827-16C33FA9E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634936"/>
            <a:ext cx="1819416" cy="789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34999-8C4B-475D-B2CE-755607DC6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004354"/>
            <a:ext cx="1005466" cy="1321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E1A86-835C-4AC9-9E10-16A7E9959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902" y="940549"/>
            <a:ext cx="3167410" cy="14835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Cycling test to assess long-term degradation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 descr="C:\Documents and Settings\caspi\Desktop\Magnets\LARP\TQ\TQS03\TQS03d\Cycling\Quench-Cyc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r="6013" b="7294"/>
          <a:stretch>
            <a:fillRect/>
          </a:stretch>
        </p:blipFill>
        <p:spPr bwMode="auto">
          <a:xfrm>
            <a:off x="4650629" y="2276872"/>
            <a:ext cx="419100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caspi\Desktop\Magnets\LARP\TQ\TQS03\TQS03d\Cycling\Qall-c30-strainTCle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7692" r="8392" b="7692"/>
          <a:stretch>
            <a:fillRect/>
          </a:stretch>
        </p:blipFill>
        <p:spPr bwMode="auto">
          <a:xfrm>
            <a:off x="107504" y="2276872"/>
            <a:ext cx="441960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83768" y="5766269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H. Bajas, M.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Bajko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G.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DeRijk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H. Felice, A. Milanese et. al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28098" y="1113707"/>
            <a:ext cx="7118488" cy="941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Cycling test was carried out at CERN using magnet TQS03d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Performed 1000 cycles with control quenches every ~150 cycles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change in mechanical parameters or quench levels</a:t>
            </a:r>
          </a:p>
        </p:txBody>
      </p:sp>
    </p:spTree>
    <p:extLst>
      <p:ext uri="{BB962C8B-B14F-4D97-AF65-F5344CB8AC3E}">
        <p14:creationId xmlns:p14="http://schemas.microsoft.com/office/powerpoint/2010/main" val="139275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Scale-up to long coils and structures: LR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26608" y="3635399"/>
            <a:ext cx="3133624" cy="2258070"/>
            <a:chOff x="2592" y="1882"/>
            <a:chExt cx="2880" cy="2166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6" r="11385"/>
            <a:stretch>
              <a:fillRect/>
            </a:stretch>
          </p:blipFill>
          <p:spPr bwMode="auto">
            <a:xfrm>
              <a:off x="2592" y="1882"/>
              <a:ext cx="2880" cy="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4847" y="2400"/>
              <a:ext cx="45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LRS01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4520" y="2960"/>
              <a:ext cx="51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LRS01b</a:t>
              </a:r>
            </a:p>
          </p:txBody>
        </p:sp>
      </p:grp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r="11385"/>
          <a:stretch>
            <a:fillRect/>
          </a:stretch>
        </p:blipFill>
        <p:spPr bwMode="auto">
          <a:xfrm>
            <a:off x="187326" y="3550451"/>
            <a:ext cx="3269734" cy="234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99295"/>
            <a:ext cx="1873412" cy="81538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6" y="2699295"/>
            <a:ext cx="6112588" cy="6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3" descr="Complete Assembly - NL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2899" r="13043" b="10144"/>
          <a:stretch>
            <a:fillRect/>
          </a:stretch>
        </p:blipFill>
        <p:spPr bwMode="auto">
          <a:xfrm>
            <a:off x="6749704" y="3707407"/>
            <a:ext cx="19050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63098" y="1030957"/>
            <a:ext cx="7869342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magnet length scale-up was a defining goal of the first R&amp;D phase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first step, the “subscale” coil and structure was extended from 0.3 to 4 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Long Racetrack (LR) magnet successfully achieved 98% SSL in 2006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 of shell-yoke slippage in LR01 led to shell segmentation in LR02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LR was also used to transfer the wind-and-react coil technology to BNL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9632" y="5930666"/>
            <a:ext cx="69127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G. Ambrosio, M. Anerella, P. Ferracin, R. Hafalia, R. Hannaford, J. Muratore, J. Schmalzle, et al.</a:t>
            </a:r>
          </a:p>
        </p:txBody>
      </p:sp>
    </p:spTree>
    <p:extLst>
      <p:ext uri="{BB962C8B-B14F-4D97-AF65-F5344CB8AC3E}">
        <p14:creationId xmlns:p14="http://schemas.microsoft.com/office/powerpoint/2010/main" val="382229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Scale-up to long coils and structures: LQ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85918"/>
            <a:ext cx="4895056" cy="346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r="21873"/>
          <a:stretch>
            <a:fillRect/>
          </a:stretch>
        </p:blipFill>
        <p:spPr bwMode="auto">
          <a:xfrm>
            <a:off x="7106200" y="2480131"/>
            <a:ext cx="1287662" cy="314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8"/>
          <a:stretch/>
        </p:blipFill>
        <p:spPr bwMode="auto">
          <a:xfrm>
            <a:off x="506305" y="2465860"/>
            <a:ext cx="1486713" cy="317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6336" y="2161731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4BCD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winding and curing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4288" y="2161731"/>
            <a:ext cx="111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4BCD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Cool-down test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0398" y="2161731"/>
            <a:ext cx="2917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4BCD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Quench performance of LQS01a and LQS01b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3728" y="5877272"/>
            <a:ext cx="64082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G. Ambrosio, M. Anerella, R. Bossert, G. Chlachidze, D. Dietderich, H. Felice, P. Ferracin, A. Ghosh, R. Hafalia, R. Hannaford, A. Lietzke, F. Nobrega, J. Schmalzle, P. Wanderer et al.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11560" y="1052736"/>
            <a:ext cx="7756408" cy="887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LARP defining milestone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reach 200 T/m in 90 mm aperture and 4 m length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TQ design, adding coil, tooling and structure features for scale up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Achieved goal in first test and further improved after radial shim optimization</a:t>
            </a:r>
          </a:p>
        </p:txBody>
      </p:sp>
    </p:spTree>
    <p:extLst>
      <p:ext uri="{BB962C8B-B14F-4D97-AF65-F5344CB8AC3E}">
        <p14:creationId xmlns:p14="http://schemas.microsoft.com/office/powerpoint/2010/main" val="242997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7BB5D-635E-4488-A95F-C6778137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44750"/>
            <a:ext cx="4536064" cy="872736"/>
          </a:xfrm>
        </p:spPr>
        <p:txBody>
          <a:bodyPr/>
          <a:lstStyle/>
          <a:p>
            <a:r>
              <a:rPr lang="en-US" dirty="0"/>
              <a:t>LARP contribution to</a:t>
            </a:r>
            <a:br>
              <a:rPr lang="en-US" dirty="0"/>
            </a:br>
            <a:r>
              <a:rPr lang="en-US" dirty="0"/>
              <a:t>MQXF Design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76FA4-BF6C-4265-95AC-6240D6E6B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3" y="2629381"/>
            <a:ext cx="5417218" cy="2009607"/>
          </a:xfrm>
        </p:spPr>
        <p:txBody>
          <a:bodyPr>
            <a:normAutofit/>
          </a:bodyPr>
          <a:lstStyle/>
          <a:p>
            <a:r>
              <a:rPr lang="en-US" dirty="0"/>
              <a:t>Short model: MQXFS1a/b/c/d/e</a:t>
            </a:r>
          </a:p>
          <a:p>
            <a:pPr lvl="1"/>
            <a:r>
              <a:rPr lang="en-US" dirty="0"/>
              <a:t>Two coils and structure by CERN</a:t>
            </a:r>
          </a:p>
          <a:p>
            <a:pPr lvl="1"/>
            <a:r>
              <a:rPr lang="en-US" dirty="0"/>
              <a:t>MQXFS1d had SS shell welded    </a:t>
            </a:r>
          </a:p>
          <a:p>
            <a:pPr lvl="1"/>
            <a:r>
              <a:rPr lang="en-US" dirty="0"/>
              <a:t>I &gt; </a:t>
            </a:r>
            <a:r>
              <a:rPr lang="en-US" dirty="0" err="1"/>
              <a:t>I_ultimate</a:t>
            </a:r>
            <a:r>
              <a:rPr lang="en-US" dirty="0"/>
              <a:t> </a:t>
            </a:r>
            <a:r>
              <a:rPr lang="en-US" sz="1800" dirty="0"/>
              <a:t>(7 TC, 250 quenches)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AB920-7FFD-4666-9396-678D4EFC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B24ED-AF10-4503-9EB5-F179D7FA5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39" y="-1"/>
            <a:ext cx="3566189" cy="2343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157CD6-D0DD-44AA-BD66-50A5A8FBA7CF}"/>
              </a:ext>
            </a:extLst>
          </p:cNvPr>
          <p:cNvSpPr txBox="1"/>
          <p:nvPr/>
        </p:nvSpPr>
        <p:spPr>
          <a:xfrm>
            <a:off x="5562345" y="1881437"/>
            <a:ext cx="18297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4m coil during assembly in mirror structure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8D7E4C-E90C-4A9D-A82A-F6208B3D423E}"/>
              </a:ext>
            </a:extLst>
          </p:cNvPr>
          <p:cNvSpPr txBox="1">
            <a:spLocks/>
          </p:cNvSpPr>
          <p:nvPr/>
        </p:nvSpPr>
        <p:spPr>
          <a:xfrm>
            <a:off x="179512" y="1103086"/>
            <a:ext cx="4448206" cy="15262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coil tests:</a:t>
            </a:r>
          </a:p>
          <a:p>
            <a:pPr lvl="1"/>
            <a:r>
              <a:rPr lang="en-US" dirty="0"/>
              <a:t>Short and long coils</a:t>
            </a:r>
          </a:p>
          <a:p>
            <a:pPr lvl="1"/>
            <a:r>
              <a:rPr lang="en-US" dirty="0" err="1"/>
              <a:t>I_max</a:t>
            </a:r>
            <a:r>
              <a:rPr lang="en-US" dirty="0"/>
              <a:t> &gt; 19 kA; 90% SSL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B67C9-FAC4-4BCD-B868-869D1705A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4" t="20622" r="30362" b="20309"/>
          <a:stretch/>
        </p:blipFill>
        <p:spPr>
          <a:xfrm>
            <a:off x="5570739" y="2382316"/>
            <a:ext cx="3573261" cy="21878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0C0BAE-4240-4680-AD2F-717AB6EFAA1D}"/>
              </a:ext>
            </a:extLst>
          </p:cNvPr>
          <p:cNvSpPr txBox="1"/>
          <p:nvPr/>
        </p:nvSpPr>
        <p:spPr>
          <a:xfrm>
            <a:off x="7583708" y="4112987"/>
            <a:ext cx="15532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MQXFS1d during welding of SS shell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88FB6B-7282-4AC8-B62C-A75DC6DA5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620" y="4655784"/>
            <a:ext cx="3370738" cy="22022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89255C-13B7-49E4-BE6F-F7C0F616A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023" y="4686927"/>
            <a:ext cx="3348777" cy="218786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34A274-CBD7-4B75-BE80-6AB685F9DEE1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7452320" y="4343820"/>
            <a:ext cx="131388" cy="5973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0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7BB5D-635E-4488-A95F-C6778137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92" y="-82395"/>
            <a:ext cx="7416384" cy="872736"/>
          </a:xfrm>
        </p:spPr>
        <p:txBody>
          <a:bodyPr/>
          <a:lstStyle/>
          <a:p>
            <a:r>
              <a:rPr lang="en-US" dirty="0"/>
              <a:t>Prototypes: MQXFAP1 and MQXFAP2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76FA4-BF6C-4265-95AC-6240D6E6B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704"/>
            <a:ext cx="9046800" cy="4608512"/>
          </a:xfrm>
        </p:spPr>
        <p:txBody>
          <a:bodyPr>
            <a:normAutofit lnSpcReduction="10000"/>
          </a:bodyPr>
          <a:lstStyle/>
          <a:p>
            <a:r>
              <a:rPr lang="en-US" sz="2300" dirty="0">
                <a:sym typeface="Wingdings" panose="05000000000000000000" pitchFamily="2" charset="2"/>
              </a:rPr>
              <a:t>Both prototypes had issues and we learned a lot from them: 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See: G. Ambrosio et al. </a:t>
            </a:r>
            <a:r>
              <a:rPr lang="en-US" sz="1800" i="1" dirty="0">
                <a:sym typeface="Wingdings" panose="05000000000000000000" pitchFamily="2" charset="2"/>
              </a:rPr>
              <a:t>“Lessons learned from the prototypes of the MQXFA Low-Beta Quadrupoles for HL-LHC and status of production in the US” </a:t>
            </a:r>
            <a:r>
              <a:rPr lang="en-US" sz="1800" dirty="0">
                <a:sym typeface="Wingdings" panose="05000000000000000000" pitchFamily="2" charset="2"/>
              </a:rPr>
              <a:t>IEEE TAS #4001105: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During R&amp;D phase, try to estimate </a:t>
            </a:r>
            <a:r>
              <a:rPr lang="en-US" sz="1900" u="sng" dirty="0">
                <a:sym typeface="Wingdings" panose="05000000000000000000" pitchFamily="2" charset="2"/>
              </a:rPr>
              <a:t>peak voltages</a:t>
            </a:r>
            <a:r>
              <a:rPr lang="en-US" sz="1900" dirty="0">
                <a:sym typeface="Wingdings" panose="05000000000000000000" pitchFamily="2" charset="2"/>
              </a:rPr>
              <a:t> as early as possible</a:t>
            </a:r>
            <a:endParaRPr lang="en-US" sz="1500" dirty="0">
              <a:sym typeface="Wingdings" panose="05000000000000000000" pitchFamily="2" charset="2"/>
            </a:endParaRP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Finalize </a:t>
            </a:r>
            <a:r>
              <a:rPr lang="en-US" sz="1900" u="sng" dirty="0">
                <a:sym typeface="Wingdings" panose="05000000000000000000" pitchFamily="2" charset="2"/>
              </a:rPr>
              <a:t>Electrical and Structural Design Criteria</a:t>
            </a:r>
            <a:r>
              <a:rPr lang="en-US" sz="1900" dirty="0">
                <a:sym typeface="Wingdings" panose="05000000000000000000" pitchFamily="2" charset="2"/>
              </a:rPr>
              <a:t> in the early phase of magnet development</a:t>
            </a:r>
          </a:p>
          <a:p>
            <a:pPr lvl="2"/>
            <a:r>
              <a:rPr lang="en-US" sz="1500" dirty="0">
                <a:sym typeface="Wingdings" panose="05000000000000000000" pitchFamily="2" charset="2"/>
              </a:rPr>
              <a:t>In LARP </a:t>
            </a:r>
            <a:r>
              <a:rPr lang="en-US" sz="1500" dirty="0" err="1">
                <a:sym typeface="Wingdings" panose="05000000000000000000" pitchFamily="2" charset="2"/>
              </a:rPr>
              <a:t>Hipot</a:t>
            </a:r>
            <a:r>
              <a:rPr lang="en-US" sz="1500" dirty="0">
                <a:sym typeface="Wingdings" panose="05000000000000000000" pitchFamily="2" charset="2"/>
              </a:rPr>
              <a:t> at 1 kV before and after cold test; for MQXF: 3.7/0.5 kV (before/after)</a:t>
            </a:r>
          </a:p>
          <a:p>
            <a:pPr lvl="2"/>
            <a:r>
              <a:rPr lang="en-US" sz="1500" dirty="0">
                <a:sym typeface="Wingdings" panose="05000000000000000000" pitchFamily="2" charset="2"/>
              </a:rPr>
              <a:t>In AUP: Structural Design Criteria for brittle materials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Equipment changes from short to long coils and the need to increase technician number may negatively affect </a:t>
            </a:r>
            <a:r>
              <a:rPr lang="en-US" sz="1900" u="sng" dirty="0">
                <a:sym typeface="Wingdings" panose="05000000000000000000" pitchFamily="2" charset="2"/>
              </a:rPr>
              <a:t>coil yield</a:t>
            </a:r>
            <a:r>
              <a:rPr lang="en-US" sz="1900" dirty="0">
                <a:sym typeface="Wingdings" panose="05000000000000000000" pitchFamily="2" charset="2"/>
              </a:rPr>
              <a:t> in the early phase of Nb</a:t>
            </a:r>
            <a:r>
              <a:rPr lang="en-US" sz="1900" baseline="-25000" dirty="0">
                <a:sym typeface="Wingdings" panose="05000000000000000000" pitchFamily="2" charset="2"/>
              </a:rPr>
              <a:t>3</a:t>
            </a:r>
            <a:r>
              <a:rPr lang="en-US" sz="1900" dirty="0">
                <a:sym typeface="Wingdings" panose="05000000000000000000" pitchFamily="2" charset="2"/>
              </a:rPr>
              <a:t>Sn coil production even after prototyping phase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Before scaling up production by 1 or 2 orders of magnitude an intense effort should be spent to </a:t>
            </a:r>
            <a:r>
              <a:rPr lang="en-US" sz="1900" u="sng" dirty="0">
                <a:sym typeface="Wingdings" panose="05000000000000000000" pitchFamily="2" charset="2"/>
              </a:rPr>
              <a:t>develop 2</a:t>
            </a:r>
            <a:r>
              <a:rPr lang="en-US" sz="1900" u="sng" baseline="30000" dirty="0">
                <a:sym typeface="Wingdings" panose="05000000000000000000" pitchFamily="2" charset="2"/>
              </a:rPr>
              <a:t>nd </a:t>
            </a:r>
            <a:r>
              <a:rPr lang="en-US" sz="1900" u="sng" dirty="0">
                <a:sym typeface="Wingdings" panose="05000000000000000000" pitchFamily="2" charset="2"/>
              </a:rPr>
              <a:t>generation Nb</a:t>
            </a:r>
            <a:r>
              <a:rPr lang="en-US" sz="1900" u="sng" baseline="-25000" dirty="0">
                <a:sym typeface="Wingdings" panose="05000000000000000000" pitchFamily="2" charset="2"/>
              </a:rPr>
              <a:t>3</a:t>
            </a:r>
            <a:r>
              <a:rPr lang="en-US" sz="1900" u="sng" dirty="0">
                <a:sym typeface="Wingdings" panose="05000000000000000000" pitchFamily="2" charset="2"/>
              </a:rPr>
              <a:t>Sn coil fabrication technology for accelerator magnets</a:t>
            </a:r>
            <a:r>
              <a:rPr lang="en-US" sz="1900" dirty="0">
                <a:sym typeface="Wingdings" panose="05000000000000000000" pitchFamily="2" charset="2"/>
              </a:rPr>
              <a:t>, aiming at significant reduction of touch labor</a:t>
            </a:r>
          </a:p>
          <a:p>
            <a:pPr marL="457200" lvl="1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 </a:t>
            </a:r>
            <a:endParaRPr lang="en-US" sz="190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AB920-7FFD-4666-9396-678D4EFC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39072D-15EC-4366-89AA-5BB49D9B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847"/>
            <a:ext cx="2041503" cy="1698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988EEB-B44B-4885-A660-556D99D3C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" r="18420"/>
          <a:stretch/>
        </p:blipFill>
        <p:spPr>
          <a:xfrm>
            <a:off x="5724128" y="5147946"/>
            <a:ext cx="1981650" cy="16765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00BB34-945E-4223-9EE9-7444F62F768E}"/>
              </a:ext>
            </a:extLst>
          </p:cNvPr>
          <p:cNvSpPr txBox="1"/>
          <p:nvPr/>
        </p:nvSpPr>
        <p:spPr>
          <a:xfrm>
            <a:off x="2051522" y="5119133"/>
            <a:ext cx="169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Sharp corners in MQXFAP2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B0372-2B66-45B2-B225-F6D1AE33078D}"/>
              </a:ext>
            </a:extLst>
          </p:cNvPr>
          <p:cNvSpPr txBox="1"/>
          <p:nvPr/>
        </p:nvSpPr>
        <p:spPr>
          <a:xfrm>
            <a:off x="7696474" y="5092005"/>
            <a:ext cx="133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10-15 mm radius in MQXF final design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05D48-00D8-4B6E-9E4C-1ED5FA102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5041255"/>
            <a:ext cx="2041504" cy="18441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D3BFDB-7937-48F8-9D19-35A9156CA422}"/>
              </a:ext>
            </a:extLst>
          </p:cNvPr>
          <p:cNvSpPr txBox="1"/>
          <p:nvPr/>
        </p:nvSpPr>
        <p:spPr>
          <a:xfrm>
            <a:off x="2411760" y="5830669"/>
            <a:ext cx="1457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Failure Assessment Analysis</a:t>
            </a:r>
          </a:p>
        </p:txBody>
      </p:sp>
    </p:spTree>
    <p:extLst>
      <p:ext uri="{BB962C8B-B14F-4D97-AF65-F5344CB8AC3E}">
        <p14:creationId xmlns:p14="http://schemas.microsoft.com/office/powerpoint/2010/main" val="4025796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LARP Achievements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77026" y="922650"/>
            <a:ext cx="7611398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demonstration for HL-LHC IT Quadrupoles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Conductor: RRP 108/127 (4.8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); Cables with SS-core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 dirty="0">
                <a:solidFill>
                  <a:srgbClr val="5A5A5A"/>
                </a:solidFill>
                <a:latin typeface="Arial"/>
              </a:rPr>
              <a:t>Coil fabrication technology used for MQXF</a:t>
            </a:r>
          </a:p>
          <a:p>
            <a:pPr lvl="1" indent="-342900">
              <a:buClr>
                <a:srgbClr val="FB963C"/>
              </a:buCl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Sabbi, et al., </a:t>
            </a:r>
            <a:r>
              <a:rPr lang="en-US" sz="1600" dirty="0">
                <a:solidFill>
                  <a:srgbClr val="5A5A5A"/>
                </a:solidFill>
              </a:rPr>
              <a:t>“Design Criteria for MQXFA Superconducting Elements” US-HiLumi-doc-885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 dirty="0">
                <a:solidFill>
                  <a:srgbClr val="5A5A5A"/>
                </a:solidFill>
                <a:latin typeface="Arial"/>
              </a:rPr>
              <a:t>Bladder-&amp;-Key technology with accelerator quality features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lang="en-US" sz="2000" dirty="0">
                <a:solidFill>
                  <a:srgbClr val="5A5A5A"/>
                </a:solidFill>
                <a:latin typeface="Arial"/>
              </a:rPr>
              <a:t>Scale-up of Nb</a:t>
            </a:r>
            <a:r>
              <a:rPr lang="en-US" sz="2000" baseline="-25000" dirty="0">
                <a:solidFill>
                  <a:srgbClr val="5A5A5A"/>
                </a:solidFill>
                <a:latin typeface="Arial"/>
              </a:rPr>
              <a:t>3</a:t>
            </a:r>
            <a:r>
              <a:rPr lang="en-US" sz="2000" dirty="0">
                <a:solidFill>
                  <a:srgbClr val="5A5A5A"/>
                </a:solidFill>
                <a:latin typeface="Arial"/>
              </a:rPr>
              <a:t>Sn coils up to 3.6 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buClr>
                <a:srgbClr val="FB963C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Scale-up bladder-&amp;-key </a:t>
            </a:r>
            <a:r>
              <a:rPr lang="en-US" sz="2000" dirty="0">
                <a:solidFill>
                  <a:srgbClr val="5A5A5A"/>
                </a:solidFill>
              </a:rPr>
              <a:t>Nb</a:t>
            </a:r>
            <a:r>
              <a:rPr lang="en-US" sz="2000" baseline="-25000" dirty="0">
                <a:solidFill>
                  <a:srgbClr val="5A5A5A"/>
                </a:solidFill>
              </a:rPr>
              <a:t>3</a:t>
            </a:r>
            <a:r>
              <a:rPr lang="en-US" sz="2000" dirty="0">
                <a:solidFill>
                  <a:srgbClr val="5A5A5A"/>
                </a:solidFill>
              </a:rPr>
              <a:t>Sn magnet structure up to ~4 m</a:t>
            </a:r>
          </a:p>
          <a:p>
            <a:pPr lvl="0">
              <a:buClr>
                <a:srgbClr val="FB963C"/>
              </a:buClr>
            </a:pPr>
            <a:r>
              <a:rPr lang="en-US" sz="2000" dirty="0">
                <a:solidFill>
                  <a:srgbClr val="5A5A5A"/>
                </a:solidFill>
              </a:rPr>
              <a:t>Development of MQXF design in collaboration with CERN</a:t>
            </a:r>
          </a:p>
          <a:p>
            <a:pPr lvl="0">
              <a:buClr>
                <a:srgbClr val="FB963C"/>
              </a:buClr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lvl="0" indent="0">
              <a:buClr>
                <a:srgbClr val="FB963C"/>
              </a:buClr>
              <a:buNone/>
            </a:pPr>
            <a:r>
              <a:rPr lang="en-US" sz="2000" u="sng" dirty="0">
                <a:solidFill>
                  <a:srgbClr val="5A5A5A"/>
                </a:solidFill>
              </a:rPr>
              <a:t>Limits/Areas to be improved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(addressed by AUP)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QC tests limited to 1 kV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formal Structural Design Criteria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QA/QC plan </a:t>
            </a:r>
            <a:r>
              <a:rPr lang="en-US" sz="2000" dirty="0">
                <a:solidFill>
                  <a:srgbClr val="5A5A5A"/>
                </a:solidFill>
                <a:latin typeface="Arial"/>
              </a:rPr>
              <a:t>different 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each laboratory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0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77A-5DB3-4A5E-BDA0-2AD6526A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E040-B775-4394-8FDF-B31FDF5E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8280480" cy="4906963"/>
          </a:xfrm>
        </p:spPr>
        <p:txBody>
          <a:bodyPr>
            <a:normAutofit/>
          </a:bodyPr>
          <a:lstStyle/>
          <a:p>
            <a:r>
              <a:rPr lang="en-US" dirty="0"/>
              <a:t>US LHC Accelerator Research Program (LARP)</a:t>
            </a:r>
          </a:p>
          <a:p>
            <a:pPr lvl="1"/>
            <a:r>
              <a:rPr lang="en-US" dirty="0"/>
              <a:t>Program overview</a:t>
            </a:r>
          </a:p>
          <a:p>
            <a:pPr lvl="1"/>
            <a:r>
              <a:rPr lang="en-US" dirty="0"/>
              <a:t>Achievements, Lessons Learned and areas for Improvements  </a:t>
            </a:r>
          </a:p>
          <a:p>
            <a:r>
              <a:rPr lang="en-US" dirty="0">
                <a:solidFill>
                  <a:schemeClr val="tx1"/>
                </a:solidFill>
              </a:rPr>
              <a:t>US High-Luminosity LHC Accelerator Upgrade Project (AUP)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Test results of first two deliverable magnets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Achievements, Lessons Learned and possible Improvements for future projects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666C4-62D9-4BEA-985C-1DE82E59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Ambrosio - US-LARP, US-AUP, status and process challenges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21B60-0B0D-4B8D-86B7-67CDD34C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55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616184" cy="720000"/>
          </a:xfrm>
        </p:spPr>
        <p:txBody>
          <a:bodyPr/>
          <a:lstStyle/>
          <a:p>
            <a:r>
              <a:rPr lang="en-US" dirty="0"/>
              <a:t>MQXFA/B Design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468304"/>
              </p:ext>
            </p:extLst>
          </p:nvPr>
        </p:nvGraphicFramePr>
        <p:xfrm>
          <a:off x="19050" y="121920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MQXFA/B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4.2/7.15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Inner-Outer 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</a:t>
                      </a:r>
                      <a:r>
                        <a:rPr lang="en-US" sz="1800" baseline="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16.23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nom. </a:t>
                      </a:r>
                      <a:r>
                        <a:rPr lang="en-US" sz="1800" dirty="0" err="1">
                          <a:effectLst/>
                        </a:rPr>
                        <a:t>curr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</a:t>
                      </a:r>
                      <a:r>
                        <a:rPr lang="en-US" sz="1800" baseline="0" dirty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13" b="5868"/>
          <a:stretch/>
        </p:blipFill>
        <p:spPr>
          <a:xfrm>
            <a:off x="5580112" y="4413279"/>
            <a:ext cx="3581400" cy="2444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387" y="404664"/>
            <a:ext cx="3396190" cy="33847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9229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“First Test Results of the 150 mm Aperture IR Quadrupole Models for the High Luminosity LHC” NAPAC16, FERMILAB-CONF-16-440-TD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6" y="5715012"/>
            <a:ext cx="56949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P. Ferracin et al., “</a:t>
            </a:r>
            <a:r>
              <a:rPr lang="x-none" sz="1200" dirty="0"/>
              <a:t>Development of MQXF, the Nb</a:t>
            </a:r>
            <a:r>
              <a:rPr lang="x-none" sz="1200" baseline="-25000" dirty="0"/>
              <a:t>3</a:t>
            </a:r>
            <a:r>
              <a:rPr lang="x-none" sz="1200" dirty="0"/>
              <a:t>Sn Low-β Quadrupole for the HiLumi LHC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 IEEE Trans App.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Vol. 26, no. 4, 4000207</a:t>
            </a:r>
          </a:p>
        </p:txBody>
      </p:sp>
      <p:pic>
        <p:nvPicPr>
          <p:cNvPr id="16" name="Picture 15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5614009" y="3753522"/>
            <a:ext cx="1262247" cy="12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6166" y="3933906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Conductor</a:t>
            </a:r>
          </a:p>
          <a:p>
            <a:r>
              <a:rPr lang="en-US" dirty="0"/>
              <a:t>RRP 108/127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7F57-5392-4733-9A6F-5F635CA01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3688" y="6505810"/>
            <a:ext cx="6550800" cy="360000"/>
          </a:xfrm>
        </p:spPr>
        <p:txBody>
          <a:bodyPr/>
          <a:lstStyle/>
          <a:p>
            <a:r>
              <a:rPr lang="en-US" dirty="0"/>
              <a:t>Results of the US triplet magnets  – 10th HL-LHC CM - Oct 5-7,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80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3E29-DD3F-43EA-B21B-39614CDA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8" y="180822"/>
            <a:ext cx="7920000" cy="952407"/>
          </a:xfrm>
        </p:spPr>
        <p:txBody>
          <a:bodyPr/>
          <a:lstStyle/>
          <a:p>
            <a:r>
              <a:rPr lang="en-US" dirty="0"/>
              <a:t>MQXFA03 and MQXFA04</a:t>
            </a:r>
            <a:br>
              <a:rPr lang="en-US" dirty="0"/>
            </a:br>
            <a:r>
              <a:rPr lang="en-US" dirty="0"/>
              <a:t>Quench &amp; Holding-Current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2095D-144C-492E-AEBD-8580CA9B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33229"/>
            <a:ext cx="7258957" cy="47440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5C4D7-B694-4C0E-9E2E-1EEC12C1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745" y="6469679"/>
            <a:ext cx="6627000" cy="360000"/>
          </a:xfrm>
        </p:spPr>
        <p:txBody>
          <a:bodyPr/>
          <a:lstStyle/>
          <a:p>
            <a:r>
              <a:rPr lang="en-US" noProof="0" dirty="0"/>
              <a:t>G. Ambrosio - US-LARP, US-AUP, status and process challenges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418A6-D858-4F33-8B57-64679AF1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57" y="11896"/>
            <a:ext cx="1835055" cy="68342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48BE8-6A87-4218-96FD-066786AA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DE3B2-38B3-4842-BE96-81CB8563BC7B}"/>
              </a:ext>
            </a:extLst>
          </p:cNvPr>
          <p:cNvSpPr txBox="1"/>
          <p:nvPr/>
        </p:nvSpPr>
        <p:spPr>
          <a:xfrm>
            <a:off x="1580496" y="6074685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J. Muratore et al., “Test Results of the First Pre-Series Quadrupole Magnets for the LHC Hi-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Lumi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Upgrade”, IEEE Trans. Appl.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2021, #4001804</a:t>
            </a:r>
          </a:p>
        </p:txBody>
      </p:sp>
    </p:spTree>
    <p:extLst>
      <p:ext uri="{BB962C8B-B14F-4D97-AF65-F5344CB8AC3E}">
        <p14:creationId xmlns:p14="http://schemas.microsoft.com/office/powerpoint/2010/main" val="2926973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4A874-1994-410F-8410-1CC2C22D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MQXFA03 Quench History @ BNL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AE6B5-8A33-4117-99ED-CFE0F4BE0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Results of the US triplet magnets  – 10th HL-LHC CM - Oct 5-7,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3BEDA-063D-4B1C-9CB5-6F7077E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47" y="6356350"/>
            <a:ext cx="360000" cy="50165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6A99E-D2C5-44E1-A0B0-45A9B7301400}"/>
              </a:ext>
            </a:extLst>
          </p:cNvPr>
          <p:cNvSpPr/>
          <p:nvPr/>
        </p:nvSpPr>
        <p:spPr>
          <a:xfrm>
            <a:off x="445960" y="645567"/>
            <a:ext cx="8374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Requirement MQXFA-R-T-03: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The MQXFA magnet must be capable of operating at steady state providing an integrated gradient of 556.9 T in superfluid helium (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HeII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 bath at 1.3 bar and at a temperature of 1.9 K.    	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16230 A + 300 A (margin)  =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16530 A  for 300 minutes</a:t>
            </a:r>
            <a:endParaRPr lang="en-US" sz="3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856A7-CEC9-489E-B77B-D82A9C602276}"/>
              </a:ext>
            </a:extLst>
          </p:cNvPr>
          <p:cNvSpPr/>
          <p:nvPr/>
        </p:nvSpPr>
        <p:spPr>
          <a:xfrm>
            <a:off x="448681" y="1476564"/>
            <a:ext cx="8246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Requirement MQXFA-R-T-17: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After a thermal cycle to room temperature, MQXFA magnets shall attain the nominal operating current with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no more than 3 quenches. 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7D1D2-40AE-4139-86A9-301DB498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051367"/>
            <a:ext cx="8213393" cy="435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1C085-323C-4D41-9EF6-1B667772C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287" y="906242"/>
            <a:ext cx="432854" cy="384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80E1F-0A63-4450-8792-5A9D0DAA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287" y="1608891"/>
            <a:ext cx="432854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2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77A-5DB3-4A5E-BDA0-2AD6526A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E040-B775-4394-8FDF-B31FDF5E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8280480" cy="4906963"/>
          </a:xfrm>
        </p:spPr>
        <p:txBody>
          <a:bodyPr>
            <a:normAutofit/>
          </a:bodyPr>
          <a:lstStyle/>
          <a:p>
            <a:r>
              <a:rPr lang="en-US" dirty="0"/>
              <a:t>US LHC Accelerator Research Program (LARP)</a:t>
            </a:r>
          </a:p>
          <a:p>
            <a:pPr lvl="1"/>
            <a:r>
              <a:rPr lang="en-US" dirty="0"/>
              <a:t>Program overview</a:t>
            </a:r>
          </a:p>
          <a:p>
            <a:pPr lvl="1"/>
            <a:r>
              <a:rPr lang="en-US" dirty="0"/>
              <a:t>Achievements, Lessons Learned and areas for Improvements  </a:t>
            </a:r>
          </a:p>
          <a:p>
            <a:r>
              <a:rPr lang="en-US" dirty="0"/>
              <a:t>US High-Luminosity LHC Accelerator Upgrade Project (AUP)</a:t>
            </a:r>
          </a:p>
          <a:p>
            <a:pPr lvl="1"/>
            <a:r>
              <a:rPr lang="en-US" dirty="0"/>
              <a:t>Test results of first two deliverable magnets</a:t>
            </a:r>
          </a:p>
          <a:p>
            <a:pPr lvl="1"/>
            <a:r>
              <a:rPr lang="en-US" dirty="0"/>
              <a:t>Achievements, Lessons Learned and possible Improvements for future projects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666C4-62D9-4BEA-985C-1DE82E59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21B60-0B0D-4B8D-86B7-67CDD34C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517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4A874-1994-410F-8410-1CC2C22D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MQXFA04 Quench History @ BNL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AE6B5-8A33-4117-99ED-CFE0F4BE0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Results of the US triplet magnets  – 10th HL-LHC CM - Oct 5-7,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3BEDA-063D-4B1C-9CB5-6F7077E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47" y="6356350"/>
            <a:ext cx="360000" cy="50165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6A99E-D2C5-44E1-A0B0-45A9B7301400}"/>
              </a:ext>
            </a:extLst>
          </p:cNvPr>
          <p:cNvSpPr/>
          <p:nvPr/>
        </p:nvSpPr>
        <p:spPr>
          <a:xfrm>
            <a:off x="429027" y="645567"/>
            <a:ext cx="8446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Requirement MQXFA-R-T-03: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The MQXFA magnet must be capable of operating at steady state providing an integrated gradient of 556.9 T in superfluid helium (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HeII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 bath at 1.3 bar and at a temperature of 1.9 K.    	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16230 A + 300 A (margin)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 16530 A  for 300 minutes</a:t>
            </a:r>
            <a:endParaRPr lang="en-US" sz="3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856A7-CEC9-489E-B77B-D82A9C602276}"/>
              </a:ext>
            </a:extLst>
          </p:cNvPr>
          <p:cNvSpPr/>
          <p:nvPr/>
        </p:nvSpPr>
        <p:spPr>
          <a:xfrm>
            <a:off x="448680" y="1476564"/>
            <a:ext cx="8443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Requirement MQXFA-R-T-17: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After a thermal cycle to room temperature, MQXFA magnets shall attain the nominal operating current with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no more than 3 quenches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206166-2927-4F86-9C19-BC62CBF1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287" y="906242"/>
            <a:ext cx="432854" cy="384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1D7E33-F307-4F83-9A68-093ECD314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3" y="2201876"/>
            <a:ext cx="8086317" cy="4289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F30AF-62F4-4807-BCA9-AB65B76E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287" y="1807523"/>
            <a:ext cx="432854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4A874-1994-410F-8410-1CC2C22D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06" y="141650"/>
            <a:ext cx="8163541" cy="720000"/>
          </a:xfrm>
        </p:spPr>
        <p:txBody>
          <a:bodyPr/>
          <a:lstStyle/>
          <a:p>
            <a:r>
              <a:rPr lang="en-US" dirty="0"/>
              <a:t>MQXFA03 &amp; A04 Quench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F395-91E7-4F0B-8E17-099F35D0D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16" y="1083478"/>
            <a:ext cx="8054831" cy="268033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MQXFA03: ~all quenches in one coil (111), with one exception </a:t>
            </a:r>
          </a:p>
          <a:p>
            <a:pPr lvl="1"/>
            <a:r>
              <a:rPr lang="en-US" dirty="0"/>
              <a:t>Location moved from one coil side to the other side, and along coil length</a:t>
            </a:r>
          </a:p>
          <a:p>
            <a:r>
              <a:rPr lang="en-US" dirty="0"/>
              <a:t>MQXFA04: ~all quenches in one coil (113), with two exceptions </a:t>
            </a:r>
          </a:p>
          <a:p>
            <a:pPr lvl="1"/>
            <a:r>
              <a:rPr lang="en-US" dirty="0"/>
              <a:t>Quench location moved along coil length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AE6B5-8A33-4117-99ED-CFE0F4BE0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Results of the US triplet magnets  – 10th HL-LHC CM - Oct 5-7,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3BEDA-063D-4B1C-9CB5-6F7077E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47" y="6356350"/>
            <a:ext cx="360000" cy="50165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26E98-DC39-48F8-86D7-52D63CF09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5"/>
          <a:stretch/>
        </p:blipFill>
        <p:spPr>
          <a:xfrm>
            <a:off x="640716" y="3717032"/>
            <a:ext cx="8054831" cy="1891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02F1F-DAAA-4F84-AEE2-B9D3E9A870A9}"/>
              </a:ext>
            </a:extLst>
          </p:cNvPr>
          <p:cNvSpPr txBox="1"/>
          <p:nvPr/>
        </p:nvSpPr>
        <p:spPr>
          <a:xfrm>
            <a:off x="448453" y="5439295"/>
            <a:ext cx="8748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Quench locations in MQXFA03 (# = quench number; T = transition side) by M. Marchevsky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642FD-19B4-4FAB-9211-52A5C6BD8B4B}"/>
              </a:ext>
            </a:extLst>
          </p:cNvPr>
          <p:cNvSpPr txBox="1"/>
          <p:nvPr/>
        </p:nvSpPr>
        <p:spPr>
          <a:xfrm>
            <a:off x="1907704" y="5991671"/>
            <a:ext cx="59766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J. Dimarco et al., “A Full-length Quench Antenna Array for MQXFA Production Series Quadrupole Magnet Testing”, IEEE Trans. Appl.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TASC.2021.3068933</a:t>
            </a:r>
          </a:p>
        </p:txBody>
      </p:sp>
    </p:spTree>
    <p:extLst>
      <p:ext uri="{BB962C8B-B14F-4D97-AF65-F5344CB8AC3E}">
        <p14:creationId xmlns:p14="http://schemas.microsoft.com/office/powerpoint/2010/main" val="847606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9046-7099-4471-A215-7053C22D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Bore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8DF07-7DA8-46CA-9D94-765B3A3EB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bore used for MQXFA vertical test at BNL is slightly magnetic (µ</a:t>
            </a:r>
            <a:r>
              <a:rPr lang="en-US" baseline="-25000" dirty="0"/>
              <a:t>r</a:t>
            </a:r>
            <a:r>
              <a:rPr lang="en-US" dirty="0"/>
              <a:t>=1.01)</a:t>
            </a:r>
          </a:p>
          <a:p>
            <a:pPr lvl="1"/>
            <a:r>
              <a:rPr lang="en-US" dirty="0"/>
              <a:t>Unstable equilibrium in quadrupole field</a:t>
            </a:r>
          </a:p>
          <a:p>
            <a:r>
              <a:rPr lang="en-US" dirty="0"/>
              <a:t>Warm bore came in contact with a coil(s) during test of MQXFA03 and MQXFA04</a:t>
            </a:r>
          </a:p>
          <a:p>
            <a:r>
              <a:rPr lang="en-US" u="sng" dirty="0"/>
              <a:t>Training may have been affected by this unplanned load on the coils</a:t>
            </a:r>
          </a:p>
          <a:p>
            <a:r>
              <a:rPr lang="en-US" dirty="0"/>
              <a:t>Could also explain degradation in MQXFAP1b</a:t>
            </a:r>
          </a:p>
          <a:p>
            <a:r>
              <a:rPr lang="en-US" dirty="0"/>
              <a:t>We are also measuring coil mechanical properties, which may be contributing factor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FA42D-A306-4D0F-B172-B8516FD4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61710-9135-4881-B401-3C28C4B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73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AF23-B724-4411-B29D-A724BECA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704"/>
            <a:ext cx="7920000" cy="720000"/>
          </a:xfrm>
        </p:spPr>
        <p:txBody>
          <a:bodyPr/>
          <a:lstStyle/>
          <a:p>
            <a:r>
              <a:rPr lang="en-US" dirty="0"/>
              <a:t>Magnetic Measurements: Field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CC1D7-A48E-4C20-AC81-D65CCF38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09525-2571-4132-A91C-BFBAA82C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Results of the US triplet magnets  – 10th HL-LHC CM - Oct 5-7, 2020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759BD-8A2A-4346-A0DA-673F894CC79B}"/>
              </a:ext>
            </a:extLst>
          </p:cNvPr>
          <p:cNvSpPr txBox="1"/>
          <p:nvPr/>
        </p:nvSpPr>
        <p:spPr>
          <a:xfrm>
            <a:off x="539552" y="2334084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MQXFA03 has 4 coils w/o b6 correction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MQXFA04 has 1 coil with b6 correction:     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125 um shift toward midplane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Integral harmonics to be measured in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Coldmass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AA7F1-7FB2-4880-8400-158C8FA68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7" t="2462" r="8058" b="3756"/>
          <a:stretch/>
        </p:blipFill>
        <p:spPr>
          <a:xfrm>
            <a:off x="3491880" y="1909852"/>
            <a:ext cx="4535010" cy="355165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C5A422-986C-4549-A94E-C0202487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76813"/>
            <a:ext cx="7920000" cy="1184035"/>
          </a:xfrm>
        </p:spPr>
        <p:txBody>
          <a:bodyPr/>
          <a:lstStyle/>
          <a:p>
            <a:r>
              <a:rPr lang="en-US" dirty="0"/>
              <a:t>Field Quality is ~on target</a:t>
            </a:r>
          </a:p>
          <a:p>
            <a:r>
              <a:rPr lang="en-US" dirty="0"/>
              <a:t>B6 correction in coils is effective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534DE-EF77-4FC0-9C32-EEE340489B1C}"/>
              </a:ext>
            </a:extLst>
          </p:cNvPr>
          <p:cNvSpPr txBox="1"/>
          <p:nvPr/>
        </p:nvSpPr>
        <p:spPr>
          <a:xfrm>
            <a:off x="2047771" y="5658021"/>
            <a:ext cx="56981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H. Song, et al., “Magnetic Field Measurements of First Pre-series Full-Length 4.2 m Quadrupole MQXFA03 Using PCB Rotating Coils for the Hi-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Lumi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LHC Project”, IEEE Trans. Appl.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2021, # 4000207 </a:t>
            </a:r>
          </a:p>
        </p:txBody>
      </p:sp>
    </p:spTree>
    <p:extLst>
      <p:ext uri="{BB962C8B-B14F-4D97-AF65-F5344CB8AC3E}">
        <p14:creationId xmlns:p14="http://schemas.microsoft.com/office/powerpoint/2010/main" val="2552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2CF4-7E3D-48A4-83FE-D0F11A30F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MQXFA03 &amp; A04 Test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A4009-E95D-4874-B20A-8E02D3E5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68" y="1052736"/>
            <a:ext cx="8136464" cy="5378152"/>
          </a:xfrm>
        </p:spPr>
        <p:txBody>
          <a:bodyPr>
            <a:normAutofit/>
          </a:bodyPr>
          <a:lstStyle/>
          <a:p>
            <a:r>
              <a:rPr lang="en-US" dirty="0"/>
              <a:t>Requirements &amp; Test Goals:</a:t>
            </a:r>
          </a:p>
          <a:p>
            <a:pPr lvl="1"/>
            <a:r>
              <a:rPr lang="en-US" dirty="0"/>
              <a:t>Hold current at nominal current + 300 A (T-3)</a:t>
            </a:r>
          </a:p>
          <a:p>
            <a:pPr lvl="1"/>
            <a:r>
              <a:rPr lang="en-US" dirty="0"/>
              <a:t>Ramp to/from </a:t>
            </a:r>
            <a:r>
              <a:rPr lang="en-US" dirty="0" err="1"/>
              <a:t>I_nom</a:t>
            </a:r>
            <a:r>
              <a:rPr lang="en-US" dirty="0"/>
              <a:t> at  ±30 A/s (T-11)</a:t>
            </a:r>
          </a:p>
          <a:p>
            <a:pPr lvl="1"/>
            <a:r>
              <a:rPr lang="en-US" dirty="0"/>
              <a:t>150 A/s ramp down w/o quench (T-18)</a:t>
            </a:r>
          </a:p>
          <a:p>
            <a:pPr lvl="1"/>
            <a:r>
              <a:rPr lang="en-US" dirty="0"/>
              <a:t>Temperature margin </a:t>
            </a:r>
          </a:p>
          <a:p>
            <a:pPr lvl="1"/>
            <a:r>
              <a:rPr lang="en-US" dirty="0"/>
              <a:t>Magnetic measurement (O-2)</a:t>
            </a:r>
          </a:p>
          <a:p>
            <a:pPr lvl="1"/>
            <a:r>
              <a:rPr lang="en-US" dirty="0"/>
              <a:t>Splice resistance &lt; 1 </a:t>
            </a:r>
            <a:r>
              <a:rPr lang="en-US" dirty="0" err="1"/>
              <a:t>n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/>
              <a:t>(T-29) – noisy system</a:t>
            </a:r>
          </a:p>
          <a:p>
            <a:pPr lvl="1"/>
            <a:r>
              <a:rPr lang="en-US" dirty="0"/>
              <a:t>Training memory (T-17)</a:t>
            </a:r>
          </a:p>
          <a:p>
            <a:pPr lvl="1"/>
            <a:r>
              <a:rPr lang="en-US" dirty="0"/>
              <a:t>All other requirements</a:t>
            </a:r>
          </a:p>
          <a:p>
            <a:pPr>
              <a:spcBef>
                <a:spcPts val="1800"/>
              </a:spcBef>
            </a:pPr>
            <a:r>
              <a:rPr lang="en-US" u="sng" dirty="0"/>
              <a:t>MQXFA03 and MQXFA04 accepted for use in   1</a:t>
            </a:r>
            <a:r>
              <a:rPr lang="en-US" u="sng" baseline="30000" dirty="0"/>
              <a:t>st</a:t>
            </a:r>
            <a:r>
              <a:rPr lang="en-US" u="sng" dirty="0"/>
              <a:t> LMQXFA Cold Mass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80381-3E57-4FE2-8819-17716613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F5597-9BEF-4466-AC23-E573A44BC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Results of the US triplet magnets  – 10th HL-LHC CM - Oct 5-7, 2020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3EF6E-8663-41EA-9199-9B10F1EF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1519279"/>
            <a:ext cx="432854" cy="38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425D2-A3AB-4096-BC37-BB82500F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28" y="2001764"/>
            <a:ext cx="432854" cy="384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B7929-F511-4EF3-939D-F1807C66B9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8304" y="2489347"/>
            <a:ext cx="432854" cy="384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86D7E-17D6-494C-806C-59264DCE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28" y="2924808"/>
            <a:ext cx="432854" cy="384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87B03-8AC9-4E61-B92C-1E7F1E2D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3394890"/>
            <a:ext cx="432854" cy="3840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49B649-73FE-4A73-A510-A31FFC36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28" y="4192261"/>
            <a:ext cx="432854" cy="384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CA6E21-1CD0-4CF6-8EF8-FDA8CB69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4629095"/>
            <a:ext cx="432854" cy="384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8AA2C7-EC0D-457E-985E-F8569385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92" y="1519279"/>
            <a:ext cx="432854" cy="384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9ECF0D-C2EE-46BB-98E2-5C9BE066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2001764"/>
            <a:ext cx="432854" cy="3840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E9BDC9-9669-46D8-8551-6640BEBB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492" y="2489347"/>
            <a:ext cx="432854" cy="3840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0C5462-7160-4BFA-B8C8-D1C2CC68D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2924808"/>
            <a:ext cx="432854" cy="384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4D52EA-2482-426F-A116-EF9ED124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92" y="3394890"/>
            <a:ext cx="432854" cy="384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95F03-83AC-4887-A280-6AF17C05E4BC}"/>
              </a:ext>
            </a:extLst>
          </p:cNvPr>
          <p:cNvSpPr txBox="1"/>
          <p:nvPr/>
        </p:nvSpPr>
        <p:spPr>
          <a:xfrm>
            <a:off x="7164288" y="980728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A03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952358-A74C-446F-827D-44E9DBC33449}"/>
              </a:ext>
            </a:extLst>
          </p:cNvPr>
          <p:cNvSpPr txBox="1"/>
          <p:nvPr/>
        </p:nvSpPr>
        <p:spPr>
          <a:xfrm>
            <a:off x="7971817" y="980728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A04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673040-F529-4B8A-8BAC-C6FB49D97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4163455"/>
            <a:ext cx="432854" cy="3840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906E95-F141-4B75-B952-3D911123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92" y="4600289"/>
            <a:ext cx="432854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66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5752-5ADE-4E23-8758-F750133A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 Production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A43AD-16FD-44B2-8BA8-2D1883DB6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Conductor procurement: 72% complete</a:t>
            </a:r>
          </a:p>
          <a:p>
            <a:r>
              <a:rPr lang="en-US" dirty="0"/>
              <a:t>Cable fabrication: &gt; 50% complete</a:t>
            </a:r>
          </a:p>
          <a:p>
            <a:r>
              <a:rPr lang="en-US" dirty="0"/>
              <a:t>Coil fabrication: close to 50% milestone</a:t>
            </a:r>
          </a:p>
          <a:p>
            <a:r>
              <a:rPr lang="en-US" dirty="0"/>
              <a:t>Structure procurement: close to 50%</a:t>
            </a:r>
          </a:p>
          <a:p>
            <a:r>
              <a:rPr lang="en-US" dirty="0"/>
              <a:t>Magnet Assembly: MQXFA03/4/5/6 done, A07 by end of April</a:t>
            </a:r>
          </a:p>
          <a:p>
            <a:r>
              <a:rPr lang="en-US" dirty="0"/>
              <a:t>Vertical magnet test: MQXFA03/4 done, A05 in progress </a:t>
            </a:r>
          </a:p>
          <a:p>
            <a:r>
              <a:rPr lang="en-US" dirty="0" err="1"/>
              <a:t>Coldmass</a:t>
            </a:r>
            <a:r>
              <a:rPr lang="en-US" dirty="0"/>
              <a:t> assembly: LMQXFA01 in progress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DB638-CCC2-45C0-9C1E-22C0A6C6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C829E-79DE-4256-B744-63A12CAF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07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385D-C11A-4B82-BE56-4497ED0F4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 &amp;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6F15C-E7E7-4174-8509-979B6EAB9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Achievements:  </a:t>
            </a:r>
          </a:p>
          <a:p>
            <a:r>
              <a:rPr lang="en-US" dirty="0"/>
              <a:t>small scale production of high-</a:t>
            </a:r>
            <a:r>
              <a:rPr lang="en-US" dirty="0" err="1"/>
              <a:t>Jc</a:t>
            </a:r>
            <a:r>
              <a:rPr lang="en-US" dirty="0"/>
              <a:t> Nb</a:t>
            </a:r>
            <a:r>
              <a:rPr lang="en-US" baseline="-25000" dirty="0"/>
              <a:t>3</a:t>
            </a:r>
            <a:r>
              <a:rPr lang="en-US" dirty="0"/>
              <a:t>Sn w/o significant issues</a:t>
            </a:r>
          </a:p>
          <a:p>
            <a:pPr lvl="1"/>
            <a:r>
              <a:rPr lang="en-US" dirty="0"/>
              <a:t>AUP: ~9.5 </a:t>
            </a:r>
            <a:r>
              <a:rPr lang="en-US" dirty="0" err="1"/>
              <a:t>tonnes</a:t>
            </a:r>
            <a:endParaRPr lang="en-US" dirty="0"/>
          </a:p>
          <a:p>
            <a:r>
              <a:rPr lang="en-US" dirty="0"/>
              <a:t>High cable yield</a:t>
            </a:r>
          </a:p>
          <a:p>
            <a:r>
              <a:rPr lang="en-US" dirty="0"/>
              <a:t>Braded insulation by vendor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DDE02-F96C-4CA9-A4A0-0A40B015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AB987-2C9D-40DF-9ADB-14382502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47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C9E9-D797-4226-80EB-0722BB17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part 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060D-FAC9-44E0-BFF1-0E03EF7B5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Achievements:  </a:t>
            </a:r>
          </a:p>
          <a:p>
            <a:r>
              <a:rPr lang="en-US" dirty="0"/>
              <a:t>No major issue procuring parts for small scale production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Possible improvements for future projects:	</a:t>
            </a:r>
          </a:p>
          <a:p>
            <a:r>
              <a:rPr lang="en-US" dirty="0"/>
              <a:t>Plasma coating: only one good vendor, fragile</a:t>
            </a:r>
          </a:p>
          <a:p>
            <a:r>
              <a:rPr lang="en-US" dirty="0"/>
              <a:t>Quench heaters: complicated fabrication; design can be improved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5FB8-1156-4291-999B-9433E7A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10162-B601-4798-9F68-D4C70D5D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85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C9E9-D797-4226-80EB-0722BB17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fabrication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060D-FAC9-44E0-BFF1-0E03EF7B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8208472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Achievements:  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coil fabrication technology for MQXF magnets: </a:t>
            </a:r>
          </a:p>
          <a:p>
            <a:pPr lvl="1"/>
            <a:r>
              <a:rPr lang="en-US" dirty="0"/>
              <a:t>11-12 T peak field – 4.2 m length</a:t>
            </a:r>
          </a:p>
          <a:p>
            <a:r>
              <a:rPr lang="en-US" dirty="0"/>
              <a:t>Developed techniques to fix coils</a:t>
            </a:r>
          </a:p>
          <a:p>
            <a:r>
              <a:rPr lang="en-US" dirty="0"/>
              <a:t>Fabrication of identical coils at two different sites (BNL and FNAL)</a:t>
            </a:r>
          </a:p>
          <a:p>
            <a:pPr lvl="1"/>
            <a:r>
              <a:rPr lang="en-US" dirty="0"/>
              <a:t>Specifications, drawings and travelers for identical coils</a:t>
            </a:r>
          </a:p>
          <a:p>
            <a:pPr lvl="1"/>
            <a:r>
              <a:rPr lang="en-US" dirty="0"/>
              <a:t>Coils from different sites can be used together </a:t>
            </a:r>
          </a:p>
          <a:p>
            <a:r>
              <a:rPr lang="en-US" dirty="0"/>
              <a:t>Successful shipment of 4.2 m coils across USA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5FB8-1156-4291-999B-9433E7A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10162-B601-4798-9F68-D4C70D5D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847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C9E9-D797-4226-80EB-0722BB17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fabrication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060D-FAC9-44E0-BFF1-0E03EF7B5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Possible improvements for future projects:</a:t>
            </a:r>
          </a:p>
          <a:p>
            <a:r>
              <a:rPr lang="en-US" dirty="0"/>
              <a:t>Coil-pole insulation is marginal; ceramic binder must be controlled carefully</a:t>
            </a:r>
          </a:p>
          <a:p>
            <a:r>
              <a:rPr lang="en-US" dirty="0"/>
              <a:t>Coils with higher turn-turn voltages will require different cable insulation scheme</a:t>
            </a:r>
          </a:p>
          <a:p>
            <a:r>
              <a:rPr lang="en-US" dirty="0"/>
              <a:t>Longer coils will benefit from splice btw layers</a:t>
            </a:r>
          </a:p>
          <a:p>
            <a:pPr lvl="1"/>
            <a:r>
              <a:rPr lang="en-US" dirty="0"/>
              <a:t>1/2 loss in case of issue</a:t>
            </a:r>
          </a:p>
          <a:p>
            <a:r>
              <a:rPr lang="en-US" dirty="0"/>
              <a:t>Coil azimuthal dimension variations </a:t>
            </a:r>
          </a:p>
          <a:p>
            <a:pPr lvl="1"/>
            <a:r>
              <a:rPr lang="en-US" dirty="0"/>
              <a:t>Acceptable, but cause/mechanism is not very clear</a:t>
            </a:r>
          </a:p>
          <a:p>
            <a:r>
              <a:rPr lang="en-US" dirty="0"/>
              <a:t>Quench heaters: avoid bubbles (IL) and polyimide thickness reduction (OL)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5FB8-1156-4291-999B-9433E7A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10162-B601-4798-9F68-D4C70D5D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32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D1F4-1A76-4A94-B9C3-B11BFF9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1A9A-7A48-4C7D-A0E1-A6CCA323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95" y="975518"/>
            <a:ext cx="8784976" cy="49069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Amm, M. Anerella, A. Ben Yahia, H. Hocker, P. Joshi, J. Muratore, J. Schmalzle, H. Song,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Carcagno, G. Chlachidze, J. DiMarco, S. Feher, S. Krave, V. Lombardo, </a:t>
            </a:r>
            <a:r>
              <a:rPr lang="en-US" dirty="0"/>
              <a:t>C. Narug, </a:t>
            </a:r>
            <a:r>
              <a:rPr lang="en-GB" altLang="en-US" dirty="0">
                <a:sym typeface="Symbol"/>
              </a:rPr>
              <a:t> A. Nobrega, V. Marinozzi, C. Orozco, T. Page M. Parker, S. Stoynev, T. Strauss, M. Turenne, D. Turrioni, A. Vouris,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P. Ferracin, E. Lee, M. Marchevsky, M. Naus, H. Pan, I. Pong, S. Prestemon, K. Ray, G. </a:t>
            </a:r>
            <a:r>
              <a:rPr lang="en-US" dirty="0" err="1"/>
              <a:t>Sabbi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CERN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A. Ballarino, H. Bajas, M. </a:t>
            </a:r>
            <a:r>
              <a:rPr lang="en-GB" altLang="en-US" dirty="0" err="1">
                <a:sym typeface="Symbol"/>
              </a:rPr>
              <a:t>Bajko</a:t>
            </a:r>
            <a:r>
              <a:rPr lang="en-GB" altLang="en-US" dirty="0">
                <a:sym typeface="Symbol"/>
              </a:rPr>
              <a:t>, B. </a:t>
            </a:r>
            <a:r>
              <a:rPr lang="en-GB" altLang="en-US" dirty="0" err="1">
                <a:sym typeface="Symbol"/>
              </a:rPr>
              <a:t>Bordini</a:t>
            </a:r>
            <a:r>
              <a:rPr lang="en-GB" altLang="en-US" dirty="0">
                <a:sym typeface="Symbol"/>
              </a:rPr>
              <a:t>, N. Bourcey, J.C. Perez, S. Izquierdo Bermudez, S. Ferradas Troitino, L. </a:t>
            </a:r>
            <a:r>
              <a:rPr lang="en-GB" altLang="en-US" dirty="0" err="1">
                <a:sym typeface="Symbol"/>
              </a:rPr>
              <a:t>Fiscarelli</a:t>
            </a:r>
            <a:r>
              <a:rPr lang="en-GB" altLang="en-US" dirty="0">
                <a:sym typeface="Symbol"/>
              </a:rPr>
              <a:t>, J. Fleiter, M. Guinchard,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F. Lackner, F. Mangiarotti, A. Milanese, P. Moyret,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en-US" dirty="0"/>
              <a:t>E. Ravaioli,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Sequeira</a:t>
            </a:r>
            <a:r>
              <a:rPr lang="en-GB" altLang="en-US" dirty="0">
                <a:sym typeface="Symbol"/>
              </a:rPr>
              <a:t> Tavares, E. Takala, E. </a:t>
            </a:r>
            <a:r>
              <a:rPr lang="en-GB" altLang="en-US" dirty="0" err="1">
                <a:sym typeface="Symbol"/>
              </a:rPr>
              <a:t>Todesco</a:t>
            </a:r>
            <a:r>
              <a:rPr lang="en-GB" altLang="en-US" dirty="0">
                <a:sym typeface="Symbol"/>
              </a:rPr>
              <a:t> 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883D-174A-4A20-A241-7A93B16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7E78-1842-404F-8042-D10626D47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Lessons Learned MQXFA Prototypes  – ASC 2020 - Nov 3, 2020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537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C9E9-D797-4226-80EB-0722BB17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56" y="3185"/>
            <a:ext cx="7920000" cy="720000"/>
          </a:xfrm>
        </p:spPr>
        <p:txBody>
          <a:bodyPr/>
          <a:lstStyle/>
          <a:p>
            <a:r>
              <a:rPr lang="en-US" dirty="0"/>
              <a:t>Magnet Structure &amp;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060D-FAC9-44E0-BFF1-0E03EF7B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36" y="723184"/>
            <a:ext cx="8136464" cy="55861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Achievements:  </a:t>
            </a:r>
          </a:p>
          <a:p>
            <a:r>
              <a:rPr lang="en-US" dirty="0"/>
              <a:t>Developed Structural Design Criteria for brittle materials</a:t>
            </a:r>
          </a:p>
          <a:p>
            <a:pPr lvl="1"/>
            <a:r>
              <a:rPr lang="en-US" dirty="0"/>
              <a:t>MQXFA Structural Design Criteria, US-HiLumi-doc-909</a:t>
            </a:r>
          </a:p>
          <a:p>
            <a:r>
              <a:rPr lang="en-US" dirty="0"/>
              <a:t>Tolerances under control for small scale production of bladder-and-key structures</a:t>
            </a:r>
          </a:p>
          <a:p>
            <a:r>
              <a:rPr lang="en-US" dirty="0"/>
              <a:t>Mapping pre-load space and assessment of “safe territory” (next slide)</a:t>
            </a:r>
          </a:p>
          <a:p>
            <a:r>
              <a:rPr lang="en-US" dirty="0"/>
              <a:t>Developed assembly procedure based on “safe territory” and actual coil dimensional variations</a:t>
            </a:r>
          </a:p>
          <a:p>
            <a:pPr lvl="1"/>
            <a:r>
              <a:rPr lang="en-US" dirty="0"/>
              <a:t>MQXFA Series Magnet Production Specification, US-HiLumi-doc-4009</a:t>
            </a:r>
          </a:p>
          <a:p>
            <a:r>
              <a:rPr lang="en-US" dirty="0"/>
              <a:t>Magnet shipments across US w/o issues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5FB8-1156-4291-999B-9433E7A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10162-B601-4798-9F68-D4C70D5D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121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C9E9-D797-4226-80EB-0722BB17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88554"/>
            <a:ext cx="7920000" cy="720000"/>
          </a:xfrm>
        </p:spPr>
        <p:txBody>
          <a:bodyPr/>
          <a:lstStyle/>
          <a:p>
            <a:r>
              <a:rPr lang="en-US" dirty="0"/>
              <a:t>Safe Pre-load Space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A33C586-F40F-4A67-B05A-9FFBDD8A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64704"/>
            <a:ext cx="7920000" cy="950646"/>
          </a:xfrm>
        </p:spPr>
        <p:txBody>
          <a:bodyPr/>
          <a:lstStyle/>
          <a:p>
            <a:r>
              <a:rPr lang="en-US" dirty="0"/>
              <a:t>Identified </a:t>
            </a:r>
            <a:r>
              <a:rPr lang="en-US" u="sng" dirty="0"/>
              <a:t>large area with acceptable pre-load</a:t>
            </a:r>
          </a:p>
          <a:p>
            <a:pPr lvl="1"/>
            <a:r>
              <a:rPr lang="en-US" dirty="0"/>
              <a:t>Critical to accommodate coil &amp; structure tolerances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5FB8-1156-4291-999B-9433E7A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10162-B601-4798-9F68-D4C70D5D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2210F-0EE9-405E-B9B7-DE0A0C912CFE}"/>
              </a:ext>
            </a:extLst>
          </p:cNvPr>
          <p:cNvSpPr txBox="1"/>
          <p:nvPr/>
        </p:nvSpPr>
        <p:spPr>
          <a:xfrm>
            <a:off x="614956" y="6116151"/>
            <a:ext cx="804770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Coil azimuthal pre-load vs. the axial pre-load force, both after cool-down, applied in different MQXF magnets. The dashed lines indicate computed reference levels to guarantee full coil-pole pre-load (no unloading) in the straight section and in the ends respectively at Nominal and Ultimate field.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616E7A-FD9D-4682-912D-F38F597B2E77}"/>
              </a:ext>
            </a:extLst>
          </p:cNvPr>
          <p:cNvGrpSpPr/>
          <p:nvPr/>
        </p:nvGrpSpPr>
        <p:grpSpPr>
          <a:xfrm>
            <a:off x="611560" y="1720629"/>
            <a:ext cx="6480720" cy="4410833"/>
            <a:chOff x="1115616" y="1720629"/>
            <a:chExt cx="6480720" cy="44108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5EA820-94BB-4AC5-86A1-B4961DB49CF0}"/>
                </a:ext>
              </a:extLst>
            </p:cNvPr>
            <p:cNvPicPr/>
            <p:nvPr/>
          </p:nvPicPr>
          <p:blipFill rotWithShape="1">
            <a:blip r:embed="rId2"/>
            <a:srcRect r="6020"/>
            <a:stretch/>
          </p:blipFill>
          <p:spPr bwMode="auto">
            <a:xfrm>
              <a:off x="1115616" y="1720629"/>
              <a:ext cx="6480720" cy="44108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CB97E5C-9D9F-4B25-A294-B0AB5362FC84}"/>
                </a:ext>
              </a:extLst>
            </p:cNvPr>
            <p:cNvSpPr/>
            <p:nvPr/>
          </p:nvSpPr>
          <p:spPr>
            <a:xfrm>
              <a:off x="3774712" y="2794466"/>
              <a:ext cx="1728192" cy="1250404"/>
            </a:xfrm>
            <a:prstGeom prst="roundRect">
              <a:avLst>
                <a:gd name="adj" fmla="val 19714"/>
              </a:avLst>
            </a:prstGeom>
            <a:solidFill>
              <a:srgbClr val="92D050">
                <a:alpha val="25098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48CEAA0-8EA8-4C97-A40B-4E219AE7582D}"/>
              </a:ext>
            </a:extLst>
          </p:cNvPr>
          <p:cNvSpPr txBox="1"/>
          <p:nvPr/>
        </p:nvSpPr>
        <p:spPr>
          <a:xfrm>
            <a:off x="7138608" y="2274838"/>
            <a:ext cx="1728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number of short model assemblies &amp; tests by CERN team instrumental for this achievement</a:t>
            </a:r>
          </a:p>
        </p:txBody>
      </p:sp>
    </p:spTree>
    <p:extLst>
      <p:ext uri="{BB962C8B-B14F-4D97-AF65-F5344CB8AC3E}">
        <p14:creationId xmlns:p14="http://schemas.microsoft.com/office/powerpoint/2010/main" val="524859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C9E9-D797-4226-80EB-0722BB17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060D-FAC9-44E0-BFF1-0E03EF7B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20" y="1174693"/>
            <a:ext cx="828048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Achievements:  </a:t>
            </a:r>
          </a:p>
          <a:p>
            <a:r>
              <a:rPr lang="en-US" dirty="0"/>
              <a:t>Training to nominal current of first 2 MQXFA deliverables </a:t>
            </a:r>
          </a:p>
          <a:p>
            <a:r>
              <a:rPr lang="en-US" dirty="0"/>
              <a:t>Demonstrated excellent memory</a:t>
            </a:r>
          </a:p>
          <a:p>
            <a:r>
              <a:rPr lang="en-US" dirty="0"/>
              <a:t>Demonstrated temperature margin</a:t>
            </a:r>
          </a:p>
          <a:p>
            <a:r>
              <a:rPr lang="en-US" dirty="0"/>
              <a:t>CLIQ + OL QH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complete redundancy for quench protection (demonstrated in short models)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Field Quality in target range</a:t>
            </a:r>
          </a:p>
          <a:p>
            <a:r>
              <a:rPr lang="en-US" dirty="0"/>
              <a:t>All key requirements were met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5FB8-1156-4291-999B-9433E7A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10162-B601-4798-9F68-D4C70D5D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445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EE31-FD67-4D00-9F8B-FD6B411B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9AAD6-A43F-4B4E-992F-0DFF23F9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8074800" cy="50181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 15 years and ~50 magnets the LARP program in collaboration with CERN developed Nb</a:t>
            </a:r>
            <a:r>
              <a:rPr lang="en-US" baseline="-25000" dirty="0"/>
              <a:t>3</a:t>
            </a:r>
            <a:r>
              <a:rPr lang="en-US" dirty="0"/>
              <a:t>Sn coil fabrication technology and bladder-&amp;-key structure for HL-LHC IT quadrupoles</a:t>
            </a:r>
          </a:p>
          <a:p>
            <a:endParaRPr lang="en-US" dirty="0"/>
          </a:p>
          <a:p>
            <a:r>
              <a:rPr lang="en-US" dirty="0"/>
              <a:t>The AUP project successfully tested the first two MQXFA deliverable magnets confirming readiness for production </a:t>
            </a:r>
          </a:p>
          <a:p>
            <a:pPr lvl="1"/>
            <a:r>
              <a:rPr lang="en-US" dirty="0"/>
              <a:t>AUP is at ~50% coil production</a:t>
            </a:r>
          </a:p>
          <a:p>
            <a:endParaRPr lang="en-US" dirty="0"/>
          </a:p>
          <a:p>
            <a:r>
              <a:rPr lang="en-US" dirty="0"/>
              <a:t>Suggestions for future projects have been provided based on this feedback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2B618-FB56-4959-86C1-1F7F639D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12CEF-B2EF-41AA-A7C4-205BB722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034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84E3-A7DF-4220-8899-728F6E7E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FD996-38C1-4186-BD4F-B5A86312F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F4BC0-D9A4-4F81-9378-40A5B343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US-LARP, US-AUP, status and process challenges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B58CA-64BD-47C7-B2BF-370CFA79A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923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Magnet </a:t>
            </a:r>
            <a:r>
              <a:rPr lang="en-US"/>
              <a:t>Program Technical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8994" y="1124744"/>
            <a:ext cx="8197806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following slides present selected highlights which are representative of the progress made by the LARP magnet program in key technical areas: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Fundamentals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Selection of a uniform design and fabrication process for LARP coils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Mechanical Design Comparison and Selection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Pre-load optimization and stress limits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Demonstration of magnet performance over a large number of cycles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Scale-up to long coils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structures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production and operation in the accelerator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Optimization of coil and structure design, and fabrication process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Introduction of cored cables to control eddy current effects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quality measurements, analysis and correction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Assessment of quench protection limits and CLIQ performance verification</a:t>
            </a:r>
          </a:p>
        </p:txBody>
      </p:sp>
    </p:spTree>
    <p:extLst>
      <p:ext uri="{BB962C8B-B14F-4D97-AF65-F5344CB8AC3E}">
        <p14:creationId xmlns:p14="http://schemas.microsoft.com/office/powerpoint/2010/main" val="778727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40" y="180000"/>
            <a:ext cx="7920000" cy="720000"/>
          </a:xfrm>
        </p:spPr>
        <p:txBody>
          <a:bodyPr/>
          <a:lstStyle/>
          <a:p>
            <a:r>
              <a:rPr lang="en-US" dirty="0"/>
              <a:t>Uniformity of coil fabrication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85596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Detailed analysis and selection among coil fabrication processes developed at different Labs started during the TQ program and continued in LQ and HQ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67544" y="3501008"/>
            <a:ext cx="372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Winding &amp; curing (FNAL - all coils)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4854275" y="350100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Reaction &amp; potting (LBNL - all coils)</a:t>
            </a:r>
          </a:p>
        </p:txBody>
      </p:sp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25" y="3941068"/>
            <a:ext cx="1891252" cy="19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4" y="3929956"/>
            <a:ext cx="1828800" cy="19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94" y="3929956"/>
            <a:ext cx="1682496" cy="19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95" y="3941068"/>
            <a:ext cx="1504818" cy="19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oil_di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86303"/>
            <a:ext cx="1744355" cy="167069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lay1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 r="13266"/>
          <a:stretch>
            <a:fillRect/>
          </a:stretch>
        </p:blipFill>
        <p:spPr bwMode="auto">
          <a:xfrm>
            <a:off x="7255909" y="1680840"/>
            <a:ext cx="1020778" cy="167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659091"/>
            <a:ext cx="3145413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Cable and insulation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of end parts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curing process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Reaction tooling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Instrumentation/heater traces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Strain gauge installation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270" y="5930666"/>
            <a:ext cx="86409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R. Bossert, S. Caspi, D. Dietderich, P. Ferracin, R. Hafalia, R. Hannaford, V. Kashikhin, A. Lietzke, I. Novitski, A. Zlobin et al.</a:t>
            </a:r>
          </a:p>
        </p:txBody>
      </p:sp>
    </p:spTree>
    <p:extLst>
      <p:ext uri="{BB962C8B-B14F-4D97-AF65-F5344CB8AC3E}">
        <p14:creationId xmlns:p14="http://schemas.microsoft.com/office/powerpoint/2010/main" val="1917581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98" y="180000"/>
            <a:ext cx="8365428" cy="720000"/>
          </a:xfrm>
        </p:spPr>
        <p:txBody>
          <a:bodyPr/>
          <a:lstStyle/>
          <a:p>
            <a:r>
              <a:rPr lang="en-US" dirty="0"/>
              <a:t>Design and process optimization in HQ and LHQ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5318" y="1556792"/>
            <a:ext cx="2358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design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4540" y="1563739"/>
            <a:ext cx="2358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Mechanical structure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6" y="1943525"/>
            <a:ext cx="3270201" cy="2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69834" y="2901941"/>
            <a:ext cx="103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Alignment key at pole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7999" y="2868186"/>
            <a:ext cx="1058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Strand coordinate scanning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3568" y="3765790"/>
            <a:ext cx="1304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outer layer turns to balance peak stress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19215" y="2948518"/>
            <a:ext cx="1058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Strand coordinate analysis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3568" y="194352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wedge  for lower harmonics 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8698" y="941045"/>
            <a:ext cx="8365428" cy="543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coil and structure: peak stress at TQ/LQ level despite larger aperture and field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Introduced features to preserve alignment from coil fabrication to assembly and powering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464669" y="4509120"/>
            <a:ext cx="8365428" cy="1456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coil design and fabrication process for reliability and efficiency in production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5A5A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Added axial/transverse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 for cable expansion in reaction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tooling based on HQ01 experience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integrity: Aluminum oxide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coating of coil parts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thicker insulation on cable and heaters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systems and more stringent criteria 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electrical QA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all steps of fabrication and test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Braided insulation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long unit lengths; new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tooling/processes for winding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cored cable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10234" y="6010101"/>
            <a:ext cx="6170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G. Ambrosio, M. Anerella, F. Borgnolutti, R. Bossert, D. Cheng, G. Chlachidze, H. Felice, P. Ferracin, A. Ghosh, M. Marchevsky, F. Nobrega, P. Roy, J. Schmalzle, X. Wang, M. Yu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93" y="1902594"/>
            <a:ext cx="4581983" cy="24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086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064456" cy="720000"/>
          </a:xfrm>
        </p:spPr>
        <p:txBody>
          <a:bodyPr/>
          <a:lstStyle/>
          <a:p>
            <a:r>
              <a:rPr lang="en-US" dirty="0"/>
              <a:t>Cable with core for control of dynamic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29" y="3813338"/>
            <a:ext cx="3167911" cy="234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33423" y="3454761"/>
            <a:ext cx="217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HQ01: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6.5 kA @150 A/s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881017" y="5317419"/>
            <a:ext cx="8792" cy="560546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55217" y="980728"/>
            <a:ext cx="2117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HQ02: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0A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15kA @ 150 A/s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69" y="1232160"/>
            <a:ext cx="3477287" cy="217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6798120" y="1341953"/>
            <a:ext cx="0" cy="762000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474382" y="2106999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 A/s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7507" y="5029916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 A/s</a:t>
            </a: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92814"/>
            <a:ext cx="2808312" cy="108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27584" y="542606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Stainless steel core biased to the thick edge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Effective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1400" b="0" i="0" u="none" strike="noStrike" kern="0" cap="none" spc="0" normalizeH="0" baseline="-2500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change x10: from 0.1-0.4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μΩ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2-4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μΩ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75656" y="5074287"/>
            <a:ext cx="648072" cy="38997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123728" y="6208437"/>
            <a:ext cx="4451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G. Chlachidze, D. Dietderich, J. DiMarco, A. Ghosh, H. Higley, A. Lietzke, N. Liggins, X. Wang et al.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95536" y="1009566"/>
            <a:ext cx="4740471" cy="3211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cable with stainless steel core in HQ02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Partial coverage (80%) to control eddy currents while maintaining current sharing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Biased to the thick edge for mechanical stability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Significant improvement in ramp rate effects: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14.6 kA (80% SSL) up to 150 A/s (1.9K)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 discharge up to 300 A/s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One-pass cabling process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developed for cored cable cuts cabling effort by more than 50%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decreased mechanical stability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winding, requiring more refined tools and procedures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A5A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650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HQ Summary: Quench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10" descr="2011-10-04_logoHiLumi561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09" y="6211301"/>
            <a:ext cx="1107965" cy="5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467544" y="836712"/>
            <a:ext cx="8270191" cy="12926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Highlights from HQ02 and HQ03 models with improved design based on HQ01 feedback: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HQ02a/a2: 	first quench at 80% SSL with all new coils;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reached 98% SSL at 4.5K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HQ02b: 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95% SSL with high (200 MPa) pre-load, 89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% SSL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after high MIITs study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HQ03a/a2: 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first quench at 81% SSL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; reached 90% SSL (lower pre-load than HQ02b)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7" y="2218852"/>
            <a:ext cx="4891647" cy="378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72" y="2295763"/>
            <a:ext cx="3762563" cy="370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50607" y="2551170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13.5 MIITs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4288" y="3858595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963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70600" y="3858595"/>
            <a:ext cx="7393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963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 MIITs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89360" y="5121947"/>
            <a:ext cx="157094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75346" y="5121947"/>
            <a:ext cx="157094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2264" y="3000566"/>
            <a:ext cx="5883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A1100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SSL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77791" y="2906301"/>
            <a:ext cx="2821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16646" y="3501008"/>
            <a:ext cx="5883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SSL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16646" y="3736282"/>
            <a:ext cx="5883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90% SSL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39952" y="2990939"/>
            <a:ext cx="1440160" cy="366053"/>
          </a:xfrm>
          <a:prstGeom prst="straightConnector1">
            <a:avLst/>
          </a:prstGeom>
          <a:ln w="12700">
            <a:solidFill>
              <a:srgbClr val="0070C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8560" y="2214176"/>
            <a:ext cx="2545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HQ02/03 quench training at 1.9K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8240" y="2228076"/>
            <a:ext cx="193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HQ02b high MIITs study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5725" y="5917760"/>
            <a:ext cx="77387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G. Ambrosio, M. Anerella, F. Borgnolutti, H. Bajas, R. Bossert, D. Cheng, G. Chlachidze, H. Felice, P. Ferracin, A. Ghosh, M. Marchevsky, F. Nobrega, H. Pan, E. Ravaioli, J. Schmalzle, X. Wang</a:t>
            </a:r>
          </a:p>
        </p:txBody>
      </p:sp>
    </p:spTree>
    <p:extLst>
      <p:ext uri="{BB962C8B-B14F-4D97-AF65-F5344CB8AC3E}">
        <p14:creationId xmlns:p14="http://schemas.microsoft.com/office/powerpoint/2010/main" val="395790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66D0-1DD3-478A-A1D6-2AB560F9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0000"/>
            <a:ext cx="8579256" cy="720000"/>
          </a:xfrm>
        </p:spPr>
        <p:txBody>
          <a:bodyPr/>
          <a:lstStyle/>
          <a:p>
            <a:r>
              <a:rPr lang="en-US" dirty="0"/>
              <a:t>US LHC Accelerator Research Program (LARP)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59285-44AB-4497-ADB1-406D83173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47192"/>
            <a:ext cx="7920000" cy="625624"/>
          </a:xfrm>
        </p:spPr>
        <p:txBody>
          <a:bodyPr/>
          <a:lstStyle/>
          <a:p>
            <a:r>
              <a:rPr lang="en-US" dirty="0"/>
              <a:t>Slides by G. Sabbi with small adjustments: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32BFE-88CF-4DC2-A88D-436E07D3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09208-9BED-4927-B0B6-8F8D6C64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Lessons Learned MQXFA Prototypes  – ASC 2020 - Nov 3, 2020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23B9E-B425-4BF3-B980-EAAD0A86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673754"/>
            <a:ext cx="6912328" cy="51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51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HQ Summary: Field Quality and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10" descr="2011-10-04_logoHiLumi561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09" y="6211301"/>
            <a:ext cx="1107965" cy="5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7" y="1781878"/>
            <a:ext cx="3918198" cy="23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54" y="1781879"/>
            <a:ext cx="3719246" cy="272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19" y="4593109"/>
            <a:ext cx="1743921" cy="130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77" y="4602734"/>
            <a:ext cx="1682479" cy="130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73" y="4124948"/>
            <a:ext cx="1969412" cy="183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7" y="4240483"/>
            <a:ext cx="1536358" cy="171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4817160" y="918345"/>
            <a:ext cx="4068148" cy="777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HQ02b: first test of the CLIQ (Coupling-Loss Induced Quench) system on a Nb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magnet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element of MQXF protection strategy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395536" y="918345"/>
            <a:ext cx="4025276" cy="777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quality: comparison of measurements with as-built calculations and targets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Tested magnetic shim correction scheme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1800" y="5987357"/>
            <a:ext cx="5434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H. Bajas, D. Cheng, G. Chlachidze, </a:t>
            </a:r>
            <a:r>
              <a:rPr kumimoji="0" lang="da-DK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V. I. Datskov, 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V. Desbiolles, J. DiMarco, J. Feuvrier,  </a:t>
            </a:r>
            <a:r>
              <a:rPr kumimoji="0" lang="da-DK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G. Kirby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M. Marchevsky, E. Ravaioli, X. Wang </a:t>
            </a:r>
          </a:p>
        </p:txBody>
      </p:sp>
    </p:spTree>
    <p:extLst>
      <p:ext uri="{BB962C8B-B14F-4D97-AF65-F5344CB8AC3E}">
        <p14:creationId xmlns:p14="http://schemas.microsoft.com/office/powerpoint/2010/main" val="2414892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31F9-124E-4927-AE2C-78D69AF49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Single Coils in Mirror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C5F1-9C09-436C-B387-175D09293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64" y="764704"/>
            <a:ext cx="8321636" cy="3225420"/>
          </a:xfrm>
        </p:spPr>
        <p:txBody>
          <a:bodyPr/>
          <a:lstStyle/>
          <a:p>
            <a:r>
              <a:rPr lang="en-US" dirty="0"/>
              <a:t>Short (1.2 m) &amp; Long (4 m) coils</a:t>
            </a:r>
          </a:p>
          <a:p>
            <a:r>
              <a:rPr lang="en-US" u="sng" dirty="0"/>
              <a:t>Large current &amp; temperature margins</a:t>
            </a:r>
          </a:p>
          <a:p>
            <a:pPr lvl="2"/>
            <a:r>
              <a:rPr lang="en-US" dirty="0"/>
              <a:t>“R-T-03: The MQXFA magnet must be capable of reaching a gradient of 143.2 T/m in superfluid helium at 1.9 K (…)”</a:t>
            </a:r>
          </a:p>
          <a:p>
            <a:r>
              <a:rPr lang="en-US" u="sng" dirty="0"/>
              <a:t>Very good memory</a:t>
            </a:r>
          </a:p>
          <a:p>
            <a:pPr lvl="2"/>
            <a:r>
              <a:rPr lang="en-US" dirty="0"/>
              <a:t>“R-T-17: After a thermal cycle to room temperature, MQXFA magnets should attain the nominal operating current with no more than 3 quenches.”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8B95D-6556-409E-BB5F-7690D691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EEE38-9772-4AFA-834C-3F40D4DA1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CD-2/3b DOE/SC Review – Dec 2018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8E933-93A0-47F7-B8BA-00914A97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97" y="3992508"/>
            <a:ext cx="6462089" cy="295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6DA64F-1091-439A-949F-9446A5AE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530" y="1251212"/>
            <a:ext cx="432854" cy="38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59284-D4D8-49C5-8D17-AF9968EC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964" y="2468855"/>
            <a:ext cx="432854" cy="384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94A567-49BB-4A6E-A388-D468D114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788" y="4060968"/>
            <a:ext cx="3168352" cy="2380843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067944" y="3670919"/>
            <a:ext cx="5096196" cy="14402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Coil Design &amp; Fabrication can meet requirement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B3FEB-DC4A-40E3-B5C5-E6DD12EB0253}"/>
              </a:ext>
            </a:extLst>
          </p:cNvPr>
          <p:cNvSpPr txBox="1"/>
          <p:nvPr/>
        </p:nvSpPr>
        <p:spPr>
          <a:xfrm>
            <a:off x="7913156" y="69961"/>
            <a:ext cx="1133644" cy="369332"/>
          </a:xfrm>
          <a:prstGeom prst="rect">
            <a:avLst/>
          </a:prstGeom>
          <a:solidFill>
            <a:srgbClr val="FFE6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231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D27B8-4B1F-4B26-8AA0-E2F10DC8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67" y="20791"/>
            <a:ext cx="7920000" cy="720000"/>
          </a:xfrm>
        </p:spPr>
        <p:txBody>
          <a:bodyPr/>
          <a:lstStyle/>
          <a:p>
            <a:r>
              <a:rPr lang="en-US" dirty="0"/>
              <a:t>MQXFS1a/b/c/d/e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D467C-155B-4F31-BA7B-B87E7D66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CC43D-A454-4862-8759-155F46BE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CD-2/3b DOE/SC Review – Dec 2018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59867-BB8E-4422-BBE3-A1EA5AA0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7" y="5134855"/>
            <a:ext cx="3605353" cy="1723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97693-CE21-4BB3-ABBE-AE9E6628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342" y="1561354"/>
            <a:ext cx="432854" cy="38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149311-9930-4CCC-BBE0-B61A16A1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274" y="2033894"/>
            <a:ext cx="432854" cy="384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18563-56F2-4225-86EB-537BA437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573" y="3371810"/>
            <a:ext cx="432854" cy="384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6883D-9278-4AB3-9346-9B060002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573" y="3837007"/>
            <a:ext cx="432854" cy="384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5C964-0A56-4B2A-9004-31A40FF13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571366"/>
            <a:ext cx="3851920" cy="22866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6268-1A5A-4C91-869B-C2D481D38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7920000" cy="4022153"/>
          </a:xfrm>
        </p:spPr>
        <p:txBody>
          <a:bodyPr/>
          <a:lstStyle/>
          <a:p>
            <a:r>
              <a:rPr lang="en-US" dirty="0"/>
              <a:t>MQXFS1a</a:t>
            </a:r>
          </a:p>
          <a:p>
            <a:pPr lvl="1"/>
            <a:r>
              <a:rPr lang="en-US" dirty="0"/>
              <a:t>1.2 m coils; 1</a:t>
            </a:r>
            <a:r>
              <a:rPr lang="en-US" baseline="30000" dirty="0"/>
              <a:t>st</a:t>
            </a:r>
            <a:r>
              <a:rPr lang="en-US" dirty="0"/>
              <a:t> gen. design; 2 by US &amp; 2 by CERN</a:t>
            </a:r>
          </a:p>
          <a:p>
            <a:pPr lvl="1"/>
            <a:r>
              <a:rPr lang="en-US" dirty="0"/>
              <a:t>Demo: </a:t>
            </a:r>
            <a:r>
              <a:rPr lang="en-US" u="sng" dirty="0"/>
              <a:t>Ultimate current</a:t>
            </a:r>
            <a:r>
              <a:rPr lang="en-US" dirty="0"/>
              <a:t>, </a:t>
            </a:r>
            <a:r>
              <a:rPr lang="en-US" u="sng" dirty="0"/>
              <a:t>Temp. Margin &amp; Memory </a:t>
            </a:r>
          </a:p>
          <a:p>
            <a:pPr marL="457200" lvl="1" indent="0">
              <a:buNone/>
            </a:pPr>
            <a:r>
              <a:rPr lang="en-US" dirty="0"/>
              <a:t>	          </a:t>
            </a:r>
            <a:r>
              <a:rPr lang="en-US" u="sng" dirty="0"/>
              <a:t>Quench protection</a:t>
            </a:r>
            <a:r>
              <a:rPr lang="en-US" dirty="0"/>
              <a:t> with CLIQ &amp; heaters</a:t>
            </a:r>
          </a:p>
          <a:p>
            <a:r>
              <a:rPr lang="en-US" dirty="0"/>
              <a:t>MQXFS1b/c/d/e</a:t>
            </a:r>
          </a:p>
          <a:p>
            <a:pPr lvl="1"/>
            <a:r>
              <a:rPr lang="en-US" dirty="0"/>
              <a:t>Study of pre-load; SS shell welding; bus-bars</a:t>
            </a:r>
          </a:p>
          <a:p>
            <a:pPr lvl="1"/>
            <a:r>
              <a:rPr lang="en-US" dirty="0"/>
              <a:t>Demo: </a:t>
            </a:r>
            <a:r>
              <a:rPr lang="en-US" u="sng" dirty="0"/>
              <a:t>Ultimate current after 100+ quenches</a:t>
            </a:r>
          </a:p>
          <a:p>
            <a:pPr marL="914400" lvl="2" indent="0">
              <a:buNone/>
            </a:pPr>
            <a:r>
              <a:rPr lang="en-US" dirty="0"/>
              <a:t>	      </a:t>
            </a:r>
            <a:r>
              <a:rPr lang="en-US" sz="2400" u="sng" dirty="0"/>
              <a:t>Above nominal current after many </a:t>
            </a:r>
            <a:r>
              <a:rPr lang="en-US" sz="2400" u="sng" dirty="0" err="1"/>
              <a:t>th.</a:t>
            </a:r>
            <a:r>
              <a:rPr lang="en-US" sz="2400" u="sng" dirty="0"/>
              <a:t> Cycles</a:t>
            </a:r>
          </a:p>
          <a:p>
            <a:pPr lvl="1"/>
            <a:r>
              <a:rPr lang="en-US" dirty="0"/>
              <a:t>Confirmed by MQXFS4 and MQXFS5 @ CERN</a:t>
            </a:r>
            <a:endParaRPr lang="en-US" u="sng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4672568" y="4709726"/>
            <a:ext cx="4374232" cy="13563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Magnet Design </a:t>
            </a:r>
          </a:p>
          <a:p>
            <a:pPr algn="ctr"/>
            <a:r>
              <a:rPr lang="en-US" sz="3200" dirty="0"/>
              <a:t>meets requirement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D8501-8C93-4B20-A79E-3B01BACC8254}"/>
              </a:ext>
            </a:extLst>
          </p:cNvPr>
          <p:cNvSpPr txBox="1"/>
          <p:nvPr/>
        </p:nvSpPr>
        <p:spPr>
          <a:xfrm>
            <a:off x="7913156" y="69961"/>
            <a:ext cx="1133644" cy="369332"/>
          </a:xfrm>
          <a:prstGeom prst="rect">
            <a:avLst/>
          </a:prstGeom>
          <a:solidFill>
            <a:srgbClr val="FFE6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42793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LARP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5575" y="1124744"/>
            <a:ext cx="7572525" cy="4896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Started in 2003 and ended in 2018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Progression from the US LHC Accelerator Research Project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 of four national Labs: BNL, FNAL, LBNL, SLAC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Funding level: $12-13M/year (from FY06)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(as stated in the LARP proposal)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and improve the performance of LHC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Maximize scientific output in support of the experiments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 and develop US Labs capabilities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for a leadership role in future projects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and training for US accelerator physicists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 international collaboration on large accelerator projects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9D348C-09CD-42F0-B0C7-EC0E6DAAFB92}"/>
              </a:ext>
            </a:extLst>
          </p:cNvPr>
          <p:cNvSpPr/>
          <p:nvPr/>
        </p:nvSpPr>
        <p:spPr>
          <a:xfrm>
            <a:off x="4920209" y="2331860"/>
            <a:ext cx="2438414" cy="504056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06A85-B08E-4D8C-A47C-A5407206440D}"/>
              </a:ext>
            </a:extLst>
          </p:cNvPr>
          <p:cNvSpPr/>
          <p:nvPr/>
        </p:nvSpPr>
        <p:spPr>
          <a:xfrm>
            <a:off x="467544" y="3717032"/>
            <a:ext cx="7009556" cy="864096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9790D-77FD-42B3-B4C2-BC1F7971EEB5}"/>
              </a:ext>
            </a:extLst>
          </p:cNvPr>
          <p:cNvSpPr txBox="1"/>
          <p:nvPr/>
        </p:nvSpPr>
        <p:spPr>
          <a:xfrm>
            <a:off x="5854761" y="280164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Magnet R&amp;D</a:t>
            </a:r>
          </a:p>
        </p:txBody>
      </p:sp>
    </p:spTree>
    <p:extLst>
      <p:ext uri="{BB962C8B-B14F-4D97-AF65-F5344CB8AC3E}">
        <p14:creationId xmlns:p14="http://schemas.microsoft.com/office/powerpoint/2010/main" val="213078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505" y="9376"/>
            <a:ext cx="7704416" cy="720000"/>
          </a:xfrm>
        </p:spPr>
        <p:txBody>
          <a:bodyPr/>
          <a:lstStyle/>
          <a:p>
            <a:r>
              <a:rPr lang="en-US" dirty="0"/>
              <a:t>Model Magnet Development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4" y="1177166"/>
            <a:ext cx="8409070" cy="2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9" y="4023905"/>
            <a:ext cx="3407046" cy="163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50" y="4088817"/>
            <a:ext cx="29019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02" y="4108059"/>
            <a:ext cx="1508482" cy="119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7676" y="5517132"/>
            <a:ext cx="278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Large aperture quadrupoles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9689" y="5471014"/>
            <a:ext cx="1871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Long quadrupoles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00440" y="5111737"/>
            <a:ext cx="137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HQ and LQ Mirrors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7189" y="4609441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HQM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504" y="612198"/>
            <a:ext cx="7870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Started from simple configurations directed at basic technology studies and progressed to incorporate all requirements for operation in the accelerator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1E9DB-94D6-4118-81BD-E19B6815C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777" y="5334342"/>
            <a:ext cx="1540706" cy="15339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028999-C4C2-4431-9AB2-C0438E65C4B1}"/>
              </a:ext>
            </a:extLst>
          </p:cNvPr>
          <p:cNvSpPr/>
          <p:nvPr/>
        </p:nvSpPr>
        <p:spPr>
          <a:xfrm>
            <a:off x="0" y="6195848"/>
            <a:ext cx="2047820" cy="652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15D3D28-86E0-430D-B6CE-E08970752F29}"/>
              </a:ext>
            </a:extLst>
          </p:cNvPr>
          <p:cNvSpPr/>
          <p:nvPr/>
        </p:nvSpPr>
        <p:spPr>
          <a:xfrm>
            <a:off x="161465" y="1419374"/>
            <a:ext cx="409747" cy="51779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E2478-BD65-46B2-A2E0-862F0024B5AB}"/>
              </a:ext>
            </a:extLst>
          </p:cNvPr>
          <p:cNvSpPr txBox="1"/>
          <p:nvPr/>
        </p:nvSpPr>
        <p:spPr>
          <a:xfrm>
            <a:off x="17524" y="109472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53048D-4DCE-41DE-ACCB-0F9DD12A341B}"/>
              </a:ext>
            </a:extLst>
          </p:cNvPr>
          <p:cNvSpPr txBox="1"/>
          <p:nvPr/>
        </p:nvSpPr>
        <p:spPr>
          <a:xfrm>
            <a:off x="-12168" y="651886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85CCB3-BA13-4708-BB86-C54D6CBA6689}"/>
              </a:ext>
            </a:extLst>
          </p:cNvPr>
          <p:cNvSpPr/>
          <p:nvPr/>
        </p:nvSpPr>
        <p:spPr>
          <a:xfrm>
            <a:off x="3187063" y="2361379"/>
            <a:ext cx="2156319" cy="3762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Coil design selection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3E288B-F8AD-4FD0-A33C-CAD8A77294EF}"/>
              </a:ext>
            </a:extLst>
          </p:cNvPr>
          <p:cNvCxnSpPr/>
          <p:nvPr/>
        </p:nvCxnSpPr>
        <p:spPr>
          <a:xfrm>
            <a:off x="935171" y="3991369"/>
            <a:ext cx="78020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E417374-AF2E-4EA2-BCA1-AA182BA8BF1E}"/>
              </a:ext>
            </a:extLst>
          </p:cNvPr>
          <p:cNvSpPr/>
          <p:nvPr/>
        </p:nvSpPr>
        <p:spPr>
          <a:xfrm>
            <a:off x="3216259" y="3758763"/>
            <a:ext cx="1860895" cy="3762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Structure selection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02F012-C1C1-4E0F-B84D-5239FA88CD36}"/>
              </a:ext>
            </a:extLst>
          </p:cNvPr>
          <p:cNvSpPr/>
          <p:nvPr/>
        </p:nvSpPr>
        <p:spPr>
          <a:xfrm>
            <a:off x="8049569" y="3621979"/>
            <a:ext cx="1018416" cy="4781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Lessons Learned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8AFAA0F-E4B3-4FD8-B2F0-BDD605A5CAB0}"/>
              </a:ext>
            </a:extLst>
          </p:cNvPr>
          <p:cNvSpPr/>
          <p:nvPr/>
        </p:nvSpPr>
        <p:spPr>
          <a:xfrm>
            <a:off x="2812595" y="3891327"/>
            <a:ext cx="288032" cy="25775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363EC644-A64D-4730-BA79-71C82057E2C3}"/>
              </a:ext>
            </a:extLst>
          </p:cNvPr>
          <p:cNvSpPr/>
          <p:nvPr/>
        </p:nvSpPr>
        <p:spPr>
          <a:xfrm rot="19568803">
            <a:off x="7598493" y="3818928"/>
            <a:ext cx="288032" cy="25775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B7BFD01-ECC9-423B-9BE1-059B36785681}"/>
              </a:ext>
            </a:extLst>
          </p:cNvPr>
          <p:cNvSpPr/>
          <p:nvPr/>
        </p:nvSpPr>
        <p:spPr>
          <a:xfrm rot="18782120">
            <a:off x="3558767" y="5348994"/>
            <a:ext cx="288032" cy="4192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DB1F5B83-3256-4B3C-97E4-3671F21DA859}"/>
              </a:ext>
            </a:extLst>
          </p:cNvPr>
          <p:cNvSpPr/>
          <p:nvPr/>
        </p:nvSpPr>
        <p:spPr>
          <a:xfrm rot="4726695">
            <a:off x="6176995" y="5144647"/>
            <a:ext cx="288032" cy="15234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EBD3C4-DCD7-46DD-8486-493FC416766B}"/>
              </a:ext>
            </a:extLst>
          </p:cNvPr>
          <p:cNvSpPr txBox="1"/>
          <p:nvPr/>
        </p:nvSpPr>
        <p:spPr>
          <a:xfrm>
            <a:off x="5486010" y="6258761"/>
            <a:ext cx="269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MQXF design in collaboration with CERN</a:t>
            </a:r>
          </a:p>
        </p:txBody>
      </p:sp>
    </p:spTree>
    <p:extLst>
      <p:ext uri="{BB962C8B-B14F-4D97-AF65-F5344CB8AC3E}">
        <p14:creationId xmlns:p14="http://schemas.microsoft.com/office/powerpoint/2010/main" val="1136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and Test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377" y="4490536"/>
            <a:ext cx="8341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(#):   includes coil exchanges with previously used coils, full reassembly with same coils, or pre-load adjustments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(*):   includes contributions from FNAL GARD program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(**): includes contributions from LBNL GARD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357" y="1002214"/>
            <a:ext cx="8703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Test facilities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LBNL (11 tests);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BNL (2 tests);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FNAL (26 tests);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CERN (8 tests, funded by CERN)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7" y="1438283"/>
            <a:ext cx="8752390" cy="303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76" y="5373216"/>
            <a:ext cx="845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Demonstrated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viability of reusing and replacing coils in multiple assemblies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 important element of risk mitigation against defective coils in production</a:t>
            </a:r>
          </a:p>
        </p:txBody>
      </p:sp>
    </p:spTree>
    <p:extLst>
      <p:ext uri="{BB962C8B-B14F-4D97-AF65-F5344CB8AC3E}">
        <p14:creationId xmlns:p14="http://schemas.microsoft.com/office/powerpoint/2010/main" val="328509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208472" cy="720000"/>
          </a:xfrm>
        </p:spPr>
        <p:txBody>
          <a:bodyPr/>
          <a:lstStyle/>
          <a:p>
            <a:r>
              <a:rPr lang="en-US" dirty="0"/>
              <a:t>Mechanical design comparison and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solidFill>
            <a:schemeClr val="bg1"/>
          </a:solidFill>
          <a:effectLst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34" descr="cross-s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1" y="2530471"/>
            <a:ext cx="1635924" cy="163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0" y="4529411"/>
            <a:ext cx="1638167" cy="16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24"/>
          <p:cNvSpPr txBox="1">
            <a:spLocks noChangeArrowheads="1"/>
          </p:cNvSpPr>
          <p:nvPr/>
        </p:nvSpPr>
        <p:spPr bwMode="auto">
          <a:xfrm>
            <a:off x="323528" y="2261492"/>
            <a:ext cx="15552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TQS (shell-based)</a:t>
            </a:r>
          </a:p>
        </p:txBody>
      </p:sp>
      <p:sp>
        <p:nvSpPr>
          <p:cNvPr id="37" name="Text Box 124"/>
          <p:cNvSpPr txBox="1">
            <a:spLocks noChangeArrowheads="1"/>
          </p:cNvSpPr>
          <p:nvPr/>
        </p:nvSpPr>
        <p:spPr bwMode="auto">
          <a:xfrm>
            <a:off x="323528" y="4277819"/>
            <a:ext cx="16687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TQC (collar-based)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3568" y="932783"/>
            <a:ext cx="7920880" cy="1218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mechanical structures were developed for the TQ coils and their performance was compared in a series of 15 tests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structures surpassed the target gradient of 200 T/m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shell structure was selected and further developed in LQ and HQ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18" y="2347372"/>
            <a:ext cx="6509081" cy="408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24">
            <a:extLst>
              <a:ext uri="{FF2B5EF4-FFF2-40B4-BE49-F238E27FC236}">
                <a16:creationId xmlns:a16="http://schemas.microsoft.com/office/drawing/2014/main" id="{D6531001-FF5A-4F4E-98D3-ED26D2BE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619" y="6086770"/>
            <a:ext cx="15552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TQS (shell-based)</a:t>
            </a:r>
          </a:p>
        </p:txBody>
      </p:sp>
      <p:sp>
        <p:nvSpPr>
          <p:cNvPr id="14" name="Text Box 124">
            <a:extLst>
              <a:ext uri="{FF2B5EF4-FFF2-40B4-BE49-F238E27FC236}">
                <a16:creationId xmlns:a16="http://schemas.microsoft.com/office/drawing/2014/main" id="{562542E7-CEEF-42F2-86F2-7851EC873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6086769"/>
            <a:ext cx="16687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TQC (collar-based)</a:t>
            </a:r>
          </a:p>
        </p:txBody>
      </p:sp>
    </p:spTree>
    <p:extLst>
      <p:ext uri="{BB962C8B-B14F-4D97-AF65-F5344CB8AC3E}">
        <p14:creationId xmlns:p14="http://schemas.microsoft.com/office/powerpoint/2010/main" val="472063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Pre-load optimization and stress limits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AUP DOE CD-1 Review – Aug 2017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2" y="1080501"/>
            <a:ext cx="4266163" cy="474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1257" y="5886897"/>
            <a:ext cx="666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H. Bajas, M. </a:t>
            </a:r>
            <a:r>
              <a:rPr kumimoji="0" lang="en-US" sz="1300" b="0" i="1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Bajko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S. Caspi, H. Felice, P. Ferracin, R. Hafalia, R. Hannaford, J.C. Perez et. al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9552" y="1104205"/>
            <a:ext cx="3414428" cy="5149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Balance speed of training and consistent plateau after thermal cycle vs. degradation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tests performed at CERN in TQS03 models with different pre-load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pre-load in a/b/c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(pole ave.120/160/200 MPa)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gives more stable but lower plateau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(93/91/88%)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Degradation is permanent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TQS03d with lower pre-load does not recover initial level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Good performance in a broad range of coil stress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peak (calculated) up to 240 MPa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A5A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708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13275</TotalTime>
  <Words>4288</Words>
  <Application>Microsoft Office PowerPoint</Application>
  <PresentationFormat>On-screen Show (4:3)</PresentationFormat>
  <Paragraphs>511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Symbol</vt:lpstr>
      <vt:lpstr>Times New Roman</vt:lpstr>
      <vt:lpstr>Wingdings</vt:lpstr>
      <vt:lpstr>Thème Office</vt:lpstr>
      <vt:lpstr>1_Thème Office</vt:lpstr>
      <vt:lpstr>2_Thème Office</vt:lpstr>
      <vt:lpstr>US-LARP, US-AUP, status and process challenges</vt:lpstr>
      <vt:lpstr>Outline</vt:lpstr>
      <vt:lpstr>Acknowledgement</vt:lpstr>
      <vt:lpstr>US LHC Accelerator Research Program (LARP)</vt:lpstr>
      <vt:lpstr>Introduction to the LARP Program</vt:lpstr>
      <vt:lpstr>Model Magnet Development Chart</vt:lpstr>
      <vt:lpstr>Fabrication and Test Database</vt:lpstr>
      <vt:lpstr>Mechanical design comparison and selection</vt:lpstr>
      <vt:lpstr>Pre-load optimization and stress limits</vt:lpstr>
      <vt:lpstr>Cycling test to assess long-term degradation</vt:lpstr>
      <vt:lpstr>Scale-up to long coils and structures: LR</vt:lpstr>
      <vt:lpstr>Scale-up to long coils and structures: LQ</vt:lpstr>
      <vt:lpstr>LARP contribution to MQXF Design Validation</vt:lpstr>
      <vt:lpstr>Prototypes: MQXFAP1 and MQXFAP2</vt:lpstr>
      <vt:lpstr>LARP Achievements</vt:lpstr>
      <vt:lpstr>Outline</vt:lpstr>
      <vt:lpstr>MQXFA/B Design</vt:lpstr>
      <vt:lpstr>MQXFA03 and MQXFA04 Quench &amp; Holding-Current History</vt:lpstr>
      <vt:lpstr>MQXFA03 Quench History @ BNL</vt:lpstr>
      <vt:lpstr>MQXFA04 Quench History @ BNL</vt:lpstr>
      <vt:lpstr>MQXFA03 &amp; A04 Quench Locations</vt:lpstr>
      <vt:lpstr>Warm Bore </vt:lpstr>
      <vt:lpstr>Magnetic Measurements: Field Quality</vt:lpstr>
      <vt:lpstr>MQXFA03 &amp; A04 Test Summary</vt:lpstr>
      <vt:lpstr>MQXFA Production Status</vt:lpstr>
      <vt:lpstr>Strand &amp; Cable</vt:lpstr>
      <vt:lpstr>Coil part procurement</vt:lpstr>
      <vt:lpstr>Coil fabrication - I</vt:lpstr>
      <vt:lpstr>Coil fabrication - II</vt:lpstr>
      <vt:lpstr>Magnet Structure &amp; Assembly</vt:lpstr>
      <vt:lpstr>Safe Pre-load Space</vt:lpstr>
      <vt:lpstr>Test performance</vt:lpstr>
      <vt:lpstr>Conclusions</vt:lpstr>
      <vt:lpstr>Back-up Slides</vt:lpstr>
      <vt:lpstr>Magnet Program Technical Highlights</vt:lpstr>
      <vt:lpstr>Uniformity of coil fabrication process</vt:lpstr>
      <vt:lpstr>Design and process optimization in HQ and LHQ </vt:lpstr>
      <vt:lpstr>Cable with core for control of dynamic effects</vt:lpstr>
      <vt:lpstr>HQ Summary: Quench Performance</vt:lpstr>
      <vt:lpstr>HQ Summary: Field Quality and Protection</vt:lpstr>
      <vt:lpstr>Single Coils in Mirror Magnets</vt:lpstr>
      <vt:lpstr>MQXFS1a/b/c/d/e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</cp:lastModifiedBy>
  <cp:revision>545</cp:revision>
  <cp:lastPrinted>2016-09-22T19:01:15Z</cp:lastPrinted>
  <dcterms:created xsi:type="dcterms:W3CDTF">2016-03-23T12:58:39Z</dcterms:created>
  <dcterms:modified xsi:type="dcterms:W3CDTF">2021-04-15T00:04:00Z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