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0"/>
  </p:notesMasterIdLst>
  <p:handoutMasterIdLst>
    <p:handoutMasterId r:id="rId21"/>
  </p:handoutMasterIdLst>
  <p:sldIdLst>
    <p:sldId id="263" r:id="rId6"/>
    <p:sldId id="1840" r:id="rId7"/>
    <p:sldId id="1854" r:id="rId8"/>
    <p:sldId id="1855" r:id="rId9"/>
    <p:sldId id="1842" r:id="rId10"/>
    <p:sldId id="1852" r:id="rId11"/>
    <p:sldId id="1853" r:id="rId12"/>
    <p:sldId id="1843" r:id="rId13"/>
    <p:sldId id="1841" r:id="rId14"/>
    <p:sldId id="1844" r:id="rId15"/>
    <p:sldId id="1845" r:id="rId16"/>
    <p:sldId id="1849" r:id="rId17"/>
    <p:sldId id="1848" r:id="rId18"/>
    <p:sldId id="1846" r:id="rId19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FFF99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588" y="10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rxiv.org/ct?url=https%3A%2F%2Fdx.doi.org%2F10.1088%2F1748-0221%2F14%2F02%2FP02021&amp;v=52e6f853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Drift Photon Detector Tile Design</a:t>
            </a:r>
            <a:endParaRPr lang="en-US" dirty="0"/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David Warner for the Photon Detector Consortium</a:t>
            </a:r>
            <a:endParaRPr lang="en-US" dirty="0"/>
          </a:p>
          <a:p>
            <a:r>
              <a:rPr lang="en-US" dirty="0" smtClean="0"/>
              <a:t>April 12, 2021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98" y="151346"/>
            <a:ext cx="11057467" cy="646957"/>
          </a:xfrm>
        </p:spPr>
        <p:txBody>
          <a:bodyPr/>
          <a:lstStyle/>
          <a:p>
            <a:r>
              <a:rPr lang="en-US" dirty="0" smtClean="0"/>
              <a:t>Active Ganging (i)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8198" y="797666"/>
            <a:ext cx="2768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Groups of 48 Hamamatsu and FBK SiPMs have been operated cryogenically at Bicocca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S/N ratio &gt;5 observed (exceeding PD system requirements)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Even better performance with optimized filtering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F1D53-2755-4E07-9899-F5FEF7F79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24"/>
          <a:stretch/>
        </p:blipFill>
        <p:spPr>
          <a:xfrm>
            <a:off x="3176437" y="614838"/>
            <a:ext cx="7116417" cy="38232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2CEBC6-7132-4382-A46D-2C178855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30" y="3860277"/>
            <a:ext cx="3549980" cy="2396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76153-B532-419C-929F-06F9ACC37325}"/>
              </a:ext>
            </a:extLst>
          </p:cNvPr>
          <p:cNvSpPr txBox="1"/>
          <p:nvPr/>
        </p:nvSpPr>
        <p:spPr>
          <a:xfrm>
            <a:off x="3388360" y="4718155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Ganging achieved (</a:t>
            </a:r>
            <a:r>
              <a:rPr lang="en-US" sz="20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S/N&gt;5) </a:t>
            </a:r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November in a table-top design (Hamamatsu) and in January (FBK)</a:t>
            </a:r>
          </a:p>
          <a:p>
            <a:pPr algn="just"/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measurements at 77 K.</a:t>
            </a:r>
          </a:p>
        </p:txBody>
      </p:sp>
    </p:spTree>
    <p:extLst>
      <p:ext uri="{BB962C8B-B14F-4D97-AF65-F5344CB8AC3E}">
        <p14:creationId xmlns:p14="http://schemas.microsoft.com/office/powerpoint/2010/main" val="241782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98" y="151346"/>
            <a:ext cx="11057467" cy="646957"/>
          </a:xfrm>
        </p:spPr>
        <p:txBody>
          <a:bodyPr/>
          <a:lstStyle/>
          <a:p>
            <a:r>
              <a:rPr lang="en-US" dirty="0" smtClean="0"/>
              <a:t>Active Ganging (ii)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8198" y="652850"/>
            <a:ext cx="7363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End-to-end readout of 48 SiPMs demonstrated at Milano Statale with Hamamatsu SiPMs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S/N ratio &gt;5 observed (exceeding PD system requirements)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D8E4-F040-411C-B799-4B80A926E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030" y="3174796"/>
            <a:ext cx="4855536" cy="3026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788457-819A-4D53-8BC6-4254811FF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69" y="151346"/>
            <a:ext cx="4370197" cy="31689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7091B-47F7-4BAF-92A9-D080B4296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5" y="1961321"/>
            <a:ext cx="3252755" cy="4328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9D6A34-4E8A-455C-922A-F07613601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757" y="1971458"/>
            <a:ext cx="2021069" cy="44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52" y="60032"/>
            <a:ext cx="11057467" cy="646957"/>
          </a:xfrm>
        </p:spPr>
        <p:txBody>
          <a:bodyPr/>
          <a:lstStyle/>
          <a:p>
            <a:r>
              <a:rPr lang="en-US" dirty="0" smtClean="0"/>
              <a:t>Warm Electronics (DAPHNE)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7" name="Google Shape;117;p21"/>
          <p:cNvSpPr txBox="1">
            <a:spLocks/>
          </p:cNvSpPr>
          <p:nvPr/>
        </p:nvSpPr>
        <p:spPr>
          <a:xfrm>
            <a:off x="420088" y="497773"/>
            <a:ext cx="5346035" cy="586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0577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Bare PCBs arrived March 3</a:t>
            </a:r>
          </a:p>
          <a:p>
            <a:pPr marL="220577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Visual inspection &amp; review of testing documentation satisfactory March 4</a:t>
            </a:r>
          </a:p>
          <a:p>
            <a:pPr marL="220577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Boards sent out for assembly March 4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Expected back ~March 15</a:t>
            </a:r>
          </a:p>
          <a:p>
            <a:pPr marL="220577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Chassis design complete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nd order in place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Delivery expected ~March 15</a:t>
            </a:r>
          </a:p>
          <a:p>
            <a:pPr marL="220577" indent="-195177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Prototype testing plan, software, firmware &amp; docs being finalized.</a:t>
            </a:r>
          </a:p>
          <a:p>
            <a:pPr marL="220577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DAPHNE prototypes will be distributed approximately April 3.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FNAL, 2 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Colombia, 2 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Italy 2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Spain 1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CERN 1 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CSU 1 </a:t>
            </a:r>
          </a:p>
          <a:p>
            <a:pPr marL="620627" lvl="1" indent="-195177">
              <a:lnSpc>
                <a:spcPct val="115000"/>
              </a:lnSpc>
              <a:spcBef>
                <a:spcPts val="0"/>
              </a:spcBef>
              <a:buSzPts val="1800"/>
              <a:buFont typeface="Helvetica Neue"/>
              <a:buChar char="•"/>
            </a:pP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UNICAMP/FIUNA 1</a:t>
            </a:r>
          </a:p>
          <a:p>
            <a:pPr indent="0">
              <a:lnSpc>
                <a:spcPct val="115000"/>
              </a:lnSpc>
              <a:spcBef>
                <a:spcPts val="0"/>
              </a:spcBef>
              <a:buFont typeface="Arial" charset="0"/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oogle Shape;11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847" y="3952446"/>
            <a:ext cx="3650040" cy="216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085" y="174426"/>
            <a:ext cx="5273772" cy="35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9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98" y="75823"/>
            <a:ext cx="11057467" cy="646957"/>
          </a:xfrm>
        </p:spPr>
        <p:txBody>
          <a:bodyPr/>
          <a:lstStyle/>
          <a:p>
            <a:r>
              <a:rPr lang="en-US" dirty="0" smtClean="0"/>
              <a:t>Monitoring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8198" y="394692"/>
            <a:ext cx="316427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Molded plastic diffuser design complete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3D printed diffusers fabricated (PEEK)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Value engineering of fiber candidate underway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Custom 5-fiber vacuum feedthrough fabricated &amp; under test.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Modifications of SSPs into monitoring system drivers underway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Value engineering of monitoring system LEDs and on-board calibration underway.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14" name="IMG-8604.jpg" descr="IMG-86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80" y="75823"/>
            <a:ext cx="2433381" cy="3244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oogle Shape;126;p21" descr="Google Shape;126;p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610" y="151346"/>
            <a:ext cx="5634132" cy="316898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6" name="ft600umt.jpg" descr="ft600um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320" y="3505488"/>
            <a:ext cx="2061034" cy="2748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 descr="IMG_2191.jpeg">
            <a:extLst>
              <a:ext uri="{FF2B5EF4-FFF2-40B4-BE49-F238E27FC236}">
                <a16:creationId xmlns:a16="http://schemas.microsoft.com/office/drawing/2014/main" id="{5D612FBD-E453-8E40-84EA-CCC6156BC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42238" y="3873863"/>
            <a:ext cx="2748045" cy="2061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64ECD-A873-C444-96FC-9EFEDB098A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305" y="3505488"/>
            <a:ext cx="2093606" cy="277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35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972" y="365197"/>
            <a:ext cx="2282875" cy="2828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95" y="125400"/>
            <a:ext cx="4420121" cy="750731"/>
          </a:xfrm>
        </p:spPr>
        <p:txBody>
          <a:bodyPr/>
          <a:lstStyle/>
          <a:p>
            <a:r>
              <a:rPr lang="en-US" dirty="0" smtClean="0"/>
              <a:t>Optical Coating Stability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pic>
        <p:nvPicPr>
          <p:cNvPr id="3074" name="65D37421-C008-4837-80F7-A46AFEE941DE" descr="pa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44" y="91624"/>
            <a:ext cx="4856462" cy="337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16" y="3467717"/>
            <a:ext cx="7201905" cy="2819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96114" y="91624"/>
            <a:ext cx="340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ARAPUCA performance during run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71750" y="3668637"/>
            <a:ext cx="2727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Monitoring system stability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905" y="458138"/>
            <a:ext cx="4292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Stability Studies of optical coatings were hampered by COVID-19 in both Syracuse and UNICAMP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Syracuse testing is re-opening now, and additional filter plates are being sent to allow additional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ProtoDUNE 1 data will be used to study stability as well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Monitoring system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Mean PE per channel during running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Examination of PD modules following removal from cryostat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0718" y="227414"/>
            <a:ext cx="2753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Coating after 3 cycles (MIB)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643" y="3074770"/>
            <a:ext cx="395672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Optical Coating Test Status </a:t>
            </a:r>
            <a:r>
              <a:rPr lang="en-US" sz="1400" u="sng" dirty="0"/>
              <a:t>&amp; Plans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Completed first test of two filter plates </a:t>
            </a:r>
            <a:r>
              <a:rPr lang="en-US" sz="1400" dirty="0" smtClean="0"/>
              <a:t>11/2020</a:t>
            </a:r>
          </a:p>
          <a:p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Improve test stand </a:t>
            </a:r>
            <a:r>
              <a:rPr lang="en-US" sz="1400" dirty="0" smtClean="0"/>
              <a:t>procedures,</a:t>
            </a:r>
            <a:br>
              <a:rPr lang="en-US" sz="1400" dirty="0" smtClean="0"/>
            </a:br>
            <a:r>
              <a:rPr lang="en-US" sz="1400" dirty="0" smtClean="0"/>
              <a:t>specifically </a:t>
            </a:r>
            <a:r>
              <a:rPr lang="en-US" sz="1400" dirty="0"/>
              <a:t>slower cool-down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Investigate adding a filter on</a:t>
            </a:r>
            <a:br>
              <a:rPr lang="en-US" sz="1400" dirty="0"/>
            </a:br>
            <a:r>
              <a:rPr lang="en-US" sz="1400" dirty="0"/>
              <a:t>sampling port for pTP solubility study.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See </a:t>
            </a:r>
            <a:r>
              <a:rPr lang="en-US" sz="1400" u="sng" dirty="0" smtClean="0">
                <a:hlinkClick r:id="rId5"/>
              </a:rPr>
              <a:t>10.1088/1748-0221/14/02/P02021</a:t>
            </a:r>
            <a:endParaRPr lang="en-US" sz="1400" u="sng" dirty="0" smtClean="0"/>
          </a:p>
          <a:p>
            <a:pPr lvl="1"/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Begin series of one-week runs with</a:t>
            </a:r>
            <a:br>
              <a:rPr lang="en-US" sz="1400" dirty="0"/>
            </a:br>
            <a:r>
              <a:rPr lang="en-US" sz="1400" dirty="0"/>
              <a:t>new filters from Campinas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Extended run beginning ~March 2021</a:t>
            </a:r>
            <a:br>
              <a:rPr lang="en-US" sz="1400" dirty="0"/>
            </a:br>
            <a:r>
              <a:rPr lang="en-US" sz="1400" dirty="0"/>
              <a:t>with latest filter lot from Campinas.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7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97" y="138384"/>
            <a:ext cx="11057467" cy="646957"/>
          </a:xfrm>
        </p:spPr>
        <p:txBody>
          <a:bodyPr/>
          <a:lstStyle/>
          <a:p>
            <a:r>
              <a:rPr lang="en-US" dirty="0" smtClean="0"/>
              <a:t>Mechanical Frame (Concept)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9074" y="873480"/>
            <a:ext cx="286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Total active area ~3600mm^2 (X2 sides)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Estimated mass ~5.5kg per 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160 SiPMs (40 per side)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FR-4 G-10 Frame components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787" y="50245"/>
            <a:ext cx="5812728" cy="45504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02012" y="4666124"/>
            <a:ext cx="17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readout PCB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8" idx="0"/>
          </p:cNvCxnSpPr>
          <p:nvPr/>
        </p:nvCxnSpPr>
        <p:spPr>
          <a:xfrm flipV="1">
            <a:off x="8381516" y="4017195"/>
            <a:ext cx="624831" cy="6489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51762" y="582947"/>
            <a:ext cx="185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SiPM</a:t>
            </a:r>
          </a:p>
          <a:p>
            <a:r>
              <a:rPr lang="en-US" dirty="0" smtClean="0"/>
              <a:t>Routing PCBs (X2)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3" idx="2"/>
          </p:cNvCxnSpPr>
          <p:nvPr/>
        </p:nvCxnSpPr>
        <p:spPr>
          <a:xfrm>
            <a:off x="6576887" y="1229278"/>
            <a:ext cx="332973" cy="652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804" y="3242261"/>
            <a:ext cx="4021920" cy="297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1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97" y="138384"/>
            <a:ext cx="11057467" cy="646957"/>
          </a:xfrm>
        </p:spPr>
        <p:txBody>
          <a:bodyPr/>
          <a:lstStyle/>
          <a:p>
            <a:r>
              <a:rPr lang="en-US" dirty="0" smtClean="0"/>
              <a:t>WLS Plate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4805" y="549016"/>
            <a:ext cx="28603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160 SiPMs (40 per side)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Glued to WLS Bar for improved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SiPMs mounted on </a:t>
            </a:r>
            <a:r>
              <a:rPr lang="en-US" dirty="0" err="1" smtClean="0"/>
              <a:t>Kapton</a:t>
            </a:r>
            <a:r>
              <a:rPr lang="en-US" dirty="0" smtClean="0"/>
              <a:t> flexi-PCB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Addresses relative thermal contraction of WLS plate/frame.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Power-to-Glass FB-118 WLS plate (Milano)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Concept new to VD PD--  under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22" y="345086"/>
            <a:ext cx="5095881" cy="2277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55" y="2694039"/>
            <a:ext cx="5045248" cy="3257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719" y="620503"/>
            <a:ext cx="3431459" cy="2167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165" y="3433479"/>
            <a:ext cx="3302282" cy="24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5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97" y="138384"/>
            <a:ext cx="11057467" cy="646957"/>
          </a:xfrm>
        </p:spPr>
        <p:txBody>
          <a:bodyPr/>
          <a:lstStyle/>
          <a:p>
            <a:r>
              <a:rPr lang="en-US" dirty="0" smtClean="0"/>
              <a:t>Module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4805" y="549016"/>
            <a:ext cx="286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2 </a:t>
            </a:r>
            <a:r>
              <a:rPr lang="en-US" dirty="0" err="1"/>
              <a:t>k</a:t>
            </a:r>
            <a:r>
              <a:rPr lang="en-US" dirty="0" err="1" smtClean="0"/>
              <a:t>apton</a:t>
            </a:r>
            <a:r>
              <a:rPr lang="en-US" dirty="0" smtClean="0"/>
              <a:t> flexi-boards per side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20 SiPMs per </a:t>
            </a:r>
            <a:r>
              <a:rPr lang="en-US" dirty="0" err="1" smtClean="0"/>
              <a:t>kapton</a:t>
            </a:r>
            <a:r>
              <a:rPr lang="en-US" dirty="0" smtClean="0"/>
              <a:t> board</a:t>
            </a:r>
            <a:r>
              <a:rPr lang="en-US" dirty="0" smtClean="0"/>
              <a:t>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Propose to mount ganging resistors/capacitors onto FR-4 signal routing PCBs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19" y="0"/>
            <a:ext cx="6319681" cy="4347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549" y="2836551"/>
            <a:ext cx="3458058" cy="3448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894" y="4118630"/>
            <a:ext cx="4223209" cy="21664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95588" y="5891753"/>
            <a:ext cx="173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Tile readout PCB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144000" y="5485347"/>
            <a:ext cx="952107" cy="396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1156" y="582019"/>
            <a:ext cx="1896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Connection points</a:t>
            </a:r>
          </a:p>
          <a:p>
            <a:r>
              <a:rPr lang="en-US" dirty="0" smtClean="0"/>
              <a:t>(electrical and</a:t>
            </a:r>
          </a:p>
          <a:p>
            <a:r>
              <a:rPr lang="en-US" dirty="0" smtClean="0"/>
              <a:t>Mechanical)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230359" y="1095929"/>
            <a:ext cx="273377" cy="402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249212" y="1065619"/>
            <a:ext cx="3014095" cy="87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30359" y="1071933"/>
            <a:ext cx="3280528" cy="1764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249212" y="1152925"/>
            <a:ext cx="519267" cy="1981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26328" y="5608948"/>
            <a:ext cx="212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Electrical connectors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121606" y="4289625"/>
            <a:ext cx="517171" cy="13942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14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80" y="150709"/>
            <a:ext cx="11057467" cy="646957"/>
          </a:xfrm>
        </p:spPr>
        <p:txBody>
          <a:bodyPr/>
          <a:lstStyle/>
          <a:p>
            <a:r>
              <a:rPr lang="en-US" dirty="0" smtClean="0"/>
              <a:t>Frame mounting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8527" y="1061384"/>
            <a:ext cx="3868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4 modules per cathode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One  readout electronics assembly per module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~200mm^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Two PCBs in vertical stack:  One analog board with amplifiers, (4 ADCs?) one digital board with signal readout, power, slow control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215" y="150709"/>
            <a:ext cx="6466308" cy="60214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631445">
            <a:off x="8286499" y="3167423"/>
            <a:ext cx="300037" cy="2762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73178" y="5309749"/>
            <a:ext cx="120045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Electronics</a:t>
            </a:r>
          </a:p>
          <a:p>
            <a:r>
              <a:rPr lang="en-US" dirty="0" smtClean="0"/>
              <a:t>Control</a:t>
            </a:r>
          </a:p>
          <a:p>
            <a:r>
              <a:rPr lang="en-US" dirty="0" smtClean="0"/>
              <a:t>module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7" idx="3"/>
            <a:endCxn id="16" idx="2"/>
          </p:cNvCxnSpPr>
          <p:nvPr/>
        </p:nvCxnSpPr>
        <p:spPr>
          <a:xfrm flipV="1">
            <a:off x="7573635" y="3441325"/>
            <a:ext cx="837657" cy="23300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233160" y="2719007"/>
            <a:ext cx="2217655" cy="40744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206421" y="2650216"/>
            <a:ext cx="2256635" cy="415353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01995" y="5349971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in</a:t>
            </a:r>
          </a:p>
          <a:p>
            <a:r>
              <a:rPr lang="en-US" dirty="0" smtClean="0"/>
              <a:t>Signal out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6342380" y="2822691"/>
            <a:ext cx="1918081" cy="3529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608575" y="1646897"/>
            <a:ext cx="305256" cy="15145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310428" y="3460434"/>
            <a:ext cx="249248" cy="134898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86369" y="3234771"/>
            <a:ext cx="2400731" cy="4228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124549" y="382242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Signals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8913831" y="669847"/>
            <a:ext cx="1601769" cy="1158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9160207" y="679942"/>
            <a:ext cx="1382288" cy="2625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680072" y="2719007"/>
            <a:ext cx="570325" cy="266833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620049" y="2650216"/>
            <a:ext cx="586372" cy="2737124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1077575" y="3175677"/>
            <a:ext cx="104775" cy="4914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10428" y="4809423"/>
            <a:ext cx="140387" cy="268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25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2063"/>
            <a:ext cx="11057467" cy="569268"/>
          </a:xfrm>
        </p:spPr>
        <p:txBody>
          <a:bodyPr/>
          <a:lstStyle/>
          <a:p>
            <a:r>
              <a:rPr lang="en-US" dirty="0" smtClean="0"/>
              <a:t>Upcoming (CY-21) Module R&amp;D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350044" y="716743"/>
            <a:ext cx="11405421" cy="5428418"/>
          </a:xfrm>
        </p:spPr>
        <p:txBody>
          <a:bodyPr/>
          <a:lstStyle/>
          <a:p>
            <a:r>
              <a:rPr lang="en-US" dirty="0" smtClean="0"/>
              <a:t>Complete preliminary cathode tile frame design (End of April 21)</a:t>
            </a:r>
          </a:p>
          <a:p>
            <a:pPr lvl="1"/>
            <a:r>
              <a:rPr lang="en-US" dirty="0" smtClean="0"/>
              <a:t>Procure dummy filter plates/WLS bars for initial test</a:t>
            </a:r>
          </a:p>
          <a:p>
            <a:pPr lvl="1"/>
            <a:r>
              <a:rPr lang="en-US" dirty="0" smtClean="0"/>
              <a:t>Assemble frame prototype and test in LN2 (Late May)</a:t>
            </a:r>
          </a:p>
          <a:p>
            <a:pPr lvl="1"/>
            <a:r>
              <a:rPr lang="en-US" dirty="0" smtClean="0"/>
              <a:t>Revise mechanical design (July)</a:t>
            </a:r>
          </a:p>
          <a:p>
            <a:pPr lvl="1"/>
            <a:r>
              <a:rPr lang="en-US" dirty="0" smtClean="0"/>
              <a:t>Fabricate 2 modules for cold box test (End of August)</a:t>
            </a:r>
          </a:p>
          <a:p>
            <a:pPr lvl="1"/>
            <a:r>
              <a:rPr lang="en-US" dirty="0" smtClean="0"/>
              <a:t>Cold test (CSU?  FNAL?) (End of September)</a:t>
            </a:r>
          </a:p>
          <a:p>
            <a:pPr lvl="1"/>
            <a:r>
              <a:rPr lang="en-US" dirty="0" smtClean="0"/>
              <a:t>Cold box test CERN (October 21?)</a:t>
            </a:r>
          </a:p>
          <a:p>
            <a:r>
              <a:rPr lang="en-US" dirty="0" smtClean="0"/>
              <a:t>Procure optical filters </a:t>
            </a:r>
          </a:p>
          <a:p>
            <a:pPr lvl="1"/>
            <a:r>
              <a:rPr lang="en-US" dirty="0" smtClean="0"/>
              <a:t>~70 filters (July 21)</a:t>
            </a:r>
          </a:p>
          <a:p>
            <a:pPr lvl="1"/>
            <a:r>
              <a:rPr lang="en-US" dirty="0" smtClean="0"/>
              <a:t>Coat filters &amp; Assemble into </a:t>
            </a:r>
            <a:r>
              <a:rPr lang="en-US" dirty="0"/>
              <a:t>modules (August 21) </a:t>
            </a:r>
            <a:endParaRPr lang="en-US" dirty="0" smtClean="0"/>
          </a:p>
          <a:p>
            <a:pPr lvl="1"/>
            <a:r>
              <a:rPr lang="en-US" dirty="0" smtClean="0"/>
              <a:t>Continue development of Xenon-optimized filter plates (Throughout 21, but not concluded in 21)</a:t>
            </a:r>
          </a:p>
          <a:p>
            <a:r>
              <a:rPr lang="en-US" dirty="0" smtClean="0"/>
              <a:t>Procure 3 WLS plates (Power to Glass) (July 21)</a:t>
            </a:r>
          </a:p>
          <a:p>
            <a:r>
              <a:rPr lang="en-US" dirty="0" smtClean="0"/>
              <a:t>Test </a:t>
            </a:r>
            <a:r>
              <a:rPr lang="en-US" dirty="0" err="1" smtClean="0"/>
              <a:t>Kapton</a:t>
            </a:r>
            <a:r>
              <a:rPr lang="en-US" dirty="0"/>
              <a:t> </a:t>
            </a:r>
            <a:r>
              <a:rPr lang="en-US" dirty="0" smtClean="0"/>
              <a:t>flexi-PCBs for SiPM mounting (Summer 21)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087938" y="6488113"/>
            <a:ext cx="7104062" cy="187325"/>
          </a:xfrm>
        </p:spPr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700088" cy="187325"/>
          </a:xfrm>
        </p:spPr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7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862513" y="6488113"/>
            <a:ext cx="7329487" cy="187325"/>
          </a:xfrm>
        </p:spPr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700088" cy="187325"/>
          </a:xfrm>
        </p:spPr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81728" y="2529192"/>
            <a:ext cx="27254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BACKUP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8081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52" y="288299"/>
            <a:ext cx="11057467" cy="646957"/>
          </a:xfrm>
        </p:spPr>
        <p:txBody>
          <a:bodyPr/>
          <a:lstStyle/>
          <a:p>
            <a:r>
              <a:rPr lang="en-US" dirty="0" smtClean="0"/>
              <a:t>WLS Plates (EljenEJ286, FB118)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8197" y="797666"/>
            <a:ext cx="50566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Initially observed </a:t>
            </a:r>
            <a:r>
              <a:rPr lang="en-US" dirty="0" smtClean="0"/>
              <a:t>thermal stress cracking of Eljen wavelength shifting plates </a:t>
            </a:r>
            <a:r>
              <a:rPr lang="en-US" dirty="0" smtClean="0">
                <a:solidFill>
                  <a:srgbClr val="FF0000"/>
                </a:solidFill>
              </a:rPr>
              <a:t>traced to rate of cooling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improved by annealing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Samples of both PVT (EJ286) and Polystyrene (EJ286-PS) were tested through multiple cooling cycles at UNICAMP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 stress cracking observed with slow immersion in LN2.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Well within DUNE, ProtoDUNE fill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Samples of both 1X (standard) and 4X WLS doping level WLS plates procured, will be tested in monochrometer (UNICAMP) and supercells (MIB, CIEMAT)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New custom-fabricated WLS plates fabricated by Glass to Power with MIB (Cattadori) (</a:t>
            </a:r>
            <a:r>
              <a:rPr lang="en-US" dirty="0" err="1" smtClean="0"/>
              <a:t>Acryllic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test results show significant improvement over standard-dopant concentration Eljen EJ286 bars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604" y="0"/>
            <a:ext cx="5617369" cy="2957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6604" y="2829305"/>
            <a:ext cx="231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Eljen 286 (PVT Matrix)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03" y="3155566"/>
            <a:ext cx="5104367" cy="28428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16603" y="5951373"/>
            <a:ext cx="240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FB118 (Milano Bicocca)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1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52" y="288299"/>
            <a:ext cx="11057467" cy="646957"/>
          </a:xfrm>
        </p:spPr>
        <p:txBody>
          <a:bodyPr/>
          <a:lstStyle/>
          <a:p>
            <a:r>
              <a:rPr lang="en-US" dirty="0" smtClean="0"/>
              <a:t>Photosensors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Vertical Drift Photon Detector Tile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04.12.21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0608" y="785340"/>
            <a:ext cx="31197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Initial SiPM tests performed for 6 candidate photosensors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4X Hamamatsu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2X FBK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PDE, afterpulsing and crosstalk measurements performed before and after 20 cryogenic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Tests performed with redundancy (each type tested by at least 2 labs):  Bologna, CIEMAT, Ferrara, Milano Bicocca, NIU, Prague, Valencia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No major issues observed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61DF44-5FA9-451A-965A-11C0B35A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76" y="31500"/>
            <a:ext cx="4627105" cy="28156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A43825-C66C-4CFB-B8D1-8D78CEF273A6}"/>
              </a:ext>
            </a:extLst>
          </p:cNvPr>
          <p:cNvSpPr txBox="1"/>
          <p:nvPr/>
        </p:nvSpPr>
        <p:spPr>
          <a:xfrm>
            <a:off x="4070934" y="2606708"/>
            <a:ext cx="354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FBK, Triple trench Bologna 77K</a:t>
            </a:r>
          </a:p>
          <a:p>
            <a:pPr algn="ctr"/>
            <a:r>
              <a:rPr lang="it-IT" dirty="0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and </a:t>
            </a:r>
            <a:r>
              <a:rPr lang="it-IT" dirty="0" err="1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correlated</a:t>
            </a:r>
            <a:r>
              <a:rPr lang="it-IT" dirty="0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dirty="0" err="1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noise</a:t>
            </a:r>
            <a:endParaRPr lang="en-GB" dirty="0">
              <a:solidFill>
                <a:srgbClr val="3C5A7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6AE01D-28AD-47D9-AA67-E95BD35CE193}"/>
              </a:ext>
            </a:extLst>
          </p:cNvPr>
          <p:cNvSpPr txBox="1"/>
          <p:nvPr/>
        </p:nvSpPr>
        <p:spPr>
          <a:xfrm>
            <a:off x="7994599" y="2026531"/>
            <a:ext cx="414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Hamamatsu LQR 50mm </a:t>
            </a:r>
            <a:r>
              <a:rPr lang="it-IT" dirty="0" err="1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Prague</a:t>
            </a:r>
            <a:r>
              <a:rPr lang="it-IT" dirty="0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77K</a:t>
            </a:r>
          </a:p>
          <a:p>
            <a:pPr algn="ctr"/>
            <a:r>
              <a:rPr lang="it-IT" dirty="0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Gain, S/N of 1 </a:t>
            </a:r>
            <a:r>
              <a:rPr lang="it-IT" dirty="0" err="1">
                <a:solidFill>
                  <a:srgbClr val="3C5A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</a:t>
            </a:r>
            <a:endParaRPr lang="en-GB" dirty="0">
              <a:solidFill>
                <a:srgbClr val="3C5A7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8A4245-4748-4F9F-9B8C-1A09366A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216" y="297438"/>
            <a:ext cx="4250784" cy="1664626"/>
          </a:xfrm>
          <a:prstGeom prst="rect">
            <a:avLst/>
          </a:prstGeom>
        </p:spPr>
      </p:pic>
      <p:graphicFrame>
        <p:nvGraphicFramePr>
          <p:cNvPr id="26" name="Tabella 10">
            <a:extLst>
              <a:ext uri="{FF2B5EF4-FFF2-40B4-BE49-F238E27FC236}">
                <a16:creationId xmlns:a16="http://schemas.microsoft.com/office/drawing/2014/main" id="{AACE7D62-6FC8-4026-800F-D8F02DDC9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879859"/>
              </p:ext>
            </p:extLst>
          </p:nvPr>
        </p:nvGraphicFramePr>
        <p:xfrm>
          <a:off x="4772852" y="3287129"/>
          <a:ext cx="6103129" cy="120637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39211">
                  <a:extLst>
                    <a:ext uri="{9D8B030D-6E8A-4147-A177-3AD203B41FA5}">
                      <a16:colId xmlns:a16="http://schemas.microsoft.com/office/drawing/2014/main" val="271760529"/>
                    </a:ext>
                  </a:extLst>
                </a:gridCol>
                <a:gridCol w="603256">
                  <a:extLst>
                    <a:ext uri="{9D8B030D-6E8A-4147-A177-3AD203B41FA5}">
                      <a16:colId xmlns:a16="http://schemas.microsoft.com/office/drawing/2014/main" val="2606444958"/>
                    </a:ext>
                  </a:extLst>
                </a:gridCol>
                <a:gridCol w="645167">
                  <a:extLst>
                    <a:ext uri="{9D8B030D-6E8A-4147-A177-3AD203B41FA5}">
                      <a16:colId xmlns:a16="http://schemas.microsoft.com/office/drawing/2014/main" val="917510715"/>
                    </a:ext>
                  </a:extLst>
                </a:gridCol>
                <a:gridCol w="1097525">
                  <a:extLst>
                    <a:ext uri="{9D8B030D-6E8A-4147-A177-3AD203B41FA5}">
                      <a16:colId xmlns:a16="http://schemas.microsoft.com/office/drawing/2014/main" val="317164236"/>
                    </a:ext>
                  </a:extLst>
                </a:gridCol>
                <a:gridCol w="645167">
                  <a:extLst>
                    <a:ext uri="{9D8B030D-6E8A-4147-A177-3AD203B41FA5}">
                      <a16:colId xmlns:a16="http://schemas.microsoft.com/office/drawing/2014/main" val="1679154533"/>
                    </a:ext>
                  </a:extLst>
                </a:gridCol>
                <a:gridCol w="882469">
                  <a:extLst>
                    <a:ext uri="{9D8B030D-6E8A-4147-A177-3AD203B41FA5}">
                      <a16:colId xmlns:a16="http://schemas.microsoft.com/office/drawing/2014/main" val="19960451"/>
                    </a:ext>
                  </a:extLst>
                </a:gridCol>
                <a:gridCol w="645167">
                  <a:extLst>
                    <a:ext uri="{9D8B030D-6E8A-4147-A177-3AD203B41FA5}">
                      <a16:colId xmlns:a16="http://schemas.microsoft.com/office/drawing/2014/main" val="2436637860"/>
                    </a:ext>
                  </a:extLst>
                </a:gridCol>
                <a:gridCol w="645167">
                  <a:extLst>
                    <a:ext uri="{9D8B030D-6E8A-4147-A177-3AD203B41FA5}">
                      <a16:colId xmlns:a16="http://schemas.microsoft.com/office/drawing/2014/main" val="815954562"/>
                    </a:ext>
                  </a:extLst>
                </a:gridCol>
              </a:tblGrid>
              <a:tr h="24434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SiPM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PDE(%)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LN2 - First 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LN2 - Last 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</a:t>
                      </a:r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(20)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 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9476397"/>
                  </a:ext>
                </a:extLst>
              </a:tr>
              <a:tr h="109369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pulses (%)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pulses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9132979"/>
                  </a:ext>
                </a:extLst>
              </a:tr>
              <a:tr h="1093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NUV-HD-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Cryo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-25.93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92214"/>
                  </a:ext>
                </a:extLst>
              </a:tr>
              <a:tr h="109369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262228"/>
                  </a:ext>
                </a:extLst>
              </a:tr>
              <a:tr h="1093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Triple Trench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30.08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32546"/>
                  </a:ext>
                </a:extLst>
              </a:tr>
              <a:tr h="109369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14.42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480032"/>
                  </a:ext>
                </a:extLst>
              </a:tr>
            </a:tbl>
          </a:graphicData>
        </a:graphic>
      </p:graphicFrame>
      <p:graphicFrame>
        <p:nvGraphicFramePr>
          <p:cNvPr id="27" name="Tabella 6">
            <a:extLst>
              <a:ext uri="{FF2B5EF4-FFF2-40B4-BE49-F238E27FC236}">
                <a16:creationId xmlns:a16="http://schemas.microsoft.com/office/drawing/2014/main" id="{8727F57E-95CD-4AD4-87A4-0771326F4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388445"/>
              </p:ext>
            </p:extLst>
          </p:nvPr>
        </p:nvGraphicFramePr>
        <p:xfrm>
          <a:off x="4772853" y="4559944"/>
          <a:ext cx="6103128" cy="175459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39211">
                  <a:extLst>
                    <a:ext uri="{9D8B030D-6E8A-4147-A177-3AD203B41FA5}">
                      <a16:colId xmlns:a16="http://schemas.microsoft.com/office/drawing/2014/main" val="271760529"/>
                    </a:ext>
                  </a:extLst>
                </a:gridCol>
                <a:gridCol w="603257">
                  <a:extLst>
                    <a:ext uri="{9D8B030D-6E8A-4147-A177-3AD203B41FA5}">
                      <a16:colId xmlns:a16="http://schemas.microsoft.com/office/drawing/2014/main" val="2606444958"/>
                    </a:ext>
                  </a:extLst>
                </a:gridCol>
                <a:gridCol w="645166">
                  <a:extLst>
                    <a:ext uri="{9D8B030D-6E8A-4147-A177-3AD203B41FA5}">
                      <a16:colId xmlns:a16="http://schemas.microsoft.com/office/drawing/2014/main" val="917510715"/>
                    </a:ext>
                  </a:extLst>
                </a:gridCol>
                <a:gridCol w="1097526">
                  <a:extLst>
                    <a:ext uri="{9D8B030D-6E8A-4147-A177-3AD203B41FA5}">
                      <a16:colId xmlns:a16="http://schemas.microsoft.com/office/drawing/2014/main" val="317164236"/>
                    </a:ext>
                  </a:extLst>
                </a:gridCol>
                <a:gridCol w="645166">
                  <a:extLst>
                    <a:ext uri="{9D8B030D-6E8A-4147-A177-3AD203B41FA5}">
                      <a16:colId xmlns:a16="http://schemas.microsoft.com/office/drawing/2014/main" val="1679154533"/>
                    </a:ext>
                  </a:extLst>
                </a:gridCol>
                <a:gridCol w="882470">
                  <a:extLst>
                    <a:ext uri="{9D8B030D-6E8A-4147-A177-3AD203B41FA5}">
                      <a16:colId xmlns:a16="http://schemas.microsoft.com/office/drawing/2014/main" val="19960451"/>
                    </a:ext>
                  </a:extLst>
                </a:gridCol>
                <a:gridCol w="645166">
                  <a:extLst>
                    <a:ext uri="{9D8B030D-6E8A-4147-A177-3AD203B41FA5}">
                      <a16:colId xmlns:a16="http://schemas.microsoft.com/office/drawing/2014/main" val="2436637860"/>
                    </a:ext>
                  </a:extLst>
                </a:gridCol>
                <a:gridCol w="645166">
                  <a:extLst>
                    <a:ext uri="{9D8B030D-6E8A-4147-A177-3AD203B41FA5}">
                      <a16:colId xmlns:a16="http://schemas.microsoft.com/office/drawing/2014/main" val="815954562"/>
                    </a:ext>
                  </a:extLst>
                </a:gridCol>
              </a:tblGrid>
              <a:tr h="3283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SiPM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PDE(%)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LN2 - First 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LN2 - Last 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</a:t>
                      </a:r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(20)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 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9476397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Xtalk (%)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Xtalk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9132979"/>
                  </a:ext>
                </a:extLst>
              </a:tr>
              <a:tr h="3283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NUV-HD-</a:t>
                      </a:r>
                      <a:r>
                        <a:rPr lang="it-IT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Cryo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5.37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-11.42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92214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23.67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262228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664251"/>
                  </a:ext>
                </a:extLst>
              </a:tr>
              <a:tr h="3283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Triple Trench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32546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14.19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  <a:alpha val="5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48003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81600" y="437322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Talk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38191" y="785340"/>
            <a:ext cx="530087" cy="645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65253" y="903103"/>
            <a:ext cx="115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Afterpulse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5252" y="1272435"/>
            <a:ext cx="536348" cy="689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72852" y="23855"/>
            <a:ext cx="175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Collected in dark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95220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4" ma:contentTypeDescription="Create a new document." ma:contentTypeScope="" ma:versionID="45e09b5f4f65b0de7870b91664cffb53">
  <xsd:schema xmlns:xsd="http://www.w3.org/2001/XMLSchema" xmlns:xs="http://www.w3.org/2001/XMLSchema" xmlns:p="http://schemas.microsoft.com/office/2006/metadata/properties" xmlns:ns1="http://schemas.microsoft.com/sharepoint/v3" xmlns:ns3="217384e2-1cc7-462a-88d5-a9f0c79de128" xmlns:ns4="47630a84-84bd-4c0e-8a4d-0e925dfde686" targetNamespace="http://schemas.microsoft.com/office/2006/metadata/properties" ma:root="true" ma:fieldsID="63698318d5d16a60d43227dcd190ee97" ns1:_="" ns3:_="" ns4:_="">
    <xsd:import namespace="http://schemas.microsoft.com/sharepoint/v3"/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1AB8FB-521F-436B-8DB8-AF19661E6E7B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sharepoint/v3"/>
    <ds:schemaRef ds:uri="http://purl.org/dc/elements/1.1/"/>
    <ds:schemaRef ds:uri="47630a84-84bd-4c0e-8a4d-0e925dfde686"/>
    <ds:schemaRef ds:uri="http://schemas.microsoft.com/office/2006/documentManagement/types"/>
    <ds:schemaRef ds:uri="http://schemas.microsoft.com/office/infopath/2007/PartnerControls"/>
    <ds:schemaRef ds:uri="217384e2-1cc7-462a-88d5-a9f0c79de12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DF910D-0AE3-4CFE-AB1B-63FDC695CED4}">
  <ds:schemaRefs>
    <ds:schemaRef ds:uri="217384e2-1cc7-462a-88d5-a9f0c79de128"/>
    <ds:schemaRef ds:uri="47630a84-84bd-4c0e-8a4d-0e925dfde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14746</TotalTime>
  <Words>1114</Words>
  <Application>Microsoft Office PowerPoint</Application>
  <PresentationFormat>Widescreen</PresentationFormat>
  <Paragraphs>271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Geneva</vt:lpstr>
      <vt:lpstr>Helvetica</vt:lpstr>
      <vt:lpstr>Helvetica Neue</vt:lpstr>
      <vt:lpstr>Lucida Grande</vt:lpstr>
      <vt:lpstr>Wingdings</vt:lpstr>
      <vt:lpstr>LBNF Template_051215</vt:lpstr>
      <vt:lpstr>LBNF Content-Footer Theme</vt:lpstr>
      <vt:lpstr>Vertical Drift Photon Detector Tile Design</vt:lpstr>
      <vt:lpstr>Mechanical Frame (Concept)</vt:lpstr>
      <vt:lpstr>WLS Plate Assembly</vt:lpstr>
      <vt:lpstr>Module Assembly</vt:lpstr>
      <vt:lpstr>Frame mounting</vt:lpstr>
      <vt:lpstr>Upcoming (CY-21) Module R&amp;D</vt:lpstr>
      <vt:lpstr>PowerPoint Presentation</vt:lpstr>
      <vt:lpstr>WLS Plates (EljenEJ286, FB118)</vt:lpstr>
      <vt:lpstr>Photosensors</vt:lpstr>
      <vt:lpstr>Active Ganging (i)</vt:lpstr>
      <vt:lpstr>Active Ganging (ii)</vt:lpstr>
      <vt:lpstr>Warm Electronics (DAPHNE)</vt:lpstr>
      <vt:lpstr>Monitoring System</vt:lpstr>
      <vt:lpstr>Optical Coating Stability Studies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Warner,David</cp:lastModifiedBy>
  <cp:revision>96</cp:revision>
  <cp:lastPrinted>2015-05-22T11:54:13Z</cp:lastPrinted>
  <dcterms:created xsi:type="dcterms:W3CDTF">2015-04-30T14:29:22Z</dcterms:created>
  <dcterms:modified xsi:type="dcterms:W3CDTF">2021-04-14T15:29:25Z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