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4" r:id="rId3"/>
    <p:sldId id="265" r:id="rId4"/>
    <p:sldId id="266" r:id="rId5"/>
    <p:sldId id="309" r:id="rId6"/>
    <p:sldId id="317" r:id="rId7"/>
    <p:sldId id="267" r:id="rId8"/>
    <p:sldId id="257" r:id="rId9"/>
    <p:sldId id="258" r:id="rId10"/>
    <p:sldId id="259" r:id="rId11"/>
    <p:sldId id="260" r:id="rId12"/>
    <p:sldId id="261" r:id="rId13"/>
    <p:sldId id="262"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432" autoAdjust="0"/>
  </p:normalViewPr>
  <p:slideViewPr>
    <p:cSldViewPr>
      <p:cViewPr varScale="1">
        <p:scale>
          <a:sx n="83" d="100"/>
          <a:sy n="83" d="100"/>
        </p:scale>
        <p:origin x="234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6F0A8A-0CE7-4DBD-97F6-204C8CA232BE}" type="datetimeFigureOut">
              <a:rPr lang="en-US" smtClean="0"/>
              <a:t>10/1/2021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3F3AD4-1289-4F19-B49D-2414A5103C84}" type="slidenum">
              <a:rPr lang="en-US" smtClean="0"/>
              <a:t>‹#›</a:t>
            </a:fld>
            <a:endParaRPr lang="en-US" dirty="0"/>
          </a:p>
        </p:txBody>
      </p:sp>
    </p:spTree>
    <p:extLst>
      <p:ext uri="{BB962C8B-B14F-4D97-AF65-F5344CB8AC3E}">
        <p14:creationId xmlns:p14="http://schemas.microsoft.com/office/powerpoint/2010/main" val="869526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F3AD4-1289-4F19-B49D-2414A5103C84}" type="slidenum">
              <a:rPr lang="en-US" smtClean="0"/>
              <a:t>1</a:t>
            </a:fld>
            <a:endParaRPr lang="en-US" dirty="0"/>
          </a:p>
        </p:txBody>
      </p:sp>
    </p:spTree>
    <p:extLst>
      <p:ext uri="{BB962C8B-B14F-4D97-AF65-F5344CB8AC3E}">
        <p14:creationId xmlns:p14="http://schemas.microsoft.com/office/powerpoint/2010/main" val="674115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F3AD4-1289-4F19-B49D-2414A5103C84}" type="slidenum">
              <a:rPr lang="en-US" smtClean="0"/>
              <a:t>10</a:t>
            </a:fld>
            <a:endParaRPr lang="en-US" dirty="0"/>
          </a:p>
        </p:txBody>
      </p:sp>
    </p:spTree>
    <p:extLst>
      <p:ext uri="{BB962C8B-B14F-4D97-AF65-F5344CB8AC3E}">
        <p14:creationId xmlns:p14="http://schemas.microsoft.com/office/powerpoint/2010/main" val="1943860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F3AD4-1289-4F19-B49D-2414A5103C84}" type="slidenum">
              <a:rPr lang="en-US" smtClean="0"/>
              <a:t>11</a:t>
            </a:fld>
            <a:endParaRPr lang="en-US" dirty="0"/>
          </a:p>
        </p:txBody>
      </p:sp>
    </p:spTree>
    <p:extLst>
      <p:ext uri="{BB962C8B-B14F-4D97-AF65-F5344CB8AC3E}">
        <p14:creationId xmlns:p14="http://schemas.microsoft.com/office/powerpoint/2010/main" val="2646274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F3AD4-1289-4F19-B49D-2414A5103C84}" type="slidenum">
              <a:rPr lang="en-US" smtClean="0"/>
              <a:t>12</a:t>
            </a:fld>
            <a:endParaRPr lang="en-US" dirty="0"/>
          </a:p>
        </p:txBody>
      </p:sp>
    </p:spTree>
    <p:extLst>
      <p:ext uri="{BB962C8B-B14F-4D97-AF65-F5344CB8AC3E}">
        <p14:creationId xmlns:p14="http://schemas.microsoft.com/office/powerpoint/2010/main" val="1573011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F3AD4-1289-4F19-B49D-2414A5103C84}" type="slidenum">
              <a:rPr lang="en-US" smtClean="0"/>
              <a:t>13</a:t>
            </a:fld>
            <a:endParaRPr lang="en-US" dirty="0"/>
          </a:p>
        </p:txBody>
      </p:sp>
    </p:spTree>
    <p:extLst>
      <p:ext uri="{BB962C8B-B14F-4D97-AF65-F5344CB8AC3E}">
        <p14:creationId xmlns:p14="http://schemas.microsoft.com/office/powerpoint/2010/main" val="1710060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F3AD4-1289-4F19-B49D-2414A5103C84}" type="slidenum">
              <a:rPr lang="en-US" smtClean="0"/>
              <a:t>14</a:t>
            </a:fld>
            <a:endParaRPr lang="en-US" dirty="0"/>
          </a:p>
        </p:txBody>
      </p:sp>
    </p:spTree>
    <p:extLst>
      <p:ext uri="{BB962C8B-B14F-4D97-AF65-F5344CB8AC3E}">
        <p14:creationId xmlns:p14="http://schemas.microsoft.com/office/powerpoint/2010/main" val="3716136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F3AD4-1289-4F19-B49D-2414A5103C84}" type="slidenum">
              <a:rPr lang="en-US" smtClean="0"/>
              <a:t>2</a:t>
            </a:fld>
            <a:endParaRPr lang="en-US" dirty="0"/>
          </a:p>
        </p:txBody>
      </p:sp>
    </p:spTree>
    <p:extLst>
      <p:ext uri="{BB962C8B-B14F-4D97-AF65-F5344CB8AC3E}">
        <p14:creationId xmlns:p14="http://schemas.microsoft.com/office/powerpoint/2010/main" val="1085256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F3AD4-1289-4F19-B49D-2414A5103C84}" type="slidenum">
              <a:rPr lang="en-US" smtClean="0"/>
              <a:t>3</a:t>
            </a:fld>
            <a:endParaRPr lang="en-US" dirty="0"/>
          </a:p>
        </p:txBody>
      </p:sp>
    </p:spTree>
    <p:extLst>
      <p:ext uri="{BB962C8B-B14F-4D97-AF65-F5344CB8AC3E}">
        <p14:creationId xmlns:p14="http://schemas.microsoft.com/office/powerpoint/2010/main" val="408477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F3AD4-1289-4F19-B49D-2414A5103C84}" type="slidenum">
              <a:rPr lang="en-US" smtClean="0"/>
              <a:t>4</a:t>
            </a:fld>
            <a:endParaRPr lang="en-US" dirty="0"/>
          </a:p>
        </p:txBody>
      </p:sp>
    </p:spTree>
    <p:extLst>
      <p:ext uri="{BB962C8B-B14F-4D97-AF65-F5344CB8AC3E}">
        <p14:creationId xmlns:p14="http://schemas.microsoft.com/office/powerpoint/2010/main" val="1535636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3AD4-1289-4F19-B49D-2414A5103C84}" type="slidenum">
              <a:rPr lang="en-US" smtClean="0"/>
              <a:t>5</a:t>
            </a:fld>
            <a:endParaRPr lang="en-US"/>
          </a:p>
        </p:txBody>
      </p:sp>
    </p:spTree>
    <p:extLst>
      <p:ext uri="{BB962C8B-B14F-4D97-AF65-F5344CB8AC3E}">
        <p14:creationId xmlns:p14="http://schemas.microsoft.com/office/powerpoint/2010/main" val="739235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3AD4-1289-4F19-B49D-2414A5103C84}" type="slidenum">
              <a:rPr lang="en-US" smtClean="0"/>
              <a:t>6</a:t>
            </a:fld>
            <a:endParaRPr lang="en-US"/>
          </a:p>
        </p:txBody>
      </p:sp>
    </p:spTree>
    <p:extLst>
      <p:ext uri="{BB962C8B-B14F-4D97-AF65-F5344CB8AC3E}">
        <p14:creationId xmlns:p14="http://schemas.microsoft.com/office/powerpoint/2010/main" val="2971727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F3AD4-1289-4F19-B49D-2414A5103C84}" type="slidenum">
              <a:rPr lang="en-US" smtClean="0"/>
              <a:t>7</a:t>
            </a:fld>
            <a:endParaRPr lang="en-US" dirty="0"/>
          </a:p>
        </p:txBody>
      </p:sp>
    </p:spTree>
    <p:extLst>
      <p:ext uri="{BB962C8B-B14F-4D97-AF65-F5344CB8AC3E}">
        <p14:creationId xmlns:p14="http://schemas.microsoft.com/office/powerpoint/2010/main" val="49368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F3AD4-1289-4F19-B49D-2414A5103C84}" type="slidenum">
              <a:rPr lang="en-US" smtClean="0"/>
              <a:t>8</a:t>
            </a:fld>
            <a:endParaRPr lang="en-US" dirty="0"/>
          </a:p>
        </p:txBody>
      </p:sp>
    </p:spTree>
    <p:extLst>
      <p:ext uri="{BB962C8B-B14F-4D97-AF65-F5344CB8AC3E}">
        <p14:creationId xmlns:p14="http://schemas.microsoft.com/office/powerpoint/2010/main" val="177127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F3AD4-1289-4F19-B49D-2414A5103C84}" type="slidenum">
              <a:rPr lang="en-US" smtClean="0"/>
              <a:t>9</a:t>
            </a:fld>
            <a:endParaRPr lang="en-US" dirty="0"/>
          </a:p>
        </p:txBody>
      </p:sp>
    </p:spTree>
    <p:extLst>
      <p:ext uri="{BB962C8B-B14F-4D97-AF65-F5344CB8AC3E}">
        <p14:creationId xmlns:p14="http://schemas.microsoft.com/office/powerpoint/2010/main" val="2275213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057400"/>
            <a:ext cx="7772400" cy="1470025"/>
          </a:xfrm>
        </p:spPr>
        <p:txBody>
          <a:bodyPr/>
          <a:lstStyle>
            <a:lvl1pPr>
              <a:defRPr/>
            </a:lvl1pPr>
          </a:lstStyle>
          <a:p>
            <a:r>
              <a:rPr lang="en-US" dirty="0"/>
              <a:t>Title or Subject</a:t>
            </a:r>
          </a:p>
        </p:txBody>
      </p:sp>
      <p:sp>
        <p:nvSpPr>
          <p:cNvPr id="3" name="Subtitle 2" title="Name title Optional"/>
          <p:cNvSpPr>
            <a:spLocks noGrp="1"/>
          </p:cNvSpPr>
          <p:nvPr>
            <p:ph type="subTitle" idx="1" hasCustomPrompt="1"/>
          </p:nvPr>
        </p:nvSpPr>
        <p:spPr>
          <a:xfrm>
            <a:off x="6019800" y="3810000"/>
            <a:ext cx="2362200" cy="1295400"/>
          </a:xfrm>
        </p:spPr>
        <p:txBody>
          <a:bodyPr>
            <a:normAutofit/>
          </a:bodyPr>
          <a:lstStyle>
            <a:lvl1pPr marL="0" indent="0" algn="l">
              <a:buNone/>
              <a:defRPr sz="18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(optional)</a:t>
            </a:r>
          </a:p>
          <a:p>
            <a:r>
              <a:rPr lang="en-US" dirty="0"/>
              <a:t>Title (optional)</a:t>
            </a:r>
          </a:p>
          <a:p>
            <a:r>
              <a:rPr lang="en-US" dirty="0"/>
              <a:t>Date</a:t>
            </a:r>
          </a:p>
        </p:txBody>
      </p:sp>
      <p:sp>
        <p:nvSpPr>
          <p:cNvPr id="8" name="Rectangle 4" descr="Decorative Blue Border" title="Decorative Blue Border"/>
          <p:cNvSpPr>
            <a:spLocks noChangeArrowheads="1"/>
          </p:cNvSpPr>
          <p:nvPr userDrawn="1"/>
        </p:nvSpPr>
        <p:spPr bwMode="auto">
          <a:xfrm>
            <a:off x="228600" y="228600"/>
            <a:ext cx="8686800" cy="6400800"/>
          </a:xfrm>
          <a:prstGeom prst="rect">
            <a:avLst/>
          </a:prstGeom>
          <a:noFill/>
          <a:ln w="571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p>
        </p:txBody>
      </p:sp>
      <p:pic>
        <p:nvPicPr>
          <p:cNvPr id="10" name="Picture 47" descr="DOE Color Logo" title="DOE Color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 y="3048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kenney\AppData\Local\Microsoft\Windows\Temporary Internet Files\Content.Outlook\VSWERTPF\EHSS Logo new3 updated.jpg" title="Office of Environment, health Safety, and Security"/>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05600" y="5638800"/>
            <a:ext cx="2034540" cy="904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514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descr="Title of the slide" title="Title"/>
          <p:cNvSpPr>
            <a:spLocks noGrp="1"/>
          </p:cNvSpPr>
          <p:nvPr>
            <p:ph type="title" hasCustomPrompt="1"/>
          </p:nvPr>
        </p:nvSpPr>
        <p:spPr>
          <a:xfrm>
            <a:off x="1676400" y="609600"/>
            <a:ext cx="6781800" cy="655638"/>
          </a:xfrm>
        </p:spPr>
        <p:txBody>
          <a:bodyPr/>
          <a:lstStyle>
            <a:lvl1pPr>
              <a:defRPr>
                <a:solidFill>
                  <a:srgbClr val="002060"/>
                </a:solidFill>
              </a:defRPr>
            </a:lvl1pPr>
          </a:lstStyle>
          <a:p>
            <a:r>
              <a:rPr lang="en-US" dirty="0"/>
              <a:t>Title</a:t>
            </a:r>
          </a:p>
        </p:txBody>
      </p:sp>
      <p:sp>
        <p:nvSpPr>
          <p:cNvPr id="3" name="Content Placeholder 2" descr="Body of the paragraphs" title="Body of the paragraphs"/>
          <p:cNvSpPr>
            <a:spLocks noGrp="1"/>
          </p:cNvSpPr>
          <p:nvPr>
            <p:ph idx="1"/>
          </p:nvPr>
        </p:nvSpPr>
        <p:spPr>
          <a:xfrm>
            <a:off x="609600" y="2057400"/>
            <a:ext cx="7924800" cy="3840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552450" y="6264275"/>
            <a:ext cx="2133600" cy="365125"/>
          </a:xfrm>
        </p:spPr>
        <p:txBody>
          <a:bodyPr/>
          <a:lstStyle/>
          <a:p>
            <a:fld id="{58751460-B2D1-4F7F-8471-0815B8A79D8B}" type="datetime1">
              <a:rPr lang="en-US" smtClean="0"/>
              <a:t>10/1/2021</a:t>
            </a:fld>
            <a:endParaRPr lang="en-US" dirty="0"/>
          </a:p>
        </p:txBody>
      </p:sp>
      <p:sp>
        <p:nvSpPr>
          <p:cNvPr id="5" name="Footer Placeholder 4"/>
          <p:cNvSpPr>
            <a:spLocks noGrp="1"/>
          </p:cNvSpPr>
          <p:nvPr>
            <p:ph type="ftr" sz="quarter" idx="11"/>
          </p:nvPr>
        </p:nvSpPr>
        <p:spPr>
          <a:xfrm>
            <a:off x="3124200" y="6245225"/>
            <a:ext cx="2895600" cy="365125"/>
          </a:xfrm>
        </p:spPr>
        <p:txBody>
          <a:bodyPr/>
          <a:lstStyle/>
          <a:p>
            <a:endParaRPr lang="en-US" dirty="0"/>
          </a:p>
        </p:txBody>
      </p:sp>
      <p:sp>
        <p:nvSpPr>
          <p:cNvPr id="6" name="Slide Number Placeholder 5"/>
          <p:cNvSpPr>
            <a:spLocks noGrp="1"/>
          </p:cNvSpPr>
          <p:nvPr>
            <p:ph type="sldNum" sz="quarter" idx="12"/>
          </p:nvPr>
        </p:nvSpPr>
        <p:spPr>
          <a:xfrm>
            <a:off x="6553200" y="6249987"/>
            <a:ext cx="2133600" cy="365125"/>
          </a:xfrm>
        </p:spPr>
        <p:txBody>
          <a:bodyPr/>
          <a:lstStyle/>
          <a:p>
            <a:fld id="{421D647E-58E0-4ADB-9FE9-6A9683F2C6B9}" type="slidenum">
              <a:rPr lang="en-US" smtClean="0"/>
              <a:t>‹#›</a:t>
            </a:fld>
            <a:endParaRPr lang="en-US" dirty="0"/>
          </a:p>
        </p:txBody>
      </p:sp>
      <p:sp>
        <p:nvSpPr>
          <p:cNvPr id="7" name="Rectangle 4" descr="Decorative Blue Border" title="Decorative Blue Border"/>
          <p:cNvSpPr>
            <a:spLocks noChangeArrowheads="1"/>
          </p:cNvSpPr>
          <p:nvPr userDrawn="1"/>
        </p:nvSpPr>
        <p:spPr bwMode="auto">
          <a:xfrm>
            <a:off x="228600" y="228600"/>
            <a:ext cx="8686800" cy="6400800"/>
          </a:xfrm>
          <a:prstGeom prst="rect">
            <a:avLst/>
          </a:prstGeom>
          <a:noFill/>
          <a:ln w="571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p>
        </p:txBody>
      </p:sp>
      <p:pic>
        <p:nvPicPr>
          <p:cNvPr id="8" name="Picture 47" descr="DOE Color Logo" title="DOE Color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1" y="447675"/>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userDrawn="1"/>
        </p:nvSpPr>
        <p:spPr>
          <a:xfrm>
            <a:off x="2057400" y="6260068"/>
            <a:ext cx="5562600" cy="369332"/>
          </a:xfrm>
          <a:prstGeom prst="rect">
            <a:avLst/>
          </a:prstGeom>
          <a:noFill/>
        </p:spPr>
        <p:txBody>
          <a:bodyPr wrap="square" rtlCol="0">
            <a:spAutoFit/>
          </a:bodyPr>
          <a:lstStyle/>
          <a:p>
            <a:pPr algn="ctr"/>
            <a:r>
              <a:rPr lang="en-US" dirty="0">
                <a:latin typeface="Franklin Gothic Medium" panose="020B0603020102020204" pitchFamily="34" charset="0"/>
              </a:rPr>
              <a:t>Office of Environment,</a:t>
            </a:r>
            <a:r>
              <a:rPr lang="en-US" baseline="0" dirty="0">
                <a:latin typeface="Franklin Gothic Medium" panose="020B0603020102020204" pitchFamily="34" charset="0"/>
              </a:rPr>
              <a:t> Health, Safety and Security</a:t>
            </a:r>
            <a:endParaRPr lang="en-US" dirty="0">
              <a:latin typeface="Franklin Gothic Medium" panose="020B0603020102020204" pitchFamily="34" charset="0"/>
            </a:endParaRPr>
          </a:p>
        </p:txBody>
      </p:sp>
    </p:spTree>
    <p:extLst>
      <p:ext uri="{BB962C8B-B14F-4D97-AF65-F5344CB8AC3E}">
        <p14:creationId xmlns:p14="http://schemas.microsoft.com/office/powerpoint/2010/main" val="36074878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title="Master slide Title"/>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title="Master text titles"/>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7BFBC-BF90-4159-B6AA-8BA3A2699304}" type="datetime1">
              <a:rPr lang="en-US" smtClean="0"/>
              <a:t>10/1/2021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D647E-58E0-4ADB-9FE9-6A9683F2C6B9}" type="slidenum">
              <a:rPr lang="en-US" smtClean="0"/>
              <a:t>‹#›</a:t>
            </a:fld>
            <a:endParaRPr lang="en-US" dirty="0"/>
          </a:p>
        </p:txBody>
      </p:sp>
    </p:spTree>
    <p:extLst>
      <p:ext uri="{BB962C8B-B14F-4D97-AF65-F5344CB8AC3E}">
        <p14:creationId xmlns:p14="http://schemas.microsoft.com/office/powerpoint/2010/main" val="1417427550"/>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nergy.gov/ehss/services/environment/radiation-protection-public-and-environmen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Mike.Stewart@hq.doe.gov" TargetMode="External"/><Relationship Id="rId4" Type="http://schemas.openxmlformats.org/officeDocument/2006/relationships/hyperlink" Target="https://www.energy.gov/ehss/radiological-release-and-clearance-real-and-personal-property-and-moratorium-and-suspens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3048000"/>
          </a:xfrm>
        </p:spPr>
        <p:txBody>
          <a:bodyPr>
            <a:normAutofit fontScale="90000"/>
          </a:bodyPr>
          <a:lstStyle/>
          <a:p>
            <a:r>
              <a:rPr lang="en-US" dirty="0"/>
              <a:t>DOE Release and Clearance of Property:  Recent and Upcoming Guidance Documents</a:t>
            </a:r>
            <a:br>
              <a:rPr lang="en-US" dirty="0"/>
            </a:br>
            <a:br>
              <a:rPr lang="en-US" dirty="0"/>
            </a:br>
            <a:r>
              <a:rPr lang="en-US" dirty="0"/>
              <a:t>Accelerator Safety Workshop</a:t>
            </a:r>
          </a:p>
        </p:txBody>
      </p:sp>
      <p:sp>
        <p:nvSpPr>
          <p:cNvPr id="3" name="Subtitle 2"/>
          <p:cNvSpPr>
            <a:spLocks noGrp="1"/>
          </p:cNvSpPr>
          <p:nvPr>
            <p:ph type="subTitle" idx="1"/>
          </p:nvPr>
        </p:nvSpPr>
        <p:spPr>
          <a:xfrm>
            <a:off x="4114800" y="4876800"/>
            <a:ext cx="4572000" cy="1295400"/>
          </a:xfrm>
        </p:spPr>
        <p:txBody>
          <a:bodyPr>
            <a:normAutofit/>
          </a:bodyPr>
          <a:lstStyle/>
          <a:p>
            <a:r>
              <a:rPr lang="en-US" sz="1900" dirty="0">
                <a:solidFill>
                  <a:schemeClr val="tx1"/>
                </a:solidFill>
              </a:rPr>
              <a:t>Mike Stewart</a:t>
            </a:r>
          </a:p>
          <a:p>
            <a:r>
              <a:rPr lang="en-US" sz="1900" dirty="0">
                <a:solidFill>
                  <a:schemeClr val="tx1"/>
                </a:solidFill>
              </a:rPr>
              <a:t>Office of Public Radiation Protection (AU-22)</a:t>
            </a:r>
          </a:p>
          <a:p>
            <a:r>
              <a:rPr lang="en-US" sz="1900" dirty="0">
                <a:solidFill>
                  <a:schemeClr val="tx1"/>
                </a:solidFill>
              </a:rPr>
              <a:t>October 5, 2021</a:t>
            </a:r>
          </a:p>
        </p:txBody>
      </p:sp>
    </p:spTree>
    <p:extLst>
      <p:ext uri="{BB962C8B-B14F-4D97-AF65-F5344CB8AC3E}">
        <p14:creationId xmlns:p14="http://schemas.microsoft.com/office/powerpoint/2010/main" val="502780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4106E-83DD-4CD0-9A26-0F8373BF93F8}"/>
              </a:ext>
            </a:extLst>
          </p:cNvPr>
          <p:cNvSpPr>
            <a:spLocks noGrp="1"/>
          </p:cNvSpPr>
          <p:nvPr>
            <p:ph type="title"/>
          </p:nvPr>
        </p:nvSpPr>
        <p:spPr>
          <a:xfrm>
            <a:off x="1181100" y="609600"/>
            <a:ext cx="6781800" cy="655638"/>
          </a:xfrm>
        </p:spPr>
        <p:txBody>
          <a:bodyPr>
            <a:normAutofit fontScale="90000"/>
          </a:bodyPr>
          <a:lstStyle/>
          <a:p>
            <a:r>
              <a:rPr lang="en-US" dirty="0"/>
              <a:t>TOC cont.</a:t>
            </a:r>
          </a:p>
        </p:txBody>
      </p:sp>
      <p:sp>
        <p:nvSpPr>
          <p:cNvPr id="3" name="Content Placeholder 2">
            <a:extLst>
              <a:ext uri="{FF2B5EF4-FFF2-40B4-BE49-F238E27FC236}">
                <a16:creationId xmlns:a16="http://schemas.microsoft.com/office/drawing/2014/main" id="{9BD5C922-C3B8-4245-95D8-C020D79E2501}"/>
              </a:ext>
            </a:extLst>
          </p:cNvPr>
          <p:cNvSpPr>
            <a:spLocks noGrp="1"/>
          </p:cNvSpPr>
          <p:nvPr>
            <p:ph idx="1"/>
          </p:nvPr>
        </p:nvSpPr>
        <p:spPr>
          <a:xfrm>
            <a:off x="609600" y="1508918"/>
            <a:ext cx="7924800" cy="4587082"/>
          </a:xfrm>
        </p:spPr>
        <p:txBody>
          <a:bodyPr>
            <a:normAutofit/>
          </a:bodyPr>
          <a:lstStyle/>
          <a:p>
            <a:pPr marL="0" indent="0">
              <a:buNone/>
            </a:pPr>
            <a:r>
              <a:rPr lang="en-US" dirty="0"/>
              <a:t>3. The Release Process</a:t>
            </a:r>
          </a:p>
          <a:p>
            <a:pPr marL="0" indent="0">
              <a:buNone/>
            </a:pPr>
            <a:r>
              <a:rPr lang="en-US" dirty="0"/>
              <a:t>	</a:t>
            </a:r>
            <a:r>
              <a:rPr lang="en-US" sz="2800" dirty="0"/>
              <a:t>3.1 DOE ALARA Principles and Process as the 		Basis for Authorized Release Limits</a:t>
            </a:r>
          </a:p>
          <a:p>
            <a:pPr marL="0" indent="0">
              <a:buNone/>
            </a:pPr>
            <a:r>
              <a:rPr lang="en-US" sz="2800" dirty="0"/>
              <a:t>	3.2 Use Scenarios and Limits for Authorized 			Release</a:t>
            </a:r>
          </a:p>
          <a:p>
            <a:pPr marL="0" indent="0">
              <a:buNone/>
            </a:pPr>
            <a:r>
              <a:rPr lang="en-US" sz="2800" dirty="0"/>
              <a:t>	3.3 Evaluation of Individual Dose</a:t>
            </a:r>
          </a:p>
          <a:p>
            <a:pPr marL="0" indent="0">
              <a:buNone/>
            </a:pPr>
            <a:r>
              <a:rPr lang="en-US" sz="2800" dirty="0"/>
              <a:t>	3.4 Evaluation of Collective Dose</a:t>
            </a:r>
          </a:p>
          <a:p>
            <a:pPr marL="0" indent="0">
              <a:buNone/>
            </a:pPr>
            <a:r>
              <a:rPr lang="en-US" sz="2800" dirty="0"/>
              <a:t>	3.5 Evaluation of Other Factors</a:t>
            </a:r>
          </a:p>
        </p:txBody>
      </p:sp>
      <p:sp>
        <p:nvSpPr>
          <p:cNvPr id="4" name="Date Placeholder 3">
            <a:extLst>
              <a:ext uri="{FF2B5EF4-FFF2-40B4-BE49-F238E27FC236}">
                <a16:creationId xmlns:a16="http://schemas.microsoft.com/office/drawing/2014/main" id="{51CD310E-D989-4810-B9F7-099E7AAD4724}"/>
              </a:ext>
            </a:extLst>
          </p:cNvPr>
          <p:cNvSpPr>
            <a:spLocks noGrp="1"/>
          </p:cNvSpPr>
          <p:nvPr>
            <p:ph type="dt" sz="half" idx="10"/>
          </p:nvPr>
        </p:nvSpPr>
        <p:spPr/>
        <p:txBody>
          <a:bodyPr/>
          <a:lstStyle/>
          <a:p>
            <a:fld id="{58751460-B2D1-4F7F-8471-0815B8A79D8B}" type="datetime1">
              <a:rPr lang="en-US" smtClean="0"/>
              <a:t>10/1/2021</a:t>
            </a:fld>
            <a:endParaRPr lang="en-US" dirty="0"/>
          </a:p>
        </p:txBody>
      </p:sp>
      <p:sp>
        <p:nvSpPr>
          <p:cNvPr id="5" name="Slide Number Placeholder 4">
            <a:extLst>
              <a:ext uri="{FF2B5EF4-FFF2-40B4-BE49-F238E27FC236}">
                <a16:creationId xmlns:a16="http://schemas.microsoft.com/office/drawing/2014/main" id="{76479638-74F6-4C9C-8F8B-CF194CA2F907}"/>
              </a:ext>
            </a:extLst>
          </p:cNvPr>
          <p:cNvSpPr>
            <a:spLocks noGrp="1"/>
          </p:cNvSpPr>
          <p:nvPr>
            <p:ph type="sldNum" sz="quarter" idx="12"/>
          </p:nvPr>
        </p:nvSpPr>
        <p:spPr/>
        <p:txBody>
          <a:bodyPr/>
          <a:lstStyle/>
          <a:p>
            <a:fld id="{421D647E-58E0-4ADB-9FE9-6A9683F2C6B9}" type="slidenum">
              <a:rPr lang="en-US" smtClean="0"/>
              <a:t>10</a:t>
            </a:fld>
            <a:endParaRPr lang="en-US" dirty="0"/>
          </a:p>
        </p:txBody>
      </p:sp>
    </p:spTree>
    <p:extLst>
      <p:ext uri="{BB962C8B-B14F-4D97-AF65-F5344CB8AC3E}">
        <p14:creationId xmlns:p14="http://schemas.microsoft.com/office/powerpoint/2010/main" val="2815272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8F862-ADAA-436C-901F-674CC174199B}"/>
              </a:ext>
            </a:extLst>
          </p:cNvPr>
          <p:cNvSpPr>
            <a:spLocks noGrp="1"/>
          </p:cNvSpPr>
          <p:nvPr>
            <p:ph type="title"/>
          </p:nvPr>
        </p:nvSpPr>
        <p:spPr>
          <a:xfrm>
            <a:off x="1181100" y="609600"/>
            <a:ext cx="6781800" cy="655638"/>
          </a:xfrm>
        </p:spPr>
        <p:txBody>
          <a:bodyPr>
            <a:normAutofit fontScale="90000"/>
          </a:bodyPr>
          <a:lstStyle/>
          <a:p>
            <a:r>
              <a:rPr lang="en-US" dirty="0"/>
              <a:t>TOC cont.</a:t>
            </a:r>
          </a:p>
        </p:txBody>
      </p:sp>
      <p:sp>
        <p:nvSpPr>
          <p:cNvPr id="3" name="Content Placeholder 2">
            <a:extLst>
              <a:ext uri="{FF2B5EF4-FFF2-40B4-BE49-F238E27FC236}">
                <a16:creationId xmlns:a16="http://schemas.microsoft.com/office/drawing/2014/main" id="{35267DD3-41E7-40C4-94B5-08A8E5FA1F18}"/>
              </a:ext>
            </a:extLst>
          </p:cNvPr>
          <p:cNvSpPr>
            <a:spLocks noGrp="1"/>
          </p:cNvSpPr>
          <p:nvPr>
            <p:ph idx="1"/>
          </p:nvPr>
        </p:nvSpPr>
        <p:spPr>
          <a:xfrm>
            <a:off x="609600" y="1524000"/>
            <a:ext cx="7924800" cy="4648200"/>
          </a:xfrm>
        </p:spPr>
        <p:txBody>
          <a:bodyPr>
            <a:normAutofit fontScale="62500" lnSpcReduction="20000"/>
          </a:bodyPr>
          <a:lstStyle/>
          <a:p>
            <a:pPr marL="0" indent="0">
              <a:buNone/>
            </a:pPr>
            <a:r>
              <a:rPr lang="en-US" sz="3800" dirty="0"/>
              <a:t>4. Specific Applications</a:t>
            </a:r>
          </a:p>
          <a:p>
            <a:pPr marL="0" indent="0">
              <a:buNone/>
            </a:pPr>
            <a:r>
              <a:rPr lang="en-US" dirty="0"/>
              <a:t>	4.1 Naturally Occurring and Accelerator-					Produced Radioactive Material</a:t>
            </a:r>
          </a:p>
          <a:p>
            <a:pPr marL="0" indent="0">
              <a:buNone/>
            </a:pPr>
            <a:r>
              <a:rPr lang="en-US" dirty="0"/>
              <a:t>	4.2 Soils</a:t>
            </a:r>
          </a:p>
          <a:p>
            <a:pPr marL="0" indent="0">
              <a:buNone/>
            </a:pPr>
            <a:r>
              <a:rPr lang="en-US" dirty="0"/>
              <a:t>	4.3 Radium and Radon</a:t>
            </a:r>
          </a:p>
          <a:p>
            <a:pPr marL="0" indent="0">
              <a:buNone/>
            </a:pPr>
            <a:r>
              <a:rPr lang="en-US" dirty="0"/>
              <a:t>	4.4 Surface Activity on Personal Property</a:t>
            </a:r>
          </a:p>
          <a:p>
            <a:pPr marL="0" indent="0">
              <a:buNone/>
            </a:pPr>
            <a:r>
              <a:rPr lang="en-US" dirty="0"/>
              <a:t>	4.5 </a:t>
            </a:r>
            <a:r>
              <a:rPr lang="en-US" dirty="0">
                <a:solidFill>
                  <a:srgbClr val="0070C0"/>
                </a:solidFill>
              </a:rPr>
              <a:t>Volumetric Activity in Personal Property</a:t>
            </a:r>
          </a:p>
          <a:p>
            <a:pPr marL="0" indent="0">
              <a:buNone/>
            </a:pPr>
            <a:r>
              <a:rPr lang="en-US" dirty="0">
                <a:solidFill>
                  <a:srgbClr val="0070C0"/>
                </a:solidFill>
              </a:rPr>
              <a:t>	</a:t>
            </a:r>
            <a:r>
              <a:rPr lang="en-US" dirty="0"/>
              <a:t>4.6 Release of Personal Property Including 					Equipment</a:t>
            </a:r>
          </a:p>
          <a:p>
            <a:pPr marL="0" indent="0">
              <a:buNone/>
            </a:pPr>
            <a:r>
              <a:rPr lang="en-US" dirty="0"/>
              <a:t>	4.7 Release of Property to DOE Onsite Landfills</a:t>
            </a:r>
          </a:p>
          <a:p>
            <a:pPr marL="0" indent="0">
              <a:buNone/>
            </a:pPr>
            <a:r>
              <a:rPr lang="en-US" dirty="0"/>
              <a:t>	4.8 Release of Property to Offsite Landfills</a:t>
            </a:r>
          </a:p>
          <a:p>
            <a:pPr marL="0" indent="0">
              <a:buNone/>
            </a:pPr>
            <a:r>
              <a:rPr lang="en-US" dirty="0"/>
              <a:t>	4.9 Disposal at WCS LLC RCRA Landfill</a:t>
            </a:r>
          </a:p>
          <a:p>
            <a:pPr marL="0" indent="0">
              <a:buNone/>
            </a:pPr>
            <a:r>
              <a:rPr lang="en-US" dirty="0"/>
              <a:t>	4.10 Release of Real Property</a:t>
            </a:r>
          </a:p>
          <a:p>
            <a:pPr marL="0" indent="0">
              <a:buNone/>
            </a:pPr>
            <a:r>
              <a:rPr lang="en-US" dirty="0"/>
              <a:t>	4.11 Real Property Previously Cleared</a:t>
            </a:r>
          </a:p>
          <a:p>
            <a:pPr marL="0" indent="0">
              <a:buNone/>
            </a:pPr>
            <a:r>
              <a:rPr lang="en-US" dirty="0"/>
              <a:t>	4.12 Disposition of Metals</a:t>
            </a:r>
          </a:p>
          <a:p>
            <a:pPr marL="0" indent="0">
              <a:buNone/>
            </a:pPr>
            <a:endParaRPr lang="en-US" dirty="0"/>
          </a:p>
        </p:txBody>
      </p:sp>
      <p:sp>
        <p:nvSpPr>
          <p:cNvPr id="4" name="Date Placeholder 3">
            <a:extLst>
              <a:ext uri="{FF2B5EF4-FFF2-40B4-BE49-F238E27FC236}">
                <a16:creationId xmlns:a16="http://schemas.microsoft.com/office/drawing/2014/main" id="{DEEEB9A2-D595-4833-AD4E-E0AB77E6735F}"/>
              </a:ext>
            </a:extLst>
          </p:cNvPr>
          <p:cNvSpPr>
            <a:spLocks noGrp="1"/>
          </p:cNvSpPr>
          <p:nvPr>
            <p:ph type="dt" sz="half" idx="10"/>
          </p:nvPr>
        </p:nvSpPr>
        <p:spPr/>
        <p:txBody>
          <a:bodyPr/>
          <a:lstStyle/>
          <a:p>
            <a:fld id="{58751460-B2D1-4F7F-8471-0815B8A79D8B}" type="datetime1">
              <a:rPr lang="en-US" smtClean="0"/>
              <a:t>10/1/2021</a:t>
            </a:fld>
            <a:endParaRPr lang="en-US" dirty="0"/>
          </a:p>
        </p:txBody>
      </p:sp>
      <p:sp>
        <p:nvSpPr>
          <p:cNvPr id="5" name="Slide Number Placeholder 4">
            <a:extLst>
              <a:ext uri="{FF2B5EF4-FFF2-40B4-BE49-F238E27FC236}">
                <a16:creationId xmlns:a16="http://schemas.microsoft.com/office/drawing/2014/main" id="{9AB0FC9C-3ABB-4E86-9E67-344D2D7246BE}"/>
              </a:ext>
            </a:extLst>
          </p:cNvPr>
          <p:cNvSpPr>
            <a:spLocks noGrp="1"/>
          </p:cNvSpPr>
          <p:nvPr>
            <p:ph type="sldNum" sz="quarter" idx="12"/>
          </p:nvPr>
        </p:nvSpPr>
        <p:spPr/>
        <p:txBody>
          <a:bodyPr/>
          <a:lstStyle/>
          <a:p>
            <a:fld id="{421D647E-58E0-4ADB-9FE9-6A9683F2C6B9}" type="slidenum">
              <a:rPr lang="en-US" smtClean="0"/>
              <a:t>11</a:t>
            </a:fld>
            <a:endParaRPr lang="en-US" dirty="0"/>
          </a:p>
        </p:txBody>
      </p:sp>
    </p:spTree>
    <p:extLst>
      <p:ext uri="{BB962C8B-B14F-4D97-AF65-F5344CB8AC3E}">
        <p14:creationId xmlns:p14="http://schemas.microsoft.com/office/powerpoint/2010/main" val="562442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CFAA28A-EDFB-4D78-9765-596FD20224C2}"/>
              </a:ext>
            </a:extLst>
          </p:cNvPr>
          <p:cNvSpPr>
            <a:spLocks noGrp="1"/>
          </p:cNvSpPr>
          <p:nvPr>
            <p:ph type="title"/>
          </p:nvPr>
        </p:nvSpPr>
        <p:spPr>
          <a:xfrm>
            <a:off x="1181100" y="609600"/>
            <a:ext cx="6781800" cy="655638"/>
          </a:xfrm>
        </p:spPr>
        <p:txBody>
          <a:bodyPr>
            <a:normAutofit fontScale="90000"/>
          </a:bodyPr>
          <a:lstStyle/>
          <a:p>
            <a:r>
              <a:rPr lang="en-US" dirty="0"/>
              <a:t>TOC cont.</a:t>
            </a:r>
          </a:p>
        </p:txBody>
      </p:sp>
      <p:sp>
        <p:nvSpPr>
          <p:cNvPr id="3" name="Content Placeholder 2">
            <a:extLst>
              <a:ext uri="{FF2B5EF4-FFF2-40B4-BE49-F238E27FC236}">
                <a16:creationId xmlns:a16="http://schemas.microsoft.com/office/drawing/2014/main" id="{F72959F0-039B-4D1B-B20A-44ECF0238EEF}"/>
              </a:ext>
            </a:extLst>
          </p:cNvPr>
          <p:cNvSpPr>
            <a:spLocks noGrp="1"/>
          </p:cNvSpPr>
          <p:nvPr>
            <p:ph idx="1"/>
          </p:nvPr>
        </p:nvSpPr>
        <p:spPr>
          <a:xfrm>
            <a:off x="609600" y="1508918"/>
            <a:ext cx="7924800" cy="4587082"/>
          </a:xfrm>
        </p:spPr>
        <p:txBody>
          <a:bodyPr>
            <a:normAutofit fontScale="92500" lnSpcReduction="10000"/>
          </a:bodyPr>
          <a:lstStyle/>
          <a:p>
            <a:pPr marL="0" indent="0">
              <a:buNone/>
            </a:pPr>
            <a:r>
              <a:rPr lang="en-US" dirty="0"/>
              <a:t>5. Posting and Property Control</a:t>
            </a:r>
          </a:p>
          <a:p>
            <a:pPr marL="0" indent="0">
              <a:buNone/>
            </a:pPr>
            <a:r>
              <a:rPr lang="en-US" sz="2600" dirty="0"/>
              <a:t>	5.1 Unrestricted and Restricted Release of 				Property</a:t>
            </a:r>
          </a:p>
          <a:p>
            <a:pPr marL="0" indent="0">
              <a:buNone/>
            </a:pPr>
            <a:r>
              <a:rPr lang="en-US" sz="2600" dirty="0"/>
              <a:t>	5.2 DOE-Owned Property</a:t>
            </a:r>
          </a:p>
          <a:p>
            <a:pPr marL="0" indent="0">
              <a:buNone/>
            </a:pPr>
            <a:r>
              <a:rPr lang="en-US" sz="2600" dirty="0"/>
              <a:t>	5.3 Noteworthy Differences Between 10 CFR 835 and 		DOE O 458.1 Posting Requirements</a:t>
            </a:r>
          </a:p>
          <a:p>
            <a:pPr marL="0" indent="0">
              <a:buNone/>
            </a:pPr>
            <a:r>
              <a:rPr lang="en-US" dirty="0"/>
              <a:t>6. Organizational Approvals</a:t>
            </a:r>
          </a:p>
          <a:p>
            <a:pPr marL="0" indent="0">
              <a:buNone/>
            </a:pPr>
            <a:r>
              <a:rPr lang="en-US" sz="2600" dirty="0"/>
              <a:t>	6.1 Conditions for Field Element Manager Approval of 		Authorized Limits for Personal Property</a:t>
            </a:r>
          </a:p>
          <a:p>
            <a:pPr marL="0" indent="0">
              <a:buNone/>
            </a:pPr>
            <a:r>
              <a:rPr lang="en-US" sz="2600" dirty="0"/>
              <a:t>	6.2 Request for Technical Assistance</a:t>
            </a:r>
          </a:p>
          <a:p>
            <a:pPr marL="0" indent="0">
              <a:buNone/>
            </a:pPr>
            <a:r>
              <a:rPr lang="en-US" sz="2600" dirty="0"/>
              <a:t>	6.3 Authorized Limits Applications</a:t>
            </a:r>
          </a:p>
        </p:txBody>
      </p:sp>
      <p:sp>
        <p:nvSpPr>
          <p:cNvPr id="4" name="Date Placeholder 3">
            <a:extLst>
              <a:ext uri="{FF2B5EF4-FFF2-40B4-BE49-F238E27FC236}">
                <a16:creationId xmlns:a16="http://schemas.microsoft.com/office/drawing/2014/main" id="{3D395BCF-3239-4D51-8587-D0EB3C6823B8}"/>
              </a:ext>
            </a:extLst>
          </p:cNvPr>
          <p:cNvSpPr>
            <a:spLocks noGrp="1"/>
          </p:cNvSpPr>
          <p:nvPr>
            <p:ph type="dt" sz="half" idx="10"/>
          </p:nvPr>
        </p:nvSpPr>
        <p:spPr/>
        <p:txBody>
          <a:bodyPr/>
          <a:lstStyle/>
          <a:p>
            <a:fld id="{58751460-B2D1-4F7F-8471-0815B8A79D8B}" type="datetime1">
              <a:rPr lang="en-US" smtClean="0"/>
              <a:t>10/1/2021</a:t>
            </a:fld>
            <a:endParaRPr lang="en-US" dirty="0"/>
          </a:p>
        </p:txBody>
      </p:sp>
      <p:sp>
        <p:nvSpPr>
          <p:cNvPr id="5" name="Slide Number Placeholder 4">
            <a:extLst>
              <a:ext uri="{FF2B5EF4-FFF2-40B4-BE49-F238E27FC236}">
                <a16:creationId xmlns:a16="http://schemas.microsoft.com/office/drawing/2014/main" id="{EB458808-0FE1-4CF3-BA4F-DA41F0211F76}"/>
              </a:ext>
            </a:extLst>
          </p:cNvPr>
          <p:cNvSpPr>
            <a:spLocks noGrp="1"/>
          </p:cNvSpPr>
          <p:nvPr>
            <p:ph type="sldNum" sz="quarter" idx="12"/>
          </p:nvPr>
        </p:nvSpPr>
        <p:spPr/>
        <p:txBody>
          <a:bodyPr/>
          <a:lstStyle/>
          <a:p>
            <a:fld id="{421D647E-58E0-4ADB-9FE9-6A9683F2C6B9}" type="slidenum">
              <a:rPr lang="en-US" smtClean="0"/>
              <a:t>12</a:t>
            </a:fld>
            <a:endParaRPr lang="en-US" dirty="0"/>
          </a:p>
        </p:txBody>
      </p:sp>
    </p:spTree>
    <p:extLst>
      <p:ext uri="{BB962C8B-B14F-4D97-AF65-F5344CB8AC3E}">
        <p14:creationId xmlns:p14="http://schemas.microsoft.com/office/powerpoint/2010/main" val="2091889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A1F59F3-D76F-4450-9E3C-0F698901C70C}"/>
              </a:ext>
            </a:extLst>
          </p:cNvPr>
          <p:cNvSpPr>
            <a:spLocks noGrp="1"/>
          </p:cNvSpPr>
          <p:nvPr>
            <p:ph type="title"/>
          </p:nvPr>
        </p:nvSpPr>
        <p:spPr>
          <a:xfrm>
            <a:off x="1181100" y="609600"/>
            <a:ext cx="6781800" cy="655638"/>
          </a:xfrm>
        </p:spPr>
        <p:txBody>
          <a:bodyPr>
            <a:normAutofit fontScale="90000"/>
          </a:bodyPr>
          <a:lstStyle/>
          <a:p>
            <a:r>
              <a:rPr lang="en-US" dirty="0"/>
              <a:t>TOC cont.</a:t>
            </a:r>
          </a:p>
        </p:txBody>
      </p:sp>
      <p:sp>
        <p:nvSpPr>
          <p:cNvPr id="3" name="Content Placeholder 2">
            <a:extLst>
              <a:ext uri="{FF2B5EF4-FFF2-40B4-BE49-F238E27FC236}">
                <a16:creationId xmlns:a16="http://schemas.microsoft.com/office/drawing/2014/main" id="{5FCE1C6A-CAA6-48E3-8878-E0B8FEAB7E35}"/>
              </a:ext>
            </a:extLst>
          </p:cNvPr>
          <p:cNvSpPr>
            <a:spLocks noGrp="1"/>
          </p:cNvSpPr>
          <p:nvPr>
            <p:ph idx="1"/>
          </p:nvPr>
        </p:nvSpPr>
        <p:spPr>
          <a:xfrm>
            <a:off x="609600" y="1600200"/>
            <a:ext cx="7924800" cy="3840163"/>
          </a:xfrm>
        </p:spPr>
        <p:txBody>
          <a:bodyPr>
            <a:normAutofit fontScale="85000" lnSpcReduction="10000"/>
          </a:bodyPr>
          <a:lstStyle/>
          <a:p>
            <a:pPr marL="0" indent="0">
              <a:buNone/>
            </a:pPr>
            <a:r>
              <a:rPr lang="en-US" dirty="0"/>
              <a:t>7. References</a:t>
            </a:r>
          </a:p>
          <a:p>
            <a:pPr marL="0" indent="0">
              <a:buNone/>
            </a:pPr>
            <a:endParaRPr lang="en-US" dirty="0"/>
          </a:p>
          <a:p>
            <a:pPr marL="0" indent="0">
              <a:buNone/>
            </a:pPr>
            <a:r>
              <a:rPr lang="en-US" dirty="0"/>
              <a:t>8. Definitions</a:t>
            </a:r>
          </a:p>
          <a:p>
            <a:pPr marL="0" indent="0">
              <a:buNone/>
            </a:pPr>
            <a:endParaRPr lang="en-US" dirty="0"/>
          </a:p>
          <a:p>
            <a:pPr marL="0" indent="0">
              <a:buNone/>
            </a:pPr>
            <a:r>
              <a:rPr lang="en-US" dirty="0"/>
              <a:t>Appendix A. Expected Elements of an Authorized Limits Package</a:t>
            </a:r>
          </a:p>
          <a:p>
            <a:pPr marL="0" indent="0">
              <a:buNone/>
            </a:pPr>
            <a:endParaRPr lang="en-US" dirty="0"/>
          </a:p>
          <a:p>
            <a:pPr marL="0" indent="0">
              <a:buNone/>
            </a:pPr>
            <a:r>
              <a:rPr lang="en-US" dirty="0"/>
              <a:t>Appendix B. DOE History of Release and Clearance</a:t>
            </a:r>
          </a:p>
        </p:txBody>
      </p:sp>
      <p:sp>
        <p:nvSpPr>
          <p:cNvPr id="4" name="Date Placeholder 3">
            <a:extLst>
              <a:ext uri="{FF2B5EF4-FFF2-40B4-BE49-F238E27FC236}">
                <a16:creationId xmlns:a16="http://schemas.microsoft.com/office/drawing/2014/main" id="{27FCA576-FF69-4870-A0EA-0E837F1E295E}"/>
              </a:ext>
            </a:extLst>
          </p:cNvPr>
          <p:cNvSpPr>
            <a:spLocks noGrp="1"/>
          </p:cNvSpPr>
          <p:nvPr>
            <p:ph type="dt" sz="half" idx="10"/>
          </p:nvPr>
        </p:nvSpPr>
        <p:spPr/>
        <p:txBody>
          <a:bodyPr/>
          <a:lstStyle/>
          <a:p>
            <a:fld id="{58751460-B2D1-4F7F-8471-0815B8A79D8B}" type="datetime1">
              <a:rPr lang="en-US" smtClean="0"/>
              <a:t>10/1/2021</a:t>
            </a:fld>
            <a:endParaRPr lang="en-US" dirty="0"/>
          </a:p>
        </p:txBody>
      </p:sp>
      <p:sp>
        <p:nvSpPr>
          <p:cNvPr id="5" name="Slide Number Placeholder 4">
            <a:extLst>
              <a:ext uri="{FF2B5EF4-FFF2-40B4-BE49-F238E27FC236}">
                <a16:creationId xmlns:a16="http://schemas.microsoft.com/office/drawing/2014/main" id="{FE7C5879-AAAF-4999-9A3D-2053AE499532}"/>
              </a:ext>
            </a:extLst>
          </p:cNvPr>
          <p:cNvSpPr>
            <a:spLocks noGrp="1"/>
          </p:cNvSpPr>
          <p:nvPr>
            <p:ph type="sldNum" sz="quarter" idx="12"/>
          </p:nvPr>
        </p:nvSpPr>
        <p:spPr/>
        <p:txBody>
          <a:bodyPr/>
          <a:lstStyle/>
          <a:p>
            <a:fld id="{421D647E-58E0-4ADB-9FE9-6A9683F2C6B9}" type="slidenum">
              <a:rPr lang="en-US" smtClean="0"/>
              <a:t>13</a:t>
            </a:fld>
            <a:endParaRPr lang="en-US" dirty="0"/>
          </a:p>
        </p:txBody>
      </p:sp>
    </p:spTree>
    <p:extLst>
      <p:ext uri="{BB962C8B-B14F-4D97-AF65-F5344CB8AC3E}">
        <p14:creationId xmlns:p14="http://schemas.microsoft.com/office/powerpoint/2010/main" val="579874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04A31-4213-463C-907D-A5ED42C72C8A}"/>
              </a:ext>
            </a:extLst>
          </p:cNvPr>
          <p:cNvSpPr>
            <a:spLocks noGrp="1"/>
          </p:cNvSpPr>
          <p:nvPr>
            <p:ph type="title"/>
          </p:nvPr>
        </p:nvSpPr>
        <p:spPr>
          <a:xfrm>
            <a:off x="1600200" y="632618"/>
            <a:ext cx="5943600" cy="655638"/>
          </a:xfrm>
        </p:spPr>
        <p:txBody>
          <a:bodyPr>
            <a:normAutofit fontScale="90000"/>
          </a:bodyPr>
          <a:lstStyle/>
          <a:p>
            <a:r>
              <a:rPr lang="en-US" dirty="0"/>
              <a:t>Questions?</a:t>
            </a:r>
          </a:p>
        </p:txBody>
      </p:sp>
      <p:sp>
        <p:nvSpPr>
          <p:cNvPr id="3" name="Content Placeholder 2">
            <a:extLst>
              <a:ext uri="{FF2B5EF4-FFF2-40B4-BE49-F238E27FC236}">
                <a16:creationId xmlns:a16="http://schemas.microsoft.com/office/drawing/2014/main" id="{F72CBA01-6F8D-4763-8A85-1605EAF0ACA7}"/>
              </a:ext>
            </a:extLst>
          </p:cNvPr>
          <p:cNvSpPr>
            <a:spLocks noGrp="1"/>
          </p:cNvSpPr>
          <p:nvPr>
            <p:ph idx="1"/>
          </p:nvPr>
        </p:nvSpPr>
        <p:spPr>
          <a:xfrm>
            <a:off x="609600" y="1600200"/>
            <a:ext cx="7924800" cy="4649787"/>
          </a:xfrm>
        </p:spPr>
        <p:txBody>
          <a:bodyPr>
            <a:normAutofit fontScale="62500" lnSpcReduction="20000"/>
          </a:bodyPr>
          <a:lstStyle/>
          <a:p>
            <a:r>
              <a:rPr lang="en-US" sz="3800" dirty="0"/>
              <a:t>Radiation Protection of the Public and the Environment Website:  </a:t>
            </a:r>
          </a:p>
          <a:p>
            <a:pPr marL="0" indent="0">
              <a:buNone/>
            </a:pPr>
            <a:r>
              <a:rPr lang="en-US" sz="3800" dirty="0">
                <a:hlinkClick r:id="rId3"/>
              </a:rPr>
              <a:t>https://www.energy.gov/ehss/services/environment/radiation-protection-public-and-environment</a:t>
            </a:r>
            <a:endParaRPr lang="en-US" sz="3800" dirty="0"/>
          </a:p>
          <a:p>
            <a:pPr marL="0" indent="0">
              <a:buNone/>
            </a:pPr>
            <a:endParaRPr lang="en-US" sz="3800" dirty="0"/>
          </a:p>
          <a:p>
            <a:r>
              <a:rPr lang="en-US" sz="3800" dirty="0"/>
              <a:t>Radiological Release and Clearance of Real and Personal Property Website:</a:t>
            </a:r>
          </a:p>
          <a:p>
            <a:pPr marL="0" indent="0">
              <a:buNone/>
            </a:pPr>
            <a:r>
              <a:rPr lang="en-US" sz="3800" dirty="0">
                <a:hlinkClick r:id="rId4"/>
              </a:rPr>
              <a:t>https://www.energy.gov/ehss/radiological-release-and-clearance-real-and-personal-property-and-moratorium-and-suspension</a:t>
            </a:r>
            <a:r>
              <a:rPr lang="en-US" sz="3800" dirty="0"/>
              <a:t> </a:t>
            </a:r>
          </a:p>
          <a:p>
            <a:pPr marL="0" indent="0" algn="ctr">
              <a:buNone/>
            </a:pPr>
            <a:endParaRPr lang="en-US" dirty="0"/>
          </a:p>
          <a:p>
            <a:pPr marL="0" indent="0" algn="ctr">
              <a:buNone/>
            </a:pPr>
            <a:r>
              <a:rPr lang="en-US" dirty="0"/>
              <a:t>Mike Stewart</a:t>
            </a:r>
          </a:p>
          <a:p>
            <a:pPr marL="0" indent="0" algn="ctr">
              <a:buNone/>
            </a:pPr>
            <a:r>
              <a:rPr lang="en-US" dirty="0">
                <a:hlinkClick r:id="rId5"/>
              </a:rPr>
              <a:t>Mike.Stewart@hq.doe.gov</a:t>
            </a:r>
            <a:endParaRPr lang="en-US" dirty="0"/>
          </a:p>
          <a:p>
            <a:pPr marL="0" indent="0" algn="ctr">
              <a:buNone/>
            </a:pPr>
            <a:r>
              <a:rPr lang="en-US" dirty="0"/>
              <a:t>202-586-6444</a:t>
            </a:r>
          </a:p>
        </p:txBody>
      </p:sp>
      <p:sp>
        <p:nvSpPr>
          <p:cNvPr id="4" name="Date Placeholder 3">
            <a:extLst>
              <a:ext uri="{FF2B5EF4-FFF2-40B4-BE49-F238E27FC236}">
                <a16:creationId xmlns:a16="http://schemas.microsoft.com/office/drawing/2014/main" id="{893D3A65-628C-4A54-8101-42B2350FBCB8}"/>
              </a:ext>
            </a:extLst>
          </p:cNvPr>
          <p:cNvSpPr>
            <a:spLocks noGrp="1"/>
          </p:cNvSpPr>
          <p:nvPr>
            <p:ph type="dt" sz="half" idx="10"/>
          </p:nvPr>
        </p:nvSpPr>
        <p:spPr/>
        <p:txBody>
          <a:bodyPr/>
          <a:lstStyle/>
          <a:p>
            <a:fld id="{58751460-B2D1-4F7F-8471-0815B8A79D8B}" type="datetime1">
              <a:rPr lang="en-US" smtClean="0"/>
              <a:t>10/1/2021</a:t>
            </a:fld>
            <a:endParaRPr lang="en-US" dirty="0"/>
          </a:p>
        </p:txBody>
      </p:sp>
      <p:sp>
        <p:nvSpPr>
          <p:cNvPr id="5" name="Slide Number Placeholder 4">
            <a:extLst>
              <a:ext uri="{FF2B5EF4-FFF2-40B4-BE49-F238E27FC236}">
                <a16:creationId xmlns:a16="http://schemas.microsoft.com/office/drawing/2014/main" id="{D0DDCB0D-7FAE-46AB-B4F3-DEEFF44D697E}"/>
              </a:ext>
            </a:extLst>
          </p:cNvPr>
          <p:cNvSpPr>
            <a:spLocks noGrp="1"/>
          </p:cNvSpPr>
          <p:nvPr>
            <p:ph type="sldNum" sz="quarter" idx="12"/>
          </p:nvPr>
        </p:nvSpPr>
        <p:spPr/>
        <p:txBody>
          <a:bodyPr/>
          <a:lstStyle/>
          <a:p>
            <a:fld id="{421D647E-58E0-4ADB-9FE9-6A9683F2C6B9}" type="slidenum">
              <a:rPr lang="en-US" smtClean="0"/>
              <a:t>14</a:t>
            </a:fld>
            <a:endParaRPr lang="en-US" dirty="0"/>
          </a:p>
        </p:txBody>
      </p:sp>
    </p:spTree>
    <p:extLst>
      <p:ext uri="{BB962C8B-B14F-4D97-AF65-F5344CB8AC3E}">
        <p14:creationId xmlns:p14="http://schemas.microsoft.com/office/powerpoint/2010/main" val="914764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CDB7E-4EBB-4A5A-AF6F-DDD975CDDAD1}"/>
              </a:ext>
            </a:extLst>
          </p:cNvPr>
          <p:cNvSpPr>
            <a:spLocks noGrp="1"/>
          </p:cNvSpPr>
          <p:nvPr>
            <p:ph type="title"/>
          </p:nvPr>
        </p:nvSpPr>
        <p:spPr>
          <a:xfrm>
            <a:off x="1333500" y="577850"/>
            <a:ext cx="6781800" cy="838200"/>
          </a:xfrm>
        </p:spPr>
        <p:txBody>
          <a:bodyPr>
            <a:normAutofit fontScale="90000"/>
          </a:bodyPr>
          <a:lstStyle/>
          <a:p>
            <a:r>
              <a:rPr lang="en-US" dirty="0"/>
              <a:t>Memo for Volumetric Pre-Approved Authorized Limits</a:t>
            </a:r>
          </a:p>
        </p:txBody>
      </p:sp>
      <p:pic>
        <p:nvPicPr>
          <p:cNvPr id="6" name="Content Placeholder 5" descr="Photo of memorandum dated March 16, 2021">
            <a:extLst>
              <a:ext uri="{FF2B5EF4-FFF2-40B4-BE49-F238E27FC236}">
                <a16:creationId xmlns:a16="http://schemas.microsoft.com/office/drawing/2014/main" id="{E3C99335-4D4E-4AD6-B214-D46AFECDBD8A}"/>
              </a:ext>
            </a:extLst>
          </p:cNvPr>
          <p:cNvPicPr>
            <a:picLocks noGrp="1" noChangeAspect="1"/>
          </p:cNvPicPr>
          <p:nvPr>
            <p:ph idx="1"/>
          </p:nvPr>
        </p:nvPicPr>
        <p:blipFill>
          <a:blip r:embed="rId3"/>
          <a:stretch>
            <a:fillRect/>
          </a:stretch>
        </p:blipFill>
        <p:spPr>
          <a:xfrm>
            <a:off x="1219200" y="1676400"/>
            <a:ext cx="7010400" cy="4587875"/>
          </a:xfrm>
          <a:prstGeom prst="rect">
            <a:avLst/>
          </a:prstGeom>
        </p:spPr>
      </p:pic>
      <p:sp>
        <p:nvSpPr>
          <p:cNvPr id="4" name="Date Placeholder 3">
            <a:extLst>
              <a:ext uri="{FF2B5EF4-FFF2-40B4-BE49-F238E27FC236}">
                <a16:creationId xmlns:a16="http://schemas.microsoft.com/office/drawing/2014/main" id="{3598E5C8-7A37-42B1-82C9-C1C425EFDB0F}"/>
              </a:ext>
            </a:extLst>
          </p:cNvPr>
          <p:cNvSpPr>
            <a:spLocks noGrp="1"/>
          </p:cNvSpPr>
          <p:nvPr>
            <p:ph type="dt" sz="half" idx="10"/>
          </p:nvPr>
        </p:nvSpPr>
        <p:spPr/>
        <p:txBody>
          <a:bodyPr/>
          <a:lstStyle/>
          <a:p>
            <a:fld id="{58751460-B2D1-4F7F-8471-0815B8A79D8B}" type="datetime1">
              <a:rPr lang="en-US" smtClean="0"/>
              <a:t>10/1/2021</a:t>
            </a:fld>
            <a:endParaRPr lang="en-US" dirty="0"/>
          </a:p>
        </p:txBody>
      </p:sp>
      <p:sp>
        <p:nvSpPr>
          <p:cNvPr id="5" name="Slide Number Placeholder 4">
            <a:extLst>
              <a:ext uri="{FF2B5EF4-FFF2-40B4-BE49-F238E27FC236}">
                <a16:creationId xmlns:a16="http://schemas.microsoft.com/office/drawing/2014/main" id="{33BAE0FF-E0CB-4B2F-A51D-C7294AFC1C92}"/>
              </a:ext>
            </a:extLst>
          </p:cNvPr>
          <p:cNvSpPr>
            <a:spLocks noGrp="1"/>
          </p:cNvSpPr>
          <p:nvPr>
            <p:ph type="sldNum" sz="quarter" idx="12"/>
          </p:nvPr>
        </p:nvSpPr>
        <p:spPr/>
        <p:txBody>
          <a:bodyPr/>
          <a:lstStyle/>
          <a:p>
            <a:fld id="{421D647E-58E0-4ADB-9FE9-6A9683F2C6B9}" type="slidenum">
              <a:rPr lang="en-US" smtClean="0"/>
              <a:t>2</a:t>
            </a:fld>
            <a:endParaRPr lang="en-US" dirty="0"/>
          </a:p>
        </p:txBody>
      </p:sp>
    </p:spTree>
    <p:extLst>
      <p:ext uri="{BB962C8B-B14F-4D97-AF65-F5344CB8AC3E}">
        <p14:creationId xmlns:p14="http://schemas.microsoft.com/office/powerpoint/2010/main" val="1007572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C793-A9A0-4329-85A7-BC8DDB756AC0}"/>
              </a:ext>
            </a:extLst>
          </p:cNvPr>
          <p:cNvSpPr>
            <a:spLocks noGrp="1"/>
          </p:cNvSpPr>
          <p:nvPr>
            <p:ph type="title"/>
          </p:nvPr>
        </p:nvSpPr>
        <p:spPr>
          <a:xfrm>
            <a:off x="1181100" y="609599"/>
            <a:ext cx="6781800" cy="655638"/>
          </a:xfrm>
        </p:spPr>
        <p:txBody>
          <a:bodyPr>
            <a:noAutofit/>
          </a:bodyPr>
          <a:lstStyle/>
          <a:p>
            <a:r>
              <a:rPr lang="en-US" sz="3600" dirty="0"/>
              <a:t>Operating Experience (OE)-3 for Implementation</a:t>
            </a:r>
          </a:p>
        </p:txBody>
      </p:sp>
      <p:pic>
        <p:nvPicPr>
          <p:cNvPr id="6" name="Content Placeholder 5" descr="Photo of OE-3 dated March 2021">
            <a:extLst>
              <a:ext uri="{FF2B5EF4-FFF2-40B4-BE49-F238E27FC236}">
                <a16:creationId xmlns:a16="http://schemas.microsoft.com/office/drawing/2014/main" id="{6CB62483-CF9F-4611-B53C-1AE257BC951C}"/>
              </a:ext>
            </a:extLst>
          </p:cNvPr>
          <p:cNvPicPr>
            <a:picLocks noGrp="1" noChangeAspect="1"/>
          </p:cNvPicPr>
          <p:nvPr>
            <p:ph idx="1"/>
          </p:nvPr>
        </p:nvPicPr>
        <p:blipFill>
          <a:blip r:embed="rId3"/>
          <a:stretch>
            <a:fillRect/>
          </a:stretch>
        </p:blipFill>
        <p:spPr>
          <a:xfrm>
            <a:off x="1295400" y="1402556"/>
            <a:ext cx="6553200" cy="4724400"/>
          </a:xfrm>
          <a:prstGeom prst="rect">
            <a:avLst/>
          </a:prstGeom>
        </p:spPr>
      </p:pic>
      <p:sp>
        <p:nvSpPr>
          <p:cNvPr id="4" name="Date Placeholder 3">
            <a:extLst>
              <a:ext uri="{FF2B5EF4-FFF2-40B4-BE49-F238E27FC236}">
                <a16:creationId xmlns:a16="http://schemas.microsoft.com/office/drawing/2014/main" id="{7CEF7256-4BC6-4D3B-B727-FCAB89EA677B}"/>
              </a:ext>
            </a:extLst>
          </p:cNvPr>
          <p:cNvSpPr>
            <a:spLocks noGrp="1"/>
          </p:cNvSpPr>
          <p:nvPr>
            <p:ph type="dt" sz="half" idx="10"/>
          </p:nvPr>
        </p:nvSpPr>
        <p:spPr/>
        <p:txBody>
          <a:bodyPr/>
          <a:lstStyle/>
          <a:p>
            <a:fld id="{58751460-B2D1-4F7F-8471-0815B8A79D8B}" type="datetime1">
              <a:rPr lang="en-US" smtClean="0"/>
              <a:t>10/1/2021</a:t>
            </a:fld>
            <a:endParaRPr lang="en-US" dirty="0"/>
          </a:p>
        </p:txBody>
      </p:sp>
      <p:sp>
        <p:nvSpPr>
          <p:cNvPr id="5" name="Slide Number Placeholder 4">
            <a:extLst>
              <a:ext uri="{FF2B5EF4-FFF2-40B4-BE49-F238E27FC236}">
                <a16:creationId xmlns:a16="http://schemas.microsoft.com/office/drawing/2014/main" id="{D0A82BE8-A3BC-4D9F-8243-ED97B9FFFA41}"/>
              </a:ext>
            </a:extLst>
          </p:cNvPr>
          <p:cNvSpPr>
            <a:spLocks noGrp="1"/>
          </p:cNvSpPr>
          <p:nvPr>
            <p:ph type="sldNum" sz="quarter" idx="12"/>
          </p:nvPr>
        </p:nvSpPr>
        <p:spPr/>
        <p:txBody>
          <a:bodyPr/>
          <a:lstStyle/>
          <a:p>
            <a:fld id="{421D647E-58E0-4ADB-9FE9-6A9683F2C6B9}" type="slidenum">
              <a:rPr lang="en-US" smtClean="0"/>
              <a:t>3</a:t>
            </a:fld>
            <a:endParaRPr lang="en-US" dirty="0"/>
          </a:p>
        </p:txBody>
      </p:sp>
    </p:spTree>
    <p:extLst>
      <p:ext uri="{BB962C8B-B14F-4D97-AF65-F5344CB8AC3E}">
        <p14:creationId xmlns:p14="http://schemas.microsoft.com/office/powerpoint/2010/main" val="2383667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A299B-2516-496C-B798-2305FC2B1014}"/>
              </a:ext>
            </a:extLst>
          </p:cNvPr>
          <p:cNvSpPr>
            <a:spLocks noGrp="1"/>
          </p:cNvSpPr>
          <p:nvPr>
            <p:ph type="title"/>
          </p:nvPr>
        </p:nvSpPr>
        <p:spPr/>
        <p:txBody>
          <a:bodyPr>
            <a:normAutofit fontScale="90000"/>
          </a:bodyPr>
          <a:lstStyle/>
          <a:p>
            <a:r>
              <a:rPr lang="en-US" dirty="0"/>
              <a:t>OE-3 Headings</a:t>
            </a:r>
          </a:p>
        </p:txBody>
      </p:sp>
      <p:sp>
        <p:nvSpPr>
          <p:cNvPr id="3" name="Content Placeholder 2">
            <a:extLst>
              <a:ext uri="{FF2B5EF4-FFF2-40B4-BE49-F238E27FC236}">
                <a16:creationId xmlns:a16="http://schemas.microsoft.com/office/drawing/2014/main" id="{40775EF3-331F-494F-B772-602904267074}"/>
              </a:ext>
            </a:extLst>
          </p:cNvPr>
          <p:cNvSpPr>
            <a:spLocks noGrp="1"/>
          </p:cNvSpPr>
          <p:nvPr>
            <p:ph idx="1"/>
          </p:nvPr>
        </p:nvSpPr>
        <p:spPr>
          <a:xfrm>
            <a:off x="838200" y="1568378"/>
            <a:ext cx="7620000" cy="4680022"/>
          </a:xfrm>
        </p:spPr>
        <p:txBody>
          <a:bodyPr>
            <a:normAutofit fontScale="85000" lnSpcReduction="20000"/>
          </a:bodyPr>
          <a:lstStyle/>
          <a:p>
            <a:r>
              <a:rPr lang="en-US" dirty="0"/>
              <a:t>Purpose</a:t>
            </a:r>
          </a:p>
          <a:p>
            <a:r>
              <a:rPr lang="en-US" dirty="0"/>
              <a:t>Background</a:t>
            </a:r>
          </a:p>
          <a:p>
            <a:r>
              <a:rPr lang="en-US" dirty="0"/>
              <a:t>Path Forward</a:t>
            </a:r>
          </a:p>
          <a:p>
            <a:r>
              <a:rPr lang="en-US" dirty="0"/>
              <a:t>Discussion</a:t>
            </a:r>
          </a:p>
          <a:p>
            <a:r>
              <a:rPr lang="en-US" dirty="0"/>
              <a:t>Implementation</a:t>
            </a:r>
          </a:p>
          <a:p>
            <a:r>
              <a:rPr lang="en-US" dirty="0"/>
              <a:t>Summary</a:t>
            </a:r>
          </a:p>
          <a:p>
            <a:r>
              <a:rPr lang="en-US" dirty="0"/>
              <a:t>References</a:t>
            </a:r>
          </a:p>
          <a:p>
            <a:r>
              <a:rPr lang="en-US" dirty="0"/>
              <a:t>Attachment 1 - Volumetric pre-approved Authorized Limits</a:t>
            </a:r>
          </a:p>
          <a:p>
            <a:r>
              <a:rPr lang="en-US" dirty="0"/>
              <a:t>Attachment 2 - Surface pre-approved Authorized Limits</a:t>
            </a:r>
          </a:p>
        </p:txBody>
      </p:sp>
      <p:sp>
        <p:nvSpPr>
          <p:cNvPr id="4" name="Date Placeholder 3">
            <a:extLst>
              <a:ext uri="{FF2B5EF4-FFF2-40B4-BE49-F238E27FC236}">
                <a16:creationId xmlns:a16="http://schemas.microsoft.com/office/drawing/2014/main" id="{16EF3DAD-A021-4BFC-BA98-016840EFC47D}"/>
              </a:ext>
            </a:extLst>
          </p:cNvPr>
          <p:cNvSpPr>
            <a:spLocks noGrp="1"/>
          </p:cNvSpPr>
          <p:nvPr>
            <p:ph type="dt" sz="half" idx="10"/>
          </p:nvPr>
        </p:nvSpPr>
        <p:spPr/>
        <p:txBody>
          <a:bodyPr/>
          <a:lstStyle/>
          <a:p>
            <a:fld id="{58751460-B2D1-4F7F-8471-0815B8A79D8B}" type="datetime1">
              <a:rPr lang="en-US" smtClean="0"/>
              <a:t>10/1/2021</a:t>
            </a:fld>
            <a:endParaRPr lang="en-US" dirty="0"/>
          </a:p>
        </p:txBody>
      </p:sp>
      <p:sp>
        <p:nvSpPr>
          <p:cNvPr id="5" name="Slide Number Placeholder 4">
            <a:extLst>
              <a:ext uri="{FF2B5EF4-FFF2-40B4-BE49-F238E27FC236}">
                <a16:creationId xmlns:a16="http://schemas.microsoft.com/office/drawing/2014/main" id="{5C620755-CC84-48AD-9186-B20725847B64}"/>
              </a:ext>
            </a:extLst>
          </p:cNvPr>
          <p:cNvSpPr>
            <a:spLocks noGrp="1"/>
          </p:cNvSpPr>
          <p:nvPr>
            <p:ph type="sldNum" sz="quarter" idx="12"/>
          </p:nvPr>
        </p:nvSpPr>
        <p:spPr/>
        <p:txBody>
          <a:bodyPr/>
          <a:lstStyle/>
          <a:p>
            <a:fld id="{421D647E-58E0-4ADB-9FE9-6A9683F2C6B9}" type="slidenum">
              <a:rPr lang="en-US" smtClean="0"/>
              <a:t>4</a:t>
            </a:fld>
            <a:endParaRPr lang="en-US" dirty="0"/>
          </a:p>
        </p:txBody>
      </p:sp>
    </p:spTree>
    <p:extLst>
      <p:ext uri="{BB962C8B-B14F-4D97-AF65-F5344CB8AC3E}">
        <p14:creationId xmlns:p14="http://schemas.microsoft.com/office/powerpoint/2010/main" val="941499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DOE STD-6004-2016</a:t>
            </a:r>
          </a:p>
        </p:txBody>
      </p:sp>
      <p:sp>
        <p:nvSpPr>
          <p:cNvPr id="3" name="Content Placeholder 2"/>
          <p:cNvSpPr>
            <a:spLocks noGrp="1"/>
          </p:cNvSpPr>
          <p:nvPr>
            <p:ph idx="1"/>
          </p:nvPr>
        </p:nvSpPr>
        <p:spPr>
          <a:xfrm>
            <a:off x="609600" y="1371600"/>
            <a:ext cx="8077200" cy="4297363"/>
          </a:xfrm>
        </p:spPr>
        <p:txBody>
          <a:bodyPr>
            <a:normAutofit/>
          </a:bodyPr>
          <a:lstStyle/>
          <a:p>
            <a:r>
              <a:rPr lang="en-US" sz="2400" dirty="0"/>
              <a:t>Clearance and Release of Personal Property from Accelerator Facilities, Table 2:  Three-tiered clearance criteria for materials with potential volumetric radioactivity. </a:t>
            </a: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585751188"/>
              </p:ext>
            </p:extLst>
          </p:nvPr>
        </p:nvGraphicFramePr>
        <p:xfrm>
          <a:off x="928498" y="2682237"/>
          <a:ext cx="7453501" cy="3486976"/>
        </p:xfrm>
        <a:graphic>
          <a:graphicData uri="http://schemas.openxmlformats.org/drawingml/2006/table">
            <a:tbl>
              <a:tblPr firstRow="1"/>
              <a:tblGrid>
                <a:gridCol w="1081215">
                  <a:extLst>
                    <a:ext uri="{9D8B030D-6E8A-4147-A177-3AD203B41FA5}">
                      <a16:colId xmlns:a16="http://schemas.microsoft.com/office/drawing/2014/main" val="20000"/>
                    </a:ext>
                  </a:extLst>
                </a:gridCol>
                <a:gridCol w="3454100">
                  <a:extLst>
                    <a:ext uri="{9D8B030D-6E8A-4147-A177-3AD203B41FA5}">
                      <a16:colId xmlns:a16="http://schemas.microsoft.com/office/drawing/2014/main" val="20001"/>
                    </a:ext>
                  </a:extLst>
                </a:gridCol>
                <a:gridCol w="2918186">
                  <a:extLst>
                    <a:ext uri="{9D8B030D-6E8A-4147-A177-3AD203B41FA5}">
                      <a16:colId xmlns:a16="http://schemas.microsoft.com/office/drawing/2014/main" val="20002"/>
                    </a:ext>
                  </a:extLst>
                </a:gridCol>
              </a:tblGrid>
              <a:tr h="219075">
                <a:tc>
                  <a:txBody>
                    <a:bodyPr/>
                    <a:lstStyle/>
                    <a:p>
                      <a:pPr marL="0" marR="0">
                        <a:lnSpc>
                          <a:spcPct val="107000"/>
                        </a:lnSpc>
                        <a:spcBef>
                          <a:spcPts val="0"/>
                        </a:spcBef>
                        <a:spcAft>
                          <a:spcPts val="0"/>
                        </a:spcAft>
                      </a:pPr>
                      <a:r>
                        <a:rPr lang="en-US" sz="1150" b="1" dirty="0">
                          <a:solidFill>
                            <a:srgbClr val="000000"/>
                          </a:solidFill>
                          <a:effectLst/>
                          <a:latin typeface="Times New Roman" panose="02020603050405020304" pitchFamily="18" charset="0"/>
                          <a:ea typeface="Calibri" panose="020F0502020204030204" pitchFamily="34" charset="0"/>
                        </a:rPr>
                        <a:t>Clearance Criterion </a:t>
                      </a:r>
                      <a:endParaRPr lang="en-US" sz="12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50" b="1">
                          <a:solidFill>
                            <a:srgbClr val="000000"/>
                          </a:solidFill>
                          <a:effectLst/>
                          <a:latin typeface="Times New Roman" panose="02020603050405020304" pitchFamily="18" charset="0"/>
                          <a:ea typeface="Calibri" panose="020F0502020204030204" pitchFamily="34" charset="0"/>
                        </a:rPr>
                        <a:t>Basis, Requirements, Usage </a:t>
                      </a:r>
                      <a:endParaRPr lang="en-US" sz="1200">
                        <a:solidFill>
                          <a:srgbClr val="000000"/>
                        </a:solidFill>
                        <a:effectLst/>
                        <a:latin typeface="Times New Roman" panose="02020603050405020304" pitchFamily="18" charset="0"/>
                        <a:ea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50" b="1">
                          <a:solidFill>
                            <a:srgbClr val="000000"/>
                          </a:solidFill>
                          <a:effectLst/>
                          <a:latin typeface="Times New Roman" panose="02020603050405020304" pitchFamily="18" charset="0"/>
                          <a:ea typeface="Calibri" panose="020F0502020204030204" pitchFamily="34" charset="0"/>
                        </a:rPr>
                        <a:t>Approval of Clearance Criterion and Release Plan </a:t>
                      </a:r>
                      <a:endParaRPr lang="en-US" sz="1200">
                        <a:solidFill>
                          <a:srgbClr val="000000"/>
                        </a:solidFill>
                        <a:effectLst/>
                        <a:latin typeface="Times New Roman" panose="02020603050405020304" pitchFamily="18" charset="0"/>
                        <a:ea typeface="Calibri" panose="020F050202020403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45185">
                <a:tc>
                  <a:txBody>
                    <a:bodyPr/>
                    <a:lstStyle/>
                    <a:p>
                      <a:pPr marL="0" marR="0">
                        <a:lnSpc>
                          <a:spcPct val="107000"/>
                        </a:lnSpc>
                        <a:spcBef>
                          <a:spcPts val="0"/>
                        </a:spcBef>
                        <a:spcAft>
                          <a:spcPts val="0"/>
                        </a:spcAft>
                      </a:pPr>
                      <a:r>
                        <a:rPr lang="en-US" sz="1150" dirty="0">
                          <a:solidFill>
                            <a:srgbClr val="000000"/>
                          </a:solidFill>
                          <a:effectLst/>
                          <a:latin typeface="Times New Roman" panose="02020603050405020304" pitchFamily="18" charset="0"/>
                          <a:ea typeface="Calibri" panose="020F0502020204030204" pitchFamily="34" charset="0"/>
                        </a:rPr>
                        <a:t>IFB</a:t>
                      </a:r>
                      <a:r>
                        <a:rPr lang="en-US" sz="1150" baseline="30000" dirty="0">
                          <a:solidFill>
                            <a:srgbClr val="000000"/>
                          </a:solidFill>
                          <a:effectLst/>
                          <a:latin typeface="Times New Roman" panose="02020603050405020304" pitchFamily="18" charset="0"/>
                          <a:ea typeface="Calibri" panose="020F0502020204030204" pitchFamily="34" charset="0"/>
                        </a:rPr>
                        <a:t> 1</a:t>
                      </a:r>
                      <a:endParaRPr lang="en-US" sz="1200" baseline="30000" dirty="0">
                        <a:solidFill>
                          <a:srgbClr val="000000"/>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50" dirty="0">
                          <a:solidFill>
                            <a:srgbClr val="000000"/>
                          </a:solidFill>
                          <a:effectLst/>
                          <a:latin typeface="Times New Roman" panose="02020603050405020304" pitchFamily="18" charset="0"/>
                          <a:ea typeface="Calibri" panose="020F0502020204030204" pitchFamily="34" charset="0"/>
                        </a:rPr>
                        <a:t>DTs &lt; SLs. </a:t>
                      </a:r>
                      <a:r>
                        <a:rPr lang="en-US" sz="800" baseline="30000" dirty="0">
                          <a:solidFill>
                            <a:srgbClr val="000000"/>
                          </a:solidFill>
                          <a:effectLst/>
                          <a:latin typeface="Times New Roman" panose="02020603050405020304" pitchFamily="18" charset="0"/>
                          <a:ea typeface="Calibri" panose="020F0502020204030204" pitchFamily="34" charset="0"/>
                        </a:rPr>
                        <a:t>2,4  </a:t>
                      </a:r>
                      <a:r>
                        <a:rPr lang="en-US" sz="1150" dirty="0">
                          <a:solidFill>
                            <a:srgbClr val="000000"/>
                          </a:solidFill>
                          <a:effectLst/>
                          <a:latin typeface="Times New Roman" panose="02020603050405020304" pitchFamily="18" charset="0"/>
                          <a:ea typeface="Calibri" panose="020F0502020204030204" pitchFamily="34" charset="0"/>
                        </a:rPr>
                        <a:t>Measurements are IFB (material has no detectable radioactivity other than background). IFB releases satisfy paragraph 4.k(3)(a) of O458.1. IFB is the preferred clearance criterion. No radiological control is warranted and is already ALARA. </a:t>
                      </a:r>
                      <a:endParaRPr lang="en-US" sz="1200" dirty="0">
                        <a:solidFill>
                          <a:srgbClr val="000000"/>
                        </a:solidFill>
                        <a:effectLst/>
                        <a:latin typeface="Times New Roman" panose="02020603050405020304" pitchFamily="18" charset="0"/>
                        <a:ea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50" dirty="0">
                          <a:solidFill>
                            <a:srgbClr val="000000"/>
                          </a:solidFill>
                          <a:effectLst/>
                          <a:latin typeface="Times New Roman" panose="02020603050405020304" pitchFamily="18" charset="0"/>
                          <a:ea typeface="Calibri" panose="020F0502020204030204" pitchFamily="34" charset="0"/>
                        </a:rPr>
                        <a:t>Approval for releases is not needed if the releases are covered by the scope of the material clearance program. </a:t>
                      </a:r>
                      <a:endParaRPr lang="en-US" sz="1200" dirty="0">
                        <a:solidFill>
                          <a:srgbClr val="000000"/>
                        </a:solidFill>
                        <a:effectLst/>
                        <a:latin typeface="Times New Roman" panose="02020603050405020304" pitchFamily="18" charset="0"/>
                        <a:ea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4935">
                <a:tc>
                  <a:txBody>
                    <a:bodyPr/>
                    <a:lstStyle/>
                    <a:p>
                      <a:pPr marL="0" marR="0">
                        <a:lnSpc>
                          <a:spcPct val="107000"/>
                        </a:lnSpc>
                        <a:spcBef>
                          <a:spcPts val="0"/>
                        </a:spcBef>
                        <a:spcAft>
                          <a:spcPts val="0"/>
                        </a:spcAft>
                      </a:pPr>
                      <a:r>
                        <a:rPr lang="en-US" sz="1150">
                          <a:solidFill>
                            <a:srgbClr val="000000"/>
                          </a:solidFill>
                          <a:effectLst/>
                          <a:latin typeface="Times New Roman" panose="02020603050405020304" pitchFamily="18" charset="0"/>
                          <a:ea typeface="Calibri" panose="020F0502020204030204" pitchFamily="34" charset="0"/>
                        </a:rPr>
                        <a:t>ANSI </a:t>
                      </a:r>
                      <a:endParaRPr lang="en-US" sz="1200">
                        <a:solidFill>
                          <a:srgbClr val="000000"/>
                        </a:solidFill>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150" dirty="0">
                          <a:solidFill>
                            <a:srgbClr val="000000"/>
                          </a:solidFill>
                          <a:effectLst/>
                          <a:latin typeface="Times New Roman" panose="02020603050405020304" pitchFamily="18" charset="0"/>
                          <a:ea typeface="Calibri" panose="020F0502020204030204" pitchFamily="34" charset="0"/>
                        </a:rPr>
                        <a:t>DLs &lt; SLs. </a:t>
                      </a:r>
                      <a:r>
                        <a:rPr lang="en-US" sz="800" baseline="30000" dirty="0">
                          <a:solidFill>
                            <a:srgbClr val="000000"/>
                          </a:solidFill>
                          <a:effectLst/>
                          <a:latin typeface="Times New Roman" panose="02020603050405020304" pitchFamily="18" charset="0"/>
                          <a:ea typeface="Calibri" panose="020F0502020204030204" pitchFamily="34" charset="0"/>
                        </a:rPr>
                        <a:t>3,4</a:t>
                      </a:r>
                      <a:endParaRPr lang="en-US" sz="1200" baseline="300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150">
                          <a:solidFill>
                            <a:srgbClr val="000000"/>
                          </a:solidFill>
                          <a:effectLst/>
                          <a:latin typeface="Times New Roman" panose="02020603050405020304" pitchFamily="18" charset="0"/>
                          <a:ea typeface="Calibri" panose="020F0502020204030204" pitchFamily="34" charset="0"/>
                        </a:rPr>
                        <a:t>SLs are subject to DOE pre­</a:t>
                      </a:r>
                      <a:endParaRPr lang="en-US" sz="1200">
                        <a:solidFill>
                          <a:srgbClr val="000000"/>
                        </a:solidFill>
                        <a:effectLst/>
                        <a:latin typeface="Times New Roman" panose="02020603050405020304" pitchFamily="18" charset="0"/>
                        <a:ea typeface="Calibri" panose="020F0502020204030204" pitchFamily="34"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80010">
                <a:tc>
                  <a:txBody>
                    <a:bodyPr/>
                    <a:lstStyle/>
                    <a:p>
                      <a:pPr marL="0" marR="0">
                        <a:lnSpc>
                          <a:spcPct val="107000"/>
                        </a:lnSpc>
                        <a:spcBef>
                          <a:spcPts val="0"/>
                        </a:spcBef>
                        <a:spcAft>
                          <a:spcPts val="0"/>
                        </a:spcAft>
                      </a:pPr>
                      <a:r>
                        <a:rPr lang="en-US" sz="1150">
                          <a:solidFill>
                            <a:srgbClr val="000000"/>
                          </a:solidFill>
                          <a:effectLst/>
                          <a:latin typeface="Times New Roman" panose="02020603050405020304" pitchFamily="18" charset="0"/>
                          <a:ea typeface="Calibri" panose="020F0502020204030204" pitchFamily="34" charset="0"/>
                        </a:rPr>
                        <a:t>N13.12­</a:t>
                      </a:r>
                      <a:endParaRPr lang="en-US" sz="1200">
                        <a:solidFill>
                          <a:srgbClr val="00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50" dirty="0">
                          <a:solidFill>
                            <a:srgbClr val="000000"/>
                          </a:solidFill>
                          <a:effectLst/>
                          <a:latin typeface="Times New Roman" panose="02020603050405020304" pitchFamily="18" charset="0"/>
                          <a:ea typeface="Calibri" panose="020F0502020204030204" pitchFamily="34" charset="0"/>
                        </a:rPr>
                        <a:t>Measurements meet SLs (derived based on </a:t>
                      </a:r>
                      <a:endParaRPr lang="en-US" sz="12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50">
                          <a:solidFill>
                            <a:srgbClr val="000000"/>
                          </a:solidFill>
                          <a:effectLst/>
                          <a:latin typeface="Times New Roman" panose="02020603050405020304" pitchFamily="18" charset="0"/>
                          <a:ea typeface="Calibri" panose="020F0502020204030204" pitchFamily="34" charset="0"/>
                        </a:rPr>
                        <a:t>approved AL process (satisfy </a:t>
                      </a:r>
                      <a:endParaRPr lang="en-US" sz="1200">
                        <a:solidFill>
                          <a:srgbClr val="000000"/>
                        </a:solidFill>
                        <a:effectLst/>
                        <a:latin typeface="Times New Roman" panose="02020603050405020304" pitchFamily="18" charset="0"/>
                        <a:ea typeface="Calibri" panose="020F050202020403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638175">
                <a:tc>
                  <a:txBody>
                    <a:bodyPr/>
                    <a:lstStyle/>
                    <a:p>
                      <a:pPr marL="0" marR="0">
                        <a:lnSpc>
                          <a:spcPct val="107000"/>
                        </a:lnSpc>
                        <a:spcBef>
                          <a:spcPts val="0"/>
                        </a:spcBef>
                        <a:spcAft>
                          <a:spcPts val="0"/>
                        </a:spcAft>
                      </a:pPr>
                      <a:r>
                        <a:rPr lang="en-US" sz="1150" dirty="0">
                          <a:solidFill>
                            <a:srgbClr val="000000"/>
                          </a:solidFill>
                          <a:effectLst/>
                          <a:latin typeface="Times New Roman" panose="02020603050405020304" pitchFamily="18" charset="0"/>
                          <a:ea typeface="Calibri" panose="020F0502020204030204" pitchFamily="34" charset="0"/>
                        </a:rPr>
                        <a:t>2013 SL </a:t>
                      </a:r>
                      <a:r>
                        <a:rPr lang="en-US" sz="1150" baseline="30000" dirty="0">
                          <a:solidFill>
                            <a:srgbClr val="000000"/>
                          </a:solidFill>
                          <a:effectLst/>
                          <a:latin typeface="Times New Roman" panose="02020603050405020304" pitchFamily="18" charset="0"/>
                          <a:ea typeface="Calibri" panose="020F0502020204030204" pitchFamily="34" charset="0"/>
                        </a:rPr>
                        <a:t>4</a:t>
                      </a:r>
                      <a:endParaRPr lang="en-US" sz="1200" baseline="30000" dirty="0">
                        <a:solidFill>
                          <a:srgbClr val="000000"/>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50">
                          <a:solidFill>
                            <a:srgbClr val="000000"/>
                          </a:solidFill>
                          <a:effectLst/>
                          <a:latin typeface="Times New Roman" panose="02020603050405020304" pitchFamily="18" charset="0"/>
                          <a:ea typeface="Calibri" panose="020F0502020204030204" pitchFamily="34" charset="0"/>
                        </a:rPr>
                        <a:t>the ANSI dose criterion of 1 mrem/y). ALARA analysis is required because materials with detectable radioactivity may be released. Non-IFB release can satisfy paragraph 4.k(3)(b) of O458.1 under certain conditions.</a:t>
                      </a:r>
                      <a:endParaRPr lang="en-US" sz="1200">
                        <a:solidFill>
                          <a:srgbClr val="000000"/>
                        </a:solidFill>
                        <a:effectLst/>
                        <a:latin typeface="Times New Roman" panose="02020603050405020304" pitchFamily="18" charset="0"/>
                        <a:ea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50" dirty="0">
                          <a:solidFill>
                            <a:srgbClr val="000000"/>
                          </a:solidFill>
                          <a:effectLst/>
                          <a:latin typeface="Times New Roman" panose="02020603050405020304" pitchFamily="18" charset="0"/>
                          <a:ea typeface="Calibri" panose="020F0502020204030204" pitchFamily="34" charset="0"/>
                        </a:rPr>
                        <a:t>O458.1 dose constraint of 1 </a:t>
                      </a:r>
                      <a:r>
                        <a:rPr lang="en-US" sz="1150" dirty="0" err="1">
                          <a:solidFill>
                            <a:srgbClr val="000000"/>
                          </a:solidFill>
                          <a:effectLst/>
                          <a:latin typeface="Times New Roman" panose="02020603050405020304" pitchFamily="18" charset="0"/>
                          <a:ea typeface="Calibri" panose="020F0502020204030204" pitchFamily="34" charset="0"/>
                        </a:rPr>
                        <a:t>mrem</a:t>
                      </a:r>
                      <a:r>
                        <a:rPr lang="en-US" sz="1150" dirty="0">
                          <a:solidFill>
                            <a:srgbClr val="000000"/>
                          </a:solidFill>
                          <a:effectLst/>
                          <a:latin typeface="Times New Roman" panose="02020603050405020304" pitchFamily="18" charset="0"/>
                          <a:ea typeface="Calibri" panose="020F0502020204030204" pitchFamily="34" charset="0"/>
                        </a:rPr>
                        <a:t>/y). </a:t>
                      </a:r>
                      <a:r>
                        <a:rPr lang="en-US" sz="800" baseline="30000" dirty="0">
                          <a:solidFill>
                            <a:srgbClr val="000000"/>
                          </a:solidFill>
                          <a:effectLst/>
                          <a:latin typeface="Times New Roman" panose="02020603050405020304" pitchFamily="18" charset="0"/>
                          <a:ea typeface="Calibri" panose="020F0502020204030204" pitchFamily="34" charset="0"/>
                        </a:rPr>
                        <a:t>5</a:t>
                      </a:r>
                      <a:r>
                        <a:rPr lang="en-US" sz="800" dirty="0">
                          <a:solidFill>
                            <a:srgbClr val="000000"/>
                          </a:solidFill>
                          <a:effectLst/>
                          <a:latin typeface="Times New Roman" panose="02020603050405020304" pitchFamily="18" charset="0"/>
                          <a:ea typeface="Calibri" panose="020F0502020204030204" pitchFamily="34" charset="0"/>
                        </a:rPr>
                        <a:t>  </a:t>
                      </a:r>
                      <a:r>
                        <a:rPr lang="en-US" sz="1150" dirty="0">
                          <a:solidFill>
                            <a:srgbClr val="000000"/>
                          </a:solidFill>
                          <a:effectLst/>
                          <a:latin typeface="Times New Roman" panose="02020603050405020304" pitchFamily="18" charset="0"/>
                          <a:ea typeface="Calibri" panose="020F0502020204030204" pitchFamily="34" charset="0"/>
                        </a:rPr>
                        <a:t>DOE Field Element approval of each release plan, which includes a qualitative ALARA analysis. </a:t>
                      </a:r>
                      <a:endParaRPr lang="en-US" sz="1200" dirty="0">
                        <a:solidFill>
                          <a:srgbClr val="000000"/>
                        </a:solidFill>
                        <a:effectLst/>
                        <a:latin typeface="Times New Roman" panose="02020603050405020304" pitchFamily="18" charset="0"/>
                        <a:ea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47395">
                <a:tc>
                  <a:txBody>
                    <a:bodyPr/>
                    <a:lstStyle/>
                    <a:p>
                      <a:pPr marL="0" marR="0">
                        <a:lnSpc>
                          <a:spcPct val="107000"/>
                        </a:lnSpc>
                        <a:spcBef>
                          <a:spcPts val="0"/>
                        </a:spcBef>
                        <a:spcAft>
                          <a:spcPts val="0"/>
                        </a:spcAft>
                      </a:pPr>
                      <a:r>
                        <a:rPr lang="en-US" sz="1150">
                          <a:solidFill>
                            <a:srgbClr val="000000"/>
                          </a:solidFill>
                          <a:effectLst/>
                          <a:latin typeface="Times New Roman" panose="02020603050405020304" pitchFamily="18" charset="0"/>
                          <a:ea typeface="Calibri" panose="020F0502020204030204" pitchFamily="34" charset="0"/>
                        </a:rPr>
                        <a:t>&gt;SL</a:t>
                      </a:r>
                      <a:endParaRPr lang="en-US" sz="1200">
                        <a:solidFill>
                          <a:srgbClr val="000000"/>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50" dirty="0">
                          <a:solidFill>
                            <a:srgbClr val="000000"/>
                          </a:solidFill>
                          <a:effectLst/>
                          <a:latin typeface="Times New Roman" panose="02020603050405020304" pitchFamily="18" charset="0"/>
                          <a:ea typeface="Calibri" panose="020F0502020204030204" pitchFamily="34" charset="0"/>
                        </a:rPr>
                        <a:t>Follow DOE AL process to obtain approval for release under a site-specific Authorized Limits. Mainly for restricted release. </a:t>
                      </a:r>
                      <a:endParaRPr lang="en-US" sz="1200" dirty="0">
                        <a:solidFill>
                          <a:srgbClr val="000000"/>
                        </a:solidFill>
                        <a:effectLst/>
                        <a:latin typeface="Times New Roman" panose="02020603050405020304" pitchFamily="18" charset="0"/>
                        <a:ea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50" dirty="0">
                          <a:solidFill>
                            <a:srgbClr val="000000"/>
                          </a:solidFill>
                          <a:effectLst/>
                          <a:latin typeface="Times New Roman" panose="02020603050405020304" pitchFamily="18" charset="0"/>
                          <a:ea typeface="Calibri" panose="020F0502020204030204" pitchFamily="34" charset="0"/>
                        </a:rPr>
                        <a:t>DOE approval of the clearance criterion as AL. DOE Field Element approval of each release plan, which includes a quantitative ALARA analysis and notification of DOE program elements and EHSS consistent with O458.1. </a:t>
                      </a:r>
                      <a:r>
                        <a:rPr lang="en-US" sz="800" baseline="30000" dirty="0">
                          <a:solidFill>
                            <a:srgbClr val="000000"/>
                          </a:solidFill>
                          <a:effectLst/>
                          <a:latin typeface="Times New Roman" panose="02020603050405020304" pitchFamily="18" charset="0"/>
                          <a:ea typeface="Calibri" panose="020F0502020204030204" pitchFamily="34" charset="0"/>
                        </a:rPr>
                        <a:t>6</a:t>
                      </a:r>
                      <a:endParaRPr lang="en-US" sz="1200" baseline="30000" dirty="0">
                        <a:solidFill>
                          <a:srgbClr val="000000"/>
                        </a:solidFill>
                        <a:effectLst/>
                        <a:latin typeface="Times New Roman" panose="02020603050405020304" pitchFamily="18" charset="0"/>
                        <a:ea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421D647E-58E0-4ADB-9FE9-6A9683F2C6B9}" type="slidenum">
              <a:rPr lang="en-US" smtClean="0"/>
              <a:t>5</a:t>
            </a:fld>
            <a:endParaRPr lang="en-US"/>
          </a:p>
        </p:txBody>
      </p:sp>
      <p:sp>
        <p:nvSpPr>
          <p:cNvPr id="8" name="Date Placeholder 5"/>
          <p:cNvSpPr>
            <a:spLocks noGrp="1"/>
          </p:cNvSpPr>
          <p:nvPr>
            <p:ph type="dt" sz="half" idx="10"/>
          </p:nvPr>
        </p:nvSpPr>
        <p:spPr>
          <a:xfrm>
            <a:off x="552450" y="6264275"/>
            <a:ext cx="2133600" cy="365125"/>
          </a:xfrm>
        </p:spPr>
        <p:txBody>
          <a:bodyPr/>
          <a:lstStyle/>
          <a:p>
            <a:pPr>
              <a:defRPr/>
            </a:pPr>
            <a:r>
              <a:rPr lang="en-US" dirty="0"/>
              <a:t>9/15/2020</a:t>
            </a:r>
          </a:p>
        </p:txBody>
      </p:sp>
    </p:spTree>
    <p:extLst>
      <p:ext uri="{BB962C8B-B14F-4D97-AF65-F5344CB8AC3E}">
        <p14:creationId xmlns:p14="http://schemas.microsoft.com/office/powerpoint/2010/main" val="109587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OE-3: 2016-07</a:t>
            </a:r>
          </a:p>
        </p:txBody>
      </p:sp>
      <p:pic>
        <p:nvPicPr>
          <p:cNvPr id="6" name="Picture 5" descr="Photo of OE-3 dated September 2016"/>
          <p:cNvPicPr>
            <a:picLocks noChangeAspect="1"/>
          </p:cNvPicPr>
          <p:nvPr/>
        </p:nvPicPr>
        <p:blipFill rotWithShape="1">
          <a:blip r:embed="rId3"/>
          <a:srcRect b="267"/>
          <a:stretch/>
        </p:blipFill>
        <p:spPr>
          <a:xfrm>
            <a:off x="381000" y="1551439"/>
            <a:ext cx="8382000" cy="2747669"/>
          </a:xfrm>
          <a:prstGeom prst="rect">
            <a:avLst/>
          </a:prstGeom>
          <a:ln>
            <a:solidFill>
              <a:schemeClr val="tx1"/>
            </a:solidFill>
          </a:ln>
        </p:spPr>
      </p:pic>
      <p:sp>
        <p:nvSpPr>
          <p:cNvPr id="3" name="Content Placeholder 2"/>
          <p:cNvSpPr>
            <a:spLocks noGrp="1"/>
          </p:cNvSpPr>
          <p:nvPr>
            <p:ph idx="1"/>
          </p:nvPr>
        </p:nvSpPr>
        <p:spPr>
          <a:xfrm>
            <a:off x="381000" y="4343400"/>
            <a:ext cx="8382000" cy="1876584"/>
          </a:xfrm>
          <a:ln>
            <a:solidFill>
              <a:schemeClr val="tx1"/>
            </a:solidFill>
          </a:ln>
        </p:spPr>
        <p:txBody>
          <a:bodyPr>
            <a:normAutofit fontScale="62500" lnSpcReduction="20000"/>
          </a:bodyPr>
          <a:lstStyle/>
          <a:p>
            <a:r>
              <a:rPr lang="en-US" b="1" u="sng" dirty="0"/>
              <a:t>Conclusions:</a:t>
            </a:r>
          </a:p>
          <a:p>
            <a:pPr lvl="1"/>
            <a:r>
              <a:rPr lang="en-US" dirty="0"/>
              <a:t>Standard establishes disposition clearance processes that are compliant with DOE requirements and protective of the public and the environment.</a:t>
            </a:r>
          </a:p>
          <a:p>
            <a:pPr lvl="1"/>
            <a:r>
              <a:rPr lang="en-US" dirty="0"/>
              <a:t>Tier 1 preferred</a:t>
            </a:r>
          </a:p>
          <a:p>
            <a:pPr lvl="1"/>
            <a:r>
              <a:rPr lang="en-US" dirty="0"/>
              <a:t>Tier 2 compliant and may be employed as pre-approved ALs</a:t>
            </a:r>
          </a:p>
          <a:p>
            <a:pPr lvl="1"/>
            <a:r>
              <a:rPr lang="en-US" dirty="0"/>
              <a:t>Tier 3 provides for establishing site-specific ALs</a:t>
            </a:r>
          </a:p>
        </p:txBody>
      </p:sp>
      <p:sp>
        <p:nvSpPr>
          <p:cNvPr id="5" name="Slide Number Placeholder 4"/>
          <p:cNvSpPr>
            <a:spLocks noGrp="1"/>
          </p:cNvSpPr>
          <p:nvPr>
            <p:ph type="sldNum" sz="quarter" idx="12"/>
          </p:nvPr>
        </p:nvSpPr>
        <p:spPr/>
        <p:txBody>
          <a:bodyPr/>
          <a:lstStyle/>
          <a:p>
            <a:fld id="{421D647E-58E0-4ADB-9FE9-6A9683F2C6B9}" type="slidenum">
              <a:rPr lang="en-US" smtClean="0"/>
              <a:t>6</a:t>
            </a:fld>
            <a:endParaRPr lang="en-US"/>
          </a:p>
        </p:txBody>
      </p:sp>
      <p:sp>
        <p:nvSpPr>
          <p:cNvPr id="7" name="Date Placeholder 5"/>
          <p:cNvSpPr>
            <a:spLocks noGrp="1"/>
          </p:cNvSpPr>
          <p:nvPr>
            <p:ph type="dt" sz="half" idx="10"/>
          </p:nvPr>
        </p:nvSpPr>
        <p:spPr>
          <a:xfrm>
            <a:off x="552450" y="6264275"/>
            <a:ext cx="2133600" cy="365125"/>
          </a:xfrm>
        </p:spPr>
        <p:txBody>
          <a:bodyPr/>
          <a:lstStyle/>
          <a:p>
            <a:pPr>
              <a:defRPr/>
            </a:pPr>
            <a:r>
              <a:rPr lang="en-US" dirty="0"/>
              <a:t>9/15/2020</a:t>
            </a:r>
          </a:p>
        </p:txBody>
      </p:sp>
    </p:spTree>
    <p:extLst>
      <p:ext uri="{BB962C8B-B14F-4D97-AF65-F5344CB8AC3E}">
        <p14:creationId xmlns:p14="http://schemas.microsoft.com/office/powerpoint/2010/main" val="3295413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966CE-4078-4A54-A719-C126FD36DF11}"/>
              </a:ext>
            </a:extLst>
          </p:cNvPr>
          <p:cNvSpPr>
            <a:spLocks noGrp="1"/>
          </p:cNvSpPr>
          <p:nvPr>
            <p:ph type="title"/>
          </p:nvPr>
        </p:nvSpPr>
        <p:spPr>
          <a:xfrm>
            <a:off x="1181100" y="637742"/>
            <a:ext cx="6781800" cy="886692"/>
          </a:xfrm>
        </p:spPr>
        <p:txBody>
          <a:bodyPr>
            <a:normAutofit fontScale="90000"/>
          </a:bodyPr>
          <a:lstStyle/>
          <a:p>
            <a:r>
              <a:rPr lang="en-US" dirty="0"/>
              <a:t>DOE Standard to replace</a:t>
            </a:r>
            <a:br>
              <a:rPr lang="en-US" dirty="0"/>
            </a:br>
            <a:r>
              <a:rPr lang="en-US" dirty="0"/>
              <a:t> DOE Guide (G) 441.1</a:t>
            </a:r>
          </a:p>
        </p:txBody>
      </p:sp>
      <p:sp>
        <p:nvSpPr>
          <p:cNvPr id="3" name="Content Placeholder 2">
            <a:extLst>
              <a:ext uri="{FF2B5EF4-FFF2-40B4-BE49-F238E27FC236}">
                <a16:creationId xmlns:a16="http://schemas.microsoft.com/office/drawing/2014/main" id="{D83712F7-9610-4342-84A5-746AA24D4151}"/>
              </a:ext>
            </a:extLst>
          </p:cNvPr>
          <p:cNvSpPr>
            <a:spLocks noGrp="1"/>
          </p:cNvSpPr>
          <p:nvPr>
            <p:ph idx="1"/>
          </p:nvPr>
        </p:nvSpPr>
        <p:spPr>
          <a:xfrm>
            <a:off x="542925" y="1752600"/>
            <a:ext cx="8058150" cy="3840163"/>
          </a:xfrm>
        </p:spPr>
        <p:txBody>
          <a:bodyPr>
            <a:normAutofit fontScale="77500" lnSpcReduction="20000"/>
          </a:bodyPr>
          <a:lstStyle/>
          <a:p>
            <a:r>
              <a:rPr lang="en-US" dirty="0"/>
              <a:t>Project Justification Statement approved to create a DOE Standard based upon DOE G 441.1-XX-02, </a:t>
            </a:r>
            <a:r>
              <a:rPr lang="en-US" i="1" dirty="0"/>
              <a:t>Control and Release of Property with Residual Radioactive Material</a:t>
            </a:r>
          </a:p>
          <a:p>
            <a:endParaRPr lang="en-US" i="1" dirty="0"/>
          </a:p>
          <a:p>
            <a:r>
              <a:rPr lang="en-US" dirty="0"/>
              <a:t>Technical Standard is an implementation document for release and clearance of property requirements and will consolidate current pre-approved authorized limits</a:t>
            </a:r>
          </a:p>
          <a:p>
            <a:endParaRPr lang="en-US" dirty="0"/>
          </a:p>
          <a:p>
            <a:r>
              <a:rPr lang="en-US" dirty="0"/>
              <a:t>Publication intended to comply with requirement to incorporate the recently established Volumetric pre-approve authorized limits within 18 months of issuance</a:t>
            </a:r>
          </a:p>
        </p:txBody>
      </p:sp>
      <p:sp>
        <p:nvSpPr>
          <p:cNvPr id="4" name="Date Placeholder 3">
            <a:extLst>
              <a:ext uri="{FF2B5EF4-FFF2-40B4-BE49-F238E27FC236}">
                <a16:creationId xmlns:a16="http://schemas.microsoft.com/office/drawing/2014/main" id="{C382FB0B-554E-4870-9B96-DA9236B9DEAC}"/>
              </a:ext>
            </a:extLst>
          </p:cNvPr>
          <p:cNvSpPr>
            <a:spLocks noGrp="1"/>
          </p:cNvSpPr>
          <p:nvPr>
            <p:ph type="dt" sz="half" idx="10"/>
          </p:nvPr>
        </p:nvSpPr>
        <p:spPr/>
        <p:txBody>
          <a:bodyPr/>
          <a:lstStyle/>
          <a:p>
            <a:fld id="{58751460-B2D1-4F7F-8471-0815B8A79D8B}" type="datetime1">
              <a:rPr lang="en-US" smtClean="0"/>
              <a:t>10/1/2021</a:t>
            </a:fld>
            <a:endParaRPr lang="en-US" dirty="0"/>
          </a:p>
        </p:txBody>
      </p:sp>
      <p:sp>
        <p:nvSpPr>
          <p:cNvPr id="5" name="Slide Number Placeholder 4">
            <a:extLst>
              <a:ext uri="{FF2B5EF4-FFF2-40B4-BE49-F238E27FC236}">
                <a16:creationId xmlns:a16="http://schemas.microsoft.com/office/drawing/2014/main" id="{C92E176E-A3C2-4B37-A7AD-79EBC9E6A79C}"/>
              </a:ext>
            </a:extLst>
          </p:cNvPr>
          <p:cNvSpPr>
            <a:spLocks noGrp="1"/>
          </p:cNvSpPr>
          <p:nvPr>
            <p:ph type="sldNum" sz="quarter" idx="12"/>
          </p:nvPr>
        </p:nvSpPr>
        <p:spPr/>
        <p:txBody>
          <a:bodyPr/>
          <a:lstStyle/>
          <a:p>
            <a:fld id="{421D647E-58E0-4ADB-9FE9-6A9683F2C6B9}" type="slidenum">
              <a:rPr lang="en-US" smtClean="0"/>
              <a:t>7</a:t>
            </a:fld>
            <a:endParaRPr lang="en-US" dirty="0"/>
          </a:p>
        </p:txBody>
      </p:sp>
    </p:spTree>
    <p:extLst>
      <p:ext uri="{BB962C8B-B14F-4D97-AF65-F5344CB8AC3E}">
        <p14:creationId xmlns:p14="http://schemas.microsoft.com/office/powerpoint/2010/main" val="1041601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62781"/>
            <a:ext cx="5181600" cy="655638"/>
          </a:xfrm>
        </p:spPr>
        <p:txBody>
          <a:bodyPr>
            <a:normAutofit fontScale="90000"/>
          </a:bodyPr>
          <a:lstStyle/>
          <a:p>
            <a:r>
              <a:rPr lang="en-US" dirty="0"/>
              <a:t>Table of Contents (TOC)</a:t>
            </a:r>
          </a:p>
        </p:txBody>
      </p:sp>
      <p:sp>
        <p:nvSpPr>
          <p:cNvPr id="3" name="Content Placeholder 2"/>
          <p:cNvSpPr>
            <a:spLocks noGrp="1"/>
          </p:cNvSpPr>
          <p:nvPr>
            <p:ph idx="1"/>
          </p:nvPr>
        </p:nvSpPr>
        <p:spPr>
          <a:xfrm>
            <a:off x="609600" y="1600200"/>
            <a:ext cx="7924800" cy="4267200"/>
          </a:xfrm>
        </p:spPr>
        <p:txBody>
          <a:bodyPr/>
          <a:lstStyle/>
          <a:p>
            <a:pPr marL="0" indent="0">
              <a:buNone/>
            </a:pPr>
            <a:r>
              <a:rPr lang="en-US" dirty="0"/>
              <a:t>Executive Summary</a:t>
            </a:r>
          </a:p>
          <a:p>
            <a:pPr marL="0" indent="0">
              <a:buNone/>
            </a:pPr>
            <a:endParaRPr lang="en-US" dirty="0"/>
          </a:p>
          <a:p>
            <a:pPr marL="0" indent="0">
              <a:buNone/>
            </a:pPr>
            <a:r>
              <a:rPr lang="en-US" dirty="0"/>
              <a:t>1. Purpose, Scope and Organization</a:t>
            </a:r>
          </a:p>
          <a:p>
            <a:pPr marL="457200" lvl="1" indent="0">
              <a:buNone/>
            </a:pPr>
            <a:r>
              <a:rPr lang="en-US" dirty="0"/>
              <a:t>1.1 Purpose and Scope</a:t>
            </a:r>
          </a:p>
          <a:p>
            <a:pPr marL="457200" lvl="1" indent="0">
              <a:buNone/>
            </a:pPr>
            <a:r>
              <a:rPr lang="en-US" dirty="0"/>
              <a:t>1.2 Organization</a:t>
            </a:r>
          </a:p>
          <a:p>
            <a:pPr marL="457200" lvl="1" indent="0">
              <a:buNone/>
            </a:pPr>
            <a:r>
              <a:rPr lang="en-US" dirty="0"/>
              <a:t>1.3 Enhancements and Improvements to DOE’s 			Monitoring and Release Practices</a:t>
            </a:r>
          </a:p>
        </p:txBody>
      </p:sp>
      <p:sp>
        <p:nvSpPr>
          <p:cNvPr id="4" name="Date Placeholder 3"/>
          <p:cNvSpPr>
            <a:spLocks noGrp="1"/>
          </p:cNvSpPr>
          <p:nvPr>
            <p:ph type="dt" sz="half" idx="10"/>
          </p:nvPr>
        </p:nvSpPr>
        <p:spPr/>
        <p:txBody>
          <a:bodyPr/>
          <a:lstStyle/>
          <a:p>
            <a:fld id="{16352D4F-8894-4340-B9CB-E8F5008C9556}" type="datetime1">
              <a:rPr lang="en-US" smtClean="0"/>
              <a:t>10/1/2021</a:t>
            </a:fld>
            <a:endParaRPr lang="en-US" dirty="0"/>
          </a:p>
        </p:txBody>
      </p:sp>
      <p:sp>
        <p:nvSpPr>
          <p:cNvPr id="5" name="Slide Number Placeholder 4"/>
          <p:cNvSpPr>
            <a:spLocks noGrp="1"/>
          </p:cNvSpPr>
          <p:nvPr>
            <p:ph type="sldNum" sz="quarter" idx="12"/>
          </p:nvPr>
        </p:nvSpPr>
        <p:spPr/>
        <p:txBody>
          <a:bodyPr/>
          <a:lstStyle/>
          <a:p>
            <a:fld id="{421D647E-58E0-4ADB-9FE9-6A9683F2C6B9}" type="slidenum">
              <a:rPr lang="en-US" smtClean="0"/>
              <a:t>8</a:t>
            </a:fld>
            <a:endParaRPr lang="en-US" dirty="0"/>
          </a:p>
        </p:txBody>
      </p:sp>
    </p:spTree>
    <p:extLst>
      <p:ext uri="{BB962C8B-B14F-4D97-AF65-F5344CB8AC3E}">
        <p14:creationId xmlns:p14="http://schemas.microsoft.com/office/powerpoint/2010/main" val="1759411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2ACE8-8BC3-4C2E-A3DA-26E2F31E2DC4}"/>
              </a:ext>
            </a:extLst>
          </p:cNvPr>
          <p:cNvSpPr>
            <a:spLocks noGrp="1"/>
          </p:cNvSpPr>
          <p:nvPr>
            <p:ph type="title"/>
          </p:nvPr>
        </p:nvSpPr>
        <p:spPr>
          <a:xfrm>
            <a:off x="1181100" y="609600"/>
            <a:ext cx="6781800" cy="655638"/>
          </a:xfrm>
        </p:spPr>
        <p:txBody>
          <a:bodyPr>
            <a:normAutofit fontScale="90000"/>
          </a:bodyPr>
          <a:lstStyle/>
          <a:p>
            <a:r>
              <a:rPr lang="en-US" dirty="0"/>
              <a:t>TOC cont.</a:t>
            </a:r>
          </a:p>
        </p:txBody>
      </p:sp>
      <p:sp>
        <p:nvSpPr>
          <p:cNvPr id="3" name="Content Placeholder 2">
            <a:extLst>
              <a:ext uri="{FF2B5EF4-FFF2-40B4-BE49-F238E27FC236}">
                <a16:creationId xmlns:a16="http://schemas.microsoft.com/office/drawing/2014/main" id="{1D889747-F1BD-4340-87C0-36F28F49DE64}"/>
              </a:ext>
            </a:extLst>
          </p:cNvPr>
          <p:cNvSpPr>
            <a:spLocks noGrp="1"/>
          </p:cNvSpPr>
          <p:nvPr>
            <p:ph idx="1"/>
          </p:nvPr>
        </p:nvSpPr>
        <p:spPr>
          <a:xfrm>
            <a:off x="609600" y="1676400"/>
            <a:ext cx="7924800" cy="4572000"/>
          </a:xfrm>
        </p:spPr>
        <p:txBody>
          <a:bodyPr>
            <a:normAutofit fontScale="77500" lnSpcReduction="20000"/>
          </a:bodyPr>
          <a:lstStyle/>
          <a:p>
            <a:pPr marL="0" indent="0">
              <a:buNone/>
            </a:pPr>
            <a:r>
              <a:rPr lang="en-US" sz="3600" dirty="0"/>
              <a:t>2. Principal Requirements</a:t>
            </a:r>
          </a:p>
          <a:p>
            <a:pPr marL="0" indent="0">
              <a:buNone/>
            </a:pPr>
            <a:r>
              <a:rPr lang="en-US" dirty="0"/>
              <a:t>	2.1 Dose Limits and Constraints</a:t>
            </a:r>
          </a:p>
          <a:p>
            <a:pPr marL="0" indent="0">
              <a:buNone/>
            </a:pPr>
            <a:r>
              <a:rPr lang="en-US" dirty="0"/>
              <a:t>	2.2 ALARA Process</a:t>
            </a:r>
          </a:p>
          <a:p>
            <a:pPr marL="0" indent="0">
              <a:buNone/>
            </a:pPr>
            <a:r>
              <a:rPr lang="en-US" dirty="0"/>
              <a:t>	2.3 Radiological Surveys</a:t>
            </a:r>
          </a:p>
          <a:p>
            <a:pPr marL="0" indent="0">
              <a:buNone/>
            </a:pPr>
            <a:r>
              <a:rPr lang="en-US" dirty="0"/>
              <a:t>	2.4 Public Involvement and Notification</a:t>
            </a:r>
          </a:p>
          <a:p>
            <a:pPr marL="0" indent="0">
              <a:buNone/>
            </a:pPr>
            <a:r>
              <a:rPr lang="en-US" dirty="0"/>
              <a:t>	2.5 Verification and Quality Assurance</a:t>
            </a:r>
          </a:p>
          <a:p>
            <a:pPr marL="0" indent="0">
              <a:buNone/>
            </a:pPr>
            <a:r>
              <a:rPr lang="en-US" dirty="0"/>
              <a:t>	2.6 Process and Historical Knowledge</a:t>
            </a:r>
          </a:p>
          <a:p>
            <a:pPr marL="0" indent="0">
              <a:buNone/>
            </a:pPr>
            <a:r>
              <a:rPr lang="en-US" dirty="0"/>
              <a:t>	2.7 Compliance with other Federal and State 			Requirements</a:t>
            </a:r>
          </a:p>
          <a:p>
            <a:pPr marL="0" indent="0">
              <a:buNone/>
            </a:pPr>
            <a:r>
              <a:rPr lang="en-US" dirty="0"/>
              <a:t>	2.8 Final Documentation and Availability</a:t>
            </a:r>
          </a:p>
          <a:p>
            <a:pPr marL="0" indent="0">
              <a:buNone/>
            </a:pPr>
            <a:r>
              <a:rPr lang="en-US" dirty="0"/>
              <a:t>	2.9 Records Maintenance and Reporting</a:t>
            </a:r>
          </a:p>
          <a:p>
            <a:pPr marL="0" indent="0">
              <a:buNone/>
            </a:pPr>
            <a:r>
              <a:rPr lang="en-US" dirty="0"/>
              <a:t>	</a:t>
            </a:r>
          </a:p>
        </p:txBody>
      </p:sp>
      <p:sp>
        <p:nvSpPr>
          <p:cNvPr id="4" name="Date Placeholder 3">
            <a:extLst>
              <a:ext uri="{FF2B5EF4-FFF2-40B4-BE49-F238E27FC236}">
                <a16:creationId xmlns:a16="http://schemas.microsoft.com/office/drawing/2014/main" id="{33B6AFB7-EEBA-481A-A992-E631D3ACF0E0}"/>
              </a:ext>
            </a:extLst>
          </p:cNvPr>
          <p:cNvSpPr>
            <a:spLocks noGrp="1"/>
          </p:cNvSpPr>
          <p:nvPr>
            <p:ph type="dt" sz="half" idx="10"/>
          </p:nvPr>
        </p:nvSpPr>
        <p:spPr/>
        <p:txBody>
          <a:bodyPr/>
          <a:lstStyle/>
          <a:p>
            <a:fld id="{58751460-B2D1-4F7F-8471-0815B8A79D8B}" type="datetime1">
              <a:rPr lang="en-US" smtClean="0"/>
              <a:t>10/1/2021</a:t>
            </a:fld>
            <a:endParaRPr lang="en-US" dirty="0"/>
          </a:p>
        </p:txBody>
      </p:sp>
      <p:sp>
        <p:nvSpPr>
          <p:cNvPr id="5" name="Slide Number Placeholder 4">
            <a:extLst>
              <a:ext uri="{FF2B5EF4-FFF2-40B4-BE49-F238E27FC236}">
                <a16:creationId xmlns:a16="http://schemas.microsoft.com/office/drawing/2014/main" id="{5A180A6C-61B6-483D-B852-10F6A093D8BA}"/>
              </a:ext>
            </a:extLst>
          </p:cNvPr>
          <p:cNvSpPr>
            <a:spLocks noGrp="1"/>
          </p:cNvSpPr>
          <p:nvPr>
            <p:ph type="sldNum" sz="quarter" idx="12"/>
          </p:nvPr>
        </p:nvSpPr>
        <p:spPr/>
        <p:txBody>
          <a:bodyPr/>
          <a:lstStyle/>
          <a:p>
            <a:fld id="{421D647E-58E0-4ADB-9FE9-6A9683F2C6B9}" type="slidenum">
              <a:rPr lang="en-US" smtClean="0"/>
              <a:t>9</a:t>
            </a:fld>
            <a:endParaRPr lang="en-US" dirty="0"/>
          </a:p>
        </p:txBody>
      </p:sp>
    </p:spTree>
    <p:extLst>
      <p:ext uri="{BB962C8B-B14F-4D97-AF65-F5344CB8AC3E}">
        <p14:creationId xmlns:p14="http://schemas.microsoft.com/office/powerpoint/2010/main" val="446429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1036</TotalTime>
  <Words>909</Words>
  <Application>Microsoft Office PowerPoint</Application>
  <PresentationFormat>On-screen Show (4:3)</PresentationFormat>
  <Paragraphs>155</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Franklin Gothic Medium</vt:lpstr>
      <vt:lpstr>Times New Roman</vt:lpstr>
      <vt:lpstr>Office Theme</vt:lpstr>
      <vt:lpstr>DOE Release and Clearance of Property:  Recent and Upcoming Guidance Documents  Accelerator Safety Workshop</vt:lpstr>
      <vt:lpstr>Memo for Volumetric Pre-Approved Authorized Limits</vt:lpstr>
      <vt:lpstr>Operating Experience (OE)-3 for Implementation</vt:lpstr>
      <vt:lpstr>OE-3 Headings</vt:lpstr>
      <vt:lpstr>DOE STD-6004-2016</vt:lpstr>
      <vt:lpstr>OE-3: 2016-07</vt:lpstr>
      <vt:lpstr>DOE Standard to replace  DOE Guide (G) 441.1</vt:lpstr>
      <vt:lpstr>Table of Contents (TOC)</vt:lpstr>
      <vt:lpstr>TOC cont.</vt:lpstr>
      <vt:lpstr>TOC cont.</vt:lpstr>
      <vt:lpstr>TOC cont.</vt:lpstr>
      <vt:lpstr>TOC cont.</vt:lpstr>
      <vt:lpstr>TOC cont.</vt:lpstr>
      <vt:lpstr>Questions?</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subject>Same as Title</dc:subject>
  <dc:creator>Authors Name here</dc:creator>
  <cp:keywords>key words or tags associated with the PPT</cp:keywords>
  <dc:description>Example:  
When converting slide to PDF avoid "Printing to PDF."  Instead  "Save as" to PDF.
Do not use text boxes for text.  Accessibility check will consider it an image or pic.
Repetitive images or decorative images place them at beginning under Slide Master and ensur eto place "alternate Text" for it.</dc:description>
  <cp:lastModifiedBy>Stewart, Mike</cp:lastModifiedBy>
  <cp:revision>88</cp:revision>
  <dcterms:created xsi:type="dcterms:W3CDTF">2014-06-16T14:14:15Z</dcterms:created>
  <dcterms:modified xsi:type="dcterms:W3CDTF">2021-10-01T11:53:25Z</dcterms:modified>
  <cp:category>i.e Safety, Health Physics, music, biology</cp:category>
  <cp:contentStatus>Draft</cp:contentStatus>
</cp:coreProperties>
</file>