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9"/>
  </p:notesMasterIdLst>
  <p:sldIdLst>
    <p:sldId id="277" r:id="rId5"/>
    <p:sldId id="472" r:id="rId6"/>
    <p:sldId id="538" r:id="rId7"/>
    <p:sldId id="488" r:id="rId8"/>
    <p:sldId id="778" r:id="rId9"/>
    <p:sldId id="484" r:id="rId10"/>
    <p:sldId id="549" r:id="rId11"/>
    <p:sldId id="746" r:id="rId12"/>
    <p:sldId id="636" r:id="rId13"/>
    <p:sldId id="632" r:id="rId14"/>
    <p:sldId id="702" r:id="rId15"/>
    <p:sldId id="737" r:id="rId16"/>
    <p:sldId id="521" r:id="rId17"/>
    <p:sldId id="524" r:id="rId18"/>
    <p:sldId id="525" r:id="rId19"/>
    <p:sldId id="528" r:id="rId20"/>
    <p:sldId id="756" r:id="rId21"/>
    <p:sldId id="738" r:id="rId22"/>
    <p:sldId id="552" r:id="rId23"/>
    <p:sldId id="556" r:id="rId24"/>
    <p:sldId id="555" r:id="rId25"/>
    <p:sldId id="557" r:id="rId26"/>
    <p:sldId id="500" r:id="rId27"/>
    <p:sldId id="759" r:id="rId28"/>
    <p:sldId id="546" r:id="rId29"/>
    <p:sldId id="371" r:id="rId30"/>
    <p:sldId id="757" r:id="rId31"/>
    <p:sldId id="558" r:id="rId32"/>
    <p:sldId id="409" r:id="rId33"/>
    <p:sldId id="384" r:id="rId34"/>
    <p:sldId id="760" r:id="rId35"/>
    <p:sldId id="761" r:id="rId36"/>
    <p:sldId id="758" r:id="rId37"/>
    <p:sldId id="541" r:id="rId3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292"/>
    <a:srgbClr val="00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118" autoAdjust="0"/>
    <p:restoredTop sz="95246" autoAdjust="0"/>
  </p:normalViewPr>
  <p:slideViewPr>
    <p:cSldViewPr>
      <p:cViewPr varScale="1">
        <p:scale>
          <a:sx n="58" d="100"/>
          <a:sy n="58" d="100"/>
        </p:scale>
        <p:origin x="6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D&amp;D Recycling Progress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Summary!$W$36</c:f>
              <c:strCache>
                <c:ptCount val="1"/>
                <c:pt idx="0">
                  <c:v>Tons</c:v>
                </c:pt>
              </c:strCache>
            </c:strRef>
          </c:tx>
          <c:invertIfNegative val="0"/>
          <c:cat>
            <c:strRef>
              <c:f>Summary!$V$37:$V$46</c:f>
              <c:strCache>
                <c:ptCount val="10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  <c:pt idx="8">
                  <c:v>FY2019</c:v>
                </c:pt>
                <c:pt idx="9">
                  <c:v>FY2020</c:v>
                </c:pt>
              </c:strCache>
            </c:strRef>
          </c:cat>
          <c:val>
            <c:numRef>
              <c:f>Summary!$W$37:$W$46</c:f>
              <c:numCache>
                <c:formatCode>0</c:formatCode>
                <c:ptCount val="10"/>
                <c:pt idx="0">
                  <c:v>16.063000000000002</c:v>
                </c:pt>
                <c:pt idx="1">
                  <c:v>115.07000000000001</c:v>
                </c:pt>
                <c:pt idx="2">
                  <c:v>1506.9319999999998</c:v>
                </c:pt>
                <c:pt idx="3">
                  <c:v>2621.51</c:v>
                </c:pt>
                <c:pt idx="4">
                  <c:v>3419.8044237848071</c:v>
                </c:pt>
                <c:pt idx="5">
                  <c:v>3847.0239237848073</c:v>
                </c:pt>
                <c:pt idx="6">
                  <c:v>4393.1334237848068</c:v>
                </c:pt>
                <c:pt idx="7">
                  <c:v>4473</c:v>
                </c:pt>
                <c:pt idx="8">
                  <c:v>4513</c:v>
                </c:pt>
                <c:pt idx="9">
                  <c:v>4705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7-46A6-8062-E01EB5186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297712"/>
        <c:axId val="2085795136"/>
      </c:barChart>
      <c:lineChart>
        <c:grouping val="standard"/>
        <c:varyColors val="0"/>
        <c:ser>
          <c:idx val="1"/>
          <c:order val="1"/>
          <c:tx>
            <c:strRef>
              <c:f>Summary!$X$36</c:f>
              <c:strCache>
                <c:ptCount val="1"/>
                <c:pt idx="0">
                  <c:v>Value</c:v>
                </c:pt>
              </c:strCache>
            </c:strRef>
          </c:tx>
          <c:cat>
            <c:strRef>
              <c:f>Summary!$V$37:$V$46</c:f>
              <c:strCache>
                <c:ptCount val="10"/>
                <c:pt idx="0">
                  <c:v>FY2011</c:v>
                </c:pt>
                <c:pt idx="1">
                  <c:v>FY2012</c:v>
                </c:pt>
                <c:pt idx="2">
                  <c:v>FY2013</c:v>
                </c:pt>
                <c:pt idx="3">
                  <c:v>FY2014</c:v>
                </c:pt>
                <c:pt idx="4">
                  <c:v>FY2015</c:v>
                </c:pt>
                <c:pt idx="5">
                  <c:v>FY2016</c:v>
                </c:pt>
                <c:pt idx="6">
                  <c:v>FY2017</c:v>
                </c:pt>
                <c:pt idx="7">
                  <c:v>FY2018</c:v>
                </c:pt>
                <c:pt idx="8">
                  <c:v>FY2019</c:v>
                </c:pt>
                <c:pt idx="9">
                  <c:v>FY2020</c:v>
                </c:pt>
              </c:strCache>
            </c:strRef>
          </c:cat>
          <c:val>
            <c:numRef>
              <c:f>Summary!$X$37:$X$46</c:f>
              <c:numCache>
                <c:formatCode>0</c:formatCode>
                <c:ptCount val="10"/>
                <c:pt idx="0">
                  <c:v>23.988526</c:v>
                </c:pt>
                <c:pt idx="1">
                  <c:v>201.69590200000002</c:v>
                </c:pt>
                <c:pt idx="2">
                  <c:v>930.86403400000017</c:v>
                </c:pt>
                <c:pt idx="3">
                  <c:v>1293.5396146</c:v>
                </c:pt>
                <c:pt idx="4">
                  <c:v>1459.0817933350636</c:v>
                </c:pt>
                <c:pt idx="5">
                  <c:v>1641.4111831350635</c:v>
                </c:pt>
                <c:pt idx="6">
                  <c:v>2052.6846891350638</c:v>
                </c:pt>
                <c:pt idx="7">
                  <c:v>2162</c:v>
                </c:pt>
                <c:pt idx="8">
                  <c:v>2166</c:v>
                </c:pt>
                <c:pt idx="9">
                  <c:v>2223.6999999999998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77-46A6-8062-E01EB5186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955184"/>
        <c:axId val="2085798192"/>
      </c:lineChart>
      <c:catAx>
        <c:axId val="-2088297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85795136"/>
        <c:crosses val="autoZero"/>
        <c:auto val="1"/>
        <c:lblAlgn val="ctr"/>
        <c:lblOffset val="100"/>
        <c:noMultiLvlLbl val="0"/>
      </c:catAx>
      <c:valAx>
        <c:axId val="20857951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Tons Recycled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-2088297712"/>
        <c:crosses val="autoZero"/>
        <c:crossBetween val="between"/>
      </c:valAx>
      <c:valAx>
        <c:axId val="20857981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$K Revenues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-2117955184"/>
        <c:crosses val="max"/>
        <c:crossBetween val="between"/>
      </c:valAx>
      <c:catAx>
        <c:axId val="-211795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57981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Distribution</a:t>
            </a:r>
            <a:r>
              <a:rPr lang="en-US" baseline="0"/>
              <a:t> by Commodity Type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'By Commodity Type'!$Q$5</c:f>
              <c:strCache>
                <c:ptCount val="1"/>
                <c:pt idx="0">
                  <c:v>Grand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E-4829-AAC4-D397A82B0C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E-4829-AAC4-D397A82B0C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7E-4829-AAC4-D397A82B0C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7E-4829-AAC4-D397A82B0C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7E-4829-AAC4-D397A82B0C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7E-4829-AAC4-D397A82B0C2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87E-4829-AAC4-D397A82B0C2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87E-4829-AAC4-D397A82B0C2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87E-4829-AAC4-D397A82B0C2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87E-4829-AAC4-D397A82B0C2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87E-4829-AAC4-D397A82B0C2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87E-4829-AAC4-D397A82B0C2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87E-4829-AAC4-D397A82B0C2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87E-4829-AAC4-D397A82B0C2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87E-4829-AAC4-D397A82B0C21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'By Commodity Type'!$P$6:$P$20</c:f>
              <c:strCache>
                <c:ptCount val="15"/>
                <c:pt idx="0">
                  <c:v>Aluminum Coaxial</c:v>
                </c:pt>
                <c:pt idx="1">
                  <c:v>Aluminum Wire</c:v>
                </c:pt>
                <c:pt idx="2">
                  <c:v>Aluminum Cable</c:v>
                </c:pt>
                <c:pt idx="3">
                  <c:v>Oversize Steel</c:v>
                </c:pt>
                <c:pt idx="4">
                  <c:v>Insulated Copper Pipe</c:v>
                </c:pt>
                <c:pt idx="5">
                  <c:v>Anocast</c:v>
                </c:pt>
                <c:pt idx="6">
                  <c:v>Copper</c:v>
                </c:pt>
                <c:pt idx="7">
                  <c:v>Stainless</c:v>
                </c:pt>
                <c:pt idx="8">
                  <c:v>Lead</c:v>
                </c:pt>
                <c:pt idx="9">
                  <c:v>Brass</c:v>
                </c:pt>
                <c:pt idx="10">
                  <c:v>Copper Wire</c:v>
                </c:pt>
                <c:pt idx="11">
                  <c:v>Aluminum</c:v>
                </c:pt>
                <c:pt idx="12">
                  <c:v>Breakage</c:v>
                </c:pt>
                <c:pt idx="13">
                  <c:v>Heavy Steel</c:v>
                </c:pt>
                <c:pt idx="14">
                  <c:v>Steel</c:v>
                </c:pt>
              </c:strCache>
            </c:strRef>
          </c:cat>
          <c:val>
            <c:numRef>
              <c:f>'By Commodity Type'!$Q$6:$Q$20</c:f>
              <c:numCache>
                <c:formatCode>General</c:formatCode>
                <c:ptCount val="15"/>
                <c:pt idx="0">
                  <c:v>0.82</c:v>
                </c:pt>
                <c:pt idx="1">
                  <c:v>3.13</c:v>
                </c:pt>
                <c:pt idx="2">
                  <c:v>5.3584999999999976</c:v>
                </c:pt>
                <c:pt idx="3">
                  <c:v>18.527999999999999</c:v>
                </c:pt>
                <c:pt idx="4">
                  <c:v>19.151499999999999</c:v>
                </c:pt>
                <c:pt idx="5">
                  <c:v>19.898923784807049</c:v>
                </c:pt>
                <c:pt idx="6">
                  <c:v>53.090499999999999</c:v>
                </c:pt>
                <c:pt idx="7">
                  <c:v>64.163999999999973</c:v>
                </c:pt>
                <c:pt idx="8">
                  <c:v>71.043000000000006</c:v>
                </c:pt>
                <c:pt idx="9">
                  <c:v>92.237000000000023</c:v>
                </c:pt>
                <c:pt idx="10">
                  <c:v>133.797</c:v>
                </c:pt>
                <c:pt idx="11">
                  <c:v>167.94</c:v>
                </c:pt>
                <c:pt idx="12">
                  <c:v>211.10849999999999</c:v>
                </c:pt>
                <c:pt idx="13">
                  <c:v>515.19100000000003</c:v>
                </c:pt>
                <c:pt idx="14">
                  <c:v>2991.058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87E-4829-AAC4-D397A82B0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61AAFFB2-9C51-4000-8D53-B561ED7CB64B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37160C1A-40D4-496E-AD6F-2ED3EFB8C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0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Clearance: </a:t>
            </a:r>
            <a:r>
              <a:rPr lang="en-US" sz="1100" dirty="0"/>
              <a:t>Removal of personal property that contains or may contain residual radioactive material from DOE radiological control.</a:t>
            </a:r>
          </a:p>
          <a:p>
            <a:pPr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Release</a:t>
            </a:r>
            <a:r>
              <a:rPr lang="en-US" sz="1100" dirty="0"/>
              <a:t>: Process that material has gone through the clearance process and is released off-site or on-site from radiological control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Limit (DL): </a:t>
            </a:r>
            <a:r>
              <a:rPr lang="en-US" sz="1100" dirty="0"/>
              <a:t>The smallest amount of radioactivity (in pCi/g for volumetric radioactivity measurements, or </a:t>
            </a:r>
            <a:r>
              <a:rPr lang="en-US" sz="1100" dirty="0" err="1"/>
              <a:t>dpm</a:t>
            </a:r>
            <a:r>
              <a:rPr lang="en-US" sz="1100" dirty="0"/>
              <a:t> / 100 cm</a:t>
            </a:r>
            <a:r>
              <a:rPr lang="en-US" sz="1100" baseline="30000" dirty="0"/>
              <a:t>2</a:t>
            </a:r>
            <a:r>
              <a:rPr lang="en-US" sz="1100" dirty="0"/>
              <a:t> for surface contamination) that can be detected and quantified by a measurement method.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Threshold (DT): </a:t>
            </a:r>
            <a:r>
              <a:rPr lang="en-US" sz="1100" dirty="0"/>
              <a:t>The instrument signal level (in </a:t>
            </a:r>
            <a:r>
              <a:rPr lang="en-US" sz="1100" dirty="0" err="1"/>
              <a:t>cpm</a:t>
            </a:r>
            <a:r>
              <a:rPr lang="en-US" sz="1100" dirty="0"/>
              <a:t>, </a:t>
            </a:r>
            <a:r>
              <a:rPr lang="en-US" sz="1100" dirty="0" err="1"/>
              <a:t>μR</a:t>
            </a:r>
            <a:r>
              <a:rPr lang="en-US" sz="1100" dirty="0"/>
              <a:t>/h, etc.) associated with a determination that a measurement is different than background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Indistinguishable from Background (IFB): </a:t>
            </a:r>
            <a:r>
              <a:rPr lang="en-US" sz="1100" dirty="0"/>
              <a:t>The absence of detectable radioactivity, as determined by measurement methods.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Process Knowledge</a:t>
            </a:r>
            <a:r>
              <a:rPr lang="en-US" sz="1100" dirty="0"/>
              <a:t>: A collective, objective description of the physical, operational, administrative, and radiological conditions associated with material being considered for clearance such that a reasonable and defendable decision can be made regarding whether the material could or could not have become activated or contaminated.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03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93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BE224E-2F62-4B78-B176-045E4FC1D1E9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0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RevCom</a:t>
            </a:r>
            <a:r>
              <a:rPr lang="en-US" baseline="0" dirty="0"/>
              <a:t> in May 2015</a:t>
            </a:r>
          </a:p>
          <a:p>
            <a:endParaRPr lang="en-US" baseline="0" dirty="0"/>
          </a:p>
          <a:p>
            <a:r>
              <a:rPr lang="en-US" baseline="0" dirty="0"/>
              <a:t>70 pages </a:t>
            </a:r>
            <a:r>
              <a:rPr lang="en-US" baseline="0" dirty="0" err="1"/>
              <a:t>coveer</a:t>
            </a:r>
            <a:r>
              <a:rPr lang="en-US" baseline="0" dirty="0"/>
              <a:t> to cover ; 64 pages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7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Clearance: </a:t>
            </a:r>
            <a:r>
              <a:rPr lang="en-US" sz="1100" dirty="0"/>
              <a:t>Removal of personal property that contains or may contain residual radioactive material from DOE radiological control.</a:t>
            </a:r>
          </a:p>
          <a:p>
            <a:pPr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Release</a:t>
            </a:r>
            <a:r>
              <a:rPr lang="en-US" sz="1100" dirty="0"/>
              <a:t>: Process that material has gone through the clearance process and is released off-site or on-site from radiological control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Limit (DL): </a:t>
            </a:r>
            <a:r>
              <a:rPr lang="en-US" sz="1100" dirty="0"/>
              <a:t>The smallest amount of radioactivity (in pCi/g for volumetric radioactivity measurements, or </a:t>
            </a:r>
            <a:r>
              <a:rPr lang="en-US" sz="1100" dirty="0" err="1"/>
              <a:t>dpm</a:t>
            </a:r>
            <a:r>
              <a:rPr lang="en-US" sz="1100" dirty="0"/>
              <a:t> / 100 cm</a:t>
            </a:r>
            <a:r>
              <a:rPr lang="en-US" sz="1100" baseline="30000" dirty="0"/>
              <a:t>2</a:t>
            </a:r>
            <a:r>
              <a:rPr lang="en-US" sz="1100" dirty="0"/>
              <a:t> for surface contamination) that can be detected and quantified by a measurement method.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Detection Threshold (DT): </a:t>
            </a:r>
            <a:r>
              <a:rPr lang="en-US" sz="1100" dirty="0"/>
              <a:t>The instrument signal level (in </a:t>
            </a:r>
            <a:r>
              <a:rPr lang="en-US" sz="1100" dirty="0" err="1"/>
              <a:t>cpm</a:t>
            </a:r>
            <a:r>
              <a:rPr lang="en-US" sz="1100" dirty="0"/>
              <a:t>, </a:t>
            </a:r>
            <a:r>
              <a:rPr lang="en-US" sz="1100" dirty="0" err="1"/>
              <a:t>μR</a:t>
            </a:r>
            <a:r>
              <a:rPr lang="en-US" sz="1100" dirty="0"/>
              <a:t>/h, etc.) associated with a determination that a measurement is different than background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Indistinguishable from Background (IFB): </a:t>
            </a:r>
            <a:r>
              <a:rPr lang="en-US" sz="1100" dirty="0"/>
              <a:t>The absence of detectable radioactivity, as determined by measurement methods. </a:t>
            </a:r>
          </a:p>
          <a:p>
            <a:pPr marL="328087" indent="-328087">
              <a:spcBef>
                <a:spcPts val="574"/>
              </a:spcBef>
              <a:buFont typeface="Arial" panose="020B0604020202020204" pitchFamily="34" charset="0"/>
              <a:buChar char="•"/>
              <a:defRPr/>
            </a:pPr>
            <a:r>
              <a:rPr lang="en-US" sz="1100" u="sng" dirty="0"/>
              <a:t>Process Knowledge</a:t>
            </a:r>
            <a:r>
              <a:rPr lang="en-US" sz="1100" dirty="0"/>
              <a:t>: A collective, objective description of the physical, operational, administrative, and radiological conditions associated with material being considered for clearance such that a reasonable and defendable decision can be made regarding whether the material could or could not have become activated or contaminated.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7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378"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Steel/iron , concrete (with attached metal),  aluminum,  copper , wire, electronics</a:t>
            </a:r>
          </a:p>
          <a:p>
            <a:pPr marL="51378"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Covered-storage capacity for larger objects is exhausted. The excess items are being stored outdoors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9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378"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Steel/iron , concrete (with attached metal),  aluminum,  copper , wire, electronics</a:t>
            </a:r>
          </a:p>
          <a:p>
            <a:pPr marL="51378">
              <a:spcBef>
                <a:spcPct val="50000"/>
              </a:spcBef>
              <a:defRPr/>
            </a:pPr>
            <a:r>
              <a:rPr lang="en-US" dirty="0">
                <a:ea typeface="+mn-ea"/>
                <a:cs typeface="+mn-cs"/>
              </a:rPr>
              <a:t>Covered-storage capacity for larger objects is exhausted. The excess items are being stored outdoors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 rtl="0" eaLnBrk="1" fontAlgn="b" latinLnBrk="0" hangingPunct="1"/>
            <a:r>
              <a:rPr lang="en-US" sz="1100" b="1" dirty="0"/>
              <a:t>3528 tons ,</a:t>
            </a:r>
            <a:r>
              <a:rPr lang="en-US" sz="1100" dirty="0"/>
              <a:t> </a:t>
            </a:r>
            <a:r>
              <a:rPr lang="en-US" sz="1100" b="1" dirty="0"/>
              <a:t>$1,479,318 loads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0C1A-40D4-496E-AD6F-2ED3EFB8C77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8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693"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BE224E-2F62-4B78-B176-045E4FC1D1E9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44" indent="-28901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068" indent="-2312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495" indent="-2312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923" indent="-2312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350" indent="-231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778" indent="-231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205" indent="-231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632" indent="-231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DA3CD9-8C89-46F1-A98B-BF35C7623070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0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0EE87D8-200E-48E2-8887-BCF601D44C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285E2D5A-534E-48B8-B4C8-007927934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g,n and g,p and g,np and g,spallation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E4DDCD25-3BB4-479D-A18C-672D7AC46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4C4D82-4B98-46CE-A89F-E372D98D9852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34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6197600"/>
            <a:ext cx="22748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9732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2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10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1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87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2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796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18251"/>
            <a:ext cx="426882" cy="539750"/>
          </a:xfrm>
        </p:spPr>
        <p:txBody>
          <a:bodyPr/>
          <a:lstStyle>
            <a:lvl1pPr>
              <a:defRPr sz="1200" b="1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1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6197600"/>
            <a:ext cx="22748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450"/>
            <a:ext cx="19732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13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83322-FDAF-4CE9-9E61-A51D4E1288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3D930-C682-4EEC-B10F-47D041E7F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1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  <a:endParaRPr lang="en-CA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  <a:endParaRPr lang="en-CA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7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8685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  <a:endParaRPr lang="en-CA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5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lIns="432000" rtlCol="0">
            <a:normAutofit/>
          </a:bodyPr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  <a:endParaRPr lang="en-CA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401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9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5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48663" y="-47625"/>
            <a:ext cx="1371600" cy="476250"/>
          </a:xfrm>
        </p:spPr>
        <p:txBody>
          <a:bodyPr/>
          <a:lstStyle>
            <a:lvl1pPr>
              <a:defRPr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9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950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2438" y="128588"/>
            <a:ext cx="8102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1668463"/>
            <a:ext cx="810895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088" y="6543675"/>
            <a:ext cx="4125912" cy="3143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0"/>
            <a:ext cx="319088" cy="539750"/>
          </a:xfrm>
          <a:prstGeom prst="rect">
            <a:avLst/>
          </a:prstGeom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lvl1pPr>
              <a:defRPr sz="700">
                <a:cs typeface="Arial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83" r:id="rId7"/>
    <p:sldLayoutId id="2147483684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86" r:id="rId14"/>
    <p:sldLayoutId id="214748368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Clr>
          <a:schemeClr val="tx1"/>
        </a:buClr>
        <a:buFont typeface="Arial" charset="0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79388" indent="-179388" algn="l" rtl="0" eaLnBrk="1" fontAlgn="base" hangingPunct="1">
        <a:lnSpc>
          <a:spcPct val="120000"/>
        </a:lnSpc>
        <a:spcBef>
          <a:spcPts val="80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50323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82708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150938" indent="-1793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Arial" charset="0"/>
        <a:buChar char="-"/>
        <a:defRPr sz="16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56F11C0-A0B4-43CC-8B5E-7132F0542673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600" y="152400"/>
            <a:ext cx="4953000" cy="346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0F2D90-B968-42EC-AC17-E3E5731B2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555498"/>
            <a:ext cx="3810000" cy="2340102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SLAC Accelerator Material Clearance Program and Experience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FE1913-D3FF-41D4-B37D-A3520AD16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3886200"/>
            <a:ext cx="7696200" cy="234010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James Liu*, Jim Allan, Ryan Ford, Ludo Nicolas, Olga Ligeti, Sayed Rokni, and Henry Tran</a:t>
            </a:r>
          </a:p>
          <a:p>
            <a:pPr algn="ctr"/>
            <a:r>
              <a:rPr lang="en-US" sz="1800" dirty="0"/>
              <a:t>Radiation Protection Department, </a:t>
            </a:r>
          </a:p>
          <a:p>
            <a:pPr algn="ctr"/>
            <a:r>
              <a:rPr lang="en-US" sz="1800" dirty="0"/>
              <a:t>SLAC National Accelerator Laboratory, Menlo Park, CA 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sz="1800" b="1" i="1" dirty="0"/>
              <a:t>DOE Accelerator Safety Workshop, October 4-7, 2021</a:t>
            </a:r>
          </a:p>
        </p:txBody>
      </p:sp>
    </p:spTree>
    <p:extLst>
      <p:ext uri="{BB962C8B-B14F-4D97-AF65-F5344CB8AC3E}">
        <p14:creationId xmlns:p14="http://schemas.microsoft.com/office/powerpoint/2010/main" val="145473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8769"/>
            <a:ext cx="8548688" cy="639762"/>
          </a:xfrm>
        </p:spPr>
        <p:txBody>
          <a:bodyPr anchor="ctr"/>
          <a:lstStyle/>
          <a:p>
            <a:r>
              <a:rPr lang="en-US" altLang="en-US" dirty="0"/>
              <a:t>Technical Basis for Clearance Measurements</a:t>
            </a:r>
            <a:endParaRPr lang="en-US" dirty="0">
              <a:latin typeface="Arial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381000" y="1524000"/>
            <a:ext cx="8229600" cy="3886200"/>
          </a:xfrm>
        </p:spPr>
        <p:txBody>
          <a:bodyPr/>
          <a:lstStyle/>
          <a:p>
            <a:pPr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Radionuclides that are difficult to detect are generally accompanied by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solidFill>
                  <a:srgbClr val="008000"/>
                </a:solidFill>
                <a:latin typeface="+mn-lt"/>
              </a:rPr>
              <a:t>proxy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radionuclides that can easily </a:t>
            </a:r>
            <a:r>
              <a:rPr lang="en-US" altLang="ja-JP" sz="2000" dirty="0"/>
              <a:t>be </a:t>
            </a:r>
            <a:r>
              <a:rPr lang="en-US" altLang="ja-JP" sz="2000" dirty="0">
                <a:latin typeface="+mn-lt"/>
              </a:rPr>
              <a:t>measured.</a:t>
            </a:r>
          </a:p>
          <a:p>
            <a:pPr marL="8469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charset="0"/>
              </a:rPr>
              <a:t>This supports measurements for proxy radionuclides only.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marL="342900" indent="-36576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Induced activity in an object is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 volumetric </a:t>
            </a:r>
            <a:r>
              <a:rPr lang="en-US" sz="2000" dirty="0">
                <a:latin typeface="+mn-lt"/>
              </a:rPr>
              <a:t>and presents its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maximum at/near the surface </a:t>
            </a:r>
            <a:r>
              <a:rPr lang="en-US" sz="2000" dirty="0">
                <a:latin typeface="+mn-lt"/>
              </a:rPr>
              <a:t>that faces beam loss points. </a:t>
            </a:r>
          </a:p>
          <a:p>
            <a:pPr marL="8469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charset="0"/>
              </a:rPr>
              <a:t>This supports measurements over the object’s surfaces.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marL="34290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Generally, </a:t>
            </a:r>
            <a:r>
              <a:rPr lang="en-US" sz="2000" dirty="0">
                <a:solidFill>
                  <a:srgbClr val="008000"/>
                </a:solidFill>
                <a:latin typeface="+mn-lt"/>
              </a:rPr>
              <a:t>alpha</a:t>
            </a:r>
            <a:r>
              <a:rPr lang="en-US" sz="2000" dirty="0">
                <a:latin typeface="+mn-lt"/>
              </a:rPr>
              <a:t> emitters are not produced.</a:t>
            </a:r>
          </a:p>
          <a:p>
            <a:pPr marL="846900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This justifies the measurements of beta-gamma radionuclides.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2000" dirty="0">
              <a:latin typeface="+mn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535690E-E27B-40CE-8562-1117072ED8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B5FB-AE1F-4AC5-9DAC-B87985280699}"/>
              </a:ext>
            </a:extLst>
          </p:cNvPr>
          <p:cNvSpPr txBox="1"/>
          <p:nvPr/>
        </p:nvSpPr>
        <p:spPr>
          <a:xfrm>
            <a:off x="762000" y="5222942"/>
            <a:ext cx="716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“SLAC Material Release Program Manual” SLAC RPD-010 is consistent with the DOE-STD-6004-2016.</a:t>
            </a:r>
          </a:p>
        </p:txBody>
      </p:sp>
    </p:spTree>
    <p:extLst>
      <p:ext uri="{BB962C8B-B14F-4D97-AF65-F5344CB8AC3E}">
        <p14:creationId xmlns:p14="http://schemas.microsoft.com/office/powerpoint/2010/main" val="6922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3871" y="361434"/>
            <a:ext cx="8516257" cy="457200"/>
          </a:xfrm>
        </p:spPr>
        <p:txBody>
          <a:bodyPr/>
          <a:lstStyle/>
          <a:p>
            <a:r>
              <a:rPr lang="en-US" dirty="0"/>
              <a:t>IFB Clearance Measurements at SLAC</a:t>
            </a:r>
            <a:endParaRPr lang="en-US" altLang="en-US" dirty="0"/>
          </a:p>
        </p:txBody>
      </p:sp>
      <p:graphicFrame>
        <p:nvGraphicFramePr>
          <p:cNvPr id="5" name="Table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735970"/>
              </p:ext>
            </p:extLst>
          </p:nvPr>
        </p:nvGraphicFramePr>
        <p:xfrm>
          <a:off x="239486" y="1371600"/>
          <a:ext cx="8534400" cy="4422029"/>
        </p:xfrm>
        <a:graphic>
          <a:graphicData uri="http://schemas.openxmlformats.org/drawingml/2006/table">
            <a:tbl>
              <a:tblPr/>
              <a:tblGrid>
                <a:gridCol w="151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Detectors &amp; Measurements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Detect Proxy Radionuclides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DT for Proxies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Basic Measurements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Surface Survey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Surface survey for gross beta-gamma counting rate using Ludlum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1”x1”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NaI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meter in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 fixed-point measurements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pCi/g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50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Confirmatory Measurements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(graded approach)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Field Gamma Spectrometry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Surface measurements using a portable gamma spectrometer for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gamma radionuclide in fixed-point measurements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pCi/g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Portal Gate Monitor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(for large batch)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Thermal Fisher Scientific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Radiation Portal Monitor TFS SGS-II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pCi/g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Laboratory HPGe Measurements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(as warranted)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Representative samples collected and counted using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HPGe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system with the environmental counting protocol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0.1 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312" y="5988735"/>
            <a:ext cx="8037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indent="-228600">
              <a:buFontTx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Detection Thresholds are quantified to be lower than the ANSI N13.12 SLs (3 </a:t>
            </a:r>
            <a:r>
              <a:rPr lang="en-US" altLang="en-US" dirty="0" err="1">
                <a:cs typeface="Times New Roman" panose="02020603050405020304" pitchFamily="18" charset="0"/>
              </a:rPr>
              <a:t>pCi</a:t>
            </a:r>
            <a:r>
              <a:rPr lang="en-US" altLang="en-US" dirty="0">
                <a:cs typeface="Times New Roman" panose="02020603050405020304" pitchFamily="18" charset="0"/>
              </a:rPr>
              <a:t>/g for proxy radionuclides).</a:t>
            </a:r>
            <a:endParaRPr lang="en-US" alt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AB2A55C-2C44-4B4D-AE53-0EE46CFB6A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11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457200"/>
          </a:xfrm>
        </p:spPr>
        <p:txBody>
          <a:bodyPr/>
          <a:lstStyle/>
          <a:p>
            <a:r>
              <a:rPr lang="en-US" altLang="en-US" dirty="0"/>
              <a:t>SLAC Instruments for Clearance Measurements </a:t>
            </a:r>
            <a:endParaRPr lang="en-US" altLang="en-US" b="0" dirty="0"/>
          </a:p>
        </p:txBody>
      </p:sp>
      <p:pic>
        <p:nvPicPr>
          <p:cNvPr id="9" name="Picture 57" descr="1C5233CE-5A56-4861-8DC7-DC14B1A878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7" y="1398020"/>
            <a:ext cx="280511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4"/>
          <a:stretch>
            <a:fillRect/>
          </a:stretch>
        </p:blipFill>
        <p:spPr>
          <a:xfrm>
            <a:off x="4309268" y="4038600"/>
            <a:ext cx="2943225" cy="2220912"/>
          </a:xfrm>
        </p:spPr>
      </p:pic>
      <p:pic>
        <p:nvPicPr>
          <p:cNvPr id="11" name="Picture 4" descr="V:\ESH\OHP\OHP Field Operations\Photos\PEP-II\2012\PC090802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89087"/>
            <a:ext cx="287496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8"/>
          <p:cNvSpPr txBox="1">
            <a:spLocks noChangeArrowheads="1"/>
          </p:cNvSpPr>
          <p:nvPr/>
        </p:nvSpPr>
        <p:spPr bwMode="auto">
          <a:xfrm>
            <a:off x="7315200" y="48006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Portal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Gate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Monitor</a:t>
            </a: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7312025" y="2144485"/>
            <a:ext cx="1589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Field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Gamma Spectrometer</a:t>
            </a:r>
          </a:p>
        </p:txBody>
      </p:sp>
      <p:sp>
        <p:nvSpPr>
          <p:cNvPr id="14" name="Text Box 58"/>
          <p:cNvSpPr txBox="1">
            <a:spLocks noChangeArrowheads="1"/>
          </p:cNvSpPr>
          <p:nvPr/>
        </p:nvSpPr>
        <p:spPr bwMode="auto">
          <a:xfrm>
            <a:off x="230414" y="5214370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Ludlum Model 2241 meter with </a:t>
            </a:r>
            <a:r>
              <a:rPr lang="en-US" altLang="en-US" sz="1800" u="sng" dirty="0"/>
              <a:t>1”x1” </a:t>
            </a:r>
            <a:r>
              <a:rPr lang="en-US" altLang="en-US" sz="1800" u="sng" dirty="0" err="1"/>
              <a:t>NaI</a:t>
            </a:r>
            <a:r>
              <a:rPr lang="en-US" altLang="en-US" sz="1800" u="sng" dirty="0"/>
              <a:t> </a:t>
            </a:r>
            <a:r>
              <a:rPr lang="en-US" altLang="en-US" sz="1800" dirty="0"/>
              <a:t>probe (DT &lt; 3 </a:t>
            </a:r>
            <a:r>
              <a:rPr lang="en-US" altLang="en-US" sz="1800" dirty="0" err="1"/>
              <a:t>pCi</a:t>
            </a:r>
            <a:r>
              <a:rPr lang="en-US" altLang="en-US" sz="1800" dirty="0"/>
              <a:t>/g)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Small-area </a:t>
            </a:r>
            <a:r>
              <a:rPr lang="en-US" altLang="en-US" sz="1800" u="sng" dirty="0"/>
              <a:t>GM pancake </a:t>
            </a:r>
            <a:r>
              <a:rPr lang="en-US" altLang="en-US" sz="1800" dirty="0"/>
              <a:t>probe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09495D-22E4-430A-9796-4784648058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12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338"/>
            <a:ext cx="8102600" cy="754062"/>
          </a:xfrm>
        </p:spPr>
        <p:txBody>
          <a:bodyPr/>
          <a:lstStyle/>
          <a:p>
            <a:r>
              <a:rPr lang="en-US" dirty="0"/>
              <a:t>SLAC Material Clearance Program and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61505"/>
            <a:ext cx="7754178" cy="555418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34D288-AB9B-4D44-ADFE-8CA8202B59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85BB36-7CE1-4468-BB32-3BC16B4D4D13}"/>
              </a:ext>
            </a:extLst>
          </p:cNvPr>
          <p:cNvSpPr/>
          <p:nvPr/>
        </p:nvSpPr>
        <p:spPr>
          <a:xfrm>
            <a:off x="609601" y="1261505"/>
            <a:ext cx="4267199" cy="1024495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8BEDB7-5B2A-4A38-9D11-CDF2A00A666A}"/>
              </a:ext>
            </a:extLst>
          </p:cNvPr>
          <p:cNvSpPr/>
          <p:nvPr/>
        </p:nvSpPr>
        <p:spPr>
          <a:xfrm>
            <a:off x="562681" y="2976487"/>
            <a:ext cx="4234542" cy="1524001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60AD71-E0E1-426C-BCE0-5207F2BA152F}"/>
              </a:ext>
            </a:extLst>
          </p:cNvPr>
          <p:cNvSpPr/>
          <p:nvPr/>
        </p:nvSpPr>
        <p:spPr>
          <a:xfrm flipH="1">
            <a:off x="5029198" y="1676400"/>
            <a:ext cx="1524002" cy="3276600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F12CCE-C878-424D-AB98-4451A4F63F80}"/>
              </a:ext>
            </a:extLst>
          </p:cNvPr>
          <p:cNvSpPr/>
          <p:nvPr/>
        </p:nvSpPr>
        <p:spPr>
          <a:xfrm flipH="1">
            <a:off x="6696488" y="2400298"/>
            <a:ext cx="1524002" cy="4297363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EC35B58-2739-4647-9D52-5AEF1B28B3C7}"/>
              </a:ext>
            </a:extLst>
          </p:cNvPr>
          <p:cNvSpPr/>
          <p:nvPr/>
        </p:nvSpPr>
        <p:spPr>
          <a:xfrm flipH="1">
            <a:off x="3867978" y="5181601"/>
            <a:ext cx="1161220" cy="1634094"/>
          </a:xfrm>
          <a:prstGeom prst="round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37" y="228600"/>
            <a:ext cx="8333763" cy="569912"/>
          </a:xfrm>
        </p:spPr>
        <p:txBody>
          <a:bodyPr/>
          <a:lstStyle/>
          <a:p>
            <a:r>
              <a:rPr lang="en-US" dirty="0"/>
              <a:t>Excess Metal Accumulated at SLAC </a:t>
            </a:r>
            <a:r>
              <a:rPr lang="en-US" dirty="0">
                <a:latin typeface="Arial" charset="0"/>
              </a:rPr>
              <a:t>(before clearance)</a:t>
            </a:r>
            <a:endParaRPr lang="en-US" dirty="0"/>
          </a:p>
        </p:txBody>
      </p:sp>
      <p:pic>
        <p:nvPicPr>
          <p:cNvPr id="5" name="Picture 2" descr="V:\ESH\RP\clean-up D&amp;D\D&amp;D Project Concrete and Metals\Fieldwork\Sector 10\2013-04-03 11.19.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069080"/>
            <a:ext cx="3331782" cy="25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DCIM\120___12\IMG_0040.JPG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899" y="1402121"/>
            <a:ext cx="386247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yanford\Pictures\DSCN0198.JP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9080"/>
            <a:ext cx="485109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stallationToDec06CM 412">
            <a:extLst>
              <a:ext uri="{FF2B5EF4-FFF2-40B4-BE49-F238E27FC236}">
                <a16:creationId xmlns:a16="http://schemas.microsoft.com/office/drawing/2014/main" id="{8A2D3079-3675-4141-98C4-23C49CBD7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849" y="1328009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8C46E6F-0A40-4A62-ADDE-326610F3AC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Text Box 58">
            <a:extLst>
              <a:ext uri="{FF2B5EF4-FFF2-40B4-BE49-F238E27FC236}">
                <a16:creationId xmlns:a16="http://schemas.microsoft.com/office/drawing/2014/main" id="{23E86B8A-3B8E-411F-9356-69177846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37" y="1752600"/>
            <a:ext cx="10612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Old IR2 with 3-story-high </a:t>
            </a:r>
            <a:r>
              <a:rPr lang="en-US" altLang="en-US" sz="1800" dirty="0" err="1"/>
              <a:t>BaBar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724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 preferRelativeResize="0"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601" y="4069080"/>
            <a:ext cx="3328416" cy="2560320"/>
          </a:xfrm>
          <a:prstGeom prst="rect">
            <a:avLst/>
          </a:prstGeom>
        </p:spPr>
      </p:pic>
      <p:pic>
        <p:nvPicPr>
          <p:cNvPr id="12" name="Picture 2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16313"/>
          <a:stretch/>
        </p:blipFill>
        <p:spPr bwMode="auto">
          <a:xfrm>
            <a:off x="152400" y="4069080"/>
            <a:ext cx="4855464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ryanford\Pictures\DSCN0194.JPG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56" y="1440873"/>
            <a:ext cx="385876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16170"/>
            <a:ext cx="8102600" cy="569912"/>
          </a:xfrm>
        </p:spPr>
        <p:txBody>
          <a:bodyPr/>
          <a:lstStyle/>
          <a:p>
            <a:r>
              <a:rPr lang="en-US" dirty="0"/>
              <a:t>Excess Metal at SLAC </a:t>
            </a:r>
            <a:r>
              <a:rPr lang="en-US" dirty="0">
                <a:latin typeface="Arial" charset="0"/>
              </a:rPr>
              <a:t>(after clearance since 2011)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AE6396A-2684-4F80-B7DD-CCFD7E7BE8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15</a:t>
            </a:fld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3" name="Picture 2" descr="Image result for slac lsst">
            <a:extLst>
              <a:ext uri="{FF2B5EF4-FFF2-40B4-BE49-F238E27FC236}">
                <a16:creationId xmlns:a16="http://schemas.microsoft.com/office/drawing/2014/main" id="{921FDB59-429E-4A33-9374-1D7AF569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4971"/>
            <a:ext cx="3897110" cy="21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8">
            <a:extLst>
              <a:ext uri="{FF2B5EF4-FFF2-40B4-BE49-F238E27FC236}">
                <a16:creationId xmlns:a16="http://schemas.microsoft.com/office/drawing/2014/main" id="{5265642E-EEF8-44A1-A511-738793148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9423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New IR2 space for LSST</a:t>
            </a:r>
          </a:p>
        </p:txBody>
      </p:sp>
    </p:spTree>
    <p:extLst>
      <p:ext uri="{BB962C8B-B14F-4D97-AF65-F5344CB8AC3E}">
        <p14:creationId xmlns:p14="http://schemas.microsoft.com/office/powerpoint/2010/main" val="35660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431" y="32657"/>
            <a:ext cx="8102600" cy="754062"/>
          </a:xfrm>
        </p:spPr>
        <p:txBody>
          <a:bodyPr/>
          <a:lstStyle/>
          <a:p>
            <a:r>
              <a:rPr lang="en-US" dirty="0"/>
              <a:t>SLAC Metal Recycle by Weight and Revenue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E312664-4872-403E-9184-A8D224AE4D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16</a:t>
            </a:fld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62F9234-8EFF-49A8-AD02-BF6D3ECB3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64224"/>
              </p:ext>
            </p:extLst>
          </p:nvPr>
        </p:nvGraphicFramePr>
        <p:xfrm>
          <a:off x="517525" y="1524000"/>
          <a:ext cx="810895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CC5D16-C86C-42FE-9A02-70E2FAFCC12D}"/>
              </a:ext>
            </a:extLst>
          </p:cNvPr>
          <p:cNvSpPr/>
          <p:nvPr/>
        </p:nvSpPr>
        <p:spPr>
          <a:xfrm>
            <a:off x="7162800" y="5334001"/>
            <a:ext cx="1143000" cy="984249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754062"/>
          </a:xfrm>
        </p:spPr>
        <p:txBody>
          <a:bodyPr/>
          <a:lstStyle/>
          <a:p>
            <a:r>
              <a:rPr lang="en-US" dirty="0"/>
              <a:t>SLAC Metal Recycle by Commodity Type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2FD5AA-DCAE-4387-B2BC-60C8C44A4D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17</a:t>
            </a:fld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F9069AF-94F8-4C7E-A235-7C8946B2E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63154"/>
              </p:ext>
            </p:extLst>
          </p:nvPr>
        </p:nvGraphicFramePr>
        <p:xfrm>
          <a:off x="420688" y="1371600"/>
          <a:ext cx="8108950" cy="506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454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1625" y="200025"/>
            <a:ext cx="8080375" cy="638175"/>
          </a:xfrm>
        </p:spPr>
        <p:txBody>
          <a:bodyPr/>
          <a:lstStyle/>
          <a:p>
            <a:r>
              <a:rPr lang="en-US" altLang="en-US" dirty="0"/>
              <a:t>Clearance for Lead</a:t>
            </a:r>
          </a:p>
        </p:txBody>
      </p:sp>
      <p:sp>
        <p:nvSpPr>
          <p:cNvPr id="12293" name="Rectangle 18"/>
          <p:cNvSpPr>
            <a:spLocks noChangeArrowheads="1"/>
          </p:cNvSpPr>
          <p:nvPr/>
        </p:nvSpPr>
        <p:spPr bwMode="auto">
          <a:xfrm>
            <a:off x="173428" y="1346537"/>
            <a:ext cx="87414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Lead is a common shielding material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Can be a mixed waste (radioactive and hazardous)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77F30FB-4316-49AD-A136-129021A4FA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18</a:t>
            </a:fld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48FBB719-838E-4239-8E28-0A76F03D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4" y="2315912"/>
            <a:ext cx="5344328" cy="44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9A47F302-A4FC-4EE5-A8A4-B958302F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612885"/>
            <a:ext cx="28878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000" dirty="0"/>
              <a:t>As expected, FLUKA evaluation shows that </a:t>
            </a:r>
            <a:r>
              <a:rPr lang="en-US" altLang="en-US" sz="2000" dirty="0">
                <a:solidFill>
                  <a:srgbClr val="C00000"/>
                </a:solidFill>
              </a:rPr>
              <a:t>Tl-204</a:t>
            </a:r>
            <a:r>
              <a:rPr lang="en-US" altLang="en-US" sz="2000" dirty="0"/>
              <a:t> (pure beta emitter; 3.8-yr) may dominate the induced radioactivity in lead.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0F8B0F8B-2369-444F-A0B0-307CF7DE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713" y="3121025"/>
            <a:ext cx="69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Tl-202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FFB0BAE2-8323-480F-85DC-408F74335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3620853"/>
            <a:ext cx="996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00000"/>
                </a:solidFill>
              </a:rPr>
              <a:t>Tl-204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1D2E4AF1-E3A5-4E5B-9C86-CAF7162C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243902"/>
            <a:ext cx="703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Bi-207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30E5FC0F-C229-44EC-93D7-6742DEEAC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554" y="4042568"/>
            <a:ext cx="701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Bi-206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BC6931C6-08EA-4878-A7D2-E7F1B9792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872" y="4080125"/>
            <a:ext cx="70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Bi-205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7F62A7F4-89C4-477C-A3A1-181339B14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243" y="4734872"/>
            <a:ext cx="3024485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00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Clearance measurements for lead need to consider Tl-204.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79D16C45-D42F-43E7-9DDD-969FD261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27" y="4080125"/>
            <a:ext cx="6871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600" b="1" dirty="0"/>
              <a:t>A/SL</a:t>
            </a:r>
          </a:p>
        </p:txBody>
      </p:sp>
    </p:spTree>
    <p:extLst>
      <p:ext uri="{BB962C8B-B14F-4D97-AF65-F5344CB8AC3E}">
        <p14:creationId xmlns:p14="http://schemas.microsoft.com/office/powerpoint/2010/main" val="33925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Clearance Measurements at SLAC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58918" y="1361974"/>
            <a:ext cx="8470024" cy="357274"/>
          </a:xfrm>
        </p:spPr>
        <p:txBody>
          <a:bodyPr/>
          <a:lstStyle/>
          <a:p>
            <a:pPr marL="228600" indent="-22860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70C0"/>
                </a:solidFill>
              </a:rPr>
              <a:t>The small GM probe is insufficient to measure Tl-204 betas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33E4C-27F4-4B85-851D-9616D59395AD}"/>
              </a:ext>
            </a:extLst>
          </p:cNvPr>
          <p:cNvSpPr txBox="1"/>
          <p:nvPr/>
        </p:nvSpPr>
        <p:spPr>
          <a:xfrm>
            <a:off x="258918" y="6051406"/>
            <a:ext cx="7513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RP Note 17-11: “</a:t>
            </a:r>
            <a:r>
              <a:rPr lang="en-US" sz="1800" i="1" dirty="0"/>
              <a:t>Technical Basis and Measurement Methods for Radiological Clearance and Release of Lead at SLAC”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69AA718-FE15-47F8-B53C-8E87EC058073}"/>
              </a:ext>
            </a:extLst>
          </p:cNvPr>
          <p:cNvSpPr txBox="1">
            <a:spLocks/>
          </p:cNvSpPr>
          <p:nvPr/>
        </p:nvSpPr>
        <p:spPr bwMode="auto">
          <a:xfrm>
            <a:off x="228600" y="5510126"/>
            <a:ext cx="8504082" cy="3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rgbClr val="981E32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</a:rPr>
              <a:t>Also scan-survey using Ludlum 44-2 </a:t>
            </a:r>
            <a:r>
              <a:rPr lang="en-US" sz="2000" dirty="0" err="1">
                <a:solidFill>
                  <a:srgbClr val="7030A0"/>
                </a:solidFill>
              </a:rPr>
              <a:t>NaI</a:t>
            </a:r>
            <a:r>
              <a:rPr lang="en-US" sz="2000" dirty="0">
                <a:solidFill>
                  <a:srgbClr val="7030A0"/>
                </a:solidFill>
              </a:rPr>
              <a:t> meter for gamma radionuclides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2" descr="http://cdn2.hubspot.net/hub/178996/file-20552687-jpg/images/m44-9-oct20-08a.jpg">
            <a:extLst>
              <a:ext uri="{FF2B5EF4-FFF2-40B4-BE49-F238E27FC236}">
                <a16:creationId xmlns:a16="http://schemas.microsoft.com/office/drawing/2014/main" id="{1200F8BB-2E96-4A0C-B6E3-F15ABD99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1" y="3115217"/>
            <a:ext cx="1893795" cy="14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ludlums.com/images/stories/virtuemart/product/m44-94_face.png">
            <a:extLst>
              <a:ext uri="{FF2B5EF4-FFF2-40B4-BE49-F238E27FC236}">
                <a16:creationId xmlns:a16="http://schemas.microsoft.com/office/drawing/2014/main" id="{9029526E-EC3B-4EF7-8453-EEA5A07D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123">
            <a:off x="3964592" y="2856078"/>
            <a:ext cx="2421349" cy="184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899F0BF9-B075-47AB-9BA3-98408A904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31" y="4373586"/>
            <a:ext cx="25802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70C0"/>
                </a:solidFill>
              </a:rPr>
              <a:t>Ludlum 44-9 GM Probe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70C0"/>
                </a:solidFill>
              </a:rPr>
              <a:t>15.5 cm</a:t>
            </a:r>
            <a:r>
              <a:rPr lang="en-US" altLang="en-US" sz="1600" baseline="30000" dirty="0">
                <a:solidFill>
                  <a:srgbClr val="0070C0"/>
                </a:solidFill>
              </a:rPr>
              <a:t>2</a:t>
            </a:r>
            <a:r>
              <a:rPr lang="en-US" altLang="en-US" sz="1600" dirty="0">
                <a:solidFill>
                  <a:srgbClr val="0070C0"/>
                </a:solidFill>
              </a:rPr>
              <a:t> active area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16D9DF-C47D-43AE-9D21-1F9A1F9AEEA1}"/>
              </a:ext>
            </a:extLst>
          </p:cNvPr>
          <p:cNvSpPr txBox="1"/>
          <p:nvPr/>
        </p:nvSpPr>
        <p:spPr>
          <a:xfrm>
            <a:off x="3806915" y="4403269"/>
            <a:ext cx="2898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altLang="en-US" sz="1800" dirty="0"/>
              <a:t>Ludlum Model 44-94 with 4 small GM probes</a:t>
            </a:r>
          </a:p>
        </p:txBody>
      </p:sp>
      <p:pic>
        <p:nvPicPr>
          <p:cNvPr id="15" name="Picture 10" descr="C:\Users\james\Desktop\Large Area GM.JPG">
            <a:extLst>
              <a:ext uri="{FF2B5EF4-FFF2-40B4-BE49-F238E27FC236}">
                <a16:creationId xmlns:a16="http://schemas.microsoft.com/office/drawing/2014/main" id="{0E9DA960-C587-48CE-A304-C596834A9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33" y="2681110"/>
            <a:ext cx="2103967" cy="28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57B6E54-F7B4-4325-94AB-8BF46DB9767B}"/>
              </a:ext>
            </a:extLst>
          </p:cNvPr>
          <p:cNvSpPr txBox="1">
            <a:spLocks/>
          </p:cNvSpPr>
          <p:nvPr/>
        </p:nvSpPr>
        <p:spPr bwMode="auto">
          <a:xfrm>
            <a:off x="245327" y="1676400"/>
            <a:ext cx="8470024" cy="37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rgbClr val="981E32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IFB measurements using a large-area GM (1-min static on contact)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B4B1F30-3825-4B85-B507-448D09A45C64}"/>
              </a:ext>
            </a:extLst>
          </p:cNvPr>
          <p:cNvSpPr txBox="1">
            <a:spLocks/>
          </p:cNvSpPr>
          <p:nvPr/>
        </p:nvSpPr>
        <p:spPr>
          <a:xfrm>
            <a:off x="8555038" y="6318250"/>
            <a:ext cx="359804" cy="539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19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DD2DB8F-BCEA-4E5A-9D0C-AFA49FCBA885}"/>
              </a:ext>
            </a:extLst>
          </p:cNvPr>
          <p:cNvSpPr txBox="1">
            <a:spLocks/>
          </p:cNvSpPr>
          <p:nvPr/>
        </p:nvSpPr>
        <p:spPr bwMode="auto">
          <a:xfrm>
            <a:off x="228600" y="2035096"/>
            <a:ext cx="8470024" cy="63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rgbClr val="981E32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DT for Tl-204 was quantified to be &lt; ANSI SL of 30 </a:t>
            </a:r>
            <a:r>
              <a:rPr lang="en-US" altLang="en-US" sz="2000" dirty="0" err="1"/>
              <a:t>pCi</a:t>
            </a:r>
            <a:r>
              <a:rPr lang="en-US" altLang="en-US" sz="2000" dirty="0"/>
              <a:t>/g for Group 2 (based on FLUKA calculations and Tc-99 beta source calibration)</a:t>
            </a:r>
          </a:p>
        </p:txBody>
      </p:sp>
    </p:spTree>
    <p:extLst>
      <p:ext uri="{BB962C8B-B14F-4D97-AF65-F5344CB8AC3E}">
        <p14:creationId xmlns:p14="http://schemas.microsoft.com/office/powerpoint/2010/main" val="32844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35" y="152400"/>
            <a:ext cx="8102600" cy="75406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524000"/>
            <a:ext cx="8458199" cy="4191000"/>
          </a:xfrm>
        </p:spPr>
        <p:txBody>
          <a:bodyPr/>
          <a:lstStyle/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Overview of DOE Order 458.1, ANSI N13.12 and DOE-STD-6004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Personal property clearance program at SLAC</a:t>
            </a:r>
          </a:p>
          <a:p>
            <a:pPr marL="804863" lvl="4" indent="-3476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echnical basis for activation and measurements</a:t>
            </a:r>
          </a:p>
          <a:p>
            <a:pPr marL="804863" lvl="4" indent="-347663">
              <a:buFont typeface="Arial" panose="020B0604020202020204" pitchFamily="34" charset="0"/>
              <a:buChar char="•"/>
            </a:pPr>
            <a:r>
              <a:rPr lang="en-US" sz="2400" dirty="0"/>
              <a:t>Tier 1: IFB release for metals with proxies</a:t>
            </a:r>
          </a:p>
          <a:p>
            <a:pPr marL="804863" lvl="4" indent="-347663">
              <a:buFont typeface="Arial" panose="020B0604020202020204" pitchFamily="34" charset="0"/>
              <a:buChar char="•"/>
            </a:pPr>
            <a:r>
              <a:rPr lang="en-US" sz="2400" dirty="0"/>
              <a:t>Tier 1: IFB release for lead (no proxies)</a:t>
            </a:r>
          </a:p>
          <a:p>
            <a:pPr marL="804863" lvl="4" indent="-3476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SLAC process for Tier 2 clearance</a:t>
            </a:r>
          </a:p>
          <a:p>
            <a:pPr marL="804863" lvl="4" indent="-3476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Disposal of SLAC accelerator materials via Authorized Limits (Tier 3 clearance for restricted release)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E29FB-DABF-4787-ADEE-D1808B4A4766}"/>
              </a:ext>
            </a:extLst>
          </p:cNvPr>
          <p:cNvSpPr txBox="1"/>
          <p:nvPr/>
        </p:nvSpPr>
        <p:spPr>
          <a:xfrm>
            <a:off x="4572000" y="6071672"/>
            <a:ext cx="395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Focus on Volumetric Radioactivity</a:t>
            </a:r>
          </a:p>
        </p:txBody>
      </p:sp>
    </p:spTree>
    <p:extLst>
      <p:ext uri="{BB962C8B-B14F-4D97-AF65-F5344CB8AC3E}">
        <p14:creationId xmlns:p14="http://schemas.microsoft.com/office/powerpoint/2010/main" val="3767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Survey of Lead (WPC and PPE)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278848" cy="5455777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AD6A9CF-7F82-47F2-A330-261758FBE858}"/>
              </a:ext>
            </a:extLst>
          </p:cNvPr>
          <p:cNvSpPr txBox="1">
            <a:spLocks/>
          </p:cNvSpPr>
          <p:nvPr/>
        </p:nvSpPr>
        <p:spPr>
          <a:xfrm>
            <a:off x="8555038" y="6318250"/>
            <a:ext cx="359804" cy="539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20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Storage Area (before cleanup; ~300 tons)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13" y="1670050"/>
            <a:ext cx="6972300" cy="46482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b="0" smtClean="0">
                <a:solidFill>
                  <a:srgbClr val="000000"/>
                </a:solidFill>
              </a:rPr>
              <a:pPr/>
              <a:t>21</a:t>
            </a:fld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0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b="0" smtClean="0">
                <a:solidFill>
                  <a:srgbClr val="000000"/>
                </a:solidFill>
              </a:rPr>
              <a:pPr/>
              <a:t>22</a:t>
            </a:fld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Storage Area (~90 tons recycled up to 2021)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5" y="1371600"/>
            <a:ext cx="7424036" cy="4946650"/>
          </a:xfrm>
        </p:spPr>
      </p:pic>
    </p:spTree>
    <p:extLst>
      <p:ext uri="{BB962C8B-B14F-4D97-AF65-F5344CB8AC3E}">
        <p14:creationId xmlns:p14="http://schemas.microsoft.com/office/powerpoint/2010/main" val="3526539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2619"/>
            <a:ext cx="8102600" cy="754062"/>
          </a:xfrm>
        </p:spPr>
        <p:txBody>
          <a:bodyPr/>
          <a:lstStyle/>
          <a:p>
            <a:r>
              <a:rPr lang="en-US" dirty="0"/>
              <a:t>Tier 2 Release (ANSI N13.12 Volumetric SLs)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16832" y="1447800"/>
            <a:ext cx="8458200" cy="3352800"/>
          </a:xfrm>
        </p:spPr>
        <p:txBody>
          <a:bodyPr/>
          <a:lstStyle/>
          <a:p>
            <a:pPr marL="347663" indent="-347663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ANSI volumetric SLs for proxy radionuclides are detectable by commercially available survey meters</a:t>
            </a:r>
          </a:p>
          <a:p>
            <a:pPr marL="671513" lvl="4" indent="-21431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Tier 2 criterion is releasing radioactive materials</a:t>
            </a:r>
          </a:p>
          <a:p>
            <a:pPr marL="347663" indent="-347663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DOE O458.1 requires characterization of proxy radionuclides within materials</a:t>
            </a:r>
          </a:p>
          <a:p>
            <a:pPr marL="671513" lvl="4" indent="-21431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Gamma spectrometry to identify radionuclide types and estimates radioactivity concentration</a:t>
            </a:r>
          </a:p>
          <a:p>
            <a:pPr marL="347663" indent="-347663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Need to estimate the hard-to-measure radionuclides </a:t>
            </a:r>
          </a:p>
          <a:p>
            <a:pPr marL="347663" indent="-347663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Re</a:t>
            </a:r>
            <a:r>
              <a:rPr lang="en-US" sz="2000" dirty="0"/>
              <a:t>quirements: </a:t>
            </a:r>
            <a:r>
              <a:rPr lang="en-US" sz="2000" dirty="0">
                <a:cs typeface="Arial" charset="0"/>
              </a:rPr>
              <a:t>∑</a:t>
            </a:r>
            <a:r>
              <a:rPr lang="en-US" sz="2000" baseline="-25000" dirty="0" err="1">
                <a:cs typeface="Arial" charset="0"/>
              </a:rPr>
              <a:t>i</a:t>
            </a:r>
            <a:r>
              <a:rPr lang="en-US" sz="2000" baseline="-25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(</a:t>
            </a:r>
            <a:r>
              <a:rPr lang="en-US" sz="2000" dirty="0"/>
              <a:t>Ai / </a:t>
            </a:r>
            <a:r>
              <a:rPr lang="en-US" sz="2000" dirty="0" err="1"/>
              <a:t>SLi</a:t>
            </a:r>
            <a:r>
              <a:rPr lang="en-US" sz="2000" dirty="0"/>
              <a:t>) </a:t>
            </a:r>
            <a:r>
              <a:rPr lang="en-US" sz="2000" dirty="0">
                <a:sym typeface="Symbol" charset="0"/>
              </a:rPr>
              <a:t> </a:t>
            </a:r>
            <a:r>
              <a:rPr lang="en-US" sz="2000" dirty="0"/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6B2E8D-A125-499C-9D6F-12C770D0ED95}"/>
              </a:ext>
            </a:extLst>
          </p:cNvPr>
          <p:cNvSpPr txBox="1">
            <a:spLocks/>
          </p:cNvSpPr>
          <p:nvPr/>
        </p:nvSpPr>
        <p:spPr bwMode="auto">
          <a:xfrm>
            <a:off x="229158" y="4793422"/>
            <a:ext cx="8763000" cy="168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rgbClr val="981E32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The site program needs to include processes for Tier 1 and Tier 2 releases</a:t>
            </a:r>
            <a:endParaRPr lang="en-US" sz="2000" dirty="0">
              <a:latin typeface="+mn-lt"/>
            </a:endParaRPr>
          </a:p>
          <a:p>
            <a:pPr marL="347663" indent="-347663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Stakeholder communication (ASER, state, recycler, local community, etc.)</a:t>
            </a:r>
          </a:p>
          <a:p>
            <a:pPr marL="347663" indent="-347663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Tier 2 clearance is more challenging compared to IFB releases</a:t>
            </a:r>
          </a:p>
          <a:p>
            <a:pPr marL="347663" indent="-347663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Important that accelerator community has a consistent approach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55676F4-C2BD-497A-97BD-EC38E72589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23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25BA02-BD78-412E-AC95-A972DDCC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4151"/>
            <a:ext cx="8102600" cy="730249"/>
          </a:xfrm>
        </p:spPr>
        <p:txBody>
          <a:bodyPr/>
          <a:lstStyle/>
          <a:p>
            <a:r>
              <a:rPr lang="en-US" dirty="0"/>
              <a:t>SLAC Clearance via DOE O458.1 Authorized Limits </a:t>
            </a:r>
            <a:br>
              <a:rPr lang="en-US" dirty="0"/>
            </a:br>
            <a:r>
              <a:rPr lang="en-US" dirty="0"/>
              <a:t>(DOE-STD-6004 Tier 3 Criterion)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5A80AE-6080-425A-B89C-FF6FF3B67E4A}"/>
              </a:ext>
            </a:extLst>
          </p:cNvPr>
          <p:cNvSpPr txBox="1">
            <a:spLocks/>
          </p:cNvSpPr>
          <p:nvPr/>
        </p:nvSpPr>
        <p:spPr bwMode="auto">
          <a:xfrm>
            <a:off x="452438" y="1524000"/>
            <a:ext cx="81137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/>
              <a:t>SLAC developed a Technical Package in 2019:</a:t>
            </a:r>
          </a:p>
          <a:p>
            <a:pPr marL="685800" lvl="2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SLAC low level radioactive material profile (</a:t>
            </a:r>
            <a:r>
              <a:rPr lang="en-US" altLang="en-US" sz="2000" dirty="0">
                <a:solidFill>
                  <a:schemeClr val="bg2"/>
                </a:solidFill>
              </a:rPr>
              <a:t>Ai &gt; </a:t>
            </a:r>
            <a:r>
              <a:rPr lang="en-US" altLang="en-US" sz="2000" dirty="0" err="1">
                <a:solidFill>
                  <a:schemeClr val="bg2"/>
                </a:solidFill>
              </a:rPr>
              <a:t>SLi</a:t>
            </a:r>
            <a:r>
              <a:rPr lang="en-US" altLang="en-US" sz="2000" dirty="0"/>
              <a:t>)</a:t>
            </a:r>
          </a:p>
          <a:p>
            <a:pPr marL="685800" lvl="2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Evaluation of doses to workers and public from all exposure pathways (satisfying DOE annual dose constraint of </a:t>
            </a:r>
            <a:r>
              <a:rPr lang="en-US" altLang="en-US" sz="2000" dirty="0">
                <a:solidFill>
                  <a:schemeClr val="bg2"/>
                </a:solidFill>
              </a:rPr>
              <a:t>1 mrem</a:t>
            </a:r>
            <a:r>
              <a:rPr lang="en-US" altLang="en-US" sz="2000" dirty="0"/>
              <a:t>)</a:t>
            </a:r>
          </a:p>
          <a:p>
            <a:pPr marL="685800" lvl="2" indent="-2286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SLAC radioactive material management program summary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Obtained approvals from DOE and IDEQ in 2019-2020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Provides an alternative for safe and secure disposal.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The shipments started in Q4, FY2020.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endParaRPr lang="en-US" alt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4CA31F0-3B63-487E-A365-E4CF105F94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24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9158" y="1524000"/>
            <a:ext cx="8533842" cy="480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rgbClr val="981E32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/>
              <a:t>SLAC material clearance program is consistent with the DOE Technical Standard DOE-STD-6004 (2016) and satisfies the DOE Order </a:t>
            </a:r>
            <a:r>
              <a:rPr lang="en-US" sz="2000" dirty="0"/>
              <a:t>458.1 clearance requirements</a:t>
            </a:r>
          </a:p>
          <a:p>
            <a:pPr marL="685800" lvl="3" indent="-228600">
              <a:lnSpc>
                <a:spcPct val="100000"/>
              </a:lnSpc>
              <a:spcAft>
                <a:spcPts val="600"/>
              </a:spcAft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SLAC implemented DOE-STD-6004 </a:t>
            </a:r>
            <a:r>
              <a:rPr lang="en-US" sz="2000" dirty="0"/>
              <a:t>Tier 1 (IFB) clearance</a:t>
            </a:r>
          </a:p>
          <a:p>
            <a:pPr marL="685800" lvl="3" indent="-228600">
              <a:lnSpc>
                <a:spcPct val="100000"/>
              </a:lnSpc>
              <a:spcAft>
                <a:spcPts val="600"/>
              </a:spcAft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Surface survey supplemented by confirmatory measurements (gamma spectrometer and portal gate monitor)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981E32"/>
              </a:buClr>
              <a:buFont typeface="Courier New" panose="02070309020205020404" pitchFamily="49" charset="0"/>
              <a:buChar char="o"/>
            </a:pPr>
            <a:r>
              <a:rPr lang="en-US" altLang="en-US" sz="2000" dirty="0"/>
              <a:t>SLAC has recycled large amounts of metals (e.g., steel, aluminum, copper and lead) and concrete blocks</a:t>
            </a:r>
            <a:r>
              <a:rPr lang="en-US" sz="2000" dirty="0"/>
              <a:t>, and made valuable space available for use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981E32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SLAC has DOE approval to dispose radioactive materials at an approved site via DOE O458.1 Authorized Limits (DOE-STD-6004 Tier 3)</a:t>
            </a:r>
          </a:p>
          <a:p>
            <a:pPr marL="257175" indent="-257175">
              <a:buClr>
                <a:srgbClr val="981E32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0CBDD6-2D33-43AD-930E-178D51B102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25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00200" y="536575"/>
            <a:ext cx="6965950" cy="224631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8A30E6A-A514-40B2-8F81-CAE92E747465}"/>
              </a:ext>
            </a:extLst>
          </p:cNvPr>
          <p:cNvSpPr txBox="1">
            <a:spLocks/>
          </p:cNvSpPr>
          <p:nvPr/>
        </p:nvSpPr>
        <p:spPr>
          <a:xfrm>
            <a:off x="8547100" y="6318250"/>
            <a:ext cx="367742" cy="539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26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40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35063" y="2057400"/>
            <a:ext cx="8008937" cy="954088"/>
          </a:xfrm>
        </p:spPr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4A4AE-E427-405D-8D48-93415FDB50C5}"/>
              </a:ext>
            </a:extLst>
          </p:cNvPr>
          <p:cNvSpPr txBox="1">
            <a:spLocks/>
          </p:cNvSpPr>
          <p:nvPr/>
        </p:nvSpPr>
        <p:spPr>
          <a:xfrm>
            <a:off x="8566150" y="6318250"/>
            <a:ext cx="425450" cy="539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27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50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326232"/>
            <a:ext cx="8153400" cy="533400"/>
          </a:xfrm>
        </p:spPr>
        <p:txBody>
          <a:bodyPr/>
          <a:lstStyle/>
          <a:p>
            <a:r>
              <a:rPr lang="en-US" altLang="en-US" dirty="0"/>
              <a:t>DOE-STD-6004 (2016): 5 Appendices</a:t>
            </a: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00050" y="1687513"/>
            <a:ext cx="83439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000" dirty="0"/>
              <a:t>Rationale for Endorsement of ANSI N13.12-2013 SLs as DOE Pre-Approved Authorized Limits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000" dirty="0"/>
              <a:t>Process Knowledge for Volumetric Activation in Accelerator Facilities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000" dirty="0"/>
              <a:t>Technical Basis for Volumetric Activation at </a:t>
            </a:r>
            <a:r>
              <a:rPr lang="en-US" altLang="en-US" sz="2000" b="1" dirty="0"/>
              <a:t>Electron</a:t>
            </a:r>
            <a:r>
              <a:rPr lang="en-US" altLang="en-US" sz="2000" dirty="0"/>
              <a:t> Accelerator Facilities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000" dirty="0"/>
              <a:t>Technical Basis for Volumetric Activation at </a:t>
            </a:r>
            <a:r>
              <a:rPr lang="en-US" altLang="en-US" sz="2000" b="1" dirty="0"/>
              <a:t>Proton</a:t>
            </a:r>
            <a:r>
              <a:rPr lang="en-US" altLang="en-US" sz="2000" dirty="0"/>
              <a:t> Accelerator Facilities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AutoNum type="alphaUcPeriod"/>
              <a:defRPr/>
            </a:pPr>
            <a:r>
              <a:rPr lang="en-US" altLang="en-US" sz="2000" dirty="0"/>
              <a:t>Technical Basis for </a:t>
            </a:r>
            <a:r>
              <a:rPr lang="en-US" altLang="en-US" sz="2000" b="1" dirty="0"/>
              <a:t>Measurement Methods </a:t>
            </a:r>
            <a:r>
              <a:rPr lang="en-US" altLang="en-US" sz="2000" dirty="0"/>
              <a:t>of Volumetric Radioactivity and Determination of </a:t>
            </a:r>
            <a:r>
              <a:rPr lang="en-US" altLang="en-US" sz="2000" b="1" dirty="0"/>
              <a:t>Detection Capabilities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2900" y="5646397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</a:rPr>
              <a:t>Appendices C and D: “proxy” radionuclides in materials are identified for effective measurements in the field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2E2A9D-AA12-4280-9B7C-FFB3494DA1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28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 Metal Recycle by Facility/Project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2FD5AA-DCAE-4387-B2BC-60C8C44A4D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29</a:t>
            </a:fld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AB0F0F-CDDE-5A4C-A5F8-AA7F3CBBA3A5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690" y="1406525"/>
            <a:ext cx="534609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8213"/>
            <a:ext cx="7353300" cy="754062"/>
          </a:xfrm>
        </p:spPr>
        <p:txBody>
          <a:bodyPr/>
          <a:lstStyle/>
          <a:p>
            <a:r>
              <a:rPr lang="en-US" dirty="0"/>
              <a:t>DOE Order 458.1 (2020):</a:t>
            </a:r>
            <a:br>
              <a:rPr lang="en-US" dirty="0"/>
            </a:br>
            <a:r>
              <a:rPr lang="en-US" dirty="0"/>
              <a:t>Release and Clearance of Personal Property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1447800"/>
            <a:ext cx="8458200" cy="190500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+mj-lt"/>
              </a:rPr>
              <a:t>4.k.(3)  Residual Radioactive Material.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Property potentially containing residual radioactive material must not be cleared from DOE control unless either: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(a)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The property is demonstrated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not to contain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residual radioactive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material based on process and historical knowledge, radiological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monitoring or surveys, or a combination of these;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or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4379" y="6041094"/>
            <a:ext cx="4648200" cy="554311"/>
          </a:xfrm>
          <a:prstGeom prst="roundRect">
            <a:avLst/>
          </a:prstGeom>
          <a:solidFill>
            <a:srgbClr val="E0C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DOE-STD-6004 Tier 2:  ANSI N13.12 SLs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56847" y="2667000"/>
            <a:ext cx="3144253" cy="381000"/>
          </a:xfrm>
          <a:prstGeom prst="roundRect">
            <a:avLst/>
          </a:prstGeom>
          <a:solidFill>
            <a:srgbClr val="E0C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DOE-STD-6004 Tier 1:  IFB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C8ACB49-E511-42BF-94D2-536EA576BC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2BB47-F6C0-4867-A7B3-34A897EE117F}"/>
              </a:ext>
            </a:extLst>
          </p:cNvPr>
          <p:cNvSpPr txBox="1">
            <a:spLocks/>
          </p:cNvSpPr>
          <p:nvPr/>
        </p:nvSpPr>
        <p:spPr bwMode="auto">
          <a:xfrm>
            <a:off x="342900" y="3422400"/>
            <a:ext cx="8648700" cy="2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rgbClr val="981E32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981E3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(b)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The property is evaluated and appropriately monitored or surveyed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to determine: </a:t>
            </a:r>
          </a:p>
          <a:p>
            <a:pPr marL="457200" lvl="2" indent="-228600">
              <a:lnSpc>
                <a:spcPct val="100000"/>
              </a:lnSpc>
              <a:spcAft>
                <a:spcPts val="0"/>
              </a:spcAft>
              <a:buFont typeface="Arial" charset="0"/>
              <a:buNone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1. The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types and quantities 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of residual radioactive material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within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the property; </a:t>
            </a:r>
          </a:p>
          <a:p>
            <a:pPr marL="457200" lvl="2" indent="-228600">
              <a:lnSpc>
                <a:spcPct val="100000"/>
              </a:lnSpc>
              <a:spcAft>
                <a:spcPts val="0"/>
              </a:spcAft>
              <a:buFont typeface="Arial" charset="0"/>
              <a:buNone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2. The quantities of removable and total residual radioactive material on property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surfaces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….;  </a:t>
            </a:r>
          </a:p>
          <a:p>
            <a:pPr marL="457200" lvl="2" indent="-228600">
              <a:lnSpc>
                <a:spcPct val="100000"/>
              </a:lnSpc>
              <a:spcAft>
                <a:spcPts val="0"/>
              </a:spcAft>
              <a:buFont typeface="Arial" charset="0"/>
              <a:buNone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4. That any residual radioactive material within or on the property is in compliance with applicable specific or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pre-approved DOE Authorized Limits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89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5A53D061-E101-49BA-B678-53C63B4B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69" y="76200"/>
            <a:ext cx="8653462" cy="638175"/>
          </a:xfrm>
        </p:spPr>
        <p:txBody>
          <a:bodyPr/>
          <a:lstStyle/>
          <a:p>
            <a:r>
              <a:rPr lang="en-US" altLang="en-US" dirty="0"/>
              <a:t>Key Radionuclides from Activated Lead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32ADA6-09A8-445E-9B76-97FF22F941DF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990600"/>
          <a:ext cx="8077201" cy="300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0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Radionuclide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Half-life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Emission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Yield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(keV)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ANSI N13.12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SL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Bq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/g)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Os-185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96.6 d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gamma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78%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646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Pt-193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 y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beta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100%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56.6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3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Tl-202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12.2 d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gamma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91%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440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Tl-204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3.78 y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beta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97%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763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Bi-205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15.3 d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gamma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31%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703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2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Bi-206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6.24 d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gamma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99%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803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2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Bi-207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31.6 y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gamma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98%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570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0.1</a:t>
                      </a:r>
                    </a:p>
                  </a:txBody>
                  <a:tcPr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389" name="Slide Number Placeholder 3">
            <a:extLst>
              <a:ext uri="{FF2B5EF4-FFF2-40B4-BE49-F238E27FC236}">
                <a16:creationId xmlns:a16="http://schemas.microsoft.com/office/drawing/2014/main" id="{8F6AC718-8660-4F01-A09F-C11254C6CD43}"/>
              </a:ext>
            </a:extLst>
          </p:cNvPr>
          <p:cNvSpPr txBox="1">
            <a:spLocks noGrp="1"/>
          </p:cNvSpPr>
          <p:nvPr/>
        </p:nvSpPr>
        <p:spPr bwMode="auto">
          <a:xfrm>
            <a:off x="8348663" y="-47625"/>
            <a:ext cx="1371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884272A-6501-4FE4-9EE3-079CCA515014}" type="slidenum">
              <a:rPr lang="en-US" altLang="en-US" sz="12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pic>
        <p:nvPicPr>
          <p:cNvPr id="13390" name="Picture 80" descr="C:\Users\james\Desktop\1.PNG">
            <a:extLst>
              <a:ext uri="{FF2B5EF4-FFF2-40B4-BE49-F238E27FC236}">
                <a16:creationId xmlns:a16="http://schemas.microsoft.com/office/drawing/2014/main" id="{FA65C78F-4833-4EDD-BB02-C8849572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144963"/>
            <a:ext cx="4479925" cy="22098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D85373F-19BF-4A58-961E-925B6B00928C}"/>
              </a:ext>
            </a:extLst>
          </p:cNvPr>
          <p:cNvCxnSpPr/>
          <p:nvPr/>
        </p:nvCxnSpPr>
        <p:spPr>
          <a:xfrm flipH="1">
            <a:off x="4114800" y="5219700"/>
            <a:ext cx="685800" cy="7239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6615A4-FA24-4D98-BC3E-36F19F935521}"/>
              </a:ext>
            </a:extLst>
          </p:cNvPr>
          <p:cNvCxnSpPr/>
          <p:nvPr/>
        </p:nvCxnSpPr>
        <p:spPr>
          <a:xfrm flipH="1">
            <a:off x="2590800" y="5219700"/>
            <a:ext cx="685800" cy="0"/>
          </a:xfrm>
          <a:prstGeom prst="straightConnector1">
            <a:avLst/>
          </a:prstGeom>
          <a:ln w="158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5311CC-C269-482D-A6F8-9D8F014BA8A0}"/>
              </a:ext>
            </a:extLst>
          </p:cNvPr>
          <p:cNvCxnSpPr/>
          <p:nvPr/>
        </p:nvCxnSpPr>
        <p:spPr>
          <a:xfrm>
            <a:off x="3352800" y="5232400"/>
            <a:ext cx="762000" cy="71120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7696A7-562E-40EE-987B-BCEC614E372B}"/>
              </a:ext>
            </a:extLst>
          </p:cNvPr>
          <p:cNvCxnSpPr/>
          <p:nvPr/>
        </p:nvCxnSpPr>
        <p:spPr>
          <a:xfrm flipH="1">
            <a:off x="2590800" y="5232400"/>
            <a:ext cx="685800" cy="7239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5" name="TextBox 9">
            <a:extLst>
              <a:ext uri="{FF2B5EF4-FFF2-40B4-BE49-F238E27FC236}">
                <a16:creationId xmlns:a16="http://schemas.microsoft.com/office/drawing/2014/main" id="{67B42187-6E46-4666-A631-173D40942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5232400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(</a:t>
            </a:r>
            <a:r>
              <a:rPr lang="en-US" altLang="en-US" sz="1800" b="1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altLang="en-US" sz="1800" b="1">
                <a:solidFill>
                  <a:srgbClr val="FF0000"/>
                </a:solidFill>
              </a:rPr>
              <a:t>,np)</a:t>
            </a:r>
          </a:p>
        </p:txBody>
      </p:sp>
      <p:sp>
        <p:nvSpPr>
          <p:cNvPr id="13396" name="TextBox 18">
            <a:extLst>
              <a:ext uri="{FF2B5EF4-FFF2-40B4-BE49-F238E27FC236}">
                <a16:creationId xmlns:a16="http://schemas.microsoft.com/office/drawing/2014/main" id="{1700554C-3B04-44BC-A561-A01D1FE5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62575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(</a:t>
            </a:r>
            <a:r>
              <a:rPr lang="en-US" altLang="en-US" sz="1800" b="1">
                <a:solidFill>
                  <a:srgbClr val="FF0000"/>
                </a:solidFill>
                <a:sym typeface="Symbol" panose="05050102010706020507" pitchFamily="18" charset="2"/>
              </a:rPr>
              <a:t></a:t>
            </a:r>
            <a:r>
              <a:rPr lang="en-US" altLang="en-US" sz="1800" b="1">
                <a:solidFill>
                  <a:srgbClr val="FF0000"/>
                </a:solidFill>
              </a:rPr>
              <a:t>,np)</a:t>
            </a:r>
          </a:p>
        </p:txBody>
      </p:sp>
      <p:sp>
        <p:nvSpPr>
          <p:cNvPr id="13397" name="TextBox 19">
            <a:extLst>
              <a:ext uri="{FF2B5EF4-FFF2-40B4-BE49-F238E27FC236}">
                <a16:creationId xmlns:a16="http://schemas.microsoft.com/office/drawing/2014/main" id="{A9656533-CDEB-4E6F-9DB2-1E69F7CB6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0657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00"/>
                </a:solidFill>
              </a:rPr>
              <a:t>(</a:t>
            </a:r>
            <a:r>
              <a:rPr lang="en-US" altLang="en-US" sz="1800" b="1">
                <a:solidFill>
                  <a:srgbClr val="336600"/>
                </a:solidFill>
                <a:sym typeface="Symbol" panose="05050102010706020507" pitchFamily="18" charset="2"/>
              </a:rPr>
              <a:t></a:t>
            </a:r>
            <a:r>
              <a:rPr lang="en-US" altLang="en-US" sz="1800" b="1">
                <a:solidFill>
                  <a:srgbClr val="336600"/>
                </a:solidFill>
              </a:rPr>
              <a:t>,n)</a:t>
            </a:r>
          </a:p>
        </p:txBody>
      </p:sp>
      <p:sp>
        <p:nvSpPr>
          <p:cNvPr id="13398" name="TextBox 20">
            <a:extLst>
              <a:ext uri="{FF2B5EF4-FFF2-40B4-BE49-F238E27FC236}">
                <a16:creationId xmlns:a16="http://schemas.microsoft.com/office/drawing/2014/main" id="{60EBBAAE-A1A5-4975-A415-FE5A3ABA4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63" y="523398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</a:rPr>
              <a:t>(</a:t>
            </a:r>
            <a:r>
              <a:rPr lang="en-US" altLang="en-US" sz="1800" b="1">
                <a:solidFill>
                  <a:srgbClr val="7030A0"/>
                </a:solidFill>
                <a:sym typeface="Symbol" panose="05050102010706020507" pitchFamily="18" charset="2"/>
              </a:rPr>
              <a:t></a:t>
            </a:r>
            <a:r>
              <a:rPr lang="en-US" altLang="en-US" sz="1800" b="1">
                <a:solidFill>
                  <a:srgbClr val="7030A0"/>
                </a:solidFill>
              </a:rPr>
              <a:t>,p)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45CB6C-22CF-4E4F-82A3-4193C9BB95EA}"/>
              </a:ext>
            </a:extLst>
          </p:cNvPr>
          <p:cNvCxnSpPr/>
          <p:nvPr/>
        </p:nvCxnSpPr>
        <p:spPr>
          <a:xfrm flipH="1" flipV="1">
            <a:off x="4114800" y="4495800"/>
            <a:ext cx="685800" cy="695325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00" name="TextBox 23">
            <a:extLst>
              <a:ext uri="{FF2B5EF4-FFF2-40B4-BE49-F238E27FC236}">
                <a16:creationId xmlns:a16="http://schemas.microsoft.com/office/drawing/2014/main" id="{83774757-5BDC-4ECC-B225-566C08AB2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(</a:t>
            </a:r>
            <a:r>
              <a:rPr lang="en-US" altLang="en-US" sz="1800" b="1">
                <a:solidFill>
                  <a:srgbClr val="00B050"/>
                </a:solidFill>
                <a:sym typeface="Symbol" panose="05050102010706020507" pitchFamily="18" charset="2"/>
              </a:rPr>
              <a:t>p</a:t>
            </a:r>
            <a:r>
              <a:rPr lang="en-US" altLang="en-US" sz="1800" b="1">
                <a:solidFill>
                  <a:srgbClr val="00B050"/>
                </a:solidFill>
              </a:rPr>
              <a:t>,n)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BB2AF0-282B-4B42-BFF5-C8183E959B35}"/>
              </a:ext>
            </a:extLst>
          </p:cNvPr>
          <p:cNvCxnSpPr/>
          <p:nvPr/>
        </p:nvCxnSpPr>
        <p:spPr>
          <a:xfrm flipH="1" flipV="1">
            <a:off x="4821238" y="4495800"/>
            <a:ext cx="685800" cy="695325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02" name="Rectangle 18">
            <a:extLst>
              <a:ext uri="{FF2B5EF4-FFF2-40B4-BE49-F238E27FC236}">
                <a16:creationId xmlns:a16="http://schemas.microsoft.com/office/drawing/2014/main" id="{41F6E29E-3725-46D9-9947-93FFE394A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34" y="4664756"/>
            <a:ext cx="1828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Reactions leading to induced radionuclides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6F272F8-A08F-48C9-AF79-26C8761F49B6}"/>
              </a:ext>
            </a:extLst>
          </p:cNvPr>
          <p:cNvSpPr txBox="1">
            <a:spLocks/>
          </p:cNvSpPr>
          <p:nvPr/>
        </p:nvSpPr>
        <p:spPr>
          <a:xfrm>
            <a:off x="8610600" y="6318250"/>
            <a:ext cx="381000" cy="539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30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1625" y="200025"/>
            <a:ext cx="8080375" cy="638175"/>
          </a:xfrm>
        </p:spPr>
        <p:txBody>
          <a:bodyPr/>
          <a:lstStyle/>
          <a:p>
            <a:r>
              <a:rPr lang="en-US" altLang="en-US" dirty="0"/>
              <a:t>Clearance for Lead: SLAC 3-day Activation Experiment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12511" y="5638800"/>
            <a:ext cx="8590766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FLUKA results of gamma radionuclides agreed with measurements</a:t>
            </a:r>
          </a:p>
          <a:p>
            <a:pPr marL="228600" indent="-228600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In addition, FLUKA shows that Tl-204 (pure beta emitter; 3.8-yr) exists (as expected).</a:t>
            </a:r>
          </a:p>
        </p:txBody>
      </p:sp>
      <p:pic>
        <p:nvPicPr>
          <p:cNvPr id="9" name="Picture 6" descr="V:\ESH\OHP\DREP\Lead Activation\lead-3-17.jpg">
            <a:extLst>
              <a:ext uri="{FF2B5EF4-FFF2-40B4-BE49-F238E27FC236}">
                <a16:creationId xmlns:a16="http://schemas.microsoft.com/office/drawing/2014/main" id="{A35B055C-10D5-451E-B925-23B0B4A3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4" y="1438575"/>
            <a:ext cx="8385175" cy="405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4193A6-5701-47A2-BD19-C3074E662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44" y="1344051"/>
            <a:ext cx="4749112" cy="425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583EDF26-17EE-42C9-8265-34FC24956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12301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Tl-202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8CE0DEB7-48DB-4760-B7BD-95FD42DDC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2" y="3765655"/>
            <a:ext cx="70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Bi-205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5B40C34A-EB9D-4AC7-9734-2A81D2C1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754" y="4160714"/>
            <a:ext cx="7016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Bi-206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D462A-45A1-4CF5-AB50-AB2465C0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00600"/>
            <a:ext cx="69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C00000"/>
                </a:solidFill>
              </a:rPr>
              <a:t>Tl-204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77F30FB-4316-49AD-A136-129021A4FA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31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z="1000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25BA02-BD78-412E-AC95-A972DDCC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102600" cy="523231"/>
          </a:xfrm>
        </p:spPr>
        <p:txBody>
          <a:bodyPr/>
          <a:lstStyle/>
          <a:p>
            <a:r>
              <a:rPr lang="en-US" altLang="en-US" sz="2400" dirty="0"/>
              <a:t>SLAC </a:t>
            </a:r>
            <a:r>
              <a:rPr lang="en-US" altLang="en-US" dirty="0"/>
              <a:t>Material </a:t>
            </a:r>
            <a:r>
              <a:rPr lang="en-US" altLang="en-US" sz="2400" dirty="0"/>
              <a:t>Profile for Disposal </a:t>
            </a:r>
            <a:r>
              <a:rPr lang="en-US" altLang="en-US" dirty="0"/>
              <a:t>via Authorized Limits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F8797D-FA06-4B35-8620-DFF4F0430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42494"/>
              </p:ext>
            </p:extLst>
          </p:nvPr>
        </p:nvGraphicFramePr>
        <p:xfrm>
          <a:off x="838200" y="1282456"/>
          <a:ext cx="7453313" cy="5499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563">
                  <a:extLst>
                    <a:ext uri="{9D8B030D-6E8A-4147-A177-3AD203B41FA5}">
                      <a16:colId xmlns:a16="http://schemas.microsoft.com/office/drawing/2014/main" val="357001892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20563779"/>
                    </a:ext>
                  </a:extLst>
                </a:gridCol>
                <a:gridCol w="2546350">
                  <a:extLst>
                    <a:ext uri="{9D8B030D-6E8A-4147-A177-3AD203B41FA5}">
                      <a16:colId xmlns:a16="http://schemas.microsoft.com/office/drawing/2014/main" val="1564395684"/>
                    </a:ext>
                  </a:extLst>
                </a:gridCol>
              </a:tblGrid>
              <a:tr h="674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Radionuclide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Concentrations (</a:t>
                      </a:r>
                      <a:r>
                        <a:rPr lang="en-US" sz="1600" dirty="0" err="1">
                          <a:effectLst/>
                        </a:rPr>
                        <a:t>pCi</a:t>
                      </a:r>
                      <a:r>
                        <a:rPr lang="en-US" sz="1600" dirty="0">
                          <a:effectLst/>
                        </a:rPr>
                        <a:t>/g)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Activity (Ci/y)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5163212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Ag-108m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1.40E-02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3.20E-05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3994682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Be-7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1.53E+01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3.50E-02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557995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Co-56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3.45E-02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7.90E-05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5910025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Co-57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1.45E+02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3.31E-01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2997548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Co-58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2.13E+02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4.88E-01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718992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Co-60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1.53E+02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3.50E-01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7153059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Cr-51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1.40E-01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3.20E-04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5110375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Eu-152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1.40E+01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3.20E-02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0730977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Eu-154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1.40E+01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3.20E-02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7935020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Fe-55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4.13E+04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9.45E+01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2344841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H-3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4.19E-02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9.59E-05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53820988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Mn-54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4.13E+02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9.45E-01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9062373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Na-22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1.14E+02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2.61E-01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7012990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Ni-63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2.06E+03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4.72E+00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5791542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Sc-46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6.99E-01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1.60E-03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409575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V-49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8.27E+01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1.89E-01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2494290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Zn-65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3.23E+02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7.39E-01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04953534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Ti-44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1.49E+01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3.40E-02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0224657"/>
                  </a:ext>
                </a:extLst>
              </a:tr>
              <a:tr h="25393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1.50E+03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548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372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D36294-2849-48A8-8531-5354CF3095D2}" type="slidenum">
              <a:rPr lang="en-US" sz="1000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25BA02-BD78-412E-AC95-A972DDCC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102600" cy="523231"/>
          </a:xfrm>
        </p:spPr>
        <p:txBody>
          <a:bodyPr/>
          <a:lstStyle/>
          <a:p>
            <a:r>
              <a:rPr lang="en-US" altLang="en-US" sz="2400" dirty="0"/>
              <a:t>Summary of MEI Dose Evaluation </a:t>
            </a:r>
            <a:r>
              <a:rPr lang="en-US" altLang="en-US" dirty="0"/>
              <a:t>for Tier 3 </a:t>
            </a:r>
            <a:r>
              <a:rPr lang="en-US" altLang="en-US" sz="2400" dirty="0"/>
              <a:t>Disposal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C55EB2-C3CA-4D12-9557-8F85C9893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773729"/>
              </p:ext>
            </p:extLst>
          </p:nvPr>
        </p:nvGraphicFramePr>
        <p:xfrm>
          <a:off x="533400" y="1447800"/>
          <a:ext cx="8077198" cy="5050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582">
                  <a:extLst>
                    <a:ext uri="{9D8B030D-6E8A-4147-A177-3AD203B41FA5}">
                      <a16:colId xmlns:a16="http://schemas.microsoft.com/office/drawing/2014/main" val="2026210594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419930127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0553419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89604341"/>
                    </a:ext>
                  </a:extLst>
                </a:gridCol>
                <a:gridCol w="1371598">
                  <a:extLst>
                    <a:ext uri="{9D8B030D-6E8A-4147-A177-3AD203B41FA5}">
                      <a16:colId xmlns:a16="http://schemas.microsoft.com/office/drawing/2014/main" val="3857619684"/>
                    </a:ext>
                  </a:extLst>
                </a:gridCol>
              </a:tblGrid>
              <a:tr h="6580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Facility Condition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Exposure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Dose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mrem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9508"/>
                  </a:ext>
                </a:extLst>
              </a:tr>
              <a:tr h="8618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Workers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External Dose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MicroShield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0.995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(landfill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operator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894330"/>
                  </a:ext>
                </a:extLst>
              </a:tr>
              <a:tr h="9400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Workers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Internal Dose from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Airborne Radionuclides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FGR-11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0.00035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541511"/>
                  </a:ext>
                </a:extLst>
              </a:tr>
              <a:tr h="9400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Administrative Workers 600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External + Internal Doses</a:t>
                      </a:r>
                    </a:p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MicroShield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&amp; CAP-88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1.6E-3</a:t>
                      </a:r>
                      <a:r>
                        <a:rPr lang="en-US" baseline="0" dirty="0">
                          <a:solidFill>
                            <a:srgbClr val="C00000"/>
                          </a:solidFill>
                        </a:rPr>
                        <a:t> &amp; 1.8E-6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31753"/>
                  </a:ext>
                </a:extLst>
              </a:tr>
              <a:tr h="9400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Total Dose from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Airborne Radionuclides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CAP-88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1E-6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95649"/>
                  </a:ext>
                </a:extLst>
              </a:tr>
              <a:tr h="6580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Post-closure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Public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Intrusion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External</a:t>
                      </a:r>
                      <a:r>
                        <a:rPr lang="en-US" baseline="0" dirty="0">
                          <a:solidFill>
                            <a:srgbClr val="002060"/>
                          </a:solidFill>
                        </a:rPr>
                        <a:t> + Internal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RESRAD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1E-9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98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208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194" y="1371600"/>
            <a:ext cx="8108950" cy="4648200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/>
              <a:t>An </a:t>
            </a:r>
            <a:r>
              <a:rPr lang="en-US" sz="2000" dirty="0"/>
              <a:t>activated steel threaded rod was found by Radiation Protection (RP) staff during survey of a metal recycle bin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/>
              <a:t>Two pieces of activated concrete were found in the construction debris bin next to the recycle bin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/>
              <a:t>Radiological survey of bins by RP, and screening through Portal Gate Monitor are part of the requirements under SLAC Clearance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921" y="4191000"/>
            <a:ext cx="8336157" cy="1785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B1292"/>
                </a:solidFill>
              </a:rPr>
              <a:t>Defense-in-depth approach is necessary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B1292"/>
                </a:solidFill>
              </a:rPr>
              <a:t>Need to manage containers in a manner to prevent the addition of radioactive materials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B1292"/>
                </a:solidFill>
              </a:rPr>
              <a:t>Portal gate monitor as the last barrier of defense provides additional assurance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13F316-EC94-4E65-8F42-031E129D63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34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77586" y="152400"/>
            <a:ext cx="8534400" cy="639762"/>
          </a:xfrm>
        </p:spPr>
        <p:txBody>
          <a:bodyPr/>
          <a:lstStyle/>
          <a:p>
            <a:r>
              <a:rPr lang="en-US" dirty="0"/>
              <a:t>ANSI N13.12 (2013) Screening Levels (SLs)</a:t>
            </a:r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06741"/>
              </p:ext>
            </p:extLst>
          </p:nvPr>
        </p:nvGraphicFramePr>
        <p:xfrm>
          <a:off x="381000" y="1676400"/>
          <a:ext cx="8430987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Radionuclide Group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Surface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(dpm /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100 cm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(pCi/g)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High-energy gamma, radium, thorium, transuranics, and mobile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chemeClr val="bg2"/>
                          </a:solidFill>
                          <a:effectLst/>
                        </a:rPr>
                        <a:t>22</a:t>
                      </a:r>
                      <a:r>
                        <a:rPr lang="en-US" sz="1800" b="0" dirty="0">
                          <a:solidFill>
                            <a:schemeClr val="bg2"/>
                          </a:solidFill>
                          <a:effectLst/>
                        </a:rPr>
                        <a:t>Na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Sc, </a:t>
                      </a:r>
                      <a:r>
                        <a:rPr lang="en-US" sz="1800" b="0" baseline="30000" dirty="0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Mn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Co, </a:t>
                      </a:r>
                      <a:r>
                        <a:rPr lang="en-US" sz="1800" b="0" baseline="30000" dirty="0">
                          <a:solidFill>
                            <a:schemeClr val="bg2"/>
                          </a:solidFill>
                          <a:effectLst/>
                        </a:rPr>
                        <a:t>60</a:t>
                      </a:r>
                      <a:r>
                        <a:rPr lang="en-US" sz="1800" b="0" dirty="0">
                          <a:solidFill>
                            <a:schemeClr val="bg2"/>
                          </a:solidFill>
                          <a:effectLst/>
                        </a:rPr>
                        <a:t>Co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rgbClr val="C00000"/>
                          </a:solidFill>
                          <a:effectLst/>
                        </a:rPr>
                        <a:t>65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</a:rPr>
                        <a:t>Zn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 125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Sb,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Cs, </a:t>
                      </a:r>
                      <a:r>
                        <a:rPr lang="en-US" sz="1800" b="0" baseline="30000" dirty="0">
                          <a:solidFill>
                            <a:schemeClr val="bg2"/>
                          </a:solidFill>
                          <a:effectLst/>
                        </a:rPr>
                        <a:t>152</a:t>
                      </a:r>
                      <a:r>
                        <a:rPr lang="en-US" sz="1800" b="0" dirty="0">
                          <a:solidFill>
                            <a:schemeClr val="bg2"/>
                          </a:solidFill>
                          <a:effectLst/>
                        </a:rPr>
                        <a:t>Eu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baseline="30000" dirty="0">
                          <a:solidFill>
                            <a:schemeClr val="bg2"/>
                          </a:solidFill>
                          <a:effectLst/>
                        </a:rPr>
                        <a:t>154</a:t>
                      </a:r>
                      <a:r>
                        <a:rPr lang="en-US" sz="1800" b="0" dirty="0">
                          <a:solidFill>
                            <a:schemeClr val="bg2"/>
                          </a:solidFill>
                          <a:effectLst/>
                        </a:rPr>
                        <a:t>Eu,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207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Bi)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uranium and selected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 90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Sr, </a:t>
                      </a:r>
                      <a:r>
                        <a:rPr lang="en-US" sz="1800" b="0" baseline="30000" dirty="0">
                          <a:solidFill>
                            <a:srgbClr val="0070C0"/>
                          </a:solidFill>
                          <a:effectLst/>
                        </a:rPr>
                        <a:t>204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effectLst/>
                        </a:rPr>
                        <a:t>Tl,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206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Bi)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3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General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Be,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181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W)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Low-energy beta-gamma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effectLst/>
                        </a:rPr>
                        <a:t>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 45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Ca, </a:t>
                      </a:r>
                      <a:r>
                        <a:rPr lang="en-US" sz="1800" b="0" baseline="30000" dirty="0">
                          <a:solidFill>
                            <a:srgbClr val="0070C0"/>
                          </a:solidFill>
                          <a:effectLst/>
                        </a:rPr>
                        <a:t>63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effectLst/>
                        </a:rPr>
                        <a:t>Ni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3,000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Group 5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 Low-energy beta emitters</a:t>
                      </a:r>
                    </a:p>
                    <a:p>
                      <a:pPr marL="0" marR="635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(e.g., </a:t>
                      </a:r>
                      <a:r>
                        <a:rPr lang="en-US" sz="1800" b="0" baseline="30000" dirty="0">
                          <a:solidFill>
                            <a:srgbClr val="0070C0"/>
                          </a:solidFill>
                          <a:effectLst/>
                        </a:rPr>
                        <a:t>55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effectLst/>
                        </a:rPr>
                        <a:t>Fe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600,000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30,000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05EF09-6F9E-474B-81CB-A980476A84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4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7" y="-4590"/>
            <a:ext cx="8102600" cy="754062"/>
          </a:xfrm>
        </p:spPr>
        <p:txBody>
          <a:bodyPr/>
          <a:lstStyle/>
          <a:p>
            <a:r>
              <a:rPr lang="en-US" b="0" dirty="0"/>
              <a:t>Working Group for </a:t>
            </a:r>
            <a:r>
              <a:rPr lang="en-US" altLang="en-US" b="0" dirty="0"/>
              <a:t>Technical Standard DOE-STD-6004</a:t>
            </a:r>
            <a:endParaRPr lang="en-US" b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3400" y="1447800"/>
            <a:ext cx="3657600" cy="5029200"/>
            <a:chOff x="347133" y="1447800"/>
            <a:chExt cx="3657600" cy="5029200"/>
          </a:xfrm>
        </p:grpSpPr>
        <p:sp>
          <p:nvSpPr>
            <p:cNvPr id="9" name="Rounded Rectangle 8"/>
            <p:cNvSpPr/>
            <p:nvPr/>
          </p:nvSpPr>
          <p:spPr>
            <a:xfrm>
              <a:off x="347133" y="1447800"/>
              <a:ext cx="3657600" cy="109728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Contractor Writing Team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7133" y="2362200"/>
              <a:ext cx="3657600" cy="411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</a:pPr>
              <a:endParaRPr lang="en-US" b="1" dirty="0">
                <a:solidFill>
                  <a:srgbClr val="000000"/>
                </a:solidFill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b="1" dirty="0">
                  <a:solidFill>
                    <a:srgbClr val="000000"/>
                  </a:solidFill>
                </a:rPr>
                <a:t>SLAC National </a:t>
              </a:r>
              <a:br>
                <a:rPr lang="en-US" b="1" dirty="0">
                  <a:solidFill>
                    <a:srgbClr val="000000"/>
                  </a:solidFill>
                </a:rPr>
              </a:br>
              <a:r>
                <a:rPr lang="en-US" b="1" dirty="0">
                  <a:solidFill>
                    <a:srgbClr val="000000"/>
                  </a:solidFill>
                </a:rPr>
                <a:t>Accelerator Laboratory:</a:t>
              </a:r>
              <a:br>
                <a:rPr lang="en-US" b="1" dirty="0">
                  <a:solidFill>
                    <a:srgbClr val="000000"/>
                  </a:solidFill>
                </a:rPr>
              </a:br>
              <a:r>
                <a:rPr lang="en-US" dirty="0">
                  <a:solidFill>
                    <a:srgbClr val="000000"/>
                  </a:solidFill>
                </a:rPr>
                <a:t>Sayed Rokni (Chair)</a:t>
              </a:r>
              <a:endParaRPr lang="en-US" b="1" dirty="0">
                <a:solidFill>
                  <a:srgbClr val="000000"/>
                </a:solidFill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Ryan Ford</a:t>
              </a:r>
              <a:br>
                <a:rPr lang="en-US" dirty="0">
                  <a:solidFill>
                    <a:srgbClr val="000000"/>
                  </a:solidFill>
                </a:rPr>
              </a:br>
              <a:r>
                <a:rPr lang="en-US" dirty="0">
                  <a:solidFill>
                    <a:srgbClr val="000000"/>
                  </a:solidFill>
                </a:rPr>
                <a:t>James Liu</a:t>
              </a:r>
              <a:br>
                <a:rPr lang="en-US" dirty="0">
                  <a:solidFill>
                    <a:srgbClr val="000000"/>
                  </a:solidFill>
                </a:rPr>
              </a:br>
              <a:br>
                <a:rPr lang="en-US" dirty="0">
                  <a:solidFill>
                    <a:srgbClr val="000000"/>
                  </a:solidFill>
                </a:rPr>
              </a:br>
              <a:r>
                <a:rPr lang="en-US" b="1" dirty="0">
                  <a:solidFill>
                    <a:srgbClr val="000000"/>
                  </a:solidFill>
                </a:rPr>
                <a:t>Thomas Jefferson</a:t>
              </a:r>
              <a:br>
                <a:rPr lang="en-US" b="1" dirty="0">
                  <a:solidFill>
                    <a:srgbClr val="000000"/>
                  </a:solidFill>
                </a:rPr>
              </a:br>
              <a:r>
                <a:rPr lang="en-US" b="1" dirty="0">
                  <a:solidFill>
                    <a:srgbClr val="000000"/>
                  </a:solidFill>
                </a:rPr>
                <a:t>National Accelerator Facility: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Keith Welch</a:t>
              </a:r>
              <a:endParaRPr lang="en-US" sz="2400" dirty="0"/>
            </a:p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rgbClr val="000000"/>
                </a:solidFill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b="1" dirty="0">
                  <a:solidFill>
                    <a:srgbClr val="000000"/>
                  </a:solidFill>
                </a:rPr>
                <a:t>Sandia National Laboratory: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Elaine Marshall</a:t>
              </a:r>
            </a:p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rgbClr val="000000"/>
                </a:solidFill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b="1" dirty="0">
                  <a:solidFill>
                    <a:srgbClr val="000000"/>
                  </a:solidFill>
                </a:rPr>
                <a:t>Oak Ridge National Laboratory: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dirty="0">
                  <a:solidFill>
                    <a:srgbClr val="000000"/>
                  </a:solidFill>
                </a:rPr>
                <a:t>Scott Schwahn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8267" y="1447800"/>
            <a:ext cx="3657600" cy="5029200"/>
            <a:chOff x="4572000" y="1447800"/>
            <a:chExt cx="3657600" cy="5029200"/>
          </a:xfrm>
        </p:grpSpPr>
        <p:sp>
          <p:nvSpPr>
            <p:cNvPr id="10" name="Rounded Rectangle 9"/>
            <p:cNvSpPr/>
            <p:nvPr/>
          </p:nvSpPr>
          <p:spPr>
            <a:xfrm>
              <a:off x="4572000" y="1447800"/>
              <a:ext cx="3657600" cy="109728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DOE Review Team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2362200"/>
              <a:ext cx="3657600" cy="4114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Office of Science: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Scott Davis (Lead and POC)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John </a:t>
              </a:r>
              <a:r>
                <a:rPr lang="en-US" dirty="0" err="1">
                  <a:solidFill>
                    <a:schemeClr val="tx1"/>
                  </a:solidFill>
                </a:rPr>
                <a:t>Blaikie</a:t>
              </a:r>
              <a:endParaRPr lang="en-US" dirty="0">
                <a:solidFill>
                  <a:schemeClr val="tx1"/>
                </a:solidFill>
              </a:endParaRPr>
            </a:p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National Nuclear </a:t>
              </a:r>
              <a:br>
                <a:rPr lang="en-US" b="1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Security Administration: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Tim Cooper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Steve Wallace</a:t>
              </a:r>
            </a:p>
            <a:p>
              <a:pPr lvl="0"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b="1" dirty="0">
                  <a:solidFill>
                    <a:schemeClr val="tx1"/>
                  </a:solidFill>
                </a:rPr>
                <a:t>Office of the Environment, Health and Security (AU):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Colleen </a:t>
              </a:r>
              <a:r>
                <a:rPr lang="en-US" dirty="0" err="1">
                  <a:solidFill>
                    <a:schemeClr val="tx1"/>
                  </a:solidFill>
                </a:rPr>
                <a:t>Ostrowski</a:t>
              </a:r>
              <a:endParaRPr lang="en-US" dirty="0">
                <a:solidFill>
                  <a:schemeClr val="tx1"/>
                </a:solidFill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Gus Vazquez</a:t>
              </a:r>
            </a:p>
            <a:p>
              <a:pPr lvl="0" algn="ctr">
                <a:lnSpc>
                  <a:spcPct val="90000"/>
                </a:lnSpc>
              </a:pPr>
              <a:r>
                <a:rPr lang="en-US" dirty="0" err="1">
                  <a:solidFill>
                    <a:schemeClr val="tx1"/>
                  </a:solidFill>
                </a:rPr>
                <a:t>Stevel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Zobel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2492A98-7280-465C-8312-CA590404DB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5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338"/>
            <a:ext cx="8102600" cy="754062"/>
          </a:xfrm>
        </p:spPr>
        <p:txBody>
          <a:bodyPr/>
          <a:lstStyle/>
          <a:p>
            <a:r>
              <a:rPr lang="en-US" dirty="0"/>
              <a:t>DOE-STD-6004 (2016): </a:t>
            </a:r>
            <a:br>
              <a:rPr lang="en-US" dirty="0"/>
            </a:br>
            <a:r>
              <a:rPr lang="en-US" dirty="0"/>
              <a:t>7 Chapters and 5 Appendices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1635124"/>
            <a:ext cx="3886200" cy="4953001"/>
            <a:chOff x="251627" y="1676400"/>
            <a:chExt cx="3482173" cy="4442460"/>
          </a:xfrm>
        </p:grpSpPr>
        <p:sp>
          <p:nvSpPr>
            <p:cNvPr id="6" name="TextBox 5"/>
            <p:cNvSpPr txBox="1"/>
            <p:nvPr/>
          </p:nvSpPr>
          <p:spPr>
            <a:xfrm>
              <a:off x="251627" y="1676400"/>
              <a:ext cx="3482173" cy="44424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831848"/>
              <a:ext cx="3236145" cy="4187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AF13C51-9EF9-4CA0-BDDA-5B494912B529}"/>
              </a:ext>
            </a:extLst>
          </p:cNvPr>
          <p:cNvSpPr txBox="1"/>
          <p:nvPr/>
        </p:nvSpPr>
        <p:spPr>
          <a:xfrm>
            <a:off x="4690836" y="18288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OE-3 (2016) concluded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the DOE-STD-6004 standard established personal property disposition clearance processes that are compliant with DOE O458.1 requirements.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4ECE5-1956-4306-95DA-0A41C7391B99}"/>
              </a:ext>
            </a:extLst>
          </p:cNvPr>
          <p:cNvSpPr txBox="1"/>
          <p:nvPr/>
        </p:nvSpPr>
        <p:spPr>
          <a:xfrm>
            <a:off x="4679950" y="4535189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OE-3 (2021) approved the ANSI N13.12-2013 volumetric SLs as the pre-approved Authorized Limits (OE-3 attachment 1).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E6E0ABA-40A5-4FB8-91F7-1D9BE8B65A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6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639762"/>
          </a:xfrm>
        </p:spPr>
        <p:txBody>
          <a:bodyPr/>
          <a:lstStyle/>
          <a:p>
            <a:r>
              <a:rPr lang="en-US" dirty="0"/>
              <a:t>3-Tiered Clearance Criteria in DOE-STD-6004 (2016)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04800" y="1447800"/>
            <a:ext cx="8534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Criteria related to ANSI N13.12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Volume</a:t>
            </a:r>
            <a:r>
              <a:rPr lang="en-US" sz="2000" dirty="0">
                <a:latin typeface="+mn-lt"/>
              </a:rPr>
              <a:t> Screening Levels (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SLs in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pCi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/g</a:t>
            </a:r>
            <a:r>
              <a:rPr lang="en-US" sz="2000" dirty="0">
                <a:latin typeface="+mn-lt"/>
              </a:rPr>
              <a:t>):</a:t>
            </a:r>
          </a:p>
          <a:p>
            <a:pPr marL="576263" lvl="2" indent="-36512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Indistinguishable from Background (IFB)</a:t>
            </a:r>
          </a:p>
          <a:p>
            <a:pPr marL="804863" lvl="4" indent="-214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Material has no detectable radioactivity other than background</a:t>
            </a:r>
          </a:p>
          <a:p>
            <a:pPr marL="804863" lvl="4" indent="-214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Measurements’ Detection Thresholds (DTs) &lt; SLs</a:t>
            </a:r>
          </a:p>
          <a:p>
            <a:pPr marL="804863" lvl="4" indent="-21431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Preferred</a:t>
            </a:r>
            <a:r>
              <a:rPr lang="en-US" sz="2000" dirty="0"/>
              <a:t> clearance criterion </a:t>
            </a:r>
          </a:p>
          <a:p>
            <a:pPr marL="576263" lvl="2" indent="-36512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ANSI N13.12-2013 SLs</a:t>
            </a:r>
            <a:endParaRPr lang="en-US" altLang="en-US" sz="2000" dirty="0">
              <a:solidFill>
                <a:srgbClr val="000000"/>
              </a:solidFill>
              <a:latin typeface="+mn-lt"/>
            </a:endParaRPr>
          </a:p>
          <a:p>
            <a:pPr marL="804863" lvl="3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Equal to O458.1 dose criterion of 1 mrem in a year</a:t>
            </a:r>
          </a:p>
          <a:p>
            <a:pPr marL="804863" lvl="3" indent="-228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Measurements’ Detection Limits (</a:t>
            </a:r>
            <a:r>
              <a:rPr lang="en-US" sz="2000" dirty="0">
                <a:latin typeface="+mn-lt"/>
              </a:rPr>
              <a:t>DLs) &lt; SLs</a:t>
            </a:r>
          </a:p>
          <a:p>
            <a:pPr marL="576263" lvl="2" indent="-36512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Higher than ANSI N13.12-2013 SLs</a:t>
            </a:r>
            <a:endParaRPr lang="en-US" altLang="en-US" sz="2000" dirty="0">
              <a:latin typeface="+mn-lt"/>
            </a:endParaRPr>
          </a:p>
          <a:p>
            <a:pPr marL="804863" lvl="4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itchFamily="34" charset="0"/>
              </a:rPr>
              <a:t>Follows O458.1 Authorized Limit process (1 mrem/y)</a:t>
            </a:r>
          </a:p>
          <a:p>
            <a:pPr marL="804863" lvl="4"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itchFamily="34" charset="0"/>
              </a:rPr>
              <a:t>Mainly f</a:t>
            </a:r>
            <a:r>
              <a:rPr lang="en-US" sz="2000" dirty="0">
                <a:solidFill>
                  <a:srgbClr val="000000"/>
                </a:solidFill>
              </a:rPr>
              <a:t>or </a:t>
            </a:r>
            <a:r>
              <a:rPr lang="en-US" sz="2000" u="sng" dirty="0">
                <a:solidFill>
                  <a:srgbClr val="000000"/>
                </a:solidFill>
              </a:rPr>
              <a:t>restricted</a:t>
            </a:r>
            <a:r>
              <a:rPr lang="en-US" sz="2000" dirty="0">
                <a:solidFill>
                  <a:srgbClr val="000000"/>
                </a:solidFill>
              </a:rPr>
              <a:t> release</a:t>
            </a:r>
          </a:p>
          <a:p>
            <a:pPr marL="1146810" lvl="3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+mn-lt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8CC522-2A1D-4B66-8EDB-37A8C33528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7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639762"/>
          </a:xfrm>
        </p:spPr>
        <p:txBody>
          <a:bodyPr/>
          <a:lstStyle/>
          <a:p>
            <a:r>
              <a:rPr lang="en-US" dirty="0"/>
              <a:t>Highlights of SLAC Material Clearance Program</a:t>
            </a:r>
            <a:endParaRPr lang="en-US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0946" y="1676400"/>
            <a:ext cx="8700654" cy="14824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100000"/>
              </a:lnSpc>
              <a:spcAft>
                <a:spcPts val="600"/>
              </a:spcAft>
            </a:pPr>
            <a:r>
              <a:rPr lang="en-US" altLang="en-US" sz="2000" dirty="0">
                <a:solidFill>
                  <a:srgbClr val="C00000"/>
                </a:solidFill>
              </a:rPr>
              <a:t>Purpose</a:t>
            </a:r>
            <a:r>
              <a:rPr lang="en-US" altLang="en-US" sz="2000" dirty="0"/>
              <a:t>: Unrestricted release of solid metals and concrete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 marL="273050" indent="-273050">
              <a:lnSpc>
                <a:spcPct val="100000"/>
              </a:lnSpc>
              <a:spcAft>
                <a:spcPts val="600"/>
              </a:spcAft>
            </a:pPr>
            <a:r>
              <a:rPr lang="en-US" altLang="en-US" sz="2000" dirty="0">
                <a:solidFill>
                  <a:srgbClr val="C00000"/>
                </a:solidFill>
              </a:rPr>
              <a:t>Release Criterion</a:t>
            </a:r>
            <a:r>
              <a:rPr lang="en-US" altLang="en-US" sz="2000" dirty="0">
                <a:solidFill>
                  <a:srgbClr val="000099"/>
                </a:solidFill>
              </a:rPr>
              <a:t>: </a:t>
            </a:r>
            <a:r>
              <a:rPr lang="en-US" altLang="en-US" sz="2000" dirty="0"/>
              <a:t>Measurements are </a:t>
            </a:r>
            <a:r>
              <a:rPr lang="en-US" altLang="en-US" sz="2000" u="sng" dirty="0"/>
              <a:t>IFB</a:t>
            </a:r>
            <a:r>
              <a:rPr lang="en-US" altLang="en-US" sz="2000" dirty="0"/>
              <a:t> (DOE-STD-6004 Tier 1)</a:t>
            </a:r>
          </a:p>
          <a:p>
            <a:pPr marL="273050" indent="-273050">
              <a:lnSpc>
                <a:spcPct val="100000"/>
              </a:lnSpc>
              <a:spcAft>
                <a:spcPts val="600"/>
              </a:spcAft>
            </a:pPr>
            <a:r>
              <a:rPr lang="en-US" altLang="en-US" sz="2000" dirty="0">
                <a:solidFill>
                  <a:srgbClr val="C00000"/>
                </a:solidFill>
              </a:rPr>
              <a:t>Technical Basis (from FLUKA calculations and benchmark measurements):</a:t>
            </a:r>
          </a:p>
          <a:p>
            <a:pPr marL="457200" lvl="3" indent="-228600">
              <a:lnSpc>
                <a:spcPct val="100000"/>
              </a:lnSpc>
              <a:spcAft>
                <a:spcPts val="600"/>
              </a:spcAft>
            </a:pPr>
            <a:r>
              <a:rPr lang="en-US" altLang="en-US" sz="2000" dirty="0"/>
              <a:t>Induced radioactivity characteristics (levels and volumetric distribution)</a:t>
            </a:r>
          </a:p>
          <a:p>
            <a:pPr marL="457200" lvl="3" indent="-228600">
              <a:lnSpc>
                <a:spcPct val="100000"/>
              </a:lnSpc>
              <a:spcAft>
                <a:spcPts val="600"/>
              </a:spcAft>
            </a:pPr>
            <a:r>
              <a:rPr lang="en-US" altLang="en-US" sz="2000" dirty="0"/>
              <a:t>Proxy versus hard-to-measure radionuclides, and their relationship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 marL="273050" indent="-273050">
              <a:lnSpc>
                <a:spcPct val="100000"/>
              </a:lnSpc>
              <a:spcAft>
                <a:spcPts val="600"/>
              </a:spcAft>
            </a:pPr>
            <a:endParaRPr lang="en-US" altLang="en-US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3966874"/>
            <a:ext cx="8305800" cy="225237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defRPr sz="16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79388" indent="-179388" algn="l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032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82708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150938" indent="-17938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100000"/>
              </a:lnSpc>
              <a:spcAft>
                <a:spcPts val="600"/>
              </a:spcAft>
            </a:pPr>
            <a:r>
              <a:rPr lang="en-US" altLang="en-US" sz="2000" dirty="0">
                <a:solidFill>
                  <a:srgbClr val="C00000"/>
                </a:solidFill>
              </a:rPr>
              <a:t>Measurement Protocols</a:t>
            </a:r>
            <a:r>
              <a:rPr lang="en-US" altLang="en-US" sz="2000" dirty="0">
                <a:solidFill>
                  <a:srgbClr val="000099"/>
                </a:solidFill>
              </a:rPr>
              <a:t>:</a:t>
            </a:r>
          </a:p>
          <a:p>
            <a:pPr marL="457200" lvl="1" indent="-2286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Use field survey instruments (with sufficient sensitivities) in an environment with acceptable low background</a:t>
            </a:r>
          </a:p>
          <a:p>
            <a:pPr marL="457200" lvl="1" indent="-2286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Supplemented by confirmatory measurements in a graded approach</a:t>
            </a:r>
          </a:p>
          <a:p>
            <a:pPr marL="457200" lvl="1" indent="-2286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/>
              <a:t>The </a:t>
            </a:r>
            <a:r>
              <a:rPr lang="en-US" altLang="en-US" sz="2000" u="sng" dirty="0"/>
              <a:t>detection thresholds </a:t>
            </a:r>
            <a:r>
              <a:rPr lang="en-US" altLang="en-US" sz="2000" dirty="0"/>
              <a:t>have been evaluated, and are lower than the </a:t>
            </a:r>
            <a:r>
              <a:rPr lang="en-US" altLang="en-US" sz="2000" u="sng" dirty="0"/>
              <a:t>ANSI SLs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924B6AA-486E-4505-BAFA-B0003CB77B64}"/>
              </a:ext>
            </a:extLst>
          </p:cNvPr>
          <p:cNvSpPr txBox="1">
            <a:spLocks/>
          </p:cNvSpPr>
          <p:nvPr/>
        </p:nvSpPr>
        <p:spPr>
          <a:xfrm>
            <a:off x="8595754" y="6318250"/>
            <a:ext cx="319088" cy="539750"/>
          </a:xfrm>
          <a:prstGeom prst="rect">
            <a:avLst/>
          </a:prstGeom>
        </p:spPr>
        <p:txBody>
          <a:bodyPr vert="horz" wrap="square" lIns="72000" tIns="57600" rIns="7200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8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457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Induced Radionuclides at Electron Accelerators</a:t>
            </a:r>
            <a:endParaRPr lang="en-US" altLang="en-US" dirty="0"/>
          </a:p>
        </p:txBody>
      </p:sp>
      <p:graphicFrame>
        <p:nvGraphicFramePr>
          <p:cNvPr id="6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577771"/>
              </p:ext>
            </p:extLst>
          </p:nvPr>
        </p:nvGraphicFramePr>
        <p:xfrm>
          <a:off x="332679" y="1230827"/>
          <a:ext cx="5370666" cy="5487360"/>
        </p:xfrm>
        <a:graphic>
          <a:graphicData uri="http://schemas.openxmlformats.org/drawingml/2006/table">
            <a:tbl>
              <a:tblPr/>
              <a:tblGrid>
                <a:gridCol w="181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Material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Radionuclide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Half-life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6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Carbon steel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(Fe, C)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Cast  iron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(Fe, C, Si, Mn) 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22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Na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Mn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312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55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 (5.9 keV x-ray)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2.73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57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Aluminum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Na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86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Copper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Fe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(5.9 keV x-ray)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2.73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Co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2.6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867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Concrete</a:t>
                      </a:r>
                    </a:p>
                  </a:txBody>
                  <a:tcPr marT="45706" marB="457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 (pure beta)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12.3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Na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54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Mn (proxy)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312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55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Fe (5.9 keV x-ray)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2.73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57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272 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5.26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Eu, 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154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Eu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13.5 y, 8.59 y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5978604" y="4325535"/>
            <a:ext cx="30178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Radionuclides (</a:t>
            </a:r>
            <a:r>
              <a:rPr lang="en-US" b="1" baseline="30000" dirty="0">
                <a:solidFill>
                  <a:srgbClr val="C00000"/>
                </a:solidFill>
              </a:rPr>
              <a:t>22</a:t>
            </a:r>
            <a:r>
              <a:rPr lang="en-US" b="1" dirty="0">
                <a:solidFill>
                  <a:srgbClr val="C00000"/>
                </a:solidFill>
              </a:rPr>
              <a:t>Na,</a:t>
            </a:r>
            <a:r>
              <a:rPr lang="en-US" b="1" baseline="30000" dirty="0">
                <a:solidFill>
                  <a:srgbClr val="C00000"/>
                </a:solidFill>
              </a:rPr>
              <a:t> 54</a:t>
            </a:r>
            <a:r>
              <a:rPr lang="en-US" b="1" dirty="0">
                <a:solidFill>
                  <a:srgbClr val="C00000"/>
                </a:solidFill>
              </a:rPr>
              <a:t>Mn, </a:t>
            </a:r>
            <a:r>
              <a:rPr lang="en-US" b="1" baseline="30000" dirty="0">
                <a:solidFill>
                  <a:srgbClr val="C00000"/>
                </a:solidFill>
              </a:rPr>
              <a:t>60</a:t>
            </a:r>
            <a:r>
              <a:rPr lang="en-US" b="1" dirty="0">
                <a:solidFill>
                  <a:srgbClr val="C00000"/>
                </a:solidFill>
              </a:rPr>
              <a:t>Co) that emit high-energy and high-intensity gamma rays can be used as proxies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978604" y="1981703"/>
            <a:ext cx="29639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Hard-to-measure radionuclides (</a:t>
            </a:r>
            <a:r>
              <a:rPr lang="en-US" b="1" baseline="30000" dirty="0">
                <a:solidFill>
                  <a:srgbClr val="0070C0"/>
                </a:solidFill>
              </a:rPr>
              <a:t>55</a:t>
            </a:r>
            <a:r>
              <a:rPr lang="en-US" b="1" dirty="0">
                <a:solidFill>
                  <a:srgbClr val="0070C0"/>
                </a:solidFill>
              </a:rPr>
              <a:t>Fe) emit only beta or low-energy X-rays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B1F2386-E57F-4CBB-B4D2-C7EF163A3B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595754" y="6318250"/>
            <a:ext cx="319088" cy="539750"/>
          </a:xfrm>
        </p:spPr>
        <p:txBody>
          <a:bodyPr/>
          <a:lstStyle/>
          <a:p>
            <a:fld id="{5BD36294-2849-48A8-8531-5354CF3095D2}" type="slidenum">
              <a:rPr lang="en-US" sz="1200" smtClean="0">
                <a:solidFill>
                  <a:srgbClr val="000000"/>
                </a:solidFill>
              </a:rPr>
              <a:pPr/>
              <a:t>9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SLAC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A6F986926D34D94F95559279BEE81" ma:contentTypeVersion="3" ma:contentTypeDescription="Create a new document." ma:contentTypeScope="" ma:versionID="e3093a4bc819a097d6246adee90a9187">
  <xsd:schema xmlns:xsd="http://www.w3.org/2001/XMLSchema" xmlns:xs="http://www.w3.org/2001/XMLSchema" xmlns:p="http://schemas.microsoft.com/office/2006/metadata/properties" xmlns:ns1="c8aa481c-41c3-4e50-aedf-83601094bfdb" targetNamespace="http://schemas.microsoft.com/office/2006/metadata/properties" ma:root="true" ma:fieldsID="6780264125963099cf0f7f501ecd79d7" ns1:_="">
    <xsd:import namespace="c8aa481c-41c3-4e50-aedf-83601094bfdb"/>
    <xsd:element name="properties">
      <xsd:complexType>
        <xsd:sequence>
          <xsd:element name="documentManagement">
            <xsd:complexType>
              <xsd:all>
                <xsd:element ref="ns1:Calendar_x0020_Year" minOccurs="0"/>
                <xsd:element ref="ns1:Mon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a481c-41c3-4e50-aedf-83601094bfdb" elementFormDefault="qualified">
    <xsd:import namespace="http://schemas.microsoft.com/office/2006/documentManagement/types"/>
    <xsd:import namespace="http://schemas.microsoft.com/office/infopath/2007/PartnerControls"/>
    <xsd:element name="Calendar_x0020_Year" ma:index="9" nillable="true" ma:displayName="Calendar Year" ma:internalName="Calendar_x0020_Year">
      <xsd:simpleType>
        <xsd:restriction base="dms:Text">
          <xsd:maxLength value="255"/>
        </xsd:restriction>
      </xsd:simpleType>
    </xsd:element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 ma:index="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lendar_x0020_Year xmlns="c8aa481c-41c3-4e50-aedf-83601094bfdb">2014</Calendar_x0020_Year>
    <Month xmlns="c8aa481c-41c3-4e50-aedf-83601094bfdb">07 July</Month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79A8D-9333-4877-8CA5-BA45467AA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a481c-41c3-4e50-aedf-83601094b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0653B6-C15D-4BC7-A4B0-AEE4FB99E8C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8aa481c-41c3-4e50-aedf-83601094bfd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5B02F2-248D-4EC4-8881-ED99656FCB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Scope, RSC Review  CLTS November 26, 2018-rev1 - Copy</Template>
  <TotalTime>12422</TotalTime>
  <Words>2729</Words>
  <Application>Microsoft Office PowerPoint</Application>
  <PresentationFormat>On-screen Show (4:3)</PresentationFormat>
  <Paragraphs>503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Courier New</vt:lpstr>
      <vt:lpstr>Times New Roman</vt:lpstr>
      <vt:lpstr>SLAC</vt:lpstr>
      <vt:lpstr>SLAC Accelerator Material Clearance Program and Experience</vt:lpstr>
      <vt:lpstr>Outline</vt:lpstr>
      <vt:lpstr>DOE Order 458.1 (2020): Release and Clearance of Personal Property</vt:lpstr>
      <vt:lpstr>ANSI N13.12 (2013) Screening Levels (SLs)</vt:lpstr>
      <vt:lpstr>Working Group for Technical Standard DOE-STD-6004</vt:lpstr>
      <vt:lpstr>DOE-STD-6004 (2016):  7 Chapters and 5 Appendices</vt:lpstr>
      <vt:lpstr>3-Tiered Clearance Criteria in DOE-STD-6004 (2016)</vt:lpstr>
      <vt:lpstr>Highlights of SLAC Material Clearance Program</vt:lpstr>
      <vt:lpstr>Induced Radionuclides at Electron Accelerators</vt:lpstr>
      <vt:lpstr>Technical Basis for Clearance Measurements</vt:lpstr>
      <vt:lpstr>IFB Clearance Measurements at SLAC</vt:lpstr>
      <vt:lpstr>SLAC Instruments for Clearance Measurements </vt:lpstr>
      <vt:lpstr>SLAC Material Clearance Program and Process</vt:lpstr>
      <vt:lpstr>Excess Metal Accumulated at SLAC (before clearance)</vt:lpstr>
      <vt:lpstr>Excess Metal at SLAC (after clearance since 2011)</vt:lpstr>
      <vt:lpstr>SLAC Metal Recycle by Weight and Revenue</vt:lpstr>
      <vt:lpstr>SLAC Metal Recycle by Commodity Type</vt:lpstr>
      <vt:lpstr>Clearance for Lead</vt:lpstr>
      <vt:lpstr>Lead Clearance Measurements at SLAC</vt:lpstr>
      <vt:lpstr>Radiological Survey of Lead (WPC and PPE)</vt:lpstr>
      <vt:lpstr>Lead Storage Area (before cleanup; ~300 tons)</vt:lpstr>
      <vt:lpstr>Lead Storage Area (~90 tons recycled up to 2021)</vt:lpstr>
      <vt:lpstr>Tier 2 Release (ANSI N13.12 Volumetric SLs)</vt:lpstr>
      <vt:lpstr>SLAC Clearance via DOE O458.1 Authorized Limits  (DOE-STD-6004 Tier 3 Criterion)</vt:lpstr>
      <vt:lpstr>Summary</vt:lpstr>
      <vt:lpstr>Thank You</vt:lpstr>
      <vt:lpstr>Back-up Slides</vt:lpstr>
      <vt:lpstr>DOE-STD-6004 (2016): 5 Appendices</vt:lpstr>
      <vt:lpstr>SLAC Metal Recycle by Facility/Project</vt:lpstr>
      <vt:lpstr>Key Radionuclides from Activated Lead</vt:lpstr>
      <vt:lpstr>Clearance for Lead: SLAC 3-day Activation Experiment</vt:lpstr>
      <vt:lpstr>SLAC Material Profile for Disposal via Authorized Limits</vt:lpstr>
      <vt:lpstr>Summary of MEI Dose Evaluation for Tier 3 Disposal</vt:lpstr>
      <vt:lpstr>Lessons Learned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D&amp;D Program Progress</dc:title>
  <dc:subject>D&amp;D</dc:subject>
  <dc:creator>Ryan Ford</dc:creator>
  <cp:lastModifiedBy>Liu, James C.</cp:lastModifiedBy>
  <cp:revision>405</cp:revision>
  <cp:lastPrinted>2019-09-03T00:05:18Z</cp:lastPrinted>
  <dcterms:created xsi:type="dcterms:W3CDTF">2013-07-29T20:36:57Z</dcterms:created>
  <dcterms:modified xsi:type="dcterms:W3CDTF">2021-10-05T00:57:20Z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0x0101001EFA6F986926D34D94F95559279BEE81</vt:lpwstr>
  </property>
</Properties>
</file>