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75" r:id="rId5"/>
    <p:sldId id="276" r:id="rId6"/>
    <p:sldId id="258" r:id="rId7"/>
    <p:sldId id="270" r:id="rId8"/>
    <p:sldId id="271" r:id="rId9"/>
    <p:sldId id="274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6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0" y="3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79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3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7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5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24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21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0DC3-500F-4BD4-A09E-5FE946768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ASO Guide 420.2-1A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482C8-DF07-4CA1-BDCF-E0D598A30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Freeman</a:t>
            </a:r>
          </a:p>
          <a:p>
            <a:r>
              <a:rPr lang="en-US" dirty="0"/>
              <a:t>October 4, 2021</a:t>
            </a:r>
          </a:p>
          <a:p>
            <a:r>
              <a:rPr lang="en-US" dirty="0"/>
              <a:t>Accelerator Safety Workshop 2019</a:t>
            </a:r>
          </a:p>
        </p:txBody>
      </p:sp>
    </p:spTree>
    <p:extLst>
      <p:ext uri="{BB962C8B-B14F-4D97-AF65-F5344CB8AC3E}">
        <p14:creationId xmlns:p14="http://schemas.microsoft.com/office/powerpoint/2010/main" val="249113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CBE3-1DFA-8947-AB2B-66BF4FDD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Topics Addressed In Current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FA6D-EFE4-3D41-885B-8BA94538E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53885"/>
            <a:ext cx="11430000" cy="464762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Exemptions and Equivalencies </a:t>
            </a:r>
          </a:p>
          <a:p>
            <a:pPr lvl="1"/>
            <a:r>
              <a:rPr lang="en-US" dirty="0"/>
              <a:t>Graded and Tailored Implementation Approach</a:t>
            </a:r>
          </a:p>
          <a:p>
            <a:r>
              <a:rPr lang="en-US" dirty="0"/>
              <a:t>Preoperational Activities</a:t>
            </a:r>
          </a:p>
          <a:p>
            <a:pPr lvl="1"/>
            <a:r>
              <a:rPr lang="en-US" dirty="0"/>
              <a:t>HA, SAD and ASE development</a:t>
            </a:r>
          </a:p>
          <a:p>
            <a:pPr lvl="1"/>
            <a:r>
              <a:rPr lang="en-US" dirty="0"/>
              <a:t>Procedures and Training</a:t>
            </a:r>
          </a:p>
          <a:p>
            <a:pPr lvl="1"/>
            <a:r>
              <a:rPr lang="en-US" dirty="0"/>
              <a:t>USI Process, Config Mngt, </a:t>
            </a:r>
          </a:p>
          <a:p>
            <a:pPr lvl="1"/>
            <a:r>
              <a:rPr lang="en-US" dirty="0"/>
              <a:t>QA, CAS and Safety Reviews</a:t>
            </a:r>
          </a:p>
          <a:p>
            <a:pPr lvl="1"/>
            <a:r>
              <a:rPr lang="en-US" dirty="0"/>
              <a:t>ARRs</a:t>
            </a:r>
          </a:p>
        </p:txBody>
      </p:sp>
    </p:spTree>
    <p:extLst>
      <p:ext uri="{BB962C8B-B14F-4D97-AF65-F5344CB8AC3E}">
        <p14:creationId xmlns:p14="http://schemas.microsoft.com/office/powerpoint/2010/main" val="191469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B7E8-66EA-EE47-8430-1E6B09CE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Topics Addressed In Current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22BE-854C-5744-A7C4-15EE8613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41558"/>
            <a:ext cx="11430000" cy="5742122"/>
          </a:xfrm>
        </p:spPr>
        <p:txBody>
          <a:bodyPr/>
          <a:lstStyle/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Managing Accelerator Safety and Mission Success</a:t>
            </a:r>
          </a:p>
          <a:p>
            <a:pPr lvl="1"/>
            <a:r>
              <a:rPr lang="en-US" dirty="0"/>
              <a:t>Basic Operations Principles and Practices</a:t>
            </a:r>
          </a:p>
          <a:p>
            <a:pPr lvl="1"/>
            <a:r>
              <a:rPr lang="en-US" dirty="0"/>
              <a:t>Implementing the USI Process</a:t>
            </a:r>
          </a:p>
          <a:p>
            <a:pPr lvl="1"/>
            <a:r>
              <a:rPr lang="en-US" dirty="0"/>
              <a:t>Maintaining Operator and Experimenter Training, Configuration Management, </a:t>
            </a:r>
          </a:p>
          <a:p>
            <a:pPr lvl="1"/>
            <a:r>
              <a:rPr lang="en-US" dirty="0"/>
              <a:t>Access Control Systems</a:t>
            </a:r>
          </a:p>
          <a:p>
            <a:pPr lvl="1"/>
            <a:r>
              <a:rPr lang="en-US" dirty="0"/>
              <a:t>Accelerator Subsystem Operational Safety Issues</a:t>
            </a:r>
          </a:p>
          <a:p>
            <a:pPr lvl="2"/>
            <a:r>
              <a:rPr lang="en-US" dirty="0"/>
              <a:t>Superconducting Magnet and RF Systems</a:t>
            </a:r>
          </a:p>
          <a:p>
            <a:pPr lvl="2"/>
            <a:r>
              <a:rPr lang="en-US" dirty="0"/>
              <a:t>Compressed Gas Safety </a:t>
            </a:r>
          </a:p>
          <a:p>
            <a:pPr lvl="2"/>
            <a:r>
              <a:rPr lang="en-US" dirty="0"/>
              <a:t>Software QA and Cybersecurity</a:t>
            </a:r>
          </a:p>
          <a:p>
            <a:pPr lvl="2"/>
            <a:r>
              <a:rPr lang="en-US" dirty="0"/>
              <a:t>Reuse of Accelerator Components and other legacy hazard issues</a:t>
            </a:r>
          </a:p>
          <a:p>
            <a:r>
              <a:rPr lang="en-US" dirty="0"/>
              <a:t>Post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3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8CD0-66ED-794E-BDAA-40BA992A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Request For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B11D-FFF2-394D-A9A9-B339589C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24366"/>
            <a:ext cx="11430000" cy="4694123"/>
          </a:xfrm>
        </p:spPr>
        <p:txBody>
          <a:bodyPr/>
          <a:lstStyle/>
          <a:p>
            <a:r>
              <a:rPr lang="en-US" dirty="0"/>
              <a:t>What works in the current guide – should be left alone?</a:t>
            </a:r>
          </a:p>
          <a:p>
            <a:endParaRPr lang="en-US" dirty="0"/>
          </a:p>
          <a:p>
            <a:r>
              <a:rPr lang="en-US" dirty="0"/>
              <a:t>What doesn’t work so well – where changes are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topics should be added/removed from the Guide?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69A-1874-E848-918F-019CCBC1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A158-4860-4C46-B196-5F9CDE7DA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Drivers behind Guide revision</a:t>
            </a:r>
          </a:p>
          <a:p>
            <a:r>
              <a:rPr lang="en-US" dirty="0"/>
              <a:t>Experience and Lessons Learned From Previous Guide Revision</a:t>
            </a:r>
          </a:p>
          <a:p>
            <a:r>
              <a:rPr lang="en-US" dirty="0"/>
              <a:t>Community of Practice </a:t>
            </a:r>
          </a:p>
          <a:p>
            <a:r>
              <a:rPr lang="en-US" dirty="0"/>
              <a:t>Guide Revision Process</a:t>
            </a:r>
          </a:p>
          <a:p>
            <a:r>
              <a:rPr lang="en-US" dirty="0"/>
              <a:t>Topics Addressed In Current Guide</a:t>
            </a:r>
          </a:p>
          <a:p>
            <a:r>
              <a:rPr lang="en-US" dirty="0"/>
              <a:t>Request For Input</a:t>
            </a:r>
          </a:p>
        </p:txBody>
      </p:sp>
    </p:spTree>
    <p:extLst>
      <p:ext uri="{BB962C8B-B14F-4D97-AF65-F5344CB8AC3E}">
        <p14:creationId xmlns:p14="http://schemas.microsoft.com/office/powerpoint/2010/main" val="99039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45B8-4FE9-E84A-AB86-1237E11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Drivers for Revision of the ASO Companion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3663-3695-F540-B41F-B212D534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71664"/>
            <a:ext cx="11430000" cy="4047778"/>
          </a:xfrm>
        </p:spPr>
        <p:txBody>
          <a:bodyPr/>
          <a:lstStyle/>
          <a:p>
            <a:r>
              <a:rPr lang="en-US" dirty="0"/>
              <a:t>Upcoming issuance of Order 420.2D – Guide needs to be consistent and directly support the order</a:t>
            </a:r>
          </a:p>
          <a:p>
            <a:r>
              <a:rPr lang="en-US" dirty="0"/>
              <a:t>Address concerns and emerging issues.  For example:</a:t>
            </a:r>
          </a:p>
          <a:p>
            <a:pPr lvl="1"/>
            <a:r>
              <a:rPr lang="en-US" dirty="0"/>
              <a:t>issues/concerns raised during 420.2D revision process</a:t>
            </a:r>
          </a:p>
          <a:p>
            <a:pPr marL="398463" lvl="1" indent="0">
              <a:buNone/>
            </a:pPr>
            <a:r>
              <a:rPr lang="en-US" dirty="0"/>
              <a:t>-   emerging issues (perhaps a 10 year look ahead) </a:t>
            </a:r>
          </a:p>
          <a:p>
            <a:r>
              <a:rPr lang="en-US" dirty="0"/>
              <a:t>Update material based on lessons learned and current thinking on best practices since last revision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9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8EE6-180A-F042-8326-602068BD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History - Development of Current Guide 420.2-1A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DEAD-D5CD-124F-AF41-8218F0A6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2806"/>
            <a:ext cx="11430000" cy="4785038"/>
          </a:xfrm>
        </p:spPr>
        <p:txBody>
          <a:bodyPr/>
          <a:lstStyle/>
          <a:p>
            <a:r>
              <a:rPr lang="en-US" dirty="0"/>
              <a:t>2011 - Revision Process Initiated on the 2005 version of Guide</a:t>
            </a:r>
          </a:p>
          <a:p>
            <a:r>
              <a:rPr lang="en-US" dirty="0"/>
              <a:t>Monthly Conference Calls – focus on revision</a:t>
            </a:r>
          </a:p>
          <a:p>
            <a:r>
              <a:rPr lang="en-US" dirty="0"/>
              <a:t>ASW 2011</a:t>
            </a:r>
          </a:p>
          <a:p>
            <a:pPr lvl="1"/>
            <a:r>
              <a:rPr lang="en-US" dirty="0"/>
              <a:t>Four Topical Focus Areas - Team Leads Identified</a:t>
            </a:r>
          </a:p>
          <a:p>
            <a:pPr lvl="1"/>
            <a:r>
              <a:rPr lang="en-US" dirty="0"/>
              <a:t>Breakout Sessions - gather input</a:t>
            </a:r>
          </a:p>
          <a:p>
            <a:r>
              <a:rPr lang="en-US" dirty="0"/>
              <a:t>FERMI ”Lock-In” (March 2012) – Four Focus Teams - push for draft</a:t>
            </a:r>
          </a:p>
          <a:p>
            <a:pPr lvl="2"/>
            <a:r>
              <a:rPr lang="en-US" sz="2400" dirty="0"/>
              <a:t>14 Feds and 33 Contractors</a:t>
            </a:r>
          </a:p>
        </p:txBody>
      </p:sp>
    </p:spTree>
    <p:extLst>
      <p:ext uri="{BB962C8B-B14F-4D97-AF65-F5344CB8AC3E}">
        <p14:creationId xmlns:p14="http://schemas.microsoft.com/office/powerpoint/2010/main" val="10825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9C9D-E220-0D42-8CAE-A1178D75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History - Development of Current Guide 420.2-1A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6CBA-26F9-1E49-9289-CBC3CA0A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ASW 2012 </a:t>
            </a:r>
          </a:p>
          <a:p>
            <a:pPr lvl="1"/>
            <a:r>
              <a:rPr lang="en-US" dirty="0"/>
              <a:t>Daily Focus Team lead Breakout Sessions – </a:t>
            </a:r>
            <a:r>
              <a:rPr lang="en-US" dirty="0" err="1"/>
              <a:t>pg</a:t>
            </a:r>
            <a:r>
              <a:rPr lang="en-US" dirty="0"/>
              <a:t>-by-</a:t>
            </a:r>
            <a:r>
              <a:rPr lang="en-US" dirty="0" err="1"/>
              <a:t>pg</a:t>
            </a:r>
            <a:r>
              <a:rPr lang="en-US" dirty="0"/>
              <a:t> </a:t>
            </a:r>
            <a:r>
              <a:rPr lang="en-US" dirty="0" err="1"/>
              <a:t>walkthrus</a:t>
            </a:r>
            <a:endParaRPr lang="en-US" dirty="0"/>
          </a:p>
          <a:p>
            <a:pPr lvl="1"/>
            <a:r>
              <a:rPr lang="en-US" dirty="0"/>
              <a:t>Goal to resolve issues, develop concurrence</a:t>
            </a:r>
          </a:p>
          <a:p>
            <a:r>
              <a:rPr lang="en-US" dirty="0"/>
              <a:t>ASW – 2013</a:t>
            </a:r>
          </a:p>
          <a:p>
            <a:pPr lvl="2"/>
            <a:r>
              <a:rPr lang="en-US" dirty="0"/>
              <a:t>Guide Status and Discussion</a:t>
            </a:r>
          </a:p>
          <a:p>
            <a:r>
              <a:rPr lang="en-US" dirty="0"/>
              <a:t>Guide Issued 8/1/2014 - 3 years to complete revision</a:t>
            </a:r>
          </a:p>
        </p:txBody>
      </p:sp>
    </p:spTree>
    <p:extLst>
      <p:ext uri="{BB962C8B-B14F-4D97-AF65-F5344CB8AC3E}">
        <p14:creationId xmlns:p14="http://schemas.microsoft.com/office/powerpoint/2010/main" val="208074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Safety Community of Practice –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65200"/>
            <a:ext cx="11430000" cy="5377180"/>
          </a:xfrm>
        </p:spPr>
        <p:txBody>
          <a:bodyPr/>
          <a:lstStyle/>
          <a:p>
            <a:pPr lvl="1"/>
            <a:r>
              <a:rPr lang="en-US" sz="2600" dirty="0"/>
              <a:t>Diverse group dedicated to promoting accelerator safety and maintaining an effective regulatory structure.</a:t>
            </a:r>
          </a:p>
          <a:p>
            <a:pPr lvl="2"/>
            <a:r>
              <a:rPr lang="en-US" sz="2200" dirty="0"/>
              <a:t>includes Feds and Contractors across the complex</a:t>
            </a:r>
          </a:p>
          <a:p>
            <a:pPr lvl="2"/>
            <a:r>
              <a:rPr lang="en-US" sz="2200" dirty="0"/>
              <a:t>includes representatives from international accelerators and fusion facilities</a:t>
            </a:r>
          </a:p>
          <a:p>
            <a:pPr marL="742950" lvl="2" indent="0">
              <a:buNone/>
            </a:pPr>
            <a:endParaRPr lang="en-US" sz="2200" dirty="0"/>
          </a:p>
          <a:p>
            <a:pPr lvl="1"/>
            <a:r>
              <a:rPr lang="en-US" sz="2600" dirty="0"/>
              <a:t>2004  DeVaughn Nelson (DOE-HQ) and </a:t>
            </a:r>
            <a:r>
              <a:rPr lang="en-US" sz="2600" dirty="0" err="1"/>
              <a:t>Dennie</a:t>
            </a:r>
            <a:r>
              <a:rPr lang="en-US" sz="2600" dirty="0"/>
              <a:t> </a:t>
            </a:r>
            <a:r>
              <a:rPr lang="en-US" sz="2600" dirty="0" err="1"/>
              <a:t>Parzyck</a:t>
            </a:r>
            <a:r>
              <a:rPr lang="en-US" sz="2600" dirty="0"/>
              <a:t> (DOE-FNAL) supported idea of an annual workshop (45 attendees at first workshop - initial core group)</a:t>
            </a:r>
          </a:p>
          <a:p>
            <a:pPr marL="398463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Today’s Workshop – 202 Registrants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Currently over 250 folks make up our “accelerator safety community” 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790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Safety Community –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2200"/>
            <a:ext cx="11430000" cy="535113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/>
              <a:t>Maintain effective lines of communication – share lessons learned, experiences, best practices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Monthly calls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Forum for candid dialog without fear of redress</a:t>
            </a:r>
          </a:p>
          <a:p>
            <a:pPr lvl="2"/>
            <a:r>
              <a:rPr lang="en-US" sz="2200" dirty="0"/>
              <a:t>Provides opportunity for dialog with Headquarters</a:t>
            </a:r>
          </a:p>
          <a:p>
            <a:pPr lvl="2">
              <a:spcAft>
                <a:spcPts val="1200"/>
              </a:spcAft>
            </a:pPr>
            <a:r>
              <a:rPr lang="en-US" sz="2200" dirty="0"/>
              <a:t>Over 250 invited; about 90 folks regularly participate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Annual Workshop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Email communications – disseminate information, information request, etc. with large group</a:t>
            </a:r>
          </a:p>
          <a:p>
            <a:pPr>
              <a:spcAft>
                <a:spcPts val="1200"/>
              </a:spcAft>
            </a:pPr>
            <a:r>
              <a:rPr lang="en-US" dirty="0"/>
              <a:t>Serve as a credible sounding board for DOE to vet ideas, initiatives and issues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6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Safety Community –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4250"/>
            <a:ext cx="11430000" cy="5742014"/>
          </a:xfrm>
        </p:spPr>
        <p:txBody>
          <a:bodyPr/>
          <a:lstStyle/>
          <a:p>
            <a:r>
              <a:rPr lang="en-US" dirty="0"/>
              <a:t>Support DOE in development of effective regulatory standards based on best practices</a:t>
            </a:r>
          </a:p>
          <a:p>
            <a:pPr lvl="1"/>
            <a:r>
              <a:rPr lang="en-US" dirty="0"/>
              <a:t>Order Revisions</a:t>
            </a:r>
          </a:p>
          <a:p>
            <a:pPr lvl="1"/>
            <a:r>
              <a:rPr lang="en-US" dirty="0"/>
              <a:t>Guide Revisions</a:t>
            </a:r>
          </a:p>
          <a:p>
            <a:pPr lvl="1"/>
            <a:r>
              <a:rPr lang="en-US" dirty="0"/>
              <a:t>Tech Standard Development</a:t>
            </a:r>
          </a:p>
          <a:p>
            <a:r>
              <a:rPr lang="en-US" dirty="0"/>
              <a:t>Lead/participate in external peer reviews (ARRs, IRRs, etc.)</a:t>
            </a:r>
          </a:p>
          <a:p>
            <a:pPr lvl="0"/>
            <a:r>
              <a:rPr lang="en-US" dirty="0"/>
              <a:t>Form focused working groups as needed </a:t>
            </a:r>
          </a:p>
          <a:p>
            <a:pPr lvl="1"/>
            <a:r>
              <a:rPr lang="en-US" dirty="0"/>
              <a:t>Order, Guide and Tech Standard development</a:t>
            </a:r>
          </a:p>
          <a:p>
            <a:pPr lvl="1"/>
            <a:r>
              <a:rPr lang="en-US" dirty="0"/>
              <a:t>Monthly D&amp;D call (led by Craig Fish)</a:t>
            </a:r>
          </a:p>
          <a:p>
            <a:pPr lvl="1"/>
            <a:r>
              <a:rPr lang="en-US" dirty="0"/>
              <a:t>White Paper – Beam Enclosure Accessibility and 10CFR835 Posting</a:t>
            </a:r>
          </a:p>
          <a:p>
            <a:pPr lvl="1"/>
            <a:r>
              <a:rPr lang="en-US" dirty="0"/>
              <a:t>Emergency Management Order 151.1D Revision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703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FB19-F299-704A-A0C7-EAEA3A26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Guide Revision Process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F6813-0B1F-934A-933B-BBA3C583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Follows the Departmental Directives Process</a:t>
            </a:r>
          </a:p>
          <a:p>
            <a:r>
              <a:rPr lang="en-US" dirty="0"/>
              <a:t>Justification Memorandum initiates the process</a:t>
            </a:r>
          </a:p>
          <a:p>
            <a:r>
              <a:rPr lang="en-US" dirty="0"/>
              <a:t>Draft Guide Revision Prepared submitted to </a:t>
            </a:r>
            <a:r>
              <a:rPr lang="en-US" dirty="0" err="1"/>
              <a:t>RevCom</a:t>
            </a:r>
            <a:endParaRPr lang="en-US" dirty="0"/>
          </a:p>
          <a:p>
            <a:r>
              <a:rPr lang="en-US" dirty="0" err="1"/>
              <a:t>RevCom</a:t>
            </a:r>
            <a:r>
              <a:rPr lang="en-US" dirty="0"/>
              <a:t> Process - comments/comment resolution</a:t>
            </a:r>
          </a:p>
          <a:p>
            <a:r>
              <a:rPr lang="en-US" dirty="0"/>
              <a:t>Directives Review Board Approval</a:t>
            </a:r>
          </a:p>
          <a:p>
            <a:r>
              <a:rPr lang="en-US" dirty="0"/>
              <a:t>Deputy Secretary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48586"/>
      </p:ext>
    </p:extLst>
  </p:cSld>
  <p:clrMapOvr>
    <a:masterClrMapping/>
  </p:clrMapOvr>
</p:sld>
</file>

<file path=ppt/theme/theme1.xml><?xml version="1.0" encoding="utf-8"?>
<a:theme xmlns:a="http://schemas.openxmlformats.org/drawingml/2006/main" name="ORNL SNS 16x9 Official Theme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SNS 16x9 Official Theme" id="{84448950-E2DD-4780-98A0-DFE2F9A16885}" vid="{05402262-4DFB-4426-A890-C63914CFF5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SNS 16x9 Official Theme</Template>
  <TotalTime>951</TotalTime>
  <Words>622</Words>
  <Application>Microsoft Macintosh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Century Gothic</vt:lpstr>
      <vt:lpstr>ORNL SNS 16x9 Official Theme</vt:lpstr>
      <vt:lpstr>ASO Guide 420.2-1A Revision</vt:lpstr>
      <vt:lpstr>Presentation Overview</vt:lpstr>
      <vt:lpstr>Drivers for Revision of the ASO Companion Guide</vt:lpstr>
      <vt:lpstr>History - Development of Current Guide 420.2-1A</vt:lpstr>
      <vt:lpstr>History - Development of Current Guide 420.2-1A</vt:lpstr>
      <vt:lpstr>Accelerator Safety Community of Practice – Who We Are</vt:lpstr>
      <vt:lpstr>Accelerator Safety Community – What We Do</vt:lpstr>
      <vt:lpstr>Accelerator Safety Community – What We Do</vt:lpstr>
      <vt:lpstr>Guide Revision Process - Overview</vt:lpstr>
      <vt:lpstr>Topics Addressed In Current Guide</vt:lpstr>
      <vt:lpstr>Topics Addressed In Current Guide</vt:lpstr>
      <vt:lpstr>Request For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Engineer Training at SNS</dc:title>
  <dc:creator>Platfoot, Jacob P.</dc:creator>
  <cp:lastModifiedBy>Freeman, David W.</cp:lastModifiedBy>
  <cp:revision>34</cp:revision>
  <cp:lastPrinted>2019-09-09T17:01:41Z</cp:lastPrinted>
  <dcterms:created xsi:type="dcterms:W3CDTF">2019-08-28T13:38:43Z</dcterms:created>
  <dcterms:modified xsi:type="dcterms:W3CDTF">2021-10-04T12:59:52Z</dcterms:modified>
</cp:coreProperties>
</file>