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3" r:id="rId4"/>
    <p:sldId id="496" r:id="rId5"/>
    <p:sldId id="264" r:id="rId6"/>
    <p:sldId id="265" r:id="rId7"/>
    <p:sldId id="266" r:id="rId8"/>
    <p:sldId id="268" r:id="rId9"/>
    <p:sldId id="267" r:id="rId10"/>
    <p:sldId id="486" r:id="rId11"/>
    <p:sldId id="488" r:id="rId12"/>
    <p:sldId id="487" r:id="rId13"/>
    <p:sldId id="490" r:id="rId14"/>
    <p:sldId id="493" r:id="rId15"/>
    <p:sldId id="495" r:id="rId16"/>
    <p:sldId id="491" r:id="rId17"/>
    <p:sldId id="492" r:id="rId18"/>
    <p:sldId id="489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2" autoAdjust="0"/>
    <p:restoredTop sz="83371" autoAdjust="0"/>
  </p:normalViewPr>
  <p:slideViewPr>
    <p:cSldViewPr snapToGrid="0">
      <p:cViewPr varScale="1">
        <p:scale>
          <a:sx n="96" d="100"/>
          <a:sy n="96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35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Beam Radiation Potential (rem/</a:t>
            </a:r>
            <a:r>
              <a:rPr lang="en-US" dirty="0" err="1">
                <a:solidFill>
                  <a:schemeClr val="tx1"/>
                </a:solidFill>
              </a:rPr>
              <a:t>hr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328057716463972"/>
          <c:y val="7.4818692418889887E-2"/>
          <c:w val="0.86743378676578087"/>
          <c:h val="0.76155328096810848"/>
        </c:manualLayout>
      </c:layout>
      <c:scatterChart>
        <c:scatterStyle val="lineMarker"/>
        <c:varyColors val="0"/>
        <c:ser>
          <c:idx val="0"/>
          <c:order val="0"/>
          <c:tx>
            <c:strRef>
              <c:f>'Range - ATLAS'!$W$1</c:f>
              <c:strCache>
                <c:ptCount val="1"/>
                <c:pt idx="0">
                  <c:v>BRP (rem/hr)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'Range - ATLAS'!$A$3:$A$158</c:f>
              <c:numCache>
                <c:formatCode>[$-409]mmm\-yy;@</c:formatCode>
                <c:ptCount val="156"/>
                <c:pt idx="0">
                  <c:v>44432</c:v>
                </c:pt>
                <c:pt idx="1">
                  <c:v>44427</c:v>
                </c:pt>
                <c:pt idx="2">
                  <c:v>44424</c:v>
                </c:pt>
                <c:pt idx="3">
                  <c:v>44414</c:v>
                </c:pt>
                <c:pt idx="4">
                  <c:v>44396</c:v>
                </c:pt>
                <c:pt idx="5">
                  <c:v>44383</c:v>
                </c:pt>
                <c:pt idx="6">
                  <c:v>44369</c:v>
                </c:pt>
                <c:pt idx="7">
                  <c:v>44328</c:v>
                </c:pt>
                <c:pt idx="8">
                  <c:v>44312</c:v>
                </c:pt>
                <c:pt idx="9">
                  <c:v>44308</c:v>
                </c:pt>
                <c:pt idx="10">
                  <c:v>44305</c:v>
                </c:pt>
                <c:pt idx="11">
                  <c:v>44300</c:v>
                </c:pt>
                <c:pt idx="12">
                  <c:v>44298</c:v>
                </c:pt>
                <c:pt idx="13">
                  <c:v>44294</c:v>
                </c:pt>
                <c:pt idx="14">
                  <c:v>44291</c:v>
                </c:pt>
                <c:pt idx="15">
                  <c:v>44288</c:v>
                </c:pt>
                <c:pt idx="16">
                  <c:v>44280</c:v>
                </c:pt>
                <c:pt idx="17">
                  <c:v>44273</c:v>
                </c:pt>
                <c:pt idx="18">
                  <c:v>44270</c:v>
                </c:pt>
                <c:pt idx="19">
                  <c:v>44257</c:v>
                </c:pt>
                <c:pt idx="20">
                  <c:v>44249</c:v>
                </c:pt>
                <c:pt idx="21">
                  <c:v>44244</c:v>
                </c:pt>
                <c:pt idx="22">
                  <c:v>44242</c:v>
                </c:pt>
                <c:pt idx="23">
                  <c:v>44237</c:v>
                </c:pt>
                <c:pt idx="24">
                  <c:v>44235</c:v>
                </c:pt>
                <c:pt idx="25">
                  <c:v>44228</c:v>
                </c:pt>
                <c:pt idx="26">
                  <c:v>44223</c:v>
                </c:pt>
                <c:pt idx="27">
                  <c:v>44221</c:v>
                </c:pt>
                <c:pt idx="28">
                  <c:v>44186</c:v>
                </c:pt>
                <c:pt idx="29">
                  <c:v>44182</c:v>
                </c:pt>
                <c:pt idx="30">
                  <c:v>44179</c:v>
                </c:pt>
                <c:pt idx="31">
                  <c:v>44172</c:v>
                </c:pt>
                <c:pt idx="32">
                  <c:v>44165</c:v>
                </c:pt>
                <c:pt idx="33">
                  <c:v>44158</c:v>
                </c:pt>
                <c:pt idx="34">
                  <c:v>44151</c:v>
                </c:pt>
                <c:pt idx="35">
                  <c:v>44146</c:v>
                </c:pt>
                <c:pt idx="36">
                  <c:v>44144</c:v>
                </c:pt>
                <c:pt idx="37">
                  <c:v>44137</c:v>
                </c:pt>
                <c:pt idx="38">
                  <c:v>44130</c:v>
                </c:pt>
                <c:pt idx="39">
                  <c:v>44116</c:v>
                </c:pt>
                <c:pt idx="40">
                  <c:v>44109</c:v>
                </c:pt>
                <c:pt idx="41">
                  <c:v>44102</c:v>
                </c:pt>
                <c:pt idx="42">
                  <c:v>44095</c:v>
                </c:pt>
                <c:pt idx="43">
                  <c:v>44088</c:v>
                </c:pt>
                <c:pt idx="44">
                  <c:v>44082</c:v>
                </c:pt>
                <c:pt idx="45">
                  <c:v>44074</c:v>
                </c:pt>
                <c:pt idx="46">
                  <c:v>44070</c:v>
                </c:pt>
                <c:pt idx="47">
                  <c:v>44067</c:v>
                </c:pt>
                <c:pt idx="48">
                  <c:v>44053</c:v>
                </c:pt>
                <c:pt idx="49">
                  <c:v>44032</c:v>
                </c:pt>
                <c:pt idx="50">
                  <c:v>44025</c:v>
                </c:pt>
                <c:pt idx="51">
                  <c:v>44018</c:v>
                </c:pt>
                <c:pt idx="52">
                  <c:v>44011</c:v>
                </c:pt>
                <c:pt idx="53">
                  <c:v>43909</c:v>
                </c:pt>
                <c:pt idx="54">
                  <c:v>43906</c:v>
                </c:pt>
                <c:pt idx="55">
                  <c:v>43892</c:v>
                </c:pt>
                <c:pt idx="56">
                  <c:v>43881</c:v>
                </c:pt>
                <c:pt idx="57">
                  <c:v>43878</c:v>
                </c:pt>
                <c:pt idx="58">
                  <c:v>43872</c:v>
                </c:pt>
                <c:pt idx="59">
                  <c:v>43871</c:v>
                </c:pt>
                <c:pt idx="60">
                  <c:v>43867</c:v>
                </c:pt>
                <c:pt idx="61">
                  <c:v>43857</c:v>
                </c:pt>
                <c:pt idx="62">
                  <c:v>43801</c:v>
                </c:pt>
                <c:pt idx="63">
                  <c:v>43791</c:v>
                </c:pt>
                <c:pt idx="64">
                  <c:v>43787</c:v>
                </c:pt>
                <c:pt idx="65">
                  <c:v>43773</c:v>
                </c:pt>
                <c:pt idx="66">
                  <c:v>43762</c:v>
                </c:pt>
                <c:pt idx="67">
                  <c:v>43761</c:v>
                </c:pt>
                <c:pt idx="68">
                  <c:v>43759</c:v>
                </c:pt>
                <c:pt idx="69">
                  <c:v>43752</c:v>
                </c:pt>
                <c:pt idx="70">
                  <c:v>43745</c:v>
                </c:pt>
                <c:pt idx="71">
                  <c:v>43741</c:v>
                </c:pt>
                <c:pt idx="72">
                  <c:v>43733</c:v>
                </c:pt>
                <c:pt idx="73">
                  <c:v>43724</c:v>
                </c:pt>
                <c:pt idx="74">
                  <c:v>43720</c:v>
                </c:pt>
                <c:pt idx="75">
                  <c:v>43717</c:v>
                </c:pt>
                <c:pt idx="76">
                  <c:v>43712</c:v>
                </c:pt>
                <c:pt idx="77">
                  <c:v>43697</c:v>
                </c:pt>
                <c:pt idx="78">
                  <c:v>43690</c:v>
                </c:pt>
                <c:pt idx="79">
                  <c:v>43682</c:v>
                </c:pt>
                <c:pt idx="80">
                  <c:v>43675</c:v>
                </c:pt>
                <c:pt idx="81">
                  <c:v>43668</c:v>
                </c:pt>
                <c:pt idx="82">
                  <c:v>43664</c:v>
                </c:pt>
                <c:pt idx="83">
                  <c:v>43654</c:v>
                </c:pt>
                <c:pt idx="84">
                  <c:v>43651</c:v>
                </c:pt>
                <c:pt idx="85">
                  <c:v>43643</c:v>
                </c:pt>
                <c:pt idx="86">
                  <c:v>43633</c:v>
                </c:pt>
                <c:pt idx="87">
                  <c:v>43630</c:v>
                </c:pt>
                <c:pt idx="88">
                  <c:v>43626</c:v>
                </c:pt>
                <c:pt idx="89">
                  <c:v>43622</c:v>
                </c:pt>
                <c:pt idx="90">
                  <c:v>43613</c:v>
                </c:pt>
                <c:pt idx="91">
                  <c:v>43605</c:v>
                </c:pt>
                <c:pt idx="92">
                  <c:v>43601</c:v>
                </c:pt>
                <c:pt idx="93">
                  <c:v>43584</c:v>
                </c:pt>
                <c:pt idx="94">
                  <c:v>43580</c:v>
                </c:pt>
                <c:pt idx="95">
                  <c:v>43570</c:v>
                </c:pt>
                <c:pt idx="96">
                  <c:v>43565</c:v>
                </c:pt>
                <c:pt idx="97">
                  <c:v>43521</c:v>
                </c:pt>
                <c:pt idx="98">
                  <c:v>43516</c:v>
                </c:pt>
                <c:pt idx="99">
                  <c:v>43508</c:v>
                </c:pt>
                <c:pt idx="100">
                  <c:v>43493</c:v>
                </c:pt>
                <c:pt idx="101">
                  <c:v>43437</c:v>
                </c:pt>
                <c:pt idx="102">
                  <c:v>43430</c:v>
                </c:pt>
                <c:pt idx="103">
                  <c:v>43418</c:v>
                </c:pt>
                <c:pt idx="104">
                  <c:v>43409</c:v>
                </c:pt>
                <c:pt idx="105">
                  <c:v>43407</c:v>
                </c:pt>
                <c:pt idx="106">
                  <c:v>43405</c:v>
                </c:pt>
                <c:pt idx="107">
                  <c:v>43402</c:v>
                </c:pt>
                <c:pt idx="108">
                  <c:v>43392</c:v>
                </c:pt>
                <c:pt idx="109">
                  <c:v>43384</c:v>
                </c:pt>
                <c:pt idx="110">
                  <c:v>43375</c:v>
                </c:pt>
                <c:pt idx="111">
                  <c:v>43350</c:v>
                </c:pt>
                <c:pt idx="112">
                  <c:v>43332</c:v>
                </c:pt>
                <c:pt idx="113">
                  <c:v>43328</c:v>
                </c:pt>
                <c:pt idx="114">
                  <c:v>43325</c:v>
                </c:pt>
                <c:pt idx="115">
                  <c:v>43318</c:v>
                </c:pt>
                <c:pt idx="116">
                  <c:v>43307</c:v>
                </c:pt>
                <c:pt idx="117">
                  <c:v>43298</c:v>
                </c:pt>
                <c:pt idx="118">
                  <c:v>43290</c:v>
                </c:pt>
                <c:pt idx="119">
                  <c:v>43286</c:v>
                </c:pt>
                <c:pt idx="120">
                  <c:v>43280</c:v>
                </c:pt>
                <c:pt idx="121">
                  <c:v>43259</c:v>
                </c:pt>
                <c:pt idx="122">
                  <c:v>43251</c:v>
                </c:pt>
                <c:pt idx="123">
                  <c:v>43249</c:v>
                </c:pt>
                <c:pt idx="124">
                  <c:v>43241</c:v>
                </c:pt>
                <c:pt idx="125">
                  <c:v>43227</c:v>
                </c:pt>
                <c:pt idx="126">
                  <c:v>43223</c:v>
                </c:pt>
                <c:pt idx="127">
                  <c:v>43222</c:v>
                </c:pt>
                <c:pt idx="128">
                  <c:v>43221</c:v>
                </c:pt>
                <c:pt idx="129">
                  <c:v>43220</c:v>
                </c:pt>
                <c:pt idx="130">
                  <c:v>43217</c:v>
                </c:pt>
                <c:pt idx="131">
                  <c:v>43216</c:v>
                </c:pt>
                <c:pt idx="132">
                  <c:v>43213</c:v>
                </c:pt>
                <c:pt idx="133">
                  <c:v>43206</c:v>
                </c:pt>
                <c:pt idx="134">
                  <c:v>43199</c:v>
                </c:pt>
                <c:pt idx="135">
                  <c:v>43186</c:v>
                </c:pt>
                <c:pt idx="136">
                  <c:v>43181</c:v>
                </c:pt>
                <c:pt idx="137">
                  <c:v>43178</c:v>
                </c:pt>
                <c:pt idx="138">
                  <c:v>43171</c:v>
                </c:pt>
                <c:pt idx="139">
                  <c:v>43167</c:v>
                </c:pt>
                <c:pt idx="140">
                  <c:v>43164</c:v>
                </c:pt>
                <c:pt idx="141">
                  <c:v>43160</c:v>
                </c:pt>
                <c:pt idx="142">
                  <c:v>43157</c:v>
                </c:pt>
                <c:pt idx="143">
                  <c:v>43076</c:v>
                </c:pt>
                <c:pt idx="144">
                  <c:v>43073</c:v>
                </c:pt>
                <c:pt idx="145">
                  <c:v>43066</c:v>
                </c:pt>
                <c:pt idx="146">
                  <c:v>43059</c:v>
                </c:pt>
                <c:pt idx="147">
                  <c:v>43055</c:v>
                </c:pt>
                <c:pt idx="148">
                  <c:v>43048</c:v>
                </c:pt>
                <c:pt idx="149">
                  <c:v>43034</c:v>
                </c:pt>
                <c:pt idx="150">
                  <c:v>43010</c:v>
                </c:pt>
                <c:pt idx="151">
                  <c:v>43003</c:v>
                </c:pt>
                <c:pt idx="152">
                  <c:v>42993</c:v>
                </c:pt>
                <c:pt idx="153">
                  <c:v>42984</c:v>
                </c:pt>
                <c:pt idx="154">
                  <c:v>42968</c:v>
                </c:pt>
                <c:pt idx="155">
                  <c:v>42961</c:v>
                </c:pt>
              </c:numCache>
            </c:numRef>
          </c:xVal>
          <c:yVal>
            <c:numRef>
              <c:f>'Range - ATLAS'!$W$2:$W$163</c:f>
              <c:numCache>
                <c:formatCode>General</c:formatCode>
                <c:ptCount val="162"/>
                <c:pt idx="1">
                  <c:v>2.2949999999999998E-2</c:v>
                </c:pt>
                <c:pt idx="2">
                  <c:v>3.0710000000000001E-2</c:v>
                </c:pt>
                <c:pt idx="3">
                  <c:v>6.1799999999999995E-4</c:v>
                </c:pt>
                <c:pt idx="4">
                  <c:v>0</c:v>
                </c:pt>
                <c:pt idx="5">
                  <c:v>8.6889999999999995E-2</c:v>
                </c:pt>
                <c:pt idx="6">
                  <c:v>0.377</c:v>
                </c:pt>
                <c:pt idx="7">
                  <c:v>4.0559999999999999E-2</c:v>
                </c:pt>
                <c:pt idx="8">
                  <c:v>7.3000000000000001E-3</c:v>
                </c:pt>
                <c:pt idx="9">
                  <c:v>0.11743000000000001</c:v>
                </c:pt>
                <c:pt idx="10">
                  <c:v>4.6000000000000001E-4</c:v>
                </c:pt>
                <c:pt idx="11">
                  <c:v>7.2900000000000006E-2</c:v>
                </c:pt>
                <c:pt idx="12">
                  <c:v>1.4E-3</c:v>
                </c:pt>
                <c:pt idx="13">
                  <c:v>9.8799999999999995E-4</c:v>
                </c:pt>
                <c:pt idx="14">
                  <c:v>3.5290000000000002E-2</c:v>
                </c:pt>
                <c:pt idx="15">
                  <c:v>8.5000000000000006E-2</c:v>
                </c:pt>
                <c:pt idx="16">
                  <c:v>4.4279999999999999</c:v>
                </c:pt>
                <c:pt idx="17">
                  <c:v>1.8979999999999999</c:v>
                </c:pt>
                <c:pt idx="18">
                  <c:v>9.7000000000000003E-6</c:v>
                </c:pt>
                <c:pt idx="19">
                  <c:v>1.125E-4</c:v>
                </c:pt>
                <c:pt idx="20">
                  <c:v>7.0000000000000007E-5</c:v>
                </c:pt>
                <c:pt idx="21">
                  <c:v>0</c:v>
                </c:pt>
                <c:pt idx="22">
                  <c:v>3.8000000000000002E-4</c:v>
                </c:pt>
                <c:pt idx="23">
                  <c:v>0</c:v>
                </c:pt>
                <c:pt idx="24">
                  <c:v>9.042E-2</c:v>
                </c:pt>
                <c:pt idx="25">
                  <c:v>2.3440000000000003E-2</c:v>
                </c:pt>
                <c:pt idx="26">
                  <c:v>6.8400000000000002E-2</c:v>
                </c:pt>
                <c:pt idx="27">
                  <c:v>1.6E-2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1.8510000000000002E-2</c:v>
                </c:pt>
                <c:pt idx="32">
                  <c:v>0</c:v>
                </c:pt>
                <c:pt idx="33">
                  <c:v>7.690000000000001E-2</c:v>
                </c:pt>
                <c:pt idx="34">
                  <c:v>2.2856999999999999E-2</c:v>
                </c:pt>
                <c:pt idx="35">
                  <c:v>0</c:v>
                </c:pt>
                <c:pt idx="36">
                  <c:v>3.859</c:v>
                </c:pt>
                <c:pt idx="37">
                  <c:v>0</c:v>
                </c:pt>
                <c:pt idx="38">
                  <c:v>2.6780000000000002E-2</c:v>
                </c:pt>
                <c:pt idx="39">
                  <c:v>1.4800000000000001E-2</c:v>
                </c:pt>
                <c:pt idx="40">
                  <c:v>0</c:v>
                </c:pt>
                <c:pt idx="41">
                  <c:v>10.5656</c:v>
                </c:pt>
                <c:pt idx="42">
                  <c:v>1.2669999999999999E-3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4.3230000000000005E-3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2.9299999999999997E-4</c:v>
                </c:pt>
                <c:pt idx="55">
                  <c:v>0.28000000000000003</c:v>
                </c:pt>
                <c:pt idx="56">
                  <c:v>3.0600000000000002E-3</c:v>
                </c:pt>
                <c:pt idx="57">
                  <c:v>1.3980000000000001E-2</c:v>
                </c:pt>
                <c:pt idx="58">
                  <c:v>0</c:v>
                </c:pt>
                <c:pt idx="59">
                  <c:v>1.5367999999999999</c:v>
                </c:pt>
                <c:pt idx="60">
                  <c:v>1.0300000000000001E-3</c:v>
                </c:pt>
                <c:pt idx="61">
                  <c:v>2.5499999999999997E-3</c:v>
                </c:pt>
                <c:pt idx="62">
                  <c:v>0</c:v>
                </c:pt>
                <c:pt idx="63">
                  <c:v>2.0399999999999998E-2</c:v>
                </c:pt>
                <c:pt idx="64">
                  <c:v>1.14E-2</c:v>
                </c:pt>
                <c:pt idx="65">
                  <c:v>2.5000000000000001E-4</c:v>
                </c:pt>
                <c:pt idx="66">
                  <c:v>6.097E-3</c:v>
                </c:pt>
                <c:pt idx="67">
                  <c:v>2.4E-2</c:v>
                </c:pt>
                <c:pt idx="68">
                  <c:v>0.22769999999999999</c:v>
                </c:pt>
                <c:pt idx="69">
                  <c:v>0</c:v>
                </c:pt>
                <c:pt idx="70">
                  <c:v>0</c:v>
                </c:pt>
                <c:pt idx="71">
                  <c:v>3.9900000000000005E-3</c:v>
                </c:pt>
                <c:pt idx="72">
                  <c:v>5.33E-2</c:v>
                </c:pt>
                <c:pt idx="73">
                  <c:v>8.2799999999999996E-4</c:v>
                </c:pt>
                <c:pt idx="74">
                  <c:v>2.4340000000000001E-2</c:v>
                </c:pt>
                <c:pt idx="75">
                  <c:v>8.4599999999999995E-2</c:v>
                </c:pt>
                <c:pt idx="76">
                  <c:v>1.7849999999999999</c:v>
                </c:pt>
                <c:pt idx="77">
                  <c:v>0</c:v>
                </c:pt>
                <c:pt idx="78">
                  <c:v>5.4999999999999997E-3</c:v>
                </c:pt>
                <c:pt idx="79">
                  <c:v>6.8600000000000006E-3</c:v>
                </c:pt>
                <c:pt idx="80">
                  <c:v>0</c:v>
                </c:pt>
                <c:pt idx="81">
                  <c:v>5.5000000000000003E-4</c:v>
                </c:pt>
                <c:pt idx="82">
                  <c:v>7.8400000000000011E-2</c:v>
                </c:pt>
                <c:pt idx="83">
                  <c:v>6.75</c:v>
                </c:pt>
                <c:pt idx="84">
                  <c:v>0.1023</c:v>
                </c:pt>
                <c:pt idx="85">
                  <c:v>0</c:v>
                </c:pt>
                <c:pt idx="86">
                  <c:v>1.6000000000000001E-4</c:v>
                </c:pt>
                <c:pt idx="87">
                  <c:v>1.04054</c:v>
                </c:pt>
                <c:pt idx="88">
                  <c:v>0</c:v>
                </c:pt>
                <c:pt idx="89">
                  <c:v>0</c:v>
                </c:pt>
                <c:pt idx="90">
                  <c:v>5.4899999999999997E-2</c:v>
                </c:pt>
                <c:pt idx="91">
                  <c:v>16.683299999999999</c:v>
                </c:pt>
                <c:pt idx="92">
                  <c:v>9.0370000000000016E-3</c:v>
                </c:pt>
                <c:pt idx="93">
                  <c:v>0</c:v>
                </c:pt>
                <c:pt idx="94">
                  <c:v>2.2109999999999999</c:v>
                </c:pt>
                <c:pt idx="95">
                  <c:v>3.65</c:v>
                </c:pt>
                <c:pt idx="96">
                  <c:v>0</c:v>
                </c:pt>
                <c:pt idx="97">
                  <c:v>7.4200000000000002E-2</c:v>
                </c:pt>
                <c:pt idx="98">
                  <c:v>1.9039999999999998E-2</c:v>
                </c:pt>
                <c:pt idx="99">
                  <c:v>11.941000000000001</c:v>
                </c:pt>
                <c:pt idx="100">
                  <c:v>2.2000000000000001E-3</c:v>
                </c:pt>
                <c:pt idx="101">
                  <c:v>3.222</c:v>
                </c:pt>
                <c:pt idx="102">
                  <c:v>7.4999999999999997E-3</c:v>
                </c:pt>
                <c:pt idx="103">
                  <c:v>7.6799999999999993E-2</c:v>
                </c:pt>
                <c:pt idx="104">
                  <c:v>8.9599999999999999E-4</c:v>
                </c:pt>
                <c:pt idx="105">
                  <c:v>2.4399999999999999E-3</c:v>
                </c:pt>
                <c:pt idx="106">
                  <c:v>0</c:v>
                </c:pt>
                <c:pt idx="107">
                  <c:v>1.2699999999999999E-2</c:v>
                </c:pt>
                <c:pt idx="108">
                  <c:v>1.057E-2</c:v>
                </c:pt>
                <c:pt idx="109">
                  <c:v>0</c:v>
                </c:pt>
                <c:pt idx="110">
                  <c:v>7.4400000000000008E-2</c:v>
                </c:pt>
                <c:pt idx="111">
                  <c:v>9.5000000000000005E-5</c:v>
                </c:pt>
                <c:pt idx="112">
                  <c:v>6.6E-3</c:v>
                </c:pt>
                <c:pt idx="113">
                  <c:v>0</c:v>
                </c:pt>
                <c:pt idx="114">
                  <c:v>1.1009999999999999E-2</c:v>
                </c:pt>
                <c:pt idx="115">
                  <c:v>2.691E-2</c:v>
                </c:pt>
                <c:pt idx="116">
                  <c:v>8.1999999999999998E-4</c:v>
                </c:pt>
                <c:pt idx="117">
                  <c:v>9.5299999999999996E-2</c:v>
                </c:pt>
                <c:pt idx="118">
                  <c:v>5.7229999999999998E-3</c:v>
                </c:pt>
                <c:pt idx="119">
                  <c:v>3.3500000000000001E-3</c:v>
                </c:pt>
                <c:pt idx="120">
                  <c:v>2.23E-4</c:v>
                </c:pt>
                <c:pt idx="121">
                  <c:v>0</c:v>
                </c:pt>
                <c:pt idx="122">
                  <c:v>1.2999999999999999E-2</c:v>
                </c:pt>
                <c:pt idx="123">
                  <c:v>1E-4</c:v>
                </c:pt>
                <c:pt idx="124">
                  <c:v>4.2599999999999999E-3</c:v>
                </c:pt>
                <c:pt idx="125">
                  <c:v>7.3000000000000001E-3</c:v>
                </c:pt>
                <c:pt idx="126">
                  <c:v>2.9E-4</c:v>
                </c:pt>
                <c:pt idx="127">
                  <c:v>5.4641999999999999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0.25900000000000001</c:v>
                </c:pt>
                <c:pt idx="133">
                  <c:v>6.28E-3</c:v>
                </c:pt>
                <c:pt idx="134">
                  <c:v>8.9000000000000006E-4</c:v>
                </c:pt>
                <c:pt idx="135">
                  <c:v>1.7600000000000001E-3</c:v>
                </c:pt>
                <c:pt idx="136">
                  <c:v>6.3000000000000003E-4</c:v>
                </c:pt>
                <c:pt idx="137">
                  <c:v>1.6999999999999999E-3</c:v>
                </c:pt>
                <c:pt idx="138">
                  <c:v>1.0000000000000001E-5</c:v>
                </c:pt>
                <c:pt idx="139">
                  <c:v>2.4500000000000004E-3</c:v>
                </c:pt>
                <c:pt idx="140">
                  <c:v>3.2499999999999999E-3</c:v>
                </c:pt>
                <c:pt idx="141">
                  <c:v>1.315E-3</c:v>
                </c:pt>
                <c:pt idx="142">
                  <c:v>1.95E-2</c:v>
                </c:pt>
                <c:pt idx="143">
                  <c:v>7.7000000000000001E-5</c:v>
                </c:pt>
                <c:pt idx="144">
                  <c:v>3.6154000000000002</c:v>
                </c:pt>
                <c:pt idx="145">
                  <c:v>1.0500000000000002E-3</c:v>
                </c:pt>
                <c:pt idx="146">
                  <c:v>2.6999999999999999E-5</c:v>
                </c:pt>
                <c:pt idx="147">
                  <c:v>9.3300000000000002E-4</c:v>
                </c:pt>
                <c:pt idx="148">
                  <c:v>2.0699999999999998E-3</c:v>
                </c:pt>
                <c:pt idx="149">
                  <c:v>3.0881249999999998</c:v>
                </c:pt>
                <c:pt idx="150">
                  <c:v>1.24E-3</c:v>
                </c:pt>
                <c:pt idx="151">
                  <c:v>0</c:v>
                </c:pt>
                <c:pt idx="152">
                  <c:v>5.7000000000000002E-2</c:v>
                </c:pt>
                <c:pt idx="153">
                  <c:v>9.0400000000000008E-2</c:v>
                </c:pt>
                <c:pt idx="154">
                  <c:v>3.1E-4</c:v>
                </c:pt>
                <c:pt idx="155">
                  <c:v>8.6499999999999994E-2</c:v>
                </c:pt>
                <c:pt idx="156">
                  <c:v>8.1250000000000003E-2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CA-41E6-AFF2-E48AB90829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32256128"/>
        <c:axId val="1632255712"/>
      </c:scatterChart>
      <c:valAx>
        <c:axId val="1632256128"/>
        <c:scaling>
          <c:orientation val="minMax"/>
          <c:max val="44444"/>
          <c:min val="43000"/>
        </c:scaling>
        <c:delete val="0"/>
        <c:axPos val="b"/>
        <c:numFmt formatCode="[$-409]mmm\-yy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2700000" spcFirstLastPara="1" vertOverflow="ellipsis" wrap="square" anchor="b" anchorCtr="0"/>
          <a:lstStyle/>
          <a:p>
            <a:pPr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255712"/>
        <c:crosses val="autoZero"/>
        <c:crossBetween val="midCat"/>
      </c:valAx>
      <c:valAx>
        <c:axId val="1632255712"/>
        <c:scaling>
          <c:logBase val="10"/>
          <c:orientation val="minMax"/>
          <c:max val="100"/>
          <c:min val="1.0000000000000002E-3"/>
        </c:scaling>
        <c:delete val="0"/>
        <c:axPos val="l"/>
        <c:majorGridlines>
          <c:spPr>
            <a:ln w="25400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rem/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hr</a:t>
                </a:r>
                <a:endParaRPr lang="en-US" sz="20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426895580403182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32256128"/>
        <c:crosses val="autoZero"/>
        <c:crossBetween val="midCat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8124CA-21D5-49DF-9657-9AD0EE9F4F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B3D95-1CDF-41F5-AF2E-7D56FE179A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1B26B-F2DB-4D39-B0B1-032D8BFBFE73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9228BF-EEA5-45DC-98F8-407FA4D22B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982C1-2168-4D02-B685-AFE914D42B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67C94-A2FA-4C14-8AF9-C0A311684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6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6D357-9EE4-46D3-B11B-95A67321AE6F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0CB28-9EB3-4026-B2D1-AB7C3C733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07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 the past 4 years the average BRP has been 733 mrem/</a:t>
            </a:r>
            <a:r>
              <a:rPr lang="en-US" dirty="0" err="1"/>
              <a:t>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0CB28-9EB3-4026-B2D1-AB7C3C7332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7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Illustrates worker proximity to unshielded beam and loss points, due to being above shield wall.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0CB28-9EB3-4026-B2D1-AB7C3C7332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"/>
            <a:ext cx="12191999" cy="5984917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5" y="6047181"/>
            <a:ext cx="2989433" cy="77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5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3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58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5475819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3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4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5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50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90105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196553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5" y="6047181"/>
            <a:ext cx="2989433" cy="77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3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4799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2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4971" y="493109"/>
            <a:ext cx="3456692" cy="897563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5" y="6047181"/>
            <a:ext cx="2989433" cy="7762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3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088" y="78077"/>
            <a:ext cx="2934760" cy="76203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184" y="185519"/>
            <a:ext cx="2934760" cy="76203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8480263" y="6094281"/>
            <a:ext cx="3590496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8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4245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5"/>
            <a:ext cx="12191999" cy="5999161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5" y="6047181"/>
            <a:ext cx="2989433" cy="7762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84E02-FB66-514F-AED2-31434781E75B}"/>
              </a:ext>
            </a:extLst>
          </p:cNvPr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24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*Blank w Bar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2006-9123-4826-BE62-0A7AFC96C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A9E67-6BC8-4095-AFDF-CCAACB587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FDFAD-2894-4AAC-8123-F96202EE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B527C-EB3B-4272-AD7E-598019A4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7544-13C6-4759-801B-8C69DF12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3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"/>
            <a:ext cx="12191999" cy="5970669"/>
          </a:xfrm>
          <a:noFill/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28" y="6269435"/>
            <a:ext cx="2728491" cy="347016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1225" y="6047181"/>
            <a:ext cx="2989433" cy="7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80326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60379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49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0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558799" y="1854200"/>
            <a:ext cx="11026501" cy="44196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/>
                <a:t>DESCRIPTION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60863" indent="-160863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Threat modeling, </a:t>
              </a:r>
              <a:r>
                <a:rPr lang="en-US" sz="1600" dirty="0" err="1">
                  <a:solidFill>
                    <a:schemeClr val="tx1"/>
                  </a:solidFill>
                </a:rPr>
                <a:t>pentesting</a:t>
              </a:r>
              <a:r>
                <a:rPr lang="en-US" sz="16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600" dirty="0" err="1">
                  <a:solidFill>
                    <a:schemeClr val="tx1"/>
                  </a:solidFill>
                </a:rPr>
                <a:t>xFC</a:t>
              </a:r>
              <a:r>
                <a:rPr lang="en-US" sz="16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6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/>
                <a:t>RESULTS</a:t>
              </a:r>
            </a:p>
            <a:p>
              <a:pPr marL="152396" indent="-152396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52396" indent="-152396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6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600" b="1" dirty="0"/>
                <a:t>CONTRIBUTION</a:t>
              </a:r>
            </a:p>
            <a:p>
              <a:r>
                <a:rPr lang="en-US" sz="16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9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7809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991753"/>
              </p:ext>
            </p:extLst>
          </p:nvPr>
        </p:nvGraphicFramePr>
        <p:xfrm>
          <a:off x="609600" y="2024327"/>
          <a:ext cx="11163868" cy="427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0967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790967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424161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424161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0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6101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62909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62909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6947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9207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87" y="6392863"/>
            <a:ext cx="1393256" cy="3977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F655958-7A1D-4CE0-A0DA-EA0366D201FA}" type="slidenum">
              <a:rPr lang="en-US" smtClean="0"/>
              <a:t>‹#›</a:t>
            </a:fld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436112"/>
            <a:ext cx="1891671" cy="24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2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>
          <p15:clr>
            <a:srgbClr val="F26B43"/>
          </p15:clr>
        </p15:guide>
        <p15:guide id="9" pos="2880">
          <p15:clr>
            <a:srgbClr val="F26B43"/>
          </p15:clr>
        </p15:guide>
        <p15:guide id="10" orient="horz" pos="3156">
          <p15:clr>
            <a:srgbClr val="F26B43"/>
          </p15:clr>
        </p15:guide>
        <p15:guide id="11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15D6E2EE-6A2B-4A73-9AAE-6D73CE9A984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2" b="17132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6B67F10-BA0F-4AE8-9AE0-C366AAC3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experimental station at ATLAS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8D5954-6BD3-4B43-BE87-A4B7BF33C4F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October 5, 2021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724304-A84B-4103-B912-DAEA0EB24E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Matt Hendricks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92B981-467C-485E-8FCF-323AEBA953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ATLAS Operations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0D5D2E-5B80-44EE-9AAA-EF0DBE03D0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9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Separation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065FE8-1823-6E42-8755-026ADCD9C2BB}"/>
              </a:ext>
            </a:extLst>
          </p:cNvPr>
          <p:cNvSpPr txBox="1"/>
          <p:nvPr/>
        </p:nvSpPr>
        <p:spPr>
          <a:xfrm>
            <a:off x="5598705" y="1067437"/>
            <a:ext cx="5038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Cooler-Buncher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Separated cooling and bunching sections, simplified electrode construction, optimized injection optics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D74763DC-52C8-4B55-B0EE-2A56BAB4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59" y="2509678"/>
            <a:ext cx="839152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E69F03-992C-416F-A570-3E1AC119FAEF}"/>
              </a:ext>
            </a:extLst>
          </p:cNvPr>
          <p:cNvGrpSpPr/>
          <p:nvPr/>
        </p:nvGrpSpPr>
        <p:grpSpPr>
          <a:xfrm>
            <a:off x="418530" y="1129147"/>
            <a:ext cx="2993855" cy="2585323"/>
            <a:chOff x="437603" y="1348942"/>
            <a:chExt cx="2993855" cy="25853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C7D27A-A424-4368-BA91-9D84BA0FFC77}"/>
                </a:ext>
              </a:extLst>
            </p:cNvPr>
            <p:cNvSpPr txBox="1"/>
            <p:nvPr/>
          </p:nvSpPr>
          <p:spPr>
            <a:xfrm>
              <a:off x="437603" y="1348942"/>
              <a:ext cx="299385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Gas Catcher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Takes a continuous, isotopically mixed, low energy beam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Bunched, isotopically pure, low-emittance beam</a:t>
              </a:r>
            </a:p>
          </p:txBody>
        </p:sp>
        <p:sp>
          <p:nvSpPr>
            <p:cNvPr id="3" name="Arrow: Down 2">
              <a:extLst>
                <a:ext uri="{FF2B5EF4-FFF2-40B4-BE49-F238E27FC236}">
                  <a16:creationId xmlns:a16="http://schemas.microsoft.com/office/drawing/2014/main" id="{9805C399-134C-4696-B2C2-6B5C60787036}"/>
                </a:ext>
              </a:extLst>
            </p:cNvPr>
            <p:cNvSpPr/>
            <p:nvPr/>
          </p:nvSpPr>
          <p:spPr>
            <a:xfrm>
              <a:off x="1573994" y="2487561"/>
              <a:ext cx="463168" cy="536652"/>
            </a:xfrm>
            <a:prstGeom prst="downArrow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56A2BF1-742C-4B4D-A7D8-4D99770318BF}"/>
              </a:ext>
            </a:extLst>
          </p:cNvPr>
          <p:cNvSpPr txBox="1"/>
          <p:nvPr/>
        </p:nvSpPr>
        <p:spPr>
          <a:xfrm>
            <a:off x="7397560" y="5405188"/>
            <a:ext cx="447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Multi-Reflection – Time Of 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Mass Resolution in excess of 10</a:t>
            </a:r>
            <a:r>
              <a:rPr lang="en-US" baseline="30000" dirty="0"/>
              <a:t>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 isotopically pure beams to experiments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FD8CC1-8E49-4479-B429-A7A97CFE9D92}"/>
              </a:ext>
            </a:extLst>
          </p:cNvPr>
          <p:cNvSpPr/>
          <p:nvPr/>
        </p:nvSpPr>
        <p:spPr>
          <a:xfrm>
            <a:off x="418531" y="1129147"/>
            <a:ext cx="4399276" cy="5065176"/>
          </a:xfrm>
          <a:custGeom>
            <a:avLst/>
            <a:gdLst>
              <a:gd name="connsiteX0" fmla="*/ 0 w 3829005"/>
              <a:gd name="connsiteY0" fmla="*/ 0 h 5065176"/>
              <a:gd name="connsiteX1" fmla="*/ 3829005 w 3829005"/>
              <a:gd name="connsiteY1" fmla="*/ 0 h 5065176"/>
              <a:gd name="connsiteX2" fmla="*/ 3829005 w 3829005"/>
              <a:gd name="connsiteY2" fmla="*/ 5065176 h 5065176"/>
              <a:gd name="connsiteX3" fmla="*/ 0 w 3829005"/>
              <a:gd name="connsiteY3" fmla="*/ 5065176 h 5065176"/>
              <a:gd name="connsiteX4" fmla="*/ 0 w 3829005"/>
              <a:gd name="connsiteY4" fmla="*/ 0 h 5065176"/>
              <a:gd name="connsiteX0" fmla="*/ 0 w 3829005"/>
              <a:gd name="connsiteY0" fmla="*/ 0 h 5065176"/>
              <a:gd name="connsiteX1" fmla="*/ 2806450 w 3829005"/>
              <a:gd name="connsiteY1" fmla="*/ 0 h 5065176"/>
              <a:gd name="connsiteX2" fmla="*/ 3829005 w 3829005"/>
              <a:gd name="connsiteY2" fmla="*/ 5065176 h 5065176"/>
              <a:gd name="connsiteX3" fmla="*/ 0 w 3829005"/>
              <a:gd name="connsiteY3" fmla="*/ 5065176 h 5065176"/>
              <a:gd name="connsiteX4" fmla="*/ 0 w 3829005"/>
              <a:gd name="connsiteY4" fmla="*/ 0 h 5065176"/>
              <a:gd name="connsiteX0" fmla="*/ 0 w 4399276"/>
              <a:gd name="connsiteY0" fmla="*/ 0 h 5065176"/>
              <a:gd name="connsiteX1" fmla="*/ 2806450 w 4399276"/>
              <a:gd name="connsiteY1" fmla="*/ 0 h 5065176"/>
              <a:gd name="connsiteX2" fmla="*/ 4399276 w 4399276"/>
              <a:gd name="connsiteY2" fmla="*/ 5065176 h 5065176"/>
              <a:gd name="connsiteX3" fmla="*/ 0 w 4399276"/>
              <a:gd name="connsiteY3" fmla="*/ 5065176 h 5065176"/>
              <a:gd name="connsiteX4" fmla="*/ 0 w 4399276"/>
              <a:gd name="connsiteY4" fmla="*/ 0 h 506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9276" h="5065176">
                <a:moveTo>
                  <a:pt x="0" y="0"/>
                </a:moveTo>
                <a:lnTo>
                  <a:pt x="2806450" y="0"/>
                </a:lnTo>
                <a:lnTo>
                  <a:pt x="4399276" y="5065176"/>
                </a:lnTo>
                <a:lnTo>
                  <a:pt x="0" y="5065176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49A00E3-3B9C-4BC8-AF78-9CD476CDCC83}"/>
              </a:ext>
            </a:extLst>
          </p:cNvPr>
          <p:cNvSpPr/>
          <p:nvPr/>
        </p:nvSpPr>
        <p:spPr>
          <a:xfrm>
            <a:off x="5506065" y="1022555"/>
            <a:ext cx="5004619" cy="2389239"/>
          </a:xfrm>
          <a:custGeom>
            <a:avLst/>
            <a:gdLst>
              <a:gd name="connsiteX0" fmla="*/ 0 w 5004619"/>
              <a:gd name="connsiteY0" fmla="*/ 0 h 2507226"/>
              <a:gd name="connsiteX1" fmla="*/ 0 w 5004619"/>
              <a:gd name="connsiteY1" fmla="*/ 2507226 h 2507226"/>
              <a:gd name="connsiteX2" fmla="*/ 1828800 w 5004619"/>
              <a:gd name="connsiteY2" fmla="*/ 2507226 h 2507226"/>
              <a:gd name="connsiteX3" fmla="*/ 1828800 w 5004619"/>
              <a:gd name="connsiteY3" fmla="*/ 1435509 h 2507226"/>
              <a:gd name="connsiteX4" fmla="*/ 5004619 w 5004619"/>
              <a:gd name="connsiteY4" fmla="*/ 1435509 h 2507226"/>
              <a:gd name="connsiteX5" fmla="*/ 5004619 w 5004619"/>
              <a:gd name="connsiteY5" fmla="*/ 117987 h 2507226"/>
              <a:gd name="connsiteX6" fmla="*/ 9832 w 5004619"/>
              <a:gd name="connsiteY6" fmla="*/ 117987 h 2507226"/>
              <a:gd name="connsiteX7" fmla="*/ 422787 w 5004619"/>
              <a:gd name="connsiteY7" fmla="*/ 658761 h 2507226"/>
              <a:gd name="connsiteX8" fmla="*/ 432619 w 5004619"/>
              <a:gd name="connsiteY8" fmla="*/ 629264 h 2507226"/>
              <a:gd name="connsiteX0" fmla="*/ 167162 w 5171781"/>
              <a:gd name="connsiteY0" fmla="*/ 0 h 2507226"/>
              <a:gd name="connsiteX1" fmla="*/ 167162 w 5171781"/>
              <a:gd name="connsiteY1" fmla="*/ 2507226 h 2507226"/>
              <a:gd name="connsiteX2" fmla="*/ 1995962 w 5171781"/>
              <a:gd name="connsiteY2" fmla="*/ 2507226 h 2507226"/>
              <a:gd name="connsiteX3" fmla="*/ 1995962 w 5171781"/>
              <a:gd name="connsiteY3" fmla="*/ 1435509 h 2507226"/>
              <a:gd name="connsiteX4" fmla="*/ 5171781 w 5171781"/>
              <a:gd name="connsiteY4" fmla="*/ 1435509 h 2507226"/>
              <a:gd name="connsiteX5" fmla="*/ 5171781 w 5171781"/>
              <a:gd name="connsiteY5" fmla="*/ 117987 h 2507226"/>
              <a:gd name="connsiteX6" fmla="*/ 176994 w 5171781"/>
              <a:gd name="connsiteY6" fmla="*/ 117987 h 2507226"/>
              <a:gd name="connsiteX7" fmla="*/ 589949 w 5171781"/>
              <a:gd name="connsiteY7" fmla="*/ 658761 h 2507226"/>
              <a:gd name="connsiteX8" fmla="*/ 13 w 5171781"/>
              <a:gd name="connsiteY8" fmla="*/ 216309 h 2507226"/>
              <a:gd name="connsiteX0" fmla="*/ 167162 w 5171781"/>
              <a:gd name="connsiteY0" fmla="*/ 0 h 2507226"/>
              <a:gd name="connsiteX1" fmla="*/ 167162 w 5171781"/>
              <a:gd name="connsiteY1" fmla="*/ 2507226 h 2507226"/>
              <a:gd name="connsiteX2" fmla="*/ 1995962 w 5171781"/>
              <a:gd name="connsiteY2" fmla="*/ 2507226 h 2507226"/>
              <a:gd name="connsiteX3" fmla="*/ 1995962 w 5171781"/>
              <a:gd name="connsiteY3" fmla="*/ 1435509 h 2507226"/>
              <a:gd name="connsiteX4" fmla="*/ 5171781 w 5171781"/>
              <a:gd name="connsiteY4" fmla="*/ 1435509 h 2507226"/>
              <a:gd name="connsiteX5" fmla="*/ 5171781 w 5171781"/>
              <a:gd name="connsiteY5" fmla="*/ 117987 h 2507226"/>
              <a:gd name="connsiteX6" fmla="*/ 176994 w 5171781"/>
              <a:gd name="connsiteY6" fmla="*/ 117987 h 2507226"/>
              <a:gd name="connsiteX7" fmla="*/ 589949 w 5171781"/>
              <a:gd name="connsiteY7" fmla="*/ 658761 h 2507226"/>
              <a:gd name="connsiteX8" fmla="*/ 13 w 5171781"/>
              <a:gd name="connsiteY8" fmla="*/ 216309 h 2507226"/>
              <a:gd name="connsiteX0" fmla="*/ 0 w 5004619"/>
              <a:gd name="connsiteY0" fmla="*/ 0 h 2507226"/>
              <a:gd name="connsiteX1" fmla="*/ 0 w 5004619"/>
              <a:gd name="connsiteY1" fmla="*/ 2507226 h 2507226"/>
              <a:gd name="connsiteX2" fmla="*/ 1828800 w 5004619"/>
              <a:gd name="connsiteY2" fmla="*/ 2507226 h 2507226"/>
              <a:gd name="connsiteX3" fmla="*/ 1828800 w 5004619"/>
              <a:gd name="connsiteY3" fmla="*/ 1435509 h 2507226"/>
              <a:gd name="connsiteX4" fmla="*/ 5004619 w 5004619"/>
              <a:gd name="connsiteY4" fmla="*/ 1435509 h 2507226"/>
              <a:gd name="connsiteX5" fmla="*/ 5004619 w 5004619"/>
              <a:gd name="connsiteY5" fmla="*/ 117987 h 2507226"/>
              <a:gd name="connsiteX6" fmla="*/ 9832 w 5004619"/>
              <a:gd name="connsiteY6" fmla="*/ 117987 h 2507226"/>
              <a:gd name="connsiteX7" fmla="*/ 422787 w 5004619"/>
              <a:gd name="connsiteY7" fmla="*/ 658761 h 2507226"/>
              <a:gd name="connsiteX0" fmla="*/ 0 w 5004619"/>
              <a:gd name="connsiteY0" fmla="*/ 0 h 2507226"/>
              <a:gd name="connsiteX1" fmla="*/ 0 w 5004619"/>
              <a:gd name="connsiteY1" fmla="*/ 2507226 h 2507226"/>
              <a:gd name="connsiteX2" fmla="*/ 1828800 w 5004619"/>
              <a:gd name="connsiteY2" fmla="*/ 2507226 h 2507226"/>
              <a:gd name="connsiteX3" fmla="*/ 1828800 w 5004619"/>
              <a:gd name="connsiteY3" fmla="*/ 1435509 h 2507226"/>
              <a:gd name="connsiteX4" fmla="*/ 5004619 w 5004619"/>
              <a:gd name="connsiteY4" fmla="*/ 1435509 h 2507226"/>
              <a:gd name="connsiteX5" fmla="*/ 5004619 w 5004619"/>
              <a:gd name="connsiteY5" fmla="*/ 117987 h 2507226"/>
              <a:gd name="connsiteX6" fmla="*/ 9832 w 5004619"/>
              <a:gd name="connsiteY6" fmla="*/ 117987 h 2507226"/>
              <a:gd name="connsiteX0" fmla="*/ 0 w 5004619"/>
              <a:gd name="connsiteY0" fmla="*/ 0 h 2507226"/>
              <a:gd name="connsiteX1" fmla="*/ 0 w 5004619"/>
              <a:gd name="connsiteY1" fmla="*/ 2507226 h 2507226"/>
              <a:gd name="connsiteX2" fmla="*/ 1828800 w 5004619"/>
              <a:gd name="connsiteY2" fmla="*/ 2507226 h 2507226"/>
              <a:gd name="connsiteX3" fmla="*/ 1828800 w 5004619"/>
              <a:gd name="connsiteY3" fmla="*/ 1435509 h 2507226"/>
              <a:gd name="connsiteX4" fmla="*/ 5004619 w 5004619"/>
              <a:gd name="connsiteY4" fmla="*/ 1435509 h 2507226"/>
              <a:gd name="connsiteX5" fmla="*/ 5004619 w 5004619"/>
              <a:gd name="connsiteY5" fmla="*/ 117987 h 2507226"/>
              <a:gd name="connsiteX6" fmla="*/ 9832 w 5004619"/>
              <a:gd name="connsiteY6" fmla="*/ 117987 h 2507226"/>
              <a:gd name="connsiteX7" fmla="*/ 0 w 5004619"/>
              <a:gd name="connsiteY7" fmla="*/ 0 h 2507226"/>
              <a:gd name="connsiteX0" fmla="*/ 0 w 5004619"/>
              <a:gd name="connsiteY0" fmla="*/ 294968 h 2389239"/>
              <a:gd name="connsiteX1" fmla="*/ 0 w 5004619"/>
              <a:gd name="connsiteY1" fmla="*/ 2389239 h 2389239"/>
              <a:gd name="connsiteX2" fmla="*/ 1828800 w 5004619"/>
              <a:gd name="connsiteY2" fmla="*/ 2389239 h 2389239"/>
              <a:gd name="connsiteX3" fmla="*/ 1828800 w 5004619"/>
              <a:gd name="connsiteY3" fmla="*/ 1317522 h 2389239"/>
              <a:gd name="connsiteX4" fmla="*/ 5004619 w 5004619"/>
              <a:gd name="connsiteY4" fmla="*/ 1317522 h 2389239"/>
              <a:gd name="connsiteX5" fmla="*/ 5004619 w 5004619"/>
              <a:gd name="connsiteY5" fmla="*/ 0 h 2389239"/>
              <a:gd name="connsiteX6" fmla="*/ 9832 w 5004619"/>
              <a:gd name="connsiteY6" fmla="*/ 0 h 2389239"/>
              <a:gd name="connsiteX7" fmla="*/ 0 w 5004619"/>
              <a:gd name="connsiteY7" fmla="*/ 294968 h 238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4619" h="2389239">
                <a:moveTo>
                  <a:pt x="0" y="294968"/>
                </a:moveTo>
                <a:lnTo>
                  <a:pt x="0" y="2389239"/>
                </a:lnTo>
                <a:lnTo>
                  <a:pt x="1828800" y="2389239"/>
                </a:lnTo>
                <a:lnTo>
                  <a:pt x="1828800" y="1317522"/>
                </a:lnTo>
                <a:lnTo>
                  <a:pt x="5004619" y="1317522"/>
                </a:lnTo>
                <a:lnTo>
                  <a:pt x="5004619" y="0"/>
                </a:lnTo>
                <a:lnTo>
                  <a:pt x="9832" y="0"/>
                </a:lnTo>
                <a:lnTo>
                  <a:pt x="0" y="294968"/>
                </a:lnTo>
                <a:close/>
              </a:path>
            </a:pathLst>
          </a:cu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BF5926A-A1D1-4100-9B0D-2A9787849F5F}"/>
              </a:ext>
            </a:extLst>
          </p:cNvPr>
          <p:cNvSpPr/>
          <p:nvPr/>
        </p:nvSpPr>
        <p:spPr>
          <a:xfrm>
            <a:off x="7364361" y="3077497"/>
            <a:ext cx="3864078" cy="3480619"/>
          </a:xfrm>
          <a:custGeom>
            <a:avLst/>
            <a:gdLst>
              <a:gd name="connsiteX0" fmla="*/ 0 w 3864078"/>
              <a:gd name="connsiteY0" fmla="*/ 58993 h 3480619"/>
              <a:gd name="connsiteX1" fmla="*/ 29497 w 3864078"/>
              <a:gd name="connsiteY1" fmla="*/ 3480619 h 3480619"/>
              <a:gd name="connsiteX2" fmla="*/ 3864078 w 3864078"/>
              <a:gd name="connsiteY2" fmla="*/ 3480619 h 3480619"/>
              <a:gd name="connsiteX3" fmla="*/ 3864078 w 3864078"/>
              <a:gd name="connsiteY3" fmla="*/ 0 h 3480619"/>
              <a:gd name="connsiteX4" fmla="*/ 0 w 3864078"/>
              <a:gd name="connsiteY4" fmla="*/ 0 h 3480619"/>
              <a:gd name="connsiteX5" fmla="*/ 943897 w 3864078"/>
              <a:gd name="connsiteY5" fmla="*/ 875071 h 3480619"/>
              <a:gd name="connsiteX6" fmla="*/ 943897 w 3864078"/>
              <a:gd name="connsiteY6" fmla="*/ 875071 h 3480619"/>
              <a:gd name="connsiteX7" fmla="*/ 934065 w 3864078"/>
              <a:gd name="connsiteY7" fmla="*/ 412955 h 3480619"/>
              <a:gd name="connsiteX0" fmla="*/ 0 w 3864078"/>
              <a:gd name="connsiteY0" fmla="*/ 58993 h 3480619"/>
              <a:gd name="connsiteX1" fmla="*/ 29497 w 3864078"/>
              <a:gd name="connsiteY1" fmla="*/ 3480619 h 3480619"/>
              <a:gd name="connsiteX2" fmla="*/ 3864078 w 3864078"/>
              <a:gd name="connsiteY2" fmla="*/ 3480619 h 3480619"/>
              <a:gd name="connsiteX3" fmla="*/ 3864078 w 3864078"/>
              <a:gd name="connsiteY3" fmla="*/ 0 h 3480619"/>
              <a:gd name="connsiteX4" fmla="*/ 0 w 3864078"/>
              <a:gd name="connsiteY4" fmla="*/ 0 h 3480619"/>
              <a:gd name="connsiteX5" fmla="*/ 943897 w 3864078"/>
              <a:gd name="connsiteY5" fmla="*/ 875071 h 3480619"/>
              <a:gd name="connsiteX6" fmla="*/ 943897 w 3864078"/>
              <a:gd name="connsiteY6" fmla="*/ 875071 h 3480619"/>
              <a:gd name="connsiteX0" fmla="*/ 0 w 3864078"/>
              <a:gd name="connsiteY0" fmla="*/ 58993 h 3480619"/>
              <a:gd name="connsiteX1" fmla="*/ 29497 w 3864078"/>
              <a:gd name="connsiteY1" fmla="*/ 3480619 h 3480619"/>
              <a:gd name="connsiteX2" fmla="*/ 3864078 w 3864078"/>
              <a:gd name="connsiteY2" fmla="*/ 3480619 h 3480619"/>
              <a:gd name="connsiteX3" fmla="*/ 3864078 w 3864078"/>
              <a:gd name="connsiteY3" fmla="*/ 0 h 3480619"/>
              <a:gd name="connsiteX4" fmla="*/ 0 w 3864078"/>
              <a:gd name="connsiteY4" fmla="*/ 0 h 3480619"/>
              <a:gd name="connsiteX5" fmla="*/ 943897 w 3864078"/>
              <a:gd name="connsiteY5" fmla="*/ 875071 h 3480619"/>
              <a:gd name="connsiteX0" fmla="*/ 0 w 3864078"/>
              <a:gd name="connsiteY0" fmla="*/ 58993 h 3480619"/>
              <a:gd name="connsiteX1" fmla="*/ 29497 w 3864078"/>
              <a:gd name="connsiteY1" fmla="*/ 3480619 h 3480619"/>
              <a:gd name="connsiteX2" fmla="*/ 3864078 w 3864078"/>
              <a:gd name="connsiteY2" fmla="*/ 3480619 h 3480619"/>
              <a:gd name="connsiteX3" fmla="*/ 3864078 w 3864078"/>
              <a:gd name="connsiteY3" fmla="*/ 0 h 3480619"/>
              <a:gd name="connsiteX4" fmla="*/ 0 w 3864078"/>
              <a:gd name="connsiteY4" fmla="*/ 0 h 3480619"/>
              <a:gd name="connsiteX0" fmla="*/ 0 w 3864078"/>
              <a:gd name="connsiteY0" fmla="*/ 58993 h 3480619"/>
              <a:gd name="connsiteX1" fmla="*/ 29497 w 3864078"/>
              <a:gd name="connsiteY1" fmla="*/ 3480619 h 3480619"/>
              <a:gd name="connsiteX2" fmla="*/ 3864078 w 3864078"/>
              <a:gd name="connsiteY2" fmla="*/ 3480619 h 3480619"/>
              <a:gd name="connsiteX3" fmla="*/ 3864078 w 3864078"/>
              <a:gd name="connsiteY3" fmla="*/ 0 h 3480619"/>
              <a:gd name="connsiteX4" fmla="*/ 0 w 3864078"/>
              <a:gd name="connsiteY4" fmla="*/ 0 h 3480619"/>
              <a:gd name="connsiteX5" fmla="*/ 0 w 3864078"/>
              <a:gd name="connsiteY5" fmla="*/ 58993 h 348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078" h="3480619">
                <a:moveTo>
                  <a:pt x="0" y="58993"/>
                </a:moveTo>
                <a:lnTo>
                  <a:pt x="29497" y="3480619"/>
                </a:lnTo>
                <a:lnTo>
                  <a:pt x="3864078" y="3480619"/>
                </a:lnTo>
                <a:lnTo>
                  <a:pt x="3864078" y="0"/>
                </a:lnTo>
                <a:lnTo>
                  <a:pt x="0" y="0"/>
                </a:lnTo>
                <a:lnTo>
                  <a:pt x="0" y="58993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5304C9-09BA-4864-A3F9-E1EB59EC2926}"/>
              </a:ext>
            </a:extLst>
          </p:cNvPr>
          <p:cNvSpPr/>
          <p:nvPr/>
        </p:nvSpPr>
        <p:spPr>
          <a:xfrm>
            <a:off x="1903615" y="5123670"/>
            <a:ext cx="68060" cy="769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4A1CA-2D39-4AA9-9358-BB2BEBB418FC}"/>
              </a:ext>
            </a:extLst>
          </p:cNvPr>
          <p:cNvSpPr txBox="1"/>
          <p:nvPr/>
        </p:nvSpPr>
        <p:spPr>
          <a:xfrm>
            <a:off x="2561019" y="5054438"/>
            <a:ext cx="729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beam dump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CEFB81-C087-4BB1-B679-E029AA9E7D99}"/>
              </a:ext>
            </a:extLst>
          </p:cNvPr>
          <p:cNvCxnSpPr/>
          <p:nvPr/>
        </p:nvCxnSpPr>
        <p:spPr>
          <a:xfrm flipH="1">
            <a:off x="2018089" y="5162160"/>
            <a:ext cx="5905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A635793-24E2-462D-9146-CB6F1F093377}"/>
              </a:ext>
            </a:extLst>
          </p:cNvPr>
          <p:cNvSpPr/>
          <p:nvPr/>
        </p:nvSpPr>
        <p:spPr>
          <a:xfrm>
            <a:off x="963561" y="4417744"/>
            <a:ext cx="161045" cy="53665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4050E61A-152C-4870-9A15-930B3D293CE8}"/>
              </a:ext>
            </a:extLst>
          </p:cNvPr>
          <p:cNvSpPr/>
          <p:nvPr/>
        </p:nvSpPr>
        <p:spPr>
          <a:xfrm>
            <a:off x="1554921" y="4497799"/>
            <a:ext cx="85036" cy="35530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E131BF5-0168-4460-B6CE-F1CFAFF0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414070"/>
            <a:ext cx="4243257" cy="402985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Very cramped space for 2-dimensional installation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714ACC-7896-4582-B3C3-1504FA00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Tight fit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4C8873-6AD9-4AEC-A531-02136A2DA5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picture containing indoor, building, floor, ceiling&#10;&#10;Description automatically generated">
            <a:extLst>
              <a:ext uri="{FF2B5EF4-FFF2-40B4-BE49-F238E27FC236}">
                <a16:creationId xmlns:a16="http://schemas.microsoft.com/office/drawing/2014/main" id="{17A8A8B6-F0D5-445A-9608-DA2F079A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48" y="1350962"/>
            <a:ext cx="6705600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12F2BD-1724-4D26-9D9C-32D5F6E9AFA2}"/>
              </a:ext>
            </a:extLst>
          </p:cNvPr>
          <p:cNvSpPr txBox="1"/>
          <p:nvPr/>
        </p:nvSpPr>
        <p:spPr>
          <a:xfrm>
            <a:off x="7610168" y="5211097"/>
            <a:ext cx="1258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axis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7AC78C2-21B7-4AEE-8E8E-13184196825B}"/>
              </a:ext>
            </a:extLst>
          </p:cNvPr>
          <p:cNvCxnSpPr>
            <a:cxnSpLocks/>
          </p:cNvCxnSpPr>
          <p:nvPr/>
        </p:nvCxnSpPr>
        <p:spPr>
          <a:xfrm flipH="1" flipV="1">
            <a:off x="7462684" y="3775587"/>
            <a:ext cx="698091" cy="143551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DACFA5C-EE65-4255-B217-FBF58EC45366}"/>
              </a:ext>
            </a:extLst>
          </p:cNvPr>
          <p:cNvSpPr txBox="1"/>
          <p:nvPr/>
        </p:nvSpPr>
        <p:spPr>
          <a:xfrm>
            <a:off x="10322575" y="4449097"/>
            <a:ext cx="1450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Exterior wall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728F61-25E9-46FA-AACE-2AD3CAD2795D}"/>
              </a:ext>
            </a:extLst>
          </p:cNvPr>
          <p:cNvSpPr txBox="1"/>
          <p:nvPr/>
        </p:nvSpPr>
        <p:spPr>
          <a:xfrm>
            <a:off x="4852859" y="3428999"/>
            <a:ext cx="184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Adjacent to beam transport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17E5E-841F-41BF-A3E6-C14268EC5ECB}"/>
              </a:ext>
            </a:extLst>
          </p:cNvPr>
          <p:cNvSpPr txBox="1"/>
          <p:nvPr/>
        </p:nvSpPr>
        <p:spPr>
          <a:xfrm>
            <a:off x="8560034" y="1549533"/>
            <a:ext cx="26214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Concrete ceiling from past 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33969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56144-495B-47E3-9249-CBFD3F252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solution (at least for 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81CCA-658C-462C-9B44-5EB9D84D9A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A8855B-0F61-4E26-854D-8CBE240F5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268" y="1347667"/>
            <a:ext cx="7208202" cy="508516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8E7B81-E3C5-411F-BBEF-5419847AB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890103"/>
            <a:ext cx="3994654" cy="4029859"/>
          </a:xfrm>
        </p:spPr>
        <p:txBody>
          <a:bodyPr/>
          <a:lstStyle/>
          <a:p>
            <a:r>
              <a:rPr lang="en-US" dirty="0"/>
              <a:t>Use 3</a:t>
            </a:r>
            <a:r>
              <a:rPr lang="en-US" baseline="30000" dirty="0"/>
              <a:t>rd</a:t>
            </a:r>
            <a:r>
              <a:rPr lang="en-US" dirty="0"/>
              <a:t> dimension</a:t>
            </a:r>
          </a:p>
          <a:p>
            <a:endParaRPr lang="en-US" dirty="0"/>
          </a:p>
          <a:p>
            <a:r>
              <a:rPr lang="en-US" dirty="0"/>
              <a:t>Platform instead of “ceiling”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DEA8DD9-4C71-4B03-BCC2-B68F13F85407}"/>
              </a:ext>
            </a:extLst>
          </p:cNvPr>
          <p:cNvSpPr/>
          <p:nvPr/>
        </p:nvSpPr>
        <p:spPr>
          <a:xfrm rot="20350772">
            <a:off x="9031774" y="4259586"/>
            <a:ext cx="2736198" cy="409985"/>
          </a:xfrm>
          <a:prstGeom prst="rightArrow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 to other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C9FB7B-8DE2-4B70-BC55-42C6D53AD0A9}"/>
              </a:ext>
            </a:extLst>
          </p:cNvPr>
          <p:cNvSpPr txBox="1"/>
          <p:nvPr/>
        </p:nvSpPr>
        <p:spPr>
          <a:xfrm>
            <a:off x="3766930" y="4885899"/>
            <a:ext cx="17791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axis</a:t>
            </a:r>
          </a:p>
          <a:p>
            <a:pPr algn="ctr"/>
            <a:r>
              <a:rPr lang="en-US" sz="1200" dirty="0"/>
              <a:t>(Target just inside port)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2BB32D5-7949-419E-81B1-7CE441F78F8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5546035" y="5070570"/>
            <a:ext cx="1080052" cy="9232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yellow&#10;&#10;Description automatically generated">
            <a:extLst>
              <a:ext uri="{FF2B5EF4-FFF2-40B4-BE49-F238E27FC236}">
                <a16:creationId xmlns:a16="http://schemas.microsoft.com/office/drawing/2014/main" id="{A8E1B7AA-2201-43E5-B6AB-B9FA91E71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b="-10"/>
          <a:stretch/>
        </p:blipFill>
        <p:spPr>
          <a:xfrm>
            <a:off x="5302226" y="0"/>
            <a:ext cx="5153796" cy="68587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8BF10C-9550-4331-88EC-8938177A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9E8C5-2794-42EF-8DE2-7E5C642C01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619E3-28E6-4A96-BF2B-EF402A937249}"/>
              </a:ext>
            </a:extLst>
          </p:cNvPr>
          <p:cNvSpPr txBox="1"/>
          <p:nvPr/>
        </p:nvSpPr>
        <p:spPr>
          <a:xfrm>
            <a:off x="3857492" y="3982061"/>
            <a:ext cx="1258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axis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1864EF-9CEA-414D-B887-36309527266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116021" y="4166727"/>
            <a:ext cx="1632649" cy="7728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37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9FE5-D43C-4336-A4E0-A11BEC0E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matrix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D9F59-7C7E-45BF-B910-10D2BCBD9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B2EEF-5876-461B-A2CF-A995F71F6B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6EB8346D-53DB-44F5-A284-551211FCE8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27014"/>
              </p:ext>
            </p:extLst>
          </p:nvPr>
        </p:nvGraphicFramePr>
        <p:xfrm>
          <a:off x="609602" y="1858964"/>
          <a:ext cx="111638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398">
                  <a:extLst>
                    <a:ext uri="{9D8B030D-6E8A-4147-A177-3AD203B41FA5}">
                      <a16:colId xmlns:a16="http://schemas.microsoft.com/office/drawing/2014/main" val="1428781450"/>
                    </a:ext>
                  </a:extLst>
                </a:gridCol>
                <a:gridCol w="2086117">
                  <a:extLst>
                    <a:ext uri="{9D8B030D-6E8A-4147-A177-3AD203B41FA5}">
                      <a16:colId xmlns:a16="http://schemas.microsoft.com/office/drawing/2014/main" val="1233960212"/>
                    </a:ext>
                  </a:extLst>
                </a:gridCol>
                <a:gridCol w="1680812">
                  <a:extLst>
                    <a:ext uri="{9D8B030D-6E8A-4147-A177-3AD203B41FA5}">
                      <a16:colId xmlns:a16="http://schemas.microsoft.com/office/drawing/2014/main" val="1151347957"/>
                    </a:ext>
                  </a:extLst>
                </a:gridCol>
                <a:gridCol w="2683566">
                  <a:extLst>
                    <a:ext uri="{9D8B030D-6E8A-4147-A177-3AD203B41FA5}">
                      <a16:colId xmlns:a16="http://schemas.microsoft.com/office/drawing/2014/main" val="3806367148"/>
                    </a:ext>
                  </a:extLst>
                </a:gridCol>
                <a:gridCol w="1893973">
                  <a:extLst>
                    <a:ext uri="{9D8B030D-6E8A-4147-A177-3AD203B41FA5}">
                      <a16:colId xmlns:a16="http://schemas.microsoft.com/office/drawing/2014/main" val="3595893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Current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Future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856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159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Ground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Adjacent beams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/>
                        <a:t>Adjacent beams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/>
                        <a:t>In room beams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000" dirty="0"/>
                        <a:t>Activation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61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Elevated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Adjacent beams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Adjacent beams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60618"/>
                  </a:ext>
                </a:extLst>
              </a:tr>
            </a:tbl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0A8EA7-BBB3-46EC-8639-E2D0679A2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4395091"/>
            <a:ext cx="11163866" cy="141218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SIH = Standard Industrial Hazards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Typical beam for experimental area:  </a:t>
            </a:r>
            <a:r>
              <a:rPr lang="en-US" baseline="30000" dirty="0"/>
              <a:t>136</a:t>
            </a:r>
            <a:r>
              <a:rPr lang="en-US" dirty="0"/>
              <a:t>Xe @ 10MeV/u, 1p</a:t>
            </a:r>
            <a:r>
              <a:rPr lang="el-GR" dirty="0"/>
              <a:t>μ</a:t>
            </a:r>
            <a:r>
              <a:rPr lang="en-US" dirty="0"/>
              <a:t>A</a:t>
            </a:r>
          </a:p>
          <a:p>
            <a:pPr marL="0" indent="0">
              <a:buNone/>
            </a:pPr>
            <a:r>
              <a:rPr lang="en-US" dirty="0"/>
              <a:t>	- Estimated radiation:  72 rem/</a:t>
            </a:r>
            <a:r>
              <a:rPr lang="en-US" dirty="0" err="1"/>
              <a:t>hr</a:t>
            </a:r>
            <a:r>
              <a:rPr lang="en-US" dirty="0"/>
              <a:t> @ 0⁰ and 13.1 rem/</a:t>
            </a:r>
            <a:r>
              <a:rPr lang="en-US" dirty="0" err="1"/>
              <a:t>hr</a:t>
            </a:r>
            <a:r>
              <a:rPr lang="en-US" dirty="0"/>
              <a:t> @ 90⁰ (at 1m)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ACD7B95-9A7D-43F8-8293-60E44A860A1C}"/>
              </a:ext>
            </a:extLst>
          </p:cNvPr>
          <p:cNvGrpSpPr/>
          <p:nvPr/>
        </p:nvGrpSpPr>
        <p:grpSpPr>
          <a:xfrm>
            <a:off x="5573778" y="96750"/>
            <a:ext cx="6431453" cy="6466411"/>
            <a:chOff x="5953539" y="693050"/>
            <a:chExt cx="5673602" cy="57044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D35F83-59A9-4655-8F3E-1D8BBB07F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039" t="17245" r="10185" b="25508"/>
            <a:stretch/>
          </p:blipFill>
          <p:spPr>
            <a:xfrm>
              <a:off x="5953539" y="693050"/>
              <a:ext cx="5673602" cy="5704441"/>
            </a:xfrm>
            <a:prstGeom prst="rect">
              <a:avLst/>
            </a:prstGeom>
          </p:spPr>
        </p:pic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592260AE-E06B-4136-A7F6-29880B682FD3}"/>
                </a:ext>
              </a:extLst>
            </p:cNvPr>
            <p:cNvSpPr/>
            <p:nvPr/>
          </p:nvSpPr>
          <p:spPr>
            <a:xfrm>
              <a:off x="7117660" y="4370219"/>
              <a:ext cx="208722" cy="18884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42585385-97E1-48E7-9A55-943AC0FBC85E}"/>
                </a:ext>
              </a:extLst>
            </p:cNvPr>
            <p:cNvSpPr/>
            <p:nvPr/>
          </p:nvSpPr>
          <p:spPr>
            <a:xfrm>
              <a:off x="7434966" y="4109468"/>
              <a:ext cx="208722" cy="18884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4C170FC1-64DC-48E4-8C21-48F3E3E8340B}"/>
                </a:ext>
              </a:extLst>
            </p:cNvPr>
            <p:cNvSpPr/>
            <p:nvPr/>
          </p:nvSpPr>
          <p:spPr>
            <a:xfrm>
              <a:off x="7805420" y="3817818"/>
              <a:ext cx="208722" cy="18884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A1C55406-01D0-44FB-BB75-C4381B2A54ED}"/>
                </a:ext>
              </a:extLst>
            </p:cNvPr>
            <p:cNvSpPr/>
            <p:nvPr/>
          </p:nvSpPr>
          <p:spPr>
            <a:xfrm>
              <a:off x="8158703" y="3397865"/>
              <a:ext cx="208722" cy="188844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A15B2B5D-F060-423C-A6DF-C10F8ADB1D82}"/>
                </a:ext>
              </a:extLst>
            </p:cNvPr>
            <p:cNvSpPr/>
            <p:nvPr/>
          </p:nvSpPr>
          <p:spPr>
            <a:xfrm>
              <a:off x="8292678" y="3530396"/>
              <a:ext cx="208722" cy="188844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tar: 5 Points 19">
              <a:extLst>
                <a:ext uri="{FF2B5EF4-FFF2-40B4-BE49-F238E27FC236}">
                  <a16:creationId xmlns:a16="http://schemas.microsoft.com/office/drawing/2014/main" id="{10E00C36-5466-4E5D-873A-2BA00724AAC5}"/>
                </a:ext>
              </a:extLst>
            </p:cNvPr>
            <p:cNvSpPr/>
            <p:nvPr/>
          </p:nvSpPr>
          <p:spPr>
            <a:xfrm>
              <a:off x="8826258" y="3303443"/>
              <a:ext cx="208722" cy="188844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17535C00-340D-4A6F-AA1D-85BE90C0B3EE}"/>
                </a:ext>
              </a:extLst>
            </p:cNvPr>
            <p:cNvSpPr/>
            <p:nvPr/>
          </p:nvSpPr>
          <p:spPr>
            <a:xfrm>
              <a:off x="9143937" y="3152708"/>
              <a:ext cx="208722" cy="188844"/>
            </a:xfrm>
            <a:prstGeom prst="star5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3EDD5784-13C9-444F-A038-A5DCA5C799BA}"/>
                </a:ext>
              </a:extLst>
            </p:cNvPr>
            <p:cNvSpPr/>
            <p:nvPr/>
          </p:nvSpPr>
          <p:spPr>
            <a:xfrm>
              <a:off x="8293052" y="3139162"/>
              <a:ext cx="208722" cy="188844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Star: 5 Points 22">
              <a:extLst>
                <a:ext uri="{FF2B5EF4-FFF2-40B4-BE49-F238E27FC236}">
                  <a16:creationId xmlns:a16="http://schemas.microsoft.com/office/drawing/2014/main" id="{73D53E4D-2495-437F-A748-62CC63BDA8AD}"/>
                </a:ext>
              </a:extLst>
            </p:cNvPr>
            <p:cNvSpPr/>
            <p:nvPr/>
          </p:nvSpPr>
          <p:spPr>
            <a:xfrm>
              <a:off x="8997976" y="2611150"/>
              <a:ext cx="208722" cy="188844"/>
            </a:xfrm>
            <a:prstGeom prst="star5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A4583A8D-4DC2-4866-8774-A8449D0B9E8B}"/>
                </a:ext>
              </a:extLst>
            </p:cNvPr>
            <p:cNvSpPr/>
            <p:nvPr/>
          </p:nvSpPr>
          <p:spPr>
            <a:xfrm>
              <a:off x="9470201" y="1949695"/>
              <a:ext cx="208722" cy="188844"/>
            </a:xfrm>
            <a:prstGeom prst="star5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8E4AF072-CC15-4D68-84BC-6A262AF5ADB2}"/>
                </a:ext>
              </a:extLst>
            </p:cNvPr>
            <p:cNvSpPr/>
            <p:nvPr/>
          </p:nvSpPr>
          <p:spPr>
            <a:xfrm>
              <a:off x="9175502" y="2645911"/>
              <a:ext cx="208722" cy="188844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035989C4-41FE-478E-B9AF-9307567A486C}"/>
                </a:ext>
              </a:extLst>
            </p:cNvPr>
            <p:cNvSpPr/>
            <p:nvPr/>
          </p:nvSpPr>
          <p:spPr>
            <a:xfrm>
              <a:off x="9513131" y="2361258"/>
              <a:ext cx="208722" cy="188844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354A5A11-FA2D-440C-B0CE-AAAECCBEBA52}"/>
                </a:ext>
              </a:extLst>
            </p:cNvPr>
            <p:cNvSpPr/>
            <p:nvPr/>
          </p:nvSpPr>
          <p:spPr>
            <a:xfrm>
              <a:off x="9775002" y="2072273"/>
              <a:ext cx="208722" cy="188844"/>
            </a:xfrm>
            <a:prstGeom prst="star5">
              <a:avLst/>
            </a:prstGeom>
            <a:pattFill prst="lgCheck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5D897F89-A81D-4641-AA29-8BFFEE69354B}"/>
                </a:ext>
              </a:extLst>
            </p:cNvPr>
            <p:cNvSpPr/>
            <p:nvPr/>
          </p:nvSpPr>
          <p:spPr>
            <a:xfrm>
              <a:off x="9879363" y="2229747"/>
              <a:ext cx="208722" cy="188844"/>
            </a:xfrm>
            <a:prstGeom prst="star5">
              <a:avLst/>
            </a:prstGeom>
            <a:pattFill prst="dkVert">
              <a:fgClr>
                <a:schemeClr val="accent2">
                  <a:lumMod val="60000"/>
                  <a:lumOff val="40000"/>
                </a:schemeClr>
              </a:fgClr>
              <a:bgClr>
                <a:schemeClr val="tx1"/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ADCB7670-05D5-4863-A9D8-DB26AB5A6B4F}"/>
                </a:ext>
              </a:extLst>
            </p:cNvPr>
            <p:cNvSpPr/>
            <p:nvPr/>
          </p:nvSpPr>
          <p:spPr>
            <a:xfrm>
              <a:off x="9132325" y="2846555"/>
              <a:ext cx="208722" cy="188844"/>
            </a:xfrm>
            <a:prstGeom prst="star5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BFD69F9E-BA61-42D4-9279-7F7E66F476D8}"/>
                </a:ext>
              </a:extLst>
            </p:cNvPr>
            <p:cNvSpPr/>
            <p:nvPr/>
          </p:nvSpPr>
          <p:spPr>
            <a:xfrm>
              <a:off x="9813638" y="2666644"/>
              <a:ext cx="208722" cy="188844"/>
            </a:xfrm>
            <a:prstGeom prst="star5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F5726B4-D1DA-45F7-9E2E-C3D91B54D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points close to platform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70F00-FE6A-417F-806F-1D7636A03A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15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5FE24A6-072E-48FF-A49A-DD1BF5E725FC}"/>
              </a:ext>
            </a:extLst>
          </p:cNvPr>
          <p:cNvSpPr/>
          <p:nvPr/>
        </p:nvSpPr>
        <p:spPr>
          <a:xfrm rot="19329456">
            <a:off x="8238191" y="2525403"/>
            <a:ext cx="449655" cy="541720"/>
          </a:xfrm>
          <a:prstGeom prst="rect">
            <a:avLst/>
          </a:prstGeom>
          <a:solidFill>
            <a:srgbClr val="7030A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03169E-FC4C-4EA7-B034-783D9E176628}"/>
              </a:ext>
            </a:extLst>
          </p:cNvPr>
          <p:cNvSpPr txBox="1"/>
          <p:nvPr/>
        </p:nvSpPr>
        <p:spPr>
          <a:xfrm>
            <a:off x="3975653" y="1795279"/>
            <a:ext cx="2135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AREA126 platform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61AE70E-73B6-47E6-9571-B75CEBB44064}"/>
              </a:ext>
            </a:extLst>
          </p:cNvPr>
          <p:cNvCxnSpPr/>
          <p:nvPr/>
        </p:nvCxnSpPr>
        <p:spPr>
          <a:xfrm>
            <a:off x="6014892" y="2037885"/>
            <a:ext cx="2135944" cy="592163"/>
          </a:xfrm>
          <a:prstGeom prst="straightConnector1">
            <a:avLst/>
          </a:prstGeom>
          <a:ln w="38100">
            <a:solidFill>
              <a:schemeClr val="tx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lowchart: Or 35">
            <a:extLst>
              <a:ext uri="{FF2B5EF4-FFF2-40B4-BE49-F238E27FC236}">
                <a16:creationId xmlns:a16="http://schemas.microsoft.com/office/drawing/2014/main" id="{293671DB-0689-4524-A225-26A8ED578E33}"/>
              </a:ext>
            </a:extLst>
          </p:cNvPr>
          <p:cNvSpPr/>
          <p:nvPr/>
        </p:nvSpPr>
        <p:spPr>
          <a:xfrm>
            <a:off x="8316725" y="3154423"/>
            <a:ext cx="176895" cy="188497"/>
          </a:xfrm>
          <a:prstGeom prst="flowChar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Or 36">
            <a:extLst>
              <a:ext uri="{FF2B5EF4-FFF2-40B4-BE49-F238E27FC236}">
                <a16:creationId xmlns:a16="http://schemas.microsoft.com/office/drawing/2014/main" id="{75BD8E78-6AD1-4BAC-8B85-EE8AA2F22022}"/>
              </a:ext>
            </a:extLst>
          </p:cNvPr>
          <p:cNvSpPr/>
          <p:nvPr/>
        </p:nvSpPr>
        <p:spPr>
          <a:xfrm>
            <a:off x="8910087" y="2676229"/>
            <a:ext cx="176895" cy="188497"/>
          </a:xfrm>
          <a:prstGeom prst="flowChar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picture containing indoor&#10;&#10;Description automatically generated">
            <a:extLst>
              <a:ext uri="{FF2B5EF4-FFF2-40B4-BE49-F238E27FC236}">
                <a16:creationId xmlns:a16="http://schemas.microsoft.com/office/drawing/2014/main" id="{02190C42-2437-48EF-A2EF-4B922D565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0" y="1718007"/>
            <a:ext cx="3377264" cy="4503018"/>
          </a:xfrm>
          <a:prstGeom prst="rect">
            <a:avLst/>
          </a:prstGeom>
        </p:spPr>
      </p:pic>
      <p:sp>
        <p:nvSpPr>
          <p:cNvPr id="40" name="Flowchart: Or 39">
            <a:extLst>
              <a:ext uri="{FF2B5EF4-FFF2-40B4-BE49-F238E27FC236}">
                <a16:creationId xmlns:a16="http://schemas.microsoft.com/office/drawing/2014/main" id="{8EE8091D-4F21-424A-8EE2-FB0E4113E0FC}"/>
              </a:ext>
            </a:extLst>
          </p:cNvPr>
          <p:cNvSpPr/>
          <p:nvPr/>
        </p:nvSpPr>
        <p:spPr>
          <a:xfrm>
            <a:off x="1600695" y="4972719"/>
            <a:ext cx="612912" cy="653111"/>
          </a:xfrm>
          <a:prstGeom prst="flowChar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4B4D7-D0E0-4DC8-84D0-0CB1FE7D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Radiation potential since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BFE96-58D5-4029-B062-27183DD72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DE4455C-02BD-44DC-B008-6B3FBD49A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54700"/>
              </p:ext>
            </p:extLst>
          </p:nvPr>
        </p:nvGraphicFramePr>
        <p:xfrm>
          <a:off x="5032646" y="1290548"/>
          <a:ext cx="6977004" cy="506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1274229-57DD-46D3-9F75-1BB0536C7C91}"/>
              </a:ext>
            </a:extLst>
          </p:cNvPr>
          <p:cNvSpPr txBox="1"/>
          <p:nvPr/>
        </p:nvSpPr>
        <p:spPr>
          <a:xfrm>
            <a:off x="358848" y="2782669"/>
            <a:ext cx="445169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Beam Radiation Potential (BRP)</a:t>
            </a:r>
            <a:r>
              <a:rPr lang="en-US" dirty="0"/>
              <a:t>:  Predicted maximum radiation for that experiment, scaled from explicit measurement (90⁰ @ 1m)</a:t>
            </a:r>
          </a:p>
          <a:p>
            <a:endParaRPr lang="en-US" dirty="0"/>
          </a:p>
          <a:p>
            <a:r>
              <a:rPr lang="en-US" dirty="0"/>
              <a:t>85% of beams had BRP&lt;1 rem/</a:t>
            </a:r>
            <a:r>
              <a:rPr lang="en-US" dirty="0" err="1"/>
              <a:t>hr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Facility limit</a:t>
            </a:r>
            <a:r>
              <a:rPr lang="en-US" dirty="0"/>
              <a:t>: 100 rem/</a:t>
            </a:r>
            <a:r>
              <a:rPr lang="en-US" dirty="0" err="1"/>
              <a:t>hr</a:t>
            </a:r>
            <a:r>
              <a:rPr lang="en-US" dirty="0"/>
              <a:t> @ 1m (any direction)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28E6DF-095F-4739-A77C-0985BFA8E32B}"/>
              </a:ext>
            </a:extLst>
          </p:cNvPr>
          <p:cNvCxnSpPr>
            <a:cxnSpLocks/>
          </p:cNvCxnSpPr>
          <p:nvPr/>
        </p:nvCxnSpPr>
        <p:spPr>
          <a:xfrm>
            <a:off x="5747657" y="1664969"/>
            <a:ext cx="5785107" cy="0"/>
          </a:xfrm>
          <a:prstGeom prst="line">
            <a:avLst/>
          </a:prstGeom>
          <a:ln w="571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5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2FE1A-A2E9-4A31-BE9C-05A266BA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mitigation – through 2021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84E5-BCD9-49EC-9A4C-733545541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Prompt Radiation Mitigation</a:t>
            </a:r>
          </a:p>
          <a:p>
            <a:r>
              <a:rPr lang="en-US" dirty="0"/>
              <a:t>Ground floor – interlocked by ARIS (ATLAS Radiation Interlock System)</a:t>
            </a:r>
          </a:p>
          <a:p>
            <a:endParaRPr lang="en-US" dirty="0"/>
          </a:p>
          <a:p>
            <a:r>
              <a:rPr lang="en-US" dirty="0"/>
              <a:t>Stairs to platform</a:t>
            </a:r>
          </a:p>
          <a:p>
            <a:pPr lvl="1"/>
            <a:r>
              <a:rPr lang="en-US" dirty="0"/>
              <a:t>Locked and posted</a:t>
            </a:r>
          </a:p>
          <a:p>
            <a:pPr lvl="1"/>
            <a:r>
              <a:rPr lang="en-US" dirty="0"/>
              <a:t>Access only granted without beam or with health physics review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Remaining Hazard Mitigation</a:t>
            </a:r>
          </a:p>
          <a:p>
            <a:r>
              <a:rPr lang="en-US" dirty="0"/>
              <a:t>Standard industrial hazards captured by ATLAS/PHY/ANL policies or procedures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EC685-8E75-402F-8349-7AA9B199CD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07006-F512-43EC-8B18-82F5301F21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0BFAF-CD57-4F2D-97FD-86B05ADB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mitigation – 2022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3F1C-53A9-4653-924D-87003E2CC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890105"/>
            <a:ext cx="11163868" cy="458360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Prompt Radiation Mitigation</a:t>
            </a:r>
          </a:p>
          <a:p>
            <a:r>
              <a:rPr lang="en-US" dirty="0"/>
              <a:t>Add platform area into ARIS; separate area</a:t>
            </a:r>
          </a:p>
          <a:p>
            <a:pPr lvl="1"/>
            <a:r>
              <a:rPr lang="en-US" dirty="0"/>
              <a:t>Permits access only when:</a:t>
            </a:r>
          </a:p>
          <a:p>
            <a:pPr lvl="2"/>
            <a:r>
              <a:rPr lang="en-US" dirty="0"/>
              <a:t>Instantaneous radiation is &lt; 5 mrem/</a:t>
            </a:r>
            <a:r>
              <a:rPr lang="en-US" dirty="0" err="1"/>
              <a:t>hr</a:t>
            </a:r>
            <a:endParaRPr lang="en-US" dirty="0"/>
          </a:p>
          <a:p>
            <a:pPr lvl="2"/>
            <a:r>
              <a:rPr lang="en-US" dirty="0"/>
              <a:t>Integrated radiation is &lt; 20 mrem/8 </a:t>
            </a:r>
            <a:r>
              <a:rPr lang="en-US" dirty="0" err="1"/>
              <a:t>hr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Above 100 mrem/</a:t>
            </a:r>
            <a:r>
              <a:rPr lang="en-US" dirty="0" err="1"/>
              <a:t>hr</a:t>
            </a:r>
            <a:r>
              <a:rPr lang="en-US" dirty="0"/>
              <a:t> area is physically locked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Integration Jan. 2022</a:t>
            </a:r>
          </a:p>
          <a:p>
            <a:pPr marL="0" indent="0">
              <a:buNone/>
            </a:pPr>
            <a:r>
              <a:rPr lang="en-US" b="1" u="sng" dirty="0"/>
              <a:t>Remaining Hazard Mitigation</a:t>
            </a:r>
          </a:p>
          <a:p>
            <a:r>
              <a:rPr lang="en-US" dirty="0"/>
              <a:t>Standard industrial hazards captured by ATLAS/PHY/ANL policies or procedures</a:t>
            </a:r>
          </a:p>
          <a:p>
            <a:pPr marL="378873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4DF5-3CEF-43CD-9BAA-F60524AB67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D37F5B8A-61AF-46B5-A818-3DE9314AA1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you.  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37B9BC-F578-47CA-B206-F4CDB756D8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73825"/>
            <a:ext cx="609600" cy="182563"/>
          </a:xfrm>
        </p:spPr>
        <p:txBody>
          <a:bodyPr/>
          <a:lstStyle/>
          <a:p>
            <a:fld id="{1F655958-7A1D-4CE0-A0DA-EA0366D201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0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459CDC-C02E-4BE8-9311-594AE664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C434B7-0B62-45F2-80BB-958B31658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ATLAS orientation</a:t>
            </a:r>
          </a:p>
          <a:p>
            <a:endParaRPr lang="en-US" dirty="0"/>
          </a:p>
          <a:p>
            <a:r>
              <a:rPr lang="en-US" dirty="0"/>
              <a:t>New experimental station at ATLAS</a:t>
            </a:r>
          </a:p>
          <a:p>
            <a:endParaRPr lang="en-US" dirty="0"/>
          </a:p>
          <a:p>
            <a:r>
              <a:rPr lang="en-US" dirty="0"/>
              <a:t>Hazards</a:t>
            </a:r>
          </a:p>
          <a:p>
            <a:endParaRPr lang="en-US" dirty="0"/>
          </a:p>
          <a:p>
            <a:r>
              <a:rPr lang="en-US" dirty="0"/>
              <a:t>Hazard mitigation</a:t>
            </a:r>
          </a:p>
          <a:p>
            <a:endParaRPr lang="en-US" dirty="0"/>
          </a:p>
          <a:p>
            <a:r>
              <a:rPr lang="en-US" dirty="0"/>
              <a:t>Questions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ACDA20-F483-45FF-8763-B1BB958DDC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4F791-B3E3-4481-99CD-8EA33422809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7869B85A-9D3D-4020-9E43-E3AAAA0C6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627" y="3155876"/>
            <a:ext cx="4574764" cy="331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DA1F4A-3075-46C8-9A51-F3460F10B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22C1-A751-43BB-8597-67AD2408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860379"/>
            <a:ext cx="10948825" cy="2633229"/>
          </a:xfrm>
        </p:spPr>
        <p:txBody>
          <a:bodyPr/>
          <a:lstStyle/>
          <a:p>
            <a:r>
              <a:rPr lang="en-US" altLang="en-US" sz="1800" dirty="0"/>
              <a:t>DOE National User Facility for low energy nuclear physics research</a:t>
            </a:r>
          </a:p>
          <a:p>
            <a:r>
              <a:rPr lang="en-US" altLang="en-US" sz="1800" dirty="0"/>
              <a:t>3 distinct accelerator sections</a:t>
            </a:r>
          </a:p>
          <a:p>
            <a:pPr lvl="1"/>
            <a:r>
              <a:rPr lang="en-US" altLang="en-US" sz="1800" dirty="0"/>
              <a:t>50 superconducting resonators, total voltage of 52MV</a:t>
            </a:r>
          </a:p>
          <a:p>
            <a:r>
              <a:rPr lang="en-US" altLang="en-US" sz="1800" dirty="0"/>
              <a:t>Typical 1 to 500 </a:t>
            </a:r>
            <a:r>
              <a:rPr lang="en-US" altLang="en-US" sz="1800" dirty="0" err="1"/>
              <a:t>pnA</a:t>
            </a:r>
            <a:r>
              <a:rPr lang="en-US" altLang="en-US" sz="1800" dirty="0"/>
              <a:t> range currents, higher possible for some species</a:t>
            </a:r>
          </a:p>
          <a:p>
            <a:r>
              <a:rPr lang="en-US" altLang="en-US" sz="1800" dirty="0"/>
              <a:t>H through U stable isotopes available, some radioactive species too</a:t>
            </a:r>
          </a:p>
          <a:p>
            <a:pPr marL="225425" indent="-225425"/>
            <a:r>
              <a:rPr lang="en-US" altLang="en-US" sz="1800" dirty="0"/>
              <a:t>CARIBU – radioactive isotopes via </a:t>
            </a:r>
            <a:r>
              <a:rPr lang="en-US" altLang="en-US" sz="1800" baseline="30000" dirty="0"/>
              <a:t>252</a:t>
            </a:r>
            <a:r>
              <a:rPr lang="en-US" altLang="en-US" sz="1800" dirty="0"/>
              <a:t>Cf source to either:</a:t>
            </a:r>
          </a:p>
          <a:p>
            <a:pPr marL="688962" lvl="1" indent="-225425"/>
            <a:r>
              <a:rPr lang="en-US" altLang="en-US" sz="1800" dirty="0"/>
              <a:t>ATLAS </a:t>
            </a:r>
          </a:p>
          <a:p>
            <a:pPr marL="688962" lvl="1" indent="-225425"/>
            <a:r>
              <a:rPr lang="en-US" altLang="en-US" sz="1800" dirty="0"/>
              <a:t>1 of 4 stopped target stations; 1 in assembly stage</a:t>
            </a:r>
          </a:p>
          <a:p>
            <a:pPr marL="225425" indent="-225425"/>
            <a:r>
              <a:rPr lang="en-US" sz="1800" dirty="0"/>
              <a:t>6 accelerated target stations</a:t>
            </a:r>
          </a:p>
          <a:p>
            <a:pPr marL="688962" lvl="1" indent="-225425"/>
            <a:r>
              <a:rPr lang="en-US" sz="1800" dirty="0"/>
              <a:t>1 new target stations in assembly stage</a:t>
            </a:r>
          </a:p>
          <a:p>
            <a:pPr marL="225425" indent="-225425"/>
            <a:r>
              <a:rPr lang="en-US" altLang="en-US" sz="1800" dirty="0"/>
              <a:t>New experiment every week on average; </a:t>
            </a:r>
            <a:endParaRPr lang="en-US" sz="1800" dirty="0"/>
          </a:p>
          <a:p>
            <a:pPr marL="688962" lvl="1" indent="-225425"/>
            <a:r>
              <a:rPr lang="en-US" sz="1800" dirty="0"/>
              <a:t>24/7 operation ~40 weeks/year</a:t>
            </a:r>
          </a:p>
          <a:p>
            <a:pPr marL="688962" lvl="1" indent="-225425"/>
            <a:r>
              <a:rPr lang="en-US" sz="1800" dirty="0"/>
              <a:t>26 FTEs operations side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FB327-C0D6-4E70-B073-DE194204EA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Quick stats: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7611B5-5D43-4310-B8D8-41D25D5A044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5333A39-C383-4694-AEDD-31ADCADB3E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CC6B2-645D-478B-AB80-888DEE9A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Credited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C5FCA-6C23-458E-9DD5-0562BD1A3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Shielding</a:t>
            </a:r>
          </a:p>
          <a:p>
            <a:r>
              <a:rPr lang="en-US" dirty="0"/>
              <a:t>Beam Current Monitor</a:t>
            </a:r>
          </a:p>
          <a:p>
            <a:pPr lvl="1"/>
            <a:r>
              <a:rPr lang="en-US" dirty="0"/>
              <a:t>Redundant passive pickups, stops beam when above threshold</a:t>
            </a:r>
          </a:p>
          <a:p>
            <a:r>
              <a:rPr lang="en-US" dirty="0"/>
              <a:t>ARIS (ATLAS Radiation Interlock System)</a:t>
            </a:r>
          </a:p>
          <a:p>
            <a:pPr lvl="1"/>
            <a:r>
              <a:rPr lang="en-US" dirty="0"/>
              <a:t>Permits personnel access to areas </a:t>
            </a:r>
            <a:r>
              <a:rPr lang="en-US" u="sng" dirty="0"/>
              <a:t>with</a:t>
            </a:r>
            <a:r>
              <a:rPr lang="en-US" dirty="0"/>
              <a:t> accelerated beam only if:</a:t>
            </a:r>
          </a:p>
          <a:p>
            <a:pPr lvl="2"/>
            <a:r>
              <a:rPr lang="en-US" dirty="0"/>
              <a:t>Dose rate &lt; 5mrem/</a:t>
            </a:r>
            <a:r>
              <a:rPr lang="en-US" dirty="0" err="1"/>
              <a:t>hr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Accumulated dose &lt; 20 mrem/8 </a:t>
            </a:r>
            <a:r>
              <a:rPr lang="en-US" dirty="0" err="1"/>
              <a:t>hr</a:t>
            </a:r>
            <a:r>
              <a:rPr lang="en-US" dirty="0"/>
              <a:t> (rolling)</a:t>
            </a:r>
          </a:p>
          <a:p>
            <a:pPr lvl="1"/>
            <a:r>
              <a:rPr lang="en-US" dirty="0"/>
              <a:t>Talk on this system by J. Clark - tomorrow</a:t>
            </a:r>
          </a:p>
          <a:p>
            <a:r>
              <a:rPr lang="en-US" dirty="0"/>
              <a:t>NARIS (New ATLAS Radiation Interlock System)</a:t>
            </a:r>
          </a:p>
          <a:p>
            <a:pPr lvl="1"/>
            <a:r>
              <a:rPr lang="en-US" dirty="0"/>
              <a:t>CARIBU’s interlock system</a:t>
            </a:r>
          </a:p>
          <a:p>
            <a:pPr lvl="1"/>
            <a:r>
              <a:rPr lang="en-US" dirty="0"/>
              <a:t>Cannot stop radiation, only warn that levels are above threshold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9CE6F-9C71-48B6-916C-F2C1357FD5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FDEB1-B520-4997-9FA3-6D38E66419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1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BDB9BFB-12E4-45CD-BFA7-2744F75A0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5087" r="3157" b="12762"/>
          <a:stretch/>
        </p:blipFill>
        <p:spPr>
          <a:xfrm>
            <a:off x="1201826" y="77263"/>
            <a:ext cx="9788347" cy="639644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9920E7-8752-439A-819F-783FDA01F1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5333A39-C383-4694-AEDD-31ADCADB3E84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8F0424-E761-444E-8D76-08AC2388C1C3}"/>
              </a:ext>
            </a:extLst>
          </p:cNvPr>
          <p:cNvSpPr txBox="1"/>
          <p:nvPr/>
        </p:nvSpPr>
        <p:spPr>
          <a:xfrm>
            <a:off x="7953375" y="5857875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 to target maximum length:  ~130m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C4CF9-06C5-40B8-AEF3-37D6F0C18EBC}"/>
              </a:ext>
            </a:extLst>
          </p:cNvPr>
          <p:cNvSpPr/>
          <p:nvPr/>
        </p:nvSpPr>
        <p:spPr>
          <a:xfrm>
            <a:off x="6589643" y="2594113"/>
            <a:ext cx="685800" cy="248478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1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2A71B83-72C6-4333-8004-B2C720DC2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489" y="1909423"/>
            <a:ext cx="5370878" cy="446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E1835-50B8-4E13-891F-5B45E76D1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target area 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338C25-0E33-41AF-9AA7-46D48E53F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Nuclear astrophysics question</a:t>
            </a:r>
          </a:p>
          <a:p>
            <a:pPr lvl="1"/>
            <a:r>
              <a:rPr lang="en-US" dirty="0"/>
              <a:t>Improved understanding of the r-process</a:t>
            </a:r>
          </a:p>
          <a:p>
            <a:pPr lvl="1"/>
            <a:r>
              <a:rPr lang="en-US" dirty="0"/>
              <a:t>Occurs in neutron rich nuclei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C96E99-9F3D-45A6-A5A5-2EF76D5721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AREA126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F7698-86C7-4B9F-8DDD-C2B23480621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16B06-B9ED-42BA-A2C6-A985BC5A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2" y="3062395"/>
            <a:ext cx="3870659" cy="3411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C6A38D-9EC5-4BD4-9C22-9D129D146900}"/>
              </a:ext>
            </a:extLst>
          </p:cNvPr>
          <p:cNvSpPr txBox="1"/>
          <p:nvPr/>
        </p:nvSpPr>
        <p:spPr>
          <a:xfrm>
            <a:off x="3991436" y="3213192"/>
            <a:ext cx="27628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FF0000"/>
                </a:solidFill>
              </a:rPr>
              <a:t>208</a:t>
            </a:r>
            <a:r>
              <a:rPr lang="en-US" sz="1400" dirty="0">
                <a:solidFill>
                  <a:srgbClr val="FF0000"/>
                </a:solidFill>
              </a:rPr>
              <a:t>Pb + </a:t>
            </a:r>
            <a:r>
              <a:rPr lang="en-US" sz="1400" baseline="30000" dirty="0">
                <a:solidFill>
                  <a:srgbClr val="FF0000"/>
                </a:solidFill>
              </a:rPr>
              <a:t>9</a:t>
            </a:r>
            <a:r>
              <a:rPr lang="en-US" sz="1400" dirty="0">
                <a:solidFill>
                  <a:srgbClr val="FF0000"/>
                </a:solidFill>
              </a:rPr>
              <a:t>Be at 1 GeV/u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(fragmentation reaction with best cross-sections for N = 126)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7A369-4E53-4C57-A74B-C6B361F26FCD}"/>
              </a:ext>
            </a:extLst>
          </p:cNvPr>
          <p:cNvSpPr txBox="1"/>
          <p:nvPr/>
        </p:nvSpPr>
        <p:spPr>
          <a:xfrm>
            <a:off x="3549160" y="4748173"/>
            <a:ext cx="304832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solidFill>
                  <a:srgbClr val="0000FF"/>
                </a:solidFill>
              </a:rPr>
              <a:t>136</a:t>
            </a:r>
            <a:r>
              <a:rPr lang="en-US" sz="1400" dirty="0">
                <a:solidFill>
                  <a:srgbClr val="0000FF"/>
                </a:solidFill>
              </a:rPr>
              <a:t>Xe + </a:t>
            </a:r>
            <a:r>
              <a:rPr lang="en-US" sz="1400" baseline="30000" dirty="0">
                <a:solidFill>
                  <a:srgbClr val="0000FF"/>
                </a:solidFill>
              </a:rPr>
              <a:t>198</a:t>
            </a:r>
            <a:r>
              <a:rPr lang="en-US" sz="1400" dirty="0">
                <a:solidFill>
                  <a:srgbClr val="0000FF"/>
                </a:solidFill>
              </a:rPr>
              <a:t>Pt at 10 MeV/u</a:t>
            </a:r>
          </a:p>
          <a:p>
            <a:r>
              <a:rPr lang="en-US" sz="1400" dirty="0">
                <a:solidFill>
                  <a:srgbClr val="0000FF"/>
                </a:solidFill>
              </a:rPr>
              <a:t>(best multi-nucleon transfer (MNT) reaction)</a:t>
            </a:r>
          </a:p>
        </p:txBody>
      </p:sp>
    </p:spTree>
    <p:extLst>
      <p:ext uri="{BB962C8B-B14F-4D97-AF65-F5344CB8AC3E}">
        <p14:creationId xmlns:p14="http://schemas.microsoft.com/office/powerpoint/2010/main" val="302188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4F0F6-DF47-4AFE-B15A-08B5DA8F8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Multi-nucleon transfer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DAB2B-836A-45FB-9EA0-3658DF75A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94E9E8-D098-4CCE-80F4-C4EADF0263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7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9AE4B3-D828-4AE5-9CF9-CF4A2C40C7F5}"/>
              </a:ext>
            </a:extLst>
          </p:cNvPr>
          <p:cNvSpPr/>
          <p:nvPr/>
        </p:nvSpPr>
        <p:spPr>
          <a:xfrm>
            <a:off x="5267566" y="2483078"/>
            <a:ext cx="1892300" cy="189184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B1F66-3C7C-4F7A-970E-8C9024435F31}"/>
              </a:ext>
            </a:extLst>
          </p:cNvPr>
          <p:cNvSpPr txBox="1"/>
          <p:nvPr/>
        </p:nvSpPr>
        <p:spPr>
          <a:xfrm>
            <a:off x="4844466" y="2013652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198</a:t>
            </a:r>
            <a:r>
              <a:rPr lang="en-US" sz="2400" dirty="0"/>
              <a:t>Pt (target)</a:t>
            </a:r>
          </a:p>
        </p:txBody>
      </p:sp>
      <p:sp>
        <p:nvSpPr>
          <p:cNvPr id="14" name="Right Arrow 11">
            <a:extLst>
              <a:ext uri="{FF2B5EF4-FFF2-40B4-BE49-F238E27FC236}">
                <a16:creationId xmlns:a16="http://schemas.microsoft.com/office/drawing/2014/main" id="{9BB59119-D14A-48D6-B4F2-F4146DABB1D1}"/>
              </a:ext>
            </a:extLst>
          </p:cNvPr>
          <p:cNvSpPr/>
          <p:nvPr/>
        </p:nvSpPr>
        <p:spPr>
          <a:xfrm>
            <a:off x="4670666" y="5091220"/>
            <a:ext cx="6858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790D62-85D7-49F7-8E1D-930E4A7ABB62}"/>
              </a:ext>
            </a:extLst>
          </p:cNvPr>
          <p:cNvSpPr txBox="1"/>
          <p:nvPr/>
        </p:nvSpPr>
        <p:spPr>
          <a:xfrm>
            <a:off x="1134738" y="3777439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/>
              <a:t>136</a:t>
            </a:r>
            <a:r>
              <a:rPr lang="en-US" sz="2800" dirty="0"/>
              <a:t>Xe (projectile)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CA3D2B9-E4D1-464A-BD14-3B691B0C455C}"/>
              </a:ext>
            </a:extLst>
          </p:cNvPr>
          <p:cNvSpPr/>
          <p:nvPr/>
        </p:nvSpPr>
        <p:spPr>
          <a:xfrm>
            <a:off x="2536725" y="4300659"/>
            <a:ext cx="1892300" cy="18918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8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5BF8C-0AEF-46EB-80FE-598CAB05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Multi-nucleon transfer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5219A-D955-414B-8C8A-61AEFB5E5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Neutron donation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B5338-9BA9-492A-836A-404A924D77F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8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515856-2983-4CF9-A2B4-2B71E9F97EEC}"/>
              </a:ext>
            </a:extLst>
          </p:cNvPr>
          <p:cNvSpPr/>
          <p:nvPr/>
        </p:nvSpPr>
        <p:spPr>
          <a:xfrm>
            <a:off x="5454650" y="2531623"/>
            <a:ext cx="1892300" cy="189184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+6 neutrons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501AA-F71E-4C24-A6AE-1D607CC484B1}"/>
              </a:ext>
            </a:extLst>
          </p:cNvPr>
          <p:cNvSpPr txBox="1"/>
          <p:nvPr/>
        </p:nvSpPr>
        <p:spPr>
          <a:xfrm>
            <a:off x="5715227" y="2001508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</a:rPr>
              <a:t>204</a:t>
            </a:r>
            <a:r>
              <a:rPr lang="en-US" sz="2400" dirty="0"/>
              <a:t>Pt (target)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685AD-BCD4-4F3A-B4BF-1FA4CD0D26AE}"/>
              </a:ext>
            </a:extLst>
          </p:cNvPr>
          <p:cNvSpPr txBox="1"/>
          <p:nvPr/>
        </p:nvSpPr>
        <p:spPr>
          <a:xfrm>
            <a:off x="3572932" y="5316637"/>
            <a:ext cx="1731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solidFill>
                  <a:srgbClr val="FF0000"/>
                </a:solidFill>
              </a:rPr>
              <a:t>130</a:t>
            </a:r>
            <a:r>
              <a:rPr lang="en-US" sz="2400" dirty="0"/>
              <a:t>Xe (projectile)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315BF2-A7F2-4CE9-9464-6538DA8F0806}"/>
              </a:ext>
            </a:extLst>
          </p:cNvPr>
          <p:cNvSpPr/>
          <p:nvPr/>
        </p:nvSpPr>
        <p:spPr>
          <a:xfrm>
            <a:off x="4946650" y="4203958"/>
            <a:ext cx="1892300" cy="18918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-6 neutrons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AD44FF-BF57-41FB-9A2B-F940DC184693}"/>
              </a:ext>
            </a:extLst>
          </p:cNvPr>
          <p:cNvSpPr/>
          <p:nvPr/>
        </p:nvSpPr>
        <p:spPr>
          <a:xfrm>
            <a:off x="2774950" y="2247126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760A87-1A2F-485A-8C3F-AA6C27B0B311}"/>
              </a:ext>
            </a:extLst>
          </p:cNvPr>
          <p:cNvSpPr/>
          <p:nvPr/>
        </p:nvSpPr>
        <p:spPr>
          <a:xfrm>
            <a:off x="2774950" y="2628126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2D0BC-3993-481F-83D2-A695D03A474B}"/>
              </a:ext>
            </a:extLst>
          </p:cNvPr>
          <p:cNvSpPr txBox="1"/>
          <p:nvPr/>
        </p:nvSpPr>
        <p:spPr>
          <a:xfrm>
            <a:off x="2998829" y="2124191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0A928B-721B-4EC1-9C50-53C4150B8DDF}"/>
              </a:ext>
            </a:extLst>
          </p:cNvPr>
          <p:cNvSpPr txBox="1"/>
          <p:nvPr/>
        </p:nvSpPr>
        <p:spPr>
          <a:xfrm>
            <a:off x="3003550" y="2487394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CFF9A9-C011-4CB4-971D-EEAE1894CA5C}"/>
              </a:ext>
            </a:extLst>
          </p:cNvPr>
          <p:cNvSpPr/>
          <p:nvPr/>
        </p:nvSpPr>
        <p:spPr>
          <a:xfrm>
            <a:off x="5671004" y="3746758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913CC6-EFB3-450A-8473-13AC9F841F89}"/>
              </a:ext>
            </a:extLst>
          </p:cNvPr>
          <p:cNvSpPr/>
          <p:nvPr/>
        </p:nvSpPr>
        <p:spPr>
          <a:xfrm>
            <a:off x="5873977" y="3901222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503576-8054-4EF2-8FD6-F145C998434B}"/>
              </a:ext>
            </a:extLst>
          </p:cNvPr>
          <p:cNvSpPr/>
          <p:nvPr/>
        </p:nvSpPr>
        <p:spPr>
          <a:xfrm>
            <a:off x="6160635" y="3748851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7C0FAF0-D547-4C39-87CF-D5D9A2CD0F90}"/>
              </a:ext>
            </a:extLst>
          </p:cNvPr>
          <p:cNvSpPr/>
          <p:nvPr/>
        </p:nvSpPr>
        <p:spPr>
          <a:xfrm>
            <a:off x="6198508" y="4091751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DBFE32-34B1-40A0-92C0-C5B788A6CCEA}"/>
              </a:ext>
            </a:extLst>
          </p:cNvPr>
          <p:cNvSpPr/>
          <p:nvPr/>
        </p:nvSpPr>
        <p:spPr>
          <a:xfrm>
            <a:off x="6452508" y="3995455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ED48DB-3983-4E5D-94BF-3D95B6DF69A7}"/>
              </a:ext>
            </a:extLst>
          </p:cNvPr>
          <p:cNvSpPr/>
          <p:nvPr/>
        </p:nvSpPr>
        <p:spPr>
          <a:xfrm>
            <a:off x="6696529" y="4127758"/>
            <a:ext cx="152400" cy="152400"/>
          </a:xfrm>
          <a:prstGeom prst="ellipse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37BC85D-1914-42C9-ACE7-B0457CDE4FA7}"/>
              </a:ext>
            </a:extLst>
          </p:cNvPr>
          <p:cNvCxnSpPr>
            <a:cxnSpLocks/>
          </p:cNvCxnSpPr>
          <p:nvPr/>
        </p:nvCxnSpPr>
        <p:spPr>
          <a:xfrm flipV="1">
            <a:off x="5518150" y="3923526"/>
            <a:ext cx="200479" cy="49994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7C30EE-2548-46A1-AE2E-6911D35DA4FF}"/>
              </a:ext>
            </a:extLst>
          </p:cNvPr>
          <p:cNvCxnSpPr>
            <a:cxnSpLocks/>
          </p:cNvCxnSpPr>
          <p:nvPr/>
        </p:nvCxnSpPr>
        <p:spPr>
          <a:xfrm flipV="1">
            <a:off x="5670550" y="4075926"/>
            <a:ext cx="200479" cy="49994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BC2911-9C8A-4E01-8E7D-9DB89B8F0903}"/>
              </a:ext>
            </a:extLst>
          </p:cNvPr>
          <p:cNvCxnSpPr>
            <a:cxnSpLocks/>
          </p:cNvCxnSpPr>
          <p:nvPr/>
        </p:nvCxnSpPr>
        <p:spPr>
          <a:xfrm flipV="1">
            <a:off x="5949950" y="3957724"/>
            <a:ext cx="200479" cy="49994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873DA6-8002-4DB9-8176-AA5447043E4D}"/>
              </a:ext>
            </a:extLst>
          </p:cNvPr>
          <p:cNvCxnSpPr>
            <a:cxnSpLocks/>
          </p:cNvCxnSpPr>
          <p:nvPr/>
        </p:nvCxnSpPr>
        <p:spPr>
          <a:xfrm flipV="1">
            <a:off x="6000750" y="4279097"/>
            <a:ext cx="200479" cy="49994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7E9590-8380-4635-A4C7-F34B4589B86E}"/>
              </a:ext>
            </a:extLst>
          </p:cNvPr>
          <p:cNvCxnSpPr>
            <a:cxnSpLocks/>
          </p:cNvCxnSpPr>
          <p:nvPr/>
        </p:nvCxnSpPr>
        <p:spPr>
          <a:xfrm flipV="1">
            <a:off x="6280150" y="4152126"/>
            <a:ext cx="200479" cy="49994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EEC8D3E-7F54-4E78-931C-AF4CA8A317A7}"/>
              </a:ext>
            </a:extLst>
          </p:cNvPr>
          <p:cNvCxnSpPr>
            <a:cxnSpLocks/>
          </p:cNvCxnSpPr>
          <p:nvPr/>
        </p:nvCxnSpPr>
        <p:spPr>
          <a:xfrm flipV="1">
            <a:off x="6536871" y="4261785"/>
            <a:ext cx="200479" cy="499941"/>
          </a:xfrm>
          <a:prstGeom prst="straightConnector1">
            <a:avLst/>
          </a:prstGeom>
          <a:ln w="571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9">
            <a:extLst>
              <a:ext uri="{FF2B5EF4-FFF2-40B4-BE49-F238E27FC236}">
                <a16:creationId xmlns:a16="http://schemas.microsoft.com/office/drawing/2014/main" id="{256AD20B-0E32-4474-A244-1C0901B1FC30}"/>
              </a:ext>
            </a:extLst>
          </p:cNvPr>
          <p:cNvSpPr/>
          <p:nvPr/>
        </p:nvSpPr>
        <p:spPr>
          <a:xfrm rot="20372325">
            <a:off x="7391910" y="2806443"/>
            <a:ext cx="6858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30">
            <a:extLst>
              <a:ext uri="{FF2B5EF4-FFF2-40B4-BE49-F238E27FC236}">
                <a16:creationId xmlns:a16="http://schemas.microsoft.com/office/drawing/2014/main" id="{B7F33226-BC58-4B0B-A075-18A1A8324FC1}"/>
              </a:ext>
            </a:extLst>
          </p:cNvPr>
          <p:cNvSpPr/>
          <p:nvPr/>
        </p:nvSpPr>
        <p:spPr>
          <a:xfrm rot="874038">
            <a:off x="6929059" y="5291204"/>
            <a:ext cx="6858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CC8D7-230A-4CDD-A86E-E7F0DC06A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Multi-nucleon transfer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9B707-C07F-4CC6-A952-E80C8D07DF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F655958-7A1D-4CE0-A0DA-EA0366D201FA}" type="slidenum">
              <a:rPr lang="en-US" smtClean="0"/>
              <a:t>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E3769C-C632-4AA1-8E87-B2A3EDDC32C4}"/>
              </a:ext>
            </a:extLst>
          </p:cNvPr>
          <p:cNvSpPr/>
          <p:nvPr/>
        </p:nvSpPr>
        <p:spPr>
          <a:xfrm>
            <a:off x="6860458" y="1537156"/>
            <a:ext cx="1892300" cy="189184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AC3BD6-3F1F-4BA3-84F3-07D0D4705253}"/>
              </a:ext>
            </a:extLst>
          </p:cNvPr>
          <p:cNvSpPr txBox="1"/>
          <p:nvPr/>
        </p:nvSpPr>
        <p:spPr>
          <a:xfrm>
            <a:off x="4753219" y="1390420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204</a:t>
            </a:r>
            <a:r>
              <a:rPr lang="en-US" sz="2400" dirty="0"/>
              <a:t>Pt (target-like)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5B8D9F80-31FA-4D66-98FD-FA6A08F43D84}"/>
              </a:ext>
            </a:extLst>
          </p:cNvPr>
          <p:cNvSpPr/>
          <p:nvPr/>
        </p:nvSpPr>
        <p:spPr>
          <a:xfrm rot="2179680">
            <a:off x="8659265" y="5912343"/>
            <a:ext cx="6858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C58471-E5CC-4F1C-AA09-2C331AB52586}"/>
              </a:ext>
            </a:extLst>
          </p:cNvPr>
          <p:cNvSpPr txBox="1"/>
          <p:nvPr/>
        </p:nvSpPr>
        <p:spPr>
          <a:xfrm>
            <a:off x="3977966" y="5515399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/>
              <a:t>130</a:t>
            </a:r>
            <a:r>
              <a:rPr lang="en-US" sz="2400" dirty="0"/>
              <a:t>Xe (projectile-like</a:t>
            </a:r>
            <a:r>
              <a:rPr lang="en-US" dirty="0"/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DAFACF-E74C-4BC6-992D-80150F02F33A}"/>
              </a:ext>
            </a:extLst>
          </p:cNvPr>
          <p:cNvSpPr/>
          <p:nvPr/>
        </p:nvSpPr>
        <p:spPr>
          <a:xfrm>
            <a:off x="6860458" y="4374634"/>
            <a:ext cx="1892300" cy="189184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9">
            <a:extLst>
              <a:ext uri="{FF2B5EF4-FFF2-40B4-BE49-F238E27FC236}">
                <a16:creationId xmlns:a16="http://schemas.microsoft.com/office/drawing/2014/main" id="{1B292EC6-2EF2-46EA-B31E-2CEA93EE86D4}"/>
              </a:ext>
            </a:extLst>
          </p:cNvPr>
          <p:cNvSpPr/>
          <p:nvPr/>
        </p:nvSpPr>
        <p:spPr>
          <a:xfrm rot="19583083">
            <a:off x="8686578" y="1564648"/>
            <a:ext cx="6858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5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75th Anniversary presentation template_16x9</Template>
  <TotalTime>935</TotalTime>
  <Words>738</Words>
  <Application>Microsoft Office PowerPoint</Application>
  <PresentationFormat>Widescreen</PresentationFormat>
  <Paragraphs>172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1_presentation_16x9</vt:lpstr>
      <vt:lpstr>New experimental station at ATLAS</vt:lpstr>
      <vt:lpstr>outline</vt:lpstr>
      <vt:lpstr>Overview</vt:lpstr>
      <vt:lpstr>Credited controls</vt:lpstr>
      <vt:lpstr>PowerPoint Presentation</vt:lpstr>
      <vt:lpstr>New target area motivation</vt:lpstr>
      <vt:lpstr>Multi-nucleon transfer</vt:lpstr>
      <vt:lpstr>Multi-nucleon transfer</vt:lpstr>
      <vt:lpstr>Multi-nucleon transfer</vt:lpstr>
      <vt:lpstr>Separation </vt:lpstr>
      <vt:lpstr>Tight fit</vt:lpstr>
      <vt:lpstr>Innovative solution (at least for us)</vt:lpstr>
      <vt:lpstr>Current status</vt:lpstr>
      <vt:lpstr>Hazard matrix</vt:lpstr>
      <vt:lpstr>loss points close to platform</vt:lpstr>
      <vt:lpstr>Beam Radiation potential since 2017</vt:lpstr>
      <vt:lpstr>hazard mitigation – through 2021 </vt:lpstr>
      <vt:lpstr>hazard mitigation – 2022 and beyond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target area at ATLAS</dc:title>
  <dc:creator>Hendricks, Matt R.</dc:creator>
  <cp:lastModifiedBy>Hendricks, Matt R.</cp:lastModifiedBy>
  <cp:revision>50</cp:revision>
  <dcterms:created xsi:type="dcterms:W3CDTF">2021-09-23T17:01:29Z</dcterms:created>
  <dcterms:modified xsi:type="dcterms:W3CDTF">2021-10-01T17:18:42Z</dcterms:modified>
</cp:coreProperties>
</file>