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66" r:id="rId4"/>
    <p:sldId id="267" r:id="rId5"/>
    <p:sldId id="270" r:id="rId6"/>
    <p:sldId id="272" r:id="rId7"/>
    <p:sldId id="281" r:id="rId8"/>
    <p:sldId id="273" r:id="rId9"/>
    <p:sldId id="282" r:id="rId10"/>
    <p:sldId id="274" r:id="rId11"/>
    <p:sldId id="275" r:id="rId12"/>
    <p:sldId id="277" r:id="rId13"/>
    <p:sldId id="278" r:id="rId14"/>
    <p:sldId id="271" r:id="rId15"/>
    <p:sldId id="280" r:id="rId16"/>
    <p:sldId id="279" r:id="rId17"/>
    <p:sldId id="268" r:id="rId18"/>
    <p:sldId id="269" r:id="rId19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6" autoAdjust="0"/>
    <p:restoredTop sz="96408" autoAdjust="0"/>
  </p:normalViewPr>
  <p:slideViewPr>
    <p:cSldViewPr snapToGrid="0" snapToObjects="1">
      <p:cViewPr varScale="1">
        <p:scale>
          <a:sx n="93" d="100"/>
          <a:sy n="93" d="100"/>
        </p:scale>
        <p:origin x="1428" y="78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7937298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387" y="1720792"/>
            <a:ext cx="4051834" cy="324667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32387" y="5126730"/>
            <a:ext cx="4051834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33244" y="561132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C57488-3539-8349-95E7-E0E3D7B2EDB0}" type="datetime2">
              <a:rPr lang="en-US" smtClean="0"/>
              <a:pPr/>
              <a:t>Friday, October 1, 2021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5774500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/>
              <a:t>Questions?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106886" y="849093"/>
            <a:ext cx="2898321" cy="2775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623451" y="632829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C57488-3539-8349-95E7-E0E3D7B2EDB0}" type="datetime2">
              <a:rPr lang="en-US" smtClean="0"/>
              <a:pPr/>
              <a:t>Friday, October 1, 2021</a:t>
            </a:fld>
            <a:endParaRPr lang="en-US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106886" y="156701"/>
            <a:ext cx="2898321" cy="6320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18638" y="1726357"/>
            <a:ext cx="4098242" cy="3861333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86300" y="966055"/>
            <a:ext cx="408699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4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83116"/>
            <a:ext cx="4148781" cy="5364633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86300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86300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4516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08918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3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39512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39512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Friday, October 1,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72" r:id="rId4"/>
    <p:sldLayoutId id="2147483673" r:id="rId5"/>
    <p:sldLayoutId id="2147483671" r:id="rId6"/>
    <p:sldLayoutId id="2147483675" r:id="rId7"/>
    <p:sldLayoutId id="2147483674" r:id="rId8"/>
    <p:sldLayoutId id="2147483676" r:id="rId9"/>
    <p:sldLayoutId id="2147483678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Jefferson Lab Scheduled Maintenance Down and Restart During COVID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A571502D-884C-40A2-9967-B9E264AEDAC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9621" r="9621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32387" y="4892431"/>
            <a:ext cx="4051834" cy="655161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/>
              <a:t>Harry Fanning</a:t>
            </a:r>
          </a:p>
          <a:p>
            <a:r>
              <a:rPr lang="en-US" sz="2000" dirty="0"/>
              <a:t>Thomas Jefferson National Accelerator Facility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dirty="0"/>
              <a:t>Thursday, October 7, 2021</a:t>
            </a:r>
          </a:p>
        </p:txBody>
      </p:sp>
    </p:spTree>
    <p:extLst>
      <p:ext uri="{BB962C8B-B14F-4D97-AF65-F5344CB8AC3E}">
        <p14:creationId xmlns:p14="http://schemas.microsoft.com/office/powerpoint/2010/main" val="1392747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40060-4CA0-4169-9606-2004AE657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Complications, Challenges and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0A3E2-80E6-4787-9DEB-1E969F172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COVID </a:t>
            </a:r>
            <a:r>
              <a:rPr lang="en-US" dirty="0" err="1"/>
              <a:t>MedCon</a:t>
            </a:r>
            <a:r>
              <a:rPr lang="en-US" dirty="0"/>
              <a:t> 5 &amp; 4 – Complications</a:t>
            </a:r>
          </a:p>
          <a:p>
            <a:pPr lvl="1"/>
            <a:r>
              <a:rPr lang="en-US" dirty="0"/>
              <a:t>Personal PPE was mandated for all tasks</a:t>
            </a:r>
          </a:p>
          <a:p>
            <a:pPr lvl="2"/>
            <a:r>
              <a:rPr lang="en-US" dirty="0"/>
              <a:t>PPE cannot be shared among crews</a:t>
            </a:r>
          </a:p>
          <a:p>
            <a:pPr lvl="3"/>
            <a:r>
              <a:rPr lang="en-US" dirty="0"/>
              <a:t>This included QEW and other specialized PPE</a:t>
            </a:r>
          </a:p>
          <a:p>
            <a:pPr lvl="1"/>
            <a:r>
              <a:rPr lang="en-US" dirty="0"/>
              <a:t>Lead times elongated for COVID PPE and specialized PPE due to manufacturer shortages </a:t>
            </a:r>
          </a:p>
          <a:p>
            <a:pPr lvl="2"/>
            <a:r>
              <a:rPr lang="en-US" dirty="0"/>
              <a:t>Postponed tasks requiring PPE</a:t>
            </a:r>
          </a:p>
          <a:p>
            <a:pPr lvl="2"/>
            <a:r>
              <a:rPr lang="en-US" dirty="0"/>
              <a:t>Staff needed training on certain PPE use once arrived</a:t>
            </a:r>
          </a:p>
          <a:p>
            <a:pPr lvl="1"/>
            <a:r>
              <a:rPr lang="en-US" dirty="0"/>
              <a:t>Personnel loading of buildings complicated matters </a:t>
            </a:r>
          </a:p>
          <a:p>
            <a:pPr lvl="2"/>
            <a:r>
              <a:rPr lang="en-US" dirty="0"/>
              <a:t>Practical training centers could not operate in pre-COVID fashion</a:t>
            </a:r>
          </a:p>
          <a:p>
            <a:pPr lvl="3"/>
            <a:r>
              <a:rPr lang="en-US" dirty="0"/>
              <a:t>Dress-out procedures in training had to be modified</a:t>
            </a:r>
          </a:p>
          <a:p>
            <a:pPr lvl="4"/>
            <a:r>
              <a:rPr lang="en-US" dirty="0"/>
              <a:t>Bring your own personal PPE – no shared PPE</a:t>
            </a:r>
          </a:p>
          <a:p>
            <a:pPr lvl="4"/>
            <a:r>
              <a:rPr lang="en-US" dirty="0"/>
              <a:t>Personnel loading and social distancing during training limited class size</a:t>
            </a:r>
          </a:p>
          <a:p>
            <a:pPr lvl="3"/>
            <a:r>
              <a:rPr lang="en-US" dirty="0"/>
              <a:t>Testing scheduled with cleaning intervals between tests/practical</a:t>
            </a:r>
          </a:p>
          <a:p>
            <a:pPr lvl="2"/>
            <a:r>
              <a:rPr lang="en-US" dirty="0"/>
              <a:t>Obtaining radiation badges</a:t>
            </a:r>
          </a:p>
          <a:p>
            <a:pPr lvl="3"/>
            <a:r>
              <a:rPr lang="en-US" dirty="0"/>
              <a:t>Due to personnel loading constraints, the location was moved to a larger building</a:t>
            </a:r>
          </a:p>
          <a:p>
            <a:pPr lvl="3"/>
            <a:r>
              <a:rPr lang="en-US" dirty="0"/>
              <a:t>Testing scheduled on days when instructors available on-site</a:t>
            </a:r>
          </a:p>
          <a:p>
            <a:pPr lvl="3"/>
            <a:r>
              <a:rPr lang="en-US" dirty="0"/>
              <a:t>New scheduling tool used to coordinate testing/practical dates</a:t>
            </a:r>
          </a:p>
          <a:p>
            <a:pPr lvl="2"/>
            <a:r>
              <a:rPr lang="en-US" dirty="0"/>
              <a:t>Placing on-site workers</a:t>
            </a:r>
          </a:p>
          <a:p>
            <a:pPr lvl="3"/>
            <a:r>
              <a:rPr lang="en-US" dirty="0"/>
              <a:t>Office worker’s spaces (working from home) converted for on-site workers</a:t>
            </a:r>
          </a:p>
          <a:p>
            <a:pPr lvl="3"/>
            <a:r>
              <a:rPr lang="en-US" dirty="0"/>
              <a:t>Cubical spaces cut in half (or more) to comply with loading limits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84B6D9-79FE-4A00-878F-AF3A3A2CD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874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A91CE-57C3-4A28-A8AA-B8D0D74C8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Restoration of the Accelerator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D7E88-70F4-4998-9E68-1A33F3201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Due to the work ongoing in the CEBAF machine, a phased restoration schedule was planned</a:t>
            </a:r>
          </a:p>
          <a:p>
            <a:pPr lvl="1"/>
            <a:r>
              <a:rPr lang="en-US" dirty="0"/>
              <a:t>Normally maintenance activities would be completed before machine restoration activities started</a:t>
            </a:r>
          </a:p>
          <a:p>
            <a:pPr lvl="1"/>
            <a:r>
              <a:rPr lang="en-US" dirty="0"/>
              <a:t>To give more time for commissioning, a coordinated plan was followed</a:t>
            </a:r>
          </a:p>
          <a:p>
            <a:r>
              <a:rPr lang="en-US" dirty="0"/>
              <a:t>March 2021 </a:t>
            </a:r>
          </a:p>
          <a:p>
            <a:pPr lvl="1"/>
            <a:r>
              <a:rPr lang="en-US" dirty="0"/>
              <a:t>Started Injector commissioning after extensive equipment replacement</a:t>
            </a:r>
          </a:p>
          <a:p>
            <a:pPr lvl="1"/>
            <a:r>
              <a:rPr lang="en-US" dirty="0"/>
              <a:t>Warm Startup of CHL1 commenced around the same time</a:t>
            </a:r>
          </a:p>
          <a:p>
            <a:r>
              <a:rPr lang="en-US" dirty="0"/>
              <a:t>May-June 2021</a:t>
            </a:r>
          </a:p>
          <a:p>
            <a:pPr lvl="1"/>
            <a:r>
              <a:rPr lang="en-US" dirty="0"/>
              <a:t>PSS Certifications</a:t>
            </a:r>
          </a:p>
          <a:p>
            <a:pPr lvl="2"/>
            <a:r>
              <a:rPr lang="en-US" dirty="0"/>
              <a:t>Bi-Annual checks</a:t>
            </a:r>
          </a:p>
          <a:p>
            <a:pPr lvl="2"/>
            <a:r>
              <a:rPr lang="en-US" dirty="0"/>
              <a:t>Check of new Hardware</a:t>
            </a:r>
          </a:p>
          <a:p>
            <a:pPr lvl="2"/>
            <a:r>
              <a:rPr lang="en-US" dirty="0"/>
              <a:t>Verification of New/Old logic</a:t>
            </a:r>
          </a:p>
          <a:p>
            <a:pPr lvl="1"/>
            <a:r>
              <a:rPr lang="en-US" dirty="0"/>
              <a:t>Tunnel Clean-up</a:t>
            </a:r>
          </a:p>
          <a:p>
            <a:pPr lvl="2"/>
            <a:r>
              <a:rPr lang="en-US" dirty="0"/>
              <a:t>Personnel Loading restrictions limit personnel participation</a:t>
            </a:r>
          </a:p>
          <a:p>
            <a:pPr lvl="2"/>
            <a:r>
              <a:rPr lang="en-US" dirty="0"/>
              <a:t>Available ON-SITE personnel only (can’t do it virtually!!!)</a:t>
            </a:r>
          </a:p>
          <a:p>
            <a:pPr lvl="2"/>
            <a:r>
              <a:rPr lang="en-US" dirty="0"/>
              <a:t>No refreshment incentives (COVID restrictions on Pizza parties) 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  <a:p>
            <a:pPr lvl="2"/>
            <a:r>
              <a:rPr lang="en-US" dirty="0"/>
              <a:t>Reduced scale of clean-up due to limited resources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C91AF6-361C-4DE6-973F-DCC0D9BAD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352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A91CE-57C3-4A28-A8AA-B8D0D74C8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Restoration of the Accelerator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D7E88-70F4-4998-9E68-1A33F3201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June 2021</a:t>
            </a:r>
          </a:p>
          <a:p>
            <a:pPr lvl="1"/>
            <a:r>
              <a:rPr lang="en-US" dirty="0"/>
              <a:t>NL05 commissioning starts</a:t>
            </a:r>
          </a:p>
          <a:p>
            <a:pPr lvl="1"/>
            <a:r>
              <a:rPr lang="en-US" dirty="0"/>
              <a:t>Beam to 500keV region of Injector</a:t>
            </a:r>
          </a:p>
          <a:p>
            <a:pPr lvl="1"/>
            <a:r>
              <a:rPr lang="en-US" dirty="0"/>
              <a:t>North LINAC RF ON – Low Gradient</a:t>
            </a:r>
          </a:p>
          <a:p>
            <a:pPr lvl="1"/>
            <a:r>
              <a:rPr lang="en-US" dirty="0"/>
              <a:t>IGBT swaps in affected Box Supplies</a:t>
            </a:r>
          </a:p>
          <a:p>
            <a:r>
              <a:rPr lang="en-US" dirty="0"/>
              <a:t>July 2021</a:t>
            </a:r>
          </a:p>
          <a:p>
            <a:pPr lvl="1"/>
            <a:r>
              <a:rPr lang="en-US" dirty="0"/>
              <a:t>Tornado Warning </a:t>
            </a:r>
          </a:p>
          <a:p>
            <a:pPr lvl="2"/>
            <a:r>
              <a:rPr lang="en-US" dirty="0"/>
              <a:t>CEBAF secured immediately</a:t>
            </a:r>
          </a:p>
          <a:p>
            <a:pPr lvl="3"/>
            <a:r>
              <a:rPr lang="en-US" dirty="0"/>
              <a:t>Not all systems recover easily after forced shutdown</a:t>
            </a:r>
          </a:p>
          <a:p>
            <a:pPr lvl="1"/>
            <a:r>
              <a:rPr lang="en-US" dirty="0"/>
              <a:t>Injector Commissioning continues</a:t>
            </a:r>
          </a:p>
          <a:p>
            <a:pPr lvl="1"/>
            <a:r>
              <a:rPr lang="en-US" dirty="0"/>
              <a:t>North LINAC RF commissioning</a:t>
            </a:r>
          </a:p>
          <a:p>
            <a:pPr lvl="1"/>
            <a:r>
              <a:rPr lang="en-US" dirty="0"/>
              <a:t>NL07 (P1-R) commissioning</a:t>
            </a:r>
          </a:p>
          <a:p>
            <a:pPr lvl="1"/>
            <a:r>
              <a:rPr lang="en-US" dirty="0"/>
              <a:t>Box Power Supplies testing</a:t>
            </a:r>
          </a:p>
          <a:p>
            <a:pPr lvl="1"/>
            <a:r>
              <a:rPr lang="en-US" dirty="0"/>
              <a:t>Cold Startup of CHL1</a:t>
            </a:r>
          </a:p>
          <a:p>
            <a:pPr lvl="1"/>
            <a:r>
              <a:rPr lang="en-US" dirty="0"/>
              <a:t>Beam to Arc 1 Recombiner (1R)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C91AF6-361C-4DE6-973F-DCC0D9BAD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398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A91CE-57C3-4A28-A8AA-B8D0D74C8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Restoration of the Accelerator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D7E88-70F4-4998-9E68-1A33F3201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August 2021</a:t>
            </a:r>
          </a:p>
          <a:p>
            <a:pPr lvl="1"/>
            <a:r>
              <a:rPr lang="en-US" dirty="0"/>
              <a:t>Beam to Arc 2 Recombiner (2R) (1</a:t>
            </a:r>
            <a:r>
              <a:rPr lang="en-US" baseline="30000" dirty="0"/>
              <a:t>st</a:t>
            </a:r>
            <a:r>
              <a:rPr lang="en-US" dirty="0"/>
              <a:t> Pass)</a:t>
            </a:r>
          </a:p>
          <a:p>
            <a:pPr lvl="1"/>
            <a:r>
              <a:rPr lang="en-US" dirty="0"/>
              <a:t>Further IGBT checks after replacement</a:t>
            </a:r>
          </a:p>
          <a:p>
            <a:pPr lvl="1"/>
            <a:r>
              <a:rPr lang="en-US" dirty="0"/>
              <a:t>980MeV/LINAC to 910MeV/LINAC</a:t>
            </a:r>
          </a:p>
          <a:p>
            <a:pPr lvl="1"/>
            <a:r>
              <a:rPr lang="en-US" dirty="0"/>
              <a:t>5 Pass setup starts</a:t>
            </a:r>
          </a:p>
          <a:p>
            <a:r>
              <a:rPr lang="en-US" dirty="0"/>
              <a:t>September 2021</a:t>
            </a:r>
          </a:p>
          <a:p>
            <a:pPr lvl="1"/>
            <a:r>
              <a:rPr lang="en-US" dirty="0"/>
              <a:t>Beam to Hall B</a:t>
            </a:r>
          </a:p>
          <a:p>
            <a:pPr lvl="2"/>
            <a:r>
              <a:rPr lang="en-US" dirty="0"/>
              <a:t>Physics starts Sept 1</a:t>
            </a:r>
            <a:r>
              <a:rPr lang="en-US" baseline="30000" dirty="0"/>
              <a:t>st</a:t>
            </a:r>
            <a:endParaRPr lang="en-US" dirty="0"/>
          </a:p>
          <a:p>
            <a:pPr lvl="1"/>
            <a:r>
              <a:rPr lang="en-US" dirty="0"/>
              <a:t>5 Pass Setup Complete</a:t>
            </a:r>
          </a:p>
          <a:p>
            <a:pPr lvl="1"/>
            <a:r>
              <a:rPr lang="en-US" dirty="0"/>
              <a:t>Beam to Hall C</a:t>
            </a:r>
          </a:p>
          <a:p>
            <a:pPr lvl="2"/>
            <a:r>
              <a:rPr lang="en-US" dirty="0"/>
              <a:t>Physics starts Sept 8</a:t>
            </a:r>
            <a:r>
              <a:rPr lang="en-US" baseline="30000" dirty="0"/>
              <a:t>th</a:t>
            </a:r>
          </a:p>
          <a:p>
            <a:pPr lvl="1"/>
            <a:r>
              <a:rPr lang="en-US" dirty="0"/>
              <a:t>Beam to Hall D</a:t>
            </a:r>
          </a:p>
          <a:p>
            <a:pPr lvl="2"/>
            <a:r>
              <a:rPr lang="en-US" dirty="0"/>
              <a:t>Physics starts Sept 16</a:t>
            </a:r>
            <a:r>
              <a:rPr lang="en-US" baseline="30000" dirty="0"/>
              <a:t>th</a:t>
            </a:r>
            <a:endParaRPr lang="en-US" dirty="0"/>
          </a:p>
          <a:p>
            <a:r>
              <a:rPr lang="en-US" dirty="0"/>
              <a:t>Expecting Beam to Hall A ~ October 4 </a:t>
            </a:r>
          </a:p>
          <a:p>
            <a:pPr lvl="1"/>
            <a:r>
              <a:rPr lang="en-US" dirty="0"/>
              <a:t>All 4 </a:t>
            </a:r>
            <a:r>
              <a:rPr lang="en-US" dirty="0" err="1"/>
              <a:t>endstations</a:t>
            </a:r>
            <a:r>
              <a:rPr lang="en-US" dirty="0"/>
              <a:t> will be receiving physics simultaneously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C91AF6-361C-4DE6-973F-DCC0D9BAD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901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AA317-A4B9-47DF-813F-FA85A5A9D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 –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60624-1E24-4BB8-8F3D-FDC1092A4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Harry Fanning</a:t>
            </a:r>
          </a:p>
          <a:p>
            <a:r>
              <a:rPr lang="en-US" dirty="0"/>
              <a:t>fanning@jlab.org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7C144D-B4D4-4449-A75B-1CAE4E6AF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934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D8525-C9BD-4865-B788-28EC60B22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6ADF7-C956-408F-BA00-800E15E5E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Additional Slides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09E554-3C25-4735-98A9-6734CBF14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AB89C2-42D3-4DF7-8631-46B535E46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713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A7213-BB93-48B9-88DA-5145DAE4B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Lessons Learned –SAD 2020–2021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037C6-11BC-4C69-8F8F-A4A4CC880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Major SAD activities shown here, (far more not listed)</a:t>
            </a:r>
          </a:p>
          <a:p>
            <a:endParaRPr lang="en-US" dirty="0"/>
          </a:p>
          <a:p>
            <a:r>
              <a:rPr lang="en-US" dirty="0"/>
              <a:t>CHL1 was taken down as soon as LINAC was warmed up</a:t>
            </a:r>
          </a:p>
          <a:p>
            <a:pPr lvl="1"/>
            <a:r>
              <a:rPr lang="en-US" dirty="0"/>
              <a:t>CHL1 was scheduled for a complete overhaul</a:t>
            </a:r>
          </a:p>
          <a:p>
            <a:pPr lvl="2"/>
            <a:r>
              <a:rPr lang="en-US" dirty="0"/>
              <a:t>Old compressors and turbines removed/replaced</a:t>
            </a:r>
          </a:p>
          <a:p>
            <a:pPr lvl="2"/>
            <a:r>
              <a:rPr lang="en-US" dirty="0"/>
              <a:t>Electrical systems were gutted and replaced</a:t>
            </a:r>
          </a:p>
          <a:p>
            <a:pPr lvl="2"/>
            <a:r>
              <a:rPr lang="en-US" dirty="0"/>
              <a:t>Controller hardware was replaced and software updated</a:t>
            </a:r>
          </a:p>
          <a:p>
            <a:pPr lvl="2"/>
            <a:r>
              <a:rPr lang="en-US" dirty="0"/>
              <a:t>Cryo-connections (U-Tubes) were refitted for new Compressor</a:t>
            </a:r>
          </a:p>
          <a:p>
            <a:pPr lvl="2"/>
            <a:r>
              <a:rPr lang="en-US" dirty="0"/>
              <a:t>Lots more work to list here…</a:t>
            </a:r>
          </a:p>
          <a:p>
            <a:r>
              <a:rPr lang="en-US" dirty="0"/>
              <a:t>Injector Front End Upgrade</a:t>
            </a:r>
          </a:p>
          <a:p>
            <a:pPr lvl="1"/>
            <a:r>
              <a:rPr lang="en-US" dirty="0"/>
              <a:t>Outdated gun and optics hardware replaced or removed completely</a:t>
            </a:r>
          </a:p>
          <a:p>
            <a:pPr lvl="1"/>
            <a:r>
              <a:rPr lang="en-US" dirty="0"/>
              <a:t>Software for Injector hardware updated</a:t>
            </a:r>
          </a:p>
          <a:p>
            <a:pPr lvl="1"/>
            <a:r>
              <a:rPr lang="en-US" dirty="0"/>
              <a:t>Diagnostics updated or enhanced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CBBEEA-4C05-4283-8075-A3C91B818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627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A7213-BB93-48B9-88DA-5145DAE4B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 – SAD 2020–2021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037C6-11BC-4C69-8F8F-A4A4CC880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Accelerator Planned PMs</a:t>
            </a:r>
          </a:p>
          <a:p>
            <a:pPr lvl="1"/>
            <a:r>
              <a:rPr lang="en-US" dirty="0"/>
              <a:t>Most major systems</a:t>
            </a:r>
          </a:p>
          <a:p>
            <a:pPr lvl="2"/>
            <a:r>
              <a:rPr lang="en-US" dirty="0"/>
              <a:t>Site Power Substation PMs</a:t>
            </a:r>
          </a:p>
          <a:p>
            <a:pPr lvl="2"/>
            <a:r>
              <a:rPr lang="en-US" dirty="0"/>
              <a:t>Emergency Power Generator PMs</a:t>
            </a:r>
          </a:p>
          <a:p>
            <a:pPr lvl="2"/>
            <a:r>
              <a:rPr lang="en-US" dirty="0"/>
              <a:t>Magnet systems PMs</a:t>
            </a:r>
          </a:p>
          <a:p>
            <a:pPr lvl="1"/>
            <a:r>
              <a:rPr lang="en-US" dirty="0"/>
              <a:t>Even minor systems were included</a:t>
            </a:r>
          </a:p>
          <a:p>
            <a:pPr lvl="2"/>
            <a:r>
              <a:rPr lang="en-US" dirty="0"/>
              <a:t>Annual Breaker Panel Exercise and PMs</a:t>
            </a:r>
          </a:p>
          <a:p>
            <a:r>
              <a:rPr lang="en-US" dirty="0"/>
              <a:t>Fire Pipe Replacement in Tunnel</a:t>
            </a:r>
          </a:p>
          <a:p>
            <a:pPr lvl="1"/>
            <a:r>
              <a:rPr lang="en-US" dirty="0"/>
              <a:t>Older fire pipe had leaks and showing age</a:t>
            </a:r>
          </a:p>
          <a:p>
            <a:pPr lvl="1"/>
            <a:r>
              <a:rPr lang="en-US" dirty="0"/>
              <a:t>Almost a mile of piping needed to be replaced</a:t>
            </a:r>
          </a:p>
          <a:p>
            <a:pPr lvl="1"/>
            <a:r>
              <a:rPr lang="en-US" dirty="0"/>
              <a:t>Nitrogen backfill system added to reduce future corrosion</a:t>
            </a:r>
          </a:p>
          <a:p>
            <a:r>
              <a:rPr lang="en-US" dirty="0"/>
              <a:t>Experimental Hall Equipment Change Out (normal)</a:t>
            </a:r>
          </a:p>
          <a:p>
            <a:r>
              <a:rPr lang="en-US" dirty="0"/>
              <a:t>PSS Upgrade</a:t>
            </a:r>
          </a:p>
          <a:p>
            <a:pPr lvl="1"/>
            <a:r>
              <a:rPr lang="en-US" dirty="0"/>
              <a:t>Hardware and Software</a:t>
            </a:r>
          </a:p>
          <a:p>
            <a:pPr lvl="1"/>
            <a:r>
              <a:rPr lang="en-US" dirty="0"/>
              <a:t>Very little Logic changes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CBBEEA-4C05-4283-8075-A3C91B818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803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A7213-BB93-48B9-88DA-5145DAE4B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 – SAD 2020–2021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037C6-11BC-4C69-8F8F-A4A4CC880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Survey and Alignment check of all magnet stands</a:t>
            </a:r>
          </a:p>
          <a:p>
            <a:pPr lvl="1"/>
            <a:r>
              <a:rPr lang="en-US" dirty="0"/>
              <a:t>Recent Surveys showed shifting of equipment</a:t>
            </a:r>
          </a:p>
          <a:p>
            <a:pPr lvl="2"/>
            <a:r>
              <a:rPr lang="en-US" dirty="0"/>
              <a:t>Earthquake related?</a:t>
            </a:r>
          </a:p>
          <a:p>
            <a:pPr lvl="2"/>
            <a:r>
              <a:rPr lang="en-US" dirty="0"/>
              <a:t>Constant extreme temperature changes between SAD/Run related?</a:t>
            </a:r>
          </a:p>
          <a:p>
            <a:pPr lvl="2"/>
            <a:r>
              <a:rPr lang="en-US" dirty="0"/>
              <a:t>Normal and expected small shifts, etc.</a:t>
            </a:r>
          </a:p>
          <a:p>
            <a:r>
              <a:rPr lang="en-US" dirty="0"/>
              <a:t>North LINAC Cryomodule Upgrades</a:t>
            </a:r>
          </a:p>
          <a:p>
            <a:pPr lvl="1"/>
            <a:r>
              <a:rPr lang="en-US" dirty="0"/>
              <a:t>NL05 – C30 to C-75</a:t>
            </a:r>
          </a:p>
          <a:p>
            <a:pPr lvl="1"/>
            <a:r>
              <a:rPr lang="en-US" dirty="0"/>
              <a:t>NL07 – C50 to C-75 (P1-R)</a:t>
            </a:r>
          </a:p>
          <a:p>
            <a:r>
              <a:rPr lang="en-US" dirty="0"/>
              <a:t>Service Building Chilled Water Pipe Repair</a:t>
            </a:r>
          </a:p>
          <a:p>
            <a:r>
              <a:rPr lang="en-US" dirty="0"/>
              <a:t>Copper 67 Isotope R&amp;D Run (January 2021)</a:t>
            </a:r>
          </a:p>
          <a:p>
            <a:r>
              <a:rPr lang="en-US" dirty="0"/>
              <a:t>Tunnel Water Leak Remediation</a:t>
            </a:r>
          </a:p>
          <a:p>
            <a:pPr lvl="1"/>
            <a:r>
              <a:rPr lang="en-US" dirty="0"/>
              <a:t>Various historic ground water leaks were remediated with a new product</a:t>
            </a:r>
          </a:p>
          <a:p>
            <a:pPr lvl="2"/>
            <a:r>
              <a:rPr lang="en-US" dirty="0"/>
              <a:t>results pending…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CBBEEA-4C05-4283-8075-A3C91B818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921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 -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  <a:p>
            <a:r>
              <a:rPr lang="en-US" dirty="0"/>
              <a:t>End of Physics Run / SAD 2020–2021</a:t>
            </a:r>
          </a:p>
          <a:p>
            <a:r>
              <a:rPr lang="en-US" dirty="0"/>
              <a:t>Complications, Challenges and Opportunities</a:t>
            </a:r>
          </a:p>
          <a:p>
            <a:r>
              <a:rPr lang="en-US" dirty="0"/>
              <a:t>Restoration of CEBAF Accelerator</a:t>
            </a:r>
          </a:p>
          <a:p>
            <a:r>
              <a:rPr lang="en-US" dirty="0"/>
              <a:t>Parting Thoughts/Questions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C722D98-44D6-49D0-921B-4326C8B6E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/>
          <a:p>
            <a:r>
              <a:rPr lang="en-US" dirty="0"/>
              <a:t>Jefferson Lab SAD and Restart During COVID</a:t>
            </a:r>
          </a:p>
        </p:txBody>
      </p:sp>
    </p:spTree>
    <p:extLst>
      <p:ext uri="{BB962C8B-B14F-4D97-AF65-F5344CB8AC3E}">
        <p14:creationId xmlns:p14="http://schemas.microsoft.com/office/powerpoint/2010/main" val="1069336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 -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CHL – Central Helium Liquefier</a:t>
            </a:r>
          </a:p>
          <a:p>
            <a:r>
              <a:rPr lang="en-US" dirty="0"/>
              <a:t>I.G. – Inspector General</a:t>
            </a:r>
          </a:p>
          <a:p>
            <a:r>
              <a:rPr lang="en-US" dirty="0"/>
              <a:t>IGBT – Insulated Gate Bi-polar Transistor</a:t>
            </a:r>
          </a:p>
          <a:p>
            <a:r>
              <a:rPr lang="en-US" dirty="0"/>
              <a:t>PM – Preventative Maintenance</a:t>
            </a:r>
          </a:p>
          <a:p>
            <a:r>
              <a:rPr lang="en-US" dirty="0"/>
              <a:t>PPE – Personnel Protective Equipment</a:t>
            </a:r>
          </a:p>
          <a:p>
            <a:r>
              <a:rPr lang="en-US" dirty="0"/>
              <a:t>PSS – Personnel Safety System</a:t>
            </a:r>
          </a:p>
          <a:p>
            <a:pPr lvl="1"/>
            <a:r>
              <a:rPr lang="en-US" dirty="0"/>
              <a:t>PPS – Personnel Protection System</a:t>
            </a:r>
          </a:p>
          <a:p>
            <a:r>
              <a:rPr lang="en-US" dirty="0"/>
              <a:t>QEW – Qualified Electrical Worker</a:t>
            </a:r>
          </a:p>
          <a:p>
            <a:r>
              <a:rPr lang="en-US" dirty="0"/>
              <a:t>R&amp;D – Research and Development</a:t>
            </a:r>
          </a:p>
          <a:p>
            <a:r>
              <a:rPr lang="en-US" dirty="0"/>
              <a:t>SAD – Scheduled Accelerator Down</a:t>
            </a:r>
          </a:p>
          <a:p>
            <a:pPr lvl="1"/>
            <a:r>
              <a:rPr lang="en-US" dirty="0"/>
              <a:t>A scheduled maintenance period for prolonged projects, multiple tasks or preventative maintenance activities</a:t>
            </a:r>
          </a:p>
          <a:p>
            <a:r>
              <a:rPr lang="en-US" dirty="0"/>
              <a:t>SAD – Safety Assessment Document</a:t>
            </a:r>
          </a:p>
          <a:p>
            <a:pPr lvl="1"/>
            <a:r>
              <a:rPr lang="en-US" dirty="0"/>
              <a:t>JLab uses </a:t>
            </a:r>
            <a:r>
              <a:rPr lang="en-US" i="1" dirty="0"/>
              <a:t>Final Safety Assessment Document - FSAD</a:t>
            </a:r>
            <a:r>
              <a:rPr lang="en-US" dirty="0"/>
              <a:t>, but doesn’t stop confusion when we use SAD interchangeably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934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A7213-BB93-48B9-88DA-5145DAE4B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Lessons Learned – End of Physics Run / SAD 2020–2021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037C6-11BC-4C69-8F8F-A4A4CC880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Planned Physics Run end was extended to allow Physics to obtain the last bits of data for FY20 Physics Run to compensate for COVID related issues/delays in program</a:t>
            </a:r>
          </a:p>
          <a:p>
            <a:endParaRPr lang="en-US" dirty="0"/>
          </a:p>
          <a:p>
            <a:r>
              <a:rPr lang="en-US" dirty="0"/>
              <a:t>Physics was halted on September 21</a:t>
            </a:r>
            <a:r>
              <a:rPr lang="en-US" baseline="30000" dirty="0"/>
              <a:t>st</a:t>
            </a:r>
            <a:r>
              <a:rPr lang="en-US" dirty="0"/>
              <a:t>, 2020</a:t>
            </a:r>
          </a:p>
          <a:p>
            <a:pPr lvl="1"/>
            <a:r>
              <a:rPr lang="en-US" dirty="0"/>
              <a:t>2020-21 Scheduled Accelerator Down commenced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CBBEEA-4C05-4283-8075-A3C91B818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118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40060-4CA0-4169-9606-2004AE657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Complications, Challenges and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0A3E2-80E6-4787-9DEB-1E969F172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Unexpected Outages</a:t>
            </a:r>
          </a:p>
          <a:p>
            <a:pPr lvl="1"/>
            <a:r>
              <a:rPr lang="en-US" dirty="0"/>
              <a:t>Power</a:t>
            </a:r>
          </a:p>
          <a:p>
            <a:pPr lvl="2"/>
            <a:r>
              <a:rPr lang="en-US" dirty="0"/>
              <a:t>Weather Related (on and off-site)</a:t>
            </a:r>
          </a:p>
          <a:p>
            <a:pPr lvl="2"/>
            <a:r>
              <a:rPr lang="en-US" dirty="0"/>
              <a:t>Automobiles vs. Transformer Poles (offsite)</a:t>
            </a:r>
          </a:p>
          <a:p>
            <a:pPr lvl="2"/>
            <a:r>
              <a:rPr lang="en-US" dirty="0"/>
              <a:t>Line Feed Issues from aging hardware (onsite and offsite)</a:t>
            </a:r>
          </a:p>
          <a:p>
            <a:pPr lvl="1"/>
            <a:r>
              <a:rPr lang="en-US" dirty="0"/>
              <a:t>HVAC for Accelerator Service Buildings</a:t>
            </a:r>
          </a:p>
          <a:p>
            <a:pPr lvl="2"/>
            <a:r>
              <a:rPr lang="en-US" dirty="0"/>
              <a:t>Chilled water loop system developed a leak at propylene glycol valve</a:t>
            </a:r>
          </a:p>
          <a:p>
            <a:pPr lvl="3"/>
            <a:r>
              <a:rPr lang="en-US" dirty="0"/>
              <a:t>Outage started in December 2020</a:t>
            </a:r>
          </a:p>
          <a:p>
            <a:pPr lvl="3"/>
            <a:r>
              <a:rPr lang="en-US" dirty="0"/>
              <a:t>Repairs completed April 2021 (mainly parts availability)</a:t>
            </a:r>
          </a:p>
          <a:p>
            <a:r>
              <a:rPr lang="en-US" dirty="0"/>
              <a:t>Box Power Supply PMs found Unexpected Issues</a:t>
            </a:r>
          </a:p>
          <a:p>
            <a:pPr lvl="1"/>
            <a:r>
              <a:rPr lang="en-US" dirty="0"/>
              <a:t>IGBTs on some box supplies were leaking liquid onto electronics</a:t>
            </a:r>
          </a:p>
          <a:p>
            <a:pPr lvl="2"/>
            <a:r>
              <a:rPr lang="en-US" dirty="0"/>
              <a:t>Thermal Gel breakdown inside IGBT – (age, heat, original formula?)</a:t>
            </a:r>
          </a:p>
          <a:p>
            <a:pPr lvl="2"/>
            <a:r>
              <a:rPr lang="en-US" dirty="0"/>
              <a:t>Failed IGBTs were replaced with ready spares</a:t>
            </a:r>
          </a:p>
          <a:p>
            <a:pPr lvl="1"/>
            <a:r>
              <a:rPr lang="en-US" dirty="0"/>
              <a:t>While testing Box Power Supplies with replacement IGBTs, some failed rather dramatically</a:t>
            </a:r>
          </a:p>
          <a:p>
            <a:pPr lvl="2"/>
            <a:r>
              <a:rPr lang="en-US" dirty="0"/>
              <a:t>Failed replacement parts had multipoint failures</a:t>
            </a:r>
          </a:p>
          <a:p>
            <a:pPr lvl="3"/>
            <a:r>
              <a:rPr lang="en-US" dirty="0"/>
              <a:t>Some arced while some just shorted out</a:t>
            </a:r>
          </a:p>
          <a:p>
            <a:pPr lvl="3"/>
            <a:r>
              <a:rPr lang="en-US" dirty="0"/>
              <a:t>“Bad Batch” were all obtained between 2015-2019 from same vendor</a:t>
            </a:r>
          </a:p>
          <a:p>
            <a:pPr lvl="2"/>
            <a:r>
              <a:rPr lang="en-US" dirty="0"/>
              <a:t>Closer inspection showed manufacturing issues</a:t>
            </a:r>
          </a:p>
          <a:p>
            <a:pPr lvl="2"/>
            <a:r>
              <a:rPr lang="en-US" dirty="0"/>
              <a:t>Manufacturer contacted – discrepancies found in samples evaluated by manufacturer</a:t>
            </a:r>
          </a:p>
          <a:p>
            <a:pPr lvl="2"/>
            <a:r>
              <a:rPr lang="en-US" dirty="0"/>
              <a:t>I.G. is investigating possible 3</a:t>
            </a:r>
            <a:r>
              <a:rPr lang="en-US" baseline="30000" dirty="0"/>
              <a:t>rd</a:t>
            </a:r>
            <a:r>
              <a:rPr lang="en-US" dirty="0"/>
              <a:t> party vendor issues – Report Pending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84B6D9-79FE-4A00-878F-AF3A3A2CD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C03BA0-5C30-4E20-ABBC-78CAC3267E87}"/>
              </a:ext>
            </a:extLst>
          </p:cNvPr>
          <p:cNvSpPr txBox="1"/>
          <p:nvPr/>
        </p:nvSpPr>
        <p:spPr>
          <a:xfrm>
            <a:off x="6829736" y="1597744"/>
            <a:ext cx="1439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“Acts of God”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80940767-685B-43E3-8ACE-C01C68E4E55E}"/>
              </a:ext>
            </a:extLst>
          </p:cNvPr>
          <p:cNvSpPr/>
          <p:nvPr/>
        </p:nvSpPr>
        <p:spPr>
          <a:xfrm>
            <a:off x="6572959" y="1422400"/>
            <a:ext cx="273538" cy="7200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697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40060-4CA0-4169-9606-2004AE657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Complications, Challenges and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0A3E2-80E6-4787-9DEB-1E969F172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Isotope R&amp;D Run</a:t>
            </a:r>
          </a:p>
          <a:p>
            <a:pPr lvl="1"/>
            <a:r>
              <a:rPr lang="en-US" dirty="0"/>
              <a:t>The experiment setup process was well planned and followed</a:t>
            </a:r>
          </a:p>
          <a:p>
            <a:pPr lvl="2"/>
            <a:r>
              <a:rPr lang="en-US" dirty="0"/>
              <a:t>Successfully tested/verified many features with beam before the isotope was added to the target crucible</a:t>
            </a:r>
          </a:p>
          <a:p>
            <a:pPr lvl="1"/>
            <a:r>
              <a:rPr lang="en-US" dirty="0"/>
              <a:t>During final beam setup, a downstream magnet mismatched </a:t>
            </a:r>
          </a:p>
          <a:p>
            <a:pPr lvl="2"/>
            <a:r>
              <a:rPr lang="en-US" dirty="0"/>
              <a:t>Control System did not alert crew of the mismatch</a:t>
            </a:r>
          </a:p>
          <a:p>
            <a:pPr lvl="2"/>
            <a:r>
              <a:rPr lang="en-US" dirty="0"/>
              <a:t>Diagnostics could have been enhanced to detect issue</a:t>
            </a:r>
          </a:p>
          <a:p>
            <a:pPr lvl="1"/>
            <a:r>
              <a:rPr lang="en-US" dirty="0"/>
              <a:t>The mismatch caused a vacuum leak at the exit window just before the target</a:t>
            </a:r>
          </a:p>
          <a:p>
            <a:pPr lvl="2"/>
            <a:r>
              <a:rPr lang="en-US" dirty="0"/>
              <a:t>The exit window was initially suspected as the origin of leak, but later determined to be a vacuum flange warmed by the missteered beam</a:t>
            </a:r>
          </a:p>
          <a:p>
            <a:pPr lvl="1"/>
            <a:r>
              <a:rPr lang="en-US" dirty="0"/>
              <a:t>Due to the vacuum failure the R&amp;D experiment was ended before appreciable results could be obtained</a:t>
            </a:r>
          </a:p>
          <a:p>
            <a:pPr lvl="1"/>
            <a:r>
              <a:rPr lang="en-US" dirty="0"/>
              <a:t>Future plans for isotope R&amp;D are on hold</a:t>
            </a:r>
          </a:p>
          <a:p>
            <a:r>
              <a:rPr lang="en-US" dirty="0"/>
              <a:t>Hall A HVAC</a:t>
            </a:r>
          </a:p>
          <a:p>
            <a:pPr lvl="1"/>
            <a:r>
              <a:rPr lang="en-US" dirty="0"/>
              <a:t>Equipment aging - planned outage/replacement scheduled early on</a:t>
            </a:r>
          </a:p>
          <a:p>
            <a:pPr lvl="1"/>
            <a:r>
              <a:rPr lang="en-US" dirty="0"/>
              <a:t>Project delayed by COVID related delays w/ subcontractor and suppliers</a:t>
            </a:r>
          </a:p>
          <a:p>
            <a:pPr lvl="2"/>
            <a:r>
              <a:rPr lang="en-US" dirty="0"/>
              <a:t>Delays prompted a shorted install period </a:t>
            </a:r>
          </a:p>
          <a:p>
            <a:pPr lvl="2"/>
            <a:r>
              <a:rPr lang="en-US" dirty="0"/>
              <a:t>Demo of old unit postponed to a later date</a:t>
            </a:r>
          </a:p>
          <a:p>
            <a:pPr lvl="2"/>
            <a:r>
              <a:rPr lang="en-US" dirty="0"/>
              <a:t>Installation was modified to “temporarily” install on old detector structure (not in use)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84B6D9-79FE-4A00-878F-AF3A3A2CD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506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40060-4CA0-4169-9606-2004AE657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Complications, Challenges and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0A3E2-80E6-4787-9DEB-1E969F172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Hall A Overhead Crane</a:t>
            </a:r>
          </a:p>
          <a:p>
            <a:pPr lvl="1"/>
            <a:r>
              <a:rPr lang="en-US" dirty="0"/>
              <a:t>Crane mounts were found to have structural issues during routine inspection</a:t>
            </a:r>
          </a:p>
          <a:p>
            <a:pPr lvl="2"/>
            <a:r>
              <a:rPr lang="en-US" dirty="0"/>
              <a:t>Mounting points were weakened over 30 years of use</a:t>
            </a:r>
          </a:p>
          <a:p>
            <a:pPr lvl="2"/>
            <a:r>
              <a:rPr lang="en-US" dirty="0"/>
              <a:t>Spare parts and subcontractor limited by COVID and schedules</a:t>
            </a:r>
          </a:p>
          <a:p>
            <a:pPr lvl="2"/>
            <a:r>
              <a:rPr lang="en-US" dirty="0"/>
              <a:t>Inability to use overhead crane delayed planned projects / experiment change out</a:t>
            </a:r>
          </a:p>
          <a:p>
            <a:pPr lvl="3"/>
            <a:r>
              <a:rPr lang="en-US" dirty="0"/>
              <a:t>Contracted mobile cranes</a:t>
            </a:r>
          </a:p>
          <a:p>
            <a:r>
              <a:rPr lang="en-US" dirty="0"/>
              <a:t>Hall A Beam Dump Inspection </a:t>
            </a:r>
          </a:p>
          <a:p>
            <a:pPr lvl="1"/>
            <a:r>
              <a:rPr lang="en-US" dirty="0"/>
              <a:t>Corrosion found on outer protective shell (11</a:t>
            </a:r>
            <a:r>
              <a:rPr lang="en-US" baseline="30000" dirty="0"/>
              <a:t>th</a:t>
            </a:r>
            <a:r>
              <a:rPr lang="en-US" dirty="0"/>
              <a:t> hour before Physics start)</a:t>
            </a:r>
          </a:p>
          <a:p>
            <a:pPr lvl="2"/>
            <a:r>
              <a:rPr lang="en-US" dirty="0"/>
              <a:t>Repairs required welding patches to seal leaks and weak points</a:t>
            </a:r>
          </a:p>
          <a:p>
            <a:pPr lvl="2"/>
            <a:r>
              <a:rPr lang="en-US" dirty="0"/>
              <a:t>Earlier periodic inspections had not detected corrosion</a:t>
            </a:r>
          </a:p>
          <a:p>
            <a:pPr lvl="3"/>
            <a:r>
              <a:rPr lang="en-US" dirty="0"/>
              <a:t>Inspection periodicity modified</a:t>
            </a:r>
          </a:p>
          <a:p>
            <a:r>
              <a:rPr lang="en-US" dirty="0"/>
              <a:t>COVID Protocols</a:t>
            </a:r>
          </a:p>
          <a:p>
            <a:pPr lvl="1"/>
            <a:r>
              <a:rPr lang="en-US" dirty="0"/>
              <a:t>Reduced on-site personnel during most of SAD</a:t>
            </a:r>
          </a:p>
          <a:p>
            <a:pPr lvl="2"/>
            <a:r>
              <a:rPr lang="en-US" dirty="0"/>
              <a:t>Resources limited for planned projects – extended original SAD estimates</a:t>
            </a:r>
          </a:p>
          <a:p>
            <a:pPr lvl="1"/>
            <a:r>
              <a:rPr lang="en-US" dirty="0"/>
              <a:t>Vaccination of Staff</a:t>
            </a:r>
          </a:p>
          <a:p>
            <a:pPr lvl="2"/>
            <a:r>
              <a:rPr lang="en-US" dirty="0"/>
              <a:t>Not available in area until January – February 2021</a:t>
            </a:r>
          </a:p>
          <a:p>
            <a:pPr lvl="2"/>
            <a:r>
              <a:rPr lang="en-US" dirty="0"/>
              <a:t>Initial age restrictions put in place by state and local regions</a:t>
            </a:r>
          </a:p>
          <a:p>
            <a:pPr lvl="2"/>
            <a:r>
              <a:rPr lang="en-US" dirty="0"/>
              <a:t>Not all employees eligible to get vaccinations until April +</a:t>
            </a:r>
          </a:p>
          <a:p>
            <a:pPr lvl="2"/>
            <a:r>
              <a:rPr lang="en-US" dirty="0"/>
              <a:t>Some staff were reluctant to obtain an “unapproved” vaccination even after they became eligible</a:t>
            </a:r>
          </a:p>
          <a:p>
            <a:pPr lvl="3"/>
            <a:r>
              <a:rPr lang="en-US" dirty="0"/>
              <a:t>As of late Sept – 78.2% of JLab staff declared vaccinated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84B6D9-79FE-4A00-878F-AF3A3A2CD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649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40060-4CA0-4169-9606-2004AE657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Complications, Challenges and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0A3E2-80E6-4787-9DEB-1E969F172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919" y="966054"/>
            <a:ext cx="8464378" cy="550128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COVID Protocols </a:t>
            </a:r>
            <a:r>
              <a:rPr lang="en-US" dirty="0" err="1"/>
              <a:t>MedCon</a:t>
            </a:r>
            <a:r>
              <a:rPr lang="en-US" dirty="0"/>
              <a:t> 5</a:t>
            </a:r>
          </a:p>
          <a:p>
            <a:pPr lvl="1"/>
            <a:r>
              <a:rPr lang="en-US" dirty="0"/>
              <a:t>PPE &amp; Expectations</a:t>
            </a:r>
          </a:p>
          <a:p>
            <a:pPr lvl="2"/>
            <a:r>
              <a:rPr lang="en-US" dirty="0"/>
              <a:t>PPE </a:t>
            </a:r>
          </a:p>
          <a:p>
            <a:pPr lvl="3"/>
            <a:r>
              <a:rPr lang="en-US" dirty="0"/>
              <a:t>Work &gt;6ft apart – Approved face coverings</a:t>
            </a:r>
          </a:p>
          <a:p>
            <a:pPr lvl="3"/>
            <a:r>
              <a:rPr lang="en-US" dirty="0"/>
              <a:t>Work &lt;6ft apart – N95 mask w/ training, nitrile gloves, Tyvek®/coveralls with hood and face shield/goggles</a:t>
            </a:r>
          </a:p>
          <a:p>
            <a:pPr lvl="2"/>
            <a:r>
              <a:rPr lang="en-US" dirty="0"/>
              <a:t>Social distancing</a:t>
            </a:r>
          </a:p>
          <a:p>
            <a:pPr lvl="3"/>
            <a:r>
              <a:rPr lang="en-US" dirty="0"/>
              <a:t>Daily Health Check List and Pre-Job Briefings</a:t>
            </a:r>
          </a:p>
          <a:p>
            <a:pPr lvl="3"/>
            <a:r>
              <a:rPr lang="en-US" dirty="0"/>
              <a:t>Work &gt;6ft apart</a:t>
            </a:r>
          </a:p>
          <a:p>
            <a:pPr lvl="3"/>
            <a:r>
              <a:rPr lang="en-US" dirty="0"/>
              <a:t>No in-person meetings/Outdoor &gt;6ft – Telework maximized</a:t>
            </a:r>
          </a:p>
          <a:p>
            <a:pPr lvl="3"/>
            <a:r>
              <a:rPr lang="en-US" dirty="0"/>
              <a:t>Person Loading limits (170ft</a:t>
            </a:r>
            <a:r>
              <a:rPr lang="en-US" baseline="30000" dirty="0"/>
              <a:t>2</a:t>
            </a:r>
            <a:r>
              <a:rPr lang="en-US" dirty="0"/>
              <a:t> minimum/person)</a:t>
            </a:r>
          </a:p>
          <a:p>
            <a:pPr lvl="3"/>
            <a:r>
              <a:rPr lang="en-US" dirty="0"/>
              <a:t>Cubical Areas limited to every other cubical – no adjoining cubical &amp; Plastic shields</a:t>
            </a:r>
          </a:p>
          <a:p>
            <a:pPr marL="1371600" lvl="3" indent="0">
              <a:buNone/>
            </a:pPr>
            <a:endParaRPr lang="en-US" dirty="0"/>
          </a:p>
          <a:p>
            <a:r>
              <a:rPr lang="en-US" dirty="0"/>
              <a:t>COVID Protocols </a:t>
            </a:r>
            <a:r>
              <a:rPr lang="en-US" dirty="0" err="1"/>
              <a:t>MedCon</a:t>
            </a:r>
            <a:r>
              <a:rPr lang="en-US" dirty="0"/>
              <a:t> 4</a:t>
            </a:r>
          </a:p>
          <a:p>
            <a:pPr lvl="1"/>
            <a:r>
              <a:rPr lang="en-US" dirty="0"/>
              <a:t>PPE &amp; Expectations</a:t>
            </a:r>
          </a:p>
          <a:p>
            <a:pPr lvl="2"/>
            <a:r>
              <a:rPr lang="en-US" dirty="0"/>
              <a:t>PPE </a:t>
            </a:r>
          </a:p>
          <a:p>
            <a:pPr lvl="3"/>
            <a:r>
              <a:rPr lang="en-US" dirty="0"/>
              <a:t>Work &gt;6ft apart – Approved face coverings</a:t>
            </a:r>
          </a:p>
          <a:p>
            <a:pPr lvl="3"/>
            <a:r>
              <a:rPr lang="en-US" dirty="0"/>
              <a:t>Work &lt;6ft apart – N95 mask w/ training, nitrile gloves, cloth coveralls and safety glasses or goggles (Unvaccinated workers only)</a:t>
            </a:r>
          </a:p>
          <a:p>
            <a:pPr lvl="2"/>
            <a:r>
              <a:rPr lang="en-US" dirty="0"/>
              <a:t>Social distancing</a:t>
            </a:r>
          </a:p>
          <a:p>
            <a:pPr lvl="3"/>
            <a:r>
              <a:rPr lang="en-US" dirty="0"/>
              <a:t>Daily Health Check List and Pre-Job Briefings</a:t>
            </a:r>
          </a:p>
          <a:p>
            <a:pPr lvl="3"/>
            <a:r>
              <a:rPr lang="en-US" dirty="0"/>
              <a:t>Work &gt;6ft apart (Unvaccinated workers only)</a:t>
            </a:r>
          </a:p>
          <a:p>
            <a:pPr lvl="3"/>
            <a:r>
              <a:rPr lang="en-US" dirty="0"/>
              <a:t>Limit In-person meetings – Outdoor/Large Area recommended – Telework preferred</a:t>
            </a:r>
          </a:p>
          <a:p>
            <a:pPr lvl="3"/>
            <a:r>
              <a:rPr lang="en-US" dirty="0"/>
              <a:t>Office space with closed doors – no restrictions</a:t>
            </a:r>
          </a:p>
          <a:p>
            <a:pPr lvl="3"/>
            <a:r>
              <a:rPr lang="en-US" dirty="0"/>
              <a:t>Cubical areas – Vaccinated no restrictions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84B6D9-79FE-4A00-878F-AF3A3A2CD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F983803-A140-458B-AC1A-4C160D3DC7CE}"/>
              </a:ext>
            </a:extLst>
          </p:cNvPr>
          <p:cNvCxnSpPr/>
          <p:nvPr/>
        </p:nvCxnSpPr>
        <p:spPr>
          <a:xfrm>
            <a:off x="367004" y="3491205"/>
            <a:ext cx="83229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2909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40060-4CA0-4169-9606-2004AE657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Complications, Challenges and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0A3E2-80E6-4787-9DEB-1E969F172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COVID </a:t>
            </a:r>
            <a:r>
              <a:rPr lang="en-US" dirty="0" err="1"/>
              <a:t>MedCon</a:t>
            </a:r>
            <a:r>
              <a:rPr lang="en-US" dirty="0"/>
              <a:t> 5 &amp; 4 – Complications</a:t>
            </a:r>
          </a:p>
          <a:p>
            <a:pPr lvl="1"/>
            <a:r>
              <a:rPr lang="en-US" dirty="0"/>
              <a:t>Initial PPE requirements had to be evaluated by the </a:t>
            </a:r>
            <a:r>
              <a:rPr lang="en-US" dirty="0" err="1"/>
              <a:t>Jlab</a:t>
            </a:r>
            <a:r>
              <a:rPr lang="en-US" dirty="0"/>
              <a:t> Doctor due to work tasks not matching COVID PPE</a:t>
            </a:r>
          </a:p>
          <a:p>
            <a:pPr lvl="2"/>
            <a:r>
              <a:rPr lang="en-US" dirty="0"/>
              <a:t>U-Tube operations (&lt;6 ft)</a:t>
            </a:r>
          </a:p>
          <a:p>
            <a:pPr lvl="3"/>
            <a:r>
              <a:rPr lang="en-US" dirty="0"/>
              <a:t>Long duration in Tyvek® suits caused overheating in workers</a:t>
            </a:r>
          </a:p>
          <a:p>
            <a:pPr lvl="3"/>
            <a:r>
              <a:rPr lang="en-US" dirty="0"/>
              <a:t>Suits would not last long during heavy work activities (tears, splits, etc.)</a:t>
            </a:r>
          </a:p>
          <a:p>
            <a:pPr lvl="4"/>
            <a:r>
              <a:rPr lang="en-US" dirty="0"/>
              <a:t>Cloth coveralls were evaluated and approved for use</a:t>
            </a:r>
          </a:p>
          <a:p>
            <a:pPr lvl="3"/>
            <a:r>
              <a:rPr lang="en-US" dirty="0"/>
              <a:t>Nitrile gloves would not last longer than one activity of a task</a:t>
            </a:r>
          </a:p>
          <a:p>
            <a:pPr lvl="3"/>
            <a:r>
              <a:rPr lang="en-US" dirty="0"/>
              <a:t>Work gloves added over nitrile sometimes made tasks more difficult</a:t>
            </a:r>
          </a:p>
          <a:p>
            <a:pPr lvl="4"/>
            <a:r>
              <a:rPr lang="en-US" dirty="0"/>
              <a:t>Work gloves alone were evaluated and approved for use – no communal sharing!</a:t>
            </a:r>
          </a:p>
          <a:p>
            <a:pPr lvl="2"/>
            <a:r>
              <a:rPr lang="en-US" dirty="0"/>
              <a:t>Welding activities (&lt;6ft)</a:t>
            </a:r>
          </a:p>
          <a:p>
            <a:pPr lvl="3"/>
            <a:r>
              <a:rPr lang="en-US" dirty="0"/>
              <a:t>Normal Tyvek® suits not recommended during hot work activities</a:t>
            </a:r>
          </a:p>
          <a:p>
            <a:pPr lvl="3"/>
            <a:r>
              <a:rPr lang="en-US" dirty="0"/>
              <a:t>Hot work Tyvek® suits caused overheating and were expensive</a:t>
            </a:r>
          </a:p>
          <a:p>
            <a:pPr lvl="4"/>
            <a:r>
              <a:rPr lang="en-US" dirty="0"/>
              <a:t>Fire retardant coveralls were evaluated and approved for use</a:t>
            </a:r>
          </a:p>
          <a:p>
            <a:pPr lvl="3"/>
            <a:r>
              <a:rPr lang="en-US" dirty="0"/>
              <a:t>Masks worn underneath the weld masks caused inability to see work during welding</a:t>
            </a:r>
          </a:p>
          <a:p>
            <a:pPr lvl="4"/>
            <a:r>
              <a:rPr lang="en-US" dirty="0"/>
              <a:t>Anti-fog wipes not effective</a:t>
            </a:r>
          </a:p>
          <a:p>
            <a:pPr lvl="3"/>
            <a:r>
              <a:rPr lang="en-US" dirty="0"/>
              <a:t>Keep-out zones established around weld areas</a:t>
            </a:r>
          </a:p>
          <a:p>
            <a:pPr lvl="4"/>
            <a:r>
              <a:rPr lang="en-US" dirty="0"/>
              <a:t>Helpers needed full PPE</a:t>
            </a:r>
          </a:p>
          <a:p>
            <a:pPr lvl="2"/>
            <a:r>
              <a:rPr lang="en-US" dirty="0"/>
              <a:t>Electrical Workers (&gt;6ft or &lt;6ft)</a:t>
            </a:r>
          </a:p>
          <a:p>
            <a:pPr lvl="3"/>
            <a:r>
              <a:rPr lang="en-US" dirty="0"/>
              <a:t>QEW PPE is normally communally stored in designated areas</a:t>
            </a:r>
          </a:p>
          <a:p>
            <a:pPr lvl="4"/>
            <a:r>
              <a:rPr lang="en-US" dirty="0"/>
              <a:t>COVID protocols make this difficult to continue</a:t>
            </a:r>
          </a:p>
          <a:p>
            <a:pPr lvl="4"/>
            <a:r>
              <a:rPr lang="en-US" dirty="0"/>
              <a:t>Shared PPE would need decontamination = time out of service before next use</a:t>
            </a:r>
          </a:p>
          <a:p>
            <a:pPr lvl="4"/>
            <a:r>
              <a:rPr lang="en-US" dirty="0"/>
              <a:t>Additional PPE protocols may not be fire retardant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84B6D9-79FE-4A00-878F-AF3A3A2CD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560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LabStandardPPTTemplate" id="{A76DDB89-9485-FD4D-98A9-DF1C06249F3D}" vid="{808B238C-84FF-B441-8654-84F07F73F6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JLabPowerPointMain-1</Template>
  <TotalTime>1756</TotalTime>
  <Words>1867</Words>
  <Application>Microsoft Office PowerPoint</Application>
  <PresentationFormat>On-screen Show (4:3)</PresentationFormat>
  <Paragraphs>274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.PingFangSC-Regular</vt:lpstr>
      <vt:lpstr>Arial</vt:lpstr>
      <vt:lpstr>Calibri</vt:lpstr>
      <vt:lpstr>PingFangSC-Regular</vt:lpstr>
      <vt:lpstr>Wingdings</vt:lpstr>
      <vt:lpstr>Office Theme</vt:lpstr>
      <vt:lpstr>Lessons Learned</vt:lpstr>
      <vt:lpstr>Lessons Learned - Overview</vt:lpstr>
      <vt:lpstr>Lessons Learned - Terminology</vt:lpstr>
      <vt:lpstr>Lessons Learned – End of Physics Run / SAD 2020–2021</vt:lpstr>
      <vt:lpstr>Complications, Challenges and Opportunities</vt:lpstr>
      <vt:lpstr>Complications, Challenges and Opportunities</vt:lpstr>
      <vt:lpstr>Complications, Challenges and Opportunities</vt:lpstr>
      <vt:lpstr>Complications, Challenges and Opportunities</vt:lpstr>
      <vt:lpstr>Complications, Challenges and Opportunities</vt:lpstr>
      <vt:lpstr>Complications, Challenges and Opportunities</vt:lpstr>
      <vt:lpstr>Restoration of the Accelerator</vt:lpstr>
      <vt:lpstr>Restoration of the Accelerator</vt:lpstr>
      <vt:lpstr>Restoration of the Accelerator</vt:lpstr>
      <vt:lpstr>Lessons Learned – Questions?</vt:lpstr>
      <vt:lpstr>PowerPoint Presentation</vt:lpstr>
      <vt:lpstr>Lessons Learned –SAD 2020–2021</vt:lpstr>
      <vt:lpstr>Lessons Learned – SAD 2020–2021 (cont.)</vt:lpstr>
      <vt:lpstr>Lessons Learned – SAD 2020–2021 (cont.)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Harry Fanning</dc:creator>
  <cp:lastModifiedBy>Harry Fanning</cp:lastModifiedBy>
  <cp:revision>69</cp:revision>
  <cp:lastPrinted>2021-09-23T19:04:26Z</cp:lastPrinted>
  <dcterms:created xsi:type="dcterms:W3CDTF">2021-09-22T13:59:45Z</dcterms:created>
  <dcterms:modified xsi:type="dcterms:W3CDTF">2021-10-01T14:26:39Z</dcterms:modified>
</cp:coreProperties>
</file>