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2"/>
  </p:notesMasterIdLst>
  <p:sldIdLst>
    <p:sldId id="256" r:id="rId2"/>
    <p:sldId id="333" r:id="rId3"/>
    <p:sldId id="334" r:id="rId4"/>
    <p:sldId id="335" r:id="rId5"/>
    <p:sldId id="338" r:id="rId6"/>
    <p:sldId id="336" r:id="rId7"/>
    <p:sldId id="337" r:id="rId8"/>
    <p:sldId id="330" r:id="rId9"/>
    <p:sldId id="331" r:id="rId10"/>
    <p:sldId id="339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 Folts" initials="EF" lastIdx="1" clrIdx="0">
    <p:extLst>
      <p:ext uri="{19B8F6BF-5375-455C-9EA6-DF929625EA0E}">
        <p15:presenceInfo xmlns:p15="http://schemas.microsoft.com/office/powerpoint/2012/main" userId="S-1-5-21-1097014734-140981682-1849977318-2060" providerId="AD"/>
      </p:ext>
    </p:extLst>
  </p:cmAuthor>
  <p:cmAuthor id="2" name="Paul Rossi" initials="PR" lastIdx="7" clrIdx="1">
    <p:extLst>
      <p:ext uri="{19B8F6BF-5375-455C-9EA6-DF929625EA0E}">
        <p15:presenceInfo xmlns:p15="http://schemas.microsoft.com/office/powerpoint/2012/main" userId="35373e3f92ec9e9f" providerId="Windows Live"/>
      </p:ext>
    </p:extLst>
  </p:cmAuthor>
  <p:cmAuthor id="3" name="Harry Fanning" initials="HF" lastIdx="6" clrIdx="2">
    <p:extLst>
      <p:ext uri="{19B8F6BF-5375-455C-9EA6-DF929625EA0E}">
        <p15:presenceInfo xmlns:p15="http://schemas.microsoft.com/office/powerpoint/2012/main" userId="S-1-5-21-1097014734-140981682-1849977318-228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0" autoAdjust="0"/>
    <p:restoredTop sz="96408" autoAdjust="0"/>
  </p:normalViewPr>
  <p:slideViewPr>
    <p:cSldViewPr snapToGrid="0" snapToObjects="1">
      <p:cViewPr varScale="1">
        <p:scale>
          <a:sx n="69" d="100"/>
          <a:sy n="69" d="100"/>
        </p:scale>
        <p:origin x="1044" y="72"/>
      </p:cViewPr>
      <p:guideLst/>
    </p:cSldViewPr>
  </p:slideViewPr>
  <p:outlineViewPr>
    <p:cViewPr>
      <p:scale>
        <a:sx n="33" d="100"/>
        <a:sy n="33" d="100"/>
      </p:scale>
      <p:origin x="0" y="-1170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48" d="100"/>
          <a:sy n="48" d="100"/>
        </p:scale>
        <p:origin x="2664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F3527-BB28-884B-A511-C22C3DCF5453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BF1341-3AFE-B447-A831-9671D6A70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40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2827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2941863"/>
            <a:ext cx="4258581" cy="425858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86" y="6232329"/>
            <a:ext cx="1720202" cy="5570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2386" y="505595"/>
            <a:ext cx="7937298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32387" y="1720792"/>
            <a:ext cx="4051834" cy="3246671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200" baseline="0">
                <a:solidFill>
                  <a:schemeClr val="accent1"/>
                </a:solidFill>
                <a:latin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Here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405" y="6459469"/>
            <a:ext cx="407283" cy="2735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909" y="6450042"/>
            <a:ext cx="1629561" cy="273531"/>
          </a:xfrm>
          <a:prstGeom prst="rect">
            <a:avLst/>
          </a:prstGeom>
        </p:spPr>
      </p:pic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06687" y="1725953"/>
            <a:ext cx="4630964" cy="3821639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332387" y="5126730"/>
            <a:ext cx="4051834" cy="42086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Author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333244" y="5611326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DC57488-3539-8349-95E7-E0E3D7B2EDB0}" type="datetime2">
              <a:rPr lang="en-US" smtClean="0"/>
              <a:pPr/>
              <a:t>Monday, October 4, 2021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2827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2941863"/>
            <a:ext cx="4258581" cy="425858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86" y="6232329"/>
            <a:ext cx="1720202" cy="5570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2386" y="505595"/>
            <a:ext cx="5774500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/>
              <a:t>Questions?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405" y="6459469"/>
            <a:ext cx="407283" cy="2735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909" y="6450042"/>
            <a:ext cx="1629561" cy="273531"/>
          </a:xfrm>
          <a:prstGeom prst="rect">
            <a:avLst/>
          </a:prstGeom>
        </p:spPr>
      </p:pic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06687" y="1725953"/>
            <a:ext cx="4630964" cy="3821639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6106886" y="849093"/>
            <a:ext cx="2898321" cy="27758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="0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en-US" dirty="0"/>
              <a:t>Contact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3623451" y="6328296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DC57488-3539-8349-95E7-E0E3D7B2EDB0}" type="datetime2">
              <a:rPr lang="en-US" smtClean="0"/>
              <a:pPr/>
              <a:t>Monday, October 4, 2021</a:t>
            </a:fld>
            <a:endParaRPr lang="en-US" dirty="0"/>
          </a:p>
        </p:txBody>
      </p:sp>
      <p:sp>
        <p:nvSpPr>
          <p:cNvPr id="14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6106886" y="156701"/>
            <a:ext cx="2898321" cy="63200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Author</a:t>
            </a:r>
          </a:p>
          <a:p>
            <a:pPr lvl="0"/>
            <a:r>
              <a:rPr lang="en-US" dirty="0"/>
              <a:t>Title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318638" y="1726357"/>
            <a:ext cx="4098242" cy="3861333"/>
          </a:xfrm>
        </p:spPr>
        <p:txBody>
          <a:bodyPr>
            <a:normAutofit/>
          </a:bodyPr>
          <a:lstStyle>
            <a:lvl1pPr marL="342900" indent="-3429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1pPr>
            <a:lvl2pPr marL="6858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2pPr>
            <a:lvl3pPr marL="11430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3pPr>
            <a:lvl4pPr marL="16002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4pPr>
            <a:lvl5pPr marL="20574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Agenda Topics Covered: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9" y="966055"/>
            <a:ext cx="8464378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966055"/>
            <a:ext cx="4148781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686300" y="966055"/>
            <a:ext cx="408699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966055"/>
            <a:ext cx="4148781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623744" y="983116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623744" y="3439834"/>
            <a:ext cx="4148781" cy="2907915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3439833"/>
            <a:ext cx="4148781" cy="2907915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08918" y="983116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623744" y="983116"/>
            <a:ext cx="4148781" cy="5364633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966055"/>
            <a:ext cx="4148781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686300" y="983116"/>
            <a:ext cx="4086225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686300" y="3595166"/>
            <a:ext cx="4086225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4516" y="966055"/>
            <a:ext cx="4148781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08918" y="983116"/>
            <a:ext cx="4086225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308918" y="3595166"/>
            <a:ext cx="4086225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3439833"/>
            <a:ext cx="4148781" cy="2907915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08918" y="983116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623744" y="3439833"/>
            <a:ext cx="4148781" cy="2907916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4623744" y="983116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939512"/>
            <a:ext cx="4148781" cy="2907915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08918" y="3966757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623744" y="939512"/>
            <a:ext cx="4148781" cy="2907916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4623744" y="3966757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DC57488-3539-8349-95E7-E0E3D7B2EDB0}" type="datetime2">
              <a:rPr lang="en-US" smtClean="0"/>
              <a:pPr/>
              <a:t>Monday, October 4,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086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9" r:id="rId3"/>
    <p:sldLayoutId id="2147483672" r:id="rId4"/>
    <p:sldLayoutId id="2147483673" r:id="rId5"/>
    <p:sldLayoutId id="2147483671" r:id="rId6"/>
    <p:sldLayoutId id="2147483675" r:id="rId7"/>
    <p:sldLayoutId id="2147483674" r:id="rId8"/>
    <p:sldLayoutId id="2147483676" r:id="rId9"/>
    <p:sldLayoutId id="2147483678" r:id="rId1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031" y="256757"/>
            <a:ext cx="8913011" cy="904492"/>
          </a:xfrm>
        </p:spPr>
        <p:txBody>
          <a:bodyPr/>
          <a:lstStyle/>
          <a:p>
            <a:r>
              <a:rPr lang="en-US" sz="2700" dirty="0"/>
              <a:t>ASW </a:t>
            </a:r>
            <a:r>
              <a:rPr lang="en-US" sz="2700" dirty="0" smtClean="0"/>
              <a:t>2021, </a:t>
            </a:r>
            <a:r>
              <a:rPr lang="en-US" sz="2700" dirty="0"/>
              <a:t>Plenary </a:t>
            </a:r>
            <a:r>
              <a:rPr lang="en-US" sz="2700" dirty="0" smtClean="0"/>
              <a:t>Session</a:t>
            </a:r>
            <a:r>
              <a:rPr lang="en-US" sz="2700" dirty="0"/>
              <a:t>,</a:t>
            </a:r>
            <a:r>
              <a:rPr lang="en-US" sz="2700" dirty="0" smtClean="0"/>
              <a:t> Conducting Effective Remote Reviews and Assessments, JLab Perspective</a:t>
            </a:r>
            <a:endParaRPr lang="en-US" sz="27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3244" y="1862459"/>
            <a:ext cx="4051834" cy="2503479"/>
          </a:xfrm>
        </p:spPr>
        <p:txBody>
          <a:bodyPr>
            <a:normAutofit lnSpcReduction="10000"/>
          </a:bodyPr>
          <a:lstStyle/>
          <a:p>
            <a:r>
              <a:rPr lang="en-US" sz="4000" b="1" dirty="0" smtClean="0">
                <a:solidFill>
                  <a:schemeClr val="tx1"/>
                </a:solidFill>
              </a:rPr>
              <a:t>Considerations for the MIRP ARR for Full Operations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33243" y="4311889"/>
            <a:ext cx="4051834" cy="580938"/>
          </a:xfrm>
        </p:spPr>
        <p:txBody>
          <a:bodyPr>
            <a:noAutofit/>
          </a:bodyPr>
          <a:lstStyle/>
          <a:p>
            <a:r>
              <a:rPr lang="en-US" sz="2400" b="1" dirty="0"/>
              <a:t>R May</a:t>
            </a:r>
          </a:p>
          <a:p>
            <a:r>
              <a:rPr lang="en-US" sz="2400" b="1" dirty="0"/>
              <a:t>Deputy Director, ES&amp;H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47741" y="6258372"/>
            <a:ext cx="46750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Accelerator Safety Workshop, </a:t>
            </a:r>
            <a:r>
              <a:rPr lang="en-US" sz="1400" dirty="0" smtClean="0"/>
              <a:t>Fermi National Accelerator Lab, October 2021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272438" y="5494987"/>
            <a:ext cx="405183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This material is based upon work supported by the U.S. Department of Energy, Office of Science, Office of Nuclear Physics under contract DE-AC05-06OR23177</a:t>
            </a:r>
          </a:p>
        </p:txBody>
      </p:sp>
      <p:pic>
        <p:nvPicPr>
          <p:cNvPr id="1028" name="Picture 4" descr="https://cerncourier.com/wp-content/uploads/2016/09/CCfea33_08_16.jpg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7" r="2497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4385077" y="5495347"/>
            <a:ext cx="47525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ff-meta-serif-web-pro"/>
              </a:rPr>
              <a:t>Brookhaven’s linear accelerator is 144.8 m long and feeds a beam either to the BLIP or the Booster </a:t>
            </a:r>
            <a:r>
              <a:rPr lang="en-US" sz="1200" dirty="0" smtClean="0">
                <a:solidFill>
                  <a:srgbClr val="000000"/>
                </a:solidFill>
                <a:latin typeface="ff-meta-serif-web-pro"/>
              </a:rPr>
              <a:t>accelerator.</a:t>
            </a:r>
            <a:r>
              <a:rPr lang="en-US" sz="1200" dirty="0" smtClean="0"/>
              <a:t> </a:t>
            </a:r>
            <a:r>
              <a:rPr lang="en-US" sz="1200" dirty="0" smtClean="0">
                <a:solidFill>
                  <a:srgbClr val="000000"/>
                </a:solidFill>
                <a:latin typeface="ff-meta-serif-web-pro"/>
              </a:rPr>
              <a:t>Image </a:t>
            </a:r>
            <a:r>
              <a:rPr lang="en-US" sz="1200" dirty="0">
                <a:solidFill>
                  <a:srgbClr val="000000"/>
                </a:solidFill>
                <a:latin typeface="ff-meta-serif-web-pro"/>
              </a:rPr>
              <a:t>credit: BNL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9274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FNAL 2021 ASW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 algn="ctr">
              <a:buNone/>
            </a:pPr>
            <a:r>
              <a:rPr lang="en-US" sz="3600" dirty="0" smtClean="0"/>
              <a:t>Please </a:t>
            </a:r>
            <a:r>
              <a:rPr lang="en-US" sz="3600" dirty="0"/>
              <a:t>hold questions for </a:t>
            </a:r>
            <a:endParaRPr lang="en-US" sz="3600" dirty="0" smtClean="0"/>
          </a:p>
          <a:p>
            <a:pPr marL="0" indent="0" algn="ctr">
              <a:buNone/>
            </a:pPr>
            <a:r>
              <a:rPr lang="en-US" sz="3600" dirty="0" smtClean="0"/>
              <a:t>the </a:t>
            </a:r>
            <a:r>
              <a:rPr lang="en-US" sz="3600" dirty="0"/>
              <a:t>Panel Discussion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/>
              <a:t>Considerations for the MIRP ARR for Full Operations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9884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0" dirty="0" smtClean="0"/>
              <a:t>FNAL 2021 ASW</a:t>
            </a:r>
            <a:endParaRPr lang="en-US" sz="32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9" y="1077684"/>
            <a:ext cx="8464378" cy="5381694"/>
          </a:xfrm>
        </p:spPr>
        <p:txBody>
          <a:bodyPr/>
          <a:lstStyle/>
          <a:p>
            <a:r>
              <a:rPr lang="en-US" sz="2400" dirty="0" smtClean="0"/>
              <a:t>What we hope to address in this session:</a:t>
            </a:r>
            <a:endParaRPr lang="en-US" sz="2400" dirty="0"/>
          </a:p>
          <a:p>
            <a:pPr lvl="1"/>
            <a:r>
              <a:rPr lang="en-US" dirty="0"/>
              <a:t>W</a:t>
            </a:r>
            <a:r>
              <a:rPr lang="en-US" dirty="0" smtClean="0"/>
              <a:t>hat </a:t>
            </a:r>
            <a:r>
              <a:rPr lang="en-US" dirty="0"/>
              <a:t>was the nature of the remote or hybrid review (video meetings, inspections, readiness reviews. etc.)?</a:t>
            </a:r>
          </a:p>
          <a:p>
            <a:pPr lvl="1" fontAlgn="base"/>
            <a:r>
              <a:rPr lang="en-US" dirty="0"/>
              <a:t>W</a:t>
            </a:r>
            <a:r>
              <a:rPr lang="en-US" dirty="0" smtClean="0"/>
              <a:t>hat </a:t>
            </a:r>
            <a:r>
              <a:rPr lang="en-US" dirty="0"/>
              <a:t>were the challenges setting up and running the </a:t>
            </a:r>
            <a:r>
              <a:rPr lang="en-US" dirty="0" smtClean="0"/>
              <a:t>review</a:t>
            </a:r>
          </a:p>
          <a:p>
            <a:pPr lvl="1" fontAlgn="base"/>
            <a:r>
              <a:rPr lang="en-US" dirty="0"/>
              <a:t>W</a:t>
            </a:r>
            <a:r>
              <a:rPr lang="en-US" dirty="0" smtClean="0"/>
              <a:t>hat </a:t>
            </a:r>
            <a:r>
              <a:rPr lang="en-US" dirty="0"/>
              <a:t>would you have done differently (if anything) in </a:t>
            </a:r>
            <a:r>
              <a:rPr lang="en-US" dirty="0" smtClean="0"/>
              <a:t>retrospect or what </a:t>
            </a:r>
            <a:r>
              <a:rPr lang="en-US" dirty="0"/>
              <a:t>are a few key lessons learned you would like to share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/>
              <a:t>Considerations for the MIRP ARR for Full Operations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176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0" dirty="0" smtClean="0"/>
              <a:t>FNAL 2021 ASW</a:t>
            </a:r>
            <a:endParaRPr lang="en-US" sz="32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697" y="906834"/>
            <a:ext cx="8464378" cy="555254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en-US" sz="2600" dirty="0" smtClean="0"/>
              <a:t>Background</a:t>
            </a:r>
          </a:p>
          <a:p>
            <a:pPr lvl="1">
              <a:lnSpc>
                <a:spcPct val="110000"/>
              </a:lnSpc>
            </a:pPr>
            <a:r>
              <a:rPr lang="en-US" sz="2200" dirty="0" smtClean="0"/>
              <a:t>BNL scheduled an ARR for the Medical Isotope Research and Production (MIRP) Program</a:t>
            </a:r>
          </a:p>
          <a:p>
            <a:pPr lvl="1">
              <a:lnSpc>
                <a:spcPct val="110000"/>
              </a:lnSpc>
            </a:pPr>
            <a:r>
              <a:rPr lang="en-US" sz="2200" dirty="0" smtClean="0"/>
              <a:t>ARR scope addressed target irradiation, on-site transportation, and target processing to extract radionuclides for medical use</a:t>
            </a:r>
          </a:p>
          <a:p>
            <a:pPr lvl="1">
              <a:lnSpc>
                <a:spcPct val="110000"/>
              </a:lnSpc>
            </a:pPr>
            <a:r>
              <a:rPr lang="en-US" sz="2200" dirty="0" smtClean="0"/>
              <a:t>ARR was conducted at the height of COVID-19 pandemic conditions </a:t>
            </a:r>
            <a:r>
              <a:rPr lang="en-US" sz="2200" dirty="0"/>
              <a:t>June 15 – </a:t>
            </a:r>
            <a:r>
              <a:rPr lang="en-US" sz="2200" dirty="0" smtClean="0"/>
              <a:t>26, 2020</a:t>
            </a:r>
          </a:p>
          <a:p>
            <a:pPr lvl="2">
              <a:lnSpc>
                <a:spcPct val="110000"/>
              </a:lnSpc>
            </a:pPr>
            <a:r>
              <a:rPr lang="en-US" sz="1900" dirty="0"/>
              <a:t>Large number of reviewers - 11 external and 1 internal (DOE Site Office) </a:t>
            </a:r>
            <a:r>
              <a:rPr lang="en-US" sz="1900" dirty="0" smtClean="0"/>
              <a:t>reviewer</a:t>
            </a:r>
          </a:p>
          <a:p>
            <a:pPr lvl="2">
              <a:lnSpc>
                <a:spcPct val="110000"/>
              </a:lnSpc>
            </a:pPr>
            <a:r>
              <a:rPr lang="en-US" sz="1900" dirty="0" smtClean="0"/>
              <a:t>Entirely virtual review via teleconference – no travel due to pandemic</a:t>
            </a:r>
          </a:p>
          <a:p>
            <a:pPr lvl="2">
              <a:lnSpc>
                <a:spcPct val="110000"/>
              </a:lnSpc>
            </a:pPr>
            <a:r>
              <a:rPr lang="en-US" sz="1900" dirty="0" smtClean="0"/>
              <a:t>Two </a:t>
            </a:r>
            <a:r>
              <a:rPr lang="en-US" sz="1900" dirty="0"/>
              <a:t>business weeks of meetings via </a:t>
            </a:r>
            <a:r>
              <a:rPr lang="en-US" sz="1900" dirty="0" smtClean="0"/>
              <a:t>teleconference (no travel allowed)</a:t>
            </a:r>
          </a:p>
          <a:p>
            <a:pPr lvl="2">
              <a:lnSpc>
                <a:spcPct val="110000"/>
              </a:lnSpc>
            </a:pPr>
            <a:r>
              <a:rPr lang="en-US" sz="1900" dirty="0" smtClean="0"/>
              <a:t>Significant front end work for this review - detailed LOI, extensive documentation on share-point, pre-recorded video tours and video recordings of the status of equipment, and recordings of personnel conducting critical work</a:t>
            </a:r>
          </a:p>
          <a:p>
            <a:pPr lvl="2">
              <a:lnSpc>
                <a:spcPct val="110000"/>
              </a:lnSpc>
            </a:pPr>
            <a:r>
              <a:rPr lang="en-US" dirty="0"/>
              <a:t>D</a:t>
            </a:r>
            <a:r>
              <a:rPr lang="en-US" dirty="0" smtClean="0"/>
              <a:t>edicated </a:t>
            </a:r>
            <a:r>
              <a:rPr lang="en-US" dirty="0"/>
              <a:t>Agenda </a:t>
            </a:r>
            <a:r>
              <a:rPr lang="en-US" dirty="0" smtClean="0"/>
              <a:t>times intended </a:t>
            </a:r>
            <a:r>
              <a:rPr lang="en-US" dirty="0"/>
              <a:t>for t</a:t>
            </a:r>
            <a:r>
              <a:rPr lang="en-US" dirty="0" smtClean="0"/>
              <a:t>eleconferences </a:t>
            </a:r>
            <a:r>
              <a:rPr lang="en-US" dirty="0"/>
              <a:t>requested by the ARR Team and follow up </a:t>
            </a:r>
            <a:r>
              <a:rPr lang="en-US" dirty="0" smtClean="0"/>
              <a:t>sessions</a:t>
            </a:r>
            <a:endParaRPr lang="en-US" sz="1900" dirty="0" smtClean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/>
              <a:t>Considerations for the MIRP ARR for Full Operations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607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0" dirty="0" smtClean="0"/>
              <a:t>FNAL 2021 ASW</a:t>
            </a:r>
            <a:endParaRPr lang="en-US" sz="32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697" y="906578"/>
            <a:ext cx="8464378" cy="5552800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 smtClean="0"/>
              <a:t>Background, cont’d. </a:t>
            </a:r>
          </a:p>
          <a:p>
            <a:pPr lvl="1">
              <a:lnSpc>
                <a:spcPct val="110000"/>
              </a:lnSpc>
            </a:pPr>
            <a:r>
              <a:rPr lang="en-US" sz="2400" dirty="0" smtClean="0"/>
              <a:t>Key finding from this review:</a:t>
            </a:r>
          </a:p>
          <a:p>
            <a:pPr lvl="2">
              <a:lnSpc>
                <a:spcPct val="110000"/>
              </a:lnSpc>
            </a:pPr>
            <a:r>
              <a:rPr lang="en-US" sz="1900" dirty="0" smtClean="0"/>
              <a:t>Post-Commissioning</a:t>
            </a:r>
            <a:r>
              <a:rPr lang="en-US" sz="1900" dirty="0"/>
              <a:t>: Conduct an in-person, boots on the ground ARR tailored to verify implementation of new and improved procedures and processes and to validate the virtual ARR process prior to transitioning into “Routine Operations.” </a:t>
            </a:r>
            <a:endParaRPr lang="en-US" sz="1900" dirty="0" smtClean="0"/>
          </a:p>
          <a:p>
            <a:pPr lvl="1">
              <a:lnSpc>
                <a:spcPct val="110000"/>
              </a:lnSpc>
            </a:pPr>
            <a:r>
              <a:rPr lang="en-US" sz="2400" dirty="0" smtClean="0"/>
              <a:t>This does not </a:t>
            </a:r>
            <a:r>
              <a:rPr lang="en-US" sz="2400" dirty="0"/>
              <a:t>address </a:t>
            </a:r>
            <a:r>
              <a:rPr lang="en-US" sz="2400" dirty="0" smtClean="0"/>
              <a:t>the </a:t>
            </a:r>
            <a:r>
              <a:rPr lang="en-US" sz="2400" dirty="0"/>
              <a:t>considerable effort by the ARR Chair and the ARR Team to “get their heads” around the mechanics of a remote </a:t>
            </a:r>
            <a:r>
              <a:rPr lang="en-US" sz="2400" dirty="0" smtClean="0"/>
              <a:t>review</a:t>
            </a:r>
            <a:endParaRPr lang="en-US" sz="2400" dirty="0"/>
          </a:p>
          <a:p>
            <a:pPr>
              <a:lnSpc>
                <a:spcPct val="110000"/>
              </a:lnSpc>
            </a:pPr>
            <a:r>
              <a:rPr lang="en-US" sz="2800" dirty="0" smtClean="0"/>
              <a:t>Considerations from this ARR:</a:t>
            </a:r>
          </a:p>
          <a:p>
            <a:pPr lvl="1">
              <a:lnSpc>
                <a:spcPct val="110000"/>
              </a:lnSpc>
            </a:pPr>
            <a:r>
              <a:rPr lang="en-US" sz="2200" dirty="0" smtClean="0"/>
              <a:t>Key addition to the ARR Plan </a:t>
            </a:r>
            <a:r>
              <a:rPr lang="en-US" sz="2200" smtClean="0"/>
              <a:t>- </a:t>
            </a:r>
            <a:r>
              <a:rPr lang="en-US" sz="2200" smtClean="0"/>
              <a:t>COVID-19 </a:t>
            </a:r>
            <a:r>
              <a:rPr lang="en-US" sz="2200" dirty="0"/>
              <a:t>Health and Safety </a:t>
            </a:r>
            <a:r>
              <a:rPr lang="en-US" sz="2200" dirty="0" smtClean="0"/>
              <a:t>Plan</a:t>
            </a:r>
          </a:p>
          <a:p>
            <a:pPr lvl="1">
              <a:lnSpc>
                <a:spcPct val="110000"/>
              </a:lnSpc>
            </a:pPr>
            <a:r>
              <a:rPr lang="en-US" sz="2200" dirty="0" smtClean="0"/>
              <a:t>Considerable IT support need and front-end verification for ARR Team remote connectivity and functionality with chosen teleconferencing tools and access to documentation and recorded video</a:t>
            </a:r>
          </a:p>
          <a:p>
            <a:pPr lvl="1">
              <a:lnSpc>
                <a:spcPct val="110000"/>
              </a:lnSpc>
            </a:pPr>
            <a:r>
              <a:rPr lang="en-US" sz="2200" dirty="0" smtClean="0"/>
              <a:t>Considerably more Admin </a:t>
            </a:r>
            <a:r>
              <a:rPr lang="en-US" sz="2200" dirty="0"/>
              <a:t>support </a:t>
            </a:r>
            <a:r>
              <a:rPr lang="en-US" sz="2200" dirty="0" smtClean="0"/>
              <a:t>needed - including Admin staff with technical competence in video teleconferencing tools</a:t>
            </a:r>
          </a:p>
          <a:p>
            <a:pPr lvl="1">
              <a:lnSpc>
                <a:spcPct val="110000"/>
              </a:lnSpc>
            </a:pPr>
            <a:r>
              <a:rPr lang="en-US" sz="2400" dirty="0"/>
              <a:t>Significant number of </a:t>
            </a:r>
            <a:r>
              <a:rPr lang="en-US" sz="2400" dirty="0" smtClean="0"/>
              <a:t>teleconference </a:t>
            </a:r>
            <a:r>
              <a:rPr lang="en-US" sz="2400" dirty="0"/>
              <a:t>sessions requested by ARR Team and as follow-up to scheduled </a:t>
            </a:r>
            <a:r>
              <a:rPr lang="en-US" sz="2400" dirty="0" smtClean="0"/>
              <a:t>presentation 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/>
              <a:t>Considerations for the MIRP ARR for Full Operations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77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0" dirty="0" smtClean="0"/>
              <a:t>FNAL 2021 ASW</a:t>
            </a:r>
            <a:endParaRPr lang="en-US" sz="32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697" y="936675"/>
            <a:ext cx="8464378" cy="5381694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400" dirty="0" smtClean="0"/>
              <a:t>Considerations from this ARR, cont’d.:</a:t>
            </a:r>
          </a:p>
          <a:p>
            <a:pPr lvl="1"/>
            <a:r>
              <a:rPr lang="en-US" dirty="0" smtClean="0"/>
              <a:t>Technology challenges</a:t>
            </a:r>
          </a:p>
          <a:p>
            <a:pPr lvl="2"/>
            <a:r>
              <a:rPr lang="en-US" dirty="0"/>
              <a:t>Establish a common video conferencing platform accessible by all reviewers and capable of handling a large number of participants</a:t>
            </a:r>
          </a:p>
          <a:p>
            <a:pPr lvl="3"/>
            <a:r>
              <a:rPr lang="en-US" sz="1800" dirty="0" smtClean="0"/>
              <a:t>Most </a:t>
            </a:r>
            <a:r>
              <a:rPr lang="en-US" sz="1800" dirty="0"/>
              <a:t>labs were still working though the selection and </a:t>
            </a:r>
            <a:r>
              <a:rPr lang="en-US" sz="1800" dirty="0" smtClean="0"/>
              <a:t>common use </a:t>
            </a:r>
            <a:r>
              <a:rPr lang="en-US" sz="1800" dirty="0"/>
              <a:t>of remote </a:t>
            </a:r>
            <a:r>
              <a:rPr lang="en-US" sz="1800" dirty="0" smtClean="0"/>
              <a:t>conferencing tools</a:t>
            </a:r>
          </a:p>
          <a:p>
            <a:pPr lvl="2"/>
            <a:r>
              <a:rPr lang="en-US" dirty="0" smtClean="0"/>
              <a:t>Use </a:t>
            </a:r>
            <a:r>
              <a:rPr lang="en-US" dirty="0"/>
              <a:t>pre-recorded video accessible in advance to reviewers</a:t>
            </a:r>
          </a:p>
          <a:p>
            <a:pPr lvl="2"/>
            <a:r>
              <a:rPr lang="en-US" dirty="0" smtClean="0"/>
              <a:t>Schedule videoconferencing events with a large number of schedule variables – BNL staff and ARR Team at work both in offices or in the field, some at home</a:t>
            </a:r>
          </a:p>
          <a:p>
            <a:pPr lvl="2"/>
            <a:r>
              <a:rPr lang="en-US" dirty="0" smtClean="0"/>
              <a:t>Determine how to use live </a:t>
            </a:r>
            <a:r>
              <a:rPr lang="en-US" dirty="0"/>
              <a:t>video </a:t>
            </a:r>
            <a:r>
              <a:rPr lang="en-US" dirty="0" smtClean="0"/>
              <a:t>interactively to address </a:t>
            </a:r>
            <a:r>
              <a:rPr lang="en-US" dirty="0"/>
              <a:t>questions from </a:t>
            </a:r>
            <a:r>
              <a:rPr lang="en-US" dirty="0" smtClean="0"/>
              <a:t>reviewers</a:t>
            </a:r>
          </a:p>
          <a:p>
            <a:pPr lvl="2"/>
            <a:r>
              <a:rPr lang="en-US" dirty="0" smtClean="0"/>
              <a:t>Overcome some </a:t>
            </a:r>
            <a:r>
              <a:rPr lang="en-US" dirty="0"/>
              <a:t>connectivity and bandwidth issues</a:t>
            </a:r>
          </a:p>
          <a:p>
            <a:pPr lvl="2"/>
            <a:r>
              <a:rPr lang="en-US" dirty="0" smtClean="0"/>
              <a:t>Quickly setup follow-up </a:t>
            </a:r>
            <a:r>
              <a:rPr lang="en-US" dirty="0"/>
              <a:t>videoconferencing sessions for Q and A subsequent to </a:t>
            </a:r>
            <a:r>
              <a:rPr lang="en-US" dirty="0" smtClean="0"/>
              <a:t>scheduled sessions</a:t>
            </a:r>
          </a:p>
          <a:p>
            <a:pPr lvl="2"/>
            <a:r>
              <a:rPr lang="en-US" dirty="0" smtClean="0"/>
              <a:t>Overcome technical issues like trying to record someone speaking through a “mask” in a high noise environment…</a:t>
            </a:r>
            <a:endParaRPr lang="en-US" dirty="0"/>
          </a:p>
          <a:p>
            <a:pPr lvl="1">
              <a:lnSpc>
                <a:spcPct val="110000"/>
              </a:lnSpc>
            </a:pPr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/>
              <a:t>Considerations for the MIRP ARR for Full Operations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71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0" dirty="0" smtClean="0"/>
              <a:t>FNAL 2021 ASW</a:t>
            </a:r>
            <a:endParaRPr lang="en-US" sz="32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697" y="983416"/>
            <a:ext cx="8464378" cy="5483920"/>
          </a:xfrm>
        </p:spPr>
        <p:txBody>
          <a:bodyPr>
            <a:normAutofit fontScale="92500" lnSpcReduction="10000"/>
          </a:bodyPr>
          <a:lstStyle/>
          <a:p>
            <a:r>
              <a:rPr lang="en-US" sz="2600" dirty="0" smtClean="0"/>
              <a:t>Based on the Post-Commissioning finding</a:t>
            </a:r>
            <a:endParaRPr lang="en-US" sz="2600" dirty="0"/>
          </a:p>
          <a:p>
            <a:pPr lvl="1"/>
            <a:r>
              <a:rPr lang="en-US" sz="2200" dirty="0" smtClean="0"/>
              <a:t>An in-person</a:t>
            </a:r>
            <a:r>
              <a:rPr lang="en-US" sz="2200" dirty="0"/>
              <a:t>, “boots on the ground” follow-up </a:t>
            </a:r>
            <a:r>
              <a:rPr lang="en-US" sz="2200" dirty="0" smtClean="0"/>
              <a:t>ARR for MIRP Program </a:t>
            </a:r>
            <a:r>
              <a:rPr lang="en-US" sz="2200" dirty="0"/>
              <a:t>Routine Operations was scheduled May 18 – 26, </a:t>
            </a:r>
            <a:r>
              <a:rPr lang="en-US" sz="2200" dirty="0" smtClean="0"/>
              <a:t>2021</a:t>
            </a:r>
          </a:p>
          <a:p>
            <a:pPr lvl="1"/>
            <a:r>
              <a:rPr lang="en-US" sz="2200" dirty="0" smtClean="0"/>
              <a:t>Smaller number of reviewers (</a:t>
            </a:r>
            <a:r>
              <a:rPr lang="en-US" sz="2200" dirty="0"/>
              <a:t>6</a:t>
            </a:r>
            <a:r>
              <a:rPr lang="en-US" sz="2200" dirty="0" smtClean="0"/>
              <a:t> external, 2 internal)</a:t>
            </a:r>
          </a:p>
          <a:p>
            <a:pPr lvl="1"/>
            <a:r>
              <a:rPr lang="en-US" sz="2200" dirty="0" smtClean="0"/>
              <a:t>Goal was to determine effectiveness for BNL actions to meet Findings (but skipped NO key LOI for a complete ARR), focus </a:t>
            </a:r>
            <a:r>
              <a:rPr lang="en-US" sz="2200" dirty="0"/>
              <a:t>on </a:t>
            </a:r>
            <a:endParaRPr lang="en-US" sz="2200" dirty="0" smtClean="0"/>
          </a:p>
          <a:p>
            <a:pPr lvl="2"/>
            <a:r>
              <a:rPr lang="en-US" sz="1900" dirty="0" smtClean="0"/>
              <a:t>Physical verification of presence and functionality of Credited Controls </a:t>
            </a:r>
          </a:p>
          <a:p>
            <a:pPr lvl="2"/>
            <a:r>
              <a:rPr lang="en-US" sz="1900" dirty="0" smtClean="0"/>
              <a:t>BNL implementation </a:t>
            </a:r>
            <a:r>
              <a:rPr lang="en-US" sz="1900" dirty="0"/>
              <a:t>of new and improved procedures and </a:t>
            </a:r>
            <a:r>
              <a:rPr lang="en-US" sz="1900" dirty="0" smtClean="0"/>
              <a:t>processes from June 2020 ARR, </a:t>
            </a:r>
          </a:p>
          <a:p>
            <a:pPr lvl="2"/>
            <a:r>
              <a:rPr lang="en-US" sz="1900" dirty="0" smtClean="0"/>
              <a:t>Integration of lessons-learned during commissioning to operations plans and procedures before transitioning to </a:t>
            </a:r>
            <a:r>
              <a:rPr lang="en-US" sz="1900" dirty="0"/>
              <a:t>“Routine Operations.” </a:t>
            </a:r>
            <a:endParaRPr lang="en-US" sz="1900" dirty="0" smtClean="0"/>
          </a:p>
          <a:p>
            <a:r>
              <a:rPr lang="en-US" sz="2600" dirty="0" smtClean="0"/>
              <a:t>ARR </a:t>
            </a:r>
            <a:r>
              <a:rPr lang="en-US" sz="2600" dirty="0"/>
              <a:t>for Routine Operations</a:t>
            </a:r>
          </a:p>
          <a:p>
            <a:pPr lvl="1"/>
            <a:r>
              <a:rPr lang="en-US" sz="2200" dirty="0"/>
              <a:t>BNL ARR Lead and ARR Team determined that a hybrid review seemed to be the best </a:t>
            </a:r>
            <a:r>
              <a:rPr lang="en-US" sz="2200" dirty="0" smtClean="0"/>
              <a:t>approach</a:t>
            </a:r>
          </a:p>
          <a:p>
            <a:pPr lvl="1"/>
            <a:r>
              <a:rPr lang="en-US" sz="2200" dirty="0" smtClean="0"/>
              <a:t>All hands participated in teleconference sessions and subset travelled to BNL</a:t>
            </a:r>
          </a:p>
          <a:p>
            <a:pPr lvl="2"/>
            <a:r>
              <a:rPr lang="en-US" sz="1900" dirty="0" smtClean="0"/>
              <a:t>Limitations </a:t>
            </a:r>
            <a:r>
              <a:rPr lang="en-US" sz="1900" dirty="0"/>
              <a:t>in vaccine </a:t>
            </a:r>
            <a:r>
              <a:rPr lang="en-US" sz="1900" dirty="0" smtClean="0"/>
              <a:t>availability</a:t>
            </a:r>
          </a:p>
          <a:p>
            <a:pPr lvl="2"/>
            <a:r>
              <a:rPr lang="en-US" dirty="0" smtClean="0"/>
              <a:t>Not all team members were approved for travel by their home institutions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/>
              <a:t>Considerations for the MIRP ARR for Full Operations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97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0" dirty="0" smtClean="0"/>
              <a:t>FNAL 2021 ASW</a:t>
            </a:r>
            <a:endParaRPr lang="en-US" sz="32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697" y="876693"/>
            <a:ext cx="8464378" cy="5731497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en-US" sz="2600" dirty="0"/>
              <a:t>ARR for Routine </a:t>
            </a:r>
            <a:r>
              <a:rPr lang="en-US" sz="2600" dirty="0" smtClean="0"/>
              <a:t>Operations, cont’d.</a:t>
            </a:r>
          </a:p>
          <a:p>
            <a:pPr lvl="1"/>
            <a:r>
              <a:rPr lang="en-US" sz="2200" dirty="0"/>
              <a:t>ARR Plan developed with </a:t>
            </a:r>
            <a:r>
              <a:rPr lang="en-US" sz="2200" dirty="0" smtClean="0"/>
              <a:t>LOIs (standard process)</a:t>
            </a:r>
            <a:endParaRPr lang="en-US" sz="2200" dirty="0"/>
          </a:p>
          <a:p>
            <a:pPr lvl="1"/>
            <a:r>
              <a:rPr lang="en-US" sz="2200" dirty="0" smtClean="0"/>
              <a:t>First week May 18 - 21 consisted of (4 days) afternoon videoconference presentations on ARR focus areas, all team members participating</a:t>
            </a:r>
          </a:p>
          <a:p>
            <a:pPr lvl="1"/>
            <a:r>
              <a:rPr lang="en-US" dirty="0" smtClean="0"/>
              <a:t>Followed by May 24-26 (2.5 days) two days of boots-on-the ground walk-down of equipment, installations, one-on-one discussions with operators and technicians plus half-day close out</a:t>
            </a:r>
          </a:p>
          <a:p>
            <a:pPr lvl="2"/>
            <a:r>
              <a:rPr lang="en-US" sz="1900" dirty="0"/>
              <a:t>Off-site ARR reviewers participated in on-site team discussions regarding in-the-field observations</a:t>
            </a:r>
          </a:p>
          <a:p>
            <a:pPr lvl="2"/>
            <a:r>
              <a:rPr lang="en-US" sz="1900" dirty="0" smtClean="0"/>
              <a:t>Close out was a teleconference, covered all the activities for ARR for Routine Operations, and included off-site </a:t>
            </a:r>
            <a:r>
              <a:rPr lang="en-US" sz="1900" dirty="0"/>
              <a:t>ARR reviewers </a:t>
            </a:r>
            <a:r>
              <a:rPr lang="en-US" sz="1900" dirty="0" smtClean="0"/>
              <a:t>who presented </a:t>
            </a:r>
            <a:r>
              <a:rPr lang="en-US" sz="1900" dirty="0"/>
              <a:t>during the closeout</a:t>
            </a:r>
            <a:endParaRPr lang="en-US" sz="1900" dirty="0" smtClean="0"/>
          </a:p>
          <a:p>
            <a:pPr>
              <a:lnSpc>
                <a:spcPct val="110000"/>
              </a:lnSpc>
            </a:pPr>
            <a:r>
              <a:rPr lang="en-US" sz="2600" dirty="0"/>
              <a:t>Considerations from </a:t>
            </a:r>
            <a:r>
              <a:rPr lang="en-US" sz="2600" dirty="0" smtClean="0"/>
              <a:t>the ARR for Full Operations</a:t>
            </a:r>
          </a:p>
          <a:p>
            <a:pPr lvl="1"/>
            <a:r>
              <a:rPr lang="en-US" sz="2200" dirty="0"/>
              <a:t>Timing: while planning for the Routine Operations ARR began in October </a:t>
            </a:r>
            <a:r>
              <a:rPr lang="en-US" sz="2200" dirty="0" smtClean="0"/>
              <a:t>2020 for an “end </a:t>
            </a:r>
            <a:r>
              <a:rPr lang="en-US" sz="2200" dirty="0"/>
              <a:t>of the </a:t>
            </a:r>
            <a:r>
              <a:rPr lang="en-US" sz="2200" dirty="0" smtClean="0"/>
              <a:t>year” ARR </a:t>
            </a:r>
            <a:r>
              <a:rPr lang="en-US" sz="2200" dirty="0"/>
              <a:t>but pandemic conditions and travel restrictions prevented </a:t>
            </a:r>
            <a:r>
              <a:rPr lang="en-US" sz="2200" dirty="0" smtClean="0"/>
              <a:t>travel</a:t>
            </a:r>
          </a:p>
          <a:p>
            <a:pPr lvl="1"/>
            <a:r>
              <a:rPr lang="en-US" sz="2200" dirty="0" smtClean="0"/>
              <a:t> </a:t>
            </a:r>
            <a:r>
              <a:rPr lang="en-US" sz="2200" dirty="0"/>
              <a:t>The schedule shifted at least twice over a half a </a:t>
            </a:r>
            <a:r>
              <a:rPr lang="en-US" sz="2200" dirty="0" smtClean="0"/>
              <a:t>year before it landed on May 2021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/>
              <a:t>Considerations for the MIRP ARR for Full Operations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08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FNAL 2021 ASW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/>
              <a:t>Considerations from the ARR for Full </a:t>
            </a:r>
            <a:r>
              <a:rPr lang="en-US" sz="2400" dirty="0" smtClean="0"/>
              <a:t>Operations, cont’d.</a:t>
            </a:r>
            <a:endParaRPr lang="en-US" sz="2400" dirty="0"/>
          </a:p>
          <a:p>
            <a:pPr lvl="1"/>
            <a:r>
              <a:rPr lang="en-US" dirty="0" smtClean="0"/>
              <a:t>In addition to the considerations identified from the June </a:t>
            </a:r>
            <a:r>
              <a:rPr lang="en-US" dirty="0"/>
              <a:t>15 ARR </a:t>
            </a:r>
            <a:r>
              <a:rPr lang="en-US" dirty="0" smtClean="0"/>
              <a:t>there were additional considerations for the </a:t>
            </a:r>
            <a:r>
              <a:rPr lang="en-US" dirty="0"/>
              <a:t>boots-on-the-ground staff to meet BNL COVID-19 Plan </a:t>
            </a:r>
            <a:r>
              <a:rPr lang="en-US" dirty="0" smtClean="0"/>
              <a:t>requirements</a:t>
            </a:r>
          </a:p>
          <a:p>
            <a:pPr lvl="2"/>
            <a:r>
              <a:rPr lang="en-US" dirty="0" smtClean="0"/>
              <a:t>Not </a:t>
            </a:r>
            <a:r>
              <a:rPr lang="en-US" dirty="0"/>
              <a:t>all </a:t>
            </a:r>
            <a:r>
              <a:rPr lang="en-US" dirty="0" smtClean="0"/>
              <a:t>ARR Team could be </a:t>
            </a:r>
            <a:r>
              <a:rPr lang="en-US" dirty="0"/>
              <a:t>scheduled </a:t>
            </a:r>
            <a:r>
              <a:rPr lang="en-US" dirty="0" smtClean="0"/>
              <a:t>on-site </a:t>
            </a:r>
            <a:r>
              <a:rPr lang="en-US" dirty="0"/>
              <a:t>during the </a:t>
            </a:r>
            <a:r>
              <a:rPr lang="en-US" dirty="0" smtClean="0"/>
              <a:t>boots-on-the-ground phase</a:t>
            </a:r>
          </a:p>
          <a:p>
            <a:pPr lvl="2"/>
            <a:r>
              <a:rPr lang="en-US" dirty="0" smtClean="0"/>
              <a:t>Not all reviewers gathered at BNL could occupy certain rooms or spaces at the same time during a discussion or demonstrations – sometimes events had to be repeated and this took additional time in the field</a:t>
            </a:r>
          </a:p>
          <a:p>
            <a:pPr lvl="2"/>
            <a:r>
              <a:rPr lang="en-US" dirty="0" smtClean="0"/>
              <a:t>Large conference room with </a:t>
            </a:r>
            <a:r>
              <a:rPr lang="en-US" dirty="0"/>
              <a:t>setup for physical </a:t>
            </a:r>
            <a:r>
              <a:rPr lang="en-US" dirty="0" smtClean="0"/>
              <a:t>distancing to allow for follow-up interviews</a:t>
            </a:r>
          </a:p>
          <a:p>
            <a:pPr lvl="2"/>
            <a:r>
              <a:rPr lang="en-US" dirty="0" smtClean="0"/>
              <a:t>Follow-up interviews were a combination of in-person and teleconferenced events, so admin support was needed-on-the-fly to set up meetings</a:t>
            </a:r>
            <a:endParaRPr lang="en-US" dirty="0"/>
          </a:p>
          <a:p>
            <a:pPr lvl="2"/>
            <a:r>
              <a:rPr lang="en-US" dirty="0"/>
              <a:t>A</a:t>
            </a:r>
            <a:r>
              <a:rPr lang="en-US" dirty="0" smtClean="0"/>
              <a:t>dmin support had to be technically competent with teleconferencing tools for setup and troubleshooting</a:t>
            </a:r>
          </a:p>
          <a:p>
            <a:pPr lvl="2"/>
            <a:r>
              <a:rPr lang="en-US" dirty="0" smtClean="0"/>
              <a:t>Admin support and recordkeeping during ARR Team discussions reduced paper handling to a manageable “pandemic” levels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/>
              <a:t>Considerations for the MIRP ARR for Full Operations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236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9" y="853482"/>
            <a:ext cx="8464378" cy="561385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Summary</a:t>
            </a:r>
          </a:p>
          <a:p>
            <a:pPr lvl="1"/>
            <a:r>
              <a:rPr lang="en-US" dirty="0" smtClean="0"/>
              <a:t>ARR is a structured review based on ARR </a:t>
            </a:r>
            <a:r>
              <a:rPr lang="en-US" dirty="0"/>
              <a:t>Plan, including LOI, that </a:t>
            </a:r>
            <a:r>
              <a:rPr lang="en-US" dirty="0" smtClean="0"/>
              <a:t>incorporates </a:t>
            </a:r>
            <a:r>
              <a:rPr lang="en-US" dirty="0"/>
              <a:t>a performance based </a:t>
            </a:r>
            <a:r>
              <a:rPr lang="en-US" dirty="0" smtClean="0"/>
              <a:t>approach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standard preparation activities for an ARR are all still essential and </a:t>
            </a:r>
            <a:r>
              <a:rPr lang="en-US" dirty="0" smtClean="0"/>
              <a:t>in-play; there are no steps you can skip </a:t>
            </a:r>
          </a:p>
          <a:p>
            <a:pPr lvl="1"/>
            <a:r>
              <a:rPr lang="en-US" dirty="0"/>
              <a:t>The logistics for a virtual (or a hybrid review) are no less complicated; in many case more complicated and resource intensive</a:t>
            </a:r>
          </a:p>
          <a:p>
            <a:pPr lvl="1"/>
            <a:r>
              <a:rPr lang="en-US" dirty="0" smtClean="0"/>
              <a:t>The ARR Team at BNL had substantial resources from intensive BNL preparation</a:t>
            </a:r>
            <a:endParaRPr lang="en-US" dirty="0"/>
          </a:p>
          <a:p>
            <a:pPr lvl="1"/>
            <a:r>
              <a:rPr lang="en-US" dirty="0" smtClean="0"/>
              <a:t>This seasoned ARR Team from the June 15 review determined that boots-on-the-ground verification review was a essential element for a performance-based ARR</a:t>
            </a:r>
          </a:p>
          <a:p>
            <a:pPr lvl="2"/>
            <a:r>
              <a:rPr lang="en-US" sz="1900" dirty="0" smtClean="0"/>
              <a:t>Some people you have to talk with face-to-face, </a:t>
            </a:r>
          </a:p>
          <a:p>
            <a:pPr lvl="2"/>
            <a:r>
              <a:rPr lang="en-US" sz="1900" dirty="0" smtClean="0"/>
              <a:t>Some things you have to physically observe to fully understand in context</a:t>
            </a:r>
          </a:p>
          <a:p>
            <a:pPr lvl="2"/>
            <a:r>
              <a:rPr lang="en-US" sz="1900" dirty="0"/>
              <a:t>some hardware you have to touch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/>
              <a:t>Considerations for the MIRP ARR for Full Operations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FNAL 2021 ASW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90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JLab Colors">
      <a:dk1>
        <a:srgbClr val="000000"/>
      </a:dk1>
      <a:lt1>
        <a:srgbClr val="FFFFFF"/>
      </a:lt1>
      <a:dk2>
        <a:srgbClr val="5E5E5E"/>
      </a:dk2>
      <a:lt2>
        <a:srgbClr val="EAEAEA"/>
      </a:lt2>
      <a:accent1>
        <a:srgbClr val="BE1D1D"/>
      </a:accent1>
      <a:accent2>
        <a:srgbClr val="D5D5D5"/>
      </a:accent2>
      <a:accent3>
        <a:srgbClr val="C0C0C0"/>
      </a:accent3>
      <a:accent4>
        <a:srgbClr val="A9A9A9"/>
      </a:accent4>
      <a:accent5>
        <a:srgbClr val="929292"/>
      </a:accent5>
      <a:accent6>
        <a:srgbClr val="919191"/>
      </a:accent6>
      <a:hlink>
        <a:srgbClr val="941100"/>
      </a:hlink>
      <a:folHlink>
        <a:srgbClr val="C81B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LabStandardPPTTemplate" id="{A76DDB89-9485-FD4D-98A9-DF1C06249F3D}" vid="{808B238C-84FF-B441-8654-84F07F73F6B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JLabPowerPointMain</Template>
  <TotalTime>15362</TotalTime>
  <Words>1277</Words>
  <Application>Microsoft Office PowerPoint</Application>
  <PresentationFormat>On-screen Show (4:3)</PresentationFormat>
  <Paragraphs>113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.PingFangSC-Regular</vt:lpstr>
      <vt:lpstr>Arial</vt:lpstr>
      <vt:lpstr>Calibri</vt:lpstr>
      <vt:lpstr>ff-meta-serif-web-pro</vt:lpstr>
      <vt:lpstr>PingFangSC-Regular</vt:lpstr>
      <vt:lpstr>Office Theme</vt:lpstr>
      <vt:lpstr>ASW 2021, Plenary Session, Conducting Effective Remote Reviews and Assessments, JLab Perspective</vt:lpstr>
      <vt:lpstr>FNAL 2021 ASW</vt:lpstr>
      <vt:lpstr>FNAL 2021 ASW</vt:lpstr>
      <vt:lpstr>FNAL 2021 ASW</vt:lpstr>
      <vt:lpstr>FNAL 2021 ASW</vt:lpstr>
      <vt:lpstr>FNAL 2021 ASW</vt:lpstr>
      <vt:lpstr>FNAL 2021 ASW</vt:lpstr>
      <vt:lpstr>FNAL 2021 ASW</vt:lpstr>
      <vt:lpstr>FNAL 2021 ASW</vt:lpstr>
      <vt:lpstr>FNAL 2021 ASW</vt:lpstr>
    </vt:vector>
  </TitlesOfParts>
  <Company>JLAB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Hall A Installation – SAD 2020</dc:title>
  <dc:creator>Jessie Butler</dc:creator>
  <cp:lastModifiedBy>Bob May</cp:lastModifiedBy>
  <cp:revision>286</cp:revision>
  <dcterms:created xsi:type="dcterms:W3CDTF">2020-02-27T15:20:59Z</dcterms:created>
  <dcterms:modified xsi:type="dcterms:W3CDTF">2021-10-04T19:28:01Z</dcterms:modified>
</cp:coreProperties>
</file>