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6" r:id="rId2"/>
    <p:sldId id="306" r:id="rId3"/>
    <p:sldId id="379" r:id="rId4"/>
    <p:sldId id="380" r:id="rId5"/>
    <p:sldId id="381" r:id="rId6"/>
    <p:sldId id="382" r:id="rId7"/>
    <p:sldId id="383" r:id="rId8"/>
    <p:sldId id="384" r:id="rId9"/>
    <p:sldId id="385" r:id="rId10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" userDrawn="1">
          <p15:clr>
            <a:srgbClr val="A4A3A4"/>
          </p15:clr>
        </p15:guide>
        <p15:guide id="2" orient="horz" pos="1776" userDrawn="1">
          <p15:clr>
            <a:srgbClr val="A4A3A4"/>
          </p15:clr>
        </p15:guide>
        <p15:guide id="3" orient="horz" pos="4128" userDrawn="1">
          <p15:clr>
            <a:srgbClr val="A4A3A4"/>
          </p15:clr>
        </p15:guide>
        <p15:guide id="4" orient="horz" pos="3984">
          <p15:clr>
            <a:srgbClr val="A4A3A4"/>
          </p15:clr>
        </p15:guide>
        <p15:guide id="5" orient="horz" pos="1584" userDrawn="1">
          <p15:clr>
            <a:srgbClr val="A4A3A4"/>
          </p15:clr>
        </p15:guide>
        <p15:guide id="6" orient="horz" pos="2688">
          <p15:clr>
            <a:srgbClr val="A4A3A4"/>
          </p15:clr>
        </p15:guide>
        <p15:guide id="7" orient="horz" pos="4183">
          <p15:clr>
            <a:srgbClr val="A4A3A4"/>
          </p15:clr>
        </p15:guide>
        <p15:guide id="8" orient="horz" pos="1200" userDrawn="1">
          <p15:clr>
            <a:srgbClr val="A4A3A4"/>
          </p15:clr>
        </p15:guide>
        <p15:guide id="9" orient="horz" pos="3024" userDrawn="1">
          <p15:clr>
            <a:srgbClr val="A4A3A4"/>
          </p15:clr>
        </p15:guide>
        <p15:guide id="10" pos="3456" userDrawn="1">
          <p15:clr>
            <a:srgbClr val="A4A3A4"/>
          </p15:clr>
        </p15:guide>
        <p15:guide id="12" pos="5396">
          <p15:clr>
            <a:srgbClr val="A4A3A4"/>
          </p15:clr>
        </p15:guide>
        <p15:guide id="13" pos="384" userDrawn="1">
          <p15:clr>
            <a:srgbClr val="A4A3A4"/>
          </p15:clr>
        </p15:guide>
        <p15:guide id="14" pos="3792" userDrawn="1">
          <p15:clr>
            <a:srgbClr val="A4A3A4"/>
          </p15:clr>
        </p15:guide>
        <p15:guide id="15" pos="3648" userDrawn="1">
          <p15:clr>
            <a:srgbClr val="A4A3A4"/>
          </p15:clr>
        </p15:guide>
        <p15:guide id="16" pos="2880" userDrawn="1">
          <p15:clr>
            <a:srgbClr val="A4A3A4"/>
          </p15:clr>
        </p15:guide>
        <p15:guide id="17" pos="5472">
          <p15:clr>
            <a:srgbClr val="A4A3A4"/>
          </p15:clr>
        </p15:guide>
        <p15:guide id="18" pos="40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E32"/>
    <a:srgbClr val="5B8F22"/>
    <a:srgbClr val="D2C295"/>
    <a:srgbClr val="FFFFFF"/>
    <a:srgbClr val="C75B12"/>
    <a:srgbClr val="E17000"/>
    <a:srgbClr val="A79E70"/>
    <a:srgbClr val="4D4F53"/>
    <a:srgbClr val="0099CC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86" autoAdjust="0"/>
    <p:restoredTop sz="94660"/>
  </p:normalViewPr>
  <p:slideViewPr>
    <p:cSldViewPr snapToObjects="1" showGuides="1">
      <p:cViewPr varScale="1">
        <p:scale>
          <a:sx n="156" d="100"/>
          <a:sy n="156" d="100"/>
        </p:scale>
        <p:origin x="2616" y="184"/>
      </p:cViewPr>
      <p:guideLst>
        <p:guide orient="horz" pos="336"/>
        <p:guide orient="horz" pos="1776"/>
        <p:guide orient="horz" pos="4128"/>
        <p:guide orient="horz" pos="3984"/>
        <p:guide orient="horz" pos="1584"/>
        <p:guide orient="horz" pos="2688"/>
        <p:guide orient="horz" pos="4183"/>
        <p:guide orient="horz" pos="1200"/>
        <p:guide orient="horz" pos="3024"/>
        <p:guide pos="3456"/>
        <p:guide pos="5396"/>
        <p:guide pos="384"/>
        <p:guide pos="3792"/>
        <p:guide pos="3648"/>
        <p:guide pos="2880"/>
        <p:guide pos="5472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Objects="1" showGuides="1">
      <p:cViewPr varScale="1">
        <p:scale>
          <a:sx n="85" d="100"/>
          <a:sy n="85" d="100"/>
        </p:scale>
        <p:origin x="-313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BF33E-D9A7-42CC-B598-9AD8356CBB5A}" type="datetimeFigureOut">
              <a:rPr lang="en-US" smtClean="0"/>
              <a:pPr/>
              <a:t>10/1/21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AAB5D-0CC4-45A8-B4B6-0B8B738A4E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1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10/1/21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383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152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1830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60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6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58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125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96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8434" y="6196867"/>
            <a:ext cx="2275566" cy="6611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4019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646170"/>
            <a:ext cx="7989887" cy="218770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42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500"/>
            <a:ext cx="9158400" cy="68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 b="0"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buSzPct val="120000"/>
              <a:defRPr/>
            </a:lvl2pPr>
            <a:lvl3pPr>
              <a:buClr>
                <a:srgbClr val="981E32"/>
              </a:buClr>
              <a:buSzPct val="120000"/>
              <a:defRPr/>
            </a:lvl3pPr>
            <a:lvl4pPr>
              <a:buClr>
                <a:srgbClr val="981E32"/>
              </a:buClr>
              <a:buSzPct val="120000"/>
              <a:defRPr/>
            </a:lvl4pPr>
            <a:lvl5pPr>
              <a:buClr>
                <a:srgbClr val="981E32"/>
              </a:buClr>
              <a:buSzPct val="12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" y="934933"/>
            <a:ext cx="8685251" cy="20269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>
            <a:lvl2pPr>
              <a:buSzPct val="120000"/>
              <a:defRPr/>
            </a:lvl2pPr>
            <a:lvl3pPr>
              <a:buSzPct val="120000"/>
              <a:defRPr/>
            </a:lvl3pPr>
            <a:lvl4pPr>
              <a:buSzPct val="120000"/>
              <a:defRPr/>
            </a:lvl4pPr>
            <a:lvl5pPr>
              <a:buSzPct val="120000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r>
              <a:rPr lang="en-CA" dirty="0"/>
              <a:t>***INSTRUCTIONS ON HOW TO APPLY IMAGE MASKING TO SLIDE LAYOUT***</a:t>
            </a:r>
            <a:br>
              <a:rPr lang="en-CA" dirty="0"/>
            </a:br>
            <a:r>
              <a:rPr lang="en-CA" dirty="0"/>
              <a:t>STEP 1: Click icon to insert image</a:t>
            </a:r>
            <a:br>
              <a:rPr lang="en-CA" dirty="0"/>
            </a:br>
            <a:r>
              <a:rPr lang="en-CA" dirty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769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0" r:id="rId2"/>
    <p:sldLayoutId id="2147483674" r:id="rId3"/>
    <p:sldLayoutId id="2147483671" r:id="rId4"/>
    <p:sldLayoutId id="2147483672" r:id="rId5"/>
    <p:sldLayoutId id="2147483673" r:id="rId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8008937" cy="1199356"/>
          </a:xfrm>
        </p:spPr>
        <p:txBody>
          <a:bodyPr/>
          <a:lstStyle/>
          <a:p>
            <a:pPr algn="l"/>
            <a:r>
              <a:rPr lang="en-CA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good, the bad and the ugly of onsite and virtual reviews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09600" y="4724400"/>
            <a:ext cx="7827961" cy="1109472"/>
          </a:xfrm>
        </p:spPr>
        <p:txBody>
          <a:bodyPr/>
          <a:lstStyle/>
          <a:p>
            <a:r>
              <a:rPr lang="en-CA" sz="2000" dirty="0"/>
              <a:t>John Seabury</a:t>
            </a:r>
          </a:p>
          <a:p>
            <a:r>
              <a:rPr lang="en-CA" sz="2000" dirty="0"/>
              <a:t>Senior Technical Advisor, Accelerator Directorate</a:t>
            </a:r>
          </a:p>
          <a:p>
            <a:r>
              <a:rPr lang="en-CA" sz="2000" dirty="0"/>
              <a:t>5 October 2021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2782888"/>
            <a:ext cx="8458200" cy="635889"/>
          </a:xfrm>
        </p:spPr>
        <p:txBody>
          <a:bodyPr/>
          <a:lstStyle/>
          <a:p>
            <a:endParaRPr lang="en-CA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724102" y="665850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7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Background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42900" y="1102297"/>
            <a:ext cx="8458200" cy="562661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itchFamily="34" charset="0"/>
              <a:buNone/>
              <a:defRPr sz="24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81E32"/>
              </a:buClr>
              <a:buSzPct val="12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905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20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77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/>
              <a:t>1999-2011 – Senior ES&amp;H Professional/Manager, Lawrence Berkeley National Laboratory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/>
              <a:t>2011-2021 – ESH&amp;Q Manager, SLAC National Accelerator Laboratory</a:t>
            </a:r>
          </a:p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/>
              <a:t>2022 and beyond – Retired but available…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/>
              <a:t>Have participated in dozens of O 413.3B and O 420.2B/C reviews, both as reviewer and presenter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dirty="0"/>
              <a:t>A “review” has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</a:pPr>
            <a:r>
              <a:rPr lang="en-US" sz="2000" dirty="0"/>
              <a:t>Charge with questions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</a:pPr>
            <a:r>
              <a:rPr lang="en-US" sz="2000" dirty="0"/>
              <a:t>Defined set of reviewers and a chair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</a:pPr>
            <a:r>
              <a:rPr lang="en-US" sz="2000" dirty="0"/>
              <a:t>Written response to the charge questions (observations, findings, recommendations)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</a:pPr>
            <a:r>
              <a:rPr lang="en-US" sz="2000" dirty="0" err="1"/>
              <a:t>Followup</a:t>
            </a:r>
            <a:r>
              <a:rPr lang="en-US" sz="2000" dirty="0"/>
              <a:t> on previous recommendations at subsequent reviews</a:t>
            </a:r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en-US" sz="2200" b="1" i="1" dirty="0">
                <a:solidFill>
                  <a:srgbClr val="002060"/>
                </a:solidFill>
              </a:rPr>
              <a:t>My comments today reflect my perspective as participant in (reviewer, presenter) and organizer of in-person reviews, and as participant in (but not organizer of) virtual reviews.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</a:pPr>
            <a:endParaRPr lang="en-US" sz="2200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Analysis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90439" y="1370369"/>
            <a:ext cx="8458200" cy="2055318"/>
          </a:xfrm>
          <a:prstGeom prst="rect">
            <a:avLst/>
          </a:prstGeom>
        </p:spPr>
        <p:txBody>
          <a:bodyPr vert="horz" lIns="0" tIns="0" rIns="0" bIns="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itchFamily="34" charset="0"/>
              <a:buNone/>
              <a:defRPr sz="24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81E32"/>
              </a:buClr>
              <a:buSzPct val="12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905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20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77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/>
              <a:t>Since this talk is about virtual reviews, I focused on the time period 2018-2021 (~2 years BCE (Before Covid Era) and ~2 years AD (After Domination by Zoom)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25 reviews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ARRs have been phased and generally 3-5 days each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F135F97-A565-F442-A1F4-282491D6D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105172"/>
              </p:ext>
            </p:extLst>
          </p:nvPr>
        </p:nvGraphicFramePr>
        <p:xfrm>
          <a:off x="485689" y="3439409"/>
          <a:ext cx="82677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>
                  <a:extLst>
                    <a:ext uri="{9D8B030D-6E8A-4147-A177-3AD203B41FA5}">
                      <a16:colId xmlns:a16="http://schemas.microsoft.com/office/drawing/2014/main" val="103694479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9662631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52228714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53961394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565569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 of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Reviewer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In-person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Virtual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665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Critical Decision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88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999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388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Instrument/Subsystem Readiness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402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Accelerator Readiness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261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441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611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In-Person Meetings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42900" y="1295400"/>
            <a:ext cx="8458200" cy="39269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itchFamily="34" charset="0"/>
              <a:buNone/>
              <a:defRPr sz="24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81E32"/>
              </a:buClr>
              <a:buSzPct val="12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905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20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77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/>
              <a:t>Pros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Allow you to meet face-to-face with peers (reviewers, site representatives)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Get/deliver lots of contextual information informally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Allow reviewers to ”touch” the machine they are reviewing and meet others that might not make formal presentations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Gets reviewers away from home site and associated distractions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5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42900" y="163232"/>
            <a:ext cx="8103570" cy="753033"/>
          </a:xfrm>
        </p:spPr>
        <p:txBody>
          <a:bodyPr/>
          <a:lstStyle/>
          <a:p>
            <a:r>
              <a:rPr lang="en-CA" dirty="0"/>
              <a:t>In-Person Meetings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42900" y="1351248"/>
            <a:ext cx="8458200" cy="4155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itchFamily="34" charset="0"/>
              <a:buNone/>
              <a:defRPr sz="24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81E32"/>
              </a:buClr>
              <a:buSzPct val="12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905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20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77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/>
              <a:t>Cons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At least for California-based folks, generally involve a day’s travel on each end of a review</a:t>
            </a:r>
          </a:p>
          <a:p>
            <a:pPr marL="1033463" lvl="2" indent="-342900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Weather can be an unpredictable factor</a:t>
            </a:r>
          </a:p>
          <a:p>
            <a:pPr marL="1033463" lvl="2" indent="-342900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Jet lag is also an issue with some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More expensive to put on in-person (travel, per diem, local support)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Logistics tend to require administrative support on the host side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305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Virtual Meetings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42900" y="1295400"/>
            <a:ext cx="8458200" cy="5215955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itchFamily="34" charset="0"/>
              <a:buNone/>
              <a:defRPr sz="24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81E32"/>
              </a:buClr>
              <a:buSzPct val="12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905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20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77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/>
              <a:t>Pros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Logistics can be much simpler</a:t>
            </a:r>
          </a:p>
          <a:p>
            <a:pPr marL="1033463" lvl="2" indent="-342900">
              <a:lnSpc>
                <a:spcPct val="90000"/>
              </a:lnSpc>
              <a:spcBef>
                <a:spcPts val="600"/>
              </a:spcBef>
            </a:pPr>
            <a:r>
              <a:rPr lang="en-US" sz="2200" dirty="0"/>
              <a:t>No travel, no food, no meeting rooms, etc.</a:t>
            </a:r>
          </a:p>
          <a:p>
            <a:pPr marL="1033463" lvl="2" indent="-342900">
              <a:lnSpc>
                <a:spcPct val="90000"/>
              </a:lnSpc>
              <a:spcBef>
                <a:spcPts val="600"/>
              </a:spcBef>
            </a:pPr>
            <a:r>
              <a:rPr lang="en-US" sz="2200" dirty="0"/>
              <a:t>IT support is different - by now almost everyone is a Zoom “expert”. This was most definitely not the case earlier in the COVID era, but seems to be now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As a reviewer, can multi-task easily to save time</a:t>
            </a:r>
          </a:p>
          <a:p>
            <a:pPr marL="1033463" lvl="2" indent="-342900">
              <a:lnSpc>
                <a:spcPct val="90000"/>
              </a:lnSpc>
              <a:spcBef>
                <a:spcPts val="600"/>
              </a:spcBef>
            </a:pPr>
            <a:r>
              <a:rPr lang="en-US" sz="2200" dirty="0"/>
              <a:t>Watch presentations while working simultaneously on Google Docs report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Enable a broader range of participants</a:t>
            </a:r>
          </a:p>
          <a:p>
            <a:pPr marL="1033463" lvl="2" indent="-342900">
              <a:lnSpc>
                <a:spcPct val="90000"/>
              </a:lnSpc>
              <a:spcBef>
                <a:spcPts val="600"/>
              </a:spcBef>
            </a:pPr>
            <a:r>
              <a:rPr lang="en-US" sz="2200" dirty="0"/>
              <a:t>We have been able to enlist European reviewers that we would not (for travel reasons) otherwise been able to access.</a:t>
            </a:r>
          </a:p>
          <a:p>
            <a:pPr marL="1033463" lvl="2" indent="-342900">
              <a:lnSpc>
                <a:spcPct val="90000"/>
              </a:lnSpc>
              <a:spcBef>
                <a:spcPts val="600"/>
              </a:spcBef>
            </a:pPr>
            <a:r>
              <a:rPr lang="en-US" sz="2200" dirty="0"/>
              <a:t>We also held a design review with a European vendor and were able to talk directly to their system experts, who would not have necessarily attended a local meeting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endParaRPr lang="en-US" sz="2400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06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Virtual Meetings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342900" y="1243239"/>
            <a:ext cx="8458200" cy="53747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itchFamily="34" charset="0"/>
              <a:buNone/>
              <a:defRPr sz="24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81E32"/>
              </a:buClr>
              <a:buSzPct val="12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905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20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77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dirty="0"/>
              <a:t>Cons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From a reviewer standpoint, if you are not already very familiar with the machine under review then without “hands on” it is difficult to internalize just what you’re talking about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600" dirty="0"/>
              <a:t>You don’t have the informal connections across which so much information is transmitted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The ARR team has no less obligation to prepare, it’s simply the </a:t>
            </a:r>
            <a:r>
              <a:rPr lang="en-US" sz="2400" u="sng" dirty="0"/>
              <a:t>onsite</a:t>
            </a:r>
            <a:r>
              <a:rPr lang="en-US" sz="2400" dirty="0"/>
              <a:t> logistics that are suspended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Virtual meetings can allow the normal “day to day” stuff to intrude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</a:pPr>
            <a:r>
              <a:rPr lang="en-US" sz="2400" dirty="0"/>
              <a:t>Virtual meetings fail without strong internet connections</a:t>
            </a:r>
          </a:p>
          <a:p>
            <a:pPr marL="1033463" lvl="2" indent="-342900">
              <a:lnSpc>
                <a:spcPct val="90000"/>
              </a:lnSpc>
              <a:spcBef>
                <a:spcPts val="600"/>
              </a:spcBef>
            </a:pPr>
            <a:r>
              <a:rPr lang="en-US" dirty="0"/>
              <a:t>Zoom attendees on a cell phone connection are difficult to support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532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66150" y="6318251"/>
            <a:ext cx="318932" cy="539750"/>
          </a:xfrm>
        </p:spPr>
        <p:txBody>
          <a:bodyPr vert="horz" lIns="72000" tIns="57600" rIns="7200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BD36294-2849-48A8-8531-5354CF3095D2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CA" dirty="0"/>
              <a:t>Going Forward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6A5DA83-9A79-2E4E-AA25-1FD08FB35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039684"/>
            <a:ext cx="2971800" cy="2778632"/>
          </a:xfrm>
          <a:prstGeom prst="rect">
            <a:avLst/>
          </a:prstGeom>
          <a:noFill/>
        </p:spPr>
      </p:pic>
      <p:sp>
        <p:nvSpPr>
          <p:cNvPr id="9" name="Content Placeholder 3"/>
          <p:cNvSpPr txBox="1">
            <a:spLocks/>
          </p:cNvSpPr>
          <p:nvPr/>
        </p:nvSpPr>
        <p:spPr>
          <a:xfrm>
            <a:off x="3810000" y="1252728"/>
            <a:ext cx="4724400" cy="537667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itchFamily="34" charset="0"/>
              <a:buNone/>
              <a:defRPr sz="24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81E32"/>
              </a:buClr>
              <a:buSzPct val="12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905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20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77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20000"/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The genie of virtual meetings is out of the bottle, and won’t go away soon</a:t>
            </a:r>
          </a:p>
          <a:p>
            <a:pPr marL="342900" indent="-34290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Virtual reviews can supplement, but cannot replace, in-person reviews</a:t>
            </a:r>
          </a:p>
          <a:p>
            <a:pPr marL="800100" lvl="1" indent="-342900"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Virtual reviews can work well with “paper-based” reviews (design, procedure)</a:t>
            </a:r>
          </a:p>
          <a:p>
            <a:pPr marL="800100" lvl="1" indent="-342900"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For hardware-based reviews like readiness reviews, in-person is really the only way to do justice to the process</a:t>
            </a:r>
          </a:p>
        </p:txBody>
      </p:sp>
    </p:spTree>
    <p:extLst>
      <p:ext uri="{BB962C8B-B14F-4D97-AF65-F5344CB8AC3E}">
        <p14:creationId xmlns:p14="http://schemas.microsoft.com/office/powerpoint/2010/main" val="271587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66150" y="6318251"/>
            <a:ext cx="318932" cy="539750"/>
          </a:xfrm>
        </p:spPr>
        <p:txBody>
          <a:bodyPr vert="horz" lIns="72000" tIns="57600" rIns="7200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BD36294-2849-48A8-8531-5354CF3095D2}" type="slidenum">
              <a:rPr lang="en-US" smtClean="0"/>
              <a:pPr>
                <a:spcAft>
                  <a:spcPts val="600"/>
                </a:spcAft>
              </a:pPr>
              <a:t>9</a:t>
            </a:fld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CA" dirty="0"/>
              <a:t>Questions?</a:t>
            </a:r>
          </a:p>
        </p:txBody>
      </p:sp>
      <p:pic>
        <p:nvPicPr>
          <p:cNvPr id="1026" name="Picture 2" descr="Question Mark Icon Transparent Background - ClipArt Best - ClipArt Best">
            <a:extLst>
              <a:ext uri="{FF2B5EF4-FFF2-40B4-BE49-F238E27FC236}">
                <a16:creationId xmlns:a16="http://schemas.microsoft.com/office/drawing/2014/main" id="{5C3B176A-A87F-E44B-8A5E-153C4CBFB6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1435384"/>
            <a:ext cx="3994150" cy="525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2825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Blank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654</Words>
  <Application>Microsoft Macintosh PowerPoint</Application>
  <PresentationFormat>On-screen Show (4:3)</PresentationFormat>
  <Paragraphs>106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Blank</vt:lpstr>
      <vt:lpstr>The good, the bad and the ugly of onsite and virtual reviews</vt:lpstr>
      <vt:lpstr>Background</vt:lpstr>
      <vt:lpstr>Analysis</vt:lpstr>
      <vt:lpstr>In-Person Meetings</vt:lpstr>
      <vt:lpstr>In-Person Meetings</vt:lpstr>
      <vt:lpstr>Virtual Meetings</vt:lpstr>
      <vt:lpstr>Virtual Meetings</vt:lpstr>
      <vt:lpstr>Going Forward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Seabury, John J.</dc:creator>
  <cp:lastModifiedBy/>
  <cp:revision>1</cp:revision>
  <dcterms:created xsi:type="dcterms:W3CDTF">2019-04-09T19:12:08Z</dcterms:created>
  <dcterms:modified xsi:type="dcterms:W3CDTF">2021-10-04T15:54:56Z</dcterms:modified>
</cp:coreProperties>
</file>