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307" r:id="rId2"/>
    <p:sldId id="272" r:id="rId3"/>
    <p:sldId id="340" r:id="rId4"/>
    <p:sldId id="327" r:id="rId5"/>
    <p:sldId id="328" r:id="rId6"/>
    <p:sldId id="333" r:id="rId7"/>
    <p:sldId id="342" r:id="rId8"/>
    <p:sldId id="277" r:id="rId9"/>
    <p:sldId id="335" r:id="rId10"/>
    <p:sldId id="336" r:id="rId11"/>
    <p:sldId id="338" r:id="rId12"/>
    <p:sldId id="339" r:id="rId13"/>
    <p:sldId id="310" r:id="rId14"/>
    <p:sldId id="343" r:id="rId15"/>
    <p:sldId id="322" r:id="rId16"/>
    <p:sldId id="344" r:id="rId17"/>
    <p:sldId id="345" r:id="rId18"/>
    <p:sldId id="353" r:id="rId19"/>
    <p:sldId id="347" r:id="rId20"/>
    <p:sldId id="346" r:id="rId21"/>
    <p:sldId id="352" r:id="rId22"/>
    <p:sldId id="348" r:id="rId23"/>
    <p:sldId id="350" r:id="rId24"/>
    <p:sldId id="351" r:id="rId25"/>
    <p:sldId id="341" r:id="rId26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600"/>
    <a:srgbClr val="00A249"/>
    <a:srgbClr val="99CCFF"/>
    <a:srgbClr val="3333FF"/>
    <a:srgbClr val="E6A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6" autoAdjust="0"/>
    <p:restoredTop sz="97070" autoAdjust="0"/>
  </p:normalViewPr>
  <p:slideViewPr>
    <p:cSldViewPr>
      <p:cViewPr varScale="1">
        <p:scale>
          <a:sx n="106" d="100"/>
          <a:sy n="106" d="100"/>
        </p:scale>
        <p:origin x="192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108"/>
      </p:cViewPr>
      <p:guideLst>
        <p:guide orient="horz" pos="2932"/>
        <p:guide pos="2213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6DF2BB31-4462-4021-87ED-0BFE4945EE19}" type="datetimeFigureOut">
              <a:rPr lang="en-US"/>
              <a:pPr>
                <a:defRPr/>
              </a:pPr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2/12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7D64BB1C-B588-4A58-AE60-09959CFE1D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47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729" tIns="46864" rIns="93729" bIns="46864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729" tIns="46864" rIns="93729" bIns="46864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F44EC27-F934-4342-B7A6-AE5C0B4758BD}" type="datetimeFigureOut">
              <a:rPr lang="en-US"/>
              <a:pPr>
                <a:defRPr/>
              </a:pPr>
              <a:t>9/23/2021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29" tIns="46864" rIns="93729" bIns="4686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729" tIns="46864" rIns="93729" bIns="4686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729" tIns="46864" rIns="93729" bIns="46864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2/12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729" tIns="46864" rIns="93729" bIns="46864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0DCD6D25-8A51-41F6-B606-9EFAE2958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019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657600"/>
            <a:ext cx="4114800" cy="17526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  <a:lvl2pPr>
              <a:defRPr b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b="0">
                <a:latin typeface="Arial" pitchFamily="34" charset="0"/>
                <a:cs typeface="Arial" pitchFamily="34" charset="0"/>
              </a:defRPr>
            </a:lvl3pPr>
            <a:lvl4pPr>
              <a:defRPr b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4CE41-8108-48A9-84E0-22EA2EE2B6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A24C3-09EF-4D72-AB39-1E2769244F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44D02-3B90-4BD5-8554-D107DD416A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lete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1000" y="64579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783E7027-7381-4608-86DD-F2CED11992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4" r:id="rId2"/>
    <p:sldLayoutId id="2147483865" r:id="rId3"/>
    <p:sldLayoutId id="2147483866" r:id="rId4"/>
    <p:sldLayoutId id="2147483868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Managing System Readiness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2459038" y="3659188"/>
            <a:ext cx="4762500" cy="1152525"/>
          </a:xfrm>
        </p:spPr>
        <p:txBody>
          <a:bodyPr/>
          <a:lstStyle/>
          <a:p>
            <a:pPr eaLnBrk="1" hangingPunct="1"/>
            <a:r>
              <a:rPr lang="en-US" dirty="0"/>
              <a:t>Ken Baggett</a:t>
            </a:r>
          </a:p>
          <a:p>
            <a:pPr eaLnBrk="1" hangingPunct="1"/>
            <a:r>
              <a:rPr lang="en-US" sz="1800" dirty="0"/>
              <a:t>Department Head</a:t>
            </a:r>
          </a:p>
          <a:p>
            <a:pPr eaLnBrk="1" hangingPunct="1"/>
            <a:r>
              <a:rPr lang="en-US" sz="1800" dirty="0"/>
              <a:t>Electrical Engineering Systems</a:t>
            </a:r>
          </a:p>
          <a:p>
            <a:pPr eaLnBrk="1" hangingPunct="1"/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5296" r="26285"/>
          <a:stretch>
            <a:fillRect/>
          </a:stretch>
        </p:blipFill>
        <p:spPr bwMode="auto">
          <a:xfrm rot="16200000">
            <a:off x="3984141" y="4561388"/>
            <a:ext cx="1190555" cy="238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95" y="0"/>
            <a:ext cx="7772400" cy="729695"/>
          </a:xfrm>
        </p:spPr>
        <p:txBody>
          <a:bodyPr/>
          <a:lstStyle/>
          <a:p>
            <a:r>
              <a:rPr lang="en-US" sz="2800" dirty="0"/>
              <a:t>Sign-off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30" y="1009484"/>
            <a:ext cx="8794744" cy="34948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New process utilizes a three-stage sign-off process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Components are initially “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Not Ready</a:t>
            </a:r>
            <a:r>
              <a:rPr lang="en-US" sz="2000" dirty="0"/>
              <a:t>”.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Technicians upgrade them to “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DAA600"/>
                </a:solidFill>
              </a:rPr>
              <a:t>Checked</a:t>
            </a:r>
            <a:r>
              <a:rPr lang="en-US" sz="2000" dirty="0"/>
              <a:t>” once work is completed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Group leaders upgrade them to “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Ready</a:t>
            </a:r>
            <a:r>
              <a:rPr lang="en-US" sz="2000" dirty="0"/>
              <a:t>” once work is reviewed.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Staff can add comments without having to change status.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Anyone can downgrade a component to “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Not Ready</a:t>
            </a:r>
            <a:r>
              <a:rPr lang="en-US" sz="2000" dirty="0"/>
              <a:t>”.</a:t>
            </a:r>
          </a:p>
          <a:p>
            <a:pPr algn="ctr">
              <a:buNone/>
            </a:pPr>
            <a:endParaRPr lang="en-US" sz="2000" dirty="0"/>
          </a:p>
          <a:p>
            <a:pPr algn="ctr">
              <a:buNone/>
            </a:pPr>
            <a:r>
              <a:rPr lang="en-US" sz="2000" dirty="0"/>
              <a:t>Once all groups have signed off on a component, the component name will be turned 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GREEN</a:t>
            </a:r>
            <a:r>
              <a:rPr lang="en-US" sz="2000" dirty="0"/>
              <a:t> on the interface. 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574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Signoff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6295"/>
            <a:ext cx="3919115" cy="5334000"/>
          </a:xfrm>
        </p:spPr>
        <p:txBody>
          <a:bodyPr/>
          <a:lstStyle/>
          <a:p>
            <a:r>
              <a:rPr lang="en-US" sz="1800" dirty="0"/>
              <a:t>Group leader or technician can verify that all components in the region have been </a:t>
            </a:r>
            <a:r>
              <a:rPr lang="en-US" sz="1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Checked</a:t>
            </a:r>
            <a:r>
              <a:rPr lang="en-US" sz="1800" b="1" dirty="0">
                <a:ln>
                  <a:solidFill>
                    <a:schemeClr val="tx1"/>
                  </a:solidFill>
                </a:ln>
              </a:rPr>
              <a:t>/</a:t>
            </a:r>
            <a:r>
              <a:rPr lang="en-US" sz="1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Ready</a:t>
            </a:r>
            <a:r>
              <a:rPr lang="en-US" sz="1800" dirty="0"/>
              <a:t>.  </a:t>
            </a:r>
          </a:p>
          <a:p>
            <a:endParaRPr lang="en-US" sz="1800" dirty="0"/>
          </a:p>
          <a:p>
            <a:r>
              <a:rPr lang="en-US" sz="1800" dirty="0"/>
              <a:t>The software interface:</a:t>
            </a:r>
          </a:p>
          <a:p>
            <a:pPr lvl="1"/>
            <a:r>
              <a:rPr lang="en-US" sz="1800" dirty="0"/>
              <a:t>Is web-browser accessible.</a:t>
            </a:r>
          </a:p>
          <a:p>
            <a:pPr lvl="1"/>
            <a:r>
              <a:rPr lang="en-US" sz="1800" dirty="0"/>
              <a:t>Shows all associated groups in work order.</a:t>
            </a:r>
          </a:p>
          <a:p>
            <a:pPr lvl="1"/>
            <a:r>
              <a:rPr lang="en-US" sz="1800" dirty="0"/>
              <a:t>Provides for simple bulk signoff of components.</a:t>
            </a:r>
          </a:p>
          <a:p>
            <a:pPr lvl="1"/>
            <a:r>
              <a:rPr lang="en-US" sz="1800" dirty="0"/>
              <a:t>Facilitates making, tracking, and reviewing comments.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3372" y="1086295"/>
            <a:ext cx="5350628" cy="507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9136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95" y="279790"/>
            <a:ext cx="7772400" cy="663840"/>
          </a:xfrm>
        </p:spPr>
        <p:txBody>
          <a:bodyPr/>
          <a:lstStyle/>
          <a:p>
            <a:r>
              <a:rPr lang="en-US" dirty="0"/>
              <a:t>Readiness Status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15" y="1662370"/>
            <a:ext cx="4378170" cy="468541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/>
              <a:t>Accelerator status:</a:t>
            </a:r>
          </a:p>
          <a:p>
            <a:pPr lvl="1"/>
            <a:r>
              <a:rPr lang="en-US" sz="2000" dirty="0"/>
              <a:t>Can be filtered and displayed based on beam destination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Incomplete HCO components</a:t>
            </a:r>
          </a:p>
          <a:p>
            <a:pPr lvl="2"/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RED</a:t>
            </a:r>
          </a:p>
          <a:p>
            <a:pPr lvl="1"/>
            <a:r>
              <a:rPr lang="en-US" sz="2000" dirty="0"/>
              <a:t>Completed HCO components</a:t>
            </a:r>
          </a:p>
          <a:p>
            <a:pPr lvl="2"/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GREEN</a:t>
            </a:r>
          </a:p>
          <a:p>
            <a:pPr lvl="1"/>
            <a:r>
              <a:rPr lang="en-US" sz="2000" dirty="0"/>
              <a:t>Checked HCO components</a:t>
            </a:r>
          </a:p>
          <a:p>
            <a:pPr lvl="2"/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YELLOW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6785" y="1393535"/>
            <a:ext cx="42291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8667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HCO Process Execution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62665" y="1266306"/>
            <a:ext cx="8218669" cy="4570702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/>
              <a:t>HCO Program</a:t>
            </a:r>
          </a:p>
          <a:p>
            <a:pPr lvl="1" eaLnBrk="1" hangingPunct="1">
              <a:defRPr/>
            </a:pPr>
            <a:r>
              <a:rPr lang="en-US" sz="2200" dirty="0"/>
              <a:t>HCO team lead initially served as Program Deputy (PD)</a:t>
            </a:r>
          </a:p>
          <a:p>
            <a:pPr lvl="2" eaLnBrk="1" hangingPunct="1">
              <a:defRPr/>
            </a:pPr>
            <a:r>
              <a:rPr lang="en-US" sz="2200" dirty="0"/>
              <a:t>Now mature: no specific PD needed </a:t>
            </a:r>
          </a:p>
          <a:p>
            <a:pPr eaLnBrk="1" hangingPunct="1">
              <a:defRPr/>
            </a:pPr>
            <a:r>
              <a:rPr lang="en-US" sz="2200" dirty="0"/>
              <a:t>Electrical Engineering Systems Deputy for Accelerator Reliability manages the process</a:t>
            </a:r>
          </a:p>
          <a:p>
            <a:pPr eaLnBrk="1" hangingPunct="1">
              <a:defRPr/>
            </a:pPr>
            <a:r>
              <a:rPr lang="en-US" sz="2200" dirty="0"/>
              <a:t>Coordination and Sign-off</a:t>
            </a:r>
          </a:p>
          <a:p>
            <a:pPr lvl="1" eaLnBrk="1" hangingPunct="1">
              <a:defRPr/>
            </a:pPr>
            <a:r>
              <a:rPr lang="en-US" sz="2200" dirty="0"/>
              <a:t>Daily 0800 meetings to </a:t>
            </a:r>
          </a:p>
          <a:p>
            <a:pPr lvl="2" eaLnBrk="1" hangingPunct="1">
              <a:defRPr/>
            </a:pPr>
            <a:r>
              <a:rPr lang="en-US" sz="2200" dirty="0"/>
              <a:t>Refine the plan for the day. </a:t>
            </a:r>
          </a:p>
          <a:p>
            <a:pPr lvl="2" eaLnBrk="1" hangingPunct="1">
              <a:defRPr/>
            </a:pPr>
            <a:r>
              <a:rPr lang="en-US" sz="2200" dirty="0"/>
              <a:t>Communicate system status.</a:t>
            </a:r>
          </a:p>
          <a:p>
            <a:pPr lvl="2" eaLnBrk="1" hangingPunct="1">
              <a:defRPr/>
            </a:pPr>
            <a:r>
              <a:rPr lang="en-US" sz="2200" dirty="0"/>
              <a:t>Resolve any group and/or schedule conflicts.</a:t>
            </a:r>
          </a:p>
          <a:p>
            <a:pPr marL="914400" lvl="2" indent="0" eaLnBrk="1" hangingPunct="1">
              <a:buFontTx/>
              <a:buNone/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33F6F3-DE90-40A5-B41F-C7C639D9A82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400" dirty="0"/>
              <a:t>Overall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4CE41-8108-48A9-84E0-22EA2EE2B6C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95" y="894270"/>
            <a:ext cx="5914370" cy="548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890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400" dirty="0"/>
              <a:t>Group-by-Group Progress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4CE41-8108-48A9-84E0-22EA2EE2B6C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55" y="841545"/>
            <a:ext cx="6884418" cy="55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400" dirty="0"/>
              <a:t>Group-by-Group Status Breakdown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4CE41-8108-48A9-84E0-22EA2EE2B6C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29DAC-2AC7-4298-923B-8617CF191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313" y="838200"/>
            <a:ext cx="6271373" cy="558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2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400" dirty="0"/>
              <a:t>Drill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4CE41-8108-48A9-84E0-22EA2EE2B6C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45" y="855865"/>
            <a:ext cx="5809769" cy="540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78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8F71-A975-42C9-9ACF-3AFE1E744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91330"/>
            <a:ext cx="7772400" cy="838200"/>
          </a:xfrm>
        </p:spPr>
        <p:txBody>
          <a:bodyPr/>
          <a:lstStyle/>
          <a:p>
            <a:r>
              <a:rPr lang="en-US" dirty="0"/>
              <a:t>Updates / Additions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3753C-6469-4A92-8090-AD6F202A63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4CE41-8108-48A9-84E0-22EA2EE2B6C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6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ACA14-9F41-4B09-9FB7-48D9A14C7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Activity Notices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73CC9-1388-4B9B-915B-17214CB15A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4CE41-8108-48A9-84E0-22EA2EE2B6C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30204F-2D92-465E-935B-4F800CD1A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324" y="1201510"/>
            <a:ext cx="5958551" cy="48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2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50" y="914400"/>
            <a:ext cx="8186950" cy="551021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800" dirty="0"/>
              <a:t>Hot Checkout / System Readiness</a:t>
            </a:r>
          </a:p>
          <a:p>
            <a:pPr lvl="1" eaLnBrk="1" hangingPunct="1">
              <a:defRPr/>
            </a:pPr>
            <a:r>
              <a:rPr lang="en-US" sz="2800" dirty="0"/>
              <a:t>Process overview</a:t>
            </a:r>
          </a:p>
          <a:p>
            <a:pPr lvl="1" eaLnBrk="1" hangingPunct="1">
              <a:defRPr/>
            </a:pPr>
            <a:r>
              <a:rPr lang="en-US" sz="2800" dirty="0"/>
              <a:t>Process Execution</a:t>
            </a:r>
          </a:p>
          <a:p>
            <a:pPr lvl="1" eaLnBrk="1" hangingPunct="1">
              <a:defRPr/>
            </a:pPr>
            <a:r>
              <a:rPr lang="en-US" sz="2800" dirty="0"/>
              <a:t>Evolution</a:t>
            </a:r>
          </a:p>
          <a:p>
            <a:pPr lvl="1" eaLnBrk="1" hangingPunct="1">
              <a:defRPr/>
            </a:pPr>
            <a:r>
              <a:rPr lang="en-US" sz="2800" dirty="0"/>
              <a:t>Summary</a:t>
            </a:r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512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63B59E-F068-48F7-BD0E-4A915D240A4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52ED3-FF65-4CEF-9BA6-80EE2E8C0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Masking Components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C9EAEF-90F7-490F-ACBC-F1822D9BA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868" y="914400"/>
            <a:ext cx="7090664" cy="5334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CC23F-B506-46D9-82B2-B308EBA485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4CE41-8108-48A9-84E0-22EA2EE2B6C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69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9E9A3-DBAB-4EA9-BB66-B114F2404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Auto-generating Beamline Diagrams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904A3BA-5379-4848-A9E6-20B1A0929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134" y="914400"/>
            <a:ext cx="4406132" cy="5334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1AE57-4658-4538-9D41-FCBB0380E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4CE41-8108-48A9-84E0-22EA2EE2B6C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79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3D0D8-F0C9-4D41-B32F-873777F51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Reporting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823E4-854A-4C64-AABF-448B8E5148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4CE41-8108-48A9-84E0-22EA2EE2B6C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CF387-3F72-4C65-A70E-D96D2587A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52" y="1047750"/>
            <a:ext cx="7154856" cy="510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85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E5C50-D7EB-40C4-B0B9-9C0D20169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FA497-98AB-4FD9-BF64-1FBF0FBB8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“Ops Centric” – Beam destination vs PSS segmentation</a:t>
            </a:r>
          </a:p>
          <a:p>
            <a:pPr lvl="1"/>
            <a:r>
              <a:rPr lang="en-US" dirty="0"/>
              <a:t>Beam Authorization tool built to fill this gap</a:t>
            </a:r>
          </a:p>
          <a:p>
            <a:r>
              <a:rPr lang="en-US" dirty="0"/>
              <a:t>Auto downgrades don’t capture specialized work</a:t>
            </a:r>
          </a:p>
          <a:p>
            <a:pPr lvl="1"/>
            <a:r>
              <a:rPr lang="en-US" dirty="0"/>
              <a:t>Workers focus on work vs downgrades</a:t>
            </a:r>
          </a:p>
          <a:p>
            <a:pPr lvl="2"/>
            <a:r>
              <a:rPr lang="en-US" dirty="0"/>
              <a:t>Requires dedicated oversight</a:t>
            </a:r>
          </a:p>
          <a:p>
            <a:r>
              <a:rPr lang="en-US" dirty="0"/>
              <a:t>Readiness change / cascade notifications can get lost when too many emails</a:t>
            </a:r>
          </a:p>
          <a:p>
            <a:r>
              <a:rPr lang="en-US" dirty="0"/>
              <a:t>Adding new components or changing to unpowered can cause confusion</a:t>
            </a:r>
          </a:p>
          <a:p>
            <a:pPr lvl="1"/>
            <a:r>
              <a:rPr lang="en-US" dirty="0"/>
              <a:t>Done when physicists require a change</a:t>
            </a:r>
          </a:p>
          <a:p>
            <a:r>
              <a:rPr lang="en-US" dirty="0"/>
              <a:t>Halls work autonomously</a:t>
            </a:r>
          </a:p>
          <a:p>
            <a:pPr lvl="1"/>
            <a:r>
              <a:rPr lang="en-US" dirty="0"/>
              <a:t>Resolution of checkout differs hall-&gt;accelerator and hall-&gt;hall</a:t>
            </a:r>
          </a:p>
          <a:p>
            <a:pPr lvl="1"/>
            <a:endParaRPr lang="en-US" dirty="0"/>
          </a:p>
          <a:p>
            <a:r>
              <a:rPr lang="en-US" dirty="0"/>
              <a:t>A HCO team is necessary to manage the restoration process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0FC96-3A90-4B90-8816-624413EACB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4CE41-8108-48A9-84E0-22EA2EE2B6C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41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Has it worked?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55102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Significant schedule and readiness issues associated with first run after long down.</a:t>
            </a:r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512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63B59E-F068-48F7-BD0E-4A915D240A4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 descr="M:\ees\Baggett\2014\WAO 2014\startup time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75" y="2084825"/>
            <a:ext cx="8912793" cy="422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262" y="1201510"/>
            <a:ext cx="7772400" cy="5087735"/>
          </a:xfrm>
        </p:spPr>
        <p:txBody>
          <a:bodyPr/>
          <a:lstStyle/>
          <a:p>
            <a:r>
              <a:rPr lang="en-US" sz="2000" dirty="0"/>
              <a:t>The System Readiness tool allows us to complete our HCO safely and efficiently</a:t>
            </a:r>
          </a:p>
          <a:p>
            <a:r>
              <a:rPr lang="en-US" sz="2000" dirty="0"/>
              <a:t>It also allows us to monitor component and system readiness during operations.</a:t>
            </a:r>
          </a:p>
          <a:p>
            <a:r>
              <a:rPr lang="en-US" sz="2000" dirty="0"/>
              <a:t>System ties together people, process, resources, and environment.</a:t>
            </a:r>
          </a:p>
          <a:p>
            <a:pPr lvl="1"/>
            <a:r>
              <a:rPr lang="en-US" sz="2000" dirty="0"/>
              <a:t>Process focuses on system owners involvement.</a:t>
            </a:r>
          </a:p>
          <a:p>
            <a:pPr lvl="1"/>
            <a:r>
              <a:rPr lang="en-US" sz="2000" dirty="0"/>
              <a:t>System requires groups to have a written checklist for components that may not have a safe failure mode.</a:t>
            </a:r>
          </a:p>
          <a:p>
            <a:pPr lvl="1"/>
            <a:r>
              <a:rPr lang="en-US" sz="2000" dirty="0"/>
              <a:t>Technicians “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Check</a:t>
            </a:r>
            <a:r>
              <a:rPr lang="en-US" sz="2000" dirty="0"/>
              <a:t>” components.</a:t>
            </a:r>
          </a:p>
          <a:p>
            <a:pPr lvl="1"/>
            <a:r>
              <a:rPr lang="en-US" sz="2000" dirty="0"/>
              <a:t>Group leaders responsible for saying components are “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Ready</a:t>
            </a:r>
            <a:r>
              <a:rPr lang="en-US" sz="2000" dirty="0"/>
              <a:t>”</a:t>
            </a:r>
          </a:p>
          <a:p>
            <a:pPr lvl="1"/>
            <a:r>
              <a:rPr lang="en-US" sz="2000" dirty="0"/>
              <a:t>Operations can use tool to communicate readiness of components across shifts during runtime.</a:t>
            </a:r>
          </a:p>
        </p:txBody>
      </p:sp>
    </p:spTree>
    <p:extLst>
      <p:ext uri="{BB962C8B-B14F-4D97-AF65-F5344CB8AC3E}">
        <p14:creationId xmlns:p14="http://schemas.microsoft.com/office/powerpoint/2010/main" val="302667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5865"/>
            <a:ext cx="8796550" cy="556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5186480" y="1278320"/>
            <a:ext cx="3571665" cy="2150680"/>
            <a:chOff x="5186480" y="1278320"/>
            <a:chExt cx="3571665" cy="2150680"/>
          </a:xfrm>
        </p:grpSpPr>
        <p:sp>
          <p:nvSpPr>
            <p:cNvPr id="5" name="Oval 4"/>
            <p:cNvSpPr/>
            <p:nvPr/>
          </p:nvSpPr>
          <p:spPr bwMode="auto">
            <a:xfrm>
              <a:off x="5186480" y="1931205"/>
              <a:ext cx="1113745" cy="1497795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7" name="Straight Arrow Connector 6"/>
            <p:cNvCxnSpPr>
              <a:endCxn id="5" idx="7"/>
            </p:cNvCxnSpPr>
            <p:nvPr/>
          </p:nvCxnSpPr>
          <p:spPr bwMode="auto">
            <a:xfrm flipH="1">
              <a:off x="6137121" y="1470345"/>
              <a:ext cx="854394" cy="68020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7029920" y="1278320"/>
              <a:ext cx="1728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North East Spreader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117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25" y="0"/>
            <a:ext cx="8717935" cy="914400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85855" y="914400"/>
            <a:ext cx="8148545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 10/14/12 two Septa magnets (YR) in the Northeast Spreader region caught on fire and sustained heavy damage.</a:t>
            </a:r>
          </a:p>
          <a:p>
            <a:pPr marL="0" indent="0"/>
            <a:endParaRPr lang="en-US" dirty="0"/>
          </a:p>
          <a:p>
            <a:r>
              <a:rPr lang="en-US" dirty="0"/>
              <a:t>Two direct causes:</a:t>
            </a:r>
          </a:p>
          <a:p>
            <a:pPr lvl="1"/>
            <a:r>
              <a:rPr lang="en-US" sz="1800" dirty="0"/>
              <a:t>LCW valves for the dipoles were closed.</a:t>
            </a:r>
          </a:p>
          <a:p>
            <a:pPr lvl="1"/>
            <a:r>
              <a:rPr lang="en-US" sz="1800" dirty="0"/>
              <a:t>A jumper in the box supply prevented the thermal switches from tripping the box supply on an over temperature fault</a:t>
            </a:r>
            <a:r>
              <a:rPr lang="en-US" dirty="0"/>
              <a:t>.</a:t>
            </a:r>
          </a:p>
          <a:p>
            <a:pPr marL="0" indent="0"/>
            <a:r>
              <a:rPr lang="en-US" dirty="0"/>
              <a:t>Root causes were determined to be:</a:t>
            </a:r>
          </a:p>
          <a:p>
            <a:pPr lvl="1"/>
            <a:r>
              <a:rPr lang="en-US" sz="1800" dirty="0"/>
              <a:t>Lack of adequate Work Control practices</a:t>
            </a:r>
          </a:p>
          <a:p>
            <a:pPr lvl="1"/>
            <a:r>
              <a:rPr lang="en-US" sz="1800" dirty="0"/>
              <a:t>No systematic method of checking system readiness</a:t>
            </a:r>
            <a:endParaRPr lang="en-US" dirty="0"/>
          </a:p>
          <a:p>
            <a:r>
              <a:rPr lang="en-US" dirty="0"/>
              <a:t>Indirect Cause:</a:t>
            </a:r>
          </a:p>
          <a:p>
            <a:pPr lvl="1"/>
            <a:r>
              <a:rPr lang="en-US" sz="1800" dirty="0"/>
              <a:t>Poor communication between System Owners and Operability</a:t>
            </a:r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4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YR Incident - Damaged Coils</a:t>
            </a:r>
          </a:p>
        </p:txBody>
      </p:sp>
      <p:pic>
        <p:nvPicPr>
          <p:cNvPr id="6" name="Content Placeholder 3" descr="C:\Documents and Settings\davidg\Desktop\IMG_0645 (800x449)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600" y="1473200"/>
            <a:ext cx="716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 descr="M:\me-group\Green\RESP9A Repair Investigation Team\MYR7S03 Autopsy\MYR7S03-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077" y="1054172"/>
            <a:ext cx="3761424" cy="271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6594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YR Fire - What went wrong? (cont.)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5315" y="1662370"/>
            <a:ext cx="3371802" cy="350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524000"/>
            <a:ext cx="545351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Contributing Causes: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Poor communication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between System Owners and Operability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Very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light attendance at RECO meetings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by System Owners.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Tools for 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System Owners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/RECO inefficient or inadequate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for information management.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7450" y="3006545"/>
            <a:ext cx="5491915" cy="2758606"/>
            <a:chOff x="347450" y="3006545"/>
            <a:chExt cx="5491915" cy="2758606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V="1">
              <a:off x="2690155" y="3736240"/>
              <a:ext cx="652885" cy="145939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347450" y="5118820"/>
              <a:ext cx="54919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Important to recognize the recommendation that tool requires two way input (system owners ↔ operations)</a:t>
              </a: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037270" y="3006545"/>
              <a:ext cx="2457920" cy="691290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02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5" y="0"/>
            <a:ext cx="8756339" cy="838200"/>
          </a:xfrm>
        </p:spPr>
        <p:txBody>
          <a:bodyPr/>
          <a:lstStyle/>
          <a:p>
            <a:r>
              <a:rPr lang="en-US" sz="2400" dirty="0"/>
              <a:t>Approach for Hot Checkout and System Readiness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30" y="914400"/>
            <a:ext cx="8756340" cy="5334000"/>
          </a:xfrm>
        </p:spPr>
        <p:txBody>
          <a:bodyPr/>
          <a:lstStyle/>
          <a:p>
            <a:r>
              <a:rPr lang="en-US" sz="2000" dirty="0"/>
              <a:t>Involve everyone</a:t>
            </a:r>
          </a:p>
          <a:p>
            <a:pPr lvl="1"/>
            <a:r>
              <a:rPr lang="en-US" sz="2000" dirty="0"/>
              <a:t>Engage both technicians and management.</a:t>
            </a:r>
          </a:p>
          <a:p>
            <a:pPr lvl="1"/>
            <a:r>
              <a:rPr lang="en-US" sz="2000" u="sng" dirty="0"/>
              <a:t>Involve them in the system design</a:t>
            </a:r>
          </a:p>
          <a:p>
            <a:r>
              <a:rPr lang="en-US" sz="2000" dirty="0"/>
              <a:t>Be specific </a:t>
            </a:r>
          </a:p>
          <a:p>
            <a:pPr lvl="1"/>
            <a:r>
              <a:rPr lang="en-US" sz="2000" dirty="0"/>
              <a:t>HCO software captures checkout of </a:t>
            </a:r>
            <a:r>
              <a:rPr lang="en-US" sz="2000" u="sng" dirty="0"/>
              <a:t>each</a:t>
            </a:r>
            <a:r>
              <a:rPr lang="en-US" sz="2000" dirty="0"/>
              <a:t> component.</a:t>
            </a:r>
          </a:p>
          <a:p>
            <a:pPr lvl="1"/>
            <a:r>
              <a:rPr lang="en-US" sz="2000" dirty="0"/>
              <a:t>Ensure work plans are developed for component HCO</a:t>
            </a:r>
          </a:p>
          <a:p>
            <a:r>
              <a:rPr lang="en-US" sz="2000" dirty="0"/>
              <a:t>Be efficient</a:t>
            </a:r>
          </a:p>
          <a:p>
            <a:pPr lvl="1"/>
            <a:r>
              <a:rPr lang="en-US" sz="2000" dirty="0"/>
              <a:t>HCO software is web-based</a:t>
            </a:r>
          </a:p>
          <a:p>
            <a:pPr lvl="1"/>
            <a:r>
              <a:rPr lang="en-US" sz="2000" dirty="0"/>
              <a:t>Include documentation/links in the tool.</a:t>
            </a:r>
          </a:p>
          <a:p>
            <a:pPr lvl="1"/>
            <a:r>
              <a:rPr lang="en-US" sz="2000" dirty="0"/>
              <a:t>Displays multiple, dynamic reports.</a:t>
            </a:r>
          </a:p>
          <a:p>
            <a:r>
              <a:rPr lang="en-US" sz="2000" dirty="0"/>
              <a:t>Change the culture</a:t>
            </a:r>
          </a:p>
          <a:p>
            <a:pPr lvl="1"/>
            <a:r>
              <a:rPr lang="en-US" sz="2000" dirty="0"/>
              <a:t>Ensure management transparently supports the program</a:t>
            </a:r>
          </a:p>
          <a:p>
            <a:pPr lvl="1"/>
            <a:r>
              <a:rPr lang="en-US" sz="2000" dirty="0"/>
              <a:t>In our case, Accelerator Readiness Reviews (ARR) helped.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4CE41-8108-48A9-84E0-22EA2EE2B6C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2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Checklists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0" y="779054"/>
            <a:ext cx="9144000" cy="1958655"/>
          </a:xfrm>
        </p:spPr>
        <p:txBody>
          <a:bodyPr/>
          <a:lstStyle/>
          <a:p>
            <a:pPr marL="171450">
              <a:defRPr/>
            </a:pPr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Checklists are used (and required) for each group performing work that could cause damage to personnel or the machine during beam operations.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defRPr/>
            </a:pPr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HCO Checklists are:</a:t>
            </a:r>
          </a:p>
          <a:p>
            <a:pPr marL="685800" lvl="1" indent="-228600">
              <a:buFontTx/>
              <a:buChar char="•"/>
              <a:defRPr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Maintained by work groups.</a:t>
            </a:r>
          </a:p>
          <a:p>
            <a:pPr marL="685800" lvl="1" indent="-228600">
              <a:buFontTx/>
              <a:buChar char="•"/>
              <a:defRPr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Stored in the HCO database</a:t>
            </a:r>
          </a:p>
          <a:p>
            <a:pPr marL="685800" lvl="1" indent="-228600">
              <a:buFontTx/>
              <a:buChar char="•"/>
              <a:defRPr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Documented using a configuration management process in software.</a:t>
            </a:r>
          </a:p>
          <a:p>
            <a:pPr marL="171450">
              <a:defRPr/>
            </a:pPr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</p:txBody>
      </p:sp>
      <p:sp>
        <p:nvSpPr>
          <p:cNvPr id="14343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D21596-133C-4EEF-A473-85D62DCD7B8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DEB96925-093D-4244-A7F5-34A7DDD5BC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295" y="2891330"/>
            <a:ext cx="4345177" cy="34862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</a:t>
            </a:r>
          </a:p>
        </p:txBody>
      </p:sp>
      <p:sp>
        <p:nvSpPr>
          <p:cNvPr id="19458" name="AutoShape 2" descr="blank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5425" y="971080"/>
            <a:ext cx="887155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Technicians</a:t>
            </a:r>
            <a:r>
              <a:rPr lang="en-US" dirty="0">
                <a:latin typeface="Arial" pitchFamily="34" charset="0"/>
                <a:ea typeface="Tahoma" pitchFamily="34" charset="0"/>
                <a:cs typeface="Arial" pitchFamily="34" charset="0"/>
              </a:rPr>
              <a:t> – </a:t>
            </a:r>
            <a:r>
              <a:rPr lang="en-US" sz="2000" dirty="0">
                <a:latin typeface="Arial" pitchFamily="34" charset="0"/>
                <a:ea typeface="Tahoma" pitchFamily="34" charset="0"/>
                <a:cs typeface="Arial" pitchFamily="34" charset="0"/>
              </a:rPr>
              <a:t>Work to checkout components based on HCO requirements.</a:t>
            </a:r>
            <a:endParaRPr lang="en-US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lvl="0"/>
            <a:endParaRPr lang="en-US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lvl="0"/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Group Leaders &amp; Experts </a:t>
            </a:r>
            <a:r>
              <a:rPr lang="en-US" dirty="0">
                <a:latin typeface="Arial" pitchFamily="34" charset="0"/>
                <a:ea typeface="Tahoma" pitchFamily="34" charset="0"/>
                <a:cs typeface="Arial" pitchFamily="34" charset="0"/>
              </a:rPr>
              <a:t>– </a:t>
            </a:r>
            <a:r>
              <a:rPr lang="en-US" sz="2000" dirty="0">
                <a:latin typeface="Arial" pitchFamily="34" charset="0"/>
                <a:ea typeface="Tahoma" pitchFamily="34" charset="0"/>
                <a:cs typeface="Arial" pitchFamily="34" charset="0"/>
              </a:rPr>
              <a:t>System Experts, Group Leaders, Engineering Liaison work together to determine system readiness.</a:t>
            </a:r>
          </a:p>
          <a:p>
            <a:endParaRPr lang="en-US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Management</a:t>
            </a:r>
            <a:r>
              <a:rPr lang="en-US" dirty="0">
                <a:latin typeface="Arial" pitchFamily="34" charset="0"/>
                <a:ea typeface="Tahoma" pitchFamily="34" charset="0"/>
                <a:cs typeface="Arial" pitchFamily="34" charset="0"/>
              </a:rPr>
              <a:t> – </a:t>
            </a:r>
            <a:r>
              <a:rPr lang="en-US" sz="2000" dirty="0">
                <a:latin typeface="Arial" pitchFamily="34" charset="0"/>
                <a:ea typeface="Tahoma" pitchFamily="34" charset="0"/>
                <a:cs typeface="Arial" pitchFamily="34" charset="0"/>
              </a:rPr>
              <a:t>Program Deputy (PD), Engineering Deputy, and Operability managers monitor/drive HCO progress based on beam destinations.</a:t>
            </a:r>
          </a:p>
          <a:p>
            <a:endParaRPr lang="en-US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Operations</a:t>
            </a:r>
            <a:r>
              <a:rPr lang="en-US" dirty="0">
                <a:latin typeface="Arial" pitchFamily="34" charset="0"/>
                <a:ea typeface="Tahoma" pitchFamily="34" charset="0"/>
                <a:cs typeface="Arial" pitchFamily="34" charset="0"/>
              </a:rPr>
              <a:t> – </a:t>
            </a:r>
            <a:r>
              <a:rPr lang="en-US" sz="2000" dirty="0">
                <a:latin typeface="Arial" pitchFamily="34" charset="0"/>
                <a:ea typeface="Tahoma" pitchFamily="34" charset="0"/>
                <a:cs typeface="Arial" pitchFamily="34" charset="0"/>
              </a:rPr>
              <a:t>Verifies component status based on beam destinations prior to establishing beam for the PD’s accelerator program.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571706"/>
      </p:ext>
    </p:extLst>
  </p:cSld>
  <p:clrMapOvr>
    <a:masterClrMapping/>
  </p:clrMapOvr>
</p:sld>
</file>

<file path=ppt/theme/theme1.xml><?xml version="1.0" encoding="utf-8"?>
<a:theme xmlns:a="http://schemas.openxmlformats.org/drawingml/2006/main" name="JLab_PowerPoint1_original_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Operations_Powerpoint_template</Template>
  <TotalTime>71791</TotalTime>
  <Words>835</Words>
  <Application>Microsoft Office PowerPoint</Application>
  <PresentationFormat>On-screen Show (4:3)</PresentationFormat>
  <Paragraphs>146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Tahoma</vt:lpstr>
      <vt:lpstr>Times</vt:lpstr>
      <vt:lpstr>JLab_PowerPoint1_original_template</vt:lpstr>
      <vt:lpstr>Managing System Readiness</vt:lpstr>
      <vt:lpstr>Outline</vt:lpstr>
      <vt:lpstr>Regions</vt:lpstr>
      <vt:lpstr>Motivation</vt:lpstr>
      <vt:lpstr>YR Incident - Damaged Coils</vt:lpstr>
      <vt:lpstr>YR Fire - What went wrong? (cont.)</vt:lpstr>
      <vt:lpstr>Approach for Hot Checkout and System Readiness</vt:lpstr>
      <vt:lpstr>Checklists</vt:lpstr>
      <vt:lpstr>Users</vt:lpstr>
      <vt:lpstr>Sign-off Process</vt:lpstr>
      <vt:lpstr>Group Signoff</vt:lpstr>
      <vt:lpstr>Readiness Status  </vt:lpstr>
      <vt:lpstr>HCO Process Execution</vt:lpstr>
      <vt:lpstr>Overall Status</vt:lpstr>
      <vt:lpstr>Group-by-Group Progress</vt:lpstr>
      <vt:lpstr>Group-by-Group Status Breakdown</vt:lpstr>
      <vt:lpstr>Drill Down</vt:lpstr>
      <vt:lpstr>Updates / Additions</vt:lpstr>
      <vt:lpstr>Recent Activity Notices</vt:lpstr>
      <vt:lpstr>Masking Components</vt:lpstr>
      <vt:lpstr>Auto-generating Beamline Diagrams</vt:lpstr>
      <vt:lpstr>Problem Reporting</vt:lpstr>
      <vt:lpstr>Limitations</vt:lpstr>
      <vt:lpstr>Has it worked?</vt:lpstr>
      <vt:lpstr>Summary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Shannan Kyte</dc:creator>
  <cp:lastModifiedBy>Ken Baggett</cp:lastModifiedBy>
  <cp:revision>1296</cp:revision>
  <cp:lastPrinted>2013-05-31T15:51:02Z</cp:lastPrinted>
  <dcterms:created xsi:type="dcterms:W3CDTF">2006-10-20T18:09:58Z</dcterms:created>
  <dcterms:modified xsi:type="dcterms:W3CDTF">2021-10-05T16:09:45Z</dcterms:modified>
</cp:coreProperties>
</file>