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5"/>
  </p:sldMasterIdLst>
  <p:notesMasterIdLst>
    <p:notesMasterId r:id="rId29"/>
  </p:notesMasterIdLst>
  <p:handoutMasterIdLst>
    <p:handoutMasterId r:id="rId30"/>
  </p:handoutMasterIdLst>
  <p:sldIdLst>
    <p:sldId id="257" r:id="rId6"/>
    <p:sldId id="1180" r:id="rId7"/>
    <p:sldId id="882" r:id="rId8"/>
    <p:sldId id="2035" r:id="rId9"/>
    <p:sldId id="2034" r:id="rId10"/>
    <p:sldId id="1015" r:id="rId11"/>
    <p:sldId id="636" r:id="rId12"/>
    <p:sldId id="664" r:id="rId13"/>
    <p:sldId id="638" r:id="rId14"/>
    <p:sldId id="1179" r:id="rId15"/>
    <p:sldId id="3346" r:id="rId16"/>
    <p:sldId id="1174" r:id="rId17"/>
    <p:sldId id="1173" r:id="rId18"/>
    <p:sldId id="1176" r:id="rId19"/>
    <p:sldId id="1175" r:id="rId20"/>
    <p:sldId id="559" r:id="rId21"/>
    <p:sldId id="1177" r:id="rId22"/>
    <p:sldId id="649" r:id="rId23"/>
    <p:sldId id="842" r:id="rId24"/>
    <p:sldId id="3344" r:id="rId25"/>
    <p:sldId id="3345" r:id="rId26"/>
    <p:sldId id="1178" r:id="rId27"/>
    <p:sldId id="3347" r:id="rId28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094875"/>
    <a:srgbClr val="4E7601"/>
    <a:srgbClr val="920204"/>
    <a:srgbClr val="760001"/>
    <a:srgbClr val="000000"/>
    <a:srgbClr val="17375E"/>
    <a:srgbClr val="7A1AC9"/>
    <a:srgbClr val="558ED5"/>
    <a:srgbClr val="005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6" autoAdjust="0"/>
    <p:restoredTop sz="90136" autoAdjust="0"/>
  </p:normalViewPr>
  <p:slideViewPr>
    <p:cSldViewPr snapToGrid="0">
      <p:cViewPr varScale="1">
        <p:scale>
          <a:sx n="115" d="100"/>
          <a:sy n="115" d="100"/>
        </p:scale>
        <p:origin x="43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64" d="100"/>
          <a:sy n="64" d="100"/>
        </p:scale>
        <p:origin x="2475" y="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1530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7266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2999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8733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4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" y="0"/>
            <a:ext cx="1623" cy="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1680" tIns="45843" rIns="91680" bIns="45843"/>
          <a:lstStyle/>
          <a:p>
            <a:pPr defTabSz="9316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" y="0"/>
            <a:ext cx="1623" cy="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1680" tIns="45843" rIns="91680" bIns="45843"/>
          <a:lstStyle/>
          <a:p>
            <a:pPr defTabSz="931672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31672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6" y="2"/>
            <a:ext cx="289337" cy="4572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0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49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1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73FB7-06E5-4326-B1E0-9A858263D06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1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73FB7-06E5-4326-B1E0-9A858263D06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9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73FB7-06E5-4326-B1E0-9A858263D0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0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7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number are an </a:t>
            </a:r>
            <a:r>
              <a:rPr lang="en-US" dirty="0" err="1"/>
              <a:t>approrximation</a:t>
            </a:r>
            <a:r>
              <a:rPr lang="en-US" dirty="0"/>
              <a:t>.  Number change daily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17300" y="6471466"/>
            <a:ext cx="6096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CD-3 Review of the APS-U Project – June 18-20,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CD-3 Review of the APS-U Project – June 18-20, 2019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 dirty="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DOE/SC CD-3 Review of the APS-U Project – June 18-20,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3889" r:id="rId2"/>
    <p:sldLayoutId id="2147484064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4303" y="1576665"/>
            <a:ext cx="4237697" cy="2684166"/>
          </a:xfrm>
          <a:prstGeom prst="rect">
            <a:avLst/>
          </a:prstGeom>
          <a:ln w="28575" cmpd="sng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itle 14">
            <a:extLst>
              <a:ext uri="{FF2B5EF4-FFF2-40B4-BE49-F238E27FC236}">
                <a16:creationId xmlns:a16="http://schemas.microsoft.com/office/drawing/2014/main" id="{AD06A2A4-8F06-B340-92FC-E7961F1C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6" y="1552915"/>
            <a:ext cx="7626757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/>
              <a:t>Component Database (CDB) </a:t>
            </a:r>
            <a:br>
              <a:rPr lang="en-US" sz="3200" dirty="0"/>
            </a:br>
            <a:r>
              <a:rPr lang="en-US" sz="3200" dirty="0"/>
              <a:t>- Machine Elements -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 Framework for Configuration Control/Management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2B577-2281-7A4F-B4FD-46EBA175E879}"/>
              </a:ext>
            </a:extLst>
          </p:cNvPr>
          <p:cNvSpPr txBox="1"/>
          <p:nvPr/>
        </p:nvSpPr>
        <p:spPr>
          <a:xfrm>
            <a:off x="690342" y="4425360"/>
            <a:ext cx="84691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John Quintana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Manager, Beamline and Accelerator Engineering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Photon Sciences Directorate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jpq@anl.gov</a:t>
            </a: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2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FD177C1-EE6B-C84E-B4EC-A200C623A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July 2020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3BDCA-2CE8-0848-BA2C-9EC4477B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94928" y="-903104"/>
            <a:ext cx="6447273" cy="8343529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94598E-A604-B644-8984-D2F6467BB0DC}"/>
              </a:ext>
            </a:extLst>
          </p:cNvPr>
          <p:cNvSpPr txBox="1">
            <a:spLocks/>
          </p:cNvSpPr>
          <p:nvPr/>
        </p:nvSpPr>
        <p:spPr>
          <a:xfrm>
            <a:off x="1846800" y="19127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QA Processes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E991C-789F-F34A-9B0D-5AC5AFE2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387" y="4563136"/>
            <a:ext cx="6168788" cy="1908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9306B9-4086-C040-ACC4-CABE02467B93}"/>
              </a:ext>
            </a:extLst>
          </p:cNvPr>
          <p:cNvSpPr txBox="1"/>
          <p:nvPr/>
        </p:nvSpPr>
        <p:spPr>
          <a:xfrm>
            <a:off x="9743154" y="3184480"/>
            <a:ext cx="1733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Each </a:t>
            </a:r>
            <a:r>
              <a:rPr lang="en-US" dirty="0" err="1">
                <a:solidFill>
                  <a:srgbClr val="C00000"/>
                </a:solidFill>
              </a:rPr>
              <a:t>eTraveler</a:t>
            </a:r>
            <a:r>
              <a:rPr lang="en-US" dirty="0">
                <a:solidFill>
                  <a:srgbClr val="C00000"/>
                </a:solidFill>
              </a:rPr>
              <a:t> has a built-in Discrepancy Log</a:t>
            </a:r>
          </a:p>
        </p:txBody>
      </p:sp>
    </p:spTree>
    <p:extLst>
      <p:ext uri="{BB962C8B-B14F-4D97-AF65-F5344CB8AC3E}">
        <p14:creationId xmlns:p14="http://schemas.microsoft.com/office/powerpoint/2010/main" val="11712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1BCC39-2621-F448-9FDD-B14A3885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in QA </a:t>
            </a:r>
            <a:r>
              <a:rPr lang="en-US" dirty="0" err="1"/>
              <a:t>Discrepancues</a:t>
            </a:r>
            <a:r>
              <a:rPr lang="en-US" dirty="0"/>
              <a:t> Facilitates Reporting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1CE51-E056-8841-8CE0-FF3D5E4AD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6"/>
          <a:stretch/>
        </p:blipFill>
        <p:spPr>
          <a:xfrm>
            <a:off x="609601" y="1394395"/>
            <a:ext cx="9348438" cy="4961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B462E-1AA0-EC4B-8C33-3E8280D07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645" y="3048829"/>
            <a:ext cx="2908765" cy="35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7FE1A4D-CE45-E44B-B90C-EEE2D0913C8B}"/>
              </a:ext>
            </a:extLst>
          </p:cNvPr>
          <p:cNvSpPr txBox="1">
            <a:spLocks/>
          </p:cNvSpPr>
          <p:nvPr/>
        </p:nvSpPr>
        <p:spPr bwMode="auto">
          <a:xfrm>
            <a:off x="4920058" y="13850"/>
            <a:ext cx="3067969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Machine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32F08-8F3C-174A-8F3B-BE3696CB8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67" y="599996"/>
            <a:ext cx="11683540" cy="466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75C49-57B0-134C-B283-FDD98902A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2" y="1080196"/>
            <a:ext cx="11833958" cy="5752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3DF84-E52A-BB4F-94A4-1E48BD4D86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13" y="3429000"/>
            <a:ext cx="9583505" cy="29642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C1ED505-FED8-FF47-B682-18D6963814C0}"/>
              </a:ext>
            </a:extLst>
          </p:cNvPr>
          <p:cNvSpPr/>
          <p:nvPr/>
        </p:nvSpPr>
        <p:spPr>
          <a:xfrm>
            <a:off x="358042" y="1080848"/>
            <a:ext cx="1453274" cy="2568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59944373-F489-BA47-9F09-F6C25530AC9B}"/>
              </a:ext>
            </a:extLst>
          </p:cNvPr>
          <p:cNvSpPr/>
          <p:nvPr/>
        </p:nvSpPr>
        <p:spPr>
          <a:xfrm>
            <a:off x="474279" y="1337732"/>
            <a:ext cx="1453274" cy="5055468"/>
          </a:xfrm>
          <a:prstGeom prst="wedgeRoundRectCallout">
            <a:avLst>
              <a:gd name="adj1" fmla="val 137825"/>
              <a:gd name="adj2" fmla="val -1823"/>
              <a:gd name="adj3" fmla="val 16667"/>
            </a:avLst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A77AE-5047-3043-850D-0C71337D3ACC}"/>
              </a:ext>
            </a:extLst>
          </p:cNvPr>
          <p:cNvSpPr txBox="1"/>
          <p:nvPr/>
        </p:nvSpPr>
        <p:spPr>
          <a:xfrm>
            <a:off x="2582617" y="1931433"/>
            <a:ext cx="298477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simple hierarchical model of machine elements</a:t>
            </a:r>
          </a:p>
          <a:p>
            <a:pPr algn="ctr"/>
            <a:r>
              <a:rPr lang="en-US" dirty="0"/>
              <a:t>• Assign a catalog item</a:t>
            </a:r>
          </a:p>
          <a:p>
            <a:pPr algn="ctr"/>
            <a:r>
              <a:rPr lang="en-US" dirty="0"/>
              <a:t>• Assign an inventory item</a:t>
            </a:r>
          </a:p>
        </p:txBody>
      </p:sp>
    </p:spTree>
    <p:extLst>
      <p:ext uri="{BB962C8B-B14F-4D97-AF65-F5344CB8AC3E}">
        <p14:creationId xmlns:p14="http://schemas.microsoft.com/office/powerpoint/2010/main" val="21306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767015" y="905461"/>
            <a:ext cx="11286439" cy="5340960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800" dirty="0">
                <a:solidFill>
                  <a:srgbClr val="303030"/>
                </a:solidFill>
              </a:rPr>
              <a:t>Assignment of a catalog item and inventory item to any machine element</a:t>
            </a: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76F65E-ADA5-A746-9BA2-51FF0521AB5D}"/>
              </a:ext>
            </a:extLst>
          </p:cNvPr>
          <p:cNvSpPr txBox="1">
            <a:spLocks/>
          </p:cNvSpPr>
          <p:nvPr/>
        </p:nvSpPr>
        <p:spPr bwMode="auto">
          <a:xfrm>
            <a:off x="1606842" y="119761"/>
            <a:ext cx="9061157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CDB Features in Configuration Management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7B39B-EDF7-2A4D-9B6E-F48123618A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005" y="1665547"/>
            <a:ext cx="8366995" cy="458087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B50BF3-B174-A343-9E8A-42845BA3668E}"/>
              </a:ext>
            </a:extLst>
          </p:cNvPr>
          <p:cNvSpPr txBox="1">
            <a:spLocks/>
          </p:cNvSpPr>
          <p:nvPr/>
        </p:nvSpPr>
        <p:spPr>
          <a:xfrm>
            <a:off x="490848" y="1772212"/>
            <a:ext cx="3334157" cy="3929775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400" dirty="0">
                <a:solidFill>
                  <a:srgbClr val="303030"/>
                </a:solidFill>
              </a:rPr>
              <a:t>Keeps the documentation associated with the correct entity, minimizes redundant data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400" dirty="0">
                <a:solidFill>
                  <a:srgbClr val="303030"/>
                </a:solidFill>
              </a:rPr>
              <a:t>Machine Element attributes define </a:t>
            </a:r>
            <a:r>
              <a:rPr lang="en-US" sz="2400" b="1" dirty="0">
                <a:solidFill>
                  <a:srgbClr val="303030"/>
                </a:solidFill>
              </a:rPr>
              <a:t> relationships that define a working machine.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1775460" y="1462366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515555" y="905461"/>
            <a:ext cx="11312268" cy="5340960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600" dirty="0">
                <a:solidFill>
                  <a:srgbClr val="303030"/>
                </a:solidFill>
              </a:rPr>
              <a:t>Associate </a:t>
            </a:r>
            <a:r>
              <a:rPr lang="en-US" sz="2600" dirty="0" err="1">
                <a:solidFill>
                  <a:srgbClr val="303030"/>
                </a:solidFill>
              </a:rPr>
              <a:t>eTravelers</a:t>
            </a:r>
            <a:r>
              <a:rPr lang="en-US" sz="2600" dirty="0">
                <a:solidFill>
                  <a:srgbClr val="303030"/>
                </a:solidFill>
              </a:rPr>
              <a:t>, photos, critical parameters, drawings to Machine Elements</a:t>
            </a:r>
            <a:endParaRPr lang="en-US" sz="2200" dirty="0">
              <a:solidFill>
                <a:srgbClr val="303030"/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76F65E-ADA5-A746-9BA2-51FF0521AB5D}"/>
              </a:ext>
            </a:extLst>
          </p:cNvPr>
          <p:cNvSpPr txBox="1">
            <a:spLocks/>
          </p:cNvSpPr>
          <p:nvPr/>
        </p:nvSpPr>
        <p:spPr bwMode="auto">
          <a:xfrm>
            <a:off x="1606842" y="119761"/>
            <a:ext cx="9061157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CDB Features in Configuration Management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0E305-374A-D341-8389-F61800CFB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899" y="1719111"/>
            <a:ext cx="9650681" cy="507767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6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1775460" y="1462366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767015" y="905461"/>
            <a:ext cx="11286439" cy="5340960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800" dirty="0">
                <a:solidFill>
                  <a:srgbClr val="303030"/>
                </a:solidFill>
              </a:rPr>
              <a:t>Create and apply specialized</a:t>
            </a:r>
            <a:r>
              <a:rPr lang="en-US" sz="2600" dirty="0">
                <a:solidFill>
                  <a:srgbClr val="303030"/>
                </a:solidFill>
              </a:rPr>
              <a:t> properties to critical machine elements</a:t>
            </a:r>
            <a:endParaRPr lang="en-US" sz="2200" dirty="0">
              <a:solidFill>
                <a:srgbClr val="303030"/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76F65E-ADA5-A746-9BA2-51FF0521AB5D}"/>
              </a:ext>
            </a:extLst>
          </p:cNvPr>
          <p:cNvSpPr txBox="1">
            <a:spLocks/>
          </p:cNvSpPr>
          <p:nvPr/>
        </p:nvSpPr>
        <p:spPr bwMode="auto">
          <a:xfrm>
            <a:off x="1606842" y="119761"/>
            <a:ext cx="9061157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CDB Features in Configuration Management – Assignment of Attributes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709591-ACCA-BB43-8E88-F0417971C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90593"/>
              </p:ext>
            </p:extLst>
          </p:nvPr>
        </p:nvGraphicFramePr>
        <p:xfrm>
          <a:off x="2053244" y="1572933"/>
          <a:ext cx="8228013" cy="496737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2671">
                  <a:extLst>
                    <a:ext uri="{9D8B030D-6E8A-4147-A177-3AD203B41FA5}">
                      <a16:colId xmlns:a16="http://schemas.microsoft.com/office/drawing/2014/main" val="1669755120"/>
                    </a:ext>
                  </a:extLst>
                </a:gridCol>
                <a:gridCol w="2742671">
                  <a:extLst>
                    <a:ext uri="{9D8B030D-6E8A-4147-A177-3AD203B41FA5}">
                      <a16:colId xmlns:a16="http://schemas.microsoft.com/office/drawing/2014/main" val="3139910253"/>
                    </a:ext>
                  </a:extLst>
                </a:gridCol>
                <a:gridCol w="2742671">
                  <a:extLst>
                    <a:ext uri="{9D8B030D-6E8A-4147-A177-3AD203B41FA5}">
                      <a16:colId xmlns:a16="http://schemas.microsoft.com/office/drawing/2014/main" val="2554731209"/>
                    </a:ext>
                  </a:extLst>
                </a:gridCol>
              </a:tblGrid>
              <a:tr h="34926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Catalog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Inventory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Machine 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51908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677270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Model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Machine 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165948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Alternate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Catalog Item (automatic)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44086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241521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Project(s)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Project(s)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Project(s)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8750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Technical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QR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QR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49517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Serial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420560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Sources (Vendors)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74437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Location 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Location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102144"/>
                  </a:ext>
                </a:extLst>
              </a:tr>
              <a:tr h="171855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Links to Drawings &amp; Documents</a:t>
                      </a:r>
                    </a:p>
                    <a:p>
                      <a:pPr algn="ctr"/>
                      <a:r>
                        <a:rPr lang="en-US" sz="1200" b="0" dirty="0"/>
                        <a:t>Images</a:t>
                      </a:r>
                    </a:p>
                    <a:p>
                      <a:pPr algn="ctr"/>
                      <a:r>
                        <a:rPr lang="en-US" sz="1200" b="0" dirty="0"/>
                        <a:t>Web Links</a:t>
                      </a:r>
                    </a:p>
                    <a:p>
                      <a:pPr algn="ctr"/>
                      <a:r>
                        <a:rPr lang="en-US" sz="1200" b="0" dirty="0"/>
                        <a:t>Uploaded Documents</a:t>
                      </a:r>
                    </a:p>
                    <a:p>
                      <a:pPr algn="ctr"/>
                      <a:r>
                        <a:rPr lang="en-US" sz="1200" b="0" dirty="0"/>
                        <a:t>Form Factor</a:t>
                      </a:r>
                    </a:p>
                    <a:p>
                      <a:pPr algn="ctr"/>
                      <a:r>
                        <a:rPr lang="en-US" sz="1200" b="0" dirty="0"/>
                        <a:t>eTraveler Templates</a:t>
                      </a:r>
                    </a:p>
                    <a:p>
                      <a:pPr algn="ctr"/>
                      <a:r>
                        <a:rPr lang="en-US" sz="1200" b="0" dirty="0"/>
                        <a:t>QA Level/Requirements</a:t>
                      </a:r>
                    </a:p>
                    <a:p>
                      <a:pPr algn="ctr"/>
                      <a:r>
                        <a:rPr lang="en-US" sz="1200" b="0" dirty="0"/>
                        <a:t>Link to Software Support Modules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Purchasing Info</a:t>
                      </a:r>
                    </a:p>
                    <a:p>
                      <a:pPr algn="ctr"/>
                      <a:r>
                        <a:rPr lang="en-US" sz="1200" b="0" dirty="0"/>
                        <a:t>Images</a:t>
                      </a:r>
                    </a:p>
                    <a:p>
                      <a:pPr algn="ctr"/>
                      <a:r>
                        <a:rPr lang="en-US" sz="1200" b="0" dirty="0"/>
                        <a:t>Uploaded Documents</a:t>
                      </a:r>
                    </a:p>
                    <a:p>
                      <a:pPr algn="ctr"/>
                      <a:r>
                        <a:rPr lang="en-US" sz="1200" b="0" dirty="0"/>
                        <a:t>Revision #</a:t>
                      </a:r>
                    </a:p>
                    <a:p>
                      <a:pPr algn="ctr"/>
                      <a:r>
                        <a:rPr lang="en-US" sz="1200" b="0" dirty="0"/>
                        <a:t>eTraveler Instances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Inspection Results</a:t>
                      </a:r>
                    </a:p>
                    <a:p>
                      <a:pPr algn="ctr"/>
                      <a:r>
                        <a:rPr lang="en-US" sz="1200" b="0" dirty="0"/>
                        <a:t>Test/Measurement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IP #</a:t>
                      </a:r>
                    </a:p>
                    <a:p>
                      <a:pPr algn="ctr"/>
                      <a:r>
                        <a:rPr lang="en-US" sz="1200" b="0" dirty="0"/>
                        <a:t>Host Name</a:t>
                      </a:r>
                    </a:p>
                    <a:p>
                      <a:pPr algn="ctr"/>
                      <a:r>
                        <a:rPr lang="en-US" sz="1200" b="0" dirty="0"/>
                        <a:t>GPIB Address</a:t>
                      </a:r>
                    </a:p>
                    <a:p>
                      <a:pPr algn="ctr"/>
                      <a:r>
                        <a:rPr lang="en-US" sz="1200" b="0" dirty="0"/>
                        <a:t>VME/VXI Configuration</a:t>
                      </a:r>
                    </a:p>
                    <a:p>
                      <a:pPr algn="ctr"/>
                      <a:r>
                        <a:rPr lang="en-US" sz="1200" b="0" dirty="0"/>
                        <a:t>Location in Rack</a:t>
                      </a:r>
                    </a:p>
                    <a:p>
                      <a:pPr algn="ctr"/>
                      <a:r>
                        <a:rPr lang="en-US" sz="1200" b="0" dirty="0"/>
                        <a:t>Radiation Safety Component</a:t>
                      </a:r>
                    </a:p>
                    <a:p>
                      <a:pPr algn="ctr"/>
                      <a:r>
                        <a:rPr lang="en-US" sz="1200" b="0" dirty="0"/>
                        <a:t>Link to Source Code</a:t>
                      </a:r>
                    </a:p>
                    <a:p>
                      <a:pPr algn="ctr"/>
                      <a:r>
                        <a:rPr lang="en-US" sz="1200" b="0" dirty="0"/>
                        <a:t>Survey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277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4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3C3FA-25FF-44BE-BAC2-95A76F15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9" y="219481"/>
            <a:ext cx="11163868" cy="828948"/>
          </a:xfrm>
        </p:spPr>
        <p:txBody>
          <a:bodyPr/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800" dirty="0"/>
              <a:t>CDB Progress by the Numbers*</a:t>
            </a:r>
            <a:br>
              <a:rPr lang="en-US" sz="2000" dirty="0"/>
            </a:b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E8557-91BD-4FA7-A911-6F074545D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Director’s Review of APS-U Sept 28-October 1, 2021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91DDD2-1D4D-7949-A2B8-0DCE0D24E867}"/>
              </a:ext>
            </a:extLst>
          </p:cNvPr>
          <p:cNvGrpSpPr/>
          <p:nvPr/>
        </p:nvGrpSpPr>
        <p:grpSpPr>
          <a:xfrm>
            <a:off x="1307817" y="1048429"/>
            <a:ext cx="9721428" cy="5005530"/>
            <a:chOff x="1307817" y="929159"/>
            <a:chExt cx="8557114" cy="62042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61888D-BB62-2541-9D95-71D70982D41C}"/>
                </a:ext>
              </a:extLst>
            </p:cNvPr>
            <p:cNvSpPr/>
            <p:nvPr/>
          </p:nvSpPr>
          <p:spPr>
            <a:xfrm>
              <a:off x="4870034" y="964486"/>
              <a:ext cx="2067970" cy="2376977"/>
            </a:xfrm>
            <a:custGeom>
              <a:avLst/>
              <a:gdLst>
                <a:gd name="connsiteX0" fmla="*/ 0 w 2376976"/>
                <a:gd name="connsiteY0" fmla="*/ 1033985 h 2067969"/>
                <a:gd name="connsiteX1" fmla="*/ 516992 w 2376976"/>
                <a:gd name="connsiteY1" fmla="*/ 0 h 2067969"/>
                <a:gd name="connsiteX2" fmla="*/ 1859984 w 2376976"/>
                <a:gd name="connsiteY2" fmla="*/ 0 h 2067969"/>
                <a:gd name="connsiteX3" fmla="*/ 2376976 w 2376976"/>
                <a:gd name="connsiteY3" fmla="*/ 1033985 h 2067969"/>
                <a:gd name="connsiteX4" fmla="*/ 1859984 w 2376976"/>
                <a:gd name="connsiteY4" fmla="*/ 2067969 h 2067969"/>
                <a:gd name="connsiteX5" fmla="*/ 516992 w 2376976"/>
                <a:gd name="connsiteY5" fmla="*/ 2067969 h 2067969"/>
                <a:gd name="connsiteX6" fmla="*/ 0 w 2376976"/>
                <a:gd name="connsiteY6" fmla="*/ 1033985 h 206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976" h="2067969">
                  <a:moveTo>
                    <a:pt x="1188487" y="0"/>
                  </a:moveTo>
                  <a:lnTo>
                    <a:pt x="2376975" y="449783"/>
                  </a:lnTo>
                  <a:lnTo>
                    <a:pt x="2376975" y="1618186"/>
                  </a:lnTo>
                  <a:lnTo>
                    <a:pt x="1188487" y="2067969"/>
                  </a:lnTo>
                  <a:lnTo>
                    <a:pt x="1" y="1618186"/>
                  </a:lnTo>
                  <a:lnTo>
                    <a:pt x="1" y="449783"/>
                  </a:lnTo>
                  <a:lnTo>
                    <a:pt x="1188487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078" tIns="454233" rIns="406079" bIns="45423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tx1"/>
                  </a:solidFill>
                </a:rPr>
                <a:t>Catalog Items 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solidFill>
                    <a:schemeClr val="tx1"/>
                  </a:solidFill>
                </a:rPr>
                <a:t>2,102    </a:t>
              </a:r>
              <a:r>
                <a:rPr lang="en-US" sz="1200" dirty="0">
                  <a:solidFill>
                    <a:schemeClr val="tx1"/>
                  </a:solidFill>
                </a:rPr>
                <a:t>1223 at 2020 Status Review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B83B16-FD81-A040-8005-2F1B3BD67C13}"/>
                </a:ext>
              </a:extLst>
            </p:cNvPr>
            <p:cNvSpPr/>
            <p:nvPr/>
          </p:nvSpPr>
          <p:spPr>
            <a:xfrm>
              <a:off x="7212226" y="1406985"/>
              <a:ext cx="2652705" cy="1426185"/>
            </a:xfrm>
            <a:custGeom>
              <a:avLst/>
              <a:gdLst>
                <a:gd name="connsiteX0" fmla="*/ 0 w 2652705"/>
                <a:gd name="connsiteY0" fmla="*/ 0 h 1426185"/>
                <a:gd name="connsiteX1" fmla="*/ 2652705 w 2652705"/>
                <a:gd name="connsiteY1" fmla="*/ 0 h 1426185"/>
                <a:gd name="connsiteX2" fmla="*/ 2652705 w 2652705"/>
                <a:gd name="connsiteY2" fmla="*/ 1426185 h 1426185"/>
                <a:gd name="connsiteX3" fmla="*/ 0 w 2652705"/>
                <a:gd name="connsiteY3" fmla="*/ 1426185 h 1426185"/>
                <a:gd name="connsiteX4" fmla="*/ 0 w 2652705"/>
                <a:gd name="connsiteY4" fmla="*/ 0 h 14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705" h="1426185">
                  <a:moveTo>
                    <a:pt x="0" y="0"/>
                  </a:moveTo>
                  <a:lnTo>
                    <a:pt x="2652705" y="0"/>
                  </a:lnTo>
                  <a:lnTo>
                    <a:pt x="2652705" y="1426185"/>
                  </a:lnTo>
                  <a:lnTo>
                    <a:pt x="0" y="1426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AA0C95-6467-2A43-A0B8-534D851A40F3}"/>
                </a:ext>
              </a:extLst>
            </p:cNvPr>
            <p:cNvSpPr/>
            <p:nvPr/>
          </p:nvSpPr>
          <p:spPr>
            <a:xfrm>
              <a:off x="2822496" y="929159"/>
              <a:ext cx="2067970" cy="2376977"/>
            </a:xfrm>
            <a:custGeom>
              <a:avLst/>
              <a:gdLst>
                <a:gd name="connsiteX0" fmla="*/ 0 w 2376976"/>
                <a:gd name="connsiteY0" fmla="*/ 1033985 h 2067969"/>
                <a:gd name="connsiteX1" fmla="*/ 516992 w 2376976"/>
                <a:gd name="connsiteY1" fmla="*/ 0 h 2067969"/>
                <a:gd name="connsiteX2" fmla="*/ 1859984 w 2376976"/>
                <a:gd name="connsiteY2" fmla="*/ 0 h 2067969"/>
                <a:gd name="connsiteX3" fmla="*/ 2376976 w 2376976"/>
                <a:gd name="connsiteY3" fmla="*/ 1033985 h 2067969"/>
                <a:gd name="connsiteX4" fmla="*/ 1859984 w 2376976"/>
                <a:gd name="connsiteY4" fmla="*/ 2067969 h 2067969"/>
                <a:gd name="connsiteX5" fmla="*/ 516992 w 2376976"/>
                <a:gd name="connsiteY5" fmla="*/ 2067969 h 2067969"/>
                <a:gd name="connsiteX6" fmla="*/ 0 w 2376976"/>
                <a:gd name="connsiteY6" fmla="*/ 1033985 h 206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976" h="2067969">
                  <a:moveTo>
                    <a:pt x="1188487" y="0"/>
                  </a:moveTo>
                  <a:lnTo>
                    <a:pt x="2376975" y="449783"/>
                  </a:lnTo>
                  <a:lnTo>
                    <a:pt x="2376975" y="1618186"/>
                  </a:lnTo>
                  <a:lnTo>
                    <a:pt x="1188487" y="2067969"/>
                  </a:lnTo>
                  <a:lnTo>
                    <a:pt x="1" y="1618186"/>
                  </a:lnTo>
                  <a:lnTo>
                    <a:pt x="1" y="449783"/>
                  </a:lnTo>
                  <a:lnTo>
                    <a:pt x="1188487" y="0"/>
                  </a:lnTo>
                  <a:close/>
                </a:path>
              </a:pathLst>
            </a:custGeom>
            <a:solidFill>
              <a:srgbClr val="16F0E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58" tIns="370413" rIns="322259" bIns="370412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kern="1200" dirty="0">
                <a:solidFill>
                  <a:schemeClr val="tx1"/>
                </a:solidFill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tx1"/>
                  </a:solidFill>
                </a:rPr>
                <a:t>Registered Users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solidFill>
                    <a:schemeClr val="tx1"/>
                  </a:solidFill>
                </a:rPr>
                <a:t>274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91D7D75-3169-8D4C-9611-71D99FE1BDA8}"/>
                </a:ext>
              </a:extLst>
            </p:cNvPr>
            <p:cNvSpPr/>
            <p:nvPr/>
          </p:nvSpPr>
          <p:spPr>
            <a:xfrm>
              <a:off x="6902209" y="929159"/>
              <a:ext cx="2067970" cy="2376977"/>
            </a:xfrm>
            <a:custGeom>
              <a:avLst/>
              <a:gdLst>
                <a:gd name="connsiteX0" fmla="*/ 0 w 2376976"/>
                <a:gd name="connsiteY0" fmla="*/ 1033985 h 2067969"/>
                <a:gd name="connsiteX1" fmla="*/ 516992 w 2376976"/>
                <a:gd name="connsiteY1" fmla="*/ 0 h 2067969"/>
                <a:gd name="connsiteX2" fmla="*/ 1859984 w 2376976"/>
                <a:gd name="connsiteY2" fmla="*/ 0 h 2067969"/>
                <a:gd name="connsiteX3" fmla="*/ 2376976 w 2376976"/>
                <a:gd name="connsiteY3" fmla="*/ 1033985 h 2067969"/>
                <a:gd name="connsiteX4" fmla="*/ 1859984 w 2376976"/>
                <a:gd name="connsiteY4" fmla="*/ 2067969 h 2067969"/>
                <a:gd name="connsiteX5" fmla="*/ 516992 w 2376976"/>
                <a:gd name="connsiteY5" fmla="*/ 2067969 h 2067969"/>
                <a:gd name="connsiteX6" fmla="*/ 0 w 2376976"/>
                <a:gd name="connsiteY6" fmla="*/ 1033985 h 206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976" h="2067969">
                  <a:moveTo>
                    <a:pt x="1188487" y="0"/>
                  </a:moveTo>
                  <a:lnTo>
                    <a:pt x="2376975" y="449783"/>
                  </a:lnTo>
                  <a:lnTo>
                    <a:pt x="2376975" y="1618186"/>
                  </a:lnTo>
                  <a:lnTo>
                    <a:pt x="1188487" y="2067969"/>
                  </a:lnTo>
                  <a:lnTo>
                    <a:pt x="1" y="1618186"/>
                  </a:lnTo>
                  <a:lnTo>
                    <a:pt x="1" y="449783"/>
                  </a:lnTo>
                  <a:lnTo>
                    <a:pt x="1188487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078" tIns="454233" rIns="406079" bIns="45423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tx1"/>
                  </a:solidFill>
                </a:rPr>
                <a:t>Inventory Items 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solidFill>
                    <a:schemeClr val="tx1"/>
                  </a:solidFill>
                </a:rPr>
                <a:t>27, 031</a:t>
              </a:r>
              <a:r>
                <a:rPr lang="en-US" sz="1400" kern="1200" dirty="0">
                  <a:solidFill>
                    <a:schemeClr val="tx1"/>
                  </a:solidFill>
                </a:rPr>
                <a:t> 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solidFill>
                    <a:srgbClr val="47484A"/>
                  </a:solidFill>
                </a:rPr>
                <a:t>11209 at 2020 Status Review</a:t>
              </a:r>
              <a:endParaRPr lang="en-US" sz="27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8D8549-FC89-F64A-8A9D-B5A3B77EC5E1}"/>
                </a:ext>
              </a:extLst>
            </p:cNvPr>
            <p:cNvSpPr/>
            <p:nvPr/>
          </p:nvSpPr>
          <p:spPr>
            <a:xfrm>
              <a:off x="1307817" y="3526190"/>
              <a:ext cx="2567134" cy="14261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88A0BA-011B-004C-AC19-FC941E6CCB78}"/>
                </a:ext>
              </a:extLst>
            </p:cNvPr>
            <p:cNvSpPr/>
            <p:nvPr/>
          </p:nvSpPr>
          <p:spPr>
            <a:xfrm>
              <a:off x="3756424" y="2786153"/>
              <a:ext cx="2209977" cy="2580232"/>
            </a:xfrm>
            <a:custGeom>
              <a:avLst/>
              <a:gdLst>
                <a:gd name="connsiteX0" fmla="*/ 0 w 2580231"/>
                <a:gd name="connsiteY0" fmla="*/ 1104988 h 2209976"/>
                <a:gd name="connsiteX1" fmla="*/ 552494 w 2580231"/>
                <a:gd name="connsiteY1" fmla="*/ 1 h 2209976"/>
                <a:gd name="connsiteX2" fmla="*/ 2027737 w 2580231"/>
                <a:gd name="connsiteY2" fmla="*/ 1 h 2209976"/>
                <a:gd name="connsiteX3" fmla="*/ 2580231 w 2580231"/>
                <a:gd name="connsiteY3" fmla="*/ 1104988 h 2209976"/>
                <a:gd name="connsiteX4" fmla="*/ 2027737 w 2580231"/>
                <a:gd name="connsiteY4" fmla="*/ 2209975 h 2209976"/>
                <a:gd name="connsiteX5" fmla="*/ 552494 w 2580231"/>
                <a:gd name="connsiteY5" fmla="*/ 2209975 h 2209976"/>
                <a:gd name="connsiteX6" fmla="*/ 0 w 2580231"/>
                <a:gd name="connsiteY6" fmla="*/ 1104988 h 220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231" h="2209976">
                  <a:moveTo>
                    <a:pt x="1290116" y="0"/>
                  </a:moveTo>
                  <a:lnTo>
                    <a:pt x="2580229" y="473213"/>
                  </a:lnTo>
                  <a:lnTo>
                    <a:pt x="2580229" y="1736763"/>
                  </a:lnTo>
                  <a:lnTo>
                    <a:pt x="1290116" y="2209976"/>
                  </a:lnTo>
                  <a:lnTo>
                    <a:pt x="2" y="1736763"/>
                  </a:lnTo>
                  <a:lnTo>
                    <a:pt x="2" y="473213"/>
                  </a:lnTo>
                  <a:lnTo>
                    <a:pt x="1290116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902" tIns="399185" rIns="341903" bIns="399184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tx1"/>
                  </a:solidFill>
                </a:rPr>
                <a:t>Machine Elements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solidFill>
                    <a:schemeClr val="tx1"/>
                  </a:solidFill>
                </a:rPr>
                <a:t>10,681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EA9774-FD84-7F4C-B6A3-729DC82A7805}"/>
                </a:ext>
              </a:extLst>
            </p:cNvPr>
            <p:cNvSpPr/>
            <p:nvPr/>
          </p:nvSpPr>
          <p:spPr>
            <a:xfrm>
              <a:off x="5922489" y="2792302"/>
              <a:ext cx="2180913" cy="2709925"/>
            </a:xfrm>
            <a:custGeom>
              <a:avLst/>
              <a:gdLst>
                <a:gd name="connsiteX0" fmla="*/ 0 w 2500579"/>
                <a:gd name="connsiteY0" fmla="*/ 1049288 h 2098575"/>
                <a:gd name="connsiteX1" fmla="*/ 524644 w 2500579"/>
                <a:gd name="connsiteY1" fmla="*/ 0 h 2098575"/>
                <a:gd name="connsiteX2" fmla="*/ 1975935 w 2500579"/>
                <a:gd name="connsiteY2" fmla="*/ 0 h 2098575"/>
                <a:gd name="connsiteX3" fmla="*/ 2500579 w 2500579"/>
                <a:gd name="connsiteY3" fmla="*/ 1049288 h 2098575"/>
                <a:gd name="connsiteX4" fmla="*/ 1975935 w 2500579"/>
                <a:gd name="connsiteY4" fmla="*/ 2098575 h 2098575"/>
                <a:gd name="connsiteX5" fmla="*/ 524644 w 2500579"/>
                <a:gd name="connsiteY5" fmla="*/ 2098575 h 2098575"/>
                <a:gd name="connsiteX6" fmla="*/ 0 w 2500579"/>
                <a:gd name="connsiteY6" fmla="*/ 1049288 h 209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0579" h="2098575">
                  <a:moveTo>
                    <a:pt x="1250289" y="0"/>
                  </a:moveTo>
                  <a:lnTo>
                    <a:pt x="2500579" y="440300"/>
                  </a:lnTo>
                  <a:lnTo>
                    <a:pt x="2500579" y="1658275"/>
                  </a:lnTo>
                  <a:lnTo>
                    <a:pt x="1250289" y="2098575"/>
                  </a:lnTo>
                  <a:lnTo>
                    <a:pt x="0" y="1658275"/>
                  </a:lnTo>
                  <a:lnTo>
                    <a:pt x="0" y="440300"/>
                  </a:lnTo>
                  <a:lnTo>
                    <a:pt x="125028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518" tIns="486133" rIns="424518" bIns="486133" numCol="1" spcCol="1270" anchor="ctr" anchorCtr="0">
              <a:normAutofit fontScale="77500" lnSpcReduction="20000"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Measurement and Analysis Archive (MAARC)</a:t>
              </a:r>
            </a:p>
            <a:p>
              <a:endParaRPr lang="en-US" sz="2000" dirty="0">
                <a:solidFill>
                  <a:srgbClr val="000000"/>
                </a:solidFill>
              </a:endParaRP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solidFill>
                    <a:schemeClr val="tx1"/>
                  </a:solidFill>
                </a:rPr>
                <a:t>81,070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20A5E6-9774-6148-BB66-717A6F9BA672}"/>
                </a:ext>
              </a:extLst>
            </p:cNvPr>
            <p:cNvSpPr/>
            <p:nvPr/>
          </p:nvSpPr>
          <p:spPr>
            <a:xfrm>
              <a:off x="7212226" y="5707196"/>
              <a:ext cx="2652705" cy="14261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D10D20-7522-C94F-9466-0D1526C1F398}"/>
              </a:ext>
            </a:extLst>
          </p:cNvPr>
          <p:cNvSpPr txBox="1"/>
          <p:nvPr/>
        </p:nvSpPr>
        <p:spPr>
          <a:xfrm>
            <a:off x="1103586" y="5728138"/>
            <a:ext cx="9343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Approximate - numbers change daily as work is being done. </a:t>
            </a:r>
          </a:p>
        </p:txBody>
      </p:sp>
    </p:spTree>
    <p:extLst>
      <p:ext uri="{BB962C8B-B14F-4D97-AF65-F5344CB8AC3E}">
        <p14:creationId xmlns:p14="http://schemas.microsoft.com/office/powerpoint/2010/main" val="20836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1775460" y="1462366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767015" y="905461"/>
            <a:ext cx="4968767" cy="768647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600" dirty="0">
                <a:solidFill>
                  <a:srgbClr val="303030"/>
                </a:solidFill>
              </a:rPr>
              <a:t>Mini-logbook for each item</a:t>
            </a: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76F65E-ADA5-A746-9BA2-51FF0521AB5D}"/>
              </a:ext>
            </a:extLst>
          </p:cNvPr>
          <p:cNvSpPr txBox="1">
            <a:spLocks/>
          </p:cNvSpPr>
          <p:nvPr/>
        </p:nvSpPr>
        <p:spPr bwMode="auto">
          <a:xfrm>
            <a:off x="1606842" y="119761"/>
            <a:ext cx="9061157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CDB Features in Configuration Management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1461A-86E4-8D49-A33E-4D0F92B26C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31" y="1967990"/>
            <a:ext cx="4786696" cy="361609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5D1DF57-FA18-414D-9BB1-2BAB4A5C516A}"/>
              </a:ext>
            </a:extLst>
          </p:cNvPr>
          <p:cNvSpPr txBox="1">
            <a:spLocks/>
          </p:cNvSpPr>
          <p:nvPr/>
        </p:nvSpPr>
        <p:spPr>
          <a:xfrm>
            <a:off x="5755589" y="910790"/>
            <a:ext cx="6104840" cy="894259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1800"/>
              </a:spcAft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600" b="1" dirty="0">
                <a:solidFill>
                  <a:srgbClr val="303030"/>
                </a:solidFill>
              </a:rPr>
              <a:t>An API allows for integration with external processes and/or GUIs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 err="1">
                <a:solidFill>
                  <a:srgbClr val="303030"/>
                </a:solidFill>
              </a:rPr>
              <a:t>eTraveler</a:t>
            </a:r>
            <a:r>
              <a:rPr lang="en-US" sz="2200" dirty="0">
                <a:solidFill>
                  <a:srgbClr val="303030"/>
                </a:solidFill>
              </a:rPr>
              <a:t> (Developed at FRIB)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APS Document Management System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Windchill (mechanical drawing repository)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Trello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Tableau (commercial report generator)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Python scripts to export data to Excel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200" dirty="0">
                <a:solidFill>
                  <a:srgbClr val="303030"/>
                </a:solidFill>
              </a:rPr>
              <a:t>Python scripts to export data for web viewing 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sz="2200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2491421" y="557111"/>
            <a:ext cx="6888736" cy="121908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1F497D"/>
              </a:buClr>
              <a:buNone/>
              <a:defRPr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1" descr="CdbSoftwareComponents.jpg">
            <a:extLst>
              <a:ext uri="{FF2B5EF4-FFF2-40B4-BE49-F238E27FC236}">
                <a16:creationId xmlns:a16="http://schemas.microsoft.com/office/drawing/2014/main" id="{DC383EBA-CC57-D64B-9667-460E6D033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851" y="568296"/>
            <a:ext cx="7008176" cy="588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15D94-AA1B-B643-B643-EFCB6B0F4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July 2020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FB09D9-7E34-684B-B734-1B4822131418}"/>
              </a:ext>
            </a:extLst>
          </p:cNvPr>
          <p:cNvSpPr/>
          <p:nvPr/>
        </p:nvSpPr>
        <p:spPr>
          <a:xfrm>
            <a:off x="3268713" y="3131062"/>
            <a:ext cx="776087" cy="3918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5376D-89F2-9D40-8FA2-2963AC33E3D8}"/>
              </a:ext>
            </a:extLst>
          </p:cNvPr>
          <p:cNvSpPr txBox="1"/>
          <p:nvPr/>
        </p:nvSpPr>
        <p:spPr>
          <a:xfrm>
            <a:off x="3243347" y="3105534"/>
            <a:ext cx="84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Document Management System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C774D8-5C87-F745-B4E3-81E9DA8FBBCA}"/>
              </a:ext>
            </a:extLst>
          </p:cNvPr>
          <p:cNvSpPr/>
          <p:nvPr/>
        </p:nvSpPr>
        <p:spPr>
          <a:xfrm>
            <a:off x="3029264" y="4067770"/>
            <a:ext cx="776087" cy="3918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4529A-0814-774B-8C4F-A29BBBD56C7D}"/>
              </a:ext>
            </a:extLst>
          </p:cNvPr>
          <p:cNvSpPr txBox="1"/>
          <p:nvPr/>
        </p:nvSpPr>
        <p:spPr>
          <a:xfrm>
            <a:off x="3014058" y="4082881"/>
            <a:ext cx="842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FRIB eTraveler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76B166E2-B9FF-944C-B159-286187E5BC22}"/>
              </a:ext>
            </a:extLst>
          </p:cNvPr>
          <p:cNvSpPr/>
          <p:nvPr/>
        </p:nvSpPr>
        <p:spPr>
          <a:xfrm>
            <a:off x="3809233" y="4192835"/>
            <a:ext cx="822960" cy="11176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E1243ED9-7094-DC4A-8D64-72BD57349389}"/>
              </a:ext>
            </a:extLst>
          </p:cNvPr>
          <p:cNvSpPr/>
          <p:nvPr/>
        </p:nvSpPr>
        <p:spPr>
          <a:xfrm rot="2652271">
            <a:off x="3936557" y="3726593"/>
            <a:ext cx="822960" cy="11176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480D866-9033-8047-8D8F-318B8BFB1BD7}"/>
              </a:ext>
            </a:extLst>
          </p:cNvPr>
          <p:cNvSpPr/>
          <p:nvPr/>
        </p:nvSpPr>
        <p:spPr>
          <a:xfrm>
            <a:off x="2599711" y="1083978"/>
            <a:ext cx="1107521" cy="260178"/>
          </a:xfrm>
          <a:prstGeom prst="roundRect">
            <a:avLst/>
          </a:prstGeom>
          <a:solidFill>
            <a:srgbClr val="FF8200"/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</a:rPr>
              <a:t>lists.anl.gov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BB781C-C530-0945-811A-518BBFE1ED0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489629" y="2319926"/>
            <a:ext cx="1439501" cy="1724736"/>
          </a:xfrm>
          <a:prstGeom prst="straightConnector1">
            <a:avLst/>
          </a:prstGeom>
          <a:ln w="38100">
            <a:solidFill>
              <a:srgbClr val="FF82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1165FD-1B31-864A-AE91-146C2733FD2A}"/>
              </a:ext>
            </a:extLst>
          </p:cNvPr>
          <p:cNvCxnSpPr>
            <a:cxnSpLocks/>
            <a:stCxn id="15" idx="2"/>
            <a:endCxn id="4" idx="0"/>
          </p:cNvCxnSpPr>
          <p:nvPr/>
        </p:nvCxnSpPr>
        <p:spPr>
          <a:xfrm>
            <a:off x="3153472" y="1344156"/>
            <a:ext cx="336157" cy="595444"/>
          </a:xfrm>
          <a:prstGeom prst="straightConnector1">
            <a:avLst/>
          </a:prstGeom>
          <a:ln w="38100">
            <a:solidFill>
              <a:srgbClr val="FF82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 bwMode="auto">
          <a:xfrm>
            <a:off x="1981201" y="87057"/>
            <a:ext cx="8228013" cy="84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CDB Components/Interfaces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C8CE8F2-60FE-134B-BE4F-23B254C7C17D}"/>
              </a:ext>
            </a:extLst>
          </p:cNvPr>
          <p:cNvSpPr/>
          <p:nvPr/>
        </p:nvSpPr>
        <p:spPr>
          <a:xfrm>
            <a:off x="4773612" y="1641878"/>
            <a:ext cx="1107521" cy="260178"/>
          </a:xfrm>
          <a:prstGeom prst="roundRect">
            <a:avLst/>
          </a:prstGeom>
          <a:solidFill>
            <a:srgbClr val="FF8200"/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Tableau</a:t>
            </a:r>
            <a:endParaRPr lang="en-US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D22725-B8DC-1444-916F-26BBA47E3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48" y="1792769"/>
            <a:ext cx="995941" cy="1288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9E36939-C4A7-3243-A689-B415C18D2727}"/>
              </a:ext>
            </a:extLst>
          </p:cNvPr>
          <p:cNvSpPr/>
          <p:nvPr/>
        </p:nvSpPr>
        <p:spPr>
          <a:xfrm>
            <a:off x="3029263" y="1939600"/>
            <a:ext cx="920730" cy="380326"/>
          </a:xfrm>
          <a:prstGeom prst="roundRect">
            <a:avLst/>
          </a:prstGeom>
          <a:solidFill>
            <a:srgbClr val="FF8200"/>
          </a:solidFill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 Sheets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09B45B5-B501-3E4B-A85A-4B4B0154BE38}"/>
              </a:ext>
            </a:extLst>
          </p:cNvPr>
          <p:cNvSpPr/>
          <p:nvPr/>
        </p:nvSpPr>
        <p:spPr>
          <a:xfrm>
            <a:off x="8680384" y="3182294"/>
            <a:ext cx="443768" cy="260178"/>
          </a:xfrm>
          <a:prstGeom prst="roundRect">
            <a:avLst/>
          </a:prstGeom>
          <a:solidFill>
            <a:srgbClr val="FF8200"/>
          </a:solidFill>
          <a:ln w="1905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EAEAE254-CEEE-C84D-AC7A-342F69589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806" y="600643"/>
            <a:ext cx="1852519" cy="9999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D134F0-E11C-914F-B3B9-CBA97690D3A0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5257974" y="1902056"/>
            <a:ext cx="69399" cy="2142606"/>
          </a:xfrm>
          <a:prstGeom prst="straightConnector1">
            <a:avLst/>
          </a:prstGeom>
          <a:ln w="38100">
            <a:solidFill>
              <a:srgbClr val="FF8200"/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5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772-DF69-E941-800E-9A1449E3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</a:t>
            </a:r>
            <a:r>
              <a:rPr lang="en-US"/>
              <a:t>Operational Processes</a:t>
            </a:r>
            <a:endParaRPr lang="en-US" dirty="0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9F654E-32D6-CF4B-90FC-6E888E4E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1951" y="1673590"/>
            <a:ext cx="2498394" cy="29282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34603-7182-A64A-9803-415B1E2A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928E-E45E-9F4C-9495-6086EDF1B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Director's Review of the APS-U  Sep 28 - Oct 1, 2021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324B949-14CC-E04B-A549-6D1566B43422}"/>
              </a:ext>
            </a:extLst>
          </p:cNvPr>
          <p:cNvSpPr/>
          <p:nvPr/>
        </p:nvSpPr>
        <p:spPr>
          <a:xfrm>
            <a:off x="5873897" y="3012833"/>
            <a:ext cx="709665" cy="48463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47F27-9FDB-B246-9BE5-5722FFE1BF68}"/>
              </a:ext>
            </a:extLst>
          </p:cNvPr>
          <p:cNvSpPr txBox="1"/>
          <p:nvPr/>
        </p:nvSpPr>
        <p:spPr>
          <a:xfrm>
            <a:off x="609601" y="1115122"/>
            <a:ext cx="23120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successful ARR will require close integration between APS-U and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APS (OPS+U) is beginning to develop requirements for migrating legacy Configuration Management Databases for management consideration.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BADB9-A09B-1944-9389-5BC8C1270D70}"/>
              </a:ext>
            </a:extLst>
          </p:cNvPr>
          <p:cNvSpPr txBox="1"/>
          <p:nvPr/>
        </p:nvSpPr>
        <p:spPr>
          <a:xfrm>
            <a:off x="3247908" y="497450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Designed Circa 2002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D4D3D-33DC-DD47-AA7C-6BA4A6B13D98}"/>
              </a:ext>
            </a:extLst>
          </p:cNvPr>
          <p:cNvSpPr txBox="1"/>
          <p:nvPr/>
        </p:nvSpPr>
        <p:spPr>
          <a:xfrm>
            <a:off x="8151542" y="5986566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Designed Circa “2022”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709B5-7E98-6241-ACDD-0E1067AF1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45" y="871341"/>
            <a:ext cx="4969455" cy="51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3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8BE76-2C06-AB4A-A415-709571E9E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92030-DDED-1B44-BE76-0AAE1BF7C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11163868" cy="4422775"/>
          </a:xfrm>
        </p:spPr>
        <p:txBody>
          <a:bodyPr/>
          <a:lstStyle/>
          <a:p>
            <a:r>
              <a:rPr lang="en-US" dirty="0"/>
              <a:t>APS Upgrade Project</a:t>
            </a:r>
          </a:p>
          <a:p>
            <a:r>
              <a:rPr lang="en-US" dirty="0"/>
              <a:t>Component Database and </a:t>
            </a:r>
            <a:r>
              <a:rPr lang="en-US" dirty="0" err="1"/>
              <a:t>Etravelers</a:t>
            </a:r>
            <a:endParaRPr lang="en-US" dirty="0"/>
          </a:p>
          <a:p>
            <a:r>
              <a:rPr lang="en-US" dirty="0"/>
              <a:t>Current Uses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DD6561-0008-084B-A6CE-5F6AEBFA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241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430" y="6412791"/>
            <a:ext cx="1109568" cy="335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3336" y="82298"/>
            <a:ext cx="723709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Use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-20" dirty="0"/>
              <a:t> </a:t>
            </a:r>
            <a:r>
              <a:rPr spc="-5" dirty="0"/>
              <a:t>Cue</a:t>
            </a:r>
            <a:r>
              <a:rPr spc="-15" dirty="0"/>
              <a:t> </a:t>
            </a:r>
            <a:r>
              <a:rPr spc="-5" dirty="0"/>
              <a:t>Sheets</a:t>
            </a:r>
            <a:r>
              <a:rPr lang="en-US" spc="-5" dirty="0"/>
              <a:t> to Manage Process Flow – Work Control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585380" y="1102867"/>
            <a:ext cx="6837045" cy="52470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5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When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needed,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Cue</a:t>
            </a:r>
            <a:r>
              <a:rPr sz="2400" spc="-5" dirty="0">
                <a:latin typeface="Arial"/>
                <a:cs typeface="Arial"/>
              </a:rPr>
              <a:t> Sheets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guide</a:t>
            </a:r>
            <a:r>
              <a:rPr sz="2400" spc="-5" dirty="0">
                <a:latin typeface="Arial"/>
                <a:cs typeface="Arial"/>
              </a:rPr>
              <a:t> 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workflow</a:t>
            </a:r>
            <a:endParaRPr sz="2400" dirty="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Sheets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contain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‘clickable’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QR </a:t>
            </a:r>
            <a:r>
              <a:rPr sz="2400" dirty="0">
                <a:latin typeface="Arial"/>
                <a:cs typeface="Arial"/>
              </a:rPr>
              <a:t>Codes</a:t>
            </a:r>
          </a:p>
          <a:p>
            <a:pPr marL="286385" marR="5080" indent="-274320">
              <a:lnSpc>
                <a:spcPct val="99400"/>
              </a:lnSpc>
              <a:spcBef>
                <a:spcPts val="645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Groups </a:t>
            </a:r>
            <a:r>
              <a:rPr sz="2400" b="1" spc="-5" dirty="0">
                <a:latin typeface="Arial"/>
                <a:cs typeface="Arial"/>
              </a:rPr>
              <a:t>define and own </a:t>
            </a:r>
            <a:r>
              <a:rPr sz="2400" spc="-5" dirty="0">
                <a:latin typeface="Arial"/>
                <a:cs typeface="Arial"/>
              </a:rPr>
              <a:t>their </a:t>
            </a:r>
            <a:r>
              <a:rPr sz="2400" dirty="0">
                <a:latin typeface="Arial"/>
                <a:cs typeface="Arial"/>
              </a:rPr>
              <a:t>process and Done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Rules – some </a:t>
            </a:r>
            <a:r>
              <a:rPr sz="2400" spc="-5" dirty="0">
                <a:latin typeface="Arial"/>
                <a:cs typeface="Arial"/>
              </a:rPr>
              <a:t>tied to completions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10" dirty="0">
                <a:latin typeface="Arial"/>
                <a:cs typeface="Arial"/>
              </a:rPr>
              <a:t>eTravelers; </a:t>
            </a:r>
            <a:r>
              <a:rPr sz="2400" spc="-5" dirty="0">
                <a:latin typeface="Arial"/>
                <a:cs typeface="Arial"/>
              </a:rPr>
              <a:t> e.g., </a:t>
            </a:r>
            <a:r>
              <a:rPr sz="2400" dirty="0">
                <a:latin typeface="Arial"/>
                <a:cs typeface="Arial"/>
              </a:rPr>
              <a:t>component may require several </a:t>
            </a:r>
            <a:r>
              <a:rPr sz="2400" spc="-10" dirty="0">
                <a:latin typeface="Arial"/>
                <a:cs typeface="Arial"/>
              </a:rPr>
              <a:t>eTravelers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different </a:t>
            </a:r>
            <a:r>
              <a:rPr sz="2400" dirty="0">
                <a:latin typeface="Arial"/>
                <a:cs typeface="Arial"/>
              </a:rPr>
              <a:t>work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groups</a:t>
            </a:r>
            <a:r>
              <a:rPr sz="2400" spc="-5" dirty="0">
                <a:latin typeface="Arial"/>
                <a:cs typeface="Arial"/>
              </a:rPr>
              <a:t> before </a:t>
            </a:r>
            <a:r>
              <a:rPr sz="2400" dirty="0">
                <a:latin typeface="Arial"/>
                <a:cs typeface="Arial"/>
              </a:rPr>
              <a:t>it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-5" dirty="0">
                <a:latin typeface="Arial"/>
                <a:cs typeface="Arial"/>
              </a:rPr>
              <a:t> “Accepted”</a:t>
            </a:r>
            <a:endParaRPr sz="2400" dirty="0">
              <a:latin typeface="Arial"/>
              <a:cs typeface="Arial"/>
            </a:endParaRPr>
          </a:p>
          <a:p>
            <a:pPr marL="286385" marR="521970" indent="-274320">
              <a:lnSpc>
                <a:spcPct val="100600"/>
              </a:lnSpc>
              <a:spcBef>
                <a:spcPts val="605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Provide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consistent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communications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between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people </a:t>
            </a:r>
            <a:r>
              <a:rPr sz="2400" spc="-5" dirty="0">
                <a:latin typeface="Arial"/>
                <a:cs typeface="Arial"/>
              </a:rPr>
              <a:t>with predefined </a:t>
            </a:r>
            <a:r>
              <a:rPr sz="2400" dirty="0">
                <a:latin typeface="Arial"/>
                <a:cs typeface="Arial"/>
              </a:rPr>
              <a:t>roles </a:t>
            </a:r>
            <a:r>
              <a:rPr sz="2400" spc="-5" dirty="0">
                <a:latin typeface="Arial"/>
                <a:cs typeface="Arial"/>
              </a:rPr>
              <a:t>through </a:t>
            </a:r>
            <a:r>
              <a:rPr sz="2400" dirty="0">
                <a:latin typeface="Arial"/>
                <a:cs typeface="Arial"/>
              </a:rPr>
              <a:t>email, 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including </a:t>
            </a:r>
            <a:r>
              <a:rPr sz="2400" spc="-5" dirty="0">
                <a:latin typeface="Arial"/>
                <a:cs typeface="Arial"/>
              </a:rPr>
              <a:t>notification to QA </a:t>
            </a:r>
            <a:r>
              <a:rPr sz="2400" dirty="0">
                <a:latin typeface="Arial"/>
                <a:cs typeface="Arial"/>
              </a:rPr>
              <a:t>when when a 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discrepancy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-5" dirty="0">
                <a:latin typeface="Arial"/>
                <a:cs typeface="Arial"/>
              </a:rPr>
              <a:t> noted</a:t>
            </a:r>
            <a:endParaRPr sz="2400" dirty="0">
              <a:latin typeface="Arial"/>
              <a:cs typeface="Arial"/>
            </a:endParaRPr>
          </a:p>
          <a:p>
            <a:pPr marL="286385" marR="15875" indent="-274320">
              <a:lnSpc>
                <a:spcPct val="100800"/>
              </a:lnSpc>
              <a:spcBef>
                <a:spcPts val="505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Simple “bots”</a:t>
            </a:r>
            <a:r>
              <a:rPr sz="2400" dirty="0">
                <a:latin typeface="Arial"/>
                <a:cs typeface="Arial"/>
              </a:rPr>
              <a:t> read</a:t>
            </a:r>
            <a:r>
              <a:rPr sz="2400" spc="-5" dirty="0">
                <a:latin typeface="Arial"/>
                <a:cs typeface="Arial"/>
              </a:rPr>
              <a:t> the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listserv</a:t>
            </a:r>
            <a:r>
              <a:rPr sz="2400" dirty="0">
                <a:latin typeface="Arial"/>
                <a:cs typeface="Arial"/>
              </a:rPr>
              <a:t> messages</a:t>
            </a:r>
            <a:r>
              <a:rPr sz="2400" spc="-5" dirty="0">
                <a:latin typeface="Arial"/>
                <a:cs typeface="Arial"/>
              </a:rPr>
              <a:t> update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the “status” fields</a:t>
            </a:r>
            <a:r>
              <a:rPr sz="2400" dirty="0">
                <a:latin typeface="Arial"/>
                <a:cs typeface="Arial"/>
              </a:rPr>
              <a:t> 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CDB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dirty="0">
                <a:latin typeface="Arial"/>
                <a:cs typeface="Arial"/>
              </a:rPr>
              <a:t> help</a:t>
            </a:r>
            <a:r>
              <a:rPr sz="2400" spc="-5" dirty="0">
                <a:latin typeface="Arial"/>
                <a:cs typeface="Arial"/>
              </a:rPr>
              <a:t> maintain data</a:t>
            </a:r>
            <a:endParaRPr sz="2400" dirty="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06297"/>
              </a:buClr>
              <a:buFont typeface="Arial Unicode MS"/>
              <a:buChar char="■"/>
              <a:tabLst>
                <a:tab pos="286385" algn="l"/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All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actions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logged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the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CDB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470647" y="920496"/>
            <a:ext cx="4718304" cy="5355831"/>
            <a:chOff x="7470647" y="920496"/>
            <a:chExt cx="4718304" cy="4560207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0647" y="920496"/>
              <a:ext cx="4718304" cy="4489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0647" y="1114096"/>
              <a:ext cx="4373521" cy="436660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pc="-5"/>
              <a:t>Director’s Review of APS-U Sept 28-October 1, 2021</a:t>
            </a:r>
            <a:endParaRPr spc="-1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E2B96EC-65F9-CF4F-B80A-642903B37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</p:spPr>
        <p:txBody>
          <a:bodyPr/>
          <a:lstStyle/>
          <a:p>
            <a:r>
              <a:rPr lang="en-US" dirty="0"/>
              <a:t>Director’s Review of APS-U Sept 28-October 1, 2021</a:t>
            </a:r>
          </a:p>
        </p:txBody>
      </p:sp>
    </p:spTree>
    <p:extLst>
      <p:ext uri="{BB962C8B-B14F-4D97-AF65-F5344CB8AC3E}">
        <p14:creationId xmlns:p14="http://schemas.microsoft.com/office/powerpoint/2010/main" val="11884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854485-CE7A-9048-B891-EBFB531FB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851" y="1668464"/>
            <a:ext cx="5207781" cy="404789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C3168-10DC-F343-B1F7-20C48CFE0B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4096C-41FA-444A-875E-DA5F97E21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3471746" cy="4422775"/>
          </a:xfrm>
        </p:spPr>
        <p:txBody>
          <a:bodyPr/>
          <a:lstStyle/>
          <a:p>
            <a:r>
              <a:rPr lang="en-US" dirty="0"/>
              <a:t>Magnets are shimmed on their mounts to form the best fit line through magnetic centers.</a:t>
            </a:r>
          </a:p>
          <a:p>
            <a:r>
              <a:rPr lang="en-US" dirty="0"/>
              <a:t>CDB interfaces allow for high end optimization tools to be developed for field staff that retrieve configuration data from the database.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B94D17-DFAB-674C-8491-25595E75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Center Shimming Calculations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75EA1-E5E3-4847-8DDF-DC5BBACBE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60"/>
          <a:stretch/>
        </p:blipFill>
        <p:spPr>
          <a:xfrm>
            <a:off x="7557553" y="3383399"/>
            <a:ext cx="4508066" cy="32948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9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D75C49-57B0-134C-B283-FDD98902A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6" y="2197443"/>
            <a:ext cx="9089505" cy="441809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3DF84-E52A-BB4F-94A4-1E48BD4D86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015" y="4833410"/>
            <a:ext cx="4935948" cy="15267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42FDD25-5D73-194D-AB78-A9C6EC48E419}"/>
              </a:ext>
            </a:extLst>
          </p:cNvPr>
          <p:cNvSpPr txBox="1">
            <a:spLocks/>
          </p:cNvSpPr>
          <p:nvPr/>
        </p:nvSpPr>
        <p:spPr bwMode="auto">
          <a:xfrm>
            <a:off x="1606842" y="119761"/>
            <a:ext cx="9061157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Summary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7DDD47F-7F0B-684D-9EC4-3E0DC5132D72}"/>
              </a:ext>
            </a:extLst>
          </p:cNvPr>
          <p:cNvSpPr txBox="1">
            <a:spLocks/>
          </p:cNvSpPr>
          <p:nvPr/>
        </p:nvSpPr>
        <p:spPr>
          <a:xfrm>
            <a:off x="755864" y="799091"/>
            <a:ext cx="11223103" cy="1398352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600" dirty="0">
                <a:solidFill>
                  <a:srgbClr val="303030"/>
                </a:solidFill>
              </a:rPr>
              <a:t>The combination of a flexible database to store unique parameters and an API which allows diverse tools &amp; views of the data provides a rich framework for Configuration Management for APS</a:t>
            </a:r>
            <a:endParaRPr lang="en-US" dirty="0">
              <a:solidFill>
                <a:srgbClr val="303030"/>
              </a:solidFill>
            </a:endParaRPr>
          </a:p>
          <a:p>
            <a:pPr fontAlgn="auto"/>
            <a:endParaRPr lang="en-US" dirty="0"/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D62C4C77-1870-C741-A988-B1E7A176E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6201" y="2597697"/>
            <a:ext cx="4139409" cy="223429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58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F789B-F75D-6A48-A652-E6DB602B46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8E56C-E81A-0442-B58B-CDE45DACC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699996"/>
            <a:ext cx="3059151" cy="4422775"/>
          </a:xfrm>
        </p:spPr>
        <p:txBody>
          <a:bodyPr/>
          <a:lstStyle/>
          <a:p>
            <a:r>
              <a:rPr lang="en-US" dirty="0"/>
              <a:t>Acknowledgements</a:t>
            </a:r>
          </a:p>
          <a:p>
            <a:pPr lvl="1"/>
            <a:r>
              <a:rPr lang="en-US" dirty="0"/>
              <a:t>Bob </a:t>
            </a:r>
            <a:r>
              <a:rPr lang="en-US" dirty="0" err="1"/>
              <a:t>Hettel</a:t>
            </a:r>
            <a:endParaRPr lang="en-US" dirty="0"/>
          </a:p>
          <a:p>
            <a:pPr lvl="1"/>
            <a:r>
              <a:rPr lang="en-US" dirty="0"/>
              <a:t>Diane Wilkinson</a:t>
            </a:r>
          </a:p>
          <a:p>
            <a:pPr lvl="1"/>
            <a:r>
              <a:rPr lang="en-US" dirty="0"/>
              <a:t>Ned Arnold</a:t>
            </a:r>
          </a:p>
          <a:p>
            <a:pPr lvl="1"/>
            <a:r>
              <a:rPr lang="en-US" dirty="0"/>
              <a:t>Darius Jarosz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3A683-3033-D74A-8C10-E7CFB8D25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4284" y="3428999"/>
            <a:ext cx="8219658" cy="1729005"/>
          </a:xfrm>
        </p:spPr>
        <p:txBody>
          <a:bodyPr/>
          <a:lstStyle/>
          <a:p>
            <a:r>
              <a:rPr lang="en-US" dirty="0"/>
              <a:t>Much like the EPICS collaboration, the CDB effort is open to collaborations</a:t>
            </a:r>
          </a:p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AdvancedPhotonSource</a:t>
            </a:r>
            <a:r>
              <a:rPr lang="en-US" dirty="0"/>
              <a:t>/</a:t>
            </a:r>
            <a:r>
              <a:rPr lang="en-US" dirty="0" err="1"/>
              <a:t>ComponentDB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9D443D-4206-C245-BC5E-3DCAE1F2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BFA35-7149-214B-B600-381AE66203DA}"/>
              </a:ext>
            </a:extLst>
          </p:cNvPr>
          <p:cNvSpPr/>
          <p:nvPr/>
        </p:nvSpPr>
        <p:spPr>
          <a:xfrm>
            <a:off x="883553" y="5230971"/>
            <a:ext cx="10794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used resources of the Advanced Photon Source, a U.S. Department of Energy (DOE) Office of Science User Facility at Argonne National Laboratory and the APS Upgrade project and and is supported by the U.S. DOE Office of Science-Basic Energy Sciences, under Contract No.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26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2823CB6-600F-475E-B1B9-EC286098DDCF}"/>
              </a:ext>
            </a:extLst>
          </p:cNvPr>
          <p:cNvSpPr txBox="1">
            <a:spLocks/>
          </p:cNvSpPr>
          <p:nvPr/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232425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BCF5F422-1A53-441E-9EFC-E7C12AA4BDD6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252C8FA-5515-47FF-9F6A-D101EDE7DBAF}"/>
              </a:ext>
            </a:extLst>
          </p:cNvPr>
          <p:cNvSpPr txBox="1">
            <a:spLocks/>
          </p:cNvSpPr>
          <p:nvPr/>
        </p:nvSpPr>
        <p:spPr>
          <a:xfrm>
            <a:off x="3875153" y="6394218"/>
            <a:ext cx="4114800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</a:rPr>
              <a:t>APS-U Director’s Review	     Sept. 28 – Oct.1, 2021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FF326EF-8918-4A54-8CC4-188C7A1A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076" y="715663"/>
            <a:ext cx="7159945" cy="5675199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689ADE3-37A9-42B5-A302-2332FBD0B03B}"/>
              </a:ext>
            </a:extLst>
          </p:cNvPr>
          <p:cNvSpPr txBox="1">
            <a:spLocks/>
          </p:cNvSpPr>
          <p:nvPr/>
        </p:nvSpPr>
        <p:spPr>
          <a:xfrm>
            <a:off x="8950363" y="329039"/>
            <a:ext cx="3129491" cy="4422776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 defTabSz="457178">
              <a:spcBef>
                <a:spcPts val="0"/>
              </a:spcBef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New storage ring:       </a:t>
            </a:r>
          </a:p>
          <a:p>
            <a:pPr marL="168275" indent="-168275" defTabSz="457178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rgbClr val="47484A">
                    <a:lumMod val="50000"/>
                  </a:srgbClr>
                </a:solidFill>
                <a:latin typeface="Arial"/>
              </a:rPr>
              <a:t> 	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42-pm</a:t>
            </a: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 emittance </a:t>
            </a:r>
          </a:p>
          <a:p>
            <a:pPr marL="168275" indent="-168275" defTabSz="457178">
              <a:spcBef>
                <a:spcPts val="0"/>
              </a:spcBef>
              <a:buNone/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	@ 6 GeV, 200 mA</a:t>
            </a:r>
          </a:p>
          <a:p>
            <a:pPr marL="173030" indent="-173030" defTabSz="457178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New and updated insertion devices, including superconducting undulators (</a:t>
            </a:r>
            <a:r>
              <a:rPr lang="en-US" dirty="0" err="1">
                <a:solidFill>
                  <a:srgbClr val="47484A">
                    <a:lumMod val="50000"/>
                  </a:srgbClr>
                </a:solidFill>
                <a:latin typeface="Arial"/>
              </a:rPr>
              <a:t>SCUs</a:t>
            </a: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)</a:t>
            </a:r>
          </a:p>
          <a:p>
            <a:pPr marL="173030" indent="-173030" defTabSz="457178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Combined result in </a:t>
            </a:r>
            <a:r>
              <a:rPr lang="en-US" b="1" dirty="0">
                <a:solidFill>
                  <a:srgbClr val="CD202C"/>
                </a:solidFill>
                <a:latin typeface="Arial"/>
              </a:rPr>
              <a:t>brightness increases of up to 500x</a:t>
            </a:r>
          </a:p>
          <a:p>
            <a:pPr marL="173030" indent="-173030" defTabSz="457178"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</a:rPr>
              <a:t>9 new feature beamlines + Long Beamline </a:t>
            </a:r>
            <a:r>
              <a:rPr lang="en-US" b="1" dirty="0" err="1">
                <a:solidFill>
                  <a:srgbClr val="C00000"/>
                </a:solidFill>
                <a:latin typeface="Arial"/>
              </a:rPr>
              <a:t>Bldg</a:t>
            </a:r>
            <a:endParaRPr lang="en-US" b="1" dirty="0">
              <a:solidFill>
                <a:srgbClr val="C00000"/>
              </a:solidFill>
              <a:latin typeface="Arial"/>
            </a:endParaRPr>
          </a:p>
          <a:p>
            <a:pPr marL="173030" indent="-173030" defTabSz="457178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15 enhanced and improved beamlines</a:t>
            </a:r>
          </a:p>
          <a:p>
            <a:pPr marL="173030" indent="-173030" defTabSz="457178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“Do no harm” beamlines; realign 17 bend magnet lines</a:t>
            </a:r>
          </a:p>
          <a:p>
            <a:pPr marL="173030" indent="-173030" defTabSz="457178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Exploit high-performance computing, AI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925427-4B39-4A3B-BF00-B37CF1758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732" y="5748161"/>
            <a:ext cx="2321851" cy="61872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08B7E0F-40F1-4554-8A72-3E8A4EFA1C87}"/>
              </a:ext>
            </a:extLst>
          </p:cNvPr>
          <p:cNvSpPr/>
          <p:nvPr/>
        </p:nvSpPr>
        <p:spPr>
          <a:xfrm>
            <a:off x="576109" y="1142579"/>
            <a:ext cx="2534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r>
              <a:rPr lang="en-US" sz="2400" b="1" dirty="0">
                <a:solidFill>
                  <a:srgbClr val="094875"/>
                </a:solidFill>
                <a:latin typeface="Arial"/>
                <a:ea typeface="ＭＳ Ｐゴシック" charset="-128"/>
              </a:rPr>
              <a:t>815M$ project to update and renew the facility</a:t>
            </a: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endParaRPr lang="en-US" sz="2400" b="1" dirty="0">
              <a:solidFill>
                <a:srgbClr val="094875"/>
              </a:solidFill>
              <a:latin typeface="Arial"/>
              <a:ea typeface="ＭＳ Ｐゴシック" charset="-128"/>
            </a:endParaRPr>
          </a:p>
          <a:p>
            <a:pPr defTabSz="457178">
              <a:lnSpc>
                <a:spcPct val="90000"/>
              </a:lnSpc>
              <a:buClr>
                <a:srgbClr val="0082CA">
                  <a:lumMod val="75000"/>
                </a:srgbClr>
              </a:buClr>
              <a:defRPr/>
            </a:pPr>
            <a:r>
              <a:rPr lang="en-US" sz="2400" b="1" dirty="0">
                <a:solidFill>
                  <a:srgbClr val="094875"/>
                </a:solidFill>
                <a:latin typeface="Arial"/>
                <a:ea typeface="ＭＳ Ｐゴシック" charset="-128"/>
              </a:rPr>
              <a:t>Re-uses 1.5B$ in existing infrastructure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F94D78E-928C-4FCE-9F2D-29520481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93430"/>
            <a:ext cx="11325980" cy="828948"/>
          </a:xfrm>
        </p:spPr>
        <p:txBody>
          <a:bodyPr/>
          <a:lstStyle/>
          <a:p>
            <a:r>
              <a:rPr lang="en-US" sz="2800" dirty="0"/>
              <a:t>APS-U Project Scope</a:t>
            </a:r>
          </a:p>
        </p:txBody>
      </p:sp>
    </p:spTree>
    <p:extLst>
      <p:ext uri="{BB962C8B-B14F-4D97-AF65-F5344CB8AC3E}">
        <p14:creationId xmlns:p14="http://schemas.microsoft.com/office/powerpoint/2010/main" val="30650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2823CB6-600F-475E-B1B9-EC286098DDCF}"/>
              </a:ext>
            </a:extLst>
          </p:cNvPr>
          <p:cNvSpPr txBox="1">
            <a:spLocks/>
          </p:cNvSpPr>
          <p:nvPr/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232425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BCF5F422-1A53-441E-9EFC-E7C12AA4BDD6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252C8FA-5515-47FF-9F6A-D101EDE7DBAF}"/>
              </a:ext>
            </a:extLst>
          </p:cNvPr>
          <p:cNvSpPr txBox="1">
            <a:spLocks/>
          </p:cNvSpPr>
          <p:nvPr/>
        </p:nvSpPr>
        <p:spPr>
          <a:xfrm>
            <a:off x="3875153" y="6394218"/>
            <a:ext cx="4114800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</a:rPr>
              <a:t>APS-U Director’s Review	     Sept. 28 – Oct.1, 2021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5135083-5B9D-4F9A-929B-C3EB2288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82881"/>
            <a:ext cx="11257719" cy="828948"/>
          </a:xfrm>
        </p:spPr>
        <p:txBody>
          <a:bodyPr/>
          <a:lstStyle/>
          <a:p>
            <a:r>
              <a:rPr lang="en-US" sz="2800" dirty="0"/>
              <a:t>Scope – Bend Magnet Beamlines (“do no harm”)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4D2952-C97D-4EA6-9585-2257DCCF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02" y="760781"/>
            <a:ext cx="7578458" cy="56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D441EC3-F792-4DC9-82EA-9CC4807E8720}"/>
              </a:ext>
            </a:extLst>
          </p:cNvPr>
          <p:cNvSpPr txBox="1">
            <a:spLocks/>
          </p:cNvSpPr>
          <p:nvPr/>
        </p:nvSpPr>
        <p:spPr bwMode="auto">
          <a:xfrm>
            <a:off x="1458663" y="5059917"/>
            <a:ext cx="9692518" cy="113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2823CB6-600F-475E-B1B9-EC286098DDCF}"/>
              </a:ext>
            </a:extLst>
          </p:cNvPr>
          <p:cNvSpPr txBox="1">
            <a:spLocks/>
          </p:cNvSpPr>
          <p:nvPr/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232425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BCF5F422-1A53-441E-9EFC-E7C12AA4BDD6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252C8FA-5515-47FF-9F6A-D101EDE7DBAF}"/>
              </a:ext>
            </a:extLst>
          </p:cNvPr>
          <p:cNvSpPr txBox="1">
            <a:spLocks/>
          </p:cNvSpPr>
          <p:nvPr/>
        </p:nvSpPr>
        <p:spPr>
          <a:xfrm>
            <a:off x="3875153" y="6394218"/>
            <a:ext cx="4114800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</a:rPr>
              <a:t>APS-U Director’s Review	     Sept. 28 – Oct.1,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084A71-9B24-4CDD-A207-E202EC03CF6A}"/>
              </a:ext>
            </a:extLst>
          </p:cNvPr>
          <p:cNvGrpSpPr/>
          <p:nvPr/>
        </p:nvGrpSpPr>
        <p:grpSpPr>
          <a:xfrm>
            <a:off x="7604851" y="3015167"/>
            <a:ext cx="4476025" cy="3400933"/>
            <a:chOff x="7555886" y="3278579"/>
            <a:chExt cx="4476025" cy="34009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FAA0B5-C318-45B1-A94E-05CE27A8A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957" y="3278579"/>
              <a:ext cx="2712954" cy="24157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647281-ACBB-484E-B449-8EB9984E7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9530" y="5762063"/>
              <a:ext cx="2402845" cy="9174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D065EA-AC4B-4EFA-836A-8F34DDEEC66D}"/>
                </a:ext>
              </a:extLst>
            </p:cNvPr>
            <p:cNvSpPr/>
            <p:nvPr/>
          </p:nvSpPr>
          <p:spPr>
            <a:xfrm>
              <a:off x="7555886" y="5148427"/>
              <a:ext cx="1903641" cy="1405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133" b="1" dirty="0">
                  <a:solidFill>
                    <a:prstClr val="black"/>
                  </a:solidFill>
                  <a:latin typeface="Calibri"/>
                </a:rPr>
                <a:t>Bunch lengthening </a:t>
              </a:r>
              <a:r>
                <a:rPr lang="en-US" sz="2133" dirty="0">
                  <a:solidFill>
                    <a:prstClr val="black"/>
                  </a:solidFill>
                  <a:latin typeface="Calibri"/>
                </a:rPr>
                <a:t>for few-hour lifetime</a:t>
              </a:r>
              <a:endParaRPr lang="en-US" sz="2133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247D9F5-C1DE-4D9B-B936-F24ED82E2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3" y="1033469"/>
            <a:ext cx="8598988" cy="37946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09FB8-8811-4D97-BBC0-E100AE25AA1B}"/>
              </a:ext>
            </a:extLst>
          </p:cNvPr>
          <p:cNvGrpSpPr/>
          <p:nvPr/>
        </p:nvGrpSpPr>
        <p:grpSpPr>
          <a:xfrm>
            <a:off x="516610" y="4775610"/>
            <a:ext cx="5205285" cy="1630708"/>
            <a:chOff x="516609" y="4848495"/>
            <a:chExt cx="5205286" cy="16307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21633C-5AA9-4F7A-A86B-EBF46D1E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609" y="4848495"/>
              <a:ext cx="2295148" cy="163070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BD27C9-B136-405D-B6DB-19579D21CE5E}"/>
                </a:ext>
              </a:extLst>
            </p:cNvPr>
            <p:cNvSpPr/>
            <p:nvPr/>
          </p:nvSpPr>
          <p:spPr>
            <a:xfrm>
              <a:off x="2650543" y="4915002"/>
              <a:ext cx="3071352" cy="1405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dirty="0">
                  <a:solidFill>
                    <a:prstClr val="black"/>
                  </a:solidFill>
                  <a:latin typeface="Calibri"/>
                </a:rPr>
                <a:t>mm-dynamic aperture necessitates on-axis, </a:t>
              </a:r>
              <a:r>
                <a:rPr lang="en-US" sz="2133" b="1" dirty="0">
                  <a:solidFill>
                    <a:prstClr val="black"/>
                  </a:solidFill>
                  <a:latin typeface="Calibri"/>
                </a:rPr>
                <a:t>“swap-out” injection</a:t>
              </a:r>
              <a:r>
                <a:rPr lang="en-US" sz="2133" dirty="0">
                  <a:solidFill>
                    <a:prstClr val="black"/>
                  </a:solidFill>
                  <a:latin typeface="Calibri"/>
                </a:rPr>
                <a:t> every few 10s of seconds</a:t>
              </a:r>
              <a:endParaRPr lang="en-US" sz="2133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BE18EF-F70E-4D5B-AAA2-552DDE68A65E}"/>
              </a:ext>
            </a:extLst>
          </p:cNvPr>
          <p:cNvGrpSpPr/>
          <p:nvPr/>
        </p:nvGrpSpPr>
        <p:grpSpPr>
          <a:xfrm>
            <a:off x="5597125" y="4761684"/>
            <a:ext cx="2159724" cy="1387528"/>
            <a:chOff x="9365039" y="5762490"/>
            <a:chExt cx="1619793" cy="104064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463367-ACBB-4ACE-9B24-1E2A59B30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039" y="5762490"/>
              <a:ext cx="1619793" cy="60679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76299F-3992-49E1-9B74-23A50916DEBB}"/>
                </a:ext>
              </a:extLst>
            </p:cNvPr>
            <p:cNvSpPr/>
            <p:nvPr/>
          </p:nvSpPr>
          <p:spPr>
            <a:xfrm>
              <a:off x="9445633" y="6241540"/>
              <a:ext cx="1455917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dirty="0">
                  <a:solidFill>
                    <a:prstClr val="black"/>
                  </a:solidFill>
                  <a:latin typeface="Calibri"/>
                </a:rPr>
                <a:t>APS and APS-U chambers</a:t>
              </a:r>
              <a:endParaRPr lang="en-US" sz="2133" dirty="0"/>
            </a:p>
          </p:txBody>
        </p:sp>
      </p:grpSp>
      <p:sp>
        <p:nvSpPr>
          <p:cNvPr id="33" name="Title 10">
            <a:extLst>
              <a:ext uri="{FF2B5EF4-FFF2-40B4-BE49-F238E27FC236}">
                <a16:creationId xmlns:a16="http://schemas.microsoft.com/office/drawing/2014/main" id="{78128B34-77BC-469E-973A-62C4ABE1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27" y="170653"/>
            <a:ext cx="11850356" cy="828948"/>
          </a:xfrm>
        </p:spPr>
        <p:txBody>
          <a:bodyPr/>
          <a:lstStyle/>
          <a:p>
            <a:r>
              <a:rPr lang="en-US" sz="2800" dirty="0"/>
              <a:t>APS-U – High Ring Lattice with Swap-out Injection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3CFAB8-DC89-41C4-91EF-FEF9384309B3}"/>
              </a:ext>
            </a:extLst>
          </p:cNvPr>
          <p:cNvSpPr/>
          <p:nvPr/>
        </p:nvSpPr>
        <p:spPr>
          <a:xfrm>
            <a:off x="8859380" y="1168797"/>
            <a:ext cx="337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1" indent="-17462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7 GeV 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 6 GeV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174621" indent="-17462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3000 pm 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 42 pm</a:t>
            </a:r>
          </a:p>
          <a:p>
            <a:pPr marL="174621" indent="-17462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100  200 mA</a:t>
            </a:r>
          </a:p>
          <a:p>
            <a:pPr marL="174621" indent="-17462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1104.05m  1103.61m</a:t>
            </a:r>
          </a:p>
        </p:txBody>
      </p:sp>
    </p:spTree>
    <p:extLst>
      <p:ext uri="{BB962C8B-B14F-4D97-AF65-F5344CB8AC3E}">
        <p14:creationId xmlns:p14="http://schemas.microsoft.com/office/powerpoint/2010/main" val="38179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1775460" y="1462366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980406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778167" y="510541"/>
            <a:ext cx="8725326" cy="5625967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b="1" u="sng" dirty="0">
                <a:solidFill>
                  <a:srgbClr val="303030"/>
                </a:solidFill>
              </a:rPr>
              <a:t>Assists staff</a:t>
            </a:r>
            <a:r>
              <a:rPr lang="en-US" sz="1600" dirty="0">
                <a:solidFill>
                  <a:srgbClr val="303030"/>
                </a:solidFill>
              </a:rPr>
              <a:t> in managing &amp; tracking components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Provides a mechanism to associate drawings, documents, specifications, requisitions, pictures, </a:t>
            </a:r>
            <a:r>
              <a:rPr lang="is-I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 to a component</a:t>
            </a:r>
            <a:endParaRPr lang="en-GB" sz="1600" dirty="0">
              <a:solidFill>
                <a:schemeClr val="tx1"/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Define properties that a set of components have in common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Allows for identifying and tracking inventory items (where installed, repair record, periodic maintenance, </a:t>
            </a:r>
            <a:r>
              <a:rPr lang="is-I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…)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Documents installed components (type / instance / location) </a:t>
            </a:r>
            <a:endParaRPr lang="en-GB" sz="1600" dirty="0">
              <a:solidFill>
                <a:schemeClr val="tx1"/>
              </a:solidFill>
            </a:endParaRPr>
          </a:p>
          <a:p>
            <a:pPr fontAlgn="auto">
              <a:spcBef>
                <a:spcPts val="18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b="1" u="wavyHeavy" dirty="0">
                <a:solidFill>
                  <a:schemeClr val="tx1"/>
                </a:solidFill>
                <a:highlight>
                  <a:srgbClr val="FFFF00"/>
                </a:highlight>
              </a:rPr>
              <a:t>Allows</a:t>
            </a:r>
            <a:r>
              <a:rPr lang="en-GB" sz="1600" b="1" u="sng" dirty="0">
                <a:solidFill>
                  <a:schemeClr val="tx1"/>
                </a:solidFill>
                <a:highlight>
                  <a:srgbClr val="FFFF00"/>
                </a:highlight>
              </a:rPr>
              <a:t> for “Project-wide” processes</a:t>
            </a:r>
            <a:r>
              <a:rPr lang="en-GB" sz="1600" dirty="0">
                <a:solidFill>
                  <a:schemeClr val="tx1"/>
                </a:solidFill>
                <a:highlight>
                  <a:srgbClr val="FFFF00"/>
                </a:highlight>
              </a:rPr>
              <a:t> to be applied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dirty="0">
                <a:solidFill>
                  <a:schemeClr val="tx1"/>
                </a:solidFill>
              </a:rPr>
              <a:t>Common naming conventions 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dirty="0">
                <a:solidFill>
                  <a:schemeClr val="tx1"/>
                </a:solidFill>
              </a:rPr>
              <a:t>QA Properties and work flow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dirty="0">
                <a:solidFill>
                  <a:schemeClr val="tx1"/>
                </a:solidFill>
              </a:rPr>
              <a:t>Organizing of </a:t>
            </a:r>
            <a:r>
              <a:rPr lang="en-GB" sz="1600" dirty="0" err="1">
                <a:solidFill>
                  <a:schemeClr val="tx1"/>
                </a:solidFill>
              </a:rPr>
              <a:t>eTravelers</a:t>
            </a:r>
            <a:r>
              <a:rPr lang="en-GB" sz="1600" dirty="0">
                <a:solidFill>
                  <a:schemeClr val="tx1"/>
                </a:solidFill>
              </a:rPr>
              <a:t> – Electronic Travelers -&gt; Process Checklist/Data Forms</a:t>
            </a:r>
          </a:p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b="1" dirty="0">
                <a:solidFill>
                  <a:schemeClr val="tx1"/>
                </a:solidFill>
              </a:rPr>
              <a:t>Facilitates Configuration Management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b="1" dirty="0">
                <a:solidFill>
                  <a:schemeClr val="tx1"/>
                </a:solidFill>
              </a:rPr>
              <a:t>Provides a description of a machine with “placeholders” where like-for-like items an be slotted in.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600" b="1" dirty="0">
                <a:solidFill>
                  <a:schemeClr val="tx1"/>
                </a:solidFill>
              </a:rPr>
              <a:t>Maintains separate attributes (relationships, operational info) separate from the physical item.</a:t>
            </a:r>
          </a:p>
          <a:p>
            <a:pPr fontAlgn="auto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1775460" y="1462366"/>
            <a:ext cx="8892540" cy="49230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980406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 -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586EF-6D5A-4546-99A9-4B4F6C1D7B31}"/>
              </a:ext>
            </a:extLst>
          </p:cNvPr>
          <p:cNvSpPr txBox="1"/>
          <p:nvPr/>
        </p:nvSpPr>
        <p:spPr>
          <a:xfrm>
            <a:off x="1769446" y="1507561"/>
            <a:ext cx="26104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type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component design or COTS item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properties/drawings/specification/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25A53-E5D9-BD46-A3B1-BBDDD4111F68}"/>
              </a:ext>
            </a:extLst>
          </p:cNvPr>
          <p:cNvSpPr txBox="1"/>
          <p:nvPr/>
        </p:nvSpPr>
        <p:spPr>
          <a:xfrm>
            <a:off x="4294195" y="1507561"/>
            <a:ext cx="37366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Inventory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instance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procured or fabricated) + properties/serial #/QR code/travelers/pictures/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12F06-29FB-B648-9878-33EA8D1295E5}"/>
              </a:ext>
            </a:extLst>
          </p:cNvPr>
          <p:cNvSpPr txBox="1"/>
          <p:nvPr/>
        </p:nvSpPr>
        <p:spPr>
          <a:xfrm>
            <a:off x="8019434" y="1507561"/>
            <a:ext cx="249775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Elements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group of catalog components to perform a particular function + inventory items to build it +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Properties/pictures/locations/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12" name="Picture 2" descr="ttps://cdb.aps.anl.gov/cdb/propertyValue/images/image.3676942313801822123.jpg.original">
            <a:extLst>
              <a:ext uri="{FF2B5EF4-FFF2-40B4-BE49-F238E27FC236}">
                <a16:creationId xmlns:a16="http://schemas.microsoft.com/office/drawing/2014/main" id="{D012D5F0-9F6E-F144-8FEE-E625D58D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519" y="2829020"/>
            <a:ext cx="2269512" cy="12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E0B66C-93C4-144E-A2D7-095F76AC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547" y="2336246"/>
            <a:ext cx="2026124" cy="2151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009FD-F24F-6442-BE5B-01CD353CF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146" y="4144433"/>
            <a:ext cx="1631599" cy="2175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F99CC-17F6-6348-90EF-5758D56AF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447" y="2881155"/>
            <a:ext cx="3189816" cy="3189816"/>
          </a:xfrm>
          <a:prstGeom prst="rect">
            <a:avLst/>
          </a:prstGeom>
        </p:spPr>
      </p:pic>
      <p:pic>
        <p:nvPicPr>
          <p:cNvPr id="14" name="Picture 4" descr="ttp://voceanship.com/wp-content/uploads/2016/01/LA7.jpg">
            <a:extLst>
              <a:ext uri="{FF2B5EF4-FFF2-40B4-BE49-F238E27FC236}">
                <a16:creationId xmlns:a16="http://schemas.microsoft.com/office/drawing/2014/main" id="{652DDBA6-4D27-ED45-AA7E-E775E19B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244" y="2526104"/>
            <a:ext cx="3042575" cy="16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97FBF8-1EB9-D24E-AECD-7FE3A7182C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534" y="4311086"/>
            <a:ext cx="2624264" cy="1508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4151D7-40B8-E44C-8C8C-034841A16C98}"/>
              </a:ext>
            </a:extLst>
          </p:cNvPr>
          <p:cNvSpPr txBox="1"/>
          <p:nvPr/>
        </p:nvSpPr>
        <p:spPr>
          <a:xfrm>
            <a:off x="1775853" y="610043"/>
            <a:ext cx="8892540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  <a:cs typeface="Calibri" panose="020F0502020204030204" pitchFamily="34" charset="0"/>
              </a:rPr>
              <a:t>The term “component” is used in many different ways … sometimes referring to a particular model # (e.g. Arista 7150S-24 Network Switch), a specific part (e.g. serial #10ADW1101), or the function it fulfills in a machine (e.g. S01A:Q2). </a:t>
            </a:r>
          </a:p>
          <a:p>
            <a:pPr algn="ctr"/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en-US" sz="1400" b="1" i="1" dirty="0">
                <a:latin typeface="+mn-lt"/>
                <a:cs typeface="Calibri" panose="020F0502020204030204" pitchFamily="34" charset="0"/>
              </a:rPr>
              <a:t>Careful vocabulary is imperative when referring to a “component” so as not to lose the proper context.</a:t>
            </a:r>
            <a:endParaRPr lang="en-US"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72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722A4-1FF6-994E-BE4D-52033BE95A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16" y="497954"/>
            <a:ext cx="8861585" cy="587733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06416" y="1436915"/>
            <a:ext cx="2837303" cy="2320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42738" y="1085876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981201" y="6137"/>
            <a:ext cx="8228013" cy="8601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Catalog Entry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8D4B-D17A-484E-963B-4A31E6C52D77}"/>
              </a:ext>
            </a:extLst>
          </p:cNvPr>
          <p:cNvSpPr txBox="1"/>
          <p:nvPr/>
        </p:nvSpPr>
        <p:spPr>
          <a:xfrm>
            <a:off x="2142846" y="1674438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Common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A5C0-3712-D946-A43B-F8595BFE4041}"/>
              </a:ext>
            </a:extLst>
          </p:cNvPr>
          <p:cNvSpPr txBox="1"/>
          <p:nvPr/>
        </p:nvSpPr>
        <p:spPr>
          <a:xfrm>
            <a:off x="6297638" y="1309494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Optional Properties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E5D351-FFBE-E645-81C1-AED1273EE593}"/>
              </a:ext>
            </a:extLst>
          </p:cNvPr>
          <p:cNvSpPr/>
          <p:nvPr/>
        </p:nvSpPr>
        <p:spPr>
          <a:xfrm>
            <a:off x="5030762" y="4503990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6A1B3-C2C8-EA4B-B0BC-ADDB218C1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770" y="568618"/>
            <a:ext cx="8880230" cy="589589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649556" y="1160153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981201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Inventory Entry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A5C0-3712-D946-A43B-F8595BFE4041}"/>
              </a:ext>
            </a:extLst>
          </p:cNvPr>
          <p:cNvSpPr txBox="1"/>
          <p:nvPr/>
        </p:nvSpPr>
        <p:spPr>
          <a:xfrm>
            <a:off x="6748309" y="1375716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Optional Properties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22CBCF-F65C-DC4F-BDDE-CB19F674B096}"/>
              </a:ext>
            </a:extLst>
          </p:cNvPr>
          <p:cNvSpPr/>
          <p:nvPr/>
        </p:nvSpPr>
        <p:spPr>
          <a:xfrm>
            <a:off x="1791048" y="1483019"/>
            <a:ext cx="2837303" cy="2320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0B5B6-1AA0-F74B-9C50-0867CED5E222}"/>
              </a:ext>
            </a:extLst>
          </p:cNvPr>
          <p:cNvSpPr txBox="1"/>
          <p:nvPr/>
        </p:nvSpPr>
        <p:spPr>
          <a:xfrm>
            <a:off x="2127478" y="1720542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Common Properties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E18E5C-D385-1346-A3E5-11A691CEF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870" y="5413043"/>
            <a:ext cx="2298118" cy="94418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88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eview Document" ma:contentTypeID="0x0101002B7518C7231E97499E1F1C54B0F5901D130001D90480607AD547BFDD456EDD9C1CB0" ma:contentTypeVersion="" ma:contentTypeDescription="" ma:contentTypeScope="" ma:versionID="8dd680d017ae4a209f72bf1224fadd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17bd159687fd4e0b52f7220829539b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c2502a80-7d28-4222-8cca-c624a41b2055" ContentTypeId="0x0101002B7518C7231E97499E1F1C54B0F5901D13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E60D92-EC7B-437A-AF37-55618E86DE1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6CC826-C67D-46DE-AA6A-032C9287FB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09DD71-26BC-41D7-943F-3E3129D7819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28398</TotalTime>
  <Words>1306</Words>
  <Application>Microsoft Macintosh PowerPoint</Application>
  <PresentationFormat>Widescreen</PresentationFormat>
  <Paragraphs>225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 Unicode MS</vt:lpstr>
      <vt:lpstr>Arial</vt:lpstr>
      <vt:lpstr>Calibri</vt:lpstr>
      <vt:lpstr>Lucida Grande</vt:lpstr>
      <vt:lpstr>Times New Roman</vt:lpstr>
      <vt:lpstr>Trebuchet MS</vt:lpstr>
      <vt:lpstr>Wingdings</vt:lpstr>
      <vt:lpstr>1_presentation_4x3</vt:lpstr>
      <vt:lpstr>Component Database (CDB)  - Machine Elements -  A Framework for Configuration Control/Management</vt:lpstr>
      <vt:lpstr>Outline</vt:lpstr>
      <vt:lpstr>APS-U Project Scope</vt:lpstr>
      <vt:lpstr>Scope – Bend Magnet Beamlines (“do no harm”)</vt:lpstr>
      <vt:lpstr>APS-U – High Ring Lattice with Swap-out Injection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Consistency in QA Discrepancues Facilitates Reporting</vt:lpstr>
      <vt:lpstr>PowerPoint Presentation</vt:lpstr>
      <vt:lpstr>PowerPoint Presentation</vt:lpstr>
      <vt:lpstr>PowerPoint Presentation</vt:lpstr>
      <vt:lpstr>PowerPoint Presentation</vt:lpstr>
      <vt:lpstr>   CDB Progress by the Numbers*  </vt:lpstr>
      <vt:lpstr>PowerPoint Presentation</vt:lpstr>
      <vt:lpstr>PowerPoint Presentation</vt:lpstr>
      <vt:lpstr>Improving Operational Processes</vt:lpstr>
      <vt:lpstr>Use of Cue Sheets to Manage Process Flow – Work Control</vt:lpstr>
      <vt:lpstr>Magnet Center Shimming Calculations</vt:lpstr>
      <vt:lpstr>PowerPoint Presentation</vt:lpstr>
      <vt:lpstr>More Info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Controls</dc:title>
  <dc:subject>DOE Review Template</dc:subject>
  <dc:creator>Microsoft Office User</dc:creator>
  <cp:lastModifiedBy>Quintana, John P.</cp:lastModifiedBy>
  <cp:revision>1007</cp:revision>
  <cp:lastPrinted>2020-07-07T16:52:20Z</cp:lastPrinted>
  <dcterms:created xsi:type="dcterms:W3CDTF">2016-03-31T16:17:22Z</dcterms:created>
  <dcterms:modified xsi:type="dcterms:W3CDTF">2021-10-05T16:00:38Z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0x0101002B7518C7231E97499E1F1C54B0F5901D130001D90480607AD547BFDD456EDD9C1CB0</vt:lpwstr>
  </property>
  <property fmtid="{D5CDD505-2E9C-101B-9397-08002B2CF9AE}" pid="3" name="_dlc_DocIdItemGuid">
    <vt:lpwstr>0ebea776-800a-4904-b74b-1b90fefb1191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