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4" r:id="rId1"/>
    <p:sldMasterId id="2147483685" r:id="rId2"/>
    <p:sldMasterId id="2147483694" r:id="rId3"/>
    <p:sldMasterId id="2147483705" r:id="rId4"/>
  </p:sldMasterIdLst>
  <p:notesMasterIdLst>
    <p:notesMasterId r:id="rId44"/>
  </p:notesMasterIdLst>
  <p:handoutMasterIdLst>
    <p:handoutMasterId r:id="rId45"/>
  </p:handoutMasterIdLst>
  <p:sldIdLst>
    <p:sldId id="261" r:id="rId5"/>
    <p:sldId id="630" r:id="rId6"/>
    <p:sldId id="539" r:id="rId7"/>
    <p:sldId id="620" r:id="rId8"/>
    <p:sldId id="551" r:id="rId9"/>
    <p:sldId id="538" r:id="rId10"/>
    <p:sldId id="535" r:id="rId11"/>
    <p:sldId id="621" r:id="rId12"/>
    <p:sldId id="541" r:id="rId13"/>
    <p:sldId id="572" r:id="rId14"/>
    <p:sldId id="553" r:id="rId15"/>
    <p:sldId id="562" r:id="rId16"/>
    <p:sldId id="542" r:id="rId17"/>
    <p:sldId id="552" r:id="rId18"/>
    <p:sldId id="559" r:id="rId19"/>
    <p:sldId id="560" r:id="rId20"/>
    <p:sldId id="561" r:id="rId21"/>
    <p:sldId id="556" r:id="rId22"/>
    <p:sldId id="563" r:id="rId23"/>
    <p:sldId id="587" r:id="rId24"/>
    <p:sldId id="557" r:id="rId25"/>
    <p:sldId id="590" r:id="rId26"/>
    <p:sldId id="597" r:id="rId27"/>
    <p:sldId id="594" r:id="rId28"/>
    <p:sldId id="619" r:id="rId29"/>
    <p:sldId id="626" r:id="rId30"/>
    <p:sldId id="531" r:id="rId31"/>
    <p:sldId id="600" r:id="rId32"/>
    <p:sldId id="607" r:id="rId33"/>
    <p:sldId id="631" r:id="rId34"/>
    <p:sldId id="638" r:id="rId35"/>
    <p:sldId id="636" r:id="rId36"/>
    <p:sldId id="629" r:id="rId37"/>
    <p:sldId id="628" r:id="rId38"/>
    <p:sldId id="637" r:id="rId39"/>
    <p:sldId id="623" r:id="rId40"/>
    <p:sldId id="635" r:id="rId41"/>
    <p:sldId id="627" r:id="rId42"/>
    <p:sldId id="545" r:id="rId43"/>
  </p:sldIdLst>
  <p:sldSz cx="9601200" cy="73152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430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72" autoAdjust="0"/>
    <p:restoredTop sz="94660" autoAdjust="0"/>
  </p:normalViewPr>
  <p:slideViewPr>
    <p:cSldViewPr snapToGrid="0">
      <p:cViewPr varScale="1">
        <p:scale>
          <a:sx n="96" d="100"/>
          <a:sy n="96" d="100"/>
        </p:scale>
        <p:origin x="1794" y="78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158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13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1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800" b="1" i="0" dirty="0"/>
              <a:t>Percentage of students for a grade 2010-2020</a:t>
            </a:r>
          </a:p>
          <a:p>
            <a:pPr>
              <a:defRPr sz="1400" b="1" i="1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 sz="1400" dirty="0"/>
          </a:p>
        </c:rich>
      </c:tx>
      <c:layout>
        <c:manualLayout>
          <c:xMode val="edge"/>
          <c:yMode val="edge"/>
          <c:x val="0.26854880319447255"/>
          <c:y val="4.053291253858903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6768090640253676E-2"/>
          <c:y val="2.4466233691591472E-2"/>
          <c:w val="0.87474687547713048"/>
          <c:h val="0.7689154827401785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'1.Statistics'!$J$2:$AC$2</c:f>
              <c:strCache>
                <c:ptCount val="20"/>
                <c:pt idx="0">
                  <c:v>W2020</c:v>
                </c:pt>
                <c:pt idx="1">
                  <c:v>S2019</c:v>
                </c:pt>
                <c:pt idx="2">
                  <c:v>W2019</c:v>
                </c:pt>
                <c:pt idx="3">
                  <c:v>S2018</c:v>
                </c:pt>
                <c:pt idx="4">
                  <c:v>W2018</c:v>
                </c:pt>
                <c:pt idx="5">
                  <c:v>S2017</c:v>
                </c:pt>
                <c:pt idx="6">
                  <c:v>W2017</c:v>
                </c:pt>
                <c:pt idx="7">
                  <c:v>S2016</c:v>
                </c:pt>
                <c:pt idx="8">
                  <c:v>W2016</c:v>
                </c:pt>
                <c:pt idx="9">
                  <c:v>S2015</c:v>
                </c:pt>
                <c:pt idx="10">
                  <c:v>W2015</c:v>
                </c:pt>
                <c:pt idx="11">
                  <c:v>S2014</c:v>
                </c:pt>
                <c:pt idx="12">
                  <c:v>W2014</c:v>
                </c:pt>
                <c:pt idx="13">
                  <c:v>S2013</c:v>
                </c:pt>
                <c:pt idx="14">
                  <c:v>W2013</c:v>
                </c:pt>
                <c:pt idx="15">
                  <c:v>S2012</c:v>
                </c:pt>
                <c:pt idx="16">
                  <c:v>W2012</c:v>
                </c:pt>
                <c:pt idx="17">
                  <c:v>S2011</c:v>
                </c:pt>
                <c:pt idx="18">
                  <c:v>W2011</c:v>
                </c:pt>
                <c:pt idx="19">
                  <c:v>S2010</c:v>
                </c:pt>
              </c:strCache>
            </c:strRef>
          </c:cat>
          <c:val>
            <c:numRef>
              <c:f>'1.Statistics'!$J$48:$AC$48</c:f>
              <c:numCache>
                <c:formatCode>0%</c:formatCode>
                <c:ptCount val="20"/>
                <c:pt idx="0">
                  <c:v>0.625</c:v>
                </c:pt>
                <c:pt idx="1">
                  <c:v>0.54802259887005644</c:v>
                </c:pt>
                <c:pt idx="2">
                  <c:v>0.59006211180124224</c:v>
                </c:pt>
                <c:pt idx="3">
                  <c:v>0.56390977443609025</c:v>
                </c:pt>
                <c:pt idx="4">
                  <c:v>0.60150375939849621</c:v>
                </c:pt>
                <c:pt idx="5">
                  <c:v>0.66447368421052633</c:v>
                </c:pt>
                <c:pt idx="6">
                  <c:v>0.55483870967741933</c:v>
                </c:pt>
                <c:pt idx="7">
                  <c:v>0.81395348837209303</c:v>
                </c:pt>
                <c:pt idx="8">
                  <c:v>0.63888888888888884</c:v>
                </c:pt>
                <c:pt idx="9">
                  <c:v>0.77600000000000002</c:v>
                </c:pt>
                <c:pt idx="10">
                  <c:v>0.68148148148148147</c:v>
                </c:pt>
                <c:pt idx="11">
                  <c:v>0.67153284671532842</c:v>
                </c:pt>
                <c:pt idx="12">
                  <c:v>0.63013698630136983</c:v>
                </c:pt>
                <c:pt idx="13">
                  <c:v>0.81379310344827582</c:v>
                </c:pt>
                <c:pt idx="14">
                  <c:v>0.80672268907563027</c:v>
                </c:pt>
                <c:pt idx="15">
                  <c:v>0.78034682080924855</c:v>
                </c:pt>
                <c:pt idx="16">
                  <c:v>0.64935064935064934</c:v>
                </c:pt>
                <c:pt idx="17">
                  <c:v>0.65359477124183007</c:v>
                </c:pt>
                <c:pt idx="18">
                  <c:v>0.56209150326797386</c:v>
                </c:pt>
                <c:pt idx="19">
                  <c:v>0.64406779661016944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F8-4A90-8A88-76573C1ED0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989760"/>
        <c:axId val="1"/>
      </c:barChart>
      <c:catAx>
        <c:axId val="196989760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360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"/>
        </c:scaling>
        <c:delete val="0"/>
        <c:axPos val="l"/>
        <c:majorGridlines>
          <c:spPr>
            <a:ln w="3175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c:spPr>
        </c:majorGridlines>
        <c:numFmt formatCode="0%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6989760"/>
        <c:crosses val="max"/>
        <c:crossBetween val="between"/>
      </c:valAx>
      <c:spPr>
        <a:solidFill>
          <a:sysClr val="window" lastClr="FFFFFF"/>
        </a:solidFill>
        <a:ln w="12700">
          <a:solidFill>
            <a:sysClr val="window" lastClr="FFFFFF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Instructors</a:t>
            </a:r>
            <a:r>
              <a:rPr lang="en-US" sz="2000" b="1" baseline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0" baseline="0">
                <a:effectLst/>
              </a:rPr>
              <a:t>(2010-2020)</a:t>
            </a:r>
            <a:endParaRPr lang="en-US" sz="2000">
              <a:effectLst/>
            </a:endParaRPr>
          </a:p>
        </c:rich>
      </c:tx>
      <c:layout>
        <c:manualLayout>
          <c:xMode val="edge"/>
          <c:yMode val="edge"/>
          <c:x val="0.22234789696255008"/>
          <c:y val="9.55726944777298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0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844479173050199E-2"/>
          <c:y val="4.0185523981457423E-2"/>
          <c:w val="0.9155301837270341"/>
          <c:h val="0.79966037377857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34-4885-9CE1-F7F3E5809214}"/>
              </c:ext>
            </c:extLst>
          </c:dPt>
          <c:dPt>
            <c:idx val="8"/>
            <c:invertIfNegative val="0"/>
            <c:bubble3D val="0"/>
            <c:spPr>
              <a:solidFill>
                <a:srgbClr val="06430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34-4885-9CE1-F7F3E5809214}"/>
              </c:ext>
            </c:extLst>
          </c:dPt>
          <c:dPt>
            <c:idx val="9"/>
            <c:invertIfNegative val="0"/>
            <c:bubble3D val="0"/>
            <c:spPr>
              <a:solidFill>
                <a:srgbClr val="06430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934-4885-9CE1-F7F3E5809214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34-4885-9CE1-F7F3E5809214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34-4885-9CE1-F7F3E5809214}"/>
              </c:ext>
            </c:extLst>
          </c:dPt>
          <c:cat>
            <c:strRef>
              <c:f>('2A.instructors'!$A$4:$A$14,'2A.instructors'!$A$24)</c:f>
              <c:strCache>
                <c:ptCount val="12"/>
                <c:pt idx="0">
                  <c:v>FNAL</c:v>
                </c:pt>
                <c:pt idx="1">
                  <c:v>LBNL</c:v>
                </c:pt>
                <c:pt idx="2">
                  <c:v>SLAC</c:v>
                </c:pt>
                <c:pt idx="3">
                  <c:v>JLab</c:v>
                </c:pt>
                <c:pt idx="4">
                  <c:v>ORNL</c:v>
                </c:pt>
                <c:pt idx="5">
                  <c:v>ANL</c:v>
                </c:pt>
                <c:pt idx="6">
                  <c:v>LANL</c:v>
                </c:pt>
                <c:pt idx="7">
                  <c:v>BNL</c:v>
                </c:pt>
                <c:pt idx="8">
                  <c:v>MSU</c:v>
                </c:pt>
                <c:pt idx="9">
                  <c:v>Cornell</c:v>
                </c:pt>
                <c:pt idx="10">
                  <c:v>LLNL</c:v>
                </c:pt>
                <c:pt idx="11">
                  <c:v>Others</c:v>
                </c:pt>
              </c:strCache>
            </c:strRef>
          </c:cat>
          <c:val>
            <c:numRef>
              <c:f>('2A.instructors'!$V$4:$V$14,'2A.instructors'!$V$24)</c:f>
              <c:numCache>
                <c:formatCode>General</c:formatCode>
                <c:ptCount val="12"/>
                <c:pt idx="0">
                  <c:v>95</c:v>
                </c:pt>
                <c:pt idx="1">
                  <c:v>80</c:v>
                </c:pt>
                <c:pt idx="2">
                  <c:v>68</c:v>
                </c:pt>
                <c:pt idx="3">
                  <c:v>44</c:v>
                </c:pt>
                <c:pt idx="4">
                  <c:v>39</c:v>
                </c:pt>
                <c:pt idx="5">
                  <c:v>24</c:v>
                </c:pt>
                <c:pt idx="6">
                  <c:v>24</c:v>
                </c:pt>
                <c:pt idx="7">
                  <c:v>21</c:v>
                </c:pt>
                <c:pt idx="8">
                  <c:v>21</c:v>
                </c:pt>
                <c:pt idx="9">
                  <c:v>13</c:v>
                </c:pt>
                <c:pt idx="10">
                  <c:v>9</c:v>
                </c:pt>
                <c:pt idx="11">
                  <c:v>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34-4885-9CE1-F7F3E5809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1002448"/>
        <c:axId val="551007696"/>
      </c:barChart>
      <c:catAx>
        <c:axId val="551002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007696"/>
        <c:crosses val="autoZero"/>
        <c:auto val="1"/>
        <c:lblAlgn val="ctr"/>
        <c:lblOffset val="100"/>
        <c:noMultiLvlLbl val="0"/>
      </c:catAx>
      <c:valAx>
        <c:axId val="551007696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51002448"/>
        <c:crosses val="autoZero"/>
        <c:crossBetween val="between"/>
        <c:majorUnit val="30"/>
        <c:minorUnit val="1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r>
              <a:rPr lang="en-US" sz="1600" b="1" i="0" baseline="0" dirty="0">
                <a:effectLst/>
                <a:latin typeface="+mn-lt"/>
                <a:cs typeface="Times New Roman" panose="02020603050405020304" pitchFamily="18" charset="0"/>
              </a:rPr>
              <a:t>Instructors from National Labs </a:t>
            </a:r>
            <a:endParaRPr lang="en-US" sz="1600" i="0" dirty="0"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0839458478198115"/>
          <c:y val="0.11533773091205365"/>
        </c:manualLayout>
      </c:layout>
      <c:overlay val="0"/>
      <c:spPr>
        <a:solidFill>
          <a:schemeClr val="bg1"/>
        </a:solidFill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4976263755191175E-2"/>
          <c:y val="8.109599351551644E-2"/>
          <c:w val="0.94972785738095056"/>
          <c:h val="0.812327428269823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w="3175">
              <a:solidFill>
                <a:srgbClr val="000000"/>
              </a:solidFill>
            </a:ln>
            <a:effectLst>
              <a:outerShdw algn="br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</a:ln>
              <a:effectLst>
                <a:outerShdw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D7D9-43C4-9179-13D0856757E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</a:ln>
              <a:effectLst>
                <a:outerShdw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7D9-43C4-9179-13D0856757E4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</a:ln>
              <a:effectLst>
                <a:outerShdw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7D9-43C4-9179-13D0856757E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</a:ln>
              <a:effectLst>
                <a:outerShdw algn="br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7D9-43C4-9179-13D0856757E4}"/>
              </c:ext>
            </c:extLst>
          </c:dPt>
          <c:cat>
            <c:strRef>
              <c:f>'1.Statistics'!$K$2:$AD$2</c:f>
              <c:strCache>
                <c:ptCount val="20"/>
                <c:pt idx="0">
                  <c:v>W2020</c:v>
                </c:pt>
                <c:pt idx="1">
                  <c:v>S2019</c:v>
                </c:pt>
                <c:pt idx="2">
                  <c:v>W2019</c:v>
                </c:pt>
                <c:pt idx="3">
                  <c:v>S2018</c:v>
                </c:pt>
                <c:pt idx="4">
                  <c:v>W2018</c:v>
                </c:pt>
                <c:pt idx="5">
                  <c:v>S2017</c:v>
                </c:pt>
                <c:pt idx="6">
                  <c:v>W2017</c:v>
                </c:pt>
                <c:pt idx="7">
                  <c:v>S2016</c:v>
                </c:pt>
                <c:pt idx="8">
                  <c:v>W2016</c:v>
                </c:pt>
                <c:pt idx="9">
                  <c:v>S2015</c:v>
                </c:pt>
                <c:pt idx="10">
                  <c:v>W2015</c:v>
                </c:pt>
                <c:pt idx="11">
                  <c:v>S2014</c:v>
                </c:pt>
                <c:pt idx="12">
                  <c:v>W2014</c:v>
                </c:pt>
                <c:pt idx="13">
                  <c:v>S2013</c:v>
                </c:pt>
                <c:pt idx="14">
                  <c:v>W2013</c:v>
                </c:pt>
                <c:pt idx="15">
                  <c:v>S2012</c:v>
                </c:pt>
                <c:pt idx="16">
                  <c:v>W2012</c:v>
                </c:pt>
                <c:pt idx="17">
                  <c:v>S2011</c:v>
                </c:pt>
                <c:pt idx="18">
                  <c:v>W2011</c:v>
                </c:pt>
                <c:pt idx="19">
                  <c:v>S2010</c:v>
                </c:pt>
              </c:strCache>
            </c:strRef>
          </c:cat>
          <c:val>
            <c:numRef>
              <c:f>'1.Statistics'!$K$59:$AD$59</c:f>
              <c:numCache>
                <c:formatCode>General</c:formatCode>
                <c:ptCount val="20"/>
                <c:pt idx="0">
                  <c:v>25</c:v>
                </c:pt>
                <c:pt idx="1">
                  <c:v>26</c:v>
                </c:pt>
                <c:pt idx="2">
                  <c:v>35</c:v>
                </c:pt>
                <c:pt idx="3">
                  <c:v>9</c:v>
                </c:pt>
                <c:pt idx="4">
                  <c:v>18</c:v>
                </c:pt>
                <c:pt idx="5">
                  <c:v>22</c:v>
                </c:pt>
                <c:pt idx="6">
                  <c:v>22</c:v>
                </c:pt>
                <c:pt idx="7">
                  <c:v>21</c:v>
                </c:pt>
                <c:pt idx="8">
                  <c:v>17</c:v>
                </c:pt>
                <c:pt idx="9">
                  <c:v>20</c:v>
                </c:pt>
                <c:pt idx="10">
                  <c:v>24</c:v>
                </c:pt>
                <c:pt idx="11">
                  <c:v>21</c:v>
                </c:pt>
                <c:pt idx="12">
                  <c:v>19</c:v>
                </c:pt>
                <c:pt idx="13">
                  <c:v>16</c:v>
                </c:pt>
                <c:pt idx="14">
                  <c:v>14</c:v>
                </c:pt>
                <c:pt idx="15">
                  <c:v>18</c:v>
                </c:pt>
                <c:pt idx="16">
                  <c:v>17</c:v>
                </c:pt>
                <c:pt idx="17">
                  <c:v>14</c:v>
                </c:pt>
                <c:pt idx="18">
                  <c:v>27</c:v>
                </c:pt>
                <c:pt idx="19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D9-43C4-9179-13D085675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5674592"/>
        <c:axId val="1"/>
      </c:barChart>
      <c:catAx>
        <c:axId val="465674592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40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high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465674592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3175">
      <a:noFill/>
      <a:prstDash val="solid"/>
    </a:ln>
    <a:effectLst>
      <a:outerShdw blurRad="50800" dist="50800" dir="5400000" sx="1000" sy="1000" algn="ctr" rotWithShape="0">
        <a:schemeClr val="bg1"/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1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defRPr>
            </a:pPr>
            <a:r>
              <a:rPr lang="en-US" sz="15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Students from </a:t>
            </a:r>
          </a:p>
          <a:p>
            <a:pPr>
              <a:defRPr sz="1200" b="1" i="1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defRPr>
            </a:pPr>
            <a:r>
              <a:rPr lang="en-US" sz="15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Collaboration Members </a:t>
            </a:r>
          </a:p>
          <a:p>
            <a:pPr>
              <a:defRPr sz="1200" b="1" i="1" u="none" strike="noStrike" baseline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defRPr>
            </a:pPr>
            <a:r>
              <a:rPr lang="en-US" sz="1500" b="1" i="0" baseline="0" dirty="0">
                <a:latin typeface="Arial" panose="020B0604020202020204" pitchFamily="34" charset="0"/>
                <a:cs typeface="Arial" panose="020B0604020202020204" pitchFamily="34" charset="0"/>
              </a:rPr>
              <a:t>1987 - 2020  </a:t>
            </a:r>
          </a:p>
        </c:rich>
      </c:tx>
      <c:layout>
        <c:manualLayout>
          <c:xMode val="edge"/>
          <c:yMode val="edge"/>
          <c:x val="0.38258794314982547"/>
          <c:y val="8.2351101118139827E-2"/>
        </c:manualLayout>
      </c:layout>
      <c:overlay val="0"/>
      <c:spPr>
        <a:solidFill>
          <a:schemeClr val="bg1"/>
        </a:solidFill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873804098155732"/>
          <c:y val="6.1612686088195229E-2"/>
          <c:w val="0.87670597184484667"/>
          <c:h val="0.7138230981564680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'7. Collab atten'!$C$4</c:f>
              <c:strCache>
                <c:ptCount val="1"/>
                <c:pt idx="0">
                  <c:v>BOG/Collaboration attendees</c:v>
                </c:pt>
              </c:strCache>
            </c:strRef>
          </c:tx>
          <c:spPr>
            <a:gradFill rotWithShape="0">
              <a:gsLst>
                <a:gs pos="0">
                  <a:srgbClr val="3366FF"/>
                </a:gs>
                <a:gs pos="100000">
                  <a:srgbClr val="0000FF">
                    <a:alpha val="87000"/>
                  </a:srgbClr>
                </a:gs>
              </a:gsLst>
              <a:lin ang="5400000"/>
            </a:gradFill>
            <a:ln w="3175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C874-4B9F-8354-F7F22B8912FE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C874-4B9F-8354-F7F22B8912FE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C874-4B9F-8354-F7F22B8912FE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C874-4B9F-8354-F7F22B8912FE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C874-4B9F-8354-F7F22B8912FE}"/>
              </c:ext>
            </c:extLst>
          </c:dPt>
          <c:dPt>
            <c:idx val="5"/>
            <c:invertIfNegative val="0"/>
            <c:bubble3D val="0"/>
            <c:spPr>
              <a:solidFill>
                <a:srgbClr val="064308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C874-4B9F-8354-F7F22B8912FE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C874-4B9F-8354-F7F22B8912FE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C874-4B9F-8354-F7F22B8912FE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C874-4B9F-8354-F7F22B8912FE}"/>
              </c:ext>
            </c:extLst>
          </c:dPt>
          <c:dPt>
            <c:idx val="9"/>
            <c:invertIfNegative val="0"/>
            <c:bubble3D val="0"/>
            <c:spPr>
              <a:solidFill>
                <a:srgbClr val="064308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874-4B9F-8354-F7F22B8912FE}"/>
              </c:ext>
            </c:extLst>
          </c:dPt>
          <c:cat>
            <c:strRef>
              <c:f>'7. Collab atten'!$A$5:$A$14</c:f>
              <c:strCache>
                <c:ptCount val="10"/>
                <c:pt idx="0">
                  <c:v>FNAL</c:v>
                </c:pt>
                <c:pt idx="1">
                  <c:v>SLAC</c:v>
                </c:pt>
                <c:pt idx="2">
                  <c:v>BNL</c:v>
                </c:pt>
                <c:pt idx="3">
                  <c:v>JLab</c:v>
                </c:pt>
                <c:pt idx="4">
                  <c:v>LANL</c:v>
                </c:pt>
                <c:pt idx="5">
                  <c:v>MSU</c:v>
                </c:pt>
                <c:pt idx="6">
                  <c:v>ANL</c:v>
                </c:pt>
                <c:pt idx="7">
                  <c:v>LBNL</c:v>
                </c:pt>
                <c:pt idx="8">
                  <c:v>ORNL</c:v>
                </c:pt>
                <c:pt idx="9">
                  <c:v>Cornell</c:v>
                </c:pt>
              </c:strCache>
            </c:strRef>
          </c:cat>
          <c:val>
            <c:numRef>
              <c:f>'7. Collab atten'!$C$5:$C$14</c:f>
              <c:numCache>
                <c:formatCode>0</c:formatCode>
                <c:ptCount val="10"/>
                <c:pt idx="0">
                  <c:v>780</c:v>
                </c:pt>
                <c:pt idx="1">
                  <c:v>509</c:v>
                </c:pt>
                <c:pt idx="2">
                  <c:v>466</c:v>
                </c:pt>
                <c:pt idx="3">
                  <c:v>327</c:v>
                </c:pt>
                <c:pt idx="4">
                  <c:v>281</c:v>
                </c:pt>
                <c:pt idx="5">
                  <c:v>226</c:v>
                </c:pt>
                <c:pt idx="6">
                  <c:v>234</c:v>
                </c:pt>
                <c:pt idx="7">
                  <c:v>186</c:v>
                </c:pt>
                <c:pt idx="8">
                  <c:v>176</c:v>
                </c:pt>
                <c:pt idx="9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23-4CD0-8A30-49F1144CC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108048"/>
        <c:axId val="1"/>
      </c:barChart>
      <c:catAx>
        <c:axId val="19710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200"/>
        <c:tickLblSkip val="1"/>
        <c:tickMarkSkip val="1"/>
        <c:noMultiLvlLbl val="0"/>
      </c:catAx>
      <c:valAx>
        <c:axId val="1"/>
        <c:scaling>
          <c:orientation val="minMax"/>
          <c:max val="90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7108048"/>
        <c:crosses val="autoZero"/>
        <c:crossBetween val="between"/>
      </c:valAx>
      <c:spPr>
        <a:noFill/>
        <a:ln w="3175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241986116326923E-2"/>
          <c:y val="1.8836781429786065E-2"/>
          <c:w val="0.88459808233174353"/>
          <c:h val="0.8532721094073768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w="3175">
              <a:solidFill>
                <a:srgbClr val="000000"/>
              </a:solidFill>
            </a:ln>
            <a:effectLst>
              <a:outerShdw algn="br">
                <a:srgbClr val="000000"/>
              </a:outerShdw>
            </a:effectLst>
          </c:spPr>
          <c:invertIfNegative val="0"/>
          <c:dLbls>
            <c:dLbl>
              <c:idx val="56"/>
              <c:layout>
                <c:manualLayout>
                  <c:x val="-1.9999997900262694E-3"/>
                  <c:y val="-8.4281198178677921E-3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 algn="ctr" rtl="0">
                    <a:defRPr sz="1000" b="1" i="0" u="none" strike="noStrike" baseline="0">
                      <a:solidFill>
                        <a:srgbClr val="00008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573330018548028E-2"/>
                      <c:h val="4.21405990893383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EE7-4D98-BE46-CDFECE4E0E7E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 algn="ctr" rtl="0">
                  <a:defRPr sz="1000" b="1" i="0" u="none" strike="noStrike" baseline="0">
                    <a:solidFill>
                      <a:srgbClr val="00008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'1.Statistics'!$J$6:$BR$6</c:f>
              <c:numCache>
                <c:formatCode>General</c:formatCode>
                <c:ptCount val="61"/>
                <c:pt idx="0">
                  <c:v>2020</c:v>
                </c:pt>
                <c:pt idx="1">
                  <c:v>2019</c:v>
                </c:pt>
                <c:pt idx="3">
                  <c:v>2018</c:v>
                </c:pt>
                <c:pt idx="5">
                  <c:v>2017</c:v>
                </c:pt>
                <c:pt idx="7">
                  <c:v>2016</c:v>
                </c:pt>
                <c:pt idx="9">
                  <c:v>2015</c:v>
                </c:pt>
                <c:pt idx="11">
                  <c:v>2014</c:v>
                </c:pt>
                <c:pt idx="13">
                  <c:v>2013</c:v>
                </c:pt>
                <c:pt idx="15">
                  <c:v>2012</c:v>
                </c:pt>
                <c:pt idx="17">
                  <c:v>2011</c:v>
                </c:pt>
                <c:pt idx="19">
                  <c:v>2010</c:v>
                </c:pt>
                <c:pt idx="21">
                  <c:v>2009</c:v>
                </c:pt>
                <c:pt idx="23">
                  <c:v>2008</c:v>
                </c:pt>
                <c:pt idx="25">
                  <c:v>2007</c:v>
                </c:pt>
                <c:pt idx="27">
                  <c:v>2006</c:v>
                </c:pt>
                <c:pt idx="29">
                  <c:v>2005</c:v>
                </c:pt>
                <c:pt idx="31">
                  <c:v>2004</c:v>
                </c:pt>
                <c:pt idx="33">
                  <c:v>2003</c:v>
                </c:pt>
                <c:pt idx="35">
                  <c:v>2002</c:v>
                </c:pt>
                <c:pt idx="37">
                  <c:v>2001</c:v>
                </c:pt>
                <c:pt idx="39">
                  <c:v>2000</c:v>
                </c:pt>
                <c:pt idx="41">
                  <c:v>1999</c:v>
                </c:pt>
                <c:pt idx="43">
                  <c:v>1998</c:v>
                </c:pt>
                <c:pt idx="45">
                  <c:v>1997</c:v>
                </c:pt>
                <c:pt idx="47">
                  <c:v>1996</c:v>
                </c:pt>
                <c:pt idx="48">
                  <c:v>1995</c:v>
                </c:pt>
                <c:pt idx="50">
                  <c:v>1994</c:v>
                </c:pt>
                <c:pt idx="52">
                  <c:v>1993</c:v>
                </c:pt>
                <c:pt idx="54">
                  <c:v>1992</c:v>
                </c:pt>
                <c:pt idx="56">
                  <c:v>1991</c:v>
                </c:pt>
                <c:pt idx="57">
                  <c:v>1990</c:v>
                </c:pt>
                <c:pt idx="58">
                  <c:v>1989</c:v>
                </c:pt>
                <c:pt idx="59">
                  <c:v>1988</c:v>
                </c:pt>
                <c:pt idx="60">
                  <c:v>1987</c:v>
                </c:pt>
              </c:numCache>
            </c:numRef>
          </c:cat>
          <c:val>
            <c:numRef>
              <c:f>'1.Statistics'!$J$7:$BR$7</c:f>
              <c:numCache>
                <c:formatCode>0</c:formatCode>
                <c:ptCount val="61"/>
                <c:pt idx="0">
                  <c:v>184</c:v>
                </c:pt>
                <c:pt idx="1">
                  <c:v>338</c:v>
                </c:pt>
                <c:pt idx="3">
                  <c:v>266</c:v>
                </c:pt>
                <c:pt idx="5">
                  <c:v>307</c:v>
                </c:pt>
                <c:pt idx="7">
                  <c:v>273</c:v>
                </c:pt>
                <c:pt idx="9" formatCode="General">
                  <c:v>260</c:v>
                </c:pt>
                <c:pt idx="11" formatCode="General">
                  <c:v>283</c:v>
                </c:pt>
                <c:pt idx="13" formatCode="General">
                  <c:v>264</c:v>
                </c:pt>
                <c:pt idx="15" formatCode="General">
                  <c:v>327</c:v>
                </c:pt>
                <c:pt idx="17" formatCode="General">
                  <c:v>306</c:v>
                </c:pt>
                <c:pt idx="19" formatCode="General">
                  <c:v>343</c:v>
                </c:pt>
                <c:pt idx="21" formatCode="General">
                  <c:v>268</c:v>
                </c:pt>
                <c:pt idx="23" formatCode="General">
                  <c:v>294</c:v>
                </c:pt>
                <c:pt idx="25">
                  <c:v>247</c:v>
                </c:pt>
                <c:pt idx="27">
                  <c:v>238</c:v>
                </c:pt>
                <c:pt idx="29">
                  <c:v>302</c:v>
                </c:pt>
                <c:pt idx="31">
                  <c:v>265</c:v>
                </c:pt>
                <c:pt idx="33">
                  <c:v>283</c:v>
                </c:pt>
                <c:pt idx="35" formatCode="General">
                  <c:v>218</c:v>
                </c:pt>
                <c:pt idx="37" formatCode="General">
                  <c:v>228</c:v>
                </c:pt>
                <c:pt idx="39" formatCode="General">
                  <c:v>250</c:v>
                </c:pt>
                <c:pt idx="41" formatCode="General">
                  <c:v>257</c:v>
                </c:pt>
                <c:pt idx="43" formatCode="General">
                  <c:v>247</c:v>
                </c:pt>
                <c:pt idx="45" formatCode="General">
                  <c:v>308</c:v>
                </c:pt>
                <c:pt idx="47" formatCode="General">
                  <c:v>106</c:v>
                </c:pt>
                <c:pt idx="48" formatCode="General">
                  <c:v>209</c:v>
                </c:pt>
                <c:pt idx="50" formatCode="General">
                  <c:v>152</c:v>
                </c:pt>
                <c:pt idx="52" formatCode="General">
                  <c:v>290</c:v>
                </c:pt>
                <c:pt idx="54" formatCode="General">
                  <c:v>336</c:v>
                </c:pt>
                <c:pt idx="56" formatCode="General">
                  <c:v>151</c:v>
                </c:pt>
                <c:pt idx="57" formatCode="General">
                  <c:v>151</c:v>
                </c:pt>
                <c:pt idx="58" formatCode="General">
                  <c:v>138</c:v>
                </c:pt>
                <c:pt idx="59" formatCode="General">
                  <c:v>125</c:v>
                </c:pt>
                <c:pt idx="60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88-4B9B-B7F1-24E67B948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7107064"/>
        <c:axId val="1"/>
      </c:barChart>
      <c:catAx>
        <c:axId val="197107064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5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500" baseline="0"/>
                  <a:t>Number of students</a:t>
                </a:r>
              </a:p>
            </c:rich>
          </c:tx>
          <c:layout>
            <c:manualLayout>
              <c:xMode val="edge"/>
              <c:yMode val="edge"/>
              <c:x val="4.821622689600181E-3"/>
              <c:y val="0.2626157156895672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7107064"/>
        <c:crosses val="max"/>
        <c:crossBetween val="between"/>
      </c:valAx>
      <c:spPr>
        <a:solidFill>
          <a:sysClr val="window" lastClr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1"/>
            </a:pPr>
            <a:r>
              <a:rPr lang="en-US" b="1" dirty="0"/>
              <a:t>Number of Individual Students 2010-2019</a:t>
            </a:r>
          </a:p>
        </c:rich>
      </c:tx>
      <c:layout>
        <c:manualLayout>
          <c:xMode val="edge"/>
          <c:yMode val="edge"/>
          <c:x val="0.30881105984712998"/>
          <c:y val="3.997573922891539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2747623628896894E-2"/>
          <c:y val="1.6679028273559899E-2"/>
          <c:w val="0.86003219348471105"/>
          <c:h val="0.793396892618642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5F5-4164-A8BA-ADE301B04FB9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85F5-4164-A8BA-ADE301B04FB9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85F5-4164-A8BA-ADE301B04FB9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85F5-4164-A8BA-ADE301B04FB9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F5-4164-A8BA-ADE301B04FB9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 algn="ctr" rtl="1"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'1.Statistics'!$H$2:$AB$2</c:f>
              <c:strCache>
                <c:ptCount val="21"/>
                <c:pt idx="0">
                  <c:v>W2020</c:v>
                </c:pt>
                <c:pt idx="1">
                  <c:v>S2019</c:v>
                </c:pt>
                <c:pt idx="2">
                  <c:v>W2019</c:v>
                </c:pt>
                <c:pt idx="3">
                  <c:v>S2018</c:v>
                </c:pt>
                <c:pt idx="4">
                  <c:v>W2018</c:v>
                </c:pt>
                <c:pt idx="5">
                  <c:v>S2017</c:v>
                </c:pt>
                <c:pt idx="6">
                  <c:v>W2017</c:v>
                </c:pt>
                <c:pt idx="7">
                  <c:v>S2016</c:v>
                </c:pt>
                <c:pt idx="8">
                  <c:v>W2016</c:v>
                </c:pt>
                <c:pt idx="9">
                  <c:v>S2015</c:v>
                </c:pt>
                <c:pt idx="10">
                  <c:v>W2015</c:v>
                </c:pt>
                <c:pt idx="11">
                  <c:v>S2014</c:v>
                </c:pt>
                <c:pt idx="12">
                  <c:v>W2014</c:v>
                </c:pt>
                <c:pt idx="13">
                  <c:v>S2013</c:v>
                </c:pt>
                <c:pt idx="14">
                  <c:v>W2013</c:v>
                </c:pt>
                <c:pt idx="15">
                  <c:v>S2012</c:v>
                </c:pt>
                <c:pt idx="16">
                  <c:v>W2012</c:v>
                </c:pt>
                <c:pt idx="17">
                  <c:v>S2011</c:v>
                </c:pt>
                <c:pt idx="18">
                  <c:v>W2011</c:v>
                </c:pt>
                <c:pt idx="19">
                  <c:v>S2010</c:v>
                </c:pt>
                <c:pt idx="20">
                  <c:v>W2010</c:v>
                </c:pt>
              </c:strCache>
            </c:strRef>
          </c:cat>
          <c:val>
            <c:numRef>
              <c:f>'1.Statistics'!$H$13:$AB$13</c:f>
              <c:numCache>
                <c:formatCode>0</c:formatCode>
                <c:ptCount val="21"/>
                <c:pt idx="0">
                  <c:v>180</c:v>
                </c:pt>
                <c:pt idx="1">
                  <c:v>177</c:v>
                </c:pt>
                <c:pt idx="2">
                  <c:v>161</c:v>
                </c:pt>
                <c:pt idx="3">
                  <c:v>133</c:v>
                </c:pt>
                <c:pt idx="4">
                  <c:v>133</c:v>
                </c:pt>
                <c:pt idx="5">
                  <c:v>152</c:v>
                </c:pt>
                <c:pt idx="6">
                  <c:v>155</c:v>
                </c:pt>
                <c:pt idx="7">
                  <c:v>129</c:v>
                </c:pt>
                <c:pt idx="8" formatCode="General">
                  <c:v>144</c:v>
                </c:pt>
                <c:pt idx="9" formatCode="General">
                  <c:v>125</c:v>
                </c:pt>
                <c:pt idx="10" formatCode="General">
                  <c:v>135</c:v>
                </c:pt>
                <c:pt idx="11" formatCode="General">
                  <c:v>137</c:v>
                </c:pt>
                <c:pt idx="12" formatCode="General">
                  <c:v>146</c:v>
                </c:pt>
                <c:pt idx="13" formatCode="General">
                  <c:v>145</c:v>
                </c:pt>
                <c:pt idx="14" formatCode="General">
                  <c:v>119</c:v>
                </c:pt>
                <c:pt idx="15" formatCode="General">
                  <c:v>173</c:v>
                </c:pt>
                <c:pt idx="16" formatCode="General">
                  <c:v>154</c:v>
                </c:pt>
                <c:pt idx="17" formatCode="General">
                  <c:v>153</c:v>
                </c:pt>
                <c:pt idx="18" formatCode="General">
                  <c:v>153</c:v>
                </c:pt>
                <c:pt idx="19" formatCode="General">
                  <c:v>177</c:v>
                </c:pt>
                <c:pt idx="20" formatCode="General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F5-4164-A8BA-ADE301B04FB9}"/>
            </c:ext>
          </c:extLst>
        </c:ser>
        <c:ser>
          <c:idx val="1"/>
          <c:order val="1"/>
          <c:tx>
            <c:v>trendline</c:v>
          </c:tx>
          <c:invertIfNegative val="0"/>
          <c:cat>
            <c:strRef>
              <c:f>'1.Statistics'!$H$2:$AB$2</c:f>
              <c:strCache>
                <c:ptCount val="21"/>
                <c:pt idx="0">
                  <c:v>W2020</c:v>
                </c:pt>
                <c:pt idx="1">
                  <c:v>S2019</c:v>
                </c:pt>
                <c:pt idx="2">
                  <c:v>W2019</c:v>
                </c:pt>
                <c:pt idx="3">
                  <c:v>S2018</c:v>
                </c:pt>
                <c:pt idx="4">
                  <c:v>W2018</c:v>
                </c:pt>
                <c:pt idx="5">
                  <c:v>S2017</c:v>
                </c:pt>
                <c:pt idx="6">
                  <c:v>W2017</c:v>
                </c:pt>
                <c:pt idx="7">
                  <c:v>S2016</c:v>
                </c:pt>
                <c:pt idx="8">
                  <c:v>W2016</c:v>
                </c:pt>
                <c:pt idx="9">
                  <c:v>S2015</c:v>
                </c:pt>
                <c:pt idx="10">
                  <c:v>W2015</c:v>
                </c:pt>
                <c:pt idx="11">
                  <c:v>S2014</c:v>
                </c:pt>
                <c:pt idx="12">
                  <c:v>W2014</c:v>
                </c:pt>
                <c:pt idx="13">
                  <c:v>S2013</c:v>
                </c:pt>
                <c:pt idx="14">
                  <c:v>W2013</c:v>
                </c:pt>
                <c:pt idx="15">
                  <c:v>S2012</c:v>
                </c:pt>
                <c:pt idx="16">
                  <c:v>W2012</c:v>
                </c:pt>
                <c:pt idx="17">
                  <c:v>S2011</c:v>
                </c:pt>
                <c:pt idx="18">
                  <c:v>W2011</c:v>
                </c:pt>
                <c:pt idx="19">
                  <c:v>S2010</c:v>
                </c:pt>
                <c:pt idx="20">
                  <c:v>W2010</c:v>
                </c:pt>
              </c:strCache>
            </c:strRef>
          </c:cat>
          <c:val>
            <c:numLit>
              <c:formatCode>General</c:formatCode>
              <c:ptCount val="1"/>
              <c:pt idx="0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3-85F5-4164-A8BA-ADE301B04F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981864"/>
        <c:axId val="2130978520"/>
      </c:barChart>
      <c:catAx>
        <c:axId val="213098186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3600000" vert="horz"/>
          <a:lstStyle/>
          <a:p>
            <a:pPr>
              <a:defRPr b="1" i="0" baseline="0"/>
            </a:pPr>
            <a:endParaRPr lang="en-US"/>
          </a:p>
        </c:txPr>
        <c:crossAx val="2130978520"/>
        <c:crosses val="autoZero"/>
        <c:auto val="1"/>
        <c:lblAlgn val="ctr"/>
        <c:lblOffset val="100"/>
        <c:tickMarkSkip val="1"/>
        <c:noMultiLvlLbl val="0"/>
      </c:catAx>
      <c:valAx>
        <c:axId val="2130978520"/>
        <c:scaling>
          <c:orientation val="minMax"/>
          <c:max val="230"/>
          <c:min val="0"/>
        </c:scaling>
        <c:delete val="0"/>
        <c:axPos val="r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0" sourceLinked="1"/>
        <c:majorTickMark val="in"/>
        <c:minorTickMark val="none"/>
        <c:tickLblPos val="high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b="1"/>
            </a:pPr>
            <a:endParaRPr lang="en-US"/>
          </a:p>
        </c:txPr>
        <c:crossAx val="2130981864"/>
        <c:crosses val="autoZero"/>
        <c:crossBetween val="between"/>
        <c:majorUnit val="50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  <a:effectLst/>
              </a:rPr>
              <a:t>Enrollment from DOE Labs</a:t>
            </a:r>
            <a:br>
              <a:rPr lang="en-US" sz="1600" b="1" dirty="0">
                <a:solidFill>
                  <a:schemeClr val="tx1"/>
                </a:solidFill>
                <a:effectLst/>
              </a:rPr>
            </a:br>
            <a:r>
              <a:rPr lang="en-US" sz="1600" b="1" dirty="0">
                <a:solidFill>
                  <a:schemeClr val="tx1"/>
                </a:solidFill>
                <a:effectLst/>
              </a:rPr>
              <a:t>(Staff, Postdocs &amp; Affiliated Students)</a:t>
            </a:r>
            <a:br>
              <a:rPr lang="en-US" sz="1600" b="1" dirty="0">
                <a:solidFill>
                  <a:schemeClr val="tx1"/>
                </a:solidFill>
                <a:effectLst/>
              </a:rPr>
            </a:br>
            <a:r>
              <a:rPr lang="en-US" sz="1600" b="1" dirty="0">
                <a:solidFill>
                  <a:schemeClr val="tx1"/>
                </a:solidFill>
                <a:effectLst/>
              </a:rPr>
              <a:t>2015-2020</a:t>
            </a:r>
          </a:p>
        </c:rich>
      </c:tx>
      <c:layout>
        <c:manualLayout>
          <c:xMode val="edge"/>
          <c:yMode val="edge"/>
          <c:x val="0.28608333333333336"/>
          <c:y val="3.36819650531731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471784776902894E-2"/>
          <c:y val="0.16779182482667757"/>
          <c:w val="0.88341710411198604"/>
          <c:h val="0.540146500611726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 w="3175">
              <a:solidFill>
                <a:srgbClr val="000000"/>
              </a:solidFill>
            </a:ln>
            <a:effectLst/>
          </c:spPr>
          <c:invertIfNegative val="0"/>
          <c:cat>
            <c:strRef>
              <c:f>Stuart!$G$3:$Q$3</c:f>
              <c:strCache>
                <c:ptCount val="11"/>
                <c:pt idx="0">
                  <c:v>2015 Old Dominion U.</c:v>
                </c:pt>
                <c:pt idx="1">
                  <c:v>2015 Rutgers U.</c:v>
                </c:pt>
                <c:pt idx="2">
                  <c:v>2016 UT Austin</c:v>
                </c:pt>
                <c:pt idx="3">
                  <c:v>2016 Colorado State</c:v>
                </c:pt>
                <c:pt idx="4">
                  <c:v>2017 UC Davis</c:v>
                </c:pt>
                <c:pt idx="5">
                  <c:v>2017 NIU</c:v>
                </c:pt>
                <c:pt idx="6">
                  <c:v>2018 Old Dominion</c:v>
                </c:pt>
                <c:pt idx="7">
                  <c:v>2018 Michigan State</c:v>
                </c:pt>
                <c:pt idx="8">
                  <c:v>2019 NIU/Knox</c:v>
                </c:pt>
                <c:pt idx="9">
                  <c:v>2019 U New Mexico</c:v>
                </c:pt>
                <c:pt idx="10">
                  <c:v>2020 UC San Diego</c:v>
                </c:pt>
              </c:strCache>
            </c:strRef>
          </c:cat>
          <c:val>
            <c:numRef>
              <c:f>Stuart!$G$31:$Q$31</c:f>
              <c:numCache>
                <c:formatCode>0</c:formatCode>
                <c:ptCount val="11"/>
                <c:pt idx="0">
                  <c:v>46</c:v>
                </c:pt>
                <c:pt idx="1">
                  <c:v>31</c:v>
                </c:pt>
                <c:pt idx="2">
                  <c:v>53</c:v>
                </c:pt>
                <c:pt idx="3">
                  <c:v>29</c:v>
                </c:pt>
                <c:pt idx="4">
                  <c:v>87</c:v>
                </c:pt>
                <c:pt idx="5">
                  <c:v>55</c:v>
                </c:pt>
                <c:pt idx="6">
                  <c:v>50</c:v>
                </c:pt>
                <c:pt idx="7">
                  <c:v>57</c:v>
                </c:pt>
                <c:pt idx="8">
                  <c:v>80</c:v>
                </c:pt>
                <c:pt idx="9">
                  <c:v>79</c:v>
                </c:pt>
                <c:pt idx="1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66-434C-B256-5BEBF4D3E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axId val="549539072"/>
        <c:axId val="549539400"/>
      </c:barChart>
      <c:catAx>
        <c:axId val="54953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539400"/>
        <c:crosses val="autoZero"/>
        <c:auto val="1"/>
        <c:lblAlgn val="ctr"/>
        <c:lblOffset val="100"/>
        <c:noMultiLvlLbl val="0"/>
      </c:catAx>
      <c:valAx>
        <c:axId val="5495394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53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333333"/>
                </a:solidFill>
                <a:latin typeface="Arial" panose="020B0604020202020204" pitchFamily="34" charset="0"/>
                <a:ea typeface="Calibri"/>
                <a:cs typeface="Calibri"/>
              </a:defRPr>
            </a:pPr>
            <a:r>
              <a:rPr lang="en-US" sz="2000" b="1" i="0" baseline="0" dirty="0">
                <a:latin typeface="Arial" panose="020B0604020202020204" pitchFamily="34" charset="0"/>
              </a:rPr>
              <a:t>% University Students ~51%</a:t>
            </a:r>
          </a:p>
        </c:rich>
      </c:tx>
      <c:layout>
        <c:manualLayout>
          <c:xMode val="edge"/>
          <c:yMode val="edge"/>
          <c:x val="0.29226145700859557"/>
          <c:y val="6.767342483332280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396652253330719"/>
          <c:y val="5.8800686951168149E-2"/>
          <c:w val="0.82512543730198862"/>
          <c:h val="0.6624692654158971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0070C0"/>
                </a:gs>
                <a:gs pos="99001">
                  <a:srgbClr val="0000FF"/>
                </a:gs>
                <a:gs pos="99000">
                  <a:srgbClr val="3F80CD"/>
                </a:gs>
              </a:gsLst>
              <a:lin ang="5400000" scaled="1"/>
            </a:gradFill>
            <a:ln w="3175">
              <a:solidFill>
                <a:srgbClr val="333399"/>
              </a:solidFill>
            </a:ln>
            <a:effectLst>
              <a:outerShdw algn="ctr" rotWithShape="0">
                <a:srgbClr val="000000"/>
              </a:outerShdw>
            </a:effectLst>
          </c:spPr>
          <c:invertIfNegative val="0"/>
          <c:cat>
            <c:strRef>
              <c:f>'1.Statistics'!$J$3:$AC$3</c:f>
              <c:strCache>
                <c:ptCount val="20"/>
                <c:pt idx="0">
                  <c:v>2020 San Diego</c:v>
                </c:pt>
                <c:pt idx="1">
                  <c:v>2019 U New Mexico</c:v>
                </c:pt>
                <c:pt idx="2">
                  <c:v>2019 NIU/Knox</c:v>
                </c:pt>
                <c:pt idx="3">
                  <c:v>2018 Michigan State</c:v>
                </c:pt>
                <c:pt idx="4">
                  <c:v>2018 Old Dominion</c:v>
                </c:pt>
                <c:pt idx="5">
                  <c:v>2017 NIU</c:v>
                </c:pt>
                <c:pt idx="6">
                  <c:v>2017 UC Davis</c:v>
                </c:pt>
                <c:pt idx="7">
                  <c:v>2016 Colorado State</c:v>
                </c:pt>
                <c:pt idx="8">
                  <c:v>2016 UT Austin</c:v>
                </c:pt>
                <c:pt idx="9">
                  <c:v>2015 Rutgers U.</c:v>
                </c:pt>
                <c:pt idx="10">
                  <c:v>2015 Old Dominion U.</c:v>
                </c:pt>
                <c:pt idx="11">
                  <c:v>2014 U. of New Mexico</c:v>
                </c:pt>
                <c:pt idx="12">
                  <c:v>2014 U. of Tennessee</c:v>
                </c:pt>
                <c:pt idx="13">
                  <c:v>2013 Colorado State</c:v>
                </c:pt>
                <c:pt idx="14">
                  <c:v>2013 Duke</c:v>
                </c:pt>
                <c:pt idx="15">
                  <c:v>2012 MSU</c:v>
                </c:pt>
                <c:pt idx="16">
                  <c:v>2012 UT Austin</c:v>
                </c:pt>
                <c:pt idx="17">
                  <c:v>2011 Stony Brook</c:v>
                </c:pt>
                <c:pt idx="18">
                  <c:v>2011 Old Dominion U</c:v>
                </c:pt>
                <c:pt idx="19">
                  <c:v>2010 MIT</c:v>
                </c:pt>
              </c:strCache>
            </c:strRef>
          </c:cat>
          <c:val>
            <c:numRef>
              <c:f>'1.Statistics'!$J$42:$AC$42</c:f>
              <c:numCache>
                <c:formatCode>0%</c:formatCode>
                <c:ptCount val="20"/>
                <c:pt idx="0">
                  <c:v>0.49456521739130432</c:v>
                </c:pt>
                <c:pt idx="1">
                  <c:v>0.47457627118644069</c:v>
                </c:pt>
                <c:pt idx="2">
                  <c:v>0.48447204968944102</c:v>
                </c:pt>
                <c:pt idx="3">
                  <c:v>0.54887218045112784</c:v>
                </c:pt>
                <c:pt idx="4">
                  <c:v>0.5714285714285714</c:v>
                </c:pt>
                <c:pt idx="5">
                  <c:v>0.53947368421052633</c:v>
                </c:pt>
                <c:pt idx="6">
                  <c:v>0.3935483870967742</c:v>
                </c:pt>
                <c:pt idx="7">
                  <c:v>0.63565891472868219</c:v>
                </c:pt>
                <c:pt idx="8">
                  <c:v>0.50694444444444442</c:v>
                </c:pt>
                <c:pt idx="9">
                  <c:v>0.51200000000000001</c:v>
                </c:pt>
                <c:pt idx="10">
                  <c:v>0.47407407407407409</c:v>
                </c:pt>
                <c:pt idx="11">
                  <c:v>0.54014598540145986</c:v>
                </c:pt>
                <c:pt idx="12">
                  <c:v>0.54109589041095896</c:v>
                </c:pt>
                <c:pt idx="13">
                  <c:v>0.67586206896551726</c:v>
                </c:pt>
                <c:pt idx="14">
                  <c:v>0.61344537815126055</c:v>
                </c:pt>
                <c:pt idx="15">
                  <c:v>0.67052023121387283</c:v>
                </c:pt>
                <c:pt idx="16">
                  <c:v>0.5</c:v>
                </c:pt>
                <c:pt idx="17">
                  <c:v>0.60784313725490191</c:v>
                </c:pt>
                <c:pt idx="18">
                  <c:v>0.50980392156862742</c:v>
                </c:pt>
                <c:pt idx="19">
                  <c:v>0.5536723163841808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09-4DB6-8825-FD3765A91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7693056"/>
        <c:axId val="1"/>
      </c:barChart>
      <c:catAx>
        <c:axId val="46769305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C0C0C0"/>
            </a:solidFill>
            <a:prstDash val="solid"/>
          </a:ln>
        </c:spPr>
        <c:txPr>
          <a:bodyPr rot="-27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</c:scaling>
        <c:delete val="0"/>
        <c:axPos val="r"/>
        <c:majorGridlines>
          <c:spPr>
            <a:ln w="3175">
              <a:solidFill>
                <a:srgbClr val="C0C0C0"/>
              </a:solidFill>
              <a:prstDash val="solid"/>
            </a:ln>
          </c:spPr>
        </c:majorGridlines>
        <c:numFmt formatCode="0%" sourceLinked="1"/>
        <c:majorTickMark val="none"/>
        <c:minorTickMark val="none"/>
        <c:tickLblPos val="high"/>
        <c:spPr>
          <a:ln w="9525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676930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chemeClr val="bg1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Domestic students with USA citizenship</a:t>
            </a:r>
          </a:p>
        </c:rich>
      </c:tx>
      <c:layout>
        <c:manualLayout>
          <c:xMode val="edge"/>
          <c:yMode val="edge"/>
          <c:x val="0.19119330626733991"/>
          <c:y val="2.0297656157280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'Y:\Encrypted Area\Statistics\International students\[International attendees 2000-2019 10-9-19.xlsx]master'!$T$1:$AS$1</c:f>
              <c:strCache>
                <c:ptCount val="1"/>
                <c:pt idx="0">
                  <c:v>2007 s 2008 w 2008 s 2009 w 2009 s 2010 w 2010 s 2011 w 2011 s 2012 w 2012 s 2013 w 2013 s 2014 w 2014 s 2015 w 2015 s 2016 w 2016 s 2017 w 2017 s 2018 w 2018 s 2019 w 2019 S 2020 w</c:v>
                </c:pt>
              </c:strCache>
            </c:strRef>
          </c:tx>
          <c:spPr>
            <a:gradFill rotWithShape="1">
              <a:gsLst>
                <a:gs pos="0">
                  <a:srgbClr val="F07F09">
                    <a:satMod val="103000"/>
                    <a:tint val="94000"/>
                    <a:lumMod val="99000"/>
                    <a:lumOff val="1000"/>
                  </a:srgbClr>
                </a:gs>
                <a:gs pos="0">
                  <a:srgbClr val="0070C0"/>
                </a:gs>
              </a:gsLst>
              <a:lin ang="5400000" scaled="0"/>
            </a:gradFill>
            <a:ln w="3175">
              <a:solidFill>
                <a:srgbClr val="000000"/>
              </a:solidFill>
            </a:ln>
            <a:effectLst>
              <a:outerShdw dir="5400000" algn="ctr" rotWithShape="0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[1]master!$T$1:$AS$1</c:f>
              <c:strCache>
                <c:ptCount val="26"/>
                <c:pt idx="0">
                  <c:v>2007 s</c:v>
                </c:pt>
                <c:pt idx="1">
                  <c:v>2008 w</c:v>
                </c:pt>
                <c:pt idx="2">
                  <c:v>2008 s</c:v>
                </c:pt>
                <c:pt idx="3">
                  <c:v>2009 w</c:v>
                </c:pt>
                <c:pt idx="4">
                  <c:v>2009 s</c:v>
                </c:pt>
                <c:pt idx="5">
                  <c:v>2010 w</c:v>
                </c:pt>
                <c:pt idx="6">
                  <c:v>2010 s</c:v>
                </c:pt>
                <c:pt idx="7">
                  <c:v>2011 w</c:v>
                </c:pt>
                <c:pt idx="8">
                  <c:v>2011 s</c:v>
                </c:pt>
                <c:pt idx="9">
                  <c:v>2012 w</c:v>
                </c:pt>
                <c:pt idx="10">
                  <c:v>2012 s</c:v>
                </c:pt>
                <c:pt idx="11">
                  <c:v>2013 w</c:v>
                </c:pt>
                <c:pt idx="12">
                  <c:v>2013 s</c:v>
                </c:pt>
                <c:pt idx="13">
                  <c:v>2014 w</c:v>
                </c:pt>
                <c:pt idx="14">
                  <c:v>2014 s</c:v>
                </c:pt>
                <c:pt idx="15">
                  <c:v>2015 w</c:v>
                </c:pt>
                <c:pt idx="16">
                  <c:v>2015 s</c:v>
                </c:pt>
                <c:pt idx="17">
                  <c:v>2016 w</c:v>
                </c:pt>
                <c:pt idx="18">
                  <c:v>2016 s</c:v>
                </c:pt>
                <c:pt idx="19">
                  <c:v>2017 w</c:v>
                </c:pt>
                <c:pt idx="20">
                  <c:v>2017 s</c:v>
                </c:pt>
                <c:pt idx="21">
                  <c:v>2018 w</c:v>
                </c:pt>
                <c:pt idx="22">
                  <c:v>2018 s</c:v>
                </c:pt>
                <c:pt idx="23">
                  <c:v>2019 w</c:v>
                </c:pt>
                <c:pt idx="24">
                  <c:v>2019 S</c:v>
                </c:pt>
                <c:pt idx="25">
                  <c:v>2020 w</c:v>
                </c:pt>
              </c:strCache>
            </c:strRef>
          </c:cat>
          <c:val>
            <c:numRef>
              <c:f>[1]master!$T$7:$AS$7</c:f>
              <c:numCache>
                <c:formatCode>General</c:formatCode>
                <c:ptCount val="26"/>
                <c:pt idx="0">
                  <c:v>0.66666666666666663</c:v>
                </c:pt>
                <c:pt idx="1">
                  <c:v>0.58181818181818179</c:v>
                </c:pt>
                <c:pt idx="2">
                  <c:v>0.55932203389830504</c:v>
                </c:pt>
                <c:pt idx="3">
                  <c:v>0.52631578947368418</c:v>
                </c:pt>
                <c:pt idx="4">
                  <c:v>0.67796610169491522</c:v>
                </c:pt>
                <c:pt idx="5">
                  <c:v>0.66911764705882348</c:v>
                </c:pt>
                <c:pt idx="6">
                  <c:v>0.66013071895424835</c:v>
                </c:pt>
                <c:pt idx="7">
                  <c:v>0.61111111111111116</c:v>
                </c:pt>
                <c:pt idx="8">
                  <c:v>0.56923076923076921</c:v>
                </c:pt>
                <c:pt idx="9">
                  <c:v>0.65573770491803274</c:v>
                </c:pt>
                <c:pt idx="10">
                  <c:v>0.52898550724637683</c:v>
                </c:pt>
                <c:pt idx="11">
                  <c:v>0.56122448979591832</c:v>
                </c:pt>
                <c:pt idx="12">
                  <c:v>0.5663716814159292</c:v>
                </c:pt>
                <c:pt idx="13">
                  <c:v>0.56122448979591832</c:v>
                </c:pt>
                <c:pt idx="14">
                  <c:v>0.65217391304347827</c:v>
                </c:pt>
                <c:pt idx="15">
                  <c:v>0.61904761904761907</c:v>
                </c:pt>
                <c:pt idx="16">
                  <c:v>0.66666666666666663</c:v>
                </c:pt>
                <c:pt idx="17">
                  <c:v>0.68686868686868685</c:v>
                </c:pt>
                <c:pt idx="18">
                  <c:v>0.61165048543689315</c:v>
                </c:pt>
                <c:pt idx="19">
                  <c:v>0.70491803278688525</c:v>
                </c:pt>
                <c:pt idx="20">
                  <c:v>0.63793103448275867</c:v>
                </c:pt>
                <c:pt idx="21">
                  <c:v>0.69158878504672894</c:v>
                </c:pt>
                <c:pt idx="22">
                  <c:v>0.70796460176991149</c:v>
                </c:pt>
                <c:pt idx="23">
                  <c:v>0.65</c:v>
                </c:pt>
                <c:pt idx="24">
                  <c:v>0.63758389261744963</c:v>
                </c:pt>
                <c:pt idx="25">
                  <c:v>0.68125000000000002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2B-4DE8-88B2-26C7AD076D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24"/>
        <c:axId val="498299504"/>
        <c:axId val="498320824"/>
      </c:barChart>
      <c:catAx>
        <c:axId val="49829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320824"/>
        <c:crosses val="autoZero"/>
        <c:auto val="1"/>
        <c:lblAlgn val="ctr"/>
        <c:lblOffset val="100"/>
        <c:noMultiLvlLbl val="0"/>
      </c:catAx>
      <c:valAx>
        <c:axId val="4983208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829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 dirty="0"/>
              <a:t>Number Courses 2015-2020</a:t>
            </a:r>
          </a:p>
        </c:rich>
      </c:tx>
      <c:layout>
        <c:manualLayout>
          <c:xMode val="edge"/>
          <c:yMode val="edge"/>
          <c:x val="0.38443109122713692"/>
          <c:y val="6.6369924850950307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534443084551739E-2"/>
          <c:y val="2.4304584304584306E-2"/>
          <c:w val="0.90513862207969076"/>
          <c:h val="0.6320068418413991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  <a:ln w="3175">
              <a:solidFill>
                <a:srgbClr val="000000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  <a:ln w="3175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3B-4833-9729-F1A930321193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38A-4585-8804-DEB95D376B62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8A-4585-8804-DEB95D376B62}"/>
              </c:ext>
            </c:extLst>
          </c:dPt>
          <c:cat>
            <c:strRef>
              <c:f>'8.# of courses'!$B$58:$B$75</c:f>
              <c:strCache>
                <c:ptCount val="18"/>
                <c:pt idx="0">
                  <c:v>Engineering and Technology</c:v>
                </c:pt>
                <c:pt idx="1">
                  <c:v>Accelerator Systems / Design</c:v>
                </c:pt>
                <c:pt idx="2">
                  <c:v>Accelerator and Beam Physics</c:v>
                </c:pt>
                <c:pt idx="3">
                  <c:v>Collective Effects, Space-Charge, and Laser-Plasma Acceleration</c:v>
                </c:pt>
                <c:pt idx="4">
                  <c:v>Accelerator Fundamentals</c:v>
                </c:pt>
                <c:pt idx="5">
                  <c:v>RF-Technology</c:v>
                </c:pt>
                <c:pt idx="6">
                  <c:v>Diagnostics &amp; Controls</c:v>
                </c:pt>
                <c:pt idx="7">
                  <c:v>Beam Sources</c:v>
                </c:pt>
                <c:pt idx="8">
                  <c:v>Safety, Radiation Management, and Machine Protection</c:v>
                </c:pt>
                <c:pt idx="9">
                  <c:v>Management</c:v>
                </c:pt>
                <c:pt idx="10">
                  <c:v>Magnetic / Electric Optics and Undulators / Wigglers</c:v>
                </c:pt>
                <c:pt idx="11">
                  <c:v>Computational Modeling and Mathematical Methods</c:v>
                </c:pt>
                <c:pt idx="12">
                  <c:v>Targets and Beam Dumps</c:v>
                </c:pt>
                <c:pt idx="13">
                  <c:v>Applications of Accelerators</c:v>
                </c:pt>
                <c:pt idx="14">
                  <c:v>Classical Mechanics and Electromagnetism</c:v>
                </c:pt>
                <c:pt idx="15">
                  <c:v>Synchrotron/EM Radiation, FELs</c:v>
                </c:pt>
                <c:pt idx="16">
                  <c:v>Detector Physics and Technology</c:v>
                </c:pt>
                <c:pt idx="17">
                  <c:v>Traps, Beam Stopping, and Electron Microscopy and Diffraction</c:v>
                </c:pt>
              </c:strCache>
            </c:strRef>
          </c:cat>
          <c:val>
            <c:numRef>
              <c:f>'8.# of courses'!$F$58:$F$75</c:f>
              <c:numCache>
                <c:formatCode>0</c:formatCode>
                <c:ptCount val="18"/>
                <c:pt idx="0">
                  <c:v>18</c:v>
                </c:pt>
                <c:pt idx="1">
                  <c:v>16</c:v>
                </c:pt>
                <c:pt idx="2">
                  <c:v>14</c:v>
                </c:pt>
                <c:pt idx="3">
                  <c:v>12</c:v>
                </c:pt>
                <c:pt idx="4">
                  <c:v>11</c:v>
                </c:pt>
                <c:pt idx="5">
                  <c:v>10</c:v>
                </c:pt>
                <c:pt idx="6">
                  <c:v>9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3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3B-4833-9729-F1A930321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5789456"/>
        <c:axId val="1"/>
      </c:barChart>
      <c:catAx>
        <c:axId val="465789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noFill/>
            <a:prstDash val="solid"/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808080"/>
              </a:solidFill>
              <a:prstDash val="solid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3175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65789456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 baseline="0" dirty="0"/>
              <a:t>Cumulative Attendance 2015-2020</a:t>
            </a:r>
          </a:p>
        </c:rich>
      </c:tx>
      <c:layout>
        <c:manualLayout>
          <c:xMode val="edge"/>
          <c:yMode val="edge"/>
          <c:x val="0.38862893470990367"/>
          <c:y val="6.7072044198213887E-2"/>
        </c:manualLayout>
      </c:layout>
      <c:overlay val="0"/>
      <c:spPr>
        <a:solidFill>
          <a:schemeClr val="bg1"/>
        </a:solidFill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122529341524866"/>
          <c:y val="3.4587380237511935E-2"/>
          <c:w val="0.90513862207969076"/>
          <c:h val="0.6320068418413991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  <a:ln w="3175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16F0-4EC9-B79E-97D237FEB7EE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F6DB-4A12-A8BF-1BF1B9EDDA84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  <a:ln w="317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F6DB-4A12-A8BF-1BF1B9EDDA84}"/>
              </c:ext>
            </c:extLst>
          </c:dPt>
          <c:cat>
            <c:strRef>
              <c:f>'8.# of courses'!$B$33:$B$50</c:f>
              <c:strCache>
                <c:ptCount val="18"/>
                <c:pt idx="0">
                  <c:v>Accelerator Fundamentals</c:v>
                </c:pt>
                <c:pt idx="1">
                  <c:v>Engineering and Technology</c:v>
                </c:pt>
                <c:pt idx="2">
                  <c:v>Accelerator and Beam Physics</c:v>
                </c:pt>
                <c:pt idx="3">
                  <c:v>Collective Effects, Space-Charge, and Laser-Plasma Acceleration</c:v>
                </c:pt>
                <c:pt idx="4">
                  <c:v>Accelerator Systems / Design</c:v>
                </c:pt>
                <c:pt idx="5">
                  <c:v>RF-Technology</c:v>
                </c:pt>
                <c:pt idx="6">
                  <c:v>Diagnostics &amp; Controls</c:v>
                </c:pt>
                <c:pt idx="7">
                  <c:v>Beam Sources</c:v>
                </c:pt>
                <c:pt idx="8">
                  <c:v>Safety, Radiation Management, and Machine Protection</c:v>
                </c:pt>
                <c:pt idx="9">
                  <c:v>Computational Modeling and Mathematical Methods</c:v>
                </c:pt>
                <c:pt idx="10">
                  <c:v>Management</c:v>
                </c:pt>
                <c:pt idx="11">
                  <c:v>Magnetic / Electric Optics and Undulators / Wigglers</c:v>
                </c:pt>
                <c:pt idx="12">
                  <c:v>Targets and Beam Dumps</c:v>
                </c:pt>
                <c:pt idx="13">
                  <c:v>Applications of Accelerators</c:v>
                </c:pt>
                <c:pt idx="14">
                  <c:v>Classical Mechanics and Electromagnetism</c:v>
                </c:pt>
                <c:pt idx="15">
                  <c:v>Synchrotron/EM Radiation, FELs</c:v>
                </c:pt>
                <c:pt idx="16">
                  <c:v>Detector Physics and Technology</c:v>
                </c:pt>
                <c:pt idx="17">
                  <c:v>Traps, Beam Stopping, and Electron Microscopy and Diffraction</c:v>
                </c:pt>
              </c:strCache>
            </c:strRef>
          </c:cat>
          <c:val>
            <c:numRef>
              <c:f>'8.# of courses'!$E$33:$E$50</c:f>
              <c:numCache>
                <c:formatCode>0</c:formatCode>
                <c:ptCount val="18"/>
                <c:pt idx="0">
                  <c:v>328</c:v>
                </c:pt>
                <c:pt idx="1">
                  <c:v>281</c:v>
                </c:pt>
                <c:pt idx="2">
                  <c:v>240</c:v>
                </c:pt>
                <c:pt idx="3">
                  <c:v>198</c:v>
                </c:pt>
                <c:pt idx="4">
                  <c:v>151</c:v>
                </c:pt>
                <c:pt idx="5">
                  <c:v>141</c:v>
                </c:pt>
                <c:pt idx="6">
                  <c:v>122</c:v>
                </c:pt>
                <c:pt idx="7">
                  <c:v>113</c:v>
                </c:pt>
                <c:pt idx="8">
                  <c:v>76</c:v>
                </c:pt>
                <c:pt idx="9">
                  <c:v>54</c:v>
                </c:pt>
                <c:pt idx="10">
                  <c:v>50</c:v>
                </c:pt>
                <c:pt idx="11">
                  <c:v>38</c:v>
                </c:pt>
                <c:pt idx="12">
                  <c:v>32</c:v>
                </c:pt>
                <c:pt idx="13">
                  <c:v>24</c:v>
                </c:pt>
                <c:pt idx="14">
                  <c:v>23</c:v>
                </c:pt>
                <c:pt idx="15">
                  <c:v>22</c:v>
                </c:pt>
                <c:pt idx="16">
                  <c:v>8</c:v>
                </c:pt>
                <c:pt idx="1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5D-4C23-ACB6-0549E41C0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5789456"/>
        <c:axId val="1"/>
      </c:barChart>
      <c:catAx>
        <c:axId val="465789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noFill/>
            <a:prstDash val="solid"/>
          </a:ln>
        </c:spPr>
        <c:txPr>
          <a:bodyPr rot="-27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65789456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0.57572</cdr:x>
      <cdr:y>0.04107</cdr:y>
    </cdr:from>
    <cdr:to>
      <cdr:x>0.93734</cdr:x>
      <cdr:y>0.26856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777358F-1BB6-406F-8924-3BF8129AC0E4}"/>
            </a:ext>
          </a:extLst>
        </cdr:cNvPr>
        <cdr:cNvSpPr txBox="1"/>
      </cdr:nvSpPr>
      <cdr:spPr>
        <a:xfrm xmlns:a="http://schemas.openxmlformats.org/drawingml/2006/main">
          <a:off x="4200524" y="165099"/>
          <a:ext cx="263842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0.43734</cdr:x>
      <cdr:y>0.38626</cdr:y>
    </cdr:from>
    <cdr:to>
      <cdr:x>0.56266</cdr:x>
      <cdr:y>0.61374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8494691-AB40-41A9-9B49-50C655BC86D2}"/>
            </a:ext>
          </a:extLst>
        </cdr:cNvPr>
        <cdr:cNvSpPr txBox="1"/>
      </cdr:nvSpPr>
      <cdr:spPr>
        <a:xfrm xmlns:a="http://schemas.openxmlformats.org/drawingml/2006/main">
          <a:off x="3190875" y="15525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0.83704</cdr:x>
      <cdr:y>0.03244</cdr:y>
    </cdr:from>
    <cdr:to>
      <cdr:x>0.98781</cdr:x>
      <cdr:y>0.83295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7A68A22-C0E9-4FA8-8CFA-948DC91FA749}"/>
            </a:ext>
          </a:extLst>
        </cdr:cNvPr>
        <cdr:cNvSpPr txBox="1"/>
      </cdr:nvSpPr>
      <cdr:spPr>
        <a:xfrm xmlns:a="http://schemas.openxmlformats.org/drawingml/2006/main">
          <a:off x="3731708" y="82623"/>
          <a:ext cx="672181" cy="2038725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rgbClr val="7030A0"/>
          </a:solidFill>
          <a:prstDash val="sysDot"/>
        </a:ln>
        <a:effectLst xmlns:a="http://schemas.openxmlformats.org/drawingml/2006/main"/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b="1" dirty="0"/>
        </a:p>
        <a:p xmlns:a="http://schemas.openxmlformats.org/drawingml/2006/main">
          <a:endParaRPr lang="en-US" sz="1100" b="1" dirty="0"/>
        </a:p>
        <a:p xmlns:a="http://schemas.openxmlformats.org/drawingml/2006/main">
          <a:endParaRPr lang="en-US" sz="1100" b="1" dirty="0"/>
        </a:p>
        <a:p xmlns:a="http://schemas.openxmlformats.org/drawingml/2006/main">
          <a:r>
            <a:rPr lang="en-US" sz="800" b="1" dirty="0">
              <a:solidFill>
                <a:srgbClr val="FFC000"/>
              </a:solidFill>
            </a:rPr>
            <a:t>Non-</a:t>
          </a:r>
        </a:p>
        <a:p xmlns:a="http://schemas.openxmlformats.org/drawingml/2006/main">
          <a:r>
            <a:rPr lang="en-US" sz="800" b="1" dirty="0">
              <a:solidFill>
                <a:srgbClr val="FFC000"/>
              </a:solidFill>
            </a:rPr>
            <a:t>Collab</a:t>
          </a:r>
          <a:r>
            <a:rPr lang="en-US" sz="800" dirty="0">
              <a:solidFill>
                <a:srgbClr val="FFC000"/>
              </a:solidFill>
            </a:rPr>
            <a:t>.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8" cy="466412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83" y="0"/>
            <a:ext cx="3037628" cy="466412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43A3390E-D2E6-4AE9-B1BA-88AA44BAADFF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89"/>
            <a:ext cx="3037628" cy="466411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83" y="8829989"/>
            <a:ext cx="3037628" cy="466411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38AD9E32-752B-4F30-9291-B68356328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235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E3F9BBB2-FFC8-4E61-A88B-01097EF00BFE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47800" y="1162050"/>
            <a:ext cx="41148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9B8E485B-1613-42F8-B370-C0A271750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50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xfrm>
            <a:off x="699768" y="4468708"/>
            <a:ext cx="5598142" cy="4232747"/>
          </a:xfrm>
          <a:prstGeom prst="rect">
            <a:avLst/>
          </a:prstGeom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608527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42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E485B-1613-42F8-B370-C0A2717509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7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E485B-1613-42F8-B370-C0A2717509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6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gif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gif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gif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gif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gif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gif"/><Relationship Id="rId4" Type="http://schemas.openxmlformats.org/officeDocument/2006/relationships/image" Target="../media/image14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gif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10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4" y="9331"/>
            <a:ext cx="94519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48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99" tIns="45699" rIns="91399" bIns="45699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600200" y="4343401"/>
            <a:ext cx="6400800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456996" indent="0" algn="ctr">
              <a:buNone/>
              <a:defRPr/>
            </a:lvl2pPr>
            <a:lvl3pPr marL="913993" indent="0" algn="ctr">
              <a:buNone/>
              <a:defRPr/>
            </a:lvl3pPr>
            <a:lvl4pPr marL="1370988" indent="0" algn="ctr">
              <a:buNone/>
              <a:defRPr/>
            </a:lvl4pPr>
            <a:lvl5pPr marL="1827986" indent="0" algn="ctr">
              <a:buNone/>
              <a:defRPr/>
            </a:lvl5pPr>
            <a:lvl6pPr marL="2284981" indent="0" algn="ctr">
              <a:buNone/>
              <a:defRPr/>
            </a:lvl6pPr>
            <a:lvl7pPr marL="2741978" indent="0" algn="ctr">
              <a:buNone/>
              <a:defRPr/>
            </a:lvl7pPr>
            <a:lvl8pPr marL="3198974" indent="0" algn="ctr">
              <a:buNone/>
              <a:defRPr/>
            </a:lvl8pPr>
            <a:lvl9pPr marL="365597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10" y="3352804"/>
            <a:ext cx="945118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9273" tIns="23710" rIns="59273" bIns="23710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262424" y="673229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19422" y="5961928"/>
            <a:ext cx="3358268" cy="1140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NAL-Logo-NAL-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34" y="6318458"/>
            <a:ext cx="2831019" cy="5350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54" y="93603"/>
            <a:ext cx="1748966" cy="17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5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4616" y="0"/>
            <a:ext cx="9451975" cy="709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9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769" tIns="45384" rIns="90769" bIns="45384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73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600200" y="4343401"/>
            <a:ext cx="6400800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453847" indent="0" algn="ctr">
              <a:buNone/>
              <a:defRPr/>
            </a:lvl2pPr>
            <a:lvl3pPr marL="907692" indent="0" algn="ctr">
              <a:buNone/>
              <a:defRPr/>
            </a:lvl3pPr>
            <a:lvl4pPr marL="1361537" indent="0" algn="ctr">
              <a:buNone/>
              <a:defRPr/>
            </a:lvl4pPr>
            <a:lvl5pPr marL="1815385" indent="0" algn="ctr">
              <a:buNone/>
              <a:defRPr/>
            </a:lvl5pPr>
            <a:lvl6pPr marL="2269231" indent="0" algn="ctr">
              <a:buNone/>
              <a:defRPr/>
            </a:lvl6pPr>
            <a:lvl7pPr marL="2723076" indent="0" algn="ctr">
              <a:buNone/>
              <a:defRPr/>
            </a:lvl7pPr>
            <a:lvl8pPr marL="3176922" indent="0" algn="ctr">
              <a:buNone/>
              <a:defRPr/>
            </a:lvl8pPr>
            <a:lvl9pPr marL="363076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10" y="3352804"/>
            <a:ext cx="945118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60020" y="6812959"/>
            <a:ext cx="9921240" cy="366516"/>
          </a:xfrm>
          <a:prstGeom prst="rect">
            <a:avLst/>
          </a:prstGeom>
          <a:noFill/>
        </p:spPr>
        <p:txBody>
          <a:bodyPr wrap="square" lIns="90810" tIns="45405" rIns="90810" bIns="45405" rtlCol="0">
            <a:spAutoFit/>
          </a:bodyPr>
          <a:lstStyle/>
          <a:p>
            <a:pPr algn="ctr" defTabSz="480060" fontAlgn="base">
              <a:spcBef>
                <a:spcPct val="0"/>
              </a:spcBef>
              <a:spcAft>
                <a:spcPct val="0"/>
              </a:spcAft>
            </a:pPr>
            <a:r>
              <a:rPr lang="en-US" sz="893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 Michigan </a:t>
            </a:r>
          </a:p>
          <a:p>
            <a:pPr algn="ctr" defTabSz="480060" fontAlgn="base">
              <a:spcBef>
                <a:spcPct val="0"/>
              </a:spcBef>
              <a:spcAft>
                <a:spcPct val="0"/>
              </a:spcAft>
            </a:pPr>
            <a:r>
              <a:rPr lang="en-US" sz="893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ヒラギノ角ゴ Pro W3"/>
              </a:rPr>
              <a:t>  State University. Michigan State University designs and establishes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161983" y="442921"/>
            <a:ext cx="2880360" cy="2239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 fontAlgn="base">
              <a:spcBef>
                <a:spcPct val="0"/>
              </a:spcBef>
              <a:spcAft>
                <a:spcPct val="0"/>
              </a:spcAft>
            </a:pPr>
            <a:endParaRPr lang="en-US" sz="189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0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5362575"/>
          </a:xfrm>
        </p:spPr>
        <p:txBody>
          <a:bodyPr/>
          <a:lstStyle>
            <a:lvl3pPr>
              <a:defRPr sz="189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" y="304806"/>
            <a:ext cx="9441180" cy="5181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29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4551360"/>
          </a:xfrm>
        </p:spPr>
        <p:txBody>
          <a:bodyPr/>
          <a:lstStyle>
            <a:lvl3pPr>
              <a:defRPr sz="189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" y="304806"/>
            <a:ext cx="9441180" cy="5181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810570"/>
            <a:ext cx="9601200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5969" tIns="47985" rIns="95969" bIns="47985" anchor="ctr"/>
          <a:lstStyle/>
          <a:p>
            <a:pPr defTabSz="480060" fontAlgn="base">
              <a:spcBef>
                <a:spcPct val="0"/>
              </a:spcBef>
              <a:spcAft>
                <a:spcPct val="0"/>
              </a:spcAft>
            </a:pPr>
            <a:endParaRPr lang="en-US" sz="189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460810"/>
            <a:ext cx="9601200" cy="8128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5969" tIns="47985" rIns="95969" bIns="47985" anchor="ctr"/>
          <a:lstStyle/>
          <a:p>
            <a:pPr defTabSz="480060" fontAlgn="base">
              <a:spcBef>
                <a:spcPct val="0"/>
              </a:spcBef>
              <a:spcAft>
                <a:spcPct val="0"/>
              </a:spcAft>
            </a:pPr>
            <a:endParaRPr lang="en-US" sz="189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824121"/>
            <a:ext cx="9520478" cy="623147"/>
          </a:xfrm>
        </p:spPr>
        <p:txBody>
          <a:bodyPr anchor="ctr"/>
          <a:lstStyle>
            <a:lvl1pPr marL="143954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218152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1" y="300674"/>
            <a:ext cx="9441178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1138240"/>
            <a:ext cx="4644392" cy="5362575"/>
          </a:xfrm>
        </p:spPr>
        <p:txBody>
          <a:bodyPr/>
          <a:lstStyle>
            <a:lvl3pPr>
              <a:defRPr sz="189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876802" y="1143007"/>
            <a:ext cx="4644388" cy="5362575"/>
          </a:xfrm>
        </p:spPr>
        <p:txBody>
          <a:bodyPr/>
          <a:lstStyle>
            <a:lvl3pPr>
              <a:defRPr sz="189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91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39"/>
            <a:ext cx="9441184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80010" y="3820160"/>
            <a:ext cx="9441184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70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1" y="300674"/>
            <a:ext cx="9441178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1138239"/>
            <a:ext cx="4640580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856807" y="1138239"/>
            <a:ext cx="4664389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80017" y="3820160"/>
            <a:ext cx="4640579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56807" y="3820160"/>
            <a:ext cx="4664389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92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09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33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48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99" tIns="45699" rIns="91399" bIns="45699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600200" y="4343401"/>
            <a:ext cx="6400800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456996" indent="0" algn="ctr">
              <a:buNone/>
              <a:defRPr/>
            </a:lvl2pPr>
            <a:lvl3pPr marL="913993" indent="0" algn="ctr">
              <a:buNone/>
              <a:defRPr/>
            </a:lvl3pPr>
            <a:lvl4pPr marL="1370988" indent="0" algn="ctr">
              <a:buNone/>
              <a:defRPr/>
            </a:lvl4pPr>
            <a:lvl5pPr marL="1827986" indent="0" algn="ctr">
              <a:buNone/>
              <a:defRPr/>
            </a:lvl5pPr>
            <a:lvl6pPr marL="2284981" indent="0" algn="ctr">
              <a:buNone/>
              <a:defRPr/>
            </a:lvl6pPr>
            <a:lvl7pPr marL="2741978" indent="0" algn="ctr">
              <a:buNone/>
              <a:defRPr/>
            </a:lvl7pPr>
            <a:lvl8pPr marL="3198974" indent="0" algn="ctr">
              <a:buNone/>
              <a:defRPr/>
            </a:lvl8pPr>
            <a:lvl9pPr marL="365597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10" y="3352804"/>
            <a:ext cx="945118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9273" tIns="23710" rIns="59273" bIns="23710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262424" y="673229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19422" y="5961928"/>
            <a:ext cx="3358268" cy="1140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NAL-Logo-NAL-Blu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34" y="6647710"/>
            <a:ext cx="2831019" cy="535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18" y="155398"/>
            <a:ext cx="1447250" cy="1464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281843"/>
            <a:ext cx="36290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2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5362575"/>
          </a:xfr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" y="304804"/>
            <a:ext cx="9441180" cy="5181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569080"/>
            <a:ext cx="9600406" cy="742102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2" name="Picture 1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813573"/>
            <a:ext cx="1915935" cy="362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7" y="6716276"/>
            <a:ext cx="511437" cy="517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5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5362575"/>
          </a:xfr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" y="304804"/>
            <a:ext cx="9441180" cy="5181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543055"/>
            <a:ext cx="9600406" cy="768127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2" name="Picture 1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748921"/>
            <a:ext cx="1915935" cy="362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0" y="6645967"/>
            <a:ext cx="554386" cy="5419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86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1" y="300674"/>
            <a:ext cx="9441178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1138240"/>
            <a:ext cx="4644392" cy="5362575"/>
          </a:xfr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876802" y="1143005"/>
            <a:ext cx="4644388" cy="5362575"/>
          </a:xfr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659418"/>
            <a:ext cx="9600406" cy="651757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4F88C639-55E7-4D97-AC8D-4B42A67367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21" name="Picture 20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832045"/>
            <a:ext cx="1915935" cy="362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7" y="6734748"/>
            <a:ext cx="511437" cy="517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4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1" y="300674"/>
            <a:ext cx="9441178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1138239"/>
            <a:ext cx="4640580" cy="2595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856805" y="1138239"/>
            <a:ext cx="4664389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80015" y="3820160"/>
            <a:ext cx="4640579" cy="2595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56805" y="3820160"/>
            <a:ext cx="4664389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659418"/>
            <a:ext cx="9600406" cy="651767"/>
          </a:xfrm>
          <a:prstGeom prst="rect">
            <a:avLst/>
          </a:prstGeom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24" name="Picture 23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822809"/>
            <a:ext cx="1915935" cy="3621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7" y="6734748"/>
            <a:ext cx="511437" cy="5175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32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725512"/>
            <a:ext cx="9600406" cy="585674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19" name="Picture 18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804337"/>
            <a:ext cx="1915935" cy="362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31" y="6771692"/>
            <a:ext cx="511437" cy="5175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55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39"/>
            <a:ext cx="9441184" cy="5343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607624"/>
            <a:ext cx="9600406" cy="703561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20" name="Picture 19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785865"/>
            <a:ext cx="1915935" cy="362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7" y="6697804"/>
            <a:ext cx="511437" cy="517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00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716275"/>
            <a:ext cx="9600406" cy="594903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A71D4431-6923-4DCB-A730-C651323BA4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19" name="Picture 18" descr="FNAL-Logo-NAL-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822809"/>
            <a:ext cx="1915935" cy="362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7" y="6753220"/>
            <a:ext cx="511437" cy="5175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83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650182"/>
            <a:ext cx="9600406" cy="66501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4E543906-16D3-4B1F-A4DE-E132643E34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19" name="Picture 18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795101"/>
            <a:ext cx="1915935" cy="362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7" y="6716276"/>
            <a:ext cx="511437" cy="5175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46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15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15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07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15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15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05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4616" y="0"/>
            <a:ext cx="9451975" cy="709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1"/>
            <a:ext cx="7864475" cy="469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0769" tIns="45384" rIns="90769" bIns="45384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73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600200" y="4343401"/>
            <a:ext cx="6400800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453847" indent="0" algn="ctr">
              <a:buNone/>
              <a:defRPr/>
            </a:lvl2pPr>
            <a:lvl3pPr marL="907692" indent="0" algn="ctr">
              <a:buNone/>
              <a:defRPr/>
            </a:lvl3pPr>
            <a:lvl4pPr marL="1361537" indent="0" algn="ctr">
              <a:buNone/>
              <a:defRPr/>
            </a:lvl4pPr>
            <a:lvl5pPr marL="1815385" indent="0" algn="ctr">
              <a:buNone/>
              <a:defRPr/>
            </a:lvl5pPr>
            <a:lvl6pPr marL="2269231" indent="0" algn="ctr">
              <a:buNone/>
              <a:defRPr/>
            </a:lvl6pPr>
            <a:lvl7pPr marL="2723076" indent="0" algn="ctr">
              <a:buNone/>
              <a:defRPr/>
            </a:lvl7pPr>
            <a:lvl8pPr marL="3176922" indent="0" algn="ctr">
              <a:buNone/>
              <a:defRPr/>
            </a:lvl8pPr>
            <a:lvl9pPr marL="363076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10" y="3352804"/>
            <a:ext cx="945118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60020" y="6812959"/>
            <a:ext cx="9921240" cy="366516"/>
          </a:xfrm>
          <a:prstGeom prst="rect">
            <a:avLst/>
          </a:prstGeom>
          <a:noFill/>
        </p:spPr>
        <p:txBody>
          <a:bodyPr wrap="square" lIns="90810" tIns="45405" rIns="90810" bIns="45405" rtlCol="0">
            <a:spAutoFit/>
          </a:bodyPr>
          <a:lstStyle/>
          <a:p>
            <a:pPr algn="ctr" defTabSz="480060" fontAlgn="base">
              <a:spcBef>
                <a:spcPct val="0"/>
              </a:spcBef>
              <a:spcAft>
                <a:spcPct val="0"/>
              </a:spcAft>
            </a:pPr>
            <a:r>
              <a:rPr lang="en-US" sz="893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 Michigan </a:t>
            </a:r>
          </a:p>
          <a:p>
            <a:pPr algn="ctr" defTabSz="480060" fontAlgn="base">
              <a:spcBef>
                <a:spcPct val="0"/>
              </a:spcBef>
              <a:spcAft>
                <a:spcPct val="0"/>
              </a:spcAft>
            </a:pPr>
            <a:r>
              <a:rPr lang="en-US" sz="893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ヒラギノ角ゴ Pro W3"/>
              </a:rPr>
              <a:t>  State University. Michigan State University designs and establishes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161983" y="442921"/>
            <a:ext cx="2880360" cy="2239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 fontAlgn="base">
              <a:spcBef>
                <a:spcPct val="0"/>
              </a:spcBef>
              <a:spcAft>
                <a:spcPct val="0"/>
              </a:spcAft>
            </a:pPr>
            <a:endParaRPr lang="en-US" sz="189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61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5362575"/>
          </a:xfrm>
        </p:spPr>
        <p:txBody>
          <a:bodyPr/>
          <a:lstStyle>
            <a:lvl3pPr>
              <a:defRPr sz="189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" y="304806"/>
            <a:ext cx="9441180" cy="5181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8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1" y="300674"/>
            <a:ext cx="9441178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1138240"/>
            <a:ext cx="4644392" cy="5362575"/>
          </a:xfr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876802" y="1143005"/>
            <a:ext cx="4644388" cy="5362575"/>
          </a:xfrm>
        </p:spPr>
        <p:txBody>
          <a:bodyPr/>
          <a:lstStyle>
            <a:lvl3pPr>
              <a:defRPr sz="19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586100"/>
            <a:ext cx="9600406" cy="725075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4F88C639-55E7-4D97-AC8D-4B42A67367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21" name="Picture 20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748921"/>
            <a:ext cx="1915935" cy="3621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0" y="6645967"/>
            <a:ext cx="554386" cy="5419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4551360"/>
          </a:xfrm>
        </p:spPr>
        <p:txBody>
          <a:bodyPr/>
          <a:lstStyle>
            <a:lvl3pPr>
              <a:defRPr sz="189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" y="304806"/>
            <a:ext cx="9441180" cy="5181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810570"/>
            <a:ext cx="9601200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5969" tIns="47985" rIns="95969" bIns="47985" anchor="ctr"/>
          <a:lstStyle/>
          <a:p>
            <a:pPr defTabSz="480060" fontAlgn="base">
              <a:spcBef>
                <a:spcPct val="0"/>
              </a:spcBef>
              <a:spcAft>
                <a:spcPct val="0"/>
              </a:spcAft>
            </a:pPr>
            <a:endParaRPr lang="en-US" sz="189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460810"/>
            <a:ext cx="9601200" cy="8128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5969" tIns="47985" rIns="95969" bIns="47985" anchor="ctr"/>
          <a:lstStyle/>
          <a:p>
            <a:pPr defTabSz="480060" fontAlgn="base">
              <a:spcBef>
                <a:spcPct val="0"/>
              </a:spcBef>
              <a:spcAft>
                <a:spcPct val="0"/>
              </a:spcAft>
            </a:pPr>
            <a:endParaRPr lang="en-US" sz="189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824121"/>
            <a:ext cx="9520478" cy="623147"/>
          </a:xfrm>
        </p:spPr>
        <p:txBody>
          <a:bodyPr anchor="ctr"/>
          <a:lstStyle>
            <a:lvl1pPr marL="143954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008421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1" y="300674"/>
            <a:ext cx="9441178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1138240"/>
            <a:ext cx="4644392" cy="5362575"/>
          </a:xfrm>
        </p:spPr>
        <p:txBody>
          <a:bodyPr/>
          <a:lstStyle>
            <a:lvl3pPr>
              <a:defRPr sz="189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876802" y="1143007"/>
            <a:ext cx="4644388" cy="5362575"/>
          </a:xfrm>
        </p:spPr>
        <p:txBody>
          <a:bodyPr/>
          <a:lstStyle>
            <a:lvl3pPr>
              <a:defRPr sz="189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59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39"/>
            <a:ext cx="9441184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80010" y="3820160"/>
            <a:ext cx="9441184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26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1" y="300674"/>
            <a:ext cx="9441178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1138239"/>
            <a:ext cx="4640580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856807" y="1138239"/>
            <a:ext cx="4664389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80017" y="3820160"/>
            <a:ext cx="4640579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56807" y="3820160"/>
            <a:ext cx="4664389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68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24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7" y="1408116"/>
            <a:ext cx="8258175" cy="3586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175" y="3209926"/>
            <a:ext cx="9601200" cy="3877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90" dirty="0">
              <a:solidFill>
                <a:prstClr val="black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54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7FEC-F920-BB4E-B6FF-2DEE78D6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2DE02-BBD3-CC4A-B946-617E551EA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910DD-3D33-E144-A847-C458A950C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41618-7432-EB4E-B169-11A8944C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Lund, 2021 DOE ASW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3E168-24D4-EA4A-82EB-F22D8594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92C07-ED83-5244-ADBD-8D7B486B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0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1" y="300674"/>
            <a:ext cx="9441178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1138239"/>
            <a:ext cx="4640580" cy="2595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856805" y="1138239"/>
            <a:ext cx="4664389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80015" y="3820160"/>
            <a:ext cx="4640579" cy="2595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56805" y="3820160"/>
            <a:ext cx="4664389" cy="2595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586100"/>
            <a:ext cx="9600406" cy="725085"/>
          </a:xfrm>
          <a:prstGeom prst="rect">
            <a:avLst/>
          </a:prstGeom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24" name="Picture 23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748921"/>
            <a:ext cx="1915935" cy="3621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0" y="6645967"/>
            <a:ext cx="554386" cy="5419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7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629148"/>
            <a:ext cx="9600406" cy="682038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19" name="Picture 18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748921"/>
            <a:ext cx="1915935" cy="3621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0" y="6645967"/>
            <a:ext cx="554386" cy="5419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6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39"/>
            <a:ext cx="9441184" cy="5343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607624"/>
            <a:ext cx="9600406" cy="703561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20" name="Picture 19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748921"/>
            <a:ext cx="1915935" cy="3621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0" y="6645967"/>
            <a:ext cx="554386" cy="5419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2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36" tIns="48318" rIns="96636" bIns="48318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607625"/>
            <a:ext cx="9600406" cy="703554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A71D4431-6923-4DCB-A730-C651323BA4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19" name="Picture 18" descr="FNAL-Logo-NAL-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748921"/>
            <a:ext cx="1915935" cy="362133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3238448" y="6698108"/>
            <a:ext cx="2243059" cy="535694"/>
            <a:chOff x="-658026" y="2172968"/>
            <a:chExt cx="3866169" cy="923330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8026" y="2222343"/>
              <a:ext cx="658026" cy="758255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 userDrawn="1"/>
          </p:nvCxnSpPr>
          <p:spPr>
            <a:xfrm>
              <a:off x="74614" y="2218099"/>
              <a:ext cx="0" cy="769545"/>
            </a:xfrm>
            <a:prstGeom prst="line">
              <a:avLst/>
            </a:prstGeom>
            <a:ln w="15875">
              <a:solidFill>
                <a:schemeClr val="dk1">
                  <a:shade val="95000"/>
                  <a:satMod val="105000"/>
                  <a:alpha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72455" y="2172968"/>
              <a:ext cx="3035688" cy="923330"/>
            </a:xfrm>
            <a:prstGeom prst="rect">
              <a:avLst/>
            </a:prstGeom>
            <a:noFill/>
          </p:spPr>
          <p:txBody>
            <a:bodyPr wrap="square" rtlCol="0">
              <a:normAutofit fontScale="55000" lnSpcReduction="20000"/>
            </a:bodyPr>
            <a:lstStyle/>
            <a:p>
              <a:r>
                <a:rPr lang="en-US" dirty="0"/>
                <a:t>Department of </a:t>
              </a:r>
            </a:p>
            <a:p>
              <a:r>
                <a:rPr lang="en-US" dirty="0"/>
                <a:t>Physics and Astronomy </a:t>
              </a:r>
            </a:p>
            <a:p>
              <a:r>
                <a:rPr lang="en-US" b="1" dirty="0">
                  <a:solidFill>
                    <a:schemeClr val="accent4">
                      <a:lumMod val="50000"/>
                    </a:schemeClr>
                  </a:solidFill>
                </a:rPr>
                <a:t>Michigan</a:t>
              </a:r>
              <a:r>
                <a:rPr lang="en-US" b="1" baseline="0" dirty="0">
                  <a:solidFill>
                    <a:schemeClr val="accent4">
                      <a:lumMod val="50000"/>
                    </a:schemeClr>
                  </a:solidFill>
                </a:rPr>
                <a:t> State University</a:t>
              </a:r>
              <a:endParaRPr lang="en-US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0" y="6645967"/>
            <a:ext cx="554386" cy="54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7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5" y="1408113"/>
            <a:ext cx="8258175" cy="519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09" tIns="48304" rIns="96609" bIns="48304">
            <a:spAutoFit/>
          </a:bodyPr>
          <a:lstStyle/>
          <a:p>
            <a:pPr defTabSz="48317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0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564578"/>
            <a:ext cx="9600406" cy="750622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4E543906-16D3-4B1F-A4DE-E132643E34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19" name="Picture 18" descr="FNAL-Logo-NAL-Blu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67" y="6748921"/>
            <a:ext cx="1915935" cy="3621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0" y="6645967"/>
            <a:ext cx="554386" cy="5419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65" y="6534328"/>
            <a:ext cx="2543318" cy="8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7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150" dirty="0">
              <a:solidFill>
                <a:srgbClr val="B81414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21175" y="3209925"/>
            <a:ext cx="9601200" cy="5816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150" dirty="0">
              <a:solidFill>
                <a:srgbClr val="B81414"/>
              </a:solidFill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0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375" y="80963"/>
            <a:ext cx="9442451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83" tIns="23714" rIns="59283" bIns="23714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5" y="1138239"/>
            <a:ext cx="9442451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01100" y="6780213"/>
            <a:ext cx="800100" cy="388937"/>
          </a:xfrm>
          <a:prstGeom prst="rect">
            <a:avLst/>
          </a:prstGeom>
        </p:spPr>
        <p:txBody>
          <a:bodyPr vert="horz" wrap="square" lIns="0" tIns="48326" rIns="0" bIns="48326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1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Helvetica" pitchFamily="34" charset="0"/>
              </a:rPr>
              <a:t>, Slide </a:t>
            </a:r>
            <a:fld id="{D30A2C6D-39BC-4576-856C-8743CF76CCF1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Helvetica" pitchFamily="34" charset="0"/>
            </a:endParaRPr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2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hf hdr="0" dt="0"/>
  <p:txStyles>
    <p:titleStyle>
      <a:lvl1pPr algn="ctr" defTabSz="8492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92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92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92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92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83176" algn="ctr" defTabSz="85394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66354" algn="ctr" defTabSz="85394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49529" algn="ctr" defTabSz="85394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32708" algn="ctr" defTabSz="85394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90483" indent="-190483" algn="l" defTabSz="849237" rtl="0" eaLnBrk="0" fontAlgn="base" hangingPunct="0">
        <a:lnSpc>
          <a:spcPct val="90000"/>
        </a:lnSpc>
        <a:spcBef>
          <a:spcPts val="1275"/>
        </a:spcBef>
        <a:spcAft>
          <a:spcPct val="0"/>
        </a:spcAft>
        <a:buSzPct val="100000"/>
        <a:buFont typeface="Wingdings" pitchFamily="2" charset="2"/>
        <a:buChar char="§"/>
        <a:defRPr sz="23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4141" indent="-160324" algn="l" defTabSz="849237" rtl="0" eaLnBrk="0" fontAlgn="base" hangingPunct="0">
        <a:lnSpc>
          <a:spcPct val="90000"/>
        </a:lnSpc>
        <a:spcBef>
          <a:spcPts val="212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5419" indent="-169847" algn="l" defTabSz="849237" rtl="0" eaLnBrk="0" fontAlgn="base" hangingPunct="0">
        <a:lnSpc>
          <a:spcPct val="90000"/>
        </a:lnSpc>
        <a:spcBef>
          <a:spcPts val="212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9869" indent="-141275" algn="l" defTabSz="849237" rtl="0" eaLnBrk="0" fontAlgn="base" hangingPunct="0">
        <a:lnSpc>
          <a:spcPct val="90000"/>
        </a:lnSpc>
        <a:spcBef>
          <a:spcPts val="212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7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60356" indent="-190483" algn="l" defTabSz="849237" rtl="0" eaLnBrk="0" fontAlgn="base" hangingPunct="0">
        <a:lnSpc>
          <a:spcPct val="90000"/>
        </a:lnSpc>
        <a:spcBef>
          <a:spcPts val="212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5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350454" indent="-159382" algn="l" defTabSz="85394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833633" indent="-159382" algn="l" defTabSz="85394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316811" indent="-159382" algn="l" defTabSz="85394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799986" indent="-159382" algn="l" defTabSz="85394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176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354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529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2708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5885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063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239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415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376" y="80964"/>
            <a:ext cx="9442451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6" y="1138240"/>
            <a:ext cx="9442451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47715" y="6780213"/>
            <a:ext cx="4453387" cy="388937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800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01100" y="6780213"/>
            <a:ext cx="800100" cy="388937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5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defTabSz="4800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Arial" pitchFamily="34" charset="0"/>
              </a:rPr>
              <a:t>, Slide </a:t>
            </a:r>
            <a:fld id="{D30A2C6D-39BC-4576-856C-8743CF76CCF1}" type="slidenum">
              <a:rPr lang="en-US" smtClean="0">
                <a:latin typeface="Arial" pitchFamily="34" charset="0"/>
              </a:rPr>
              <a:pPr defTabSz="480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50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hdr="0" dt="0"/>
  <p:txStyles>
    <p:titleStyle>
      <a:lvl1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7988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5977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39664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19555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9187" indent="-189187" algn="l" defTabSz="843458" rtl="0" eaLnBrk="1" fontAlgn="base" hangingPunct="1">
        <a:lnSpc>
          <a:spcPct val="90000"/>
        </a:lnSpc>
        <a:spcBef>
          <a:spcPts val="1266"/>
        </a:spcBef>
        <a:spcAft>
          <a:spcPct val="0"/>
        </a:spcAft>
        <a:buSzPct val="100000"/>
        <a:buFont typeface="Wingdings" pitchFamily="2" charset="2"/>
        <a:buChar char="§"/>
        <a:defRPr sz="231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1527" indent="-159233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1163" indent="-168691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4630" indent="-140314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53141" indent="-189187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7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334459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6pPr>
      <a:lvl7pPr marL="2814350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7pPr>
      <a:lvl8pPr marL="3294241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8pPr>
      <a:lvl9pPr marL="3774127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88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77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64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5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44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223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111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375" y="80963"/>
            <a:ext cx="9442451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83" tIns="23714" rIns="59283" bIns="23714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5" y="1138239"/>
            <a:ext cx="9442451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01100" y="6780213"/>
            <a:ext cx="800100" cy="388937"/>
          </a:xfrm>
          <a:prstGeom prst="rect">
            <a:avLst/>
          </a:prstGeom>
        </p:spPr>
        <p:txBody>
          <a:bodyPr vert="horz" wrap="square" lIns="0" tIns="48326" rIns="0" bIns="48326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1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Helvetica" pitchFamily="34" charset="0"/>
              </a:rPr>
              <a:t>, Slide </a:t>
            </a:r>
            <a:fld id="{D30A2C6D-39BC-4576-856C-8743CF76CCF1}" type="slidenum">
              <a:rPr lang="en-US">
                <a:latin typeface="Helvetic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Helvetica" pitchFamily="34" charset="0"/>
            </a:endParaRPr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508376" y="6780213"/>
            <a:ext cx="2292724" cy="388937"/>
          </a:xfrm>
          <a:prstGeom prst="rect">
            <a:avLst/>
          </a:prstGeom>
        </p:spPr>
        <p:txBody>
          <a:bodyPr lIns="0" tIns="48326" rIns="0" bIns="48326" anchor="b"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2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p:hf hdr="0" dt="0"/>
  <p:txStyles>
    <p:titleStyle>
      <a:lvl1pPr algn="ctr" defTabSz="8492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92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92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92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923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83176" algn="ctr" defTabSz="85394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66354" algn="ctr" defTabSz="85394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49529" algn="ctr" defTabSz="85394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32708" algn="ctr" defTabSz="853949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90483" indent="-190483" algn="l" defTabSz="849237" rtl="0" eaLnBrk="0" fontAlgn="base" hangingPunct="0">
        <a:lnSpc>
          <a:spcPct val="90000"/>
        </a:lnSpc>
        <a:spcBef>
          <a:spcPts val="1275"/>
        </a:spcBef>
        <a:spcAft>
          <a:spcPct val="0"/>
        </a:spcAft>
        <a:buSzPct val="100000"/>
        <a:buFont typeface="Wingdings" pitchFamily="2" charset="2"/>
        <a:buChar char="§"/>
        <a:defRPr sz="23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4141" indent="-160324" algn="l" defTabSz="849237" rtl="0" eaLnBrk="0" fontAlgn="base" hangingPunct="0">
        <a:lnSpc>
          <a:spcPct val="90000"/>
        </a:lnSpc>
        <a:spcBef>
          <a:spcPts val="212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5419" indent="-169847" algn="l" defTabSz="849237" rtl="0" eaLnBrk="0" fontAlgn="base" hangingPunct="0">
        <a:lnSpc>
          <a:spcPct val="90000"/>
        </a:lnSpc>
        <a:spcBef>
          <a:spcPts val="212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9869" indent="-141275" algn="l" defTabSz="849237" rtl="0" eaLnBrk="0" fontAlgn="base" hangingPunct="0">
        <a:lnSpc>
          <a:spcPct val="90000"/>
        </a:lnSpc>
        <a:spcBef>
          <a:spcPts val="212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7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60356" indent="-190483" algn="l" defTabSz="849237" rtl="0" eaLnBrk="0" fontAlgn="base" hangingPunct="0">
        <a:lnSpc>
          <a:spcPct val="90000"/>
        </a:lnSpc>
        <a:spcBef>
          <a:spcPts val="212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5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350454" indent="-159382" algn="l" defTabSz="85394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833633" indent="-159382" algn="l" defTabSz="85394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316811" indent="-159382" algn="l" defTabSz="85394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799986" indent="-159382" algn="l" defTabSz="853949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176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354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529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2708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5885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063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2239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415" algn="l" defTabSz="966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376" y="80964"/>
            <a:ext cx="9442451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6" y="1138240"/>
            <a:ext cx="9442451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47715" y="6780213"/>
            <a:ext cx="4453387" cy="388937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800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01100" y="6780213"/>
            <a:ext cx="800100" cy="388937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5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 defTabSz="48006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Arial" pitchFamily="34" charset="0"/>
              </a:rPr>
              <a:t>, Slide </a:t>
            </a:r>
            <a:fld id="{D30A2C6D-39BC-4576-856C-8743CF76CCF1}" type="slidenum">
              <a:rPr lang="en-US" smtClean="0">
                <a:latin typeface="Arial" pitchFamily="34" charset="0"/>
              </a:rPr>
              <a:pPr defTabSz="480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21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</p:sldLayoutIdLst>
  <p:hf hdr="0" dt="0"/>
  <p:txStyles>
    <p:titleStyle>
      <a:lvl1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4345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7988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59778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39664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19555" algn="ctr" defTabSz="84813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36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9187" indent="-189187" algn="l" defTabSz="843458" rtl="0" eaLnBrk="1" fontAlgn="base" hangingPunct="1">
        <a:lnSpc>
          <a:spcPct val="90000"/>
        </a:lnSpc>
        <a:spcBef>
          <a:spcPts val="1266"/>
        </a:spcBef>
        <a:spcAft>
          <a:spcPct val="0"/>
        </a:spcAft>
        <a:buSzPct val="100000"/>
        <a:buFont typeface="Wingdings" pitchFamily="2" charset="2"/>
        <a:buChar char="§"/>
        <a:defRPr sz="231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81527" indent="-159233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Arial" pitchFamily="34" charset="0"/>
        <a:buChar char="•"/>
        <a:defRPr sz="21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621163" indent="-168691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64630" indent="-140314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8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53141" indent="-189187" algn="l" defTabSz="843458" rtl="0" eaLnBrk="1" fontAlgn="base" hangingPunct="1">
        <a:lnSpc>
          <a:spcPct val="90000"/>
        </a:lnSpc>
        <a:spcBef>
          <a:spcPts val="21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7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334459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6pPr>
      <a:lvl7pPr marL="2814350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7pPr>
      <a:lvl8pPr marL="3294241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8pPr>
      <a:lvl9pPr marL="3774127" indent="-158297" algn="l" defTabSz="84813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65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88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778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64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5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44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5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223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111" algn="l" defTabSz="959778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uspas.fnal.gov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uspas.fnal.gov/programs/2019/knoxville/19KnoxvilleHistory.shtml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://uspas.fnal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uspas.fnal.gov/programs/masters-degree/masters-details.shtml" TargetMode="External"/><Relationship Id="rId7" Type="http://schemas.openxmlformats.org/officeDocument/2006/relationships/image" Target="../media/image54.jpeg"/><Relationship Id="rId2" Type="http://schemas.openxmlformats.org/officeDocument/2006/relationships/hyperlink" Target="https://uspas.fnal.gov/programs/masters-degree/index.shtml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www.dropbox.com/s/qlcfaz0thrwdl3a/USPAS_dinner_2020W.pdf?dl=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uspas.fnal.gov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hyperlink" Target="https://uspas.fnal.gov/materials/materials-books.s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uspas.fnal.gov/materials/materials-table.shtml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50021" y="4041400"/>
            <a:ext cx="9451179" cy="223863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Prof. Steven M. Lund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Director, US Particle Accelerator School / </a:t>
            </a:r>
            <a:r>
              <a:rPr lang="en-US" sz="2000" dirty="0" err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Fermilab</a:t>
            </a:r>
            <a:endParaRPr lang="en-US" sz="2000" dirty="0">
              <a:solidFill>
                <a:schemeClr val="tx1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Michigan State University / Physics &amp; Astronomy / Facility for Rare Isotope Beams</a:t>
            </a:r>
            <a:endParaRPr lang="en-US" sz="1800" dirty="0">
              <a:solidFill>
                <a:schemeClr val="tx1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r>
              <a:rPr lang="en-US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2021 DOE Accelerator Safety Workshop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Wednesday, October 6,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150020" y="2231813"/>
            <a:ext cx="9451180" cy="1347854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US Particle Accelerator School </a:t>
            </a:r>
            <a:br>
              <a:rPr lang="en-US" sz="3200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(USPAS) </a:t>
            </a:r>
            <a:br>
              <a:rPr lang="en-US" sz="3200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sz="3200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Overview</a:t>
            </a:r>
            <a:endParaRPr lang="en-US" sz="2800" dirty="0">
              <a:solidFill>
                <a:schemeClr val="tx1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760" r="7142" b="12015"/>
          <a:stretch/>
        </p:blipFill>
        <p:spPr>
          <a:xfrm>
            <a:off x="603848" y="2711027"/>
            <a:ext cx="1345721" cy="1718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8762" y="571106"/>
            <a:ext cx="30235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USPAS Web Site</a:t>
            </a:r>
            <a:endParaRPr lang="en-US" sz="2400" dirty="0">
              <a:hlinkClick r:id="rId4"/>
            </a:endParaRPr>
          </a:p>
          <a:p>
            <a:r>
              <a:rPr lang="en-US" sz="2400" dirty="0">
                <a:solidFill>
                  <a:schemeClr val="bg1"/>
                </a:solidFill>
                <a:hlinkClick r:id="rId4"/>
              </a:rPr>
              <a:t>http://uspas.fnal.gov/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73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160732"/>
            <a:ext cx="9441180" cy="806304"/>
          </a:xfrm>
        </p:spPr>
        <p:txBody>
          <a:bodyPr/>
          <a:lstStyle/>
          <a:p>
            <a:r>
              <a:rPr lang="en-US" sz="2800" dirty="0"/>
              <a:t>USPAS students study long hours in our 2-week intensive sessions </a:t>
            </a:r>
            <a:r>
              <a:rPr lang="mr-IN" sz="2800" dirty="0"/>
              <a:t>–</a:t>
            </a:r>
            <a:r>
              <a:rPr lang="en-US" sz="2800" dirty="0"/>
              <a:t> </a:t>
            </a:r>
            <a:r>
              <a:rPr lang="en-US" sz="2400" dirty="0"/>
              <a:t>typically beyond hours in Universities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" y="1127539"/>
            <a:ext cx="4660304" cy="31056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46" y="1109615"/>
            <a:ext cx="4365406" cy="3149471"/>
          </a:xfrm>
          <a:prstGeom prst="rect">
            <a:avLst/>
          </a:prstGeom>
        </p:spPr>
      </p:pic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178591" y="4242965"/>
            <a:ext cx="9422609" cy="2277575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</a:rPr>
              <a:t>~45 hours instruction for 3 semester hours in Universities </a:t>
            </a:r>
          </a:p>
          <a:p>
            <a:pPr lvl="1"/>
            <a:r>
              <a:rPr lang="en-US" sz="2400" dirty="0"/>
              <a:t>USPAS often ~ 65+ engagement hours</a:t>
            </a:r>
          </a:p>
          <a:p>
            <a:r>
              <a:rPr lang="en-US" sz="2600" b="1" dirty="0">
                <a:solidFill>
                  <a:schemeClr val="tx1"/>
                </a:solidFill>
              </a:rPr>
              <a:t>Intensive format does have issues:</a:t>
            </a:r>
          </a:p>
          <a:p>
            <a:pPr lvl="1"/>
            <a:r>
              <a:rPr lang="en-US" sz="2400" dirty="0"/>
              <a:t>Rapid pace (2 weeks) relative to semester (~15 weeks) leaves little time for concepts to “sink in” </a:t>
            </a:r>
          </a:p>
          <a:p>
            <a:pPr lvl="1"/>
            <a:r>
              <a:rPr lang="en-US" sz="2400" dirty="0"/>
              <a:t>But abbreviated period enables Lab instructors to participate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298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102803"/>
            <a:ext cx="9441180" cy="914539"/>
          </a:xfrm>
        </p:spPr>
        <p:txBody>
          <a:bodyPr/>
          <a:lstStyle/>
          <a:p>
            <a:r>
              <a:rPr lang="en-US" sz="3200" dirty="0"/>
              <a:t>USPAS distinguished from a plethora of international AS&amp;E schools by academic rigor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ヒラギノ角ゴ Pro W3" charset="-128"/>
                <a:cs typeface="+mn-cs"/>
              </a:rPr>
              <a:t> Slide </a:t>
            </a:r>
            <a:fld id="{35AD4620-7552-4207-8973-898801ED212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ヒラギノ角ゴ Pro W3" charset="-128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+mn-lt"/>
              <a:ea typeface="ヒラギノ角ゴ Pro W3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Lund, 2021 DOE ASW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6350" y="1114425"/>
            <a:ext cx="9594850" cy="5599113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</a:rPr>
              <a:t>Many international accelerator schools </a:t>
            </a:r>
            <a:r>
              <a:rPr lang="en-US" sz="2600" dirty="0">
                <a:solidFill>
                  <a:schemeClr val="tx1"/>
                </a:solidFill>
              </a:rPr>
              <a:t>(primarily Europe)</a:t>
            </a:r>
          </a:p>
          <a:p>
            <a:pPr marL="223817" lvl="1" indent="0">
              <a:buNone/>
            </a:pPr>
            <a:r>
              <a:rPr lang="en-US" sz="2200" b="1" dirty="0"/>
              <a:t>	</a:t>
            </a:r>
            <a:r>
              <a:rPr lang="en-US" sz="2000" dirty="0">
                <a:solidFill>
                  <a:srgbClr val="C00000"/>
                </a:solidFill>
              </a:rPr>
              <a:t>CERN Accelerator School (CAS) </a:t>
            </a:r>
          </a:p>
          <a:p>
            <a:pPr marL="223817" lvl="1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 	Joint Universities Accelerator School (JUAS) </a:t>
            </a:r>
          </a:p>
          <a:p>
            <a:pPr marL="223817" lvl="1" indent="0">
              <a:buNone/>
            </a:pPr>
            <a:r>
              <a:rPr lang="en-US" sz="2000" dirty="0">
                <a:solidFill>
                  <a:srgbClr val="3366FF"/>
                </a:solidFill>
              </a:rPr>
              <a:t>	</a:t>
            </a:r>
            <a:r>
              <a:rPr lang="en-US" sz="2000" dirty="0">
                <a:solidFill>
                  <a:srgbClr val="002060"/>
                </a:solidFill>
              </a:rPr>
              <a:t>International Accelerator School (IAS)   </a:t>
            </a:r>
            <a:r>
              <a:rPr lang="mr-IN" sz="2000" dirty="0">
                <a:solidFill>
                  <a:srgbClr val="002060"/>
                </a:solidFill>
              </a:rPr>
              <a:t>…</a:t>
            </a:r>
            <a:r>
              <a:rPr lang="en-US" sz="2000" dirty="0">
                <a:solidFill>
                  <a:srgbClr val="002060"/>
                </a:solidFill>
              </a:rPr>
              <a:t> USPAS linked  </a:t>
            </a:r>
          </a:p>
          <a:p>
            <a:pPr marL="223817" lvl="1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  	Nordic Particle Accelerator Project (NPAP) </a:t>
            </a:r>
          </a:p>
          <a:p>
            <a:pPr marL="223817" lvl="1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		+ Massively Open Online Course (MOOC) </a:t>
            </a:r>
          </a:p>
          <a:p>
            <a:pPr marL="223817" lvl="1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	Korea Particle Accelerator School (</a:t>
            </a:r>
            <a:r>
              <a:rPr lang="en-US" sz="2000" dirty="0" err="1">
                <a:solidFill>
                  <a:srgbClr val="002060"/>
                </a:solidFill>
              </a:rPr>
              <a:t>KoPAC</a:t>
            </a:r>
            <a:r>
              <a:rPr lang="en-US" sz="2000" dirty="0">
                <a:solidFill>
                  <a:srgbClr val="002060"/>
                </a:solidFill>
              </a:rPr>
              <a:t>) </a:t>
            </a:r>
          </a:p>
          <a:p>
            <a:pPr marL="223817" lvl="1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	</a:t>
            </a:r>
            <a:r>
              <a:rPr lang="en-US" sz="2000" dirty="0" err="1">
                <a:solidFill>
                  <a:srgbClr val="002060"/>
                </a:solidFill>
              </a:rPr>
              <a:t>Accel</a:t>
            </a:r>
            <a:r>
              <a:rPr lang="en-US" sz="2000" dirty="0">
                <a:solidFill>
                  <a:srgbClr val="002060"/>
                </a:solidFill>
              </a:rPr>
              <a:t> Innovation and Research for European Society (AIRES) </a:t>
            </a:r>
          </a:p>
          <a:p>
            <a:pPr marL="223817" lvl="1" indent="0">
              <a:spcAft>
                <a:spcPts val="0"/>
              </a:spcAft>
              <a:buNone/>
            </a:pPr>
            <a:r>
              <a:rPr lang="en-US" sz="2000" dirty="0">
                <a:solidFill>
                  <a:srgbClr val="002060"/>
                </a:solidFill>
              </a:rPr>
              <a:t> 	</a:t>
            </a:r>
            <a:r>
              <a:rPr lang="mr-IN" sz="2000" dirty="0">
                <a:solidFill>
                  <a:srgbClr val="002060"/>
                </a:solidFill>
              </a:rPr>
              <a:t>…</a:t>
            </a:r>
            <a:r>
              <a:rPr lang="en-US" sz="2000" dirty="0">
                <a:solidFill>
                  <a:srgbClr val="002060"/>
                </a:solidFill>
              </a:rPr>
              <a:t>  + More and Growing </a:t>
            </a:r>
            <a:r>
              <a:rPr lang="mr-IN" sz="2000" dirty="0">
                <a:solidFill>
                  <a:srgbClr val="002060"/>
                </a:solidFill>
              </a:rPr>
              <a:t>…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</a:p>
          <a:p>
            <a:pPr marL="223817" lvl="1" indent="0">
              <a:buNone/>
            </a:pPr>
            <a:r>
              <a:rPr lang="en-US" sz="2600" b="1" dirty="0"/>
              <a:t>Most closer to seminar series </a:t>
            </a:r>
            <a:r>
              <a:rPr lang="en-US" sz="2400" dirty="0"/>
              <a:t>(JUAS exception) </a:t>
            </a:r>
          </a:p>
          <a:p>
            <a:pPr marL="223817" lvl="1" indent="0">
              <a:buNone/>
            </a:pPr>
            <a:r>
              <a:rPr lang="en-US" sz="2400" dirty="0"/>
              <a:t>Contrast: </a:t>
            </a:r>
            <a:r>
              <a:rPr lang="en-US" sz="2400" b="1" dirty="0"/>
              <a:t>USPAS hours, homework &amp; exams ~ University Format</a:t>
            </a:r>
            <a:endParaRPr lang="en-US" b="1" dirty="0"/>
          </a:p>
          <a:p>
            <a:r>
              <a:rPr lang="en-US" sz="2600" b="1" dirty="0">
                <a:solidFill>
                  <a:schemeClr val="tx1"/>
                </a:solidFill>
              </a:rPr>
              <a:t>USPAS is a rigorous academic school</a:t>
            </a:r>
          </a:p>
          <a:p>
            <a:pPr lvl="1"/>
            <a:r>
              <a:rPr lang="en-US" sz="2400" b="1" dirty="0"/>
              <a:t>Grades motivate students</a:t>
            </a:r>
            <a:r>
              <a:rPr lang="en-US" sz="2400" dirty="0"/>
              <a:t> for max effort compressed into 2-week session with minimal time away from institute / university activities </a:t>
            </a:r>
          </a:p>
          <a:p>
            <a:pPr lvl="1"/>
            <a:r>
              <a:rPr lang="en-US" sz="2400" b="1" dirty="0"/>
              <a:t>Major research universities</a:t>
            </a:r>
            <a:r>
              <a:rPr lang="en-US" sz="2400" dirty="0"/>
              <a:t> “host” session to </a:t>
            </a:r>
            <a:r>
              <a:rPr lang="en-US" sz="2400" b="1" dirty="0"/>
              <a:t>convey credit</a:t>
            </a:r>
          </a:p>
          <a:p>
            <a:pPr lvl="2"/>
            <a:r>
              <a:rPr lang="en-US" sz="2200" dirty="0"/>
              <a:t>3 semester hour credit for full session is transferrable </a:t>
            </a:r>
          </a:p>
          <a:p>
            <a:pPr lvl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59161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BB30B0F-ED70-469F-B675-1591D9CA99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815005"/>
              </p:ext>
            </p:extLst>
          </p:nvPr>
        </p:nvGraphicFramePr>
        <p:xfrm>
          <a:off x="0" y="1065918"/>
          <a:ext cx="9566900" cy="4912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120112"/>
            <a:ext cx="9441180" cy="887545"/>
          </a:xfrm>
        </p:spPr>
        <p:txBody>
          <a:bodyPr/>
          <a:lstStyle/>
          <a:p>
            <a:r>
              <a:rPr lang="en-US" dirty="0"/>
              <a:t>Percentage of students taking for grade  </a:t>
            </a:r>
            <a:br>
              <a:rPr lang="en-US" dirty="0"/>
            </a:br>
            <a:r>
              <a:rPr lang="en-US" sz="2800" dirty="0"/>
              <a:t>(last 10 years of pre-pandemic sessions)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ヒラギノ角ゴ Pro W3" charset="-128"/>
                <a:cs typeface="+mn-cs"/>
              </a:rPr>
              <a:t> Slide </a:t>
            </a:r>
            <a:fld id="{35AD4620-7552-4207-8973-898801ED212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ヒラギノ角ゴ Pro W3" charset="-128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+mn-lt"/>
              <a:ea typeface="ヒラギノ角ゴ Pro W3" charset="-128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Lund, 2021 DOE ASW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532" y="556022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50439" y="5544011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8704" y="1493523"/>
            <a:ext cx="2293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Average = </a:t>
            </a:r>
            <a:r>
              <a:rPr lang="en-US" sz="2400" dirty="0">
                <a:solidFill>
                  <a:srgbClr val="C00000"/>
                </a:solidFill>
              </a:rPr>
              <a:t>59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097652" y="1935252"/>
            <a:ext cx="2130724" cy="16283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3684" y="6070728"/>
            <a:ext cx="851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generally learn more when enrolled for credit</a:t>
            </a:r>
          </a:p>
        </p:txBody>
      </p:sp>
    </p:spTree>
    <p:extLst>
      <p:ext uri="{BB962C8B-B14F-4D97-AF65-F5344CB8AC3E}">
        <p14:creationId xmlns:p14="http://schemas.microsoft.com/office/powerpoint/2010/main" val="160308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566" y="2539869"/>
            <a:ext cx="5262616" cy="280697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79" y="1066800"/>
            <a:ext cx="9515612" cy="5362575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</a:rPr>
              <a:t>DOE </a:t>
            </a:r>
            <a:r>
              <a:rPr lang="en-US" sz="2600" b="1" i="1" dirty="0">
                <a:solidFill>
                  <a:schemeClr val="tx1"/>
                </a:solidFill>
              </a:rPr>
              <a:t>High Energy Physics </a:t>
            </a:r>
            <a:r>
              <a:rPr lang="en-US" sz="2600" b="1" dirty="0">
                <a:solidFill>
                  <a:schemeClr val="tx1"/>
                </a:solidFill>
              </a:rPr>
              <a:t>is steward of accelerator R&amp;D </a:t>
            </a:r>
          </a:p>
          <a:p>
            <a:pPr lvl="1"/>
            <a:r>
              <a:rPr lang="en-US" sz="2400" dirty="0"/>
              <a:t>USPAS funded to support Accelerator Science &amp; Engineering </a:t>
            </a:r>
          </a:p>
          <a:p>
            <a:pPr lvl="1"/>
            <a:endParaRPr lang="en-US" sz="500" dirty="0"/>
          </a:p>
          <a:p>
            <a:r>
              <a:rPr lang="en-US" sz="2600" b="1" dirty="0">
                <a:solidFill>
                  <a:schemeClr val="tx1"/>
                </a:solidFill>
              </a:rPr>
              <a:t>USPAS office at Fermilab, sessions near accelerator labs</a:t>
            </a:r>
          </a:p>
          <a:p>
            <a:pPr lvl="1"/>
            <a:r>
              <a:rPr lang="en-US" sz="2200" dirty="0"/>
              <a:t>Typically at Hotel/</a:t>
            </a:r>
            <a:r>
              <a:rPr lang="en-US" sz="2200" dirty="0" err="1"/>
              <a:t>Conf</a:t>
            </a:r>
            <a:r>
              <a:rPr lang="en-US" sz="2200" dirty="0"/>
              <a:t> Centers</a:t>
            </a:r>
          </a:p>
          <a:p>
            <a:pPr lvl="1"/>
            <a:r>
              <a:rPr lang="en-US" sz="2200" b="1" dirty="0"/>
              <a:t>Director </a:t>
            </a:r>
            <a:r>
              <a:rPr lang="en-US" sz="1800" dirty="0"/>
              <a:t>(3/4-time)  </a:t>
            </a:r>
            <a:r>
              <a:rPr lang="en-US" sz="2200" b="1" dirty="0"/>
              <a:t>Steve Lund  </a:t>
            </a:r>
          </a:p>
          <a:p>
            <a:pPr marL="223817" lvl="1" indent="0">
              <a:buNone/>
            </a:pPr>
            <a:r>
              <a:rPr lang="en-US" sz="2200" b="1" dirty="0"/>
              <a:t>  &amp; Two </a:t>
            </a:r>
            <a:r>
              <a:rPr lang="en-US" sz="1800" dirty="0"/>
              <a:t>(full time) </a:t>
            </a:r>
            <a:r>
              <a:rPr lang="en-US" sz="2200" b="1" dirty="0"/>
              <a:t>Office Staff </a:t>
            </a:r>
          </a:p>
          <a:p>
            <a:pPr lvl="1"/>
            <a:endParaRPr lang="en-US" sz="2600" b="1" dirty="0">
              <a:solidFill>
                <a:schemeClr val="tx1"/>
              </a:solidFill>
            </a:endParaRPr>
          </a:p>
          <a:p>
            <a:pPr marL="223817" lvl="1" indent="0">
              <a:buNone/>
            </a:pPr>
            <a:endParaRPr lang="en-US" sz="1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101665"/>
            <a:ext cx="9441180" cy="924439"/>
          </a:xfrm>
        </p:spPr>
        <p:txBody>
          <a:bodyPr/>
          <a:lstStyle/>
          <a:p>
            <a:r>
              <a:rPr lang="en-US" sz="3200" dirty="0"/>
              <a:t>The USPAS is funded by the DOE Office of High Energy Physics and administered by </a:t>
            </a:r>
            <a:r>
              <a:rPr lang="en-US" sz="3200" dirty="0" err="1"/>
              <a:t>Fermilab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506" y="5178287"/>
            <a:ext cx="5229448" cy="1322528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37922" y="5146303"/>
            <a:ext cx="427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USPAS Office in IARC Facility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7068" y="3871914"/>
            <a:ext cx="998470" cy="1105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6037" y="3885637"/>
            <a:ext cx="938451" cy="11090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6570" y="3556964"/>
            <a:ext cx="219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Susan Winchester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2309" y="3574022"/>
            <a:ext cx="219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Irina Novitski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21410" y="5377136"/>
            <a:ext cx="3531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DOE lab instructors benefit from teaching experience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fraction DOE workforce passes through our sessions</a:t>
            </a:r>
          </a:p>
        </p:txBody>
      </p:sp>
    </p:spTree>
    <p:extLst>
      <p:ext uri="{BB962C8B-B14F-4D97-AF65-F5344CB8AC3E}">
        <p14:creationId xmlns:p14="http://schemas.microsoft.com/office/powerpoint/2010/main" val="1373801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010" y="1138240"/>
            <a:ext cx="9521190" cy="5905498"/>
          </a:xfrm>
        </p:spPr>
        <p:txBody>
          <a:bodyPr/>
          <a:lstStyle/>
          <a:p>
            <a:r>
              <a:rPr lang="en-US" sz="2400" b="1" dirty="0"/>
              <a:t>Collaboration members (10)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000" dirty="0"/>
          </a:p>
          <a:p>
            <a:endParaRPr lang="en-US" sz="500" b="1" dirty="0"/>
          </a:p>
          <a:p>
            <a:r>
              <a:rPr lang="en-US" sz="2400" b="1" dirty="0"/>
              <a:t>Governing bodies ensure broad AS&amp;T representation </a:t>
            </a:r>
          </a:p>
          <a:p>
            <a:pPr lvl="1"/>
            <a:r>
              <a:rPr lang="en-US" sz="2190" b="1" dirty="0"/>
              <a:t>Advisory Council </a:t>
            </a:r>
            <a:r>
              <a:rPr lang="en-US" sz="2190" dirty="0"/>
              <a:t>(10): 	</a:t>
            </a:r>
            <a:r>
              <a:rPr lang="en-US" sz="2190" i="1" dirty="0"/>
              <a:t>Advise director + collaboration interface</a:t>
            </a:r>
          </a:p>
          <a:p>
            <a:pPr lvl="1"/>
            <a:r>
              <a:rPr lang="en-US" sz="2190" b="1" dirty="0"/>
              <a:t>Curriculum Committee </a:t>
            </a:r>
            <a:r>
              <a:rPr lang="en-US" sz="2190" dirty="0"/>
              <a:t>(11): 	</a:t>
            </a:r>
            <a:r>
              <a:rPr lang="en-US" sz="2190" i="1" dirty="0"/>
              <a:t>Input on school curriculum </a:t>
            </a:r>
          </a:p>
          <a:p>
            <a:pPr lvl="1"/>
            <a:r>
              <a:rPr lang="en-US" sz="2190" b="1" dirty="0"/>
              <a:t>Institutional Board </a:t>
            </a:r>
            <a:r>
              <a:rPr lang="en-US" sz="2190" dirty="0"/>
              <a:t>(5):		</a:t>
            </a:r>
            <a:r>
              <a:rPr lang="en-US" sz="2190" i="1" dirty="0"/>
              <a:t>Grade school performance </a:t>
            </a:r>
          </a:p>
          <a:p>
            <a:r>
              <a:rPr lang="en-US" sz="2400" b="1" dirty="0"/>
              <a:t>Free to join collaboration </a:t>
            </a:r>
            <a:r>
              <a:rPr lang="en-US" sz="2400" dirty="0"/>
              <a:t>(post FY16 DOE reorganization)</a:t>
            </a:r>
            <a:r>
              <a:rPr lang="en-US" sz="2400" b="1" dirty="0"/>
              <a:t>, BUT:</a:t>
            </a:r>
          </a:p>
          <a:p>
            <a:pPr lvl="1"/>
            <a:r>
              <a:rPr lang="en-US" sz="2190" b="1" dirty="0"/>
              <a:t>Expected to support staff </a:t>
            </a:r>
            <a:r>
              <a:rPr lang="en-US" sz="2190" dirty="0"/>
              <a:t>(time + travel) </a:t>
            </a:r>
            <a:r>
              <a:rPr lang="en-US" sz="2190" b="1" dirty="0"/>
              <a:t>who teach / study</a:t>
            </a:r>
          </a:p>
          <a:p>
            <a:pPr lvl="2"/>
            <a:r>
              <a:rPr lang="en-US" sz="1980" dirty="0"/>
              <a:t>USPAS budget insufficient to pay for teaching </a:t>
            </a:r>
          </a:p>
          <a:p>
            <a:pPr lvl="2"/>
            <a:r>
              <a:rPr lang="en-US" sz="1980" dirty="0"/>
              <a:t>Augments USPAS student support </a:t>
            </a:r>
          </a:p>
          <a:p>
            <a:pPr lvl="1"/>
            <a:r>
              <a:rPr lang="en-US" sz="2190" b="1" dirty="0"/>
              <a:t>Take part in school governing bodies</a:t>
            </a:r>
          </a:p>
          <a:p>
            <a:pPr lvl="2"/>
            <a:r>
              <a:rPr lang="en-US" sz="1980" dirty="0"/>
              <a:t>Helps ensure representation of collaboration member needs </a:t>
            </a:r>
          </a:p>
          <a:p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083281" y="992950"/>
            <a:ext cx="4522877" cy="2701922"/>
            <a:chOff x="5417995" y="1230077"/>
            <a:chExt cx="3938803" cy="2353002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F5C30A79-99DA-4A01-BBFB-B3EF4341375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37965745"/>
                </p:ext>
              </p:extLst>
            </p:nvPr>
          </p:nvGraphicFramePr>
          <p:xfrm>
            <a:off x="5417995" y="1230077"/>
            <a:ext cx="3938803" cy="23530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5446571" y="2836255"/>
              <a:ext cx="4714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/>
                <a:t>0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81049"/>
            <a:ext cx="9441180" cy="965675"/>
          </a:xfrm>
        </p:spPr>
        <p:txBody>
          <a:bodyPr/>
          <a:lstStyle/>
          <a:p>
            <a:r>
              <a:rPr lang="en-US" dirty="0"/>
              <a:t>The USPAS is governed by a collaboration of labs/Universities via a signed MOA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ヒラギノ角ゴ Pro W3" charset="-128"/>
                <a:cs typeface="+mn-cs"/>
              </a:rPr>
              <a:t>Slide </a:t>
            </a:r>
            <a:fld id="{35AD4620-7552-4207-8973-898801ED212B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ヒラギノ角ゴ Pro W3" charset="-128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+mn-lt"/>
              <a:ea typeface="ヒラギノ角ゴ Pro W3" charset="-128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335" y="1575581"/>
            <a:ext cx="1605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BNL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Cornell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Fermilab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3156" y="1567208"/>
            <a:ext cx="1398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LBNL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MSU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ORNL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1704" y="1575581"/>
            <a:ext cx="1398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JLab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5594" y="2538363"/>
            <a:ext cx="201979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 Lab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(NSF / DOE fund)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NNSA Lab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759472" y="6780213"/>
            <a:ext cx="4453387" cy="388937"/>
          </a:xfrm>
        </p:spPr>
        <p:txBody>
          <a:bodyPr/>
          <a:lstStyle/>
          <a:p>
            <a:pPr>
              <a:defRPr/>
            </a:pPr>
            <a:r>
              <a:rPr lang="en-US" dirty="0"/>
              <a:t>Lund, 2021 DOE ASW</a:t>
            </a:r>
          </a:p>
        </p:txBody>
      </p:sp>
    </p:spTree>
    <p:extLst>
      <p:ext uri="{BB962C8B-B14F-4D97-AF65-F5344CB8AC3E}">
        <p14:creationId xmlns:p14="http://schemas.microsoft.com/office/powerpoint/2010/main" val="1252363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Winter 2019 Session: Knoxville, TN</a:t>
            </a:r>
            <a:br>
              <a:rPr lang="en-US" dirty="0"/>
            </a:br>
            <a:r>
              <a:rPr lang="en-US" sz="2800" dirty="0">
                <a:solidFill>
                  <a:schemeClr val="tx1"/>
                </a:solidFill>
              </a:rPr>
              <a:t>NIU+UT-Battelle Sponsor, Jan 21-Feb 1,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147763"/>
            <a:ext cx="9440863" cy="548481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tx1"/>
                </a:solidFill>
                <a:hlinkClick r:id="rId2"/>
              </a:rPr>
              <a:t>Link to Session Page (USPAS Website)</a:t>
            </a:r>
            <a:endParaRPr lang="en-US" sz="22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dirty="0">
                <a:solidFill>
                  <a:schemeClr val="tx1"/>
                </a:solidFill>
                <a:hlinkClick r:id="rId2"/>
              </a:rPr>
              <a:t>Link to Opening Session Talk (Lund Dropbox pdf) </a:t>
            </a:r>
            <a:endParaRPr lang="en-US" sz="500" dirty="0">
              <a:solidFill>
                <a:prstClr val="black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5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</a:rPr>
              <a:t>13 Courses: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Two-week: 3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One-week: 10 </a:t>
            </a:r>
            <a:endParaRPr lang="en-US" sz="24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</a:rPr>
              <a:t>45 instructors, TA’s, Graders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Web site credit (mostly Instructors): 36		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Non-credited (mostly Graders, some TA’s): 9		</a:t>
            </a:r>
            <a:endParaRPr lang="en-US" sz="1800" dirty="0">
              <a:solidFill>
                <a:prstClr val="black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prstClr val="black"/>
                </a:solidFill>
              </a:rPr>
              <a:t>161 students:        </a:t>
            </a:r>
            <a:r>
              <a:rPr lang="en-US" sz="2400" dirty="0">
                <a:solidFill>
                  <a:srgbClr val="C00000"/>
                </a:solidFill>
              </a:rPr>
              <a:t>6</a:t>
            </a:r>
            <a:r>
              <a:rPr lang="en-US" sz="2400" baseline="30000" dirty="0">
                <a:solidFill>
                  <a:srgbClr val="C00000"/>
                </a:solidFill>
              </a:rPr>
              <a:t>th</a:t>
            </a:r>
            <a:r>
              <a:rPr lang="en-US" sz="2400" dirty="0">
                <a:solidFill>
                  <a:srgbClr val="C00000"/>
                </a:solidFill>
              </a:rPr>
              <a:t> Largest Session Ever: 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78 (48%) Universities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62 (39%) National Labs 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21 (13%) Industry (13), Foreign Labs (5),  Military (2), </a:t>
            </a:r>
            <a:r>
              <a:rPr lang="en-US" sz="2000" dirty="0" err="1">
                <a:solidFill>
                  <a:prstClr val="black"/>
                </a:solidFill>
              </a:rPr>
              <a:t>Gov</a:t>
            </a:r>
            <a:r>
              <a:rPr lang="en-US" sz="2000" dirty="0">
                <a:solidFill>
                  <a:prstClr val="black"/>
                </a:solidFill>
              </a:rPr>
              <a:t> (1) 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endParaRPr lang="en-US" sz="1000" dirty="0">
              <a:solidFill>
                <a:prstClr val="black"/>
              </a:solidFill>
            </a:endParaRP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21 (13%) International</a:t>
            </a:r>
            <a:r>
              <a:rPr lang="en-US" sz="1800" dirty="0">
                <a:solidFill>
                  <a:prstClr val="black"/>
                </a:solidFill>
              </a:rPr>
              <a:t>   </a:t>
            </a:r>
            <a:r>
              <a:rPr lang="en-US" sz="1600" dirty="0">
                <a:solidFill>
                  <a:prstClr val="black"/>
                </a:solidFill>
              </a:rPr>
              <a:t>[Europe (10), Americas (8), Asia (1), Aus. (1), Middle East (1)]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00FF"/>
                </a:solidFill>
              </a:rPr>
              <a:t>38 (24%) Women </a:t>
            </a:r>
            <a:endParaRPr lang="en-US" dirty="0">
              <a:solidFill>
                <a:srgbClr val="FF00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01858" y="5784130"/>
            <a:ext cx="3207434" cy="140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9230" y="1873746"/>
            <a:ext cx="3201970" cy="2155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90657" y="1504414"/>
            <a:ext cx="121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SNS Tour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8376" y="4177378"/>
            <a:ext cx="3095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Typical larger pre-pandemic </a:t>
            </a:r>
          </a:p>
          <a:p>
            <a:r>
              <a:rPr lang="en-US" dirty="0">
                <a:solidFill>
                  <a:srgbClr val="C00000"/>
                </a:solidFill>
              </a:rPr>
              <a:t> size</a:t>
            </a:r>
          </a:p>
        </p:txBody>
      </p:sp>
    </p:spTree>
    <p:extLst>
      <p:ext uri="{BB962C8B-B14F-4D97-AF65-F5344CB8AC3E}">
        <p14:creationId xmlns:p14="http://schemas.microsoft.com/office/powerpoint/2010/main" val="1653254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75681"/>
            <a:ext cx="9441180" cy="968784"/>
          </a:xfrm>
        </p:spPr>
        <p:txBody>
          <a:bodyPr/>
          <a:lstStyle/>
          <a:p>
            <a:r>
              <a:rPr lang="en-US" dirty="0"/>
              <a:t>Winter 2019, Knoxville</a:t>
            </a:r>
            <a:br>
              <a:rPr lang="en-US" dirty="0"/>
            </a:br>
            <a:r>
              <a:rPr lang="en-US" dirty="0"/>
              <a:t>Typical recent larger session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888FC917-2F4D-45AC-AA7A-EF80FFB23A8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010" y="988822"/>
            <a:ext cx="952119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Two-Week Courses</a:t>
            </a:r>
            <a:endParaRPr lang="en-US" u="sng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64308"/>
                </a:solidFill>
              </a:rPr>
              <a:t>Expanded Team: </a:t>
            </a:r>
            <a:r>
              <a:rPr lang="en-US" sz="1600" b="1" i="1" dirty="0">
                <a:solidFill>
                  <a:srgbClr val="C00000"/>
                </a:solidFill>
              </a:rPr>
              <a:t>Fundamentals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(undergraduate level) </a:t>
            </a:r>
            <a:r>
              <a:rPr lang="en-US" sz="1600" b="1" dirty="0"/>
              <a:t>[Students = 19]</a:t>
            </a:r>
            <a:endParaRPr lang="en-US" sz="1600" b="1" dirty="0">
              <a:solidFill>
                <a:srgbClr val="00B050"/>
              </a:solidFill>
            </a:endParaRPr>
          </a:p>
          <a:p>
            <a:pPr lvl="1"/>
            <a:r>
              <a:rPr lang="en-US" sz="1400" dirty="0">
                <a:solidFill>
                  <a:srgbClr val="C00000"/>
                </a:solidFill>
              </a:rPr>
              <a:t>Cousineau</a:t>
            </a:r>
            <a:r>
              <a:rPr lang="en-US" sz="1400" baseline="30000" dirty="0">
                <a:solidFill>
                  <a:srgbClr val="FF00FF"/>
                </a:solidFill>
              </a:rPr>
              <a:t> W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dirty="0">
                <a:solidFill>
                  <a:srgbClr val="C00000"/>
                </a:solidFill>
              </a:rPr>
              <a:t>Holmes, Evans, Ruisard</a:t>
            </a:r>
            <a:r>
              <a:rPr lang="en-US" sz="1400" baseline="30000" dirty="0">
                <a:solidFill>
                  <a:srgbClr val="C00000"/>
                </a:solidFill>
              </a:rPr>
              <a:t> </a:t>
            </a:r>
            <a:r>
              <a:rPr lang="en-US" sz="1400" baseline="30000" dirty="0">
                <a:solidFill>
                  <a:srgbClr val="FF00FF"/>
                </a:solidFill>
              </a:rPr>
              <a:t>W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(ORNL)</a:t>
            </a:r>
          </a:p>
          <a:p>
            <a:r>
              <a:rPr lang="en-US" sz="1600" b="1" i="1" dirty="0"/>
              <a:t>Accelerator Physics </a:t>
            </a:r>
            <a:r>
              <a:rPr lang="en-US" sz="1600" b="1" dirty="0"/>
              <a:t>[23]</a:t>
            </a:r>
          </a:p>
          <a:p>
            <a:pPr lvl="1"/>
            <a:r>
              <a:rPr lang="en-US" sz="1400" dirty="0"/>
              <a:t>Peggs (BNL); Satogata (</a:t>
            </a:r>
            <a:r>
              <a:rPr lang="en-US" sz="1400" dirty="0" err="1"/>
              <a:t>Jlab</a:t>
            </a:r>
            <a:r>
              <a:rPr lang="en-US" sz="1400" dirty="0"/>
              <a:t>)</a:t>
            </a:r>
          </a:p>
          <a:p>
            <a:r>
              <a:rPr lang="en-US" sz="1600" dirty="0">
                <a:solidFill>
                  <a:srgbClr val="064308"/>
                </a:solidFill>
              </a:rPr>
              <a:t>Expanded Team: </a:t>
            </a:r>
            <a:r>
              <a:rPr lang="en-US" sz="1600" b="1" i="1" dirty="0"/>
              <a:t>Magnet &amp; RF Cavity Design </a:t>
            </a:r>
            <a:r>
              <a:rPr lang="en-US" sz="1600" b="1" dirty="0"/>
              <a:t>[27]</a:t>
            </a:r>
            <a:endParaRPr lang="en-US" sz="1600" dirty="0">
              <a:solidFill>
                <a:srgbClr val="00B050"/>
              </a:solidFill>
            </a:endParaRPr>
          </a:p>
          <a:p>
            <a:pPr lvl="1"/>
            <a:r>
              <a:rPr lang="en-US" sz="1400" dirty="0" err="1"/>
              <a:t>Holzbauer</a:t>
            </a:r>
            <a:r>
              <a:rPr lang="en-US" sz="1400" dirty="0"/>
              <a:t>, </a:t>
            </a:r>
            <a:r>
              <a:rPr lang="en-US" sz="1400" dirty="0" err="1"/>
              <a:t>Badgley</a:t>
            </a:r>
            <a:r>
              <a:rPr lang="en-US" sz="1400" baseline="30000" dirty="0">
                <a:solidFill>
                  <a:srgbClr val="FF00FF"/>
                </a:solidFill>
              </a:rPr>
              <a:t> W</a:t>
            </a:r>
            <a:r>
              <a:rPr lang="en-US" sz="1400" dirty="0"/>
              <a:t>, </a:t>
            </a:r>
            <a:r>
              <a:rPr lang="en-US" sz="1400" dirty="0" err="1"/>
              <a:t>Berrutti</a:t>
            </a:r>
            <a:r>
              <a:rPr lang="en-US" sz="1400" dirty="0"/>
              <a:t> (</a:t>
            </a:r>
            <a:r>
              <a:rPr lang="en-US" sz="1400" dirty="0" err="1"/>
              <a:t>Fermilab</a:t>
            </a:r>
            <a:r>
              <a:rPr lang="en-US" sz="1400" dirty="0"/>
              <a:t>)</a:t>
            </a:r>
          </a:p>
          <a:p>
            <a:r>
              <a:rPr lang="en-US" b="1" u="sng" dirty="0">
                <a:solidFill>
                  <a:srgbClr val="0070C0"/>
                </a:solidFill>
              </a:rPr>
              <a:t>One-Week Half-Courses</a:t>
            </a:r>
            <a:endParaRPr lang="en-US" sz="1400" dirty="0"/>
          </a:p>
          <a:p>
            <a:r>
              <a:rPr lang="en-US" sz="1600" b="1" dirty="0">
                <a:solidFill>
                  <a:srgbClr val="064308"/>
                </a:solidFill>
              </a:rPr>
              <a:t>NEW: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i="1" dirty="0">
                <a:solidFill>
                  <a:srgbClr val="C00000"/>
                </a:solidFill>
              </a:rPr>
              <a:t>High-Power Targets</a:t>
            </a:r>
            <a:r>
              <a:rPr lang="en-US" sz="1600" b="1" i="1" dirty="0">
                <a:solidFill>
                  <a:srgbClr val="FF0000"/>
                </a:solidFill>
              </a:rPr>
              <a:t> </a:t>
            </a:r>
            <a:r>
              <a:rPr lang="en-US" sz="1600" b="1" dirty="0"/>
              <a:t>[19]</a:t>
            </a:r>
          </a:p>
          <a:p>
            <a:pPr lvl="1"/>
            <a:r>
              <a:rPr lang="en-US" sz="1200" dirty="0" err="1">
                <a:solidFill>
                  <a:srgbClr val="C00000"/>
                </a:solidFill>
              </a:rPr>
              <a:t>Riemer</a:t>
            </a:r>
            <a:r>
              <a:rPr lang="en-US" sz="1200" dirty="0">
                <a:solidFill>
                  <a:srgbClr val="C00000"/>
                </a:solidFill>
              </a:rPr>
              <a:t>; Winder; Iverson; </a:t>
            </a:r>
            <a:r>
              <a:rPr lang="en-US" sz="1200" dirty="0" err="1">
                <a:solidFill>
                  <a:srgbClr val="C00000"/>
                </a:solidFill>
              </a:rPr>
              <a:t>Gallmeier</a:t>
            </a:r>
            <a:r>
              <a:rPr lang="en-US" sz="1200" dirty="0">
                <a:solidFill>
                  <a:srgbClr val="C00000"/>
                </a:solidFill>
              </a:rPr>
              <a:t> (ORNL); </a:t>
            </a:r>
            <a:r>
              <a:rPr lang="en-US" sz="1200" dirty="0" err="1"/>
              <a:t>Hurh</a:t>
            </a:r>
            <a:r>
              <a:rPr lang="en-US" sz="1200" dirty="0"/>
              <a:t>, </a:t>
            </a:r>
            <a:r>
              <a:rPr lang="en-US" sz="1200" dirty="0" err="1"/>
              <a:t>Ammigan</a:t>
            </a:r>
            <a:r>
              <a:rPr lang="en-US" sz="1200" dirty="0"/>
              <a:t> (</a:t>
            </a:r>
            <a:r>
              <a:rPr lang="en-US" sz="1200" dirty="0" err="1"/>
              <a:t>Fermilab</a:t>
            </a:r>
            <a:r>
              <a:rPr lang="en-US" sz="1200" dirty="0"/>
              <a:t>)</a:t>
            </a:r>
          </a:p>
          <a:p>
            <a:r>
              <a:rPr lang="en-US" sz="1600" b="1" dirty="0">
                <a:solidFill>
                  <a:srgbClr val="064308"/>
                </a:solidFill>
              </a:rPr>
              <a:t>NEW: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i="1" dirty="0"/>
              <a:t>Precision Storage Rings -- Muon g-2 </a:t>
            </a:r>
            <a:r>
              <a:rPr lang="en-US" sz="1600" b="1" dirty="0"/>
              <a:t>[8]</a:t>
            </a:r>
          </a:p>
          <a:p>
            <a:pPr lvl="1"/>
            <a:r>
              <a:rPr lang="en-US" sz="1200" dirty="0"/>
              <a:t>Syphers (NIU/</a:t>
            </a:r>
            <a:r>
              <a:rPr lang="en-US" sz="1200" dirty="0" err="1"/>
              <a:t>Fermilab</a:t>
            </a:r>
            <a:r>
              <a:rPr lang="en-US" sz="1200" dirty="0"/>
              <a:t>); </a:t>
            </a:r>
            <a:r>
              <a:rPr lang="en-US" sz="1200" dirty="0" err="1"/>
              <a:t>Stratakis</a:t>
            </a:r>
            <a:r>
              <a:rPr lang="en-US" sz="1200" dirty="0"/>
              <a:t> (</a:t>
            </a:r>
            <a:r>
              <a:rPr lang="en-US" sz="1200" dirty="0" err="1"/>
              <a:t>Fermilab</a:t>
            </a:r>
            <a:r>
              <a:rPr lang="en-US" sz="1200" dirty="0"/>
              <a:t>); Rubin (Cornell)</a:t>
            </a:r>
          </a:p>
          <a:p>
            <a:r>
              <a:rPr lang="en-US" sz="1600" b="1" dirty="0">
                <a:solidFill>
                  <a:srgbClr val="064308"/>
                </a:solidFill>
              </a:rPr>
              <a:t>NEW: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i="1" dirty="0"/>
              <a:t>Undulators for Storage Ring &amp; FEL Light Sources  </a:t>
            </a:r>
          </a:p>
          <a:p>
            <a:pPr lvl="1"/>
            <a:r>
              <a:rPr lang="en-US" sz="1200" dirty="0" err="1"/>
              <a:t>Gluskin</a:t>
            </a:r>
            <a:r>
              <a:rPr lang="en-US" sz="1200" dirty="0"/>
              <a:t>, </a:t>
            </a:r>
            <a:r>
              <a:rPr lang="en-US" sz="1200" dirty="0" err="1"/>
              <a:t>Sajaev</a:t>
            </a:r>
            <a:r>
              <a:rPr lang="en-US" sz="1200" dirty="0"/>
              <a:t> (ANL)  		</a:t>
            </a:r>
          </a:p>
          <a:p>
            <a:r>
              <a:rPr lang="en-US" sz="1600" b="1" i="1" dirty="0"/>
              <a:t>Beam-Based Diagnostics </a:t>
            </a:r>
            <a:r>
              <a:rPr lang="en-US" sz="1600" b="1" dirty="0"/>
              <a:t>[20]</a:t>
            </a:r>
          </a:p>
          <a:p>
            <a:pPr lvl="1"/>
            <a:r>
              <a:rPr lang="en-US" sz="1200" dirty="0" err="1"/>
              <a:t>Steier</a:t>
            </a:r>
            <a:r>
              <a:rPr lang="en-US" sz="1200" dirty="0"/>
              <a:t> (LBNL); </a:t>
            </a:r>
            <a:r>
              <a:rPr lang="en-US" sz="1200" dirty="0" err="1"/>
              <a:t>Safranek</a:t>
            </a:r>
            <a:r>
              <a:rPr lang="en-US" sz="1200" dirty="0"/>
              <a:t>, Huang (SLAC)</a:t>
            </a:r>
          </a:p>
          <a:p>
            <a:r>
              <a:rPr lang="en-US" sz="1600" b="1" dirty="0">
                <a:solidFill>
                  <a:srgbClr val="064308"/>
                </a:solidFill>
              </a:rPr>
              <a:t>NEW: </a:t>
            </a:r>
            <a:r>
              <a:rPr lang="en-US" sz="1600" b="1" i="1" dirty="0"/>
              <a:t>Wakefields &amp; Collective Beam Instabilities </a:t>
            </a:r>
            <a:r>
              <a:rPr lang="en-US" sz="1600" b="1" dirty="0"/>
              <a:t>[13] </a:t>
            </a:r>
            <a:r>
              <a:rPr lang="en-US" sz="1600" b="1" i="1" dirty="0"/>
              <a:t>    </a:t>
            </a:r>
          </a:p>
          <a:p>
            <a:pPr lvl="1"/>
            <a:r>
              <a:rPr lang="en-US" sz="1200" dirty="0" err="1"/>
              <a:t>Stupakov</a:t>
            </a:r>
            <a:r>
              <a:rPr lang="en-US" sz="1200" dirty="0"/>
              <a:t>, </a:t>
            </a:r>
            <a:r>
              <a:rPr lang="en-US" sz="1200" dirty="0" err="1"/>
              <a:t>Baxevanis</a:t>
            </a:r>
            <a:r>
              <a:rPr lang="en-US" sz="1200" dirty="0"/>
              <a:t> (SLAC) </a:t>
            </a:r>
          </a:p>
          <a:p>
            <a:r>
              <a:rPr lang="en-US" sz="1600" b="1" dirty="0">
                <a:solidFill>
                  <a:srgbClr val="064308"/>
                </a:solidFill>
              </a:rPr>
              <a:t>NEW: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i="1" dirty="0"/>
              <a:t>Neutrino Beams </a:t>
            </a:r>
            <a:r>
              <a:rPr lang="en-US" sz="1600" b="1" dirty="0"/>
              <a:t>[13] </a:t>
            </a:r>
            <a:r>
              <a:rPr lang="en-US" sz="1600" b="1" i="1" dirty="0"/>
              <a:t>   </a:t>
            </a:r>
          </a:p>
          <a:p>
            <a:pPr lvl="1"/>
            <a:r>
              <a:rPr lang="en-US" sz="1200" dirty="0"/>
              <a:t>Zwaska, Fields</a:t>
            </a:r>
            <a:r>
              <a:rPr lang="en-US" sz="1200" baseline="30000" dirty="0">
                <a:solidFill>
                  <a:srgbClr val="FF00FF"/>
                </a:solidFill>
              </a:rPr>
              <a:t> W</a:t>
            </a:r>
            <a:r>
              <a:rPr lang="en-US" sz="1200" dirty="0"/>
              <a:t> (</a:t>
            </a:r>
            <a:r>
              <a:rPr lang="en-US" sz="1200" dirty="0" err="1"/>
              <a:t>Fermilab</a:t>
            </a:r>
            <a:r>
              <a:rPr lang="en-US" sz="1200" dirty="0"/>
              <a:t>)</a:t>
            </a:r>
          </a:p>
          <a:p>
            <a:r>
              <a:rPr lang="en-US" sz="1600" b="1" i="1" dirty="0" err="1"/>
              <a:t>Integrable</a:t>
            </a:r>
            <a:r>
              <a:rPr lang="en-US" sz="1600" b="1" i="1" dirty="0"/>
              <a:t> Particle Dynamics </a:t>
            </a:r>
            <a:r>
              <a:rPr lang="en-US" sz="1600" b="1" dirty="0"/>
              <a:t>[11]</a:t>
            </a:r>
          </a:p>
          <a:p>
            <a:pPr lvl="1"/>
            <a:r>
              <a:rPr lang="en-US" sz="1200" dirty="0"/>
              <a:t>Nagaitsev, </a:t>
            </a:r>
            <a:r>
              <a:rPr lang="en-US" sz="1200" dirty="0" err="1"/>
              <a:t>Zolkin</a:t>
            </a:r>
            <a:r>
              <a:rPr lang="en-US" sz="1200" dirty="0"/>
              <a:t> (</a:t>
            </a:r>
            <a:r>
              <a:rPr lang="en-US" sz="1200" dirty="0" err="1"/>
              <a:t>Fermilab</a:t>
            </a:r>
            <a:r>
              <a:rPr lang="en-US" sz="1200" dirty="0"/>
              <a:t>)</a:t>
            </a:r>
          </a:p>
          <a:p>
            <a:r>
              <a:rPr lang="en-US" sz="1600" b="1" i="1" dirty="0">
                <a:solidFill>
                  <a:srgbClr val="C00000"/>
                </a:solidFill>
              </a:rPr>
              <a:t>Principles of Superconducting Linear Accelerators </a:t>
            </a:r>
            <a:r>
              <a:rPr lang="en-US" sz="1600" b="1" dirty="0">
                <a:solidFill>
                  <a:srgbClr val="C00000"/>
                </a:solidFill>
              </a:rPr>
              <a:t>[11]</a:t>
            </a:r>
          </a:p>
          <a:p>
            <a:pPr lvl="1"/>
            <a:r>
              <a:rPr lang="en-US" sz="1200" dirty="0">
                <a:solidFill>
                  <a:srgbClr val="C00000"/>
                </a:solidFill>
              </a:rPr>
              <a:t>Kim, </a:t>
            </a:r>
            <a:r>
              <a:rPr lang="en-US" sz="1200" dirty="0" err="1">
                <a:solidFill>
                  <a:srgbClr val="C00000"/>
                </a:solidFill>
              </a:rPr>
              <a:t>Doleans</a:t>
            </a:r>
            <a:r>
              <a:rPr lang="en-US" sz="1200" dirty="0">
                <a:solidFill>
                  <a:srgbClr val="C00000"/>
                </a:solidFill>
              </a:rPr>
              <a:t> (ORNL)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64308"/>
                </a:solidFill>
              </a:rPr>
              <a:t>NEW: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i="1" dirty="0"/>
              <a:t>Engineering of Beam Diagnostics </a:t>
            </a:r>
            <a:r>
              <a:rPr lang="en-US" sz="1600" b="1" dirty="0"/>
              <a:t>[14]</a:t>
            </a:r>
            <a:r>
              <a:rPr lang="en-US" sz="1600" b="1" i="1" dirty="0"/>
              <a:t>   </a:t>
            </a:r>
          </a:p>
          <a:p>
            <a:pPr lvl="1"/>
            <a:r>
              <a:rPr lang="en-US" sz="1200" dirty="0"/>
              <a:t>Wendt (CERN); </a:t>
            </a:r>
            <a:r>
              <a:rPr lang="en-US" sz="1200" dirty="0" err="1"/>
              <a:t>Zorzetti</a:t>
            </a:r>
            <a:r>
              <a:rPr lang="en-US" sz="1200" baseline="30000" dirty="0">
                <a:solidFill>
                  <a:srgbClr val="FF00FF"/>
                </a:solidFill>
              </a:rPr>
              <a:t> W</a:t>
            </a:r>
            <a:r>
              <a:rPr lang="en-US" sz="1200" dirty="0"/>
              <a:t>, Thurman-</a:t>
            </a:r>
            <a:r>
              <a:rPr lang="en-US" sz="1200" dirty="0" err="1"/>
              <a:t>Keup</a:t>
            </a:r>
            <a:r>
              <a:rPr lang="en-US" sz="1200" dirty="0"/>
              <a:t> (</a:t>
            </a:r>
            <a:r>
              <a:rPr lang="en-US" sz="1200" dirty="0" err="1"/>
              <a:t>Fermilab</a:t>
            </a:r>
            <a:r>
              <a:rPr lang="en-US" sz="1200" dirty="0"/>
              <a:t>)</a:t>
            </a:r>
          </a:p>
          <a:p>
            <a:r>
              <a:rPr lang="en-US" sz="1600" dirty="0">
                <a:solidFill>
                  <a:srgbClr val="064308"/>
                </a:solidFill>
              </a:rPr>
              <a:t>Expanded Team: </a:t>
            </a:r>
            <a:r>
              <a:rPr lang="en-US" sz="1600" b="1" i="1" dirty="0">
                <a:solidFill>
                  <a:srgbClr val="C00000"/>
                </a:solidFill>
              </a:rPr>
              <a:t>EPICS Control Systems</a:t>
            </a:r>
            <a:r>
              <a:rPr lang="en-US" sz="1600" b="1" i="1" dirty="0">
                <a:solidFill>
                  <a:srgbClr val="FF0000"/>
                </a:solidFill>
              </a:rPr>
              <a:t> </a:t>
            </a:r>
            <a:r>
              <a:rPr lang="en-US" sz="1600" b="1" dirty="0"/>
              <a:t>[20]</a:t>
            </a:r>
            <a:r>
              <a:rPr lang="en-US" sz="1600" b="1" i="1" dirty="0">
                <a:solidFill>
                  <a:srgbClr val="FF0000"/>
                </a:solidFill>
              </a:rPr>
              <a:t>   </a:t>
            </a:r>
          </a:p>
          <a:p>
            <a:pPr lvl="1"/>
            <a:r>
              <a:rPr lang="en-US" sz="1200" dirty="0" err="1">
                <a:solidFill>
                  <a:srgbClr val="C00000"/>
                </a:solidFill>
              </a:rPr>
              <a:t>Kasemir</a:t>
            </a:r>
            <a:r>
              <a:rPr lang="en-US" sz="1200" dirty="0">
                <a:solidFill>
                  <a:srgbClr val="C00000"/>
                </a:solidFill>
              </a:rPr>
              <a:t>, Sinclair, </a:t>
            </a:r>
            <a:r>
              <a:rPr lang="en-US" sz="1200" dirty="0" err="1">
                <a:solidFill>
                  <a:srgbClr val="C00000"/>
                </a:solidFill>
              </a:rPr>
              <a:t>Vodopivec</a:t>
            </a:r>
            <a:r>
              <a:rPr lang="en-US" sz="1200" dirty="0">
                <a:solidFill>
                  <a:srgbClr val="C00000"/>
                </a:solidFill>
              </a:rPr>
              <a:t> (ORNL)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3413" y="1609855"/>
            <a:ext cx="3756356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64308"/>
                </a:solidFill>
              </a:rPr>
              <a:t>6 </a:t>
            </a:r>
            <a:r>
              <a:rPr lang="en-US" b="1" dirty="0">
                <a:solidFill>
                  <a:srgbClr val="064308"/>
                </a:solidFill>
              </a:rPr>
              <a:t>NEW</a:t>
            </a:r>
            <a:r>
              <a:rPr lang="en-US" dirty="0">
                <a:solidFill>
                  <a:srgbClr val="064308"/>
                </a:solidFill>
              </a:rPr>
              <a:t> Classes</a:t>
            </a:r>
          </a:p>
          <a:p>
            <a:r>
              <a:rPr lang="en-US" dirty="0">
                <a:solidFill>
                  <a:srgbClr val="064308"/>
                </a:solidFill>
              </a:rPr>
              <a:t>3 Expanded Team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4   Red</a:t>
            </a:r>
            <a:r>
              <a:rPr lang="en-US" dirty="0">
                <a:solidFill>
                  <a:srgbClr val="C00000"/>
                </a:solidFill>
              </a:rPr>
              <a:t>:</a:t>
            </a:r>
            <a:r>
              <a:rPr lang="en-US" dirty="0"/>
              <a:t> ORNL led classes </a:t>
            </a:r>
          </a:p>
          <a:p>
            <a:r>
              <a:rPr lang="en-US" dirty="0">
                <a:solidFill>
                  <a:srgbClr val="C00000"/>
                </a:solidFill>
              </a:rPr>
              <a:t>13 Red: </a:t>
            </a:r>
            <a:r>
              <a:rPr lang="en-US" dirty="0"/>
              <a:t>ORNL Instructors</a:t>
            </a:r>
          </a:p>
          <a:p>
            <a:endParaRPr lang="en-US" dirty="0"/>
          </a:p>
          <a:p>
            <a:r>
              <a:rPr lang="en-US" dirty="0"/>
              <a:t>     13 ORNL-linked students  </a:t>
            </a:r>
          </a:p>
          <a:p>
            <a:endParaRPr lang="en-US" dirty="0"/>
          </a:p>
          <a:p>
            <a:r>
              <a:rPr lang="en-US" dirty="0"/>
              <a:t>2 Industry Student Scholarships</a:t>
            </a:r>
          </a:p>
          <a:p>
            <a:r>
              <a:rPr lang="en-US" dirty="0"/>
              <a:t>      </a:t>
            </a:r>
            <a:r>
              <a:rPr lang="en-US" dirty="0" err="1"/>
              <a:t>RadiaBeam</a:t>
            </a:r>
            <a:r>
              <a:rPr lang="en-US" dirty="0"/>
              <a:t> Technologies </a:t>
            </a:r>
          </a:p>
          <a:p>
            <a:r>
              <a:rPr lang="en-US" dirty="0"/>
              <a:t>      </a:t>
            </a:r>
            <a:r>
              <a:rPr lang="en-US" dirty="0" err="1"/>
              <a:t>Radiasoft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solidFill>
                  <a:srgbClr val="FF00FF"/>
                </a:solidFill>
              </a:rPr>
              <a:t>5 woman Instructors </a:t>
            </a:r>
          </a:p>
          <a:p>
            <a:r>
              <a:rPr lang="en-US" dirty="0">
                <a:solidFill>
                  <a:srgbClr val="FF00FF"/>
                </a:solidFill>
              </a:rPr>
              <a:t>(</a:t>
            </a:r>
            <a:r>
              <a:rPr lang="en-US" baseline="30000" dirty="0">
                <a:solidFill>
                  <a:srgbClr val="FF00FF"/>
                </a:solidFill>
              </a:rPr>
              <a:t>W</a:t>
            </a:r>
            <a:r>
              <a:rPr lang="en-US" dirty="0">
                <a:solidFill>
                  <a:srgbClr val="FF00FF"/>
                </a:solidFill>
              </a:rPr>
              <a:t> superscripts) </a:t>
            </a:r>
            <a:endParaRPr lang="en-US" dirty="0"/>
          </a:p>
          <a:p>
            <a:endParaRPr lang="en-US" dirty="0"/>
          </a:p>
          <a:p>
            <a:r>
              <a:rPr lang="en-US" dirty="0"/>
              <a:t>Tour to SNS </a:t>
            </a:r>
          </a:p>
          <a:p>
            <a:r>
              <a:rPr lang="en-US" dirty="0"/>
              <a:t>      80+ Students 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7935" y="3943477"/>
            <a:ext cx="538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[11]</a:t>
            </a:r>
          </a:p>
        </p:txBody>
      </p:sp>
    </p:spTree>
    <p:extLst>
      <p:ext uri="{BB962C8B-B14F-4D97-AF65-F5344CB8AC3E}">
        <p14:creationId xmlns:p14="http://schemas.microsoft.com/office/powerpoint/2010/main" val="723403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of  2019W Knoxville Session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8017" y="1010081"/>
            <a:ext cx="3300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Cavity &amp; Electromagnet Design</a:t>
            </a:r>
            <a:r>
              <a:rPr lang="en-US" b="1" dirty="0"/>
              <a:t>: </a:t>
            </a:r>
          </a:p>
          <a:p>
            <a:pPr algn="ctr"/>
            <a:r>
              <a:rPr lang="en-US" dirty="0"/>
              <a:t>large (25) engaged class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9372" y="4079115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Peggs &amp; Satogata, </a:t>
            </a:r>
            <a:r>
              <a:rPr lang="en-US" b="1" i="1" dirty="0" err="1"/>
              <a:t>Accel</a:t>
            </a:r>
            <a:r>
              <a:rPr lang="en-US" b="1" i="1" dirty="0"/>
              <a:t> Physics</a:t>
            </a:r>
          </a:p>
          <a:p>
            <a:pPr algn="ctr"/>
            <a:r>
              <a:rPr lang="en-US" dirty="0"/>
              <a:t>use new book: ultra-high rated class </a:t>
            </a:r>
            <a:endParaRPr lang="en-US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80010" y="1154401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Stupakov</a:t>
            </a:r>
            <a:r>
              <a:rPr lang="en-US" b="1" dirty="0"/>
              <a:t> </a:t>
            </a:r>
            <a:r>
              <a:rPr lang="en-US" dirty="0"/>
              <a:t>in </a:t>
            </a:r>
            <a:r>
              <a:rPr lang="en-US" b="1" i="1" dirty="0"/>
              <a:t>Wakefields:</a:t>
            </a:r>
            <a:endParaRPr lang="en-US" dirty="0"/>
          </a:p>
          <a:p>
            <a:r>
              <a:rPr lang="en-US" dirty="0"/>
              <a:t>Domestic team in need area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105" y="4451597"/>
            <a:ext cx="4805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ORNL SNS Tour </a:t>
            </a:r>
            <a:r>
              <a:rPr lang="en-US" dirty="0"/>
              <a:t>well attended &amp; Cousineau </a:t>
            </a:r>
          </a:p>
          <a:p>
            <a:r>
              <a:rPr lang="en-US" dirty="0"/>
              <a:t>Later announces </a:t>
            </a:r>
            <a:r>
              <a:rPr lang="en-US" b="1" dirty="0"/>
              <a:t>APS DPB Scholarships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447" y="4724821"/>
            <a:ext cx="2898884" cy="25903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471" y="5121507"/>
            <a:ext cx="3558269" cy="216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480" y="1800732"/>
            <a:ext cx="2676798" cy="25256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8213" y="1613567"/>
            <a:ext cx="3592517" cy="23710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2613" y="1598802"/>
            <a:ext cx="1975841" cy="237106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888FC917-2F4D-45AC-AA7A-EF80FFB23A8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647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USPAS students per year </a:t>
            </a:r>
            <a:br>
              <a:rPr lang="en-US" dirty="0"/>
            </a:br>
            <a:r>
              <a:rPr lang="en-US" sz="2800" dirty="0"/>
              <a:t>over duration of University style format (from 1987)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8446" y="529615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1987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89199" y="529615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6064" y="1502541"/>
            <a:ext cx="2357438" cy="2802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86064" y="1004803"/>
            <a:ext cx="388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USPAS Enrolled Students by Year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6EBDCFA-9E34-4FA0-B247-09DB03D3D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280547"/>
              </p:ext>
            </p:extLst>
          </p:nvPr>
        </p:nvGraphicFramePr>
        <p:xfrm>
          <a:off x="80010" y="1659690"/>
          <a:ext cx="9525001" cy="376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6686550" y="1659690"/>
            <a:ext cx="2614613" cy="0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19330" y="1171144"/>
            <a:ext cx="21908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Average = 281</a:t>
            </a:r>
          </a:p>
        </p:txBody>
      </p:sp>
    </p:spTree>
    <p:extLst>
      <p:ext uri="{BB962C8B-B14F-4D97-AF65-F5344CB8AC3E}">
        <p14:creationId xmlns:p14="http://schemas.microsoft.com/office/powerpoint/2010/main" val="1933896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75681"/>
            <a:ext cx="9441180" cy="968784"/>
          </a:xfrm>
        </p:spPr>
        <p:txBody>
          <a:bodyPr/>
          <a:lstStyle/>
          <a:p>
            <a:r>
              <a:rPr lang="en-US" dirty="0"/>
              <a:t>Pre-Pandemic USPAS Sessions Large which serves DOE workforce training needs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Slide </a:t>
            </a:r>
            <a:fld id="{888FC917-2F4D-45AC-AA7A-EF80FFB23A8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239499" y="5284939"/>
            <a:ext cx="9281691" cy="2030261"/>
          </a:xfrm>
          <a:prstGeom prst="rect">
            <a:avLst/>
          </a:prstGeom>
        </p:spPr>
        <p:txBody>
          <a:bodyPr/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kern="0" dirty="0"/>
              <a:t>High demand for AS&amp;E training + USPAS </a:t>
            </a:r>
            <a:r>
              <a:rPr lang="en-US" sz="2800" kern="0" dirty="0"/>
              <a:t>driven by  </a:t>
            </a:r>
          </a:p>
          <a:p>
            <a:pPr lvl="1"/>
            <a:r>
              <a:rPr lang="en-US" sz="2600" b="1" kern="0" dirty="0"/>
              <a:t>Lab </a:t>
            </a:r>
            <a:r>
              <a:rPr lang="en-US" sz="2600" b="1" kern="0" dirty="0" err="1"/>
              <a:t>Accel</a:t>
            </a:r>
            <a:r>
              <a:rPr lang="en-US" sz="2600" b="1" kern="0" dirty="0"/>
              <a:t> Projects   </a:t>
            </a:r>
            <a:r>
              <a:rPr lang="en-US" sz="2600" kern="0" dirty="0"/>
              <a:t>+   </a:t>
            </a:r>
            <a:r>
              <a:rPr lang="en-US" sz="2600" b="1" kern="0" dirty="0"/>
              <a:t>Lab Workforce Demographics </a:t>
            </a:r>
          </a:p>
          <a:p>
            <a:pPr lvl="1"/>
            <a:r>
              <a:rPr lang="en-US" sz="2600" b="1" kern="0" dirty="0"/>
              <a:t>4 DOE Traineeships  </a:t>
            </a:r>
            <a:r>
              <a:rPr lang="en-US" sz="2600" kern="0" dirty="0"/>
              <a:t>(MSU / NIU-IIT / SBU-Cornell, ODU)</a:t>
            </a:r>
          </a:p>
          <a:p>
            <a:pPr lvl="1"/>
            <a:r>
              <a:rPr lang="en-US" sz="2600" b="1" kern="0" dirty="0"/>
              <a:t>IU-USPAS MS program   </a:t>
            </a:r>
            <a:r>
              <a:rPr lang="en-US" sz="2600" kern="0" dirty="0"/>
              <a:t>+  </a:t>
            </a:r>
            <a:r>
              <a:rPr lang="en-US" sz="2600" b="1" kern="0" dirty="0"/>
              <a:t>Center Bright  Beams </a:t>
            </a:r>
            <a:endParaRPr lang="en-US" sz="2800" b="1" kern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C5DEA20-CC57-409B-B431-E236235908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852774"/>
              </p:ext>
            </p:extLst>
          </p:nvPr>
        </p:nvGraphicFramePr>
        <p:xfrm>
          <a:off x="44880" y="1096639"/>
          <a:ext cx="7881620" cy="388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7664112" y="1539430"/>
            <a:ext cx="256855" cy="3226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81820" y="1862595"/>
            <a:ext cx="8521" cy="2527057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04576" y="1539430"/>
            <a:ext cx="13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USPAS Reorg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65019" y="1688707"/>
            <a:ext cx="108152" cy="2553034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168572" y="1388768"/>
            <a:ext cx="43954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184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79287" y="1169406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New Record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50216" y="4718779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508" y="477102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2010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997057" y="1901173"/>
            <a:ext cx="654" cy="2334590"/>
          </a:xfrm>
          <a:prstGeom prst="line">
            <a:avLst/>
          </a:prstGeom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63731" y="1471617"/>
            <a:ext cx="7729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50"/>
                </a:solidFill>
              </a:rPr>
              <a:t>New 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</a:rPr>
              <a:t>Director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347907" y="1967090"/>
            <a:ext cx="19323" cy="2316526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13821" y="1570207"/>
            <a:ext cx="12745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2015 </a:t>
            </a:r>
          </a:p>
          <a:p>
            <a:pPr algn="r"/>
            <a:r>
              <a:rPr lang="en-US" sz="1200" b="1" dirty="0"/>
              <a:t>USPAS Review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1144" y="1780300"/>
            <a:ext cx="18700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Cannot usually go over ~175 students with our usual low-cost location hotel/</a:t>
            </a:r>
            <a:r>
              <a:rPr lang="en-US" sz="1600" b="1" dirty="0" err="1"/>
              <a:t>conf</a:t>
            </a:r>
            <a:r>
              <a:rPr lang="en-US" sz="1600" b="1" dirty="0"/>
              <a:t> center venues </a:t>
            </a:r>
          </a:p>
        </p:txBody>
      </p:sp>
    </p:spTree>
    <p:extLst>
      <p:ext uri="{BB962C8B-B14F-4D97-AF65-F5344CB8AC3E}">
        <p14:creationId xmlns:p14="http://schemas.microsoft.com/office/powerpoint/2010/main" val="1445417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433" y="1352559"/>
            <a:ext cx="9521191" cy="176212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C00000"/>
                </a:solidFill>
              </a:rPr>
              <a:t>USPAS Overview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</a:rPr>
              <a:t>Sessions in 2022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tx1"/>
                </a:solidFill>
              </a:rPr>
              <a:t>Conclusions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97605" y="2101732"/>
            <a:ext cx="30235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USPAS Web Site</a:t>
            </a:r>
            <a:endParaRPr lang="en-US" sz="2400" dirty="0">
              <a:hlinkClick r:id="rId2"/>
            </a:endParaRPr>
          </a:p>
          <a:p>
            <a:r>
              <a:rPr lang="en-US" sz="2400" dirty="0">
                <a:solidFill>
                  <a:schemeClr val="bg1"/>
                </a:solidFill>
                <a:hlinkClick r:id="rId2"/>
              </a:rPr>
              <a:t>http://uspas.fnal.gov/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69" y="3844302"/>
            <a:ext cx="3899043" cy="2599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20750" r="8750"/>
          <a:stretch/>
        </p:blipFill>
        <p:spPr>
          <a:xfrm>
            <a:off x="4886324" y="3799588"/>
            <a:ext cx="4143375" cy="26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54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1CCBE1F4-1C40-40A6-BE8E-21DC193089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057602"/>
              </p:ext>
            </p:extLst>
          </p:nvPr>
        </p:nvGraphicFramePr>
        <p:xfrm>
          <a:off x="4949190" y="946115"/>
          <a:ext cx="4572000" cy="318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Students are primarily drawn from universities and national labs with a range of preparation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3ACE0A1-D040-44CC-AD4E-42A7AC5FF6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579269"/>
              </p:ext>
            </p:extLst>
          </p:nvPr>
        </p:nvGraphicFramePr>
        <p:xfrm>
          <a:off x="1" y="1221185"/>
          <a:ext cx="5314950" cy="2942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2259" y="3696247"/>
            <a:ext cx="834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7062" y="3696248"/>
            <a:ext cx="95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2020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0012" y="3697985"/>
            <a:ext cx="834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2015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45537" y="3705009"/>
            <a:ext cx="95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2020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14090" y="543790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High School &lt; 1%</a:t>
            </a:r>
          </a:p>
          <a:p>
            <a:r>
              <a:rPr lang="en-US" sz="900" b="1" dirty="0"/>
              <a:t>Associates   &lt; 1%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0685" t="9448" r="8869" b="15236"/>
          <a:stretch/>
        </p:blipFill>
        <p:spPr>
          <a:xfrm>
            <a:off x="4786233" y="4363731"/>
            <a:ext cx="3692538" cy="2311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8272" t="8471" r="4524" b="22937"/>
          <a:stretch/>
        </p:blipFill>
        <p:spPr>
          <a:xfrm>
            <a:off x="918590" y="4352050"/>
            <a:ext cx="3782560" cy="19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8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USPAS students are primarily domestic or domestic-University enrolled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9353" y="2106056"/>
            <a:ext cx="237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Average = 63%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718" y="4454612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2007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3535" y="443131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2020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B875F68-1F6A-4797-BCFD-B9EBE291F4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9353169"/>
              </p:ext>
            </p:extLst>
          </p:nvPr>
        </p:nvGraphicFramePr>
        <p:xfrm>
          <a:off x="-5718" y="1177085"/>
          <a:ext cx="5831605" cy="3300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45421" y="4200485"/>
            <a:ext cx="248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USA 80% i</a:t>
            </a:r>
            <a:r>
              <a:rPr lang="en-US" dirty="0"/>
              <a:t>ncludes international students enrolled in USA Universities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898" y="5595463"/>
            <a:ext cx="83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USPAS students are interested in employment in USA National Labs &amp; Universities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162" y="1527000"/>
            <a:ext cx="3941591" cy="283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82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305904"/>
            <a:ext cx="9441180" cy="508338"/>
          </a:xfrm>
        </p:spPr>
        <p:txBody>
          <a:bodyPr/>
          <a:lstStyle/>
          <a:p>
            <a:r>
              <a:rPr lang="en-US" dirty="0"/>
              <a:t>Distribution of course topics evolves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7C48C60-5C51-4D80-BBDE-46E7DE8487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663825"/>
              </p:ext>
            </p:extLst>
          </p:nvPr>
        </p:nvGraphicFramePr>
        <p:xfrm>
          <a:off x="471488" y="1058863"/>
          <a:ext cx="7572374" cy="5254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08363" y="1781769"/>
            <a:ext cx="294995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Distribution of topics slowly evolves as our field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Emphasis within courses also evolves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6087" y="1885950"/>
            <a:ext cx="2896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Fundamentals  </a:t>
            </a:r>
            <a:r>
              <a:rPr lang="en-US" sz="1400" dirty="0">
                <a:solidFill>
                  <a:srgbClr val="C00000"/>
                </a:solidFill>
              </a:rPr>
              <a:t>(undergrad level)</a:t>
            </a:r>
          </a:p>
        </p:txBody>
      </p:sp>
    </p:spTree>
    <p:extLst>
      <p:ext uri="{BB962C8B-B14F-4D97-AF65-F5344CB8AC3E}">
        <p14:creationId xmlns:p14="http://schemas.microsoft.com/office/powerpoint/2010/main" val="800176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corresponding attendance …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4E8A760-776B-4205-8839-00619EA3E1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3073419"/>
              </p:ext>
            </p:extLst>
          </p:nvPr>
        </p:nvGraphicFramePr>
        <p:xfrm>
          <a:off x="461346" y="1043830"/>
          <a:ext cx="8454054" cy="5515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43074" y="1228725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Fundamentals</a:t>
            </a:r>
          </a:p>
        </p:txBody>
      </p:sp>
    </p:spTree>
    <p:extLst>
      <p:ext uri="{BB962C8B-B14F-4D97-AF65-F5344CB8AC3E}">
        <p14:creationId xmlns:p14="http://schemas.microsoft.com/office/powerpoint/2010/main" val="3544624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Instructors are primarily drawn </a:t>
            </a:r>
            <a:br>
              <a:rPr lang="en-US" dirty="0"/>
            </a:br>
            <a:r>
              <a:rPr lang="en-US" dirty="0"/>
              <a:t>from the USPAS collaboration institutes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4AC3057-4A60-48E6-9858-2B37DA1053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6613831"/>
              </p:ext>
            </p:extLst>
          </p:nvPr>
        </p:nvGraphicFramePr>
        <p:xfrm>
          <a:off x="80010" y="1105429"/>
          <a:ext cx="4863465" cy="2715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5FBD64C-2BEB-4584-A550-8C107C5DD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176818"/>
              </p:ext>
            </p:extLst>
          </p:nvPr>
        </p:nvGraphicFramePr>
        <p:xfrm>
          <a:off x="5255537" y="948260"/>
          <a:ext cx="4333639" cy="319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25599" y="419058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23563" y="41394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4770" y="4644945"/>
            <a:ext cx="53646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employees benefit from teaching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Enhances understanding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Makes valuable contacts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Recruiting &amp; Prestige</a:t>
            </a:r>
          </a:p>
          <a:p>
            <a:r>
              <a:rPr lang="en-US" b="1" dirty="0"/>
              <a:t>USPAS cannot pay our Lab instructors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Academic field, instructors still want to teach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Prestige, community service, </a:t>
            </a:r>
            <a:r>
              <a:rPr lang="en-US" sz="1600" dirty="0" err="1"/>
              <a:t>etc</a:t>
            </a:r>
            <a:r>
              <a:rPr lang="en-US" sz="1600" dirty="0"/>
              <a:t> </a:t>
            </a:r>
            <a:r>
              <a:rPr lang="en-US" dirty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9880" y="1816762"/>
            <a:ext cx="9268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DOE </a:t>
            </a:r>
          </a:p>
          <a:p>
            <a:r>
              <a:rPr lang="en-US" sz="1200" b="1" dirty="0">
                <a:solidFill>
                  <a:srgbClr val="064308"/>
                </a:solidFill>
              </a:rPr>
              <a:t>University</a:t>
            </a:r>
          </a:p>
          <a:p>
            <a:r>
              <a:rPr lang="en-US" sz="1200" b="1" dirty="0">
                <a:solidFill>
                  <a:srgbClr val="C00000"/>
                </a:solidFill>
              </a:rPr>
              <a:t>NNSA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18601" b="-478"/>
          <a:stretch/>
        </p:blipFill>
        <p:spPr>
          <a:xfrm>
            <a:off x="787227" y="4794418"/>
            <a:ext cx="2738885" cy="17725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0686" y="4503578"/>
            <a:ext cx="2725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Bruce Carlsten, Summer 2019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03176" y="3809606"/>
            <a:ext cx="165175" cy="286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014439" y="3820757"/>
            <a:ext cx="142103" cy="2724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79502" y="4093255"/>
            <a:ext cx="35349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43989" y="3799154"/>
            <a:ext cx="2460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USPAS Collaboration Labs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36374" y="2060749"/>
            <a:ext cx="12759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Non-Collab =</a:t>
            </a:r>
          </a:p>
          <a:p>
            <a:r>
              <a:rPr lang="en-US" sz="1200" b="1" dirty="0" err="1">
                <a:solidFill>
                  <a:srgbClr val="FFC000"/>
                </a:solidFill>
              </a:rPr>
              <a:t>Univ</a:t>
            </a:r>
            <a:r>
              <a:rPr lang="en-US" sz="1200" b="1" dirty="0">
                <a:solidFill>
                  <a:srgbClr val="FFC000"/>
                </a:solidFill>
              </a:rPr>
              <a:t>, Industry, </a:t>
            </a:r>
          </a:p>
          <a:p>
            <a:r>
              <a:rPr lang="en-US" sz="1200" b="1" dirty="0" err="1">
                <a:solidFill>
                  <a:srgbClr val="FFC000"/>
                </a:solidFill>
              </a:rPr>
              <a:t>Gov</a:t>
            </a:r>
            <a:r>
              <a:rPr lang="en-US" sz="1200" b="1" dirty="0">
                <a:solidFill>
                  <a:srgbClr val="FFC000"/>
                </a:solidFill>
              </a:rPr>
              <a:t>, etc. </a:t>
            </a:r>
          </a:p>
        </p:txBody>
      </p:sp>
    </p:spTree>
    <p:extLst>
      <p:ext uri="{BB962C8B-B14F-4D97-AF65-F5344CB8AC3E}">
        <p14:creationId xmlns:p14="http://schemas.microsoft.com/office/powerpoint/2010/main" val="606983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75680"/>
            <a:ext cx="9441180" cy="968784"/>
          </a:xfrm>
        </p:spPr>
        <p:txBody>
          <a:bodyPr/>
          <a:lstStyle/>
          <a:p>
            <a:r>
              <a:rPr lang="en-US" dirty="0"/>
              <a:t>The USPAS sessions are economical and students are supported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7" y="1092214"/>
            <a:ext cx="96012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0000"/>
                </a:solidFill>
              </a:rPr>
              <a:t>In-Person session cost ~$2800 economical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C00000"/>
                </a:solidFill>
              </a:rPr>
              <a:t>	</a:t>
            </a:r>
            <a:r>
              <a:rPr lang="en-US" b="1" dirty="0"/>
              <a:t>$1500	Registration: </a:t>
            </a:r>
            <a:r>
              <a:rPr lang="en-US" dirty="0"/>
              <a:t>Course Fee, Food (breakfast &amp; dinner), Credit, Book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b="1" dirty="0"/>
              <a:t>$  700     Hotel (</a:t>
            </a:r>
            <a:r>
              <a:rPr lang="en-US" dirty="0"/>
              <a:t>shared room)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b="1" dirty="0"/>
              <a:t>$  600 	Travel + Per-diem </a:t>
            </a:r>
            <a:r>
              <a:rPr lang="en-US" dirty="0"/>
              <a:t>(lunch)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Universities 40-60% higher without hotel, food, book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Professional training in Tech, Medicine Business typically much more costly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dirty="0"/>
          </a:p>
          <a:p>
            <a:pPr algn="ctr">
              <a:defRPr/>
            </a:pP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USPAS is economical while setting the standard for quality</a:t>
            </a:r>
          </a:p>
          <a:p>
            <a:pPr algn="ctr">
              <a:defRPr/>
            </a:pPr>
            <a:endParaRPr lang="en-US" sz="1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aid available for students enrolled for credit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USPAS Scholarships covering Registration Fee + Hotel + Food </a:t>
            </a:r>
          </a:p>
          <a:p>
            <a:pPr marL="1257300" lvl="2" indent="-342900"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Travel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included </a:t>
            </a:r>
          </a:p>
          <a:p>
            <a:pPr marL="1257300" lvl="2" indent="-342900"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rate of award for qualified students with proper status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APS Division of Physics of Beams Travel Awards  </a:t>
            </a:r>
          </a:p>
          <a:p>
            <a:pPr marL="1200150" lvl="2" indent="-285750"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travel to and from session </a:t>
            </a:r>
          </a:p>
          <a:p>
            <a:pPr marL="1200150" lvl="2" indent="-285750"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expected per session post pandemic 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Sekazi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Mtingwa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Underrepresented Minority Scholarships </a:t>
            </a:r>
          </a:p>
          <a:p>
            <a:pPr marL="1200150" lvl="2" indent="-285750"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USPAS Scholarship + Travel for full coverage to attend	</a:t>
            </a:r>
          </a:p>
          <a:p>
            <a:pPr lvl="2">
              <a:defRPr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defRPr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cost covered for most students     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1261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75681"/>
            <a:ext cx="9441180" cy="968784"/>
          </a:xfrm>
        </p:spPr>
        <p:txBody>
          <a:bodyPr/>
          <a:lstStyle/>
          <a:p>
            <a:pPr algn="l"/>
            <a:r>
              <a:rPr lang="en-US" dirty="0"/>
              <a:t>Four DOE Funded Traineeships are now bringing in new talent to field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888FC917-2F4D-45AC-AA7A-EF80FFB23A8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3165" y="1032199"/>
            <a:ext cx="9521190" cy="6283001"/>
          </a:xfrm>
          <a:prstGeom prst="rect">
            <a:avLst/>
          </a:prstGeom>
        </p:spPr>
        <p:txBody>
          <a:bodyPr/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kern="0" dirty="0">
                <a:solidFill>
                  <a:schemeClr val="tx1"/>
                </a:solidFill>
              </a:rPr>
              <a:t>Format: DOE pays up to 2 years @ university then students placed in National Labs to complete training/thesis research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kern="0" dirty="0"/>
              <a:t>1</a:t>
            </a:r>
            <a:r>
              <a:rPr lang="en-US" sz="2200" kern="0" baseline="30000" dirty="0"/>
              <a:t>st</a:t>
            </a:r>
            <a:r>
              <a:rPr lang="en-US" sz="2200" kern="0" dirty="0"/>
              <a:t> year typically TA-centered + University core courses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kern="0" dirty="0"/>
              <a:t>3 of 4 programs focus on MS with select students progressing to PhD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kern="0" dirty="0"/>
              <a:t>Programs rely on USPAS for specialized training</a:t>
            </a:r>
            <a:endParaRPr lang="en-US" sz="2200" kern="0" dirty="0">
              <a:solidFill>
                <a:schemeClr val="tx1"/>
              </a:solidFill>
            </a:endParaRPr>
          </a:p>
          <a:p>
            <a:pPr marL="0" lv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en-US" sz="2400" b="1" kern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Programs</a:t>
            </a:r>
            <a:endParaRPr lang="en-US" sz="1500" b="1" kern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457200" lvl="0" indent="-4572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+mj-lt"/>
              <a:buAutoNum type="arabicPeriod"/>
            </a:pPr>
            <a:r>
              <a:rPr lang="en-US" sz="1800" b="1" kern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MSU ASET  (2017 start)</a:t>
            </a:r>
          </a:p>
          <a:p>
            <a:pPr marL="800100" lvl="1" indent="-3429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r>
              <a:rPr lang="en-US" sz="1800" kern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PhD centered, any DOE lab, </a:t>
            </a:r>
          </a:p>
          <a:p>
            <a:pPr marL="457200" lvl="1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r>
              <a:rPr lang="en-US" sz="1800" kern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    21 students (~ steady limit)  </a:t>
            </a:r>
            <a:endParaRPr lang="en-US" sz="1800" kern="0" dirty="0">
              <a:solidFill>
                <a:schemeClr val="tx1"/>
              </a:solidFill>
            </a:endParaRPr>
          </a:p>
          <a:p>
            <a:pPr marL="457200" lvl="0" indent="-4572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+mj-lt"/>
              <a:buAutoNum type="arabicPeriod"/>
            </a:pPr>
            <a:r>
              <a:rPr lang="en-US" sz="1800" b="1" kern="0" dirty="0">
                <a:solidFill>
                  <a:schemeClr val="tx1"/>
                </a:solidFill>
              </a:rPr>
              <a:t>IIT/NIU CAST (2020)</a:t>
            </a:r>
            <a:endParaRPr lang="en-US" sz="1800" b="1" kern="0" dirty="0">
              <a:solidFill>
                <a:prstClr val="black"/>
              </a:solidFill>
            </a:endParaRPr>
          </a:p>
          <a:p>
            <a:pPr marL="800100" lvl="1" indent="-3429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r>
              <a:rPr lang="en-US" sz="1800" kern="0" dirty="0">
                <a:solidFill>
                  <a:prstClr val="black"/>
                </a:solidFill>
              </a:rPr>
              <a:t>MS centered, Fermilab and ANL linked </a:t>
            </a:r>
            <a:endParaRPr lang="en-US" sz="1800" kern="0" dirty="0"/>
          </a:p>
          <a:p>
            <a:pPr marL="457200" lvl="0" indent="-4572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+mj-lt"/>
              <a:buAutoNum type="arabicPeriod"/>
            </a:pPr>
            <a:r>
              <a:rPr lang="en-US" sz="1800" b="1" kern="0" dirty="0">
                <a:solidFill>
                  <a:schemeClr val="tx1"/>
                </a:solidFill>
              </a:rPr>
              <a:t> SBU/Cornell Courant (2020) </a:t>
            </a:r>
            <a:endParaRPr lang="en-US" sz="1800" b="1" kern="0" dirty="0">
              <a:solidFill>
                <a:prstClr val="black"/>
              </a:solidFill>
            </a:endParaRPr>
          </a:p>
          <a:p>
            <a:pPr marL="800100" lvl="1" indent="-3429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r>
              <a:rPr lang="en-US" sz="1800" kern="0" dirty="0">
                <a:solidFill>
                  <a:prstClr val="black"/>
                </a:solidFill>
              </a:rPr>
              <a:t>MS centered, BNL linked </a:t>
            </a:r>
            <a:endParaRPr lang="en-US" sz="1800" kern="0" dirty="0"/>
          </a:p>
          <a:p>
            <a:pPr marL="457200" lvl="0" indent="-4572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Font typeface="+mj-lt"/>
              <a:buAutoNum type="arabicPeriod"/>
            </a:pPr>
            <a:r>
              <a:rPr lang="en-US" sz="1800" b="1" kern="0" dirty="0">
                <a:solidFill>
                  <a:schemeClr val="tx1"/>
                </a:solidFill>
              </a:rPr>
              <a:t>ODU (2021) </a:t>
            </a:r>
            <a:endParaRPr lang="en-US" sz="1800" b="1" kern="0" dirty="0">
              <a:solidFill>
                <a:prstClr val="black"/>
              </a:solidFill>
            </a:endParaRPr>
          </a:p>
          <a:p>
            <a:pPr marL="800100" lvl="1" indent="-3429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r>
              <a:rPr lang="en-US" sz="1800" kern="0" dirty="0">
                <a:solidFill>
                  <a:prstClr val="black"/>
                </a:solidFill>
              </a:rPr>
              <a:t>MS centered, </a:t>
            </a:r>
            <a:r>
              <a:rPr lang="en-US" sz="1800" kern="0" dirty="0" err="1">
                <a:solidFill>
                  <a:prstClr val="black"/>
                </a:solidFill>
              </a:rPr>
              <a:t>Underrep</a:t>
            </a:r>
            <a:r>
              <a:rPr lang="en-US" sz="1800" kern="0" dirty="0">
                <a:solidFill>
                  <a:prstClr val="black"/>
                </a:solidFill>
              </a:rPr>
              <a:t> Minority recruitment emphasis</a:t>
            </a:r>
            <a:endParaRPr lang="en-US" sz="1800" kern="0" dirty="0"/>
          </a:p>
          <a:p>
            <a:pPr marL="800100" lvl="1" indent="-3429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endParaRPr lang="en-US" kern="0" dirty="0"/>
          </a:p>
          <a:p>
            <a:pPr marL="800100" lvl="1" indent="-3429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endParaRPr lang="en-US" sz="2100" kern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000" kern="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664" y="3286510"/>
            <a:ext cx="4369424" cy="125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2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      Indiana </a:t>
            </a:r>
            <a:r>
              <a:rPr lang="en-US" dirty="0" err="1"/>
              <a:t>Univ</a:t>
            </a:r>
            <a:r>
              <a:rPr lang="en-US" dirty="0"/>
              <a:t> / USPAS MS Program </a:t>
            </a:r>
            <a:br>
              <a:rPr lang="en-US" dirty="0"/>
            </a:br>
            <a:r>
              <a:rPr lang="en-US" dirty="0"/>
              <a:t>       </a:t>
            </a:r>
            <a:r>
              <a:rPr lang="en-US" sz="2800" b="0" dirty="0"/>
              <a:t>growing and improves DOE operator training</a:t>
            </a:r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888FC917-2F4D-45AC-AA7A-EF80FFB23A8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3165" y="1032199"/>
            <a:ext cx="9521190" cy="6283001"/>
          </a:xfrm>
          <a:prstGeom prst="rect">
            <a:avLst/>
          </a:prstGeom>
        </p:spPr>
        <p:txBody>
          <a:bodyPr/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Program healthy:   </a:t>
            </a:r>
            <a:r>
              <a:rPr lang="en-US" sz="2000" b="1" kern="0" dirty="0">
                <a:solidFill>
                  <a:schemeClr val="tx1"/>
                </a:solidFill>
              </a:rPr>
              <a:t>Prof. Mike Snow took over from SY Lee</a:t>
            </a:r>
            <a:r>
              <a:rPr lang="en-US" sz="2400" b="1" kern="0" dirty="0">
                <a:solidFill>
                  <a:schemeClr val="tx1"/>
                </a:solidFill>
              </a:rPr>
              <a:t>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b="1" kern="0" dirty="0"/>
              <a:t>11 students </a:t>
            </a:r>
            <a:r>
              <a:rPr lang="en-US" sz="2200" kern="0" dirty="0"/>
              <a:t>at present: 2-3 historic average  </a:t>
            </a:r>
          </a:p>
          <a:p>
            <a:pPr marL="223817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 kern="0" dirty="0">
              <a:cs typeface="+mn-cs"/>
            </a:endParaRPr>
          </a:p>
          <a:p>
            <a:pPr marL="223817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b="1" kern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0" lvl="0" indent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buNone/>
            </a:pPr>
            <a:endParaRPr lang="en-US" sz="1000" b="1" kern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endParaRPr lang="en-US" sz="2400" b="1" kern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endParaRPr lang="en-US" sz="2400" b="1" kern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endParaRPr lang="en-US" sz="2400" b="1" kern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endParaRPr lang="en-US" sz="1500" b="1" kern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r>
              <a:rPr lang="en-US" sz="2400" b="1" kern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Program based on USPAS courses + Thesis  </a:t>
            </a:r>
          </a:p>
          <a:p>
            <a:pPr marL="800100" lvl="1" indent="-3429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r>
              <a:rPr lang="en-US" sz="2200" kern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Unique &amp; low-cost </a:t>
            </a:r>
            <a:r>
              <a:rPr lang="en-US" sz="2000" kern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(~$150/credit-</a:t>
            </a:r>
            <a:r>
              <a:rPr lang="en-US" sz="2000" kern="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hr</a:t>
            </a:r>
            <a:r>
              <a:rPr lang="en-US" sz="2000" kern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+ USPAS fees; most theses at work) </a:t>
            </a:r>
          </a:p>
          <a:p>
            <a:pPr marL="800100" lvl="1" indent="-3429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</a:pPr>
            <a:r>
              <a:rPr lang="en-US" sz="2200" kern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Improved descriptions on </a:t>
            </a:r>
            <a:r>
              <a:rPr lang="en-US" sz="2200" kern="0" dirty="0">
                <a:solidFill>
                  <a:prstClr val="black"/>
                </a:solidFill>
                <a:latin typeface="+mn-lt"/>
                <a:ea typeface="+mn-ea"/>
                <a:cs typeface="+mn-cs"/>
                <a:hlinkClick r:id="rId2"/>
              </a:rPr>
              <a:t>USPAS web site</a:t>
            </a:r>
            <a:r>
              <a:rPr lang="en-US" sz="2200" kern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 </a:t>
            </a:r>
            <a:endParaRPr lang="en-US" sz="2200" kern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IU wants more students &amp; USPAS recruiting  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kern="0" dirty="0">
                <a:hlinkClick r:id="rId3"/>
              </a:rPr>
              <a:t>Handouts</a:t>
            </a:r>
            <a:r>
              <a:rPr lang="en-US" sz="2200" kern="0" dirty="0"/>
              <a:t> at:  Sessions  &amp;  </a:t>
            </a:r>
            <a:r>
              <a:rPr lang="en-US" sz="2200" kern="0" dirty="0" err="1"/>
              <a:t>Accel</a:t>
            </a:r>
            <a:r>
              <a:rPr lang="en-US" sz="2200" kern="0" dirty="0"/>
              <a:t> Conferences    </a:t>
            </a:r>
            <a:r>
              <a:rPr lang="en-US" sz="2200" kern="0" dirty="0">
                <a:hlinkClick r:id="rId4"/>
              </a:rPr>
              <a:t>Overviews at Sessions </a:t>
            </a:r>
            <a:endParaRPr lang="en-US" sz="2200" kern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000" kern="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206619"/>
              </p:ext>
            </p:extLst>
          </p:nvPr>
        </p:nvGraphicFramePr>
        <p:xfrm>
          <a:off x="308109" y="2134733"/>
          <a:ext cx="7404660" cy="614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7055">
                  <a:extLst>
                    <a:ext uri="{9D8B030D-6E8A-4147-A177-3AD203B41FA5}">
                      <a16:colId xmlns:a16="http://schemas.microsoft.com/office/drawing/2014/main" val="2101360327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159192298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3541096442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2611569010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48695568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941102180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4014645763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122681747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2622311665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1976286030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460076547"/>
                    </a:ext>
                  </a:extLst>
                </a:gridCol>
                <a:gridCol w="617055">
                  <a:extLst>
                    <a:ext uri="{9D8B030D-6E8A-4147-A177-3AD203B41FA5}">
                      <a16:colId xmlns:a16="http://schemas.microsoft.com/office/drawing/2014/main" val="825598822"/>
                    </a:ext>
                  </a:extLst>
                </a:gridCol>
              </a:tblGrid>
              <a:tr h="307375">
                <a:tc>
                  <a:txBody>
                    <a:bodyPr/>
                    <a:lstStyle/>
                    <a:p>
                      <a:r>
                        <a:rPr lang="en-US" sz="1400" b="1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48461"/>
                  </a:ext>
                </a:extLst>
              </a:tr>
              <a:tr h="3073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15973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41375" y="179831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Graduates of Program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97113" y="2116970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Expect increase near future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82" y="2983158"/>
            <a:ext cx="2116968" cy="14900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36" y="2911514"/>
            <a:ext cx="2605099" cy="15616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58848" y="3089253"/>
            <a:ext cx="3342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Yung-</a:t>
            </a:r>
            <a:r>
              <a:rPr lang="en-US" b="1" dirty="0" err="1"/>
              <a:t>Chuan</a:t>
            </a:r>
            <a:r>
              <a:rPr lang="en-US" b="1" dirty="0"/>
              <a:t> Chen</a:t>
            </a:r>
            <a:r>
              <a:rPr lang="en-US" dirty="0"/>
              <a:t>, </a:t>
            </a:r>
            <a:r>
              <a:rPr lang="en-US" sz="1600" i="1" dirty="0"/>
              <a:t>Conceptual Design of Rotating Wire System with Bucking Using Multichannel Lock-In Amplifier, </a:t>
            </a:r>
            <a:r>
              <a:rPr lang="en-US" sz="1600" b="1" dirty="0"/>
              <a:t>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1025" y="75681"/>
            <a:ext cx="1200150" cy="1414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43890" y="144676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Mike Snow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7" t="9746" r="32306" b="9499"/>
          <a:stretch/>
        </p:blipFill>
        <p:spPr>
          <a:xfrm>
            <a:off x="53165" y="113851"/>
            <a:ext cx="723251" cy="8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83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4010"/>
            <a:ext cx="9574355" cy="752123"/>
          </a:xfrm>
        </p:spPr>
        <p:txBody>
          <a:bodyPr/>
          <a:lstStyle/>
          <a:p>
            <a:pPr algn="l"/>
            <a:r>
              <a:rPr lang="en-US" sz="2800" dirty="0"/>
              <a:t>USPAS web site: </a:t>
            </a:r>
            <a:r>
              <a:rPr lang="en-US" sz="2400" b="0" dirty="0">
                <a:hlinkClick r:id="rId2"/>
              </a:rPr>
              <a:t>https://uspas.fnal.gov/</a:t>
            </a:r>
            <a:r>
              <a:rPr lang="en-US" sz="2400" b="0" dirty="0"/>
              <a:t> </a:t>
            </a:r>
            <a:r>
              <a:rPr lang="en-US" sz="2400" dirty="0"/>
              <a:t>has been refined as a key portal of resources in our field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888FC917-2F4D-45AC-AA7A-EF80FFB23A8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3165" y="1032200"/>
            <a:ext cx="9521190" cy="2795522"/>
          </a:xfrm>
          <a:prstGeom prst="rect">
            <a:avLst/>
          </a:prstGeom>
        </p:spPr>
        <p:txBody>
          <a:bodyPr/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Integrated &amp; searchable course/session/instructor information 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Books (18) linked to USPAS courses      </a:t>
            </a:r>
            <a:r>
              <a:rPr lang="en-US" sz="2200" b="1" kern="0" dirty="0">
                <a:solidFill>
                  <a:srgbClr val="002060"/>
                </a:solidFill>
              </a:rPr>
              <a:t>Tutorials/Augmentations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Educational and Career Opportunities               </a:t>
            </a:r>
            <a:r>
              <a:rPr lang="en-US" sz="2200" b="1" kern="0" dirty="0">
                <a:solidFill>
                  <a:srgbClr val="002060"/>
                </a:solidFill>
              </a:rPr>
              <a:t>in process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IU / USPAS MS Program Info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USPAS Committees and Roles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….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46" y="3586375"/>
            <a:ext cx="4572849" cy="3728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22474" y="3241511"/>
            <a:ext cx="326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USPAS Web Site Link:  Books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2" r="9435"/>
          <a:stretch/>
        </p:blipFill>
        <p:spPr>
          <a:xfrm>
            <a:off x="7457319" y="3939738"/>
            <a:ext cx="2117036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30" y="3939738"/>
            <a:ext cx="1885950" cy="2857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37838" y="3191833"/>
            <a:ext cx="2963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Don Cossairt: 2016 USPAS</a:t>
            </a:r>
          </a:p>
          <a:p>
            <a:r>
              <a:rPr lang="en-US" sz="1600" b="1" dirty="0"/>
              <a:t>Teaching Award: 14 classes!</a:t>
            </a:r>
          </a:p>
        </p:txBody>
      </p:sp>
    </p:spTree>
    <p:extLst>
      <p:ext uri="{BB962C8B-B14F-4D97-AF65-F5344CB8AC3E}">
        <p14:creationId xmlns:p14="http://schemas.microsoft.com/office/powerpoint/2010/main" val="794121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102803"/>
            <a:ext cx="9441180" cy="914539"/>
          </a:xfrm>
        </p:spPr>
        <p:txBody>
          <a:bodyPr/>
          <a:lstStyle/>
          <a:p>
            <a:pPr algn="l"/>
            <a:r>
              <a:rPr lang="en-US" sz="3200" dirty="0"/>
              <a:t>Cloud Storage coming online to enhance course augmentations for community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3165" y="1074731"/>
            <a:ext cx="9521190" cy="6601975"/>
          </a:xfrm>
          <a:prstGeom prst="rect">
            <a:avLst/>
          </a:prstGeom>
        </p:spPr>
        <p:txBody>
          <a:bodyPr/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Fermilab MS SharePoint based cloud storage</a:t>
            </a:r>
            <a:r>
              <a:rPr lang="en-US" sz="2000" kern="0" dirty="0"/>
              <a:t>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kern="0" dirty="0"/>
              <a:t>Almost unlimited long-term storage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700" kern="0" dirty="0"/>
              <a:t>Avoids web server limits and allows archiving video records of lecture streams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Tools promise increased efficiency</a:t>
            </a:r>
            <a:endParaRPr lang="en-US" sz="2400" kern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kern="0" dirty="0"/>
              <a:t>Backed up and accessible any time by teaching teams w/o Fermilab accounts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kern="0" dirty="0"/>
              <a:t>Well suited to class web-sites under control of instructors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700" kern="0" dirty="0"/>
              <a:t>Updateable even outside of teaching cycles </a:t>
            </a:r>
            <a:endParaRPr lang="en-US" sz="1300" kern="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b="1" kern="0" dirty="0">
                <a:solidFill>
                  <a:schemeClr val="tx1"/>
                </a:solidFill>
              </a:rPr>
              <a:t>Avoids valuable course materials disappearing for community</a:t>
            </a:r>
            <a:endParaRPr lang="en-US" sz="2400" kern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489" y="3945837"/>
            <a:ext cx="520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Present Course Materials Postings (USPAS Link)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85" t="1659" r="-3085" b="5636"/>
          <a:stretch/>
        </p:blipFill>
        <p:spPr>
          <a:xfrm>
            <a:off x="80010" y="4345435"/>
            <a:ext cx="5122619" cy="2715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328" y="5523443"/>
            <a:ext cx="3602222" cy="1400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/>
          <p:cNvSpPr/>
          <p:nvPr/>
        </p:nvSpPr>
        <p:spPr>
          <a:xfrm>
            <a:off x="4444409" y="6455121"/>
            <a:ext cx="563526" cy="318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965691" y="6168041"/>
            <a:ext cx="634832" cy="325571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00523" y="3945837"/>
            <a:ext cx="39206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Links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private server (can disappear)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USPAS domain pdf (limited store)</a:t>
            </a:r>
          </a:p>
          <a:p>
            <a:endParaRPr lang="en-US" sz="800" dirty="0"/>
          </a:p>
          <a:p>
            <a:r>
              <a:rPr lang="en-US" dirty="0">
                <a:solidFill>
                  <a:srgbClr val="002060"/>
                </a:solidFill>
              </a:rPr>
              <a:t>New: large cloud storage archive in teaching team control to update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888FC917-2F4D-45AC-AA7A-EF80FFB23A8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54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4" y="1027321"/>
            <a:ext cx="9488805" cy="555783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Particle Accelerators are tools of discovery science and industry with wide ranging and profound impact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000" dirty="0">
                <a:solidFill>
                  <a:srgbClr val="002060"/>
                </a:solidFill>
              </a:rPr>
              <a:t>High Energy Physics 		Materials Science 		Medical 	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srgbClr val="002060"/>
                </a:solidFill>
              </a:rPr>
              <a:t>	Nuclear Physics 		Industrial 			Military     ….</a:t>
            </a:r>
            <a:endParaRPr lang="en-US" sz="2800" dirty="0">
              <a:solidFill>
                <a:srgbClr val="00206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Accelerator Science &amp; Technology is very broad</a:t>
            </a:r>
            <a:endParaRPr lang="en-US" sz="2800" b="1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	</a:t>
            </a:r>
            <a:r>
              <a:rPr lang="en-US" sz="2000" dirty="0">
                <a:solidFill>
                  <a:srgbClr val="002060"/>
                </a:solidFill>
              </a:rPr>
              <a:t>Physics 	Engineering 		Technology	        Materials Science</a:t>
            </a:r>
          </a:p>
          <a:p>
            <a:pPr marL="0" lv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Physics to Design Engineering, 	Conceptual to Precise,    Experiment to Modeling to Theory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and many recognized career opportunities exist</a:t>
            </a:r>
            <a:endParaRPr lang="en-US" sz="2800" b="1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	</a:t>
            </a:r>
            <a:r>
              <a:rPr lang="en-US" sz="2000" dirty="0">
                <a:solidFill>
                  <a:srgbClr val="002060"/>
                </a:solidFill>
              </a:rPr>
              <a:t>Government Labs 	Universities 	Medical     Industry 	….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tx1"/>
                </a:solidFill>
              </a:rPr>
              <a:t>that are central to our modern technological society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2000" dirty="0"/>
              <a:t> </a:t>
            </a:r>
            <a:r>
              <a:rPr lang="en-US" sz="2200" b="1" dirty="0"/>
              <a:t>~15</a:t>
            </a:r>
            <a:r>
              <a:rPr lang="en-US" sz="2200" b="1" dirty="0">
                <a:solidFill>
                  <a:schemeClr val="tx1"/>
                </a:solidFill>
              </a:rPr>
              <a:t> k/year Researchers </a:t>
            </a:r>
            <a:r>
              <a:rPr lang="en-US" sz="2200" dirty="0">
                <a:solidFill>
                  <a:schemeClr val="tx1"/>
                </a:solidFill>
              </a:rPr>
              <a:t>use accelerator facilities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 </a:t>
            </a:r>
            <a:r>
              <a:rPr lang="en-US" sz="2200" b="1" dirty="0"/>
              <a:t>&gt; 40 of 150 Nobel Prizes </a:t>
            </a:r>
            <a:r>
              <a:rPr lang="en-US" sz="2200" dirty="0"/>
              <a:t>in Physics since 1939 linked 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dirty="0">
                <a:solidFill>
                  <a:schemeClr val="tx1"/>
                </a:solidFill>
              </a:rPr>
              <a:t>Health</a:t>
            </a:r>
            <a:r>
              <a:rPr lang="en-US" sz="2200" dirty="0">
                <a:solidFill>
                  <a:schemeClr val="tx1"/>
                </a:solidFill>
              </a:rPr>
              <a:t>:  </a:t>
            </a:r>
            <a:r>
              <a:rPr lang="en-US" sz="2200" dirty="0">
                <a:solidFill>
                  <a:srgbClr val="002060"/>
                </a:solidFill>
              </a:rPr>
              <a:t>10s Million Cancer Treatments /year           Medical Isotopes </a:t>
            </a:r>
          </a:p>
          <a:p>
            <a:pPr marL="223817" lvl="1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2200" dirty="0">
                <a:solidFill>
                  <a:srgbClr val="002060"/>
                </a:solidFill>
              </a:rPr>
              <a:t>                            Protein Crystallography / Drug Discoveries </a:t>
            </a:r>
          </a:p>
          <a:p>
            <a:pPr lvl="1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 </a:t>
            </a:r>
            <a:r>
              <a:rPr lang="en-US" sz="2200" b="1" dirty="0"/>
              <a:t>Industrial</a:t>
            </a:r>
            <a:r>
              <a:rPr lang="en-US" sz="2200" dirty="0"/>
              <a:t>: ~$500 B/year v</a:t>
            </a:r>
            <a:r>
              <a:rPr lang="en-US" sz="2200" dirty="0">
                <a:solidFill>
                  <a:schemeClr val="tx1"/>
                </a:solidFill>
              </a:rPr>
              <a:t>alue </a:t>
            </a:r>
            <a:r>
              <a:rPr lang="en-US" sz="2200" dirty="0"/>
              <a:t>p</a:t>
            </a:r>
            <a:r>
              <a:rPr lang="en-US" sz="2200" dirty="0">
                <a:solidFill>
                  <a:schemeClr val="tx1"/>
                </a:solidFill>
              </a:rPr>
              <a:t>roducts of accelerator technology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214914"/>
            <a:ext cx="9441180" cy="697941"/>
          </a:xfrm>
        </p:spPr>
        <p:txBody>
          <a:bodyPr/>
          <a:lstStyle/>
          <a:p>
            <a:r>
              <a:rPr lang="en-US" sz="4800" dirty="0"/>
              <a:t>Background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87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Pandemic Disrupts USPAS starting Summer 2020: Summer &amp; Winter 2021 Online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Slide </a:t>
            </a:r>
            <a:fld id="{888FC917-2F4D-45AC-AA7A-EF80FFB23A8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308850" y="6780213"/>
            <a:ext cx="2292350" cy="388937"/>
          </a:xfrm>
        </p:spPr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0" y="1068321"/>
            <a:ext cx="9521190" cy="6124685"/>
          </a:xfrm>
          <a:prstGeom prst="rect">
            <a:avLst/>
          </a:prstGeom>
        </p:spPr>
        <p:txBody>
          <a:bodyPr/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400" b="1" kern="0" dirty="0"/>
              <a:t>Winter 2020 Session in San Diego ended Jan 24 </a:t>
            </a:r>
          </a:p>
          <a:p>
            <a:pPr lvl="1"/>
            <a:r>
              <a:rPr lang="en-US" sz="2200" b="1" kern="0" dirty="0"/>
              <a:t>School Successful: </a:t>
            </a:r>
            <a:r>
              <a:rPr lang="en-US" sz="2200" kern="0" dirty="0"/>
              <a:t>all-time</a:t>
            </a:r>
            <a:r>
              <a:rPr lang="en-US" sz="2200" b="1" kern="0" dirty="0"/>
              <a:t> </a:t>
            </a:r>
            <a:r>
              <a:rPr lang="en-US" sz="2200" kern="0" dirty="0"/>
              <a:t>record (184) student enrollment  </a:t>
            </a:r>
          </a:p>
          <a:p>
            <a:r>
              <a:rPr lang="en-US" sz="2400" b="1" kern="0" dirty="0"/>
              <a:t>Pandemic rapidly escalates culminating in the Summer 2020 session </a:t>
            </a:r>
            <a:r>
              <a:rPr lang="en-US" sz="2400" kern="0" dirty="0"/>
              <a:t>(Melville, Long Island) </a:t>
            </a:r>
            <a:r>
              <a:rPr lang="en-US" sz="2400" b="1" kern="0" dirty="0"/>
              <a:t>being canceled</a:t>
            </a:r>
          </a:p>
          <a:p>
            <a:pPr lvl="1"/>
            <a:r>
              <a:rPr lang="en-US" sz="2200" b="1" kern="0" dirty="0"/>
              <a:t>Insufficient time to transition online</a:t>
            </a:r>
          </a:p>
          <a:p>
            <a:pPr lvl="1"/>
            <a:r>
              <a:rPr lang="en-US" sz="2200" b="1" kern="0" dirty="0"/>
              <a:t>Limited fill in </a:t>
            </a:r>
            <a:r>
              <a:rPr lang="en-US" sz="2200" kern="0" dirty="0"/>
              <a:t>(only no credit </a:t>
            </a:r>
            <a:r>
              <a:rPr lang="en-US" sz="2200" i="1" kern="0" dirty="0"/>
              <a:t>Fundamentals</a:t>
            </a:r>
            <a:r>
              <a:rPr lang="en-US" sz="2200" kern="0" dirty="0"/>
              <a:t> without labs)  </a:t>
            </a:r>
          </a:p>
          <a:p>
            <a:pPr lvl="1"/>
            <a:endParaRPr lang="en-US" sz="2200" b="1" kern="0" dirty="0"/>
          </a:p>
          <a:p>
            <a:pPr lvl="1"/>
            <a:endParaRPr lang="en-US" sz="2200" b="1" kern="0" dirty="0"/>
          </a:p>
          <a:p>
            <a:endParaRPr lang="en-US" sz="2400" b="1" kern="0" dirty="0"/>
          </a:p>
          <a:p>
            <a:endParaRPr lang="en-US" sz="2200" b="1" kern="0" dirty="0"/>
          </a:p>
          <a:p>
            <a:endParaRPr lang="en-US" sz="2400" b="1" kern="0" dirty="0"/>
          </a:p>
          <a:p>
            <a:endParaRPr lang="en-US" kern="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3351473"/>
            <a:ext cx="9601200" cy="4189506"/>
          </a:xfrm>
          <a:prstGeom prst="rect">
            <a:avLst/>
          </a:prstGeom>
        </p:spPr>
        <p:txBody>
          <a:bodyPr/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400" b="1" kern="0" dirty="0"/>
              <a:t>Online Strategy </a:t>
            </a:r>
            <a:endParaRPr lang="en-US" sz="2200" b="1" kern="0" dirty="0"/>
          </a:p>
          <a:p>
            <a:pPr lvl="1"/>
            <a:r>
              <a:rPr lang="en-US" sz="2200" b="1" kern="0" dirty="0"/>
              <a:t>Zoom: double duration </a:t>
            </a:r>
            <a:r>
              <a:rPr lang="en-US" sz="2200" kern="0" dirty="0"/>
              <a:t>(2 weeks -&gt; 4 weeks) </a:t>
            </a:r>
            <a:r>
              <a:rPr lang="en-US" sz="2200" b="1" kern="0" dirty="0"/>
              <a:t>&amp; half daily intensity</a:t>
            </a:r>
          </a:p>
          <a:p>
            <a:pPr lvl="2"/>
            <a:r>
              <a:rPr lang="en-US" sz="1900" kern="0" dirty="0"/>
              <a:t>Necessary for online tolerance </a:t>
            </a:r>
          </a:p>
          <a:p>
            <a:pPr lvl="1"/>
            <a:r>
              <a:rPr lang="en-US" sz="2200" b="1" kern="0" dirty="0"/>
              <a:t>Extra teaching team help</a:t>
            </a:r>
          </a:p>
          <a:p>
            <a:pPr lvl="2"/>
            <a:r>
              <a:rPr lang="en-US" sz="1900" kern="0" dirty="0"/>
              <a:t>Challenge to reach students with online homework help</a:t>
            </a:r>
          </a:p>
          <a:p>
            <a:pPr lvl="1"/>
            <a:r>
              <a:rPr lang="en-US" sz="2200" b="1" kern="0" dirty="0"/>
              <a:t>Keep format close to in person as possible</a:t>
            </a:r>
          </a:p>
          <a:p>
            <a:pPr lvl="2"/>
            <a:r>
              <a:rPr lang="en-US" sz="1900" kern="0" dirty="0"/>
              <a:t>Retain fostering of professional contacts USPAS is well known for </a:t>
            </a:r>
          </a:p>
          <a:p>
            <a:pPr lvl="1"/>
            <a:r>
              <a:rPr lang="en-US" sz="2200" b="1" kern="0" dirty="0"/>
              <a:t>Exploit technology </a:t>
            </a:r>
          </a:p>
          <a:p>
            <a:pPr lvl="2"/>
            <a:r>
              <a:rPr lang="en-US" sz="1900" kern="0" dirty="0"/>
              <a:t>Cloud computing, Slack channels, Software Tools, …   </a:t>
            </a:r>
          </a:p>
          <a:p>
            <a:pPr lvl="2"/>
            <a:r>
              <a:rPr lang="en-US" sz="1900" kern="0" dirty="0"/>
              <a:t>Derive long-term benefits when we return to in-person sessions</a:t>
            </a:r>
          </a:p>
          <a:p>
            <a:pPr lvl="1"/>
            <a:r>
              <a:rPr lang="en-US" sz="2200" b="1" kern="0" dirty="0"/>
              <a:t>Stress: Credit   Classes that transition online    Domestic Students </a:t>
            </a:r>
          </a:p>
          <a:p>
            <a:pPr lvl="2"/>
            <a:r>
              <a:rPr lang="en-US" sz="1900" kern="0" dirty="0"/>
              <a:t>Retain usual community composition and avoid online apathy</a:t>
            </a:r>
          </a:p>
        </p:txBody>
      </p:sp>
    </p:spTree>
    <p:extLst>
      <p:ext uri="{BB962C8B-B14F-4D97-AF65-F5344CB8AC3E}">
        <p14:creationId xmlns:p14="http://schemas.microsoft.com/office/powerpoint/2010/main" val="768924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Qualified Online Success: Smaller but viable online sessions keep USPAS training going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Slide </a:t>
            </a:r>
            <a:fld id="{888FC917-2F4D-45AC-AA7A-EF80FFB23A8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0" y="1068321"/>
            <a:ext cx="9521190" cy="6124685"/>
          </a:xfrm>
          <a:prstGeom prst="rect">
            <a:avLst/>
          </a:prstGeom>
        </p:spPr>
        <p:txBody>
          <a:bodyPr/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Online 2021 Sessions</a:t>
            </a:r>
          </a:p>
          <a:p>
            <a:pPr marL="223817" lvl="1" indent="0">
              <a:buNone/>
            </a:pPr>
            <a:r>
              <a:rPr lang="en-US" sz="2200" b="1" kern="0" dirty="0">
                <a:solidFill>
                  <a:srgbClr val="0070C0"/>
                </a:solidFill>
              </a:rPr>
              <a:t>Winter: 	</a:t>
            </a:r>
            <a:r>
              <a:rPr lang="en-US" sz="2200" kern="0" dirty="0"/>
              <a:t>6 classes	  81 students  </a:t>
            </a:r>
          </a:p>
          <a:p>
            <a:pPr marL="223817" lvl="1" indent="0">
              <a:buNone/>
            </a:pPr>
            <a:r>
              <a:rPr lang="en-US" sz="2200" b="1" kern="0" dirty="0">
                <a:solidFill>
                  <a:srgbClr val="C00000"/>
                </a:solidFill>
              </a:rPr>
              <a:t>Summer:</a:t>
            </a:r>
            <a:r>
              <a:rPr lang="en-US" sz="2200" b="1" kern="0" dirty="0"/>
              <a:t> 	</a:t>
            </a:r>
            <a:r>
              <a:rPr lang="en-US" sz="2200" kern="0" dirty="0"/>
              <a:t>9 classes 	109 students </a:t>
            </a:r>
          </a:p>
          <a:p>
            <a:pPr lvl="1"/>
            <a:r>
              <a:rPr lang="en-US" sz="2000" b="1" kern="0" dirty="0"/>
              <a:t>Both had core </a:t>
            </a:r>
            <a:r>
              <a:rPr lang="en-US" sz="2000" b="1" i="1" kern="0" dirty="0"/>
              <a:t>Fundamentals</a:t>
            </a:r>
            <a:r>
              <a:rPr lang="en-US" sz="2000" b="1" kern="0" dirty="0"/>
              <a:t> and grad </a:t>
            </a:r>
            <a:r>
              <a:rPr lang="en-US" sz="2000" b="1" i="1" kern="0" dirty="0"/>
              <a:t>Accelerator Physics</a:t>
            </a:r>
          </a:p>
          <a:p>
            <a:pPr lvl="1"/>
            <a:r>
              <a:rPr lang="en-US" sz="2000" b="1" kern="0" dirty="0"/>
              <a:t>Mix of specialty classes that transition online </a:t>
            </a:r>
          </a:p>
          <a:p>
            <a:pPr lvl="2"/>
            <a:r>
              <a:rPr lang="en-US" kern="0" dirty="0"/>
              <a:t>Lab classes outside of Fundamentals deferred </a:t>
            </a:r>
          </a:p>
          <a:p>
            <a:pPr lvl="1"/>
            <a:r>
              <a:rPr lang="en-US" sz="2000" b="1" kern="0" dirty="0"/>
              <a:t>Student reviews strong: </a:t>
            </a:r>
            <a:r>
              <a:rPr lang="en-US" sz="2000" kern="0" dirty="0"/>
              <a:t>in-line with usual high school performance</a:t>
            </a:r>
          </a:p>
          <a:p>
            <a:pPr lvl="2"/>
            <a:r>
              <a:rPr lang="en-US" kern="0" dirty="0"/>
              <a:t>USPAS reputation &amp; identity for academic seriousness maintained </a:t>
            </a:r>
          </a:p>
          <a:p>
            <a:pPr lvl="1"/>
            <a:endParaRPr lang="en-US" sz="2200" b="1" kern="0" dirty="0"/>
          </a:p>
          <a:p>
            <a:pPr lvl="1"/>
            <a:endParaRPr lang="en-US" sz="2200" b="1" kern="0" dirty="0"/>
          </a:p>
          <a:p>
            <a:endParaRPr lang="en-US" sz="2400" b="1" kern="0" dirty="0"/>
          </a:p>
          <a:p>
            <a:endParaRPr lang="en-US" sz="2200" b="1" kern="0" dirty="0"/>
          </a:p>
          <a:p>
            <a:endParaRPr lang="en-US" sz="2400" b="1" kern="0" dirty="0"/>
          </a:p>
          <a:p>
            <a:endParaRPr lang="en-US" kern="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0" y="3580070"/>
            <a:ext cx="9601200" cy="4189506"/>
          </a:xfrm>
          <a:prstGeom prst="rect">
            <a:avLst/>
          </a:prstGeom>
        </p:spPr>
        <p:txBody>
          <a:bodyPr/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Qualifiers  </a:t>
            </a:r>
            <a:endParaRPr lang="en-US" sz="2200" b="1" kern="0" dirty="0"/>
          </a:p>
          <a:p>
            <a:pPr lvl="1"/>
            <a:r>
              <a:rPr lang="en-US" sz="2000" b="1" kern="0" dirty="0"/>
              <a:t>Very hard to line up teaching teams for online </a:t>
            </a:r>
          </a:p>
          <a:p>
            <a:pPr lvl="2"/>
            <a:r>
              <a:rPr lang="en-US" kern="0" dirty="0"/>
              <a:t>¾ opt out of teaching online	longer duration problematic with lab jobs </a:t>
            </a:r>
          </a:p>
          <a:p>
            <a:pPr lvl="2"/>
            <a:r>
              <a:rPr lang="en-US" kern="0" dirty="0"/>
              <a:t>Needed lab classes do not transition well online </a:t>
            </a:r>
          </a:p>
          <a:p>
            <a:pPr lvl="1"/>
            <a:r>
              <a:rPr lang="en-US" sz="2000" b="1" kern="0" dirty="0"/>
              <a:t>Student hesitancy to enroll </a:t>
            </a:r>
          </a:p>
          <a:p>
            <a:pPr lvl="2"/>
            <a:r>
              <a:rPr lang="en-US" kern="0" dirty="0"/>
              <a:t>Pandemic online burn-out inhibits desire for online electives </a:t>
            </a:r>
          </a:p>
          <a:p>
            <a:pPr lvl="1"/>
            <a:r>
              <a:rPr lang="en-US" sz="2000" b="1" kern="0" dirty="0"/>
              <a:t>Despite Effort: Stress expands   Large class performance spread</a:t>
            </a:r>
            <a:r>
              <a:rPr lang="en-US" sz="2200" b="1" kern="0" dirty="0"/>
              <a:t> </a:t>
            </a:r>
          </a:p>
          <a:p>
            <a:pPr lvl="2"/>
            <a:r>
              <a:rPr lang="en-US" kern="0" dirty="0"/>
              <a:t>Top students do well online, but bottom ~1/3 performance drops strongly </a:t>
            </a:r>
          </a:p>
          <a:p>
            <a:pPr lvl="2"/>
            <a:r>
              <a:rPr lang="en-US" kern="0" dirty="0"/>
              <a:t>Hard to juggle longer intense online format with other tasks  </a:t>
            </a:r>
          </a:p>
          <a:p>
            <a:pPr lvl="1"/>
            <a:r>
              <a:rPr lang="en-US" sz="2000" b="1" kern="0" dirty="0"/>
              <a:t>Winter 2022 now online as pandemic persists </a:t>
            </a:r>
          </a:p>
          <a:p>
            <a:pPr lvl="2"/>
            <a:r>
              <a:rPr lang="en-US" kern="0" dirty="0"/>
              <a:t>Can pull off Summer 2022 online but likely not sustainable beyond </a:t>
            </a:r>
          </a:p>
        </p:txBody>
      </p:sp>
    </p:spTree>
    <p:extLst>
      <p:ext uri="{BB962C8B-B14F-4D97-AF65-F5344CB8AC3E}">
        <p14:creationId xmlns:p14="http://schemas.microsoft.com/office/powerpoint/2010/main" val="2948691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Online opens additional challenges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80010" y="1205476"/>
            <a:ext cx="9574166" cy="96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9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800" b="1" kern="0" dirty="0">
                <a:solidFill>
                  <a:schemeClr val="tx1"/>
                </a:solidFill>
              </a:rPr>
              <a:t>USPAS well known for fostering technical relationships in in-person sessions: continue online</a:t>
            </a:r>
            <a:endParaRPr lang="en-US" sz="2800" b="1" kern="0" dirty="0"/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000" kern="0" dirty="0">
                <a:solidFill>
                  <a:schemeClr val="tx1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2600" kern="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96315" y="5437494"/>
            <a:ext cx="9324875" cy="17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9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r>
              <a:rPr lang="en-US" sz="2400" b="1" kern="0" dirty="0"/>
              <a:t>Meet online with fellow students, instructors, TAs to discuss lectures, </a:t>
            </a:r>
            <a:r>
              <a:rPr lang="en-US" sz="2400" b="1" kern="0" dirty="0" err="1"/>
              <a:t>homeworks</a:t>
            </a:r>
            <a:r>
              <a:rPr lang="en-US" sz="2400" b="1" kern="0" dirty="0"/>
              <a:t>, </a:t>
            </a:r>
            <a:r>
              <a:rPr lang="en-US" sz="2400" b="1" kern="0" dirty="0" err="1"/>
              <a:t>etc</a:t>
            </a:r>
            <a:endParaRPr lang="en-US" sz="2400" b="1" kern="0" dirty="0"/>
          </a:p>
          <a:p>
            <a:pPr lvl="1">
              <a:spcBef>
                <a:spcPts val="0"/>
              </a:spcBef>
            </a:pPr>
            <a:r>
              <a:rPr lang="en-US" sz="2400" b="1" kern="0" dirty="0"/>
              <a:t>Teaching teams enhanced and adapted for online</a:t>
            </a:r>
          </a:p>
          <a:p>
            <a:pPr lvl="1">
              <a:spcBef>
                <a:spcPts val="0"/>
              </a:spcBef>
            </a:pPr>
            <a:r>
              <a:rPr lang="en-US" sz="2400" b="1" kern="0" dirty="0">
                <a:solidFill>
                  <a:srgbClr val="C00000"/>
                </a:solidFill>
              </a:rPr>
              <a:t>Full-term in 4 weeks is still intensive!  Simultaneous involvement in other activities problematic  </a:t>
            </a:r>
          </a:p>
          <a:p>
            <a:pPr lvl="1">
              <a:spcBef>
                <a:spcPts val="0"/>
              </a:spcBef>
            </a:pPr>
            <a:endParaRPr lang="en-US" sz="2400" b="1" kern="0" dirty="0"/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r>
              <a:rPr lang="en-US" sz="2000" kern="0" dirty="0">
                <a:solidFill>
                  <a:schemeClr val="tx1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Font typeface="Wingdings" pitchFamily="2" charset="2"/>
              <a:buNone/>
            </a:pPr>
            <a:endParaRPr lang="en-US" sz="2600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360" t="-5653" r="12761" b="8150"/>
          <a:stretch/>
        </p:blipFill>
        <p:spPr>
          <a:xfrm>
            <a:off x="164416" y="2004420"/>
            <a:ext cx="3869292" cy="32513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0645"/>
          <a:stretch/>
        </p:blipFill>
        <p:spPr>
          <a:xfrm>
            <a:off x="4249340" y="2176510"/>
            <a:ext cx="5351860" cy="30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30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009" y="1138241"/>
            <a:ext cx="9521191" cy="3019422"/>
          </a:xfrm>
        </p:spPr>
        <p:txBody>
          <a:bodyPr/>
          <a:lstStyle/>
          <a:p>
            <a:pPr marL="0" indent="0">
              <a:buNone/>
            </a:pPr>
            <a:endParaRPr lang="en-US" sz="1000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USPAS Overview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C00000"/>
                </a:solidFill>
              </a:rPr>
              <a:t>2022 Sessions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Conclusions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204" t="7991" r="12590" b="3078"/>
          <a:stretch/>
        </p:blipFill>
        <p:spPr>
          <a:xfrm>
            <a:off x="72537" y="4109135"/>
            <a:ext cx="3270740" cy="2386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-1" b="4466"/>
          <a:stretch/>
        </p:blipFill>
        <p:spPr>
          <a:xfrm>
            <a:off x="6300792" y="4154941"/>
            <a:ext cx="3157538" cy="2317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1" t="17391" r="1636" b="1532"/>
          <a:stretch/>
        </p:blipFill>
        <p:spPr>
          <a:xfrm>
            <a:off x="3471869" y="4150306"/>
            <a:ext cx="2714625" cy="2311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13184" r="4613" b="3813"/>
          <a:stretch/>
        </p:blipFill>
        <p:spPr>
          <a:xfrm>
            <a:off x="5010462" y="1357768"/>
            <a:ext cx="4447868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0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75681"/>
            <a:ext cx="9441180" cy="968784"/>
          </a:xfrm>
        </p:spPr>
        <p:txBody>
          <a:bodyPr/>
          <a:lstStyle/>
          <a:p>
            <a:r>
              <a:rPr lang="en-US" dirty="0"/>
              <a:t>Online Winter 2022 Courses</a:t>
            </a:r>
            <a:br>
              <a:rPr lang="en-US" dirty="0"/>
            </a:br>
            <a:r>
              <a:rPr lang="en-US" dirty="0"/>
              <a:t>Jan 24 – Feb 18: Reg open till Oct 20, 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888FC917-2F4D-45AC-AA7A-EF80FFB23A8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009" y="1178605"/>
            <a:ext cx="6035405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chemeClr val="accent4">
                    <a:lumMod val="50000"/>
                  </a:schemeClr>
                </a:solidFill>
              </a:rPr>
              <a:t>Full Courses </a:t>
            </a:r>
            <a:r>
              <a:rPr lang="en-US" sz="1600" dirty="0"/>
              <a:t>(4-Weeks: Jan 24 – Feb 18)</a:t>
            </a:r>
          </a:p>
          <a:p>
            <a:endParaRPr lang="en-US" sz="500" b="1" i="1" dirty="0"/>
          </a:p>
          <a:p>
            <a:r>
              <a:rPr lang="en-US" sz="1600" b="1" i="1" dirty="0"/>
              <a:t>Fundamentals</a:t>
            </a:r>
            <a:r>
              <a:rPr lang="en-US" sz="1600" dirty="0"/>
              <a:t> (undergraduate level)</a:t>
            </a:r>
            <a:endParaRPr lang="en-US" sz="1600" b="1" dirty="0"/>
          </a:p>
          <a:p>
            <a:pPr lvl="1"/>
            <a:r>
              <a:rPr lang="en-US" sz="1600" dirty="0"/>
              <a:t>Prebys (UC Davis) + Lab Team (ORNL, FNAL, UMD, MSU) </a:t>
            </a:r>
          </a:p>
          <a:p>
            <a:endParaRPr lang="en-US" sz="500" b="1" i="1" dirty="0"/>
          </a:p>
          <a:p>
            <a:r>
              <a:rPr lang="en-US" sz="1600" b="1" i="1" dirty="0"/>
              <a:t>Accelerator Physics </a:t>
            </a:r>
            <a:endParaRPr lang="en-US" sz="1600" b="1" dirty="0"/>
          </a:p>
          <a:p>
            <a:pPr lvl="1"/>
            <a:r>
              <a:rPr lang="en-US" sz="1600" dirty="0" err="1"/>
              <a:t>Bogacz</a:t>
            </a:r>
            <a:r>
              <a:rPr lang="en-US" sz="1600" dirty="0"/>
              <a:t> &amp; </a:t>
            </a:r>
            <a:r>
              <a:rPr lang="en-US" sz="1600" dirty="0" err="1"/>
              <a:t>Krafft</a:t>
            </a:r>
            <a:r>
              <a:rPr lang="en-US" sz="1600" dirty="0"/>
              <a:t> (</a:t>
            </a:r>
            <a:r>
              <a:rPr lang="en-US" sz="1600" dirty="0" err="1"/>
              <a:t>Jlab</a:t>
            </a:r>
            <a:r>
              <a:rPr lang="en-US" sz="1600" dirty="0"/>
              <a:t>/ODU)</a:t>
            </a:r>
          </a:p>
          <a:p>
            <a:pPr lvl="1"/>
            <a:endParaRPr lang="en-US" sz="500" dirty="0"/>
          </a:p>
          <a:p>
            <a:r>
              <a:rPr lang="en-US" sz="1600" b="1" u="sng" dirty="0">
                <a:solidFill>
                  <a:schemeClr val="accent4">
                    <a:lumMod val="50000"/>
                  </a:schemeClr>
                </a:solidFill>
              </a:rPr>
              <a:t>Half-Courses </a:t>
            </a:r>
            <a:r>
              <a:rPr lang="en-US" sz="1600" dirty="0"/>
              <a:t>(1</a:t>
            </a:r>
            <a:r>
              <a:rPr lang="en-US" sz="1600" baseline="30000" dirty="0"/>
              <a:t>st</a:t>
            </a:r>
            <a:r>
              <a:rPr lang="en-US" sz="1600" dirty="0"/>
              <a:t> 2 Weeks: Jan 24 – Feb 4) </a:t>
            </a:r>
          </a:p>
          <a:p>
            <a:r>
              <a:rPr lang="en-US" sz="1600" b="1" i="1" dirty="0"/>
              <a:t>EPICS Control Systems</a:t>
            </a:r>
            <a:endParaRPr lang="en-US" sz="1600" b="1" dirty="0"/>
          </a:p>
          <a:p>
            <a:pPr lvl="1"/>
            <a:r>
              <a:rPr lang="en-US" sz="1600" dirty="0" err="1"/>
              <a:t>Kasmir</a:t>
            </a:r>
            <a:r>
              <a:rPr lang="en-US" sz="1600" dirty="0"/>
              <a:t> (ORNL) + Team </a:t>
            </a:r>
          </a:p>
          <a:p>
            <a:endParaRPr lang="en-US" sz="500" b="1" i="1" dirty="0"/>
          </a:p>
          <a:p>
            <a:r>
              <a:rPr lang="en-US" sz="1600" b="1" i="1" dirty="0"/>
              <a:t>Colliders for HEP and NP </a:t>
            </a:r>
            <a:endParaRPr lang="en-US" sz="1600" b="1" dirty="0"/>
          </a:p>
          <a:p>
            <a:pPr lvl="1"/>
            <a:r>
              <a:rPr lang="en-US" sz="1600" dirty="0" err="1"/>
              <a:t>Shiltsev</a:t>
            </a:r>
            <a:r>
              <a:rPr lang="en-US" sz="1600" dirty="0"/>
              <a:t>, Lebedev, </a:t>
            </a:r>
            <a:r>
              <a:rPr lang="en-US" sz="1600" dirty="0" err="1"/>
              <a:t>Mokhov</a:t>
            </a:r>
            <a:r>
              <a:rPr lang="en-US" sz="1600" dirty="0"/>
              <a:t> (FNAL) </a:t>
            </a:r>
          </a:p>
          <a:p>
            <a:endParaRPr lang="en-US" sz="500" b="1" i="1" dirty="0"/>
          </a:p>
          <a:p>
            <a:r>
              <a:rPr lang="en-US" sz="1600" b="1" i="1" dirty="0"/>
              <a:t>Accel Power Electronics</a:t>
            </a:r>
            <a:endParaRPr lang="en-US" sz="1600" b="1" dirty="0"/>
          </a:p>
          <a:p>
            <a:pPr lvl="1"/>
            <a:r>
              <a:rPr lang="en-US" sz="1600" dirty="0"/>
              <a:t> </a:t>
            </a:r>
            <a:r>
              <a:rPr lang="en-US" sz="1600" dirty="0" err="1"/>
              <a:t>Sebek</a:t>
            </a:r>
            <a:r>
              <a:rPr lang="en-US" sz="1600" dirty="0"/>
              <a:t> (SLAC), </a:t>
            </a:r>
            <a:r>
              <a:rPr lang="en-US" sz="1600" dirty="0" err="1"/>
              <a:t>Belomo</a:t>
            </a:r>
            <a:r>
              <a:rPr lang="en-US" sz="1600" dirty="0"/>
              <a:t> (Ret. SLAC)</a:t>
            </a:r>
          </a:p>
          <a:p>
            <a:endParaRPr lang="en-US" sz="500" b="1" i="1" dirty="0"/>
          </a:p>
          <a:p>
            <a:r>
              <a:rPr lang="en-US" sz="1600" b="1" i="1" dirty="0"/>
              <a:t>Optimization and Machine Learning for Accel</a:t>
            </a:r>
            <a:endParaRPr lang="en-US" sz="1600" b="1" dirty="0"/>
          </a:p>
          <a:p>
            <a:pPr lvl="1"/>
            <a:r>
              <a:rPr lang="en-US" sz="1600" dirty="0"/>
              <a:t>Lehe (LBNL) + Team of 5 (SLAC, U Chicago)</a:t>
            </a:r>
          </a:p>
          <a:p>
            <a:endParaRPr lang="en-US" sz="500" b="1" i="1" dirty="0"/>
          </a:p>
          <a:p>
            <a:r>
              <a:rPr lang="en-US" sz="1600" b="1" u="sng" dirty="0">
                <a:solidFill>
                  <a:schemeClr val="accent4">
                    <a:lumMod val="50000"/>
                  </a:schemeClr>
                </a:solidFill>
              </a:rPr>
              <a:t>Half-Course </a:t>
            </a:r>
            <a:r>
              <a:rPr lang="en-US" sz="1600" dirty="0"/>
              <a:t>(2</a:t>
            </a:r>
            <a:r>
              <a:rPr lang="en-US" sz="1600" baseline="30000" dirty="0"/>
              <a:t>nd</a:t>
            </a:r>
            <a:r>
              <a:rPr lang="en-US" sz="1600" dirty="0"/>
              <a:t>  2 Weeks: Feb 7 – Feb 18) </a:t>
            </a:r>
            <a:endParaRPr lang="en-US" sz="1600" i="1" dirty="0"/>
          </a:p>
          <a:p>
            <a:r>
              <a:rPr lang="en-US" sz="1600" b="1" i="1" dirty="0"/>
              <a:t>Beam Measurements &amp; Diagnostics </a:t>
            </a:r>
            <a:r>
              <a:rPr lang="en-US" sz="1600" b="1" dirty="0"/>
              <a:t>     </a:t>
            </a:r>
          </a:p>
          <a:p>
            <a:pPr lvl="1"/>
            <a:r>
              <a:rPr lang="en-US" sz="1600" dirty="0"/>
              <a:t>Wu &amp; Yan (Duke U), Hao (ORNL) </a:t>
            </a:r>
          </a:p>
          <a:p>
            <a:endParaRPr lang="en-US" sz="500" b="1" i="1" dirty="0"/>
          </a:p>
          <a:p>
            <a:r>
              <a:rPr lang="en-US" sz="1600" b="1" i="1" dirty="0"/>
              <a:t>Colliders Interaction Regions for HEP and NP </a:t>
            </a:r>
            <a:endParaRPr lang="en-US" sz="1600" b="1" dirty="0"/>
          </a:p>
          <a:p>
            <a:pPr lvl="1"/>
            <a:r>
              <a:rPr lang="en-US" sz="1600" dirty="0" err="1"/>
              <a:t>Mokhov</a:t>
            </a:r>
            <a:r>
              <a:rPr lang="en-US" sz="1600" dirty="0"/>
              <a:t> (FNAL), Sullivan (SLAC), </a:t>
            </a:r>
            <a:r>
              <a:rPr lang="en-US" sz="1600" dirty="0" err="1"/>
              <a:t>Furletova</a:t>
            </a:r>
            <a:r>
              <a:rPr lang="en-US" sz="1600" dirty="0"/>
              <a:t> (</a:t>
            </a:r>
            <a:r>
              <a:rPr lang="en-US" sz="1600" dirty="0" err="1"/>
              <a:t>JLab</a:t>
            </a:r>
            <a:r>
              <a:rPr lang="en-US" sz="1600" dirty="0"/>
              <a:t>)</a:t>
            </a:r>
          </a:p>
          <a:p>
            <a:endParaRPr lang="en-US" sz="500" b="1" i="1" dirty="0"/>
          </a:p>
          <a:p>
            <a:r>
              <a:rPr lang="en-US" sz="1600" b="1" i="1" dirty="0"/>
              <a:t>Pulse Power Engineering</a:t>
            </a:r>
            <a:endParaRPr lang="en-US" sz="1600" b="1" dirty="0"/>
          </a:p>
          <a:p>
            <a:pPr lvl="1"/>
            <a:r>
              <a:rPr lang="en-US" sz="1600" dirty="0"/>
              <a:t>Burkhardt &amp; </a:t>
            </a:r>
            <a:r>
              <a:rPr lang="en-US" sz="1600" dirty="0" err="1"/>
              <a:t>Beukers</a:t>
            </a:r>
            <a:r>
              <a:rPr lang="en-US" sz="1600" dirty="0"/>
              <a:t> (SLAC), Anderson &amp; Poppas (ORNL), Waldron (LBNL)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15414" y="1178605"/>
            <a:ext cx="3405776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Smaller, viable session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Expect ~110 Enroll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High Credit Fraction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Core: </a:t>
            </a:r>
            <a:r>
              <a:rPr lang="en-US" i="1" dirty="0"/>
              <a:t>Fundamentals</a:t>
            </a:r>
            <a:r>
              <a:rPr lang="en-US" dirty="0"/>
              <a:t> &amp; </a:t>
            </a:r>
            <a:r>
              <a:rPr lang="en-US" i="1" dirty="0"/>
              <a:t>Accelerator Physics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42E12-4E27-4E00-87D1-340121859700}"/>
              </a:ext>
            </a:extLst>
          </p:cNvPr>
          <p:cNvSpPr txBox="1"/>
          <p:nvPr/>
        </p:nvSpPr>
        <p:spPr>
          <a:xfrm>
            <a:off x="5845459" y="5397931"/>
            <a:ext cx="3675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" b="1" i="1" dirty="0"/>
          </a:p>
          <a:p>
            <a:r>
              <a:rPr lang="en-US" sz="1600" b="1" i="1" dirty="0"/>
              <a:t>MATLAB &amp; Python for Accel and Beam Physics </a:t>
            </a:r>
            <a:endParaRPr lang="en-US" sz="1600" b="1" dirty="0"/>
          </a:p>
          <a:p>
            <a:pPr lvl="1"/>
            <a:r>
              <a:rPr lang="en-US" sz="1600" dirty="0"/>
              <a:t>Greene (FNAL Emeritus),  Eldred &amp; Watts (Fermilab) </a:t>
            </a:r>
          </a:p>
          <a:p>
            <a:endParaRPr lang="en-US" sz="500" b="1" i="1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8562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681"/>
            <a:ext cx="9601200" cy="968784"/>
          </a:xfrm>
        </p:spPr>
        <p:txBody>
          <a:bodyPr/>
          <a:lstStyle/>
          <a:p>
            <a:r>
              <a:rPr lang="en-US" dirty="0"/>
              <a:t> Summer 2022 scheduled in-person Jun 13–24 Near BNL/SBU: </a:t>
            </a:r>
            <a:r>
              <a:rPr lang="en-US" sz="3000" dirty="0"/>
              <a:t>pending DOE travel approvals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888FC917-2F4D-45AC-AA7A-EF80FFB23A8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009" y="1178605"/>
            <a:ext cx="5167599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chemeClr val="accent4">
                    <a:lumMod val="50000"/>
                  </a:schemeClr>
                </a:solidFill>
              </a:rPr>
              <a:t>Full Courses </a:t>
            </a:r>
            <a:r>
              <a:rPr lang="en-US" sz="1600" dirty="0"/>
              <a:t>(2-Weeks: June 13 – 24)</a:t>
            </a:r>
          </a:p>
          <a:p>
            <a:endParaRPr lang="en-US" sz="500" b="1" i="1" dirty="0"/>
          </a:p>
          <a:p>
            <a:endParaRPr lang="en-US" sz="1200" b="1" i="1" dirty="0"/>
          </a:p>
          <a:p>
            <a:r>
              <a:rPr lang="en-US" sz="1600" b="1" i="1" dirty="0"/>
              <a:t>Fundamentals</a:t>
            </a:r>
            <a:r>
              <a:rPr lang="en-US" sz="1600" dirty="0"/>
              <a:t> (undergraduate level)</a:t>
            </a:r>
            <a:endParaRPr lang="en-US" sz="1600" b="1" dirty="0"/>
          </a:p>
          <a:p>
            <a:pPr lvl="1"/>
            <a:r>
              <a:rPr lang="en-US" sz="1600" dirty="0"/>
              <a:t>IIT + NIU Team  </a:t>
            </a:r>
          </a:p>
          <a:p>
            <a:endParaRPr lang="en-US" sz="500" b="1" i="1" dirty="0"/>
          </a:p>
          <a:p>
            <a:r>
              <a:rPr lang="en-US" sz="1600" b="1" i="1" dirty="0"/>
              <a:t>Accelerator Physics </a:t>
            </a:r>
            <a:endParaRPr lang="en-US" sz="1600" b="1" dirty="0"/>
          </a:p>
          <a:p>
            <a:pPr lvl="1"/>
            <a:r>
              <a:rPr lang="en-US" sz="1600" dirty="0"/>
              <a:t>MSU + LBNL + BNL Team  </a:t>
            </a:r>
          </a:p>
          <a:p>
            <a:endParaRPr lang="en-US" sz="500" b="1" i="1" dirty="0"/>
          </a:p>
          <a:p>
            <a:r>
              <a:rPr lang="en-US" sz="1600" b="1" i="1" dirty="0"/>
              <a:t>RF Superconductivity </a:t>
            </a:r>
            <a:endParaRPr lang="en-US" sz="1600" b="1" dirty="0"/>
          </a:p>
          <a:p>
            <a:pPr lvl="1"/>
            <a:r>
              <a:rPr lang="en-US" sz="1600" dirty="0"/>
              <a:t>FNAL Team  </a:t>
            </a:r>
          </a:p>
          <a:p>
            <a:endParaRPr lang="en-US" sz="500" b="1" i="1" dirty="0"/>
          </a:p>
          <a:p>
            <a:r>
              <a:rPr lang="en-US" sz="1600" b="1" i="1" dirty="0"/>
              <a:t>Microwave Measurements</a:t>
            </a:r>
            <a:endParaRPr lang="en-US" sz="1600" b="1" dirty="0"/>
          </a:p>
          <a:p>
            <a:pPr lvl="1"/>
            <a:r>
              <a:rPr lang="en-US" sz="1600" dirty="0"/>
              <a:t>LBNL Team </a:t>
            </a:r>
            <a:r>
              <a:rPr lang="en-US" sz="1600" dirty="0" err="1"/>
              <a:t>Team</a:t>
            </a:r>
            <a:r>
              <a:rPr lang="en-US" sz="1600" dirty="0"/>
              <a:t>  </a:t>
            </a:r>
          </a:p>
          <a:p>
            <a:endParaRPr lang="en-US" sz="500" b="1" i="1" dirty="0"/>
          </a:p>
          <a:p>
            <a:r>
              <a:rPr lang="en-US" sz="1600" b="1" i="1" dirty="0"/>
              <a:t>Synchrotron Radiation &amp; FELs </a:t>
            </a:r>
            <a:endParaRPr lang="en-US" sz="1600" b="1" dirty="0"/>
          </a:p>
          <a:p>
            <a:pPr lvl="1"/>
            <a:r>
              <a:rPr lang="en-US" sz="1600" dirty="0"/>
              <a:t>ANL + SLAC Team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500" dirty="0"/>
          </a:p>
          <a:p>
            <a:r>
              <a:rPr lang="en-US" sz="1600" b="1" u="sng" dirty="0">
                <a:solidFill>
                  <a:schemeClr val="accent4">
                    <a:lumMod val="50000"/>
                  </a:schemeClr>
                </a:solidFill>
              </a:rPr>
              <a:t>Half-Courses </a:t>
            </a:r>
            <a:r>
              <a:rPr lang="en-US" sz="1600" dirty="0"/>
              <a:t>(1Week: June 13 – 17) </a:t>
            </a:r>
          </a:p>
          <a:p>
            <a:endParaRPr lang="en-US" sz="1600" b="1" i="1" dirty="0"/>
          </a:p>
          <a:p>
            <a:r>
              <a:rPr lang="en-US" sz="1600" b="1" i="1" dirty="0"/>
              <a:t>Laser Physics &amp; Applications for Accel </a:t>
            </a:r>
            <a:endParaRPr lang="en-US" sz="1600" b="1" dirty="0"/>
          </a:p>
          <a:p>
            <a:pPr lvl="1"/>
            <a:r>
              <a:rPr lang="en-US" sz="1600" dirty="0" err="1"/>
              <a:t>JLab</a:t>
            </a:r>
            <a:r>
              <a:rPr lang="en-US" sz="1600" dirty="0"/>
              <a:t> + SLAC + BNL Team</a:t>
            </a:r>
          </a:p>
          <a:p>
            <a:endParaRPr lang="en-US" sz="500" b="1" i="1" dirty="0"/>
          </a:p>
          <a:p>
            <a:r>
              <a:rPr lang="en-US" sz="1600" b="1" i="1" dirty="0"/>
              <a:t>Mechanical Alignment </a:t>
            </a:r>
            <a:endParaRPr lang="en-US" sz="1600" b="1" dirty="0"/>
          </a:p>
          <a:p>
            <a:pPr lvl="1"/>
            <a:r>
              <a:rPr lang="en-US" sz="1600" dirty="0"/>
              <a:t>SLAC Team </a:t>
            </a:r>
          </a:p>
          <a:p>
            <a:endParaRPr lang="en-US" sz="500" b="1" i="1" dirty="0"/>
          </a:p>
          <a:p>
            <a:r>
              <a:rPr lang="en-US" sz="1600" b="1" i="1" dirty="0"/>
              <a:t>TBA Slot </a:t>
            </a:r>
            <a:endParaRPr lang="en-US" sz="500" b="1" i="1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ABB39-BAA5-4088-8A3D-C4A0B20D866A}"/>
              </a:ext>
            </a:extLst>
          </p:cNvPr>
          <p:cNvSpPr txBox="1"/>
          <p:nvPr/>
        </p:nvSpPr>
        <p:spPr>
          <a:xfrm>
            <a:off x="4440555" y="5006856"/>
            <a:ext cx="516759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chemeClr val="accent4">
                    <a:lumMod val="50000"/>
                  </a:schemeClr>
                </a:solidFill>
              </a:rPr>
              <a:t>Half-Courses </a:t>
            </a:r>
            <a:r>
              <a:rPr lang="en-US" sz="1600" dirty="0"/>
              <a:t>(1Week: June 20 – 24) </a:t>
            </a:r>
          </a:p>
          <a:p>
            <a:endParaRPr lang="en-US" sz="1600" b="1" i="1" dirty="0"/>
          </a:p>
          <a:p>
            <a:r>
              <a:rPr lang="en-US" sz="1600" b="1" i="1" dirty="0"/>
              <a:t>Laser-Plasma Accel </a:t>
            </a:r>
            <a:endParaRPr lang="en-US" sz="1600" b="1" dirty="0"/>
          </a:p>
          <a:p>
            <a:pPr lvl="1"/>
            <a:r>
              <a:rPr lang="en-US" sz="1600" dirty="0"/>
              <a:t>UCLA + U Michigan + SBU Team</a:t>
            </a:r>
          </a:p>
          <a:p>
            <a:endParaRPr lang="en-US" sz="500" b="1" i="1" dirty="0"/>
          </a:p>
          <a:p>
            <a:r>
              <a:rPr lang="en-US" sz="1600" b="1" i="1" dirty="0"/>
              <a:t>Mechanical Vibrations</a:t>
            </a:r>
            <a:endParaRPr lang="en-US" sz="1600" b="1" dirty="0"/>
          </a:p>
          <a:p>
            <a:pPr lvl="1"/>
            <a:r>
              <a:rPr lang="en-US" sz="1600" dirty="0"/>
              <a:t>FNAL Team</a:t>
            </a:r>
          </a:p>
          <a:p>
            <a:endParaRPr lang="en-US" sz="500" b="1" i="1" dirty="0"/>
          </a:p>
          <a:p>
            <a:r>
              <a:rPr lang="en-US" sz="1600" b="1" i="1" dirty="0"/>
              <a:t>TBA Slot </a:t>
            </a:r>
            <a:endParaRPr lang="en-US" sz="5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EE3A3-1C2A-42D7-9F26-F438EEA82AC9}"/>
              </a:ext>
            </a:extLst>
          </p:cNvPr>
          <p:cNvSpPr txBox="1"/>
          <p:nvPr/>
        </p:nvSpPr>
        <p:spPr>
          <a:xfrm>
            <a:off x="5925470" y="1094382"/>
            <a:ext cx="3675730" cy="3477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Vaccinations required for </a:t>
            </a:r>
            <a:r>
              <a:rPr lang="en-US" sz="2000" b="1" dirty="0" err="1"/>
              <a:t>for</a:t>
            </a:r>
            <a:r>
              <a:rPr lang="en-US" sz="2000" b="1" dirty="0"/>
              <a:t> all students &amp; instructors to participate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Lab courses restart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Some format changes for pandemic persist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Cloud Computing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Some instructors may record lecture streams by choice and post for online resource</a:t>
            </a:r>
          </a:p>
        </p:txBody>
      </p:sp>
    </p:spTree>
    <p:extLst>
      <p:ext uri="{BB962C8B-B14F-4D97-AF65-F5344CB8AC3E}">
        <p14:creationId xmlns:p14="http://schemas.microsoft.com/office/powerpoint/2010/main" val="1659278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40" y="4440312"/>
            <a:ext cx="3010742" cy="2010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40" y="2431557"/>
            <a:ext cx="2999855" cy="1957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16967" r="9279"/>
          <a:stretch/>
        </p:blipFill>
        <p:spPr>
          <a:xfrm>
            <a:off x="3623281" y="4449635"/>
            <a:ext cx="2879814" cy="2015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18316" b="243"/>
          <a:stretch/>
        </p:blipFill>
        <p:spPr>
          <a:xfrm>
            <a:off x="33486" y="4458382"/>
            <a:ext cx="3542849" cy="2036441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80009" y="1138241"/>
            <a:ext cx="9521191" cy="3019422"/>
          </a:xfrm>
        </p:spPr>
        <p:txBody>
          <a:bodyPr/>
          <a:lstStyle/>
          <a:p>
            <a:pPr marL="0" indent="0">
              <a:buNone/>
            </a:pPr>
            <a:endParaRPr lang="en-US" sz="1000" dirty="0"/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USPAS Overview   </a:t>
            </a:r>
            <a:endParaRPr lang="en-US" sz="3200" b="1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Sessions in 2022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C00000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52581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82426"/>
            <a:ext cx="9441180" cy="955293"/>
          </a:xfrm>
        </p:spPr>
        <p:txBody>
          <a:bodyPr/>
          <a:lstStyle/>
          <a:p>
            <a:r>
              <a:rPr lang="en-US" dirty="0"/>
              <a:t>USPAS offerings for the Safety Community must return post pandemic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Lund, 2021 DOE ASW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ヒラギノ角ゴ Pro W3" charset="-128"/>
                <a:cs typeface="+mn-cs"/>
              </a:rPr>
              <a:t>, Slide </a:t>
            </a:r>
            <a:fld id="{888FC917-2F4D-45AC-AA7A-EF80FFB23A8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ヒラギノ角ゴ Pro W3" charset="-128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+mn-lt"/>
              <a:ea typeface="ヒラギノ角ゴ Pro W3" charset="-128"/>
              <a:cs typeface="+mn-cs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0" y="1075409"/>
            <a:ext cx="9353671" cy="6021130"/>
          </a:xfrm>
          <a:prstGeom prst="rect">
            <a:avLst/>
          </a:prstGeom>
        </p:spPr>
        <p:txBody>
          <a:bodyPr/>
          <a:lstStyle>
            <a:lvl1pPr marL="190483" indent="-190483" algn="l" defTabSz="849237" rtl="0" eaLnBrk="0" fontAlgn="base" hangingPunct="0">
              <a:lnSpc>
                <a:spcPct val="90000"/>
              </a:lnSpc>
              <a:spcBef>
                <a:spcPts val="1275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3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84141" indent="-160324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625419" indent="-169847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69869" indent="-141275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060356" indent="-190483" algn="l" defTabSz="849237" rtl="0" eaLnBrk="0" fontAlgn="base" hangingPunct="0">
              <a:lnSpc>
                <a:spcPct val="90000"/>
              </a:lnSpc>
              <a:spcBef>
                <a:spcPts val="212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5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0454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3633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6811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799986" indent="-159382" algn="l" defTabSz="853949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i="1" kern="0" dirty="0">
                <a:solidFill>
                  <a:srgbClr val="0070C0"/>
                </a:solidFill>
              </a:rPr>
              <a:t>Active</a:t>
            </a:r>
          </a:p>
          <a:p>
            <a:pPr>
              <a:spcBef>
                <a:spcPts val="0"/>
              </a:spcBef>
            </a:pPr>
            <a:r>
              <a:rPr lang="en-US" sz="2000" b="1" i="1" kern="0" dirty="0"/>
              <a:t>Fundamentals  </a:t>
            </a:r>
          </a:p>
          <a:p>
            <a:pPr lvl="2">
              <a:spcBef>
                <a:spcPts val="0"/>
              </a:spcBef>
            </a:pPr>
            <a:r>
              <a:rPr lang="en-US" kern="0" dirty="0"/>
              <a:t>Every session, various teams  </a:t>
            </a:r>
            <a:endParaRPr lang="en-US" sz="1800" b="1" i="1" kern="0" dirty="0"/>
          </a:p>
          <a:p>
            <a:pPr>
              <a:spcBef>
                <a:spcPts val="0"/>
              </a:spcBef>
            </a:pPr>
            <a:r>
              <a:rPr lang="en-US" sz="2000" b="1" i="1" kern="0" dirty="0"/>
              <a:t>Radiation Physics, Regulation, &amp; Management </a:t>
            </a:r>
          </a:p>
          <a:p>
            <a:pPr lvl="2">
              <a:spcBef>
                <a:spcPts val="0"/>
              </a:spcBef>
            </a:pPr>
            <a:r>
              <a:rPr lang="en-US" kern="0" dirty="0"/>
              <a:t>Cossairt &amp; </a:t>
            </a:r>
            <a:r>
              <a:rPr lang="en-US" kern="0" dirty="0" err="1"/>
              <a:t>Qinn</a:t>
            </a:r>
            <a:r>
              <a:rPr lang="en-US" kern="0" dirty="0"/>
              <a:t> (Fermilab) </a:t>
            </a:r>
          </a:p>
          <a:p>
            <a:pPr lvl="2">
              <a:spcBef>
                <a:spcPts val="0"/>
              </a:spcBef>
            </a:pPr>
            <a:r>
              <a:rPr lang="en-US" kern="0" dirty="0"/>
              <a:t>11 times,  last 2018S and overdue </a:t>
            </a:r>
          </a:p>
          <a:p>
            <a:pPr>
              <a:spcBef>
                <a:spcPts val="0"/>
              </a:spcBef>
            </a:pPr>
            <a:r>
              <a:rPr lang="en-US" sz="2000" b="1" i="1" kern="0" dirty="0"/>
              <a:t>Beam Loss and Machine Protection  </a:t>
            </a:r>
          </a:p>
          <a:p>
            <a:pPr lvl="2">
              <a:spcBef>
                <a:spcPts val="0"/>
              </a:spcBef>
            </a:pPr>
            <a:r>
              <a:rPr lang="en-US" kern="0" dirty="0"/>
              <a:t>Schmidt &amp; Wenninger (CERN), Curry (ORNL) + 3 Team </a:t>
            </a:r>
          </a:p>
          <a:p>
            <a:pPr lvl="2">
              <a:spcBef>
                <a:spcPts val="0"/>
              </a:spcBef>
            </a:pPr>
            <a:r>
              <a:rPr lang="en-US" kern="0" dirty="0"/>
              <a:t>2017W, pandemic delayed, likely 2023 </a:t>
            </a:r>
          </a:p>
          <a:p>
            <a:pPr>
              <a:spcBef>
                <a:spcPts val="0"/>
              </a:spcBef>
            </a:pPr>
            <a:r>
              <a:rPr lang="en-US" sz="2000" b="1" i="1" kern="0" dirty="0"/>
              <a:t>Effect of Radiation on Electronics &amp; Materials </a:t>
            </a:r>
          </a:p>
          <a:p>
            <a:pPr lvl="2">
              <a:spcBef>
                <a:spcPts val="0"/>
              </a:spcBef>
            </a:pPr>
            <a:r>
              <a:rPr lang="en-US" kern="0" dirty="0"/>
              <a:t>Koeth (UMD) &amp; </a:t>
            </a:r>
            <a:r>
              <a:rPr lang="en-US" kern="0" dirty="0" err="1"/>
              <a:t>Qinn</a:t>
            </a:r>
            <a:r>
              <a:rPr lang="en-US" kern="0" dirty="0"/>
              <a:t> (LANL) + Team  </a:t>
            </a:r>
          </a:p>
          <a:p>
            <a:pPr lvl="2">
              <a:spcBef>
                <a:spcPts val="0"/>
              </a:spcBef>
            </a:pPr>
            <a:r>
              <a:rPr lang="en-US" kern="0" dirty="0"/>
              <a:t>219W last, should resume post-pandemic </a:t>
            </a:r>
          </a:p>
          <a:p>
            <a:pPr>
              <a:spcBef>
                <a:spcPts val="0"/>
              </a:spcBef>
            </a:pPr>
            <a:r>
              <a:rPr lang="en-US" sz="2000" b="1" i="1" kern="0" dirty="0"/>
              <a:t>Strategic Management  &amp; Project Management </a:t>
            </a:r>
          </a:p>
          <a:p>
            <a:pPr lvl="2"/>
            <a:r>
              <a:rPr lang="en-US" kern="0" dirty="0"/>
              <a:t>Barletta (MIT) &amp; Robinson (Berkeley) + Team </a:t>
            </a:r>
          </a:p>
          <a:p>
            <a:pPr lvl="2"/>
            <a:r>
              <a:rPr lang="en-US" kern="0" dirty="0"/>
              <a:t>2021W during pandemic, roughly 2-3 year cycle continuing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kern="0" dirty="0">
                <a:solidFill>
                  <a:srgbClr val="0070C0"/>
                </a:solidFill>
              </a:rPr>
              <a:t>Post pandemic (2023+) Needs: </a:t>
            </a:r>
            <a:r>
              <a:rPr lang="en-US" sz="2000" kern="0" dirty="0">
                <a:solidFill>
                  <a:schemeClr val="tx1"/>
                </a:solidFill>
              </a:rPr>
              <a:t>2019 start discussions delayed due to pandemic</a:t>
            </a:r>
          </a:p>
          <a:p>
            <a:pPr>
              <a:spcBef>
                <a:spcPts val="600"/>
              </a:spcBef>
            </a:pPr>
            <a:r>
              <a:rPr lang="en-US" sz="2000" b="1" i="1" kern="0" dirty="0"/>
              <a:t>Personnel Safety    </a:t>
            </a:r>
          </a:p>
          <a:p>
            <a:pPr lvl="2"/>
            <a:r>
              <a:rPr lang="en-US" kern="0" dirty="0"/>
              <a:t>Mahoney &amp; Prior (ORNL) 6x </a:t>
            </a:r>
            <a:r>
              <a:rPr lang="en-US" i="1" kern="0" dirty="0"/>
              <a:t>System Safety &amp; Safety Systems</a:t>
            </a:r>
            <a:r>
              <a:rPr lang="en-US" kern="0" dirty="0"/>
              <a:t>, last 2014</a:t>
            </a:r>
          </a:p>
          <a:p>
            <a:pPr lvl="2"/>
            <a:r>
              <a:rPr lang="en-US" kern="0" dirty="0"/>
              <a:t>Barat </a:t>
            </a:r>
            <a:r>
              <a:rPr lang="en-US" kern="0" dirty="0" smtClean="0"/>
              <a:t>(LBNL) &amp; </a:t>
            </a:r>
            <a:r>
              <a:rPr lang="en-US" kern="0" dirty="0"/>
              <a:t>Bong </a:t>
            </a:r>
            <a:r>
              <a:rPr lang="en-US" kern="0" dirty="0" smtClean="0"/>
              <a:t>(ORNL) </a:t>
            </a:r>
            <a:r>
              <a:rPr lang="en-US" kern="0" dirty="0"/>
              <a:t>1x </a:t>
            </a:r>
            <a:r>
              <a:rPr lang="en-US" i="1" kern="0" dirty="0"/>
              <a:t>Controlling Risks, Safety Systems</a:t>
            </a:r>
            <a:r>
              <a:rPr lang="en-US" kern="0" dirty="0"/>
              <a:t>, 2012 </a:t>
            </a:r>
          </a:p>
          <a:p>
            <a:pPr marL="455572" lvl="2" indent="0">
              <a:buNone/>
            </a:pPr>
            <a:endParaRPr lang="en-US" sz="1000" kern="0" dirty="0"/>
          </a:p>
          <a:p>
            <a:pPr marL="455572" lvl="2" indent="0">
              <a:buNone/>
            </a:pPr>
            <a:r>
              <a:rPr lang="en-US" b="1" i="1" kern="0" dirty="0"/>
              <a:t>Need community input on directions and teaching talent targeting post-pandemic (2023+) restart to meet community needs </a:t>
            </a:r>
          </a:p>
          <a:p>
            <a:pPr lvl="2"/>
            <a:endParaRPr lang="en-US" kern="0" dirty="0"/>
          </a:p>
          <a:p>
            <a:pPr lvl="2"/>
            <a:endParaRPr lang="en-US" kern="0" dirty="0"/>
          </a:p>
          <a:p>
            <a:pPr lvl="2"/>
            <a:endParaRPr lang="en-US" kern="0" dirty="0"/>
          </a:p>
          <a:p>
            <a:pPr lvl="2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27215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79492"/>
            <a:ext cx="9441180" cy="968784"/>
          </a:xfrm>
        </p:spPr>
        <p:txBody>
          <a:bodyPr/>
          <a:lstStyle/>
          <a:p>
            <a:pPr algn="l"/>
            <a:r>
              <a:rPr lang="en-US" dirty="0"/>
              <a:t>USPAS provides accelerator training relevant to the accelerator community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010" y="1216298"/>
            <a:ext cx="9521190" cy="2642022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Expect high demand for USPAS classes post pandemic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Pandemic Adjusts </a:t>
            </a:r>
            <a:r>
              <a:rPr lang="en-US" sz="2400" dirty="0">
                <a:solidFill>
                  <a:schemeClr val="tx1"/>
                </a:solidFill>
              </a:rPr>
              <a:t>ongoing, but response being managed to bring long-term benefits to school: Online session(s) till summer 2022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Safety Community Relevant</a:t>
            </a:r>
            <a:r>
              <a:rPr lang="en-US" sz="2400" dirty="0">
                <a:solidFill>
                  <a:schemeClr val="tx1"/>
                </a:solidFill>
              </a:rPr>
              <a:t>: both in </a:t>
            </a:r>
            <a:r>
              <a:rPr lang="en-US" sz="2400" b="1" dirty="0">
                <a:solidFill>
                  <a:schemeClr val="tx1"/>
                </a:solidFill>
              </a:rPr>
              <a:t>core accelerator topics </a:t>
            </a:r>
            <a:r>
              <a:rPr lang="en-US" sz="2400" dirty="0">
                <a:solidFill>
                  <a:schemeClr val="tx1"/>
                </a:solidFill>
              </a:rPr>
              <a:t>&amp; </a:t>
            </a:r>
            <a:r>
              <a:rPr lang="en-US" sz="2400" b="1" dirty="0">
                <a:solidFill>
                  <a:schemeClr val="tx1"/>
                </a:solidFill>
              </a:rPr>
              <a:t>focus topics</a:t>
            </a:r>
          </a:p>
          <a:p>
            <a:pPr lvl="1"/>
            <a:r>
              <a:rPr lang="en-US" sz="2200" b="1" dirty="0"/>
              <a:t>Community input needed on new courses and teaching talent </a:t>
            </a:r>
            <a:r>
              <a:rPr lang="en-US" sz="2200" dirty="0"/>
              <a:t>targeting post pandemic (2023+) 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8" name="Picture 7" descr="P1012392-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8910" y="4245297"/>
            <a:ext cx="2959907" cy="1854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00" y="4245297"/>
            <a:ext cx="2881423" cy="1922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94" y="4245298"/>
            <a:ext cx="2614850" cy="18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37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74273"/>
            <a:ext cx="9441180" cy="97922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Thank You!</a:t>
            </a:r>
            <a:br>
              <a:rPr lang="en-US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Help us make USPAS better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pic>
        <p:nvPicPr>
          <p:cNvPr id="7" name="Picture 3" descr="Untitled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6" y="1240699"/>
            <a:ext cx="71628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9942" y="5860048"/>
            <a:ext cx="896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become the future leaders of our field</a:t>
            </a:r>
          </a:p>
        </p:txBody>
      </p:sp>
    </p:spTree>
    <p:extLst>
      <p:ext uri="{BB962C8B-B14F-4D97-AF65-F5344CB8AC3E}">
        <p14:creationId xmlns:p14="http://schemas.microsoft.com/office/powerpoint/2010/main" val="1691857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B0E8059-2E48-41BD-B43B-629CDAEB0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010" y="65229"/>
            <a:ext cx="9441180" cy="9896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ＭＳ Ｐゴシック" charset="0"/>
              </a:rPr>
              <a:t>Training the accelerator workforce is critical to USA technical leadership</a:t>
            </a:r>
            <a:endParaRPr lang="en-US" sz="2400" dirty="0"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64454D5-FA25-4A91-B5E8-DDF28E713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2085" y="5991266"/>
            <a:ext cx="67265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BD143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The USA must have an outstanding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BD143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accelerator workforce development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068638"/>
            <a:ext cx="9601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Accelerator Workforce ~ 2,500 +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DOE Labs have older workforce demographics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1" dirty="0"/>
              <a:t>Train ~ 5-10% workforce/year just to maintain level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664872"/>
            <a:ext cx="9444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Accelerators challenging to Design, Build &amp; Operate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Efficient, and cost-effective operation and extension key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Need workforce of world leading scientists &amp; engineers with specialized training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438" t="20023" r="13399" b="11109"/>
          <a:stretch/>
        </p:blipFill>
        <p:spPr>
          <a:xfrm>
            <a:off x="80010" y="2508825"/>
            <a:ext cx="4477921" cy="2020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242" y="2506121"/>
            <a:ext cx="1931689" cy="1122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32687" y="2170748"/>
            <a:ext cx="158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FRIB @ MSU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435" y="2506121"/>
            <a:ext cx="4163280" cy="20233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13394" y="2177725"/>
            <a:ext cx="158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EIC @ BNL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33" y="4026859"/>
            <a:ext cx="1376333" cy="7191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605" y="2306374"/>
            <a:ext cx="1596762" cy="9601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5475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" y="154925"/>
            <a:ext cx="9441180" cy="914603"/>
          </a:xfrm>
        </p:spPr>
        <p:txBody>
          <a:bodyPr/>
          <a:lstStyle/>
          <a:p>
            <a:r>
              <a:rPr lang="en-US" dirty="0"/>
              <a:t>Workforce Data, 2019 Cal Year </a:t>
            </a:r>
            <a:br>
              <a:rPr lang="en-US" dirty="0"/>
            </a:br>
            <a:r>
              <a:rPr lang="en-US" sz="3000" b="0" dirty="0"/>
              <a:t>shows strong hiring desire in USPAS collaboration labs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Lund, 2021 DOE ASW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ヒラギノ角ゴ Pro W3" charset="-128"/>
                <a:cs typeface="+mn-cs"/>
              </a:rPr>
              <a:t>, Slide </a:t>
            </a:r>
            <a:fld id="{35AD4620-7552-4207-8973-898801ED212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64308"/>
                </a:solidFill>
                <a:effectLst/>
                <a:uLnTx/>
                <a:uFillTx/>
                <a:latin typeface="+mn-lt"/>
                <a:ea typeface="ヒラギノ角ゴ Pro W3" charset="-128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64308"/>
              </a:solidFill>
              <a:effectLst/>
              <a:uLnTx/>
              <a:uFillTx/>
              <a:latin typeface="+mn-lt"/>
              <a:ea typeface="ヒラギノ角ゴ Pro W3" charset="-128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213874"/>
              </p:ext>
            </p:extLst>
          </p:nvPr>
        </p:nvGraphicFramePr>
        <p:xfrm>
          <a:off x="42085" y="1149962"/>
          <a:ext cx="9470294" cy="598356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760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42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11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92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48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17120">
                <a:tc>
                  <a:txBody>
                    <a:bodyPr/>
                    <a:lstStyle/>
                    <a:p>
                      <a:r>
                        <a:rPr lang="en-US" sz="1700" b="1" i="0" dirty="0">
                          <a:solidFill>
                            <a:srgbClr val="002060"/>
                          </a:solidFill>
                        </a:rPr>
                        <a:t>DOE</a:t>
                      </a:r>
                      <a:r>
                        <a:rPr lang="en-US" sz="1700" b="1" i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700" b="1" i="0" dirty="0">
                          <a:solidFill>
                            <a:srgbClr val="002060"/>
                          </a:solidFill>
                        </a:rPr>
                        <a:t>Need</a:t>
                      </a:r>
                      <a:r>
                        <a:rPr lang="en-US" sz="1700" b="1" i="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1700" b="1" i="0" dirty="0">
                          <a:solidFill>
                            <a:srgbClr val="002060"/>
                          </a:solidFill>
                        </a:rPr>
                        <a:t>Area</a:t>
                      </a:r>
                    </a:p>
                    <a:p>
                      <a:r>
                        <a:rPr lang="en-US" sz="1700" b="1" i="0" dirty="0"/>
                        <a:t>Topic</a:t>
                      </a:r>
                      <a:r>
                        <a:rPr lang="en-US" sz="1700" b="1" i="0" baseline="0" dirty="0"/>
                        <a:t> </a:t>
                      </a:r>
                      <a:endParaRPr lang="en-US" sz="1700" b="1" i="0" dirty="0"/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ANL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BNL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Cornell/</a:t>
                      </a:r>
                    </a:p>
                    <a:p>
                      <a:pPr algn="r"/>
                      <a:r>
                        <a:rPr lang="en-US" sz="1500" dirty="0"/>
                        <a:t>CBB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Fermi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FRIB/</a:t>
                      </a:r>
                    </a:p>
                    <a:p>
                      <a:pPr algn="r"/>
                      <a:r>
                        <a:rPr lang="en-US" sz="1500" dirty="0"/>
                        <a:t>NSCL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JLAB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LANL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LBNL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ORNL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SLAC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endParaRPr lang="en-US" sz="1500" b="1" dirty="0"/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548">
                <a:tc>
                  <a:txBody>
                    <a:bodyPr/>
                    <a:lstStyle/>
                    <a:p>
                      <a:r>
                        <a:rPr lang="en-US" sz="1700" b="1" i="0" dirty="0" err="1"/>
                        <a:t>Accel</a:t>
                      </a:r>
                      <a:r>
                        <a:rPr lang="en-US" sz="1700" b="1" i="0" baseline="0" dirty="0"/>
                        <a:t> </a:t>
                      </a:r>
                      <a:r>
                        <a:rPr lang="en-US" sz="1700" b="1" i="0" baseline="0" dirty="0" err="1"/>
                        <a:t>Phys</a:t>
                      </a:r>
                      <a:r>
                        <a:rPr lang="en-US" sz="1700" b="1" i="0" baseline="0" dirty="0"/>
                        <a:t>   </a:t>
                      </a:r>
                      <a:r>
                        <a:rPr lang="en-US" sz="1700" b="1" i="0" baseline="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700" b="1" i="0" dirty="0">
                        <a:solidFill>
                          <a:srgbClr val="002060"/>
                        </a:solidFill>
                      </a:endParaRP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4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5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6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6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15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8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57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548">
                <a:tc>
                  <a:txBody>
                    <a:bodyPr/>
                    <a:lstStyle/>
                    <a:p>
                      <a:r>
                        <a:rPr lang="en-US" sz="1700" b="1" i="0" dirty="0"/>
                        <a:t>Operations   </a:t>
                      </a:r>
                      <a:r>
                        <a:rPr lang="en-US" sz="1700" b="1" i="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5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7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5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47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548">
                <a:tc>
                  <a:txBody>
                    <a:bodyPr/>
                    <a:lstStyle/>
                    <a:p>
                      <a:r>
                        <a:rPr lang="en-US" sz="1700" b="1" i="0" dirty="0"/>
                        <a:t>Diagnostics  </a:t>
                      </a:r>
                      <a:r>
                        <a:rPr lang="en-US" sz="1700" b="1" i="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11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582">
                <a:tc>
                  <a:txBody>
                    <a:bodyPr/>
                    <a:lstStyle/>
                    <a:p>
                      <a:r>
                        <a:rPr lang="en-US" sz="1700" b="1" i="0" dirty="0"/>
                        <a:t>Software       </a:t>
                      </a:r>
                      <a:r>
                        <a:rPr lang="en-US" sz="1700" b="1" i="0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US" sz="1700" b="1" i="0" baseline="0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r>
                        <a:rPr lang="en-US" sz="1700" b="1" i="0" baseline="0" dirty="0"/>
                        <a:t>Controls</a:t>
                      </a:r>
                      <a:endParaRPr lang="en-US" sz="1700" b="1" i="0" dirty="0"/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9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24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700">
                <a:tc>
                  <a:txBody>
                    <a:bodyPr/>
                    <a:lstStyle/>
                    <a:p>
                      <a:r>
                        <a:rPr lang="en-US" sz="1700" b="1" i="0" dirty="0"/>
                        <a:t>RF</a:t>
                      </a:r>
                      <a:r>
                        <a:rPr lang="en-US" sz="1700" b="1" i="0" baseline="0" dirty="0"/>
                        <a:t>                 </a:t>
                      </a:r>
                      <a:r>
                        <a:rPr lang="en-US" sz="1700" b="1" i="0" baseline="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US" sz="1700" b="1" i="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n-US" sz="1700" b="1" i="0" dirty="0" err="1"/>
                        <a:t>Eng</a:t>
                      </a:r>
                      <a:r>
                        <a:rPr lang="en-US" sz="1700" b="1" i="0" dirty="0"/>
                        <a:t>/</a:t>
                      </a:r>
                      <a:r>
                        <a:rPr lang="en-US" sz="1700" b="1" i="0" dirty="0" err="1"/>
                        <a:t>Phys</a:t>
                      </a:r>
                      <a:r>
                        <a:rPr lang="en-US" sz="1700" b="1" i="0" dirty="0"/>
                        <a:t> 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3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4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4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19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582">
                <a:tc>
                  <a:txBody>
                    <a:bodyPr/>
                    <a:lstStyle/>
                    <a:p>
                      <a:r>
                        <a:rPr lang="en-US" sz="1700" b="1" i="0" dirty="0"/>
                        <a:t>SRF               </a:t>
                      </a:r>
                      <a:r>
                        <a:rPr lang="en-US" sz="1700" b="1" i="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  <a:p>
                      <a:r>
                        <a:rPr lang="en-US" sz="1700" b="1" i="0" dirty="0" err="1"/>
                        <a:t>Eng</a:t>
                      </a:r>
                      <a:r>
                        <a:rPr lang="en-US" sz="1700" b="1" i="0" dirty="0"/>
                        <a:t>/</a:t>
                      </a:r>
                      <a:r>
                        <a:rPr lang="en-US" sz="1700" b="1" i="0" dirty="0" err="1"/>
                        <a:t>Phys</a:t>
                      </a:r>
                      <a:endParaRPr lang="en-US" sz="1700" b="1" i="0" dirty="0"/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7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5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16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600">
                <a:tc>
                  <a:txBody>
                    <a:bodyPr/>
                    <a:lstStyle/>
                    <a:p>
                      <a:r>
                        <a:rPr lang="en-US" sz="1700" b="1" i="0" dirty="0" err="1"/>
                        <a:t>Cryo</a:t>
                      </a:r>
                      <a:r>
                        <a:rPr lang="en-US" sz="1700" b="1" i="0" dirty="0"/>
                        <a:t> </a:t>
                      </a:r>
                      <a:r>
                        <a:rPr lang="en-US" sz="1700" b="1" i="0" dirty="0" err="1"/>
                        <a:t>Eng</a:t>
                      </a:r>
                      <a:r>
                        <a:rPr lang="en-US" sz="1700" b="1" i="0" dirty="0"/>
                        <a:t>       </a:t>
                      </a:r>
                      <a:r>
                        <a:rPr lang="en-US" sz="1700" b="1" i="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9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079">
                <a:tc>
                  <a:txBody>
                    <a:bodyPr/>
                    <a:lstStyle/>
                    <a:p>
                      <a:r>
                        <a:rPr lang="en-US" sz="1700" b="1" i="0" dirty="0"/>
                        <a:t>Manage          </a:t>
                      </a:r>
                      <a:r>
                        <a:rPr lang="en-US" sz="1700" b="1" i="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5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10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3079">
                <a:tc>
                  <a:txBody>
                    <a:bodyPr/>
                    <a:lstStyle/>
                    <a:p>
                      <a:r>
                        <a:rPr lang="en-US" sz="1700" b="1" i="0" dirty="0"/>
                        <a:t>Other      </a:t>
                      </a:r>
                      <a:r>
                        <a:rPr lang="en-US" sz="1700" b="1" i="0" dirty="0">
                          <a:solidFill>
                            <a:srgbClr val="002060"/>
                          </a:solidFill>
                        </a:rPr>
                        <a:t>Part 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10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sz="2000" dirty="0"/>
                        <a:t>3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2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6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dirty="0"/>
                        <a:t>7</a:t>
                      </a:r>
                    </a:p>
                  </a:txBody>
                  <a:tcPr marL="65636" marR="65636" marT="32818" marB="328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31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3079">
                <a:tc>
                  <a:txBody>
                    <a:bodyPr/>
                    <a:lstStyle/>
                    <a:p>
                      <a:endParaRPr lang="en-US" sz="1700" b="1" i="0" dirty="0"/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8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31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5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b="1" dirty="0"/>
                        <a:t>    28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12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15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29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38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16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/>
                        <a:t>42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900" b="1" dirty="0">
                          <a:solidFill>
                            <a:srgbClr val="C00000"/>
                          </a:solidFill>
                        </a:rPr>
                        <a:t>224</a:t>
                      </a:r>
                    </a:p>
                  </a:txBody>
                  <a:tcPr marL="65636" marR="65636" marT="32818" marB="32818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06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888FC917-2F4D-45AC-AA7A-EF80FFB23A8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B0E8059-2E48-41BD-B43B-629CDAEB0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58570"/>
            <a:ext cx="9601200" cy="518789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ＭＳ Ｐゴシック" charset="0"/>
              </a:rPr>
              <a:t>Core skills for the Accelerator Workforce</a:t>
            </a:r>
            <a:endParaRPr lang="en-US" sz="2400" dirty="0"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025774"/>
            <a:ext cx="960120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Physicists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Electromagnetism, Relativity, Hamiltonian Mechanics, Applied Math, Numerical Methods</a:t>
            </a:r>
          </a:p>
          <a:p>
            <a:endParaRPr lang="en-US" sz="1000" b="1" dirty="0"/>
          </a:p>
          <a:p>
            <a:r>
              <a:rPr lang="en-US" b="1" u="sng" dirty="0"/>
              <a:t>Electrical Engineers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Waveguides, Transmission Lines &amp; Antennas, Electronics, Signal Processing, Power Electrons, Pulse Power </a:t>
            </a:r>
          </a:p>
          <a:p>
            <a:endParaRPr lang="en-US" sz="1000" b="1" dirty="0"/>
          </a:p>
          <a:p>
            <a:r>
              <a:rPr lang="en-US" b="1" u="sng" dirty="0"/>
              <a:t>Mechanical Engineers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Structures, Alignment/Tolerances,  Heat &amp; Mass Transfer Thermodynamics, Fluids, Vacuum Technology </a:t>
            </a:r>
            <a:endParaRPr lang="en-US" b="1" dirty="0"/>
          </a:p>
          <a:p>
            <a:endParaRPr lang="en-US" sz="1000" b="1" dirty="0"/>
          </a:p>
          <a:p>
            <a:r>
              <a:rPr lang="en-US" b="1" u="sng" dirty="0"/>
              <a:t>Safety &amp;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Radiation, Personnel &amp; Machine Protection, Regulations, Project Management </a:t>
            </a:r>
            <a:endParaRPr lang="en-US" b="1" dirty="0"/>
          </a:p>
          <a:p>
            <a:endParaRPr lang="en-US" sz="1000" b="1" dirty="0"/>
          </a:p>
          <a:p>
            <a:r>
              <a:rPr lang="en-US" b="1" u="sng" dirty="0"/>
              <a:t>Operators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Undergrad &amp; grad-level Intro to Physics, Technology, Design, Accelerator Operations </a:t>
            </a:r>
          </a:p>
          <a:p>
            <a:endParaRPr lang="en-US" sz="1000" b="1" dirty="0"/>
          </a:p>
          <a:p>
            <a:r>
              <a:rPr lang="en-US" b="1" u="sng" dirty="0"/>
              <a:t>Technicians</a:t>
            </a:r>
            <a:r>
              <a:rPr lang="en-US" b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Basic Engineering &amp; Physics Concepts, Hands-on Training</a:t>
            </a:r>
          </a:p>
          <a:p>
            <a:pPr lvl="1"/>
            <a:endParaRPr lang="en-US" sz="500" dirty="0"/>
          </a:p>
          <a:p>
            <a:pPr lvl="1" algn="ctr"/>
            <a:endParaRPr lang="en-US" sz="500" dirty="0"/>
          </a:p>
          <a:p>
            <a:pPr lvl="1" algn="ctr"/>
            <a:endParaRPr lang="en-US" sz="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need specialized courses for effective training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16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49058"/>
          <a:stretch/>
        </p:blipFill>
        <p:spPr>
          <a:xfrm>
            <a:off x="32657" y="4968182"/>
            <a:ext cx="2170713" cy="18260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0E8059-2E48-41BD-B43B-629CDAEB0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0157"/>
            <a:ext cx="9601200" cy="9896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ＭＳ Ｐゴシック" charset="0"/>
              </a:rPr>
              <a:t>University programs are insufficient to train accelerator workforce in specialized needs</a:t>
            </a:r>
            <a:endParaRPr lang="en-US" sz="2400" dirty="0"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15790"/>
            <a:ext cx="96012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Only small number of university basic accelerator courses</a:t>
            </a:r>
            <a:endParaRPr lang="en-US" sz="500" b="1" dirty="0"/>
          </a:p>
          <a:p>
            <a:pPr marL="742950" lvl="1" indent="-28575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Typically only limited students every few years</a:t>
            </a:r>
            <a:r>
              <a:rPr lang="en-US" sz="2200" dirty="0"/>
              <a:t> even in larger centers and core topics like </a:t>
            </a:r>
            <a:r>
              <a:rPr lang="en-US" sz="2200" i="1" dirty="0"/>
              <a:t>Accelerator Physics </a:t>
            </a:r>
            <a:r>
              <a:rPr lang="en-US" sz="2200" dirty="0"/>
              <a:t>etc.</a:t>
            </a:r>
          </a:p>
          <a:p>
            <a:pPr marL="742950" lvl="1" indent="-28575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200" b="1" dirty="0"/>
              <a:t>Situation worse for key specialty classes</a:t>
            </a:r>
            <a:r>
              <a:rPr lang="en-US" sz="2200" dirty="0"/>
              <a:t>: 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US" sz="2200" i="1" dirty="0"/>
              <a:t>    </a:t>
            </a:r>
            <a:r>
              <a:rPr lang="en-US" sz="2200" dirty="0"/>
              <a:t>Examples</a:t>
            </a:r>
            <a:r>
              <a:rPr lang="en-US" sz="2200" i="1" dirty="0"/>
              <a:t>: Photocathode Physics, Space-Charge Effects, </a:t>
            </a:r>
          </a:p>
          <a:p>
            <a:pPr lvl="1">
              <a:spcBef>
                <a:spcPts val="200"/>
              </a:spcBef>
              <a:spcAft>
                <a:spcPts val="400"/>
              </a:spcAft>
            </a:pPr>
            <a:r>
              <a:rPr lang="en-US" sz="2200" i="1" dirty="0"/>
              <a:t>    RF Power Engineering, Cryogenic Engineering, … </a:t>
            </a:r>
          </a:p>
          <a:p>
            <a:pPr lvl="1"/>
            <a:endParaRPr lang="en-US" sz="500" dirty="0"/>
          </a:p>
          <a:p>
            <a:r>
              <a:rPr lang="en-US" sz="2400" b="1" dirty="0"/>
              <a:t>Training in field can be provided by:  </a:t>
            </a:r>
          </a:p>
          <a:p>
            <a:endParaRPr lang="en-US" sz="500" b="1" dirty="0"/>
          </a:p>
          <a:p>
            <a:r>
              <a:rPr lang="en-US" sz="2400" dirty="0"/>
              <a:t> 	</a:t>
            </a:r>
            <a:r>
              <a:rPr lang="en-US" sz="2200" b="1" dirty="0">
                <a:solidFill>
                  <a:srgbClr val="002060"/>
                </a:solidFill>
              </a:rPr>
              <a:t>Self-Study 		Apprenticeship/On-Job </a:t>
            </a:r>
          </a:p>
          <a:p>
            <a:endParaRPr lang="en-US" sz="500" b="1" dirty="0">
              <a:solidFill>
                <a:srgbClr val="002060"/>
              </a:solidFill>
            </a:endParaRPr>
          </a:p>
          <a:p>
            <a:r>
              <a:rPr lang="en-US" sz="2200" b="1" dirty="0">
                <a:solidFill>
                  <a:srgbClr val="002060"/>
                </a:solidFill>
              </a:rPr>
              <a:t>            Regional / International Accelerator Schools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64454D5-FA25-4A91-B5E8-DDF28E713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713" y="5451092"/>
            <a:ext cx="5259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BD143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The USPAS</a:t>
            </a:r>
            <a:r>
              <a:rPr kumimoji="0" lang="en-US" altLang="en-US" sz="2400" b="1" i="1" u="none" strike="noStrike" kern="0" cap="none" spc="0" normalizeH="0" noProof="0" dirty="0">
                <a:ln>
                  <a:noFill/>
                </a:ln>
                <a:solidFill>
                  <a:srgbClr val="BD143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 was developed 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BD143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 </a:t>
            </a:r>
            <a:r>
              <a:rPr lang="en-US" altLang="en-US" b="1" i="1" kern="0" dirty="0">
                <a:solidFill>
                  <a:srgbClr val="BD143F"/>
                </a:solidFill>
              </a:rPr>
              <a:t>to provide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i="1" kern="0" dirty="0">
                <a:solidFill>
                  <a:srgbClr val="BD143F"/>
                </a:solidFill>
              </a:rPr>
              <a:t>high-quality </a:t>
            </a:r>
            <a:r>
              <a:rPr lang="en-US" altLang="en-US" b="1" i="1" kern="0" dirty="0">
                <a:solidFill>
                  <a:srgbClr val="BD14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r>
              <a:rPr lang="en-US" altLang="en-US" b="1" i="1" kern="0" dirty="0">
                <a:solidFill>
                  <a:srgbClr val="BD143F"/>
                </a:solidFill>
              </a:rPr>
              <a:t> for the community</a:t>
            </a:r>
            <a:endParaRPr kumimoji="0" lang="en-US" altLang="en-US" sz="2400" b="1" i="1" u="none" strike="noStrike" kern="0" cap="none" spc="0" normalizeH="0" baseline="0" noProof="0" dirty="0">
              <a:ln>
                <a:noFill/>
              </a:ln>
              <a:solidFill>
                <a:srgbClr val="BD143F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1190" t="19874" r="18558" b="35352"/>
          <a:stretch/>
        </p:blipFill>
        <p:spPr>
          <a:xfrm>
            <a:off x="7430486" y="4916870"/>
            <a:ext cx="1942614" cy="18571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7762" y="4337573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Mel Month, </a:t>
            </a:r>
          </a:p>
          <a:p>
            <a:pPr algn="ctr"/>
            <a:r>
              <a:rPr lang="en-US" b="1" dirty="0"/>
              <a:t>Founding Director</a:t>
            </a:r>
          </a:p>
        </p:txBody>
      </p:sp>
    </p:spTree>
    <p:extLst>
      <p:ext uri="{BB962C8B-B14F-4D97-AF65-F5344CB8AC3E}">
        <p14:creationId xmlns:p14="http://schemas.microsoft.com/office/powerpoint/2010/main" val="1296164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52515"/>
            <a:ext cx="9592609" cy="53625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</a:rPr>
              <a:t>USPAS is recognized as world leading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	Formed out of necessity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	Present format since 1987 </a:t>
            </a:r>
            <a:r>
              <a:rPr lang="en-US" sz="2400" dirty="0">
                <a:solidFill>
                  <a:schemeClr val="tx1"/>
                </a:solidFill>
              </a:rPr>
              <a:t>(63 Sessions, 642 Courses)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Holds </a:t>
            </a:r>
            <a:r>
              <a:rPr lang="en-US" sz="2800" b="1" dirty="0">
                <a:solidFill>
                  <a:srgbClr val="0000FF"/>
                </a:solidFill>
              </a:rPr>
              <a:t>two, two-week intensive sessions</a:t>
            </a:r>
            <a:r>
              <a:rPr lang="en-US" sz="2800" b="1" dirty="0">
                <a:solidFill>
                  <a:schemeClr val="tx1"/>
                </a:solidFill>
              </a:rPr>
              <a:t> per year:			</a:t>
            </a:r>
            <a:r>
              <a:rPr lang="en-US" sz="2800" b="1" dirty="0">
                <a:solidFill>
                  <a:srgbClr val="0000FF"/>
                </a:solidFill>
              </a:rPr>
              <a:t>Winter </a:t>
            </a:r>
            <a:r>
              <a:rPr lang="en-US" sz="2800" dirty="0">
                <a:solidFill>
                  <a:schemeClr val="tx1"/>
                </a:solidFill>
              </a:rPr>
              <a:t>(January) </a:t>
            </a:r>
            <a:r>
              <a:rPr lang="en-US" sz="2800" b="1" dirty="0">
                <a:solidFill>
                  <a:schemeClr val="tx1"/>
                </a:solidFill>
              </a:rPr>
              <a:t>	</a:t>
            </a:r>
            <a:r>
              <a:rPr lang="en-US" sz="2800" b="1" dirty="0">
                <a:solidFill>
                  <a:srgbClr val="C00000"/>
                </a:solidFill>
              </a:rPr>
              <a:t>Summer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(June)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Sessions move around country near </a:t>
            </a:r>
            <a:r>
              <a:rPr lang="en-US" sz="2800" b="1" dirty="0" err="1">
                <a:solidFill>
                  <a:schemeClr val="tx1"/>
                </a:solidFill>
              </a:rPr>
              <a:t>Accel</a:t>
            </a:r>
            <a:r>
              <a:rPr lang="en-US" sz="2800" b="1" dirty="0">
                <a:solidFill>
                  <a:schemeClr val="tx1"/>
                </a:solidFill>
              </a:rPr>
              <a:t> facilities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Linked to host universities providing graduate credit </a:t>
            </a:r>
          </a:p>
          <a:p>
            <a:pPr marL="223817" lvl="1" indent="0">
              <a:buNone/>
            </a:pPr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4427" y="156449"/>
            <a:ext cx="9771320" cy="814870"/>
          </a:xfrm>
        </p:spPr>
        <p:txBody>
          <a:bodyPr/>
          <a:lstStyle/>
          <a:p>
            <a:r>
              <a:rPr lang="en-US" sz="2800" dirty="0"/>
              <a:t>The US Particle Accelerator School (USPAS) </a:t>
            </a:r>
            <a:br>
              <a:rPr lang="en-US" sz="2800" dirty="0"/>
            </a:br>
            <a:r>
              <a:rPr lang="en-US" sz="2800" dirty="0"/>
              <a:t>trains specialists in Accelerator Science &amp; Technology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" y="4298021"/>
            <a:ext cx="3173981" cy="211731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571" t="23239" r="21712"/>
          <a:stretch/>
        </p:blipFill>
        <p:spPr>
          <a:xfrm>
            <a:off x="3281574" y="4299666"/>
            <a:ext cx="3207505" cy="2132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058" t="24356" r="34347" b="11203"/>
          <a:stretch/>
        </p:blipFill>
        <p:spPr>
          <a:xfrm>
            <a:off x="6557820" y="4298021"/>
            <a:ext cx="2969239" cy="211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54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034" y="1049133"/>
            <a:ext cx="9440468" cy="3046618"/>
          </a:xfrm>
        </p:spPr>
        <p:txBody>
          <a:bodyPr/>
          <a:lstStyle/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800" b="1" dirty="0">
                <a:solidFill>
                  <a:schemeClr val="tx1"/>
                </a:solidFill>
              </a:rPr>
              <a:t>Topics covered from basic to advanced specialized courses that cannot be regularly taught at Universities</a:t>
            </a: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1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>
                <a:solidFill>
                  <a:srgbClr val="002060"/>
                </a:solidFill>
              </a:rPr>
              <a:t>Microwave Measurements	 	Wakefield &amp; Plasma Acceleration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	RF Cavities and Components 		High Brightness e- Injectors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	Photocathode Physics			Engineering for SRF </a:t>
            </a:r>
            <a:r>
              <a:rPr lang="en-US" sz="2000" dirty="0" err="1">
                <a:solidFill>
                  <a:srgbClr val="002060"/>
                </a:solidFill>
              </a:rPr>
              <a:t>Linacs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rgbClr val="002060"/>
                </a:solidFill>
              </a:rPr>
              <a:t>	Space-Charge Physics 		Magnetic Systems</a:t>
            </a:r>
          </a:p>
          <a:p>
            <a:pPr>
              <a:buFont typeface="Wingdings" charset="2"/>
              <a:buChar char="§"/>
            </a:pPr>
            <a:r>
              <a:rPr lang="en-US" sz="2800" b="1" dirty="0">
                <a:solidFill>
                  <a:schemeClr val="tx1"/>
                </a:solidFill>
              </a:rPr>
              <a:t>A “critical mass” of highly motivated students from all over gather to learn in academically rigorous classes  </a:t>
            </a:r>
          </a:p>
          <a:p>
            <a:pPr marL="223817" lvl="1" indent="0">
              <a:buNone/>
            </a:pPr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29057"/>
            <a:ext cx="9601200" cy="869655"/>
          </a:xfrm>
        </p:spPr>
        <p:txBody>
          <a:bodyPr/>
          <a:lstStyle/>
          <a:p>
            <a:r>
              <a:rPr lang="en-US" sz="3000" dirty="0"/>
              <a:t>Most USA specialists in Accelerator Science and Engineering pass through USPAS several times</a:t>
            </a:r>
          </a:p>
        </p:txBody>
      </p:sp>
      <p:pic>
        <p:nvPicPr>
          <p:cNvPr id="10" name="Picture 9" descr="IMG_0805-X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05" y="3986539"/>
            <a:ext cx="3776324" cy="251833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Lund, 2021 DOE ASW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" name="Picture 3" descr="DSC01688-X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40" y="3991610"/>
            <a:ext cx="3760487" cy="256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10411"/>
      </p:ext>
    </p:extLst>
  </p:cSld>
  <p:clrMapOvr>
    <a:masterClrMapping/>
  </p:clrMapOvr>
</p:sld>
</file>

<file path=ppt/theme/theme1.xml><?xml version="1.0" encoding="utf-8"?>
<a:theme xmlns:a="http://schemas.openxmlformats.org/drawingml/2006/main" name="1_FRIB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TAP Presentation (PowerPoint) Template.pptx" id="{6B94A91C-0413-4EBC-9DC2-70ECB1A418C0}" vid="{5AF93A38-918A-4453-9CAC-BA27CCD994B1}"/>
    </a:ext>
  </a:extLst>
</a:theme>
</file>

<file path=ppt/theme/theme3.xml><?xml version="1.0" encoding="utf-8"?>
<a:theme xmlns:a="http://schemas.openxmlformats.org/drawingml/2006/main" name="2_FRIB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TAP Presentation (PowerPoint) Template.pptx" id="{6B94A91C-0413-4EBC-9DC2-70ECB1A418C0}" vid="{5AF93A38-918A-4453-9CAC-BA27CCD994B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3983</Words>
  <Application>Microsoft Office PowerPoint</Application>
  <PresentationFormat>Custom</PresentationFormat>
  <Paragraphs>818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ＭＳ Ｐゴシック</vt:lpstr>
      <vt:lpstr>ＭＳ Ｐゴシック</vt:lpstr>
      <vt:lpstr>Arial</vt:lpstr>
      <vt:lpstr>Calibri</vt:lpstr>
      <vt:lpstr>Courier New</vt:lpstr>
      <vt:lpstr>Helvetica</vt:lpstr>
      <vt:lpstr>Lucida Grande</vt:lpstr>
      <vt:lpstr>Times</vt:lpstr>
      <vt:lpstr>Times New Roman</vt:lpstr>
      <vt:lpstr>Verdana</vt:lpstr>
      <vt:lpstr>Wingdings</vt:lpstr>
      <vt:lpstr>ヒラギノ角ゴ Pro W3</vt:lpstr>
      <vt:lpstr>1_FRIB2</vt:lpstr>
      <vt:lpstr>FRIB3</vt:lpstr>
      <vt:lpstr>2_FRIB2</vt:lpstr>
      <vt:lpstr>1_FRIB3</vt:lpstr>
      <vt:lpstr>US Particle Accelerator School  (USPAS)  Overview</vt:lpstr>
      <vt:lpstr>Outline</vt:lpstr>
      <vt:lpstr>Background</vt:lpstr>
      <vt:lpstr>Training the accelerator workforce is critical to USA technical leadership</vt:lpstr>
      <vt:lpstr>Workforce Data, 2019 Cal Year  shows strong hiring desire in USPAS collaboration labs</vt:lpstr>
      <vt:lpstr>Core skills for the Accelerator Workforce</vt:lpstr>
      <vt:lpstr>University programs are insufficient to train accelerator workforce in specialized needs</vt:lpstr>
      <vt:lpstr>The US Particle Accelerator School (USPAS)  trains specialists in Accelerator Science &amp; Technology</vt:lpstr>
      <vt:lpstr>Most USA specialists in Accelerator Science and Engineering pass through USPAS several times</vt:lpstr>
      <vt:lpstr>USPAS students study long hours in our 2-week intensive sessions – typically beyond hours in Universities</vt:lpstr>
      <vt:lpstr>USPAS distinguished from a plethora of international AS&amp;E schools by academic rigor</vt:lpstr>
      <vt:lpstr>Percentage of students taking for grade   (last 10 years of pre-pandemic sessions)</vt:lpstr>
      <vt:lpstr>The USPAS is funded by the DOE Office of High Energy Physics and administered by Fermilab</vt:lpstr>
      <vt:lpstr>The USPAS is governed by a collaboration of labs/Universities via a signed MOA </vt:lpstr>
      <vt:lpstr>Example: Winter 2019 Session: Knoxville, TN NIU+UT-Battelle Sponsor, Jan 21-Feb 1, 2019</vt:lpstr>
      <vt:lpstr>Winter 2019, Knoxville Typical recent larger session</vt:lpstr>
      <vt:lpstr>Highlights of  2019W Knoxville Session</vt:lpstr>
      <vt:lpstr>Number of USPAS students per year  over duration of University style format (from 1987)</vt:lpstr>
      <vt:lpstr>Pre-Pandemic USPAS Sessions Large which serves DOE workforce training needs </vt:lpstr>
      <vt:lpstr>Students are primarily drawn from universities and national labs with a range of preparation</vt:lpstr>
      <vt:lpstr>USPAS students are primarily domestic or domestic-University enrolled</vt:lpstr>
      <vt:lpstr>Distribution of course topics evolves</vt:lpstr>
      <vt:lpstr>with corresponding attendance …  </vt:lpstr>
      <vt:lpstr>Instructors are primarily drawn  from the USPAS collaboration institutes</vt:lpstr>
      <vt:lpstr>The USPAS sessions are economical and students are supported</vt:lpstr>
      <vt:lpstr>Four DOE Funded Traineeships are now bringing in new talent to field  </vt:lpstr>
      <vt:lpstr>       Indiana Univ / USPAS MS Program         growing and improves DOE operator training </vt:lpstr>
      <vt:lpstr>USPAS web site: https://uspas.fnal.gov/ has been refined as a key portal of resources in our field</vt:lpstr>
      <vt:lpstr>Cloud Storage coming online to enhance course augmentations for community</vt:lpstr>
      <vt:lpstr>Pandemic Disrupts USPAS starting Summer 2020: Summer &amp; Winter 2021 Online </vt:lpstr>
      <vt:lpstr>Qualified Online Success: Smaller but viable online sessions keep USPAS training going</vt:lpstr>
      <vt:lpstr>Online opens additional challenges </vt:lpstr>
      <vt:lpstr>Outline</vt:lpstr>
      <vt:lpstr>Online Winter 2022 Courses Jan 24 – Feb 18: Reg open till Oct 20, 2021</vt:lpstr>
      <vt:lpstr> Summer 2022 scheduled in-person Jun 13–24 Near BNL/SBU: pending DOE travel approvals</vt:lpstr>
      <vt:lpstr>Outline</vt:lpstr>
      <vt:lpstr>USPAS offerings for the Safety Community must return post pandemic </vt:lpstr>
      <vt:lpstr>USPAS provides accelerator training relevant to the accelerator community </vt:lpstr>
      <vt:lpstr>Thank You! Help us make USPAS better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2020-08-26T23:16:30Z</dcterms:created>
  <dcterms:modified xsi:type="dcterms:W3CDTF">2021-10-06T18:47:55Z</dcterms:modified>
</cp:coreProperties>
</file>