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5"/>
  </p:sldMasterIdLst>
  <p:notesMasterIdLst>
    <p:notesMasterId r:id="rId23"/>
  </p:notesMasterIdLst>
  <p:handoutMasterIdLst>
    <p:handoutMasterId r:id="rId24"/>
  </p:handoutMasterIdLst>
  <p:sldIdLst>
    <p:sldId id="258" r:id="rId6"/>
    <p:sldId id="552" r:id="rId7"/>
    <p:sldId id="3456" r:id="rId8"/>
    <p:sldId id="3461" r:id="rId9"/>
    <p:sldId id="3457" r:id="rId10"/>
    <p:sldId id="3462" r:id="rId11"/>
    <p:sldId id="3465" r:id="rId12"/>
    <p:sldId id="3458" r:id="rId13"/>
    <p:sldId id="3463" r:id="rId14"/>
    <p:sldId id="3467" r:id="rId15"/>
    <p:sldId id="3464" r:id="rId16"/>
    <p:sldId id="3466" r:id="rId17"/>
    <p:sldId id="3469" r:id="rId18"/>
    <p:sldId id="3470" r:id="rId19"/>
    <p:sldId id="3459" r:id="rId20"/>
    <p:sldId id="3460" r:id="rId21"/>
    <p:sldId id="3455" r:id="rId2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oples-Evans, Elmie A." initials="PE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1AC9"/>
    <a:srgbClr val="920204"/>
    <a:srgbClr val="094875"/>
    <a:srgbClr val="17375E"/>
    <a:srgbClr val="558ED5"/>
    <a:srgbClr val="005C98"/>
    <a:srgbClr val="4E7601"/>
    <a:srgbClr val="760001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9" autoAdjust="0"/>
    <p:restoredTop sz="94724" autoAdjust="0"/>
  </p:normalViewPr>
  <p:slideViewPr>
    <p:cSldViewPr snapToGrid="0">
      <p:cViewPr varScale="1">
        <p:scale>
          <a:sx n="81" d="100"/>
          <a:sy n="81" d="100"/>
        </p:scale>
        <p:origin x="97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52"/>
    </p:cViewPr>
  </p:sorterViewPr>
  <p:notesViewPr>
    <p:cSldViewPr snapToGrid="0" snapToObjects="1">
      <p:cViewPr varScale="1">
        <p:scale>
          <a:sx n="56" d="100"/>
          <a:sy n="56" d="100"/>
        </p:scale>
        <p:origin x="2838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200"/>
            </a:lvl1pPr>
          </a:lstStyle>
          <a:p>
            <a:fld id="{B691EE03-8B86-4483-A61E-7F251E4A648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4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4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200"/>
            </a:lvl1pPr>
          </a:lstStyle>
          <a:p>
            <a:fld id="{06B5E9DE-290D-4688-9E0B-EC76B129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r">
              <a:defRPr sz="1200"/>
            </a:lvl1pPr>
          </a:lstStyle>
          <a:p>
            <a:fld id="{1AF9D93D-2DCD-4941-9148-539F4B11DA5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4" rIns="96646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6" tIns="48324" rIns="96646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r">
              <a:defRPr sz="1200"/>
            </a:lvl1pPr>
          </a:lstStyle>
          <a:p>
            <a:fld id="{96257B74-7AA3-6D4E-A5F4-7C976DCE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0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4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573088" indent="-298450">
              <a:defRPr>
                <a:solidFill>
                  <a:srgbClr val="000000"/>
                </a:solidFill>
              </a:defRPr>
            </a:lvl2pPr>
            <a:lvl3pPr marL="519113" indent="217488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  <a:ln/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/>
              <a:t>DOE Status Review of APS-U Sept 1-3,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31" y="6412792"/>
            <a:ext cx="11095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417300" y="6513801"/>
            <a:ext cx="609600" cy="182880"/>
          </a:xfrm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fld id="{AEFAAC5A-9C4F-4278-920D-DF2BAB595749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36448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685707"/>
            <a:ext cx="5364480" cy="4422775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 marL="573088" indent="-298450">
              <a:spcBef>
                <a:spcPts val="0"/>
              </a:spcBef>
              <a:defRPr sz="2000">
                <a:solidFill>
                  <a:srgbClr val="000000"/>
                </a:solidFill>
              </a:defRPr>
            </a:lvl2pPr>
            <a:lvl3pPr marL="682625" indent="-184150">
              <a:defRPr sz="1800">
                <a:solidFill>
                  <a:srgbClr val="000000"/>
                </a:solidFill>
              </a:defRPr>
            </a:lvl3pPr>
            <a:lvl4pPr marL="865188" indent="-171450">
              <a:defRPr sz="1600">
                <a:solidFill>
                  <a:srgbClr val="000000"/>
                </a:solidFill>
              </a:defRPr>
            </a:lvl4pPr>
            <a:lvl5pPr marL="1084263" indent="-171450"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0996" y="6497523"/>
            <a:ext cx="653328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/>
              <a:t>DOE Status Review of APS-U Sept 1-3,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31" y="6412792"/>
            <a:ext cx="11095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rgbClr val="004165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tx2">
              <a:lumMod val="7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504505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504505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504505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06116" y="5747819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75733" y="730250"/>
            <a:ext cx="8250767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3246" y="523876"/>
            <a:ext cx="1739197" cy="6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179725"/>
            <a:ext cx="11163868" cy="828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Headline 32pt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081" y="1207516"/>
            <a:ext cx="11094260" cy="4987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7300" y="6489007"/>
            <a:ext cx="609600" cy="182880"/>
          </a:xfrm>
          <a:prstGeom prst="rect">
            <a:avLst/>
          </a:prstGeom>
          <a:ln>
            <a:noFill/>
          </a:ln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FAAC5A-9C4F-4278-920D-DF2BAB595749}" type="slidenum">
              <a:rPr lang="en-US" smtClean="0"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ea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323709" cy="6858000"/>
          </a:xfrm>
          <a:prstGeom prst="rect">
            <a:avLst/>
          </a:prstGeom>
          <a:solidFill>
            <a:srgbClr val="094875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>
              <a:solidFill>
                <a:srgbClr val="7AB800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4267" y="6472729"/>
            <a:ext cx="923431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/>
              <a:t>DOE Status Review of APS-U Sept 1-3,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3889" r:id="rId2"/>
    <p:sldLayoutId id="214748406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Wingdings" charset="2"/>
        <a:buChar char="§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9845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Lucida Grande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519113" indent="217488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569913" indent="237744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Clr>
          <a:schemeClr val="tx2">
            <a:lumMod val="75000"/>
          </a:schemeClr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cpedia.org/highway-signs/s/staff-training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otepad-117597_640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nd-wiki.org/wiki/Main_Page" TargetMode="Externa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question-mark-question-response-101982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argonne/4879712872/in/set-7215761604880263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onics-lab.com/mirobot-robot-arm-live-kickstarter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2016.igem.org/Team:UGA-Georgi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11F793F-3C3B-4DE0-A018-81A2CE245AA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8" b="17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Remote Materials Handling: Expanded Use of Robotics To Perform Sample Changes and Detector Positioning</a:t>
            </a:r>
            <a:br>
              <a:rPr lang="en-US" dirty="0"/>
            </a:br>
            <a:br>
              <a:rPr lang="en-US" dirty="0"/>
            </a:br>
            <a:endParaRPr lang="en-US" sz="1800" i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Mike Fries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61617" y="5093013"/>
            <a:ext cx="3590495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ESH Coordinator – X Ray Science Division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Argonne National Laboratory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11337" y="6131136"/>
            <a:ext cx="3705692" cy="515411"/>
          </a:xfrm>
        </p:spPr>
        <p:txBody>
          <a:bodyPr/>
          <a:lstStyle/>
          <a:p>
            <a:r>
              <a:rPr lang="en-US" dirty="0"/>
              <a:t>October 4-7, 2021</a:t>
            </a:r>
          </a:p>
          <a:p>
            <a:r>
              <a:rPr lang="en-US" dirty="0"/>
              <a:t>DOE Accelerator Safety Workshop</a:t>
            </a:r>
          </a:p>
        </p:txBody>
      </p:sp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84FCCB-2D22-42E2-BFC4-629B59576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10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1AD1E-C5CB-44E3-A141-BD0F3D9C3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829" y="1217612"/>
            <a:ext cx="9875790" cy="4422775"/>
          </a:xfrm>
        </p:spPr>
        <p:txBody>
          <a:bodyPr/>
          <a:lstStyle/>
          <a:p>
            <a:r>
              <a:rPr lang="en-US" dirty="0"/>
              <a:t>Audible and visible warning signs.</a:t>
            </a:r>
          </a:p>
          <a:p>
            <a:endParaRPr lang="en-US" dirty="0"/>
          </a:p>
          <a:p>
            <a:r>
              <a:rPr lang="en-US" dirty="0"/>
              <a:t>Having the control panel outside of the robot working area.</a:t>
            </a:r>
          </a:p>
          <a:p>
            <a:endParaRPr lang="en-US" dirty="0"/>
          </a:p>
          <a:p>
            <a:r>
              <a:rPr lang="en-US" dirty="0"/>
              <a:t>Accessible E-Stops in easily located positions. </a:t>
            </a:r>
          </a:p>
          <a:p>
            <a:endParaRPr lang="en-US" dirty="0"/>
          </a:p>
          <a:p>
            <a:r>
              <a:rPr lang="en-US" dirty="0"/>
              <a:t>Installing the robot in accordance with manufacturer’s recommendation.</a:t>
            </a:r>
          </a:p>
          <a:p>
            <a:endParaRPr lang="en-US" dirty="0"/>
          </a:p>
          <a:p>
            <a:r>
              <a:rPr lang="en-US" dirty="0"/>
              <a:t>The robot is secure so that it will not tip over or fall off of its surface.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AA12CB-76D9-44BC-BC97-5C75B2CE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Safety Features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3DB7D2-0D80-4FA6-8E20-88569C299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DOE Status Review of APS-U Sept 1-3,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78C27-7AF3-4476-AEEB-8AC0AB04C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11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51D79-36CF-4A9F-8CF8-BA9692E9B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1008673"/>
            <a:ext cx="6809295" cy="4422775"/>
          </a:xfrm>
        </p:spPr>
        <p:txBody>
          <a:bodyPr/>
          <a:lstStyle/>
          <a:p>
            <a:r>
              <a:rPr lang="en-US" dirty="0"/>
              <a:t>Effective training is imperative for accident prevention.</a:t>
            </a:r>
          </a:p>
          <a:p>
            <a:endParaRPr lang="en-US" dirty="0"/>
          </a:p>
          <a:p>
            <a:r>
              <a:rPr lang="en-US" dirty="0"/>
              <a:t>Personnel should have a standard operating procedure (SOP) with authorized users listed.</a:t>
            </a:r>
          </a:p>
          <a:p>
            <a:pPr lvl="1"/>
            <a:r>
              <a:rPr lang="en-US" dirty="0"/>
              <a:t>All personnel working with the robot need to be trained.</a:t>
            </a:r>
          </a:p>
          <a:p>
            <a:pPr lvl="1"/>
            <a:endParaRPr lang="en-US" dirty="0"/>
          </a:p>
          <a:p>
            <a:r>
              <a:rPr lang="en-US" dirty="0"/>
              <a:t>Programming and maintenance should be limited only to those who have received training in those specific tasks and are familiar with the control of the robot. </a:t>
            </a:r>
          </a:p>
          <a:p>
            <a:pPr lvl="1"/>
            <a:r>
              <a:rPr lang="en-US" sz="2200" dirty="0"/>
              <a:t>Should also contact manufacturer prior to any maintenance activities.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B943CE-9AC0-4948-8222-42E64C20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45E417-A7A8-4A76-B298-F8C530475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DOE Status Review of APS-U Sept 1-3, 2020</a:t>
            </a:r>
            <a:endParaRPr lang="en-US" dirty="0"/>
          </a:p>
        </p:txBody>
      </p:sp>
      <p:pic>
        <p:nvPicPr>
          <p:cNvPr id="9" name="Picture 8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1C4D2FBA-1B86-4A2E-A45F-E39AB5AD3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67316" y="2261061"/>
            <a:ext cx="4006153" cy="31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8856A4-B4A4-40E3-81BA-FFCA5A41A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12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29586-4B05-4DB5-AF49-CEAF85000F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1008673"/>
            <a:ext cx="10466896" cy="4859579"/>
          </a:xfrm>
        </p:spPr>
        <p:txBody>
          <a:bodyPr/>
          <a:lstStyle/>
          <a:p>
            <a:r>
              <a:rPr lang="en-US" dirty="0"/>
              <a:t>A robotics working group was created to evaluate the future usage of robots at the APS.</a:t>
            </a:r>
          </a:p>
          <a:p>
            <a:endParaRPr lang="en-US" dirty="0"/>
          </a:p>
          <a:p>
            <a:r>
              <a:rPr lang="en-US" dirty="0"/>
              <a:t>This included bi-weekly discussions involving meetings and demonstrations with the manufacturers, a hazard analysis, and walkdown of areas.</a:t>
            </a:r>
          </a:p>
          <a:p>
            <a:endParaRPr lang="en-US" dirty="0"/>
          </a:p>
          <a:p>
            <a:r>
              <a:rPr lang="en-US" dirty="0"/>
              <a:t>Personnel who were identified with operating the robot were required to create an SOP (standard operating procedure) describing:</a:t>
            </a:r>
          </a:p>
          <a:p>
            <a:pPr lvl="1"/>
            <a:r>
              <a:rPr lang="en-US" dirty="0"/>
              <a:t>General Specifications</a:t>
            </a:r>
          </a:p>
          <a:p>
            <a:pPr lvl="1"/>
            <a:r>
              <a:rPr lang="en-US" dirty="0"/>
              <a:t>Operating Modes</a:t>
            </a:r>
          </a:p>
          <a:p>
            <a:pPr lvl="1"/>
            <a:r>
              <a:rPr lang="en-US" dirty="0"/>
              <a:t>Hazards and Mitigations</a:t>
            </a:r>
          </a:p>
          <a:p>
            <a:pPr lvl="1"/>
            <a:r>
              <a:rPr lang="en-US" dirty="0"/>
              <a:t>Maintenance Procedures</a:t>
            </a:r>
          </a:p>
          <a:p>
            <a:pPr lvl="1"/>
            <a:r>
              <a:rPr lang="en-US" dirty="0"/>
              <a:t>Authorized Personnel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1221A2-1473-4FF7-8E0F-1E945C4B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APS Safety System: Robotics</a:t>
            </a:r>
          </a:p>
        </p:txBody>
      </p:sp>
    </p:spTree>
    <p:extLst>
      <p:ext uri="{BB962C8B-B14F-4D97-AF65-F5344CB8AC3E}">
        <p14:creationId xmlns:p14="http://schemas.microsoft.com/office/powerpoint/2010/main" val="37893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E972E8-0273-4EDB-8CCE-540331398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13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2DC95-DD81-4F4A-9F42-B8A2611E9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1008673"/>
            <a:ext cx="10711991" cy="4422775"/>
          </a:xfrm>
        </p:spPr>
        <p:txBody>
          <a:bodyPr/>
          <a:lstStyle/>
          <a:p>
            <a:r>
              <a:rPr lang="en-US" dirty="0"/>
              <a:t>In Manual Mode, the robot only accepts input from the teaching pendant located inside the hutch. </a:t>
            </a:r>
          </a:p>
          <a:p>
            <a:pPr lvl="1"/>
            <a:r>
              <a:rPr lang="en-US" dirty="0"/>
              <a:t>The robot is usually switched to manual mode via a key that is kept by a specified individual. </a:t>
            </a:r>
          </a:p>
          <a:p>
            <a:pPr marL="274638" lvl="1" indent="0">
              <a:buNone/>
            </a:pPr>
            <a:endParaRPr lang="en-US" dirty="0"/>
          </a:p>
          <a:p>
            <a:pPr marL="318770" indent="-342900"/>
            <a:r>
              <a:rPr lang="en-US" dirty="0"/>
              <a:t>The teaching pendant has an E-stop button, a touch screen, and a normally open push button that must be depressed by the operator to enable </a:t>
            </a:r>
            <a:r>
              <a:rPr lang="en-US" dirty="0" err="1"/>
              <a:t>Freedrive</a:t>
            </a:r>
            <a:r>
              <a:rPr lang="en-US" dirty="0"/>
              <a:t>.</a:t>
            </a:r>
          </a:p>
          <a:p>
            <a:pPr marL="617538" lvl="1" indent="-342900"/>
            <a:r>
              <a:rPr lang="en-US" dirty="0"/>
              <a:t>A teaching function that disables the robot drive so the operator can guide the robot by hand to waypoints that can be saved and used to program a trajectory for the robot.</a:t>
            </a:r>
          </a:p>
          <a:p>
            <a:pPr marL="617538" lvl="1" indent="-342900"/>
            <a:endParaRPr lang="en-US" dirty="0"/>
          </a:p>
          <a:p>
            <a:pPr marL="318770" indent="-342900"/>
            <a:r>
              <a:rPr lang="en-US" dirty="0"/>
              <a:t>The operators are required to wear safety glasses and post caution tape across the hutch doors before enabling Manual Mode.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8DB923-4219-4BFA-BBFC-5D645E03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Modes: Manual</a:t>
            </a:r>
          </a:p>
        </p:txBody>
      </p:sp>
    </p:spTree>
    <p:extLst>
      <p:ext uri="{BB962C8B-B14F-4D97-AF65-F5344CB8AC3E}">
        <p14:creationId xmlns:p14="http://schemas.microsoft.com/office/powerpoint/2010/main" val="22481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AFC62-F0D2-4564-A1FF-0F7357915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14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607AD-68F0-42D8-A8E3-BC371C2DF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1008673"/>
            <a:ext cx="6055150" cy="4422775"/>
          </a:xfrm>
        </p:spPr>
        <p:txBody>
          <a:bodyPr/>
          <a:lstStyle/>
          <a:p>
            <a:r>
              <a:rPr lang="en-US" dirty="0"/>
              <a:t>For Automatic Mode, the robot is interlocked with the hutch doors and will not operate unless the doors are closed, as sensed by magnetic proximity switches.</a:t>
            </a:r>
          </a:p>
          <a:p>
            <a:endParaRPr lang="en-US" dirty="0"/>
          </a:p>
          <a:p>
            <a:r>
              <a:rPr lang="en-US" dirty="0"/>
              <a:t>During automatic mode, the robot is able to accept input from a computer terminal.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keyswitch</a:t>
            </a:r>
            <a:r>
              <a:rPr lang="en-US" dirty="0"/>
              <a:t> is also located outside of the hutch.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27BE3D-B7EE-40B0-BB56-0AEEF117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Modes: Automatic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972F39-46A6-42D1-9049-A7EFFBC7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981" y="1131217"/>
            <a:ext cx="4625418" cy="35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6847F3-0498-4F9E-9773-1D798BDB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15</a:t>
            </a:fld>
            <a:endParaRPr lang="en-US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47B8-B1DB-4EE1-9044-11B4F671DF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1168749"/>
            <a:ext cx="6583051" cy="358613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Restricted on-site access and scheduling for demonstrations and presentations.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What methods will work best for specific areas?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Time constraints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Minor hiccups in wiring robotic system to interlock doors.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915988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4165D4-A85E-49B3-A676-490653F2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Encountered Obstacles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2F89E-8844-421A-B896-C80A782F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163" y="1237701"/>
            <a:ext cx="3583930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021FD7-87F1-4B60-8760-0E680249A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16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64B15-9BC8-4D0F-8059-7210C35BB7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158240"/>
            <a:ext cx="10464800" cy="4964531"/>
          </a:xfrm>
        </p:spPr>
        <p:txBody>
          <a:bodyPr/>
          <a:lstStyle/>
          <a:p>
            <a:r>
              <a:rPr lang="en-US" dirty="0"/>
              <a:t>Currently no specific OSHA standards for the robotics industry.</a:t>
            </a:r>
          </a:p>
          <a:p>
            <a:pPr lvl="1"/>
            <a:r>
              <a:rPr lang="en-US" dirty="0"/>
              <a:t>OSHA website does provide detailed guidelines for robotic operations.</a:t>
            </a:r>
          </a:p>
          <a:p>
            <a:pPr lvl="1"/>
            <a:r>
              <a:rPr lang="en-US" dirty="0"/>
              <a:t>ANSI/RIA R15.06-The industrial robot safety standard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Communication has been key.</a:t>
            </a:r>
          </a:p>
          <a:p>
            <a:pPr lvl="1"/>
            <a:r>
              <a:rPr lang="en-US" sz="2200" dirty="0"/>
              <a:t>Demonstrations from company, weekly updates, and subject matter expert (SME) reviews.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 a lab working group to collaborate and receive input from various areas. </a:t>
            </a:r>
          </a:p>
          <a:p>
            <a:pPr lvl="1"/>
            <a:r>
              <a:rPr lang="en-US" sz="2200" dirty="0"/>
              <a:t>Especially helpful if devices are to be used in various parts of the lab.</a:t>
            </a:r>
          </a:p>
          <a:p>
            <a:pPr marL="274638" lvl="1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F08A8D-E570-4FA3-8DCB-96160B42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pic>
        <p:nvPicPr>
          <p:cNvPr id="9" name="Picture 8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B386863C-A4D0-4593-B756-9BC0926EE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38080" y="4447703"/>
            <a:ext cx="1859280" cy="2066098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834C55-7F35-49D8-BF60-71305469A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14529" y="976038"/>
            <a:ext cx="2107571" cy="162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43FB1-7AE7-407A-96B3-9BC42F626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17</a:t>
            </a:fld>
            <a:endParaRPr lang="en-US" dirty="0"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E691B-F7CC-4622-BC3C-E188C2F05B38}"/>
              </a:ext>
            </a:extLst>
          </p:cNvPr>
          <p:cNvSpPr txBox="1"/>
          <p:nvPr/>
        </p:nvSpPr>
        <p:spPr>
          <a:xfrm>
            <a:off x="667508" y="589023"/>
            <a:ext cx="858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QUESTIONS OR COMMENTS?</a:t>
            </a:r>
          </a:p>
        </p:txBody>
      </p:sp>
      <p:pic>
        <p:nvPicPr>
          <p:cNvPr id="7" name="Picture 6" descr="A person holding a heart&#10;&#10;Description automatically generated with low confidence">
            <a:extLst>
              <a:ext uri="{FF2B5EF4-FFF2-40B4-BE49-F238E27FC236}">
                <a16:creationId xmlns:a16="http://schemas.microsoft.com/office/drawing/2014/main" id="{734CE6C0-3CD3-4105-9BB1-386C6DC0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9000" y="1656080"/>
            <a:ext cx="5536259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72514" y="179724"/>
            <a:ext cx="8814618" cy="82894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9209" y="1138826"/>
            <a:ext cx="11094260" cy="5186208"/>
          </a:xfrm>
        </p:spPr>
        <p:txBody>
          <a:bodyPr/>
          <a:lstStyle/>
          <a:p>
            <a:r>
              <a:rPr lang="en-US" sz="2200" dirty="0"/>
              <a:t>The Advanced Photon Source (APS) Overview</a:t>
            </a:r>
          </a:p>
          <a:p>
            <a:r>
              <a:rPr lang="en-US" sz="2200" dirty="0"/>
              <a:t>Robotic Applications at the APS</a:t>
            </a:r>
          </a:p>
          <a:p>
            <a:r>
              <a:rPr lang="en-US" sz="2200" dirty="0"/>
              <a:t>Potential Hazards (Analysis)</a:t>
            </a:r>
          </a:p>
          <a:p>
            <a:r>
              <a:rPr lang="en-US" sz="2200" dirty="0"/>
              <a:t>Encountered Obstacles</a:t>
            </a:r>
          </a:p>
          <a:p>
            <a:r>
              <a:rPr lang="en-US" sz="2200" dirty="0"/>
              <a:t>Lessons Learned</a:t>
            </a:r>
          </a:p>
          <a:p>
            <a:pPr marL="274638" lvl="1" indent="0">
              <a:buNone/>
            </a:pPr>
            <a:endParaRPr lang="en-US"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4860E-FBCD-0243-9E6C-49D87AC6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 descr="An aerial view of a town&#10;&#10;Description automatically generated with medium confidence">
            <a:extLst>
              <a:ext uri="{FF2B5EF4-FFF2-40B4-BE49-F238E27FC236}">
                <a16:creationId xmlns:a16="http://schemas.microsoft.com/office/drawing/2014/main" id="{DBEDDAA2-5282-418C-A164-C324B2ED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3360" y="1757680"/>
            <a:ext cx="6428740" cy="4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1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16EE68-7B31-419E-831B-611C931B1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3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B6450-BC50-46EF-A234-69BB4488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923636"/>
            <a:ext cx="5209309" cy="5237019"/>
          </a:xfrm>
        </p:spPr>
        <p:txBody>
          <a:bodyPr/>
          <a:lstStyle/>
          <a:p>
            <a:r>
              <a:rPr lang="en-US" sz="2000" dirty="0"/>
              <a:t>The APS provides high energy x-ray beams for research in the structure and function of materials. </a:t>
            </a:r>
          </a:p>
          <a:p>
            <a:endParaRPr lang="en-US" sz="2000" dirty="0"/>
          </a:p>
          <a:p>
            <a:pPr marL="318770" indent="-342900"/>
            <a:r>
              <a:rPr lang="en-US" sz="2000" dirty="0"/>
              <a:t>This x-ray research is providing the evolution of combustion, aiding in the development of new pharmaceuticals, and pioneering nanotechnologies, to name just a few examples.</a:t>
            </a:r>
          </a:p>
          <a:p>
            <a:pPr marL="318770" indent="-342900"/>
            <a:endParaRPr lang="en-US" sz="2000" dirty="0"/>
          </a:p>
          <a:p>
            <a:pPr marL="318770" indent="-342900"/>
            <a:r>
              <a:rPr lang="en-US" sz="2000" dirty="0"/>
              <a:t>There are six main components that make up the APS technical facility.</a:t>
            </a:r>
          </a:p>
          <a:p>
            <a:pPr marL="617538" lvl="1" indent="-342900"/>
            <a:r>
              <a:rPr lang="en-US" dirty="0"/>
              <a:t>Linear accelerator (</a:t>
            </a:r>
            <a:r>
              <a:rPr lang="en-US" dirty="0" err="1"/>
              <a:t>linac</a:t>
            </a:r>
            <a:r>
              <a:rPr lang="en-US" dirty="0"/>
              <a:t>), particle accumulator ring, booster synchrotron, electron storage ring, insertion devices, and experimental hall.</a:t>
            </a:r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C056CD-0E4A-4587-8467-CC424D85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APS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3018D9-AE00-44E2-997E-723B118B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68" y="1191491"/>
            <a:ext cx="5209309" cy="44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AC1C9-60D9-40EE-89ED-F0A3024317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4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DEA7D-BC36-4BC7-A439-3F7D2779C0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97714"/>
            <a:ext cx="5364480" cy="4725057"/>
          </a:xfrm>
        </p:spPr>
        <p:txBody>
          <a:bodyPr/>
          <a:lstStyle/>
          <a:p>
            <a:r>
              <a:rPr lang="en-US" dirty="0"/>
              <a:t>The APS is comprised of over 30 sectors that have x-ray beams.</a:t>
            </a:r>
          </a:p>
          <a:p>
            <a:endParaRPr lang="en-US" dirty="0"/>
          </a:p>
          <a:p>
            <a:r>
              <a:rPr lang="en-US" dirty="0"/>
              <a:t>The circular experimental hall as shown, is where scientists assemble their experimental devices to conduct research. </a:t>
            </a:r>
          </a:p>
          <a:p>
            <a:endParaRPr lang="en-US" dirty="0"/>
          </a:p>
          <a:p>
            <a:r>
              <a:rPr lang="en-US" dirty="0"/>
              <a:t>The beam is passed to a radiation proof experiment station that contains the sample </a:t>
            </a:r>
            <a:r>
              <a:rPr lang="en-US"/>
              <a:t>under investigation.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437F30-857A-40EF-8514-9818E102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APS Overview (Experimental Hall and LOMs)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23077C-0D99-4858-B6F8-DFFA5FD66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019" y="1791318"/>
            <a:ext cx="5218381" cy="35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1F7DDA-EEC2-4720-8A86-E3EE61400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5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E536A-E27A-4B94-AF52-F5271E9E36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253766"/>
            <a:ext cx="5169032" cy="4869006"/>
          </a:xfrm>
        </p:spPr>
        <p:txBody>
          <a:bodyPr/>
          <a:lstStyle/>
          <a:p>
            <a:r>
              <a:rPr lang="en-US" dirty="0"/>
              <a:t>So far, robots have been introduced at the APS for two functions.</a:t>
            </a:r>
          </a:p>
          <a:p>
            <a:pPr lvl="1"/>
            <a:r>
              <a:rPr lang="en-US" sz="2200" dirty="0"/>
              <a:t>Grip detectors and manipulate them to different positions during experiments.</a:t>
            </a:r>
          </a:p>
          <a:p>
            <a:pPr lvl="1"/>
            <a:r>
              <a:rPr lang="en-US" sz="2200" dirty="0"/>
              <a:t>Automated sample handling.</a:t>
            </a:r>
          </a:p>
          <a:p>
            <a:pPr lvl="1"/>
            <a:endParaRPr lang="en-US" sz="2200" dirty="0"/>
          </a:p>
          <a:p>
            <a:r>
              <a:rPr lang="en-US" dirty="0"/>
              <a:t>Both functions take place inside our hutches at the beamline.</a:t>
            </a:r>
          </a:p>
          <a:p>
            <a:endParaRPr lang="en-US" dirty="0"/>
          </a:p>
          <a:p>
            <a:r>
              <a:rPr lang="en-US" dirty="0"/>
              <a:t>All robots have only one functioning arm.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CE5667-001D-4968-ABD5-1F36A304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Applications at the APS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54AB8-9A3E-4E57-A6F3-CD0FEC06A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1253766"/>
            <a:ext cx="5321300" cy="467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81894-6848-40C0-A957-351EC2699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6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3E640-378C-4FFE-96D2-F814955214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150" y="1008674"/>
            <a:ext cx="5784064" cy="5147030"/>
          </a:xfrm>
        </p:spPr>
        <p:txBody>
          <a:bodyPr/>
          <a:lstStyle/>
          <a:p>
            <a:r>
              <a:rPr lang="en-US" dirty="0"/>
              <a:t>The APS robots are set up to operate via teach and repeat.</a:t>
            </a:r>
          </a:p>
          <a:p>
            <a:pPr lvl="1"/>
            <a:r>
              <a:rPr lang="en-US" sz="2200" dirty="0"/>
              <a:t>A trained operator uses a teach pendant to manually instruct a robot its positionings and tasks. </a:t>
            </a:r>
          </a:p>
          <a:p>
            <a:pPr lvl="1"/>
            <a:endParaRPr lang="en-US" sz="2600" dirty="0"/>
          </a:p>
          <a:p>
            <a:r>
              <a:rPr lang="en-US" sz="2600" dirty="0"/>
              <a:t>The “teach” programming task should be conducted at slow speeds.</a:t>
            </a:r>
          </a:p>
          <a:p>
            <a:pPr lvl="1"/>
            <a:r>
              <a:rPr lang="en-US" sz="2200" dirty="0"/>
              <a:t>ANSI currently recommends that this speed should not exceed 10 in/sec.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0BC55A-8693-43BC-8F48-3F8FA392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4CDEC-4DD7-4E9C-972C-96A50DCE7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821" y="1139946"/>
            <a:ext cx="4148040" cy="34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E165C5-5EE0-4532-9616-597A7DE3B7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7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BCA8-1921-4B49-88D2-BEC0F1AD9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1217612"/>
            <a:ext cx="7968792" cy="4422775"/>
          </a:xfrm>
        </p:spPr>
        <p:txBody>
          <a:bodyPr/>
          <a:lstStyle/>
          <a:p>
            <a:r>
              <a:rPr lang="en-US" dirty="0"/>
              <a:t>In order to have an effective safety system in place, a hazard analysis must be conducted. </a:t>
            </a:r>
          </a:p>
          <a:p>
            <a:endParaRPr lang="en-US" dirty="0"/>
          </a:p>
          <a:p>
            <a:r>
              <a:rPr lang="en-US" dirty="0"/>
              <a:t>Things to consider during this analysis are:</a:t>
            </a:r>
          </a:p>
          <a:p>
            <a:pPr lvl="1"/>
            <a:r>
              <a:rPr lang="en-US" dirty="0"/>
              <a:t>Function of the robot (What specific task will it be performing?)</a:t>
            </a:r>
          </a:p>
          <a:p>
            <a:pPr lvl="1"/>
            <a:r>
              <a:rPr lang="en-US" dirty="0"/>
              <a:t>Program features (How does it start up? Shut off? Etc.)</a:t>
            </a:r>
          </a:p>
          <a:p>
            <a:pPr lvl="1"/>
            <a:r>
              <a:rPr lang="en-US" dirty="0"/>
              <a:t>Workplace conditions (Where will this robot be placed?)</a:t>
            </a:r>
          </a:p>
          <a:p>
            <a:pPr lvl="1"/>
            <a:r>
              <a:rPr lang="en-US" dirty="0"/>
              <a:t>Maintenance (Who can perform these tasks? How will they be conducted?)</a:t>
            </a:r>
          </a:p>
          <a:p>
            <a:pPr lvl="1"/>
            <a:r>
              <a:rPr lang="en-US" dirty="0"/>
              <a:t>Possible malfunctions</a:t>
            </a:r>
          </a:p>
          <a:p>
            <a:pPr marL="27463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CC29A5-4F82-4303-BA0C-F9B01C04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Safety System/Hazard Analysis</a:t>
            </a:r>
          </a:p>
        </p:txBody>
      </p:sp>
      <p:pic>
        <p:nvPicPr>
          <p:cNvPr id="9" name="Picture 8" descr="A picture containing wall, indoor, tool&#10;&#10;Description automatically generated">
            <a:extLst>
              <a:ext uri="{FF2B5EF4-FFF2-40B4-BE49-F238E27FC236}">
                <a16:creationId xmlns:a16="http://schemas.microsoft.com/office/drawing/2014/main" id="{4F212A07-603C-4999-86E1-82D3B8247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14442" y="1455429"/>
            <a:ext cx="3582186" cy="3087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88F318-2081-48D3-B5E7-E9423DFC5983}"/>
              </a:ext>
            </a:extLst>
          </p:cNvPr>
          <p:cNvSpPr txBox="1"/>
          <p:nvPr/>
        </p:nvSpPr>
        <p:spPr>
          <a:xfrm>
            <a:off x="964676" y="6858000"/>
            <a:ext cx="1030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electronics-lab.com/mirobot-robot-arm-live-kickstart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431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59B4D-0302-4AD5-ABF0-443C69AD9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8</a:t>
            </a:fld>
            <a:endParaRPr lang="en-US" dirty="0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E0D5E-E093-4DE3-879E-F7EFA8ABC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084082"/>
            <a:ext cx="7431464" cy="5038689"/>
          </a:xfrm>
        </p:spPr>
        <p:txBody>
          <a:bodyPr/>
          <a:lstStyle/>
          <a:p>
            <a:r>
              <a:rPr lang="en-US" dirty="0"/>
              <a:t>Human Errors</a:t>
            </a:r>
          </a:p>
          <a:p>
            <a:endParaRPr lang="en-US" dirty="0"/>
          </a:p>
          <a:p>
            <a:r>
              <a:rPr lang="en-US" dirty="0"/>
              <a:t>Control Errors</a:t>
            </a:r>
          </a:p>
          <a:p>
            <a:endParaRPr lang="en-US" dirty="0"/>
          </a:p>
          <a:p>
            <a:r>
              <a:rPr lang="en-US" dirty="0"/>
              <a:t>Unauthorized Access</a:t>
            </a:r>
          </a:p>
          <a:p>
            <a:endParaRPr lang="en-US" dirty="0"/>
          </a:p>
          <a:p>
            <a:r>
              <a:rPr lang="en-US" dirty="0"/>
              <a:t>Mechanical Errors</a:t>
            </a:r>
          </a:p>
          <a:p>
            <a:endParaRPr lang="en-US" dirty="0"/>
          </a:p>
          <a:p>
            <a:r>
              <a:rPr lang="en-US" dirty="0"/>
              <a:t>Environmental Hazards</a:t>
            </a:r>
          </a:p>
          <a:p>
            <a:endParaRPr lang="en-US" dirty="0"/>
          </a:p>
          <a:p>
            <a:r>
              <a:rPr lang="en-US" dirty="0"/>
              <a:t>Electric, hydraulic, and pneumatic power sources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6CB8C4-EB31-42A6-8B2A-04EA31A3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Robot Hazards</a:t>
            </a:r>
          </a:p>
        </p:txBody>
      </p:sp>
      <p:pic>
        <p:nvPicPr>
          <p:cNvPr id="8" name="Picture 7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A4095A72-2927-43DE-8AAD-D3BE5F16D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42788" y="1310325"/>
            <a:ext cx="6639612" cy="39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0728EC-11B5-4B89-94D1-8D6582695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latin typeface="Arial"/>
              </a:rPr>
              <a:pPr/>
              <a:t>9</a:t>
            </a:fld>
            <a:endParaRPr lang="en-US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8F7B4-0BE4-4D1D-B889-9D6393550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232" y="1046808"/>
            <a:ext cx="11163868" cy="499715"/>
          </a:xfrm>
        </p:spPr>
        <p:txBody>
          <a:bodyPr/>
          <a:lstStyle/>
          <a:p>
            <a:pPr algn="ctr"/>
            <a:r>
              <a:rPr lang="en-US" dirty="0"/>
              <a:t>MACHINE GUARDING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9B635-917A-4B3D-8B7A-5D5069638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699996"/>
            <a:ext cx="9675043" cy="4422775"/>
          </a:xfrm>
        </p:spPr>
        <p:txBody>
          <a:bodyPr/>
          <a:lstStyle/>
          <a:p>
            <a:r>
              <a:rPr lang="en-US" dirty="0"/>
              <a:t>Interlocked Barrier Guard (Essential Guarding Method at APS)</a:t>
            </a:r>
          </a:p>
          <a:p>
            <a:pPr lvl="1"/>
            <a:r>
              <a:rPr lang="en-US" dirty="0"/>
              <a:t>Physical barrier around robot that will shut off operations of the robot when opened. Must prevent access from all points (Over, under, around, and through)</a:t>
            </a:r>
          </a:p>
          <a:p>
            <a:pPr lvl="1"/>
            <a:endParaRPr lang="en-US" dirty="0"/>
          </a:p>
          <a:p>
            <a:r>
              <a:rPr lang="en-US" dirty="0"/>
              <a:t>Fixed Barrier</a:t>
            </a:r>
          </a:p>
          <a:p>
            <a:pPr lvl="1"/>
            <a:r>
              <a:rPr lang="en-US" dirty="0"/>
              <a:t>A barrier that requires tool for removal and also prevents access. </a:t>
            </a:r>
          </a:p>
          <a:p>
            <a:pPr lvl="1"/>
            <a:endParaRPr lang="en-US" dirty="0"/>
          </a:p>
          <a:p>
            <a:r>
              <a:rPr lang="en-US" dirty="0"/>
              <a:t>Presence Sensing Devices</a:t>
            </a:r>
          </a:p>
          <a:p>
            <a:pPr lvl="1"/>
            <a:r>
              <a:rPr lang="en-US" dirty="0"/>
              <a:t>Most commonly used are pressure mats and light curtains.</a:t>
            </a:r>
          </a:p>
          <a:p>
            <a:pPr lvl="1"/>
            <a:r>
              <a:rPr lang="en-US" dirty="0"/>
              <a:t>Detects an individual stepping into a hazardous area near a robot.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E5BC25-2541-4373-B2FA-1E1341BD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Mitigations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4CCE3-289D-486F-8B6E-68179793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456" y="3143812"/>
            <a:ext cx="3356372" cy="28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view templateOPA_" id="{9503B2FD-C395-AB49-B84E-4F9E47645F49}" vid="{5E05D321-BCFF-FE4E-97F3-8716A83AC4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eview Document" ma:contentTypeID="0x0101002B7518C7231E97499E1F1C54B0F5901D1300E7D3EB6A0E63514A99F3FFD2E14F2E94" ma:contentTypeVersion="" ma:contentTypeDescription="" ma:contentTypeScope="" ma:versionID="716cd1ef1db1545bf830f178883876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17bd159687fd4e0b52f7220829539b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c2502a80-7d28-4222-8cca-c624a41b2055" ContentTypeId="0x0101002B7518C7231E97499E1F1C54B0F5901D13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BD9449-426B-4464-90AD-E8D43B22C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0D0C73-1D92-412D-8800-9C1E033764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095F12-FC49-4F74-80E7-E63FE9654A5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EE60D92-EC7B-437A-AF37-55618E86DE1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1_presentation_4x3</Template>
  <TotalTime>1792</TotalTime>
  <Words>1050</Words>
  <Application>Microsoft Office PowerPoint</Application>
  <PresentationFormat>Widescreen</PresentationFormat>
  <Paragraphs>164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Lucida Grande</vt:lpstr>
      <vt:lpstr>Wingdings</vt:lpstr>
      <vt:lpstr>1_presentation_4x3</vt:lpstr>
      <vt:lpstr>Remote Materials Handling: Expanded Use of Robotics To Perform Sample Changes and Detector Positioning  </vt:lpstr>
      <vt:lpstr>Outline</vt:lpstr>
      <vt:lpstr>APS Overview</vt:lpstr>
      <vt:lpstr>APS Overview (Experimental Hall and LOMs)</vt:lpstr>
      <vt:lpstr>Robotic Applications at the APS</vt:lpstr>
      <vt:lpstr>Robotic Functions</vt:lpstr>
      <vt:lpstr>Robotic Safety System/Hazard Analysis</vt:lpstr>
      <vt:lpstr>Potential Robot Hazards</vt:lpstr>
      <vt:lpstr>Hazard Mitigations</vt:lpstr>
      <vt:lpstr>Other Safety Features</vt:lpstr>
      <vt:lpstr>Training</vt:lpstr>
      <vt:lpstr>APS Safety System: Robotics</vt:lpstr>
      <vt:lpstr>Operating Modes: Manual</vt:lpstr>
      <vt:lpstr>Operating Modes: Automatic</vt:lpstr>
      <vt:lpstr>Encountered Obstacles</vt:lpstr>
      <vt:lpstr>Lessons Learned</vt:lpstr>
      <vt:lpstr>PowerPoint Presentation</vt:lpstr>
    </vt:vector>
  </TitlesOfParts>
  <Manager>Diane Wilkinson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APS-U Presentation title</dc:title>
  <dc:subject>DOE Review Template</dc:subject>
  <dc:creator>Ramanathan, Mohan</dc:creator>
  <cp:lastModifiedBy>Fries, Mike</cp:lastModifiedBy>
  <cp:revision>172</cp:revision>
  <cp:lastPrinted>2016-07-21T14:48:34Z</cp:lastPrinted>
  <dcterms:created xsi:type="dcterms:W3CDTF">2020-08-13T13:51:30Z</dcterms:created>
  <dcterms:modified xsi:type="dcterms:W3CDTF">2021-10-04T01:59:37Z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0x0101002B7518C7231E97499E1F1C54B0F5901D1300E7D3EB6A0E63514A99F3FFD2E14F2E94</vt:lpwstr>
  </property>
  <property fmtid="{D5CDD505-2E9C-101B-9397-08002B2CF9AE}" pid="3" name="_dlc_DocIdItemGuid">
    <vt:lpwstr>8e0f3476-f56e-4267-b233-b8b6c9130fb9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id="Microsoft.Office.RecordsManagement.PolicyFeatures.Expiration.Formula.BuiltIn"&gt;&lt;number&gt;2&lt;/number&gt;&lt;property&gt;Created&lt;/property&gt;&lt;propertyId&gt;8c06beca-0777-48f7-91c7-6da68bc07b69&lt;/propertyId&gt;&lt;period&gt;years&lt;/period&gt;&lt;/formula&gt;</vt:lpwstr>
  </property>
  <property fmtid="{D5CDD505-2E9C-101B-9397-08002B2CF9AE}" pid="5" name="_dlc_policyId">
    <vt:lpwstr>0x010100D47E88405A4D2842882AAFEF0D9A40A8|-708745469</vt:lpwstr>
  </property>
</Properties>
</file>