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3" r:id="rId1"/>
  </p:sldMasterIdLst>
  <p:notesMasterIdLst>
    <p:notesMasterId r:id="rId21"/>
  </p:notesMasterIdLst>
  <p:sldIdLst>
    <p:sldId id="1251" r:id="rId2"/>
    <p:sldId id="1259" r:id="rId3"/>
    <p:sldId id="1276" r:id="rId4"/>
    <p:sldId id="1264" r:id="rId5"/>
    <p:sldId id="349" r:id="rId6"/>
    <p:sldId id="340" r:id="rId7"/>
    <p:sldId id="1274" r:id="rId8"/>
    <p:sldId id="320" r:id="rId9"/>
    <p:sldId id="323" r:id="rId10"/>
    <p:sldId id="1265" r:id="rId11"/>
    <p:sldId id="324" r:id="rId12"/>
    <p:sldId id="1275" r:id="rId13"/>
    <p:sldId id="326" r:id="rId14"/>
    <p:sldId id="322" r:id="rId15"/>
    <p:sldId id="344" r:id="rId16"/>
    <p:sldId id="1267" r:id="rId17"/>
    <p:sldId id="1273" r:id="rId18"/>
    <p:sldId id="356" r:id="rId19"/>
    <p:sldId id="1271" r:id="rId20"/>
  </p:sldIdLst>
  <p:sldSz cx="9144000" cy="5143500" type="screen16x9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852" userDrawn="1">
          <p15:clr>
            <a:srgbClr val="A4A3A4"/>
          </p15:clr>
        </p15:guide>
        <p15:guide id="6" pos="5568" userDrawn="1">
          <p15:clr>
            <a:srgbClr val="A4A3A4"/>
          </p15:clr>
        </p15:guide>
        <p15:guide id="8" pos="144" userDrawn="1">
          <p15:clr>
            <a:srgbClr val="A4A3A4"/>
          </p15:clr>
        </p15:guide>
        <p15:guide id="11" orient="horz" pos="468" userDrawn="1">
          <p15:clr>
            <a:srgbClr val="A4A3A4"/>
          </p15:clr>
        </p15:guide>
        <p15:guide id="12" orient="horz" pos="2916" userDrawn="1">
          <p15:clr>
            <a:srgbClr val="A4A3A4"/>
          </p15:clr>
        </p15:guide>
        <p15:guide id="13" orient="horz" pos="2628" userDrawn="1">
          <p15:clr>
            <a:srgbClr val="A4A3A4"/>
          </p15:clr>
        </p15:guide>
        <p15:guide id="14" orient="horz" pos="10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  <p:cmAuthor id="1" name="Hotz, Cara Carpenter" initials="HCC" lastIdx="1" clrIdx="1">
    <p:extLst>
      <p:ext uri="{19B8F6BF-5375-455C-9EA6-DF929625EA0E}">
        <p15:presenceInfo xmlns:p15="http://schemas.microsoft.com/office/powerpoint/2012/main" userId="S::chotz@anl.gov::33414e8c-15b9-45dc-a1d3-d646a0d47c41" providerId="AD"/>
      </p:ext>
    </p:extLst>
  </p:cmAuthor>
  <p:cmAuthor id="2" name="Clark, Jason A." initials="CJA" lastIdx="16" clrIdx="2">
    <p:extLst>
      <p:ext uri="{19B8F6BF-5375-455C-9EA6-DF929625EA0E}">
        <p15:presenceInfo xmlns:p15="http://schemas.microsoft.com/office/powerpoint/2012/main" userId="Clark, Jason A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B1D8A"/>
    <a:srgbClr val="0B1F8F"/>
    <a:srgbClr val="F1AD02"/>
    <a:srgbClr val="222327"/>
    <a:srgbClr val="01516D"/>
    <a:srgbClr val="000000"/>
    <a:srgbClr val="00AFAC"/>
    <a:srgbClr val="131604"/>
    <a:srgbClr val="006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5" autoAdjust="0"/>
    <p:restoredTop sz="95380" autoAdjust="0"/>
  </p:normalViewPr>
  <p:slideViewPr>
    <p:cSldViewPr snapToGrid="0" showGuides="1">
      <p:cViewPr varScale="1">
        <p:scale>
          <a:sx n="104" d="100"/>
          <a:sy n="104" d="100"/>
        </p:scale>
        <p:origin x="120" y="252"/>
      </p:cViewPr>
      <p:guideLst>
        <p:guide orient="horz" pos="852"/>
        <p:guide pos="5568"/>
        <p:guide pos="144"/>
        <p:guide orient="horz" pos="468"/>
        <p:guide orient="horz" pos="2916"/>
        <p:guide orient="horz" pos="2628"/>
        <p:guide orient="horz" pos="10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6" d="100"/>
        <a:sy n="166" d="100"/>
      </p:scale>
      <p:origin x="0" y="-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8080A489-9093-C54A-B1C3-374F661A0010}" type="datetimeFigureOut">
              <a:rPr lang="en-US" smtClean="0"/>
              <a:pPr/>
              <a:t>10/1/2021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3EAA7A1A-8011-3A42-91B8-EE1BD44E44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3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38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81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42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50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93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98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97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69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70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99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37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67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14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15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63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"/>
            <a:ext cx="9143999" cy="4488688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3A0AD6-33FE-814B-87A9-4E608B8F74A5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308E4-C478-8B4F-9CF3-FE905CC5EAE2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C047F-7504-6040-9A50-9037B6706A1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428104-5CD7-CF40-A1CE-EA92AC64A19C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0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72CC85-1438-5F42-9179-3C81994D43C3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4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948071-63C1-4747-86E2-6482665F5BC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9CC6B-2983-0D4D-82B9-F1A10E59F7C8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4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6864AA-5B21-8540-84EC-C73D123264E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5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949AAE-F040-DC4F-B49E-873371F2F03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7382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27449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5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33A2C4E-B105-AD4E-8FDE-BD99A5886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228" y="369832"/>
            <a:ext cx="2592519" cy="673172"/>
          </a:xfrm>
          <a:prstGeom prst="rect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6F20EC-1191-F34E-9A74-6242A6193671}"/>
              </a:ext>
            </a:extLst>
          </p:cNvPr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ver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E42203-03B0-9B44-A4A6-421ACB9CC571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ver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316" y="58557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ver Optio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888" y="139139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0B74B2-E6E3-1F42-960D-D93F5F6DFFD7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 - Ful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37AC7-5779-EA49-A0D7-9D1B49DA1F37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64664-6AC5-4D43-A5BA-3C65A0CD272B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0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BD6018-DDBA-E84D-A7DB-865142558636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 -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97FFC8-1032-3A40-A0C9-227A67AABE6E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615DA8-4650-8A4E-B3B2-622DC8056A60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8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CFF5-2A2E-8945-9027-39964E4B3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"/>
            <a:ext cx="9143999" cy="4478002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0244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395284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61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5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5857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419099" y="1390650"/>
            <a:ext cx="8269876" cy="33147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DESCRIPTION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Threat modeling, </a:t>
              </a:r>
              <a:r>
                <a:rPr lang="en-US" sz="1200" dirty="0" err="1">
                  <a:solidFill>
                    <a:schemeClr val="tx1"/>
                  </a:solidFill>
                </a:rPr>
                <a:t>pentesting</a:t>
              </a:r>
              <a:r>
                <a:rPr lang="en-US" sz="12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200" dirty="0" err="1">
                  <a:solidFill>
                    <a:schemeClr val="tx1"/>
                  </a:solidFill>
                </a:rPr>
                <a:t>xFC</a:t>
              </a:r>
              <a:r>
                <a:rPr lang="en-US" sz="12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2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RESULTS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2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CONTRIBUTION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1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5857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59176"/>
              </p:ext>
            </p:extLst>
          </p:nvPr>
        </p:nvGraphicFramePr>
        <p:xfrm>
          <a:off x="457200" y="1518245"/>
          <a:ext cx="8372900" cy="3204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3225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0681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9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076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397181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397181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6271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0332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665" y="4794647"/>
            <a:ext cx="1044942" cy="29833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9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26" r:id="rId2"/>
    <p:sldLayoutId id="2147483827" r:id="rId3"/>
    <p:sldLayoutId id="2147483828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564">
          <p15:clr>
            <a:srgbClr val="F26B43"/>
          </p15:clr>
        </p15:guide>
        <p15:guide id="4" pos="5568">
          <p15:clr>
            <a:srgbClr val="F26B43"/>
          </p15:clr>
        </p15:guide>
        <p15:guide id="5" orient="horz" pos="2964">
          <p15:clr>
            <a:srgbClr val="F26B43"/>
          </p15:clr>
        </p15:guide>
        <p15:guide id="6" orient="horz" pos="1720">
          <p15:clr>
            <a:srgbClr val="F26B43"/>
          </p15:clr>
        </p15:guide>
        <p15:guide id="7" orient="horz" pos="876">
          <p15:clr>
            <a:srgbClr val="F26B43"/>
          </p15:clr>
        </p15:guide>
        <p15:guide id="8" orient="horz" pos="3180" userDrawn="1">
          <p15:clr>
            <a:srgbClr val="F26B43"/>
          </p15:clr>
        </p15:guide>
        <p15:guide id="9" pos="2880" userDrawn="1">
          <p15:clr>
            <a:srgbClr val="F26B43"/>
          </p15:clr>
        </p15:guide>
        <p15:guide id="10" orient="horz" pos="3156" userDrawn="1">
          <p15:clr>
            <a:srgbClr val="F26B43"/>
          </p15:clr>
        </p15:guide>
        <p15:guide id="11" pos="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cid:29b6b6bb-031f-4a7a-b2dc-531aef2aa473" TargetMode="External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cid:53c61963-b7b0-445e-a870-f354951907eb" TargetMode="External"/><Relationship Id="rId5" Type="http://schemas.openxmlformats.org/officeDocument/2006/relationships/image" Target="../media/image27.jpeg"/><Relationship Id="rId4" Type="http://schemas.openxmlformats.org/officeDocument/2006/relationships/image" Target="cid:7d729ffc-7584-42e6-a8b4-df169bf6d0e6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cid:d0b04bc1-525e-421c-9344-3f6d9c77f637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cid:852ab793-f639-467f-981c-f0962c258306" TargetMode="External"/><Relationship Id="rId5" Type="http://schemas.openxmlformats.org/officeDocument/2006/relationships/image" Target="../media/image30.jpeg"/><Relationship Id="rId10" Type="http://schemas.openxmlformats.org/officeDocument/2006/relationships/image" Target="cid:9d1d9a5c-de85-4da0-a55f-039e640820e8" TargetMode="External"/><Relationship Id="rId4" Type="http://schemas.openxmlformats.org/officeDocument/2006/relationships/image" Target="cid:5ed61e5d-de3c-46bb-9c9c-f5c8a933734c" TargetMode="External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cid:23337c62-8a97-4ca9-a8c4-29d6b2ee811d" TargetMode="External"/><Relationship Id="rId5" Type="http://schemas.openxmlformats.org/officeDocument/2006/relationships/image" Target="../media/image34.jpeg"/><Relationship Id="rId4" Type="http://schemas.openxmlformats.org/officeDocument/2006/relationships/image" Target="cid:29b6b6bb-031f-4a7a-b2dc-531aef2aa47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2702E-9796-CC4D-BA4E-E0C572E43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Atlas radiation interlock system (ARIS)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9C86D6-875F-5F43-8E6C-A29B5D4363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3ECF8B-4113-334A-987F-CDBC7E6114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Jason </a:t>
            </a:r>
            <a:r>
              <a:rPr lang="en-US" dirty="0" err="1"/>
              <a:t>clark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EE97F4-E4AE-8B42-B8C4-BFD40D706D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901" y="3720288"/>
            <a:ext cx="4186766" cy="685800"/>
          </a:xfrm>
        </p:spPr>
        <p:txBody>
          <a:bodyPr/>
          <a:lstStyle/>
          <a:p>
            <a:r>
              <a:rPr lang="en-US" dirty="0"/>
              <a:t>Scientist, Argonne Physics Division</a:t>
            </a:r>
          </a:p>
          <a:p>
            <a:r>
              <a:rPr lang="en-US" dirty="0"/>
              <a:t>Chair, Physics Division Radiation Safety Committee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E42157-6BA4-4C48-96A8-2F5CDEC687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October 6, 2021</a:t>
            </a:r>
          </a:p>
        </p:txBody>
      </p:sp>
      <p:pic>
        <p:nvPicPr>
          <p:cNvPr id="19" name="Picture 2" descr="Image result for radiation">
            <a:extLst>
              <a:ext uri="{FF2B5EF4-FFF2-40B4-BE49-F238E27FC236}">
                <a16:creationId xmlns:a16="http://schemas.microsoft.com/office/drawing/2014/main" id="{C061EADC-8C8C-4491-992D-A84BD474583B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1" b="5741"/>
          <a:stretch>
            <a:fillRect/>
          </a:stretch>
        </p:blipFill>
        <p:spPr bwMode="auto">
          <a:xfrm>
            <a:off x="4864100" y="1266825"/>
            <a:ext cx="4279900" cy="20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4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0244"/>
            <a:ext cx="8622144" cy="621711"/>
          </a:xfrm>
        </p:spPr>
        <p:txBody>
          <a:bodyPr/>
          <a:lstStyle/>
          <a:p>
            <a:r>
              <a:rPr lang="en-US" dirty="0"/>
              <a:t>Establishing a radiation generating area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FF5A4-D5AC-44CE-801A-B5C9F65CEC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B822D30-3342-459E-B870-938AB2AE925F}"/>
              </a:ext>
            </a:extLst>
          </p:cNvPr>
          <p:cNvSpPr txBox="1">
            <a:spLocks/>
          </p:cNvSpPr>
          <p:nvPr/>
        </p:nvSpPr>
        <p:spPr>
          <a:xfrm>
            <a:off x="457201" y="2416817"/>
            <a:ext cx="4486702" cy="2575625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62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When area first becomes a ‘radiation generating area’, area must first be evacuated of personnel and locked before radiation first introduced into area</a:t>
            </a:r>
          </a:p>
          <a:p>
            <a:pPr marL="7834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‘Beam area’</a:t>
            </a:r>
          </a:p>
          <a:p>
            <a:pPr marL="1240631" lvl="4" indent="-214313">
              <a:buFont typeface="Arial" panose="020B0604020202020204" pitchFamily="34" charset="0"/>
              <a:buChar char="•"/>
            </a:pPr>
            <a:r>
              <a:rPr lang="en-US" sz="1400" dirty="0"/>
              <a:t>Beam can be delivered to only one experimental area at a time; i.e.: there is a well-defined beam path for each experiment run at ATLAS</a:t>
            </a:r>
          </a:p>
          <a:p>
            <a:pPr marL="1240631" lvl="4" indent="-214313">
              <a:buFont typeface="Arial" panose="020B0604020202020204" pitchFamily="34" charset="0"/>
              <a:buChar char="•"/>
            </a:pPr>
            <a:r>
              <a:rPr lang="en-US" sz="1400" dirty="0"/>
              <a:t>Will be defined by opening ‘beam stop’</a:t>
            </a:r>
          </a:p>
          <a:p>
            <a:pPr marL="1240631" lvl="4" indent="-214313">
              <a:buFont typeface="Arial" panose="020B0604020202020204" pitchFamily="34" charset="0"/>
              <a:buChar char="•"/>
            </a:pPr>
            <a:r>
              <a:rPr lang="en-US" sz="1400" dirty="0"/>
              <a:t>For every fork in beamline system, beam path defined by the single open ‘beam stop’ at the exit of the fork</a:t>
            </a:r>
          </a:p>
          <a:p>
            <a:pPr marL="1240631" lvl="4" indent="-214313">
              <a:buFont typeface="Arial" panose="020B0604020202020204" pitchFamily="34" charset="0"/>
              <a:buChar char="•"/>
            </a:pPr>
            <a:r>
              <a:rPr lang="en-US" sz="1400" dirty="0"/>
              <a:t>More than one ‘beam stop’ open at a fork results in a ‘beam path conflict’</a:t>
            </a:r>
          </a:p>
          <a:p>
            <a:pPr marL="7834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‘RF area’</a:t>
            </a:r>
          </a:p>
          <a:p>
            <a:pPr marL="1240631" lvl="4" indent="-214313">
              <a:buFont typeface="Arial" panose="020B0604020202020204" pitchFamily="34" charset="0"/>
              <a:buChar char="•"/>
            </a:pPr>
            <a:r>
              <a:rPr lang="en-US" sz="1400" dirty="0"/>
              <a:t>Established when a request for RF is made by Operations via a touch screen control panel</a:t>
            </a:r>
          </a:p>
          <a:p>
            <a:pPr marL="1240631" lvl="4" indent="-214313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2C4C39-77CF-4BEA-9EF6-7BCE5F32F5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782" y="1663715"/>
            <a:ext cx="3937563" cy="25127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92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gates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6880" y="1387034"/>
            <a:ext cx="4330222" cy="2369432"/>
          </a:xfrm>
        </p:spPr>
        <p:txBody>
          <a:bodyPr/>
          <a:lstStyle/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‘Access gates’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Have at least 1 ‘access gate’ per ARIS-controlled area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Status displayed outside each ‘access gate’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‘Other gates’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A gate not considered an ‘access gate’</a:t>
            </a:r>
          </a:p>
          <a:p>
            <a:pPr marL="1240631" lvl="4" indent="-214313">
              <a:buFont typeface="Arial" panose="020B0604020202020204" pitchFamily="34" charset="0"/>
              <a:buChar char="•"/>
            </a:pPr>
            <a:r>
              <a:rPr lang="en-US" sz="1400" dirty="0"/>
              <a:t>Could be a door to a different room or a door to the outside of the building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Lights (red/green) indicate status (can enter or not</a:t>
            </a:r>
            <a:r>
              <a:rPr lang="en-US" dirty="0"/>
              <a:t>)	</a:t>
            </a: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936209-5FEC-41AD-962C-CB5D36124AC5}"/>
              </a:ext>
            </a:extLst>
          </p:cNvPr>
          <p:cNvGrpSpPr>
            <a:grpSpLocks noChangeAspect="1"/>
          </p:cNvGrpSpPr>
          <p:nvPr/>
        </p:nvGrpSpPr>
        <p:grpSpPr>
          <a:xfrm>
            <a:off x="5030057" y="1510402"/>
            <a:ext cx="3938160" cy="2122696"/>
            <a:chOff x="2988046" y="2967194"/>
            <a:chExt cx="3275384" cy="176545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47"/>
            <a:stretch/>
          </p:blipFill>
          <p:spPr bwMode="auto">
            <a:xfrm>
              <a:off x="2988046" y="2967194"/>
              <a:ext cx="3275384" cy="176545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655253" y="3202997"/>
              <a:ext cx="43641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rgbClr val="000000"/>
                  </a:solidFill>
                </a:rPr>
                <a:t>Other gate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52405" y="4325215"/>
              <a:ext cx="43641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rgbClr val="000000"/>
                  </a:solidFill>
                </a:rPr>
                <a:t>Other gate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616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gates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33F71-20EC-4741-A63C-3EFDADF4ED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E57476-3EB5-48A8-93C6-8823F9BAAB4C}"/>
              </a:ext>
            </a:extLst>
          </p:cNvPr>
          <p:cNvGrpSpPr>
            <a:grpSpLocks noChangeAspect="1"/>
          </p:cNvGrpSpPr>
          <p:nvPr/>
        </p:nvGrpSpPr>
        <p:grpSpPr>
          <a:xfrm>
            <a:off x="1738655" y="981955"/>
            <a:ext cx="5809991" cy="3552441"/>
            <a:chOff x="507682" y="1303575"/>
            <a:chExt cx="8128635" cy="497014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E67F315-884A-4068-889C-AB4D4DF121EE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0" t="12434" r="14377" b="11356"/>
            <a:stretch/>
          </p:blipFill>
          <p:spPr bwMode="auto">
            <a:xfrm>
              <a:off x="507682" y="1303575"/>
              <a:ext cx="8128635" cy="49701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DF389B-27B8-41E2-9F89-1F1E5EAAFDCF}"/>
                </a:ext>
              </a:extLst>
            </p:cNvPr>
            <p:cNvSpPr txBox="1"/>
            <p:nvPr/>
          </p:nvSpPr>
          <p:spPr>
            <a:xfrm>
              <a:off x="507682" y="1303575"/>
              <a:ext cx="1608197" cy="440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588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Sweep (search and secure)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57252" y="1191284"/>
            <a:ext cx="4297156" cy="1668808"/>
          </a:xfrm>
        </p:spPr>
        <p:txBody>
          <a:bodyPr/>
          <a:lstStyle/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With only one ‘access gate’ open (all other gates closed):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Push ‘Interior Reset Button’ inside area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Audible alarm activates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Search the area 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Push any additional ‘Interior Reset Buttons’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Close the original open ‘access gate’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Push ‘Exterior Reset Button’ outside area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5F67FF-30DD-4756-8598-A9EC48F1B373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1" y="1335455"/>
            <a:ext cx="2561128" cy="1380466"/>
            <a:chOff x="2204002" y="3089827"/>
            <a:chExt cx="3275384" cy="176545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47"/>
            <a:stretch/>
          </p:blipFill>
          <p:spPr bwMode="auto">
            <a:xfrm>
              <a:off x="2204002" y="3089827"/>
              <a:ext cx="3275384" cy="176545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836968" y="3273136"/>
              <a:ext cx="569977" cy="3542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rgbClr val="000000"/>
                  </a:solidFill>
                </a:rPr>
                <a:t>Other gate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73206" y="4347701"/>
              <a:ext cx="538136" cy="3542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rgbClr val="000000"/>
                  </a:solidFill>
                </a:rPr>
                <a:t>Other gate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36C5971-928F-465B-A114-5C12BE613564}"/>
              </a:ext>
            </a:extLst>
          </p:cNvPr>
          <p:cNvSpPr txBox="1"/>
          <p:nvPr/>
        </p:nvSpPr>
        <p:spPr>
          <a:xfrm>
            <a:off x="457201" y="3213592"/>
            <a:ext cx="64628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If any gate is opened while sweep is in progress, sweep stops/fails.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Two types of sweeps: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‘Sweep open’:  Key switch in ‘open’ position; any trained personnel can execute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‘Sweep locked’:  Key switch in ‘locked’ position; only ATLAS Operator can execute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9482B5-B4CB-420B-AFC1-840401ECDE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73" y="1057739"/>
            <a:ext cx="1294629" cy="360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6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 states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1136303"/>
            <a:ext cx="6239163" cy="3703658"/>
          </a:xfrm>
        </p:spPr>
        <p:txBody>
          <a:bodyPr/>
          <a:lstStyle/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200" dirty="0"/>
              <a:t>Open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200" dirty="0"/>
              <a:t>Conditions:</a:t>
            </a:r>
          </a:p>
          <a:p>
            <a:pPr marL="1354931" lvl="4" indent="-214313">
              <a:buFont typeface="Arial" panose="020B0604020202020204" pitchFamily="34" charset="0"/>
              <a:buChar char="•"/>
            </a:pPr>
            <a:r>
              <a:rPr lang="en-US" sz="1200" dirty="0"/>
              <a:t>For ‘adjacent’ areas only</a:t>
            </a:r>
          </a:p>
          <a:p>
            <a:pPr marL="1354931" lvl="4" indent="-214313">
              <a:buFont typeface="Arial" panose="020B0604020202020204" pitchFamily="34" charset="0"/>
              <a:buChar char="•"/>
            </a:pPr>
            <a:r>
              <a:rPr lang="en-US" sz="1200" dirty="0"/>
              <a:t>&lt; 2 mrem/h for previous 30 minutes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200" dirty="0"/>
              <a:t>If &gt; 2 mrem/h at any point within previous 30 minutes, access state will change to ‘inhibit’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200" dirty="0"/>
              <a:t>Restricted Access (Not Occupied)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200" dirty="0"/>
              <a:t>Conditions: </a:t>
            </a:r>
          </a:p>
          <a:p>
            <a:pPr marL="1354931" lvl="4" indent="-214313">
              <a:buFont typeface="Arial" panose="020B0604020202020204" pitchFamily="34" charset="0"/>
              <a:buChar char="•"/>
            </a:pPr>
            <a:r>
              <a:rPr lang="en-US" sz="1200" dirty="0"/>
              <a:t>Area vacated by ‘sweep open’ procedure</a:t>
            </a:r>
          </a:p>
          <a:p>
            <a:pPr marL="1354931" lvl="4" indent="-214313">
              <a:buFont typeface="Arial" panose="020B0604020202020204" pitchFamily="34" charset="0"/>
              <a:buChar char="•"/>
            </a:pPr>
            <a:r>
              <a:rPr lang="en-US" sz="1200" dirty="0"/>
              <a:t>&lt; 5 mrem/h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200" dirty="0"/>
              <a:t>If &lt; 2 mrem/h for previous 30 minutes, operator can request area go to ‘Open’ state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200" dirty="0"/>
              <a:t>If &gt; 5 mrem/h, PLC will change from ‘Restricted Access / Not Occupied’ to ‘No Access’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200" dirty="0"/>
              <a:t>Restricted Access (Occupied)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200" dirty="0"/>
              <a:t>Conditions: </a:t>
            </a:r>
          </a:p>
          <a:p>
            <a:pPr marL="1354931" lvl="4" indent="-214313">
              <a:buFont typeface="Arial" panose="020B0604020202020204" pitchFamily="34" charset="0"/>
              <a:buChar char="•"/>
            </a:pPr>
            <a:r>
              <a:rPr lang="en-US" sz="1200" dirty="0"/>
              <a:t>&lt; 5 mrem/h </a:t>
            </a:r>
          </a:p>
          <a:p>
            <a:pPr marL="1354931" lvl="4" indent="-214313">
              <a:buFont typeface="Arial" panose="020B0604020202020204" pitchFamily="34" charset="0"/>
              <a:buChar char="•"/>
            </a:pPr>
            <a:r>
              <a:rPr lang="en-US" sz="1200" dirty="0"/>
              <a:t>&lt; 20 mrem / 8 hours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200" dirty="0"/>
              <a:t>If &lt; 2 mrem/h for previous 30 minutes, operator can request area go to ‘Open’ state</a:t>
            </a:r>
          </a:p>
          <a:p>
            <a:endParaRPr lang="en-US" dirty="0"/>
          </a:p>
        </p:txBody>
      </p:sp>
      <p:pic>
        <p:nvPicPr>
          <p:cNvPr id="6" name="Picture 5" descr="Image">
            <a:extLst>
              <a:ext uri="{FF2B5EF4-FFF2-40B4-BE49-F238E27FC236}">
                <a16:creationId xmlns:a16="http://schemas.microsoft.com/office/drawing/2014/main" id="{FE595CEF-9EA2-4BBE-A5B8-6B5DC483C346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0" r="18050"/>
          <a:stretch>
            <a:fillRect/>
          </a:stretch>
        </p:blipFill>
        <p:spPr bwMode="auto">
          <a:xfrm>
            <a:off x="7290297" y="981955"/>
            <a:ext cx="1316522" cy="10795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Image">
            <a:extLst>
              <a:ext uri="{FF2B5EF4-FFF2-40B4-BE49-F238E27FC236}">
                <a16:creationId xmlns:a16="http://schemas.microsoft.com/office/drawing/2014/main" id="{A7241959-2909-495C-9100-09D497A59B60}"/>
              </a:ext>
            </a:extLst>
          </p:cNvPr>
          <p:cNvPicPr>
            <a:picLocks noChangeAspect="1"/>
          </p:cNvPicPr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57" b="2711"/>
          <a:stretch>
            <a:fillRect/>
          </a:stretch>
        </p:blipFill>
        <p:spPr bwMode="auto">
          <a:xfrm>
            <a:off x="7290297" y="2277674"/>
            <a:ext cx="1330728" cy="1079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Image">
            <a:extLst>
              <a:ext uri="{FF2B5EF4-FFF2-40B4-BE49-F238E27FC236}">
                <a16:creationId xmlns:a16="http://schemas.microsoft.com/office/drawing/2014/main" id="{2669FAF5-051E-475F-9FCF-E757A0EDAB03}"/>
              </a:ext>
            </a:extLst>
          </p:cNvPr>
          <p:cNvPicPr>
            <a:picLocks noChangeAspect="1"/>
          </p:cNvPicPr>
          <p:nvPr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5662" r="18050"/>
          <a:stretch>
            <a:fillRect/>
          </a:stretch>
        </p:blipFill>
        <p:spPr bwMode="auto">
          <a:xfrm>
            <a:off x="7290297" y="3573392"/>
            <a:ext cx="1396502" cy="1079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682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 states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2" y="1046239"/>
            <a:ext cx="5509489" cy="3347736"/>
          </a:xfrm>
        </p:spPr>
        <p:txBody>
          <a:bodyPr/>
          <a:lstStyle/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No Access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Conditions: </a:t>
            </a:r>
          </a:p>
          <a:p>
            <a:pPr marL="1354931" lvl="4" indent="-214313">
              <a:buFont typeface="Arial" panose="020B0604020202020204" pitchFamily="34" charset="0"/>
              <a:buChar char="•"/>
            </a:pPr>
            <a:r>
              <a:rPr lang="en-US" sz="1400" dirty="0"/>
              <a:t>5 mrem/h &lt; radiation &lt; 100 mrem/h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If &lt; 5 mrem/h, PLC will change from ‘No Access’ to ‘Restricted Access / Not Occupied’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Locked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Conditions: </a:t>
            </a:r>
          </a:p>
          <a:p>
            <a:pPr marL="1354931" lvl="4" indent="-214313">
              <a:buFont typeface="Arial" panose="020B0604020202020204" pitchFamily="34" charset="0"/>
              <a:buChar char="•"/>
            </a:pPr>
            <a:r>
              <a:rPr lang="en-US" sz="1400" dirty="0"/>
              <a:t>Area vacated by ‘sweep locked’ </a:t>
            </a:r>
          </a:p>
          <a:p>
            <a:pPr marL="1354931" lvl="4" indent="-214313">
              <a:buFont typeface="Arial" panose="020B0604020202020204" pitchFamily="34" charset="0"/>
              <a:buChar char="•"/>
            </a:pPr>
            <a:r>
              <a:rPr lang="en-US" sz="1400" dirty="0"/>
              <a:t>&lt; 20 rem/h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Inhibit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Radiation inhibited from area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Result of normal operation of the interlock system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Tripped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Stops all radiation sources in area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Considered the result of an unwarranted occurrence</a:t>
            </a:r>
          </a:p>
          <a:p>
            <a:endParaRPr lang="en-US" dirty="0"/>
          </a:p>
        </p:txBody>
      </p:sp>
      <p:pic>
        <p:nvPicPr>
          <p:cNvPr id="6" name="Picture 5" descr="Image">
            <a:extLst>
              <a:ext uri="{FF2B5EF4-FFF2-40B4-BE49-F238E27FC236}">
                <a16:creationId xmlns:a16="http://schemas.microsoft.com/office/drawing/2014/main" id="{4962BC44-B495-4F7D-AE20-6263F2FAEEC8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" r="31805"/>
          <a:stretch>
            <a:fillRect/>
          </a:stretch>
        </p:blipFill>
        <p:spPr bwMode="auto">
          <a:xfrm>
            <a:off x="5983882" y="1046239"/>
            <a:ext cx="1330067" cy="10717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Image">
            <a:extLst>
              <a:ext uri="{FF2B5EF4-FFF2-40B4-BE49-F238E27FC236}">
                <a16:creationId xmlns:a16="http://schemas.microsoft.com/office/drawing/2014/main" id="{619EC167-0B32-4D8F-8304-96B6F3D3D4EF}"/>
              </a:ext>
            </a:extLst>
          </p:cNvPr>
          <p:cNvPicPr>
            <a:picLocks noChangeAspect="1"/>
          </p:cNvPicPr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5405" r="35135" b="3225"/>
          <a:stretch>
            <a:fillRect/>
          </a:stretch>
        </p:blipFill>
        <p:spPr bwMode="auto">
          <a:xfrm>
            <a:off x="5983883" y="2670611"/>
            <a:ext cx="1330067" cy="11064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Image">
            <a:extLst>
              <a:ext uri="{FF2B5EF4-FFF2-40B4-BE49-F238E27FC236}">
                <a16:creationId xmlns:a16="http://schemas.microsoft.com/office/drawing/2014/main" id="{6A77D5F4-9CA2-477D-BB37-8F686F4F1F73}"/>
              </a:ext>
            </a:extLst>
          </p:cNvPr>
          <p:cNvPicPr>
            <a:picLocks noChangeAspect="1"/>
          </p:cNvPicPr>
          <p:nvPr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r="30217"/>
          <a:stretch>
            <a:fillRect/>
          </a:stretch>
        </p:blipFill>
        <p:spPr bwMode="auto">
          <a:xfrm>
            <a:off x="7500035" y="3423858"/>
            <a:ext cx="1336121" cy="11064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Image">
            <a:extLst>
              <a:ext uri="{FF2B5EF4-FFF2-40B4-BE49-F238E27FC236}">
                <a16:creationId xmlns:a16="http://schemas.microsoft.com/office/drawing/2014/main" id="{81D708C1-DE25-451E-B67B-CF685F6C22B0}"/>
              </a:ext>
            </a:extLst>
          </p:cNvPr>
          <p:cNvPicPr>
            <a:picLocks noChangeAspect="1"/>
          </p:cNvPicPr>
          <p:nvPr/>
        </p:nvPicPr>
        <p:blipFill rotWithShape="1"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57"/>
          <a:stretch>
            <a:fillRect/>
          </a:stretch>
        </p:blipFill>
        <p:spPr bwMode="auto">
          <a:xfrm>
            <a:off x="7500035" y="1858188"/>
            <a:ext cx="1330067" cy="1074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71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F6324-6B1A-4907-83B6-7B63C9A24F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DF56C2F-A83C-4207-918A-16AD62238A3A}"/>
              </a:ext>
            </a:extLst>
          </p:cNvPr>
          <p:cNvSpPr txBox="1">
            <a:spLocks/>
          </p:cNvSpPr>
          <p:nvPr/>
        </p:nvSpPr>
        <p:spPr>
          <a:xfrm>
            <a:off x="270234" y="1290357"/>
            <a:ext cx="3545640" cy="303887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Area status displays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At entrance to each ARIS-controlled area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Provides enough information for personnel to make informed decision whether to enter area</a:t>
            </a:r>
          </a:p>
          <a:p>
            <a:pPr marL="1469231" lvl="4" indent="-214313">
              <a:buFont typeface="Arial" panose="020B0604020202020204" pitchFamily="34" charset="0"/>
              <a:buChar char="•"/>
            </a:pPr>
            <a:r>
              <a:rPr lang="en-US" sz="1400" dirty="0"/>
              <a:t>Access state, instantaneous radiation levels, integrated dose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Global status displays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In control room and data room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Provides overview/status of areas within facility</a:t>
            </a:r>
          </a:p>
          <a:p>
            <a:endParaRPr lang="en-US" dirty="0"/>
          </a:p>
        </p:txBody>
      </p:sp>
      <p:pic>
        <p:nvPicPr>
          <p:cNvPr id="8" name="Picture 7" descr="Image">
            <a:extLst>
              <a:ext uri="{FF2B5EF4-FFF2-40B4-BE49-F238E27FC236}">
                <a16:creationId xmlns:a16="http://schemas.microsoft.com/office/drawing/2014/main" id="{5FBB00B7-D548-4C0F-8667-5239FB6A2192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5662" r="18050"/>
          <a:stretch>
            <a:fillRect/>
          </a:stretch>
        </p:blipFill>
        <p:spPr bwMode="auto">
          <a:xfrm>
            <a:off x="5632927" y="405636"/>
            <a:ext cx="2282637" cy="1769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Image">
            <a:extLst>
              <a:ext uri="{FF2B5EF4-FFF2-40B4-BE49-F238E27FC236}">
                <a16:creationId xmlns:a16="http://schemas.microsoft.com/office/drawing/2014/main" id="{0219CEB0-C12F-4EF9-8E6F-9DB5B6A953DA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491" y="2334964"/>
            <a:ext cx="3545641" cy="1994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6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ARIS architecture fail-safe features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F6324-6B1A-4907-83B6-7B63C9A24F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ECF7914-EB40-4AAC-8533-F062DFCB1477}"/>
              </a:ext>
            </a:extLst>
          </p:cNvPr>
          <p:cNvSpPr txBox="1">
            <a:spLocks/>
          </p:cNvSpPr>
          <p:nvPr/>
        </p:nvSpPr>
        <p:spPr>
          <a:xfrm>
            <a:off x="4572000" y="1074707"/>
            <a:ext cx="4068551" cy="3566123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Loss of handshake between PC/PLC and ‘Area Status Display’ for ‘radiation generating areas’ results in ‘Inhibit’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Loss of handshake between PC and PLC results in ‘Tripped’ state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No detection of pulses from radiation monitors results in ‘Tripped’ state (‘radiation generating area’) or ‘Inhibit’ (‘adjacent area’)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No sense of Faraday cup in place when demanded results in other cups being inserted or ultimately deenergizing RF accelerating structures and high voltage on ion source platforms 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Absence of PLC signal to Watchdog results in deenergizing RF accelerating structures and high voltage on ion source platforms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F684D1-AA4C-445A-A307-AE75912A7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9" y="1074707"/>
            <a:ext cx="3611147" cy="35661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2428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 analysis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981956"/>
            <a:ext cx="4843082" cy="3719518"/>
          </a:xfrm>
        </p:spPr>
        <p:txBody>
          <a:bodyPr/>
          <a:lstStyle/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Followed industry standard SIL (Safety Integrity Level) analysis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Defined 21 safety functions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Analysis considered: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Sensors: those required for safety (gates, Faraday cups) are designed with 1oo2 (1 out of 2) architecture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Processing: generic PLC, combined with data handshake and Watchdog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Controls: redundant controls (1oo2 architecture) for devices which can stop radiation hazard (Faraday cups, relays powering RF accelerating structures) combined with Watchdog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Results of analysis: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Require system with SIL = 1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Implemented system with SIL = 2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1B3C816-3E2C-4DAF-B070-38560EF34633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28402953"/>
              </p:ext>
            </p:extLst>
          </p:nvPr>
        </p:nvGraphicFramePr>
        <p:xfrm>
          <a:off x="5388685" y="1183170"/>
          <a:ext cx="3441417" cy="3317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017">
                  <a:extLst>
                    <a:ext uri="{9D8B030D-6E8A-4147-A177-3AD203B41FA5}">
                      <a16:colId xmlns:a16="http://schemas.microsoft.com/office/drawing/2014/main" val="2438608666"/>
                    </a:ext>
                  </a:extLst>
                </a:gridCol>
                <a:gridCol w="1991506">
                  <a:extLst>
                    <a:ext uri="{9D8B030D-6E8A-4147-A177-3AD203B41FA5}">
                      <a16:colId xmlns:a16="http://schemas.microsoft.com/office/drawing/2014/main" val="2662795556"/>
                    </a:ext>
                  </a:extLst>
                </a:gridCol>
                <a:gridCol w="348325">
                  <a:extLst>
                    <a:ext uri="{9D8B030D-6E8A-4147-A177-3AD203B41FA5}">
                      <a16:colId xmlns:a16="http://schemas.microsoft.com/office/drawing/2014/main" val="1870449323"/>
                    </a:ext>
                  </a:extLst>
                </a:gridCol>
                <a:gridCol w="298924">
                  <a:extLst>
                    <a:ext uri="{9D8B030D-6E8A-4147-A177-3AD203B41FA5}">
                      <a16:colId xmlns:a16="http://schemas.microsoft.com/office/drawing/2014/main" val="2551944151"/>
                    </a:ext>
                  </a:extLst>
                </a:gridCol>
                <a:gridCol w="471645">
                  <a:extLst>
                    <a:ext uri="{9D8B030D-6E8A-4147-A177-3AD203B41FA5}">
                      <a16:colId xmlns:a16="http://schemas.microsoft.com/office/drawing/2014/main" val="2456527852"/>
                    </a:ext>
                  </a:extLst>
                </a:gridCol>
              </a:tblGrid>
              <a:tr h="67077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ARIS Safety Functions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278900"/>
                  </a:ext>
                </a:extLst>
              </a:tr>
              <a:tr h="2095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Safety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Function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Safety Function Description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Required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r>
                        <a:rPr lang="en-US" sz="400">
                          <a:effectLst/>
                        </a:rPr>
                        <a:t> or PFD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Implemented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3444403346"/>
                  </a:ext>
                </a:extLst>
              </a:tr>
              <a:tr h="165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‘not occupied’ to ‘occupied’ state when an ‘access gate’ is opened.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 &lt;1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5.3x10</a:t>
                      </a:r>
                      <a:r>
                        <a:rPr lang="en-US" sz="400" baseline="30000">
                          <a:effectLst/>
                        </a:rPr>
                        <a:t>-7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420421174"/>
                  </a:ext>
                </a:extLst>
              </a:tr>
              <a:tr h="138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‘not occupied’ to ‘no access’ state when the radiation level exceeds the ‘access limit’ of 5 mrem/hr.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 &lt;1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7.3x10</a:t>
                      </a:r>
                      <a:r>
                        <a:rPr lang="en-US" sz="400" baseline="30000">
                          <a:effectLst/>
                        </a:rPr>
                        <a:t>-7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3532093980"/>
                  </a:ext>
                </a:extLst>
              </a:tr>
              <a:tr h="138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SF3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‘open’ to ‘inhibit’ state when an ‘ARIS beam stop’ is opened.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 &lt;1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5.3x10</a:t>
                      </a:r>
                      <a:r>
                        <a:rPr lang="en-US" sz="400" baseline="30000">
                          <a:effectLst/>
                        </a:rPr>
                        <a:t>-7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3024109979"/>
                  </a:ext>
                </a:extLst>
              </a:tr>
              <a:tr h="138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SF4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‘res/not occ’, ‘res/occ’, ‘no access’, and ‘locked’ to ‘inhibit’ state when a 2nd ‘ARIS beam stop’ is opened.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 &lt;1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5.3x10</a:t>
                      </a:r>
                      <a:r>
                        <a:rPr lang="en-US" sz="400" baseline="30000">
                          <a:effectLst/>
                        </a:rPr>
                        <a:t>-7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1115454027"/>
                  </a:ext>
                </a:extLst>
              </a:tr>
              <a:tr h="138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SF5 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‘no access’ to ‘inhibit’ state when an ‘access gate’ is opened.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 &lt;1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5.3x10</a:t>
                      </a:r>
                      <a:r>
                        <a:rPr lang="en-US" sz="400" baseline="30000">
                          <a:effectLst/>
                        </a:rPr>
                        <a:t>-7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 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3221101259"/>
                  </a:ext>
                </a:extLst>
              </a:tr>
              <a:tr h="138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SF6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‘no access’ to ‘inhibit’ state when the radiation level exceeds the ‘locked state limit’ of 100 mrem/hr.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 &lt;1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dirty="0" err="1">
                          <a:effectLst/>
                        </a:rPr>
                        <a:t>PFH</a:t>
                      </a:r>
                      <a:r>
                        <a:rPr lang="en-US" sz="400" baseline="-25000" dirty="0" err="1">
                          <a:effectLst/>
                        </a:rPr>
                        <a:t>sys</a:t>
                      </a:r>
                      <a:endParaRPr lang="en-US" sz="5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dirty="0">
                          <a:effectLst/>
                        </a:rPr>
                        <a:t>7.3x10</a:t>
                      </a:r>
                      <a:r>
                        <a:rPr lang="en-US" sz="400" baseline="30000" dirty="0">
                          <a:effectLst/>
                        </a:rPr>
                        <a:t>-7</a:t>
                      </a:r>
                      <a:endParaRPr lang="en-US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2394851035"/>
                  </a:ext>
                </a:extLst>
              </a:tr>
              <a:tr h="138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‘open’ to ‘inhibit’ state when the radiation level exceeds the ‘open limit’ of 2 mrem/hr.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 &lt;1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7.3x10</a:t>
                      </a:r>
                      <a:r>
                        <a:rPr lang="en-US" sz="400" baseline="30000">
                          <a:effectLst/>
                        </a:rPr>
                        <a:t>-7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1845569885"/>
                  </a:ext>
                </a:extLst>
              </a:tr>
              <a:tr h="1543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SF8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dirty="0">
                          <a:effectLst/>
                        </a:rPr>
                        <a:t>Change from ‘occupied’ to ‘inhibit’ state when the radiation level exceeds the ‘access limit’ of 5 mrem/hr.</a:t>
                      </a:r>
                      <a:endParaRPr lang="en-US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 &lt;1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7.3x10</a:t>
                      </a:r>
                      <a:r>
                        <a:rPr lang="en-US" sz="400" baseline="30000">
                          <a:effectLst/>
                        </a:rPr>
                        <a:t>-7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40990300"/>
                  </a:ext>
                </a:extLst>
              </a:tr>
              <a:tr h="138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SF9  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‘locked’ to ‘tripped’ state when an ‘access’ gate is opened.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PFD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5.0x10</a:t>
                      </a:r>
                      <a:r>
                        <a:rPr lang="en-US" sz="400" baseline="30000">
                          <a:effectLst/>
                        </a:rPr>
                        <a:t>-3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4075475224"/>
                  </a:ext>
                </a:extLst>
              </a:tr>
              <a:tr h="138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SF10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‘not occupied’ to ‘tripped’ state when an ‘other gate’ is opened.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 &lt;1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5.3x10</a:t>
                      </a:r>
                      <a:r>
                        <a:rPr lang="en-US" sz="400" baseline="30000">
                          <a:effectLst/>
                        </a:rPr>
                        <a:t>-7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1502040451"/>
                  </a:ext>
                </a:extLst>
              </a:tr>
              <a:tr h="138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SF11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‘occupied’ to ‘tripped’ state when an ‘other gate’ is opened.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 &lt;1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5.3x10</a:t>
                      </a:r>
                      <a:r>
                        <a:rPr lang="en-US" sz="400" baseline="30000">
                          <a:effectLst/>
                        </a:rPr>
                        <a:t>-7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1758335715"/>
                  </a:ext>
                </a:extLst>
              </a:tr>
              <a:tr h="138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SF12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‘no access’ to ‘tripped’ state when an ‘other gate’ is opened.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 &lt;1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5.3x10</a:t>
                      </a:r>
                      <a:r>
                        <a:rPr lang="en-US" sz="400" baseline="30000">
                          <a:effectLst/>
                        </a:rPr>
                        <a:t>-7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2672199359"/>
                  </a:ext>
                </a:extLst>
              </a:tr>
              <a:tr h="138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SF13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‘locked’ to ‘tripped’ state when an ‘other’ gate is opened.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PFD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5.0x10</a:t>
                      </a:r>
                      <a:r>
                        <a:rPr lang="en-US" sz="400" baseline="30000">
                          <a:effectLst/>
                        </a:rPr>
                        <a:t>-3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3051320289"/>
                  </a:ext>
                </a:extLst>
              </a:tr>
              <a:tr h="138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SF14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‘inhibit’ to ‘tripped’ state when an ‘other’ gate is opened.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 &lt;1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5.3x10</a:t>
                      </a:r>
                      <a:r>
                        <a:rPr lang="en-US" sz="400" baseline="30000">
                          <a:effectLst/>
                        </a:rPr>
                        <a:t>-7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2004364079"/>
                  </a:ext>
                </a:extLst>
              </a:tr>
              <a:tr h="138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SF15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‘occupied’ to ‘tripped’ state when the 8-hour accumulated dose exceeds the ‘dose limit’ of 20 mrem.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 &lt;1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7.3x10</a:t>
                      </a:r>
                      <a:r>
                        <a:rPr lang="en-US" sz="400" baseline="30000">
                          <a:effectLst/>
                        </a:rPr>
                        <a:t>-7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3680609894"/>
                  </a:ext>
                </a:extLst>
              </a:tr>
              <a:tr h="1543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SF16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‘open’ to ‘tripped’ state when the radiation level exceeds the ‘high limit’ of 100 rem/hr.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7.3x10</a:t>
                      </a:r>
                      <a:r>
                        <a:rPr lang="en-US" sz="400" baseline="30000">
                          <a:effectLst/>
                        </a:rPr>
                        <a:t>-7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2805759842"/>
                  </a:ext>
                </a:extLst>
              </a:tr>
              <a:tr h="1543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SF17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‘not occupied’ to ‘tripped’ state when the radiation level exceeds the ‘high limit’ of 100 rem/hr.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SIL&lt;1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7.3x10</a:t>
                      </a:r>
                      <a:r>
                        <a:rPr lang="en-US" sz="400" baseline="30000">
                          <a:effectLst/>
                        </a:rPr>
                        <a:t>-7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2872770120"/>
                  </a:ext>
                </a:extLst>
              </a:tr>
              <a:tr h="1820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SF18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‘occupied’ to ‘tripped’ state when the radiation level exceeds the ‘high limit’ of 100 rem/hr.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7.3x10</a:t>
                      </a:r>
                      <a:r>
                        <a:rPr lang="en-US" sz="400" baseline="30000">
                          <a:effectLst/>
                        </a:rPr>
                        <a:t>-7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1988625198"/>
                  </a:ext>
                </a:extLst>
              </a:tr>
              <a:tr h="1543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SF19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‘no access’ to ‘tripped’ state when the radiation level exceeds the ‘high limit’ of 100 rem/hr.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 &lt;1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7.3x10</a:t>
                      </a:r>
                      <a:r>
                        <a:rPr lang="en-US" sz="400" baseline="30000">
                          <a:effectLst/>
                        </a:rPr>
                        <a:t>-7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1101402432"/>
                  </a:ext>
                </a:extLst>
              </a:tr>
              <a:tr h="138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SF20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‘locked’ to ‘tripped’ state when the radiation level exceeds the ‘high limit’ of 100 rem/hr.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 &lt;1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PFH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7.3x10</a:t>
                      </a:r>
                      <a:r>
                        <a:rPr lang="en-US" sz="400" baseline="30000">
                          <a:effectLst/>
                        </a:rPr>
                        <a:t>-7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1698530976"/>
                  </a:ext>
                </a:extLst>
              </a:tr>
              <a:tr h="138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SF21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Change from ‘locked’ to ‘tripped’ state when area control panel ‘crash’ button is hit.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SIL1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PFD</a:t>
                      </a:r>
                      <a:r>
                        <a:rPr lang="en-US" sz="400" baseline="-25000">
                          <a:effectLst/>
                        </a:rPr>
                        <a:t>sys</a:t>
                      </a:r>
                      <a:endParaRPr lang="en-US" sz="5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effectLst/>
                        </a:rPr>
                        <a:t>7.0x10</a:t>
                      </a:r>
                      <a:r>
                        <a:rPr lang="en-US" sz="400" baseline="30000">
                          <a:effectLst/>
                        </a:rPr>
                        <a:t>-3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dirty="0">
                          <a:effectLst/>
                        </a:rPr>
                        <a:t>SIL2</a:t>
                      </a:r>
                      <a:endParaRPr lang="en-US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90" marR="18590" marT="0" marB="0" anchor="ctr"/>
                </a:tc>
                <a:extLst>
                  <a:ext uri="{0D108BD9-81ED-4DB2-BD59-A6C34878D82A}">
                    <a16:rowId xmlns:a16="http://schemas.microsoft.com/office/drawing/2014/main" val="298053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937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1D92F-1C97-4BE4-BDA3-D62837AD3AE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3FD87F3-C6D8-4E66-B85E-E2C79A2A19DF}"/>
              </a:ext>
            </a:extLst>
          </p:cNvPr>
          <p:cNvSpPr txBox="1">
            <a:spLocks/>
          </p:cNvSpPr>
          <p:nvPr/>
        </p:nvSpPr>
        <p:spPr>
          <a:xfrm>
            <a:off x="457201" y="1219047"/>
            <a:ext cx="8372901" cy="3223643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dirty="0"/>
              <a:t>Upgrade to ARIS designed with similar philosophy as ARIS predecessor, but with the benefit of hindsight and 30 years of operations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dirty="0"/>
              <a:t>ARIS is an effective, simple, consistent, and efficient safety system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dirty="0"/>
              <a:t>Keep radiation exposure ALARA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dirty="0"/>
              <a:t>Consistent set of rules throughout facility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dirty="0"/>
              <a:t>Maximize access to the extent possible while minimizing radiation surveys needed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dirty="0"/>
              <a:t>Lead to more beam delivered to experiments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dirty="0"/>
              <a:t>Upgrade project began ~ January, 2019 and was installed in May/June 2021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dirty="0"/>
              <a:t>Direct costs ~ $500k (mostly hardware; doesn’t include labor of existing staff)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D15B6-B18E-4C71-9B09-7DBCF1C7EB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C6B009-107D-4434-927E-2E9E0A25E01B}"/>
              </a:ext>
            </a:extLst>
          </p:cNvPr>
          <p:cNvSpPr txBox="1">
            <a:spLocks/>
          </p:cNvSpPr>
          <p:nvPr/>
        </p:nvSpPr>
        <p:spPr>
          <a:xfrm>
            <a:off x="457201" y="1219048"/>
            <a:ext cx="5782541" cy="168117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dirty="0"/>
              <a:t>Overview of the ATLAS facility at ANL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dirty="0"/>
              <a:t>Overview of ARIS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dirty="0"/>
              <a:t>Motivation to upgrade ARIS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dirty="0"/>
              <a:t>ARIS description and details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dirty="0"/>
              <a:t>Summary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8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97E9-95D6-47F9-9D1A-F73B00AD8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at ANL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51F8476-C9CA-4493-AFBF-CFD6F8025CF5}"/>
              </a:ext>
            </a:extLst>
          </p:cNvPr>
          <p:cNvSpPr txBox="1">
            <a:spLocks/>
          </p:cNvSpPr>
          <p:nvPr/>
        </p:nvSpPr>
        <p:spPr>
          <a:xfrm>
            <a:off x="226576" y="938453"/>
            <a:ext cx="4345423" cy="3949136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600" dirty="0"/>
              <a:t>ATLAS can provide stable beams ranging in mass from protons to uranium (up to ~ </a:t>
            </a:r>
            <a:r>
              <a:rPr lang="en-US" sz="1600" dirty="0" err="1"/>
              <a:t>pµA</a:t>
            </a:r>
            <a:r>
              <a:rPr lang="en-US" sz="1600" dirty="0"/>
              <a:t>)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600" dirty="0"/>
              <a:t>In-flight facility (RAISOR) can provide low-intensity radioactive beams (close to stability)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600" dirty="0"/>
              <a:t>CARIBU can provide radioactive beams using fission fragments from a </a:t>
            </a:r>
            <a:r>
              <a:rPr lang="en-US" sz="1600" baseline="30000" dirty="0"/>
              <a:t>252</a:t>
            </a:r>
            <a:r>
              <a:rPr lang="en-US" sz="1600" dirty="0"/>
              <a:t>Cf fission source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600" dirty="0"/>
              <a:t>intensity up to ~ 10</a:t>
            </a:r>
            <a:r>
              <a:rPr lang="en-US" sz="1600" baseline="30000" dirty="0"/>
              <a:t>4</a:t>
            </a:r>
            <a:r>
              <a:rPr lang="en-US" sz="1600" dirty="0"/>
              <a:t> </a:t>
            </a:r>
            <a:r>
              <a:rPr lang="en-US" sz="1600" dirty="0" err="1"/>
              <a:t>pps</a:t>
            </a:r>
            <a:endParaRPr lang="en-US" sz="1600" dirty="0"/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600" dirty="0"/>
              <a:t>Maximum beam energies ranging from ~ 24 MeV (protons) to 10 MeV/u (uranium)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600" dirty="0"/>
              <a:t>Accelerator Safety Envelope limits unmitigated radiation to 100 rem/h at 1 m </a:t>
            </a:r>
          </a:p>
          <a:p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05B1826-202C-4DA8-A049-BD4F5E494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5087" r="3157" b="12762"/>
          <a:stretch/>
        </p:blipFill>
        <p:spPr>
          <a:xfrm>
            <a:off x="4827274" y="1681018"/>
            <a:ext cx="4224363" cy="276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Aris IN a nutshell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7DA5A-8CAB-4780-9CE3-024F71C1FC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D0E4452-DFE9-4FB3-BFEE-3BC84BDAADE4}"/>
              </a:ext>
            </a:extLst>
          </p:cNvPr>
          <p:cNvSpPr txBox="1">
            <a:spLocks/>
          </p:cNvSpPr>
          <p:nvPr/>
        </p:nvSpPr>
        <p:spPr>
          <a:xfrm>
            <a:off x="226577" y="938453"/>
            <a:ext cx="5429756" cy="3949136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200" dirty="0"/>
              <a:t>ARIS designed to protect against unnecessary radiation exposure, but access to low levels of radiation permissible (while beam is on)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200" dirty="0"/>
              <a:t>Radiation limits to prevent: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200" dirty="0"/>
              <a:t>Public from accessing areas with &gt;  2 mrem/h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200" dirty="0"/>
              <a:t>Workers from accessing areas with &gt; 5 mrem/h and accumulating &gt; 20 mrem within an 8-hour period in any one area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200" dirty="0"/>
              <a:t>All ARIS-controlled areas monitored by appropriate radiation monitors accounting for prompt radiation generated in area:  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200" dirty="0"/>
              <a:t>x-ray (primarily from ECR ion sources)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200" dirty="0"/>
              <a:t>gamma (generated from RF accelerating structures, and beam-induced)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200" dirty="0"/>
              <a:t>neutron (beam-induced)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200" dirty="0"/>
              <a:t>Radiation monitors provide TTL pulsed output read by counting cards in ARIS PC (couldn’t find practical frequency counter for safety PLC)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200" dirty="0"/>
              <a:t>PLC can stop/permit radiation generation via control of Faraday cups (beam) and relays (RF power) after considering radiation levels/doses and access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200" dirty="0"/>
              <a:t>Information about the status of each area shown on local area displays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200" dirty="0"/>
              <a:t>Information about the entire suite of areas shown on global displays and is logged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628921-6785-4D43-8F8F-54F12B8B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21" y="1662545"/>
            <a:ext cx="3420625" cy="24010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434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afe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70" y="0"/>
            <a:ext cx="1289131" cy="128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</a:t>
            </a:r>
            <a:r>
              <a:rPr lang="en-US" dirty="0" err="1"/>
              <a:t>aris</a:t>
            </a:r>
            <a:r>
              <a:rPr lang="en-US" dirty="0"/>
              <a:t>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1303718"/>
            <a:ext cx="8492590" cy="3229801"/>
          </a:xfrm>
        </p:spPr>
        <p:txBody>
          <a:bodyPr/>
          <a:lstStyle/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dirty="0"/>
              <a:t>Operationally: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dirty="0"/>
              <a:t>Access to areas for maintenance and upgrades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dirty="0"/>
              <a:t>Decrease administrative burden (locking adjacent areas until a survey is complete, for instance), thereby increasing beam on target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dirty="0"/>
              <a:t>Consistent set of rules for all areas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dirty="0"/>
              <a:t>More information available for diagnostics, reporting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dirty="0"/>
              <a:t>Additional monitoring for instant feedback on changing conditions of accelerator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dirty="0"/>
              <a:t>Technically: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dirty="0"/>
              <a:t>Replace aging system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dirty="0"/>
              <a:t>Allow for expansion, flexibility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6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monitors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15720" y="1219848"/>
            <a:ext cx="6515100" cy="3563408"/>
          </a:xfrm>
        </p:spPr>
        <p:txBody>
          <a:bodyPr/>
          <a:lstStyle/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Radiation monitor output/meter provides TTL pulsed output read by counting cards in ARIS PC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Considered analog output, but required dynamic range is too large (need to measure both low and high levels of radiation)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Require knowledge of radiation level, not just when alarm level is reached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Radiation monitors constantly checked to make sure they are working: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ARIS 2.0 requires a detection of 1 pulse per 5 minutes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‘Tickle’ sources (3 </a:t>
            </a:r>
            <a:r>
              <a:rPr lang="en-US" sz="1400" dirty="0" err="1"/>
              <a:t>nCi</a:t>
            </a:r>
            <a:r>
              <a:rPr lang="en-US" sz="1400" dirty="0"/>
              <a:t> </a:t>
            </a:r>
            <a:r>
              <a:rPr lang="en-US" sz="1400" baseline="30000" dirty="0"/>
              <a:t>248</a:t>
            </a:r>
            <a:r>
              <a:rPr lang="en-US" sz="1400" dirty="0"/>
              <a:t>Cm) installed in neutron monitors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Sufficient background radiation for gamma/x-ray monitors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Radiation detected by monitors is scaled by: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Calibration factor (to account for detector efficiency)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Distance factor to estimate radiation 1 m from source / expected loss point (Faraday cup, slit, aperture, target, wall at boundary of adjacent area, etc.)</a:t>
            </a:r>
          </a:p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Radiation monitors calibrated once per year by ANL Instrument Group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789" y="1314725"/>
            <a:ext cx="1138096" cy="8490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73" y="2480512"/>
            <a:ext cx="1031527" cy="859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8C2CAD-1B2E-487F-88FE-A5FCCE690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5865" y="3592622"/>
            <a:ext cx="687941" cy="8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9342F-C121-4376-8532-7A9B641F1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monitors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995CC-3BF3-41B3-86E6-CB83EBE39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888" y="1255858"/>
            <a:ext cx="6338224" cy="33819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8724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Aris</a:t>
            </a:r>
            <a:r>
              <a:rPr lang="en-US" dirty="0"/>
              <a:t>-controlled areas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96298" y="4143920"/>
            <a:ext cx="6351403" cy="711362"/>
          </a:xfrm>
        </p:spPr>
        <p:txBody>
          <a:bodyPr/>
          <a:lstStyle/>
          <a:p>
            <a:pPr marL="340519" lvl="2"/>
            <a:r>
              <a:rPr lang="en-US" sz="1600" dirty="0"/>
              <a:t>15 ARIS-controlled areas:</a:t>
            </a:r>
          </a:p>
          <a:p>
            <a:pPr marL="897731" lvl="3" indent="-214313">
              <a:buFont typeface="Arial" panose="020B0604020202020204" pitchFamily="34" charset="0"/>
              <a:buChar char="•"/>
            </a:pPr>
            <a:r>
              <a:rPr lang="en-US" sz="1600" dirty="0"/>
              <a:t>Areas where we expect the possibility of radiation exposure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902D56-4922-4DA0-B466-08EC0E32EE86}"/>
              </a:ext>
            </a:extLst>
          </p:cNvPr>
          <p:cNvGrpSpPr/>
          <p:nvPr/>
        </p:nvGrpSpPr>
        <p:grpSpPr>
          <a:xfrm>
            <a:off x="3262680" y="945855"/>
            <a:ext cx="5881320" cy="2711611"/>
            <a:chOff x="3262680" y="1241422"/>
            <a:chExt cx="5881320" cy="27116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B23D4D-E624-4D4A-89EB-1D5DE3014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32" b="23262"/>
            <a:stretch/>
          </p:blipFill>
          <p:spPr>
            <a:xfrm>
              <a:off x="3262680" y="1302422"/>
              <a:ext cx="5717578" cy="258203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D879721-36A5-44BC-8381-E98671B28305}"/>
                </a:ext>
              </a:extLst>
            </p:cNvPr>
            <p:cNvSpPr txBox="1"/>
            <p:nvPr/>
          </p:nvSpPr>
          <p:spPr>
            <a:xfrm>
              <a:off x="3262680" y="1241422"/>
              <a:ext cx="20759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48C677-D2B2-411E-B8A9-34A6318FC8B2}"/>
                </a:ext>
              </a:extLst>
            </p:cNvPr>
            <p:cNvSpPr txBox="1"/>
            <p:nvPr/>
          </p:nvSpPr>
          <p:spPr>
            <a:xfrm>
              <a:off x="7068062" y="3583701"/>
              <a:ext cx="20759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2B33AC2-E2AA-41C0-9859-192681A869F2}"/>
              </a:ext>
            </a:extLst>
          </p:cNvPr>
          <p:cNvSpPr txBox="1"/>
          <p:nvPr/>
        </p:nvSpPr>
        <p:spPr>
          <a:xfrm>
            <a:off x="233251" y="1903140"/>
            <a:ext cx="32880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en-US" sz="1200" b="1" dirty="0"/>
              <a:t>ECR 2		11. HELIOS</a:t>
            </a:r>
          </a:p>
          <a:p>
            <a:pPr marL="342900" indent="-342900">
              <a:buAutoNum type="arabicPeriod" startAt="3"/>
            </a:pPr>
            <a:r>
              <a:rPr lang="en-US" sz="1200" b="1" dirty="0"/>
              <a:t>ECR 3		12. Spectrograph</a:t>
            </a:r>
          </a:p>
          <a:p>
            <a:pPr marL="342900" indent="-342900">
              <a:buAutoNum type="arabicPeriod" startAt="3"/>
            </a:pPr>
            <a:r>
              <a:rPr lang="en-US" sz="1200" b="1" dirty="0"/>
              <a:t>Service area	13. FMA/AGFA</a:t>
            </a:r>
          </a:p>
          <a:p>
            <a:pPr marL="342900" indent="-342900">
              <a:buAutoNum type="arabicPeriod" startAt="3"/>
            </a:pPr>
            <a:r>
              <a:rPr lang="en-US" sz="1200" b="1" dirty="0"/>
              <a:t>Booster	14. RF corridor</a:t>
            </a:r>
          </a:p>
          <a:p>
            <a:pPr marL="342900" indent="-342900">
              <a:buAutoNum type="arabicPeriod" startAt="3"/>
            </a:pPr>
            <a:r>
              <a:rPr lang="en-US" sz="1200" b="1" dirty="0"/>
              <a:t>Tunnel		15. Hallway</a:t>
            </a:r>
          </a:p>
          <a:p>
            <a:pPr marL="342900" indent="-342900">
              <a:buAutoNum type="arabicPeriod" startAt="3"/>
            </a:pPr>
            <a:r>
              <a:rPr lang="en-US" sz="1200" b="1" dirty="0"/>
              <a:t>Area 2		16. Triangle</a:t>
            </a:r>
          </a:p>
          <a:p>
            <a:pPr marL="342900" indent="-342900">
              <a:buAutoNum type="arabicPeriod" startAt="3"/>
            </a:pPr>
            <a:r>
              <a:rPr lang="en-US" sz="1200" b="1" dirty="0"/>
              <a:t>Area 126	17. Utility</a:t>
            </a:r>
          </a:p>
          <a:p>
            <a:pPr marL="342900" indent="-342900">
              <a:buAutoNum type="arabicPeriod" startAt="3"/>
            </a:pPr>
            <a:r>
              <a:rPr lang="en-US" sz="1200" b="1" dirty="0"/>
              <a:t>ATSCAT</a:t>
            </a:r>
          </a:p>
        </p:txBody>
      </p:sp>
    </p:spTree>
    <p:extLst>
      <p:ext uri="{BB962C8B-B14F-4D97-AF65-F5344CB8AC3E}">
        <p14:creationId xmlns:p14="http://schemas.microsoft.com/office/powerpoint/2010/main" val="38170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Aris-controlled areas: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3898" y="1156588"/>
            <a:ext cx="5056907" cy="3400552"/>
          </a:xfrm>
        </p:spPr>
        <p:txBody>
          <a:bodyPr/>
          <a:lstStyle/>
          <a:p>
            <a:pPr marL="5548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ARIS-controlled areas are either considered a ‘radiation generating area’ or an ‘adjacent area’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‘Radiation generating area’:</a:t>
            </a:r>
          </a:p>
          <a:p>
            <a:pPr marL="1469231" lvl="4" indent="-214313">
              <a:buFont typeface="Arial" panose="020B0604020202020204" pitchFamily="34" charset="0"/>
              <a:buChar char="•"/>
            </a:pPr>
            <a:r>
              <a:rPr lang="en-US" sz="1400" dirty="0"/>
              <a:t>‘Beam area’:  beam-induced radiation from interaction of beam with materials</a:t>
            </a:r>
          </a:p>
          <a:p>
            <a:pPr marL="1469231" lvl="4" indent="-214313">
              <a:buFont typeface="Arial" panose="020B0604020202020204" pitchFamily="34" charset="0"/>
              <a:buChar char="•"/>
            </a:pPr>
            <a:r>
              <a:rPr lang="en-US" sz="1400" dirty="0"/>
              <a:t>‘RF area’:  accelerator-induced radiation from RF power applied to the accelerator structures in the area</a:t>
            </a:r>
          </a:p>
          <a:p>
            <a:pPr marL="1469231" lvl="4" indent="-214313">
              <a:buFont typeface="Arial" panose="020B0604020202020204" pitchFamily="34" charset="0"/>
              <a:buChar char="•"/>
            </a:pPr>
            <a:r>
              <a:rPr lang="en-US" sz="1400" dirty="0"/>
              <a:t>Radiation monitors scale detected radiation to 1 m from expected loss point</a:t>
            </a:r>
          </a:p>
          <a:p>
            <a:pPr marL="1012031" lvl="3" indent="-214313">
              <a:buFont typeface="Arial" panose="020B0604020202020204" pitchFamily="34" charset="0"/>
              <a:buChar char="•"/>
            </a:pPr>
            <a:r>
              <a:rPr lang="en-US" sz="1400" dirty="0"/>
              <a:t>‘Adjacent area’</a:t>
            </a:r>
          </a:p>
          <a:p>
            <a:pPr marL="1354931" lvl="4" indent="-214313">
              <a:buFont typeface="Arial" panose="020B0604020202020204" pitchFamily="34" charset="0"/>
              <a:buChar char="•"/>
            </a:pPr>
            <a:r>
              <a:rPr lang="en-US" sz="1400" dirty="0"/>
              <a:t>Any area not considered a ‘radiation generating area’</a:t>
            </a:r>
          </a:p>
          <a:p>
            <a:pPr marL="1354931" lvl="4" indent="-214313">
              <a:buFont typeface="Arial" panose="020B0604020202020204" pitchFamily="34" charset="0"/>
              <a:buChar char="•"/>
            </a:pPr>
            <a:r>
              <a:rPr lang="en-US" sz="1400" dirty="0"/>
              <a:t>Monitors in ‘adjacent area’ scaled differently (ex: to wall)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D4D355-4F61-4F74-ADDC-1CA1B05D7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238" y="1621032"/>
            <a:ext cx="3062864" cy="24637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402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presentation_16x9_DOE only</Template>
  <TotalTime>35273</TotalTime>
  <Words>2294</Words>
  <Application>Microsoft Office PowerPoint</Application>
  <PresentationFormat>On-screen Show (16:9)</PresentationFormat>
  <Paragraphs>340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Regular</vt:lpstr>
      <vt:lpstr>Calibri</vt:lpstr>
      <vt:lpstr>Wingdings</vt:lpstr>
      <vt:lpstr>1_presentation_16x9</vt:lpstr>
      <vt:lpstr>Atlas radiation interlock system (ARIS)</vt:lpstr>
      <vt:lpstr>outline</vt:lpstr>
      <vt:lpstr>ATLAS at ANL</vt:lpstr>
      <vt:lpstr>Aris IN a nutshell</vt:lpstr>
      <vt:lpstr>Motivation for aris upgrade</vt:lpstr>
      <vt:lpstr>Radiation monitors</vt:lpstr>
      <vt:lpstr>Radiation monitors</vt:lpstr>
      <vt:lpstr>Aris-controlled areas</vt:lpstr>
      <vt:lpstr> Aris-controlled areas:</vt:lpstr>
      <vt:lpstr>Establishing a radiation generating area</vt:lpstr>
      <vt:lpstr>Access gates</vt:lpstr>
      <vt:lpstr>Access gates</vt:lpstr>
      <vt:lpstr>Sweep (search and secure) procedure</vt:lpstr>
      <vt:lpstr>Access states</vt:lpstr>
      <vt:lpstr>Access states</vt:lpstr>
      <vt:lpstr>displays</vt:lpstr>
      <vt:lpstr>ARIS architecture fail-safe features</vt:lpstr>
      <vt:lpstr>Hazard analysis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Clark, Jason A.</cp:lastModifiedBy>
  <cp:revision>1946</cp:revision>
  <cp:lastPrinted>2021-04-19T16:58:27Z</cp:lastPrinted>
  <dcterms:created xsi:type="dcterms:W3CDTF">2018-05-02T14:57:07Z</dcterms:created>
  <dcterms:modified xsi:type="dcterms:W3CDTF">2021-10-01T12:45:44Z</dcterms:modified>
</cp:coreProperties>
</file>