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611" r:id="rId4"/>
    <p:sldId id="612" r:id="rId5"/>
    <p:sldId id="375" r:id="rId6"/>
    <p:sldId id="260" r:id="rId7"/>
    <p:sldId id="668" r:id="rId8"/>
    <p:sldId id="385" r:id="rId9"/>
    <p:sldId id="376" r:id="rId10"/>
    <p:sldId id="292" r:id="rId11"/>
    <p:sldId id="265" r:id="rId12"/>
    <p:sldId id="269" r:id="rId13"/>
    <p:sldId id="285" r:id="rId14"/>
    <p:sldId id="279" r:id="rId15"/>
    <p:sldId id="263" r:id="rId16"/>
    <p:sldId id="270" r:id="rId17"/>
    <p:sldId id="669" r:id="rId18"/>
    <p:sldId id="670" r:id="rId19"/>
    <p:sldId id="666" r:id="rId20"/>
    <p:sldId id="667" r:id="rId21"/>
    <p:sldId id="671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5E4A-3C88-4D39-B1E0-5786CA8B57E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821AA-CB0E-4583-BD5C-00939903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2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7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50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5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5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2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11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7449FD-D979-204C-A594-22BF50E8D77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2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6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729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52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6C0-4804-42EA-B8A4-171118E6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Credited Controls and Instrumentation</a:t>
            </a:r>
            <a:br>
              <a:rPr lang="en-US" dirty="0"/>
            </a:br>
            <a:r>
              <a:rPr lang="en-US" dirty="0"/>
              <a:t>SNS Beam Power Limit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FFF5-095D-47F4-BE7A-C764D180C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Bong</a:t>
            </a:r>
          </a:p>
          <a:p>
            <a:r>
              <a:rPr lang="en-US" dirty="0"/>
              <a:t>Senior Protection Systems Engineer</a:t>
            </a:r>
          </a:p>
          <a:p>
            <a:r>
              <a:rPr lang="en-US" dirty="0"/>
              <a:t>Spallation Neutron Source at ORNL</a:t>
            </a:r>
          </a:p>
        </p:txBody>
      </p:sp>
    </p:spTree>
    <p:extLst>
      <p:ext uri="{BB962C8B-B14F-4D97-AF65-F5344CB8AC3E}">
        <p14:creationId xmlns:p14="http://schemas.microsoft.com/office/powerpoint/2010/main" val="342536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83947C-742B-4032-820B-2E9DAE217ADD}"/>
              </a:ext>
            </a:extLst>
          </p:cNvPr>
          <p:cNvCxnSpPr>
            <a:cxnSpLocks/>
          </p:cNvCxnSpPr>
          <p:nvPr/>
        </p:nvCxnSpPr>
        <p:spPr>
          <a:xfrm flipV="1">
            <a:off x="486540" y="2791683"/>
            <a:ext cx="1439604" cy="635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253D84-81C6-4F99-89A8-2996DEF337BC}"/>
              </a:ext>
            </a:extLst>
          </p:cNvPr>
          <p:cNvCxnSpPr>
            <a:cxnSpLocks/>
          </p:cNvCxnSpPr>
          <p:nvPr/>
        </p:nvCxnSpPr>
        <p:spPr>
          <a:xfrm>
            <a:off x="2363042" y="2792318"/>
            <a:ext cx="2225023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04BEE6D-24CA-4114-939A-194135866E3F}"/>
              </a:ext>
            </a:extLst>
          </p:cNvPr>
          <p:cNvCxnSpPr>
            <a:cxnSpLocks/>
          </p:cNvCxnSpPr>
          <p:nvPr/>
        </p:nvCxnSpPr>
        <p:spPr>
          <a:xfrm>
            <a:off x="4588065" y="2792318"/>
            <a:ext cx="731536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A8ADCD-B22F-42E7-9B25-6FA2D57ABF9F}"/>
              </a:ext>
            </a:extLst>
          </p:cNvPr>
          <p:cNvCxnSpPr>
            <a:cxnSpLocks/>
          </p:cNvCxnSpPr>
          <p:nvPr/>
        </p:nvCxnSpPr>
        <p:spPr>
          <a:xfrm>
            <a:off x="5786961" y="2792318"/>
            <a:ext cx="2225023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59582C-8696-4F2C-88F4-12BD4D69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Calculating Charge Without Cycle Start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7B4381-2366-4E97-8E41-F3269DB25146}"/>
              </a:ext>
            </a:extLst>
          </p:cNvPr>
          <p:cNvCxnSpPr>
            <a:cxnSpLocks/>
          </p:cNvCxnSpPr>
          <p:nvPr/>
        </p:nvCxnSpPr>
        <p:spPr>
          <a:xfrm flipH="1">
            <a:off x="486540" y="2822798"/>
            <a:ext cx="1138653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8664D8-22BD-4D1F-995B-36CC20924F14}"/>
              </a:ext>
            </a:extLst>
          </p:cNvPr>
          <p:cNvCxnSpPr>
            <a:cxnSpLocks/>
          </p:cNvCxnSpPr>
          <p:nvPr/>
        </p:nvCxnSpPr>
        <p:spPr>
          <a:xfrm>
            <a:off x="638940" y="2040478"/>
            <a:ext cx="0" cy="93472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EBCDE3-97DB-4E55-BCEA-A29DE2AC7BDA}"/>
              </a:ext>
            </a:extLst>
          </p:cNvPr>
          <p:cNvCxnSpPr/>
          <p:nvPr/>
        </p:nvCxnSpPr>
        <p:spPr>
          <a:xfrm>
            <a:off x="1553886" y="200999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60FB99-5F9F-42D6-94B2-88E8E0CA4D1A}"/>
              </a:ext>
            </a:extLst>
          </p:cNvPr>
          <p:cNvCxnSpPr/>
          <p:nvPr/>
        </p:nvCxnSpPr>
        <p:spPr>
          <a:xfrm>
            <a:off x="4977806" y="204047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C12EFC-8705-41EB-A417-274FB7FBA1E4}"/>
              </a:ext>
            </a:extLst>
          </p:cNvPr>
          <p:cNvSpPr/>
          <p:nvPr/>
        </p:nvSpPr>
        <p:spPr>
          <a:xfrm>
            <a:off x="1926144" y="2271943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CEABD47-E07E-4240-9229-49A6BD1C546A}"/>
              </a:ext>
            </a:extLst>
          </p:cNvPr>
          <p:cNvSpPr/>
          <p:nvPr/>
        </p:nvSpPr>
        <p:spPr>
          <a:xfrm>
            <a:off x="5319601" y="2263779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EC36B-8884-47CC-A238-ED81624F8174}"/>
              </a:ext>
            </a:extLst>
          </p:cNvPr>
          <p:cNvSpPr/>
          <p:nvPr/>
        </p:nvSpPr>
        <p:spPr>
          <a:xfrm>
            <a:off x="1840304" y="2079012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489B429-3952-434D-9181-5CC7AA5D5669}"/>
              </a:ext>
            </a:extLst>
          </p:cNvPr>
          <p:cNvSpPr/>
          <p:nvPr/>
        </p:nvSpPr>
        <p:spPr>
          <a:xfrm>
            <a:off x="3130127" y="2079012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B041CEE-47B8-4FA3-ACF8-C194D6A7B5AC}"/>
              </a:ext>
            </a:extLst>
          </p:cNvPr>
          <p:cNvCxnSpPr>
            <a:cxnSpLocks/>
          </p:cNvCxnSpPr>
          <p:nvPr/>
        </p:nvCxnSpPr>
        <p:spPr>
          <a:xfrm flipH="1">
            <a:off x="3455239" y="2932452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0BDF7E8-FFAC-474B-A8F2-D2025D9A3F3D}"/>
              </a:ext>
            </a:extLst>
          </p:cNvPr>
          <p:cNvSpPr/>
          <p:nvPr/>
        </p:nvSpPr>
        <p:spPr>
          <a:xfrm>
            <a:off x="8717862" y="2271942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BB1801B-9A80-457A-830B-EBA84D4B447E}"/>
              </a:ext>
            </a:extLst>
          </p:cNvPr>
          <p:cNvCxnSpPr>
            <a:cxnSpLocks/>
          </p:cNvCxnSpPr>
          <p:nvPr/>
        </p:nvCxnSpPr>
        <p:spPr>
          <a:xfrm>
            <a:off x="9185222" y="2796765"/>
            <a:ext cx="2250684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A0644F2-D4FC-453B-85BA-DA2A2B9C01D2}"/>
              </a:ext>
            </a:extLst>
          </p:cNvPr>
          <p:cNvCxnSpPr>
            <a:cxnSpLocks/>
          </p:cNvCxnSpPr>
          <p:nvPr/>
        </p:nvCxnSpPr>
        <p:spPr>
          <a:xfrm>
            <a:off x="11428411" y="2796765"/>
            <a:ext cx="423861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5BC88F1-DE7B-477E-8CE1-46EA1DA96FD2}"/>
              </a:ext>
            </a:extLst>
          </p:cNvPr>
          <p:cNvCxnSpPr>
            <a:cxnSpLocks/>
            <a:stCxn id="100" idx="0"/>
          </p:cNvCxnSpPr>
          <p:nvPr/>
        </p:nvCxnSpPr>
        <p:spPr>
          <a:xfrm>
            <a:off x="1557578" y="3191735"/>
            <a:ext cx="599907" cy="834903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14D2189-1B4A-4432-B772-53B044DF5344}"/>
              </a:ext>
            </a:extLst>
          </p:cNvPr>
          <p:cNvCxnSpPr>
            <a:cxnSpLocks/>
          </p:cNvCxnSpPr>
          <p:nvPr/>
        </p:nvCxnSpPr>
        <p:spPr>
          <a:xfrm flipH="1">
            <a:off x="6843683" y="2932953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B7E8038-DC34-4DBC-A0C8-B5B78DD635F9}"/>
              </a:ext>
            </a:extLst>
          </p:cNvPr>
          <p:cNvSpPr/>
          <p:nvPr/>
        </p:nvSpPr>
        <p:spPr>
          <a:xfrm>
            <a:off x="8638074" y="2078177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C7B5CA2-9AD9-42EF-8C98-394476AB7B24}"/>
              </a:ext>
            </a:extLst>
          </p:cNvPr>
          <p:cNvSpPr/>
          <p:nvPr/>
        </p:nvSpPr>
        <p:spPr>
          <a:xfrm>
            <a:off x="9927897" y="2078177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340D6F63-B13A-45EA-B42A-5CB7D7FC65D8}"/>
              </a:ext>
            </a:extLst>
          </p:cNvPr>
          <p:cNvCxnSpPr>
            <a:cxnSpLocks/>
          </p:cNvCxnSpPr>
          <p:nvPr/>
        </p:nvCxnSpPr>
        <p:spPr>
          <a:xfrm flipH="1">
            <a:off x="10253009" y="2931617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5959DABF-21D8-4145-8B35-DD754059E5B5}"/>
              </a:ext>
            </a:extLst>
          </p:cNvPr>
          <p:cNvCxnSpPr>
            <a:cxnSpLocks/>
          </p:cNvCxnSpPr>
          <p:nvPr/>
        </p:nvCxnSpPr>
        <p:spPr>
          <a:xfrm>
            <a:off x="8004489" y="2794352"/>
            <a:ext cx="731536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FE51777-7229-41B5-A228-DD63EBA2DC08}"/>
              </a:ext>
            </a:extLst>
          </p:cNvPr>
          <p:cNvSpPr/>
          <p:nvPr/>
        </p:nvSpPr>
        <p:spPr>
          <a:xfrm>
            <a:off x="5228748" y="2079513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72F24A0-7405-420B-96B1-5398B5535B49}"/>
              </a:ext>
            </a:extLst>
          </p:cNvPr>
          <p:cNvSpPr/>
          <p:nvPr/>
        </p:nvSpPr>
        <p:spPr>
          <a:xfrm>
            <a:off x="6518571" y="2079513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3FB26E-7B57-4242-ADBF-1F5E87F6410A}"/>
              </a:ext>
            </a:extLst>
          </p:cNvPr>
          <p:cNvCxnSpPr/>
          <p:nvPr/>
        </p:nvCxnSpPr>
        <p:spPr>
          <a:xfrm>
            <a:off x="8401726" y="204047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1D258B-76CE-4972-B967-123805DFC6D3}"/>
              </a:ext>
            </a:extLst>
          </p:cNvPr>
          <p:cNvCxnSpPr>
            <a:cxnSpLocks/>
          </p:cNvCxnSpPr>
          <p:nvPr/>
        </p:nvCxnSpPr>
        <p:spPr>
          <a:xfrm flipV="1">
            <a:off x="486540" y="4808323"/>
            <a:ext cx="1439604" cy="635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4E03EA-4B26-446D-8819-B5CC92BDF50F}"/>
              </a:ext>
            </a:extLst>
          </p:cNvPr>
          <p:cNvCxnSpPr>
            <a:cxnSpLocks/>
          </p:cNvCxnSpPr>
          <p:nvPr/>
        </p:nvCxnSpPr>
        <p:spPr>
          <a:xfrm>
            <a:off x="2363042" y="4808958"/>
            <a:ext cx="2225023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BAC8033-E999-4020-BD3B-58C8070AADD1}"/>
              </a:ext>
            </a:extLst>
          </p:cNvPr>
          <p:cNvCxnSpPr>
            <a:cxnSpLocks/>
          </p:cNvCxnSpPr>
          <p:nvPr/>
        </p:nvCxnSpPr>
        <p:spPr>
          <a:xfrm>
            <a:off x="4588065" y="4808958"/>
            <a:ext cx="731536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2B9302C-EAE6-4696-B02D-35370C7D3CA4}"/>
              </a:ext>
            </a:extLst>
          </p:cNvPr>
          <p:cNvCxnSpPr>
            <a:cxnSpLocks/>
          </p:cNvCxnSpPr>
          <p:nvPr/>
        </p:nvCxnSpPr>
        <p:spPr>
          <a:xfrm>
            <a:off x="5786961" y="4808958"/>
            <a:ext cx="2225023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543558A-FCB2-4849-9F32-461C3B8F6A54}"/>
              </a:ext>
            </a:extLst>
          </p:cNvPr>
          <p:cNvCxnSpPr>
            <a:cxnSpLocks/>
          </p:cNvCxnSpPr>
          <p:nvPr/>
        </p:nvCxnSpPr>
        <p:spPr>
          <a:xfrm flipH="1">
            <a:off x="486540" y="4839438"/>
            <a:ext cx="11386532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57337E-355C-4FAF-99F7-B90D739A6EBC}"/>
              </a:ext>
            </a:extLst>
          </p:cNvPr>
          <p:cNvCxnSpPr>
            <a:cxnSpLocks/>
          </p:cNvCxnSpPr>
          <p:nvPr/>
        </p:nvCxnSpPr>
        <p:spPr>
          <a:xfrm>
            <a:off x="638940" y="4057118"/>
            <a:ext cx="0" cy="93472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1990627B-8C41-4309-98E2-E69FDA48B63E}"/>
              </a:ext>
            </a:extLst>
          </p:cNvPr>
          <p:cNvSpPr/>
          <p:nvPr/>
        </p:nvSpPr>
        <p:spPr>
          <a:xfrm>
            <a:off x="1926144" y="4288583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9F773CC6-6C53-4121-8B2C-31B03FCB4452}"/>
              </a:ext>
            </a:extLst>
          </p:cNvPr>
          <p:cNvSpPr/>
          <p:nvPr/>
        </p:nvSpPr>
        <p:spPr>
          <a:xfrm>
            <a:off x="5319601" y="4280419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37E8EED-5034-4EFD-A575-1486ABCA1E40}"/>
              </a:ext>
            </a:extLst>
          </p:cNvPr>
          <p:cNvSpPr txBox="1"/>
          <p:nvPr/>
        </p:nvSpPr>
        <p:spPr>
          <a:xfrm>
            <a:off x="5029506" y="5225517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906DE74-6452-421D-AB90-C882DB9B73BE}"/>
              </a:ext>
            </a:extLst>
          </p:cNvPr>
          <p:cNvSpPr/>
          <p:nvPr/>
        </p:nvSpPr>
        <p:spPr>
          <a:xfrm>
            <a:off x="2162661" y="4095652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2236AF-6197-41C3-998B-F33FD7129C05}"/>
              </a:ext>
            </a:extLst>
          </p:cNvPr>
          <p:cNvCxnSpPr>
            <a:cxnSpLocks/>
          </p:cNvCxnSpPr>
          <p:nvPr/>
        </p:nvCxnSpPr>
        <p:spPr>
          <a:xfrm>
            <a:off x="2801276" y="4969412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7D6118F-4380-45EE-9472-D2CCF0FAA2D0}"/>
              </a:ext>
            </a:extLst>
          </p:cNvPr>
          <p:cNvSpPr/>
          <p:nvPr/>
        </p:nvSpPr>
        <p:spPr>
          <a:xfrm>
            <a:off x="3452484" y="4095652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BD2AA7A7-5D60-4553-8DD4-412D75E3DED6}"/>
              </a:ext>
            </a:extLst>
          </p:cNvPr>
          <p:cNvCxnSpPr>
            <a:cxnSpLocks/>
          </p:cNvCxnSpPr>
          <p:nvPr/>
        </p:nvCxnSpPr>
        <p:spPr>
          <a:xfrm flipH="1">
            <a:off x="3777596" y="4949092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A1BC9B9C-3BB3-45EA-A054-3F7EF462FB35}"/>
              </a:ext>
            </a:extLst>
          </p:cNvPr>
          <p:cNvSpPr/>
          <p:nvPr/>
        </p:nvSpPr>
        <p:spPr>
          <a:xfrm>
            <a:off x="8717862" y="4288582"/>
            <a:ext cx="467360" cy="538699"/>
          </a:xfrm>
          <a:custGeom>
            <a:avLst/>
            <a:gdLst>
              <a:gd name="connsiteX0" fmla="*/ 0 w 467360"/>
              <a:gd name="connsiteY0" fmla="*/ 518379 h 538699"/>
              <a:gd name="connsiteX1" fmla="*/ 101600 w 467360"/>
              <a:gd name="connsiteY1" fmla="*/ 142459 h 538699"/>
              <a:gd name="connsiteX2" fmla="*/ 233680 w 467360"/>
              <a:gd name="connsiteY2" fmla="*/ 219 h 538699"/>
              <a:gd name="connsiteX3" fmla="*/ 365760 w 467360"/>
              <a:gd name="connsiteY3" fmla="*/ 122139 h 538699"/>
              <a:gd name="connsiteX4" fmla="*/ 467360 w 467360"/>
              <a:gd name="connsiteY4" fmla="*/ 538699 h 5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" h="538699">
                <a:moveTo>
                  <a:pt x="0" y="518379"/>
                </a:moveTo>
                <a:cubicBezTo>
                  <a:pt x="31326" y="373599"/>
                  <a:pt x="62653" y="228819"/>
                  <a:pt x="101600" y="142459"/>
                </a:cubicBezTo>
                <a:cubicBezTo>
                  <a:pt x="140547" y="56099"/>
                  <a:pt x="189653" y="3606"/>
                  <a:pt x="233680" y="219"/>
                </a:cubicBezTo>
                <a:cubicBezTo>
                  <a:pt x="277707" y="-3168"/>
                  <a:pt x="326813" y="32392"/>
                  <a:pt x="365760" y="122139"/>
                </a:cubicBezTo>
                <a:cubicBezTo>
                  <a:pt x="404707" y="211886"/>
                  <a:pt x="436033" y="375292"/>
                  <a:pt x="467360" y="538699"/>
                </a:cubicBezTo>
              </a:path>
            </a:pathLst>
          </a:custGeom>
          <a:noFill/>
          <a:ln w="381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B285971-E484-486F-A687-1D15FCC0E2B6}"/>
              </a:ext>
            </a:extLst>
          </p:cNvPr>
          <p:cNvCxnSpPr>
            <a:cxnSpLocks/>
          </p:cNvCxnSpPr>
          <p:nvPr/>
        </p:nvCxnSpPr>
        <p:spPr>
          <a:xfrm>
            <a:off x="9185222" y="4813405"/>
            <a:ext cx="2250684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9885A0C-3192-41C2-AB4E-AFDF96D2C0C8}"/>
              </a:ext>
            </a:extLst>
          </p:cNvPr>
          <p:cNvCxnSpPr>
            <a:cxnSpLocks/>
          </p:cNvCxnSpPr>
          <p:nvPr/>
        </p:nvCxnSpPr>
        <p:spPr>
          <a:xfrm>
            <a:off x="11428411" y="4813405"/>
            <a:ext cx="423861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F33C115-2C48-4846-A626-D075B64A97B8}"/>
              </a:ext>
            </a:extLst>
          </p:cNvPr>
          <p:cNvCxnSpPr>
            <a:cxnSpLocks/>
          </p:cNvCxnSpPr>
          <p:nvPr/>
        </p:nvCxnSpPr>
        <p:spPr>
          <a:xfrm flipH="1">
            <a:off x="7180110" y="4949593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93A5002-F805-41CE-83F7-260C417CE48D}"/>
              </a:ext>
            </a:extLst>
          </p:cNvPr>
          <p:cNvSpPr/>
          <p:nvPr/>
        </p:nvSpPr>
        <p:spPr>
          <a:xfrm>
            <a:off x="8967914" y="4094817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6A4CBE2-3FD7-4D6D-A821-50CDD9881ADF}"/>
              </a:ext>
            </a:extLst>
          </p:cNvPr>
          <p:cNvSpPr/>
          <p:nvPr/>
        </p:nvSpPr>
        <p:spPr>
          <a:xfrm>
            <a:off x="10257737" y="4094817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96F0FFA-8BD9-4BA7-8642-FE0D3C86F2ED}"/>
              </a:ext>
            </a:extLst>
          </p:cNvPr>
          <p:cNvCxnSpPr>
            <a:cxnSpLocks/>
          </p:cNvCxnSpPr>
          <p:nvPr/>
        </p:nvCxnSpPr>
        <p:spPr>
          <a:xfrm flipH="1">
            <a:off x="10582849" y="4948257"/>
            <a:ext cx="0" cy="406619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E6B9EE7-67C1-4909-BA21-C7624245A91E}"/>
              </a:ext>
            </a:extLst>
          </p:cNvPr>
          <p:cNvCxnSpPr>
            <a:cxnSpLocks/>
          </p:cNvCxnSpPr>
          <p:nvPr/>
        </p:nvCxnSpPr>
        <p:spPr>
          <a:xfrm>
            <a:off x="8004489" y="4810992"/>
            <a:ext cx="731536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04CA13F-E788-4DC5-91A9-32903951D613}"/>
              </a:ext>
            </a:extLst>
          </p:cNvPr>
          <p:cNvSpPr/>
          <p:nvPr/>
        </p:nvSpPr>
        <p:spPr>
          <a:xfrm>
            <a:off x="5565175" y="4096153"/>
            <a:ext cx="650224" cy="8534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3F3B0A6-E4BF-4EEC-9B9E-9DC44DC5C519}"/>
              </a:ext>
            </a:extLst>
          </p:cNvPr>
          <p:cNvSpPr/>
          <p:nvPr/>
        </p:nvSpPr>
        <p:spPr>
          <a:xfrm>
            <a:off x="6854998" y="4096153"/>
            <a:ext cx="650224" cy="85344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7E2D2AE-AEF7-4EED-B691-D4BED90EEB9C}"/>
              </a:ext>
            </a:extLst>
          </p:cNvPr>
          <p:cNvCxnSpPr/>
          <p:nvPr/>
        </p:nvCxnSpPr>
        <p:spPr>
          <a:xfrm>
            <a:off x="8959279" y="405711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821609F-4928-4432-B4C1-95F10F83F31B}"/>
              </a:ext>
            </a:extLst>
          </p:cNvPr>
          <p:cNvSpPr txBox="1"/>
          <p:nvPr/>
        </p:nvSpPr>
        <p:spPr>
          <a:xfrm>
            <a:off x="1821839" y="882221"/>
            <a:ext cx="955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>
                <a:latin typeface="+mn-lt"/>
              </a:rPr>
              <a:t>Use 2, 16.67 msec windows offset by 5 µsec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When one 16.67 msec window lands on a pulse, the other is still valid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Taking the larger value results in a valid measurement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A19BA27-1A8D-4AD9-A358-C3A5D5275320}"/>
              </a:ext>
            </a:extLst>
          </p:cNvPr>
          <p:cNvSpPr txBox="1"/>
          <p:nvPr/>
        </p:nvSpPr>
        <p:spPr>
          <a:xfrm>
            <a:off x="8438537" y="5222558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2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BF3AA9C-B54D-479B-AEE8-4B2CD829D987}"/>
              </a:ext>
            </a:extLst>
          </p:cNvPr>
          <p:cNvSpPr txBox="1"/>
          <p:nvPr/>
        </p:nvSpPr>
        <p:spPr>
          <a:xfrm>
            <a:off x="1642430" y="5187648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2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07C426C-B684-443B-B3DA-0C834124512A}"/>
              </a:ext>
            </a:extLst>
          </p:cNvPr>
          <p:cNvCxnSpPr/>
          <p:nvPr/>
        </p:nvCxnSpPr>
        <p:spPr>
          <a:xfrm>
            <a:off x="2157485" y="402663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E130E6B-C03F-4C52-BFE0-BBB506634259}"/>
              </a:ext>
            </a:extLst>
          </p:cNvPr>
          <p:cNvCxnSpPr/>
          <p:nvPr/>
        </p:nvCxnSpPr>
        <p:spPr>
          <a:xfrm>
            <a:off x="5555093" y="4057118"/>
            <a:ext cx="0" cy="117856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6959FAA-CDA0-496B-B486-66D6C4515C20}"/>
              </a:ext>
            </a:extLst>
          </p:cNvPr>
          <p:cNvCxnSpPr>
            <a:cxnSpLocks/>
          </p:cNvCxnSpPr>
          <p:nvPr/>
        </p:nvCxnSpPr>
        <p:spPr>
          <a:xfrm>
            <a:off x="6217950" y="4969412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5B4BE53-EE8E-4B9F-BF20-DB54D93D40FC}"/>
              </a:ext>
            </a:extLst>
          </p:cNvPr>
          <p:cNvCxnSpPr>
            <a:cxnSpLocks/>
          </p:cNvCxnSpPr>
          <p:nvPr/>
        </p:nvCxnSpPr>
        <p:spPr>
          <a:xfrm>
            <a:off x="9611604" y="4966364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5DE3271-5763-4098-807E-5ACDC3F3D0E0}"/>
              </a:ext>
            </a:extLst>
          </p:cNvPr>
          <p:cNvSpPr txBox="1"/>
          <p:nvPr/>
        </p:nvSpPr>
        <p:spPr>
          <a:xfrm>
            <a:off x="2596079" y="5352293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trike="sngStrike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FFE2327-4F77-4075-A30D-53B02FD0E961}"/>
              </a:ext>
            </a:extLst>
          </p:cNvPr>
          <p:cNvSpPr txBox="1"/>
          <p:nvPr/>
        </p:nvSpPr>
        <p:spPr>
          <a:xfrm>
            <a:off x="6010112" y="5347147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trike="sngStrike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4D8A1-5ADE-4339-91D4-11B6B815671B}"/>
              </a:ext>
            </a:extLst>
          </p:cNvPr>
          <p:cNvSpPr txBox="1"/>
          <p:nvPr/>
        </p:nvSpPr>
        <p:spPr>
          <a:xfrm>
            <a:off x="9413444" y="5352293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trike="sngStrike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5A6B0D5-09EC-496E-B0D3-144B554DEEDC}"/>
              </a:ext>
            </a:extLst>
          </p:cNvPr>
          <p:cNvCxnSpPr>
            <a:cxnSpLocks/>
          </p:cNvCxnSpPr>
          <p:nvPr/>
        </p:nvCxnSpPr>
        <p:spPr>
          <a:xfrm>
            <a:off x="2490528" y="2504897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C301C5A-97E0-41EA-A2AE-2B1564A67F61}"/>
              </a:ext>
            </a:extLst>
          </p:cNvPr>
          <p:cNvCxnSpPr>
            <a:cxnSpLocks/>
          </p:cNvCxnSpPr>
          <p:nvPr/>
        </p:nvCxnSpPr>
        <p:spPr>
          <a:xfrm>
            <a:off x="5878972" y="2505398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8612E38-68BA-4831-B7E2-4B2089484F3F}"/>
              </a:ext>
            </a:extLst>
          </p:cNvPr>
          <p:cNvCxnSpPr>
            <a:cxnSpLocks/>
          </p:cNvCxnSpPr>
          <p:nvPr/>
        </p:nvCxnSpPr>
        <p:spPr>
          <a:xfrm>
            <a:off x="9288298" y="2504062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Dot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48FBD8A-B4AA-468E-849F-DD01E0B3F402}"/>
              </a:ext>
            </a:extLst>
          </p:cNvPr>
          <p:cNvCxnSpPr>
            <a:cxnSpLocks/>
          </p:cNvCxnSpPr>
          <p:nvPr/>
        </p:nvCxnSpPr>
        <p:spPr>
          <a:xfrm>
            <a:off x="2812885" y="4520165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785A722-50FF-4C57-81A5-3F59F0E71BEB}"/>
              </a:ext>
            </a:extLst>
          </p:cNvPr>
          <p:cNvCxnSpPr>
            <a:cxnSpLocks/>
          </p:cNvCxnSpPr>
          <p:nvPr/>
        </p:nvCxnSpPr>
        <p:spPr>
          <a:xfrm>
            <a:off x="6208824" y="4520666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728934-B980-4A91-AC1F-F66E305A09A0}"/>
              </a:ext>
            </a:extLst>
          </p:cNvPr>
          <p:cNvCxnSpPr>
            <a:cxnSpLocks/>
          </p:cNvCxnSpPr>
          <p:nvPr/>
        </p:nvCxnSpPr>
        <p:spPr>
          <a:xfrm>
            <a:off x="9618150" y="4519330"/>
            <a:ext cx="639599" cy="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Dot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63AE9C-C744-443C-A6A2-7D6783581D9E}"/>
              </a:ext>
            </a:extLst>
          </p:cNvPr>
          <p:cNvSpPr txBox="1"/>
          <p:nvPr/>
        </p:nvSpPr>
        <p:spPr>
          <a:xfrm>
            <a:off x="4464502" y="3214301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28D389-FBA5-42A6-9922-04D6255518F2}"/>
              </a:ext>
            </a:extLst>
          </p:cNvPr>
          <p:cNvSpPr txBox="1"/>
          <p:nvPr/>
        </p:nvSpPr>
        <p:spPr>
          <a:xfrm>
            <a:off x="7890232" y="3219756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CC3D6D-6C75-428F-B985-614317F4A2F9}"/>
              </a:ext>
            </a:extLst>
          </p:cNvPr>
          <p:cNvSpPr txBox="1"/>
          <p:nvPr/>
        </p:nvSpPr>
        <p:spPr>
          <a:xfrm>
            <a:off x="1040113" y="3191735"/>
            <a:ext cx="10349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2">
                    <a:alpha val="50000"/>
                  </a:schemeClr>
                </a:solidFill>
                <a:latin typeface="+mn-lt"/>
              </a:rPr>
              <a:t>Internal Timer 1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30B8A1F-2572-4CD2-8F6C-597F61159D08}"/>
              </a:ext>
            </a:extLst>
          </p:cNvPr>
          <p:cNvCxnSpPr>
            <a:cxnSpLocks/>
          </p:cNvCxnSpPr>
          <p:nvPr/>
        </p:nvCxnSpPr>
        <p:spPr>
          <a:xfrm>
            <a:off x="2400154" y="2948731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505F684-F539-4DD7-8A1B-B13C6DB5A4F8}"/>
              </a:ext>
            </a:extLst>
          </p:cNvPr>
          <p:cNvCxnSpPr>
            <a:cxnSpLocks/>
          </p:cNvCxnSpPr>
          <p:nvPr/>
        </p:nvCxnSpPr>
        <p:spPr>
          <a:xfrm>
            <a:off x="5816828" y="2948731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9152087-3778-4935-83F2-61F3D4E1A303}"/>
              </a:ext>
            </a:extLst>
          </p:cNvPr>
          <p:cNvCxnSpPr>
            <a:cxnSpLocks/>
          </p:cNvCxnSpPr>
          <p:nvPr/>
        </p:nvCxnSpPr>
        <p:spPr>
          <a:xfrm>
            <a:off x="9210482" y="2945683"/>
            <a:ext cx="144489" cy="378047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5A1F9559-8D52-4FAB-82A9-843D87D79584}"/>
              </a:ext>
            </a:extLst>
          </p:cNvPr>
          <p:cNvSpPr txBox="1"/>
          <p:nvPr/>
        </p:nvSpPr>
        <p:spPr>
          <a:xfrm>
            <a:off x="2194957" y="3331612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464A7C8-7453-4BB6-A55A-4B2ADDCDF7B0}"/>
              </a:ext>
            </a:extLst>
          </p:cNvPr>
          <p:cNvSpPr txBox="1"/>
          <p:nvPr/>
        </p:nvSpPr>
        <p:spPr>
          <a:xfrm>
            <a:off x="5608990" y="3326466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5DEC6CB-3270-4810-8EFC-3FAA906E2D39}"/>
              </a:ext>
            </a:extLst>
          </p:cNvPr>
          <p:cNvSpPr txBox="1"/>
          <p:nvPr/>
        </p:nvSpPr>
        <p:spPr>
          <a:xfrm>
            <a:off x="9012322" y="3331612"/>
            <a:ext cx="8127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Max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E6B6412-BCF3-4F49-8151-2643CF71ADBF}"/>
              </a:ext>
            </a:extLst>
          </p:cNvPr>
          <p:cNvSpPr/>
          <p:nvPr/>
        </p:nvSpPr>
        <p:spPr>
          <a:xfrm>
            <a:off x="2184601" y="3256271"/>
            <a:ext cx="816392" cy="535354"/>
          </a:xfrm>
          <a:prstGeom prst="ellipse">
            <a:avLst/>
          </a:prstGeom>
          <a:noFill/>
          <a:ln w="127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2F89C93-6547-40A4-83DD-6F46A3F66D43}"/>
              </a:ext>
            </a:extLst>
          </p:cNvPr>
          <p:cNvSpPr/>
          <p:nvPr/>
        </p:nvSpPr>
        <p:spPr>
          <a:xfrm>
            <a:off x="5591594" y="3236827"/>
            <a:ext cx="816392" cy="535354"/>
          </a:xfrm>
          <a:prstGeom prst="ellipse">
            <a:avLst/>
          </a:prstGeom>
          <a:noFill/>
          <a:ln w="127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506AAB2-ECB8-4B9B-857E-34BF39B552F0}"/>
              </a:ext>
            </a:extLst>
          </p:cNvPr>
          <p:cNvSpPr/>
          <p:nvPr/>
        </p:nvSpPr>
        <p:spPr>
          <a:xfrm>
            <a:off x="9014664" y="3244372"/>
            <a:ext cx="816392" cy="535354"/>
          </a:xfrm>
          <a:prstGeom prst="ellipse">
            <a:avLst/>
          </a:prstGeom>
          <a:noFill/>
          <a:ln w="12700">
            <a:solidFill>
              <a:schemeClr val="accent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0F6C16D-DCD4-405F-9C26-0B9E4EF47843}"/>
              </a:ext>
            </a:extLst>
          </p:cNvPr>
          <p:cNvCxnSpPr>
            <a:cxnSpLocks/>
          </p:cNvCxnSpPr>
          <p:nvPr/>
        </p:nvCxnSpPr>
        <p:spPr>
          <a:xfrm>
            <a:off x="4971270" y="3239358"/>
            <a:ext cx="599907" cy="834903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6E0432B-1BF9-4F54-80C0-86C243DE30A3}"/>
              </a:ext>
            </a:extLst>
          </p:cNvPr>
          <p:cNvCxnSpPr>
            <a:cxnSpLocks/>
          </p:cNvCxnSpPr>
          <p:nvPr/>
        </p:nvCxnSpPr>
        <p:spPr>
          <a:xfrm>
            <a:off x="8384961" y="3231469"/>
            <a:ext cx="599907" cy="834903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dash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D063D3F-E879-42C4-B1EB-91AD203853A5}"/>
              </a:ext>
            </a:extLst>
          </p:cNvPr>
          <p:cNvSpPr txBox="1"/>
          <p:nvPr/>
        </p:nvSpPr>
        <p:spPr>
          <a:xfrm>
            <a:off x="3028109" y="3327301"/>
            <a:ext cx="11687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CE77996-4F4A-4715-996F-7EC2F441EAC6}"/>
              </a:ext>
            </a:extLst>
          </p:cNvPr>
          <p:cNvSpPr txBox="1"/>
          <p:nvPr/>
        </p:nvSpPr>
        <p:spPr>
          <a:xfrm>
            <a:off x="6412892" y="3327802"/>
            <a:ext cx="11876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89DA480-9F98-4320-9E20-69A93DDD2004}"/>
              </a:ext>
            </a:extLst>
          </p:cNvPr>
          <p:cNvSpPr txBox="1"/>
          <p:nvPr/>
        </p:nvSpPr>
        <p:spPr>
          <a:xfrm>
            <a:off x="9786122" y="3326466"/>
            <a:ext cx="12607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280C863-AD59-4F1E-A952-E382C93AA051}"/>
              </a:ext>
            </a:extLst>
          </p:cNvPr>
          <p:cNvSpPr txBox="1"/>
          <p:nvPr/>
        </p:nvSpPr>
        <p:spPr>
          <a:xfrm>
            <a:off x="3295751" y="5354411"/>
            <a:ext cx="11687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D7C292B-54F1-4CAC-A879-1D12836E2A43}"/>
              </a:ext>
            </a:extLst>
          </p:cNvPr>
          <p:cNvSpPr txBox="1"/>
          <p:nvPr/>
        </p:nvSpPr>
        <p:spPr>
          <a:xfrm>
            <a:off x="6680534" y="5354912"/>
            <a:ext cx="11876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7E18E4-1C80-4226-8183-AA46F6B95080}"/>
              </a:ext>
            </a:extLst>
          </p:cNvPr>
          <p:cNvSpPr txBox="1"/>
          <p:nvPr/>
        </p:nvSpPr>
        <p:spPr>
          <a:xfrm>
            <a:off x="10053764" y="5353576"/>
            <a:ext cx="12607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+mn-lt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25317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1421928"/>
          </a:xfrm>
        </p:spPr>
        <p:txBody>
          <a:bodyPr/>
          <a:lstStyle/>
          <a:p>
            <a:r>
              <a:rPr lang="en-US" dirty="0"/>
              <a:t>DO-254, Design Assurance Guidance for Airborne Electronic Hardware Standard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DO-254 is a requirements-driven process-oriented safety standard used for commercial electronics that go into aircraft</a:t>
            </a:r>
          </a:p>
          <a:p>
            <a:r>
              <a:rPr lang="en-US" dirty="0"/>
              <a:t>Applies to the quality assurance of custom micro-coded components such as field programmable gate arrays (FPGA), programmable logic devices (PLD), and application-specific integrated circuits (ASIC)</a:t>
            </a:r>
          </a:p>
          <a:p>
            <a:r>
              <a:rPr lang="en-US" dirty="0"/>
              <a:t>A walkthrough of the standard applied the design assurance levels to the SNS FSAD-PF to develop a risk matrix</a:t>
            </a:r>
          </a:p>
          <a:p>
            <a:r>
              <a:rPr lang="en-US" dirty="0"/>
              <a:t>The FPGA parts of the BPLS are engineered using applicable parts of the standard and is used as a best engineering practice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5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DO-254 Design Assurance Levels (DALs)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794" y="1483567"/>
            <a:ext cx="6162833" cy="4420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767" y="1602865"/>
            <a:ext cx="4739951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SNS FSAD definitions of consequence are similar to the       DO-254 descriptions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FSAD consequences were mapped to the DO-254 matrix to determine Design Assurance Levels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DO-254 DAL C (Major) was determined to be the appropriate classification for the BPLS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acceptable level of risk is equivalent to SIL 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analysis is documented in a cross walk (PPUP-406-TD0001-R00)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CFE0-F217-4A80-A0EC-C8A7B9E1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61511 and ANSI/ISA S84.01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5562-64A8-4647-BEFF-F6E69F27C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Safety of Electrical/Electronic/Programmable Electronic Safety-Related Systems for the Process Industries Sector</a:t>
            </a:r>
          </a:p>
          <a:p>
            <a:r>
              <a:rPr lang="en-US" dirty="0"/>
              <a:t>Captures best practice for complex systems</a:t>
            </a:r>
          </a:p>
          <a:p>
            <a:r>
              <a:rPr lang="en-US" dirty="0"/>
              <a:t>Performance based requirements</a:t>
            </a:r>
          </a:p>
          <a:p>
            <a:r>
              <a:rPr lang="en-US" dirty="0"/>
              <a:t>Used as guidance for the development of PLC based PPS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DD0B-E2EB-415B-8C83-5C5F7C33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Safety reliability requires diagnostics and self-test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76D98-3657-452F-A9D8-4FE70AE0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299"/>
            <a:ext cx="5666233" cy="404777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IEC 61511</a:t>
            </a:r>
            <a:r>
              <a:rPr lang="en-US" sz="2000" baseline="30000" dirty="0"/>
              <a:t>1</a:t>
            </a:r>
            <a:r>
              <a:rPr lang="en-US" sz="2000" dirty="0"/>
              <a:t>/61508 Safety reliability is reached by:</a:t>
            </a:r>
          </a:p>
          <a:p>
            <a:r>
              <a:rPr lang="en-US" sz="2000" dirty="0"/>
              <a:t>Robust design</a:t>
            </a:r>
          </a:p>
          <a:p>
            <a:r>
              <a:rPr lang="en-US" sz="2000" dirty="0"/>
              <a:t>Redundancy</a:t>
            </a:r>
          </a:p>
          <a:p>
            <a:r>
              <a:rPr lang="en-US" sz="2000" dirty="0"/>
              <a:t>Verification and Validation (V&amp;V)</a:t>
            </a:r>
          </a:p>
          <a:p>
            <a:pPr lvl="1"/>
            <a:r>
              <a:rPr lang="en-US" sz="1800" dirty="0"/>
              <a:t>Includes modeling and simulation – extensive capability in digital</a:t>
            </a:r>
          </a:p>
          <a:p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Diagnostics and Self-test</a:t>
            </a:r>
          </a:p>
          <a:p>
            <a:pPr lvl="1"/>
            <a:r>
              <a:rPr lang="en-US" sz="1800" dirty="0"/>
              <a:t>Digital affords greater coverage AND efficient use of resources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1AFE47-7D1C-1F41-AA15-17A48DD7BBE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106567"/>
          <a:ext cx="5886796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99">
                  <a:extLst>
                    <a:ext uri="{9D8B030D-6E8A-4147-A177-3AD203B41FA5}">
                      <a16:colId xmlns:a16="http://schemas.microsoft.com/office/drawing/2014/main" val="99520326"/>
                    </a:ext>
                  </a:extLst>
                </a:gridCol>
                <a:gridCol w="1347806">
                  <a:extLst>
                    <a:ext uri="{9D8B030D-6E8A-4147-A177-3AD203B41FA5}">
                      <a16:colId xmlns:a16="http://schemas.microsoft.com/office/drawing/2014/main" val="4286737875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2592069912"/>
                    </a:ext>
                  </a:extLst>
                </a:gridCol>
                <a:gridCol w="1643605">
                  <a:extLst>
                    <a:ext uri="{9D8B030D-6E8A-4147-A177-3AD203B41FA5}">
                      <a16:colId xmlns:a16="http://schemas.microsoft.com/office/drawing/2014/main" val="3578912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 Fault Tolerance (Redundancy)</a:t>
                      </a:r>
                    </a:p>
                    <a:p>
                      <a:pPr algn="ctr"/>
                      <a:r>
                        <a:rPr lang="en-US" dirty="0"/>
                        <a:t>N+1 required for safe operation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77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Detectable Faults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3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29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 - &lt; 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47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90% - &lt; 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43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&gt;= 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39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7715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F9EDBA1-5A2B-7347-8942-E899069394E6}"/>
              </a:ext>
            </a:extLst>
          </p:cNvPr>
          <p:cNvSpPr/>
          <p:nvPr/>
        </p:nvSpPr>
        <p:spPr>
          <a:xfrm>
            <a:off x="9213447" y="4475756"/>
            <a:ext cx="810228" cy="358795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5A522-D497-BD4C-B9A1-2EDE6CD58330}"/>
              </a:ext>
            </a:extLst>
          </p:cNvPr>
          <p:cNvSpPr txBox="1"/>
          <p:nvPr/>
        </p:nvSpPr>
        <p:spPr>
          <a:xfrm>
            <a:off x="8067555" y="1795119"/>
            <a:ext cx="254643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Table 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06E5E-BF4A-FE4A-95A2-75EB2D68AE07}"/>
              </a:ext>
            </a:extLst>
          </p:cNvPr>
          <p:cNvSpPr txBox="1"/>
          <p:nvPr/>
        </p:nvSpPr>
        <p:spPr>
          <a:xfrm>
            <a:off x="6096000" y="6154345"/>
            <a:ext cx="588679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IEC 61508-2 “Functional safety of electrical/electronic/programmable electronic safety related systems”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73468-4D19-7F4E-AD42-7E2756948980}"/>
              </a:ext>
            </a:extLst>
          </p:cNvPr>
          <p:cNvSpPr txBox="1"/>
          <p:nvPr/>
        </p:nvSpPr>
        <p:spPr>
          <a:xfrm>
            <a:off x="4563859" y="5675676"/>
            <a:ext cx="1537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Target for BPLS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54227F-D71C-6148-A642-AD600E9604D1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876556" y="4782007"/>
            <a:ext cx="3455546" cy="1039626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2D9620-D9ED-C240-B81C-BD562F7333DF}"/>
              </a:ext>
            </a:extLst>
          </p:cNvPr>
          <p:cNvSpPr txBox="1"/>
          <p:nvPr/>
        </p:nvSpPr>
        <p:spPr>
          <a:xfrm>
            <a:off x="429767" y="5914279"/>
            <a:ext cx="35534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SNS uses IEC 61511, formerly ISA S84, in the design of safety systems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CB660C4-80AE-8148-935B-8220BEFBC2AC}"/>
              </a:ext>
            </a:extLst>
          </p:cNvPr>
          <p:cNvSpPr/>
          <p:nvPr/>
        </p:nvSpPr>
        <p:spPr>
          <a:xfrm>
            <a:off x="6005331" y="4475756"/>
            <a:ext cx="1655180" cy="358795"/>
          </a:xfrm>
          <a:prstGeom prst="roundRect">
            <a:avLst>
              <a:gd name="adj" fmla="val 47816"/>
            </a:avLst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74556A-6585-D94C-8E54-B6B00D5BD39C}"/>
              </a:ext>
            </a:extLst>
          </p:cNvPr>
          <p:cNvCxnSpPr>
            <a:cxnSpLocks/>
          </p:cNvCxnSpPr>
          <p:nvPr/>
        </p:nvCxnSpPr>
        <p:spPr>
          <a:xfrm flipV="1">
            <a:off x="5864981" y="4834551"/>
            <a:ext cx="318649" cy="987083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and DOE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1392478"/>
            <a:ext cx="11430000" cy="497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 CFR 835, Occupational Radiation Protection</a:t>
            </a:r>
          </a:p>
          <a:p>
            <a:pPr lvl="1"/>
            <a:r>
              <a:rPr lang="en-US" dirty="0"/>
              <a:t>This section of the Code of Federal Regulations contains requirements for radiation protection that the laboratory must meet to comply with Federal law </a:t>
            </a:r>
          </a:p>
          <a:p>
            <a:r>
              <a:rPr lang="en-US" dirty="0"/>
              <a:t>DOE O 420.2C, Safety of Accelerator Facilities</a:t>
            </a:r>
          </a:p>
          <a:p>
            <a:pPr lvl="1"/>
            <a:r>
              <a:rPr lang="en-US" dirty="0"/>
              <a:t>This directive establishes accelerator specific safety requirements to promote the safe operation and ensure the protection of workers</a:t>
            </a:r>
          </a:p>
          <a:p>
            <a:r>
              <a:rPr lang="en-US" dirty="0"/>
              <a:t>DOE G 420.2-1A Accelerator Facility Safety Implementation Guide</a:t>
            </a:r>
          </a:p>
          <a:p>
            <a:pPr lvl="1"/>
            <a:r>
              <a:rPr lang="en-US" dirty="0"/>
              <a:t>This guide provides supplemental information to help accelerator facilities implement the requirements of the order </a:t>
            </a:r>
          </a:p>
          <a:p>
            <a:r>
              <a:rPr lang="en-US" dirty="0"/>
              <a:t>DOE O 414.1D, Quality Assurance</a:t>
            </a:r>
          </a:p>
          <a:p>
            <a:pPr lvl="1"/>
            <a:r>
              <a:rPr lang="en-US" dirty="0"/>
              <a:t>This order establishes the requirement for a Quality Assurance Program (QAP) and defines the necessary steps to implement the program</a:t>
            </a:r>
          </a:p>
        </p:txBody>
      </p:sp>
    </p:spTree>
    <p:extLst>
      <p:ext uri="{BB962C8B-B14F-4D97-AF65-F5344CB8AC3E}">
        <p14:creationId xmlns:p14="http://schemas.microsoft.com/office/powerpoint/2010/main" val="116817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62443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IEC 62443, Cyber Security for Industrial Automation and Control Systems</a:t>
            </a:r>
          </a:p>
          <a:p>
            <a:pPr lvl="1"/>
            <a:r>
              <a:rPr lang="en-US" dirty="0"/>
              <a:t>Provides guidelines for establishing a cyber security program for industrial automation and control systems</a:t>
            </a:r>
          </a:p>
          <a:p>
            <a:pPr lvl="1"/>
            <a:r>
              <a:rPr lang="en-US" dirty="0"/>
              <a:t>In practice, the safety system network is connected to the controls network through a firewall</a:t>
            </a:r>
          </a:p>
          <a:p>
            <a:pPr lvl="1"/>
            <a:r>
              <a:rPr lang="en-US" dirty="0"/>
              <a:t>Programming laptops are not allowed to be connected to the internet</a:t>
            </a:r>
          </a:p>
          <a:p>
            <a:r>
              <a:rPr lang="en-US" dirty="0"/>
              <a:t>The safety system is engineered using parts of the standard and is used as a best engineering practice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A356-BC2D-4284-9DCA-D24BDC2B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sz="3200" spc="-1" dirty="0">
                <a:solidFill>
                  <a:srgbClr val="000000"/>
                </a:solidFill>
                <a:latin typeface="Century Gothic"/>
              </a:rPr>
              <a:t>Firmware Verification Methodology &amp;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273D-9648-48C3-A225-FCC5C345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040" indent="-229680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Each firmware module is individually tested (‘linted’) using </a:t>
            </a:r>
            <a:r>
              <a:rPr lang="en-US" sz="2000" spc="-1" dirty="0" err="1">
                <a:solidFill>
                  <a:srgbClr val="000000"/>
                </a:solidFill>
                <a:latin typeface="Century Gothic"/>
              </a:rPr>
              <a:t>BluePearl</a:t>
            </a: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 RTL analysis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Standard syntax checking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Common mistakes not caught by simulation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Constant false / true statements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Missing process sensitivity signals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Range mismatch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Ambiguous coding styles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Limited timing analysis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Enforces IEC62566 section 8 (except 8.3.4(f))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1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2DE4-B255-4495-BA2C-6A55DE23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sz="3200" spc="-1" dirty="0">
                <a:solidFill>
                  <a:srgbClr val="000000"/>
                </a:solidFill>
                <a:latin typeface="Century Gothic"/>
              </a:rPr>
              <a:t>Firmware Simulation Methodology &amp;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774B-D5A0-4135-8D91-B14023D4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040" indent="-229680">
              <a:lnSpc>
                <a:spcPct val="95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Each firmware module is individually simulated using Xilinx Vivado </a:t>
            </a:r>
            <a:r>
              <a:rPr lang="en-US" sz="2000" spc="-1" dirty="0" err="1">
                <a:solidFill>
                  <a:srgbClr val="000000"/>
                </a:solidFill>
                <a:latin typeface="Century Gothic"/>
              </a:rPr>
              <a:t>simultion</a:t>
            </a: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 using Xilinx XSI interface &amp; Python 3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Multiple unit tests per module (typically at least 2)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Easily extended to corner cases as needed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Some modules are fully coverage-tested for all inputs &amp; outputs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Others are too complex - impossible to validate fully without making assumptions about the code under test - use ‘Monte Carlo’ method</a:t>
            </a:r>
          </a:p>
          <a:p>
            <a:pPr marL="230040" indent="-22968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Century Gothic"/>
              </a:rPr>
              <a:t>Overall firmware is simulated using a combination of simulated &amp; measured input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5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B30D-E22A-4EBF-86F2-F93BCF29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41632"/>
          </a:xfrm>
        </p:spPr>
        <p:txBody>
          <a:bodyPr/>
          <a:lstStyle/>
          <a:p>
            <a:r>
              <a:rPr lang="en-US" sz="1800" b="1" dirty="0" err="1"/>
              <a:t>ReqTracer</a:t>
            </a:r>
            <a:r>
              <a:rPr lang="en-US" sz="1800" b="1" dirty="0"/>
              <a:t> Tool to Manage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AB09-1B64-48DF-BF1C-F0A5BCE3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10235"/>
            <a:ext cx="11430000" cy="4047778"/>
          </a:xfrm>
        </p:spPr>
        <p:txBody>
          <a:bodyPr/>
          <a:lstStyle/>
          <a:p>
            <a:r>
              <a:rPr lang="en-US" sz="1600" dirty="0"/>
              <a:t>ReqTracer is a requirements traceability solution</a:t>
            </a:r>
          </a:p>
          <a:p>
            <a:r>
              <a:rPr lang="en-US" sz="1600" dirty="0"/>
              <a:t>Links development &amp; verification documents with formal requirements.</a:t>
            </a:r>
          </a:p>
          <a:p>
            <a:r>
              <a:rPr lang="en-US" sz="1600" dirty="0"/>
              <a:t>Ability to trace and manage design requirements from specification to implementation and verification.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5A780-E56F-4149-896C-28AF4717D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3" y="2313548"/>
            <a:ext cx="5837310" cy="40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896C-B088-4274-A97D-AC516EA3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Limit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3133-DBD8-4960-8019-38E969B4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404943"/>
          </a:xfrm>
        </p:spPr>
        <p:txBody>
          <a:bodyPr/>
          <a:lstStyle/>
          <a:p>
            <a:r>
              <a:rPr lang="en-US" dirty="0"/>
              <a:t>Credited control using FPGA</a:t>
            </a:r>
          </a:p>
          <a:p>
            <a:r>
              <a:rPr lang="en-US" dirty="0"/>
              <a:t>Instrumentation based on current transformers</a:t>
            </a:r>
          </a:p>
          <a:p>
            <a:r>
              <a:rPr lang="en-US" dirty="0"/>
              <a:t>Safety PLC calculates average beam power</a:t>
            </a:r>
          </a:p>
          <a:p>
            <a:r>
              <a:rPr lang="en-US" dirty="0"/>
              <a:t>Multiple shutoff paths through PPS and MPS</a:t>
            </a:r>
          </a:p>
          <a:p>
            <a:r>
              <a:rPr lang="en-US" dirty="0"/>
              <a:t>Standards guided engineering</a:t>
            </a:r>
          </a:p>
          <a:p>
            <a:r>
              <a:rPr lang="en-US" dirty="0"/>
              <a:t>Firmware verification</a:t>
            </a:r>
          </a:p>
          <a:p>
            <a:r>
              <a:rPr lang="en-US" dirty="0"/>
              <a:t>Requirements tracking using </a:t>
            </a:r>
            <a:r>
              <a:rPr lang="en-US" dirty="0" err="1"/>
              <a:t>ReqTracer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0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B30D-E22A-4EBF-86F2-F93BCF29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41632"/>
          </a:xfrm>
        </p:spPr>
        <p:txBody>
          <a:bodyPr/>
          <a:lstStyle/>
          <a:p>
            <a:r>
              <a:rPr lang="en-US" sz="1800" b="1" dirty="0"/>
              <a:t>ReqTracer tool will ensure requirements are covered &amp; tested in the BPLS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0AB09-1B64-48DF-BF1C-F0A5BCE3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10235"/>
            <a:ext cx="11430000" cy="4047778"/>
          </a:xfrm>
        </p:spPr>
        <p:txBody>
          <a:bodyPr/>
          <a:lstStyle/>
          <a:p>
            <a:r>
              <a:rPr lang="en-US" sz="1600" dirty="0"/>
              <a:t>ReqTracer is a requirements traceability solution. It links development &amp; verification documents to formal requirements.</a:t>
            </a:r>
          </a:p>
          <a:p>
            <a:r>
              <a:rPr lang="en-US" sz="1600" dirty="0"/>
              <a:t>ReqTracer has ability to trace and manage design requirements from specification through implementation and verification.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5100F-F8B4-4975-ABDB-6ABB20C1E47B}"/>
              </a:ext>
            </a:extLst>
          </p:cNvPr>
          <p:cNvSpPr txBox="1"/>
          <p:nvPr/>
        </p:nvSpPr>
        <p:spPr>
          <a:xfrm>
            <a:off x="7091025" y="2306491"/>
            <a:ext cx="519733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Key Features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Connect requirements from many source files, databases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Supports standards like DO-254, ISO 26262, IEC 61508 and IEC 60601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Links relationships and dependencies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Immediate notification of requirement changes, additions and deletions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Confirms that all design requirements have been implemented and fully tested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A5DB1-66FC-4A17-9B18-9AFA44CA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0" y="2227778"/>
            <a:ext cx="6564680" cy="36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20B8-066A-43F8-8564-07DEAC7C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37EA-7BDE-49FB-B7FD-C59F58EF0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BPLS is the first credited control at SNS to use a firmware programmed device for safety</a:t>
            </a:r>
          </a:p>
          <a:p>
            <a:r>
              <a:rPr lang="en-US" dirty="0"/>
              <a:t>A standard used for airborne </a:t>
            </a:r>
            <a:r>
              <a:rPr lang="en-US"/>
              <a:t>safety will be </a:t>
            </a:r>
            <a:r>
              <a:rPr lang="en-US" dirty="0"/>
              <a:t>used as guidance</a:t>
            </a:r>
          </a:p>
          <a:p>
            <a:r>
              <a:rPr lang="en-US" dirty="0"/>
              <a:t>The DO-254 standard has close alignment with the IEC standard and Safety Integrity Levels </a:t>
            </a:r>
          </a:p>
          <a:p>
            <a:r>
              <a:rPr lang="en-US" dirty="0" err="1"/>
              <a:t>ReqTracer</a:t>
            </a:r>
            <a:r>
              <a:rPr lang="en-US" dirty="0"/>
              <a:t> has been instrumental with connecting component requirements to the System Requirements Document (SRD)</a:t>
            </a:r>
          </a:p>
        </p:txBody>
      </p:sp>
    </p:spTree>
    <p:extLst>
      <p:ext uri="{BB962C8B-B14F-4D97-AF65-F5344CB8AC3E}">
        <p14:creationId xmlns:p14="http://schemas.microsoft.com/office/powerpoint/2010/main" val="428822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detai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1968" y="1472220"/>
            <a:ext cx="4144454" cy="31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86" y="227971"/>
            <a:ext cx="10759939" cy="480131"/>
          </a:xfrm>
        </p:spPr>
        <p:txBody>
          <a:bodyPr/>
          <a:lstStyle/>
          <a:p>
            <a:r>
              <a:rPr lang="en-US" sz="2800" dirty="0"/>
              <a:t>Using instrumentation to limit beam power to 2MW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30756" y="3870141"/>
            <a:ext cx="4488218" cy="208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72468" y="3679593"/>
            <a:ext cx="2764557" cy="304879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72465" y="3640707"/>
            <a:ext cx="2743915" cy="3514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25399" dir="2700000" algn="ctr" rotWithShape="0">
              <a:schemeClr val="tx1"/>
            </a:outerShdw>
          </a:effectLst>
        </p:spPr>
        <p:txBody>
          <a:bodyPr wrap="squar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701" b="1" dirty="0">
                <a:solidFill>
                  <a:srgbClr val="F4F4F4"/>
                </a:solidFill>
              </a:rPr>
              <a:t>Superconducting LINAC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882795" y="2941212"/>
            <a:ext cx="597055" cy="2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2"/>
                </a:solidFill>
              </a:rPr>
              <a:t>RTBT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64480" y="3492221"/>
            <a:ext cx="597055" cy="2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2"/>
                </a:solidFill>
              </a:rPr>
              <a:t>HEBT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909018" y="2059920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Injection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552509" y="2059920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Extraction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702975" y="2460074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RF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641047" y="4386217"/>
            <a:ext cx="184198" cy="5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1" dirty="0"/>
          </a:p>
        </p:txBody>
      </p:sp>
      <p:sp>
        <p:nvSpPr>
          <p:cNvPr id="80" name="Rectangle 84"/>
          <p:cNvSpPr>
            <a:spLocks noChangeArrowheads="1"/>
          </p:cNvSpPr>
          <p:nvPr/>
        </p:nvSpPr>
        <p:spPr bwMode="auto">
          <a:xfrm>
            <a:off x="4035284" y="3158756"/>
            <a:ext cx="1102913" cy="305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~1300 MeV</a:t>
            </a: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 flipH="1" flipV="1">
            <a:off x="4492599" y="3403123"/>
            <a:ext cx="0" cy="2501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357674" y="3679591"/>
            <a:ext cx="1314792" cy="3112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416608" y="3679590"/>
            <a:ext cx="1295737" cy="30529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25399" dir="2700000" algn="ctr" rotWithShape="0">
              <a:schemeClr val="tx1"/>
            </a:outerShdw>
          </a:effectLst>
        </p:spPr>
        <p:txBody>
          <a:bodyPr wrap="squar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4F4F4"/>
                </a:solidFill>
              </a:rPr>
              <a:t>Warm Linac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68955C-8153-F348-9CA2-889F0FA9141F}"/>
              </a:ext>
            </a:extLst>
          </p:cNvPr>
          <p:cNvGrpSpPr/>
          <p:nvPr/>
        </p:nvGrpSpPr>
        <p:grpSpPr>
          <a:xfrm>
            <a:off x="7865970" y="2487711"/>
            <a:ext cx="4317044" cy="2234466"/>
            <a:chOff x="7865970" y="2487711"/>
            <a:chExt cx="4317044" cy="22344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82FEFB-1BA0-DE4B-BAA6-7CA032B1D2C5}"/>
                </a:ext>
              </a:extLst>
            </p:cNvPr>
            <p:cNvGrpSpPr/>
            <p:nvPr/>
          </p:nvGrpSpPr>
          <p:grpSpPr>
            <a:xfrm>
              <a:off x="7865970" y="2487711"/>
              <a:ext cx="3281639" cy="1440850"/>
              <a:chOff x="7260284" y="1827908"/>
              <a:chExt cx="3281639" cy="1440850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8F32064F-8FEE-2744-9E12-550EA5DDE9EB}"/>
                  </a:ext>
                </a:extLst>
              </p:cNvPr>
              <p:cNvSpPr/>
              <p:nvPr/>
            </p:nvSpPr>
            <p:spPr>
              <a:xfrm rot="15161547">
                <a:off x="7322384" y="2044961"/>
                <a:ext cx="484020" cy="608219"/>
              </a:xfrm>
              <a:prstGeom prst="blockArc">
                <a:avLst>
                  <a:gd name="adj1" fmla="val 9926348"/>
                  <a:gd name="adj2" fmla="val 15699753"/>
                  <a:gd name="adj3" fmla="val 13057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E9471F5-E48C-6544-8F67-E840033038FB}"/>
                  </a:ext>
                </a:extLst>
              </p:cNvPr>
              <p:cNvSpPr/>
              <p:nvPr/>
            </p:nvSpPr>
            <p:spPr>
              <a:xfrm rot="19669113">
                <a:off x="9302914" y="2129812"/>
                <a:ext cx="1239009" cy="1138946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4CBBB792-CB23-5048-A9BA-6A0688392986}"/>
                  </a:ext>
                </a:extLst>
              </p:cNvPr>
              <p:cNvSpPr/>
              <p:nvPr/>
            </p:nvSpPr>
            <p:spPr>
              <a:xfrm rot="3440313">
                <a:off x="8619788" y="1858139"/>
                <a:ext cx="523449" cy="462987"/>
              </a:xfrm>
              <a:prstGeom prst="blockArc">
                <a:avLst>
                  <a:gd name="adj1" fmla="val 11508769"/>
                  <a:gd name="adj2" fmla="val 13094819"/>
                  <a:gd name="adj3" fmla="val 16886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096296-4254-2E47-8A35-80BF925C69A8}"/>
                  </a:ext>
                </a:extLst>
              </p:cNvPr>
              <p:cNvSpPr/>
              <p:nvPr/>
            </p:nvSpPr>
            <p:spPr>
              <a:xfrm rot="11494740">
                <a:off x="8891983" y="1885168"/>
                <a:ext cx="488551" cy="719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7CC0D3-1A93-2B45-9873-DFC3857E5032}"/>
                  </a:ext>
                </a:extLst>
              </p:cNvPr>
              <p:cNvSpPr/>
              <p:nvPr/>
            </p:nvSpPr>
            <p:spPr>
              <a:xfrm rot="19804353">
                <a:off x="7602137" y="2171597"/>
                <a:ext cx="1291243" cy="743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20D1F55B-9306-404B-A415-E5C5D0D95E02}"/>
                  </a:ext>
                </a:extLst>
              </p:cNvPr>
              <p:cNvSpPr/>
              <p:nvPr/>
            </p:nvSpPr>
            <p:spPr>
              <a:xfrm rot="6227997">
                <a:off x="9068763" y="1964236"/>
                <a:ext cx="507863" cy="423501"/>
              </a:xfrm>
              <a:prstGeom prst="blockArc">
                <a:avLst>
                  <a:gd name="adj1" fmla="val 10779422"/>
                  <a:gd name="adj2" fmla="val 13094819"/>
                  <a:gd name="adj3" fmla="val 16886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2C998B0-264D-D64B-9F00-3C23A329E255}"/>
                  </a:ext>
                </a:extLst>
              </p:cNvPr>
              <p:cNvSpPr/>
              <p:nvPr/>
            </p:nvSpPr>
            <p:spPr>
              <a:xfrm rot="14092855">
                <a:off x="9341465" y="2268102"/>
                <a:ext cx="628329" cy="649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D13C6FB-67ED-424E-9212-7ED70CC507A4}"/>
                  </a:ext>
                </a:extLst>
              </p:cNvPr>
              <p:cNvSpPr/>
              <p:nvPr/>
            </p:nvSpPr>
            <p:spPr>
              <a:xfrm>
                <a:off x="9794705" y="2536128"/>
                <a:ext cx="171450" cy="1704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 Box 17">
                <a:extLst>
                  <a:ext uri="{FF2B5EF4-FFF2-40B4-BE49-F238E27FC236}">
                    <a16:creationId xmlns:a16="http://schemas.microsoft.com/office/drawing/2014/main" id="{2ED37687-C3C6-F14B-8A40-057312848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56028" y="2925174"/>
                <a:ext cx="543575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E7E6E6"/>
                    </a:solidFill>
                    <a:ea typeface="ＭＳ Ｐゴシック" pitchFamily="34" charset="-128"/>
                  </a:rPr>
                  <a:t>STS</a:t>
                </a:r>
              </a:p>
            </p:txBody>
          </p:sp>
          <p:sp>
            <p:nvSpPr>
              <p:cNvPr id="67" name="Text Box 17">
                <a:extLst>
                  <a:ext uri="{FF2B5EF4-FFF2-40B4-BE49-F238E27FC236}">
                    <a16:creationId xmlns:a16="http://schemas.microsoft.com/office/drawing/2014/main" id="{BA0A7341-59CA-3647-B078-5648AEEFD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8426" y="2923369"/>
                <a:ext cx="795916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0070C0"/>
                    </a:solidFill>
                    <a:ea typeface="ＭＳ Ｐゴシック" pitchFamily="34" charset="-128"/>
                  </a:rPr>
                  <a:t>2MW</a:t>
                </a:r>
              </a:p>
            </p:txBody>
          </p:sp>
          <p:sp>
            <p:nvSpPr>
              <p:cNvPr id="68" name="Text Box 17">
                <a:extLst>
                  <a:ext uri="{FF2B5EF4-FFF2-40B4-BE49-F238E27FC236}">
                    <a16:creationId xmlns:a16="http://schemas.microsoft.com/office/drawing/2014/main" id="{A112D7A9-4339-7A49-BDE5-32FD337B4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814" y="2103915"/>
                <a:ext cx="795916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0070C0"/>
                    </a:solidFill>
                    <a:ea typeface="ＭＳ Ｐゴシック" pitchFamily="34" charset="-128"/>
                  </a:rPr>
                  <a:t>0.7MW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617C29-ABEF-4547-B721-7C786AD38B42}"/>
                </a:ext>
              </a:extLst>
            </p:cNvPr>
            <p:cNvSpPr txBox="1"/>
            <p:nvPr/>
          </p:nvSpPr>
          <p:spPr>
            <a:xfrm>
              <a:off x="10264030" y="4131246"/>
              <a:ext cx="191898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Second Target Station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B4CFFC-E25D-4FE6-A3C2-C943532986A7}"/>
              </a:ext>
            </a:extLst>
          </p:cNvPr>
          <p:cNvSpPr txBox="1"/>
          <p:nvPr/>
        </p:nvSpPr>
        <p:spPr>
          <a:xfrm>
            <a:off x="1739815" y="4107879"/>
            <a:ext cx="28732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Linac PPS Segment: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New Cryomodules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EC7E489-F6C5-486F-836F-6534E2CAB14A}"/>
              </a:ext>
            </a:extLst>
          </p:cNvPr>
          <p:cNvSpPr txBox="1"/>
          <p:nvPr/>
        </p:nvSpPr>
        <p:spPr>
          <a:xfrm>
            <a:off x="4750517" y="4690603"/>
            <a:ext cx="320023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Beam Power Limit System: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Upgrade to Safety PLC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FPGA added to credited controls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395DAD-6CC8-45A6-81BC-C6B684315800}"/>
              </a:ext>
            </a:extLst>
          </p:cNvPr>
          <p:cNvSpPr txBox="1"/>
          <p:nvPr/>
        </p:nvSpPr>
        <p:spPr>
          <a:xfrm>
            <a:off x="7961756" y="1218502"/>
            <a:ext cx="28732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RTBT: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Add BPLS – interlock on max beam power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10175F-DCBB-458F-B06E-58CCDB954008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6350637" y="3571890"/>
            <a:ext cx="1665032" cy="111871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39FAC7-3965-408E-9087-1C802ECDD07B}"/>
              </a:ext>
            </a:extLst>
          </p:cNvPr>
          <p:cNvCxnSpPr>
            <a:stCxn id="73" idx="2"/>
          </p:cNvCxnSpPr>
          <p:nvPr/>
        </p:nvCxnSpPr>
        <p:spPr>
          <a:xfrm flipH="1">
            <a:off x="8599721" y="2058732"/>
            <a:ext cx="798672" cy="147948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13724D4-7499-48A7-92B1-05332E7B1264}"/>
              </a:ext>
            </a:extLst>
          </p:cNvPr>
          <p:cNvSpPr txBox="1"/>
          <p:nvPr/>
        </p:nvSpPr>
        <p:spPr>
          <a:xfrm>
            <a:off x="8532419" y="4541241"/>
            <a:ext cx="19189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First Target Station</a:t>
            </a:r>
          </a:p>
        </p:txBody>
      </p:sp>
    </p:spTree>
    <p:extLst>
      <p:ext uri="{BB962C8B-B14F-4D97-AF65-F5344CB8AC3E}">
        <p14:creationId xmlns:p14="http://schemas.microsoft.com/office/powerpoint/2010/main" val="327525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detai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180" y="2201563"/>
            <a:ext cx="4144454" cy="31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86" y="227971"/>
            <a:ext cx="10759939" cy="480131"/>
          </a:xfrm>
        </p:spPr>
        <p:txBody>
          <a:bodyPr/>
          <a:lstStyle/>
          <a:p>
            <a:r>
              <a:rPr lang="en-US" sz="2800" dirty="0"/>
              <a:t>BPLS Calculates Power Based on Beam Energy and Current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44968" y="4599484"/>
            <a:ext cx="4488218" cy="208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86680" y="4408936"/>
            <a:ext cx="2764557" cy="304879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86677" y="4370050"/>
            <a:ext cx="2743915" cy="35147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25399" dir="2700000" algn="ctr" rotWithShape="0">
              <a:schemeClr val="tx1"/>
            </a:outerShdw>
          </a:effectLst>
        </p:spPr>
        <p:txBody>
          <a:bodyPr wrap="squar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701" b="1" dirty="0">
                <a:solidFill>
                  <a:srgbClr val="F4F4F4"/>
                </a:solidFill>
              </a:rPr>
              <a:t>Superconducting LINAC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897007" y="3670555"/>
            <a:ext cx="597055" cy="2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2"/>
                </a:solidFill>
              </a:rPr>
              <a:t>RTBT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8692" y="4221564"/>
            <a:ext cx="597055" cy="2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2"/>
                </a:solidFill>
              </a:rPr>
              <a:t>HEBT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923230" y="2789263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Injection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566721" y="2789263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Extraction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717187" y="3189417"/>
            <a:ext cx="597055" cy="1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2"/>
                </a:solidFill>
              </a:rPr>
              <a:t>RF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655259" y="5115560"/>
            <a:ext cx="184198" cy="5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1" dirty="0"/>
          </a:p>
        </p:txBody>
      </p:sp>
      <p:sp>
        <p:nvSpPr>
          <p:cNvPr id="80" name="Rectangle 84"/>
          <p:cNvSpPr>
            <a:spLocks noChangeArrowheads="1"/>
          </p:cNvSpPr>
          <p:nvPr/>
        </p:nvSpPr>
        <p:spPr bwMode="auto">
          <a:xfrm>
            <a:off x="4049496" y="3888099"/>
            <a:ext cx="1102913" cy="305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~1300 MeV</a:t>
            </a: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 flipH="1" flipV="1">
            <a:off x="4506811" y="4132466"/>
            <a:ext cx="0" cy="2501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371886" y="4408934"/>
            <a:ext cx="1314792" cy="3112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430820" y="4408933"/>
            <a:ext cx="1295737" cy="30529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25399" dir="2700000" algn="ctr" rotWithShape="0">
              <a:schemeClr val="tx1"/>
            </a:outerShdw>
          </a:effectLst>
        </p:spPr>
        <p:txBody>
          <a:bodyPr wrap="square" lIns="90511" tIns="44462" rIns="90511" bIns="44462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4F4F4"/>
                </a:solidFill>
              </a:rPr>
              <a:t>Warm Linac</a:t>
            </a: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C0B4BB32-B3A9-1447-A8AE-812450E0B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071" y="3640418"/>
            <a:ext cx="342006" cy="400299"/>
          </a:xfrm>
          <a:prstGeom prst="ellipse">
            <a:avLst/>
          </a:prstGeom>
          <a:noFill/>
          <a:ln w="28575">
            <a:solidFill>
              <a:srgbClr val="0432FF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8" name="Oval 60">
            <a:extLst>
              <a:ext uri="{FF2B5EF4-FFF2-40B4-BE49-F238E27FC236}">
                <a16:creationId xmlns:a16="http://schemas.microsoft.com/office/drawing/2014/main" id="{F5DB3E57-3572-7B43-9031-8FB063DB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578" y="4287062"/>
            <a:ext cx="342006" cy="400299"/>
          </a:xfrm>
          <a:prstGeom prst="ellipse">
            <a:avLst/>
          </a:prstGeom>
          <a:noFill/>
          <a:ln w="28575">
            <a:solidFill>
              <a:srgbClr val="0432FF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9F7A0-0207-4F44-A250-8789A44FBB06}"/>
              </a:ext>
            </a:extLst>
          </p:cNvPr>
          <p:cNvSpPr txBox="1"/>
          <p:nvPr/>
        </p:nvSpPr>
        <p:spPr>
          <a:xfrm>
            <a:off x="6925199" y="3842824"/>
            <a:ext cx="8568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Measure Energy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BAA56-FB05-8B47-95D4-41C8735E9BA9}"/>
              </a:ext>
            </a:extLst>
          </p:cNvPr>
          <p:cNvSpPr txBox="1"/>
          <p:nvPr/>
        </p:nvSpPr>
        <p:spPr>
          <a:xfrm>
            <a:off x="7328825" y="4408501"/>
            <a:ext cx="8554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Measure Charge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68955C-8153-F348-9CA2-889F0FA9141F}"/>
              </a:ext>
            </a:extLst>
          </p:cNvPr>
          <p:cNvGrpSpPr/>
          <p:nvPr/>
        </p:nvGrpSpPr>
        <p:grpSpPr>
          <a:xfrm>
            <a:off x="7880182" y="3217054"/>
            <a:ext cx="4317044" cy="2234466"/>
            <a:chOff x="7865970" y="2487711"/>
            <a:chExt cx="4317044" cy="22344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82FEFB-1BA0-DE4B-BAA6-7CA032B1D2C5}"/>
                </a:ext>
              </a:extLst>
            </p:cNvPr>
            <p:cNvGrpSpPr/>
            <p:nvPr/>
          </p:nvGrpSpPr>
          <p:grpSpPr>
            <a:xfrm>
              <a:off x="7865970" y="2487711"/>
              <a:ext cx="3281639" cy="1440850"/>
              <a:chOff x="7260284" y="1827908"/>
              <a:chExt cx="3281639" cy="1440850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8F32064F-8FEE-2744-9E12-550EA5DDE9EB}"/>
                  </a:ext>
                </a:extLst>
              </p:cNvPr>
              <p:cNvSpPr/>
              <p:nvPr/>
            </p:nvSpPr>
            <p:spPr>
              <a:xfrm rot="15161547">
                <a:off x="7322384" y="2044961"/>
                <a:ext cx="484020" cy="608219"/>
              </a:xfrm>
              <a:prstGeom prst="blockArc">
                <a:avLst>
                  <a:gd name="adj1" fmla="val 9926348"/>
                  <a:gd name="adj2" fmla="val 15699753"/>
                  <a:gd name="adj3" fmla="val 13057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E9471F5-E48C-6544-8F67-E840033038FB}"/>
                  </a:ext>
                </a:extLst>
              </p:cNvPr>
              <p:cNvSpPr/>
              <p:nvPr/>
            </p:nvSpPr>
            <p:spPr>
              <a:xfrm rot="19669113">
                <a:off x="9302914" y="2129812"/>
                <a:ext cx="1239009" cy="1138946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4CBBB792-CB23-5048-A9BA-6A0688392986}"/>
                  </a:ext>
                </a:extLst>
              </p:cNvPr>
              <p:cNvSpPr/>
              <p:nvPr/>
            </p:nvSpPr>
            <p:spPr>
              <a:xfrm rot="3440313">
                <a:off x="8619788" y="1858139"/>
                <a:ext cx="523449" cy="462987"/>
              </a:xfrm>
              <a:prstGeom prst="blockArc">
                <a:avLst>
                  <a:gd name="adj1" fmla="val 11508769"/>
                  <a:gd name="adj2" fmla="val 13094819"/>
                  <a:gd name="adj3" fmla="val 16886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096296-4254-2E47-8A35-80BF925C69A8}"/>
                  </a:ext>
                </a:extLst>
              </p:cNvPr>
              <p:cNvSpPr/>
              <p:nvPr/>
            </p:nvSpPr>
            <p:spPr>
              <a:xfrm rot="11494740">
                <a:off x="8891983" y="1885168"/>
                <a:ext cx="488551" cy="719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7CC0D3-1A93-2B45-9873-DFC3857E5032}"/>
                  </a:ext>
                </a:extLst>
              </p:cNvPr>
              <p:cNvSpPr/>
              <p:nvPr/>
            </p:nvSpPr>
            <p:spPr>
              <a:xfrm rot="19804353">
                <a:off x="7602137" y="2171597"/>
                <a:ext cx="1291243" cy="743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20D1F55B-9306-404B-A415-E5C5D0D95E02}"/>
                  </a:ext>
                </a:extLst>
              </p:cNvPr>
              <p:cNvSpPr/>
              <p:nvPr/>
            </p:nvSpPr>
            <p:spPr>
              <a:xfrm rot="6227997">
                <a:off x="9068763" y="1964236"/>
                <a:ext cx="507863" cy="423501"/>
              </a:xfrm>
              <a:prstGeom prst="blockArc">
                <a:avLst>
                  <a:gd name="adj1" fmla="val 10779422"/>
                  <a:gd name="adj2" fmla="val 13094819"/>
                  <a:gd name="adj3" fmla="val 16886"/>
                </a:avLst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2C998B0-264D-D64B-9F00-3C23A329E255}"/>
                  </a:ext>
                </a:extLst>
              </p:cNvPr>
              <p:cNvSpPr/>
              <p:nvPr/>
            </p:nvSpPr>
            <p:spPr>
              <a:xfrm rot="14092855">
                <a:off x="9341465" y="2268102"/>
                <a:ext cx="628329" cy="6490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D13C6FB-67ED-424E-9212-7ED70CC507A4}"/>
                  </a:ext>
                </a:extLst>
              </p:cNvPr>
              <p:cNvSpPr/>
              <p:nvPr/>
            </p:nvSpPr>
            <p:spPr>
              <a:xfrm>
                <a:off x="9794705" y="2536128"/>
                <a:ext cx="171450" cy="1704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C00000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 Box 17">
                <a:extLst>
                  <a:ext uri="{FF2B5EF4-FFF2-40B4-BE49-F238E27FC236}">
                    <a16:creationId xmlns:a16="http://schemas.microsoft.com/office/drawing/2014/main" id="{2ED37687-C3C6-F14B-8A40-057312848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56028" y="2925174"/>
                <a:ext cx="543575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E7E6E6"/>
                    </a:solidFill>
                    <a:ea typeface="ＭＳ Ｐゴシック" pitchFamily="34" charset="-128"/>
                  </a:rPr>
                  <a:t>STS</a:t>
                </a:r>
              </a:p>
            </p:txBody>
          </p:sp>
          <p:sp>
            <p:nvSpPr>
              <p:cNvPr id="67" name="Text Box 17">
                <a:extLst>
                  <a:ext uri="{FF2B5EF4-FFF2-40B4-BE49-F238E27FC236}">
                    <a16:creationId xmlns:a16="http://schemas.microsoft.com/office/drawing/2014/main" id="{BA0A7341-59CA-3647-B078-5648AEEFD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8426" y="2923369"/>
                <a:ext cx="795916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0070C0"/>
                    </a:solidFill>
                    <a:ea typeface="ＭＳ Ｐゴシック" pitchFamily="34" charset="-128"/>
                  </a:rPr>
                  <a:t>2MW</a:t>
                </a:r>
              </a:p>
            </p:txBody>
          </p:sp>
          <p:sp>
            <p:nvSpPr>
              <p:cNvPr id="68" name="Text Box 17">
                <a:extLst>
                  <a:ext uri="{FF2B5EF4-FFF2-40B4-BE49-F238E27FC236}">
                    <a16:creationId xmlns:a16="http://schemas.microsoft.com/office/drawing/2014/main" id="{A112D7A9-4339-7A49-BDE5-32FD337B4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814" y="2103915"/>
                <a:ext cx="795916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0" hangingPunct="0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0070C0"/>
                    </a:solidFill>
                    <a:ea typeface="ＭＳ Ｐゴシック" pitchFamily="34" charset="-128"/>
                  </a:rPr>
                  <a:t>0.7MW</a:t>
                </a:r>
              </a:p>
            </p:txBody>
          </p:sp>
        </p:grpSp>
        <p:sp>
          <p:nvSpPr>
            <p:cNvPr id="71" name="Oval 60">
              <a:extLst>
                <a:ext uri="{FF2B5EF4-FFF2-40B4-BE49-F238E27FC236}">
                  <a16:creationId xmlns:a16="http://schemas.microsoft.com/office/drawing/2014/main" id="{0A771B8A-F3BC-7E48-9FD9-2C18DBD7C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6370" y="2491066"/>
              <a:ext cx="342006" cy="400299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  <a:prstDash val="sysDash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617C29-ABEF-4547-B721-7C786AD38B42}"/>
                </a:ext>
              </a:extLst>
            </p:cNvPr>
            <p:cNvSpPr txBox="1"/>
            <p:nvPr/>
          </p:nvSpPr>
          <p:spPr>
            <a:xfrm>
              <a:off x="10264030" y="4131246"/>
              <a:ext cx="191898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Second Target Station</a:t>
              </a: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BF77-177D-4F3F-997C-FF82393BA10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0917" y="952999"/>
            <a:ext cx="5195557" cy="4040923"/>
          </a:xfrm>
        </p:spPr>
        <p:txBody>
          <a:bodyPr/>
          <a:lstStyle/>
          <a:p>
            <a:r>
              <a:rPr lang="en-US" sz="2000" dirty="0"/>
              <a:t>Beam Energy calculated</a:t>
            </a:r>
            <a:r>
              <a:rPr lang="en-US" sz="2000" baseline="0" dirty="0"/>
              <a:t> from critical device dipole DH13 current</a:t>
            </a:r>
          </a:p>
          <a:p>
            <a:r>
              <a:rPr lang="en-US" sz="2000" dirty="0"/>
              <a:t>Beam Current measured with Fast Current Transformer</a:t>
            </a:r>
          </a:p>
          <a:p>
            <a:r>
              <a:rPr lang="en-US" sz="2000" dirty="0"/>
              <a:t>Trips PPS if Beam Power &gt; 2.145 MW for 60 seconds</a:t>
            </a:r>
          </a:p>
          <a:p>
            <a:endParaRPr lang="en-US" sz="2000" dirty="0"/>
          </a:p>
          <a:p>
            <a:r>
              <a:rPr lang="en-US" sz="2000" dirty="0"/>
              <a:t>Trips MPS if beam Power &gt; 2 MW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7C3D4-9119-4F17-860A-D98576EF5987}"/>
              </a:ext>
            </a:extLst>
          </p:cNvPr>
          <p:cNvSpPr txBox="1"/>
          <p:nvPr/>
        </p:nvSpPr>
        <p:spPr>
          <a:xfrm>
            <a:off x="7691018" y="5317886"/>
            <a:ext cx="19189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First Target Station</a:t>
            </a:r>
          </a:p>
        </p:txBody>
      </p:sp>
    </p:spTree>
    <p:extLst>
      <p:ext uri="{BB962C8B-B14F-4D97-AF65-F5344CB8AC3E}">
        <p14:creationId xmlns:p14="http://schemas.microsoft.com/office/powerpoint/2010/main" val="8778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86">
            <a:extLst>
              <a:ext uri="{FF2B5EF4-FFF2-40B4-BE49-F238E27FC236}">
                <a16:creationId xmlns:a16="http://schemas.microsoft.com/office/drawing/2014/main" id="{3EF22C8C-9734-4208-9BCE-FB3394DC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BPLS Design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30D8DCB-D161-4EC4-BDCF-3E799B7D9815}"/>
              </a:ext>
            </a:extLst>
          </p:cNvPr>
          <p:cNvSpPr/>
          <p:nvPr/>
        </p:nvSpPr>
        <p:spPr>
          <a:xfrm>
            <a:off x="4063191" y="1305217"/>
            <a:ext cx="6696243" cy="1452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17DF787-0965-4834-802B-71FF24C990CE}"/>
              </a:ext>
            </a:extLst>
          </p:cNvPr>
          <p:cNvSpPr/>
          <p:nvPr/>
        </p:nvSpPr>
        <p:spPr>
          <a:xfrm>
            <a:off x="4063190" y="4417284"/>
            <a:ext cx="6695867" cy="1465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6" name="Rectangle 7">
            <a:extLst>
              <a:ext uri="{FF2B5EF4-FFF2-40B4-BE49-F238E27FC236}">
                <a16:creationId xmlns:a16="http://schemas.microsoft.com/office/drawing/2014/main" id="{86CE9ED1-AAE7-4C1D-A7DB-3342BD3750CD}"/>
              </a:ext>
            </a:extLst>
          </p:cNvPr>
          <p:cNvSpPr/>
          <p:nvPr/>
        </p:nvSpPr>
        <p:spPr>
          <a:xfrm>
            <a:off x="4233554" y="4846680"/>
            <a:ext cx="1572329" cy="656069"/>
          </a:xfrm>
          <a:custGeom>
            <a:avLst/>
            <a:gdLst>
              <a:gd name="connsiteX0" fmla="*/ 0 w 1000539"/>
              <a:gd name="connsiteY0" fmla="*/ 0 h 539496"/>
              <a:gd name="connsiteX1" fmla="*/ 1000539 w 1000539"/>
              <a:gd name="connsiteY1" fmla="*/ 0 h 539496"/>
              <a:gd name="connsiteX2" fmla="*/ 1000539 w 1000539"/>
              <a:gd name="connsiteY2" fmla="*/ 539496 h 539496"/>
              <a:gd name="connsiteX3" fmla="*/ 0 w 1000539"/>
              <a:gd name="connsiteY3" fmla="*/ 539496 h 539496"/>
              <a:gd name="connsiteX4" fmla="*/ 0 w 1000539"/>
              <a:gd name="connsiteY4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09417 h 539496"/>
              <a:gd name="connsiteX5" fmla="*/ 3157 w 1003696"/>
              <a:gd name="connsiteY5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55800 h 539496"/>
              <a:gd name="connsiteX5" fmla="*/ 3157 w 1003696"/>
              <a:gd name="connsiteY5" fmla="*/ 0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696" h="539496">
                <a:moveTo>
                  <a:pt x="3157" y="0"/>
                </a:moveTo>
                <a:lnTo>
                  <a:pt x="1003696" y="0"/>
                </a:lnTo>
                <a:lnTo>
                  <a:pt x="1003696" y="539496"/>
                </a:lnTo>
                <a:lnTo>
                  <a:pt x="3157" y="539496"/>
                </a:lnTo>
                <a:cubicBezTo>
                  <a:pt x="2105" y="396136"/>
                  <a:pt x="1052" y="299160"/>
                  <a:pt x="0" y="155800"/>
                </a:cubicBezTo>
                <a:cubicBezTo>
                  <a:pt x="1052" y="119328"/>
                  <a:pt x="2105" y="36472"/>
                  <a:pt x="3157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DPU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9058AFA-ADEA-4B13-98FE-26E2485BCE50}"/>
              </a:ext>
            </a:extLst>
          </p:cNvPr>
          <p:cNvCxnSpPr>
            <a:cxnSpLocks/>
          </p:cNvCxnSpPr>
          <p:nvPr/>
        </p:nvCxnSpPr>
        <p:spPr>
          <a:xfrm>
            <a:off x="2453905" y="5119212"/>
            <a:ext cx="717221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onut 14">
            <a:extLst>
              <a:ext uri="{FF2B5EF4-FFF2-40B4-BE49-F238E27FC236}">
                <a16:creationId xmlns:a16="http://schemas.microsoft.com/office/drawing/2014/main" id="{A088CCC2-12BF-49DD-98D2-AB5F2D77A90B}"/>
              </a:ext>
            </a:extLst>
          </p:cNvPr>
          <p:cNvSpPr/>
          <p:nvPr/>
        </p:nvSpPr>
        <p:spPr>
          <a:xfrm>
            <a:off x="2134910" y="4735674"/>
            <a:ext cx="502920" cy="767077"/>
          </a:xfrm>
          <a:prstGeom prst="donu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F6578DE-0466-4FFE-B161-F3CEB84DB454}"/>
              </a:ext>
            </a:extLst>
          </p:cNvPr>
          <p:cNvCxnSpPr>
            <a:cxnSpLocks/>
          </p:cNvCxnSpPr>
          <p:nvPr/>
        </p:nvCxnSpPr>
        <p:spPr>
          <a:xfrm>
            <a:off x="1641134" y="5119212"/>
            <a:ext cx="74523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7">
            <a:extLst>
              <a:ext uri="{FF2B5EF4-FFF2-40B4-BE49-F238E27FC236}">
                <a16:creationId xmlns:a16="http://schemas.microsoft.com/office/drawing/2014/main" id="{D57E38D0-7908-4AB9-B968-03933CA69B28}"/>
              </a:ext>
            </a:extLst>
          </p:cNvPr>
          <p:cNvSpPr/>
          <p:nvPr/>
        </p:nvSpPr>
        <p:spPr>
          <a:xfrm>
            <a:off x="4234309" y="1675030"/>
            <a:ext cx="1572329" cy="656069"/>
          </a:xfrm>
          <a:custGeom>
            <a:avLst/>
            <a:gdLst>
              <a:gd name="connsiteX0" fmla="*/ 0 w 1000539"/>
              <a:gd name="connsiteY0" fmla="*/ 0 h 539496"/>
              <a:gd name="connsiteX1" fmla="*/ 1000539 w 1000539"/>
              <a:gd name="connsiteY1" fmla="*/ 0 h 539496"/>
              <a:gd name="connsiteX2" fmla="*/ 1000539 w 1000539"/>
              <a:gd name="connsiteY2" fmla="*/ 539496 h 539496"/>
              <a:gd name="connsiteX3" fmla="*/ 0 w 1000539"/>
              <a:gd name="connsiteY3" fmla="*/ 539496 h 539496"/>
              <a:gd name="connsiteX4" fmla="*/ 0 w 1000539"/>
              <a:gd name="connsiteY4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09417 h 539496"/>
              <a:gd name="connsiteX5" fmla="*/ 3157 w 1003696"/>
              <a:gd name="connsiteY5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55800 h 539496"/>
              <a:gd name="connsiteX5" fmla="*/ 3157 w 1003696"/>
              <a:gd name="connsiteY5" fmla="*/ 0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696" h="539496">
                <a:moveTo>
                  <a:pt x="3157" y="0"/>
                </a:moveTo>
                <a:lnTo>
                  <a:pt x="1003696" y="0"/>
                </a:lnTo>
                <a:lnTo>
                  <a:pt x="1003696" y="539496"/>
                </a:lnTo>
                <a:lnTo>
                  <a:pt x="3157" y="539496"/>
                </a:lnTo>
                <a:cubicBezTo>
                  <a:pt x="2105" y="396136"/>
                  <a:pt x="1052" y="299160"/>
                  <a:pt x="0" y="155800"/>
                </a:cubicBezTo>
                <a:cubicBezTo>
                  <a:pt x="1052" y="119328"/>
                  <a:pt x="2105" y="36472"/>
                  <a:pt x="3157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DPU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BC47DB7-1D07-4AA0-94B9-7CEB092CDC6E}"/>
              </a:ext>
            </a:extLst>
          </p:cNvPr>
          <p:cNvCxnSpPr>
            <a:cxnSpLocks/>
          </p:cNvCxnSpPr>
          <p:nvPr/>
        </p:nvCxnSpPr>
        <p:spPr>
          <a:xfrm>
            <a:off x="2498168" y="1947562"/>
            <a:ext cx="74487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Donut 14">
            <a:extLst>
              <a:ext uri="{FF2B5EF4-FFF2-40B4-BE49-F238E27FC236}">
                <a16:creationId xmlns:a16="http://schemas.microsoft.com/office/drawing/2014/main" id="{4C8870A7-30E3-48A9-A955-D39E4FC7AA04}"/>
              </a:ext>
            </a:extLst>
          </p:cNvPr>
          <p:cNvSpPr/>
          <p:nvPr/>
        </p:nvSpPr>
        <p:spPr>
          <a:xfrm>
            <a:off x="2181898" y="1564024"/>
            <a:ext cx="502920" cy="767077"/>
          </a:xfrm>
          <a:prstGeom prst="donu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2C0C68-07FB-4494-A3BE-FD7FEA49C18F}"/>
              </a:ext>
            </a:extLst>
          </p:cNvPr>
          <p:cNvCxnSpPr>
            <a:cxnSpLocks/>
          </p:cNvCxnSpPr>
          <p:nvPr/>
        </p:nvCxnSpPr>
        <p:spPr>
          <a:xfrm>
            <a:off x="1688122" y="1947562"/>
            <a:ext cx="74523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EFDC3D5-9E41-4CE7-A2D9-23838D640727}"/>
              </a:ext>
            </a:extLst>
          </p:cNvPr>
          <p:cNvSpPr/>
          <p:nvPr/>
        </p:nvSpPr>
        <p:spPr>
          <a:xfrm>
            <a:off x="6867286" y="4854492"/>
            <a:ext cx="1565484" cy="64685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PSI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11AE1A4-54F9-448C-BB71-122227C90908}"/>
              </a:ext>
            </a:extLst>
          </p:cNvPr>
          <p:cNvSpPr/>
          <p:nvPr/>
        </p:nvSpPr>
        <p:spPr>
          <a:xfrm>
            <a:off x="6862903" y="1682842"/>
            <a:ext cx="1572329" cy="64685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PSI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EFA554-F5FB-46F6-94DC-0FDF9838D07C}"/>
              </a:ext>
            </a:extLst>
          </p:cNvPr>
          <p:cNvSpPr/>
          <p:nvPr/>
        </p:nvSpPr>
        <p:spPr>
          <a:xfrm>
            <a:off x="7085962" y="3109544"/>
            <a:ext cx="1083878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Timing</a:t>
            </a:r>
          </a:p>
        </p:txBody>
      </p:sp>
      <p:cxnSp>
        <p:nvCxnSpPr>
          <p:cNvPr id="128" name="Straight Arrow Connector 19">
            <a:extLst>
              <a:ext uri="{FF2B5EF4-FFF2-40B4-BE49-F238E27FC236}">
                <a16:creationId xmlns:a16="http://schemas.microsoft.com/office/drawing/2014/main" id="{10B9F868-F45D-4C31-8597-E6E961EF7E85}"/>
              </a:ext>
            </a:extLst>
          </p:cNvPr>
          <p:cNvCxnSpPr>
            <a:cxnSpLocks/>
          </p:cNvCxnSpPr>
          <p:nvPr/>
        </p:nvCxnSpPr>
        <p:spPr>
          <a:xfrm flipH="1" flipV="1">
            <a:off x="7623051" y="2284362"/>
            <a:ext cx="507" cy="82004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0D971C7-1229-4615-8F1A-D021F69E2F5E}"/>
              </a:ext>
            </a:extLst>
          </p:cNvPr>
          <p:cNvSpPr txBox="1"/>
          <p:nvPr/>
        </p:nvSpPr>
        <p:spPr>
          <a:xfrm>
            <a:off x="5905515" y="2172440"/>
            <a:ext cx="101970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Cycle Start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10CA469-7AF4-40E3-B4B2-1B2EDD7DEDD5}"/>
              </a:ext>
            </a:extLst>
          </p:cNvPr>
          <p:cNvSpPr/>
          <p:nvPr/>
        </p:nvSpPr>
        <p:spPr>
          <a:xfrm>
            <a:off x="8994498" y="4846637"/>
            <a:ext cx="1572329" cy="6546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ABC5664-8E92-4195-BA5A-32BA6666DBFA}"/>
              </a:ext>
            </a:extLst>
          </p:cNvPr>
          <p:cNvSpPr/>
          <p:nvPr/>
        </p:nvSpPr>
        <p:spPr>
          <a:xfrm>
            <a:off x="10894637" y="3741586"/>
            <a:ext cx="1066800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EPICS</a:t>
            </a:r>
          </a:p>
        </p:txBody>
      </p:sp>
      <p:cxnSp>
        <p:nvCxnSpPr>
          <p:cNvPr id="132" name="Straight Arrow Connector 19">
            <a:extLst>
              <a:ext uri="{FF2B5EF4-FFF2-40B4-BE49-F238E27FC236}">
                <a16:creationId xmlns:a16="http://schemas.microsoft.com/office/drawing/2014/main" id="{0890EA12-C4CB-4660-AFB8-D78919116643}"/>
              </a:ext>
            </a:extLst>
          </p:cNvPr>
          <p:cNvCxnSpPr>
            <a:cxnSpLocks/>
            <a:stCxn id="130" idx="3"/>
          </p:cNvCxnSpPr>
          <p:nvPr/>
        </p:nvCxnSpPr>
        <p:spPr>
          <a:xfrm flipV="1">
            <a:off x="10566827" y="4295596"/>
            <a:ext cx="803154" cy="878375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E9107ED-8E81-4667-B1F0-11C92DD3E1DD}"/>
              </a:ext>
            </a:extLst>
          </p:cNvPr>
          <p:cNvSpPr/>
          <p:nvPr/>
        </p:nvSpPr>
        <p:spPr>
          <a:xfrm>
            <a:off x="8995253" y="1674987"/>
            <a:ext cx="1572329" cy="6546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cxnSp>
        <p:nvCxnSpPr>
          <p:cNvPr id="134" name="Straight Arrow Connector 19">
            <a:extLst>
              <a:ext uri="{FF2B5EF4-FFF2-40B4-BE49-F238E27FC236}">
                <a16:creationId xmlns:a16="http://schemas.microsoft.com/office/drawing/2014/main" id="{EAD27AD7-4D5C-4019-A7DB-61DE07142478}"/>
              </a:ext>
            </a:extLst>
          </p:cNvPr>
          <p:cNvCxnSpPr>
            <a:cxnSpLocks/>
            <a:stCxn id="133" idx="3"/>
          </p:cNvCxnSpPr>
          <p:nvPr/>
        </p:nvCxnSpPr>
        <p:spPr>
          <a:xfrm>
            <a:off x="10567582" y="2002321"/>
            <a:ext cx="802399" cy="1753779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9">
            <a:extLst>
              <a:ext uri="{FF2B5EF4-FFF2-40B4-BE49-F238E27FC236}">
                <a16:creationId xmlns:a16="http://schemas.microsoft.com/office/drawing/2014/main" id="{53486505-807D-43A8-BFA4-4A3EBF322B37}"/>
              </a:ext>
            </a:extLst>
          </p:cNvPr>
          <p:cNvCxnSpPr>
            <a:cxnSpLocks/>
            <a:stCxn id="125" idx="3"/>
            <a:endCxn id="133" idx="1"/>
          </p:cNvCxnSpPr>
          <p:nvPr/>
        </p:nvCxnSpPr>
        <p:spPr>
          <a:xfrm flipV="1">
            <a:off x="8435232" y="2002321"/>
            <a:ext cx="560021" cy="395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BF22DAC1-DEE2-4C2D-B457-5C8E7B471B1C}"/>
              </a:ext>
            </a:extLst>
          </p:cNvPr>
          <p:cNvSpPr txBox="1"/>
          <p:nvPr/>
        </p:nvSpPr>
        <p:spPr>
          <a:xfrm>
            <a:off x="5896638" y="4781281"/>
            <a:ext cx="104813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Cycle Start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A20CDF3-14FE-4F61-8FC1-DD31715857E0}"/>
              </a:ext>
            </a:extLst>
          </p:cNvPr>
          <p:cNvSpPr/>
          <p:nvPr/>
        </p:nvSpPr>
        <p:spPr>
          <a:xfrm>
            <a:off x="7112792" y="6142951"/>
            <a:ext cx="1066800" cy="4417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MPS</a:t>
            </a:r>
          </a:p>
        </p:txBody>
      </p:sp>
      <p:cxnSp>
        <p:nvCxnSpPr>
          <p:cNvPr id="145" name="Straight Arrow Connector 19">
            <a:extLst>
              <a:ext uri="{FF2B5EF4-FFF2-40B4-BE49-F238E27FC236}">
                <a16:creationId xmlns:a16="http://schemas.microsoft.com/office/drawing/2014/main" id="{F9E4391A-AD53-44DD-B7DF-F7ED156F73B1}"/>
              </a:ext>
            </a:extLst>
          </p:cNvPr>
          <p:cNvCxnSpPr>
            <a:cxnSpLocks/>
            <a:endCxn id="143" idx="0"/>
          </p:cNvCxnSpPr>
          <p:nvPr/>
        </p:nvCxnSpPr>
        <p:spPr>
          <a:xfrm>
            <a:off x="7637075" y="5501305"/>
            <a:ext cx="9117" cy="64164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9">
            <a:extLst>
              <a:ext uri="{FF2B5EF4-FFF2-40B4-BE49-F238E27FC236}">
                <a16:creationId xmlns:a16="http://schemas.microsoft.com/office/drawing/2014/main" id="{5A01EB3C-88D6-4DCE-9A69-E4D78E7BB9F0}"/>
              </a:ext>
            </a:extLst>
          </p:cNvPr>
          <p:cNvCxnSpPr>
            <a:cxnSpLocks/>
            <a:stCxn id="125" idx="0"/>
          </p:cNvCxnSpPr>
          <p:nvPr/>
        </p:nvCxnSpPr>
        <p:spPr>
          <a:xfrm flipV="1">
            <a:off x="7649068" y="1163850"/>
            <a:ext cx="0" cy="51899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DA05F8-F89D-4FCA-961F-0389A1E746ED}"/>
              </a:ext>
            </a:extLst>
          </p:cNvPr>
          <p:cNvSpPr/>
          <p:nvPr/>
        </p:nvSpPr>
        <p:spPr>
          <a:xfrm>
            <a:off x="7103675" y="757595"/>
            <a:ext cx="1066800" cy="3839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MPS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2B453F8-5741-421B-8A3B-DF261EF0D6AE}"/>
              </a:ext>
            </a:extLst>
          </p:cNvPr>
          <p:cNvSpPr txBox="1"/>
          <p:nvPr/>
        </p:nvSpPr>
        <p:spPr>
          <a:xfrm>
            <a:off x="10715419" y="1781708"/>
            <a:ext cx="91551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(Ethernet)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89C9376-CBD2-4ADF-85D2-E0439829DB1C}"/>
              </a:ext>
            </a:extLst>
          </p:cNvPr>
          <p:cNvSpPr txBox="1"/>
          <p:nvPr/>
        </p:nvSpPr>
        <p:spPr>
          <a:xfrm>
            <a:off x="8404265" y="4903035"/>
            <a:ext cx="62392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(PCIe)</a:t>
            </a:r>
          </a:p>
        </p:txBody>
      </p:sp>
      <p:sp>
        <p:nvSpPr>
          <p:cNvPr id="154" name="Arc 153">
            <a:extLst>
              <a:ext uri="{FF2B5EF4-FFF2-40B4-BE49-F238E27FC236}">
                <a16:creationId xmlns:a16="http://schemas.microsoft.com/office/drawing/2014/main" id="{1BFB2FD3-0084-4196-948E-CF36C26BE676}"/>
              </a:ext>
            </a:extLst>
          </p:cNvPr>
          <p:cNvSpPr/>
          <p:nvPr/>
        </p:nvSpPr>
        <p:spPr>
          <a:xfrm>
            <a:off x="7533973" y="3930794"/>
            <a:ext cx="182880" cy="182880"/>
          </a:xfrm>
          <a:prstGeom prst="arc">
            <a:avLst>
              <a:gd name="adj1" fmla="val 16200000"/>
              <a:gd name="adj2" fmla="val 5469744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Arrow Connector 19">
            <a:extLst>
              <a:ext uri="{FF2B5EF4-FFF2-40B4-BE49-F238E27FC236}">
                <a16:creationId xmlns:a16="http://schemas.microsoft.com/office/drawing/2014/main" id="{26810E6A-E8D7-400E-9D71-5CD57522C640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7625413" y="3647330"/>
            <a:ext cx="0" cy="2834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F0F79C3-8F60-4DA5-9601-06D30D860F8D}"/>
              </a:ext>
            </a:extLst>
          </p:cNvPr>
          <p:cNvSpPr/>
          <p:nvPr/>
        </p:nvSpPr>
        <p:spPr>
          <a:xfrm>
            <a:off x="6920752" y="2097215"/>
            <a:ext cx="832646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4310EE7-5575-4F89-B87F-BDFAEDF133C3}"/>
              </a:ext>
            </a:extLst>
          </p:cNvPr>
          <p:cNvSpPr/>
          <p:nvPr/>
        </p:nvSpPr>
        <p:spPr>
          <a:xfrm>
            <a:off x="6929305" y="4905583"/>
            <a:ext cx="832646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B563B35-C583-49BD-A4FE-1512907C61B6}"/>
              </a:ext>
            </a:extLst>
          </p:cNvPr>
          <p:cNvSpPr txBox="1"/>
          <p:nvPr/>
        </p:nvSpPr>
        <p:spPr>
          <a:xfrm>
            <a:off x="428672" y="6075822"/>
            <a:ext cx="3615092" cy="2585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+mn-lt"/>
              </a:rPr>
              <a:t>Credited Engineering Control (CEC) Boundary</a:t>
            </a:r>
          </a:p>
        </p:txBody>
      </p:sp>
      <p:cxnSp>
        <p:nvCxnSpPr>
          <p:cNvPr id="159" name="Straight Arrow Connector 19">
            <a:extLst>
              <a:ext uri="{FF2B5EF4-FFF2-40B4-BE49-F238E27FC236}">
                <a16:creationId xmlns:a16="http://schemas.microsoft.com/office/drawing/2014/main" id="{CC1BB1F1-8831-41D1-BEFB-4131E59C9C9B}"/>
              </a:ext>
            </a:extLst>
          </p:cNvPr>
          <p:cNvCxnSpPr>
            <a:cxnSpLocks/>
            <a:endCxn id="154" idx="2"/>
          </p:cNvCxnSpPr>
          <p:nvPr/>
        </p:nvCxnSpPr>
        <p:spPr>
          <a:xfrm flipV="1">
            <a:off x="7623051" y="4113655"/>
            <a:ext cx="507" cy="7919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9">
            <a:extLst>
              <a:ext uri="{FF2B5EF4-FFF2-40B4-BE49-F238E27FC236}">
                <a16:creationId xmlns:a16="http://schemas.microsoft.com/office/drawing/2014/main" id="{18EDBF93-A149-45B6-935B-5B3EE8E05605}"/>
              </a:ext>
            </a:extLst>
          </p:cNvPr>
          <p:cNvCxnSpPr>
            <a:cxnSpLocks/>
          </p:cNvCxnSpPr>
          <p:nvPr/>
        </p:nvCxnSpPr>
        <p:spPr>
          <a:xfrm flipV="1">
            <a:off x="5805883" y="2190790"/>
            <a:ext cx="1052389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9">
            <a:extLst>
              <a:ext uri="{FF2B5EF4-FFF2-40B4-BE49-F238E27FC236}">
                <a16:creationId xmlns:a16="http://schemas.microsoft.com/office/drawing/2014/main" id="{7CE2065F-35E4-4654-B014-C84A715A277F}"/>
              </a:ext>
            </a:extLst>
          </p:cNvPr>
          <p:cNvCxnSpPr>
            <a:cxnSpLocks/>
          </p:cNvCxnSpPr>
          <p:nvPr/>
        </p:nvCxnSpPr>
        <p:spPr>
          <a:xfrm flipV="1">
            <a:off x="5805883" y="4999157"/>
            <a:ext cx="1060942" cy="97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C6EB99F-F45D-472F-8587-A377EE0D7434}"/>
              </a:ext>
            </a:extLst>
          </p:cNvPr>
          <p:cNvSpPr/>
          <p:nvPr/>
        </p:nvSpPr>
        <p:spPr>
          <a:xfrm>
            <a:off x="6925219" y="5273747"/>
            <a:ext cx="832104" cy="187147"/>
          </a:xfrm>
          <a:prstGeom prst="rect">
            <a:avLst/>
          </a:prstGeom>
          <a:solidFill>
            <a:srgbClr val="A5C9CF"/>
          </a:solidFill>
          <a:ln>
            <a:solidFill>
              <a:srgbClr val="3BA2A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9A86397-178C-4C61-943E-EDEFB893158D}"/>
              </a:ext>
            </a:extLst>
          </p:cNvPr>
          <p:cNvSpPr/>
          <p:nvPr/>
        </p:nvSpPr>
        <p:spPr>
          <a:xfrm>
            <a:off x="6915513" y="1716726"/>
            <a:ext cx="832104" cy="187147"/>
          </a:xfrm>
          <a:prstGeom prst="rect">
            <a:avLst/>
          </a:prstGeom>
          <a:solidFill>
            <a:srgbClr val="A5C9CF"/>
          </a:solidFill>
          <a:ln>
            <a:solidFill>
              <a:srgbClr val="3BA2A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ADC</a:t>
            </a:r>
          </a:p>
        </p:txBody>
      </p:sp>
      <p:cxnSp>
        <p:nvCxnSpPr>
          <p:cNvPr id="164" name="Straight Arrow Connector 19">
            <a:extLst>
              <a:ext uri="{FF2B5EF4-FFF2-40B4-BE49-F238E27FC236}">
                <a16:creationId xmlns:a16="http://schemas.microsoft.com/office/drawing/2014/main" id="{2AB2AEFE-44E4-427F-B514-930D187E9C40}"/>
              </a:ext>
            </a:extLst>
          </p:cNvPr>
          <p:cNvCxnSpPr>
            <a:cxnSpLocks/>
          </p:cNvCxnSpPr>
          <p:nvPr/>
        </p:nvCxnSpPr>
        <p:spPr>
          <a:xfrm>
            <a:off x="3917565" y="1551823"/>
            <a:ext cx="3145536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9">
            <a:extLst>
              <a:ext uri="{FF2B5EF4-FFF2-40B4-BE49-F238E27FC236}">
                <a16:creationId xmlns:a16="http://schemas.microsoft.com/office/drawing/2014/main" id="{BA2715B1-B33B-402A-95A0-E618C9F23E65}"/>
              </a:ext>
            </a:extLst>
          </p:cNvPr>
          <p:cNvCxnSpPr>
            <a:cxnSpLocks/>
          </p:cNvCxnSpPr>
          <p:nvPr/>
        </p:nvCxnSpPr>
        <p:spPr>
          <a:xfrm>
            <a:off x="3895324" y="5643055"/>
            <a:ext cx="3157882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9">
            <a:extLst>
              <a:ext uri="{FF2B5EF4-FFF2-40B4-BE49-F238E27FC236}">
                <a16:creationId xmlns:a16="http://schemas.microsoft.com/office/drawing/2014/main" id="{672E69FB-22B8-4E8B-AE87-960F72554A19}"/>
              </a:ext>
            </a:extLst>
          </p:cNvPr>
          <p:cNvCxnSpPr>
            <a:cxnSpLocks/>
          </p:cNvCxnSpPr>
          <p:nvPr/>
        </p:nvCxnSpPr>
        <p:spPr>
          <a:xfrm>
            <a:off x="7053206" y="1542591"/>
            <a:ext cx="0" cy="146304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91F8489-D888-47E9-AA9A-FBE32F5175F8}"/>
              </a:ext>
            </a:extLst>
          </p:cNvPr>
          <p:cNvSpPr/>
          <p:nvPr/>
        </p:nvSpPr>
        <p:spPr>
          <a:xfrm>
            <a:off x="5127297" y="3111131"/>
            <a:ext cx="755770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PPS</a:t>
            </a:r>
          </a:p>
        </p:txBody>
      </p:sp>
      <p:cxnSp>
        <p:nvCxnSpPr>
          <p:cNvPr id="171" name="Straight Arrow Connector 19">
            <a:extLst>
              <a:ext uri="{FF2B5EF4-FFF2-40B4-BE49-F238E27FC236}">
                <a16:creationId xmlns:a16="http://schemas.microsoft.com/office/drawing/2014/main" id="{CA04F539-351A-4539-B0A7-E9CD76D1C562}"/>
              </a:ext>
            </a:extLst>
          </p:cNvPr>
          <p:cNvCxnSpPr>
            <a:cxnSpLocks/>
          </p:cNvCxnSpPr>
          <p:nvPr/>
        </p:nvCxnSpPr>
        <p:spPr>
          <a:xfrm>
            <a:off x="4880667" y="3376531"/>
            <a:ext cx="25111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25B22C2-FFDA-47C2-BF67-5A96C66DC121}"/>
              </a:ext>
            </a:extLst>
          </p:cNvPr>
          <p:cNvCxnSpPr>
            <a:cxnSpLocks/>
          </p:cNvCxnSpPr>
          <p:nvPr/>
        </p:nvCxnSpPr>
        <p:spPr>
          <a:xfrm>
            <a:off x="506556" y="6052997"/>
            <a:ext cx="549108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9">
            <a:extLst>
              <a:ext uri="{FF2B5EF4-FFF2-40B4-BE49-F238E27FC236}">
                <a16:creationId xmlns:a16="http://schemas.microsoft.com/office/drawing/2014/main" id="{45AF9D36-E991-4632-B1B4-F5EE72CF070C}"/>
              </a:ext>
            </a:extLst>
          </p:cNvPr>
          <p:cNvCxnSpPr>
            <a:cxnSpLocks/>
          </p:cNvCxnSpPr>
          <p:nvPr/>
        </p:nvCxnSpPr>
        <p:spPr>
          <a:xfrm flipV="1">
            <a:off x="4063191" y="3651792"/>
            <a:ext cx="188" cy="57333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9">
            <a:extLst>
              <a:ext uri="{FF2B5EF4-FFF2-40B4-BE49-F238E27FC236}">
                <a16:creationId xmlns:a16="http://schemas.microsoft.com/office/drawing/2014/main" id="{FB034939-CE3C-4BB8-81E8-172179FCC8FE}"/>
              </a:ext>
            </a:extLst>
          </p:cNvPr>
          <p:cNvCxnSpPr>
            <a:cxnSpLocks/>
          </p:cNvCxnSpPr>
          <p:nvPr/>
        </p:nvCxnSpPr>
        <p:spPr>
          <a:xfrm>
            <a:off x="3778475" y="2893633"/>
            <a:ext cx="28471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9">
            <a:extLst>
              <a:ext uri="{FF2B5EF4-FFF2-40B4-BE49-F238E27FC236}">
                <a16:creationId xmlns:a16="http://schemas.microsoft.com/office/drawing/2014/main" id="{707B5328-7FDC-447F-BBDA-D02AA230EC20}"/>
              </a:ext>
            </a:extLst>
          </p:cNvPr>
          <p:cNvCxnSpPr>
            <a:cxnSpLocks/>
          </p:cNvCxnSpPr>
          <p:nvPr/>
        </p:nvCxnSpPr>
        <p:spPr>
          <a:xfrm>
            <a:off x="4053873" y="2890513"/>
            <a:ext cx="4913" cy="2188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FF42678-BB76-4789-99C3-3C42D5743465}"/>
              </a:ext>
            </a:extLst>
          </p:cNvPr>
          <p:cNvCxnSpPr>
            <a:cxnSpLocks/>
          </p:cNvCxnSpPr>
          <p:nvPr/>
        </p:nvCxnSpPr>
        <p:spPr>
          <a:xfrm>
            <a:off x="493300" y="1144791"/>
            <a:ext cx="550434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2F69812-1560-4D2D-8CAD-EC4021954CD7}"/>
              </a:ext>
            </a:extLst>
          </p:cNvPr>
          <p:cNvCxnSpPr>
            <a:cxnSpLocks/>
          </p:cNvCxnSpPr>
          <p:nvPr/>
        </p:nvCxnSpPr>
        <p:spPr>
          <a:xfrm>
            <a:off x="503574" y="1141548"/>
            <a:ext cx="0" cy="4927078"/>
          </a:xfrm>
          <a:prstGeom prst="line">
            <a:avLst/>
          </a:prstGeom>
          <a:ln w="28575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5F48E92-AA54-4627-B4AB-7DF858AD1554}"/>
              </a:ext>
            </a:extLst>
          </p:cNvPr>
          <p:cNvSpPr/>
          <p:nvPr/>
        </p:nvSpPr>
        <p:spPr>
          <a:xfrm>
            <a:off x="5070475" y="3802320"/>
            <a:ext cx="1068574" cy="4449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Mailbox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PLC</a:t>
            </a:r>
          </a:p>
        </p:txBody>
      </p:sp>
      <p:cxnSp>
        <p:nvCxnSpPr>
          <p:cNvPr id="179" name="Straight Arrow Connector 19">
            <a:extLst>
              <a:ext uri="{FF2B5EF4-FFF2-40B4-BE49-F238E27FC236}">
                <a16:creationId xmlns:a16="http://schemas.microsoft.com/office/drawing/2014/main" id="{76F7A5F3-7F7E-4676-84EB-321990B9F8CC}"/>
              </a:ext>
            </a:extLst>
          </p:cNvPr>
          <p:cNvCxnSpPr>
            <a:cxnSpLocks/>
          </p:cNvCxnSpPr>
          <p:nvPr/>
        </p:nvCxnSpPr>
        <p:spPr>
          <a:xfrm>
            <a:off x="4729225" y="3655181"/>
            <a:ext cx="0" cy="3855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9">
            <a:extLst>
              <a:ext uri="{FF2B5EF4-FFF2-40B4-BE49-F238E27FC236}">
                <a16:creationId xmlns:a16="http://schemas.microsoft.com/office/drawing/2014/main" id="{8CA11931-AA35-491E-9966-5C525ED094CA}"/>
              </a:ext>
            </a:extLst>
          </p:cNvPr>
          <p:cNvCxnSpPr>
            <a:cxnSpLocks/>
            <a:stCxn id="178" idx="1"/>
          </p:cNvCxnSpPr>
          <p:nvPr/>
        </p:nvCxnSpPr>
        <p:spPr>
          <a:xfrm flipH="1">
            <a:off x="4729225" y="4024797"/>
            <a:ext cx="34125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0B6AAD8-68B2-4F13-BF9C-A0D505741A58}"/>
              </a:ext>
            </a:extLst>
          </p:cNvPr>
          <p:cNvCxnSpPr>
            <a:cxnSpLocks/>
          </p:cNvCxnSpPr>
          <p:nvPr/>
        </p:nvCxnSpPr>
        <p:spPr>
          <a:xfrm>
            <a:off x="5989876" y="1141548"/>
            <a:ext cx="587" cy="4934274"/>
          </a:xfrm>
          <a:prstGeom prst="line">
            <a:avLst/>
          </a:prstGeom>
          <a:ln w="28575">
            <a:solidFill>
              <a:srgbClr val="FF0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9">
            <a:extLst>
              <a:ext uri="{FF2B5EF4-FFF2-40B4-BE49-F238E27FC236}">
                <a16:creationId xmlns:a16="http://schemas.microsoft.com/office/drawing/2014/main" id="{EDCD039F-9092-47DE-B04D-5D82E09348A0}"/>
              </a:ext>
            </a:extLst>
          </p:cNvPr>
          <p:cNvCxnSpPr>
            <a:cxnSpLocks/>
          </p:cNvCxnSpPr>
          <p:nvPr/>
        </p:nvCxnSpPr>
        <p:spPr>
          <a:xfrm flipH="1">
            <a:off x="4410334" y="3650627"/>
            <a:ext cx="0" cy="12412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9">
            <a:extLst>
              <a:ext uri="{FF2B5EF4-FFF2-40B4-BE49-F238E27FC236}">
                <a16:creationId xmlns:a16="http://schemas.microsoft.com/office/drawing/2014/main" id="{14FE06F2-14F1-4551-A897-A5153DC5C0FF}"/>
              </a:ext>
            </a:extLst>
          </p:cNvPr>
          <p:cNvCxnSpPr>
            <a:cxnSpLocks/>
          </p:cNvCxnSpPr>
          <p:nvPr/>
        </p:nvCxnSpPr>
        <p:spPr>
          <a:xfrm>
            <a:off x="4409677" y="2291739"/>
            <a:ext cx="0" cy="81780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9">
            <a:extLst>
              <a:ext uri="{FF2B5EF4-FFF2-40B4-BE49-F238E27FC236}">
                <a16:creationId xmlns:a16="http://schemas.microsoft.com/office/drawing/2014/main" id="{1D895F0C-62BC-4BF4-8EBC-F92470FF9F19}"/>
              </a:ext>
            </a:extLst>
          </p:cNvPr>
          <p:cNvCxnSpPr>
            <a:cxnSpLocks/>
          </p:cNvCxnSpPr>
          <p:nvPr/>
        </p:nvCxnSpPr>
        <p:spPr>
          <a:xfrm>
            <a:off x="3773686" y="4224889"/>
            <a:ext cx="0" cy="63727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9">
            <a:extLst>
              <a:ext uri="{FF2B5EF4-FFF2-40B4-BE49-F238E27FC236}">
                <a16:creationId xmlns:a16="http://schemas.microsoft.com/office/drawing/2014/main" id="{4F7102FC-76D2-425D-9FF1-3DB393DF5FDF}"/>
              </a:ext>
            </a:extLst>
          </p:cNvPr>
          <p:cNvCxnSpPr>
            <a:cxnSpLocks/>
          </p:cNvCxnSpPr>
          <p:nvPr/>
        </p:nvCxnSpPr>
        <p:spPr>
          <a:xfrm>
            <a:off x="3780717" y="2301520"/>
            <a:ext cx="4361" cy="59366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04307FF-ABE7-43F2-8E09-7130E2A7F5C6}"/>
              </a:ext>
            </a:extLst>
          </p:cNvPr>
          <p:cNvSpPr/>
          <p:nvPr/>
        </p:nvSpPr>
        <p:spPr>
          <a:xfrm>
            <a:off x="4287091" y="4891921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DIO</a:t>
            </a:r>
          </a:p>
        </p:txBody>
      </p:sp>
      <p:cxnSp>
        <p:nvCxnSpPr>
          <p:cNvPr id="188" name="Straight Arrow Connector 19">
            <a:extLst>
              <a:ext uri="{FF2B5EF4-FFF2-40B4-BE49-F238E27FC236}">
                <a16:creationId xmlns:a16="http://schemas.microsoft.com/office/drawing/2014/main" id="{9C382B4D-D4B6-485B-AB0E-70E99502D4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6370" y="5369815"/>
            <a:ext cx="1894172" cy="132935"/>
          </a:xfrm>
          <a:prstGeom prst="bentConnector4">
            <a:avLst>
              <a:gd name="adj1" fmla="val 43362"/>
              <a:gd name="adj2" fmla="val 342024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043086E-2B43-4421-B8C5-225D06225A2B}"/>
              </a:ext>
            </a:extLst>
          </p:cNvPr>
          <p:cNvSpPr/>
          <p:nvPr/>
        </p:nvSpPr>
        <p:spPr>
          <a:xfrm>
            <a:off x="4292983" y="1720271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ADC</a:t>
            </a:r>
          </a:p>
        </p:txBody>
      </p:sp>
      <p:cxnSp>
        <p:nvCxnSpPr>
          <p:cNvPr id="190" name="Straight Arrow Connector 19">
            <a:extLst>
              <a:ext uri="{FF2B5EF4-FFF2-40B4-BE49-F238E27FC236}">
                <a16:creationId xmlns:a16="http://schemas.microsoft.com/office/drawing/2014/main" id="{8E140A77-A981-40C3-A6E9-57103B263D67}"/>
              </a:ext>
            </a:extLst>
          </p:cNvPr>
          <p:cNvCxnSpPr>
            <a:cxnSpLocks/>
            <a:endCxn id="189" idx="1"/>
          </p:cNvCxnSpPr>
          <p:nvPr/>
        </p:nvCxnSpPr>
        <p:spPr>
          <a:xfrm rot="16200000" flipH="1">
            <a:off x="3238259" y="759122"/>
            <a:ext cx="249821" cy="1859625"/>
          </a:xfrm>
          <a:prstGeom prst="bentConnector4">
            <a:avLst>
              <a:gd name="adj1" fmla="val -91506"/>
              <a:gd name="adj2" fmla="val 56761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">
            <a:extLst>
              <a:ext uri="{FF2B5EF4-FFF2-40B4-BE49-F238E27FC236}">
                <a16:creationId xmlns:a16="http://schemas.microsoft.com/office/drawing/2014/main" id="{8EDEDF50-DC2D-4ADB-A1E2-0080D82D27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3358" y="2198165"/>
            <a:ext cx="1894172" cy="132935"/>
          </a:xfrm>
          <a:prstGeom prst="bentConnector4">
            <a:avLst>
              <a:gd name="adj1" fmla="val 43362"/>
              <a:gd name="adj2" fmla="val 342024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661F602-9798-4FCF-8B1A-393628A91D86}"/>
              </a:ext>
            </a:extLst>
          </p:cNvPr>
          <p:cNvSpPr/>
          <p:nvPr/>
        </p:nvSpPr>
        <p:spPr>
          <a:xfrm>
            <a:off x="4280541" y="5276242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E7C9647-7B4C-4685-A1DB-5183882BBC19}"/>
              </a:ext>
            </a:extLst>
          </p:cNvPr>
          <p:cNvSpPr/>
          <p:nvPr/>
        </p:nvSpPr>
        <p:spPr>
          <a:xfrm>
            <a:off x="4281297" y="2104592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DIO</a:t>
            </a:r>
          </a:p>
        </p:txBody>
      </p:sp>
      <p:cxnSp>
        <p:nvCxnSpPr>
          <p:cNvPr id="194" name="Straight Arrow Connector 19">
            <a:extLst>
              <a:ext uri="{FF2B5EF4-FFF2-40B4-BE49-F238E27FC236}">
                <a16:creationId xmlns:a16="http://schemas.microsoft.com/office/drawing/2014/main" id="{C1DE8FB8-E273-462A-A1FA-49437F106956}"/>
              </a:ext>
            </a:extLst>
          </p:cNvPr>
          <p:cNvCxnSpPr>
            <a:cxnSpLocks/>
            <a:endCxn id="186" idx="1"/>
          </p:cNvCxnSpPr>
          <p:nvPr/>
        </p:nvCxnSpPr>
        <p:spPr>
          <a:xfrm rot="16200000" flipH="1">
            <a:off x="3211819" y="3910224"/>
            <a:ext cx="249821" cy="1900721"/>
          </a:xfrm>
          <a:prstGeom prst="bentConnector4">
            <a:avLst>
              <a:gd name="adj1" fmla="val -116182"/>
              <a:gd name="adj2" fmla="val 56615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0277C7D-25F3-4197-926E-A54ED6663551}"/>
              </a:ext>
            </a:extLst>
          </p:cNvPr>
          <p:cNvSpPr/>
          <p:nvPr/>
        </p:nvSpPr>
        <p:spPr>
          <a:xfrm>
            <a:off x="3674288" y="1305217"/>
            <a:ext cx="243278" cy="98956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AFE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FAD9D06-5F54-4621-A072-0925E60BCF75}"/>
              </a:ext>
            </a:extLst>
          </p:cNvPr>
          <p:cNvSpPr/>
          <p:nvPr/>
        </p:nvSpPr>
        <p:spPr>
          <a:xfrm>
            <a:off x="3652047" y="4862166"/>
            <a:ext cx="243278" cy="1021873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AFE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7F4AE6A-AAB6-46A3-9D29-61EE74273835}"/>
              </a:ext>
            </a:extLst>
          </p:cNvPr>
          <p:cNvSpPr/>
          <p:nvPr/>
        </p:nvSpPr>
        <p:spPr>
          <a:xfrm>
            <a:off x="3795809" y="3104407"/>
            <a:ext cx="1088136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PLC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11EB980-745A-46EF-B753-7BF652770A07}"/>
              </a:ext>
            </a:extLst>
          </p:cNvPr>
          <p:cNvSpPr txBox="1"/>
          <p:nvPr/>
        </p:nvSpPr>
        <p:spPr>
          <a:xfrm>
            <a:off x="3066685" y="2964357"/>
            <a:ext cx="42674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6</a:t>
            </a:r>
          </a:p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/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660A9CF-2A69-42B5-9085-CF7254AD0F2E}"/>
              </a:ext>
            </a:extLst>
          </p:cNvPr>
          <p:cNvSpPr txBox="1"/>
          <p:nvPr/>
        </p:nvSpPr>
        <p:spPr>
          <a:xfrm>
            <a:off x="2782514" y="3421021"/>
            <a:ext cx="114015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Mode: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Init, Op, Cal, Maint, Fault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983C1EC-18F7-4CFA-AEBA-1BBA61636A84}"/>
              </a:ext>
            </a:extLst>
          </p:cNvPr>
          <p:cNvGrpSpPr/>
          <p:nvPr/>
        </p:nvGrpSpPr>
        <p:grpSpPr>
          <a:xfrm rot="5400000">
            <a:off x="3574737" y="3364853"/>
            <a:ext cx="170424" cy="262760"/>
            <a:chOff x="4723142" y="4222162"/>
            <a:chExt cx="719762" cy="89147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81A733E-26D2-4E0E-94F4-001935D201C3}"/>
                </a:ext>
              </a:extLst>
            </p:cNvPr>
            <p:cNvCxnSpPr>
              <a:cxnSpLocks/>
            </p:cNvCxnSpPr>
            <p:nvPr/>
          </p:nvCxnSpPr>
          <p:spPr>
            <a:xfrm>
              <a:off x="4723142" y="5103341"/>
              <a:ext cx="256384" cy="0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2ABDF35-D15F-44C3-8C23-8B48B4B31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612" y="4955059"/>
              <a:ext cx="224908" cy="148282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D6423A6-3EDF-4A3C-ABA3-CCAF51C97F1A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20" y="5113639"/>
              <a:ext cx="256384" cy="0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21A98F1-9143-432D-961F-8355B130D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3142" y="4222162"/>
              <a:ext cx="0" cy="881179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5943745-1837-447F-9329-2E091C14D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2904" y="4222162"/>
              <a:ext cx="0" cy="891478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Straight Arrow Connector 19">
            <a:extLst>
              <a:ext uri="{FF2B5EF4-FFF2-40B4-BE49-F238E27FC236}">
                <a16:creationId xmlns:a16="http://schemas.microsoft.com/office/drawing/2014/main" id="{DF6841C1-931C-4971-8C02-9B3AB1C9D2E5}"/>
              </a:ext>
            </a:extLst>
          </p:cNvPr>
          <p:cNvCxnSpPr>
            <a:cxnSpLocks/>
          </p:cNvCxnSpPr>
          <p:nvPr/>
        </p:nvCxnSpPr>
        <p:spPr>
          <a:xfrm flipV="1">
            <a:off x="3757551" y="4224889"/>
            <a:ext cx="305640" cy="14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5997DA-A370-4E78-AED3-20547162EFE9}"/>
              </a:ext>
            </a:extLst>
          </p:cNvPr>
          <p:cNvSpPr txBox="1"/>
          <p:nvPr/>
        </p:nvSpPr>
        <p:spPr>
          <a:xfrm>
            <a:off x="650584" y="5000127"/>
            <a:ext cx="13651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FST FCT Channel B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FFADA54-0093-4293-92E1-61D806891A1A}"/>
              </a:ext>
            </a:extLst>
          </p:cNvPr>
          <p:cNvSpPr txBox="1"/>
          <p:nvPr/>
        </p:nvSpPr>
        <p:spPr>
          <a:xfrm>
            <a:off x="651978" y="1814495"/>
            <a:ext cx="14115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FTS FCT Channel A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3CEBE10-C6C8-4000-B232-30FB3B653BEB}"/>
              </a:ext>
            </a:extLst>
          </p:cNvPr>
          <p:cNvSpPr txBox="1"/>
          <p:nvPr/>
        </p:nvSpPr>
        <p:spPr>
          <a:xfrm>
            <a:off x="653787" y="3078689"/>
            <a:ext cx="22610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Dipole DH13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DCCTs</a:t>
            </a:r>
          </a:p>
        </p:txBody>
      </p:sp>
      <p:cxnSp>
        <p:nvCxnSpPr>
          <p:cNvPr id="211" name="Straight Arrow Connector 19">
            <a:extLst>
              <a:ext uri="{FF2B5EF4-FFF2-40B4-BE49-F238E27FC236}">
                <a16:creationId xmlns:a16="http://schemas.microsoft.com/office/drawing/2014/main" id="{112FF8D4-A46D-467B-A153-F39BBF1800A8}"/>
              </a:ext>
            </a:extLst>
          </p:cNvPr>
          <p:cNvCxnSpPr>
            <a:cxnSpLocks/>
          </p:cNvCxnSpPr>
          <p:nvPr/>
        </p:nvCxnSpPr>
        <p:spPr>
          <a:xfrm>
            <a:off x="2236218" y="3240203"/>
            <a:ext cx="155511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946CD33C-AF9F-4065-8FFB-C63C6527A165}"/>
              </a:ext>
            </a:extLst>
          </p:cNvPr>
          <p:cNvSpPr txBox="1"/>
          <p:nvPr/>
        </p:nvSpPr>
        <p:spPr>
          <a:xfrm>
            <a:off x="9899419" y="1331220"/>
            <a:ext cx="86001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MicroTCA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9B6FE44-692E-4E16-B42B-BEA4B5B54E61}"/>
              </a:ext>
            </a:extLst>
          </p:cNvPr>
          <p:cNvSpPr txBox="1"/>
          <p:nvPr/>
        </p:nvSpPr>
        <p:spPr>
          <a:xfrm>
            <a:off x="10726546" y="5165302"/>
            <a:ext cx="91632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(Ethernet)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338A593-E829-4278-9726-F61460A9DF90}"/>
              </a:ext>
            </a:extLst>
          </p:cNvPr>
          <p:cNvSpPr txBox="1"/>
          <p:nvPr/>
        </p:nvSpPr>
        <p:spPr>
          <a:xfrm>
            <a:off x="9899419" y="4413665"/>
            <a:ext cx="86001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MicroTCA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E3CF892-462A-467B-8529-8A2B3D953D6F}"/>
              </a:ext>
            </a:extLst>
          </p:cNvPr>
          <p:cNvSpPr txBox="1"/>
          <p:nvPr/>
        </p:nvSpPr>
        <p:spPr>
          <a:xfrm>
            <a:off x="8421727" y="2030182"/>
            <a:ext cx="62392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(PCIe)</a:t>
            </a:r>
          </a:p>
        </p:txBody>
      </p:sp>
      <p:cxnSp>
        <p:nvCxnSpPr>
          <p:cNvPr id="216" name="Straight Arrow Connector 19">
            <a:extLst>
              <a:ext uri="{FF2B5EF4-FFF2-40B4-BE49-F238E27FC236}">
                <a16:creationId xmlns:a16="http://schemas.microsoft.com/office/drawing/2014/main" id="{F90E8E09-3DF9-4163-A81F-46648BE74010}"/>
              </a:ext>
            </a:extLst>
          </p:cNvPr>
          <p:cNvCxnSpPr>
            <a:cxnSpLocks/>
            <a:stCxn id="124" idx="3"/>
            <a:endCxn id="130" idx="1"/>
          </p:cNvCxnSpPr>
          <p:nvPr/>
        </p:nvCxnSpPr>
        <p:spPr>
          <a:xfrm flipV="1">
            <a:off x="8432770" y="5173971"/>
            <a:ext cx="561728" cy="395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5DADB2D-B07E-47BA-94DE-B91887FBC63D}"/>
              </a:ext>
            </a:extLst>
          </p:cNvPr>
          <p:cNvSpPr txBox="1"/>
          <p:nvPr/>
        </p:nvSpPr>
        <p:spPr>
          <a:xfrm>
            <a:off x="6096911" y="1533914"/>
            <a:ext cx="85418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PSI Test</a:t>
            </a:r>
          </a:p>
        </p:txBody>
      </p:sp>
      <p:cxnSp>
        <p:nvCxnSpPr>
          <p:cNvPr id="218" name="Straight Arrow Connector 19">
            <a:extLst>
              <a:ext uri="{FF2B5EF4-FFF2-40B4-BE49-F238E27FC236}">
                <a16:creationId xmlns:a16="http://schemas.microsoft.com/office/drawing/2014/main" id="{5C34E362-E2A4-441C-B3FC-91205CB79023}"/>
              </a:ext>
            </a:extLst>
          </p:cNvPr>
          <p:cNvCxnSpPr>
            <a:cxnSpLocks/>
          </p:cNvCxnSpPr>
          <p:nvPr/>
        </p:nvCxnSpPr>
        <p:spPr>
          <a:xfrm>
            <a:off x="3919727" y="1423276"/>
            <a:ext cx="3419856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19">
            <a:extLst>
              <a:ext uri="{FF2B5EF4-FFF2-40B4-BE49-F238E27FC236}">
                <a16:creationId xmlns:a16="http://schemas.microsoft.com/office/drawing/2014/main" id="{78CD5BA4-0EBF-4A11-8A4A-F2F3B92A105A}"/>
              </a:ext>
            </a:extLst>
          </p:cNvPr>
          <p:cNvCxnSpPr>
            <a:cxnSpLocks/>
          </p:cNvCxnSpPr>
          <p:nvPr/>
        </p:nvCxnSpPr>
        <p:spPr>
          <a:xfrm>
            <a:off x="7328992" y="1420233"/>
            <a:ext cx="0" cy="292608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19">
            <a:extLst>
              <a:ext uri="{FF2B5EF4-FFF2-40B4-BE49-F238E27FC236}">
                <a16:creationId xmlns:a16="http://schemas.microsoft.com/office/drawing/2014/main" id="{A9D6FA77-4044-4F1B-94E4-ECD1A8F8DEA9}"/>
              </a:ext>
            </a:extLst>
          </p:cNvPr>
          <p:cNvCxnSpPr>
            <a:cxnSpLocks/>
          </p:cNvCxnSpPr>
          <p:nvPr/>
        </p:nvCxnSpPr>
        <p:spPr>
          <a:xfrm>
            <a:off x="7044306" y="5501305"/>
            <a:ext cx="0" cy="142468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19">
            <a:extLst>
              <a:ext uri="{FF2B5EF4-FFF2-40B4-BE49-F238E27FC236}">
                <a16:creationId xmlns:a16="http://schemas.microsoft.com/office/drawing/2014/main" id="{97763843-71C0-4CB4-86D0-0D2698F102C4}"/>
              </a:ext>
            </a:extLst>
          </p:cNvPr>
          <p:cNvCxnSpPr>
            <a:cxnSpLocks/>
          </p:cNvCxnSpPr>
          <p:nvPr/>
        </p:nvCxnSpPr>
        <p:spPr>
          <a:xfrm>
            <a:off x="3900545" y="5767832"/>
            <a:ext cx="3438144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19">
            <a:extLst>
              <a:ext uri="{FF2B5EF4-FFF2-40B4-BE49-F238E27FC236}">
                <a16:creationId xmlns:a16="http://schemas.microsoft.com/office/drawing/2014/main" id="{B3624509-EEEA-4481-AE4A-314A84ECF63A}"/>
              </a:ext>
            </a:extLst>
          </p:cNvPr>
          <p:cNvCxnSpPr>
            <a:cxnSpLocks/>
          </p:cNvCxnSpPr>
          <p:nvPr/>
        </p:nvCxnSpPr>
        <p:spPr>
          <a:xfrm>
            <a:off x="7335939" y="5460893"/>
            <a:ext cx="0" cy="310896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2575EFFB-99E3-4638-BA45-F49992325B9B}"/>
              </a:ext>
            </a:extLst>
          </p:cNvPr>
          <p:cNvSpPr txBox="1"/>
          <p:nvPr/>
        </p:nvSpPr>
        <p:spPr>
          <a:xfrm>
            <a:off x="6095385" y="5421734"/>
            <a:ext cx="80514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PSI Test</a:t>
            </a:r>
          </a:p>
        </p:txBody>
      </p:sp>
      <p:cxnSp>
        <p:nvCxnSpPr>
          <p:cNvPr id="224" name="Straight Arrow Connector 19">
            <a:extLst>
              <a:ext uri="{FF2B5EF4-FFF2-40B4-BE49-F238E27FC236}">
                <a16:creationId xmlns:a16="http://schemas.microsoft.com/office/drawing/2014/main" id="{9E722F57-7CE0-48D6-8955-036AE9198F70}"/>
              </a:ext>
            </a:extLst>
          </p:cNvPr>
          <p:cNvCxnSpPr>
            <a:cxnSpLocks/>
          </p:cNvCxnSpPr>
          <p:nvPr/>
        </p:nvCxnSpPr>
        <p:spPr>
          <a:xfrm>
            <a:off x="5805883" y="1821444"/>
            <a:ext cx="1055953" cy="0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7B909FF2-CE63-46AB-987E-E9F39F50F2B7}"/>
              </a:ext>
            </a:extLst>
          </p:cNvPr>
          <p:cNvSpPr txBox="1"/>
          <p:nvPr/>
        </p:nvSpPr>
        <p:spPr>
          <a:xfrm>
            <a:off x="6019756" y="1803094"/>
            <a:ext cx="85418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Pulse Trig</a:t>
            </a:r>
          </a:p>
        </p:txBody>
      </p:sp>
      <p:cxnSp>
        <p:nvCxnSpPr>
          <p:cNvPr id="226" name="Straight Arrow Connector 19">
            <a:extLst>
              <a:ext uri="{FF2B5EF4-FFF2-40B4-BE49-F238E27FC236}">
                <a16:creationId xmlns:a16="http://schemas.microsoft.com/office/drawing/2014/main" id="{842CB9E9-EAE4-4D0D-8731-66920612C51E}"/>
              </a:ext>
            </a:extLst>
          </p:cNvPr>
          <p:cNvCxnSpPr>
            <a:cxnSpLocks/>
          </p:cNvCxnSpPr>
          <p:nvPr/>
        </p:nvCxnSpPr>
        <p:spPr>
          <a:xfrm flipV="1">
            <a:off x="5805883" y="5366821"/>
            <a:ext cx="1052500" cy="2994"/>
          </a:xfrm>
          <a:prstGeom prst="straightConnector1">
            <a:avLst/>
          </a:prstGeom>
          <a:ln w="28575">
            <a:solidFill>
              <a:srgbClr val="7F7F7F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E7C2AF1B-3EC2-4D19-9B9D-4565373C8D3E}"/>
              </a:ext>
            </a:extLst>
          </p:cNvPr>
          <p:cNvSpPr txBox="1"/>
          <p:nvPr/>
        </p:nvSpPr>
        <p:spPr>
          <a:xfrm>
            <a:off x="6010100" y="5150567"/>
            <a:ext cx="85418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Pulse Trig</a:t>
            </a:r>
          </a:p>
        </p:txBody>
      </p:sp>
      <p:cxnSp>
        <p:nvCxnSpPr>
          <p:cNvPr id="102" name="Straight Arrow Connector 19">
            <a:extLst>
              <a:ext uri="{FF2B5EF4-FFF2-40B4-BE49-F238E27FC236}">
                <a16:creationId xmlns:a16="http://schemas.microsoft.com/office/drawing/2014/main" id="{3D3B441E-4E35-4B38-8AB7-200CCEC79E10}"/>
              </a:ext>
            </a:extLst>
          </p:cNvPr>
          <p:cNvCxnSpPr>
            <a:cxnSpLocks/>
          </p:cNvCxnSpPr>
          <p:nvPr/>
        </p:nvCxnSpPr>
        <p:spPr>
          <a:xfrm flipV="1">
            <a:off x="6139049" y="4011334"/>
            <a:ext cx="475558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D2DE4D0-14E0-4E44-A01C-7789C7565D5C}"/>
              </a:ext>
            </a:extLst>
          </p:cNvPr>
          <p:cNvSpPr txBox="1"/>
          <p:nvPr/>
        </p:nvSpPr>
        <p:spPr>
          <a:xfrm>
            <a:off x="9737297" y="3797426"/>
            <a:ext cx="91632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(Ethernet)</a:t>
            </a:r>
          </a:p>
        </p:txBody>
      </p:sp>
    </p:spTree>
    <p:extLst>
      <p:ext uri="{BB962C8B-B14F-4D97-AF65-F5344CB8AC3E}">
        <p14:creationId xmlns:p14="http://schemas.microsoft.com/office/powerpoint/2010/main" val="97785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F9D69-E1F8-4BFB-8047-C7916280A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1235" y="198783"/>
            <a:ext cx="8975035" cy="6241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193A4A-92C8-44DA-83BD-DF3C137DC8E5}"/>
              </a:ext>
            </a:extLst>
          </p:cNvPr>
          <p:cNvSpPr/>
          <p:nvPr/>
        </p:nvSpPr>
        <p:spPr>
          <a:xfrm>
            <a:off x="1534886" y="198783"/>
            <a:ext cx="4234543" cy="51352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800C9-1BED-43D9-B1A8-FE1F0DFAA8D3}"/>
              </a:ext>
            </a:extLst>
          </p:cNvPr>
          <p:cNvSpPr txBox="1"/>
          <p:nvPr/>
        </p:nvSpPr>
        <p:spPr>
          <a:xfrm>
            <a:off x="1534886" y="5077107"/>
            <a:ext cx="313508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Safety Critical Functions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F7199-A971-48F3-B082-3DFDCCAA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3" y="274320"/>
            <a:ext cx="5437194" cy="539496"/>
          </a:xfrm>
        </p:spPr>
        <p:txBody>
          <a:bodyPr/>
          <a:lstStyle/>
          <a:p>
            <a:r>
              <a:rPr lang="en-US" dirty="0"/>
              <a:t>BPLS Functional View</a:t>
            </a:r>
          </a:p>
        </p:txBody>
      </p:sp>
    </p:spTree>
    <p:extLst>
      <p:ext uri="{BB962C8B-B14F-4D97-AF65-F5344CB8AC3E}">
        <p14:creationId xmlns:p14="http://schemas.microsoft.com/office/powerpoint/2010/main" val="61998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6594D5CA-7D38-4093-BE3E-763C4553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Beam Power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0D92FF6-B257-4549-8897-D2B68A41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74763"/>
            <a:ext cx="5676291" cy="53006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FCT</a:t>
            </a:r>
          </a:p>
          <a:p>
            <a:pPr lvl="1"/>
            <a:r>
              <a:rPr lang="en-US" dirty="0"/>
              <a:t>Fast Current Transformer</a:t>
            </a:r>
          </a:p>
          <a:p>
            <a:pPr lvl="1"/>
            <a:r>
              <a:rPr lang="en-US" dirty="0"/>
              <a:t>Measures beam current pulse-to-pulse</a:t>
            </a:r>
          </a:p>
          <a:p>
            <a:pPr lvl="1"/>
            <a:r>
              <a:rPr lang="en-US" dirty="0"/>
              <a:t>Calculated by DPU (FPGA)</a:t>
            </a:r>
          </a:p>
          <a:p>
            <a:r>
              <a:rPr lang="en-US" dirty="0"/>
              <a:t>DCCT</a:t>
            </a:r>
          </a:p>
          <a:p>
            <a:pPr lvl="1"/>
            <a:r>
              <a:rPr lang="en-US" dirty="0"/>
              <a:t>Direct Current, Current Transformer</a:t>
            </a:r>
          </a:p>
          <a:p>
            <a:pPr lvl="1"/>
            <a:r>
              <a:rPr lang="en-US" dirty="0"/>
              <a:t>Measures beam Energy</a:t>
            </a:r>
          </a:p>
          <a:p>
            <a:pPr lvl="1"/>
            <a:r>
              <a:rPr lang="en-US" dirty="0"/>
              <a:t>Calculated by PLC</a:t>
            </a:r>
          </a:p>
          <a:p>
            <a:r>
              <a:rPr lang="en-US" dirty="0"/>
              <a:t>Calculation</a:t>
            </a:r>
          </a:p>
          <a:p>
            <a:pPr lvl="1"/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 = energy</a:t>
            </a:r>
          </a:p>
          <a:p>
            <a:pPr lvl="1"/>
            <a:r>
              <a:rPr lang="en-US" dirty="0"/>
              <a:t>I(t) = current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pulse</a:t>
            </a:r>
            <a:r>
              <a:rPr lang="en-US" dirty="0"/>
              <a:t> = pulse length of the current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2344A0-D022-46B4-BD38-3AEA4B589E2C}"/>
              </a:ext>
            </a:extLst>
          </p:cNvPr>
          <p:cNvSpPr/>
          <p:nvPr/>
        </p:nvSpPr>
        <p:spPr>
          <a:xfrm>
            <a:off x="9678331" y="1496643"/>
            <a:ext cx="1572329" cy="656069"/>
          </a:xfrm>
          <a:custGeom>
            <a:avLst/>
            <a:gdLst>
              <a:gd name="connsiteX0" fmla="*/ 0 w 1000539"/>
              <a:gd name="connsiteY0" fmla="*/ 0 h 539496"/>
              <a:gd name="connsiteX1" fmla="*/ 1000539 w 1000539"/>
              <a:gd name="connsiteY1" fmla="*/ 0 h 539496"/>
              <a:gd name="connsiteX2" fmla="*/ 1000539 w 1000539"/>
              <a:gd name="connsiteY2" fmla="*/ 539496 h 539496"/>
              <a:gd name="connsiteX3" fmla="*/ 0 w 1000539"/>
              <a:gd name="connsiteY3" fmla="*/ 539496 h 539496"/>
              <a:gd name="connsiteX4" fmla="*/ 0 w 1000539"/>
              <a:gd name="connsiteY4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09417 h 539496"/>
              <a:gd name="connsiteX5" fmla="*/ 3157 w 1003696"/>
              <a:gd name="connsiteY5" fmla="*/ 0 h 539496"/>
              <a:gd name="connsiteX0" fmla="*/ 3157 w 1003696"/>
              <a:gd name="connsiteY0" fmla="*/ 0 h 539496"/>
              <a:gd name="connsiteX1" fmla="*/ 1003696 w 1003696"/>
              <a:gd name="connsiteY1" fmla="*/ 0 h 539496"/>
              <a:gd name="connsiteX2" fmla="*/ 1003696 w 1003696"/>
              <a:gd name="connsiteY2" fmla="*/ 539496 h 539496"/>
              <a:gd name="connsiteX3" fmla="*/ 3157 w 1003696"/>
              <a:gd name="connsiteY3" fmla="*/ 539496 h 539496"/>
              <a:gd name="connsiteX4" fmla="*/ 0 w 1003696"/>
              <a:gd name="connsiteY4" fmla="*/ 155800 h 539496"/>
              <a:gd name="connsiteX5" fmla="*/ 3157 w 1003696"/>
              <a:gd name="connsiteY5" fmla="*/ 0 h 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696" h="539496">
                <a:moveTo>
                  <a:pt x="3157" y="0"/>
                </a:moveTo>
                <a:lnTo>
                  <a:pt x="1003696" y="0"/>
                </a:lnTo>
                <a:lnTo>
                  <a:pt x="1003696" y="539496"/>
                </a:lnTo>
                <a:lnTo>
                  <a:pt x="3157" y="539496"/>
                </a:lnTo>
                <a:cubicBezTo>
                  <a:pt x="2105" y="396136"/>
                  <a:pt x="1052" y="299160"/>
                  <a:pt x="0" y="155800"/>
                </a:cubicBezTo>
                <a:cubicBezTo>
                  <a:pt x="1052" y="119328"/>
                  <a:pt x="2105" y="36472"/>
                  <a:pt x="3157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DPU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78681-A6DF-4FF1-9410-785FD40B266A}"/>
              </a:ext>
            </a:extLst>
          </p:cNvPr>
          <p:cNvCxnSpPr>
            <a:cxnSpLocks/>
          </p:cNvCxnSpPr>
          <p:nvPr/>
        </p:nvCxnSpPr>
        <p:spPr>
          <a:xfrm>
            <a:off x="7942190" y="1769175"/>
            <a:ext cx="74487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14">
            <a:extLst>
              <a:ext uri="{FF2B5EF4-FFF2-40B4-BE49-F238E27FC236}">
                <a16:creationId xmlns:a16="http://schemas.microsoft.com/office/drawing/2014/main" id="{944650C6-607B-4FE3-9E76-EEBE17032536}"/>
              </a:ext>
            </a:extLst>
          </p:cNvPr>
          <p:cNvSpPr/>
          <p:nvPr/>
        </p:nvSpPr>
        <p:spPr>
          <a:xfrm>
            <a:off x="7625920" y="1385637"/>
            <a:ext cx="502920" cy="767077"/>
          </a:xfrm>
          <a:prstGeom prst="donu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D8E044-2328-4565-A95C-314EB2D3A8F3}"/>
              </a:ext>
            </a:extLst>
          </p:cNvPr>
          <p:cNvCxnSpPr>
            <a:cxnSpLocks/>
          </p:cNvCxnSpPr>
          <p:nvPr/>
        </p:nvCxnSpPr>
        <p:spPr>
          <a:xfrm>
            <a:off x="7132144" y="1769175"/>
            <a:ext cx="74523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4F5B7A4-FF3F-4027-9AFF-8756347953D8}"/>
              </a:ext>
            </a:extLst>
          </p:cNvPr>
          <p:cNvSpPr/>
          <p:nvPr/>
        </p:nvSpPr>
        <p:spPr>
          <a:xfrm>
            <a:off x="10571319" y="2932744"/>
            <a:ext cx="755770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PPS</a:t>
            </a:r>
          </a:p>
        </p:txBody>
      </p:sp>
      <p:cxnSp>
        <p:nvCxnSpPr>
          <p:cNvPr id="9" name="Straight Arrow Connector 19">
            <a:extLst>
              <a:ext uri="{FF2B5EF4-FFF2-40B4-BE49-F238E27FC236}">
                <a16:creationId xmlns:a16="http://schemas.microsoft.com/office/drawing/2014/main" id="{4A111B0A-74DB-4A0E-9449-8F7A16A0CC25}"/>
              </a:ext>
            </a:extLst>
          </p:cNvPr>
          <p:cNvCxnSpPr>
            <a:cxnSpLocks/>
          </p:cNvCxnSpPr>
          <p:nvPr/>
        </p:nvCxnSpPr>
        <p:spPr>
          <a:xfrm>
            <a:off x="10324689" y="3198144"/>
            <a:ext cx="25111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9">
            <a:extLst>
              <a:ext uri="{FF2B5EF4-FFF2-40B4-BE49-F238E27FC236}">
                <a16:creationId xmlns:a16="http://schemas.microsoft.com/office/drawing/2014/main" id="{6128C5E0-09A5-40CC-9989-371A43A437B9}"/>
              </a:ext>
            </a:extLst>
          </p:cNvPr>
          <p:cNvCxnSpPr>
            <a:cxnSpLocks/>
          </p:cNvCxnSpPr>
          <p:nvPr/>
        </p:nvCxnSpPr>
        <p:spPr>
          <a:xfrm>
            <a:off x="9222497" y="2715246"/>
            <a:ext cx="28471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A5ABAF0E-999A-47CF-B33D-63083C990E03}"/>
              </a:ext>
            </a:extLst>
          </p:cNvPr>
          <p:cNvCxnSpPr>
            <a:cxnSpLocks/>
          </p:cNvCxnSpPr>
          <p:nvPr/>
        </p:nvCxnSpPr>
        <p:spPr>
          <a:xfrm>
            <a:off x="9497895" y="2712126"/>
            <a:ext cx="4913" cy="2188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08F31-BC49-49F1-9FB2-FFB2EB671988}"/>
              </a:ext>
            </a:extLst>
          </p:cNvPr>
          <p:cNvSpPr/>
          <p:nvPr/>
        </p:nvSpPr>
        <p:spPr>
          <a:xfrm>
            <a:off x="10514497" y="3623933"/>
            <a:ext cx="1068574" cy="4449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Mailbox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PLC</a:t>
            </a:r>
          </a:p>
        </p:txBody>
      </p:sp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26DCD3D5-7A02-46EB-8D1F-F855456180DA}"/>
              </a:ext>
            </a:extLst>
          </p:cNvPr>
          <p:cNvCxnSpPr>
            <a:cxnSpLocks/>
          </p:cNvCxnSpPr>
          <p:nvPr/>
        </p:nvCxnSpPr>
        <p:spPr>
          <a:xfrm>
            <a:off x="10173247" y="3476794"/>
            <a:ext cx="0" cy="3855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4C9C855C-3924-44CA-954A-A9201A0CE8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0173247" y="3846410"/>
            <a:ext cx="34125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>
            <a:extLst>
              <a:ext uri="{FF2B5EF4-FFF2-40B4-BE49-F238E27FC236}">
                <a16:creationId xmlns:a16="http://schemas.microsoft.com/office/drawing/2014/main" id="{FDDBC11F-440B-4FE3-A53C-11C6CDC4EB49}"/>
              </a:ext>
            </a:extLst>
          </p:cNvPr>
          <p:cNvCxnSpPr>
            <a:cxnSpLocks/>
          </p:cNvCxnSpPr>
          <p:nvPr/>
        </p:nvCxnSpPr>
        <p:spPr>
          <a:xfrm>
            <a:off x="9853699" y="2113352"/>
            <a:ext cx="0" cy="81780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A26B29BD-0470-4AFA-A7A2-4D01DB1ED89F}"/>
              </a:ext>
            </a:extLst>
          </p:cNvPr>
          <p:cNvCxnSpPr>
            <a:cxnSpLocks/>
          </p:cNvCxnSpPr>
          <p:nvPr/>
        </p:nvCxnSpPr>
        <p:spPr>
          <a:xfrm>
            <a:off x="9224739" y="2123133"/>
            <a:ext cx="4361" cy="59366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64539-2D48-4F24-AB1B-E9ED0E014041}"/>
              </a:ext>
            </a:extLst>
          </p:cNvPr>
          <p:cNvSpPr/>
          <p:nvPr/>
        </p:nvSpPr>
        <p:spPr>
          <a:xfrm>
            <a:off x="9737005" y="1541884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ADC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19861A-C953-4443-B16A-2D6B87305909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8682281" y="580735"/>
            <a:ext cx="249821" cy="1859625"/>
          </a:xfrm>
          <a:prstGeom prst="bentConnector4">
            <a:avLst>
              <a:gd name="adj1" fmla="val -91506"/>
              <a:gd name="adj2" fmla="val 56761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9">
            <a:extLst>
              <a:ext uri="{FF2B5EF4-FFF2-40B4-BE49-F238E27FC236}">
                <a16:creationId xmlns:a16="http://schemas.microsoft.com/office/drawing/2014/main" id="{9308B5D5-6F60-41A9-9A8F-201EF9D515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77380" y="2019778"/>
            <a:ext cx="1894172" cy="132935"/>
          </a:xfrm>
          <a:prstGeom prst="bentConnector4">
            <a:avLst>
              <a:gd name="adj1" fmla="val 43362"/>
              <a:gd name="adj2" fmla="val 342024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96BE78-55E1-4775-8CAA-DCECBDAF931A}"/>
              </a:ext>
            </a:extLst>
          </p:cNvPr>
          <p:cNvSpPr/>
          <p:nvPr/>
        </p:nvSpPr>
        <p:spPr>
          <a:xfrm>
            <a:off x="9725319" y="1926205"/>
            <a:ext cx="832104" cy="1871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B5606F-41FD-4F17-95D0-172097D52A2F}"/>
              </a:ext>
            </a:extLst>
          </p:cNvPr>
          <p:cNvSpPr/>
          <p:nvPr/>
        </p:nvSpPr>
        <p:spPr>
          <a:xfrm>
            <a:off x="9118310" y="1126830"/>
            <a:ext cx="243278" cy="98956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AFE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D44A9C-4A47-4D2C-93D1-3DF8A6F39E7F}"/>
              </a:ext>
            </a:extLst>
          </p:cNvPr>
          <p:cNvSpPr/>
          <p:nvPr/>
        </p:nvSpPr>
        <p:spPr>
          <a:xfrm>
            <a:off x="9239831" y="2926020"/>
            <a:ext cx="1088136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3BA2AD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35AA84-A727-4E4B-A124-B7782CAB4FAD}"/>
              </a:ext>
            </a:extLst>
          </p:cNvPr>
          <p:cNvSpPr txBox="1"/>
          <p:nvPr/>
        </p:nvSpPr>
        <p:spPr>
          <a:xfrm>
            <a:off x="8510707" y="2785970"/>
            <a:ext cx="42674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6</a:t>
            </a:r>
          </a:p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A5F065-9494-4A35-8AA8-804AF8975E2A}"/>
              </a:ext>
            </a:extLst>
          </p:cNvPr>
          <p:cNvSpPr txBox="1"/>
          <p:nvPr/>
        </p:nvSpPr>
        <p:spPr>
          <a:xfrm>
            <a:off x="8226536" y="3242634"/>
            <a:ext cx="114015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Mode: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Init, Op, Cal, Maint, Fault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5D8D47-6F5E-4E16-B23C-ABADA9816B1C}"/>
              </a:ext>
            </a:extLst>
          </p:cNvPr>
          <p:cNvGrpSpPr/>
          <p:nvPr/>
        </p:nvGrpSpPr>
        <p:grpSpPr>
          <a:xfrm rot="5400000">
            <a:off x="9018759" y="3186466"/>
            <a:ext cx="170424" cy="262760"/>
            <a:chOff x="4723142" y="4222162"/>
            <a:chExt cx="719762" cy="89147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59C4C6-9168-487F-94E2-2EA13BBA75FB}"/>
                </a:ext>
              </a:extLst>
            </p:cNvPr>
            <p:cNvCxnSpPr>
              <a:cxnSpLocks/>
            </p:cNvCxnSpPr>
            <p:nvPr/>
          </p:nvCxnSpPr>
          <p:spPr>
            <a:xfrm>
              <a:off x="4723142" y="5103341"/>
              <a:ext cx="256384" cy="0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127CAE-C7BF-49D7-930B-6A0C8A300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612" y="4955059"/>
              <a:ext cx="224908" cy="148282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92C8D80-A844-47A5-9419-6B3EE2E7DA40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20" y="5113639"/>
              <a:ext cx="256384" cy="0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C7120A-0D7E-464C-ADEB-3FA4BC9E0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3142" y="4222162"/>
              <a:ext cx="0" cy="881179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353513-1EF2-4469-8ECF-93F590646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2904" y="4222162"/>
              <a:ext cx="0" cy="891478"/>
            </a:xfrm>
            <a:prstGeom prst="line">
              <a:avLst/>
            </a:prstGeom>
            <a:ln w="28575">
              <a:solidFill>
                <a:srgbClr val="7F7F7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41014F-AF2E-4AA3-865F-FC8A3DE9FFEB}"/>
              </a:ext>
            </a:extLst>
          </p:cNvPr>
          <p:cNvSpPr txBox="1"/>
          <p:nvPr/>
        </p:nvSpPr>
        <p:spPr>
          <a:xfrm>
            <a:off x="6096000" y="1636108"/>
            <a:ext cx="14115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FTS </a:t>
            </a:r>
            <a:r>
              <a:rPr lang="en-US" b="1" dirty="0">
                <a:latin typeface="+mn-lt"/>
              </a:rPr>
              <a:t>FCT</a:t>
            </a:r>
            <a:r>
              <a:rPr lang="en-US" dirty="0">
                <a:latin typeface="+mn-lt"/>
              </a:rPr>
              <a:t> Channel 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B34BA0-556C-45D7-BFF5-52D6181F6D8E}"/>
              </a:ext>
            </a:extLst>
          </p:cNvPr>
          <p:cNvSpPr txBox="1"/>
          <p:nvPr/>
        </p:nvSpPr>
        <p:spPr>
          <a:xfrm>
            <a:off x="6097809" y="2900302"/>
            <a:ext cx="22610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Dipole DH13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DCCT</a:t>
            </a:r>
            <a:endParaRPr lang="en-US" dirty="0">
              <a:latin typeface="+mn-lt"/>
            </a:endParaRPr>
          </a:p>
        </p:txBody>
      </p:sp>
      <p:cxnSp>
        <p:nvCxnSpPr>
          <p:cNvPr id="36" name="Straight Arrow Connector 19">
            <a:extLst>
              <a:ext uri="{FF2B5EF4-FFF2-40B4-BE49-F238E27FC236}">
                <a16:creationId xmlns:a16="http://schemas.microsoft.com/office/drawing/2014/main" id="{4AAE1522-3439-4C30-9ED3-F6B6885C1681}"/>
              </a:ext>
            </a:extLst>
          </p:cNvPr>
          <p:cNvCxnSpPr>
            <a:cxnSpLocks/>
          </p:cNvCxnSpPr>
          <p:nvPr/>
        </p:nvCxnSpPr>
        <p:spPr>
          <a:xfrm>
            <a:off x="7680240" y="3061816"/>
            <a:ext cx="155511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2572B50A-09C1-4774-A6DD-16186C74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00" y="4283537"/>
            <a:ext cx="510611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A962-C7FE-4CAB-AA9D-19D86BAE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059106" cy="539496"/>
          </a:xfrm>
        </p:spPr>
        <p:txBody>
          <a:bodyPr/>
          <a:lstStyle/>
          <a:p>
            <a:r>
              <a:rPr lang="en-US" dirty="0"/>
              <a:t>DPU Interfaces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4259B90-78E3-4EE7-80B3-D27AB813CBDD}"/>
              </a:ext>
            </a:extLst>
          </p:cNvPr>
          <p:cNvCxnSpPr>
            <a:cxnSpLocks/>
          </p:cNvCxnSpPr>
          <p:nvPr/>
        </p:nvCxnSpPr>
        <p:spPr>
          <a:xfrm>
            <a:off x="7842332" y="1207337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D1B4FD6-F4D9-4281-8027-DE8D7F641C1A}"/>
              </a:ext>
            </a:extLst>
          </p:cNvPr>
          <p:cNvSpPr txBox="1"/>
          <p:nvPr/>
        </p:nvSpPr>
        <p:spPr>
          <a:xfrm>
            <a:off x="7909259" y="1015546"/>
            <a:ext cx="136982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Charge Threshold,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Config, Status, Diag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274534-466B-47BF-9FA3-D55BD7851121}"/>
              </a:ext>
            </a:extLst>
          </p:cNvPr>
          <p:cNvCxnSpPr>
            <a:cxnSpLocks/>
          </p:cNvCxnSpPr>
          <p:nvPr/>
        </p:nvCxnSpPr>
        <p:spPr>
          <a:xfrm>
            <a:off x="7841354" y="2066175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9D04F78-FDC4-46A4-B771-84B899D75F4B}"/>
              </a:ext>
            </a:extLst>
          </p:cNvPr>
          <p:cNvCxnSpPr>
            <a:cxnSpLocks/>
          </p:cNvCxnSpPr>
          <p:nvPr/>
        </p:nvCxnSpPr>
        <p:spPr>
          <a:xfrm>
            <a:off x="7841247" y="2433559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CB7D42D-8651-4475-8295-B1B4DE4EE1AC}"/>
              </a:ext>
            </a:extLst>
          </p:cNvPr>
          <p:cNvSpPr txBox="1"/>
          <p:nvPr/>
        </p:nvSpPr>
        <p:spPr>
          <a:xfrm>
            <a:off x="7904636" y="2226167"/>
            <a:ext cx="122173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Watchdog Reset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C5590A8-983A-42F5-8BAD-7CC18BA1F03C}"/>
              </a:ext>
            </a:extLst>
          </p:cNvPr>
          <p:cNvCxnSpPr>
            <a:cxnSpLocks/>
          </p:cNvCxnSpPr>
          <p:nvPr/>
        </p:nvCxnSpPr>
        <p:spPr>
          <a:xfrm>
            <a:off x="7841109" y="2604619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3531A5E-CCFB-40EE-8F83-7B7312D18D57}"/>
              </a:ext>
            </a:extLst>
          </p:cNvPr>
          <p:cNvSpPr txBox="1"/>
          <p:nvPr/>
        </p:nvSpPr>
        <p:spPr>
          <a:xfrm>
            <a:off x="7912507" y="2418656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Test Pulse Req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0A622F-359F-4B5D-AD03-64150F483A12}"/>
              </a:ext>
            </a:extLst>
          </p:cNvPr>
          <p:cNvCxnSpPr>
            <a:cxnSpLocks/>
          </p:cNvCxnSpPr>
          <p:nvPr/>
        </p:nvCxnSpPr>
        <p:spPr>
          <a:xfrm>
            <a:off x="7841354" y="2249928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57A9519-90FB-460F-BFDD-045E88380F59}"/>
              </a:ext>
            </a:extLst>
          </p:cNvPr>
          <p:cNvSpPr txBox="1"/>
          <p:nvPr/>
        </p:nvSpPr>
        <p:spPr>
          <a:xfrm>
            <a:off x="7904636" y="2042727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Watchdog Req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07E023-948F-4F9E-BD73-A7676B28406F}"/>
              </a:ext>
            </a:extLst>
          </p:cNvPr>
          <p:cNvSpPr txBox="1"/>
          <p:nvPr/>
        </p:nvSpPr>
        <p:spPr>
          <a:xfrm>
            <a:off x="7904049" y="1860641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Minor Fault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B63C8BC-E9E9-48DE-AB15-E58E4D7E0FAE}"/>
              </a:ext>
            </a:extLst>
          </p:cNvPr>
          <p:cNvCxnSpPr>
            <a:cxnSpLocks/>
          </p:cNvCxnSpPr>
          <p:nvPr/>
        </p:nvCxnSpPr>
        <p:spPr>
          <a:xfrm>
            <a:off x="7840530" y="1699874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D97C1D1-0EDA-4273-A299-41A21C153352}"/>
              </a:ext>
            </a:extLst>
          </p:cNvPr>
          <p:cNvCxnSpPr>
            <a:cxnSpLocks/>
          </p:cNvCxnSpPr>
          <p:nvPr/>
        </p:nvCxnSpPr>
        <p:spPr>
          <a:xfrm>
            <a:off x="7840530" y="1881246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2C6D996-A241-4449-9FC8-31950B1796B3}"/>
              </a:ext>
            </a:extLst>
          </p:cNvPr>
          <p:cNvSpPr txBox="1"/>
          <p:nvPr/>
        </p:nvSpPr>
        <p:spPr>
          <a:xfrm>
            <a:off x="7906193" y="1674045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Major Fault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24026B-9721-45E7-88B2-D11EFD5B95E4}"/>
              </a:ext>
            </a:extLst>
          </p:cNvPr>
          <p:cNvSpPr txBox="1"/>
          <p:nvPr/>
        </p:nvSpPr>
        <p:spPr>
          <a:xfrm>
            <a:off x="7911112" y="1490371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Fault Reset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5C56504-2B4A-4448-BFDD-17DD1C13B3BC}"/>
              </a:ext>
            </a:extLst>
          </p:cNvPr>
          <p:cNvCxnSpPr>
            <a:cxnSpLocks/>
          </p:cNvCxnSpPr>
          <p:nvPr/>
        </p:nvCxnSpPr>
        <p:spPr>
          <a:xfrm>
            <a:off x="2878304" y="1953165"/>
            <a:ext cx="12053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BC266D-C513-487E-B5B2-92503D2AF90A}"/>
              </a:ext>
            </a:extLst>
          </p:cNvPr>
          <p:cNvCxnSpPr>
            <a:cxnSpLocks/>
          </p:cNvCxnSpPr>
          <p:nvPr/>
        </p:nvCxnSpPr>
        <p:spPr>
          <a:xfrm>
            <a:off x="2878304" y="2123308"/>
            <a:ext cx="1205347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579FA1F-96E4-4D9B-948E-370217A8C0B4}"/>
              </a:ext>
            </a:extLst>
          </p:cNvPr>
          <p:cNvSpPr txBox="1"/>
          <p:nvPr/>
        </p:nvSpPr>
        <p:spPr>
          <a:xfrm>
            <a:off x="2940686" y="1938646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Calibration Coil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B4ECDD-BB65-44FC-8CBD-78EBD586C10F}"/>
              </a:ext>
            </a:extLst>
          </p:cNvPr>
          <p:cNvSpPr txBox="1"/>
          <p:nvPr/>
        </p:nvSpPr>
        <p:spPr>
          <a:xfrm>
            <a:off x="2940687" y="1768517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Main Coil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005082-2C5C-4EB4-BA01-DEF68352C940}"/>
              </a:ext>
            </a:extLst>
          </p:cNvPr>
          <p:cNvSpPr txBox="1"/>
          <p:nvPr/>
        </p:nvSpPr>
        <p:spPr>
          <a:xfrm>
            <a:off x="7923524" y="2939741"/>
            <a:ext cx="114089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Test Voltage Req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1710CB-8A50-4BA8-A0AB-6F8A0F6221CA}"/>
              </a:ext>
            </a:extLst>
          </p:cNvPr>
          <p:cNvCxnSpPr>
            <a:cxnSpLocks/>
          </p:cNvCxnSpPr>
          <p:nvPr/>
        </p:nvCxnSpPr>
        <p:spPr>
          <a:xfrm>
            <a:off x="2879974" y="2594110"/>
            <a:ext cx="1205347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69DED5C-5F52-460E-86F0-96E58A6729E5}"/>
              </a:ext>
            </a:extLst>
          </p:cNvPr>
          <p:cNvSpPr txBox="1"/>
          <p:nvPr/>
        </p:nvSpPr>
        <p:spPr>
          <a:xfrm>
            <a:off x="2947116" y="2398492"/>
            <a:ext cx="120534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Test Pulse Trig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D28A4F1-4EF3-4E25-9348-B2038696A31A}"/>
              </a:ext>
            </a:extLst>
          </p:cNvPr>
          <p:cNvCxnSpPr>
            <a:cxnSpLocks/>
          </p:cNvCxnSpPr>
          <p:nvPr/>
        </p:nvCxnSpPr>
        <p:spPr>
          <a:xfrm>
            <a:off x="2876962" y="1211162"/>
            <a:ext cx="1205347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062584A-6227-449B-A009-F75CDB79C5F1}"/>
              </a:ext>
            </a:extLst>
          </p:cNvPr>
          <p:cNvSpPr txBox="1"/>
          <p:nvPr/>
        </p:nvSpPr>
        <p:spPr>
          <a:xfrm>
            <a:off x="2939343" y="1015544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Cycle Start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A009CCE-1343-42BF-8873-B86E3C14C557}"/>
              </a:ext>
            </a:extLst>
          </p:cNvPr>
          <p:cNvCxnSpPr>
            <a:cxnSpLocks/>
          </p:cNvCxnSpPr>
          <p:nvPr/>
        </p:nvCxnSpPr>
        <p:spPr>
          <a:xfrm>
            <a:off x="2878402" y="1379914"/>
            <a:ext cx="1205347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95E05D3-87A9-49E2-8316-099914738667}"/>
              </a:ext>
            </a:extLst>
          </p:cNvPr>
          <p:cNvSpPr txBox="1"/>
          <p:nvPr/>
        </p:nvSpPr>
        <p:spPr>
          <a:xfrm>
            <a:off x="2945544" y="1184296"/>
            <a:ext cx="120534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Test Pulse Trig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C39685B-5439-4E3C-B296-BFCD1B304048}"/>
              </a:ext>
            </a:extLst>
          </p:cNvPr>
          <p:cNvCxnSpPr>
            <a:cxnSpLocks/>
          </p:cNvCxnSpPr>
          <p:nvPr/>
        </p:nvCxnSpPr>
        <p:spPr>
          <a:xfrm>
            <a:off x="5091561" y="1931133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A9FCBAB-3E3C-4167-BC0F-B131664A3297}"/>
              </a:ext>
            </a:extLst>
          </p:cNvPr>
          <p:cNvCxnSpPr>
            <a:cxnSpLocks/>
          </p:cNvCxnSpPr>
          <p:nvPr/>
        </p:nvCxnSpPr>
        <p:spPr>
          <a:xfrm>
            <a:off x="5092341" y="2101276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F5DC0EE-EBD6-4A76-8D98-166ED246B795}"/>
              </a:ext>
            </a:extLst>
          </p:cNvPr>
          <p:cNvCxnSpPr>
            <a:cxnSpLocks/>
          </p:cNvCxnSpPr>
          <p:nvPr/>
        </p:nvCxnSpPr>
        <p:spPr>
          <a:xfrm>
            <a:off x="6457947" y="1214013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771523A-F6A4-42E1-B548-2C534151BB27}"/>
              </a:ext>
            </a:extLst>
          </p:cNvPr>
          <p:cNvCxnSpPr>
            <a:cxnSpLocks/>
          </p:cNvCxnSpPr>
          <p:nvPr/>
        </p:nvCxnSpPr>
        <p:spPr>
          <a:xfrm>
            <a:off x="5092683" y="2600705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613CF08-0E69-48C1-B9C6-C65509C91A0C}"/>
              </a:ext>
            </a:extLst>
          </p:cNvPr>
          <p:cNvCxnSpPr>
            <a:cxnSpLocks/>
          </p:cNvCxnSpPr>
          <p:nvPr/>
        </p:nvCxnSpPr>
        <p:spPr>
          <a:xfrm>
            <a:off x="6462928" y="2068268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3D536C6-0CEB-48B7-9382-9E19E1819B3E}"/>
              </a:ext>
            </a:extLst>
          </p:cNvPr>
          <p:cNvCxnSpPr>
            <a:cxnSpLocks/>
          </p:cNvCxnSpPr>
          <p:nvPr/>
        </p:nvCxnSpPr>
        <p:spPr>
          <a:xfrm>
            <a:off x="6462821" y="2435652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37EC2AF-A767-4EC9-B3C2-88D161BDBADC}"/>
              </a:ext>
            </a:extLst>
          </p:cNvPr>
          <p:cNvCxnSpPr>
            <a:cxnSpLocks/>
          </p:cNvCxnSpPr>
          <p:nvPr/>
        </p:nvCxnSpPr>
        <p:spPr>
          <a:xfrm>
            <a:off x="6462683" y="2606712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42B9021-CAAE-4401-9A9F-FA49F6AFD7FA}"/>
              </a:ext>
            </a:extLst>
          </p:cNvPr>
          <p:cNvCxnSpPr>
            <a:cxnSpLocks/>
          </p:cNvCxnSpPr>
          <p:nvPr/>
        </p:nvCxnSpPr>
        <p:spPr>
          <a:xfrm>
            <a:off x="6462928" y="2252021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F0A25FF-8497-4E5B-A571-0A4EA6F0D950}"/>
              </a:ext>
            </a:extLst>
          </p:cNvPr>
          <p:cNvCxnSpPr>
            <a:cxnSpLocks/>
          </p:cNvCxnSpPr>
          <p:nvPr/>
        </p:nvCxnSpPr>
        <p:spPr>
          <a:xfrm>
            <a:off x="6462104" y="1701967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8E3E92-4DD8-40DB-83FB-ECAA04E97CE8}"/>
              </a:ext>
            </a:extLst>
          </p:cNvPr>
          <p:cNvCxnSpPr>
            <a:cxnSpLocks/>
          </p:cNvCxnSpPr>
          <p:nvPr/>
        </p:nvCxnSpPr>
        <p:spPr>
          <a:xfrm>
            <a:off x="6462104" y="1883339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B26BDEF-AC08-4CCC-8569-90D993314456}"/>
              </a:ext>
            </a:extLst>
          </p:cNvPr>
          <p:cNvCxnSpPr>
            <a:cxnSpLocks/>
          </p:cNvCxnSpPr>
          <p:nvPr/>
        </p:nvCxnSpPr>
        <p:spPr>
          <a:xfrm>
            <a:off x="5089369" y="1214969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9F509AE-5F80-4520-A056-09CB940ECB30}"/>
              </a:ext>
            </a:extLst>
          </p:cNvPr>
          <p:cNvCxnSpPr>
            <a:cxnSpLocks/>
          </p:cNvCxnSpPr>
          <p:nvPr/>
        </p:nvCxnSpPr>
        <p:spPr>
          <a:xfrm>
            <a:off x="5088730" y="1372898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678FE2A-BF6D-49C1-8C85-D5115AB08B5A}"/>
              </a:ext>
            </a:extLst>
          </p:cNvPr>
          <p:cNvSpPr/>
          <p:nvPr/>
        </p:nvSpPr>
        <p:spPr>
          <a:xfrm>
            <a:off x="5458026" y="1029363"/>
            <a:ext cx="1005840" cy="193440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FCD293-ECF5-47BC-B24A-1DA8B7181A9E}"/>
              </a:ext>
            </a:extLst>
          </p:cNvPr>
          <p:cNvSpPr txBox="1"/>
          <p:nvPr/>
        </p:nvSpPr>
        <p:spPr>
          <a:xfrm>
            <a:off x="5458235" y="1789121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FPGA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B29D50E-A8F8-47BE-AF54-2008BD15F614}"/>
              </a:ext>
            </a:extLst>
          </p:cNvPr>
          <p:cNvSpPr/>
          <p:nvPr/>
        </p:nvSpPr>
        <p:spPr>
          <a:xfrm>
            <a:off x="6832029" y="1029365"/>
            <a:ext cx="1005840" cy="369303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6C0B96E-CEFE-470E-839D-7077894F5B8D}"/>
              </a:ext>
            </a:extLst>
          </p:cNvPr>
          <p:cNvSpPr txBox="1"/>
          <p:nvPr/>
        </p:nvSpPr>
        <p:spPr>
          <a:xfrm>
            <a:off x="6817079" y="1015546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RS485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469EC6C-1664-4DB9-913C-68717B2C0747}"/>
              </a:ext>
            </a:extLst>
          </p:cNvPr>
          <p:cNvSpPr/>
          <p:nvPr/>
        </p:nvSpPr>
        <p:spPr>
          <a:xfrm>
            <a:off x="4083651" y="1803359"/>
            <a:ext cx="1005840" cy="424732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D52D43-5999-4A5C-9A96-D6EDACE3D5D9}"/>
              </a:ext>
            </a:extLst>
          </p:cNvPr>
          <p:cNvSpPr txBox="1"/>
          <p:nvPr/>
        </p:nvSpPr>
        <p:spPr>
          <a:xfrm>
            <a:off x="4085321" y="1806539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ADC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FD223C9-9E50-4305-86F5-983A8C710115}"/>
              </a:ext>
            </a:extLst>
          </p:cNvPr>
          <p:cNvSpPr/>
          <p:nvPr/>
        </p:nvSpPr>
        <p:spPr>
          <a:xfrm>
            <a:off x="1873840" y="1735054"/>
            <a:ext cx="1005840" cy="1574744"/>
          </a:xfrm>
          <a:prstGeom prst="round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647C66-746E-49DF-9B68-E7CC17449B78}"/>
              </a:ext>
            </a:extLst>
          </p:cNvPr>
          <p:cNvSpPr txBox="1"/>
          <p:nvPr/>
        </p:nvSpPr>
        <p:spPr>
          <a:xfrm>
            <a:off x="1875020" y="2343615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+mn-cs"/>
              </a:rPr>
              <a:t>AFE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377CF8F7-D3D5-45A2-8A61-9F270400B6F9}"/>
              </a:ext>
            </a:extLst>
          </p:cNvPr>
          <p:cNvSpPr/>
          <p:nvPr/>
        </p:nvSpPr>
        <p:spPr>
          <a:xfrm>
            <a:off x="4083506" y="1071826"/>
            <a:ext cx="1005840" cy="424729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441841-2653-46A7-AC55-8AFC4B19A210}"/>
              </a:ext>
            </a:extLst>
          </p:cNvPr>
          <p:cNvSpPr txBox="1"/>
          <p:nvPr/>
        </p:nvSpPr>
        <p:spPr>
          <a:xfrm>
            <a:off x="4082309" y="1089508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I/O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2C8B8F7-EFB3-4417-B8AD-07E6A68EFAEC}"/>
              </a:ext>
            </a:extLst>
          </p:cNvPr>
          <p:cNvSpPr/>
          <p:nvPr/>
        </p:nvSpPr>
        <p:spPr>
          <a:xfrm>
            <a:off x="6832546" y="1524015"/>
            <a:ext cx="1005840" cy="1439750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175F8E6-547D-48EC-88C6-719DCBA5FE02}"/>
              </a:ext>
            </a:extLst>
          </p:cNvPr>
          <p:cNvSpPr txBox="1"/>
          <p:nvPr/>
        </p:nvSpPr>
        <p:spPr>
          <a:xfrm>
            <a:off x="6836277" y="2033439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I/O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78AF4CD-101B-45A8-9C0E-A60145AF2805}"/>
              </a:ext>
            </a:extLst>
          </p:cNvPr>
          <p:cNvSpPr/>
          <p:nvPr/>
        </p:nvSpPr>
        <p:spPr>
          <a:xfrm>
            <a:off x="9214655" y="1029361"/>
            <a:ext cx="1005840" cy="2280439"/>
          </a:xfrm>
          <a:prstGeom prst="round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86618BF-A8F5-4930-9F4D-6050F26B266D}"/>
              </a:ext>
            </a:extLst>
          </p:cNvPr>
          <p:cNvSpPr txBox="1"/>
          <p:nvPr/>
        </p:nvSpPr>
        <p:spPr>
          <a:xfrm>
            <a:off x="9214655" y="1958733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+mn-cs"/>
              </a:rPr>
              <a:t>PLC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731DC4C-0C07-4726-8EF2-4D7FA48D9B48}"/>
              </a:ext>
            </a:extLst>
          </p:cNvPr>
          <p:cNvSpPr/>
          <p:nvPr/>
        </p:nvSpPr>
        <p:spPr>
          <a:xfrm>
            <a:off x="1872562" y="1073274"/>
            <a:ext cx="1005840" cy="457200"/>
          </a:xfrm>
          <a:prstGeom prst="roundRect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1CA8446-8E79-4163-9593-809AF1FB7A65}"/>
              </a:ext>
            </a:extLst>
          </p:cNvPr>
          <p:cNvSpPr txBox="1"/>
          <p:nvPr/>
        </p:nvSpPr>
        <p:spPr>
          <a:xfrm>
            <a:off x="1873165" y="1107743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+mn-cs"/>
              </a:rPr>
              <a:t>PSI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3FC53EA-4521-4673-AF7E-EBDF2A28E5CF}"/>
              </a:ext>
            </a:extLst>
          </p:cNvPr>
          <p:cNvCxnSpPr>
            <a:cxnSpLocks/>
          </p:cNvCxnSpPr>
          <p:nvPr/>
        </p:nvCxnSpPr>
        <p:spPr>
          <a:xfrm>
            <a:off x="7840530" y="2784087"/>
            <a:ext cx="137160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65D6045C-A0B6-4927-9ACD-87B737BACC18}"/>
              </a:ext>
            </a:extLst>
          </p:cNvPr>
          <p:cNvSpPr txBox="1"/>
          <p:nvPr/>
        </p:nvSpPr>
        <p:spPr>
          <a:xfrm>
            <a:off x="7911928" y="2598124"/>
            <a:ext cx="105768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Test Pulse Ok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4EA393B-FE4E-42EA-BB3B-A822678CC482}"/>
              </a:ext>
            </a:extLst>
          </p:cNvPr>
          <p:cNvCxnSpPr>
            <a:cxnSpLocks/>
          </p:cNvCxnSpPr>
          <p:nvPr/>
        </p:nvCxnSpPr>
        <p:spPr>
          <a:xfrm>
            <a:off x="6462104" y="2786180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85A37A5B-6795-4CB0-A494-0B4543C8C4D7}"/>
              </a:ext>
            </a:extLst>
          </p:cNvPr>
          <p:cNvSpPr/>
          <p:nvPr/>
        </p:nvSpPr>
        <p:spPr>
          <a:xfrm>
            <a:off x="4087698" y="2391666"/>
            <a:ext cx="1005840" cy="424729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1836FF3-305A-4339-81A4-DC4B61A87EB1}"/>
              </a:ext>
            </a:extLst>
          </p:cNvPr>
          <p:cNvSpPr txBox="1"/>
          <p:nvPr/>
        </p:nvSpPr>
        <p:spPr>
          <a:xfrm>
            <a:off x="4095210" y="2400639"/>
            <a:ext cx="10058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95959"/>
                </a:solidFill>
                <a:latin typeface="Calibri" panose="020F0502020204030204"/>
                <a:cs typeface="+mn-cs"/>
              </a:rPr>
              <a:t>I/O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CEDDDF-7B1B-4AD6-85A8-A1B464E5FFDE}"/>
              </a:ext>
            </a:extLst>
          </p:cNvPr>
          <p:cNvCxnSpPr>
            <a:cxnSpLocks/>
          </p:cNvCxnSpPr>
          <p:nvPr/>
        </p:nvCxnSpPr>
        <p:spPr>
          <a:xfrm>
            <a:off x="2876962" y="3136784"/>
            <a:ext cx="633952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headEnd type="triangle"/>
            <a:tailEnd type="none"/>
          </a:ln>
          <a:effectLst/>
        </p:spPr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BC35788-B363-493E-B20A-06DD8F9A231F}"/>
              </a:ext>
            </a:extLst>
          </p:cNvPr>
          <p:cNvGrpSpPr/>
          <p:nvPr/>
        </p:nvGrpSpPr>
        <p:grpSpPr>
          <a:xfrm>
            <a:off x="8432889" y="179245"/>
            <a:ext cx="1985502" cy="701731"/>
            <a:chOff x="5038106" y="1465727"/>
            <a:chExt cx="1985502" cy="70173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0D1FBDC-2D4C-40CA-954D-6D8678AC5603}"/>
                </a:ext>
              </a:extLst>
            </p:cNvPr>
            <p:cNvSpPr txBox="1"/>
            <p:nvPr/>
          </p:nvSpPr>
          <p:spPr>
            <a:xfrm>
              <a:off x="5495306" y="1465727"/>
              <a:ext cx="152830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DPU Blocks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Main Safety Function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System Health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System Test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53C40E2-FC9E-4860-B94A-27F3FB001F4D}"/>
                </a:ext>
              </a:extLst>
            </p:cNvPr>
            <p:cNvCxnSpPr>
              <a:cxnSpLocks/>
            </p:cNvCxnSpPr>
            <p:nvPr/>
          </p:nvCxnSpPr>
          <p:spPr>
            <a:xfrm>
              <a:off x="5043901" y="1734599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3A5F5CE-B240-4B6C-99CE-5C4DA7DC4667}"/>
                </a:ext>
              </a:extLst>
            </p:cNvPr>
            <p:cNvCxnSpPr>
              <a:cxnSpLocks/>
            </p:cNvCxnSpPr>
            <p:nvPr/>
          </p:nvCxnSpPr>
          <p:spPr>
            <a:xfrm>
              <a:off x="5043901" y="1884347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D30B67F-B348-4B70-8923-4CEB2E3BC70C}"/>
                </a:ext>
              </a:extLst>
            </p:cNvPr>
            <p:cNvCxnSpPr>
              <a:cxnSpLocks/>
            </p:cNvCxnSpPr>
            <p:nvPr/>
          </p:nvCxnSpPr>
          <p:spPr>
            <a:xfrm>
              <a:off x="5043901" y="2036095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2BFF87F1-1E4C-49C5-893C-FB7AEA233AF8}"/>
                </a:ext>
              </a:extLst>
            </p:cNvPr>
            <p:cNvSpPr/>
            <p:nvPr/>
          </p:nvSpPr>
          <p:spPr>
            <a:xfrm>
              <a:off x="5038106" y="1541862"/>
              <a:ext cx="457200" cy="82154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6" name="Content Placeholder 2">
            <a:extLst>
              <a:ext uri="{FF2B5EF4-FFF2-40B4-BE49-F238E27FC236}">
                <a16:creationId xmlns:a16="http://schemas.microsoft.com/office/drawing/2014/main" id="{9C5AA9A3-12F8-4149-8129-F828C8C7DC82}"/>
              </a:ext>
            </a:extLst>
          </p:cNvPr>
          <p:cNvSpPr txBox="1">
            <a:spLocks/>
          </p:cNvSpPr>
          <p:nvPr/>
        </p:nvSpPr>
        <p:spPr bwMode="auto">
          <a:xfrm>
            <a:off x="403791" y="3322603"/>
            <a:ext cx="5582105" cy="12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u="sng" dirty="0"/>
              <a:t>PSI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Cycle Start: locks internal machine cycle timer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Test Pulse Trig: Capturing Test Pulse data</a:t>
            </a:r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0376F9C9-E13F-4ED4-A897-F8C27B7068BF}"/>
              </a:ext>
            </a:extLst>
          </p:cNvPr>
          <p:cNvSpPr txBox="1">
            <a:spLocks/>
          </p:cNvSpPr>
          <p:nvPr/>
        </p:nvSpPr>
        <p:spPr bwMode="auto">
          <a:xfrm>
            <a:off x="403791" y="4856012"/>
            <a:ext cx="5368360" cy="155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u="sng" dirty="0"/>
              <a:t>AFE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Main Coil: Low Gain FCT for Beam Charge measurement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Calibration Coil: Test Pulse for system verification to test cable, AFE, and DPU</a:t>
            </a:r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0E8A0070-136D-48B3-9457-0B75E4ED7AA2}"/>
              </a:ext>
            </a:extLst>
          </p:cNvPr>
          <p:cNvSpPr txBox="1">
            <a:spLocks/>
          </p:cNvSpPr>
          <p:nvPr/>
        </p:nvSpPr>
        <p:spPr bwMode="auto">
          <a:xfrm>
            <a:off x="5896838" y="3324677"/>
            <a:ext cx="6250302" cy="312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u="sng" dirty="0"/>
              <a:t>PLC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RS485 Read/Write: Beam Charge data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RS485 Read Only: Status &amp; diagnostics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Reset &amp; Faults: Major Fault indicates over Beam Charge Threshold &amp; Minor Fault indicates a system error/failure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Watchdog: Interface verification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Test Pulse: Request and ok handshake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u="sng" dirty="0"/>
              <a:t>PLC/AFE</a:t>
            </a:r>
            <a:r>
              <a:rPr lang="en-US" sz="2000" dirty="0"/>
              <a:t>: Test Voltage for Major Fault/ADC check</a:t>
            </a:r>
          </a:p>
        </p:txBody>
      </p:sp>
    </p:spTree>
    <p:extLst>
      <p:ext uri="{BB962C8B-B14F-4D97-AF65-F5344CB8AC3E}">
        <p14:creationId xmlns:p14="http://schemas.microsoft.com/office/powerpoint/2010/main" val="347513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48A5-8555-4EB7-8FB2-A6017D2E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274320"/>
            <a:ext cx="6930233" cy="978729"/>
          </a:xfrm>
        </p:spPr>
        <p:txBody>
          <a:bodyPr/>
          <a:lstStyle/>
          <a:p>
            <a:r>
              <a:rPr lang="en-US" dirty="0"/>
              <a:t>DPU Firmware Block Diagram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598380-4D50-41DB-B89F-FBDC49F7EF83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6291634" y="3119033"/>
            <a:ext cx="1068366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76C105-7D49-4DC5-9FD0-4EE84942D360}"/>
              </a:ext>
            </a:extLst>
          </p:cNvPr>
          <p:cNvCxnSpPr>
            <a:cxnSpLocks/>
          </p:cNvCxnSpPr>
          <p:nvPr/>
        </p:nvCxnSpPr>
        <p:spPr>
          <a:xfrm flipH="1">
            <a:off x="2476368" y="4305197"/>
            <a:ext cx="66860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590B71-6917-4D5E-916B-7C0D1778AA23}"/>
              </a:ext>
            </a:extLst>
          </p:cNvPr>
          <p:cNvCxnSpPr>
            <a:cxnSpLocks/>
          </p:cNvCxnSpPr>
          <p:nvPr/>
        </p:nvCxnSpPr>
        <p:spPr>
          <a:xfrm flipH="1">
            <a:off x="2464092" y="4564246"/>
            <a:ext cx="687995" cy="9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E30AF-8BAB-4696-860F-B92CFF03B835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 flipV="1">
            <a:off x="4263030" y="3756292"/>
            <a:ext cx="210197" cy="32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B3614E-A898-41ED-A343-46E7984BFE08}"/>
              </a:ext>
            </a:extLst>
          </p:cNvPr>
          <p:cNvSpPr/>
          <p:nvPr/>
        </p:nvSpPr>
        <p:spPr>
          <a:xfrm>
            <a:off x="9476834" y="1122519"/>
            <a:ext cx="1094616" cy="326119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86AF6728-9E78-4EB3-817C-FA030352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834" y="1131689"/>
            <a:ext cx="1098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UART RX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9997CB5D-92C3-43A0-9C10-F1721C8A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53" y="837789"/>
            <a:ext cx="17547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Fault Reset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EDCC57-25F6-468E-A7F3-4D0A1B3E4953}"/>
              </a:ext>
            </a:extLst>
          </p:cNvPr>
          <p:cNvSpPr/>
          <p:nvPr/>
        </p:nvSpPr>
        <p:spPr>
          <a:xfrm>
            <a:off x="7966272" y="1122519"/>
            <a:ext cx="1297464" cy="76176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401D762F-1916-4FDC-A207-E39F93AD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651" y="1239342"/>
            <a:ext cx="1293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Modbus Interface 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3" name="TextBox 59">
            <a:extLst>
              <a:ext uri="{FF2B5EF4-FFF2-40B4-BE49-F238E27FC236}">
                <a16:creationId xmlns:a16="http://schemas.microsoft.com/office/drawing/2014/main" id="{25514BA3-FA35-40A8-B839-AC0441BF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005" y="832541"/>
            <a:ext cx="3151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PLC RS485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CAC68-410F-4DB4-996E-4F768F472362}"/>
              </a:ext>
            </a:extLst>
          </p:cNvPr>
          <p:cNvSpPr/>
          <p:nvPr/>
        </p:nvSpPr>
        <p:spPr>
          <a:xfrm>
            <a:off x="7653409" y="823323"/>
            <a:ext cx="3135044" cy="1571880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2B1434-0F7C-4C4B-B91E-EFD97CCDEC9E}"/>
              </a:ext>
            </a:extLst>
          </p:cNvPr>
          <p:cNvSpPr/>
          <p:nvPr/>
        </p:nvSpPr>
        <p:spPr>
          <a:xfrm>
            <a:off x="9476834" y="1558160"/>
            <a:ext cx="1094616" cy="326119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59">
            <a:extLst>
              <a:ext uri="{FF2B5EF4-FFF2-40B4-BE49-F238E27FC236}">
                <a16:creationId xmlns:a16="http://schemas.microsoft.com/office/drawing/2014/main" id="{AF8D9043-C5D6-402E-8F63-BC337BA0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834" y="1567330"/>
            <a:ext cx="1098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UART TX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AB6D9F-AC60-43E0-8AE3-B882B7226C04}"/>
              </a:ext>
            </a:extLst>
          </p:cNvPr>
          <p:cNvSpPr/>
          <p:nvPr/>
        </p:nvSpPr>
        <p:spPr>
          <a:xfrm>
            <a:off x="7966272" y="1974061"/>
            <a:ext cx="1293689" cy="326119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1D8B6EA4-04A7-409E-BEDE-EB067D05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901" y="1983231"/>
            <a:ext cx="1293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Modbus CRC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58BC9A-B073-4D4E-89D4-07EF4C125262}"/>
              </a:ext>
            </a:extLst>
          </p:cNvPr>
          <p:cNvSpPr/>
          <p:nvPr/>
        </p:nvSpPr>
        <p:spPr>
          <a:xfrm>
            <a:off x="2926069" y="2515696"/>
            <a:ext cx="1212568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CF8884E7-CD54-4EDB-A4F8-C88173C4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69" y="2523929"/>
            <a:ext cx="12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Machine Cycle Timing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6BF8AA74-322D-4313-84C7-E23A8622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6" y="5137521"/>
            <a:ext cx="1889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Sliding Pulse Charge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23694-D9B2-4A5E-B272-2F51FDB8ECF8}"/>
              </a:ext>
            </a:extLst>
          </p:cNvPr>
          <p:cNvSpPr/>
          <p:nvPr/>
        </p:nvSpPr>
        <p:spPr>
          <a:xfrm>
            <a:off x="3486156" y="5141510"/>
            <a:ext cx="1889630" cy="1589847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B402E4-5B7C-40C0-A67B-545172EC2A01}"/>
              </a:ext>
            </a:extLst>
          </p:cNvPr>
          <p:cNvSpPr/>
          <p:nvPr/>
        </p:nvSpPr>
        <p:spPr>
          <a:xfrm>
            <a:off x="3788920" y="5450046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7989524A-579C-4493-96B3-B146764E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919" y="5450046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Pulse Charge Integrator</a:t>
            </a: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977F60C4-41C8-48FA-A7DF-E44E9CB2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69" y="3175659"/>
            <a:ext cx="30420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ADC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694CE0-97C7-4C13-A5DD-8AE284620396}"/>
              </a:ext>
            </a:extLst>
          </p:cNvPr>
          <p:cNvSpPr/>
          <p:nvPr/>
        </p:nvSpPr>
        <p:spPr>
          <a:xfrm>
            <a:off x="2926070" y="3179648"/>
            <a:ext cx="3042038" cy="1618199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F5A9E3-1DDF-4D3F-8028-893906CF55B5}"/>
              </a:ext>
            </a:extLst>
          </p:cNvPr>
          <p:cNvSpPr/>
          <p:nvPr/>
        </p:nvSpPr>
        <p:spPr>
          <a:xfrm>
            <a:off x="4477860" y="3490477"/>
            <a:ext cx="1278188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70DA2FC0-689D-41CE-9B37-9373783A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227" y="3497912"/>
            <a:ext cx="129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ADC/Clock Initialization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4171996-307C-4630-85DA-340CCC0A556E}"/>
              </a:ext>
            </a:extLst>
          </p:cNvPr>
          <p:cNvSpPr/>
          <p:nvPr/>
        </p:nvSpPr>
        <p:spPr>
          <a:xfrm>
            <a:off x="3144977" y="3486449"/>
            <a:ext cx="1116014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59">
            <a:extLst>
              <a:ext uri="{FF2B5EF4-FFF2-40B4-BE49-F238E27FC236}">
                <a16:creationId xmlns:a16="http://schemas.microsoft.com/office/drawing/2014/main" id="{E6BFE1C5-CCE6-41A1-BD32-29A0A704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16" y="3494682"/>
            <a:ext cx="111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ADC/Clock SPI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960FA3-821D-4575-881F-36EF18052096}"/>
              </a:ext>
            </a:extLst>
          </p:cNvPr>
          <p:cNvSpPr/>
          <p:nvPr/>
        </p:nvSpPr>
        <p:spPr>
          <a:xfrm>
            <a:off x="3152088" y="4152320"/>
            <a:ext cx="1116014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59">
            <a:extLst>
              <a:ext uri="{FF2B5EF4-FFF2-40B4-BE49-F238E27FC236}">
                <a16:creationId xmlns:a16="http://schemas.microsoft.com/office/drawing/2014/main" id="{F716CC43-2044-4B14-A2DE-189E843F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818" y="4168786"/>
            <a:ext cx="111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ADC Interface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3" name="TextBox 59">
            <a:extLst>
              <a:ext uri="{FF2B5EF4-FFF2-40B4-BE49-F238E27FC236}">
                <a16:creationId xmlns:a16="http://schemas.microsoft.com/office/drawing/2014/main" id="{82AF5074-FC53-408B-B5DF-5110F268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747" y="2568928"/>
            <a:ext cx="3662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Test Pulse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9D995F-EB2D-4A1E-A480-92C073B7F1FB}"/>
              </a:ext>
            </a:extLst>
          </p:cNvPr>
          <p:cNvGrpSpPr/>
          <p:nvPr/>
        </p:nvGrpSpPr>
        <p:grpSpPr>
          <a:xfrm>
            <a:off x="7360000" y="2922534"/>
            <a:ext cx="606914" cy="392997"/>
            <a:chOff x="2900018" y="5050664"/>
            <a:chExt cx="640080" cy="365760"/>
          </a:xfrm>
        </p:grpSpPr>
        <p:sp>
          <p:nvSpPr>
            <p:cNvPr id="35" name="Rounded Rectangle 56">
              <a:extLst>
                <a:ext uri="{FF2B5EF4-FFF2-40B4-BE49-F238E27FC236}">
                  <a16:creationId xmlns:a16="http://schemas.microsoft.com/office/drawing/2014/main" id="{8AE6AB1B-F1D9-431C-A579-D426D6EC33D8}"/>
                </a:ext>
              </a:extLst>
            </p:cNvPr>
            <p:cNvSpPr/>
            <p:nvPr/>
          </p:nvSpPr>
          <p:spPr>
            <a:xfrm>
              <a:off x="2900018" y="5050664"/>
              <a:ext cx="640080" cy="365760"/>
            </a:xfrm>
            <a:prstGeom prst="roundRect">
              <a:avLst/>
            </a:prstGeom>
            <a:solidFill>
              <a:srgbClr val="BBE0E3">
                <a:alpha val="5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3B7A40-F449-4FD3-ABFE-8426571DE3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4624" y="5120516"/>
              <a:ext cx="830" cy="251433"/>
            </a:xfrm>
            <a:prstGeom prst="line">
              <a:avLst/>
            </a:prstGeom>
            <a:ln w="15875">
              <a:solidFill>
                <a:srgbClr val="89A4A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84831B4-F2E4-4625-9E29-56AAA9612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1763" y="5349089"/>
              <a:ext cx="477714" cy="0"/>
            </a:xfrm>
            <a:prstGeom prst="line">
              <a:avLst/>
            </a:prstGeom>
            <a:ln w="15875">
              <a:solidFill>
                <a:srgbClr val="89A4A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A24FC6-DA69-498A-9108-1498A7DD9FB2}"/>
                </a:ext>
              </a:extLst>
            </p:cNvPr>
            <p:cNvSpPr>
              <a:spLocks/>
            </p:cNvSpPr>
            <p:nvPr/>
          </p:nvSpPr>
          <p:spPr>
            <a:xfrm>
              <a:off x="3014250" y="5169482"/>
              <a:ext cx="195210" cy="168726"/>
            </a:xfrm>
            <a:custGeom>
              <a:avLst/>
              <a:gdLst>
                <a:gd name="connsiteX0" fmla="*/ 0 w 198120"/>
                <a:gd name="connsiteY0" fmla="*/ 203 h 323168"/>
                <a:gd name="connsiteX1" fmla="*/ 51435 w 198120"/>
                <a:gd name="connsiteY1" fmla="*/ 45923 h 323168"/>
                <a:gd name="connsiteX2" fmla="*/ 89535 w 198120"/>
                <a:gd name="connsiteY2" fmla="*/ 284048 h 323168"/>
                <a:gd name="connsiteX3" fmla="*/ 198120 w 198120"/>
                <a:gd name="connsiteY3" fmla="*/ 320243 h 32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323168">
                  <a:moveTo>
                    <a:pt x="0" y="203"/>
                  </a:moveTo>
                  <a:cubicBezTo>
                    <a:pt x="18256" y="-591"/>
                    <a:pt x="36513" y="-1384"/>
                    <a:pt x="51435" y="45923"/>
                  </a:cubicBezTo>
                  <a:cubicBezTo>
                    <a:pt x="66357" y="93230"/>
                    <a:pt x="65088" y="238328"/>
                    <a:pt x="89535" y="284048"/>
                  </a:cubicBezTo>
                  <a:cubicBezTo>
                    <a:pt x="113982" y="329768"/>
                    <a:pt x="156051" y="325005"/>
                    <a:pt x="198120" y="320243"/>
                  </a:cubicBez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3625CE-86DD-428A-BFD6-323E968C0E51}"/>
                </a:ext>
              </a:extLst>
            </p:cNvPr>
            <p:cNvCxnSpPr>
              <a:cxnSpLocks/>
            </p:cNvCxnSpPr>
            <p:nvPr/>
          </p:nvCxnSpPr>
          <p:spPr>
            <a:xfrm>
              <a:off x="3185832" y="5338208"/>
              <a:ext cx="1977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5EFC4B-0E0D-47A9-B841-DE49F6EB58C6}"/>
              </a:ext>
            </a:extLst>
          </p:cNvPr>
          <p:cNvSpPr/>
          <p:nvPr/>
        </p:nvSpPr>
        <p:spPr>
          <a:xfrm>
            <a:off x="8197668" y="2873200"/>
            <a:ext cx="1321892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59">
            <a:extLst>
              <a:ext uri="{FF2B5EF4-FFF2-40B4-BE49-F238E27FC236}">
                <a16:creationId xmlns:a16="http://schemas.microsoft.com/office/drawing/2014/main" id="{C7BD0DD0-AD2A-430A-9D14-1C30DDD8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263" y="2873200"/>
            <a:ext cx="131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Test Pulse Gen Window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D869332-4D54-485A-9AD0-51C54EA5D30B}"/>
              </a:ext>
            </a:extLst>
          </p:cNvPr>
          <p:cNvSpPr/>
          <p:nvPr/>
        </p:nvSpPr>
        <p:spPr>
          <a:xfrm>
            <a:off x="8197668" y="3529770"/>
            <a:ext cx="1321892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40DA8A4E-2E81-4C18-B963-B912784E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628" y="3524210"/>
            <a:ext cx="1321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Test Pulse Meas Window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364D11-3CF7-465E-B985-31E79790C423}"/>
              </a:ext>
            </a:extLst>
          </p:cNvPr>
          <p:cNvGrpSpPr/>
          <p:nvPr/>
        </p:nvGrpSpPr>
        <p:grpSpPr>
          <a:xfrm>
            <a:off x="7360000" y="3583079"/>
            <a:ext cx="606914" cy="389112"/>
            <a:chOff x="2900018" y="5050664"/>
            <a:chExt cx="640080" cy="365760"/>
          </a:xfrm>
        </p:grpSpPr>
        <p:sp>
          <p:nvSpPr>
            <p:cNvPr id="45" name="Rounded Rectangle 56">
              <a:extLst>
                <a:ext uri="{FF2B5EF4-FFF2-40B4-BE49-F238E27FC236}">
                  <a16:creationId xmlns:a16="http://schemas.microsoft.com/office/drawing/2014/main" id="{1359EEB3-D6B2-47A8-8AB4-E64C86A8D693}"/>
                </a:ext>
              </a:extLst>
            </p:cNvPr>
            <p:cNvSpPr/>
            <p:nvPr/>
          </p:nvSpPr>
          <p:spPr>
            <a:xfrm>
              <a:off x="2900018" y="5050664"/>
              <a:ext cx="640080" cy="365760"/>
            </a:xfrm>
            <a:prstGeom prst="roundRect">
              <a:avLst/>
            </a:prstGeom>
            <a:solidFill>
              <a:srgbClr val="BBE0E3">
                <a:alpha val="5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FFFFFF"/>
                </a:solidFill>
                <a:latin typeface="Arial"/>
                <a:ea typeface="+mn-ea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FA665F9-7C0C-4043-9306-45C22E1FD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4624" y="5120516"/>
              <a:ext cx="830" cy="251433"/>
            </a:xfrm>
            <a:prstGeom prst="line">
              <a:avLst/>
            </a:prstGeom>
            <a:ln w="15875">
              <a:solidFill>
                <a:srgbClr val="89A4A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C59519-5494-4577-8102-F32435C50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1763" y="5349089"/>
              <a:ext cx="477714" cy="0"/>
            </a:xfrm>
            <a:prstGeom prst="line">
              <a:avLst/>
            </a:prstGeom>
            <a:ln w="15875">
              <a:solidFill>
                <a:srgbClr val="89A4A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020CC8-AAA5-469D-B41E-32DBE3DF44CC}"/>
                </a:ext>
              </a:extLst>
            </p:cNvPr>
            <p:cNvSpPr>
              <a:spLocks/>
            </p:cNvSpPr>
            <p:nvPr/>
          </p:nvSpPr>
          <p:spPr>
            <a:xfrm>
              <a:off x="3014250" y="5169482"/>
              <a:ext cx="195210" cy="168726"/>
            </a:xfrm>
            <a:custGeom>
              <a:avLst/>
              <a:gdLst>
                <a:gd name="connsiteX0" fmla="*/ 0 w 198120"/>
                <a:gd name="connsiteY0" fmla="*/ 203 h 323168"/>
                <a:gd name="connsiteX1" fmla="*/ 51435 w 198120"/>
                <a:gd name="connsiteY1" fmla="*/ 45923 h 323168"/>
                <a:gd name="connsiteX2" fmla="*/ 89535 w 198120"/>
                <a:gd name="connsiteY2" fmla="*/ 284048 h 323168"/>
                <a:gd name="connsiteX3" fmla="*/ 198120 w 198120"/>
                <a:gd name="connsiteY3" fmla="*/ 320243 h 32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323168">
                  <a:moveTo>
                    <a:pt x="0" y="203"/>
                  </a:moveTo>
                  <a:cubicBezTo>
                    <a:pt x="18256" y="-591"/>
                    <a:pt x="36513" y="-1384"/>
                    <a:pt x="51435" y="45923"/>
                  </a:cubicBezTo>
                  <a:cubicBezTo>
                    <a:pt x="66357" y="93230"/>
                    <a:pt x="65088" y="238328"/>
                    <a:pt x="89535" y="284048"/>
                  </a:cubicBezTo>
                  <a:cubicBezTo>
                    <a:pt x="113982" y="329768"/>
                    <a:pt x="156051" y="325005"/>
                    <a:pt x="198120" y="320243"/>
                  </a:cubicBez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7DBE72-BA6A-4BE3-B87C-C3DE63FBBECD}"/>
                </a:ext>
              </a:extLst>
            </p:cNvPr>
            <p:cNvCxnSpPr>
              <a:cxnSpLocks/>
            </p:cNvCxnSpPr>
            <p:nvPr/>
          </p:nvCxnSpPr>
          <p:spPr>
            <a:xfrm>
              <a:off x="3185832" y="5338208"/>
              <a:ext cx="1977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3A82AEF-2981-418B-B44D-B949A4D76E54}"/>
              </a:ext>
            </a:extLst>
          </p:cNvPr>
          <p:cNvSpPr/>
          <p:nvPr/>
        </p:nvSpPr>
        <p:spPr>
          <a:xfrm>
            <a:off x="7125746" y="2580031"/>
            <a:ext cx="3662706" cy="2262117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51973D2-AA7B-4DB8-BF95-BC97C0AAD120}"/>
              </a:ext>
            </a:extLst>
          </p:cNvPr>
          <p:cNvSpPr/>
          <p:nvPr/>
        </p:nvSpPr>
        <p:spPr>
          <a:xfrm>
            <a:off x="2933668" y="831259"/>
            <a:ext cx="1043229" cy="157188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9">
            <a:extLst>
              <a:ext uri="{FF2B5EF4-FFF2-40B4-BE49-F238E27FC236}">
                <a16:creationId xmlns:a16="http://schemas.microsoft.com/office/drawing/2014/main" id="{93C523F8-5350-4C9E-BD5C-2D85580F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668" y="1344939"/>
            <a:ext cx="1043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I/O Interface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8306141-4129-405E-B0C3-1033BE881314}"/>
              </a:ext>
            </a:extLst>
          </p:cNvPr>
          <p:cNvSpPr/>
          <p:nvPr/>
        </p:nvSpPr>
        <p:spPr>
          <a:xfrm>
            <a:off x="3788920" y="6114788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9">
            <a:extLst>
              <a:ext uri="{FF2B5EF4-FFF2-40B4-BE49-F238E27FC236}">
                <a16:creationId xmlns:a16="http://schemas.microsoft.com/office/drawing/2014/main" id="{11D0BA89-A40E-4CE1-81F5-ED4D1C14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919" y="6114788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Baseline Integrator</a:t>
            </a: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id="{072FD43F-659A-4A4C-A9C4-98660BE8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079" y="5137521"/>
            <a:ext cx="1889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Pulse Charge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D74F79-F75C-4090-B2FD-DF5E4F9E69AB}"/>
              </a:ext>
            </a:extLst>
          </p:cNvPr>
          <p:cNvSpPr/>
          <p:nvPr/>
        </p:nvSpPr>
        <p:spPr>
          <a:xfrm>
            <a:off x="5859079" y="5141510"/>
            <a:ext cx="1889631" cy="1587603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613ED97-7B89-4778-BC0B-68496B2A8098}"/>
              </a:ext>
            </a:extLst>
          </p:cNvPr>
          <p:cNvSpPr/>
          <p:nvPr/>
        </p:nvSpPr>
        <p:spPr>
          <a:xfrm>
            <a:off x="6147106" y="5450046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9">
            <a:extLst>
              <a:ext uri="{FF2B5EF4-FFF2-40B4-BE49-F238E27FC236}">
                <a16:creationId xmlns:a16="http://schemas.microsoft.com/office/drawing/2014/main" id="{C46056B5-CD4E-4EB2-AC17-506C3B31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105" y="5450046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Peak Pulse Charge 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CB9CDC5-1D28-478A-B9B0-3C4D1A9B4DF9}"/>
              </a:ext>
            </a:extLst>
          </p:cNvPr>
          <p:cNvSpPr/>
          <p:nvPr/>
        </p:nvSpPr>
        <p:spPr>
          <a:xfrm>
            <a:off x="6147106" y="6114788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DB11FE-7CA8-4CCB-88CE-704DB0A33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105" y="6114788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Peak Pulse Charge B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18ECE9-3C37-4537-8D5A-AED7058AA2F4}"/>
              </a:ext>
            </a:extLst>
          </p:cNvPr>
          <p:cNvCxnSpPr>
            <a:cxnSpLocks/>
          </p:cNvCxnSpPr>
          <p:nvPr/>
        </p:nvCxnSpPr>
        <p:spPr>
          <a:xfrm flipH="1">
            <a:off x="5386637" y="6036427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73F8F77-0879-4DDE-B747-E16B05B181E5}"/>
              </a:ext>
            </a:extLst>
          </p:cNvPr>
          <p:cNvSpPr/>
          <p:nvPr/>
        </p:nvSpPr>
        <p:spPr>
          <a:xfrm>
            <a:off x="5989678" y="1118849"/>
            <a:ext cx="1297464" cy="76176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59">
            <a:extLst>
              <a:ext uri="{FF2B5EF4-FFF2-40B4-BE49-F238E27FC236}">
                <a16:creationId xmlns:a16="http://schemas.microsoft.com/office/drawing/2014/main" id="{2EA5707C-3355-40D6-AEBE-CB0FE193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057" y="1235672"/>
            <a:ext cx="1293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Modbus Registers 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A20BD63-F8DF-417A-B011-B6D4E02C174F}"/>
              </a:ext>
            </a:extLst>
          </p:cNvPr>
          <p:cNvSpPr/>
          <p:nvPr/>
        </p:nvSpPr>
        <p:spPr>
          <a:xfrm>
            <a:off x="8197668" y="4208483"/>
            <a:ext cx="1321892" cy="539686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59">
            <a:extLst>
              <a:ext uri="{FF2B5EF4-FFF2-40B4-BE49-F238E27FC236}">
                <a16:creationId xmlns:a16="http://schemas.microsoft.com/office/drawing/2014/main" id="{7C94E615-B2C3-473D-B3D0-FAE6E1B5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628" y="4202923"/>
            <a:ext cx="1321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Test Pulse Generate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5257BE1-CBA3-424E-BDEE-0E3688B5DDCE}"/>
              </a:ext>
            </a:extLst>
          </p:cNvPr>
          <p:cNvSpPr/>
          <p:nvPr/>
        </p:nvSpPr>
        <p:spPr>
          <a:xfrm>
            <a:off x="8516959" y="5454277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59">
            <a:extLst>
              <a:ext uri="{FF2B5EF4-FFF2-40B4-BE49-F238E27FC236}">
                <a16:creationId xmlns:a16="http://schemas.microsoft.com/office/drawing/2014/main" id="{A1C3A091-D0C6-47FC-B5FA-1B485049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58" y="5454277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Beam Charge Integrator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2FFFA69-4F9C-4B84-B893-B12C33804531}"/>
              </a:ext>
            </a:extLst>
          </p:cNvPr>
          <p:cNvSpPr/>
          <p:nvPr/>
        </p:nvSpPr>
        <p:spPr>
          <a:xfrm>
            <a:off x="8516959" y="6123573"/>
            <a:ext cx="1312089" cy="52322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F8DFD0C0-0047-42AA-8778-836A5384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58" y="6123573"/>
            <a:ext cx="1312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Beam Charge Comparator</a:t>
            </a:r>
          </a:p>
        </p:txBody>
      </p:sp>
      <p:sp>
        <p:nvSpPr>
          <p:cNvPr id="70" name="TextBox 59">
            <a:extLst>
              <a:ext uri="{FF2B5EF4-FFF2-40B4-BE49-F238E27FC236}">
                <a16:creationId xmlns:a16="http://schemas.microsoft.com/office/drawing/2014/main" id="{30E0AB8A-7F3F-409D-911F-870A385B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58" y="6145384"/>
            <a:ext cx="899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Major Fault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D8327C-0536-4081-AEF1-E2AA48084D8E}"/>
              </a:ext>
            </a:extLst>
          </p:cNvPr>
          <p:cNvCxnSpPr>
            <a:cxnSpLocks/>
          </p:cNvCxnSpPr>
          <p:nvPr/>
        </p:nvCxnSpPr>
        <p:spPr>
          <a:xfrm flipH="1">
            <a:off x="2485317" y="991678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159A23-E302-472F-BCC9-8A30CCC717D2}"/>
              </a:ext>
            </a:extLst>
          </p:cNvPr>
          <p:cNvCxnSpPr>
            <a:cxnSpLocks/>
          </p:cNvCxnSpPr>
          <p:nvPr/>
        </p:nvCxnSpPr>
        <p:spPr>
          <a:xfrm flipH="1">
            <a:off x="2485317" y="1194105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9">
            <a:extLst>
              <a:ext uri="{FF2B5EF4-FFF2-40B4-BE49-F238E27FC236}">
                <a16:creationId xmlns:a16="http://schemas.microsoft.com/office/drawing/2014/main" id="{4791DF5E-5E25-4BF0-A587-F8261E02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75" y="1048860"/>
            <a:ext cx="1730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Major Fault</a:t>
            </a:r>
          </a:p>
        </p:txBody>
      </p:sp>
      <p:sp>
        <p:nvSpPr>
          <p:cNvPr id="74" name="TextBox 59">
            <a:extLst>
              <a:ext uri="{FF2B5EF4-FFF2-40B4-BE49-F238E27FC236}">
                <a16:creationId xmlns:a16="http://schemas.microsoft.com/office/drawing/2014/main" id="{10D9413D-BFB0-47A7-AFE0-8AAC1207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64745"/>
            <a:ext cx="1943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Minor Fault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DE67CC-CA6F-4849-9014-BBB34FE4C0CD}"/>
              </a:ext>
            </a:extLst>
          </p:cNvPr>
          <p:cNvCxnSpPr>
            <a:cxnSpLocks/>
          </p:cNvCxnSpPr>
          <p:nvPr/>
        </p:nvCxnSpPr>
        <p:spPr>
          <a:xfrm flipH="1">
            <a:off x="2483086" y="1412697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377482-3D16-44A1-BF4F-8A3935C892F8}"/>
              </a:ext>
            </a:extLst>
          </p:cNvPr>
          <p:cNvCxnSpPr>
            <a:cxnSpLocks/>
          </p:cNvCxnSpPr>
          <p:nvPr/>
        </p:nvCxnSpPr>
        <p:spPr>
          <a:xfrm flipH="1">
            <a:off x="2480651" y="1614563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9">
            <a:extLst>
              <a:ext uri="{FF2B5EF4-FFF2-40B4-BE49-F238E27FC236}">
                <a16:creationId xmlns:a16="http://schemas.microsoft.com/office/drawing/2014/main" id="{C12A48B0-AE2E-494D-8804-F6F72208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04" y="1462688"/>
            <a:ext cx="1947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Watchdog Req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A8B05-7BA1-4140-B8E6-C296AF594F52}"/>
              </a:ext>
            </a:extLst>
          </p:cNvPr>
          <p:cNvCxnSpPr>
            <a:cxnSpLocks/>
          </p:cNvCxnSpPr>
          <p:nvPr/>
        </p:nvCxnSpPr>
        <p:spPr>
          <a:xfrm flipH="1">
            <a:off x="2483086" y="1829326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8C08B3C-786F-4EB9-B755-15223A6E940B}"/>
              </a:ext>
            </a:extLst>
          </p:cNvPr>
          <p:cNvCxnSpPr>
            <a:cxnSpLocks/>
          </p:cNvCxnSpPr>
          <p:nvPr/>
        </p:nvCxnSpPr>
        <p:spPr>
          <a:xfrm flipH="1">
            <a:off x="2483086" y="2034663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49181DC-9926-403E-B0F5-E5D768604C19}"/>
              </a:ext>
            </a:extLst>
          </p:cNvPr>
          <p:cNvCxnSpPr>
            <a:cxnSpLocks/>
          </p:cNvCxnSpPr>
          <p:nvPr/>
        </p:nvCxnSpPr>
        <p:spPr>
          <a:xfrm flipH="1">
            <a:off x="2476466" y="2240640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59">
            <a:extLst>
              <a:ext uri="{FF2B5EF4-FFF2-40B4-BE49-F238E27FC236}">
                <a16:creationId xmlns:a16="http://schemas.microsoft.com/office/drawing/2014/main" id="{9E916FE9-9AA8-41A9-87E8-B3D85D02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74" y="1674937"/>
            <a:ext cx="1954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Watchdog Reset</a:t>
            </a:r>
          </a:p>
        </p:txBody>
      </p:sp>
      <p:sp>
        <p:nvSpPr>
          <p:cNvPr id="82" name="TextBox 59">
            <a:extLst>
              <a:ext uri="{FF2B5EF4-FFF2-40B4-BE49-F238E27FC236}">
                <a16:creationId xmlns:a16="http://schemas.microsoft.com/office/drawing/2014/main" id="{8BB0DC03-73FB-4078-9C40-A4DF7E52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92" y="2087312"/>
            <a:ext cx="1844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Test Pulse Ok</a:t>
            </a:r>
          </a:p>
        </p:txBody>
      </p:sp>
      <p:sp>
        <p:nvSpPr>
          <p:cNvPr id="83" name="TextBox 59">
            <a:extLst>
              <a:ext uri="{FF2B5EF4-FFF2-40B4-BE49-F238E27FC236}">
                <a16:creationId xmlns:a16="http://schemas.microsoft.com/office/drawing/2014/main" id="{03A56332-9A6C-4CFD-8C30-5EB82384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30" y="4154630"/>
            <a:ext cx="1645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AFE Cal Coil</a:t>
            </a:r>
          </a:p>
        </p:txBody>
      </p:sp>
      <p:sp>
        <p:nvSpPr>
          <p:cNvPr id="84" name="TextBox 59">
            <a:extLst>
              <a:ext uri="{FF2B5EF4-FFF2-40B4-BE49-F238E27FC236}">
                <a16:creationId xmlns:a16="http://schemas.microsoft.com/office/drawing/2014/main" id="{18C3C6B7-98CB-4E86-B3F3-63E09141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74" y="4413678"/>
            <a:ext cx="1645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AFE Main Coil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76DA3C-7845-4528-BA15-84C7B3375393}"/>
              </a:ext>
            </a:extLst>
          </p:cNvPr>
          <p:cNvCxnSpPr>
            <a:cxnSpLocks/>
          </p:cNvCxnSpPr>
          <p:nvPr/>
        </p:nvCxnSpPr>
        <p:spPr>
          <a:xfrm flipH="1">
            <a:off x="4273269" y="4294427"/>
            <a:ext cx="201836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4B7C9B-8CD8-4F06-A3E2-01A1887CDE17}"/>
              </a:ext>
            </a:extLst>
          </p:cNvPr>
          <p:cNvCxnSpPr>
            <a:cxnSpLocks/>
          </p:cNvCxnSpPr>
          <p:nvPr/>
        </p:nvCxnSpPr>
        <p:spPr>
          <a:xfrm flipH="1">
            <a:off x="4260992" y="4544748"/>
            <a:ext cx="2327821" cy="882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75D351F-EF6D-41B0-9D92-58F33946239B}"/>
              </a:ext>
            </a:extLst>
          </p:cNvPr>
          <p:cNvCxnSpPr>
            <a:cxnSpLocks/>
            <a:stCxn id="41" idx="1"/>
            <a:endCxn id="35" idx="3"/>
          </p:cNvCxnSpPr>
          <p:nvPr/>
        </p:nvCxnSpPr>
        <p:spPr>
          <a:xfrm flipH="1" flipV="1">
            <a:off x="7966914" y="3119033"/>
            <a:ext cx="23334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C006F7B-127B-4628-8706-12E38E0CCB08}"/>
              </a:ext>
            </a:extLst>
          </p:cNvPr>
          <p:cNvCxnSpPr>
            <a:cxnSpLocks/>
          </p:cNvCxnSpPr>
          <p:nvPr/>
        </p:nvCxnSpPr>
        <p:spPr>
          <a:xfrm flipH="1" flipV="1">
            <a:off x="7964279" y="3799232"/>
            <a:ext cx="23334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E86057-D7A6-4192-818E-AFE3F7F91136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6597154" y="3777635"/>
            <a:ext cx="762846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5C4F93-991E-45CC-B144-A5F461C3597D}"/>
              </a:ext>
            </a:extLst>
          </p:cNvPr>
          <p:cNvCxnSpPr>
            <a:cxnSpLocks/>
          </p:cNvCxnSpPr>
          <p:nvPr/>
        </p:nvCxnSpPr>
        <p:spPr>
          <a:xfrm flipV="1">
            <a:off x="6291634" y="3114335"/>
            <a:ext cx="0" cy="118009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593F66-15AC-4CE4-9B03-0CD3C1887F20}"/>
              </a:ext>
            </a:extLst>
          </p:cNvPr>
          <p:cNvCxnSpPr>
            <a:cxnSpLocks/>
          </p:cNvCxnSpPr>
          <p:nvPr/>
        </p:nvCxnSpPr>
        <p:spPr>
          <a:xfrm flipV="1">
            <a:off x="6588813" y="3781625"/>
            <a:ext cx="0" cy="771839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0EC12D0-7F2F-4483-AE4C-4E39F537B623}"/>
              </a:ext>
            </a:extLst>
          </p:cNvPr>
          <p:cNvCxnSpPr>
            <a:cxnSpLocks/>
            <a:stCxn id="63" idx="3"/>
            <a:endCxn id="12" idx="1"/>
          </p:cNvCxnSpPr>
          <p:nvPr/>
        </p:nvCxnSpPr>
        <p:spPr>
          <a:xfrm>
            <a:off x="7294972" y="1497282"/>
            <a:ext cx="682679" cy="367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BDCA0F-E42C-4D29-AD9B-3476D483A316}"/>
              </a:ext>
            </a:extLst>
          </p:cNvPr>
          <p:cNvCxnSpPr>
            <a:cxnSpLocks/>
            <a:stCxn id="94" idx="1"/>
          </p:cNvCxnSpPr>
          <p:nvPr/>
        </p:nvCxnSpPr>
        <p:spPr>
          <a:xfrm flipH="1" flipV="1">
            <a:off x="10802351" y="1500851"/>
            <a:ext cx="415640" cy="800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59">
            <a:extLst>
              <a:ext uri="{FF2B5EF4-FFF2-40B4-BE49-F238E27FC236}">
                <a16:creationId xmlns:a16="http://schemas.microsoft.com/office/drawing/2014/main" id="{1DE07E77-6B4B-41F7-8327-616B39D7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7991" y="1247245"/>
            <a:ext cx="9324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RS485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1F57AB-6339-4579-B387-21721E7E26DD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9519560" y="3136208"/>
            <a:ext cx="250270" cy="683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A3FAABE-3620-4629-AE44-E2FF323ED797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9519559" y="3785820"/>
            <a:ext cx="244024" cy="219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59">
            <a:extLst>
              <a:ext uri="{FF2B5EF4-FFF2-40B4-BE49-F238E27FC236}">
                <a16:creationId xmlns:a16="http://schemas.microsoft.com/office/drawing/2014/main" id="{6172635E-7E54-418B-A2E1-E31CC9E8D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210" y="2874598"/>
            <a:ext cx="960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Test Gen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Fault</a:t>
            </a:r>
          </a:p>
        </p:txBody>
      </p:sp>
      <p:sp>
        <p:nvSpPr>
          <p:cNvPr id="98" name="TextBox 59">
            <a:extLst>
              <a:ext uri="{FF2B5EF4-FFF2-40B4-BE49-F238E27FC236}">
                <a16:creationId xmlns:a16="http://schemas.microsoft.com/office/drawing/2014/main" id="{081A59E5-F8BC-461F-BBB3-BDB327BA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210" y="3548559"/>
            <a:ext cx="1458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Test Meas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Fault</a:t>
            </a:r>
          </a:p>
        </p:txBody>
      </p:sp>
      <p:sp>
        <p:nvSpPr>
          <p:cNvPr id="99" name="TextBox 59">
            <a:extLst>
              <a:ext uri="{FF2B5EF4-FFF2-40B4-BE49-F238E27FC236}">
                <a16:creationId xmlns:a16="http://schemas.microsoft.com/office/drawing/2014/main" id="{C5AF7251-F87A-40A8-A986-3024632B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07" y="2605426"/>
            <a:ext cx="14585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PSI Cycle Start</a:t>
            </a:r>
          </a:p>
        </p:txBody>
      </p:sp>
      <p:sp>
        <p:nvSpPr>
          <p:cNvPr id="100" name="TextBox 59">
            <a:extLst>
              <a:ext uri="{FF2B5EF4-FFF2-40B4-BE49-F238E27FC236}">
                <a16:creationId xmlns:a16="http://schemas.microsoft.com/office/drawing/2014/main" id="{5F4C0FF0-D909-40F4-9099-76B205D97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392" y="5137521"/>
            <a:ext cx="2552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Beam Charge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CB5B1B-A6F8-49C6-A9F0-7601E7EB502E}"/>
              </a:ext>
            </a:extLst>
          </p:cNvPr>
          <p:cNvSpPr/>
          <p:nvPr/>
        </p:nvSpPr>
        <p:spPr>
          <a:xfrm>
            <a:off x="8236392" y="5141510"/>
            <a:ext cx="2552060" cy="1589847"/>
          </a:xfrm>
          <a:prstGeom prst="rect">
            <a:avLst/>
          </a:prstGeom>
          <a:noFill/>
          <a:ln w="38100">
            <a:solidFill>
              <a:srgbClr val="89A4A7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49A3217-781C-44CF-BD6B-541C963283DE}"/>
              </a:ext>
            </a:extLst>
          </p:cNvPr>
          <p:cNvCxnSpPr>
            <a:cxnSpLocks/>
          </p:cNvCxnSpPr>
          <p:nvPr/>
        </p:nvCxnSpPr>
        <p:spPr>
          <a:xfrm flipH="1">
            <a:off x="7763950" y="6036427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F95D553-210F-43F3-96F8-A30083FC1901}"/>
              </a:ext>
            </a:extLst>
          </p:cNvPr>
          <p:cNvCxnSpPr>
            <a:cxnSpLocks/>
          </p:cNvCxnSpPr>
          <p:nvPr/>
        </p:nvCxnSpPr>
        <p:spPr>
          <a:xfrm flipH="1">
            <a:off x="9815247" y="6406994"/>
            <a:ext cx="31077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246DBF-93E3-46C6-88A4-753F451BC6FE}"/>
              </a:ext>
            </a:extLst>
          </p:cNvPr>
          <p:cNvCxnSpPr>
            <a:cxnSpLocks/>
          </p:cNvCxnSpPr>
          <p:nvPr/>
        </p:nvCxnSpPr>
        <p:spPr>
          <a:xfrm flipH="1">
            <a:off x="2466480" y="2761657"/>
            <a:ext cx="457200" cy="11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0A1A563-9553-4057-A811-256B02D60452}"/>
              </a:ext>
            </a:extLst>
          </p:cNvPr>
          <p:cNvCxnSpPr>
            <a:cxnSpLocks/>
            <a:stCxn id="106" idx="1"/>
            <a:endCxn id="65" idx="3"/>
          </p:cNvCxnSpPr>
          <p:nvPr/>
        </p:nvCxnSpPr>
        <p:spPr>
          <a:xfrm flipH="1" flipV="1">
            <a:off x="9519559" y="4464533"/>
            <a:ext cx="1698432" cy="940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59">
            <a:extLst>
              <a:ext uri="{FF2B5EF4-FFF2-40B4-BE49-F238E27FC236}">
                <a16:creationId xmlns:a16="http://schemas.microsoft.com/office/drawing/2014/main" id="{3D7B4E8B-424A-4C6B-9FA4-989C5760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7991" y="4104606"/>
            <a:ext cx="11530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AFE/PSI Test Pulse Trigger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74463A-1701-42B4-8928-48B55AEBD113}"/>
              </a:ext>
            </a:extLst>
          </p:cNvPr>
          <p:cNvCxnSpPr>
            <a:cxnSpLocks/>
          </p:cNvCxnSpPr>
          <p:nvPr/>
        </p:nvCxnSpPr>
        <p:spPr>
          <a:xfrm flipV="1">
            <a:off x="4430971" y="4549369"/>
            <a:ext cx="0" cy="5669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59">
            <a:extLst>
              <a:ext uri="{FF2B5EF4-FFF2-40B4-BE49-F238E27FC236}">
                <a16:creationId xmlns:a16="http://schemas.microsoft.com/office/drawing/2014/main" id="{21149DEF-5B33-4169-AE30-745DFC12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04" y="1874733"/>
            <a:ext cx="1954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  <a:ea typeface="+mn-ea"/>
              </a:rPr>
              <a:t>PLC Test Pulse Req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C692AFC0-D3A4-468E-AF0B-E7F89487D953}"/>
              </a:ext>
            </a:extLst>
          </p:cNvPr>
          <p:cNvSpPr/>
          <p:nvPr/>
        </p:nvSpPr>
        <p:spPr>
          <a:xfrm>
            <a:off x="4633130" y="1631107"/>
            <a:ext cx="704420" cy="761760"/>
          </a:xfrm>
          <a:prstGeom prst="roundRect">
            <a:avLst/>
          </a:prstGeom>
          <a:solidFill>
            <a:srgbClr val="DDEFF1"/>
          </a:solidFill>
          <a:ln w="25400"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59">
            <a:extLst>
              <a:ext uri="{FF2B5EF4-FFF2-40B4-BE49-F238E27FC236}">
                <a16:creationId xmlns:a16="http://schemas.microsoft.com/office/drawing/2014/main" id="{4FAF6CD9-933B-4BAB-ADE5-BE6889EE5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29" y="1635896"/>
            <a:ext cx="704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charset="0"/>
              </a:rPr>
              <a:t>Single Event Upset</a:t>
            </a:r>
            <a:endParaRPr lang="en-US" sz="1400" kern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2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20210814_BL13B IRR</Template>
  <TotalTime>137</TotalTime>
  <Words>1583</Words>
  <Application>Microsoft Office PowerPoint</Application>
  <PresentationFormat>Widescreen</PresentationFormat>
  <Paragraphs>352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Symbol</vt:lpstr>
      <vt:lpstr>Wingdings</vt:lpstr>
      <vt:lpstr>ORNL</vt:lpstr>
      <vt:lpstr>Credited Controls and Instrumentation SNS Beam Power Limit System</vt:lpstr>
      <vt:lpstr>Beam Power Limit System</vt:lpstr>
      <vt:lpstr>Using instrumentation to limit beam power to 2MW</vt:lpstr>
      <vt:lpstr>BPLS Calculates Power Based on Beam Energy and Current </vt:lpstr>
      <vt:lpstr>BPLS Design</vt:lpstr>
      <vt:lpstr>BPLS Functional View</vt:lpstr>
      <vt:lpstr>Calculating Beam Power</vt:lpstr>
      <vt:lpstr>DPU Interfaces</vt:lpstr>
      <vt:lpstr>DPU Firmware Block Diagram</vt:lpstr>
      <vt:lpstr>Calculating Charge Without Cycle Start</vt:lpstr>
      <vt:lpstr>DO-254, Design Assurance Guidance for Airborne Electronic Hardware Standard </vt:lpstr>
      <vt:lpstr>DO-254 Design Assurance Levels (DALs)</vt:lpstr>
      <vt:lpstr>IEC 61511 and ANSI/ISA S84.01</vt:lpstr>
      <vt:lpstr>Safety reliability requires diagnostics and self-test</vt:lpstr>
      <vt:lpstr>Federal and DOE Requirements</vt:lpstr>
      <vt:lpstr>IEC 62443 Standard</vt:lpstr>
      <vt:lpstr>Firmware Verification Methodology &amp; Tools</vt:lpstr>
      <vt:lpstr>Firmware Simulation Methodology &amp; Tools</vt:lpstr>
      <vt:lpstr>ReqTracer Tool to Manage Requirements</vt:lpstr>
      <vt:lpstr>ReqTracer tool will ensure requirements are covered &amp; tested in the BPLS project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Bong, Patrick</dc:creator>
  <cp:lastModifiedBy>Bong, Patrick</cp:lastModifiedBy>
  <cp:revision>16</cp:revision>
  <dcterms:created xsi:type="dcterms:W3CDTF">2021-08-12T16:46:22Z</dcterms:created>
  <dcterms:modified xsi:type="dcterms:W3CDTF">2021-10-04T17:10:55Z</dcterms:modified>
</cp:coreProperties>
</file>